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71" r:id="rId2"/>
    <p:sldMasterId id="2147484084" r:id="rId3"/>
    <p:sldMasterId id="2147484097" r:id="rId4"/>
    <p:sldMasterId id="2147484110" r:id="rId5"/>
    <p:sldMasterId id="2147484124" r:id="rId6"/>
    <p:sldMasterId id="2147484139" r:id="rId7"/>
  </p:sldMasterIdLst>
  <p:notesMasterIdLst>
    <p:notesMasterId r:id="rId127"/>
  </p:notesMasterIdLst>
  <p:handoutMasterIdLst>
    <p:handoutMasterId r:id="rId128"/>
  </p:handoutMasterIdLst>
  <p:sldIdLst>
    <p:sldId id="598" r:id="rId8"/>
    <p:sldId id="639" r:id="rId9"/>
    <p:sldId id="668" r:id="rId10"/>
    <p:sldId id="710" r:id="rId11"/>
    <p:sldId id="669" r:id="rId12"/>
    <p:sldId id="670" r:id="rId13"/>
    <p:sldId id="672" r:id="rId14"/>
    <p:sldId id="671" r:id="rId15"/>
    <p:sldId id="673" r:id="rId16"/>
    <p:sldId id="674" r:id="rId17"/>
    <p:sldId id="675" r:id="rId18"/>
    <p:sldId id="676" r:id="rId19"/>
    <p:sldId id="677" r:id="rId20"/>
    <p:sldId id="678" r:id="rId21"/>
    <p:sldId id="679" r:id="rId22"/>
    <p:sldId id="680" r:id="rId23"/>
    <p:sldId id="681" r:id="rId24"/>
    <p:sldId id="682" r:id="rId25"/>
    <p:sldId id="683" r:id="rId26"/>
    <p:sldId id="684" r:id="rId27"/>
    <p:sldId id="696" r:id="rId28"/>
    <p:sldId id="685" r:id="rId29"/>
    <p:sldId id="686" r:id="rId30"/>
    <p:sldId id="687" r:id="rId31"/>
    <p:sldId id="688" r:id="rId32"/>
    <p:sldId id="689" r:id="rId33"/>
    <p:sldId id="690" r:id="rId34"/>
    <p:sldId id="691" r:id="rId35"/>
    <p:sldId id="692" r:id="rId36"/>
    <p:sldId id="693" r:id="rId37"/>
    <p:sldId id="694" r:id="rId38"/>
    <p:sldId id="695" r:id="rId39"/>
    <p:sldId id="697" r:id="rId40"/>
    <p:sldId id="698" r:id="rId41"/>
    <p:sldId id="699" r:id="rId42"/>
    <p:sldId id="700" r:id="rId43"/>
    <p:sldId id="701" r:id="rId44"/>
    <p:sldId id="702" r:id="rId45"/>
    <p:sldId id="704" r:id="rId46"/>
    <p:sldId id="705" r:id="rId47"/>
    <p:sldId id="706" r:id="rId48"/>
    <p:sldId id="707" r:id="rId49"/>
    <p:sldId id="708" r:id="rId50"/>
    <p:sldId id="744" r:id="rId51"/>
    <p:sldId id="745" r:id="rId52"/>
    <p:sldId id="645" r:id="rId53"/>
    <p:sldId id="658" r:id="rId54"/>
    <p:sldId id="660" r:id="rId55"/>
    <p:sldId id="644" r:id="rId56"/>
    <p:sldId id="643" r:id="rId57"/>
    <p:sldId id="646" r:id="rId58"/>
    <p:sldId id="659" r:id="rId59"/>
    <p:sldId id="638" r:id="rId60"/>
    <p:sldId id="347" r:id="rId61"/>
    <p:sldId id="647" r:id="rId62"/>
    <p:sldId id="648" r:id="rId63"/>
    <p:sldId id="649" r:id="rId64"/>
    <p:sldId id="650" r:id="rId65"/>
    <p:sldId id="651" r:id="rId66"/>
    <p:sldId id="661" r:id="rId67"/>
    <p:sldId id="664" r:id="rId68"/>
    <p:sldId id="662" r:id="rId69"/>
    <p:sldId id="652" r:id="rId70"/>
    <p:sldId id="653" r:id="rId71"/>
    <p:sldId id="654" r:id="rId72"/>
    <p:sldId id="655" r:id="rId73"/>
    <p:sldId id="665" r:id="rId74"/>
    <p:sldId id="656" r:id="rId75"/>
    <p:sldId id="657" r:id="rId76"/>
    <p:sldId id="716" r:id="rId77"/>
    <p:sldId id="717" r:id="rId78"/>
    <p:sldId id="718" r:id="rId79"/>
    <p:sldId id="719" r:id="rId80"/>
    <p:sldId id="720" r:id="rId81"/>
    <p:sldId id="721" r:id="rId82"/>
    <p:sldId id="722" r:id="rId83"/>
    <p:sldId id="723" r:id="rId84"/>
    <p:sldId id="724" r:id="rId85"/>
    <p:sldId id="725" r:id="rId86"/>
    <p:sldId id="726" r:id="rId87"/>
    <p:sldId id="727" r:id="rId88"/>
    <p:sldId id="728" r:id="rId89"/>
    <p:sldId id="729" r:id="rId90"/>
    <p:sldId id="730" r:id="rId91"/>
    <p:sldId id="731" r:id="rId92"/>
    <p:sldId id="732" r:id="rId93"/>
    <p:sldId id="733" r:id="rId94"/>
    <p:sldId id="734" r:id="rId95"/>
    <p:sldId id="735" r:id="rId96"/>
    <p:sldId id="736" r:id="rId97"/>
    <p:sldId id="737" r:id="rId98"/>
    <p:sldId id="738" r:id="rId99"/>
    <p:sldId id="739" r:id="rId100"/>
    <p:sldId id="740" r:id="rId101"/>
    <p:sldId id="741" r:id="rId102"/>
    <p:sldId id="742" r:id="rId103"/>
    <p:sldId id="621" r:id="rId104"/>
    <p:sldId id="622" r:id="rId105"/>
    <p:sldId id="623" r:id="rId106"/>
    <p:sldId id="624" r:id="rId107"/>
    <p:sldId id="625" r:id="rId108"/>
    <p:sldId id="626" r:id="rId109"/>
    <p:sldId id="627" r:id="rId110"/>
    <p:sldId id="667" r:id="rId111"/>
    <p:sldId id="666" r:id="rId112"/>
    <p:sldId id="628" r:id="rId113"/>
    <p:sldId id="629" r:id="rId114"/>
    <p:sldId id="630" r:id="rId115"/>
    <p:sldId id="631" r:id="rId116"/>
    <p:sldId id="632" r:id="rId117"/>
    <p:sldId id="633" r:id="rId118"/>
    <p:sldId id="634" r:id="rId119"/>
    <p:sldId id="635" r:id="rId120"/>
    <p:sldId id="636" r:id="rId121"/>
    <p:sldId id="743" r:id="rId122"/>
    <p:sldId id="585" r:id="rId123"/>
    <p:sldId id="419" r:id="rId124"/>
    <p:sldId id="703" r:id="rId125"/>
    <p:sldId id="709" r:id="rId12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24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24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24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2400" kern="1200">
        <a:solidFill>
          <a:schemeClr val="tx1"/>
        </a:solidFill>
        <a:latin typeface="Lucida Sans Unicode" panose="020B0602030504020204" pitchFamily="34" charset="0"/>
        <a:ea typeface="+mn-ea"/>
        <a:cs typeface="+mn-cs"/>
      </a:defRPr>
    </a:lvl9pPr>
  </p:defaultTextStyle>
  <p:extLst>
    <p:ext uri="{521415D9-36F7-43E2-AB2F-B90AF26B5E84}">
      <p14:sectionLst xmlns:p14="http://schemas.microsoft.com/office/powerpoint/2010/main">
        <p14:section name="Default Section" id="{ABE2E918-D8D7-4E89-8250-1A3E2A9EDAD7}">
          <p14:sldIdLst>
            <p14:sldId id="598"/>
            <p14:sldId id="639"/>
            <p14:sldId id="668"/>
            <p14:sldId id="710"/>
            <p14:sldId id="669"/>
            <p14:sldId id="670"/>
            <p14:sldId id="672"/>
            <p14:sldId id="671"/>
          </p14:sldIdLst>
        </p14:section>
        <p14:section name="Untitled Section" id="{04F31969-8B0E-4983-A222-A17A088B0EA7}">
          <p14:sldIdLst>
            <p14:sldId id="673"/>
            <p14:sldId id="674"/>
            <p14:sldId id="675"/>
            <p14:sldId id="676"/>
            <p14:sldId id="677"/>
            <p14:sldId id="678"/>
            <p14:sldId id="679"/>
            <p14:sldId id="680"/>
            <p14:sldId id="681"/>
            <p14:sldId id="682"/>
            <p14:sldId id="683"/>
            <p14:sldId id="684"/>
            <p14:sldId id="696"/>
            <p14:sldId id="685"/>
            <p14:sldId id="686"/>
            <p14:sldId id="687"/>
            <p14:sldId id="688"/>
            <p14:sldId id="689"/>
            <p14:sldId id="690"/>
            <p14:sldId id="691"/>
            <p14:sldId id="692"/>
            <p14:sldId id="693"/>
            <p14:sldId id="694"/>
            <p14:sldId id="695"/>
          </p14:sldIdLst>
        </p14:section>
        <p14:section name="Untitled Section" id="{E59A391D-FAF2-40D9-A430-8B981ADBFE63}">
          <p14:sldIdLst>
            <p14:sldId id="697"/>
            <p14:sldId id="698"/>
            <p14:sldId id="699"/>
            <p14:sldId id="700"/>
            <p14:sldId id="701"/>
            <p14:sldId id="702"/>
          </p14:sldIdLst>
        </p14:section>
        <p14:section name="Untitled Section" id="{BBCA3E5E-02E5-442B-BBB9-599C6223DA0E}">
          <p14:sldIdLst>
            <p14:sldId id="704"/>
            <p14:sldId id="705"/>
            <p14:sldId id="706"/>
            <p14:sldId id="707"/>
            <p14:sldId id="708"/>
          </p14:sldIdLst>
        </p14:section>
        <p14:section name="Untitled Section" id="{44539176-B612-4485-AED1-0639B2C1D729}">
          <p14:sldIdLst>
            <p14:sldId id="744"/>
            <p14:sldId id="745"/>
            <p14:sldId id="645"/>
            <p14:sldId id="658"/>
            <p14:sldId id="660"/>
            <p14:sldId id="644"/>
            <p14:sldId id="643"/>
            <p14:sldId id="646"/>
            <p14:sldId id="659"/>
            <p14:sldId id="638"/>
            <p14:sldId id="347"/>
          </p14:sldIdLst>
        </p14:section>
        <p14:section name="Untitled Section" id="{1E0016DA-9EF7-461A-A5A3-2F7C1F3E0F6F}">
          <p14:sldIdLst>
            <p14:sldId id="647"/>
            <p14:sldId id="648"/>
            <p14:sldId id="649"/>
            <p14:sldId id="650"/>
            <p14:sldId id="651"/>
            <p14:sldId id="661"/>
            <p14:sldId id="664"/>
            <p14:sldId id="662"/>
            <p14:sldId id="652"/>
            <p14:sldId id="653"/>
            <p14:sldId id="654"/>
            <p14:sldId id="655"/>
            <p14:sldId id="665"/>
            <p14:sldId id="656"/>
            <p14:sldId id="657"/>
          </p14:sldIdLst>
        </p14:section>
        <p14:section name="Publish Subscribe" id="{B343BA65-281B-4BD7-A169-AB0CD4F70BC4}">
          <p14:sldIdLst>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Lst>
        </p14:section>
        <p14:section name="Blackboard" id="{2CA408AD-63C7-41ED-B6F4-DE4EF1D5834F}">
          <p14:sldIdLst>
            <p14:sldId id="621"/>
            <p14:sldId id="622"/>
            <p14:sldId id="623"/>
            <p14:sldId id="624"/>
            <p14:sldId id="625"/>
            <p14:sldId id="626"/>
            <p14:sldId id="627"/>
            <p14:sldId id="667"/>
            <p14:sldId id="666"/>
            <p14:sldId id="628"/>
            <p14:sldId id="629"/>
            <p14:sldId id="630"/>
            <p14:sldId id="631"/>
            <p14:sldId id="632"/>
            <p14:sldId id="633"/>
            <p14:sldId id="634"/>
            <p14:sldId id="635"/>
            <p14:sldId id="636"/>
          </p14:sldIdLst>
        </p14:section>
        <p14:section name="Untitled Section" id="{06A78673-91B1-48CE-8FEC-FFADDD34852F}">
          <p14:sldIdLst>
            <p14:sldId id="743"/>
          </p14:sldIdLst>
        </p14:section>
        <p14:section name="Untitled Section" id="{BC77867B-81B0-48AB-BF67-0B4B5EF6A6EC}">
          <p14:sldIdLst>
            <p14:sldId id="585"/>
            <p14:sldId id="419"/>
            <p14:sldId id="703"/>
            <p14:sldId id="7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kkolorum, D.R." initials="SD" lastIdx="2" clrIdx="0">
    <p:extLst>
      <p:ext uri="{19B8F6BF-5375-455C-9EA6-DF929625EA0E}">
        <p15:presenceInfo xmlns:p15="http://schemas.microsoft.com/office/powerpoint/2012/main" userId="67b5aa46-42f0-4d3d-96d2-05288eaa37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AA1"/>
    <a:srgbClr val="B9E8FF"/>
    <a:srgbClr val="99FFCC"/>
    <a:srgbClr val="FCF8AC"/>
    <a:srgbClr val="FCF8A0"/>
    <a:srgbClr val="009900"/>
    <a:srgbClr val="33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7" autoAdjust="0"/>
    <p:restoredTop sz="95394" autoAdjust="0"/>
  </p:normalViewPr>
  <p:slideViewPr>
    <p:cSldViewPr>
      <p:cViewPr varScale="1">
        <p:scale>
          <a:sx n="85" d="100"/>
          <a:sy n="85" d="100"/>
        </p:scale>
        <p:origin x="931"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5" d="100"/>
          <a:sy n="65" d="100"/>
        </p:scale>
        <p:origin x="-20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commentAuthors" Target="commentAuthor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theme" Target="theme/theme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6T16:08:09.576" idx="2">
    <p:pos x="1493" y="861"/>
    <p:text>Can you give examples of these 4 criteria?</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image" Target="../media/image42.png"/><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2C38E0-69B2-4522-871C-14A3FB2E3177}" type="slidenum">
              <a:rPr lang="en-GB" altLang="en-US"/>
              <a:pPr>
                <a:defRPr/>
              </a:pPr>
              <a:t>‹#›</a:t>
            </a:fld>
            <a:endParaRPr lang="en-GB" altLang="en-US"/>
          </a:p>
        </p:txBody>
      </p:sp>
    </p:spTree>
    <p:extLst>
      <p:ext uri="{BB962C8B-B14F-4D97-AF65-F5344CB8AC3E}">
        <p14:creationId xmlns:p14="http://schemas.microsoft.com/office/powerpoint/2010/main" val="256074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595939-95CF-4980-8327-028470FC0C6A}" type="slidenum">
              <a:rPr lang="en-GB" altLang="en-US"/>
              <a:pPr>
                <a:defRPr/>
              </a:pPr>
              <a:t>‹#›</a:t>
            </a:fld>
            <a:endParaRPr lang="en-GB" altLang="en-US"/>
          </a:p>
        </p:txBody>
      </p:sp>
    </p:spTree>
    <p:extLst>
      <p:ext uri="{BB962C8B-B14F-4D97-AF65-F5344CB8AC3E}">
        <p14:creationId xmlns:p14="http://schemas.microsoft.com/office/powerpoint/2010/main" val="1751234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Unicod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FD3067C5-A2E2-427C-9AF3-8C26AAF32BDE}" type="slidenum">
              <a:rPr lang="en-GB" altLang="en-US" smtClean="0"/>
              <a:pPr>
                <a:spcBef>
                  <a:spcPct val="0"/>
                </a:spcBef>
              </a:pPr>
              <a:t>1</a:t>
            </a:fld>
            <a:endParaRPr lang="en-GB" altLang="en-US"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8529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78B37C5C-C4C9-469D-842D-78DDF2B5D099}" type="slidenum">
              <a:rPr lang="en-GB" altLang="en-US" smtClean="0">
                <a:solidFill>
                  <a:srgbClr val="000000"/>
                </a:solidFill>
              </a:rPr>
              <a:pPr>
                <a:spcBef>
                  <a:spcPct val="0"/>
                </a:spcBef>
              </a:pPr>
              <a:t>44</a:t>
            </a:fld>
            <a:endParaRPr lang="en-GB" alt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nl-NL" altLang="en-US" sz="1400" smtClean="0"/>
          </a:p>
        </p:txBody>
      </p:sp>
    </p:spTree>
    <p:extLst>
      <p:ext uri="{BB962C8B-B14F-4D97-AF65-F5344CB8AC3E}">
        <p14:creationId xmlns:p14="http://schemas.microsoft.com/office/powerpoint/2010/main" val="290596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0109B000-484D-4B46-B0E7-E1C4DB129048}" type="slidenum">
              <a:rPr lang="en-GB" altLang="en-US" smtClean="0">
                <a:solidFill>
                  <a:srgbClr val="000000"/>
                </a:solidFill>
              </a:rPr>
              <a:pPr>
                <a:spcBef>
                  <a:spcPct val="0"/>
                </a:spcBef>
              </a:pPr>
              <a:t>45</a:t>
            </a:fld>
            <a:endParaRPr lang="en-GB" altLang="en-US"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z="1400" smtClean="0"/>
              <a:t>An architectural style can be regarded as a set of constraints on the architectural components and their interaction</a:t>
            </a:r>
            <a:endParaRPr lang="en-GB" altLang="en-US" sz="1400" smtClean="0"/>
          </a:p>
        </p:txBody>
      </p:sp>
    </p:spTree>
    <p:extLst>
      <p:ext uri="{BB962C8B-B14F-4D97-AF65-F5344CB8AC3E}">
        <p14:creationId xmlns:p14="http://schemas.microsoft.com/office/powerpoint/2010/main" val="387684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F74A381-A58D-42CF-8CE3-600D26F06588}" type="slidenum">
              <a:rPr lang="en-GB" altLang="en-US" smtClean="0"/>
              <a:pPr>
                <a:spcBef>
                  <a:spcPct val="0"/>
                </a:spcBef>
              </a:pPr>
              <a:t>48</a:t>
            </a:fld>
            <a:endParaRPr lang="en-GB"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3400"/>
            <a:ext cx="5486400" cy="4114800"/>
          </a:xfrm>
          <a:noFill/>
        </p:spPr>
        <p:txBody>
          <a:bodyPr/>
          <a:lstStyle/>
          <a:p>
            <a:pPr marL="190500" indent="-190500" eaLnBrk="1" hangingPunct="1">
              <a:buFontTx/>
              <a:buChar char="•"/>
            </a:pPr>
            <a:r>
              <a:rPr lang="en-US" altLang="en-US" sz="1400" smtClean="0"/>
              <a:t>A virtual machine architecture can empower the user</a:t>
            </a:r>
          </a:p>
          <a:p>
            <a:pPr marL="190500" indent="-190500" eaLnBrk="1" hangingPunct="1"/>
            <a:r>
              <a:rPr lang="en-US" altLang="en-US" sz="1400" smtClean="0"/>
              <a:t>	by defining a high-level language that allows him to express his ideas </a:t>
            </a:r>
          </a:p>
          <a:p>
            <a:pPr marL="190500" indent="-190500" eaLnBrk="1" hangingPunct="1"/>
            <a:r>
              <a:rPr lang="en-US" altLang="en-US" sz="1400" smtClean="0"/>
              <a:t>	in a easily understandable form</a:t>
            </a:r>
          </a:p>
          <a:p>
            <a:pPr marL="190500" indent="-190500" eaLnBrk="1" hangingPunct="1">
              <a:buFontTx/>
              <a:buChar char="•"/>
            </a:pPr>
            <a:r>
              <a:rPr lang="en-US" altLang="en-US" sz="1400" smtClean="0"/>
              <a:t>In this scenario, the ICT-specialist is not longer responsible </a:t>
            </a:r>
          </a:p>
          <a:p>
            <a:pPr marL="190500" indent="-190500" eaLnBrk="1" hangingPunct="1"/>
            <a:r>
              <a:rPr lang="en-US" altLang="en-US" sz="1400" smtClean="0"/>
              <a:t>	for the application programs </a:t>
            </a:r>
          </a:p>
          <a:p>
            <a:pPr marL="190500" indent="-190500" eaLnBrk="1" hangingPunct="1"/>
            <a:r>
              <a:rPr lang="en-US" altLang="en-US" sz="1400" smtClean="0"/>
              <a:t>	(that execute in a domain that is barely understood by him)</a:t>
            </a:r>
          </a:p>
          <a:p>
            <a:pPr marL="190500" indent="-190500" eaLnBrk="1" hangingPunct="1"/>
            <a:r>
              <a:rPr lang="en-US" altLang="en-US" sz="1400" smtClean="0"/>
              <a:t>	but only for the proper execution platform</a:t>
            </a:r>
          </a:p>
          <a:p>
            <a:pPr marL="190500" indent="-190500" eaLnBrk="1" hangingPunct="1"/>
            <a:endParaRPr lang="en-US" altLang="en-US" smtClean="0"/>
          </a:p>
        </p:txBody>
      </p:sp>
    </p:spTree>
    <p:extLst>
      <p:ext uri="{BB962C8B-B14F-4D97-AF65-F5344CB8AC3E}">
        <p14:creationId xmlns:p14="http://schemas.microsoft.com/office/powerpoint/2010/main" val="187066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91A2396-4863-4AEA-AA91-89F41BBC9207}" type="slidenum">
              <a:rPr lang="en-GB" altLang="en-US" smtClean="0"/>
              <a:pPr>
                <a:spcBef>
                  <a:spcPct val="0"/>
                </a:spcBef>
              </a:pPr>
              <a:t>54</a:t>
            </a:fld>
            <a:endParaRPr lang="en-GB"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94662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15BB321-6922-4A63-9789-0AF4C6F19D5C}" type="slidenum">
              <a:rPr lang="en-GB" altLang="en-US" smtClean="0"/>
              <a:pPr>
                <a:spcBef>
                  <a:spcPct val="0"/>
                </a:spcBef>
              </a:pPr>
              <a:t>55</a:t>
            </a:fld>
            <a:endParaRPr lang="en-GB"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14772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0FDA083-4AA7-421A-A63D-9BDBCB5357F5}" type="slidenum">
              <a:rPr lang="en-GB" altLang="en-US" smtClean="0"/>
              <a:pPr>
                <a:spcBef>
                  <a:spcPct val="0"/>
                </a:spcBef>
              </a:pPr>
              <a:t>56</a:t>
            </a:fld>
            <a:endParaRPr lang="en-GB"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59837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D983228-87EC-4690-BB2D-78C8874C97B0}" type="slidenum">
              <a:rPr lang="en-GB" altLang="en-US" smtClean="0"/>
              <a:pPr>
                <a:spcBef>
                  <a:spcPct val="0"/>
                </a:spcBef>
              </a:pPr>
              <a:t>57</a:t>
            </a:fld>
            <a:endParaRPr lang="en-GB"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97520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6C8A825-8FEF-444D-8227-BDEB6FD64724}" type="slidenum">
              <a:rPr lang="en-GB" altLang="en-US" smtClean="0"/>
              <a:pPr>
                <a:spcBef>
                  <a:spcPct val="0"/>
                </a:spcBef>
              </a:pPr>
              <a:t>58</a:t>
            </a:fld>
            <a:endParaRPr lang="en-GB"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144002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F3BEB3AA-FFC1-4917-B166-457F147C4624}" type="slidenum">
              <a:rPr lang="en-GB" altLang="en-US" smtClean="0"/>
              <a:pPr>
                <a:spcBef>
                  <a:spcPct val="0"/>
                </a:spcBef>
              </a:pPr>
              <a:t>59</a:t>
            </a:fld>
            <a:endParaRPr lang="en-GB"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15752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29B20AC-A51A-4EF6-80FE-D5449AB57B57}" type="slidenum">
              <a:rPr lang="en-GB" altLang="en-US" smtClean="0"/>
              <a:pPr>
                <a:spcBef>
                  <a:spcPct val="0"/>
                </a:spcBef>
              </a:pPr>
              <a:t>63</a:t>
            </a:fld>
            <a:endParaRPr lang="en-GB"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2300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imes" pitchFamily="18" charset="0"/>
                <a:ea typeface="+mn-ea"/>
                <a:cs typeface="+mn-cs"/>
              </a:rPr>
              <a:t>Question 4</a:t>
            </a:r>
            <a:r>
              <a:rPr lang="en-GB" sz="1200" kern="1200" dirty="0" smtClean="0">
                <a:solidFill>
                  <a:schemeClr val="tx1"/>
                </a:solidFill>
                <a:effectLst/>
                <a:latin typeface="Times" pitchFamily="18" charset="0"/>
                <a:ea typeface="+mn-ea"/>
                <a:cs typeface="+mn-cs"/>
              </a:rPr>
              <a:t> (2 + 4 + 6 + 6 + 2 = 22 pts)</a:t>
            </a:r>
            <a:r>
              <a:rPr lang="en-GB" sz="1200" b="1" kern="120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Architectural design </a:t>
            </a:r>
          </a:p>
          <a:p>
            <a:r>
              <a:rPr lang="en-GB" sz="1200" kern="1200" dirty="0" smtClean="0">
                <a:solidFill>
                  <a:schemeClr val="tx1"/>
                </a:solidFill>
                <a:effectLst/>
                <a:latin typeface="Times" pitchFamily="18" charset="0"/>
                <a:ea typeface="+mn-ea"/>
                <a:cs typeface="+mn-cs"/>
              </a:rPr>
              <a:t> </a:t>
            </a:r>
          </a:p>
          <a:p>
            <a:r>
              <a:rPr lang="en-GB" sz="1200" kern="1200" dirty="0" smtClean="0">
                <a:solidFill>
                  <a:schemeClr val="tx1"/>
                </a:solidFill>
                <a:effectLst/>
                <a:latin typeface="Times" pitchFamily="18" charset="0"/>
                <a:ea typeface="+mn-ea"/>
                <a:cs typeface="+mn-cs"/>
              </a:rPr>
              <a:t>Read the case description below and make and answer the questions below the case description. Motivate for your answers and state your assumptions, and provide explanatory text with your diagrams.  </a:t>
            </a:r>
          </a:p>
          <a:p>
            <a:r>
              <a:rPr lang="en-GB" sz="1200" kern="1200" dirty="0" smtClean="0">
                <a:solidFill>
                  <a:schemeClr val="tx1"/>
                </a:solidFill>
                <a:effectLst/>
                <a:latin typeface="Times" pitchFamily="18" charset="0"/>
                <a:ea typeface="+mn-ea"/>
                <a:cs typeface="+mn-cs"/>
              </a:rPr>
              <a:t> </a:t>
            </a:r>
          </a:p>
          <a:p>
            <a:r>
              <a:rPr lang="en-GB" sz="1200" kern="1200" dirty="0" smtClean="0">
                <a:solidFill>
                  <a:schemeClr val="tx1"/>
                </a:solidFill>
                <a:effectLst/>
                <a:latin typeface="Times" pitchFamily="18" charset="0"/>
                <a:ea typeface="+mn-ea"/>
                <a:cs typeface="+mn-cs"/>
              </a:rPr>
              <a:t>The case study we consider in this question is an automated plagiarism checking tool (APC) for student-assignments. This is a system that teachers of higher level education (universities, polytechnics …) can use to check for plagiarism in the electronic documents that are handed in by students. To this end, universities can have subscriptions to the APC-service. Teaching staff of such universities can then create an account (by registering their e-mail address) with the APC.  Teaching staff can use the APC by sending an email with an attachment of a student hand-in to an assignment as attachment. The APC has conversion functionality which it uses to convert a variety of document formats (of the attachments) such as Word (.doc and .</a:t>
            </a:r>
            <a:r>
              <a:rPr lang="en-GB" sz="1200" kern="1200" dirty="0" err="1" smtClean="0">
                <a:solidFill>
                  <a:schemeClr val="tx1"/>
                </a:solidFill>
                <a:effectLst/>
                <a:latin typeface="Times" pitchFamily="18" charset="0"/>
                <a:ea typeface="+mn-ea"/>
                <a:cs typeface="+mn-cs"/>
              </a:rPr>
              <a:t>docx</a:t>
            </a:r>
            <a:r>
              <a:rPr lang="en-GB" sz="1200" kern="1200" dirty="0" smtClean="0">
                <a:solidFill>
                  <a:schemeClr val="tx1"/>
                </a:solidFill>
                <a:effectLst/>
                <a:latin typeface="Times" pitchFamily="18" charset="0"/>
                <a:ea typeface="+mn-ea"/>
                <a:cs typeface="+mn-cs"/>
              </a:rPr>
              <a:t>) as well as open document format (.</a:t>
            </a:r>
            <a:r>
              <a:rPr lang="en-GB" sz="1200" kern="1200" dirty="0" err="1" smtClean="0">
                <a:solidFill>
                  <a:schemeClr val="tx1"/>
                </a:solidFill>
                <a:effectLst/>
                <a:latin typeface="Times" pitchFamily="18" charset="0"/>
                <a:ea typeface="+mn-ea"/>
                <a:cs typeface="+mn-cs"/>
              </a:rPr>
              <a:t>odf</a:t>
            </a:r>
            <a:r>
              <a:rPr lang="en-GB" sz="1200" kern="1200" dirty="0" smtClean="0">
                <a:solidFill>
                  <a:schemeClr val="tx1"/>
                </a:solidFill>
                <a:effectLst/>
                <a:latin typeface="Times" pitchFamily="18" charset="0"/>
                <a:ea typeface="+mn-ea"/>
                <a:cs typeface="+mn-cs"/>
              </a:rPr>
              <a:t>) into pdf-format. The pdf is then ‘segmented’: the segmentation functionality produces a XML-document that contains the main structures of the document (such as title, table of contents, section-header, figure, table, section-text, sentence). Next, the APC system performs an analysis to find out if there are parts of the hand-in that match any parts of any other document that it knows. For this, the APC system has a large repository of previous assignments and published scientific papers and books. This repository is updated automatically with new papers from scientific databases (such as IEEE Explore). For comparing a new hand-in, a reduced version of the XML document of the hand-in is made that only contains significant keywords (thereby omitting non-significant words such as ‘the’ and ‘a’). This step is called ‘pre-processing’. Then, in the actual comparison, each sentence of the reduced hand-in is compared to all sentences of all papers in the repository. Each comparison produces a similarity score. The scores of larger sections of a hand-in are obtained by summing up the scores of the sentences of which it consists. Ultimately, this leads to a plagiarism score for the entire hand-in. The analysis of a hand-in produces a report. This report shows which sentences of the hand-in have a significant ‘plagiarism’-score with which specific documents from the repository. This report is sent by e-mail to the staff member that has submitted the request for analysis. At the end of each month, the APC system sends a management-overview report to the universities that are subscribed. This report describes basis statistics about the number of hand-in’s that have been analysed and from which department and staff-member the hand-in’s were submitted.</a:t>
            </a:r>
          </a:p>
          <a:p>
            <a:r>
              <a:rPr lang="en-GB" sz="1200" kern="1200" dirty="0" smtClean="0">
                <a:solidFill>
                  <a:schemeClr val="tx1"/>
                </a:solidFill>
                <a:effectLst/>
                <a:latin typeface="Times" pitchFamily="18" charset="0"/>
                <a:ea typeface="+mn-ea"/>
                <a:cs typeface="+mn-cs"/>
              </a:rPr>
              <a:t> </a:t>
            </a:r>
          </a:p>
          <a:p>
            <a:pPr lvl="0"/>
            <a:r>
              <a:rPr lang="en-GB" sz="1200" kern="1200" dirty="0" smtClean="0">
                <a:solidFill>
                  <a:schemeClr val="tx1"/>
                </a:solidFill>
                <a:effectLst/>
                <a:latin typeface="Times" pitchFamily="18" charset="0"/>
                <a:ea typeface="+mn-ea"/>
                <a:cs typeface="+mn-cs"/>
              </a:rPr>
              <a:t>Mention 2 architectural drivers for the system (but not cost, schedule or maintainability)</a:t>
            </a:r>
          </a:p>
          <a:p>
            <a:pPr lvl="0"/>
            <a:r>
              <a:rPr lang="en-GB" sz="1200" kern="1200" dirty="0" smtClean="0">
                <a:solidFill>
                  <a:schemeClr val="tx1"/>
                </a:solidFill>
                <a:effectLst/>
                <a:latin typeface="Times" pitchFamily="18" charset="0"/>
                <a:ea typeface="+mn-ea"/>
                <a:cs typeface="+mn-cs"/>
              </a:rPr>
              <a:t>Create a use case diagram for the system that lists the 3 most important use cases for the system</a:t>
            </a:r>
          </a:p>
          <a:p>
            <a:pPr lvl="0"/>
            <a:r>
              <a:rPr lang="en-GB" sz="1200" kern="1200" dirty="0" smtClean="0">
                <a:solidFill>
                  <a:schemeClr val="tx1"/>
                </a:solidFill>
                <a:effectLst/>
                <a:latin typeface="Times" pitchFamily="18" charset="0"/>
                <a:ea typeface="+mn-ea"/>
                <a:cs typeface="+mn-cs"/>
              </a:rPr>
              <a:t>Create a structural view for the architecture of the APC system.</a:t>
            </a:r>
            <a:br>
              <a:rPr lang="en-GB" sz="1200" kern="1200" dirty="0" smtClean="0">
                <a:solidFill>
                  <a:schemeClr val="tx1"/>
                </a:solidFill>
                <a:effectLst/>
                <a:latin typeface="Times" pitchFamily="18" charset="0"/>
                <a:ea typeface="+mn-ea"/>
                <a:cs typeface="+mn-cs"/>
              </a:rPr>
            </a:br>
            <a:r>
              <a:rPr lang="en-GB" sz="1200" kern="1200" dirty="0" smtClean="0">
                <a:solidFill>
                  <a:schemeClr val="tx1"/>
                </a:solidFill>
                <a:effectLst/>
                <a:latin typeface="Times" pitchFamily="18" charset="0"/>
                <a:ea typeface="+mn-ea"/>
                <a:cs typeface="+mn-cs"/>
              </a:rPr>
              <a:t>In your structural design, you have to infer which subsystems/components are needed in the system. For each component in your architecture, briefly explain its responsibility (aim for 1 sentence).</a:t>
            </a:r>
          </a:p>
          <a:p>
            <a:pPr lvl="0"/>
            <a:r>
              <a:rPr lang="en-GB" sz="1200" kern="1200" dirty="0" smtClean="0">
                <a:solidFill>
                  <a:schemeClr val="tx1"/>
                </a:solidFill>
                <a:effectLst/>
                <a:latin typeface="Times" pitchFamily="18" charset="0"/>
                <a:ea typeface="+mn-ea"/>
                <a:cs typeface="+mn-cs"/>
              </a:rPr>
              <a:t>Create a behavioural view for the system. This view should describe at least the following:</a:t>
            </a:r>
          </a:p>
          <a:p>
            <a:pPr lvl="0"/>
            <a:r>
              <a:rPr lang="en-GB" sz="1200" kern="1200" dirty="0" smtClean="0">
                <a:solidFill>
                  <a:schemeClr val="tx1"/>
                </a:solidFill>
                <a:effectLst/>
                <a:latin typeface="Times" pitchFamily="18" charset="0"/>
                <a:ea typeface="+mn-ea"/>
                <a:cs typeface="+mn-cs"/>
              </a:rPr>
              <a:t>Send a report in response to the request to analyse a hand-in (model the entire scenario starting from the request).</a:t>
            </a:r>
          </a:p>
          <a:p>
            <a:pPr lvl="0"/>
            <a:r>
              <a:rPr lang="en-GB" sz="1200" kern="1200" dirty="0" smtClean="0">
                <a:solidFill>
                  <a:schemeClr val="tx1"/>
                </a:solidFill>
                <a:effectLst/>
                <a:latin typeface="Times" pitchFamily="18" charset="0"/>
                <a:ea typeface="+mn-ea"/>
                <a:cs typeface="+mn-cs"/>
              </a:rPr>
              <a:t>Send a management overview report </a:t>
            </a:r>
          </a:p>
          <a:p>
            <a:r>
              <a:rPr lang="en-GB" sz="1200" kern="1200" dirty="0" smtClean="0">
                <a:solidFill>
                  <a:schemeClr val="tx1"/>
                </a:solidFill>
                <a:effectLst/>
                <a:latin typeface="Times" pitchFamily="18" charset="0"/>
                <a:ea typeface="+mn-ea"/>
                <a:cs typeface="+mn-cs"/>
              </a:rPr>
              <a:t>Give one example in your architecture design where you used ‘Information Hiding’. Explain your answer.</a:t>
            </a:r>
            <a:endParaRPr lang="en-GB"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FC894E89-BD71-44EC-AEEC-F5B044CE6699}"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63578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D453FB8-6C3A-4D52-963B-ED04EB44A179}" type="slidenum">
              <a:rPr lang="en-GB" altLang="en-US" smtClean="0"/>
              <a:pPr>
                <a:spcBef>
                  <a:spcPct val="0"/>
                </a:spcBef>
              </a:pPr>
              <a:t>64</a:t>
            </a:fld>
            <a:endParaRPr lang="en-GB"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54603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FEE31C55-D7CA-41B1-AD7F-F041F88D8EF7}" type="slidenum">
              <a:rPr lang="en-GB" altLang="en-US" smtClean="0"/>
              <a:pPr>
                <a:spcBef>
                  <a:spcPct val="0"/>
                </a:spcBef>
              </a:pPr>
              <a:t>65</a:t>
            </a:fld>
            <a:endParaRPr lang="en-GB"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smtClean="0"/>
              <a:t>What is wrong with ASCI as data representation? There is XML in which to code semantic information.</a:t>
            </a:r>
            <a:endParaRPr lang="en-GB" altLang="en-US" smtClean="0"/>
          </a:p>
        </p:txBody>
      </p:sp>
    </p:spTree>
    <p:extLst>
      <p:ext uri="{BB962C8B-B14F-4D97-AF65-F5344CB8AC3E}">
        <p14:creationId xmlns:p14="http://schemas.microsoft.com/office/powerpoint/2010/main" val="53786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D7725B8-31BE-4D9C-ABA3-3158EBF8EAE5}" type="slidenum">
              <a:rPr lang="en-GB" altLang="en-US" smtClean="0"/>
              <a:pPr>
                <a:spcBef>
                  <a:spcPct val="0"/>
                </a:spcBef>
              </a:pPr>
              <a:t>66</a:t>
            </a:fld>
            <a:endParaRPr lang="en-GB"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smtClean="0"/>
              <a:t>What is wrong with ASCI as data representation? There is XML in which to code semantic information.</a:t>
            </a:r>
            <a:endParaRPr lang="en-GB" altLang="en-US" smtClean="0"/>
          </a:p>
        </p:txBody>
      </p:sp>
    </p:spTree>
    <p:extLst>
      <p:ext uri="{BB962C8B-B14F-4D97-AF65-F5344CB8AC3E}">
        <p14:creationId xmlns:p14="http://schemas.microsoft.com/office/powerpoint/2010/main" val="293785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533FDD7-4F6B-493C-A83A-0CC629770512}" type="slidenum">
              <a:rPr lang="en-GB" altLang="en-US" smtClean="0"/>
              <a:pPr>
                <a:spcBef>
                  <a:spcPct val="0"/>
                </a:spcBef>
              </a:pPr>
              <a:t>68</a:t>
            </a:fld>
            <a:endParaRPr lang="en-GB"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86213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9AF95E1-89BF-406C-BF55-A78785FFCF2E}" type="slidenum">
              <a:rPr lang="en-GB" altLang="en-US" smtClean="0"/>
              <a:pPr>
                <a:spcBef>
                  <a:spcPct val="0"/>
                </a:spcBef>
              </a:pPr>
              <a:t>69</a:t>
            </a:fld>
            <a:endParaRPr lang="en-GB"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640303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76137BD-A20A-4DDB-B764-BE846619B305}" type="slidenum">
              <a:rPr lang="en-GB" altLang="en-US" smtClean="0">
                <a:solidFill>
                  <a:srgbClr val="000000"/>
                </a:solidFill>
              </a:rPr>
              <a:pPr>
                <a:spcBef>
                  <a:spcPct val="0"/>
                </a:spcBef>
              </a:pPr>
              <a:t>70</a:t>
            </a:fld>
            <a:endParaRPr lang="en-GB" altLang="en-US" smtClean="0">
              <a:solidFill>
                <a:srgbClr val="000000"/>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575546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8DD8D83-F5B0-4696-A132-82DC1A88FD96}" type="slidenum">
              <a:rPr lang="en-GB" altLang="en-US" smtClean="0">
                <a:solidFill>
                  <a:srgbClr val="000000"/>
                </a:solidFill>
              </a:rPr>
              <a:pPr>
                <a:spcBef>
                  <a:spcPct val="0"/>
                </a:spcBef>
              </a:pPr>
              <a:t>74</a:t>
            </a:fld>
            <a:endParaRPr lang="en-GB" altLang="en-US"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24133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46B924B-9794-4DBC-BF14-FA8B219FB404}" type="slidenum">
              <a:rPr lang="en-GB" altLang="en-US" smtClean="0">
                <a:solidFill>
                  <a:srgbClr val="000000"/>
                </a:solidFill>
              </a:rPr>
              <a:pPr>
                <a:spcBef>
                  <a:spcPct val="0"/>
                </a:spcBef>
              </a:pPr>
              <a:t>75</a:t>
            </a:fld>
            <a:endParaRPr lang="en-GB" altLang="en-US"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75682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37E93A8F-74D3-456B-9F65-9225FC00A4CB}" type="slidenum">
              <a:rPr lang="en-GB" altLang="en-US" smtClean="0">
                <a:solidFill>
                  <a:srgbClr val="000000"/>
                </a:solidFill>
              </a:rPr>
              <a:pPr>
                <a:spcBef>
                  <a:spcPct val="0"/>
                </a:spcBef>
              </a:pPr>
              <a:t>76</a:t>
            </a:fld>
            <a:endParaRPr lang="en-GB" altLang="en-US" smtClean="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060253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E4E0CC6-99F5-4F15-AEEA-F816A30CDA0F}" type="slidenum">
              <a:rPr lang="en-GB" altLang="en-US" smtClean="0">
                <a:solidFill>
                  <a:srgbClr val="000000"/>
                </a:solidFill>
              </a:rPr>
              <a:pPr>
                <a:spcBef>
                  <a:spcPct val="0"/>
                </a:spcBef>
              </a:pPr>
              <a:t>77</a:t>
            </a:fld>
            <a:endParaRPr lang="en-GB" altLang="en-US"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14353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it</a:t>
            </a:r>
            <a:r>
              <a:rPr lang="en-US" baseline="0" dirty="0" smtClean="0"/>
              <a:t> is our interpretation/domain knowledge that tells us that Sara is a customer</a:t>
            </a:r>
            <a:endParaRPr lang="en-GB" dirty="0"/>
          </a:p>
        </p:txBody>
      </p:sp>
      <p:sp>
        <p:nvSpPr>
          <p:cNvPr id="4" name="Slide Number Placeholder 3"/>
          <p:cNvSpPr>
            <a:spLocks noGrp="1"/>
          </p:cNvSpPr>
          <p:nvPr>
            <p:ph type="sldNum" sz="quarter" idx="10"/>
          </p:nvPr>
        </p:nvSpPr>
        <p:spPr/>
        <p:txBody>
          <a:bodyPr/>
          <a:lstStyle/>
          <a:p>
            <a:fld id="{5E7B5D43-98BE-4386-BD19-B921AF48CFF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390759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8A21222-B349-4D05-B3E2-14835830E4CA}" type="slidenum">
              <a:rPr lang="en-GB" altLang="en-US" smtClean="0">
                <a:solidFill>
                  <a:srgbClr val="000000"/>
                </a:solidFill>
              </a:rPr>
              <a:pPr>
                <a:spcBef>
                  <a:spcPct val="0"/>
                </a:spcBef>
              </a:pPr>
              <a:t>78</a:t>
            </a:fld>
            <a:endParaRPr lang="en-GB" altLang="en-US" smtClean="0">
              <a:solidFill>
                <a:srgbClr val="000000"/>
              </a:solidFill>
            </a:endParaRPr>
          </a:p>
        </p:txBody>
      </p:sp>
      <p:sp>
        <p:nvSpPr>
          <p:cNvPr id="99331" name="Rectangle 2"/>
          <p:cNvSpPr>
            <a:spLocks noGrp="1" noRot="1" noChangeAspect="1" noChangeArrowheads="1" noTextEdit="1"/>
          </p:cNvSpPr>
          <p:nvPr>
            <p:ph type="sldImg"/>
          </p:nvPr>
        </p:nvSpPr>
        <p:spPr>
          <a:xfrm>
            <a:off x="1144588" y="685800"/>
            <a:ext cx="4570412" cy="3427413"/>
          </a:xfrm>
          <a:ln/>
        </p:spPr>
      </p:sp>
      <p:sp>
        <p:nvSpPr>
          <p:cNvPr id="99332"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Processing of input means filtering, noise reduction, …</a:t>
            </a:r>
            <a:endParaRPr lang="en-GB" altLang="en-US" smtClean="0"/>
          </a:p>
        </p:txBody>
      </p:sp>
    </p:spTree>
    <p:extLst>
      <p:ext uri="{BB962C8B-B14F-4D97-AF65-F5344CB8AC3E}">
        <p14:creationId xmlns:p14="http://schemas.microsoft.com/office/powerpoint/2010/main" val="1019259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8DABC95-B0CA-4F83-ACDE-ED8300B17447}" type="slidenum">
              <a:rPr lang="en-GB" altLang="en-US" smtClean="0">
                <a:solidFill>
                  <a:srgbClr val="000000"/>
                </a:solidFill>
              </a:rPr>
              <a:pPr>
                <a:spcBef>
                  <a:spcPct val="0"/>
                </a:spcBef>
              </a:pPr>
              <a:t>79</a:t>
            </a:fld>
            <a:endParaRPr lang="en-GB" altLang="en-US" smtClean="0">
              <a:solidFill>
                <a:srgbClr val="000000"/>
              </a:solidFill>
            </a:endParaRPr>
          </a:p>
        </p:txBody>
      </p:sp>
      <p:sp>
        <p:nvSpPr>
          <p:cNvPr id="101379" name="Rectangle 2"/>
          <p:cNvSpPr>
            <a:spLocks noGrp="1" noRot="1" noChangeAspect="1" noChangeArrowheads="1" noTextEdit="1"/>
          </p:cNvSpPr>
          <p:nvPr>
            <p:ph type="sldImg"/>
          </p:nvPr>
        </p:nvSpPr>
        <p:spPr>
          <a:xfrm>
            <a:off x="1144588" y="685800"/>
            <a:ext cx="4570412" cy="3427413"/>
          </a:xfrm>
          <a:ln/>
        </p:spPr>
      </p:sp>
      <p:sp>
        <p:nvSpPr>
          <p:cNvPr id="101380"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When a process declares that it wants to use certain data of a certain type (</a:t>
            </a:r>
            <a:r>
              <a:rPr lang="en-US" altLang="en-US" i="1" smtClean="0"/>
              <a:t>sort</a:t>
            </a:r>
            <a:r>
              <a:rPr lang="en-US" altLang="en-US" smtClean="0"/>
              <a:t>), then this process’ agent subscribes to that sort.</a:t>
            </a:r>
          </a:p>
          <a:p>
            <a:pPr eaLnBrk="1" hangingPunct="1"/>
            <a:r>
              <a:rPr lang="en-US" altLang="en-US" smtClean="0"/>
              <a:t>Whenever a process writes data, then this process’ agent broadcasts (or multi-casts) this data to all agents.</a:t>
            </a:r>
          </a:p>
          <a:p>
            <a:pPr eaLnBrk="1" hangingPunct="1"/>
            <a:r>
              <a:rPr lang="en-US" altLang="en-US" smtClean="0"/>
              <a:t>The agents forward data of types that the corresponding process is interested in (subscribed to).</a:t>
            </a:r>
            <a:endParaRPr lang="en-GB" altLang="en-US" smtClean="0"/>
          </a:p>
        </p:txBody>
      </p:sp>
    </p:spTree>
    <p:extLst>
      <p:ext uri="{BB962C8B-B14F-4D97-AF65-F5344CB8AC3E}">
        <p14:creationId xmlns:p14="http://schemas.microsoft.com/office/powerpoint/2010/main" val="3005086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0EB315E7-113F-4A9C-83D1-C87447E49645}" type="slidenum">
              <a:rPr lang="en-GB" altLang="en-US" smtClean="0">
                <a:solidFill>
                  <a:srgbClr val="000000"/>
                </a:solidFill>
              </a:rPr>
              <a:pPr>
                <a:spcBef>
                  <a:spcPct val="0"/>
                </a:spcBef>
              </a:pPr>
              <a:t>80</a:t>
            </a:fld>
            <a:endParaRPr lang="en-GB" altLang="en-US" smtClean="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18444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B351553-B06B-4908-BFC7-E9AB7401BA24}" type="slidenum">
              <a:rPr lang="en-GB" altLang="en-US" smtClean="0">
                <a:solidFill>
                  <a:srgbClr val="000000"/>
                </a:solidFill>
              </a:rPr>
              <a:pPr>
                <a:spcBef>
                  <a:spcPct val="0"/>
                </a:spcBef>
              </a:pPr>
              <a:t>81</a:t>
            </a:fld>
            <a:endParaRPr lang="en-GB" alt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07298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AB87E03-21C9-406C-B193-CB2226491A0D}" type="slidenum">
              <a:rPr lang="en-GB" altLang="en-US" smtClean="0">
                <a:solidFill>
                  <a:srgbClr val="000000"/>
                </a:solidFill>
              </a:rPr>
              <a:pPr>
                <a:spcBef>
                  <a:spcPct val="0"/>
                </a:spcBef>
              </a:pPr>
              <a:t>82</a:t>
            </a:fld>
            <a:endParaRPr lang="en-GB" altLang="en-US"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371344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D3B243C-AA23-454E-B9EE-615BD68F6637}" type="slidenum">
              <a:rPr lang="en-GB" altLang="en-US" smtClean="0">
                <a:solidFill>
                  <a:srgbClr val="000000"/>
                </a:solidFill>
              </a:rPr>
              <a:pPr>
                <a:spcBef>
                  <a:spcPct val="0"/>
                </a:spcBef>
              </a:pPr>
              <a:t>83</a:t>
            </a:fld>
            <a:endParaRPr lang="en-GB" altLang="en-US" smtClean="0">
              <a:solidFill>
                <a:srgbClr val="000000"/>
              </a:solidFill>
            </a:endParaRPr>
          </a:p>
        </p:txBody>
      </p:sp>
      <p:sp>
        <p:nvSpPr>
          <p:cNvPr id="109571" name="Rectangle 2"/>
          <p:cNvSpPr>
            <a:spLocks noGrp="1" noRot="1" noChangeAspect="1" noChangeArrowheads="1" noTextEdit="1"/>
          </p:cNvSpPr>
          <p:nvPr>
            <p:ph type="sldImg"/>
          </p:nvPr>
        </p:nvSpPr>
        <p:spPr>
          <a:xfrm>
            <a:off x="1144588" y="685800"/>
            <a:ext cx="4570412" cy="3427413"/>
          </a:xfrm>
          <a:ln/>
        </p:spPr>
      </p:sp>
      <p:sp>
        <p:nvSpPr>
          <p:cNvPr id="109572" name="Rectangle 3"/>
          <p:cNvSpPr>
            <a:spLocks noGrp="1" noChangeArrowheads="1"/>
          </p:cNvSpPr>
          <p:nvPr>
            <p:ph type="body" idx="1"/>
          </p:nvPr>
        </p:nvSpPr>
        <p:spPr>
          <a:xfrm>
            <a:off x="914400" y="4341813"/>
            <a:ext cx="5029200" cy="4116387"/>
          </a:xfrm>
          <a:noFill/>
        </p:spPr>
        <p:txBody>
          <a:bodyPr lIns="91427" tIns="45714" rIns="91427" bIns="45714"/>
          <a:lstStyle/>
          <a:p>
            <a:pPr eaLnBrk="1" hangingPunct="1"/>
            <a:r>
              <a:rPr lang="en-US" altLang="en-US" smtClean="0"/>
              <a:t>This diagram shows the subscriptions of data sorts.</a:t>
            </a:r>
          </a:p>
          <a:p>
            <a:pPr eaLnBrk="1" hangingPunct="1"/>
            <a:endParaRPr lang="en-GB" altLang="en-US" smtClean="0"/>
          </a:p>
        </p:txBody>
      </p:sp>
    </p:spTree>
    <p:extLst>
      <p:ext uri="{BB962C8B-B14F-4D97-AF65-F5344CB8AC3E}">
        <p14:creationId xmlns:p14="http://schemas.microsoft.com/office/powerpoint/2010/main" val="2047805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B872507-DABF-4AB0-93E2-74D8948CB92E}" type="slidenum">
              <a:rPr lang="en-GB" altLang="en-US" smtClean="0">
                <a:solidFill>
                  <a:srgbClr val="000000"/>
                </a:solidFill>
              </a:rPr>
              <a:pPr>
                <a:spcBef>
                  <a:spcPct val="0"/>
                </a:spcBef>
              </a:pPr>
              <a:t>84</a:t>
            </a:fld>
            <a:endParaRPr lang="en-GB" altLang="en-US" smtClean="0">
              <a:solidFill>
                <a:srgbClr val="000000"/>
              </a:solidFill>
            </a:endParaRPr>
          </a:p>
        </p:txBody>
      </p:sp>
      <p:sp>
        <p:nvSpPr>
          <p:cNvPr id="111619" name="Rectangle 2"/>
          <p:cNvSpPr>
            <a:spLocks noGrp="1" noRot="1" noChangeAspect="1" noChangeArrowheads="1" noTextEdit="1"/>
          </p:cNvSpPr>
          <p:nvPr>
            <p:ph type="sldImg"/>
          </p:nvPr>
        </p:nvSpPr>
        <p:spPr>
          <a:xfrm>
            <a:off x="1144588" y="685800"/>
            <a:ext cx="4570412" cy="3427413"/>
          </a:xfrm>
          <a:ln/>
        </p:spPr>
      </p:sp>
      <p:sp>
        <p:nvSpPr>
          <p:cNvPr id="111620"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Multiple copies increase redundancy</a:t>
            </a:r>
            <a:endParaRPr lang="en-GB" altLang="en-US" smtClean="0"/>
          </a:p>
        </p:txBody>
      </p:sp>
    </p:spTree>
    <p:extLst>
      <p:ext uri="{BB962C8B-B14F-4D97-AF65-F5344CB8AC3E}">
        <p14:creationId xmlns:p14="http://schemas.microsoft.com/office/powerpoint/2010/main" val="399633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28E05D9F-076B-4B30-BA9C-96D3ACED4761}" type="slidenum">
              <a:rPr lang="en-GB" altLang="en-US" smtClean="0">
                <a:solidFill>
                  <a:srgbClr val="000000"/>
                </a:solidFill>
              </a:rPr>
              <a:pPr>
                <a:spcBef>
                  <a:spcPct val="0"/>
                </a:spcBef>
              </a:pPr>
              <a:t>85</a:t>
            </a:fld>
            <a:endParaRPr lang="en-GB" altLang="en-US" smtClean="0">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670054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612DA13-D86C-4D22-B47C-5AEEFB2C0D0B}" type="slidenum">
              <a:rPr lang="en-GB" altLang="en-US" smtClean="0">
                <a:solidFill>
                  <a:srgbClr val="000000"/>
                </a:solidFill>
              </a:rPr>
              <a:pPr>
                <a:spcBef>
                  <a:spcPct val="0"/>
                </a:spcBef>
              </a:pPr>
              <a:t>86</a:t>
            </a:fld>
            <a:endParaRPr lang="en-GB"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08649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C0735F5-B761-4CA4-9AF9-162C88D931D4}" type="slidenum">
              <a:rPr lang="en-GB" altLang="en-US" smtClean="0">
                <a:solidFill>
                  <a:srgbClr val="000000"/>
                </a:solidFill>
              </a:rPr>
              <a:pPr>
                <a:spcBef>
                  <a:spcPct val="0"/>
                </a:spcBef>
              </a:pPr>
              <a:t>87</a:t>
            </a:fld>
            <a:endParaRPr lang="en-GB" altLang="en-US" smtClean="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11962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Information holder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know certain information and provide that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information to other objects.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Structurer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maintains relationships between objects and information about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those relationships. Complex structurers might pool, collect, and maintain groups of</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many objects; simpler structurers maintain relationships between a few objects. An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of a generic structurer is a Java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HashMap</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which relates keys to values.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Service provider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performs specific work and offers services to others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on demand.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Controller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make decisions and control a complex task.</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Coordinator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doesn’t make many decisions but, in a rote or mechanical</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way, delegates work to other objects. The Mediator pattern is one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transforms information or requests between distinct parts of a</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system. The edges of an application contain user-</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that interact with the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user and external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which communicate with external systems.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Interfacers</a:t>
            </a:r>
            <a:endPar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also exist between subsystems. The Façade pattern is an example of a class designed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to simplify interactions and limit clients’ visibility of objects within a subsystem.</a:t>
            </a:r>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212777B-EE42-44DA-894C-CB83E2C41BE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34738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612DA13-D86C-4D22-B47C-5AEEFB2C0D0B}" type="slidenum">
              <a:rPr lang="en-GB" altLang="en-US" smtClean="0">
                <a:solidFill>
                  <a:srgbClr val="000000"/>
                </a:solidFill>
              </a:rPr>
              <a:pPr>
                <a:spcBef>
                  <a:spcPct val="0"/>
                </a:spcBef>
              </a:pPr>
              <a:t>88</a:t>
            </a:fld>
            <a:endParaRPr lang="en-GB"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281533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9921FC0-987A-432E-BE7A-19572C1446EB}" type="slidenum">
              <a:rPr lang="en-GB" altLang="en-US" smtClean="0">
                <a:solidFill>
                  <a:srgbClr val="000000"/>
                </a:solidFill>
              </a:rPr>
              <a:pPr>
                <a:spcBef>
                  <a:spcPct val="0"/>
                </a:spcBef>
              </a:pPr>
              <a:t>89</a:t>
            </a:fld>
            <a:endParaRPr lang="en-GB" altLang="en-US" smtClean="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927139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4DDAB9C-BA58-4B22-ABE2-D105F1F98F57}" type="slidenum">
              <a:rPr lang="en-GB" altLang="en-US" smtClean="0">
                <a:solidFill>
                  <a:srgbClr val="000000"/>
                </a:solidFill>
              </a:rPr>
              <a:pPr>
                <a:spcBef>
                  <a:spcPct val="0"/>
                </a:spcBef>
              </a:pPr>
              <a:t>90</a:t>
            </a:fld>
            <a:endParaRPr lang="en-GB" altLang="en-US" smtClean="0">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24618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3CE3249-B2B4-47E1-9737-9277AC319F3B}" type="slidenum">
              <a:rPr lang="en-GB" altLang="en-US" smtClean="0">
                <a:solidFill>
                  <a:srgbClr val="000000"/>
                </a:solidFill>
              </a:rPr>
              <a:pPr>
                <a:spcBef>
                  <a:spcPct val="0"/>
                </a:spcBef>
              </a:pPr>
              <a:t>91</a:t>
            </a:fld>
            <a:endParaRPr lang="en-GB" altLang="en-US" smtClean="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601673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6F051F94-14DE-49F0-BC61-E05697867A23}" type="slidenum">
              <a:rPr lang="en-GB" altLang="en-US" smtClean="0">
                <a:solidFill>
                  <a:srgbClr val="000000"/>
                </a:solidFill>
              </a:rPr>
              <a:pPr>
                <a:spcBef>
                  <a:spcPct val="0"/>
                </a:spcBef>
              </a:pPr>
              <a:t>92</a:t>
            </a:fld>
            <a:endParaRPr lang="en-GB" alt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0524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21459F5B-3BAD-4ADE-8FA8-7F8A523724B6}" type="slidenum">
              <a:rPr lang="en-GB" altLang="en-US" smtClean="0">
                <a:solidFill>
                  <a:srgbClr val="000000"/>
                </a:solidFill>
              </a:rPr>
              <a:pPr>
                <a:spcBef>
                  <a:spcPct val="0"/>
                </a:spcBef>
              </a:pPr>
              <a:t>93</a:t>
            </a:fld>
            <a:endParaRPr lang="en-GB" altLang="en-US" smtClean="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523271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F9C049F9-E2D8-4D96-83CD-76C4E735D614}" type="slidenum">
              <a:rPr lang="en-GB" altLang="en-US" smtClean="0">
                <a:solidFill>
                  <a:srgbClr val="000000"/>
                </a:solidFill>
              </a:rPr>
              <a:pPr>
                <a:spcBef>
                  <a:spcPct val="0"/>
                </a:spcBef>
              </a:pPr>
              <a:t>94</a:t>
            </a:fld>
            <a:endParaRPr lang="en-GB" altLang="en-US" smtClean="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188599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3DFA151-B581-4445-B1DC-C6530F523881}" type="slidenum">
              <a:rPr lang="en-GB" altLang="en-US" smtClean="0">
                <a:solidFill>
                  <a:srgbClr val="000000"/>
                </a:solidFill>
              </a:rPr>
              <a:pPr>
                <a:spcBef>
                  <a:spcPct val="0"/>
                </a:spcBef>
              </a:pPr>
              <a:t>96</a:t>
            </a:fld>
            <a:endParaRPr lang="en-GB" altLang="en-US"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829717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8BC8184E-14A5-4BD8-9E94-20342EBD88DD}" type="slidenum">
              <a:rPr lang="en-GB" altLang="en-US" smtClean="0"/>
              <a:pPr>
                <a:spcBef>
                  <a:spcPct val="0"/>
                </a:spcBef>
              </a:pPr>
              <a:t>97</a:t>
            </a:fld>
            <a:endParaRPr lang="en-GB"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674968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ED3E3A8-F28B-425C-A41A-8A7DEC227355}" type="slidenum">
              <a:rPr lang="en-GB" altLang="en-US" smtClean="0"/>
              <a:pPr>
                <a:spcBef>
                  <a:spcPct val="0"/>
                </a:spcBef>
              </a:pPr>
              <a:t>98</a:t>
            </a:fld>
            <a:endParaRPr lang="en-GB"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3400"/>
            <a:ext cx="5486400" cy="4114800"/>
          </a:xfrm>
          <a:noFill/>
        </p:spPr>
        <p:txBody>
          <a:bodyPr/>
          <a:lstStyle/>
          <a:p>
            <a:pPr eaLnBrk="1" hangingPunct="1"/>
            <a:r>
              <a:rPr lang="en-US" altLang="en-US" sz="1400" smtClean="0"/>
              <a:t>Overlap with Client-Server paradigm</a:t>
            </a:r>
          </a:p>
          <a:p>
            <a:pPr eaLnBrk="1" hangingPunct="1"/>
            <a:r>
              <a:rPr lang="en-US" altLang="en-US" sz="1400" smtClean="0"/>
              <a:t>if repository is passive and encapsulated and all clients are active</a:t>
            </a:r>
          </a:p>
          <a:p>
            <a:pPr eaLnBrk="1" hangingPunct="1"/>
            <a:endParaRPr lang="en-US" altLang="en-US" sz="1400" smtClean="0"/>
          </a:p>
          <a:p>
            <a:pPr eaLnBrk="1" hangingPunct="1"/>
            <a:r>
              <a:rPr lang="en-US" altLang="en-US" sz="1400" smtClean="0"/>
              <a:t>What are the connectors in the blackboard architecture?</a:t>
            </a:r>
          </a:p>
          <a:p>
            <a:pPr eaLnBrk="1" hangingPunct="1"/>
            <a:r>
              <a:rPr lang="en-US" altLang="en-US" sz="1400" smtClean="0"/>
              <a:t>- the links between the processing units and the dataspace?</a:t>
            </a:r>
          </a:p>
          <a:p>
            <a:pPr eaLnBrk="1" hangingPunct="1"/>
            <a:r>
              <a:rPr lang="en-US" altLang="en-US" sz="1400" smtClean="0"/>
              <a:t>- or the actual blackboard mechanism </a:t>
            </a:r>
          </a:p>
          <a:p>
            <a:pPr eaLnBrk="1" hangingPunct="1"/>
            <a:r>
              <a:rPr lang="en-US" altLang="en-US" sz="1400" smtClean="0"/>
              <a:t>  (which connects all processing units together)?</a:t>
            </a:r>
          </a:p>
        </p:txBody>
      </p:sp>
    </p:spTree>
    <p:extLst>
      <p:ext uri="{BB962C8B-B14F-4D97-AF65-F5344CB8AC3E}">
        <p14:creationId xmlns:p14="http://schemas.microsoft.com/office/powerpoint/2010/main" val="217874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587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34B2282-BD4C-46C5-A80D-4F6827911EA5}" type="slidenum">
              <a:rPr lang="en-GB" altLang="en-US" smtClean="0"/>
              <a:pPr>
                <a:spcBef>
                  <a:spcPct val="0"/>
                </a:spcBef>
              </a:pPr>
              <a:t>99</a:t>
            </a:fld>
            <a:endParaRPr lang="en-GB"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noFill/>
        </p:spPr>
        <p:txBody>
          <a:bodyPr/>
          <a:lstStyle/>
          <a:p>
            <a:pPr eaLnBrk="1" hangingPunct="1"/>
            <a:endParaRPr lang="nl-NL" altLang="en-US" sz="1400" smtClean="0"/>
          </a:p>
        </p:txBody>
      </p:sp>
    </p:spTree>
    <p:extLst>
      <p:ext uri="{BB962C8B-B14F-4D97-AF65-F5344CB8AC3E}">
        <p14:creationId xmlns:p14="http://schemas.microsoft.com/office/powerpoint/2010/main" val="615603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BF66AD0-662B-489F-999B-9FFD06D82785}" type="slidenum">
              <a:rPr lang="en-GB" altLang="en-US" smtClean="0"/>
              <a:pPr>
                <a:spcBef>
                  <a:spcPct val="0"/>
                </a:spcBef>
              </a:pPr>
              <a:t>100</a:t>
            </a:fld>
            <a:endParaRPr lang="en-GB"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637281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F729D55-F59E-42C8-A23C-1FC6699AFE59}" type="slidenum">
              <a:rPr lang="en-GB" altLang="en-US" smtClean="0"/>
              <a:pPr>
                <a:spcBef>
                  <a:spcPct val="0"/>
                </a:spcBef>
              </a:pPr>
              <a:t>101</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570564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5616F1C-9405-4E5D-9155-5F9435DFDFDF}" type="slidenum">
              <a:rPr lang="en-GB" altLang="en-US" smtClean="0"/>
              <a:pPr>
                <a:spcBef>
                  <a:spcPct val="0"/>
                </a:spcBef>
              </a:pPr>
              <a:t>102</a:t>
            </a:fld>
            <a:endParaRPr lang="en-GB"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p:spPr>
        <p:txBody>
          <a:bodyPr/>
          <a:lstStyle/>
          <a:p>
            <a:pPr eaLnBrk="1" hangingPunct="1"/>
            <a:endParaRPr lang="nl-NL" altLang="en-US" sz="1400" smtClean="0"/>
          </a:p>
        </p:txBody>
      </p:sp>
    </p:spTree>
    <p:extLst>
      <p:ext uri="{BB962C8B-B14F-4D97-AF65-F5344CB8AC3E}">
        <p14:creationId xmlns:p14="http://schemas.microsoft.com/office/powerpoint/2010/main" val="3052198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66761536-17B8-4212-878C-4638BC32BDC0}" type="slidenum">
              <a:rPr lang="en-GB" altLang="en-US" smtClean="0"/>
              <a:pPr>
                <a:spcBef>
                  <a:spcPct val="0"/>
                </a:spcBef>
              </a:pPr>
              <a:t>103</a:t>
            </a:fld>
            <a:endParaRPr lang="en-GB"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65954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F729D55-F59E-42C8-A23C-1FC6699AFE59}" type="slidenum">
              <a:rPr lang="en-GB" altLang="en-US" smtClean="0"/>
              <a:pPr>
                <a:spcBef>
                  <a:spcPct val="0"/>
                </a:spcBef>
              </a:pPr>
              <a:t>104</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l-NL" altLang="en-US" dirty="0" smtClean="0"/>
          </a:p>
        </p:txBody>
      </p:sp>
    </p:spTree>
    <p:extLst>
      <p:ext uri="{BB962C8B-B14F-4D97-AF65-F5344CB8AC3E}">
        <p14:creationId xmlns:p14="http://schemas.microsoft.com/office/powerpoint/2010/main" val="1956314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F729D55-F59E-42C8-A23C-1FC6699AFE59}" type="slidenum">
              <a:rPr lang="en-GB" altLang="en-US" smtClean="0"/>
              <a:pPr>
                <a:spcBef>
                  <a:spcPct val="0"/>
                </a:spcBef>
              </a:pPr>
              <a:t>105</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l-NL" altLang="en-US" dirty="0" smtClean="0"/>
          </a:p>
        </p:txBody>
      </p:sp>
    </p:spTree>
    <p:extLst>
      <p:ext uri="{BB962C8B-B14F-4D97-AF65-F5344CB8AC3E}">
        <p14:creationId xmlns:p14="http://schemas.microsoft.com/office/powerpoint/2010/main" val="2058631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741150AD-8EC0-4576-A0C3-6CD29811E80A}" type="slidenum">
              <a:rPr lang="en-GB" altLang="en-US" smtClean="0"/>
              <a:pPr>
                <a:spcBef>
                  <a:spcPct val="0"/>
                </a:spcBef>
              </a:pPr>
              <a:t>106</a:t>
            </a:fld>
            <a:endParaRPr lang="en-GB" altLang="en-US" smtClean="0"/>
          </a:p>
        </p:txBody>
      </p:sp>
      <p:sp>
        <p:nvSpPr>
          <p:cNvPr id="65539" name="Rectangle 2"/>
          <p:cNvSpPr>
            <a:spLocks noGrp="1" noRot="1" noChangeAspect="1" noChangeArrowheads="1" noTextEdit="1"/>
          </p:cNvSpPr>
          <p:nvPr>
            <p:ph type="sldImg"/>
          </p:nvPr>
        </p:nvSpPr>
        <p:spPr>
          <a:xfrm>
            <a:off x="1154113" y="692150"/>
            <a:ext cx="4554537" cy="3416300"/>
          </a:xfrm>
          <a:ln/>
        </p:spPr>
      </p:sp>
      <p:sp>
        <p:nvSpPr>
          <p:cNvPr id="65540" name="Rectangle 3"/>
          <p:cNvSpPr>
            <a:spLocks noGrp="1" noChangeArrowheads="1"/>
          </p:cNvSpPr>
          <p:nvPr>
            <p:ph type="body" idx="1"/>
          </p:nvPr>
        </p:nvSpPr>
        <p:spPr>
          <a:xfrm>
            <a:off x="912813" y="4341813"/>
            <a:ext cx="5032375" cy="4116387"/>
          </a:xfrm>
          <a:noFill/>
        </p:spPr>
        <p:txBody>
          <a:bodyPr/>
          <a:lstStyle/>
          <a:p>
            <a:pPr eaLnBrk="1" hangingPunct="1"/>
            <a:endParaRPr lang="nl-NL" altLang="en-US" smtClean="0"/>
          </a:p>
        </p:txBody>
      </p:sp>
    </p:spTree>
    <p:extLst>
      <p:ext uri="{BB962C8B-B14F-4D97-AF65-F5344CB8AC3E}">
        <p14:creationId xmlns:p14="http://schemas.microsoft.com/office/powerpoint/2010/main" val="1081852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636B718-772B-4126-81DF-F4DD5BE9238C}" type="slidenum">
              <a:rPr lang="en-GB" altLang="en-US" smtClean="0"/>
              <a:pPr>
                <a:spcBef>
                  <a:spcPct val="0"/>
                </a:spcBef>
              </a:pPr>
              <a:t>107</a:t>
            </a:fld>
            <a:endParaRPr lang="en-GB" altLang="en-US" smtClean="0"/>
          </a:p>
        </p:txBody>
      </p:sp>
      <p:sp>
        <p:nvSpPr>
          <p:cNvPr id="67587" name="Rectangle 2"/>
          <p:cNvSpPr>
            <a:spLocks noGrp="1" noRot="1" noChangeAspect="1" noChangeArrowheads="1" noTextEdit="1"/>
          </p:cNvSpPr>
          <p:nvPr>
            <p:ph type="sldImg"/>
          </p:nvPr>
        </p:nvSpPr>
        <p:spPr>
          <a:xfrm>
            <a:off x="1154113" y="692150"/>
            <a:ext cx="4554537" cy="3416300"/>
          </a:xfrm>
          <a:ln/>
        </p:spPr>
      </p:sp>
      <p:sp>
        <p:nvSpPr>
          <p:cNvPr id="67588" name="Rectangle 3"/>
          <p:cNvSpPr>
            <a:spLocks noGrp="1" noChangeArrowheads="1"/>
          </p:cNvSpPr>
          <p:nvPr>
            <p:ph type="body" idx="1"/>
          </p:nvPr>
        </p:nvSpPr>
        <p:spPr>
          <a:xfrm>
            <a:off x="912813" y="4341813"/>
            <a:ext cx="5032375" cy="4116387"/>
          </a:xfrm>
          <a:noFill/>
        </p:spPr>
        <p:txBody>
          <a:bodyPr/>
          <a:lstStyle/>
          <a:p>
            <a:pPr eaLnBrk="1" hangingPunct="1"/>
            <a:r>
              <a:rPr lang="en-US" altLang="en-US" smtClean="0"/>
              <a:t>Phoneme triples was considered but not implemented in Hearsay.</a:t>
            </a:r>
          </a:p>
        </p:txBody>
      </p:sp>
    </p:spTree>
    <p:extLst>
      <p:ext uri="{BB962C8B-B14F-4D97-AF65-F5344CB8AC3E}">
        <p14:creationId xmlns:p14="http://schemas.microsoft.com/office/powerpoint/2010/main" val="684175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C6B6A99-2583-43FE-A4C1-8F24A1617EB7}" type="slidenum">
              <a:rPr lang="en-GB" altLang="en-US" smtClean="0"/>
              <a:pPr>
                <a:spcBef>
                  <a:spcPct val="0"/>
                </a:spcBef>
              </a:pPr>
              <a:t>108</a:t>
            </a:fld>
            <a:endParaRPr lang="en-GB" altLang="en-US" smtClean="0"/>
          </a:p>
        </p:txBody>
      </p:sp>
      <p:sp>
        <p:nvSpPr>
          <p:cNvPr id="69635" name="Rectangle 2"/>
          <p:cNvSpPr>
            <a:spLocks noGrp="1" noRot="1" noChangeAspect="1" noChangeArrowheads="1" noTextEdit="1"/>
          </p:cNvSpPr>
          <p:nvPr>
            <p:ph type="sldImg"/>
          </p:nvPr>
        </p:nvSpPr>
        <p:spPr>
          <a:xfrm>
            <a:off x="1154113" y="692150"/>
            <a:ext cx="4554537" cy="3416300"/>
          </a:xfrm>
          <a:ln/>
        </p:spPr>
      </p:sp>
      <p:sp>
        <p:nvSpPr>
          <p:cNvPr id="69636" name="Rectangle 3"/>
          <p:cNvSpPr>
            <a:spLocks noGrp="1" noChangeArrowheads="1"/>
          </p:cNvSpPr>
          <p:nvPr>
            <p:ph type="body" idx="1"/>
          </p:nvPr>
        </p:nvSpPr>
        <p:spPr>
          <a:xfrm>
            <a:off x="912813" y="4341813"/>
            <a:ext cx="5032375" cy="4116387"/>
          </a:xfrm>
          <a:noFill/>
        </p:spPr>
        <p:txBody>
          <a:bodyPr/>
          <a:lstStyle/>
          <a:p>
            <a:pPr eaLnBrk="1" hangingPunct="1"/>
            <a:r>
              <a:rPr lang="en-US" altLang="en-US" smtClean="0"/>
              <a:t>The Randy Davis’ slides showed interactions at only one level above and one level below (with one exception).</a:t>
            </a:r>
          </a:p>
          <a:p>
            <a:pPr eaLnBrk="1" hangingPunct="1"/>
            <a:endParaRPr lang="en-US" altLang="en-US" smtClean="0"/>
          </a:p>
          <a:p>
            <a:pPr eaLnBrk="1" hangingPunct="1"/>
            <a:r>
              <a:rPr lang="en-US" altLang="en-US" smtClean="0"/>
              <a:t>For the lower three levels they turned off the top-down – bottom-up structure of the blackboard and forced it to do bottom-up only until they got to the word level.</a:t>
            </a:r>
          </a:p>
          <a:p>
            <a:pPr eaLnBrk="1" hangingPunct="1"/>
            <a:endParaRPr lang="en-US" altLang="en-US" smtClean="0"/>
          </a:p>
        </p:txBody>
      </p:sp>
    </p:spTree>
    <p:extLst>
      <p:ext uri="{BB962C8B-B14F-4D97-AF65-F5344CB8AC3E}">
        <p14:creationId xmlns:p14="http://schemas.microsoft.com/office/powerpoint/2010/main" val="106360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Michel maakt nieuw plaatje over hoe diagrammen gebruikt worden en overgaan van analyse naar design</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183581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3B018F4-B011-4EE0-ACA0-0282F56EB831}" type="slidenum">
              <a:rPr lang="en-GB" altLang="en-US" smtClean="0"/>
              <a:pPr>
                <a:spcBef>
                  <a:spcPct val="0"/>
                </a:spcBef>
              </a:pPr>
              <a:t>109</a:t>
            </a:fld>
            <a:endParaRPr lang="en-GB"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8518254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0FF77B5E-60A8-4CE6-AB7C-1D8173B195BB}" type="slidenum">
              <a:rPr lang="en-GB" altLang="en-US" smtClean="0"/>
              <a:pPr>
                <a:spcBef>
                  <a:spcPct val="0"/>
                </a:spcBef>
              </a:pPr>
              <a:t>110</a:t>
            </a:fld>
            <a:endParaRPr lang="en-GB"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888362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9A1ECF9-12B2-49DC-A76E-7AE9847E7A99}" type="slidenum">
              <a:rPr lang="en-GB" altLang="en-US" smtClean="0"/>
              <a:pPr>
                <a:spcBef>
                  <a:spcPct val="0"/>
                </a:spcBef>
              </a:pPr>
              <a:t>111</a:t>
            </a:fld>
            <a:endParaRPr lang="en-GB" altLang="en-US" smtClean="0"/>
          </a:p>
        </p:txBody>
      </p:sp>
      <p:sp>
        <p:nvSpPr>
          <p:cNvPr id="75779" name="Rectangle 2"/>
          <p:cNvSpPr>
            <a:spLocks noGrp="1" noRot="1" noChangeAspect="1" noChangeArrowheads="1" noTextEdit="1"/>
          </p:cNvSpPr>
          <p:nvPr>
            <p:ph type="sldImg"/>
          </p:nvPr>
        </p:nvSpPr>
        <p:spPr>
          <a:xfrm>
            <a:off x="1154113" y="692150"/>
            <a:ext cx="4554537" cy="3416300"/>
          </a:xfrm>
          <a:ln/>
        </p:spPr>
      </p:sp>
      <p:sp>
        <p:nvSpPr>
          <p:cNvPr id="75780" name="Rectangle 3"/>
          <p:cNvSpPr>
            <a:spLocks noGrp="1" noChangeArrowheads="1"/>
          </p:cNvSpPr>
          <p:nvPr>
            <p:ph type="body" idx="1"/>
          </p:nvPr>
        </p:nvSpPr>
        <p:spPr>
          <a:xfrm>
            <a:off x="912813" y="4341813"/>
            <a:ext cx="5032375" cy="4116387"/>
          </a:xfrm>
          <a:noFill/>
        </p:spPr>
        <p:txBody>
          <a:bodyPr/>
          <a:lstStyle/>
          <a:p>
            <a:pPr eaLnBrk="1" hangingPunct="1"/>
            <a:endParaRPr lang="nl-NL" altLang="en-US" smtClean="0"/>
          </a:p>
        </p:txBody>
      </p:sp>
    </p:spTree>
    <p:extLst>
      <p:ext uri="{BB962C8B-B14F-4D97-AF65-F5344CB8AC3E}">
        <p14:creationId xmlns:p14="http://schemas.microsoft.com/office/powerpoint/2010/main" val="2155471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20D4A20-87EB-404C-B085-B794A8CBB8B4}" type="slidenum">
              <a:rPr lang="en-GB" altLang="en-US" smtClean="0"/>
              <a:pPr>
                <a:spcBef>
                  <a:spcPct val="0"/>
                </a:spcBef>
              </a:pPr>
              <a:t>112</a:t>
            </a:fld>
            <a:endParaRPr lang="en-GB"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21744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FC9F9F8E-6F4A-4DFE-BE7D-5928850BCCFA}" type="slidenum">
              <a:rPr lang="en-GB" altLang="en-US" smtClean="0"/>
              <a:pPr>
                <a:spcBef>
                  <a:spcPct val="0"/>
                </a:spcBef>
              </a:pPr>
              <a:t>113</a:t>
            </a:fld>
            <a:endParaRPr lang="en-GB"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056009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C87C517-3367-42FA-B71C-4DE5D7191657}" type="slidenum">
              <a:rPr lang="en-GB" altLang="en-US" smtClean="0"/>
              <a:pPr>
                <a:spcBef>
                  <a:spcPct val="0"/>
                </a:spcBef>
              </a:pPr>
              <a:t>114</a:t>
            </a:fld>
            <a:endParaRPr lang="en-GB"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871202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FEB9D28-9F43-4D22-B635-8B58254974BD}" type="slidenum">
              <a:rPr lang="en-GB" altLang="en-US" smtClean="0">
                <a:solidFill>
                  <a:srgbClr val="000000"/>
                </a:solidFill>
              </a:rPr>
              <a:pPr>
                <a:spcBef>
                  <a:spcPct val="0"/>
                </a:spcBef>
              </a:pPr>
              <a:t>115</a:t>
            </a:fld>
            <a:endParaRPr lang="en-GB" altLang="en-US" smtClean="0">
              <a:solidFill>
                <a:srgbClr val="000000"/>
              </a:solidFill>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685800" y="4343400"/>
            <a:ext cx="5715000" cy="4114800"/>
          </a:xfrm>
          <a:noFill/>
        </p:spPr>
        <p:txBody>
          <a:bodyPr/>
          <a:lstStyle/>
          <a:p>
            <a:pPr eaLnBrk="1" hangingPunct="1"/>
            <a:r>
              <a:rPr lang="en-US" altLang="en-US" sz="2400" smtClean="0"/>
              <a:t>Referential (de)coupling :   sender has (no) reference to receiver</a:t>
            </a:r>
          </a:p>
          <a:p>
            <a:pPr eaLnBrk="1" hangingPunct="1"/>
            <a:r>
              <a:rPr lang="en-US" altLang="en-US" sz="2400" smtClean="0"/>
              <a:t>Temporal (de)coupling:   sender and receiver synchronize in time</a:t>
            </a:r>
          </a:p>
          <a:p>
            <a:pPr eaLnBrk="1" hangingPunct="1"/>
            <a:endParaRPr lang="en-US" altLang="en-US" sz="2400" smtClean="0"/>
          </a:p>
          <a:p>
            <a:pPr eaLnBrk="1" hangingPunct="1"/>
            <a:r>
              <a:rPr lang="en-US" altLang="en-US" sz="2400" smtClean="0"/>
              <a:t>Referential coupling gaat snel in de richting van 1-1 communicatie.</a:t>
            </a:r>
            <a:endParaRPr lang="en-GB" altLang="en-US" sz="2400" smtClean="0"/>
          </a:p>
          <a:p>
            <a:pPr eaLnBrk="1" hangingPunct="1"/>
            <a:endParaRPr lang="en-GB" altLang="en-US" sz="2400" smtClean="0"/>
          </a:p>
        </p:txBody>
      </p:sp>
    </p:spTree>
    <p:extLst>
      <p:ext uri="{BB962C8B-B14F-4D97-AF65-F5344CB8AC3E}">
        <p14:creationId xmlns:p14="http://schemas.microsoft.com/office/powerpoint/2010/main" val="2258059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5AC2FC9-7C16-4835-98FB-6C7D42EB9F37}" type="slidenum">
              <a:rPr lang="en-GB" altLang="en-US" smtClean="0"/>
              <a:pPr>
                <a:spcBef>
                  <a:spcPct val="0"/>
                </a:spcBef>
              </a:pPr>
              <a:t>116</a:t>
            </a:fld>
            <a:endParaRPr lang="en-GB" alt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69096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462887B-A8AD-4A5B-B439-3067CA8D1D79}" type="slidenum">
              <a:rPr lang="en-GB" altLang="en-US" smtClean="0"/>
              <a:pPr>
                <a:spcBef>
                  <a:spcPct val="0"/>
                </a:spcBef>
              </a:pPr>
              <a:t>117</a:t>
            </a:fld>
            <a:endParaRPr lang="en-GB" alt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398725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041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Michel maakt nieuw plaatje over hoe diagrammen gebruikt worden en overgaan van analyse naar design</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2229061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3579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19682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370598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E7DAE75F-6321-4670-994E-51C16AA4F739}" type="slidenum">
              <a:rPr lang="en-GB" altLang="en-US"/>
              <a:pPr>
                <a:defRPr/>
              </a:pPr>
              <a:t>‹#›</a:t>
            </a:fld>
            <a:endParaRPr lang="en-GB" altLang="en-US"/>
          </a:p>
        </p:txBody>
      </p:sp>
    </p:spTree>
    <p:extLst>
      <p:ext uri="{BB962C8B-B14F-4D97-AF65-F5344CB8AC3E}">
        <p14:creationId xmlns:p14="http://schemas.microsoft.com/office/powerpoint/2010/main" val="314216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A40C3C04-A49B-4C8C-941A-7ABB69D95FE8}" type="slidenum">
              <a:rPr lang="en-GB" altLang="en-US"/>
              <a:pPr>
                <a:defRPr/>
              </a:pPr>
              <a:t>‹#›</a:t>
            </a:fld>
            <a:endParaRPr lang="en-GB" altLang="en-US"/>
          </a:p>
        </p:txBody>
      </p:sp>
    </p:spTree>
    <p:extLst>
      <p:ext uri="{BB962C8B-B14F-4D97-AF65-F5344CB8AC3E}">
        <p14:creationId xmlns:p14="http://schemas.microsoft.com/office/powerpoint/2010/main" val="128160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92150"/>
            <a:ext cx="1943100" cy="60499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85800" y="692150"/>
            <a:ext cx="56769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AAD2289C-0A04-41FC-BF12-BC18DEFA3721}" type="slidenum">
              <a:rPr lang="en-GB" altLang="en-US"/>
              <a:pPr>
                <a:defRPr/>
              </a:pPr>
              <a:t>‹#›</a:t>
            </a:fld>
            <a:endParaRPr lang="en-GB" altLang="en-US"/>
          </a:p>
        </p:txBody>
      </p:sp>
    </p:spTree>
    <p:extLst>
      <p:ext uri="{BB962C8B-B14F-4D97-AF65-F5344CB8AC3E}">
        <p14:creationId xmlns:p14="http://schemas.microsoft.com/office/powerpoint/2010/main" val="427760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pPr>
            <a:fld id="{00000000-1234-1234-1234-123412341234}" type="slidenum">
              <a:rPr lang="en-GB" smtClean="0"/>
              <a:pPr>
                <a:spcBef>
                  <a:spcPts val="0"/>
                </a:spcBef>
              </a:pPr>
              <a:t>‹#›</a:t>
            </a:fld>
            <a:endParaRPr lang="en-GB"/>
          </a:p>
        </p:txBody>
      </p:sp>
    </p:spTree>
    <p:extLst>
      <p:ext uri="{BB962C8B-B14F-4D97-AF65-F5344CB8AC3E}">
        <p14:creationId xmlns:p14="http://schemas.microsoft.com/office/powerpoint/2010/main" val="327654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9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9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4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891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3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4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1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DB2BB1EC-279B-4232-B251-1678B7F733E4}" type="slidenum">
              <a:rPr lang="en-GB" altLang="en-US"/>
              <a:pPr>
                <a:defRPr/>
              </a:pPr>
              <a:t>‹#›</a:t>
            </a:fld>
            <a:endParaRPr lang="en-GB" altLang="en-US"/>
          </a:p>
        </p:txBody>
      </p:sp>
    </p:spTree>
    <p:extLst>
      <p:ext uri="{BB962C8B-B14F-4D97-AF65-F5344CB8AC3E}">
        <p14:creationId xmlns:p14="http://schemas.microsoft.com/office/powerpoint/2010/main" val="417533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09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4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16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2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020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1302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65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555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2457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0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3183DFC-D92D-490F-B0AD-4AEC9A87A3EF}" type="slidenum">
              <a:rPr lang="en-GB" altLang="en-US"/>
              <a:pPr>
                <a:defRPr/>
              </a:pPr>
              <a:t>‹#›</a:t>
            </a:fld>
            <a:endParaRPr lang="en-GB" altLang="en-US"/>
          </a:p>
        </p:txBody>
      </p:sp>
    </p:spTree>
    <p:extLst>
      <p:ext uri="{BB962C8B-B14F-4D97-AF65-F5344CB8AC3E}">
        <p14:creationId xmlns:p14="http://schemas.microsoft.com/office/powerpoint/2010/main" val="1302550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962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394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4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611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253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81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85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7386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089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10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858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fld id="{2C1AE930-CE58-45FE-8936-E935ACEB9272}" type="slidenum">
              <a:rPr lang="en-GB" altLang="en-US"/>
              <a:pPr>
                <a:defRPr/>
              </a:pPr>
              <a:t>‹#›</a:t>
            </a:fld>
            <a:endParaRPr lang="en-GB" altLang="en-US"/>
          </a:p>
        </p:txBody>
      </p:sp>
    </p:spTree>
    <p:extLst>
      <p:ext uri="{BB962C8B-B14F-4D97-AF65-F5344CB8AC3E}">
        <p14:creationId xmlns:p14="http://schemas.microsoft.com/office/powerpoint/2010/main" val="2634384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77410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00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489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27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159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14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35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910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18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094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6"/>
          <p:cNvSpPr>
            <a:spLocks noGrp="1" noChangeArrowheads="1"/>
          </p:cNvSpPr>
          <p:nvPr>
            <p:ph type="sldNum" sz="quarter" idx="10"/>
          </p:nvPr>
        </p:nvSpPr>
        <p:spPr>
          <a:ln/>
        </p:spPr>
        <p:txBody>
          <a:bodyPr/>
          <a:lstStyle>
            <a:lvl1pPr>
              <a:defRPr/>
            </a:lvl1pPr>
          </a:lstStyle>
          <a:p>
            <a:pPr>
              <a:defRPr/>
            </a:pPr>
            <a:fld id="{5B809C29-3AD7-4110-9239-72CF25344004}" type="slidenum">
              <a:rPr lang="en-GB" altLang="en-US"/>
              <a:pPr>
                <a:defRPr/>
              </a:pPr>
              <a:t>‹#›</a:t>
            </a:fld>
            <a:endParaRPr lang="en-GB" altLang="en-US"/>
          </a:p>
        </p:txBody>
      </p:sp>
    </p:spTree>
    <p:extLst>
      <p:ext uri="{BB962C8B-B14F-4D97-AF65-F5344CB8AC3E}">
        <p14:creationId xmlns:p14="http://schemas.microsoft.com/office/powerpoint/2010/main" val="2051608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815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3840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7031700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943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40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282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269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882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63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75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fld id="{D5DE7185-7F4B-469E-AA89-5AA2E05ACDA8}" type="slidenum">
              <a:rPr lang="en-GB" altLang="en-US"/>
              <a:pPr>
                <a:defRPr/>
              </a:pPr>
              <a:t>‹#›</a:t>
            </a:fld>
            <a:endParaRPr lang="en-GB" altLang="en-US"/>
          </a:p>
        </p:txBody>
      </p:sp>
    </p:spTree>
    <p:extLst>
      <p:ext uri="{BB962C8B-B14F-4D97-AF65-F5344CB8AC3E}">
        <p14:creationId xmlns:p14="http://schemas.microsoft.com/office/powerpoint/2010/main" val="2375678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27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7480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7802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00767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19219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5926920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7087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83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57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99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3"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6" name="Rectangle 6"/>
          <p:cNvSpPr>
            <a:spLocks noGrp="1" noChangeArrowheads="1"/>
          </p:cNvSpPr>
          <p:nvPr>
            <p:ph type="sldNum" sz="quarter" idx="10"/>
          </p:nvPr>
        </p:nvSpPr>
        <p:spPr/>
        <p:txBody>
          <a:bodyPr/>
          <a:lstStyle>
            <a:lvl1pPr>
              <a:defRPr/>
            </a:lvl1pPr>
          </a:lstStyle>
          <a:p>
            <a:pPr>
              <a:defRPr/>
            </a:pPr>
            <a:fld id="{ED9F68ED-6928-4353-A147-A08F5B46ECAA}" type="slidenum">
              <a:rPr lang="en-GB" altLang="en-US"/>
              <a:pPr>
                <a:defRPr/>
              </a:pPr>
              <a:t>‹#›</a:t>
            </a:fld>
            <a:endParaRPr lang="en-GB" altLang="en-US"/>
          </a:p>
        </p:txBody>
      </p:sp>
    </p:spTree>
    <p:extLst>
      <p:ext uri="{BB962C8B-B14F-4D97-AF65-F5344CB8AC3E}">
        <p14:creationId xmlns:p14="http://schemas.microsoft.com/office/powerpoint/2010/main" val="33116251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973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946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110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12-Feb-20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992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0445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53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318320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6505962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9347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81216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4C334F-ADE3-412D-9CFB-83A95FDCAA5C}" type="slidenum">
              <a:rPr lang="en-GB" altLang="en-US"/>
              <a:pPr>
                <a:defRPr/>
              </a:pPr>
              <a:t>‹#›</a:t>
            </a:fld>
            <a:endParaRPr lang="en-GB" altLang="en-US"/>
          </a:p>
        </p:txBody>
      </p:sp>
    </p:spTree>
    <p:extLst>
      <p:ext uri="{BB962C8B-B14F-4D97-AF65-F5344CB8AC3E}">
        <p14:creationId xmlns:p14="http://schemas.microsoft.com/office/powerpoint/2010/main" val="17930316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Platshållare för innehåll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0754657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414223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624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558435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348023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6087121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80510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2" y="260351"/>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5" y="923926"/>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6"/>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5" y="3684589"/>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9"/>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96694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5" y="509588"/>
            <a:ext cx="8135937" cy="633413"/>
          </a:xfrm>
        </p:spPr>
        <p:txBody>
          <a:bodyPr/>
          <a:lstStyle>
            <a:lvl1pPr>
              <a:defRPr>
                <a:latin typeface="Calibri"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8315" y="1639888"/>
            <a:ext cx="8135937" cy="4608512"/>
          </a:xfrm>
        </p:spPr>
        <p:txBody>
          <a:bodyPr/>
          <a:lstStyle>
            <a:lvl1pPr marL="257175" indent="-257175">
              <a:buClrTx/>
              <a:buSzPct val="100000"/>
              <a:buFont typeface="Arial" pitchFamily="34" charset="0"/>
              <a:buChar char="•"/>
              <a:defRPr sz="1800">
                <a:latin typeface="Calibri" pitchFamily="34" charset="0"/>
              </a:defRPr>
            </a:lvl1pPr>
            <a:lvl2pPr marL="557213" indent="-214313">
              <a:buClrTx/>
              <a:buSzPct val="100000"/>
              <a:buFont typeface="Arial" pitchFamily="34" charset="0"/>
              <a:buChar char="•"/>
              <a:defRPr lang="en-GB" sz="1500" baseline="0" dirty="0">
                <a:solidFill>
                  <a:srgbClr val="0C2577"/>
                </a:solidFill>
                <a:latin typeface="Calibri" pitchFamily="34" charset="0"/>
                <a:ea typeface="+mn-ea"/>
                <a:cs typeface="+mn-cs"/>
              </a:defRPr>
            </a:lvl2pPr>
            <a:lvl3pPr marL="857250" indent="-171450">
              <a:buClrTx/>
              <a:buSzPct val="100000"/>
              <a:buFont typeface="Arial" pitchFamily="34" charset="0"/>
              <a:buChar char="•"/>
              <a:defRPr>
                <a:solidFill>
                  <a:schemeClr val="accent6"/>
                </a:solidFill>
                <a:latin typeface="Calibri" pitchFamily="34" charset="0"/>
              </a:defRPr>
            </a:lvl3pPr>
            <a:lvl4pPr marL="1200150" indent="-171450">
              <a:buClrTx/>
              <a:buSzPct val="100000"/>
              <a:buFont typeface="Arial" pitchFamily="34" charset="0"/>
              <a:buChar char="•"/>
              <a:defRPr>
                <a:solidFill>
                  <a:schemeClr val="accent6"/>
                </a:solidFill>
                <a:latin typeface="Calibri" pitchFamily="34" charset="0"/>
              </a:defRPr>
            </a:lvl4pPr>
            <a:lvl5pPr marL="1543050" indent="-171450">
              <a:buClrTx/>
              <a:buSzPct val="100000"/>
              <a:buFont typeface="Arial" pitchFamily="34" charset="0"/>
              <a:buChar char="•"/>
              <a:defRPr>
                <a:solidFill>
                  <a:schemeClr val="accent6"/>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Box 57"/>
          <p:cNvSpPr txBox="1">
            <a:spLocks noChangeArrowheads="1"/>
          </p:cNvSpPr>
          <p:nvPr userDrawn="1"/>
        </p:nvSpPr>
        <p:spPr bwMode="auto">
          <a:xfrm>
            <a:off x="18177" y="6527800"/>
            <a:ext cx="31822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ct val="50000"/>
              </a:spcBef>
              <a:spcAft>
                <a:spcPts val="0"/>
              </a:spcAft>
            </a:pPr>
            <a:r>
              <a:rPr lang="en-US" sz="900" b="1" dirty="0" smtClean="0">
                <a:solidFill>
                  <a:srgbClr val="FFFFFF"/>
                </a:solidFill>
                <a:latin typeface="Arial"/>
                <a:cs typeface="Arial"/>
                <a:sym typeface="Arial"/>
              </a:rPr>
              <a:t>M. R.V. Chaudron – May 2011</a:t>
            </a:r>
            <a:endParaRPr lang="en-US" sz="900" b="1" dirty="0">
              <a:solidFill>
                <a:srgbClr val="FFFFFF"/>
              </a:solidFill>
              <a:latin typeface="Arial"/>
              <a:cs typeface="Arial"/>
              <a:sym typeface="Arial"/>
            </a:endParaRPr>
          </a:p>
        </p:txBody>
      </p:sp>
    </p:spTree>
    <p:extLst>
      <p:ext uri="{BB962C8B-B14F-4D97-AF65-F5344CB8AC3E}">
        <p14:creationId xmlns:p14="http://schemas.microsoft.com/office/powerpoint/2010/main" val="83595110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6"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6"/>
          <p:cNvSpPr>
            <a:spLocks noGrp="1" noChangeArrowheads="1"/>
          </p:cNvSpPr>
          <p:nvPr>
            <p:ph type="sldNum" sz="quarter" idx="10"/>
          </p:nvPr>
        </p:nvSpPr>
        <p:spPr/>
        <p:txBody>
          <a:bodyPr/>
          <a:lstStyle>
            <a:lvl1pPr>
              <a:defRPr/>
            </a:lvl1pPr>
          </a:lstStyle>
          <a:p>
            <a:pPr>
              <a:defRPr/>
            </a:pPr>
            <a:fld id="{BDFC43B4-4E43-4BB5-A525-A793AF798A7D}" type="slidenum">
              <a:rPr lang="en-GB" altLang="en-US"/>
              <a:pPr>
                <a:defRPr/>
              </a:pPr>
              <a:t>‹#›</a:t>
            </a:fld>
            <a:endParaRPr lang="en-GB" altLang="en-US"/>
          </a:p>
        </p:txBody>
      </p:sp>
    </p:spTree>
    <p:extLst>
      <p:ext uri="{BB962C8B-B14F-4D97-AF65-F5344CB8AC3E}">
        <p14:creationId xmlns:p14="http://schemas.microsoft.com/office/powerpoint/2010/main" val="23283295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eaLnBrk="1" fontAlgn="auto" hangingPunct="1">
              <a:spcBef>
                <a:spcPts val="0"/>
              </a:spcBef>
              <a:spcAft>
                <a:spcPts val="0"/>
              </a:spcAft>
              <a:buClr>
                <a:srgbClr val="000000"/>
              </a:buClr>
            </a:pPr>
            <a:fld id="{00000000-1234-1234-1234-123412341234}" type="slidenum">
              <a:rPr lang="en-GB" sz="1400" kern="0" smtClean="0">
                <a:solidFill>
                  <a:srgbClr val="000000"/>
                </a:solidFill>
                <a:latin typeface="Arial"/>
                <a:cs typeface="Arial"/>
                <a:sym typeface="Arial"/>
              </a:rPr>
              <a:pPr eaLnBrk="1" fontAlgn="auto" hangingPunct="1">
                <a:spcBef>
                  <a:spcPts val="0"/>
                </a:spcBef>
                <a:spcAft>
                  <a:spcPts val="0"/>
                </a:spcAft>
                <a:buClr>
                  <a:srgbClr val="000000"/>
                </a:buClr>
              </a:pPr>
              <a:t>‹#›</a:t>
            </a:fld>
            <a:endParaRPr lang="en-GB" sz="1400" kern="0">
              <a:solidFill>
                <a:srgbClr val="000000"/>
              </a:solidFill>
              <a:latin typeface="Arial"/>
              <a:cs typeface="Arial"/>
              <a:sym typeface="Arial"/>
            </a:endParaRPr>
          </a:p>
        </p:txBody>
      </p:sp>
    </p:spTree>
    <p:extLst>
      <p:ext uri="{BB962C8B-B14F-4D97-AF65-F5344CB8AC3E}">
        <p14:creationId xmlns:p14="http://schemas.microsoft.com/office/powerpoint/2010/main" val="175428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4.emf"/><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6.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4.e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4.emf"/><Relationship Id="rId2" Type="http://schemas.openxmlformats.org/officeDocument/2006/relationships/slideLayout" Target="../slideLayouts/slideLayout77.xml"/><Relationship Id="rId16" Type="http://schemas.openxmlformats.org/officeDocument/2006/relationships/theme" Target="../theme/theme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620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defRPr/>
            </a:pPr>
            <a:endParaRPr lang="sv-SE" altLang="en-US" smtClean="0">
              <a:solidFill>
                <a:srgbClr val="000000"/>
              </a:solidFill>
            </a:endParaRPr>
          </a:p>
        </p:txBody>
      </p:sp>
      <p:sp>
        <p:nvSpPr>
          <p:cNvPr id="1027" name="Rectangle 2"/>
          <p:cNvSpPr>
            <a:spLocks noGrp="1" noChangeArrowheads="1"/>
          </p:cNvSpPr>
          <p:nvPr>
            <p:ph type="title"/>
          </p:nvPr>
        </p:nvSpPr>
        <p:spPr bwMode="auto">
          <a:xfrm>
            <a:off x="685800" y="6921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685800" y="1773238"/>
            <a:ext cx="7772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003C0BC-1B1F-4249-AF89-9AC8CCE7B7DB}" type="slidenum">
              <a:rPr lang="en-GB" altLang="en-US"/>
              <a:pPr>
                <a:defRPr/>
              </a:pPr>
              <a:t>‹#›</a:t>
            </a:fld>
            <a:endParaRPr lang="en-GB" altLang="en-US"/>
          </a:p>
        </p:txBody>
      </p:sp>
      <p:grpSp>
        <p:nvGrpSpPr>
          <p:cNvPr id="2" name="Group 10"/>
          <p:cNvGrpSpPr>
            <a:grpSpLocks/>
          </p:cNvGrpSpPr>
          <p:nvPr userDrawn="1"/>
        </p:nvGrpSpPr>
        <p:grpSpPr bwMode="auto">
          <a:xfrm>
            <a:off x="0" y="0"/>
            <a:ext cx="3733800" cy="581025"/>
            <a:chOff x="2097" y="1992"/>
            <a:chExt cx="2160" cy="336"/>
          </a:xfrm>
        </p:grpSpPr>
        <p:pic>
          <p:nvPicPr>
            <p:cNvPr id="1036" name="Picture 11" descr="tuelogo_l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7" y="1992"/>
              <a:ext cx="156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 descr="tuelogo_r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63" y="1992"/>
              <a:ext cx="59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8" descr="subid"/>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5288" y="190500"/>
            <a:ext cx="11780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1033" name="Bildobjekt 9" descr="Chalmers Univ logo_svart.emf"/>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8" descr="Logo GUeng_leftSV.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9" r:id="rId7"/>
    <p:sldLayoutId id="2147484066" r:id="rId8"/>
    <p:sldLayoutId id="2147484070" r:id="rId9"/>
    <p:sldLayoutId id="2147484067" r:id="rId10"/>
    <p:sldLayoutId id="2147484068" r:id="rId11"/>
    <p:sldLayoutId id="2147484138" r:id="rId12"/>
    <p:sldLayoutId id="2147484155" r:id="rId13"/>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Lucida Sans Unicode" pitchFamily="34" charset="0"/>
        </a:defRPr>
      </a:lvl2pPr>
      <a:lvl3pPr algn="ctr" rtl="0" eaLnBrk="0" fontAlgn="base" hangingPunct="0">
        <a:spcBef>
          <a:spcPct val="0"/>
        </a:spcBef>
        <a:spcAft>
          <a:spcPct val="0"/>
        </a:spcAft>
        <a:defRPr sz="4000">
          <a:solidFill>
            <a:schemeClr val="tx2"/>
          </a:solidFill>
          <a:latin typeface="Lucida Sans Unicode" pitchFamily="34" charset="0"/>
        </a:defRPr>
      </a:lvl3pPr>
      <a:lvl4pPr algn="ctr" rtl="0" eaLnBrk="0" fontAlgn="base" hangingPunct="0">
        <a:spcBef>
          <a:spcPct val="0"/>
        </a:spcBef>
        <a:spcAft>
          <a:spcPct val="0"/>
        </a:spcAft>
        <a:defRPr sz="4000">
          <a:solidFill>
            <a:schemeClr val="tx2"/>
          </a:solidFill>
          <a:latin typeface="Lucida Sans Unicode" pitchFamily="34" charset="0"/>
        </a:defRPr>
      </a:lvl4pPr>
      <a:lvl5pPr algn="ctr" rtl="0" eaLnBrk="0" fontAlgn="base" hangingPunct="0">
        <a:spcBef>
          <a:spcPct val="0"/>
        </a:spcBef>
        <a:spcAft>
          <a:spcPct val="0"/>
        </a:spcAft>
        <a:defRPr sz="4000">
          <a:solidFill>
            <a:schemeClr val="tx2"/>
          </a:solidFill>
          <a:latin typeface="Lucida Sans Unicode" pitchFamily="34" charset="0"/>
        </a:defRPr>
      </a:lvl5pPr>
      <a:lvl6pPr marL="457200" algn="ctr" rtl="0" fontAlgn="base">
        <a:spcBef>
          <a:spcPct val="0"/>
        </a:spcBef>
        <a:spcAft>
          <a:spcPct val="0"/>
        </a:spcAft>
        <a:defRPr sz="4000">
          <a:solidFill>
            <a:schemeClr val="tx2"/>
          </a:solidFill>
          <a:latin typeface="Lucida Sans Unicode" pitchFamily="34" charset="0"/>
        </a:defRPr>
      </a:lvl6pPr>
      <a:lvl7pPr marL="914400" algn="ctr" rtl="0" fontAlgn="base">
        <a:spcBef>
          <a:spcPct val="0"/>
        </a:spcBef>
        <a:spcAft>
          <a:spcPct val="0"/>
        </a:spcAft>
        <a:defRPr sz="4000">
          <a:solidFill>
            <a:schemeClr val="tx2"/>
          </a:solidFill>
          <a:latin typeface="Lucida Sans Unicode" pitchFamily="34" charset="0"/>
        </a:defRPr>
      </a:lvl7pPr>
      <a:lvl8pPr marL="1371600" algn="ctr" rtl="0" fontAlgn="base">
        <a:spcBef>
          <a:spcPct val="0"/>
        </a:spcBef>
        <a:spcAft>
          <a:spcPct val="0"/>
        </a:spcAft>
        <a:defRPr sz="4000">
          <a:solidFill>
            <a:schemeClr val="tx2"/>
          </a:solidFill>
          <a:latin typeface="Lucida Sans Unicode" pitchFamily="34" charset="0"/>
        </a:defRPr>
      </a:lvl8pPr>
      <a:lvl9pPr marL="1828800" algn="ctr" rtl="0" fontAlgn="base">
        <a:spcBef>
          <a:spcPct val="0"/>
        </a:spcBef>
        <a:spcAft>
          <a:spcPct val="0"/>
        </a:spcAft>
        <a:defRPr sz="40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D2BD0AB-9E50-784E-991B-E321F014CEA5}" type="datetimeFigureOut">
              <a:rPr lang="en-US" smtClean="0">
                <a:solidFill>
                  <a:prstClr val="black">
                    <a:tint val="75000"/>
                  </a:prstClr>
                </a:solidFill>
                <a:latin typeface="Calibri"/>
              </a:rPr>
              <a:pPr defTabSz="457200" eaLnBrk="1" fontAlgn="auto" hangingPunct="1">
                <a:spcBef>
                  <a:spcPts val="0"/>
                </a:spcBef>
                <a:spcAft>
                  <a:spcPts val="0"/>
                </a:spcAft>
              </a:pPr>
              <a:t>12-Feb-20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4B4BE7F-B212-3C49-AB50-50430FB858D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pic>
        <p:nvPicPr>
          <p:cNvPr id="7"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1972245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D2BD0AB-9E50-784E-991B-E321F014CEA5}" type="datetimeFigureOut">
              <a:rPr lang="en-US" smtClean="0">
                <a:solidFill>
                  <a:prstClr val="black">
                    <a:tint val="75000"/>
                  </a:prstClr>
                </a:solidFill>
                <a:latin typeface="Calibri"/>
              </a:rPr>
              <a:pPr defTabSz="457200" eaLnBrk="1" fontAlgn="auto" hangingPunct="1">
                <a:spcBef>
                  <a:spcPts val="0"/>
                </a:spcBef>
                <a:spcAft>
                  <a:spcPts val="0"/>
                </a:spcAft>
              </a:pPr>
              <a:t>12-Feb-20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4B4BE7F-B212-3C49-AB50-50430FB858D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pic>
        <p:nvPicPr>
          <p:cNvPr id="7"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811534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D2BD0AB-9E50-784E-991B-E321F014CEA5}" type="datetimeFigureOut">
              <a:rPr lang="en-US" smtClean="0">
                <a:solidFill>
                  <a:prstClr val="black">
                    <a:tint val="75000"/>
                  </a:prstClr>
                </a:solidFill>
                <a:latin typeface="Calibri"/>
              </a:rPr>
              <a:pPr defTabSz="457200" eaLnBrk="1" fontAlgn="auto" hangingPunct="1">
                <a:spcBef>
                  <a:spcPts val="0"/>
                </a:spcBef>
                <a:spcAft>
                  <a:spcPts val="0"/>
                </a:spcAft>
              </a:pPr>
              <a:t>12-Feb-20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4B4BE7F-B212-3C49-AB50-50430FB858D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pic>
        <p:nvPicPr>
          <p:cNvPr id="7"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8191137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D2BD0AB-9E50-784E-991B-E321F014CEA5}" type="datetimeFigureOut">
              <a:rPr lang="en-US" smtClean="0">
                <a:solidFill>
                  <a:prstClr val="black">
                    <a:tint val="75000"/>
                  </a:prstClr>
                </a:solidFill>
                <a:latin typeface="Calibri"/>
              </a:rPr>
              <a:pPr defTabSz="457200" eaLnBrk="1" fontAlgn="auto" hangingPunct="1">
                <a:spcBef>
                  <a:spcPts val="0"/>
                </a:spcBef>
                <a:spcAft>
                  <a:spcPts val="0"/>
                </a:spcAft>
              </a:pPr>
              <a:t>12-Feb-20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4B4BE7F-B212-3C49-AB50-50430FB858D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pic>
        <p:nvPicPr>
          <p:cNvPr id="7"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7861691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D2BD0AB-9E50-784E-991B-E321F014CEA5}" type="datetimeFigureOut">
              <a:rPr lang="en-US" smtClean="0">
                <a:solidFill>
                  <a:prstClr val="black">
                    <a:tint val="75000"/>
                  </a:prstClr>
                </a:solidFill>
                <a:latin typeface="Calibri"/>
              </a:rPr>
              <a:pPr defTabSz="457200" eaLnBrk="1" fontAlgn="auto" hangingPunct="1">
                <a:spcBef>
                  <a:spcPts val="0"/>
                </a:spcBef>
                <a:spcAft>
                  <a:spcPts val="0"/>
                </a:spcAft>
              </a:pPr>
              <a:t>12-Feb-20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4B4BE7F-B212-3C49-AB50-50430FB858D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pic>
        <p:nvPicPr>
          <p:cNvPr id="7"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79138421"/>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36944" y="170729"/>
            <a:ext cx="892128" cy="172243"/>
          </a:xfrm>
          <a:prstGeom prst="rect">
            <a:avLst/>
          </a:prstGeom>
        </p:spPr>
      </p:pic>
      <p:cxnSp>
        <p:nvCxnSpPr>
          <p:cNvPr id="12" name="Rak 11"/>
          <p:cNvCxnSpPr/>
          <p:nvPr/>
        </p:nvCxnSpPr>
        <p:spPr bwMode="auto">
          <a:xfrm>
            <a:off x="0" y="457201"/>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835696" y="63654"/>
            <a:ext cx="2055820" cy="341012"/>
          </a:xfrm>
          <a:prstGeom prst="rect">
            <a:avLst/>
          </a:prstGeom>
        </p:spPr>
      </p:pic>
      <p:cxnSp>
        <p:nvCxnSpPr>
          <p:cNvPr id="13" name="Rak 12"/>
          <p:cNvCxnSpPr/>
          <p:nvPr/>
        </p:nvCxnSpPr>
        <p:spPr bwMode="auto">
          <a:xfrm rot="5400000">
            <a:off x="1527249" y="240235"/>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6774917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Lst>
  <p:timing>
    <p:tnLst>
      <p:par>
        <p:cTn id="1" dur="indefinite" restart="never" nodeType="tmRoot"/>
      </p:par>
    </p:tnLst>
  </p:timing>
  <p:txStyles>
    <p:titleStyle>
      <a:lvl1pPr algn="ctr" rtl="0" eaLnBrk="1" fontAlgn="base" hangingPunct="1">
        <a:spcBef>
          <a:spcPct val="0"/>
        </a:spcBef>
        <a:spcAft>
          <a:spcPct val="0"/>
        </a:spcAft>
        <a:defRPr sz="3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5pPr>
      <a:lvl6pPr marL="342900" algn="ctr" rtl="0" eaLnBrk="1" fontAlgn="base" hangingPunct="1">
        <a:spcBef>
          <a:spcPct val="0"/>
        </a:spcBef>
        <a:spcAft>
          <a:spcPct val="0"/>
        </a:spcAft>
        <a:defRPr sz="3000">
          <a:solidFill>
            <a:schemeClr val="bg1"/>
          </a:solidFill>
          <a:latin typeface="Arial Black" pitchFamily="68" charset="0"/>
        </a:defRPr>
      </a:lvl6pPr>
      <a:lvl7pPr marL="685800" algn="ctr" rtl="0" eaLnBrk="1" fontAlgn="base" hangingPunct="1">
        <a:spcBef>
          <a:spcPct val="0"/>
        </a:spcBef>
        <a:spcAft>
          <a:spcPct val="0"/>
        </a:spcAft>
        <a:defRPr sz="3000">
          <a:solidFill>
            <a:schemeClr val="bg1"/>
          </a:solidFill>
          <a:latin typeface="Arial Black" pitchFamily="68" charset="0"/>
        </a:defRPr>
      </a:lvl7pPr>
      <a:lvl8pPr marL="1028700" algn="ctr" rtl="0" eaLnBrk="1" fontAlgn="base" hangingPunct="1">
        <a:spcBef>
          <a:spcPct val="0"/>
        </a:spcBef>
        <a:spcAft>
          <a:spcPct val="0"/>
        </a:spcAft>
        <a:defRPr sz="3000">
          <a:solidFill>
            <a:schemeClr val="bg1"/>
          </a:solidFill>
          <a:latin typeface="Arial Black" pitchFamily="68" charset="0"/>
        </a:defRPr>
      </a:lvl8pPr>
      <a:lvl9pPr marL="1371600" algn="ctr" rtl="0" eaLnBrk="1" fontAlgn="base" hangingPunct="1">
        <a:spcBef>
          <a:spcPct val="0"/>
        </a:spcBef>
        <a:spcAft>
          <a:spcPct val="0"/>
        </a:spcAft>
        <a:defRPr sz="3000">
          <a:solidFill>
            <a:schemeClr val="bg1"/>
          </a:solidFill>
          <a:latin typeface="Arial Black" pitchFamily="68" charset="0"/>
        </a:defRPr>
      </a:lvl9pPr>
    </p:titleStyle>
    <p:bodyStyle>
      <a:lvl1pPr marL="257175" indent="-257175"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96" charset="-128"/>
          <a:cs typeface="Akzidenz for Chalmers Regular"/>
        </a:defRPr>
      </a:lvl1pPr>
      <a:lvl2pPr marL="557213" indent="-214313"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2pPr>
      <a:lvl3pPr marL="8572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3pPr>
      <a:lvl4pPr marL="12001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4pPr>
      <a:lvl5pPr marL="15430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5pPr>
      <a:lvl6pPr marL="18859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6pPr>
      <a:lvl7pPr marL="22288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7pPr>
      <a:lvl8pPr marL="25717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8pPr>
      <a:lvl9pPr marL="29146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udron@chalmers.se"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chaudron@gu.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5.emf"/><Relationship Id="rId4" Type="http://schemas.openxmlformats.org/officeDocument/2006/relationships/oleObject" Target="../embeddings/oleObject26.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cs.cmu.edu/afs/cs/project/tinker-arch/www/html/1997/lectures/19.Blkbd/base.020.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ikiwand.com/en/Celestial_Emporium_of_Benevolent_Knowledge" TargetMode="Externa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9.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oleObject" Target="../embeddings/oleObject5.bin"/><Relationship Id="rId39" Type="http://schemas.openxmlformats.org/officeDocument/2006/relationships/image" Target="../media/image48.png"/><Relationship Id="rId21" Type="http://schemas.openxmlformats.org/officeDocument/2006/relationships/oleObject" Target="../embeddings/oleObject1.bin"/><Relationship Id="rId34" Type="http://schemas.openxmlformats.org/officeDocument/2006/relationships/oleObject" Target="../embeddings/oleObject9.bin"/><Relationship Id="rId42" Type="http://schemas.openxmlformats.org/officeDocument/2006/relationships/oleObject" Target="../embeddings/oleObject13.bin"/><Relationship Id="rId47" Type="http://schemas.openxmlformats.org/officeDocument/2006/relationships/oleObject" Target="../embeddings/oleObject17.bin"/><Relationship Id="rId50" Type="http://schemas.openxmlformats.org/officeDocument/2006/relationships/oleObject" Target="../embeddings/oleObject20.bin"/><Relationship Id="rId55"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slideLayout" Target="../slideLayouts/slideLayout7.xml"/><Relationship Id="rId16" Type="http://schemas.openxmlformats.org/officeDocument/2006/relationships/image" Target="../media/image65.png"/><Relationship Id="rId29" Type="http://schemas.openxmlformats.org/officeDocument/2006/relationships/image" Target="../media/image44.png"/><Relationship Id="rId11" Type="http://schemas.openxmlformats.org/officeDocument/2006/relationships/image" Target="../media/image60.png"/><Relationship Id="rId24" Type="http://schemas.openxmlformats.org/officeDocument/2006/relationships/oleObject" Target="../embeddings/oleObject3.bin"/><Relationship Id="rId32" Type="http://schemas.openxmlformats.org/officeDocument/2006/relationships/image" Target="../media/image45.png"/><Relationship Id="rId37" Type="http://schemas.openxmlformats.org/officeDocument/2006/relationships/image" Target="../media/image47.png"/><Relationship Id="rId40" Type="http://schemas.openxmlformats.org/officeDocument/2006/relationships/oleObject" Target="../embeddings/oleObject12.bin"/><Relationship Id="rId45" Type="http://schemas.openxmlformats.org/officeDocument/2006/relationships/oleObject" Target="../embeddings/oleObject15.bin"/><Relationship Id="rId53" Type="http://schemas.openxmlformats.org/officeDocument/2006/relationships/oleObject" Target="../embeddings/oleObject23.bin"/><Relationship Id="rId5" Type="http://schemas.openxmlformats.org/officeDocument/2006/relationships/image" Target="../media/image54.wmf"/><Relationship Id="rId19" Type="http://schemas.openxmlformats.org/officeDocument/2006/relationships/image" Target="../media/image68.png"/><Relationship Id="rId4" Type="http://schemas.openxmlformats.org/officeDocument/2006/relationships/image" Target="../media/image53.wmf"/><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42.png"/><Relationship Id="rId27" Type="http://schemas.openxmlformats.org/officeDocument/2006/relationships/image" Target="../media/image43.png"/><Relationship Id="rId30" Type="http://schemas.openxmlformats.org/officeDocument/2006/relationships/image" Target="../media/image70.png"/><Relationship Id="rId35" Type="http://schemas.openxmlformats.org/officeDocument/2006/relationships/image" Target="../media/image46.png"/><Relationship Id="rId43" Type="http://schemas.openxmlformats.org/officeDocument/2006/relationships/image" Target="../media/image50.png"/><Relationship Id="rId48" Type="http://schemas.openxmlformats.org/officeDocument/2006/relationships/oleObject" Target="../embeddings/oleObject18.bin"/><Relationship Id="rId56" Type="http://schemas.openxmlformats.org/officeDocument/2006/relationships/oleObject" Target="../embeddings/oleObject25.bin"/><Relationship Id="rId8" Type="http://schemas.openxmlformats.org/officeDocument/2006/relationships/image" Target="../media/image57.png"/><Relationship Id="rId51" Type="http://schemas.openxmlformats.org/officeDocument/2006/relationships/oleObject" Target="../embeddings/oleObject21.bin"/><Relationship Id="rId3" Type="http://schemas.openxmlformats.org/officeDocument/2006/relationships/notesSlide" Target="../notesSlides/notesSlide28.xml"/><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oleObject" Target="../embeddings/oleObject4.bin"/><Relationship Id="rId33" Type="http://schemas.openxmlformats.org/officeDocument/2006/relationships/oleObject" Target="../embeddings/oleObject8.bin"/><Relationship Id="rId38" Type="http://schemas.openxmlformats.org/officeDocument/2006/relationships/oleObject" Target="../embeddings/oleObject11.bin"/><Relationship Id="rId46" Type="http://schemas.openxmlformats.org/officeDocument/2006/relationships/oleObject" Target="../embeddings/oleObject16.bin"/><Relationship Id="rId20" Type="http://schemas.openxmlformats.org/officeDocument/2006/relationships/image" Target="../media/image69.png"/><Relationship Id="rId41" Type="http://schemas.openxmlformats.org/officeDocument/2006/relationships/image" Target="../media/image49.png"/><Relationship Id="rId54" Type="http://schemas.openxmlformats.org/officeDocument/2006/relationships/oleObject" Target="../embeddings/oleObject24.bin"/><Relationship Id="rId1" Type="http://schemas.openxmlformats.org/officeDocument/2006/relationships/vmlDrawing" Target="../drawings/vmlDrawing1.vml"/><Relationship Id="rId6" Type="http://schemas.openxmlformats.org/officeDocument/2006/relationships/image" Target="../media/image55.jpeg"/><Relationship Id="rId15" Type="http://schemas.openxmlformats.org/officeDocument/2006/relationships/image" Target="../media/image64.png"/><Relationship Id="rId23" Type="http://schemas.openxmlformats.org/officeDocument/2006/relationships/oleObject" Target="../embeddings/oleObject2.bin"/><Relationship Id="rId28" Type="http://schemas.openxmlformats.org/officeDocument/2006/relationships/oleObject" Target="../embeddings/oleObject6.bin"/><Relationship Id="rId36" Type="http://schemas.openxmlformats.org/officeDocument/2006/relationships/oleObject" Target="../embeddings/oleObject10.bin"/><Relationship Id="rId49" Type="http://schemas.openxmlformats.org/officeDocument/2006/relationships/oleObject" Target="../embeddings/oleObject19.bin"/><Relationship Id="rId57" Type="http://schemas.openxmlformats.org/officeDocument/2006/relationships/image" Target="../media/image52.png"/><Relationship Id="rId10" Type="http://schemas.openxmlformats.org/officeDocument/2006/relationships/image" Target="../media/image59.png"/><Relationship Id="rId31" Type="http://schemas.openxmlformats.org/officeDocument/2006/relationships/oleObject" Target="../embeddings/oleObject7.bin"/><Relationship Id="rId44" Type="http://schemas.openxmlformats.org/officeDocument/2006/relationships/oleObject" Target="../embeddings/oleObject14.bin"/><Relationship Id="rId52" Type="http://schemas.openxmlformats.org/officeDocument/2006/relationships/oleObject" Target="../embeddings/oleObject2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cwi.nl/~marcello/SAPapers/BJ97.html"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95288" y="1123950"/>
            <a:ext cx="8640762" cy="1081088"/>
          </a:xfrm>
          <a:extLst>
            <a:ext uri="{909E8E84-426E-40DD-AFC4-6F175D3DCCD1}">
              <a14:hiddenFill xmlns:a14="http://schemas.microsoft.com/office/drawing/2010/main">
                <a:solidFill>
                  <a:schemeClr val="tx2"/>
                </a:solidFill>
              </a14:hiddenFill>
            </a:ext>
          </a:extLst>
        </p:spPr>
        <p:txBody>
          <a:bodyPr/>
          <a:lstStyle/>
          <a:p>
            <a:pPr eaLnBrk="1" hangingPunct="1">
              <a:defRPr/>
            </a:pPr>
            <a:r>
              <a:rPr lang="en-US" sz="4800" b="1" dirty="0" smtClean="0">
                <a:effectLst>
                  <a:outerShdw blurRad="38100" dist="38100" dir="2700000" algn="tl">
                    <a:srgbClr val="C0C0C0"/>
                  </a:outerShdw>
                </a:effectLst>
              </a:rPr>
              <a:t>Architectural Styles - Part II </a:t>
            </a:r>
            <a:endParaRPr lang="en-GB" sz="4800" dirty="0" smtClean="0">
              <a:effectLst>
                <a:outerShdw blurRad="38100" dist="38100" dir="2700000" algn="tl">
                  <a:srgbClr val="C0C0C0"/>
                </a:outerShdw>
              </a:effectLst>
            </a:endParaRPr>
          </a:p>
        </p:txBody>
      </p:sp>
      <p:sp>
        <p:nvSpPr>
          <p:cNvPr id="34819" name="Rectangle 3"/>
          <p:cNvSpPr>
            <a:spLocks noGrp="1" noChangeArrowheads="1"/>
          </p:cNvSpPr>
          <p:nvPr>
            <p:ph type="subTitle" idx="1"/>
          </p:nvPr>
        </p:nvSpPr>
        <p:spPr>
          <a:xfrm>
            <a:off x="1331913" y="2708275"/>
            <a:ext cx="6816725" cy="792163"/>
          </a:xfrm>
          <a:noFill/>
        </p:spPr>
        <p:txBody>
          <a:bodyPr/>
          <a:lstStyle/>
          <a:p>
            <a:pPr eaLnBrk="1" hangingPunct="1"/>
            <a:r>
              <a:rPr lang="en-US" altLang="en-US" sz="2000" smtClean="0"/>
              <a:t>M.R.V. Chaudron</a:t>
            </a:r>
          </a:p>
          <a:p>
            <a:pPr eaLnBrk="1" hangingPunct="1"/>
            <a:r>
              <a:rPr lang="en-US" altLang="en-US" sz="2000" smtClean="0">
                <a:hlinkClick r:id="rId3"/>
              </a:rPr>
              <a:t>chaudron@chalmers.se</a:t>
            </a:r>
            <a:r>
              <a:rPr lang="en-US" altLang="en-US" sz="2000" smtClean="0"/>
              <a:t> | </a:t>
            </a:r>
            <a:r>
              <a:rPr lang="en-US" altLang="en-US" sz="2000" smtClean="0">
                <a:hlinkClick r:id="rId4"/>
              </a:rPr>
              <a:t>chaudron@gu.se</a:t>
            </a:r>
            <a:r>
              <a:rPr lang="en-US" altLang="en-US" sz="2000" smtClean="0"/>
              <a:t> </a:t>
            </a:r>
            <a:endParaRPr lang="en-GB" altLang="en-US" sz="2000" smtClean="0"/>
          </a:p>
        </p:txBody>
      </p:sp>
      <p:pic>
        <p:nvPicPr>
          <p:cNvPr id="28" name="Picture 27"/>
          <p:cNvPicPr>
            <a:picLocks noChangeAspect="1"/>
          </p:cNvPicPr>
          <p:nvPr/>
        </p:nvPicPr>
        <p:blipFill>
          <a:blip r:embed="rId5"/>
          <a:stretch>
            <a:fillRect/>
          </a:stretch>
        </p:blipFill>
        <p:spPr>
          <a:xfrm>
            <a:off x="250825" y="3681413"/>
            <a:ext cx="2484438" cy="2484437"/>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6"/>
          <a:stretch>
            <a:fillRect/>
          </a:stretch>
        </p:blipFill>
        <p:spPr>
          <a:xfrm>
            <a:off x="7092950" y="3681413"/>
            <a:ext cx="1754188" cy="248443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7"/>
          <a:stretch>
            <a:fillRect/>
          </a:stretch>
        </p:blipFill>
        <p:spPr>
          <a:xfrm>
            <a:off x="2916238" y="3681413"/>
            <a:ext cx="4006850" cy="2484437"/>
          </a:xfrm>
          <a:prstGeom prst="rect">
            <a:avLst/>
          </a:prstGeom>
          <a:solidFill>
            <a:schemeClr val="bg1"/>
          </a:solid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Analysis - </a:t>
            </a:r>
            <a:r>
              <a:rPr lang="en-US" dirty="0" err="1"/>
              <a:t>Booch</a:t>
            </a:r>
            <a:endParaRPr lang="en-GB" dirty="0"/>
          </a:p>
        </p:txBody>
      </p:sp>
      <p:sp>
        <p:nvSpPr>
          <p:cNvPr id="3" name="Content Placeholder 2"/>
          <p:cNvSpPr>
            <a:spLocks noGrp="1"/>
          </p:cNvSpPr>
          <p:nvPr>
            <p:ph idx="1"/>
          </p:nvPr>
        </p:nvSpPr>
        <p:spPr/>
        <p:txBody>
          <a:bodyPr/>
          <a:lstStyle/>
          <a:p>
            <a:pPr marL="0" indent="0">
              <a:buNone/>
            </a:pPr>
            <a:r>
              <a:rPr lang="en-US" dirty="0"/>
              <a:t>“Domain Analysis is the formation of a </a:t>
            </a:r>
            <a:r>
              <a:rPr lang="en-US" i="1" dirty="0"/>
              <a:t>vocabulary</a:t>
            </a:r>
            <a:r>
              <a:rPr lang="en-US" dirty="0"/>
              <a:t> of the problem domain”</a:t>
            </a:r>
          </a:p>
          <a:p>
            <a:pPr marL="0" indent="0">
              <a:buNone/>
            </a:pPr>
            <a:endParaRPr lang="en-US" dirty="0"/>
          </a:p>
          <a:p>
            <a:pPr marL="0" indent="0">
              <a:buNone/>
            </a:pPr>
            <a:r>
              <a:rPr lang="en-US" dirty="0"/>
              <a:t>D.A. has elements of </a:t>
            </a:r>
            <a:r>
              <a:rPr lang="en-US" i="1" dirty="0"/>
              <a:t>discovery</a:t>
            </a:r>
            <a:r>
              <a:rPr lang="en-US" dirty="0"/>
              <a:t> of key concept</a:t>
            </a:r>
          </a:p>
          <a:p>
            <a:pPr marL="0" indent="0">
              <a:buNone/>
            </a:pPr>
            <a:endParaRPr lang="en-US" dirty="0"/>
          </a:p>
          <a:p>
            <a:pPr marL="0" indent="0">
              <a:buNone/>
            </a:pPr>
            <a:r>
              <a:rPr lang="en-US" dirty="0"/>
              <a:t>D.A. has elements of </a:t>
            </a:r>
            <a:r>
              <a:rPr lang="en-US" i="1" dirty="0"/>
              <a:t>organizing/grouping</a:t>
            </a:r>
            <a:endParaRPr lang="en-GB" i="1" dirty="0"/>
          </a:p>
        </p:txBody>
      </p:sp>
    </p:spTree>
    <p:extLst>
      <p:ext uri="{BB962C8B-B14F-4D97-AF65-F5344CB8AC3E}">
        <p14:creationId xmlns:p14="http://schemas.microsoft.com/office/powerpoint/2010/main" val="3820586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871538"/>
            <a:ext cx="7772400" cy="936625"/>
          </a:xfrm>
        </p:spPr>
        <p:txBody>
          <a:bodyPr/>
          <a:lstStyle/>
          <a:p>
            <a:pPr eaLnBrk="1" hangingPunct="1"/>
            <a:r>
              <a:rPr lang="en-GB" altLang="en-US" smtClean="0"/>
              <a:t>JavaSpaces – Blackboard in Java</a:t>
            </a:r>
          </a:p>
        </p:txBody>
      </p:sp>
      <p:sp>
        <p:nvSpPr>
          <p:cNvPr id="56323" name="Slide Number Placeholder 5"/>
          <p:cNvSpPr>
            <a:spLocks noGrp="1"/>
          </p:cNvSpPr>
          <p:nvPr>
            <p:ph type="sldNum" sz="quarter" idx="10"/>
          </p:nvPr>
        </p:nvSpPr>
        <p:spPr>
          <a:xfrm>
            <a:off x="6553200" y="6427788"/>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4E902E3-AF96-4955-93D0-CFFF9365F797}" type="slidenum">
              <a:rPr lang="en-GB" altLang="en-US" sz="1000" smtClean="0"/>
              <a:pPr>
                <a:spcBef>
                  <a:spcPct val="0"/>
                </a:spcBef>
                <a:buFontTx/>
                <a:buNone/>
              </a:pPr>
              <a:t>100</a:t>
            </a:fld>
            <a:endParaRPr lang="en-GB" altLang="en-US" sz="1000" smtClean="0"/>
          </a:p>
        </p:txBody>
      </p:sp>
      <p:grpSp>
        <p:nvGrpSpPr>
          <p:cNvPr id="56324" name="Group 7"/>
          <p:cNvGrpSpPr>
            <a:grpSpLocks/>
          </p:cNvGrpSpPr>
          <p:nvPr/>
        </p:nvGrpSpPr>
        <p:grpSpPr bwMode="auto">
          <a:xfrm>
            <a:off x="1763713" y="1879600"/>
            <a:ext cx="5184775" cy="3240088"/>
            <a:chOff x="1111" y="1071"/>
            <a:chExt cx="3266" cy="2041"/>
          </a:xfrm>
        </p:grpSpPr>
        <p:sp>
          <p:nvSpPr>
            <p:cNvPr id="56325" name="Rectangle 5"/>
            <p:cNvSpPr>
              <a:spLocks noChangeArrowheads="1"/>
            </p:cNvSpPr>
            <p:nvPr/>
          </p:nvSpPr>
          <p:spPr bwMode="auto">
            <a:xfrm>
              <a:off x="1111" y="1071"/>
              <a:ext cx="3266" cy="20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pic>
          <p:nvPicPr>
            <p:cNvPr id="56326" name="Picture 6" descr="dukes_javasp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1162"/>
              <a:ext cx="3039"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tLang="en-US" smtClean="0"/>
              <a:t>Layering &amp; Blackboard</a:t>
            </a:r>
          </a:p>
        </p:txBody>
      </p:sp>
      <p:sp>
        <p:nvSpPr>
          <p:cNvPr id="5837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238F473-748B-45C6-9AE8-3CA86D91E72E}" type="slidenum">
              <a:rPr lang="en-GB" altLang="en-US" sz="1000" smtClean="0"/>
              <a:pPr>
                <a:spcBef>
                  <a:spcPct val="0"/>
                </a:spcBef>
                <a:buFontTx/>
                <a:buNone/>
              </a:pPr>
              <a:t>101</a:t>
            </a:fld>
            <a:endParaRPr lang="en-GB" altLang="en-US" sz="1000" smtClean="0"/>
          </a:p>
        </p:txBody>
      </p:sp>
      <p:grpSp>
        <p:nvGrpSpPr>
          <p:cNvPr id="58372" name="Group 1"/>
          <p:cNvGrpSpPr>
            <a:grpSpLocks/>
          </p:cNvGrpSpPr>
          <p:nvPr/>
        </p:nvGrpSpPr>
        <p:grpSpPr bwMode="auto">
          <a:xfrm>
            <a:off x="395288" y="2122488"/>
            <a:ext cx="3671887" cy="2792412"/>
            <a:chOff x="395536" y="2122488"/>
            <a:chExt cx="4679950" cy="2792412"/>
          </a:xfrm>
        </p:grpSpPr>
        <p:sp>
          <p:nvSpPr>
            <p:cNvPr id="58388" name="AutoShape 7"/>
            <p:cNvSpPr>
              <a:spLocks noChangeArrowheads="1"/>
            </p:cNvSpPr>
            <p:nvPr/>
          </p:nvSpPr>
          <p:spPr bwMode="auto">
            <a:xfrm>
              <a:off x="395536" y="4156075"/>
              <a:ext cx="4679950" cy="758825"/>
            </a:xfrm>
            <a:prstGeom prst="cloudCallout">
              <a:avLst>
                <a:gd name="adj1" fmla="val -13194"/>
                <a:gd name="adj2" fmla="val 40375"/>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BB</a:t>
              </a:r>
            </a:p>
          </p:txBody>
        </p:sp>
        <p:sp>
          <p:nvSpPr>
            <p:cNvPr id="58389" name="AutoShape 8"/>
            <p:cNvSpPr>
              <a:spLocks noChangeArrowheads="1"/>
            </p:cNvSpPr>
            <p:nvPr/>
          </p:nvSpPr>
          <p:spPr bwMode="auto">
            <a:xfrm>
              <a:off x="395536" y="2963863"/>
              <a:ext cx="1390650"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A</a:t>
              </a:r>
            </a:p>
          </p:txBody>
        </p:sp>
        <p:sp>
          <p:nvSpPr>
            <p:cNvPr id="58390" name="AutoShape 9"/>
            <p:cNvSpPr>
              <a:spLocks noChangeArrowheads="1"/>
            </p:cNvSpPr>
            <p:nvPr/>
          </p:nvSpPr>
          <p:spPr bwMode="auto">
            <a:xfrm>
              <a:off x="2040186" y="2963863"/>
              <a:ext cx="1390650"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B</a:t>
              </a:r>
            </a:p>
          </p:txBody>
        </p:sp>
        <p:sp>
          <p:nvSpPr>
            <p:cNvPr id="58391" name="AutoShape 10"/>
            <p:cNvSpPr>
              <a:spLocks noChangeArrowheads="1"/>
            </p:cNvSpPr>
            <p:nvPr/>
          </p:nvSpPr>
          <p:spPr bwMode="auto">
            <a:xfrm>
              <a:off x="3684836" y="2963863"/>
              <a:ext cx="1390650"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C</a:t>
              </a:r>
            </a:p>
          </p:txBody>
        </p:sp>
        <p:grpSp>
          <p:nvGrpSpPr>
            <p:cNvPr id="58392" name="Group 15"/>
            <p:cNvGrpSpPr>
              <a:grpSpLocks/>
            </p:cNvGrpSpPr>
            <p:nvPr/>
          </p:nvGrpSpPr>
          <p:grpSpPr bwMode="auto">
            <a:xfrm>
              <a:off x="1125786" y="3468688"/>
              <a:ext cx="3244850" cy="801687"/>
              <a:chOff x="1707" y="2185"/>
              <a:chExt cx="2044" cy="505"/>
            </a:xfrm>
          </p:grpSpPr>
          <p:cxnSp>
            <p:nvCxnSpPr>
              <p:cNvPr id="58398" name="AutoShape 11"/>
              <p:cNvCxnSpPr>
                <a:cxnSpLocks noChangeShapeType="1"/>
                <a:stCxn id="58390" idx="2"/>
                <a:endCxn id="58388" idx="3"/>
              </p:cNvCxnSpPr>
              <p:nvPr/>
            </p:nvCxnSpPr>
            <p:spPr bwMode="auto">
              <a:xfrm>
                <a:off x="2676" y="2185"/>
                <a:ext cx="0" cy="4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9" name="AutoShape 12"/>
              <p:cNvCxnSpPr>
                <a:cxnSpLocks noChangeShapeType="1"/>
              </p:cNvCxnSpPr>
              <p:nvPr/>
            </p:nvCxnSpPr>
            <p:spPr bwMode="auto">
              <a:xfrm>
                <a:off x="1707" y="2185"/>
                <a:ext cx="0" cy="50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0" name="AutoShape 13"/>
              <p:cNvCxnSpPr>
                <a:cxnSpLocks noChangeShapeType="1"/>
              </p:cNvCxnSpPr>
              <p:nvPr/>
            </p:nvCxnSpPr>
            <p:spPr bwMode="auto">
              <a:xfrm>
                <a:off x="3751" y="2185"/>
                <a:ext cx="0" cy="46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93" name="AutoShape 14"/>
            <p:cNvSpPr>
              <a:spLocks noChangeArrowheads="1"/>
            </p:cNvSpPr>
            <p:nvPr/>
          </p:nvSpPr>
          <p:spPr bwMode="auto">
            <a:xfrm>
              <a:off x="395536" y="2122488"/>
              <a:ext cx="4676775"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UI</a:t>
              </a:r>
            </a:p>
          </p:txBody>
        </p:sp>
        <p:grpSp>
          <p:nvGrpSpPr>
            <p:cNvPr id="58394" name="Group 16"/>
            <p:cNvGrpSpPr>
              <a:grpSpLocks/>
            </p:cNvGrpSpPr>
            <p:nvPr/>
          </p:nvGrpSpPr>
          <p:grpSpPr bwMode="auto">
            <a:xfrm>
              <a:off x="1127373" y="2636838"/>
              <a:ext cx="3244850" cy="369887"/>
              <a:chOff x="1707" y="2185"/>
              <a:chExt cx="2044" cy="505"/>
            </a:xfrm>
          </p:grpSpPr>
          <p:cxnSp>
            <p:nvCxnSpPr>
              <p:cNvPr id="58395" name="AutoShape 17"/>
              <p:cNvCxnSpPr>
                <a:cxnSpLocks noChangeShapeType="1"/>
              </p:cNvCxnSpPr>
              <p:nvPr/>
            </p:nvCxnSpPr>
            <p:spPr bwMode="auto">
              <a:xfrm>
                <a:off x="2721" y="2185"/>
                <a:ext cx="0" cy="46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6" name="AutoShape 18"/>
              <p:cNvCxnSpPr>
                <a:cxnSpLocks noChangeShapeType="1"/>
              </p:cNvCxnSpPr>
              <p:nvPr/>
            </p:nvCxnSpPr>
            <p:spPr bwMode="auto">
              <a:xfrm>
                <a:off x="1707" y="2185"/>
                <a:ext cx="0" cy="50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7" name="AutoShape 19"/>
              <p:cNvCxnSpPr>
                <a:cxnSpLocks noChangeShapeType="1"/>
              </p:cNvCxnSpPr>
              <p:nvPr/>
            </p:nvCxnSpPr>
            <p:spPr bwMode="auto">
              <a:xfrm>
                <a:off x="3751" y="2185"/>
                <a:ext cx="0" cy="461"/>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8373" name="AutoShape 7"/>
          <p:cNvSpPr>
            <a:spLocks noChangeArrowheads="1"/>
          </p:cNvSpPr>
          <p:nvPr/>
        </p:nvSpPr>
        <p:spPr bwMode="auto">
          <a:xfrm>
            <a:off x="4932363" y="4156075"/>
            <a:ext cx="3671887" cy="758825"/>
          </a:xfrm>
          <a:prstGeom prst="cloudCallout">
            <a:avLst>
              <a:gd name="adj1" fmla="val -13194"/>
              <a:gd name="adj2" fmla="val 40375"/>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BB</a:t>
            </a:r>
          </a:p>
        </p:txBody>
      </p:sp>
      <p:sp>
        <p:nvSpPr>
          <p:cNvPr id="58374" name="AutoShape 8"/>
          <p:cNvSpPr>
            <a:spLocks noChangeArrowheads="1"/>
          </p:cNvSpPr>
          <p:nvPr/>
        </p:nvSpPr>
        <p:spPr bwMode="auto">
          <a:xfrm>
            <a:off x="4932363" y="2963863"/>
            <a:ext cx="1090612"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A</a:t>
            </a:r>
          </a:p>
        </p:txBody>
      </p:sp>
      <p:sp>
        <p:nvSpPr>
          <p:cNvPr id="58375" name="AutoShape 9"/>
          <p:cNvSpPr>
            <a:spLocks noChangeArrowheads="1"/>
          </p:cNvSpPr>
          <p:nvPr/>
        </p:nvSpPr>
        <p:spPr bwMode="auto">
          <a:xfrm>
            <a:off x="6223000" y="2963863"/>
            <a:ext cx="109061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B</a:t>
            </a:r>
          </a:p>
        </p:txBody>
      </p:sp>
      <p:sp>
        <p:nvSpPr>
          <p:cNvPr id="58376" name="AutoShape 10"/>
          <p:cNvSpPr>
            <a:spLocks noChangeArrowheads="1"/>
          </p:cNvSpPr>
          <p:nvPr/>
        </p:nvSpPr>
        <p:spPr bwMode="auto">
          <a:xfrm>
            <a:off x="7513638" y="2963863"/>
            <a:ext cx="1090612"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C</a:t>
            </a:r>
          </a:p>
        </p:txBody>
      </p:sp>
      <p:grpSp>
        <p:nvGrpSpPr>
          <p:cNvPr id="58377" name="Group 15"/>
          <p:cNvGrpSpPr>
            <a:grpSpLocks/>
          </p:cNvGrpSpPr>
          <p:nvPr/>
        </p:nvGrpSpPr>
        <p:grpSpPr bwMode="auto">
          <a:xfrm>
            <a:off x="5505450" y="3468688"/>
            <a:ext cx="2546350" cy="801687"/>
            <a:chOff x="1707" y="2185"/>
            <a:chExt cx="2044" cy="505"/>
          </a:xfrm>
        </p:grpSpPr>
        <p:cxnSp>
          <p:nvCxnSpPr>
            <p:cNvPr id="58385" name="AutoShape 11"/>
            <p:cNvCxnSpPr>
              <a:cxnSpLocks noChangeShapeType="1"/>
              <a:stCxn id="58375" idx="2"/>
              <a:endCxn id="58373" idx="3"/>
            </p:cNvCxnSpPr>
            <p:nvPr/>
          </p:nvCxnSpPr>
          <p:spPr bwMode="auto">
            <a:xfrm>
              <a:off x="2676" y="2185"/>
              <a:ext cx="0" cy="46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6" name="AutoShape 12"/>
            <p:cNvCxnSpPr>
              <a:cxnSpLocks noChangeShapeType="1"/>
            </p:cNvCxnSpPr>
            <p:nvPr/>
          </p:nvCxnSpPr>
          <p:spPr bwMode="auto">
            <a:xfrm>
              <a:off x="1707" y="2185"/>
              <a:ext cx="0" cy="50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7" name="AutoShape 13"/>
            <p:cNvCxnSpPr>
              <a:cxnSpLocks noChangeShapeType="1"/>
            </p:cNvCxnSpPr>
            <p:nvPr/>
          </p:nvCxnSpPr>
          <p:spPr bwMode="auto">
            <a:xfrm>
              <a:off x="3751" y="2185"/>
              <a:ext cx="0" cy="46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78" name="Group 16"/>
          <p:cNvGrpSpPr>
            <a:grpSpLocks/>
          </p:cNvGrpSpPr>
          <p:nvPr/>
        </p:nvGrpSpPr>
        <p:grpSpPr bwMode="auto">
          <a:xfrm>
            <a:off x="5507038" y="2636838"/>
            <a:ext cx="2544762" cy="369887"/>
            <a:chOff x="1707" y="2185"/>
            <a:chExt cx="2044" cy="505"/>
          </a:xfrm>
        </p:grpSpPr>
        <p:cxnSp>
          <p:nvCxnSpPr>
            <p:cNvPr id="58382" name="AutoShape 17"/>
            <p:cNvCxnSpPr>
              <a:cxnSpLocks noChangeShapeType="1"/>
            </p:cNvCxnSpPr>
            <p:nvPr/>
          </p:nvCxnSpPr>
          <p:spPr bwMode="auto">
            <a:xfrm>
              <a:off x="2721" y="2185"/>
              <a:ext cx="0" cy="46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3" name="AutoShape 18"/>
            <p:cNvCxnSpPr>
              <a:cxnSpLocks noChangeShapeType="1"/>
            </p:cNvCxnSpPr>
            <p:nvPr/>
          </p:nvCxnSpPr>
          <p:spPr bwMode="auto">
            <a:xfrm>
              <a:off x="1707" y="2185"/>
              <a:ext cx="0" cy="50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4" name="AutoShape 19"/>
            <p:cNvCxnSpPr>
              <a:cxnSpLocks noChangeShapeType="1"/>
            </p:cNvCxnSpPr>
            <p:nvPr/>
          </p:nvCxnSpPr>
          <p:spPr bwMode="auto">
            <a:xfrm>
              <a:off x="3751" y="2185"/>
              <a:ext cx="0" cy="461"/>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79" name="AutoShape 8"/>
          <p:cNvSpPr>
            <a:spLocks noChangeArrowheads="1"/>
          </p:cNvSpPr>
          <p:nvPr/>
        </p:nvSpPr>
        <p:spPr bwMode="auto">
          <a:xfrm>
            <a:off x="4932363" y="2174875"/>
            <a:ext cx="1090612"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UI</a:t>
            </a:r>
          </a:p>
        </p:txBody>
      </p:sp>
      <p:sp>
        <p:nvSpPr>
          <p:cNvPr id="58380" name="AutoShape 8"/>
          <p:cNvSpPr>
            <a:spLocks noChangeArrowheads="1"/>
          </p:cNvSpPr>
          <p:nvPr/>
        </p:nvSpPr>
        <p:spPr bwMode="auto">
          <a:xfrm>
            <a:off x="6234113" y="2174875"/>
            <a:ext cx="1092200"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UI</a:t>
            </a:r>
          </a:p>
        </p:txBody>
      </p:sp>
      <p:sp>
        <p:nvSpPr>
          <p:cNvPr id="58381" name="AutoShape 8"/>
          <p:cNvSpPr>
            <a:spLocks noChangeArrowheads="1"/>
          </p:cNvSpPr>
          <p:nvPr/>
        </p:nvSpPr>
        <p:spPr bwMode="auto">
          <a:xfrm>
            <a:off x="7505700" y="2174875"/>
            <a:ext cx="109061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a:t>UI</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A4955A5-2750-43A6-A772-08F288BE1C8D}" type="slidenum">
              <a:rPr lang="en-GB" altLang="en-US" sz="1000" smtClean="0"/>
              <a:pPr>
                <a:spcBef>
                  <a:spcPct val="0"/>
                </a:spcBef>
                <a:buFontTx/>
                <a:buNone/>
              </a:pPr>
              <a:t>102</a:t>
            </a:fld>
            <a:endParaRPr lang="en-GB" altLang="en-US" sz="1000" smtClean="0"/>
          </a:p>
        </p:txBody>
      </p:sp>
      <p:sp>
        <p:nvSpPr>
          <p:cNvPr id="60419" name="Rectangle 2"/>
          <p:cNvSpPr>
            <a:spLocks noGrp="1" noChangeArrowheads="1"/>
          </p:cNvSpPr>
          <p:nvPr>
            <p:ph type="title" idx="4294967295"/>
          </p:nvPr>
        </p:nvSpPr>
        <p:spPr>
          <a:xfrm>
            <a:off x="468313" y="868363"/>
            <a:ext cx="8675687" cy="838200"/>
          </a:xfrm>
        </p:spPr>
        <p:txBody>
          <a:bodyPr/>
          <a:lstStyle/>
          <a:p>
            <a:pPr eaLnBrk="1" hangingPunct="1"/>
            <a:r>
              <a:rPr lang="en-US" altLang="en-US" sz="3600" smtClean="0">
                <a:solidFill>
                  <a:schemeClr val="tx1"/>
                </a:solidFill>
              </a:rPr>
              <a:t>Blackboard Style (3)</a:t>
            </a:r>
            <a:endParaRPr lang="en-GB" altLang="en-US" sz="3600" smtClean="0">
              <a:solidFill>
                <a:schemeClr val="tx1"/>
              </a:solidFill>
            </a:endParaRPr>
          </a:p>
        </p:txBody>
      </p:sp>
      <p:sp>
        <p:nvSpPr>
          <p:cNvPr id="60420" name="Rectangle 3"/>
          <p:cNvSpPr>
            <a:spLocks noChangeArrowheads="1"/>
          </p:cNvSpPr>
          <p:nvPr/>
        </p:nvSpPr>
        <p:spPr bwMode="auto">
          <a:xfrm>
            <a:off x="406400" y="1985963"/>
            <a:ext cx="83312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ct val="20000"/>
              </a:spcBef>
              <a:buChar char="•"/>
              <a:tabLst>
                <a:tab pos="381000" algn="l"/>
              </a:tabLst>
              <a:defRPr sz="2800">
                <a:solidFill>
                  <a:schemeClr val="tx1"/>
                </a:solidFill>
                <a:latin typeface="Lucida Sans Unicode" panose="020B0602030504020204" pitchFamily="34" charset="0"/>
              </a:defRPr>
            </a:lvl1pPr>
            <a:lvl2pPr marL="571500">
              <a:spcBef>
                <a:spcPct val="20000"/>
              </a:spcBef>
              <a:buChar char="–"/>
              <a:tabLst>
                <a:tab pos="381000"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Lst>
              <a:defRPr>
                <a:solidFill>
                  <a:schemeClr val="tx1"/>
                </a:solidFill>
                <a:latin typeface="Lucida Sans Unicode" panose="020B0602030504020204" pitchFamily="34" charset="0"/>
              </a:defRPr>
            </a:lvl4pPr>
            <a:lvl5pPr marL="2057400" indent="-228600">
              <a:spcBef>
                <a:spcPct val="20000"/>
              </a:spcBef>
              <a:buChar char="»"/>
              <a:tabLst>
                <a:tab pos="381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9pPr>
          </a:lstStyle>
          <a:p>
            <a:pPr>
              <a:spcBef>
                <a:spcPct val="50000"/>
              </a:spcBef>
              <a:buFontTx/>
              <a:buNone/>
            </a:pPr>
            <a:r>
              <a:rPr lang="en-US" altLang="en-US" sz="2400" u="sng"/>
              <a:t>Advantages:</a:t>
            </a:r>
          </a:p>
          <a:p>
            <a:pPr>
              <a:spcBef>
                <a:spcPct val="0"/>
              </a:spcBef>
            </a:pPr>
            <a:r>
              <a:rPr lang="en-US" altLang="en-US" sz="2400"/>
              <a:t>Allows different control heuristics</a:t>
            </a:r>
          </a:p>
          <a:p>
            <a:pPr>
              <a:spcBef>
                <a:spcPct val="0"/>
              </a:spcBef>
            </a:pPr>
            <a:r>
              <a:rPr lang="en-US" altLang="en-US" sz="2400"/>
              <a:t>Reusable &amp; heterogeneous knowledge sources</a:t>
            </a:r>
          </a:p>
          <a:p>
            <a:pPr>
              <a:spcBef>
                <a:spcPct val="0"/>
              </a:spcBef>
            </a:pPr>
            <a:r>
              <a:rPr lang="en-US" altLang="en-US" sz="2400"/>
              <a:t>Support for fault tolerance and robustness</a:t>
            </a:r>
          </a:p>
          <a:p>
            <a:pPr>
              <a:spcBef>
                <a:spcPct val="0"/>
              </a:spcBef>
              <a:buFontTx/>
              <a:buNone/>
            </a:pPr>
            <a:r>
              <a:rPr lang="en-US" altLang="en-US" sz="2400"/>
              <a:t>	by adding redundant components</a:t>
            </a:r>
          </a:p>
          <a:p>
            <a:pPr>
              <a:lnSpc>
                <a:spcPct val="70000"/>
              </a:lnSpc>
              <a:spcBef>
                <a:spcPct val="0"/>
              </a:spcBef>
              <a:buFontTx/>
              <a:buNone/>
            </a:pPr>
            <a:endParaRPr lang="en-US" altLang="en-US" sz="2400"/>
          </a:p>
          <a:p>
            <a:pPr>
              <a:spcBef>
                <a:spcPct val="0"/>
              </a:spcBef>
              <a:buFontTx/>
              <a:buNone/>
            </a:pPr>
            <a:r>
              <a:rPr lang="en-US" altLang="en-US" sz="2400"/>
              <a:t>+/- </a:t>
            </a:r>
            <a:r>
              <a:rPr lang="en-GB" altLang="en-US" sz="2400"/>
              <a:t>Dataflow is not directly visible</a:t>
            </a:r>
          </a:p>
          <a:p>
            <a:pPr>
              <a:lnSpc>
                <a:spcPct val="70000"/>
              </a:lnSpc>
              <a:spcBef>
                <a:spcPct val="0"/>
              </a:spcBef>
              <a:buFontTx/>
              <a:buNone/>
            </a:pPr>
            <a:endParaRPr lang="en-US" altLang="en-US" sz="2400"/>
          </a:p>
          <a:p>
            <a:pPr>
              <a:spcBef>
                <a:spcPct val="0"/>
              </a:spcBef>
              <a:buFontTx/>
              <a:buNone/>
            </a:pPr>
            <a:r>
              <a:rPr lang="en-US" altLang="en-US" sz="2400" u="sng"/>
              <a:t>Disadvantages</a:t>
            </a:r>
          </a:p>
          <a:p>
            <a:pPr>
              <a:lnSpc>
                <a:spcPct val="80000"/>
              </a:lnSpc>
              <a:spcBef>
                <a:spcPct val="50000"/>
              </a:spcBef>
            </a:pPr>
            <a:r>
              <a:rPr lang="en-GB" altLang="en-US" sz="2400"/>
              <a:t>Distributed implementation is complex</a:t>
            </a:r>
          </a:p>
          <a:p>
            <a:pPr lvl="1">
              <a:lnSpc>
                <a:spcPct val="60000"/>
              </a:lnSpc>
              <a:spcBef>
                <a:spcPct val="50000"/>
              </a:spcBef>
              <a:buFontTx/>
              <a:buChar char="•"/>
            </a:pPr>
            <a:r>
              <a:rPr lang="en-GB" altLang="en-US"/>
              <a:t> distribution and consistency </a:t>
            </a:r>
            <a:r>
              <a:rPr lang="en-US" altLang="en-US"/>
              <a:t>issues</a:t>
            </a:r>
            <a:endParaRPr lang="en-GB" alt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smtClean="0"/>
              <a:t>Blackboard Characteristics</a:t>
            </a:r>
            <a:endParaRPr lang="en-GB" altLang="en-US" sz="3600" smtClean="0"/>
          </a:p>
        </p:txBody>
      </p:sp>
      <p:sp>
        <p:nvSpPr>
          <p:cNvPr id="6246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B6D7DE32-39E8-4A49-9AFA-C8815576E4E2}" type="slidenum">
              <a:rPr lang="en-GB" altLang="en-US" sz="1000" smtClean="0"/>
              <a:pPr>
                <a:spcBef>
                  <a:spcPct val="0"/>
                </a:spcBef>
                <a:buFontTx/>
                <a:buNone/>
              </a:pPr>
              <a:t>103</a:t>
            </a:fld>
            <a:endParaRPr lang="en-GB" altLang="en-US" sz="1000" smtClean="0"/>
          </a:p>
        </p:txBody>
      </p:sp>
      <p:sp>
        <p:nvSpPr>
          <p:cNvPr id="62468" name="Text Box 3"/>
          <p:cNvSpPr txBox="1">
            <a:spLocks noChangeArrowheads="1"/>
          </p:cNvSpPr>
          <p:nvPr/>
        </p:nvSpPr>
        <p:spPr bwMode="auto">
          <a:xfrm>
            <a:off x="179388" y="1725613"/>
            <a:ext cx="8861425"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30000"/>
              </a:lnSpc>
              <a:spcBef>
                <a:spcPct val="0"/>
              </a:spcBef>
              <a:buFontTx/>
              <a:buChar char="-"/>
            </a:pPr>
            <a:r>
              <a:rPr lang="en-US" altLang="en-US" sz="2400"/>
              <a:t> Data may be structured (DB) or unstructured</a:t>
            </a:r>
          </a:p>
          <a:p>
            <a:pPr>
              <a:lnSpc>
                <a:spcPct val="130000"/>
              </a:lnSpc>
              <a:spcBef>
                <a:spcPct val="0"/>
              </a:spcBef>
              <a:buFontTx/>
              <a:buChar char="-"/>
            </a:pPr>
            <a:r>
              <a:rPr lang="en-US" altLang="en-US" sz="2400"/>
              <a:t> Data may be selected based on content</a:t>
            </a:r>
          </a:p>
          <a:p>
            <a:pPr>
              <a:lnSpc>
                <a:spcPct val="130000"/>
              </a:lnSpc>
              <a:spcBef>
                <a:spcPct val="0"/>
              </a:spcBef>
              <a:buFontTx/>
              <a:buChar char="-"/>
            </a:pPr>
            <a:r>
              <a:rPr lang="en-US" altLang="en-US" sz="2400"/>
              <a:t> Applications may insert/retrieve different data-type</a:t>
            </a:r>
          </a:p>
          <a:p>
            <a:pPr>
              <a:lnSpc>
                <a:spcPct val="130000"/>
              </a:lnSpc>
              <a:spcBef>
                <a:spcPct val="0"/>
              </a:spcBef>
              <a:buFontTx/>
              <a:buNone/>
            </a:pPr>
            <a:r>
              <a:rPr lang="en-US" altLang="en-US" sz="2400"/>
              <a:t>   per access.</a:t>
            </a:r>
          </a:p>
          <a:p>
            <a:pPr>
              <a:lnSpc>
                <a:spcPct val="130000"/>
              </a:lnSpc>
              <a:spcBef>
                <a:spcPct val="0"/>
              </a:spcBef>
              <a:buFontTx/>
              <a:buNone/>
            </a:pPr>
            <a:r>
              <a:rPr lang="en-US" altLang="en-US" sz="2400"/>
              <a:t>   This in contrast to pub-sub where data of the same type</a:t>
            </a:r>
          </a:p>
          <a:p>
            <a:pPr>
              <a:lnSpc>
                <a:spcPct val="130000"/>
              </a:lnSpc>
              <a:spcBef>
                <a:spcPct val="0"/>
              </a:spcBef>
              <a:buFontTx/>
              <a:buNone/>
            </a:pPr>
            <a:r>
              <a:rPr lang="en-US" altLang="en-US" sz="2400"/>
              <a:t>   is retrieved repeatedly</a:t>
            </a:r>
            <a:endParaRPr lang="en-GB" altLang="en-US" sz="240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55576" y="638699"/>
            <a:ext cx="7772400" cy="702069"/>
          </a:xfrm>
        </p:spPr>
        <p:txBody>
          <a:bodyPr/>
          <a:lstStyle/>
          <a:p>
            <a:pPr eaLnBrk="1" hangingPunct="1"/>
            <a:r>
              <a:rPr lang="en-GB" altLang="en-US" dirty="0" smtClean="0"/>
              <a:t>Blackboard and consistency</a:t>
            </a:r>
          </a:p>
        </p:txBody>
      </p:sp>
      <p:sp>
        <p:nvSpPr>
          <p:cNvPr id="5837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238F473-748B-45C6-9AE8-3CA86D91E72E}" type="slidenum">
              <a:rPr lang="en-GB" altLang="en-US" sz="1000" smtClean="0"/>
              <a:pPr>
                <a:spcBef>
                  <a:spcPct val="0"/>
                </a:spcBef>
                <a:buFontTx/>
                <a:buNone/>
              </a:pPr>
              <a:t>104</a:t>
            </a:fld>
            <a:endParaRPr lang="en-GB" altLang="en-US" sz="1000" smtClean="0"/>
          </a:p>
        </p:txBody>
      </p:sp>
      <p:sp>
        <p:nvSpPr>
          <p:cNvPr id="58389" name="AutoShape 8"/>
          <p:cNvSpPr>
            <a:spLocks noChangeArrowheads="1"/>
          </p:cNvSpPr>
          <p:nvPr/>
        </p:nvSpPr>
        <p:spPr bwMode="auto">
          <a:xfrm>
            <a:off x="1331640"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b="1" smtClean="0"/>
              <a:t>C1</a:t>
            </a:r>
            <a:endParaRPr lang="en-GB" altLang="en-US" b="1"/>
          </a:p>
        </p:txBody>
      </p:sp>
      <p:sp>
        <p:nvSpPr>
          <p:cNvPr id="58391" name="AutoShape 10"/>
          <p:cNvSpPr>
            <a:spLocks noChangeArrowheads="1"/>
          </p:cNvSpPr>
          <p:nvPr/>
        </p:nvSpPr>
        <p:spPr bwMode="auto">
          <a:xfrm>
            <a:off x="6889952"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smtClean="0"/>
              <a:t>C3</a:t>
            </a:r>
            <a:endParaRPr lang="en-GB" altLang="en-US" b="1" dirty="0"/>
          </a:p>
        </p:txBody>
      </p:sp>
      <p:sp>
        <p:nvSpPr>
          <p:cNvPr id="38" name="Cube 37"/>
          <p:cNvSpPr/>
          <p:nvPr/>
        </p:nvSpPr>
        <p:spPr>
          <a:xfrm>
            <a:off x="1043608" y="2493690"/>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be 38"/>
          <p:cNvSpPr/>
          <p:nvPr/>
        </p:nvSpPr>
        <p:spPr>
          <a:xfrm>
            <a:off x="3779912" y="2477315"/>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be 39"/>
          <p:cNvSpPr/>
          <p:nvPr/>
        </p:nvSpPr>
        <p:spPr>
          <a:xfrm>
            <a:off x="6588224" y="2469409"/>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utoShape 7"/>
          <p:cNvSpPr>
            <a:spLocks noChangeArrowheads="1"/>
          </p:cNvSpPr>
          <p:nvPr/>
        </p:nvSpPr>
        <p:spPr bwMode="auto">
          <a:xfrm>
            <a:off x="1043608" y="2675706"/>
            <a:ext cx="6624736" cy="2049438"/>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a:t>BB</a:t>
            </a:r>
          </a:p>
        </p:txBody>
      </p:sp>
      <p:sp>
        <p:nvSpPr>
          <p:cNvPr id="41" name="AutoShape 10"/>
          <p:cNvSpPr>
            <a:spLocks noChangeArrowheads="1"/>
          </p:cNvSpPr>
          <p:nvPr/>
        </p:nvSpPr>
        <p:spPr bwMode="auto">
          <a:xfrm>
            <a:off x="3995936"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smtClean="0"/>
              <a:t>C2</a:t>
            </a:r>
            <a:endParaRPr lang="en-GB" altLang="en-US" b="1" dirty="0"/>
          </a:p>
        </p:txBody>
      </p:sp>
      <p:sp>
        <p:nvSpPr>
          <p:cNvPr id="45" name="AutoShape 7"/>
          <p:cNvSpPr>
            <a:spLocks noChangeArrowheads="1"/>
          </p:cNvSpPr>
          <p:nvPr/>
        </p:nvSpPr>
        <p:spPr bwMode="auto">
          <a:xfrm>
            <a:off x="1296275" y="3150272"/>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6" name="TextBox 5"/>
          <p:cNvSpPr txBox="1"/>
          <p:nvPr/>
        </p:nvSpPr>
        <p:spPr>
          <a:xfrm>
            <a:off x="1396543" y="3469592"/>
            <a:ext cx="777777" cy="461665"/>
          </a:xfrm>
          <a:prstGeom prst="rect">
            <a:avLst/>
          </a:prstGeom>
          <a:noFill/>
        </p:spPr>
        <p:txBody>
          <a:bodyPr wrap="none" rtlCol="0">
            <a:spAutoFit/>
          </a:bodyPr>
          <a:lstStyle/>
          <a:p>
            <a:r>
              <a:rPr lang="en-US" smtClean="0"/>
              <a:t>A..Z</a:t>
            </a:r>
            <a:endParaRPr lang="en-GB"/>
          </a:p>
        </p:txBody>
      </p:sp>
      <p:sp>
        <p:nvSpPr>
          <p:cNvPr id="46" name="AutoShape 7"/>
          <p:cNvSpPr>
            <a:spLocks noChangeArrowheads="1"/>
          </p:cNvSpPr>
          <p:nvPr/>
        </p:nvSpPr>
        <p:spPr bwMode="auto">
          <a:xfrm>
            <a:off x="3883814" y="3287837"/>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47" name="AutoShape 7"/>
          <p:cNvSpPr>
            <a:spLocks noChangeArrowheads="1"/>
          </p:cNvSpPr>
          <p:nvPr/>
        </p:nvSpPr>
        <p:spPr bwMode="auto">
          <a:xfrm>
            <a:off x="6627108" y="2879034"/>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44" name="TextBox 43"/>
          <p:cNvSpPr txBox="1"/>
          <p:nvPr/>
        </p:nvSpPr>
        <p:spPr>
          <a:xfrm>
            <a:off x="6674543" y="3111351"/>
            <a:ext cx="777777" cy="461665"/>
          </a:xfrm>
          <a:prstGeom prst="rect">
            <a:avLst/>
          </a:prstGeom>
          <a:noFill/>
        </p:spPr>
        <p:txBody>
          <a:bodyPr wrap="none" rtlCol="0">
            <a:spAutoFit/>
          </a:bodyPr>
          <a:lstStyle/>
          <a:p>
            <a:r>
              <a:rPr lang="en-US" smtClean="0"/>
              <a:t>A..Z</a:t>
            </a:r>
            <a:endParaRPr lang="en-GB"/>
          </a:p>
        </p:txBody>
      </p:sp>
      <p:sp>
        <p:nvSpPr>
          <p:cNvPr id="43" name="TextBox 42"/>
          <p:cNvSpPr txBox="1"/>
          <p:nvPr/>
        </p:nvSpPr>
        <p:spPr>
          <a:xfrm>
            <a:off x="3984082" y="3653814"/>
            <a:ext cx="777777" cy="461665"/>
          </a:xfrm>
          <a:prstGeom prst="rect">
            <a:avLst/>
          </a:prstGeom>
          <a:noFill/>
        </p:spPr>
        <p:txBody>
          <a:bodyPr wrap="none" rtlCol="0">
            <a:spAutoFit/>
          </a:bodyPr>
          <a:lstStyle/>
          <a:p>
            <a:r>
              <a:rPr lang="en-US" smtClean="0"/>
              <a:t>A..Z</a:t>
            </a:r>
            <a:endParaRPr lang="en-GB"/>
          </a:p>
        </p:txBody>
      </p:sp>
      <p:grpSp>
        <p:nvGrpSpPr>
          <p:cNvPr id="12" name="Group 11"/>
          <p:cNvGrpSpPr/>
          <p:nvPr/>
        </p:nvGrpSpPr>
        <p:grpSpPr>
          <a:xfrm>
            <a:off x="1115616" y="4893441"/>
            <a:ext cx="6696744" cy="432073"/>
            <a:chOff x="1115616" y="4893441"/>
            <a:chExt cx="6696744" cy="695799"/>
          </a:xfrm>
        </p:grpSpPr>
        <p:cxnSp>
          <p:nvCxnSpPr>
            <p:cNvPr id="8" name="Straight Connector 7"/>
            <p:cNvCxnSpPr/>
            <p:nvPr/>
          </p:nvCxnSpPr>
          <p:spPr>
            <a:xfrm>
              <a:off x="1115616" y="5589240"/>
              <a:ext cx="6696744"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8" idx="3"/>
            </p:cNvCxnSpPr>
            <p:nvPr/>
          </p:nvCxnSpPr>
          <p:spPr>
            <a:xfrm>
              <a:off x="1610671"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72970"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43532"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763688" y="2077993"/>
            <a:ext cx="5541862" cy="566426"/>
            <a:chOff x="1900191" y="2582048"/>
            <a:chExt cx="5541862" cy="695799"/>
          </a:xfrm>
        </p:grpSpPr>
        <p:cxnSp>
          <p:nvCxnSpPr>
            <p:cNvPr id="54" name="Straight Connector 53"/>
            <p:cNvCxnSpPr/>
            <p:nvPr/>
          </p:nvCxnSpPr>
          <p:spPr>
            <a:xfrm>
              <a:off x="1900191"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62490"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33052"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79512" y="2114845"/>
            <a:ext cx="1519968" cy="461665"/>
          </a:xfrm>
          <a:prstGeom prst="rect">
            <a:avLst/>
          </a:prstGeom>
          <a:noFill/>
        </p:spPr>
        <p:txBody>
          <a:bodyPr wrap="none" rtlCol="0">
            <a:spAutoFit/>
          </a:bodyPr>
          <a:lstStyle/>
          <a:p>
            <a:r>
              <a:rPr lang="en-US" smtClean="0"/>
              <a:t>Delete(Z)</a:t>
            </a:r>
            <a:endParaRPr lang="en-GB"/>
          </a:p>
        </p:txBody>
      </p:sp>
      <p:sp>
        <p:nvSpPr>
          <p:cNvPr id="59" name="TextBox 58"/>
          <p:cNvSpPr txBox="1"/>
          <p:nvPr/>
        </p:nvSpPr>
        <p:spPr>
          <a:xfrm>
            <a:off x="7452320" y="2060848"/>
            <a:ext cx="1418978" cy="461665"/>
          </a:xfrm>
          <a:prstGeom prst="rect">
            <a:avLst/>
          </a:prstGeom>
          <a:noFill/>
        </p:spPr>
        <p:txBody>
          <a:bodyPr wrap="none" rtlCol="0">
            <a:spAutoFit/>
          </a:bodyPr>
          <a:lstStyle/>
          <a:p>
            <a:r>
              <a:rPr lang="en-US" smtClean="0"/>
              <a:t>Insert(Z)</a:t>
            </a:r>
            <a:endParaRPr lang="en-GB"/>
          </a:p>
        </p:txBody>
      </p:sp>
      <p:sp>
        <p:nvSpPr>
          <p:cNvPr id="61" name="TextBox 60"/>
          <p:cNvSpPr txBox="1"/>
          <p:nvPr/>
        </p:nvSpPr>
        <p:spPr>
          <a:xfrm>
            <a:off x="247750" y="5541039"/>
            <a:ext cx="7948010" cy="1200329"/>
          </a:xfrm>
          <a:prstGeom prst="rect">
            <a:avLst/>
          </a:prstGeom>
          <a:noFill/>
        </p:spPr>
        <p:txBody>
          <a:bodyPr wrap="none" rtlCol="0">
            <a:spAutoFit/>
          </a:bodyPr>
          <a:lstStyle/>
          <a:p>
            <a:r>
              <a:rPr lang="en-US" dirty="0" smtClean="0"/>
              <a:t>Node 1, 2 and 3 are all storing a copy of the entire </a:t>
            </a:r>
            <a:br>
              <a:rPr lang="en-US" dirty="0" smtClean="0"/>
            </a:br>
            <a:r>
              <a:rPr lang="en-US" dirty="0" smtClean="0"/>
              <a:t>dataset (A-Z). This increases reliability &amp; availability</a:t>
            </a:r>
            <a:br>
              <a:rPr lang="en-US" dirty="0" smtClean="0"/>
            </a:br>
            <a:r>
              <a:rPr lang="en-US" dirty="0" smtClean="0"/>
              <a:t>and improves </a:t>
            </a:r>
            <a:r>
              <a:rPr lang="en-US" smtClean="0"/>
              <a:t>response time *(. But ….</a:t>
            </a:r>
            <a:endParaRPr lang="en-GB"/>
          </a:p>
        </p:txBody>
      </p:sp>
      <p:sp>
        <p:nvSpPr>
          <p:cNvPr id="62" name="TextBox 61"/>
          <p:cNvSpPr txBox="1"/>
          <p:nvPr/>
        </p:nvSpPr>
        <p:spPr>
          <a:xfrm>
            <a:off x="1064077" y="4581128"/>
            <a:ext cx="915635" cy="369332"/>
          </a:xfrm>
          <a:prstGeom prst="rect">
            <a:avLst/>
          </a:prstGeom>
          <a:noFill/>
        </p:spPr>
        <p:txBody>
          <a:bodyPr wrap="none" rtlCol="0">
            <a:spAutoFit/>
          </a:bodyPr>
          <a:lstStyle/>
          <a:p>
            <a:r>
              <a:rPr lang="en-US" sz="1800" smtClean="0"/>
              <a:t>Node1</a:t>
            </a:r>
            <a:endParaRPr lang="en-GB" sz="1800"/>
          </a:p>
        </p:txBody>
      </p:sp>
      <p:sp>
        <p:nvSpPr>
          <p:cNvPr id="63" name="TextBox 62"/>
          <p:cNvSpPr txBox="1"/>
          <p:nvPr/>
        </p:nvSpPr>
        <p:spPr>
          <a:xfrm>
            <a:off x="6648260" y="4509120"/>
            <a:ext cx="915635" cy="369332"/>
          </a:xfrm>
          <a:prstGeom prst="rect">
            <a:avLst/>
          </a:prstGeom>
          <a:noFill/>
        </p:spPr>
        <p:txBody>
          <a:bodyPr wrap="none" rtlCol="0">
            <a:spAutoFit/>
          </a:bodyPr>
          <a:lstStyle/>
          <a:p>
            <a:r>
              <a:rPr lang="en-US" sz="1800" smtClean="0"/>
              <a:t>Node3</a:t>
            </a:r>
            <a:endParaRPr lang="en-GB" sz="1800"/>
          </a:p>
        </p:txBody>
      </p:sp>
      <p:sp>
        <p:nvSpPr>
          <p:cNvPr id="64" name="TextBox 63"/>
          <p:cNvSpPr txBox="1"/>
          <p:nvPr/>
        </p:nvSpPr>
        <p:spPr>
          <a:xfrm>
            <a:off x="3889418" y="4537828"/>
            <a:ext cx="915635" cy="369332"/>
          </a:xfrm>
          <a:prstGeom prst="rect">
            <a:avLst/>
          </a:prstGeom>
          <a:noFill/>
        </p:spPr>
        <p:txBody>
          <a:bodyPr wrap="none" rtlCol="0">
            <a:spAutoFit/>
          </a:bodyPr>
          <a:lstStyle/>
          <a:p>
            <a:r>
              <a:rPr lang="en-US" sz="1800" smtClean="0"/>
              <a:t>Node2</a:t>
            </a:r>
            <a:endParaRPr lang="en-GB" sz="1800"/>
          </a:p>
        </p:txBody>
      </p:sp>
    </p:spTree>
    <p:extLst>
      <p:ext uri="{BB962C8B-B14F-4D97-AF65-F5344CB8AC3E}">
        <p14:creationId xmlns:p14="http://schemas.microsoft.com/office/powerpoint/2010/main" val="31905546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55576" y="638699"/>
            <a:ext cx="7772400" cy="702069"/>
          </a:xfrm>
        </p:spPr>
        <p:txBody>
          <a:bodyPr/>
          <a:lstStyle/>
          <a:p>
            <a:pPr eaLnBrk="1" hangingPunct="1"/>
            <a:r>
              <a:rPr lang="en-GB" altLang="en-US" dirty="0" smtClean="0"/>
              <a:t>Blackboard and consistency</a:t>
            </a:r>
          </a:p>
        </p:txBody>
      </p:sp>
      <p:sp>
        <p:nvSpPr>
          <p:cNvPr id="5837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238F473-748B-45C6-9AE8-3CA86D91E72E}" type="slidenum">
              <a:rPr lang="en-GB" altLang="en-US" sz="1000" smtClean="0"/>
              <a:pPr>
                <a:spcBef>
                  <a:spcPct val="0"/>
                </a:spcBef>
                <a:buFontTx/>
                <a:buNone/>
              </a:pPr>
              <a:t>105</a:t>
            </a:fld>
            <a:endParaRPr lang="en-GB" altLang="en-US" sz="1000" smtClean="0"/>
          </a:p>
        </p:txBody>
      </p:sp>
      <p:sp>
        <p:nvSpPr>
          <p:cNvPr id="58389" name="AutoShape 8"/>
          <p:cNvSpPr>
            <a:spLocks noChangeArrowheads="1"/>
          </p:cNvSpPr>
          <p:nvPr/>
        </p:nvSpPr>
        <p:spPr bwMode="auto">
          <a:xfrm>
            <a:off x="1331640"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b="1" smtClean="0"/>
              <a:t>C1</a:t>
            </a:r>
            <a:endParaRPr lang="en-GB" altLang="en-US" b="1"/>
          </a:p>
        </p:txBody>
      </p:sp>
      <p:sp>
        <p:nvSpPr>
          <p:cNvPr id="58391" name="AutoShape 10"/>
          <p:cNvSpPr>
            <a:spLocks noChangeArrowheads="1"/>
          </p:cNvSpPr>
          <p:nvPr/>
        </p:nvSpPr>
        <p:spPr bwMode="auto">
          <a:xfrm>
            <a:off x="6889952"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smtClean="0"/>
              <a:t>C3</a:t>
            </a:r>
            <a:endParaRPr lang="en-GB" altLang="en-US" b="1" dirty="0"/>
          </a:p>
        </p:txBody>
      </p:sp>
      <p:sp>
        <p:nvSpPr>
          <p:cNvPr id="38" name="Cube 37"/>
          <p:cNvSpPr/>
          <p:nvPr/>
        </p:nvSpPr>
        <p:spPr>
          <a:xfrm>
            <a:off x="1043608" y="2493690"/>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be 38"/>
          <p:cNvSpPr/>
          <p:nvPr/>
        </p:nvSpPr>
        <p:spPr>
          <a:xfrm>
            <a:off x="3779912" y="2477315"/>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be 39"/>
          <p:cNvSpPr/>
          <p:nvPr/>
        </p:nvSpPr>
        <p:spPr>
          <a:xfrm>
            <a:off x="6588224" y="2469409"/>
            <a:ext cx="1512168" cy="2399751"/>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utoShape 7"/>
          <p:cNvSpPr>
            <a:spLocks noChangeArrowheads="1"/>
          </p:cNvSpPr>
          <p:nvPr/>
        </p:nvSpPr>
        <p:spPr bwMode="auto">
          <a:xfrm>
            <a:off x="1043608" y="2675706"/>
            <a:ext cx="6624736" cy="2049438"/>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a:t>BB</a:t>
            </a:r>
          </a:p>
        </p:txBody>
      </p:sp>
      <p:sp>
        <p:nvSpPr>
          <p:cNvPr id="41" name="AutoShape 10"/>
          <p:cNvSpPr>
            <a:spLocks noChangeArrowheads="1"/>
          </p:cNvSpPr>
          <p:nvPr/>
        </p:nvSpPr>
        <p:spPr bwMode="auto">
          <a:xfrm>
            <a:off x="3995936" y="1556792"/>
            <a:ext cx="1091103" cy="504825"/>
          </a:xfrm>
          <a:prstGeom prst="roundRect">
            <a:avLst>
              <a:gd name="adj" fmla="val 16667"/>
            </a:avLst>
          </a:prstGeom>
          <a:solidFill>
            <a:srgbClr val="FBEAA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b="1" dirty="0" smtClean="0"/>
              <a:t>C2</a:t>
            </a:r>
            <a:endParaRPr lang="en-GB" altLang="en-US" b="1" dirty="0"/>
          </a:p>
        </p:txBody>
      </p:sp>
      <p:sp>
        <p:nvSpPr>
          <p:cNvPr id="45" name="AutoShape 7"/>
          <p:cNvSpPr>
            <a:spLocks noChangeArrowheads="1"/>
          </p:cNvSpPr>
          <p:nvPr/>
        </p:nvSpPr>
        <p:spPr bwMode="auto">
          <a:xfrm>
            <a:off x="1296275" y="3150272"/>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6" name="TextBox 5"/>
          <p:cNvSpPr txBox="1"/>
          <p:nvPr/>
        </p:nvSpPr>
        <p:spPr>
          <a:xfrm>
            <a:off x="1396543" y="3469592"/>
            <a:ext cx="777777" cy="461665"/>
          </a:xfrm>
          <a:prstGeom prst="rect">
            <a:avLst/>
          </a:prstGeom>
          <a:noFill/>
        </p:spPr>
        <p:txBody>
          <a:bodyPr wrap="none" rtlCol="0">
            <a:spAutoFit/>
          </a:bodyPr>
          <a:lstStyle/>
          <a:p>
            <a:r>
              <a:rPr lang="en-US" smtClean="0"/>
              <a:t>A..Z</a:t>
            </a:r>
            <a:endParaRPr lang="en-GB"/>
          </a:p>
        </p:txBody>
      </p:sp>
      <p:sp>
        <p:nvSpPr>
          <p:cNvPr id="46" name="AutoShape 7"/>
          <p:cNvSpPr>
            <a:spLocks noChangeArrowheads="1"/>
          </p:cNvSpPr>
          <p:nvPr/>
        </p:nvSpPr>
        <p:spPr bwMode="auto">
          <a:xfrm>
            <a:off x="3883814" y="3287837"/>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47" name="AutoShape 7"/>
          <p:cNvSpPr>
            <a:spLocks noChangeArrowheads="1"/>
          </p:cNvSpPr>
          <p:nvPr/>
        </p:nvSpPr>
        <p:spPr bwMode="auto">
          <a:xfrm>
            <a:off x="6627108" y="2879034"/>
            <a:ext cx="978312" cy="1286839"/>
          </a:xfrm>
          <a:prstGeom prst="cloudCallout">
            <a:avLst>
              <a:gd name="adj1" fmla="val -13194"/>
              <a:gd name="adj2" fmla="val 40375"/>
            </a:avLst>
          </a:prstGeom>
          <a:solidFill>
            <a:srgbClr val="FBEAA1">
              <a:alpha val="50196"/>
            </a:srgbClr>
          </a:solidFill>
          <a:ln w="9525">
            <a:solidFill>
              <a:schemeClr val="tx1"/>
            </a:solidFill>
            <a:round/>
            <a:headEnd/>
            <a:tailEnd/>
          </a:ln>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GB" altLang="en-US" b="1" dirty="0"/>
          </a:p>
        </p:txBody>
      </p:sp>
      <p:sp>
        <p:nvSpPr>
          <p:cNvPr id="44" name="TextBox 43"/>
          <p:cNvSpPr txBox="1"/>
          <p:nvPr/>
        </p:nvSpPr>
        <p:spPr>
          <a:xfrm>
            <a:off x="6674543" y="3111351"/>
            <a:ext cx="777777" cy="461665"/>
          </a:xfrm>
          <a:prstGeom prst="rect">
            <a:avLst/>
          </a:prstGeom>
          <a:noFill/>
        </p:spPr>
        <p:txBody>
          <a:bodyPr wrap="none" rtlCol="0">
            <a:spAutoFit/>
          </a:bodyPr>
          <a:lstStyle/>
          <a:p>
            <a:r>
              <a:rPr lang="en-US" smtClean="0"/>
              <a:t>A..Z</a:t>
            </a:r>
            <a:endParaRPr lang="en-GB"/>
          </a:p>
        </p:txBody>
      </p:sp>
      <p:sp>
        <p:nvSpPr>
          <p:cNvPr id="43" name="TextBox 42"/>
          <p:cNvSpPr txBox="1"/>
          <p:nvPr/>
        </p:nvSpPr>
        <p:spPr>
          <a:xfrm>
            <a:off x="3984082" y="3653814"/>
            <a:ext cx="777777" cy="461665"/>
          </a:xfrm>
          <a:prstGeom prst="rect">
            <a:avLst/>
          </a:prstGeom>
          <a:noFill/>
        </p:spPr>
        <p:txBody>
          <a:bodyPr wrap="none" rtlCol="0">
            <a:spAutoFit/>
          </a:bodyPr>
          <a:lstStyle/>
          <a:p>
            <a:r>
              <a:rPr lang="en-US" smtClean="0"/>
              <a:t>A..Z</a:t>
            </a:r>
            <a:endParaRPr lang="en-GB"/>
          </a:p>
        </p:txBody>
      </p:sp>
      <p:grpSp>
        <p:nvGrpSpPr>
          <p:cNvPr id="12" name="Group 11"/>
          <p:cNvGrpSpPr/>
          <p:nvPr/>
        </p:nvGrpSpPr>
        <p:grpSpPr>
          <a:xfrm>
            <a:off x="1115616" y="4893441"/>
            <a:ext cx="6696744" cy="432073"/>
            <a:chOff x="1115616" y="4893441"/>
            <a:chExt cx="6696744" cy="695799"/>
          </a:xfrm>
        </p:grpSpPr>
        <p:cxnSp>
          <p:nvCxnSpPr>
            <p:cNvPr id="8" name="Straight Connector 7"/>
            <p:cNvCxnSpPr/>
            <p:nvPr/>
          </p:nvCxnSpPr>
          <p:spPr>
            <a:xfrm>
              <a:off x="1115616" y="5589240"/>
              <a:ext cx="6696744"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8" idx="3"/>
            </p:cNvCxnSpPr>
            <p:nvPr/>
          </p:nvCxnSpPr>
          <p:spPr>
            <a:xfrm>
              <a:off x="1610671"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72970"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143532" y="4893441"/>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763688" y="2077993"/>
            <a:ext cx="5541862" cy="566426"/>
            <a:chOff x="1900191" y="2582048"/>
            <a:chExt cx="5541862" cy="695799"/>
          </a:xfrm>
        </p:grpSpPr>
        <p:cxnSp>
          <p:nvCxnSpPr>
            <p:cNvPr id="54" name="Straight Connector 53"/>
            <p:cNvCxnSpPr/>
            <p:nvPr/>
          </p:nvCxnSpPr>
          <p:spPr>
            <a:xfrm>
              <a:off x="1900191"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62490"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33052" y="2582048"/>
              <a:ext cx="9001" cy="695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79512" y="2114845"/>
            <a:ext cx="1519968" cy="461665"/>
          </a:xfrm>
          <a:prstGeom prst="rect">
            <a:avLst/>
          </a:prstGeom>
          <a:noFill/>
        </p:spPr>
        <p:txBody>
          <a:bodyPr wrap="none" rtlCol="0">
            <a:spAutoFit/>
          </a:bodyPr>
          <a:lstStyle/>
          <a:p>
            <a:r>
              <a:rPr lang="en-US" smtClean="0"/>
              <a:t>Delete(Z)</a:t>
            </a:r>
            <a:endParaRPr lang="en-GB"/>
          </a:p>
        </p:txBody>
      </p:sp>
      <p:sp>
        <p:nvSpPr>
          <p:cNvPr id="59" name="TextBox 58"/>
          <p:cNvSpPr txBox="1"/>
          <p:nvPr/>
        </p:nvSpPr>
        <p:spPr>
          <a:xfrm>
            <a:off x="7452320" y="2060848"/>
            <a:ext cx="1418978" cy="461665"/>
          </a:xfrm>
          <a:prstGeom prst="rect">
            <a:avLst/>
          </a:prstGeom>
          <a:noFill/>
        </p:spPr>
        <p:txBody>
          <a:bodyPr wrap="none" rtlCol="0">
            <a:spAutoFit/>
          </a:bodyPr>
          <a:lstStyle/>
          <a:p>
            <a:r>
              <a:rPr lang="en-US" smtClean="0"/>
              <a:t>Insert(Z)</a:t>
            </a:r>
            <a:endParaRPr lang="en-GB"/>
          </a:p>
        </p:txBody>
      </p:sp>
      <p:sp>
        <p:nvSpPr>
          <p:cNvPr id="61" name="TextBox 60"/>
          <p:cNvSpPr txBox="1"/>
          <p:nvPr/>
        </p:nvSpPr>
        <p:spPr>
          <a:xfrm>
            <a:off x="247750" y="5541039"/>
            <a:ext cx="9220794" cy="1200329"/>
          </a:xfrm>
          <a:prstGeom prst="rect">
            <a:avLst/>
          </a:prstGeom>
          <a:noFill/>
        </p:spPr>
        <p:txBody>
          <a:bodyPr wrap="none" rtlCol="0">
            <a:spAutoFit/>
          </a:bodyPr>
          <a:lstStyle/>
          <a:p>
            <a:r>
              <a:rPr lang="en-US" dirty="0" smtClean="0"/>
              <a:t>C1 and C3 may ‘see’ a different content on the blackboard</a:t>
            </a:r>
          </a:p>
          <a:p>
            <a:r>
              <a:rPr lang="en-US" dirty="0" smtClean="0"/>
              <a:t>depending on the order (</a:t>
            </a:r>
            <a:r>
              <a:rPr lang="en-US" smtClean="0"/>
              <a:t>and speed) of </a:t>
            </a:r>
            <a:r>
              <a:rPr lang="en-US" dirty="0" smtClean="0"/>
              <a:t>executing the delete </a:t>
            </a:r>
          </a:p>
          <a:p>
            <a:r>
              <a:rPr lang="en-US" dirty="0" smtClean="0"/>
              <a:t>and insert actions.</a:t>
            </a:r>
            <a:endParaRPr lang="en-GB"/>
          </a:p>
        </p:txBody>
      </p:sp>
      <p:sp>
        <p:nvSpPr>
          <p:cNvPr id="62" name="TextBox 61"/>
          <p:cNvSpPr txBox="1"/>
          <p:nvPr/>
        </p:nvSpPr>
        <p:spPr>
          <a:xfrm>
            <a:off x="1064077" y="4581128"/>
            <a:ext cx="915635" cy="369332"/>
          </a:xfrm>
          <a:prstGeom prst="rect">
            <a:avLst/>
          </a:prstGeom>
          <a:noFill/>
        </p:spPr>
        <p:txBody>
          <a:bodyPr wrap="none" rtlCol="0">
            <a:spAutoFit/>
          </a:bodyPr>
          <a:lstStyle/>
          <a:p>
            <a:r>
              <a:rPr lang="en-US" sz="1800" smtClean="0"/>
              <a:t>Node1</a:t>
            </a:r>
            <a:endParaRPr lang="en-GB" sz="1800"/>
          </a:p>
        </p:txBody>
      </p:sp>
      <p:sp>
        <p:nvSpPr>
          <p:cNvPr id="63" name="TextBox 62"/>
          <p:cNvSpPr txBox="1"/>
          <p:nvPr/>
        </p:nvSpPr>
        <p:spPr>
          <a:xfrm>
            <a:off x="6648260" y="4509120"/>
            <a:ext cx="915635" cy="369332"/>
          </a:xfrm>
          <a:prstGeom prst="rect">
            <a:avLst/>
          </a:prstGeom>
          <a:noFill/>
        </p:spPr>
        <p:txBody>
          <a:bodyPr wrap="none" rtlCol="0">
            <a:spAutoFit/>
          </a:bodyPr>
          <a:lstStyle/>
          <a:p>
            <a:r>
              <a:rPr lang="en-US" sz="1800" smtClean="0"/>
              <a:t>Node3</a:t>
            </a:r>
            <a:endParaRPr lang="en-GB" sz="1800"/>
          </a:p>
        </p:txBody>
      </p:sp>
      <p:sp>
        <p:nvSpPr>
          <p:cNvPr id="64" name="TextBox 63"/>
          <p:cNvSpPr txBox="1"/>
          <p:nvPr/>
        </p:nvSpPr>
        <p:spPr>
          <a:xfrm>
            <a:off x="3889418" y="4537828"/>
            <a:ext cx="915635" cy="369332"/>
          </a:xfrm>
          <a:prstGeom prst="rect">
            <a:avLst/>
          </a:prstGeom>
          <a:noFill/>
        </p:spPr>
        <p:txBody>
          <a:bodyPr wrap="none" rtlCol="0">
            <a:spAutoFit/>
          </a:bodyPr>
          <a:lstStyle/>
          <a:p>
            <a:r>
              <a:rPr lang="en-US" sz="1800" smtClean="0"/>
              <a:t>Node2</a:t>
            </a:r>
            <a:endParaRPr lang="en-GB" sz="1800"/>
          </a:p>
        </p:txBody>
      </p:sp>
    </p:spTree>
    <p:extLst>
      <p:ext uri="{BB962C8B-B14F-4D97-AF65-F5344CB8AC3E}">
        <p14:creationId xmlns:p14="http://schemas.microsoft.com/office/powerpoint/2010/main" val="4188009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836613"/>
            <a:ext cx="7626350" cy="1277937"/>
          </a:xfrm>
        </p:spPr>
        <p:txBody>
          <a:bodyPr/>
          <a:lstStyle/>
          <a:p>
            <a:pPr eaLnBrk="1" hangingPunct="1">
              <a:lnSpc>
                <a:spcPct val="90000"/>
              </a:lnSpc>
            </a:pPr>
            <a:r>
              <a:rPr lang="en-US" altLang="en-US" smtClean="0"/>
              <a:t>Example of Blackboard Architecture</a:t>
            </a:r>
          </a:p>
        </p:txBody>
      </p:sp>
      <p:sp>
        <p:nvSpPr>
          <p:cNvPr id="64515" name="Rectangle 3"/>
          <p:cNvSpPr>
            <a:spLocks noGrp="1" noChangeArrowheads="1"/>
          </p:cNvSpPr>
          <p:nvPr>
            <p:ph idx="1"/>
          </p:nvPr>
        </p:nvSpPr>
        <p:spPr>
          <a:xfrm>
            <a:off x="323850" y="2251075"/>
            <a:ext cx="8496300" cy="3986213"/>
          </a:xfrm>
        </p:spPr>
        <p:txBody>
          <a:bodyPr/>
          <a:lstStyle/>
          <a:p>
            <a:pPr eaLnBrk="1" hangingPunct="1"/>
            <a:r>
              <a:rPr lang="en-US" altLang="en-US" smtClean="0"/>
              <a:t>Hearsay, speech understanding</a:t>
            </a:r>
          </a:p>
          <a:p>
            <a:pPr eaLnBrk="1" hangingPunct="1"/>
            <a:endParaRPr lang="en-US" altLang="en-US" smtClean="0"/>
          </a:p>
          <a:p>
            <a:pPr eaLnBrk="1" hangingPunct="1"/>
            <a:r>
              <a:rPr lang="en-US" altLang="en-US" smtClean="0"/>
              <a:t>Hearsay was developed in the 1970’s by Raj Reddy et al. at Carnegie Mellon University.</a:t>
            </a:r>
          </a:p>
          <a:p>
            <a:pPr eaLnBrk="1" hangingPunct="1"/>
            <a:endParaRPr lang="en-US" altLang="en-US" smtClean="0"/>
          </a:p>
          <a:p>
            <a:pPr eaLnBrk="1" hangingPunct="1"/>
            <a:r>
              <a:rPr lang="en-US" altLang="en-US" smtClean="0"/>
              <a:t>Randy Davis, </a:t>
            </a:r>
            <a:r>
              <a:rPr lang="en-US" altLang="en-US" i="1" smtClean="0"/>
              <a:t>Speech Understanding Using Hearsay,</a:t>
            </a:r>
            <a:r>
              <a:rPr lang="en-US" altLang="en-US" smtClean="0"/>
              <a:t> MIT videotape, 1984.</a:t>
            </a:r>
          </a:p>
          <a:p>
            <a:pPr eaLnBrk="1" hangingPunct="1"/>
            <a:endParaRPr lang="en-US" altLang="en-US" smtClean="0"/>
          </a:p>
        </p:txBody>
      </p:sp>
      <p:sp>
        <p:nvSpPr>
          <p:cNvPr id="64516"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E249DF1-47CA-4E05-9CF7-E61889397D24}" type="slidenum">
              <a:rPr lang="en-GB" altLang="en-US" sz="1000" smtClean="0"/>
              <a:pPr>
                <a:spcBef>
                  <a:spcPct val="0"/>
                </a:spcBef>
                <a:buFontTx/>
                <a:buNone/>
              </a:pPr>
              <a:t>106</a:t>
            </a:fld>
            <a:endParaRPr lang="en-GB" altLang="en-US" sz="1000" smtClean="0"/>
          </a:p>
        </p:txBody>
      </p:sp>
      <p:sp>
        <p:nvSpPr>
          <p:cNvPr id="64517" name="Rectangle 4"/>
          <p:cNvSpPr>
            <a:spLocks noChangeArrowheads="1"/>
          </p:cNvSpPr>
          <p:nvPr/>
        </p:nvSpPr>
        <p:spPr bwMode="auto">
          <a:xfrm>
            <a:off x="395288" y="6180138"/>
            <a:ext cx="542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Clr>
                <a:schemeClr val="bg2"/>
              </a:buClr>
              <a:buFont typeface="Wingdings" panose="05000000000000000000" pitchFamily="2" charset="2"/>
              <a:buNone/>
            </a:pPr>
            <a:r>
              <a:rPr kumimoji="1" lang="en-US" altLang="en-US" sz="1600"/>
              <a:t>Slides adapted from Terry Bahill, Univ. Arizona, 2007</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2800" smtClean="0"/>
              <a:t>Hearsay: knowledge sources</a:t>
            </a:r>
            <a:endParaRPr lang="en-US" altLang="en-US" sz="2800" baseline="-25000" smtClean="0"/>
          </a:p>
        </p:txBody>
      </p:sp>
      <p:sp>
        <p:nvSpPr>
          <p:cNvPr id="66563" name="Rectangle 3"/>
          <p:cNvSpPr>
            <a:spLocks noGrp="1" noChangeArrowheads="1"/>
          </p:cNvSpPr>
          <p:nvPr>
            <p:ph idx="1"/>
          </p:nvPr>
        </p:nvSpPr>
        <p:spPr>
          <a:xfrm>
            <a:off x="474663" y="1916113"/>
            <a:ext cx="3233737" cy="4179887"/>
          </a:xfrm>
        </p:spPr>
        <p:txBody>
          <a:bodyPr/>
          <a:lstStyle/>
          <a:p>
            <a:pPr eaLnBrk="1" hangingPunct="1"/>
            <a:r>
              <a:rPr lang="en-US" altLang="en-US" smtClean="0"/>
              <a:t>Acoustics</a:t>
            </a:r>
          </a:p>
          <a:p>
            <a:pPr eaLnBrk="1" hangingPunct="1"/>
            <a:r>
              <a:rPr lang="en-US" altLang="en-US" smtClean="0"/>
              <a:t>Spectrographs</a:t>
            </a:r>
          </a:p>
          <a:p>
            <a:pPr eaLnBrk="1" hangingPunct="1"/>
            <a:r>
              <a:rPr lang="en-US" altLang="en-US" smtClean="0"/>
              <a:t>Phonetics</a:t>
            </a:r>
          </a:p>
          <a:p>
            <a:pPr eaLnBrk="1" hangingPunct="1"/>
            <a:r>
              <a:rPr lang="en-US" altLang="en-US" smtClean="0"/>
              <a:t>Pronunciation</a:t>
            </a:r>
          </a:p>
          <a:p>
            <a:pPr eaLnBrk="1" hangingPunct="1"/>
            <a:r>
              <a:rPr lang="en-US" altLang="en-US" smtClean="0"/>
              <a:t>Coarticulation </a:t>
            </a:r>
          </a:p>
          <a:p>
            <a:pPr eaLnBrk="1" hangingPunct="1"/>
            <a:r>
              <a:rPr lang="en-US" altLang="en-US" smtClean="0"/>
              <a:t>Syntax</a:t>
            </a:r>
          </a:p>
          <a:p>
            <a:pPr eaLnBrk="1" hangingPunct="1"/>
            <a:r>
              <a:rPr lang="en-US" altLang="en-US" smtClean="0"/>
              <a:t>Semantics</a:t>
            </a:r>
          </a:p>
          <a:p>
            <a:pPr eaLnBrk="1" hangingPunct="1"/>
            <a:r>
              <a:rPr lang="en-US" altLang="en-US" smtClean="0"/>
              <a:t>Pragmatics</a:t>
            </a:r>
          </a:p>
        </p:txBody>
      </p:sp>
      <p:sp>
        <p:nvSpPr>
          <p:cNvPr id="6656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FC6009E-3B7C-4F76-A299-36B025E6FA23}" type="slidenum">
              <a:rPr lang="en-GB" altLang="en-US" sz="1000" smtClean="0"/>
              <a:pPr>
                <a:spcBef>
                  <a:spcPct val="0"/>
                </a:spcBef>
                <a:buFontTx/>
                <a:buNone/>
              </a:pPr>
              <a:t>107</a:t>
            </a:fld>
            <a:endParaRPr lang="en-GB" altLang="en-US" sz="1000" smtClean="0"/>
          </a:p>
        </p:txBody>
      </p:sp>
      <p:sp>
        <p:nvSpPr>
          <p:cNvPr id="66565" name="Line 36"/>
          <p:cNvSpPr>
            <a:spLocks noChangeShapeType="1"/>
          </p:cNvSpPr>
          <p:nvPr/>
        </p:nvSpPr>
        <p:spPr bwMode="auto">
          <a:xfrm rot="-5400000">
            <a:off x="5775325" y="3979863"/>
            <a:ext cx="2974975"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66" name="AutoShape 33"/>
          <p:cNvSpPr>
            <a:spLocks noChangeArrowheads="1"/>
          </p:cNvSpPr>
          <p:nvPr/>
        </p:nvSpPr>
        <p:spPr bwMode="auto">
          <a:xfrm>
            <a:off x="6173788" y="4176713"/>
            <a:ext cx="1782762" cy="4762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67" name="AutoShape 34"/>
          <p:cNvSpPr>
            <a:spLocks noChangeArrowheads="1"/>
          </p:cNvSpPr>
          <p:nvPr/>
        </p:nvSpPr>
        <p:spPr bwMode="auto">
          <a:xfrm>
            <a:off x="6221413" y="4229100"/>
            <a:ext cx="1663700" cy="371475"/>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68" name="Text Box 35"/>
          <p:cNvSpPr txBox="1">
            <a:spLocks noChangeArrowheads="1"/>
          </p:cNvSpPr>
          <p:nvPr/>
        </p:nvSpPr>
        <p:spPr bwMode="auto">
          <a:xfrm>
            <a:off x="6300788" y="4268788"/>
            <a:ext cx="154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Pronunciation</a:t>
            </a:r>
          </a:p>
        </p:txBody>
      </p:sp>
      <p:sp>
        <p:nvSpPr>
          <p:cNvPr id="66569" name="AutoShape 4"/>
          <p:cNvSpPr>
            <a:spLocks noChangeArrowheads="1"/>
          </p:cNvSpPr>
          <p:nvPr/>
        </p:nvSpPr>
        <p:spPr bwMode="auto">
          <a:xfrm>
            <a:off x="3708400" y="2060575"/>
            <a:ext cx="4903788" cy="423863"/>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600" b="1"/>
              <a:t>data</a:t>
            </a:r>
            <a:endParaRPr lang="en-GB" altLang="en-US" sz="1800" b="1"/>
          </a:p>
        </p:txBody>
      </p:sp>
      <p:grpSp>
        <p:nvGrpSpPr>
          <p:cNvPr id="66570" name="Group 10"/>
          <p:cNvGrpSpPr>
            <a:grpSpLocks/>
          </p:cNvGrpSpPr>
          <p:nvPr/>
        </p:nvGrpSpPr>
        <p:grpSpPr bwMode="auto">
          <a:xfrm>
            <a:off x="5432425" y="2532063"/>
            <a:ext cx="1457325" cy="1046162"/>
            <a:chOff x="3067" y="1620"/>
            <a:chExt cx="918" cy="659"/>
          </a:xfrm>
        </p:grpSpPr>
        <p:sp>
          <p:nvSpPr>
            <p:cNvPr id="66593" name="Line 11"/>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4" name="AutoShape 12"/>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95" name="AutoShape 13"/>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96" name="Text Box 14"/>
            <p:cNvSpPr txBox="1">
              <a:spLocks noChangeArrowheads="1"/>
            </p:cNvSpPr>
            <p:nvPr/>
          </p:nvSpPr>
          <p:spPr bwMode="auto">
            <a:xfrm>
              <a:off x="3147" y="2037"/>
              <a:ext cx="7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Spectrogr.</a:t>
              </a:r>
            </a:p>
          </p:txBody>
        </p:sp>
      </p:grpSp>
      <p:grpSp>
        <p:nvGrpSpPr>
          <p:cNvPr id="66571" name="Group 15"/>
          <p:cNvGrpSpPr>
            <a:grpSpLocks/>
          </p:cNvGrpSpPr>
          <p:nvPr/>
        </p:nvGrpSpPr>
        <p:grpSpPr bwMode="auto">
          <a:xfrm>
            <a:off x="7108825" y="2532063"/>
            <a:ext cx="1457325" cy="1046162"/>
            <a:chOff x="3067" y="1620"/>
            <a:chExt cx="918" cy="659"/>
          </a:xfrm>
        </p:grpSpPr>
        <p:sp>
          <p:nvSpPr>
            <p:cNvPr id="66589" name="Line 16"/>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90" name="AutoShape 17"/>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91" name="AutoShape 18"/>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92" name="Text Box 19"/>
            <p:cNvSpPr txBox="1">
              <a:spLocks noChangeArrowheads="1"/>
            </p:cNvSpPr>
            <p:nvPr/>
          </p:nvSpPr>
          <p:spPr bwMode="auto">
            <a:xfrm>
              <a:off x="3147" y="2037"/>
              <a:ext cx="7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Phonetics</a:t>
              </a:r>
            </a:p>
          </p:txBody>
        </p:sp>
      </p:grpSp>
      <p:sp>
        <p:nvSpPr>
          <p:cNvPr id="66572" name="Line 22"/>
          <p:cNvSpPr>
            <a:spLocks noChangeShapeType="1"/>
          </p:cNvSpPr>
          <p:nvPr/>
        </p:nvSpPr>
        <p:spPr bwMode="auto">
          <a:xfrm rot="-5400000">
            <a:off x="3477419" y="3934619"/>
            <a:ext cx="2884488"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3" name="AutoShape 23"/>
          <p:cNvSpPr>
            <a:spLocks noChangeArrowheads="1"/>
          </p:cNvSpPr>
          <p:nvPr/>
        </p:nvSpPr>
        <p:spPr bwMode="auto">
          <a:xfrm>
            <a:off x="4117975" y="5407025"/>
            <a:ext cx="1457325" cy="4762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4" name="AutoShape 24"/>
          <p:cNvSpPr>
            <a:spLocks noChangeArrowheads="1"/>
          </p:cNvSpPr>
          <p:nvPr/>
        </p:nvSpPr>
        <p:spPr bwMode="auto">
          <a:xfrm>
            <a:off x="4165600" y="5459413"/>
            <a:ext cx="1362075" cy="371475"/>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5" name="Text Box 25"/>
          <p:cNvSpPr txBox="1">
            <a:spLocks noChangeArrowheads="1"/>
          </p:cNvSpPr>
          <p:nvPr/>
        </p:nvSpPr>
        <p:spPr bwMode="auto">
          <a:xfrm>
            <a:off x="4244975" y="54991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Semantics</a:t>
            </a:r>
          </a:p>
        </p:txBody>
      </p:sp>
      <p:sp>
        <p:nvSpPr>
          <p:cNvPr id="66576" name="Line 27"/>
          <p:cNvSpPr>
            <a:spLocks noChangeShapeType="1"/>
          </p:cNvSpPr>
          <p:nvPr/>
        </p:nvSpPr>
        <p:spPr bwMode="auto">
          <a:xfrm rot="-5400000">
            <a:off x="4479131" y="3331369"/>
            <a:ext cx="1677988"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77" name="AutoShape 28"/>
          <p:cNvSpPr>
            <a:spLocks noChangeArrowheads="1"/>
          </p:cNvSpPr>
          <p:nvPr/>
        </p:nvSpPr>
        <p:spPr bwMode="auto">
          <a:xfrm>
            <a:off x="4516438" y="4200525"/>
            <a:ext cx="1457325" cy="4762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8" name="AutoShape 29"/>
          <p:cNvSpPr>
            <a:spLocks noChangeArrowheads="1"/>
          </p:cNvSpPr>
          <p:nvPr/>
        </p:nvSpPr>
        <p:spPr bwMode="auto">
          <a:xfrm>
            <a:off x="4564063" y="4252913"/>
            <a:ext cx="1362075" cy="371475"/>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9" name="Text Box 30"/>
          <p:cNvSpPr txBox="1">
            <a:spLocks noChangeArrowheads="1"/>
          </p:cNvSpPr>
          <p:nvPr/>
        </p:nvSpPr>
        <p:spPr bwMode="auto">
          <a:xfrm>
            <a:off x="4859338" y="4292600"/>
            <a:ext cx="839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600"/>
              <a:t>Syntax</a:t>
            </a:r>
          </a:p>
        </p:txBody>
      </p:sp>
      <p:sp>
        <p:nvSpPr>
          <p:cNvPr id="66580" name="Line 32"/>
          <p:cNvSpPr>
            <a:spLocks noChangeShapeType="1"/>
          </p:cNvSpPr>
          <p:nvPr/>
        </p:nvSpPr>
        <p:spPr bwMode="auto">
          <a:xfrm rot="-5400000">
            <a:off x="6099968" y="3367882"/>
            <a:ext cx="1751013"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81" name="AutoShape 37"/>
          <p:cNvSpPr>
            <a:spLocks noChangeArrowheads="1"/>
          </p:cNvSpPr>
          <p:nvPr/>
        </p:nvSpPr>
        <p:spPr bwMode="auto">
          <a:xfrm>
            <a:off x="6461125" y="5497513"/>
            <a:ext cx="1457325" cy="4762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82" name="AutoShape 38"/>
          <p:cNvSpPr>
            <a:spLocks noChangeArrowheads="1"/>
          </p:cNvSpPr>
          <p:nvPr/>
        </p:nvSpPr>
        <p:spPr bwMode="auto">
          <a:xfrm>
            <a:off x="6508750" y="5549900"/>
            <a:ext cx="1362075" cy="371475"/>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83" name="Text Box 39"/>
          <p:cNvSpPr txBox="1">
            <a:spLocks noChangeArrowheads="1"/>
          </p:cNvSpPr>
          <p:nvPr/>
        </p:nvSpPr>
        <p:spPr bwMode="auto">
          <a:xfrm>
            <a:off x="6588125" y="5589588"/>
            <a:ext cx="1265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Pragmatics</a:t>
            </a:r>
          </a:p>
        </p:txBody>
      </p:sp>
      <p:grpSp>
        <p:nvGrpSpPr>
          <p:cNvPr id="66584" name="Group 5"/>
          <p:cNvGrpSpPr>
            <a:grpSpLocks/>
          </p:cNvGrpSpPr>
          <p:nvPr/>
        </p:nvGrpSpPr>
        <p:grpSpPr bwMode="auto">
          <a:xfrm>
            <a:off x="3756025" y="2532063"/>
            <a:ext cx="1457325" cy="1046162"/>
            <a:chOff x="3067" y="1620"/>
            <a:chExt cx="918" cy="659"/>
          </a:xfrm>
        </p:grpSpPr>
        <p:sp>
          <p:nvSpPr>
            <p:cNvPr id="66585" name="Line 6"/>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586" name="AutoShape 7"/>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87" name="AutoShape 8"/>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88" name="Text Box 9"/>
            <p:cNvSpPr txBox="1">
              <a:spLocks noChangeArrowheads="1"/>
            </p:cNvSpPr>
            <p:nvPr/>
          </p:nvSpPr>
          <p:spPr bwMode="auto">
            <a:xfrm>
              <a:off x="3147" y="2037"/>
              <a:ext cx="7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Acoustics</a:t>
              </a: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defRPr/>
            </a:pPr>
            <a:r>
              <a:rPr lang="en-US" smtClean="0">
                <a:latin typeface="+mn-lt"/>
              </a:rPr>
              <a:t>Hearsay: levels of abstraction</a:t>
            </a:r>
            <a:r>
              <a:rPr lang="en-US" baseline="30000" smtClean="0">
                <a:latin typeface="+mn-lt"/>
              </a:rPr>
              <a:t>*</a:t>
            </a:r>
          </a:p>
        </p:txBody>
      </p:sp>
      <p:graphicFrame>
        <p:nvGraphicFramePr>
          <p:cNvPr id="68611" name="Object 3"/>
          <p:cNvGraphicFramePr>
            <a:graphicFrameLocks noGrp="1" noChangeAspect="1"/>
          </p:cNvGraphicFramePr>
          <p:nvPr>
            <p:ph idx="1"/>
          </p:nvPr>
        </p:nvGraphicFramePr>
        <p:xfrm>
          <a:off x="631825" y="1628775"/>
          <a:ext cx="7756525" cy="4808538"/>
        </p:xfrm>
        <a:graphic>
          <a:graphicData uri="http://schemas.openxmlformats.org/presentationml/2006/ole">
            <mc:AlternateContent xmlns:mc="http://schemas.openxmlformats.org/markup-compatibility/2006">
              <mc:Choice xmlns:v="urn:schemas-microsoft-com:vml" Requires="v">
                <p:oleObj spid="_x0000_s68634" name="Visio" r:id="rId4" imgW="2886578" imgH="1789298" progId="Visio.Drawing.11">
                  <p:embed/>
                </p:oleObj>
              </mc:Choice>
              <mc:Fallback>
                <p:oleObj name="Visio" r:id="rId4" imgW="2886578" imgH="1789298" progId="Visio.Drawing.11">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1628775"/>
                        <a:ext cx="7756525" cy="480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2"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00DA970-EA86-40B5-B70C-15ECE55BD53B}" type="slidenum">
              <a:rPr lang="en-GB" altLang="en-US" sz="1000" smtClean="0"/>
              <a:pPr>
                <a:spcBef>
                  <a:spcPct val="0"/>
                </a:spcBef>
                <a:buFontTx/>
                <a:buNone/>
              </a:pPr>
              <a:t>108</a:t>
            </a:fld>
            <a:endParaRPr lang="en-GB" altLang="en-US" sz="10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nl-NL" altLang="en-US" smtClean="0"/>
          </a:p>
        </p:txBody>
      </p:sp>
      <p:sp>
        <p:nvSpPr>
          <p:cNvPr id="70659" name="Rectangle 3"/>
          <p:cNvSpPr>
            <a:spLocks noGrp="1" noChangeArrowheads="1"/>
          </p:cNvSpPr>
          <p:nvPr>
            <p:ph idx="1"/>
          </p:nvPr>
        </p:nvSpPr>
        <p:spPr/>
        <p:txBody>
          <a:bodyPr/>
          <a:lstStyle/>
          <a:p>
            <a:pPr eaLnBrk="1" hangingPunct="1"/>
            <a:r>
              <a:rPr lang="nl-NL" altLang="en-US" b="1" smtClean="0"/>
              <a:t>A blackboard architecture for countering terrorism</a:t>
            </a:r>
            <a:r>
              <a:rPr lang="nl-NL" altLang="en-US" smtClean="0"/>
              <a:t/>
            </a:r>
            <a:br>
              <a:rPr lang="nl-NL" altLang="en-US" smtClean="0"/>
            </a:br>
            <a:r>
              <a:rPr lang="nl-NL" altLang="en-US" smtClean="0"/>
              <a:t>Rubin, S.H.; Smith, M.H.; Trajkovic, L.</a:t>
            </a:r>
            <a:br>
              <a:rPr lang="nl-NL" altLang="en-US" smtClean="0"/>
            </a:br>
            <a:r>
              <a:rPr lang="nl-NL" altLang="en-US" smtClean="0"/>
              <a:t>Systems, Man and Cybernetics, 2003. IEEE International Conference on</a:t>
            </a:r>
            <a:br>
              <a:rPr lang="nl-NL" altLang="en-US" smtClean="0"/>
            </a:br>
            <a:r>
              <a:rPr lang="nl-NL" altLang="en-US" smtClean="0"/>
              <a:t>Volume 2, Issue , 5-8 Oct. 2003 Page(s): 1550 - 1553 vol.2</a:t>
            </a:r>
            <a:br>
              <a:rPr lang="nl-NL" altLang="en-US" smtClean="0"/>
            </a:br>
            <a:endParaRPr lang="nl-NL" altLang="en-US" smtClean="0"/>
          </a:p>
        </p:txBody>
      </p:sp>
      <p:sp>
        <p:nvSpPr>
          <p:cNvPr id="70660"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EAC96AE-090F-4C65-88CE-F4F70260B7CB}" type="slidenum">
              <a:rPr lang="en-GB" altLang="en-US" sz="1000" smtClean="0"/>
              <a:pPr>
                <a:spcBef>
                  <a:spcPct val="0"/>
                </a:spcBef>
                <a:buFontTx/>
                <a:buNone/>
              </a:pPr>
              <a:t>109</a:t>
            </a:fld>
            <a:endParaRPr lang="en-GB" altLang="en-US" sz="10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458788"/>
            <a:ext cx="9101579" cy="695996"/>
          </a:xfrm>
        </p:spPr>
        <p:txBody>
          <a:bodyPr>
            <a:normAutofit/>
          </a:bodyPr>
          <a:lstStyle/>
          <a:p>
            <a:r>
              <a:rPr lang="en-US" sz="3600" b="1" dirty="0">
                <a:latin typeface="Calibri" panose="020F0502020204030204" pitchFamily="34" charset="0"/>
                <a:cs typeface="Calibri" panose="020F0502020204030204" pitchFamily="34" charset="0"/>
              </a:rPr>
              <a:t>Typical things to look for in Domain </a:t>
            </a:r>
            <a:r>
              <a:rPr lang="en-US" sz="3600" b="1" dirty="0" err="1">
                <a:latin typeface="Calibri" panose="020F0502020204030204" pitchFamily="34" charset="0"/>
                <a:cs typeface="Calibri" panose="020F0502020204030204" pitchFamily="34" charset="0"/>
              </a:rPr>
              <a:t>Analyis</a:t>
            </a:r>
            <a:endParaRPr lang="en-GB"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24469"/>
            <a:ext cx="8229600" cy="5368561"/>
          </a:xfrm>
        </p:spPr>
        <p:txBody>
          <a:bodyPr>
            <a:normAutofit/>
          </a:bodyPr>
          <a:lstStyle/>
          <a:p>
            <a:pPr marL="0" indent="0">
              <a:lnSpc>
                <a:spcPts val="2400"/>
              </a:lnSpc>
              <a:buNone/>
            </a:pPr>
            <a:r>
              <a:rPr lang="en-US" sz="2400" dirty="0">
                <a:latin typeface="Calibri" panose="020F0502020204030204" pitchFamily="34" charset="0"/>
                <a:cs typeface="Calibri" panose="020F0502020204030204" pitchFamily="34" charset="0"/>
              </a:rPr>
              <a:t>Things: </a:t>
            </a:r>
          </a:p>
          <a:p>
            <a:pPr marL="0" indent="0">
              <a:lnSpc>
                <a:spcPts val="2400"/>
              </a:lnSpc>
              <a:buNone/>
            </a:pPr>
            <a:r>
              <a:rPr lang="en-US" sz="2400" dirty="0">
                <a:latin typeface="Calibri" panose="020F0502020204030204" pitchFamily="34" charset="0"/>
                <a:cs typeface="Calibri" panose="020F0502020204030204" pitchFamily="34" charset="0"/>
              </a:rPr>
              <a:t>		books, libraries, garage, … (concrete)</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order, payment, reservation, … (abstract)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Actors: </a:t>
            </a:r>
          </a:p>
          <a:p>
            <a:pPr marL="0" indent="0">
              <a:lnSpc>
                <a:spcPts val="2400"/>
              </a:lnSpc>
              <a:buNone/>
            </a:pPr>
            <a:r>
              <a:rPr lang="en-US" sz="2400" dirty="0">
                <a:latin typeface="Calibri" panose="020F0502020204030204" pitchFamily="34" charset="0"/>
                <a:cs typeface="Calibri" panose="020F0502020204030204" pitchFamily="34" charset="0"/>
              </a:rPr>
              <a:t>		Persons, but also roles, </a:t>
            </a:r>
            <a:r>
              <a:rPr lang="en-US" sz="2400" dirty="0" err="1">
                <a:latin typeface="Calibri" panose="020F0502020204030204" pitchFamily="34" charset="0"/>
                <a:cs typeface="Calibri" panose="020F0502020204030204" pitchFamily="34" charset="0"/>
              </a:rPr>
              <a:t>organisations</a:t>
            </a:r>
            <a:r>
              <a:rPr lang="en-US" sz="2400" dirty="0">
                <a:latin typeface="Calibri" panose="020F0502020204030204" pitchFamily="34" charset="0"/>
                <a:cs typeface="Calibri" panose="020F0502020204030204" pitchFamily="34" charset="0"/>
              </a:rPr>
              <a:t>, …</a:t>
            </a:r>
          </a:p>
          <a:p>
            <a:pPr marL="0" indent="0">
              <a:lnSpc>
                <a:spcPts val="2400"/>
              </a:lnSpc>
              <a:buNone/>
            </a:pPr>
            <a:r>
              <a:rPr lang="en-US" sz="2400" dirty="0">
                <a:latin typeface="Calibri" panose="020F0502020204030204" pitchFamily="34" charset="0"/>
                <a:cs typeface="Calibri" panose="020F0502020204030204" pitchFamily="34" charset="0"/>
              </a:rPr>
              <a:t>		Patient, doctor, driver, author, seller, sensor, </a:t>
            </a:r>
          </a:p>
          <a:p>
            <a:pPr marL="0" indent="0">
              <a:lnSpc>
                <a:spcPts val="2400"/>
              </a:lnSpc>
              <a:buNone/>
            </a:pP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Properties of things/actors:</a:t>
            </a:r>
          </a:p>
          <a:p>
            <a:pPr marL="0" indent="0">
              <a:lnSpc>
                <a:spcPts val="2400"/>
              </a:lnSpc>
              <a:buNone/>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colour</a:t>
            </a:r>
            <a:r>
              <a:rPr lang="en-US" sz="2400" dirty="0">
                <a:latin typeface="Calibri" panose="020F0502020204030204" pitchFamily="34" charset="0"/>
                <a:cs typeface="Calibri" panose="020F0502020204030204" pitchFamily="34" charset="0"/>
              </a:rPr>
              <a:t>, location, name, amount, volume, currency, …</a:t>
            </a:r>
          </a:p>
          <a:p>
            <a:pPr marL="0" indent="0">
              <a:lnSpc>
                <a:spcPts val="2400"/>
              </a:lnSpc>
              <a:buNone/>
            </a:pP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Relations between things:</a:t>
            </a:r>
          </a:p>
          <a:p>
            <a:pPr marL="0" indent="0">
              <a:lnSpc>
                <a:spcPts val="2400"/>
              </a:lnSpc>
              <a:buNone/>
            </a:pPr>
            <a:r>
              <a:rPr lang="en-US" sz="2400" dirty="0">
                <a:latin typeface="Calibri" panose="020F0502020204030204" pitchFamily="34" charset="0"/>
                <a:cs typeface="Calibri" panose="020F0502020204030204" pitchFamily="34" charset="0"/>
              </a:rPr>
              <a:t>		is a, part of</a:t>
            </a:r>
          </a:p>
        </p:txBody>
      </p:sp>
    </p:spTree>
    <p:extLst>
      <p:ext uri="{BB962C8B-B14F-4D97-AF65-F5344CB8AC3E}">
        <p14:creationId xmlns:p14="http://schemas.microsoft.com/office/powerpoint/2010/main" val="10974468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nl-NL" altLang="en-US" smtClean="0"/>
          </a:p>
        </p:txBody>
      </p:sp>
      <p:sp>
        <p:nvSpPr>
          <p:cNvPr id="72707" name="Rectangle 3"/>
          <p:cNvSpPr>
            <a:spLocks noGrp="1" noChangeArrowheads="1"/>
          </p:cNvSpPr>
          <p:nvPr>
            <p:ph idx="1"/>
          </p:nvPr>
        </p:nvSpPr>
        <p:spPr>
          <a:xfrm>
            <a:off x="323850" y="5229225"/>
            <a:ext cx="8496300" cy="1800225"/>
          </a:xfrm>
        </p:spPr>
        <p:txBody>
          <a:bodyPr/>
          <a:lstStyle/>
          <a:p>
            <a:pPr eaLnBrk="1" hangingPunct="1"/>
            <a:r>
              <a:rPr lang="nl-NL" altLang="en-US" sz="1800" smtClean="0"/>
              <a:t>L.D. Erman, F. Hayes-Roth, V.R. Lesser and D. R. Reddy, “The Hearsay-II speech understanding system: integrating knowledge to resolve uncertainty”, ACM Computing Surveys 12(2), pp213-253, 1980.</a:t>
            </a:r>
          </a:p>
          <a:p>
            <a:pPr eaLnBrk="1" hangingPunct="1"/>
            <a:r>
              <a:rPr lang="nl-NL" altLang="en-US" sz="1800" smtClean="0"/>
              <a:t>L.D. Erman, P.E. London and S. F. Fickas, “The Design and an Example Use of Hearsay-II”, Proc. IJCAI-81, pp 409-415, 1981.</a:t>
            </a:r>
          </a:p>
        </p:txBody>
      </p:sp>
      <p:sp>
        <p:nvSpPr>
          <p:cNvPr id="72708"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F47DBEF-E9D7-4693-9828-6B1887AD20DE}" type="slidenum">
              <a:rPr lang="en-GB" altLang="en-US" sz="1000" smtClean="0"/>
              <a:pPr>
                <a:spcBef>
                  <a:spcPct val="0"/>
                </a:spcBef>
                <a:buFontTx/>
                <a:buNone/>
              </a:pPr>
              <a:t>110</a:t>
            </a:fld>
            <a:endParaRPr lang="en-GB" altLang="en-US" sz="1000" smtClean="0"/>
          </a:p>
        </p:txBody>
      </p:sp>
      <p:pic>
        <p:nvPicPr>
          <p:cNvPr id="727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49275"/>
            <a:ext cx="69437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Hearsay: control</a:t>
            </a:r>
          </a:p>
        </p:txBody>
      </p:sp>
      <p:sp>
        <p:nvSpPr>
          <p:cNvPr id="74755" name="Rectangle 3"/>
          <p:cNvSpPr>
            <a:spLocks noGrp="1" noChangeArrowheads="1"/>
          </p:cNvSpPr>
          <p:nvPr>
            <p:ph idx="1"/>
          </p:nvPr>
        </p:nvSpPr>
        <p:spPr>
          <a:xfrm>
            <a:off x="539750" y="1785938"/>
            <a:ext cx="7862888" cy="3875087"/>
          </a:xfrm>
        </p:spPr>
        <p:txBody>
          <a:bodyPr/>
          <a:lstStyle/>
          <a:p>
            <a:pPr eaLnBrk="1" hangingPunct="1"/>
            <a:r>
              <a:rPr lang="en-US" altLang="en-US" smtClean="0"/>
              <a:t>Data driven</a:t>
            </a:r>
          </a:p>
          <a:p>
            <a:pPr eaLnBrk="1" hangingPunct="1"/>
            <a:r>
              <a:rPr lang="en-US" altLang="en-US" smtClean="0"/>
              <a:t>Asynchronous</a:t>
            </a:r>
          </a:p>
          <a:p>
            <a:pPr eaLnBrk="1" hangingPunct="1"/>
            <a:r>
              <a:rPr lang="en-US" altLang="en-US" smtClean="0"/>
              <a:t>Opportunistic</a:t>
            </a:r>
          </a:p>
          <a:p>
            <a:pPr eaLnBrk="1" hangingPunct="1"/>
            <a:r>
              <a:rPr lang="en-US" altLang="en-US" smtClean="0"/>
              <a:t>Islands of reliability</a:t>
            </a:r>
          </a:p>
          <a:p>
            <a:pPr eaLnBrk="1" hangingPunct="1"/>
            <a:r>
              <a:rPr lang="en-US" altLang="en-US" smtClean="0"/>
              <a:t>Combined top-down and bottom-up</a:t>
            </a:r>
          </a:p>
        </p:txBody>
      </p:sp>
      <p:sp>
        <p:nvSpPr>
          <p:cNvPr id="74756"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2ACFD95-5C28-4C78-963D-DB560C2ACEEE}" type="slidenum">
              <a:rPr lang="en-GB" altLang="en-US" sz="1000" smtClean="0"/>
              <a:pPr>
                <a:spcBef>
                  <a:spcPct val="0"/>
                </a:spcBef>
                <a:buFontTx/>
                <a:buNone/>
              </a:pPr>
              <a:t>111</a:t>
            </a:fld>
            <a:endParaRPr lang="en-GB" altLang="en-US" sz="100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nl-NL" altLang="en-US" smtClean="0"/>
          </a:p>
        </p:txBody>
      </p:sp>
      <p:sp>
        <p:nvSpPr>
          <p:cNvPr id="76803" name="Rectangle 3"/>
          <p:cNvSpPr>
            <a:spLocks noGrp="1" noChangeArrowheads="1"/>
          </p:cNvSpPr>
          <p:nvPr>
            <p:ph idx="1"/>
          </p:nvPr>
        </p:nvSpPr>
        <p:spPr>
          <a:xfrm>
            <a:off x="323850" y="5876925"/>
            <a:ext cx="8496300" cy="360363"/>
          </a:xfrm>
        </p:spPr>
        <p:txBody>
          <a:bodyPr/>
          <a:lstStyle/>
          <a:p>
            <a:pPr eaLnBrk="1" hangingPunct="1">
              <a:buFontTx/>
              <a:buNone/>
            </a:pPr>
            <a:r>
              <a:rPr lang="en-GB" altLang="en-US" sz="1200" smtClean="0"/>
              <a:t>From </a:t>
            </a:r>
            <a:r>
              <a:rPr lang="en-GB" altLang="en-US" sz="1200" smtClean="0">
                <a:hlinkClick r:id="rId3"/>
              </a:rPr>
              <a:t>http://www.cs.cmu.edu/afs/cs/project/tinker-arch/www/html/1997/lectures/19.Blkbd/base.020.html</a:t>
            </a:r>
            <a:endParaRPr lang="en-GB" altLang="en-US" sz="1200" smtClean="0"/>
          </a:p>
        </p:txBody>
      </p:sp>
      <p:sp>
        <p:nvSpPr>
          <p:cNvPr id="7680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98A0DD9-6263-4796-B9EE-CB07156A5DE8}" type="slidenum">
              <a:rPr lang="en-GB" altLang="en-US" sz="1000" smtClean="0"/>
              <a:pPr>
                <a:spcBef>
                  <a:spcPct val="0"/>
                </a:spcBef>
                <a:buFontTx/>
                <a:buNone/>
              </a:pPr>
              <a:t>112</a:t>
            </a:fld>
            <a:endParaRPr lang="en-GB" altLang="en-US" sz="1000" smtClean="0"/>
          </a:p>
        </p:txBody>
      </p:sp>
      <p:pic>
        <p:nvPicPr>
          <p:cNvPr id="76805" name="Picture 5" descr="Slide of base.02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49275"/>
            <a:ext cx="66532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BF0532D7-2F43-4E49-B1BF-53E418A13873}" type="slidenum">
              <a:rPr lang="en-GB" altLang="en-US" sz="1000" smtClean="0"/>
              <a:pPr>
                <a:spcBef>
                  <a:spcPct val="0"/>
                </a:spcBef>
                <a:buFontTx/>
                <a:buNone/>
              </a:pPr>
              <a:t>113</a:t>
            </a:fld>
            <a:endParaRPr lang="en-GB" altLang="en-US" sz="1000" smtClean="0"/>
          </a:p>
        </p:txBody>
      </p:sp>
      <p:sp>
        <p:nvSpPr>
          <p:cNvPr id="78851" name="Rectangle 2"/>
          <p:cNvSpPr>
            <a:spLocks noGrp="1" noChangeArrowheads="1"/>
          </p:cNvSpPr>
          <p:nvPr>
            <p:ph type="title" idx="4294967295"/>
          </p:nvPr>
        </p:nvSpPr>
        <p:spPr>
          <a:xfrm>
            <a:off x="0" y="765175"/>
            <a:ext cx="8675688" cy="792163"/>
          </a:xfrm>
        </p:spPr>
        <p:txBody>
          <a:bodyPr/>
          <a:lstStyle/>
          <a:p>
            <a:pPr eaLnBrk="1" hangingPunct="1"/>
            <a:r>
              <a:rPr lang="en-US" altLang="en-US" sz="3600" b="1" smtClean="0">
                <a:solidFill>
                  <a:schemeClr val="tx1"/>
                </a:solidFill>
              </a:rPr>
              <a:t>Blackboard Style </a:t>
            </a:r>
            <a:r>
              <a:rPr lang="en-US" altLang="en-US" sz="3600" b="1" smtClean="0"/>
              <a:t>(4) Quality Factors</a:t>
            </a:r>
            <a:endParaRPr lang="en-GB" altLang="en-US" sz="3600" b="1" smtClean="0"/>
          </a:p>
        </p:txBody>
      </p:sp>
      <p:sp>
        <p:nvSpPr>
          <p:cNvPr id="78852" name="Text Box 3"/>
          <p:cNvSpPr txBox="1">
            <a:spLocks noChangeArrowheads="1"/>
          </p:cNvSpPr>
          <p:nvPr/>
        </p:nvSpPr>
        <p:spPr bwMode="auto">
          <a:xfrm>
            <a:off x="179388" y="1557338"/>
            <a:ext cx="868838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40000"/>
              </a:lnSpc>
              <a:spcBef>
                <a:spcPct val="0"/>
              </a:spcBef>
              <a:buFontTx/>
              <a:buNone/>
            </a:pPr>
            <a:r>
              <a:rPr lang="en-US" altLang="en-US" sz="2400"/>
              <a:t>Extensibility: components can be easily added</a:t>
            </a:r>
          </a:p>
          <a:p>
            <a:pPr>
              <a:lnSpc>
                <a:spcPct val="140000"/>
              </a:lnSpc>
              <a:spcBef>
                <a:spcPct val="0"/>
              </a:spcBef>
              <a:buFontTx/>
              <a:buNone/>
            </a:pPr>
            <a:r>
              <a:rPr lang="en-US" altLang="en-US" sz="2400"/>
              <a:t>Flexibility: 	functionality of components can be easily</a:t>
            </a:r>
            <a:br>
              <a:rPr lang="en-US" altLang="en-US" sz="2400"/>
            </a:br>
            <a:r>
              <a:rPr lang="en-US" altLang="en-US" sz="2400"/>
              <a:t>		changed</a:t>
            </a:r>
          </a:p>
          <a:p>
            <a:pPr>
              <a:lnSpc>
                <a:spcPct val="140000"/>
              </a:lnSpc>
              <a:spcBef>
                <a:spcPct val="0"/>
              </a:spcBef>
              <a:buFontTx/>
              <a:buNone/>
            </a:pPr>
            <a:r>
              <a:rPr lang="en-US" altLang="en-US" sz="2400"/>
              <a:t>Robustness:	+ components can be replicated, </a:t>
            </a:r>
          </a:p>
          <a:p>
            <a:pPr>
              <a:lnSpc>
                <a:spcPct val="140000"/>
              </a:lnSpc>
              <a:spcBef>
                <a:spcPct val="0"/>
              </a:spcBef>
              <a:buFontTx/>
              <a:buNone/>
            </a:pPr>
            <a:r>
              <a:rPr lang="en-US" altLang="en-US" sz="2400"/>
              <a:t>		- blackboard is single point of failure</a:t>
            </a:r>
          </a:p>
          <a:p>
            <a:pPr>
              <a:lnSpc>
                <a:spcPct val="140000"/>
              </a:lnSpc>
              <a:spcBef>
                <a:spcPct val="0"/>
              </a:spcBef>
              <a:buFontTx/>
              <a:buNone/>
            </a:pPr>
            <a:r>
              <a:rPr lang="en-US" altLang="en-US" sz="2400"/>
              <a:t>Security: 	- all process share the same data</a:t>
            </a:r>
          </a:p>
          <a:p>
            <a:pPr>
              <a:lnSpc>
                <a:spcPct val="140000"/>
              </a:lnSpc>
              <a:spcBef>
                <a:spcPct val="0"/>
              </a:spcBef>
              <a:buFontTx/>
              <a:buNone/>
            </a:pPr>
            <a:r>
              <a:rPr lang="en-US" altLang="en-US" sz="2400"/>
              <a:t>		+ security measures can be centralized </a:t>
            </a:r>
          </a:p>
          <a:p>
            <a:pPr>
              <a:lnSpc>
                <a:spcPct val="140000"/>
              </a:lnSpc>
              <a:spcBef>
                <a:spcPct val="0"/>
              </a:spcBef>
              <a:buFontTx/>
              <a:buNone/>
            </a:pPr>
            <a:r>
              <a:rPr lang="en-US" altLang="en-US" sz="2400"/>
              <a:t>		   around blackboard</a:t>
            </a:r>
          </a:p>
          <a:p>
            <a:pPr>
              <a:lnSpc>
                <a:spcPct val="140000"/>
              </a:lnSpc>
              <a:spcBef>
                <a:spcPct val="0"/>
              </a:spcBef>
              <a:buFontTx/>
              <a:buNone/>
            </a:pPr>
            <a:r>
              <a:rPr lang="en-US" altLang="en-US" sz="2400"/>
              <a:t>Performance: easy to execute in parallel fashion</a:t>
            </a:r>
          </a:p>
          <a:p>
            <a:pPr>
              <a:lnSpc>
                <a:spcPct val="140000"/>
              </a:lnSpc>
              <a:spcBef>
                <a:spcPct val="0"/>
              </a:spcBef>
              <a:buFontTx/>
              <a:buNone/>
            </a:pPr>
            <a:r>
              <a:rPr lang="en-US" altLang="en-US" sz="2400"/>
              <a:t>		  consistency may incur synchroniz.-penalty</a:t>
            </a:r>
            <a:endParaRPr lang="en-GB" altLang="en-US" sz="240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239F7ED4-86AC-43B4-88A6-B8BD3115E7D4}" type="slidenum">
              <a:rPr lang="en-GB" altLang="en-US" sz="1000" smtClean="0"/>
              <a:pPr>
                <a:spcBef>
                  <a:spcPct val="0"/>
                </a:spcBef>
                <a:buFontTx/>
                <a:buNone/>
              </a:pPr>
              <a:t>114</a:t>
            </a:fld>
            <a:endParaRPr lang="en-GB" altLang="en-US" sz="1000" smtClean="0"/>
          </a:p>
        </p:txBody>
      </p:sp>
      <p:sp>
        <p:nvSpPr>
          <p:cNvPr id="80899" name="Rectangle 2"/>
          <p:cNvSpPr>
            <a:spLocks noGrp="1" noChangeArrowheads="1"/>
          </p:cNvSpPr>
          <p:nvPr>
            <p:ph type="title" idx="4294967295"/>
          </p:nvPr>
        </p:nvSpPr>
        <p:spPr>
          <a:xfrm>
            <a:off x="0" y="765175"/>
            <a:ext cx="9144000" cy="990600"/>
          </a:xfrm>
        </p:spPr>
        <p:txBody>
          <a:bodyPr/>
          <a:lstStyle/>
          <a:p>
            <a:pPr eaLnBrk="1" hangingPunct="1"/>
            <a:r>
              <a:rPr lang="en-US" altLang="en-US" sz="3600" b="1" smtClean="0">
                <a:solidFill>
                  <a:schemeClr val="tx1"/>
                </a:solidFill>
              </a:rPr>
              <a:t>Blackboard Style </a:t>
            </a:r>
            <a:r>
              <a:rPr lang="en-US" altLang="en-US" sz="3600" b="1" smtClean="0"/>
              <a:t>(5) Application Context</a:t>
            </a:r>
            <a:endParaRPr lang="en-GB" altLang="en-US" sz="3600" smtClean="0"/>
          </a:p>
        </p:txBody>
      </p:sp>
      <p:sp>
        <p:nvSpPr>
          <p:cNvPr id="80900" name="Text Box 3"/>
          <p:cNvSpPr txBox="1">
            <a:spLocks noChangeArrowheads="1"/>
          </p:cNvSpPr>
          <p:nvPr/>
        </p:nvSpPr>
        <p:spPr bwMode="auto">
          <a:xfrm>
            <a:off x="288925" y="1651000"/>
            <a:ext cx="860425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30000"/>
              </a:lnSpc>
              <a:spcBef>
                <a:spcPct val="0"/>
              </a:spcBef>
              <a:buFontTx/>
              <a:buNone/>
            </a:pPr>
            <a:r>
              <a:rPr lang="en-US" altLang="en-US" sz="2200"/>
              <a:t>Rules of thumb for choosing blackboard (o.a. from Shaw):</a:t>
            </a:r>
          </a:p>
          <a:p>
            <a:pPr>
              <a:lnSpc>
                <a:spcPct val="130000"/>
              </a:lnSpc>
              <a:spcBef>
                <a:spcPct val="0"/>
              </a:spcBef>
              <a:buFontTx/>
              <a:buChar char="-"/>
            </a:pPr>
            <a:r>
              <a:rPr lang="en-US" altLang="en-US" sz="2200"/>
              <a:t> if representation &amp; management of data is a central issue</a:t>
            </a:r>
          </a:p>
          <a:p>
            <a:pPr>
              <a:lnSpc>
                <a:spcPct val="130000"/>
              </a:lnSpc>
              <a:spcBef>
                <a:spcPct val="0"/>
              </a:spcBef>
              <a:buFontTx/>
              <a:buChar char="-"/>
            </a:pPr>
            <a:r>
              <a:rPr lang="en-US" altLang="en-US" sz="2200"/>
              <a:t> if data is long-lived</a:t>
            </a:r>
          </a:p>
          <a:p>
            <a:pPr>
              <a:lnSpc>
                <a:spcPct val="130000"/>
              </a:lnSpc>
              <a:spcBef>
                <a:spcPct val="0"/>
              </a:spcBef>
              <a:buFontTx/>
              <a:buChar char="-"/>
            </a:pPr>
            <a:r>
              <a:rPr lang="en-US" altLang="en-US" sz="2200"/>
              <a:t> if order of computation</a:t>
            </a:r>
          </a:p>
          <a:p>
            <a:pPr lvl="1">
              <a:lnSpc>
                <a:spcPct val="130000"/>
              </a:lnSpc>
              <a:spcBef>
                <a:spcPct val="0"/>
              </a:spcBef>
              <a:buFontTx/>
              <a:buChar char="-"/>
            </a:pPr>
            <a:r>
              <a:rPr lang="en-US" altLang="en-US" sz="2200"/>
              <a:t> can not be determined a-priori</a:t>
            </a:r>
          </a:p>
          <a:p>
            <a:pPr lvl="1">
              <a:lnSpc>
                <a:spcPct val="130000"/>
              </a:lnSpc>
              <a:spcBef>
                <a:spcPct val="0"/>
              </a:spcBef>
              <a:buFontTx/>
              <a:buChar char="-"/>
            </a:pPr>
            <a:r>
              <a:rPr lang="en-US" altLang="en-US" sz="2200"/>
              <a:t> is highly irregular </a:t>
            </a:r>
          </a:p>
          <a:p>
            <a:pPr lvl="1">
              <a:lnSpc>
                <a:spcPct val="130000"/>
              </a:lnSpc>
              <a:spcBef>
                <a:spcPct val="0"/>
              </a:spcBef>
              <a:buFontTx/>
              <a:buChar char="-"/>
            </a:pPr>
            <a:r>
              <a:rPr lang="en-US" altLang="en-US" sz="2200"/>
              <a:t> changes dynamically</a:t>
            </a:r>
          </a:p>
          <a:p>
            <a:pPr>
              <a:lnSpc>
                <a:spcPct val="130000"/>
              </a:lnSpc>
              <a:spcBef>
                <a:spcPct val="0"/>
              </a:spcBef>
              <a:buFontTx/>
              <a:buChar char="-"/>
            </a:pPr>
            <a:r>
              <a:rPr lang="en-US" altLang="en-US" sz="2200"/>
              <a:t> if units of different functionality (typically containing  </a:t>
            </a:r>
          </a:p>
          <a:p>
            <a:pPr>
              <a:lnSpc>
                <a:spcPct val="130000"/>
              </a:lnSpc>
              <a:spcBef>
                <a:spcPct val="0"/>
              </a:spcBef>
              <a:buFontTx/>
              <a:buNone/>
            </a:pPr>
            <a:r>
              <a:rPr lang="en-US" altLang="en-US" sz="2200"/>
              <a:t>   highly specialized knowledge) concurrently</a:t>
            </a:r>
            <a:r>
              <a:rPr lang="en-GB" altLang="en-US" sz="2200"/>
              <a:t> act on shared </a:t>
            </a:r>
          </a:p>
          <a:p>
            <a:pPr>
              <a:lnSpc>
                <a:spcPct val="130000"/>
              </a:lnSpc>
              <a:spcBef>
                <a:spcPct val="0"/>
              </a:spcBef>
              <a:buFontTx/>
              <a:buNone/>
            </a:pPr>
            <a:r>
              <a:rPr lang="en-GB" altLang="en-US" sz="2200"/>
              <a:t>   data (horizontal composition of functionality)</a:t>
            </a:r>
          </a:p>
        </p:txBody>
      </p:sp>
      <p:sp>
        <p:nvSpPr>
          <p:cNvPr id="80901" name="Rectangle 4"/>
          <p:cNvSpPr>
            <a:spLocks noChangeArrowheads="1"/>
          </p:cNvSpPr>
          <p:nvPr/>
        </p:nvSpPr>
        <p:spPr bwMode="auto">
          <a:xfrm>
            <a:off x="379413" y="6165850"/>
            <a:ext cx="80089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50000"/>
              </a:spcBef>
              <a:buFontTx/>
              <a:buNone/>
            </a:pPr>
            <a:r>
              <a:rPr lang="en-US" altLang="en-US" sz="2200"/>
              <a:t>Example application domain: expert systems	</a:t>
            </a:r>
            <a:endParaRPr lang="en-GB" altLang="en-US" sz="220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E507B33-60FA-41B1-824D-8C7E448BB581}" type="slidenum">
              <a:rPr lang="en-GB" altLang="en-US" sz="1000" smtClean="0">
                <a:solidFill>
                  <a:srgbClr val="000000"/>
                </a:solidFill>
              </a:rPr>
              <a:pPr>
                <a:spcBef>
                  <a:spcPct val="0"/>
                </a:spcBef>
                <a:buFontTx/>
                <a:buNone/>
              </a:pPr>
              <a:t>115</a:t>
            </a:fld>
            <a:endParaRPr lang="en-GB" altLang="en-US" sz="1000" smtClean="0">
              <a:solidFill>
                <a:srgbClr val="000000"/>
              </a:solidFill>
            </a:endParaRPr>
          </a:p>
        </p:txBody>
      </p:sp>
      <p:sp>
        <p:nvSpPr>
          <p:cNvPr id="167939" name="Rectangle 2"/>
          <p:cNvSpPr>
            <a:spLocks noGrp="1" noChangeArrowheads="1"/>
          </p:cNvSpPr>
          <p:nvPr>
            <p:ph type="title" idx="4294967295"/>
          </p:nvPr>
        </p:nvSpPr>
        <p:spPr>
          <a:xfrm>
            <a:off x="0" y="615950"/>
            <a:ext cx="9144000" cy="868363"/>
          </a:xfrm>
        </p:spPr>
        <p:txBody>
          <a:bodyPr/>
          <a:lstStyle/>
          <a:p>
            <a:pPr eaLnBrk="1" hangingPunct="1">
              <a:lnSpc>
                <a:spcPct val="120000"/>
              </a:lnSpc>
            </a:pPr>
            <a:r>
              <a:rPr lang="en-US" altLang="en-US" sz="3600" b="1" smtClean="0">
                <a:solidFill>
                  <a:schemeClr val="tx1"/>
                </a:solidFill>
              </a:rPr>
              <a:t>Interaction Styles and Dependencies</a:t>
            </a:r>
            <a:endParaRPr lang="en-GB" altLang="en-US" sz="3600" smtClean="0">
              <a:solidFill>
                <a:schemeClr val="tx1"/>
              </a:solidFill>
            </a:endParaRPr>
          </a:p>
        </p:txBody>
      </p:sp>
      <p:sp>
        <p:nvSpPr>
          <p:cNvPr id="167940" name="Rectangle 3"/>
          <p:cNvSpPr>
            <a:spLocks noChangeArrowheads="1"/>
          </p:cNvSpPr>
          <p:nvPr/>
        </p:nvSpPr>
        <p:spPr bwMode="auto">
          <a:xfrm>
            <a:off x="107950" y="5999163"/>
            <a:ext cx="89916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70000"/>
              </a:lnSpc>
              <a:spcBef>
                <a:spcPct val="50000"/>
              </a:spcBef>
              <a:buFontTx/>
              <a:buNone/>
            </a:pPr>
            <a:r>
              <a:rPr lang="en-US" altLang="en-US" sz="2000">
                <a:solidFill>
                  <a:srgbClr val="000000"/>
                </a:solidFill>
              </a:rPr>
              <a:t>Referential coupling :   sender has reference to receiver name/address</a:t>
            </a:r>
          </a:p>
          <a:p>
            <a:pPr>
              <a:lnSpc>
                <a:spcPct val="70000"/>
              </a:lnSpc>
              <a:spcBef>
                <a:spcPct val="50000"/>
              </a:spcBef>
              <a:buFontTx/>
              <a:buNone/>
            </a:pPr>
            <a:r>
              <a:rPr lang="en-US" altLang="en-US" sz="2000">
                <a:solidFill>
                  <a:srgbClr val="000000"/>
                </a:solidFill>
              </a:rPr>
              <a:t>Temporal coupling:      sender and receiver synchronize in time</a:t>
            </a:r>
            <a:endParaRPr lang="en-GB" altLang="en-US" sz="2000">
              <a:solidFill>
                <a:srgbClr val="000000"/>
              </a:solidFill>
            </a:endParaRPr>
          </a:p>
        </p:txBody>
      </p:sp>
      <p:sp>
        <p:nvSpPr>
          <p:cNvPr id="167941" name="Text Box 4"/>
          <p:cNvSpPr txBox="1">
            <a:spLocks noChangeArrowheads="1"/>
          </p:cNvSpPr>
          <p:nvPr/>
        </p:nvSpPr>
        <p:spPr bwMode="auto">
          <a:xfrm>
            <a:off x="3132138" y="5553075"/>
            <a:ext cx="293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50000"/>
              </a:spcBef>
              <a:buFontTx/>
              <a:buNone/>
            </a:pPr>
            <a:r>
              <a:rPr lang="en-US" altLang="en-US" sz="2000" i="1">
                <a:solidFill>
                  <a:srgbClr val="000000"/>
                </a:solidFill>
              </a:rPr>
              <a:t>Temporal coupling</a:t>
            </a:r>
            <a:endParaRPr lang="en-US" altLang="en-US" sz="2000" b="1" i="1">
              <a:solidFill>
                <a:srgbClr val="000000"/>
              </a:solidFill>
            </a:endParaRPr>
          </a:p>
        </p:txBody>
      </p:sp>
      <p:sp>
        <p:nvSpPr>
          <p:cNvPr id="167942" name="Text Box 5"/>
          <p:cNvSpPr txBox="1">
            <a:spLocks noChangeArrowheads="1"/>
          </p:cNvSpPr>
          <p:nvPr/>
        </p:nvSpPr>
        <p:spPr bwMode="auto">
          <a:xfrm rot="-5400000">
            <a:off x="254000" y="3170238"/>
            <a:ext cx="291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50000"/>
              </a:spcBef>
              <a:buFontTx/>
              <a:buNone/>
            </a:pPr>
            <a:r>
              <a:rPr lang="en-US" altLang="en-US" sz="2000" i="1">
                <a:solidFill>
                  <a:srgbClr val="000000"/>
                </a:solidFill>
              </a:rPr>
              <a:t>Referential coupling</a:t>
            </a:r>
            <a:endParaRPr lang="en-US" altLang="en-US" sz="2000" b="1" i="1">
              <a:solidFill>
                <a:srgbClr val="000000"/>
              </a:solidFill>
            </a:endParaRPr>
          </a:p>
        </p:txBody>
      </p:sp>
      <p:sp>
        <p:nvSpPr>
          <p:cNvPr id="167943" name="Rectangle 6"/>
          <p:cNvSpPr>
            <a:spLocks noChangeArrowheads="1"/>
          </p:cNvSpPr>
          <p:nvPr/>
        </p:nvSpPr>
        <p:spPr bwMode="auto">
          <a:xfrm>
            <a:off x="2265363" y="1701800"/>
            <a:ext cx="5059362" cy="3570288"/>
          </a:xfrm>
          <a:prstGeom prst="rect">
            <a:avLst/>
          </a:prstGeom>
          <a:gradFill rotWithShape="0">
            <a:gsLst>
              <a:gs pos="0">
                <a:srgbClr val="FF7D7D"/>
              </a:gs>
              <a:gs pos="100000">
                <a:srgbClr val="5BFFD4"/>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67944" name="AutoShape 7"/>
          <p:cNvCxnSpPr>
            <a:cxnSpLocks noChangeShapeType="1"/>
            <a:stCxn id="167943" idx="0"/>
            <a:endCxn id="167943" idx="2"/>
          </p:cNvCxnSpPr>
          <p:nvPr/>
        </p:nvCxnSpPr>
        <p:spPr bwMode="auto">
          <a:xfrm>
            <a:off x="4795838" y="1701800"/>
            <a:ext cx="0" cy="35702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5" name="AutoShape 8"/>
          <p:cNvCxnSpPr>
            <a:cxnSpLocks noChangeShapeType="1"/>
            <a:stCxn id="167943" idx="1"/>
            <a:endCxn id="167943" idx="3"/>
          </p:cNvCxnSpPr>
          <p:nvPr/>
        </p:nvCxnSpPr>
        <p:spPr bwMode="auto">
          <a:xfrm>
            <a:off x="2265363" y="3487738"/>
            <a:ext cx="505936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946" name="Text Box 9"/>
          <p:cNvSpPr txBox="1">
            <a:spLocks noChangeArrowheads="1"/>
          </p:cNvSpPr>
          <p:nvPr/>
        </p:nvSpPr>
        <p:spPr bwMode="auto">
          <a:xfrm>
            <a:off x="2590800" y="3000375"/>
            <a:ext cx="124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b="1">
                <a:solidFill>
                  <a:srgbClr val="000000"/>
                </a:solidFill>
              </a:rPr>
              <a:t>Radio, TV</a:t>
            </a:r>
            <a:endParaRPr lang="en-GB" altLang="en-US" sz="1800" b="1">
              <a:solidFill>
                <a:srgbClr val="000000"/>
              </a:solidFill>
            </a:endParaRPr>
          </a:p>
        </p:txBody>
      </p:sp>
      <p:sp>
        <p:nvSpPr>
          <p:cNvPr id="167947" name="Text Box 10"/>
          <p:cNvSpPr txBox="1">
            <a:spLocks noChangeArrowheads="1"/>
          </p:cNvSpPr>
          <p:nvPr/>
        </p:nvSpPr>
        <p:spPr bwMode="auto">
          <a:xfrm>
            <a:off x="5638800" y="3024188"/>
            <a:ext cx="1455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600" b="1">
                <a:solidFill>
                  <a:srgbClr val="000000"/>
                </a:solidFill>
              </a:rPr>
              <a:t>Notice board</a:t>
            </a:r>
            <a:endParaRPr lang="en-GB" altLang="en-US" sz="1600" b="1">
              <a:solidFill>
                <a:srgbClr val="000000"/>
              </a:solidFill>
            </a:endParaRPr>
          </a:p>
        </p:txBody>
      </p:sp>
      <p:sp>
        <p:nvSpPr>
          <p:cNvPr id="167948" name="Text Box 11"/>
          <p:cNvSpPr txBox="1">
            <a:spLocks noChangeArrowheads="1"/>
          </p:cNvSpPr>
          <p:nvPr/>
        </p:nvSpPr>
        <p:spPr bwMode="auto">
          <a:xfrm>
            <a:off x="2901950" y="4702175"/>
            <a:ext cx="128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b="1">
                <a:solidFill>
                  <a:srgbClr val="000000"/>
                </a:solidFill>
              </a:rPr>
              <a:t>telephone</a:t>
            </a:r>
            <a:endParaRPr lang="en-GB" altLang="en-US" sz="1800" b="1">
              <a:solidFill>
                <a:srgbClr val="000000"/>
              </a:solidFill>
            </a:endParaRPr>
          </a:p>
        </p:txBody>
      </p:sp>
      <p:sp>
        <p:nvSpPr>
          <p:cNvPr id="167949" name="Text Box 12"/>
          <p:cNvSpPr txBox="1">
            <a:spLocks noChangeArrowheads="1"/>
          </p:cNvSpPr>
          <p:nvPr/>
        </p:nvSpPr>
        <p:spPr bwMode="auto">
          <a:xfrm>
            <a:off x="5867400" y="4778375"/>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b="1">
                <a:solidFill>
                  <a:srgbClr val="000000"/>
                </a:solidFill>
              </a:rPr>
              <a:t>E-mail</a:t>
            </a:r>
            <a:endParaRPr lang="en-GB" altLang="en-US" sz="1800" b="1">
              <a:solidFill>
                <a:srgbClr val="000000"/>
              </a:solidFill>
            </a:endParaRPr>
          </a:p>
        </p:txBody>
      </p:sp>
      <p:pic>
        <p:nvPicPr>
          <p:cNvPr id="167950" name="Picture 13" descr="tele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4552950"/>
            <a:ext cx="581025" cy="579438"/>
          </a:xfrm>
          <a:prstGeom prst="rect">
            <a:avLst/>
          </a:prstGeom>
          <a:solidFill>
            <a:srgbClr val="4BFF4B"/>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7951" name="Picture 14" descr="tele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552950"/>
            <a:ext cx="581025" cy="579438"/>
          </a:xfrm>
          <a:prstGeom prst="rect">
            <a:avLst/>
          </a:prstGeom>
          <a:solidFill>
            <a:srgbClr val="4BFF4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7952" name="Rectangle 15"/>
          <p:cNvSpPr>
            <a:spLocks noChangeArrowheads="1"/>
          </p:cNvSpPr>
          <p:nvPr/>
        </p:nvSpPr>
        <p:spPr bwMode="auto">
          <a:xfrm>
            <a:off x="2633663" y="3783013"/>
            <a:ext cx="1730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a:solidFill>
                  <a:srgbClr val="000000"/>
                </a:solidFill>
              </a:rPr>
              <a:t>Connection-</a:t>
            </a:r>
          </a:p>
          <a:p>
            <a:pPr algn="ctr">
              <a:spcBef>
                <a:spcPct val="0"/>
              </a:spcBef>
              <a:buFontTx/>
              <a:buNone/>
            </a:pPr>
            <a:r>
              <a:rPr lang="en-US" altLang="en-US" sz="2000">
                <a:solidFill>
                  <a:srgbClr val="000000"/>
                </a:solidFill>
              </a:rPr>
              <a:t>oriented</a:t>
            </a:r>
            <a:endParaRPr lang="en-GB" altLang="en-US" sz="2000">
              <a:solidFill>
                <a:srgbClr val="000000"/>
              </a:solidFill>
            </a:endParaRPr>
          </a:p>
        </p:txBody>
      </p:sp>
      <p:sp>
        <p:nvSpPr>
          <p:cNvPr id="167953" name="Rectangle 16"/>
          <p:cNvSpPr>
            <a:spLocks noChangeArrowheads="1"/>
          </p:cNvSpPr>
          <p:nvPr/>
        </p:nvSpPr>
        <p:spPr bwMode="auto">
          <a:xfrm>
            <a:off x="5151438" y="3783013"/>
            <a:ext cx="1925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a:solidFill>
                  <a:srgbClr val="000000"/>
                </a:solidFill>
              </a:rPr>
              <a:t>Asynchronous</a:t>
            </a:r>
          </a:p>
          <a:p>
            <a:pPr algn="ctr">
              <a:spcBef>
                <a:spcPct val="0"/>
              </a:spcBef>
              <a:buFontTx/>
              <a:buNone/>
            </a:pPr>
            <a:r>
              <a:rPr lang="en-US" altLang="en-US" sz="2000">
                <a:solidFill>
                  <a:srgbClr val="000000"/>
                </a:solidFill>
              </a:rPr>
              <a:t>connection</a:t>
            </a:r>
          </a:p>
        </p:txBody>
      </p:sp>
      <p:pic>
        <p:nvPicPr>
          <p:cNvPr id="167954" name="Picture 17" descr="e-mail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502150"/>
            <a:ext cx="6111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5" name="Picture 18" descr="blackboa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16150"/>
            <a:ext cx="6873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6" name="Picture 19" descr="noticeboard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749550"/>
            <a:ext cx="698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57" name="Rectangle 20"/>
          <p:cNvSpPr>
            <a:spLocks noChangeArrowheads="1"/>
          </p:cNvSpPr>
          <p:nvPr/>
        </p:nvSpPr>
        <p:spPr bwMode="auto">
          <a:xfrm>
            <a:off x="5210175" y="1809750"/>
            <a:ext cx="154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000">
                <a:solidFill>
                  <a:srgbClr val="000000"/>
                </a:solidFill>
              </a:rPr>
              <a:t>Blackboard</a:t>
            </a:r>
            <a:endParaRPr lang="en-GB" altLang="en-US" sz="2000">
              <a:solidFill>
                <a:srgbClr val="000000"/>
              </a:solidFill>
            </a:endParaRPr>
          </a:p>
        </p:txBody>
      </p:sp>
      <p:pic>
        <p:nvPicPr>
          <p:cNvPr id="167958" name="Picture 21" descr="broadcas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41488"/>
            <a:ext cx="24384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59" name="Picture 22" descr="t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0988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60" name="Rectangle 23"/>
          <p:cNvSpPr>
            <a:spLocks noChangeArrowheads="1"/>
          </p:cNvSpPr>
          <p:nvPr/>
        </p:nvSpPr>
        <p:spPr bwMode="auto">
          <a:xfrm>
            <a:off x="2647950" y="17335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50000"/>
              </a:spcBef>
              <a:buFontTx/>
              <a:buNone/>
            </a:pPr>
            <a:r>
              <a:rPr lang="en-US" altLang="en-US" sz="2000">
                <a:solidFill>
                  <a:srgbClr val="000000"/>
                </a:solidFill>
              </a:rPr>
              <a:t>Broadcast</a:t>
            </a:r>
          </a:p>
        </p:txBody>
      </p:sp>
      <p:grpSp>
        <p:nvGrpSpPr>
          <p:cNvPr id="167961" name="Group 27"/>
          <p:cNvGrpSpPr>
            <a:grpSpLocks/>
          </p:cNvGrpSpPr>
          <p:nvPr/>
        </p:nvGrpSpPr>
        <p:grpSpPr bwMode="auto">
          <a:xfrm>
            <a:off x="3492500" y="5224463"/>
            <a:ext cx="2447925" cy="396875"/>
            <a:chOff x="2200" y="3291"/>
            <a:chExt cx="1542" cy="250"/>
          </a:xfrm>
        </p:grpSpPr>
        <p:sp>
          <p:nvSpPr>
            <p:cNvPr id="167965" name="Rectangle 25"/>
            <p:cNvSpPr>
              <a:spLocks noChangeArrowheads="1"/>
            </p:cNvSpPr>
            <p:nvPr/>
          </p:nvSpPr>
          <p:spPr bwMode="auto">
            <a:xfrm>
              <a:off x="3429" y="3291"/>
              <a:ext cx="3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solidFill>
                    <a:srgbClr val="000000"/>
                  </a:solidFill>
                </a:rPr>
                <a:t>no</a:t>
              </a:r>
              <a:endParaRPr lang="en-GB" altLang="en-US" sz="2000">
                <a:solidFill>
                  <a:srgbClr val="000000"/>
                </a:solidFill>
              </a:endParaRPr>
            </a:p>
          </p:txBody>
        </p:sp>
        <p:sp>
          <p:nvSpPr>
            <p:cNvPr id="167966" name="Rectangle 26"/>
            <p:cNvSpPr>
              <a:spLocks noChangeArrowheads="1"/>
            </p:cNvSpPr>
            <p:nvPr/>
          </p:nvSpPr>
          <p:spPr bwMode="auto">
            <a:xfrm>
              <a:off x="2200" y="3291"/>
              <a:ext cx="3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solidFill>
                    <a:srgbClr val="000000"/>
                  </a:solidFill>
                </a:rPr>
                <a:t>yes</a:t>
              </a:r>
              <a:endParaRPr lang="en-GB" altLang="en-US" sz="2000">
                <a:solidFill>
                  <a:srgbClr val="000000"/>
                </a:solidFill>
              </a:endParaRPr>
            </a:p>
          </p:txBody>
        </p:sp>
      </p:grpSp>
      <p:grpSp>
        <p:nvGrpSpPr>
          <p:cNvPr id="167962" name="Group 28"/>
          <p:cNvGrpSpPr>
            <a:grpSpLocks/>
          </p:cNvGrpSpPr>
          <p:nvPr/>
        </p:nvGrpSpPr>
        <p:grpSpPr bwMode="auto">
          <a:xfrm rot="16200000" flipH="1">
            <a:off x="1063625" y="3321051"/>
            <a:ext cx="2085975" cy="400050"/>
            <a:chOff x="2223" y="3290"/>
            <a:chExt cx="1314" cy="252"/>
          </a:xfrm>
        </p:grpSpPr>
        <p:sp>
          <p:nvSpPr>
            <p:cNvPr id="167963" name="Rectangle 29"/>
            <p:cNvSpPr>
              <a:spLocks noChangeArrowheads="1"/>
            </p:cNvSpPr>
            <p:nvPr/>
          </p:nvSpPr>
          <p:spPr bwMode="auto">
            <a:xfrm>
              <a:off x="3163" y="3290"/>
              <a:ext cx="37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solidFill>
                    <a:srgbClr val="000000"/>
                  </a:solidFill>
                </a:rPr>
                <a:t>yes</a:t>
              </a:r>
              <a:endParaRPr lang="en-GB" altLang="en-US" sz="2000">
                <a:solidFill>
                  <a:srgbClr val="000000"/>
                </a:solidFill>
              </a:endParaRPr>
            </a:p>
          </p:txBody>
        </p:sp>
        <p:sp>
          <p:nvSpPr>
            <p:cNvPr id="167964" name="Rectangle 30"/>
            <p:cNvSpPr>
              <a:spLocks noChangeArrowheads="1"/>
            </p:cNvSpPr>
            <p:nvPr/>
          </p:nvSpPr>
          <p:spPr bwMode="auto">
            <a:xfrm>
              <a:off x="2223" y="3290"/>
              <a:ext cx="31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solidFill>
                    <a:srgbClr val="000000"/>
                  </a:solidFill>
                </a:rPr>
                <a:t>no</a:t>
              </a:r>
              <a:endParaRPr lang="en-GB" altLang="en-US" sz="2000">
                <a:solidFill>
                  <a:srgbClr val="000000"/>
                </a:solidFill>
              </a:endParaRPr>
            </a:p>
          </p:txBody>
        </p:sp>
      </p:grpSp>
    </p:spTree>
    <p:extLst>
      <p:ext uri="{BB962C8B-B14F-4D97-AF65-F5344CB8AC3E}">
        <p14:creationId xmlns:p14="http://schemas.microsoft.com/office/powerpoint/2010/main" val="98399322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471488" y="838200"/>
            <a:ext cx="7772400" cy="1143000"/>
          </a:xfrm>
        </p:spPr>
        <p:txBody>
          <a:bodyPr/>
          <a:lstStyle/>
          <a:p>
            <a:pPr eaLnBrk="1" hangingPunct="1"/>
            <a:r>
              <a:rPr lang="en-GB" altLang="en-US" sz="3600" smtClean="0"/>
              <a:t>Summary Architectural Styles</a:t>
            </a:r>
          </a:p>
        </p:txBody>
      </p:sp>
      <p:sp>
        <p:nvSpPr>
          <p:cNvPr id="163843"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FD5B45B-5BB6-4F30-9658-53D383719D29}" type="slidenum">
              <a:rPr lang="en-GB" altLang="en-US" sz="1000" smtClean="0"/>
              <a:pPr>
                <a:spcBef>
                  <a:spcPct val="0"/>
                </a:spcBef>
                <a:buFontTx/>
                <a:buNone/>
              </a:pPr>
              <a:t>116</a:t>
            </a:fld>
            <a:endParaRPr lang="en-GB" altLang="en-US" sz="1000" smtClean="0"/>
          </a:p>
        </p:txBody>
      </p:sp>
      <p:sp>
        <p:nvSpPr>
          <p:cNvPr id="163844" name="Text Box 3"/>
          <p:cNvSpPr txBox="1">
            <a:spLocks noChangeArrowheads="1"/>
          </p:cNvSpPr>
          <p:nvPr/>
        </p:nvSpPr>
        <p:spPr bwMode="auto">
          <a:xfrm>
            <a:off x="381000" y="1768475"/>
            <a:ext cx="84201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a:t>Every Architect should have a standard set of</a:t>
            </a:r>
            <a:endParaRPr lang="en-US" altLang="en-US" sz="2400"/>
          </a:p>
          <a:p>
            <a:pPr>
              <a:spcBef>
                <a:spcPct val="0"/>
              </a:spcBef>
              <a:buFontTx/>
              <a:buNone/>
            </a:pPr>
            <a:r>
              <a:rPr lang="en-GB" altLang="en-US" sz="2400"/>
              <a:t>architectural styles</a:t>
            </a:r>
            <a:r>
              <a:rPr lang="en-US" altLang="en-US" sz="2400"/>
              <a:t> </a:t>
            </a:r>
            <a:r>
              <a:rPr lang="en-GB" altLang="en-US" sz="2400"/>
              <a:t>in his/her repertoire</a:t>
            </a:r>
          </a:p>
          <a:p>
            <a:pPr>
              <a:spcBef>
                <a:spcPct val="0"/>
              </a:spcBef>
            </a:pPr>
            <a:r>
              <a:rPr lang="en-GB" altLang="en-US" sz="2400"/>
              <a:t> it is important to understand the essential properties </a:t>
            </a:r>
            <a:endParaRPr lang="en-US" altLang="en-US" sz="2400"/>
          </a:p>
          <a:p>
            <a:pPr>
              <a:spcBef>
                <a:spcPct val="0"/>
              </a:spcBef>
              <a:buFontTx/>
              <a:buNone/>
            </a:pPr>
            <a:r>
              <a:rPr lang="en-US" altLang="en-US" sz="2400"/>
              <a:t>  </a:t>
            </a:r>
            <a:r>
              <a:rPr lang="en-GB" altLang="en-US" sz="2400"/>
              <a:t>of each style: when </a:t>
            </a:r>
            <a:r>
              <a:rPr lang="en-US" altLang="en-US" sz="2400"/>
              <a:t>to (</a:t>
            </a:r>
            <a:r>
              <a:rPr lang="en-GB" altLang="en-US" sz="2400"/>
              <a:t>not</a:t>
            </a:r>
            <a:r>
              <a:rPr lang="en-US" altLang="en-US" sz="2400"/>
              <a:t>)</a:t>
            </a:r>
            <a:r>
              <a:rPr lang="en-GB" altLang="en-US" sz="2400"/>
              <a:t> use them</a:t>
            </a:r>
          </a:p>
          <a:p>
            <a:pPr>
              <a:spcBef>
                <a:spcPct val="0"/>
              </a:spcBef>
            </a:pPr>
            <a:r>
              <a:rPr lang="en-GB" altLang="en-US" sz="2400"/>
              <a:t> examples: </a:t>
            </a:r>
            <a:endParaRPr lang="en-US" altLang="en-US" sz="2400"/>
          </a:p>
          <a:p>
            <a:pPr lvl="1">
              <a:spcBef>
                <a:spcPct val="0"/>
              </a:spcBef>
              <a:buFontTx/>
              <a:buChar char="•"/>
            </a:pPr>
            <a:r>
              <a:rPr lang="en-US" altLang="en-US"/>
              <a:t> C/S, </a:t>
            </a:r>
            <a:r>
              <a:rPr lang="en-GB" altLang="en-US"/>
              <a:t>pipe and filters, blackboard, pub/sub</a:t>
            </a:r>
            <a:r>
              <a:rPr lang="en-US" altLang="en-US"/>
              <a:t>, P2P</a:t>
            </a:r>
            <a:endParaRPr lang="en-GB" altLang="en-US"/>
          </a:p>
          <a:p>
            <a:pPr>
              <a:spcBef>
                <a:spcPct val="0"/>
              </a:spcBef>
            </a:pPr>
            <a:endParaRPr lang="en-GB" altLang="en-US" sz="2400"/>
          </a:p>
          <a:p>
            <a:pPr>
              <a:spcBef>
                <a:spcPct val="0"/>
              </a:spcBef>
              <a:buFontTx/>
              <a:buNone/>
            </a:pPr>
            <a:r>
              <a:rPr lang="en-US" altLang="en-US" sz="2400"/>
              <a:t>The c</a:t>
            </a:r>
            <a:r>
              <a:rPr lang="en-GB" altLang="en-US" sz="2400"/>
              <a:t>hoice f</a:t>
            </a:r>
            <a:r>
              <a:rPr lang="en-US" altLang="en-US" sz="2400"/>
              <a:t>or</a:t>
            </a:r>
            <a:r>
              <a:rPr lang="en-GB" altLang="en-US" sz="2400"/>
              <a:t> a style can make a big difference in </a:t>
            </a:r>
            <a:endParaRPr lang="en-US" altLang="en-US" sz="2400"/>
          </a:p>
          <a:p>
            <a:pPr>
              <a:spcBef>
                <a:spcPct val="0"/>
              </a:spcBef>
              <a:buFontTx/>
              <a:buNone/>
            </a:pPr>
            <a:r>
              <a:rPr lang="en-GB" altLang="en-US" sz="2400"/>
              <a:t>the </a:t>
            </a:r>
            <a:r>
              <a:rPr lang="en-US" altLang="en-US" sz="2400"/>
              <a:t>quality </a:t>
            </a:r>
            <a:r>
              <a:rPr lang="en-GB" altLang="en-US" sz="2400"/>
              <a:t>properties of a</a:t>
            </a:r>
            <a:r>
              <a:rPr lang="en-US" altLang="en-US" sz="2400"/>
              <a:t> </a:t>
            </a:r>
            <a:r>
              <a:rPr lang="en-GB" altLang="en-US" sz="2400"/>
              <a:t>system</a:t>
            </a:r>
          </a:p>
          <a:p>
            <a:pPr>
              <a:spcBef>
                <a:spcPct val="0"/>
              </a:spcBef>
            </a:pPr>
            <a:r>
              <a:rPr lang="en-GB" altLang="en-US" sz="2400"/>
              <a:t> analysis of the differences can provide rational for </a:t>
            </a:r>
            <a:endParaRPr lang="en-US" altLang="en-US" sz="2400"/>
          </a:p>
          <a:p>
            <a:pPr>
              <a:spcBef>
                <a:spcPct val="0"/>
              </a:spcBef>
              <a:buFontTx/>
              <a:buNone/>
            </a:pPr>
            <a:r>
              <a:rPr lang="en-US" altLang="en-US" sz="2400"/>
              <a:t>   </a:t>
            </a:r>
            <a:r>
              <a:rPr lang="en-GB" altLang="en-US" sz="2400"/>
              <a:t>choosing a style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mtClean="0"/>
              <a:t>Questions ?</a:t>
            </a:r>
            <a:endParaRPr lang="en-GB" altLang="en-US" smtClean="0"/>
          </a:p>
        </p:txBody>
      </p:sp>
      <p:sp>
        <p:nvSpPr>
          <p:cNvPr id="165891"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6B1AA9AC-581E-4B9F-AA0A-78989B77561F}" type="slidenum">
              <a:rPr lang="en-GB" altLang="en-US" sz="1000" smtClean="0"/>
              <a:pPr>
                <a:spcBef>
                  <a:spcPct val="0"/>
                </a:spcBef>
                <a:buFontTx/>
                <a:buNone/>
              </a:pPr>
              <a:t>117</a:t>
            </a:fld>
            <a:endParaRPr lang="en-GB" altLang="en-US" sz="1000"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1302275"/>
            <a:ext cx="8520600" cy="572700"/>
          </a:xfrm>
          <a:prstGeom prst="rect">
            <a:avLst/>
          </a:prstGeom>
        </p:spPr>
        <p:txBody>
          <a:bodyPr vert="horz" wrap="square" lIns="91425" tIns="91425" rIns="91425" bIns="91425" numCol="1" anchor="t" anchorCtr="0" compatLnSpc="1">
            <a:prstTxWarp prst="textNoShape">
              <a:avLst/>
            </a:prstTxWarp>
            <a:noAutofit/>
          </a:bodyPr>
          <a:lstStyle/>
          <a:p>
            <a:pPr>
              <a:lnSpc>
                <a:spcPct val="88258"/>
              </a:lnSpc>
              <a:spcBef>
                <a:spcPts val="800"/>
              </a:spcBef>
              <a:spcAft>
                <a:spcPts val="600"/>
              </a:spcAft>
              <a:buClr>
                <a:schemeClr val="dk1"/>
              </a:buClr>
              <a:buSzPct val="68750"/>
            </a:pPr>
            <a:r>
              <a:rPr lang="en-GB" sz="2400" b="1">
                <a:solidFill>
                  <a:srgbClr val="000000"/>
                </a:solidFill>
                <a:latin typeface="Calibri" panose="020F0502020204030204" pitchFamily="34" charset="0"/>
                <a:ea typeface="Verdana"/>
                <a:cs typeface="Calibri" panose="020F0502020204030204" pitchFamily="34" charset="0"/>
                <a:sym typeface="Verdana"/>
              </a:rPr>
              <a:t>The Single Responsibility Principle (SRP)</a:t>
            </a:r>
          </a:p>
        </p:txBody>
      </p:sp>
      <p:sp>
        <p:nvSpPr>
          <p:cNvPr id="150" name="Shape 150"/>
          <p:cNvSpPr txBox="1">
            <a:spLocks noGrp="1"/>
          </p:cNvSpPr>
          <p:nvPr>
            <p:ph type="body" idx="1"/>
          </p:nvPr>
        </p:nvSpPr>
        <p:spPr>
          <a:xfrm>
            <a:off x="311700" y="2009725"/>
            <a:ext cx="8520600" cy="1722104"/>
          </a:xfrm>
          <a:prstGeom prst="rect">
            <a:avLst/>
          </a:prstGeom>
        </p:spPr>
        <p:txBody>
          <a:bodyPr vert="horz" wrap="square" lIns="91425" tIns="91425" rIns="91425" bIns="91425" numCol="1" anchor="t" anchorCtr="0" compatLnSpc="1">
            <a:prstTxWarp prst="textNoShape">
              <a:avLst/>
            </a:prstTxWarp>
            <a:noAutofit/>
          </a:bodyPr>
          <a:lstStyle/>
          <a:p>
            <a:pPr marL="0" marR="101600" indent="0">
              <a:lnSpc>
                <a:spcPct val="130285"/>
              </a:lnSpc>
              <a:spcBef>
                <a:spcPts val="1500"/>
              </a:spcBef>
              <a:spcAft>
                <a:spcPts val="1500"/>
              </a:spcAft>
              <a:buNone/>
            </a:pPr>
            <a:r>
              <a:rPr lang="en-GB" sz="2400" dirty="0">
                <a:solidFill>
                  <a:srgbClr val="000000"/>
                </a:solidFill>
                <a:highlight>
                  <a:srgbClr val="FFFFFF"/>
                </a:highlight>
                <a:latin typeface="Calibri" panose="020F0502020204030204" pitchFamily="34" charset="0"/>
                <a:cs typeface="Calibri" panose="020F0502020204030204" pitchFamily="34" charset="0"/>
              </a:rPr>
              <a:t>Classes should not have more than one responsibility. </a:t>
            </a:r>
          </a:p>
          <a:p>
            <a:pPr marL="0" marR="101600" indent="0">
              <a:lnSpc>
                <a:spcPct val="130285"/>
              </a:lnSpc>
              <a:spcBef>
                <a:spcPts val="1500"/>
              </a:spcBef>
              <a:spcAft>
                <a:spcPts val="1500"/>
              </a:spcAft>
              <a:buNone/>
            </a:pPr>
            <a:r>
              <a:rPr lang="en-GB" sz="2400" dirty="0">
                <a:solidFill>
                  <a:srgbClr val="000000"/>
                </a:solidFill>
                <a:highlight>
                  <a:srgbClr val="FFFFFF"/>
                </a:highlight>
                <a:latin typeface="Calibri" panose="020F0502020204030204" pitchFamily="34" charset="0"/>
                <a:cs typeface="Calibri" panose="020F0502020204030204" pitchFamily="34" charset="0"/>
              </a:rPr>
              <a:t>Anti pattern:  GOD class, or Swiss Army Knife</a:t>
            </a:r>
          </a:p>
          <a:p>
            <a:pPr marL="0" marR="101600" indent="0">
              <a:lnSpc>
                <a:spcPct val="130285"/>
              </a:lnSpc>
              <a:spcBef>
                <a:spcPts val="1500"/>
              </a:spcBef>
              <a:spcAft>
                <a:spcPts val="1500"/>
              </a:spcAft>
              <a:buNone/>
            </a:pPr>
            <a:endParaRPr lang="en-US" sz="2400" dirty="0">
              <a:solidFill>
                <a:srgbClr val="404040"/>
              </a:solidFill>
              <a:highlight>
                <a:srgbClr val="FFFFFF"/>
              </a:highlight>
              <a:latin typeface="Calibri" panose="020F0502020204030204" pitchFamily="34" charset="0"/>
              <a:cs typeface="Calibri" panose="020F0502020204030204" pitchFamily="34" charset="0"/>
            </a:endParaRPr>
          </a:p>
          <a:p>
            <a:pPr marL="101600" indent="-69850">
              <a:lnSpc>
                <a:spcPct val="152000"/>
              </a:lnSpc>
              <a:spcAft>
                <a:spcPts val="1400"/>
              </a:spcAft>
              <a:buClr>
                <a:schemeClr val="dk1"/>
              </a:buClr>
              <a:buSzPct val="61111"/>
              <a:buNone/>
            </a:pPr>
            <a:endParaRPr sz="2400" dirty="0">
              <a:solidFill>
                <a:srgbClr val="404040"/>
              </a:solidFill>
              <a:highlight>
                <a:srgbClr val="FFFFFF"/>
              </a:highligh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6180083" y="2751207"/>
            <a:ext cx="2832538" cy="20309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57951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0" y="1301750"/>
            <a:ext cx="8521700" cy="573088"/>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smtClean="0"/>
              <a:t>Domino-Effect of Changes</a:t>
            </a:r>
            <a:endParaRPr dirty="0"/>
          </a:p>
        </p:txBody>
      </p:sp>
      <p:cxnSp>
        <p:nvCxnSpPr>
          <p:cNvPr id="101" name="Shape 101"/>
          <p:cNvCxnSpPr/>
          <p:nvPr/>
        </p:nvCxnSpPr>
        <p:spPr>
          <a:xfrm>
            <a:off x="2724211" y="2793525"/>
            <a:ext cx="3521400" cy="0"/>
          </a:xfrm>
          <a:prstGeom prst="straightConnector1">
            <a:avLst/>
          </a:prstGeom>
          <a:noFill/>
          <a:ln w="9525" cap="flat" cmpd="sng">
            <a:solidFill>
              <a:schemeClr val="dk2"/>
            </a:solidFill>
            <a:prstDash val="solid"/>
            <a:round/>
            <a:headEnd type="none" w="med" len="med"/>
            <a:tailEnd type="none" w="med" len="med"/>
          </a:ln>
        </p:spPr>
      </p:cxnSp>
      <p:cxnSp>
        <p:nvCxnSpPr>
          <p:cNvPr id="102" name="Shape 102"/>
          <p:cNvCxnSpPr/>
          <p:nvPr/>
        </p:nvCxnSpPr>
        <p:spPr>
          <a:xfrm>
            <a:off x="2724211" y="3664900"/>
            <a:ext cx="3521400" cy="0"/>
          </a:xfrm>
          <a:prstGeom prst="straightConnector1">
            <a:avLst/>
          </a:prstGeom>
          <a:noFill/>
          <a:ln w="9525" cap="flat" cmpd="sng">
            <a:solidFill>
              <a:schemeClr val="dk2"/>
            </a:solidFill>
            <a:prstDash val="solid"/>
            <a:round/>
            <a:headEnd type="none" w="med" len="med"/>
            <a:tailEnd type="none" w="med" len="med"/>
          </a:ln>
        </p:spPr>
      </p:cxnSp>
      <p:cxnSp>
        <p:nvCxnSpPr>
          <p:cNvPr id="103" name="Shape 103"/>
          <p:cNvCxnSpPr/>
          <p:nvPr/>
        </p:nvCxnSpPr>
        <p:spPr>
          <a:xfrm>
            <a:off x="2724211" y="4538675"/>
            <a:ext cx="3521400" cy="0"/>
          </a:xfrm>
          <a:prstGeom prst="straightConnector1">
            <a:avLst/>
          </a:prstGeom>
          <a:noFill/>
          <a:ln w="9525" cap="flat" cmpd="sng">
            <a:solidFill>
              <a:schemeClr val="dk2"/>
            </a:solidFill>
            <a:prstDash val="solid"/>
            <a:round/>
            <a:headEnd type="none" w="med" len="med"/>
            <a:tailEnd type="none" w="med" len="med"/>
          </a:ln>
        </p:spPr>
      </p:cxnSp>
      <p:sp>
        <p:nvSpPr>
          <p:cNvPr id="104" name="Shape 104"/>
          <p:cNvSpPr txBox="1"/>
          <p:nvPr/>
        </p:nvSpPr>
        <p:spPr>
          <a:xfrm>
            <a:off x="1011499" y="2198800"/>
            <a:ext cx="1470134" cy="4419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GB"/>
              <a:t>UI</a:t>
            </a:r>
            <a:endParaRPr/>
          </a:p>
        </p:txBody>
      </p:sp>
      <p:sp>
        <p:nvSpPr>
          <p:cNvPr id="105" name="Shape 105"/>
          <p:cNvSpPr txBox="1"/>
          <p:nvPr/>
        </p:nvSpPr>
        <p:spPr>
          <a:xfrm>
            <a:off x="1011499" y="3062350"/>
            <a:ext cx="2896713" cy="3597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GB"/>
              <a:t>Application</a:t>
            </a:r>
            <a:endParaRPr/>
          </a:p>
        </p:txBody>
      </p:sp>
      <p:sp>
        <p:nvSpPr>
          <p:cNvPr id="106" name="Shape 106"/>
          <p:cNvSpPr txBox="1"/>
          <p:nvPr/>
        </p:nvSpPr>
        <p:spPr>
          <a:xfrm>
            <a:off x="1011499" y="3897025"/>
            <a:ext cx="2641503" cy="3597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GB" dirty="0"/>
              <a:t>Domain</a:t>
            </a:r>
            <a:endParaRPr dirty="0"/>
          </a:p>
        </p:txBody>
      </p:sp>
      <p:sp>
        <p:nvSpPr>
          <p:cNvPr id="107" name="Shape 107"/>
          <p:cNvSpPr txBox="1"/>
          <p:nvPr/>
        </p:nvSpPr>
        <p:spPr>
          <a:xfrm>
            <a:off x="1011499" y="4715050"/>
            <a:ext cx="3344477" cy="5619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GB"/>
              <a:t>Infrastructure</a:t>
            </a:r>
            <a:endParaRPr/>
          </a:p>
        </p:txBody>
      </p:sp>
      <p:sp>
        <p:nvSpPr>
          <p:cNvPr id="108" name="Shape 108"/>
          <p:cNvSpPr/>
          <p:nvPr/>
        </p:nvSpPr>
        <p:spPr>
          <a:xfrm>
            <a:off x="3297361" y="2070725"/>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09" name="Shape 109"/>
          <p:cNvSpPr/>
          <p:nvPr/>
        </p:nvSpPr>
        <p:spPr>
          <a:xfrm>
            <a:off x="3581886" y="372291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0" name="Shape 110"/>
          <p:cNvSpPr/>
          <p:nvPr/>
        </p:nvSpPr>
        <p:spPr>
          <a:xfrm>
            <a:off x="4301011" y="2088800"/>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1" name="Shape 111"/>
          <p:cNvSpPr/>
          <p:nvPr/>
        </p:nvSpPr>
        <p:spPr>
          <a:xfrm>
            <a:off x="3805124" y="3049350"/>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2" name="Shape 112"/>
          <p:cNvSpPr/>
          <p:nvPr/>
        </p:nvSpPr>
        <p:spPr>
          <a:xfrm>
            <a:off x="5371486" y="2079725"/>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3" name="Shape 113"/>
          <p:cNvSpPr/>
          <p:nvPr/>
        </p:nvSpPr>
        <p:spPr>
          <a:xfrm>
            <a:off x="4750049" y="401651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5" name="Shape 115"/>
          <p:cNvSpPr/>
          <p:nvPr/>
        </p:nvSpPr>
        <p:spPr>
          <a:xfrm>
            <a:off x="4987661" y="310291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6" name="Shape 116"/>
          <p:cNvSpPr/>
          <p:nvPr/>
        </p:nvSpPr>
        <p:spPr>
          <a:xfrm>
            <a:off x="4288236" y="4727838"/>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7" name="Shape 117"/>
          <p:cNvSpPr/>
          <p:nvPr/>
        </p:nvSpPr>
        <p:spPr>
          <a:xfrm>
            <a:off x="5358711" y="509921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8" name="Shape 118"/>
          <p:cNvSpPr/>
          <p:nvPr/>
        </p:nvSpPr>
        <p:spPr>
          <a:xfrm>
            <a:off x="3569111" y="5212238"/>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19" name="Shape 119"/>
          <p:cNvCxnSpPr>
            <a:stCxn id="110" idx="2"/>
            <a:endCxn id="113" idx="0"/>
          </p:cNvCxnSpPr>
          <p:nvPr/>
        </p:nvCxnSpPr>
        <p:spPr>
          <a:xfrm>
            <a:off x="4618861" y="2448501"/>
            <a:ext cx="449038" cy="1568013"/>
          </a:xfrm>
          <a:prstGeom prst="straightConnector1">
            <a:avLst/>
          </a:prstGeom>
          <a:noFill/>
          <a:ln w="9525" cap="flat" cmpd="sng">
            <a:solidFill>
              <a:schemeClr val="dk2"/>
            </a:solidFill>
            <a:prstDash val="solid"/>
            <a:round/>
            <a:headEnd type="none" w="med" len="med"/>
            <a:tailEnd type="triangle" w="med" len="med"/>
          </a:ln>
        </p:spPr>
      </p:cxnSp>
      <p:cxnSp>
        <p:nvCxnSpPr>
          <p:cNvPr id="120" name="Shape 120"/>
          <p:cNvCxnSpPr>
            <a:stCxn id="108" idx="2"/>
            <a:endCxn id="111" idx="0"/>
          </p:cNvCxnSpPr>
          <p:nvPr/>
        </p:nvCxnSpPr>
        <p:spPr>
          <a:xfrm>
            <a:off x="3615212" y="2430426"/>
            <a:ext cx="507763" cy="618925"/>
          </a:xfrm>
          <a:prstGeom prst="straightConnector1">
            <a:avLst/>
          </a:prstGeom>
          <a:noFill/>
          <a:ln w="9525" cap="flat" cmpd="sng">
            <a:solidFill>
              <a:schemeClr val="dk2"/>
            </a:solidFill>
            <a:prstDash val="solid"/>
            <a:round/>
            <a:headEnd type="none" w="med" len="med"/>
            <a:tailEnd type="triangle" w="med" len="med"/>
          </a:ln>
        </p:spPr>
      </p:cxnSp>
      <p:cxnSp>
        <p:nvCxnSpPr>
          <p:cNvPr id="121" name="Shape 121"/>
          <p:cNvCxnSpPr>
            <a:stCxn id="112" idx="2"/>
            <a:endCxn id="115" idx="0"/>
          </p:cNvCxnSpPr>
          <p:nvPr/>
        </p:nvCxnSpPr>
        <p:spPr>
          <a:xfrm flipH="1">
            <a:off x="5305512" y="2439425"/>
            <a:ext cx="383825" cy="663488"/>
          </a:xfrm>
          <a:prstGeom prst="straightConnector1">
            <a:avLst/>
          </a:prstGeom>
          <a:noFill/>
          <a:ln w="9525" cap="flat" cmpd="sng">
            <a:solidFill>
              <a:schemeClr val="dk2"/>
            </a:solidFill>
            <a:prstDash val="solid"/>
            <a:round/>
            <a:headEnd type="none" w="med" len="med"/>
            <a:tailEnd type="triangle" w="med" len="med"/>
          </a:ln>
        </p:spPr>
      </p:cxnSp>
      <p:cxnSp>
        <p:nvCxnSpPr>
          <p:cNvPr id="122" name="Shape 122"/>
          <p:cNvCxnSpPr>
            <a:stCxn id="112" idx="2"/>
            <a:endCxn id="117" idx="0"/>
          </p:cNvCxnSpPr>
          <p:nvPr/>
        </p:nvCxnSpPr>
        <p:spPr>
          <a:xfrm flipH="1">
            <a:off x="5676562" y="2439425"/>
            <a:ext cx="12775" cy="2659788"/>
          </a:xfrm>
          <a:prstGeom prst="straightConnector1">
            <a:avLst/>
          </a:prstGeom>
          <a:noFill/>
          <a:ln w="9525" cap="flat" cmpd="sng">
            <a:solidFill>
              <a:schemeClr val="dk2"/>
            </a:solidFill>
            <a:prstDash val="solid"/>
            <a:round/>
            <a:headEnd type="none" w="med" len="med"/>
            <a:tailEnd type="triangle" w="med" len="med"/>
          </a:ln>
        </p:spPr>
      </p:cxnSp>
      <p:cxnSp>
        <p:nvCxnSpPr>
          <p:cNvPr id="123" name="Shape 123"/>
          <p:cNvCxnSpPr>
            <a:stCxn id="109" idx="2"/>
            <a:endCxn id="118" idx="0"/>
          </p:cNvCxnSpPr>
          <p:nvPr/>
        </p:nvCxnSpPr>
        <p:spPr>
          <a:xfrm flipH="1">
            <a:off x="3886962" y="4082614"/>
            <a:ext cx="12775" cy="1129625"/>
          </a:xfrm>
          <a:prstGeom prst="straightConnector1">
            <a:avLst/>
          </a:prstGeom>
          <a:noFill/>
          <a:ln w="9525" cap="flat" cmpd="sng">
            <a:solidFill>
              <a:schemeClr val="dk2"/>
            </a:solidFill>
            <a:prstDash val="solid"/>
            <a:round/>
            <a:headEnd type="none" w="med" len="med"/>
            <a:tailEnd type="triangle" w="med" len="med"/>
          </a:ln>
        </p:spPr>
      </p:cxnSp>
      <p:cxnSp>
        <p:nvCxnSpPr>
          <p:cNvPr id="124" name="Shape 124"/>
          <p:cNvCxnSpPr>
            <a:stCxn id="113" idx="2"/>
            <a:endCxn id="116" idx="0"/>
          </p:cNvCxnSpPr>
          <p:nvPr/>
        </p:nvCxnSpPr>
        <p:spPr>
          <a:xfrm flipH="1">
            <a:off x="4606199" y="4376213"/>
            <a:ext cx="461700" cy="351600"/>
          </a:xfrm>
          <a:prstGeom prst="straightConnector1">
            <a:avLst/>
          </a:prstGeom>
          <a:noFill/>
          <a:ln w="9525" cap="flat" cmpd="sng">
            <a:solidFill>
              <a:schemeClr val="dk2"/>
            </a:solidFill>
            <a:prstDash val="solid"/>
            <a:round/>
            <a:headEnd type="none" w="med" len="med"/>
            <a:tailEnd type="triangle" w="med" len="med"/>
          </a:ln>
        </p:spPr>
      </p:cxnSp>
      <p:cxnSp>
        <p:nvCxnSpPr>
          <p:cNvPr id="125" name="Shape 125"/>
          <p:cNvCxnSpPr>
            <a:stCxn id="111" idx="2"/>
            <a:endCxn id="109" idx="0"/>
          </p:cNvCxnSpPr>
          <p:nvPr/>
        </p:nvCxnSpPr>
        <p:spPr>
          <a:xfrm flipH="1">
            <a:off x="3899736" y="3409051"/>
            <a:ext cx="223238" cy="313863"/>
          </a:xfrm>
          <a:prstGeom prst="straightConnector1">
            <a:avLst/>
          </a:prstGeom>
          <a:noFill/>
          <a:ln w="9525" cap="flat" cmpd="sng">
            <a:solidFill>
              <a:schemeClr val="dk2"/>
            </a:solidFill>
            <a:prstDash val="solid"/>
            <a:round/>
            <a:headEnd type="none" w="med" len="med"/>
            <a:tailEnd type="triangle" w="med" len="med"/>
          </a:ln>
        </p:spPr>
      </p:cxnSp>
      <p:cxnSp>
        <p:nvCxnSpPr>
          <p:cNvPr id="126" name="Shape 126"/>
          <p:cNvCxnSpPr>
            <a:stCxn id="108" idx="3"/>
            <a:endCxn id="110" idx="1"/>
          </p:cNvCxnSpPr>
          <p:nvPr/>
        </p:nvCxnSpPr>
        <p:spPr>
          <a:xfrm>
            <a:off x="3933061" y="2250576"/>
            <a:ext cx="367950" cy="18075"/>
          </a:xfrm>
          <a:prstGeom prst="straightConnector1">
            <a:avLst/>
          </a:prstGeom>
          <a:noFill/>
          <a:ln w="9525" cap="flat" cmpd="sng">
            <a:solidFill>
              <a:schemeClr val="dk2"/>
            </a:solidFill>
            <a:prstDash val="solid"/>
            <a:round/>
            <a:headEnd type="none" w="med" len="med"/>
            <a:tailEnd type="none" w="med" len="med"/>
          </a:ln>
        </p:spPr>
      </p:cxnSp>
      <p:cxnSp>
        <p:nvCxnSpPr>
          <p:cNvPr id="127" name="Shape 127"/>
          <p:cNvCxnSpPr>
            <a:stCxn id="110" idx="3"/>
            <a:endCxn id="112" idx="1"/>
          </p:cNvCxnSpPr>
          <p:nvPr/>
        </p:nvCxnSpPr>
        <p:spPr>
          <a:xfrm flipV="1">
            <a:off x="4936712" y="2259576"/>
            <a:ext cx="434775" cy="9075"/>
          </a:xfrm>
          <a:prstGeom prst="straightConnector1">
            <a:avLst/>
          </a:prstGeom>
          <a:noFill/>
          <a:ln w="9525" cap="flat" cmpd="sng">
            <a:solidFill>
              <a:schemeClr val="dk2"/>
            </a:solidFill>
            <a:prstDash val="solid"/>
            <a:round/>
            <a:headEnd type="none" w="med" len="med"/>
            <a:tailEnd type="none" w="med" len="med"/>
          </a:ln>
        </p:spPr>
      </p:cxnSp>
      <p:cxnSp>
        <p:nvCxnSpPr>
          <p:cNvPr id="130" name="Shape 130"/>
          <p:cNvCxnSpPr>
            <a:stCxn id="109" idx="3"/>
            <a:endCxn id="113" idx="1"/>
          </p:cNvCxnSpPr>
          <p:nvPr/>
        </p:nvCxnSpPr>
        <p:spPr>
          <a:xfrm>
            <a:off x="4217587" y="3902763"/>
            <a:ext cx="532463" cy="293600"/>
          </a:xfrm>
          <a:prstGeom prst="straightConnector1">
            <a:avLst/>
          </a:prstGeom>
          <a:noFill/>
          <a:ln w="9525" cap="flat" cmpd="sng">
            <a:solidFill>
              <a:schemeClr val="dk2"/>
            </a:solidFill>
            <a:prstDash val="solid"/>
            <a:round/>
            <a:headEnd type="none" w="med" len="med"/>
            <a:tailEnd type="none" w="med" len="med"/>
          </a:ln>
        </p:spPr>
      </p:cxnSp>
      <p:cxnSp>
        <p:nvCxnSpPr>
          <p:cNvPr id="42" name="Shape 125"/>
          <p:cNvCxnSpPr/>
          <p:nvPr/>
        </p:nvCxnSpPr>
        <p:spPr>
          <a:xfrm flipH="1">
            <a:off x="5188631" y="3455457"/>
            <a:ext cx="124675" cy="594107"/>
          </a:xfrm>
          <a:prstGeom prst="straightConnector1">
            <a:avLst/>
          </a:prstGeom>
          <a:noFill/>
          <a:ln w="9525" cap="flat" cmpd="sng">
            <a:solidFill>
              <a:schemeClr val="dk2"/>
            </a:solidFill>
            <a:prstDash val="solid"/>
            <a:round/>
            <a:headEnd type="none" w="med" len="med"/>
            <a:tailEnd type="triangle" w="med" len="med"/>
          </a:ln>
        </p:spPr>
      </p:cxnSp>
      <p:cxnSp>
        <p:nvCxnSpPr>
          <p:cNvPr id="45" name="Shape 123"/>
          <p:cNvCxnSpPr/>
          <p:nvPr/>
        </p:nvCxnSpPr>
        <p:spPr>
          <a:xfrm>
            <a:off x="4038754" y="4076875"/>
            <a:ext cx="430670" cy="650938"/>
          </a:xfrm>
          <a:prstGeom prst="straightConnector1">
            <a:avLst/>
          </a:prstGeom>
          <a:noFill/>
          <a:ln w="9525" cap="flat" cmpd="sng">
            <a:solidFill>
              <a:schemeClr val="dk2"/>
            </a:solidFill>
            <a:prstDash val="solid"/>
            <a:round/>
            <a:headEnd type="none" w="med" len="med"/>
            <a:tailEnd type="triangle" w="med" len="med"/>
          </a:ln>
        </p:spPr>
      </p:cxnSp>
      <p:sp>
        <p:nvSpPr>
          <p:cNvPr id="48" name="Shape 116"/>
          <p:cNvSpPr/>
          <p:nvPr/>
        </p:nvSpPr>
        <p:spPr>
          <a:xfrm>
            <a:off x="4293156" y="4726857"/>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 name="Shape 116"/>
          <p:cNvSpPr/>
          <p:nvPr/>
        </p:nvSpPr>
        <p:spPr>
          <a:xfrm>
            <a:off x="4748023" y="4016488"/>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 name="Shape 116"/>
          <p:cNvSpPr/>
          <p:nvPr/>
        </p:nvSpPr>
        <p:spPr>
          <a:xfrm>
            <a:off x="3581886" y="3722023"/>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9" name="Shape 116"/>
          <p:cNvSpPr/>
          <p:nvPr/>
        </p:nvSpPr>
        <p:spPr>
          <a:xfrm>
            <a:off x="4990473" y="3101649"/>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 name="Shape 116"/>
          <p:cNvSpPr/>
          <p:nvPr/>
        </p:nvSpPr>
        <p:spPr>
          <a:xfrm>
            <a:off x="3800013" y="304954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 name="Shape 116"/>
          <p:cNvSpPr/>
          <p:nvPr/>
        </p:nvSpPr>
        <p:spPr>
          <a:xfrm>
            <a:off x="3298015" y="207712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 name="Shape 116"/>
          <p:cNvSpPr/>
          <p:nvPr/>
        </p:nvSpPr>
        <p:spPr>
          <a:xfrm>
            <a:off x="4304765" y="208853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 name="Shape 116"/>
          <p:cNvSpPr/>
          <p:nvPr/>
        </p:nvSpPr>
        <p:spPr>
          <a:xfrm>
            <a:off x="5377659" y="2069651"/>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Tree>
    <p:extLst>
      <p:ext uri="{BB962C8B-B14F-4D97-AF65-F5344CB8AC3E}">
        <p14:creationId xmlns:p14="http://schemas.microsoft.com/office/powerpoint/2010/main" val="2112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9" grpId="0" animBg="1"/>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458788"/>
            <a:ext cx="9101579" cy="695996"/>
          </a:xfrm>
        </p:spPr>
        <p:txBody>
          <a:bodyPr>
            <a:normAutofit/>
          </a:bodyPr>
          <a:lstStyle/>
          <a:p>
            <a:r>
              <a:rPr lang="en-US" sz="3600" b="1" dirty="0"/>
              <a:t>Typical things to look for in Domain </a:t>
            </a:r>
            <a:r>
              <a:rPr lang="en-US" sz="3600" b="1" dirty="0" err="1"/>
              <a:t>Analyis</a:t>
            </a:r>
            <a:endParaRPr lang="en-GB" sz="3600" b="1" dirty="0"/>
          </a:p>
        </p:txBody>
      </p:sp>
      <p:sp>
        <p:nvSpPr>
          <p:cNvPr id="3" name="Content Placeholder 2"/>
          <p:cNvSpPr>
            <a:spLocks noGrp="1"/>
          </p:cNvSpPr>
          <p:nvPr>
            <p:ph idx="1"/>
          </p:nvPr>
        </p:nvSpPr>
        <p:spPr>
          <a:xfrm>
            <a:off x="457200" y="1324469"/>
            <a:ext cx="8229600" cy="5368561"/>
          </a:xfrm>
        </p:spPr>
        <p:txBody>
          <a:bodyPr>
            <a:normAutofit/>
          </a:bodyPr>
          <a:lstStyle/>
          <a:p>
            <a:pPr marL="0" indent="0">
              <a:buNone/>
            </a:pPr>
            <a:endParaRPr lang="en-US" sz="2400" dirty="0">
              <a:latin typeface="+mj-lt"/>
            </a:endParaRPr>
          </a:p>
          <a:p>
            <a:pPr marL="0" indent="0">
              <a:buNone/>
            </a:pPr>
            <a:r>
              <a:rPr lang="en-US" sz="2400" dirty="0">
                <a:latin typeface="+mj-lt"/>
              </a:rPr>
              <a:t>Actions/Events &amp; relations between them:</a:t>
            </a:r>
          </a:p>
          <a:p>
            <a:pPr marL="0" indent="0">
              <a:buNone/>
            </a:pPr>
            <a:r>
              <a:rPr lang="en-US" sz="2400" dirty="0">
                <a:latin typeface="+mj-lt"/>
              </a:rPr>
              <a:t>		repair, pay, order, failure, turn, eat, move, … (atomic)</a:t>
            </a:r>
          </a:p>
          <a:p>
            <a:pPr marL="0" indent="0">
              <a:buNone/>
            </a:pPr>
            <a:r>
              <a:rPr lang="en-US" sz="2400" dirty="0">
                <a:latin typeface="+mj-lt"/>
              </a:rPr>
              <a:t>		causal relations between actions:</a:t>
            </a:r>
          </a:p>
          <a:p>
            <a:pPr marL="0" indent="0">
              <a:buNone/>
            </a:pPr>
            <a:r>
              <a:rPr lang="en-US" sz="2400" dirty="0">
                <a:latin typeface="+mj-lt"/>
              </a:rPr>
              <a:t>			passed deadline causes fine</a:t>
            </a:r>
          </a:p>
          <a:p>
            <a:pPr marL="0" indent="0">
              <a:buNone/>
            </a:pPr>
            <a:endParaRPr lang="en-US" sz="2400" dirty="0">
              <a:latin typeface="+mj-lt"/>
            </a:endParaRPr>
          </a:p>
          <a:p>
            <a:pPr marL="0" indent="0">
              <a:buNone/>
            </a:pPr>
            <a:r>
              <a:rPr lang="en-US" sz="2400" dirty="0">
                <a:latin typeface="+mj-lt"/>
              </a:rPr>
              <a:t>Processes = relations between actions/events</a:t>
            </a:r>
          </a:p>
          <a:p>
            <a:pPr marL="0" indent="0">
              <a:buNone/>
            </a:pPr>
            <a:r>
              <a:rPr lang="en-US" sz="2400" dirty="0">
                <a:latin typeface="+mj-lt"/>
              </a:rPr>
              <a:t>		(business) processes, information flows, control flows, …</a:t>
            </a:r>
          </a:p>
          <a:p>
            <a:pPr marL="0" indent="0">
              <a:buNone/>
            </a:pPr>
            <a:endParaRPr lang="en-US" sz="2400" dirty="0">
              <a:latin typeface="+mj-lt"/>
            </a:endParaRPr>
          </a:p>
        </p:txBody>
      </p:sp>
    </p:spTree>
    <p:extLst>
      <p:ext uri="{BB962C8B-B14F-4D97-AF65-F5344CB8AC3E}">
        <p14:creationId xmlns:p14="http://schemas.microsoft.com/office/powerpoint/2010/main" val="396630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847343"/>
            <a:ext cx="8229600" cy="614503"/>
          </a:xfrm>
        </p:spPr>
        <p:txBody>
          <a:bodyPr/>
          <a:lstStyle/>
          <a:p>
            <a:r>
              <a:rPr lang="en-US" dirty="0" smtClean="0"/>
              <a:t>University </a:t>
            </a:r>
            <a:r>
              <a:rPr lang="en-US" dirty="0"/>
              <a:t>c</a:t>
            </a:r>
            <a:r>
              <a:rPr lang="en-US" dirty="0" smtClean="0"/>
              <a:t>ourse-administration system</a:t>
            </a:r>
            <a:endParaRPr lang="en-GB" dirty="0"/>
          </a:p>
        </p:txBody>
      </p:sp>
      <p:sp>
        <p:nvSpPr>
          <p:cNvPr id="4" name="Content Placeholder 2"/>
          <p:cNvSpPr txBox="1">
            <a:spLocks/>
          </p:cNvSpPr>
          <p:nvPr/>
        </p:nvSpPr>
        <p:spPr>
          <a:xfrm>
            <a:off x="457200" y="2570824"/>
            <a:ext cx="2557305" cy="390031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smtClean="0">
                <a:solidFill>
                  <a:prstClr val="black"/>
                </a:solidFill>
              </a:rPr>
              <a:t>Concept:</a:t>
            </a:r>
          </a:p>
          <a:p>
            <a:pPr fontAlgn="auto">
              <a:spcAft>
                <a:spcPts val="0"/>
              </a:spcAft>
            </a:pPr>
            <a:r>
              <a:rPr lang="en-US" dirty="0" smtClean="0">
                <a:solidFill>
                  <a:prstClr val="black"/>
                </a:solidFill>
              </a:rPr>
              <a:t>Course</a:t>
            </a:r>
          </a:p>
          <a:p>
            <a:pPr fontAlgn="auto">
              <a:spcAft>
                <a:spcPts val="0"/>
              </a:spcAft>
            </a:pPr>
            <a:r>
              <a:rPr lang="en-US" dirty="0" smtClean="0">
                <a:solidFill>
                  <a:prstClr val="black"/>
                </a:solidFill>
              </a:rPr>
              <a:t>Lecturer</a:t>
            </a:r>
          </a:p>
          <a:p>
            <a:pPr fontAlgn="auto">
              <a:spcAft>
                <a:spcPts val="0"/>
              </a:spcAft>
            </a:pPr>
            <a:r>
              <a:rPr lang="en-US" dirty="0" smtClean="0">
                <a:solidFill>
                  <a:prstClr val="black"/>
                </a:solidFill>
              </a:rPr>
              <a:t>Student</a:t>
            </a:r>
          </a:p>
          <a:p>
            <a:pPr fontAlgn="auto">
              <a:spcAft>
                <a:spcPts val="0"/>
              </a:spcAft>
            </a:pPr>
            <a:r>
              <a:rPr lang="en-US" dirty="0" smtClean="0">
                <a:solidFill>
                  <a:prstClr val="black"/>
                </a:solidFill>
              </a:rPr>
              <a:t>Book</a:t>
            </a:r>
          </a:p>
          <a:p>
            <a:pPr fontAlgn="auto">
              <a:spcAft>
                <a:spcPts val="0"/>
              </a:spcAft>
            </a:pPr>
            <a:r>
              <a:rPr lang="en-US" dirty="0" smtClean="0">
                <a:solidFill>
                  <a:prstClr val="black"/>
                </a:solidFill>
              </a:rPr>
              <a:t>Exam</a:t>
            </a:r>
          </a:p>
          <a:p>
            <a:pPr fontAlgn="auto">
              <a:spcAft>
                <a:spcPts val="0"/>
              </a:spcAft>
            </a:pPr>
            <a:r>
              <a:rPr lang="en-US" dirty="0" smtClean="0">
                <a:solidFill>
                  <a:prstClr val="black"/>
                </a:solidFill>
              </a:rPr>
              <a:t>Schedule </a:t>
            </a:r>
            <a:endParaRPr lang="en-GB" dirty="0">
              <a:solidFill>
                <a:prstClr val="black"/>
              </a:solidFill>
            </a:endParaRPr>
          </a:p>
        </p:txBody>
      </p:sp>
    </p:spTree>
    <p:extLst>
      <p:ext uri="{BB962C8B-B14F-4D97-AF65-F5344CB8AC3E}">
        <p14:creationId xmlns:p14="http://schemas.microsoft.com/office/powerpoint/2010/main" val="375111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dirty="0" smtClean="0"/>
              <a:t>University </a:t>
            </a:r>
            <a:r>
              <a:rPr lang="en-US" dirty="0"/>
              <a:t>c</a:t>
            </a:r>
            <a:r>
              <a:rPr lang="en-US" dirty="0" smtClean="0"/>
              <a:t>ourse-administration system</a:t>
            </a:r>
            <a:endParaRPr lang="en-GB" dirty="0"/>
          </a:p>
        </p:txBody>
      </p:sp>
      <p:grpSp>
        <p:nvGrpSpPr>
          <p:cNvPr id="6" name="Group 5"/>
          <p:cNvGrpSpPr/>
          <p:nvPr/>
        </p:nvGrpSpPr>
        <p:grpSpPr>
          <a:xfrm>
            <a:off x="958749" y="2686379"/>
            <a:ext cx="7533736" cy="2818686"/>
            <a:chOff x="958749" y="2686379"/>
            <a:chExt cx="7533736" cy="2818686"/>
          </a:xfrm>
        </p:grpSpPr>
        <p:sp>
          <p:nvSpPr>
            <p:cNvPr id="4" name="Content Placeholder 2"/>
            <p:cNvSpPr txBox="1">
              <a:spLocks/>
            </p:cNvSpPr>
            <p:nvPr/>
          </p:nvSpPr>
          <p:spPr>
            <a:xfrm>
              <a:off x="6677131" y="2686379"/>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Student</a:t>
              </a:r>
              <a:endParaRPr lang="en-GB" dirty="0">
                <a:solidFill>
                  <a:prstClr val="black"/>
                </a:solidFill>
              </a:endParaRPr>
            </a:p>
          </p:txBody>
        </p:sp>
        <p:sp>
          <p:nvSpPr>
            <p:cNvPr id="5" name="Content Placeholder 2"/>
            <p:cNvSpPr txBox="1">
              <a:spLocks/>
            </p:cNvSpPr>
            <p:nvPr/>
          </p:nvSpPr>
          <p:spPr>
            <a:xfrm>
              <a:off x="398432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Course</a:t>
              </a:r>
              <a:endParaRPr lang="en-GB" dirty="0">
                <a:solidFill>
                  <a:prstClr val="black"/>
                </a:solidFill>
              </a:endParaRPr>
            </a:p>
          </p:txBody>
        </p:sp>
        <p:sp>
          <p:nvSpPr>
            <p:cNvPr id="11" name="Content Placeholder 2"/>
            <p:cNvSpPr txBox="1">
              <a:spLocks/>
            </p:cNvSpPr>
            <p:nvPr/>
          </p:nvSpPr>
          <p:spPr>
            <a:xfrm>
              <a:off x="958749" y="4960774"/>
              <a:ext cx="1557994"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Exercise</a:t>
              </a:r>
              <a:endParaRPr lang="en-GB" dirty="0">
                <a:solidFill>
                  <a:prstClr val="black"/>
                </a:solidFill>
              </a:endParaRPr>
            </a:p>
          </p:txBody>
        </p:sp>
        <p:sp>
          <p:nvSpPr>
            <p:cNvPr id="12" name="Content Placeholder 2"/>
            <p:cNvSpPr txBox="1">
              <a:spLocks/>
            </p:cNvSpPr>
            <p:nvPr/>
          </p:nvSpPr>
          <p:spPr>
            <a:xfrm>
              <a:off x="6677132"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Lecturer</a:t>
              </a:r>
              <a:endParaRPr lang="en-GB" dirty="0">
                <a:solidFill>
                  <a:prstClr val="black"/>
                </a:solidFill>
              </a:endParaRPr>
            </a:p>
          </p:txBody>
        </p:sp>
        <p:cxnSp>
          <p:nvCxnSpPr>
            <p:cNvPr id="16" name="Elbow Connector 15"/>
            <p:cNvCxnSpPr>
              <a:stCxn id="5" idx="2"/>
              <a:endCxn id="29" idx="0"/>
            </p:cNvCxnSpPr>
            <p:nvPr/>
          </p:nvCxnSpPr>
          <p:spPr>
            <a:xfrm rot="5400000">
              <a:off x="3737931" y="3804928"/>
              <a:ext cx="909515" cy="139862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2" idx="1"/>
              <a:endCxn id="5" idx="3"/>
            </p:cNvCxnSpPr>
            <p:nvPr/>
          </p:nvCxnSpPr>
          <p:spPr>
            <a:xfrm flipH="1">
              <a:off x="5799677" y="3787450"/>
              <a:ext cx="877455"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97884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Book</a:t>
              </a:r>
              <a:endParaRPr lang="en-GB" dirty="0">
                <a:solidFill>
                  <a:prstClr val="black"/>
                </a:solidFill>
              </a:endParaRPr>
            </a:p>
          </p:txBody>
        </p:sp>
        <p:cxnSp>
          <p:nvCxnSpPr>
            <p:cNvPr id="23" name="Straight Connector 22"/>
            <p:cNvCxnSpPr>
              <a:stCxn id="5" idx="1"/>
              <a:endCxn id="22" idx="3"/>
            </p:cNvCxnSpPr>
            <p:nvPr/>
          </p:nvCxnSpPr>
          <p:spPr>
            <a:xfrm flipH="1">
              <a:off x="2794197" y="3787450"/>
              <a:ext cx="11901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5" idx="0"/>
              <a:endCxn id="4" idx="1"/>
            </p:cNvCxnSpPr>
            <p:nvPr/>
          </p:nvCxnSpPr>
          <p:spPr>
            <a:xfrm rot="5400000" flipH="1" flipV="1">
              <a:off x="5496065" y="2344350"/>
              <a:ext cx="577003" cy="178513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2883014" y="4958999"/>
              <a:ext cx="1220719"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Exam</a:t>
              </a:r>
              <a:endParaRPr lang="en-GB" dirty="0">
                <a:solidFill>
                  <a:prstClr val="black"/>
                </a:solidFill>
              </a:endParaRPr>
            </a:p>
          </p:txBody>
        </p:sp>
        <p:cxnSp>
          <p:nvCxnSpPr>
            <p:cNvPr id="30" name="Elbow Connector 29"/>
            <p:cNvCxnSpPr/>
            <p:nvPr/>
          </p:nvCxnSpPr>
          <p:spPr>
            <a:xfrm rot="5400000">
              <a:off x="2280475" y="2992341"/>
              <a:ext cx="911290" cy="3025576"/>
            </a:xfrm>
            <a:prstGeom prst="bentConnector3">
              <a:avLst>
                <a:gd name="adj1" fmla="val 36768"/>
              </a:avLst>
            </a:prstGeom>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406032" y="4958999"/>
              <a:ext cx="1406205"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Lecture</a:t>
              </a:r>
              <a:endParaRPr lang="en-GB" dirty="0">
                <a:solidFill>
                  <a:prstClr val="black"/>
                </a:solidFill>
              </a:endParaRPr>
            </a:p>
          </p:txBody>
        </p:sp>
        <p:sp>
          <p:nvSpPr>
            <p:cNvPr id="59" name="Content Placeholder 2"/>
            <p:cNvSpPr txBox="1">
              <a:spLocks/>
            </p:cNvSpPr>
            <p:nvPr/>
          </p:nvSpPr>
          <p:spPr>
            <a:xfrm>
              <a:off x="6449435" y="4980997"/>
              <a:ext cx="1639492"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Schedule</a:t>
              </a:r>
              <a:endParaRPr lang="en-GB" dirty="0">
                <a:solidFill>
                  <a:prstClr val="black"/>
                </a:solidFill>
              </a:endParaRPr>
            </a:p>
          </p:txBody>
        </p:sp>
        <p:cxnSp>
          <p:nvCxnSpPr>
            <p:cNvPr id="75" name="Straight Connector 74"/>
            <p:cNvCxnSpPr>
              <a:stCxn id="55" idx="0"/>
            </p:cNvCxnSpPr>
            <p:nvPr/>
          </p:nvCxnSpPr>
          <p:spPr>
            <a:xfrm flipH="1" flipV="1">
              <a:off x="5109134" y="4049483"/>
              <a:ext cx="1" cy="909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6200000" flipH="1">
              <a:off x="5588501" y="3856844"/>
              <a:ext cx="909515" cy="129814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7470497" y="4069806"/>
              <a:ext cx="1" cy="909516"/>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11677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dirty="0" smtClean="0"/>
              <a:t>University </a:t>
            </a:r>
            <a:r>
              <a:rPr lang="en-US" dirty="0"/>
              <a:t>c</a:t>
            </a:r>
            <a:r>
              <a:rPr lang="en-US" dirty="0" smtClean="0"/>
              <a:t>ourse-administration system</a:t>
            </a:r>
            <a:endParaRPr lang="en-GB" dirty="0"/>
          </a:p>
        </p:txBody>
      </p:sp>
      <p:grpSp>
        <p:nvGrpSpPr>
          <p:cNvPr id="85" name="Group 84"/>
          <p:cNvGrpSpPr/>
          <p:nvPr/>
        </p:nvGrpSpPr>
        <p:grpSpPr>
          <a:xfrm>
            <a:off x="958749" y="2461846"/>
            <a:ext cx="7875895" cy="3043219"/>
            <a:chOff x="958749" y="2461846"/>
            <a:chExt cx="7875895" cy="3043219"/>
          </a:xfrm>
        </p:grpSpPr>
        <p:sp>
          <p:nvSpPr>
            <p:cNvPr id="4" name="Content Placeholder 2"/>
            <p:cNvSpPr txBox="1">
              <a:spLocks/>
            </p:cNvSpPr>
            <p:nvPr/>
          </p:nvSpPr>
          <p:spPr>
            <a:xfrm>
              <a:off x="6677131" y="2686379"/>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Student</a:t>
              </a:r>
              <a:endParaRPr lang="en-GB" dirty="0">
                <a:solidFill>
                  <a:prstClr val="black"/>
                </a:solidFill>
              </a:endParaRPr>
            </a:p>
          </p:txBody>
        </p:sp>
        <p:sp>
          <p:nvSpPr>
            <p:cNvPr id="5" name="Content Placeholder 2"/>
            <p:cNvSpPr txBox="1">
              <a:spLocks/>
            </p:cNvSpPr>
            <p:nvPr/>
          </p:nvSpPr>
          <p:spPr>
            <a:xfrm>
              <a:off x="398432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Course</a:t>
              </a:r>
              <a:endParaRPr lang="en-GB" dirty="0">
                <a:solidFill>
                  <a:prstClr val="black"/>
                </a:solidFill>
              </a:endParaRPr>
            </a:p>
          </p:txBody>
        </p:sp>
        <p:sp>
          <p:nvSpPr>
            <p:cNvPr id="11" name="Content Placeholder 2"/>
            <p:cNvSpPr txBox="1">
              <a:spLocks/>
            </p:cNvSpPr>
            <p:nvPr/>
          </p:nvSpPr>
          <p:spPr>
            <a:xfrm>
              <a:off x="958749" y="4960774"/>
              <a:ext cx="1557994"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Exercise</a:t>
              </a:r>
              <a:endParaRPr lang="en-GB" dirty="0">
                <a:solidFill>
                  <a:prstClr val="black"/>
                </a:solidFill>
              </a:endParaRPr>
            </a:p>
          </p:txBody>
        </p:sp>
        <p:sp>
          <p:nvSpPr>
            <p:cNvPr id="12" name="Content Placeholder 2"/>
            <p:cNvSpPr txBox="1">
              <a:spLocks/>
            </p:cNvSpPr>
            <p:nvPr/>
          </p:nvSpPr>
          <p:spPr>
            <a:xfrm>
              <a:off x="6677132"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Lecturer</a:t>
              </a:r>
              <a:endParaRPr lang="en-GB" dirty="0">
                <a:solidFill>
                  <a:prstClr val="black"/>
                </a:solidFill>
              </a:endParaRPr>
            </a:p>
          </p:txBody>
        </p:sp>
        <p:cxnSp>
          <p:nvCxnSpPr>
            <p:cNvPr id="16" name="Elbow Connector 15"/>
            <p:cNvCxnSpPr>
              <a:stCxn id="5" idx="2"/>
              <a:endCxn id="29" idx="0"/>
            </p:cNvCxnSpPr>
            <p:nvPr/>
          </p:nvCxnSpPr>
          <p:spPr>
            <a:xfrm rot="5400000">
              <a:off x="3737931" y="3804928"/>
              <a:ext cx="909515" cy="139862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2" idx="1"/>
              <a:endCxn id="5" idx="3"/>
            </p:cNvCxnSpPr>
            <p:nvPr/>
          </p:nvCxnSpPr>
          <p:spPr>
            <a:xfrm flipH="1">
              <a:off x="5799677" y="3787450"/>
              <a:ext cx="877455"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97884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Book</a:t>
              </a:r>
              <a:endParaRPr lang="en-GB" dirty="0">
                <a:solidFill>
                  <a:prstClr val="black"/>
                </a:solidFill>
              </a:endParaRPr>
            </a:p>
          </p:txBody>
        </p:sp>
        <p:cxnSp>
          <p:nvCxnSpPr>
            <p:cNvPr id="23" name="Straight Connector 22"/>
            <p:cNvCxnSpPr>
              <a:stCxn id="5" idx="1"/>
              <a:endCxn id="22" idx="3"/>
            </p:cNvCxnSpPr>
            <p:nvPr/>
          </p:nvCxnSpPr>
          <p:spPr>
            <a:xfrm flipH="1">
              <a:off x="2794197" y="3787450"/>
              <a:ext cx="11901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5" idx="0"/>
              <a:endCxn id="4" idx="1"/>
            </p:cNvCxnSpPr>
            <p:nvPr/>
          </p:nvCxnSpPr>
          <p:spPr>
            <a:xfrm rot="5400000" flipH="1" flipV="1">
              <a:off x="5496065" y="2344350"/>
              <a:ext cx="577003" cy="178513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2883014" y="4958999"/>
              <a:ext cx="1220719"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Exam</a:t>
              </a:r>
              <a:endParaRPr lang="en-GB" dirty="0">
                <a:solidFill>
                  <a:prstClr val="black"/>
                </a:solidFill>
              </a:endParaRPr>
            </a:p>
          </p:txBody>
        </p:sp>
        <p:cxnSp>
          <p:nvCxnSpPr>
            <p:cNvPr id="30" name="Elbow Connector 29"/>
            <p:cNvCxnSpPr/>
            <p:nvPr/>
          </p:nvCxnSpPr>
          <p:spPr>
            <a:xfrm rot="5400000">
              <a:off x="2280475" y="2992341"/>
              <a:ext cx="911290" cy="3025576"/>
            </a:xfrm>
            <a:prstGeom prst="bentConnector3">
              <a:avLst>
                <a:gd name="adj1" fmla="val 36768"/>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109025" y="3325785"/>
              <a:ext cx="614271"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has</a:t>
              </a:r>
              <a:endParaRPr lang="en-GB" dirty="0">
                <a:solidFill>
                  <a:prstClr val="black"/>
                </a:solidFill>
                <a:latin typeface="Calibri"/>
              </a:endParaRPr>
            </a:p>
          </p:txBody>
        </p:sp>
        <p:sp>
          <p:nvSpPr>
            <p:cNvPr id="47" name="TextBox 46"/>
            <p:cNvSpPr txBox="1"/>
            <p:nvPr/>
          </p:nvSpPr>
          <p:spPr>
            <a:xfrm>
              <a:off x="5911098" y="3335833"/>
              <a:ext cx="614271"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has</a:t>
              </a:r>
              <a:endParaRPr lang="en-GB" dirty="0">
                <a:solidFill>
                  <a:prstClr val="black"/>
                </a:solidFill>
                <a:latin typeface="Calibri"/>
              </a:endParaRPr>
            </a:p>
          </p:txBody>
        </p:sp>
        <p:sp>
          <p:nvSpPr>
            <p:cNvPr id="48" name="TextBox 47"/>
            <p:cNvSpPr txBox="1"/>
            <p:nvPr/>
          </p:nvSpPr>
          <p:spPr>
            <a:xfrm>
              <a:off x="5195224" y="2461846"/>
              <a:ext cx="1248996"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registers</a:t>
              </a:r>
              <a:endParaRPr lang="en-GB" dirty="0">
                <a:solidFill>
                  <a:prstClr val="black"/>
                </a:solidFill>
                <a:latin typeface="Calibri"/>
              </a:endParaRPr>
            </a:p>
          </p:txBody>
        </p:sp>
        <p:sp>
          <p:nvSpPr>
            <p:cNvPr id="55" name="Content Placeholder 2"/>
            <p:cNvSpPr txBox="1">
              <a:spLocks/>
            </p:cNvSpPr>
            <p:nvPr/>
          </p:nvSpPr>
          <p:spPr>
            <a:xfrm>
              <a:off x="4406032" y="4958999"/>
              <a:ext cx="1406205"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Lecture</a:t>
              </a:r>
              <a:endParaRPr lang="en-GB" dirty="0">
                <a:solidFill>
                  <a:prstClr val="black"/>
                </a:solidFill>
              </a:endParaRPr>
            </a:p>
          </p:txBody>
        </p:sp>
        <p:sp>
          <p:nvSpPr>
            <p:cNvPr id="59" name="Content Placeholder 2"/>
            <p:cNvSpPr txBox="1">
              <a:spLocks/>
            </p:cNvSpPr>
            <p:nvPr/>
          </p:nvSpPr>
          <p:spPr>
            <a:xfrm>
              <a:off x="6449435" y="4980997"/>
              <a:ext cx="1639492"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dirty="0" smtClean="0">
                  <a:solidFill>
                    <a:prstClr val="black"/>
                  </a:solidFill>
                </a:rPr>
                <a:t>Schedule</a:t>
              </a:r>
              <a:endParaRPr lang="en-GB" dirty="0">
                <a:solidFill>
                  <a:prstClr val="black"/>
                </a:solidFill>
              </a:endParaRPr>
            </a:p>
          </p:txBody>
        </p:sp>
        <p:sp>
          <p:nvSpPr>
            <p:cNvPr id="68" name="TextBox 67"/>
            <p:cNvSpPr txBox="1"/>
            <p:nvPr/>
          </p:nvSpPr>
          <p:spPr>
            <a:xfrm>
              <a:off x="2801792" y="4514486"/>
              <a:ext cx="1459054" cy="461665"/>
            </a:xfrm>
            <a:prstGeom prst="rect">
              <a:avLst/>
            </a:prstGeom>
            <a:noFill/>
          </p:spPr>
          <p:txBody>
            <a:bodyPr wrap="none" rtlCol="0">
              <a:spAutoFit/>
            </a:bodyPr>
            <a:lstStyle/>
            <a:p>
              <a:pPr eaLnBrk="1" fontAlgn="auto" hangingPunct="1">
                <a:spcBef>
                  <a:spcPts val="0"/>
                </a:spcBef>
                <a:spcAft>
                  <a:spcPts val="0"/>
                </a:spcAft>
              </a:pPr>
              <a:r>
                <a:rPr lang="en-US" dirty="0" err="1" smtClean="0">
                  <a:solidFill>
                    <a:prstClr val="black"/>
                  </a:solidFill>
                  <a:latin typeface="Calibri"/>
                </a:rPr>
                <a:t>is_part_of</a:t>
              </a:r>
              <a:endParaRPr lang="en-GB" dirty="0">
                <a:solidFill>
                  <a:prstClr val="black"/>
                </a:solidFill>
                <a:latin typeface="Calibri"/>
              </a:endParaRPr>
            </a:p>
          </p:txBody>
        </p:sp>
        <p:cxnSp>
          <p:nvCxnSpPr>
            <p:cNvPr id="75" name="Straight Connector 74"/>
            <p:cNvCxnSpPr>
              <a:stCxn id="55" idx="0"/>
            </p:cNvCxnSpPr>
            <p:nvPr/>
          </p:nvCxnSpPr>
          <p:spPr>
            <a:xfrm flipH="1" flipV="1">
              <a:off x="5109134" y="4049483"/>
              <a:ext cx="1" cy="909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6200000" flipH="1">
              <a:off x="5588501" y="3856844"/>
              <a:ext cx="909515" cy="129814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7470497" y="4069806"/>
              <a:ext cx="1" cy="909516"/>
            </a:xfrm>
            <a:prstGeom prst="line">
              <a:avLst/>
            </a:prstGeom>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325512" y="4495659"/>
              <a:ext cx="1459054" cy="461665"/>
            </a:xfrm>
            <a:prstGeom prst="rect">
              <a:avLst/>
            </a:prstGeom>
            <a:noFill/>
          </p:spPr>
          <p:txBody>
            <a:bodyPr wrap="none" rtlCol="0">
              <a:spAutoFit/>
            </a:bodyPr>
            <a:lstStyle/>
            <a:p>
              <a:pPr eaLnBrk="1" fontAlgn="auto" hangingPunct="1">
                <a:spcBef>
                  <a:spcPts val="0"/>
                </a:spcBef>
                <a:spcAft>
                  <a:spcPts val="0"/>
                </a:spcAft>
              </a:pPr>
              <a:r>
                <a:rPr lang="en-US" dirty="0" err="1" smtClean="0">
                  <a:solidFill>
                    <a:prstClr val="black"/>
                  </a:solidFill>
                  <a:latin typeface="Calibri"/>
                </a:rPr>
                <a:t>is_part_of</a:t>
              </a:r>
              <a:endParaRPr lang="en-GB" dirty="0">
                <a:solidFill>
                  <a:prstClr val="black"/>
                </a:solidFill>
                <a:latin typeface="Calibri"/>
              </a:endParaRPr>
            </a:p>
          </p:txBody>
        </p:sp>
        <p:sp>
          <p:nvSpPr>
            <p:cNvPr id="82" name="TextBox 81"/>
            <p:cNvSpPr txBox="1"/>
            <p:nvPr/>
          </p:nvSpPr>
          <p:spPr>
            <a:xfrm>
              <a:off x="1212471" y="4514486"/>
              <a:ext cx="1459054" cy="461665"/>
            </a:xfrm>
            <a:prstGeom prst="rect">
              <a:avLst/>
            </a:prstGeom>
            <a:noFill/>
          </p:spPr>
          <p:txBody>
            <a:bodyPr wrap="none" rtlCol="0">
              <a:spAutoFit/>
            </a:bodyPr>
            <a:lstStyle/>
            <a:p>
              <a:pPr eaLnBrk="1" fontAlgn="auto" hangingPunct="1">
                <a:spcBef>
                  <a:spcPts val="0"/>
                </a:spcBef>
                <a:spcAft>
                  <a:spcPts val="0"/>
                </a:spcAft>
              </a:pPr>
              <a:r>
                <a:rPr lang="en-US" dirty="0" err="1" smtClean="0">
                  <a:solidFill>
                    <a:prstClr val="black"/>
                  </a:solidFill>
                  <a:latin typeface="Calibri"/>
                </a:rPr>
                <a:t>is_part_of</a:t>
              </a:r>
              <a:endParaRPr lang="en-GB" dirty="0">
                <a:solidFill>
                  <a:prstClr val="black"/>
                </a:solidFill>
                <a:latin typeface="Calibri"/>
              </a:endParaRPr>
            </a:p>
          </p:txBody>
        </p:sp>
        <p:sp>
          <p:nvSpPr>
            <p:cNvPr id="83" name="TextBox 82"/>
            <p:cNvSpPr txBox="1"/>
            <p:nvPr/>
          </p:nvSpPr>
          <p:spPr>
            <a:xfrm>
              <a:off x="5904680" y="4071576"/>
              <a:ext cx="614271"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has</a:t>
              </a:r>
              <a:endParaRPr lang="en-GB" dirty="0">
                <a:solidFill>
                  <a:prstClr val="black"/>
                </a:solidFill>
                <a:latin typeface="Calibri"/>
              </a:endParaRPr>
            </a:p>
          </p:txBody>
        </p:sp>
        <p:sp>
          <p:nvSpPr>
            <p:cNvPr id="84" name="TextBox 83"/>
            <p:cNvSpPr txBox="1"/>
            <p:nvPr/>
          </p:nvSpPr>
          <p:spPr>
            <a:xfrm>
              <a:off x="7474656" y="4299582"/>
              <a:ext cx="1359988"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mentions</a:t>
              </a:r>
              <a:endParaRPr lang="en-GB" dirty="0">
                <a:solidFill>
                  <a:prstClr val="black"/>
                </a:solidFill>
                <a:latin typeface="Calibri"/>
              </a:endParaRPr>
            </a:p>
          </p:txBody>
        </p:sp>
      </p:grpSp>
    </p:spTree>
    <p:extLst>
      <p:ext uri="{BB962C8B-B14F-4D97-AF65-F5344CB8AC3E}">
        <p14:creationId xmlns:p14="http://schemas.microsoft.com/office/powerpoint/2010/main" val="325693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4449187"/>
          </a:xfrm>
        </p:spPr>
        <p:txBody>
          <a:bodyPr>
            <a:normAutofit/>
          </a:bodyPr>
          <a:lstStyle/>
          <a:p>
            <a:pPr marL="0" indent="0">
              <a:buNone/>
            </a:pPr>
            <a:r>
              <a:rPr lang="en-US" dirty="0" smtClean="0"/>
              <a:t>University </a:t>
            </a:r>
            <a:r>
              <a:rPr lang="en-US" dirty="0"/>
              <a:t>c</a:t>
            </a:r>
            <a:r>
              <a:rPr lang="en-US" dirty="0" smtClean="0"/>
              <a:t>ourse-administration system:</a:t>
            </a:r>
          </a:p>
          <a:p>
            <a:pPr marL="0" indent="0">
              <a:buNone/>
            </a:pPr>
            <a:r>
              <a:rPr lang="en-US" dirty="0" smtClean="0"/>
              <a:t>How about:</a:t>
            </a:r>
          </a:p>
          <a:p>
            <a:pPr>
              <a:buFontTx/>
              <a:buChar char="-"/>
            </a:pPr>
            <a:r>
              <a:rPr lang="en-US" dirty="0" smtClean="0"/>
              <a:t>group?</a:t>
            </a:r>
          </a:p>
          <a:p>
            <a:pPr>
              <a:buFontTx/>
              <a:buChar char="-"/>
            </a:pPr>
            <a:r>
              <a:rPr lang="en-US" dirty="0" smtClean="0"/>
              <a:t>grade?</a:t>
            </a:r>
          </a:p>
          <a:p>
            <a:pPr>
              <a:buFontTx/>
              <a:buChar char="-"/>
            </a:pPr>
            <a:r>
              <a:rPr lang="en-US" dirty="0" smtClean="0"/>
              <a:t>students address? age? pet cat?</a:t>
            </a:r>
            <a:endParaRPr lang="en-GB" dirty="0"/>
          </a:p>
        </p:txBody>
      </p:sp>
      <p:pic>
        <p:nvPicPr>
          <p:cNvPr id="6" name="Picture 5"/>
          <p:cNvPicPr>
            <a:picLocks noChangeAspect="1"/>
          </p:cNvPicPr>
          <p:nvPr/>
        </p:nvPicPr>
        <p:blipFill rotWithShape="1">
          <a:blip r:embed="rId2"/>
          <a:srcRect b="31282"/>
          <a:stretch/>
        </p:blipFill>
        <p:spPr>
          <a:xfrm>
            <a:off x="6772589" y="4790490"/>
            <a:ext cx="2118770" cy="19419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6566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Model Example</a:t>
            </a:r>
            <a:endParaRPr lang="en-GB" dirty="0"/>
          </a:p>
        </p:txBody>
      </p:sp>
      <p:sp>
        <p:nvSpPr>
          <p:cNvPr id="3" name="Content Placeholder 2"/>
          <p:cNvSpPr>
            <a:spLocks noGrp="1"/>
          </p:cNvSpPr>
          <p:nvPr>
            <p:ph idx="1"/>
          </p:nvPr>
        </p:nvSpPr>
        <p:spPr/>
        <p:txBody>
          <a:bodyPr/>
          <a:lstStyle/>
          <a:p>
            <a:endParaRPr lang="en-GB"/>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847343"/>
            <a:ext cx="7935635" cy="452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sz="2800" dirty="0" smtClean="0"/>
              <a:t>Also </a:t>
            </a:r>
            <a:r>
              <a:rPr lang="en-US" sz="2800" dirty="0" err="1" smtClean="0"/>
              <a:t>behaviour</a:t>
            </a:r>
            <a:r>
              <a:rPr lang="en-US" sz="2800" dirty="0" smtClean="0"/>
              <a:t> exists in domain – as illustration ….</a:t>
            </a:r>
            <a:endParaRPr lang="en-GB" sz="2800" dirty="0"/>
          </a:p>
        </p:txBody>
      </p:sp>
      <p:sp>
        <p:nvSpPr>
          <p:cNvPr id="4" name="Content Placeholder 2"/>
          <p:cNvSpPr txBox="1">
            <a:spLocks/>
          </p:cNvSpPr>
          <p:nvPr/>
        </p:nvSpPr>
        <p:spPr>
          <a:xfrm>
            <a:off x="952123" y="2620616"/>
            <a:ext cx="1188103" cy="524068"/>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:Student</a:t>
            </a:r>
            <a:endParaRPr lang="en-GB" sz="2400" dirty="0">
              <a:solidFill>
                <a:prstClr val="black"/>
              </a:solidFill>
            </a:endParaRPr>
          </a:p>
        </p:txBody>
      </p:sp>
      <p:sp>
        <p:nvSpPr>
          <p:cNvPr id="5" name="Content Placeholder 2"/>
          <p:cNvSpPr txBox="1">
            <a:spLocks/>
          </p:cNvSpPr>
          <p:nvPr/>
        </p:nvSpPr>
        <p:spPr>
          <a:xfrm>
            <a:off x="2485398" y="2611478"/>
            <a:ext cx="1112250" cy="524068"/>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:Course</a:t>
            </a:r>
            <a:endParaRPr lang="en-GB" sz="2400" dirty="0">
              <a:solidFill>
                <a:prstClr val="black"/>
              </a:solidFill>
            </a:endParaRPr>
          </a:p>
        </p:txBody>
      </p:sp>
      <p:cxnSp>
        <p:nvCxnSpPr>
          <p:cNvPr id="17" name="Straight Connector 16"/>
          <p:cNvCxnSpPr/>
          <p:nvPr/>
        </p:nvCxnSpPr>
        <p:spPr>
          <a:xfrm flipH="1" flipV="1">
            <a:off x="1589498" y="3135547"/>
            <a:ext cx="8299" cy="2721591"/>
          </a:xfrm>
          <a:prstGeom prst="line">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7459013" y="2611478"/>
            <a:ext cx="976458"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:Exam</a:t>
            </a:r>
            <a:endParaRPr lang="en-GB" sz="2400" dirty="0">
              <a:solidFill>
                <a:prstClr val="black"/>
              </a:solidFill>
            </a:endParaRPr>
          </a:p>
        </p:txBody>
      </p:sp>
      <p:sp>
        <p:nvSpPr>
          <p:cNvPr id="55" name="Content Placeholder 2"/>
          <p:cNvSpPr txBox="1">
            <a:spLocks/>
          </p:cNvSpPr>
          <p:nvPr/>
        </p:nvSpPr>
        <p:spPr>
          <a:xfrm>
            <a:off x="3862272" y="2611478"/>
            <a:ext cx="1164178" cy="524068"/>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:Lecture</a:t>
            </a:r>
            <a:endParaRPr lang="en-GB" sz="2400" dirty="0">
              <a:solidFill>
                <a:prstClr val="black"/>
              </a:solidFill>
            </a:endParaRPr>
          </a:p>
        </p:txBody>
      </p:sp>
      <p:cxnSp>
        <p:nvCxnSpPr>
          <p:cNvPr id="27" name="Straight Connector 26"/>
          <p:cNvCxnSpPr/>
          <p:nvPr/>
        </p:nvCxnSpPr>
        <p:spPr>
          <a:xfrm flipV="1">
            <a:off x="1577009" y="3591339"/>
            <a:ext cx="1449589" cy="13254"/>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874270" y="3191229"/>
            <a:ext cx="786497" cy="400110"/>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a:rPr>
              <a:t>enroll</a:t>
            </a:r>
            <a:endParaRPr lang="en-GB" dirty="0">
              <a:solidFill>
                <a:prstClr val="black"/>
              </a:solidFill>
              <a:latin typeface="Calibri"/>
            </a:endParaRPr>
          </a:p>
        </p:txBody>
      </p:sp>
      <p:cxnSp>
        <p:nvCxnSpPr>
          <p:cNvPr id="46" name="Straight Connector 45"/>
          <p:cNvCxnSpPr/>
          <p:nvPr/>
        </p:nvCxnSpPr>
        <p:spPr>
          <a:xfrm flipH="1" flipV="1">
            <a:off x="3026598"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456089"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597797" y="4009731"/>
            <a:ext cx="286659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256723" y="3609621"/>
            <a:ext cx="902457" cy="400110"/>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attend</a:t>
            </a:r>
            <a:endParaRPr lang="en-GB" dirty="0">
              <a:solidFill>
                <a:prstClr val="black"/>
              </a:solidFill>
              <a:latin typeface="Calibri"/>
            </a:endParaRPr>
          </a:p>
        </p:txBody>
      </p:sp>
      <p:cxnSp>
        <p:nvCxnSpPr>
          <p:cNvPr id="52" name="Straight Connector 51"/>
          <p:cNvCxnSpPr/>
          <p:nvPr/>
        </p:nvCxnSpPr>
        <p:spPr>
          <a:xfrm>
            <a:off x="1597797" y="4977173"/>
            <a:ext cx="286659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256723" y="4607207"/>
            <a:ext cx="902457" cy="400110"/>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attend</a:t>
            </a:r>
            <a:endParaRPr lang="en-GB" dirty="0">
              <a:solidFill>
                <a:prstClr val="black"/>
              </a:solidFill>
              <a:latin typeface="Calibri"/>
            </a:endParaRPr>
          </a:p>
        </p:txBody>
      </p:sp>
      <p:cxnSp>
        <p:nvCxnSpPr>
          <p:cNvPr id="54" name="Straight Connector 53"/>
          <p:cNvCxnSpPr/>
          <p:nvPr/>
        </p:nvCxnSpPr>
        <p:spPr>
          <a:xfrm flipH="1" flipV="1">
            <a:off x="7986171"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597797" y="5385508"/>
            <a:ext cx="6396673"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025341" y="4972146"/>
            <a:ext cx="902457" cy="400110"/>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writes</a:t>
            </a:r>
            <a:endParaRPr lang="en-GB" dirty="0">
              <a:solidFill>
                <a:prstClr val="black"/>
              </a:solidFill>
              <a:latin typeface="Calibri"/>
            </a:endParaRPr>
          </a:p>
        </p:txBody>
      </p:sp>
      <p:sp>
        <p:nvSpPr>
          <p:cNvPr id="60" name="Content Placeholder 2"/>
          <p:cNvSpPr txBox="1">
            <a:spLocks/>
          </p:cNvSpPr>
          <p:nvPr/>
        </p:nvSpPr>
        <p:spPr>
          <a:xfrm>
            <a:off x="5670371" y="2611478"/>
            <a:ext cx="1226579" cy="524068"/>
          </a:xfrm>
          <a:prstGeom prst="rect">
            <a:avLst/>
          </a:prstGeom>
          <a:ln>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:Exercise</a:t>
            </a:r>
            <a:endParaRPr lang="en-GB" sz="2400" dirty="0">
              <a:solidFill>
                <a:prstClr val="black"/>
              </a:solidFill>
            </a:endParaRPr>
          </a:p>
        </p:txBody>
      </p:sp>
      <p:cxnSp>
        <p:nvCxnSpPr>
          <p:cNvPr id="61" name="Straight Connector 60"/>
          <p:cNvCxnSpPr/>
          <p:nvPr/>
        </p:nvCxnSpPr>
        <p:spPr>
          <a:xfrm flipH="1" flipV="1">
            <a:off x="6197530"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562788" y="4493031"/>
            <a:ext cx="464304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869320" y="4085879"/>
            <a:ext cx="902457" cy="400110"/>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makes</a:t>
            </a:r>
            <a:endParaRPr lang="en-GB" dirty="0">
              <a:solidFill>
                <a:prstClr val="black"/>
              </a:solidFill>
              <a:latin typeface="Calibri"/>
            </a:endParaRPr>
          </a:p>
        </p:txBody>
      </p:sp>
      <p:sp>
        <p:nvSpPr>
          <p:cNvPr id="65" name="Content Placeholder 2"/>
          <p:cNvSpPr txBox="1">
            <a:spLocks/>
          </p:cNvSpPr>
          <p:nvPr/>
        </p:nvSpPr>
        <p:spPr>
          <a:xfrm>
            <a:off x="329561" y="6020926"/>
            <a:ext cx="8229600" cy="6145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dirty="0" smtClean="0">
                <a:solidFill>
                  <a:prstClr val="black"/>
                </a:solidFill>
              </a:rPr>
              <a:t>Other modeling languages can be used for </a:t>
            </a:r>
            <a:br>
              <a:rPr lang="en-US" sz="2400" dirty="0" smtClean="0">
                <a:solidFill>
                  <a:prstClr val="black"/>
                </a:solidFill>
              </a:rPr>
            </a:br>
            <a:r>
              <a:rPr lang="en-US" sz="2400" dirty="0" smtClean="0">
                <a:solidFill>
                  <a:prstClr val="black"/>
                </a:solidFill>
              </a:rPr>
              <a:t>describing the </a:t>
            </a:r>
            <a:r>
              <a:rPr lang="en-US" sz="2400" dirty="0" err="1" smtClean="0">
                <a:solidFill>
                  <a:prstClr val="black"/>
                </a:solidFill>
              </a:rPr>
              <a:t>behaviour</a:t>
            </a:r>
            <a:r>
              <a:rPr lang="en-US" sz="2400" dirty="0" smtClean="0">
                <a:solidFill>
                  <a:prstClr val="black"/>
                </a:solidFill>
              </a:rPr>
              <a:t>(e.g. activity diagrams)</a:t>
            </a:r>
            <a:endParaRPr lang="en-GB" sz="2400" dirty="0">
              <a:solidFill>
                <a:prstClr val="black"/>
              </a:solidFill>
            </a:endParaRPr>
          </a:p>
        </p:txBody>
      </p:sp>
    </p:spTree>
    <p:extLst>
      <p:ext uri="{BB962C8B-B14F-4D97-AF65-F5344CB8AC3E}">
        <p14:creationId xmlns:p14="http://schemas.microsoft.com/office/powerpoint/2010/main" val="4231410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68516"/>
            <a:ext cx="8229600" cy="793940"/>
          </a:xfrm>
        </p:spPr>
        <p:txBody>
          <a:bodyPr>
            <a:noAutofit/>
          </a:bodyPr>
          <a:lstStyle/>
          <a:p>
            <a:pPr algn="l"/>
            <a:r>
              <a:rPr lang="en-GB" sz="3200" dirty="0"/>
              <a:t>From: Jorge Luis Borges</a:t>
            </a:r>
            <a:br>
              <a:rPr lang="en-GB" sz="3200" dirty="0"/>
            </a:br>
            <a:r>
              <a:rPr lang="en-GB" sz="3200" dirty="0"/>
              <a:t>"El </a:t>
            </a:r>
            <a:r>
              <a:rPr lang="en-GB" sz="3200" dirty="0" err="1"/>
              <a:t>idioma</a:t>
            </a:r>
            <a:r>
              <a:rPr lang="en-GB" sz="3200" dirty="0"/>
              <a:t> </a:t>
            </a:r>
            <a:r>
              <a:rPr lang="en-GB" sz="3200" dirty="0" err="1"/>
              <a:t>analitico</a:t>
            </a:r>
            <a:r>
              <a:rPr lang="en-GB" sz="3200" dirty="0"/>
              <a:t> de John Wilkins"</a:t>
            </a:r>
          </a:p>
        </p:txBody>
      </p:sp>
      <p:sp>
        <p:nvSpPr>
          <p:cNvPr id="3" name="Content Placeholder 2"/>
          <p:cNvSpPr>
            <a:spLocks noGrp="1"/>
          </p:cNvSpPr>
          <p:nvPr>
            <p:ph idx="1"/>
          </p:nvPr>
        </p:nvSpPr>
        <p:spPr>
          <a:xfrm>
            <a:off x="457200" y="1472184"/>
            <a:ext cx="6702552" cy="1197864"/>
          </a:xfrm>
        </p:spPr>
        <p:txBody>
          <a:bodyPr>
            <a:normAutofit fontScale="92500" lnSpcReduction="20000"/>
          </a:bodyPr>
          <a:lstStyle/>
          <a:p>
            <a:pPr marL="0" indent="0">
              <a:buNone/>
            </a:pPr>
            <a:r>
              <a:rPr lang="en-GB" sz="2200" dirty="0"/>
              <a:t>“A certain Chinese </a:t>
            </a:r>
            <a:r>
              <a:rPr lang="en-GB" sz="2200" dirty="0" smtClean="0"/>
              <a:t>encyclopaedia," </a:t>
            </a:r>
            <a:r>
              <a:rPr lang="en-GB" sz="2200" dirty="0"/>
              <a:t>likely fictitious, but attributed to Franz Kuhn, called the</a:t>
            </a:r>
          </a:p>
          <a:p>
            <a:pPr marL="0" indent="0" algn="ctr">
              <a:buNone/>
            </a:pPr>
            <a:r>
              <a:rPr lang="en-GB" sz="2200" i="1" dirty="0">
                <a:hlinkClick r:id="rId2"/>
              </a:rPr>
              <a:t>Celestial Emporium of Benevolent Knowledge</a:t>
            </a:r>
            <a:endParaRPr lang="en-GB" sz="2200" i="1" dirty="0"/>
          </a:p>
          <a:p>
            <a:pPr marL="0" indent="0">
              <a:buNone/>
            </a:pPr>
            <a:r>
              <a:rPr lang="en-GB" sz="2200" dirty="0"/>
              <a:t>said to divide animals into “</a:t>
            </a:r>
          </a:p>
        </p:txBody>
      </p:sp>
      <p:pic>
        <p:nvPicPr>
          <p:cNvPr id="6" name="Picture 5"/>
          <p:cNvPicPr>
            <a:picLocks noChangeAspect="1"/>
          </p:cNvPicPr>
          <p:nvPr/>
        </p:nvPicPr>
        <p:blipFill rotWithShape="1">
          <a:blip r:embed="rId3"/>
          <a:srcRect t="18220"/>
          <a:stretch/>
        </p:blipFill>
        <p:spPr>
          <a:xfrm>
            <a:off x="7131798" y="338329"/>
            <a:ext cx="1628154" cy="1892808"/>
          </a:xfrm>
          <a:prstGeom prst="rect">
            <a:avLst/>
          </a:prstGeom>
          <a:effectLst>
            <a:outerShdw blurRad="63500" sx="102000" sy="102000" algn="ctr" rotWithShape="0">
              <a:prstClr val="black">
                <a:alpha val="40000"/>
              </a:prstClr>
            </a:outerShdw>
          </a:effectLst>
        </p:spPr>
      </p:pic>
      <p:pic>
        <p:nvPicPr>
          <p:cNvPr id="7" name="Picture 2" descr="Image result for Celestial Emporium of Benevolent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24" y="2670048"/>
            <a:ext cx="5888736" cy="41680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6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9006092-1FA7-476F-A350-3983C7186707}" type="slidenum">
              <a:rPr lang="en-GB" altLang="en-US" sz="1400" smtClean="0">
                <a:solidFill>
                  <a:srgbClr val="000000"/>
                </a:solidFill>
              </a:rPr>
              <a:pPr>
                <a:spcBef>
                  <a:spcPct val="0"/>
                </a:spcBef>
                <a:buFontTx/>
                <a:buNone/>
              </a:pPr>
              <a:t>2</a:t>
            </a:fld>
            <a:endParaRPr lang="en-GB" altLang="en-US" sz="1400" smtClean="0">
              <a:solidFill>
                <a:srgbClr val="000000"/>
              </a:solidFill>
            </a:endParaRPr>
          </a:p>
        </p:txBody>
      </p:sp>
      <p:pic>
        <p:nvPicPr>
          <p:cNvPr id="36868" name="Picture 2" descr="Image result for A HISTORY OF ARCHITECTURE Luke Blackamo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765175"/>
            <a:ext cx="9267825" cy="589121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a:latin typeface="Corbel" panose="020B0503020204020204" pitchFamily="34" charset="0"/>
              </a:rPr>
              <a:t>Correct Scope</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Complete</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Consistent</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Systematic</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Typically performed by an expert in the domain.</a:t>
            </a:r>
          </a:p>
          <a:p>
            <a:pPr marL="0" indent="0">
              <a:buNone/>
            </a:pPr>
            <a:r>
              <a:rPr lang="en-US" sz="2400" dirty="0">
                <a:latin typeface="Corbel" panose="020B0503020204020204" pitchFamily="34" charset="0"/>
              </a:rPr>
              <a:t>Domain analysist in finance/banking are not automatically good domain analysis in automotive.</a:t>
            </a:r>
          </a:p>
          <a:p>
            <a:pPr marL="0" indent="0">
              <a:buNone/>
            </a:pPr>
            <a:endParaRPr lang="en-US" sz="2400" dirty="0">
              <a:latin typeface="Corbel" panose="020B0503020204020204" pitchFamily="34" charset="0"/>
            </a:endParaRPr>
          </a:p>
          <a:p>
            <a:pPr marL="0" indent="0">
              <a:buNone/>
            </a:pP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a:solidFill>
                  <a:prstClr val="black"/>
                </a:solidFill>
                <a:latin typeface="Corbel" panose="020B0503020204020204" pitchFamily="34" charset="0"/>
              </a:rPr>
              <a:t>What makes a good analysis?</a:t>
            </a:r>
            <a:endParaRPr lang="en-GB" sz="3600" b="1" dirty="0">
              <a:solidFill>
                <a:prstClr val="black"/>
              </a:solidFill>
              <a:latin typeface="Corbel" panose="020B0503020204020204" pitchFamily="34" charset="0"/>
            </a:endParaRPr>
          </a:p>
        </p:txBody>
      </p:sp>
    </p:spTree>
    <p:extLst>
      <p:ext uri="{BB962C8B-B14F-4D97-AF65-F5344CB8AC3E}">
        <p14:creationId xmlns:p14="http://schemas.microsoft.com/office/powerpoint/2010/main" val="3530405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Example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7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smtClean="0">
                <a:latin typeface="Corbel" panose="020B0503020204020204" pitchFamily="34" charset="0"/>
              </a:rPr>
              <a:t>It is Tuesday-afternoon and Sarah walks into the office of the </a:t>
            </a:r>
            <a:r>
              <a:rPr lang="en-US" sz="2400" dirty="0" err="1" smtClean="0">
                <a:latin typeface="Corbel" panose="020B0503020204020204" pitchFamily="34" charset="0"/>
              </a:rPr>
              <a:t>SuperFly</a:t>
            </a:r>
            <a:r>
              <a:rPr lang="en-US" sz="2400" dirty="0" smtClean="0">
                <a:latin typeface="Corbel" panose="020B0503020204020204" pitchFamily="34" charset="0"/>
              </a:rPr>
              <a:t> Travel Company on </a:t>
            </a:r>
            <a:r>
              <a:rPr lang="en-US" sz="2400" dirty="0" err="1" smtClean="0">
                <a:latin typeface="Corbel" panose="020B0503020204020204" pitchFamily="34" charset="0"/>
              </a:rPr>
              <a:t>Avenyn</a:t>
            </a:r>
            <a:r>
              <a:rPr lang="en-US" sz="2400" dirty="0" smtClean="0">
                <a:latin typeface="Corbel" panose="020B0503020204020204" pitchFamily="34" charset="0"/>
              </a:rPr>
              <a:t> in Gothenburg. She opens the door and draws a ticket. Sara is 24 years also and would like to visit her grandmother Ana who is 77 years old and lives in Rotterdam. Sara </a:t>
            </a:r>
            <a:r>
              <a:rPr lang="en-US" sz="2400" dirty="0">
                <a:latin typeface="Corbel" panose="020B0503020204020204" pitchFamily="34" charset="0"/>
              </a:rPr>
              <a:t>is interested in booking a flight from Gothenburg to </a:t>
            </a:r>
            <a:r>
              <a:rPr lang="en-US" sz="2400" dirty="0" smtClean="0">
                <a:latin typeface="Corbel" panose="020B0503020204020204" pitchFamily="34" charset="0"/>
              </a:rPr>
              <a:t>Amsterdam.  When driving by road, the distance from Gothenburg to Amsterdam is about 1096 kilometers. From Amsterdam she will take the train to Rotterdam. Sara is known amongst her friends for being very flexible. However, she has a preference for pink airplanes.</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Assignment: Create a domain model</a:t>
            </a: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prstClr val="black"/>
                </a:solidFill>
                <a:latin typeface="Corbel" panose="020B0503020204020204" pitchFamily="34" charset="0"/>
              </a:rPr>
              <a:t>Exercise</a:t>
            </a:r>
            <a:endParaRPr lang="en-GB" sz="3600" b="1" dirty="0">
              <a:solidFill>
                <a:prstClr val="black"/>
              </a:solidFill>
              <a:latin typeface="Corbel" panose="020B0503020204020204" pitchFamily="34" charset="0"/>
            </a:endParaRPr>
          </a:p>
        </p:txBody>
      </p:sp>
    </p:spTree>
    <p:extLst>
      <p:ext uri="{BB962C8B-B14F-4D97-AF65-F5344CB8AC3E}">
        <p14:creationId xmlns:p14="http://schemas.microsoft.com/office/powerpoint/2010/main" val="3581228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70"/>
            <a:ext cx="8229600" cy="860466"/>
          </a:xfrm>
        </p:spPr>
        <p:txBody>
          <a:bodyPr>
            <a:normAutofit/>
          </a:bodyPr>
          <a:lstStyle/>
          <a:p>
            <a:pPr marL="0" indent="0">
              <a:buNone/>
            </a:pPr>
            <a:r>
              <a:rPr lang="en-US" sz="2400" dirty="0" smtClean="0">
                <a:latin typeface="Corbel" panose="020B0503020204020204" pitchFamily="34" charset="0"/>
              </a:rPr>
              <a:t>It is Tuesday-afternoon and </a:t>
            </a:r>
            <a:r>
              <a:rPr lang="en-US" sz="2400" u="sng" dirty="0" smtClean="0">
                <a:latin typeface="Corbel" panose="020B0503020204020204" pitchFamily="34" charset="0"/>
              </a:rPr>
              <a:t>Sarah</a:t>
            </a:r>
            <a:r>
              <a:rPr lang="en-US" sz="2400" dirty="0" smtClean="0">
                <a:latin typeface="Corbel" panose="020B0503020204020204" pitchFamily="34" charset="0"/>
              </a:rPr>
              <a:t> walks into the </a:t>
            </a:r>
            <a:r>
              <a:rPr lang="en-US" sz="2400" u="sng" dirty="0" smtClean="0">
                <a:latin typeface="Corbel" panose="020B0503020204020204" pitchFamily="34" charset="0"/>
              </a:rPr>
              <a:t>office</a:t>
            </a:r>
            <a:r>
              <a:rPr lang="en-US" sz="2400" dirty="0" smtClean="0">
                <a:latin typeface="Corbel" panose="020B0503020204020204" pitchFamily="34" charset="0"/>
              </a:rPr>
              <a:t> of the </a:t>
            </a:r>
            <a:r>
              <a:rPr lang="en-US" sz="2400" dirty="0" err="1" smtClean="0">
                <a:latin typeface="Corbel" panose="020B0503020204020204" pitchFamily="34" charset="0"/>
              </a:rPr>
              <a:t>SuperFly</a:t>
            </a:r>
            <a:r>
              <a:rPr lang="en-US" sz="2400" dirty="0" smtClean="0">
                <a:latin typeface="Corbel" panose="020B0503020204020204" pitchFamily="34" charset="0"/>
              </a:rPr>
              <a:t> Travel </a:t>
            </a:r>
            <a:r>
              <a:rPr lang="en-US" sz="2400" u="sng" dirty="0" smtClean="0">
                <a:latin typeface="Corbel" panose="020B0503020204020204" pitchFamily="34" charset="0"/>
              </a:rPr>
              <a:t>Company</a:t>
            </a:r>
            <a:r>
              <a:rPr lang="en-US" sz="2400" dirty="0" smtClean="0">
                <a:latin typeface="Corbel" panose="020B0503020204020204" pitchFamily="34" charset="0"/>
              </a:rPr>
              <a:t> on </a:t>
            </a:r>
            <a:r>
              <a:rPr lang="en-US" sz="2400" dirty="0" err="1" smtClean="0">
                <a:latin typeface="Corbel" panose="020B0503020204020204" pitchFamily="34" charset="0"/>
              </a:rPr>
              <a:t>Avenyn</a:t>
            </a:r>
            <a:r>
              <a:rPr lang="en-US" sz="2400" dirty="0" smtClean="0">
                <a:latin typeface="Corbel" panose="020B0503020204020204" pitchFamily="34" charset="0"/>
              </a:rPr>
              <a:t> in Gothenburg. </a:t>
            </a: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prstClr val="black"/>
                </a:solidFill>
                <a:latin typeface="Corbel" panose="020B0503020204020204" pitchFamily="34" charset="0"/>
              </a:rPr>
              <a:t>Exercise</a:t>
            </a:r>
            <a:endParaRPr lang="en-GB" sz="3600" b="1" dirty="0">
              <a:solidFill>
                <a:prstClr val="black"/>
              </a:solidFill>
              <a:latin typeface="Corbel" panose="020B0503020204020204" pitchFamily="34" charset="0"/>
            </a:endParaRPr>
          </a:p>
        </p:txBody>
      </p:sp>
      <p:sp>
        <p:nvSpPr>
          <p:cNvPr id="2" name="Rectangle 1"/>
          <p:cNvSpPr/>
          <p:nvPr/>
        </p:nvSpPr>
        <p:spPr>
          <a:xfrm>
            <a:off x="498080"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company</a:t>
            </a:r>
            <a:endParaRPr lang="en-GB" sz="2800" b="1" dirty="0">
              <a:solidFill>
                <a:prstClr val="black"/>
              </a:solidFill>
            </a:endParaRPr>
          </a:p>
        </p:txBody>
      </p:sp>
      <p:sp>
        <p:nvSpPr>
          <p:cNvPr id="5" name="Rectangle 4"/>
          <p:cNvSpPr/>
          <p:nvPr/>
        </p:nvSpPr>
        <p:spPr>
          <a:xfrm>
            <a:off x="2837019"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office</a:t>
            </a:r>
            <a:endParaRPr lang="en-GB" sz="2800" b="1" dirty="0">
              <a:solidFill>
                <a:prstClr val="black"/>
              </a:solidFill>
            </a:endParaRPr>
          </a:p>
        </p:txBody>
      </p:sp>
      <p:sp>
        <p:nvSpPr>
          <p:cNvPr id="6" name="Rectangle 5"/>
          <p:cNvSpPr/>
          <p:nvPr/>
        </p:nvSpPr>
        <p:spPr>
          <a:xfrm>
            <a:off x="5137454"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customer</a:t>
            </a:r>
            <a:endParaRPr lang="en-GB" sz="2800" b="1" dirty="0">
              <a:solidFill>
                <a:prstClr val="black"/>
              </a:solidFill>
            </a:endParaRPr>
          </a:p>
        </p:txBody>
      </p:sp>
      <p:cxnSp>
        <p:nvCxnSpPr>
          <p:cNvPr id="8" name="Straight Arrow Connector 7"/>
          <p:cNvCxnSpPr>
            <a:stCxn id="2" idx="3"/>
            <a:endCxn id="5" idx="1"/>
          </p:cNvCxnSpPr>
          <p:nvPr/>
        </p:nvCxnSpPr>
        <p:spPr>
          <a:xfrm>
            <a:off x="2066996" y="2979745"/>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455815" y="2509977"/>
            <a:ext cx="623889" cy="461665"/>
          </a:xfrm>
          <a:prstGeom prst="rect">
            <a:avLst/>
          </a:prstGeom>
        </p:spPr>
        <p:txBody>
          <a:bodyPr wrap="none">
            <a:spAutoFit/>
          </a:bodyPr>
          <a:lstStyle/>
          <a:p>
            <a:pPr eaLnBrk="1" fontAlgn="auto" hangingPunct="1">
              <a:spcBef>
                <a:spcPts val="0"/>
              </a:spcBef>
              <a:spcAft>
                <a:spcPts val="0"/>
              </a:spcAft>
            </a:pPr>
            <a:r>
              <a:rPr lang="en-US" dirty="0" smtClean="0">
                <a:solidFill>
                  <a:prstClr val="black"/>
                </a:solidFill>
                <a:latin typeface="Corbel" panose="020B0503020204020204" pitchFamily="34" charset="0"/>
              </a:rPr>
              <a:t>has</a:t>
            </a:r>
            <a:endParaRPr lang="en-GB" sz="1800" dirty="0">
              <a:solidFill>
                <a:prstClr val="black"/>
              </a:solidFill>
              <a:latin typeface="Calibri"/>
            </a:endParaRPr>
          </a:p>
        </p:txBody>
      </p:sp>
      <p:cxnSp>
        <p:nvCxnSpPr>
          <p:cNvPr id="11" name="Straight Arrow Connector 10"/>
          <p:cNvCxnSpPr>
            <a:stCxn id="5" idx="3"/>
            <a:endCxn id="6" idx="1"/>
          </p:cNvCxnSpPr>
          <p:nvPr/>
        </p:nvCxnSpPr>
        <p:spPr>
          <a:xfrm>
            <a:off x="4405935" y="2979745"/>
            <a:ext cx="7315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48960" y="2518000"/>
            <a:ext cx="623889" cy="461665"/>
          </a:xfrm>
          <a:prstGeom prst="rect">
            <a:avLst/>
          </a:prstGeom>
        </p:spPr>
        <p:txBody>
          <a:bodyPr wrap="none">
            <a:spAutoFit/>
          </a:bodyPr>
          <a:lstStyle/>
          <a:p>
            <a:pPr eaLnBrk="1" fontAlgn="auto" hangingPunct="1">
              <a:spcBef>
                <a:spcPts val="0"/>
              </a:spcBef>
              <a:spcAft>
                <a:spcPts val="0"/>
              </a:spcAft>
            </a:pPr>
            <a:r>
              <a:rPr lang="en-US" dirty="0" smtClean="0">
                <a:solidFill>
                  <a:prstClr val="black"/>
                </a:solidFill>
                <a:latin typeface="Corbel" panose="020B0503020204020204" pitchFamily="34" charset="0"/>
              </a:rPr>
              <a:t>has</a:t>
            </a:r>
            <a:endParaRPr lang="en-GB" sz="1800" dirty="0">
              <a:solidFill>
                <a:prstClr val="black"/>
              </a:solidFill>
              <a:latin typeface="Calibri"/>
            </a:endParaRPr>
          </a:p>
        </p:txBody>
      </p:sp>
      <p:sp>
        <p:nvSpPr>
          <p:cNvPr id="20" name="Rectangle 19"/>
          <p:cNvSpPr/>
          <p:nvPr/>
        </p:nvSpPr>
        <p:spPr>
          <a:xfrm>
            <a:off x="2896707" y="4797973"/>
            <a:ext cx="2897701" cy="16974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sp>
        <p:nvSpPr>
          <p:cNvPr id="17" name="Rectangle 16"/>
          <p:cNvSpPr/>
          <p:nvPr/>
        </p:nvSpPr>
        <p:spPr>
          <a:xfrm>
            <a:off x="2837019" y="33083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dirty="0" smtClean="0">
                <a:solidFill>
                  <a:prstClr val="black"/>
                </a:solidFill>
              </a:rPr>
              <a:t>location</a:t>
            </a:r>
            <a:endParaRPr lang="en-GB" sz="2800" dirty="0">
              <a:solidFill>
                <a:prstClr val="black"/>
              </a:solidFill>
            </a:endParaRPr>
          </a:p>
        </p:txBody>
      </p:sp>
      <p:sp>
        <p:nvSpPr>
          <p:cNvPr id="14" name="Rectangle 13"/>
          <p:cNvSpPr/>
          <p:nvPr/>
        </p:nvSpPr>
        <p:spPr>
          <a:xfrm>
            <a:off x="5137454" y="33083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dirty="0" smtClean="0">
                <a:solidFill>
                  <a:prstClr val="black"/>
                </a:solidFill>
              </a:rPr>
              <a:t>name</a:t>
            </a:r>
            <a:endParaRPr lang="en-GB" sz="2800" dirty="0">
              <a:solidFill>
                <a:prstClr val="black"/>
              </a:solidFill>
            </a:endParaRPr>
          </a:p>
        </p:txBody>
      </p:sp>
      <p:grpSp>
        <p:nvGrpSpPr>
          <p:cNvPr id="13" name="Group 12"/>
          <p:cNvGrpSpPr/>
          <p:nvPr/>
        </p:nvGrpSpPr>
        <p:grpSpPr>
          <a:xfrm>
            <a:off x="4231521" y="4892566"/>
            <a:ext cx="1371951" cy="1513490"/>
            <a:chOff x="6971928" y="4843808"/>
            <a:chExt cx="1893899" cy="1861792"/>
          </a:xfrm>
        </p:grpSpPr>
        <p:sp>
          <p:nvSpPr>
            <p:cNvPr id="15" name="Rectangle 14"/>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b="1" smtClean="0">
                  <a:solidFill>
                    <a:prstClr val="black"/>
                  </a:solidFill>
                </a:rPr>
                <a:t>‘thing</a:t>
              </a:r>
              <a:r>
                <a:rPr lang="en-GB" b="1" smtClean="0">
                  <a:solidFill>
                    <a:prstClr val="black"/>
                  </a:solidFill>
                </a:rPr>
                <a:t>’</a:t>
              </a:r>
              <a:endParaRPr lang="en-US" b="1" dirty="0" smtClean="0">
                <a:solidFill>
                  <a:prstClr val="black"/>
                </a:solidFill>
              </a:endParaRPr>
            </a:p>
          </p:txBody>
        </p:sp>
        <p:sp>
          <p:nvSpPr>
            <p:cNvPr id="16" name="Rectangle 15"/>
            <p:cNvSpPr/>
            <p:nvPr/>
          </p:nvSpPr>
          <p:spPr>
            <a:xfrm>
              <a:off x="6971928" y="5505165"/>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properties</a:t>
              </a:r>
              <a:endParaRPr lang="en-GB" sz="2000" dirty="0">
                <a:solidFill>
                  <a:prstClr val="black"/>
                </a:solidFill>
              </a:endParaRPr>
            </a:p>
          </p:txBody>
        </p:sp>
        <p:sp>
          <p:nvSpPr>
            <p:cNvPr id="18" name="Rectangle 17"/>
            <p:cNvSpPr/>
            <p:nvPr/>
          </p:nvSpPr>
          <p:spPr>
            <a:xfrm>
              <a:off x="6980036" y="6106139"/>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capabilities</a:t>
              </a:r>
              <a:endParaRPr lang="en-GB" sz="2000" dirty="0">
                <a:solidFill>
                  <a:prstClr val="black"/>
                </a:solidFill>
              </a:endParaRPr>
            </a:p>
          </p:txBody>
        </p:sp>
      </p:grpSp>
      <p:sp>
        <p:nvSpPr>
          <p:cNvPr id="19" name="Rectangle 18"/>
          <p:cNvSpPr/>
          <p:nvPr/>
        </p:nvSpPr>
        <p:spPr>
          <a:xfrm>
            <a:off x="2936029" y="4978813"/>
            <a:ext cx="1173013"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alibri"/>
              </a:rPr>
              <a:t>Notation:</a:t>
            </a:r>
            <a:endParaRPr lang="en-GB" sz="2000" dirty="0">
              <a:solidFill>
                <a:prstClr val="black"/>
              </a:solidFill>
              <a:latin typeface="Calibri"/>
            </a:endParaRPr>
          </a:p>
        </p:txBody>
      </p:sp>
      <p:sp>
        <p:nvSpPr>
          <p:cNvPr id="21" name="Rectangle 20"/>
          <p:cNvSpPr/>
          <p:nvPr/>
        </p:nvSpPr>
        <p:spPr>
          <a:xfrm>
            <a:off x="7495696" y="2646948"/>
            <a:ext cx="1485856" cy="923330"/>
          </a:xfrm>
          <a:prstGeom prst="rect">
            <a:avLst/>
          </a:prstGeom>
          <a:solidFill>
            <a:schemeClr val="accent6">
              <a:lumMod val="20000"/>
              <a:lumOff val="80000"/>
            </a:schemeClr>
          </a:solidFill>
          <a:ln>
            <a:solidFill>
              <a:schemeClr val="bg1">
                <a:lumMod val="75000"/>
              </a:schemeClr>
            </a:solidFill>
          </a:ln>
        </p:spPr>
        <p:txBody>
          <a:bodyPr wrap="none">
            <a:spAutoFit/>
          </a:bodyPr>
          <a:lstStyle/>
          <a:p>
            <a:pPr algn="ctr" eaLnBrk="1" fontAlgn="auto" hangingPunct="1">
              <a:spcBef>
                <a:spcPts val="0"/>
              </a:spcBef>
              <a:spcAft>
                <a:spcPts val="0"/>
              </a:spcAft>
            </a:pPr>
            <a:r>
              <a:rPr lang="en-US" sz="1800" dirty="0" smtClean="0">
                <a:solidFill>
                  <a:prstClr val="black"/>
                </a:solidFill>
                <a:latin typeface="Calibri"/>
              </a:rPr>
              <a:t>customer</a:t>
            </a:r>
            <a:br>
              <a:rPr lang="en-US" sz="1800" dirty="0" smtClean="0">
                <a:solidFill>
                  <a:prstClr val="black"/>
                </a:solidFill>
                <a:latin typeface="Calibri"/>
              </a:rPr>
            </a:br>
            <a:r>
              <a:rPr lang="en-US" sz="1800" dirty="0" smtClean="0">
                <a:solidFill>
                  <a:prstClr val="black"/>
                </a:solidFill>
                <a:latin typeface="Calibri"/>
              </a:rPr>
              <a:t>is abstraction </a:t>
            </a:r>
            <a:br>
              <a:rPr lang="en-US" sz="1800" dirty="0" smtClean="0">
                <a:solidFill>
                  <a:prstClr val="black"/>
                </a:solidFill>
                <a:latin typeface="Calibri"/>
              </a:rPr>
            </a:br>
            <a:r>
              <a:rPr lang="en-US" sz="1800" dirty="0" smtClean="0">
                <a:solidFill>
                  <a:prstClr val="black"/>
                </a:solidFill>
                <a:latin typeface="Calibri"/>
              </a:rPr>
              <a:t>of Sara</a:t>
            </a:r>
            <a:endParaRPr lang="en-GB" sz="1800" dirty="0">
              <a:solidFill>
                <a:prstClr val="black"/>
              </a:solidFill>
              <a:latin typeface="Calibri"/>
            </a:endParaRPr>
          </a:p>
        </p:txBody>
      </p:sp>
    </p:spTree>
    <p:extLst>
      <p:ext uri="{BB962C8B-B14F-4D97-AF65-F5344CB8AC3E}">
        <p14:creationId xmlns:p14="http://schemas.microsoft.com/office/powerpoint/2010/main" val="2258064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smtClean="0">
                <a:latin typeface="Corbel" panose="020B0503020204020204" pitchFamily="34" charset="0"/>
              </a:rPr>
              <a:t>“She </a:t>
            </a:r>
            <a:r>
              <a:rPr lang="en-US" dirty="0">
                <a:latin typeface="Corbel" panose="020B0503020204020204" pitchFamily="34" charset="0"/>
              </a:rPr>
              <a:t>opens the </a:t>
            </a:r>
            <a:r>
              <a:rPr lang="en-US" u="sng" dirty="0">
                <a:latin typeface="Corbel" panose="020B0503020204020204" pitchFamily="34" charset="0"/>
              </a:rPr>
              <a:t>door </a:t>
            </a:r>
            <a:r>
              <a:rPr lang="en-US" dirty="0">
                <a:latin typeface="Corbel" panose="020B0503020204020204" pitchFamily="34" charset="0"/>
              </a:rPr>
              <a:t>and draws a </a:t>
            </a:r>
            <a:r>
              <a:rPr lang="en-US" u="sng" dirty="0" smtClean="0">
                <a:latin typeface="Corbel" panose="020B0503020204020204" pitchFamily="34" charset="0"/>
              </a:rPr>
              <a:t>ticket</a:t>
            </a:r>
            <a:r>
              <a:rPr lang="en-US" dirty="0" smtClean="0">
                <a:latin typeface="Corbel" panose="020B0503020204020204" pitchFamily="34" charset="0"/>
              </a:rPr>
              <a:t>”</a:t>
            </a:r>
          </a:p>
          <a:p>
            <a:pPr marL="0" indent="0">
              <a:buNone/>
            </a:pPr>
            <a:endParaRPr lang="en-US" dirty="0">
              <a:latin typeface="Corbel" panose="020B0503020204020204" pitchFamily="34" charset="0"/>
            </a:endParaRPr>
          </a:p>
          <a:p>
            <a:pPr marL="0" indent="0">
              <a:buNone/>
            </a:pPr>
            <a:r>
              <a:rPr lang="en-US" dirty="0" smtClean="0">
                <a:latin typeface="Corbel" panose="020B0503020204020204" pitchFamily="34" charset="0"/>
              </a:rPr>
              <a:t>Maybe ‘ticket’?</a:t>
            </a:r>
            <a:endParaRPr lang="en-GB" dirty="0"/>
          </a:p>
        </p:txBody>
      </p:sp>
    </p:spTree>
    <p:extLst>
      <p:ext uri="{BB962C8B-B14F-4D97-AF65-F5344CB8AC3E}">
        <p14:creationId xmlns:p14="http://schemas.microsoft.com/office/powerpoint/2010/main" val="1524603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latin typeface="Corbel" panose="020B0503020204020204" pitchFamily="34" charset="0"/>
              </a:rPr>
              <a:t>“Sara </a:t>
            </a:r>
            <a:r>
              <a:rPr lang="en-US" dirty="0">
                <a:latin typeface="Corbel" panose="020B0503020204020204" pitchFamily="34" charset="0"/>
              </a:rPr>
              <a:t>is 24 years also and would like to visit her grandmother Ana who is 77 years old and lives in Rotterdam</a:t>
            </a:r>
            <a:r>
              <a:rPr lang="en-US" dirty="0" smtClean="0">
                <a:latin typeface="Corbel" panose="020B0503020204020204" pitchFamily="34" charset="0"/>
              </a:rPr>
              <a:t>.”</a:t>
            </a:r>
            <a:endParaRPr lang="en-US" dirty="0"/>
          </a:p>
          <a:p>
            <a:r>
              <a:rPr lang="en-US" dirty="0" smtClean="0">
                <a:latin typeface="Corbel" panose="020B0503020204020204" pitchFamily="34" charset="0"/>
              </a:rPr>
              <a:t>Sara =&gt; Customers have a name (property) 				   and age (property).</a:t>
            </a:r>
          </a:p>
          <a:p>
            <a:r>
              <a:rPr lang="en-US" dirty="0" smtClean="0">
                <a:latin typeface="Corbel" panose="020B0503020204020204" pitchFamily="34" charset="0"/>
              </a:rPr>
              <a:t>Grandmother and age and her location are not essential for travelling</a:t>
            </a:r>
          </a:p>
        </p:txBody>
      </p:sp>
    </p:spTree>
    <p:extLst>
      <p:ext uri="{BB962C8B-B14F-4D97-AF65-F5344CB8AC3E}">
        <p14:creationId xmlns:p14="http://schemas.microsoft.com/office/powerpoint/2010/main" val="3258084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u="sng" dirty="0">
                <a:latin typeface="Corbel" panose="020B0503020204020204" pitchFamily="34" charset="0"/>
              </a:rPr>
              <a:t>flight</a:t>
            </a:r>
            <a:r>
              <a:rPr lang="en-US" dirty="0">
                <a:latin typeface="Corbel" panose="020B0503020204020204" pitchFamily="34" charset="0"/>
              </a:rPr>
              <a:t> 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Amsterdam</a:t>
            </a:r>
            <a:r>
              <a:rPr lang="en-US" dirty="0" smtClean="0">
                <a:latin typeface="Corbel" panose="020B0503020204020204" pitchFamily="34" charset="0"/>
              </a:rPr>
              <a:t>”</a:t>
            </a:r>
            <a:endParaRPr lang="en-GB" dirty="0"/>
          </a:p>
        </p:txBody>
      </p:sp>
      <p:sp>
        <p:nvSpPr>
          <p:cNvPr id="4" name="Rectangle 3"/>
          <p:cNvSpPr/>
          <p:nvPr/>
        </p:nvSpPr>
        <p:spPr>
          <a:xfrm>
            <a:off x="1212784" y="3366907"/>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a:solidFill>
                  <a:prstClr val="black"/>
                </a:solidFill>
              </a:rPr>
              <a:t>customer</a:t>
            </a:r>
            <a:endParaRPr lang="en-GB" sz="2800" b="1" dirty="0">
              <a:solidFill>
                <a:prstClr val="black"/>
              </a:solidFill>
            </a:endParaRPr>
          </a:p>
        </p:txBody>
      </p:sp>
      <p:sp>
        <p:nvSpPr>
          <p:cNvPr id="5" name="Rectangle 4"/>
          <p:cNvSpPr/>
          <p:nvPr/>
        </p:nvSpPr>
        <p:spPr>
          <a:xfrm>
            <a:off x="3551723" y="3366907"/>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booking</a:t>
            </a:r>
            <a:endParaRPr lang="en-GB" sz="2800" b="1" dirty="0">
              <a:solidFill>
                <a:prstClr val="black"/>
              </a:solidFill>
            </a:endParaRPr>
          </a:p>
        </p:txBody>
      </p:sp>
      <p:cxnSp>
        <p:nvCxnSpPr>
          <p:cNvPr id="7" name="Straight Arrow Connector 6"/>
          <p:cNvCxnSpPr>
            <a:stCxn id="4" idx="3"/>
            <a:endCxn id="5" idx="1"/>
          </p:cNvCxnSpPr>
          <p:nvPr/>
        </p:nvCxnSpPr>
        <p:spPr>
          <a:xfrm>
            <a:off x="2781700" y="3699704"/>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863664" y="3237959"/>
            <a:ext cx="623889" cy="461665"/>
          </a:xfrm>
          <a:prstGeom prst="rect">
            <a:avLst/>
          </a:prstGeom>
        </p:spPr>
        <p:txBody>
          <a:bodyPr wrap="none">
            <a:spAutoFit/>
          </a:bodyPr>
          <a:lstStyle/>
          <a:p>
            <a:pPr eaLnBrk="1" fontAlgn="auto" hangingPunct="1">
              <a:spcBef>
                <a:spcPts val="0"/>
              </a:spcBef>
              <a:spcAft>
                <a:spcPts val="0"/>
              </a:spcAft>
            </a:pPr>
            <a:r>
              <a:rPr lang="en-US" dirty="0" smtClean="0">
                <a:solidFill>
                  <a:prstClr val="black"/>
                </a:solidFill>
                <a:latin typeface="Corbel" panose="020B0503020204020204" pitchFamily="34" charset="0"/>
              </a:rPr>
              <a:t>has</a:t>
            </a:r>
            <a:endParaRPr lang="en-GB" sz="1800" dirty="0">
              <a:solidFill>
                <a:prstClr val="black"/>
              </a:solidFill>
              <a:latin typeface="Calibri"/>
            </a:endParaRPr>
          </a:p>
        </p:txBody>
      </p:sp>
      <p:sp>
        <p:nvSpPr>
          <p:cNvPr id="11" name="Rectangle 10"/>
          <p:cNvSpPr/>
          <p:nvPr/>
        </p:nvSpPr>
        <p:spPr>
          <a:xfrm>
            <a:off x="3551723" y="4028265"/>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2000" dirty="0" smtClean="0">
                <a:solidFill>
                  <a:prstClr val="black"/>
                </a:solidFill>
              </a:rPr>
              <a:t>  origin</a:t>
            </a:r>
            <a:endParaRPr lang="en-GB" sz="2000" dirty="0">
              <a:solidFill>
                <a:prstClr val="black"/>
              </a:solidFill>
            </a:endParaRPr>
          </a:p>
        </p:txBody>
      </p:sp>
      <p:sp>
        <p:nvSpPr>
          <p:cNvPr id="13" name="Rectangle 12"/>
          <p:cNvSpPr/>
          <p:nvPr/>
        </p:nvSpPr>
        <p:spPr>
          <a:xfrm>
            <a:off x="3551723" y="4422934"/>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2000" dirty="0" smtClean="0">
                <a:solidFill>
                  <a:prstClr val="black"/>
                </a:solidFill>
              </a:rPr>
              <a:t>  destination</a:t>
            </a:r>
            <a:endParaRPr lang="en-GB" sz="2000" dirty="0">
              <a:solidFill>
                <a:prstClr val="black"/>
              </a:solidFill>
            </a:endParaRPr>
          </a:p>
        </p:txBody>
      </p:sp>
    </p:spTree>
    <p:extLst>
      <p:ext uri="{BB962C8B-B14F-4D97-AF65-F5344CB8AC3E}">
        <p14:creationId xmlns:p14="http://schemas.microsoft.com/office/powerpoint/2010/main" val="987368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u="sng" dirty="0">
                <a:latin typeface="Corbel" panose="020B0503020204020204" pitchFamily="34" charset="0"/>
              </a:rPr>
              <a:t>flight</a:t>
            </a:r>
            <a:r>
              <a:rPr lang="en-US" dirty="0">
                <a:latin typeface="Corbel" panose="020B0503020204020204" pitchFamily="34" charset="0"/>
              </a:rPr>
              <a:t> 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Amsterdam</a:t>
            </a:r>
            <a:r>
              <a:rPr lang="en-US" dirty="0" smtClean="0">
                <a:latin typeface="Corbel" panose="020B0503020204020204" pitchFamily="34" charset="0"/>
              </a:rPr>
              <a:t>”</a:t>
            </a:r>
            <a:endParaRPr lang="en-GB" dirty="0"/>
          </a:p>
        </p:txBody>
      </p:sp>
      <p:sp>
        <p:nvSpPr>
          <p:cNvPr id="4" name="Rectangle 3"/>
          <p:cNvSpPr/>
          <p:nvPr/>
        </p:nvSpPr>
        <p:spPr>
          <a:xfrm>
            <a:off x="808136" y="3285650"/>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a:solidFill>
                  <a:prstClr val="black"/>
                </a:solidFill>
              </a:rPr>
              <a:t>customer</a:t>
            </a:r>
            <a:endParaRPr lang="en-GB" sz="2800" b="1" dirty="0">
              <a:solidFill>
                <a:prstClr val="black"/>
              </a:solidFill>
            </a:endParaRPr>
          </a:p>
        </p:txBody>
      </p:sp>
      <p:sp>
        <p:nvSpPr>
          <p:cNvPr id="5" name="Rectangle 4"/>
          <p:cNvSpPr/>
          <p:nvPr/>
        </p:nvSpPr>
        <p:spPr>
          <a:xfrm>
            <a:off x="3147075" y="3285650"/>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booking</a:t>
            </a:r>
            <a:endParaRPr lang="en-GB" sz="2800" b="1" dirty="0">
              <a:solidFill>
                <a:prstClr val="black"/>
              </a:solidFill>
            </a:endParaRPr>
          </a:p>
        </p:txBody>
      </p:sp>
      <p:cxnSp>
        <p:nvCxnSpPr>
          <p:cNvPr id="7" name="Straight Arrow Connector 6"/>
          <p:cNvCxnSpPr>
            <a:stCxn id="4" idx="3"/>
            <a:endCxn id="5" idx="1"/>
          </p:cNvCxnSpPr>
          <p:nvPr/>
        </p:nvCxnSpPr>
        <p:spPr>
          <a:xfrm>
            <a:off x="2377052" y="3618447"/>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459016" y="3156702"/>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12" name="Rectangle 11"/>
          <p:cNvSpPr/>
          <p:nvPr/>
        </p:nvSpPr>
        <p:spPr>
          <a:xfrm>
            <a:off x="5380525" y="3290204"/>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trip</a:t>
            </a:r>
            <a:endParaRPr lang="en-GB" sz="2800" b="1" dirty="0">
              <a:solidFill>
                <a:prstClr val="black"/>
              </a:solidFill>
            </a:endParaRPr>
          </a:p>
        </p:txBody>
      </p:sp>
      <p:sp>
        <p:nvSpPr>
          <p:cNvPr id="14" name="Rectangle 13"/>
          <p:cNvSpPr/>
          <p:nvPr/>
        </p:nvSpPr>
        <p:spPr>
          <a:xfrm>
            <a:off x="5380525" y="5160252"/>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origin</a:t>
            </a:r>
            <a:endParaRPr lang="en-GB" sz="1800" dirty="0">
              <a:solidFill>
                <a:prstClr val="black"/>
              </a:solidFill>
            </a:endParaRPr>
          </a:p>
        </p:txBody>
      </p:sp>
      <p:sp>
        <p:nvSpPr>
          <p:cNvPr id="15" name="Rectangle 14"/>
          <p:cNvSpPr/>
          <p:nvPr/>
        </p:nvSpPr>
        <p:spPr>
          <a:xfrm>
            <a:off x="5380525" y="5554921"/>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destination</a:t>
            </a:r>
            <a:endParaRPr lang="en-GB" sz="1800" dirty="0">
              <a:solidFill>
                <a:prstClr val="black"/>
              </a:solidFill>
            </a:endParaRPr>
          </a:p>
        </p:txBody>
      </p:sp>
      <p:sp>
        <p:nvSpPr>
          <p:cNvPr id="16" name="Rectangle 15"/>
          <p:cNvSpPr/>
          <p:nvPr/>
        </p:nvSpPr>
        <p:spPr>
          <a:xfrm>
            <a:off x="5380525" y="4504523"/>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leg</a:t>
            </a:r>
            <a:endParaRPr lang="en-GB" sz="2800" b="1" dirty="0">
              <a:solidFill>
                <a:prstClr val="black"/>
              </a:solidFill>
            </a:endParaRPr>
          </a:p>
        </p:txBody>
      </p:sp>
      <p:cxnSp>
        <p:nvCxnSpPr>
          <p:cNvPr id="17" name="Straight Arrow Connector 16"/>
          <p:cNvCxnSpPr>
            <a:stCxn id="5" idx="3"/>
            <a:endCxn id="12" idx="1"/>
          </p:cNvCxnSpPr>
          <p:nvPr/>
        </p:nvCxnSpPr>
        <p:spPr>
          <a:xfrm>
            <a:off x="4715991" y="3618447"/>
            <a:ext cx="664534" cy="4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740150" y="3156702"/>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cxnSp>
        <p:nvCxnSpPr>
          <p:cNvPr id="22" name="Straight Arrow Connector 21"/>
          <p:cNvCxnSpPr>
            <a:stCxn id="12" idx="2"/>
            <a:endCxn id="16" idx="0"/>
          </p:cNvCxnSpPr>
          <p:nvPr/>
        </p:nvCxnSpPr>
        <p:spPr>
          <a:xfrm>
            <a:off x="6164983" y="3955798"/>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192660" y="3948145"/>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27" name="Rectangle 26"/>
          <p:cNvSpPr/>
          <p:nvPr/>
        </p:nvSpPr>
        <p:spPr>
          <a:xfrm>
            <a:off x="6164983" y="4215255"/>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
        <p:nvSpPr>
          <p:cNvPr id="28" name="Rectangle 27"/>
          <p:cNvSpPr/>
          <p:nvPr/>
        </p:nvSpPr>
        <p:spPr>
          <a:xfrm>
            <a:off x="197572" y="6024553"/>
            <a:ext cx="4943161" cy="67266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sp>
        <p:nvSpPr>
          <p:cNvPr id="29" name="Rectangle 28"/>
          <p:cNvSpPr/>
          <p:nvPr/>
        </p:nvSpPr>
        <p:spPr>
          <a:xfrm>
            <a:off x="221629" y="6003572"/>
            <a:ext cx="4919104" cy="707886"/>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alibri"/>
              </a:rPr>
              <a:t>Notation: * means 0 or more</a:t>
            </a:r>
          </a:p>
          <a:p>
            <a:pPr eaLnBrk="1" fontAlgn="auto" hangingPunct="1">
              <a:spcBef>
                <a:spcPts val="0"/>
              </a:spcBef>
              <a:spcAft>
                <a:spcPts val="0"/>
              </a:spcAft>
            </a:pPr>
            <a:r>
              <a:rPr lang="en-US" sz="2000" dirty="0">
                <a:solidFill>
                  <a:prstClr val="black"/>
                </a:solidFill>
                <a:latin typeface="Calibri"/>
              </a:rPr>
              <a:t>	 </a:t>
            </a:r>
            <a:r>
              <a:rPr lang="en-US" sz="2000" dirty="0" smtClean="0">
                <a:solidFill>
                  <a:prstClr val="black"/>
                </a:solidFill>
                <a:latin typeface="Calibri"/>
              </a:rPr>
              <a:t>    (note: no plurals in ‘thing’ names)</a:t>
            </a:r>
            <a:endParaRPr lang="en-GB" sz="2000" dirty="0">
              <a:solidFill>
                <a:prstClr val="black"/>
              </a:solidFill>
              <a:latin typeface="Calibri"/>
            </a:endParaRPr>
          </a:p>
        </p:txBody>
      </p:sp>
      <p:sp>
        <p:nvSpPr>
          <p:cNvPr id="30" name="Rectangle 29"/>
          <p:cNvSpPr/>
          <p:nvPr/>
        </p:nvSpPr>
        <p:spPr>
          <a:xfrm>
            <a:off x="5375269" y="5949059"/>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eaLnBrk="1" fontAlgn="auto" hangingPunct="1">
              <a:spcBef>
                <a:spcPts val="0"/>
              </a:spcBef>
              <a:spcAft>
                <a:spcPts val="0"/>
              </a:spcAft>
            </a:pPr>
            <a:r>
              <a:rPr lang="en-US" sz="1800" dirty="0" smtClean="0">
                <a:solidFill>
                  <a:prstClr val="black"/>
                </a:solidFill>
              </a:rPr>
              <a:t>transportation -type</a:t>
            </a:r>
            <a:endParaRPr lang="en-GB" sz="1800" dirty="0">
              <a:solidFill>
                <a:prstClr val="black"/>
              </a:solidFill>
            </a:endParaRPr>
          </a:p>
        </p:txBody>
      </p:sp>
      <p:pic>
        <p:nvPicPr>
          <p:cNvPr id="1026" name="Picture 2" descr="Image result for plane trains and automobil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01" t="35189" r="9018" b="35200"/>
          <a:stretch/>
        </p:blipFill>
        <p:spPr bwMode="auto">
          <a:xfrm>
            <a:off x="7220607" y="6089196"/>
            <a:ext cx="1626676" cy="4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13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normAutofit fontScale="85000" lnSpcReduction="20000"/>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i="1" u="sng" dirty="0" smtClean="0">
                <a:latin typeface="Corbel" panose="020B0503020204020204" pitchFamily="34" charset="0"/>
              </a:rPr>
              <a:t>trip</a:t>
            </a:r>
            <a:r>
              <a:rPr lang="en-US" u="sng" dirty="0" smtClean="0">
                <a:latin typeface="Corbel" panose="020B0503020204020204" pitchFamily="34" charset="0"/>
              </a:rPr>
              <a:t> </a:t>
            </a:r>
            <a:r>
              <a:rPr lang="en-US" dirty="0" smtClean="0">
                <a:latin typeface="Corbel" panose="020B0503020204020204" pitchFamily="34" charset="0"/>
              </a:rPr>
              <a:t>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Rotterdam</a:t>
            </a:r>
            <a:r>
              <a:rPr lang="en-US" dirty="0" smtClean="0">
                <a:latin typeface="Corbel" panose="020B0503020204020204" pitchFamily="34" charset="0"/>
              </a:rPr>
              <a:t>”, flying from Got to AMS and taking the train from AMS to Rotterdam.</a:t>
            </a:r>
            <a:endParaRPr lang="en-GB" dirty="0"/>
          </a:p>
        </p:txBody>
      </p:sp>
      <p:sp>
        <p:nvSpPr>
          <p:cNvPr id="12" name="Rectangle 11"/>
          <p:cNvSpPr/>
          <p:nvPr/>
        </p:nvSpPr>
        <p:spPr>
          <a:xfrm>
            <a:off x="1670373" y="3088386"/>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trip</a:t>
            </a:r>
            <a:endParaRPr lang="en-GB" sz="2800" b="1" dirty="0">
              <a:solidFill>
                <a:prstClr val="black"/>
              </a:solidFill>
            </a:endParaRPr>
          </a:p>
        </p:txBody>
      </p:sp>
      <p:sp>
        <p:nvSpPr>
          <p:cNvPr id="14" name="Rectangle 13"/>
          <p:cNvSpPr/>
          <p:nvPr/>
        </p:nvSpPr>
        <p:spPr>
          <a:xfrm>
            <a:off x="1670373" y="4958434"/>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origin</a:t>
            </a:r>
            <a:endParaRPr lang="en-GB" sz="1800" dirty="0">
              <a:solidFill>
                <a:prstClr val="black"/>
              </a:solidFill>
            </a:endParaRPr>
          </a:p>
        </p:txBody>
      </p:sp>
      <p:sp>
        <p:nvSpPr>
          <p:cNvPr id="15" name="Rectangle 14"/>
          <p:cNvSpPr/>
          <p:nvPr/>
        </p:nvSpPr>
        <p:spPr>
          <a:xfrm>
            <a:off x="1670373" y="5353103"/>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destination</a:t>
            </a:r>
            <a:endParaRPr lang="en-GB" sz="1800" dirty="0">
              <a:solidFill>
                <a:prstClr val="black"/>
              </a:solidFill>
            </a:endParaRPr>
          </a:p>
        </p:txBody>
      </p:sp>
      <p:sp>
        <p:nvSpPr>
          <p:cNvPr id="16" name="Rectangle 15"/>
          <p:cNvSpPr/>
          <p:nvPr/>
        </p:nvSpPr>
        <p:spPr>
          <a:xfrm>
            <a:off x="1670373" y="43027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leg</a:t>
            </a:r>
            <a:endParaRPr lang="en-GB" sz="2800" b="1" dirty="0">
              <a:solidFill>
                <a:prstClr val="black"/>
              </a:solidFill>
            </a:endParaRPr>
          </a:p>
        </p:txBody>
      </p:sp>
      <p:cxnSp>
        <p:nvCxnSpPr>
          <p:cNvPr id="22" name="Straight Arrow Connector 21"/>
          <p:cNvCxnSpPr>
            <a:stCxn id="12" idx="2"/>
            <a:endCxn id="16" idx="0"/>
          </p:cNvCxnSpPr>
          <p:nvPr/>
        </p:nvCxnSpPr>
        <p:spPr>
          <a:xfrm>
            <a:off x="2454831" y="3753980"/>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482508" y="3746327"/>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27" name="Rectangle 26"/>
          <p:cNvSpPr/>
          <p:nvPr/>
        </p:nvSpPr>
        <p:spPr>
          <a:xfrm>
            <a:off x="2454831" y="4013437"/>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
        <p:nvSpPr>
          <p:cNvPr id="30" name="Rectangle 29"/>
          <p:cNvSpPr/>
          <p:nvPr/>
        </p:nvSpPr>
        <p:spPr>
          <a:xfrm>
            <a:off x="1665117" y="5747241"/>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eaLnBrk="1" fontAlgn="auto" hangingPunct="1">
              <a:spcBef>
                <a:spcPts val="0"/>
              </a:spcBef>
              <a:spcAft>
                <a:spcPts val="0"/>
              </a:spcAft>
            </a:pPr>
            <a:r>
              <a:rPr lang="en-US" sz="1800" dirty="0" smtClean="0">
                <a:solidFill>
                  <a:prstClr val="black"/>
                </a:solidFill>
              </a:rPr>
              <a:t>transportation -type</a:t>
            </a:r>
            <a:endParaRPr lang="en-GB" sz="1800" dirty="0">
              <a:solidFill>
                <a:prstClr val="black"/>
              </a:solidFill>
            </a:endParaRPr>
          </a:p>
        </p:txBody>
      </p:sp>
      <p:sp>
        <p:nvSpPr>
          <p:cNvPr id="23" name="Rectangle 22"/>
          <p:cNvSpPr/>
          <p:nvPr/>
        </p:nvSpPr>
        <p:spPr>
          <a:xfrm>
            <a:off x="4217030" y="5525991"/>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Gothenburg</a:t>
            </a:r>
            <a:endParaRPr lang="en-GB" sz="1800" dirty="0">
              <a:solidFill>
                <a:prstClr val="black"/>
              </a:solidFill>
            </a:endParaRPr>
          </a:p>
        </p:txBody>
      </p:sp>
      <p:sp>
        <p:nvSpPr>
          <p:cNvPr id="24" name="Rectangle 23"/>
          <p:cNvSpPr/>
          <p:nvPr/>
        </p:nvSpPr>
        <p:spPr>
          <a:xfrm>
            <a:off x="4217030" y="5920660"/>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Amsterdam</a:t>
            </a:r>
            <a:endParaRPr lang="en-GB" sz="1800" dirty="0">
              <a:solidFill>
                <a:prstClr val="black"/>
              </a:solidFill>
            </a:endParaRPr>
          </a:p>
        </p:txBody>
      </p:sp>
      <p:sp>
        <p:nvSpPr>
          <p:cNvPr id="25" name="Rectangle 24"/>
          <p:cNvSpPr/>
          <p:nvPr/>
        </p:nvSpPr>
        <p:spPr>
          <a:xfrm>
            <a:off x="4217030" y="4870262"/>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leg 1</a:t>
            </a:r>
            <a:endParaRPr lang="en-GB" sz="2800" b="1" dirty="0">
              <a:solidFill>
                <a:prstClr val="black"/>
              </a:solidFill>
            </a:endParaRPr>
          </a:p>
        </p:txBody>
      </p:sp>
      <p:sp>
        <p:nvSpPr>
          <p:cNvPr id="31" name="Rectangle 30"/>
          <p:cNvSpPr/>
          <p:nvPr/>
        </p:nvSpPr>
        <p:spPr>
          <a:xfrm>
            <a:off x="4211774" y="6314799"/>
            <a:ext cx="1568916" cy="3867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eaLnBrk="1" fontAlgn="auto" hangingPunct="1">
              <a:spcBef>
                <a:spcPts val="0"/>
              </a:spcBef>
              <a:spcAft>
                <a:spcPts val="0"/>
              </a:spcAft>
            </a:pPr>
            <a:r>
              <a:rPr lang="en-US" sz="1800" dirty="0" smtClean="0">
                <a:solidFill>
                  <a:prstClr val="black"/>
                </a:solidFill>
              </a:rPr>
              <a:t>  flight</a:t>
            </a:r>
            <a:endParaRPr lang="en-GB" sz="1800" dirty="0">
              <a:solidFill>
                <a:prstClr val="black"/>
              </a:solidFill>
            </a:endParaRPr>
          </a:p>
        </p:txBody>
      </p:sp>
      <p:sp>
        <p:nvSpPr>
          <p:cNvPr id="32" name="Rectangle 31"/>
          <p:cNvSpPr/>
          <p:nvPr/>
        </p:nvSpPr>
        <p:spPr>
          <a:xfrm>
            <a:off x="6434713" y="5531247"/>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a:solidFill>
                  <a:prstClr val="black"/>
                </a:solidFill>
              </a:rPr>
              <a:t> </a:t>
            </a:r>
            <a:r>
              <a:rPr lang="en-US" sz="1800" dirty="0" smtClean="0">
                <a:solidFill>
                  <a:prstClr val="black"/>
                </a:solidFill>
              </a:rPr>
              <a:t> Amsterdam</a:t>
            </a:r>
            <a:endParaRPr lang="en-GB" sz="1800" dirty="0">
              <a:solidFill>
                <a:prstClr val="black"/>
              </a:solidFill>
            </a:endParaRPr>
          </a:p>
        </p:txBody>
      </p:sp>
      <p:sp>
        <p:nvSpPr>
          <p:cNvPr id="33" name="Rectangle 32"/>
          <p:cNvSpPr/>
          <p:nvPr/>
        </p:nvSpPr>
        <p:spPr>
          <a:xfrm>
            <a:off x="6434713" y="5925916"/>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Rotterdam</a:t>
            </a:r>
            <a:endParaRPr lang="en-GB" sz="1800" dirty="0">
              <a:solidFill>
                <a:prstClr val="black"/>
              </a:solidFill>
            </a:endParaRPr>
          </a:p>
        </p:txBody>
      </p:sp>
      <p:sp>
        <p:nvSpPr>
          <p:cNvPr id="34" name="Rectangle 33"/>
          <p:cNvSpPr/>
          <p:nvPr/>
        </p:nvSpPr>
        <p:spPr>
          <a:xfrm>
            <a:off x="6434713" y="487551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leg 2</a:t>
            </a:r>
            <a:endParaRPr lang="en-GB" sz="2800" b="1" dirty="0">
              <a:solidFill>
                <a:prstClr val="black"/>
              </a:solidFill>
            </a:endParaRPr>
          </a:p>
        </p:txBody>
      </p:sp>
      <p:sp>
        <p:nvSpPr>
          <p:cNvPr id="35" name="Rectangle 34"/>
          <p:cNvSpPr/>
          <p:nvPr/>
        </p:nvSpPr>
        <p:spPr>
          <a:xfrm>
            <a:off x="6429457" y="6320055"/>
            <a:ext cx="1568916" cy="3867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eaLnBrk="1" fontAlgn="auto" hangingPunct="1">
              <a:spcBef>
                <a:spcPts val="0"/>
              </a:spcBef>
              <a:spcAft>
                <a:spcPts val="0"/>
              </a:spcAft>
            </a:pPr>
            <a:r>
              <a:rPr lang="en-US" sz="1800" dirty="0" smtClean="0">
                <a:solidFill>
                  <a:prstClr val="black"/>
                </a:solidFill>
              </a:rPr>
              <a:t>  train</a:t>
            </a:r>
            <a:endParaRPr lang="en-GB" sz="1800" dirty="0">
              <a:solidFill>
                <a:prstClr val="black"/>
              </a:solidFill>
            </a:endParaRPr>
          </a:p>
        </p:txBody>
      </p:sp>
      <p:cxnSp>
        <p:nvCxnSpPr>
          <p:cNvPr id="9" name="Elbow Connector 8"/>
          <p:cNvCxnSpPr>
            <a:stCxn id="16" idx="3"/>
            <a:endCxn id="25" idx="0"/>
          </p:cNvCxnSpPr>
          <p:nvPr/>
        </p:nvCxnSpPr>
        <p:spPr>
          <a:xfrm>
            <a:off x="3239289" y="4635502"/>
            <a:ext cx="1762199" cy="234760"/>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6" idx="3"/>
            <a:endCxn id="34" idx="0"/>
          </p:cNvCxnSpPr>
          <p:nvPr/>
        </p:nvCxnSpPr>
        <p:spPr>
          <a:xfrm>
            <a:off x="3239289" y="4635502"/>
            <a:ext cx="3979882" cy="240016"/>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211774" y="4206186"/>
            <a:ext cx="1072730"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instance</a:t>
            </a:r>
            <a:endParaRPr lang="en-GB" sz="1600" dirty="0">
              <a:solidFill>
                <a:prstClr val="black"/>
              </a:solidFill>
              <a:latin typeface="Calibri"/>
            </a:endParaRPr>
          </a:p>
        </p:txBody>
      </p:sp>
    </p:spTree>
    <p:extLst>
      <p:ext uri="{BB962C8B-B14F-4D97-AF65-F5344CB8AC3E}">
        <p14:creationId xmlns:p14="http://schemas.microsoft.com/office/powerpoint/2010/main" val="4127833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latin typeface="Corbel" panose="020B0503020204020204" pitchFamily="34" charset="0"/>
              </a:rPr>
              <a:t>“When </a:t>
            </a:r>
            <a:r>
              <a:rPr lang="en-US" dirty="0">
                <a:latin typeface="Corbel" panose="020B0503020204020204" pitchFamily="34" charset="0"/>
              </a:rPr>
              <a:t>driving by road, the distance from Gothenburg to Amsterdam is about 1096 kilometers</a:t>
            </a:r>
            <a:r>
              <a:rPr lang="en-US" dirty="0" smtClean="0">
                <a:latin typeface="Corbel" panose="020B0503020204020204" pitchFamily="34" charset="0"/>
              </a:rPr>
              <a:t>.”</a:t>
            </a:r>
          </a:p>
          <a:p>
            <a:r>
              <a:rPr lang="en-US" dirty="0" smtClean="0">
                <a:latin typeface="Corbel" panose="020B0503020204020204" pitchFamily="34" charset="0"/>
              </a:rPr>
              <a:t>This is not so relevant (yet), maybe could be input to pricing.</a:t>
            </a:r>
          </a:p>
          <a:p>
            <a:r>
              <a:rPr lang="en-US" dirty="0" smtClean="0">
                <a:latin typeface="Corbel" panose="020B0503020204020204" pitchFamily="34" charset="0"/>
              </a:rPr>
              <a:t>This data can be derived from existing data =&gt; maybe no need to include in our system.</a:t>
            </a:r>
            <a:endParaRPr lang="en-GB" dirty="0"/>
          </a:p>
        </p:txBody>
      </p:sp>
    </p:spTree>
    <p:extLst>
      <p:ext uri="{BB962C8B-B14F-4D97-AF65-F5344CB8AC3E}">
        <p14:creationId xmlns:p14="http://schemas.microsoft.com/office/powerpoint/2010/main" val="327148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Outline of Topics for Today’s Lecture</a:t>
            </a:r>
            <a:endParaRPr lang="en-GB" sz="3200" b="1" dirty="0"/>
          </a:p>
        </p:txBody>
      </p:sp>
      <p:sp>
        <p:nvSpPr>
          <p:cNvPr id="3" name="Content Placeholder 2"/>
          <p:cNvSpPr>
            <a:spLocks noGrp="1"/>
          </p:cNvSpPr>
          <p:nvPr>
            <p:ph idx="1"/>
          </p:nvPr>
        </p:nvSpPr>
        <p:spPr/>
        <p:txBody>
          <a:bodyPr/>
          <a:lstStyle/>
          <a:p>
            <a:r>
              <a:rPr lang="en-US" dirty="0"/>
              <a:t>Domain Space vs Solution </a:t>
            </a:r>
            <a:r>
              <a:rPr lang="en-US" dirty="0" smtClean="0"/>
              <a:t>Space</a:t>
            </a:r>
          </a:p>
          <a:p>
            <a:endParaRPr lang="en-US" dirty="0"/>
          </a:p>
          <a:p>
            <a:r>
              <a:rPr lang="en-US" dirty="0" smtClean="0"/>
              <a:t>Architectural Styles</a:t>
            </a:r>
          </a:p>
          <a:p>
            <a:pPr lvl="1"/>
            <a:r>
              <a:rPr lang="en-US" dirty="0" smtClean="0"/>
              <a:t>Pipe and Filter</a:t>
            </a:r>
          </a:p>
          <a:p>
            <a:pPr lvl="1"/>
            <a:r>
              <a:rPr lang="en-US" dirty="0" smtClean="0"/>
              <a:t>Publish-Subscribe</a:t>
            </a:r>
          </a:p>
          <a:p>
            <a:pPr lvl="1"/>
            <a:r>
              <a:rPr lang="en-US" dirty="0" smtClean="0"/>
              <a:t>(Blackboard)</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DB2BB1EC-279B-4232-B251-1678B7F733E4}" type="slidenum">
              <a:rPr lang="en-GB" altLang="en-US" smtClean="0"/>
              <a:pPr>
                <a:defRPr/>
              </a:pPr>
              <a:t>3</a:t>
            </a:fld>
            <a:endParaRPr lang="en-GB" altLang="en-US"/>
          </a:p>
        </p:txBody>
      </p:sp>
    </p:spTree>
    <p:extLst>
      <p:ext uri="{BB962C8B-B14F-4D97-AF65-F5344CB8AC3E}">
        <p14:creationId xmlns:p14="http://schemas.microsoft.com/office/powerpoint/2010/main" val="4224678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684133"/>
          </a:xfrm>
        </p:spPr>
        <p:txBody>
          <a:bodyPr/>
          <a:lstStyle/>
          <a:p>
            <a:r>
              <a:rPr lang="en-US" dirty="0" smtClean="0"/>
              <a:t>“</a:t>
            </a:r>
            <a:r>
              <a:rPr lang="en-US" dirty="0">
                <a:latin typeface="Corbel" panose="020B0503020204020204" pitchFamily="34" charset="0"/>
              </a:rPr>
              <a:t>Sara is known amongst her friends for being very flexible. However, she has a preference for pink airplanes</a:t>
            </a:r>
            <a:r>
              <a:rPr lang="en-US" dirty="0" smtClean="0">
                <a:latin typeface="Corbel" panose="020B0503020204020204" pitchFamily="34" charset="0"/>
              </a:rPr>
              <a:t>.</a:t>
            </a:r>
            <a:r>
              <a:rPr lang="en-US" dirty="0" smtClean="0"/>
              <a:t>”</a:t>
            </a:r>
            <a:endParaRPr lang="en-GB" dirty="0"/>
          </a:p>
        </p:txBody>
      </p:sp>
      <p:grpSp>
        <p:nvGrpSpPr>
          <p:cNvPr id="4" name="Group 3"/>
          <p:cNvGrpSpPr/>
          <p:nvPr/>
        </p:nvGrpSpPr>
        <p:grpSpPr>
          <a:xfrm>
            <a:off x="868210" y="3825768"/>
            <a:ext cx="1568699" cy="1326466"/>
            <a:chOff x="6971928" y="4843808"/>
            <a:chExt cx="1885791" cy="1666207"/>
          </a:xfrm>
        </p:grpSpPr>
        <p:sp>
          <p:nvSpPr>
            <p:cNvPr id="5" name="Rectangle 4"/>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b="1" dirty="0" smtClean="0">
                  <a:solidFill>
                    <a:prstClr val="black"/>
                  </a:solidFill>
                </a:rPr>
                <a:t>customer</a:t>
              </a:r>
            </a:p>
          </p:txBody>
        </p:sp>
        <p:sp>
          <p:nvSpPr>
            <p:cNvPr id="6" name="Rectangle 5"/>
            <p:cNvSpPr/>
            <p:nvPr/>
          </p:nvSpPr>
          <p:spPr>
            <a:xfrm>
              <a:off x="6971928" y="5505164"/>
              <a:ext cx="1885791" cy="100485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2000" dirty="0" smtClean="0">
                  <a:solidFill>
                    <a:prstClr val="black"/>
                  </a:solidFill>
                </a:rPr>
                <a:t>name</a:t>
              </a:r>
              <a:br>
                <a:rPr lang="en-US" sz="2000" dirty="0" smtClean="0">
                  <a:solidFill>
                    <a:prstClr val="black"/>
                  </a:solidFill>
                </a:rPr>
              </a:br>
              <a:r>
                <a:rPr lang="en-US" sz="2000" dirty="0" smtClean="0">
                  <a:solidFill>
                    <a:prstClr val="black"/>
                  </a:solidFill>
                </a:rPr>
                <a:t>preference</a:t>
              </a:r>
              <a:endParaRPr lang="en-GB" sz="2000" dirty="0">
                <a:solidFill>
                  <a:prstClr val="black"/>
                </a:solidFill>
              </a:endParaRPr>
            </a:p>
          </p:txBody>
        </p:sp>
      </p:grpSp>
      <p:sp>
        <p:nvSpPr>
          <p:cNvPr id="8" name="Rectangle 7"/>
          <p:cNvSpPr/>
          <p:nvPr/>
        </p:nvSpPr>
        <p:spPr>
          <a:xfrm>
            <a:off x="5992003" y="4971394"/>
            <a:ext cx="2897701" cy="16974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GB" sz="1800">
              <a:solidFill>
                <a:prstClr val="white"/>
              </a:solidFill>
            </a:endParaRPr>
          </a:p>
        </p:txBody>
      </p:sp>
      <p:grpSp>
        <p:nvGrpSpPr>
          <p:cNvPr id="9" name="Group 8"/>
          <p:cNvGrpSpPr/>
          <p:nvPr/>
        </p:nvGrpSpPr>
        <p:grpSpPr>
          <a:xfrm>
            <a:off x="7326817" y="5065987"/>
            <a:ext cx="1371951" cy="1513490"/>
            <a:chOff x="6971928" y="4843808"/>
            <a:chExt cx="1893899" cy="1861792"/>
          </a:xfrm>
        </p:grpSpPr>
        <p:sp>
          <p:nvSpPr>
            <p:cNvPr id="10" name="Rectangle 9"/>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b="1" smtClean="0">
                  <a:solidFill>
                    <a:prstClr val="black"/>
                  </a:solidFill>
                </a:rPr>
                <a:t>‘thing</a:t>
              </a:r>
              <a:r>
                <a:rPr lang="en-GB" b="1" smtClean="0">
                  <a:solidFill>
                    <a:prstClr val="black"/>
                  </a:solidFill>
                </a:rPr>
                <a:t>’</a:t>
              </a:r>
              <a:endParaRPr lang="en-US" b="1" dirty="0" smtClean="0">
                <a:solidFill>
                  <a:prstClr val="black"/>
                </a:solidFill>
              </a:endParaRPr>
            </a:p>
          </p:txBody>
        </p:sp>
        <p:sp>
          <p:nvSpPr>
            <p:cNvPr id="11" name="Rectangle 10"/>
            <p:cNvSpPr/>
            <p:nvPr/>
          </p:nvSpPr>
          <p:spPr>
            <a:xfrm>
              <a:off x="6971928" y="5505165"/>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properties</a:t>
              </a:r>
              <a:endParaRPr lang="en-GB" sz="2000" dirty="0">
                <a:solidFill>
                  <a:prstClr val="black"/>
                </a:solidFill>
              </a:endParaRPr>
            </a:p>
          </p:txBody>
        </p:sp>
        <p:sp>
          <p:nvSpPr>
            <p:cNvPr id="12" name="Rectangle 11"/>
            <p:cNvSpPr/>
            <p:nvPr/>
          </p:nvSpPr>
          <p:spPr>
            <a:xfrm>
              <a:off x="6980036" y="6106139"/>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capabilities</a:t>
              </a:r>
              <a:endParaRPr lang="en-GB" sz="2000" dirty="0">
                <a:solidFill>
                  <a:prstClr val="black"/>
                </a:solidFill>
              </a:endParaRPr>
            </a:p>
          </p:txBody>
        </p:sp>
      </p:grpSp>
      <p:sp>
        <p:nvSpPr>
          <p:cNvPr id="13" name="Rectangle 12"/>
          <p:cNvSpPr/>
          <p:nvPr/>
        </p:nvSpPr>
        <p:spPr>
          <a:xfrm>
            <a:off x="6031325" y="5152234"/>
            <a:ext cx="1173013"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alibri"/>
              </a:rPr>
              <a:t>Notation:</a:t>
            </a:r>
            <a:endParaRPr lang="en-GB" sz="2000" dirty="0">
              <a:solidFill>
                <a:prstClr val="black"/>
              </a:solidFill>
              <a:latin typeface="Calibri"/>
            </a:endParaRPr>
          </a:p>
        </p:txBody>
      </p:sp>
    </p:spTree>
    <p:extLst>
      <p:ext uri="{BB962C8B-B14F-4D97-AF65-F5344CB8AC3E}">
        <p14:creationId xmlns:p14="http://schemas.microsoft.com/office/powerpoint/2010/main" val="2931343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905390"/>
          </a:xfrm>
        </p:spPr>
        <p:txBody>
          <a:bodyPr/>
          <a:lstStyle/>
          <a:p>
            <a:r>
              <a:rPr lang="en-US" dirty="0" smtClean="0"/>
              <a:t>Putting Everything Together</a:t>
            </a:r>
            <a:endParaRPr lang="en-GB" dirty="0"/>
          </a:p>
        </p:txBody>
      </p:sp>
      <p:sp>
        <p:nvSpPr>
          <p:cNvPr id="9" name="Rectangle 8"/>
          <p:cNvSpPr/>
          <p:nvPr/>
        </p:nvSpPr>
        <p:spPr>
          <a:xfrm>
            <a:off x="5175579" y="3191051"/>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booking</a:t>
            </a:r>
            <a:endParaRPr lang="en-GB" sz="2800" b="1" dirty="0">
              <a:solidFill>
                <a:prstClr val="black"/>
              </a:solidFill>
            </a:endParaRPr>
          </a:p>
        </p:txBody>
      </p:sp>
      <p:cxnSp>
        <p:nvCxnSpPr>
          <p:cNvPr id="10" name="Straight Arrow Connector 9"/>
          <p:cNvCxnSpPr>
            <a:endCxn id="9" idx="1"/>
          </p:cNvCxnSpPr>
          <p:nvPr/>
        </p:nvCxnSpPr>
        <p:spPr>
          <a:xfrm>
            <a:off x="4405556" y="3523848"/>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487520" y="3062103"/>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12" name="Rectangle 11"/>
          <p:cNvSpPr/>
          <p:nvPr/>
        </p:nvSpPr>
        <p:spPr>
          <a:xfrm>
            <a:off x="7409029" y="31956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trip</a:t>
            </a:r>
            <a:endParaRPr lang="en-GB" sz="2800" b="1" dirty="0">
              <a:solidFill>
                <a:prstClr val="black"/>
              </a:solidFill>
            </a:endParaRPr>
          </a:p>
        </p:txBody>
      </p:sp>
      <p:sp>
        <p:nvSpPr>
          <p:cNvPr id="13" name="Rectangle 12"/>
          <p:cNvSpPr/>
          <p:nvPr/>
        </p:nvSpPr>
        <p:spPr>
          <a:xfrm>
            <a:off x="7409029" y="5065653"/>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origin</a:t>
            </a:r>
            <a:endParaRPr lang="en-GB" sz="1800" dirty="0">
              <a:solidFill>
                <a:prstClr val="black"/>
              </a:solidFill>
            </a:endParaRPr>
          </a:p>
        </p:txBody>
      </p:sp>
      <p:sp>
        <p:nvSpPr>
          <p:cNvPr id="14" name="Rectangle 13"/>
          <p:cNvSpPr/>
          <p:nvPr/>
        </p:nvSpPr>
        <p:spPr>
          <a:xfrm>
            <a:off x="7409029" y="5460322"/>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1800" dirty="0" smtClean="0">
                <a:solidFill>
                  <a:prstClr val="black"/>
                </a:solidFill>
              </a:rPr>
              <a:t>  destination</a:t>
            </a:r>
            <a:endParaRPr lang="en-GB" sz="1800" dirty="0">
              <a:solidFill>
                <a:prstClr val="black"/>
              </a:solidFill>
            </a:endParaRPr>
          </a:p>
        </p:txBody>
      </p:sp>
      <p:sp>
        <p:nvSpPr>
          <p:cNvPr id="15" name="Rectangle 14"/>
          <p:cNvSpPr/>
          <p:nvPr/>
        </p:nvSpPr>
        <p:spPr>
          <a:xfrm>
            <a:off x="7409029" y="4409924"/>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leg</a:t>
            </a:r>
            <a:endParaRPr lang="en-GB" sz="2800" b="1" dirty="0">
              <a:solidFill>
                <a:prstClr val="black"/>
              </a:solidFill>
            </a:endParaRPr>
          </a:p>
        </p:txBody>
      </p:sp>
      <p:cxnSp>
        <p:nvCxnSpPr>
          <p:cNvPr id="16" name="Straight Arrow Connector 15"/>
          <p:cNvCxnSpPr>
            <a:stCxn id="9" idx="3"/>
            <a:endCxn id="12" idx="1"/>
          </p:cNvCxnSpPr>
          <p:nvPr/>
        </p:nvCxnSpPr>
        <p:spPr>
          <a:xfrm>
            <a:off x="6744495" y="3523848"/>
            <a:ext cx="664534" cy="4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768654" y="3062103"/>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cxnSp>
        <p:nvCxnSpPr>
          <p:cNvPr id="18" name="Straight Arrow Connector 17"/>
          <p:cNvCxnSpPr>
            <a:stCxn id="12" idx="2"/>
            <a:endCxn id="15" idx="0"/>
          </p:cNvCxnSpPr>
          <p:nvPr/>
        </p:nvCxnSpPr>
        <p:spPr>
          <a:xfrm>
            <a:off x="8193487" y="3861199"/>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221164" y="3853546"/>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20" name="Rectangle 19"/>
          <p:cNvSpPr/>
          <p:nvPr/>
        </p:nvSpPr>
        <p:spPr>
          <a:xfrm>
            <a:off x="8193487" y="4120656"/>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
        <p:nvSpPr>
          <p:cNvPr id="21" name="Rectangle 20"/>
          <p:cNvSpPr/>
          <p:nvPr/>
        </p:nvSpPr>
        <p:spPr>
          <a:xfrm>
            <a:off x="7403773" y="5854460"/>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eaLnBrk="1" fontAlgn="auto" hangingPunct="1">
              <a:spcBef>
                <a:spcPts val="0"/>
              </a:spcBef>
              <a:spcAft>
                <a:spcPts val="0"/>
              </a:spcAft>
            </a:pPr>
            <a:r>
              <a:rPr lang="en-US" sz="1800" dirty="0" smtClean="0">
                <a:solidFill>
                  <a:prstClr val="black"/>
                </a:solidFill>
              </a:rPr>
              <a:t>transportation -type</a:t>
            </a:r>
            <a:endParaRPr lang="en-GB" sz="1800" dirty="0">
              <a:solidFill>
                <a:prstClr val="black"/>
              </a:solidFill>
            </a:endParaRPr>
          </a:p>
        </p:txBody>
      </p:sp>
      <p:grpSp>
        <p:nvGrpSpPr>
          <p:cNvPr id="22" name="Group 21"/>
          <p:cNvGrpSpPr/>
          <p:nvPr/>
        </p:nvGrpSpPr>
        <p:grpSpPr>
          <a:xfrm>
            <a:off x="2659125" y="3188021"/>
            <a:ext cx="1777217" cy="1592064"/>
            <a:chOff x="6971928" y="4843808"/>
            <a:chExt cx="1885791" cy="1990413"/>
          </a:xfrm>
        </p:grpSpPr>
        <p:sp>
          <p:nvSpPr>
            <p:cNvPr id="23" name="Rectangle 22"/>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customer</a:t>
              </a:r>
              <a:endParaRPr lang="en-US" b="1" dirty="0" smtClean="0">
                <a:solidFill>
                  <a:prstClr val="black"/>
                </a:solidFill>
              </a:endParaRPr>
            </a:p>
          </p:txBody>
        </p:sp>
        <p:sp>
          <p:nvSpPr>
            <p:cNvPr id="24" name="Rectangle 23"/>
            <p:cNvSpPr/>
            <p:nvPr/>
          </p:nvSpPr>
          <p:spPr>
            <a:xfrm>
              <a:off x="6971928" y="5505163"/>
              <a:ext cx="1885791" cy="132905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2000" dirty="0" smtClean="0">
                  <a:solidFill>
                    <a:prstClr val="black"/>
                  </a:solidFill>
                </a:rPr>
                <a:t>name</a:t>
              </a:r>
            </a:p>
            <a:p>
              <a:pPr eaLnBrk="1" fontAlgn="auto" hangingPunct="1">
                <a:spcBef>
                  <a:spcPts val="0"/>
                </a:spcBef>
                <a:spcAft>
                  <a:spcPts val="0"/>
                </a:spcAft>
              </a:pPr>
              <a:r>
                <a:rPr lang="en-US" sz="2000" dirty="0" smtClean="0">
                  <a:solidFill>
                    <a:prstClr val="black"/>
                  </a:solidFill>
                </a:rPr>
                <a:t>birthday</a:t>
              </a:r>
              <a:br>
                <a:rPr lang="en-US" sz="2000" dirty="0" smtClean="0">
                  <a:solidFill>
                    <a:prstClr val="black"/>
                  </a:solidFill>
                </a:rPr>
              </a:br>
              <a:r>
                <a:rPr lang="en-US" sz="2000" dirty="0" smtClean="0">
                  <a:solidFill>
                    <a:prstClr val="black"/>
                  </a:solidFill>
                </a:rPr>
                <a:t>preference</a:t>
              </a:r>
              <a:endParaRPr lang="en-GB" sz="2000" dirty="0">
                <a:solidFill>
                  <a:prstClr val="black"/>
                </a:solidFill>
              </a:endParaRPr>
            </a:p>
          </p:txBody>
        </p:sp>
      </p:grpSp>
      <p:sp>
        <p:nvSpPr>
          <p:cNvPr id="25" name="Rectangle 24"/>
          <p:cNvSpPr/>
          <p:nvPr/>
        </p:nvSpPr>
        <p:spPr>
          <a:xfrm>
            <a:off x="420529" y="1637436"/>
            <a:ext cx="1568916" cy="49090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company</a:t>
            </a:r>
            <a:endParaRPr lang="en-GB" sz="2800" b="1" dirty="0">
              <a:solidFill>
                <a:prstClr val="black"/>
              </a:solidFill>
            </a:endParaRPr>
          </a:p>
        </p:txBody>
      </p:sp>
      <p:cxnSp>
        <p:nvCxnSpPr>
          <p:cNvPr id="27" name="Straight Arrow Connector 26"/>
          <p:cNvCxnSpPr>
            <a:stCxn id="25" idx="3"/>
            <a:endCxn id="26" idx="1"/>
          </p:cNvCxnSpPr>
          <p:nvPr/>
        </p:nvCxnSpPr>
        <p:spPr>
          <a:xfrm>
            <a:off x="1989445" y="1882890"/>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1" idx="2"/>
            <a:endCxn id="23" idx="0"/>
          </p:cNvCxnSpPr>
          <p:nvPr/>
        </p:nvCxnSpPr>
        <p:spPr>
          <a:xfrm>
            <a:off x="3543926" y="2606379"/>
            <a:ext cx="3808" cy="581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2759468" y="1637436"/>
            <a:ext cx="1568916" cy="968943"/>
            <a:chOff x="2685894" y="1658459"/>
            <a:chExt cx="1568916" cy="968943"/>
          </a:xfrm>
        </p:grpSpPr>
        <p:sp>
          <p:nvSpPr>
            <p:cNvPr id="26" name="Rectangle 25"/>
            <p:cNvSpPr/>
            <p:nvPr/>
          </p:nvSpPr>
          <p:spPr>
            <a:xfrm>
              <a:off x="2685894" y="1658459"/>
              <a:ext cx="1568916" cy="49090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2800" b="1" dirty="0" smtClean="0">
                  <a:solidFill>
                    <a:prstClr val="black"/>
                  </a:solidFill>
                </a:rPr>
                <a:t>office</a:t>
              </a:r>
              <a:endParaRPr lang="en-GB" sz="2800" b="1" dirty="0">
                <a:solidFill>
                  <a:prstClr val="black"/>
                </a:solidFill>
              </a:endParaRPr>
            </a:p>
          </p:txBody>
        </p:sp>
        <p:sp>
          <p:nvSpPr>
            <p:cNvPr id="31" name="Rectangle 30"/>
            <p:cNvSpPr/>
            <p:nvPr/>
          </p:nvSpPr>
          <p:spPr>
            <a:xfrm>
              <a:off x="2685894" y="2156906"/>
              <a:ext cx="1568916" cy="47049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r>
                <a:rPr lang="en-US" sz="2000" dirty="0" smtClean="0">
                  <a:solidFill>
                    <a:prstClr val="black"/>
                  </a:solidFill>
                </a:rPr>
                <a:t>location</a:t>
              </a:r>
              <a:endParaRPr lang="en-GB" sz="2800" dirty="0">
                <a:solidFill>
                  <a:prstClr val="black"/>
                </a:solidFill>
              </a:endParaRPr>
            </a:p>
          </p:txBody>
        </p:sp>
      </p:grpSp>
      <p:sp>
        <p:nvSpPr>
          <p:cNvPr id="38" name="Rectangle 37"/>
          <p:cNvSpPr/>
          <p:nvPr/>
        </p:nvSpPr>
        <p:spPr>
          <a:xfrm>
            <a:off x="2070141" y="1492021"/>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39" name="Rectangle 38"/>
          <p:cNvSpPr/>
          <p:nvPr/>
        </p:nvSpPr>
        <p:spPr>
          <a:xfrm>
            <a:off x="2993775" y="2697146"/>
            <a:ext cx="550151"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has</a:t>
            </a:r>
            <a:endParaRPr lang="en-GB" sz="1600" dirty="0">
              <a:solidFill>
                <a:prstClr val="black"/>
              </a:solidFill>
              <a:latin typeface="Calibri"/>
            </a:endParaRPr>
          </a:p>
        </p:txBody>
      </p:sp>
      <p:sp>
        <p:nvSpPr>
          <p:cNvPr id="40" name="Rectangle 39"/>
          <p:cNvSpPr/>
          <p:nvPr/>
        </p:nvSpPr>
        <p:spPr>
          <a:xfrm>
            <a:off x="2497863" y="1889158"/>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
        <p:nvSpPr>
          <p:cNvPr id="41" name="Rectangle 40"/>
          <p:cNvSpPr/>
          <p:nvPr/>
        </p:nvSpPr>
        <p:spPr>
          <a:xfrm>
            <a:off x="3553669" y="2917941"/>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
        <p:nvSpPr>
          <p:cNvPr id="42" name="Rectangle 41"/>
          <p:cNvSpPr/>
          <p:nvPr/>
        </p:nvSpPr>
        <p:spPr>
          <a:xfrm>
            <a:off x="4886701" y="3514473"/>
            <a:ext cx="322524" cy="400110"/>
          </a:xfrm>
          <a:prstGeom prst="rect">
            <a:avLst/>
          </a:prstGeom>
        </p:spPr>
        <p:txBody>
          <a:bodyPr wrap="none">
            <a:spAutoFit/>
          </a:bodyPr>
          <a:lstStyle/>
          <a:p>
            <a:pPr eaLnBrk="1" fontAlgn="auto" hangingPunct="1">
              <a:spcBef>
                <a:spcPts val="0"/>
              </a:spcBef>
              <a:spcAft>
                <a:spcPts val="0"/>
              </a:spcAft>
            </a:pPr>
            <a:r>
              <a:rPr lang="en-US" sz="2000" dirty="0" smtClean="0">
                <a:solidFill>
                  <a:prstClr val="black"/>
                </a:solidFill>
                <a:latin typeface="Corbel" panose="020B0503020204020204" pitchFamily="34" charset="0"/>
              </a:rPr>
              <a:t>*</a:t>
            </a:r>
            <a:endParaRPr lang="en-GB" sz="1600" dirty="0">
              <a:solidFill>
                <a:prstClr val="black"/>
              </a:solidFill>
              <a:latin typeface="Calibri"/>
            </a:endParaRPr>
          </a:p>
        </p:txBody>
      </p:sp>
    </p:spTree>
    <p:extLst>
      <p:ext uri="{BB962C8B-B14F-4D97-AF65-F5344CB8AC3E}">
        <p14:creationId xmlns:p14="http://schemas.microsoft.com/office/powerpoint/2010/main" val="2661305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so good</a:t>
            </a:r>
            <a:endParaRPr lang="en-GB" dirty="0"/>
          </a:p>
        </p:txBody>
      </p:sp>
      <p:sp>
        <p:nvSpPr>
          <p:cNvPr id="3" name="Content Placeholder 2"/>
          <p:cNvSpPr>
            <a:spLocks noGrp="1"/>
          </p:cNvSpPr>
          <p:nvPr>
            <p:ph idx="1"/>
          </p:nvPr>
        </p:nvSpPr>
        <p:spPr>
          <a:xfrm>
            <a:off x="457200" y="1847343"/>
            <a:ext cx="8229600" cy="616724"/>
          </a:xfrm>
        </p:spPr>
        <p:txBody>
          <a:bodyPr/>
          <a:lstStyle/>
          <a:p>
            <a:pPr marL="0" indent="0">
              <a:buNone/>
            </a:pPr>
            <a:r>
              <a:rPr lang="en-US" dirty="0" smtClean="0"/>
              <a:t>Anything missing from the analysis?</a:t>
            </a:r>
          </a:p>
          <a:p>
            <a:pPr marL="0" indent="0">
              <a:buNone/>
            </a:pPr>
            <a:endParaRPr lang="en-US" dirty="0"/>
          </a:p>
          <a:p>
            <a:pPr marL="0" indent="0">
              <a:buNone/>
            </a:pPr>
            <a:endParaRPr lang="en-GB" dirty="0"/>
          </a:p>
        </p:txBody>
      </p:sp>
      <p:sp>
        <p:nvSpPr>
          <p:cNvPr id="4" name="Content Placeholder 2"/>
          <p:cNvSpPr txBox="1">
            <a:spLocks/>
          </p:cNvSpPr>
          <p:nvPr/>
        </p:nvSpPr>
        <p:spPr>
          <a:xfrm>
            <a:off x="457200" y="2713617"/>
            <a:ext cx="8229600" cy="616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smtClean="0">
                <a:solidFill>
                  <a:prstClr val="black"/>
                </a:solidFill>
              </a:rPr>
              <a:t>Dynamics/</a:t>
            </a:r>
            <a:r>
              <a:rPr lang="en-US" dirty="0" err="1" smtClean="0">
                <a:solidFill>
                  <a:prstClr val="black"/>
                </a:solidFill>
              </a:rPr>
              <a:t>behaviour</a:t>
            </a:r>
            <a:endParaRPr lang="en-US" dirty="0" smtClean="0">
              <a:solidFill>
                <a:prstClr val="black"/>
              </a:solidFill>
            </a:endParaRPr>
          </a:p>
          <a:p>
            <a:pPr marL="0" indent="0" fontAlgn="auto">
              <a:spcAft>
                <a:spcPts val="0"/>
              </a:spcAft>
              <a:buFont typeface="Arial"/>
              <a:buNone/>
            </a:pPr>
            <a:endParaRPr lang="en-US" dirty="0" smtClean="0">
              <a:solidFill>
                <a:prstClr val="black"/>
              </a:solidFill>
            </a:endParaRPr>
          </a:p>
          <a:p>
            <a:pPr marL="0" indent="0" fontAlgn="auto">
              <a:spcAft>
                <a:spcPts val="0"/>
              </a:spcAft>
              <a:buFont typeface="Arial"/>
              <a:buNone/>
            </a:pPr>
            <a:endParaRPr lang="en-GB" dirty="0">
              <a:solidFill>
                <a:prstClr val="black"/>
              </a:solidFill>
            </a:endParaRPr>
          </a:p>
        </p:txBody>
      </p:sp>
      <p:sp>
        <p:nvSpPr>
          <p:cNvPr id="5" name="Content Placeholder 2"/>
          <p:cNvSpPr txBox="1">
            <a:spLocks/>
          </p:cNvSpPr>
          <p:nvPr/>
        </p:nvSpPr>
        <p:spPr>
          <a:xfrm>
            <a:off x="457200" y="3474013"/>
            <a:ext cx="8229600" cy="616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smtClean="0">
                <a:solidFill>
                  <a:prstClr val="black"/>
                </a:solidFill>
              </a:rPr>
              <a:t>Business logic</a:t>
            </a:r>
          </a:p>
          <a:p>
            <a:pPr marL="0" indent="0" fontAlgn="auto">
              <a:spcAft>
                <a:spcPts val="0"/>
              </a:spcAft>
              <a:buFont typeface="Arial"/>
              <a:buNone/>
            </a:pPr>
            <a:endParaRPr lang="en-US" dirty="0" smtClean="0">
              <a:solidFill>
                <a:prstClr val="black"/>
              </a:solidFill>
            </a:endParaRPr>
          </a:p>
          <a:p>
            <a:pPr marL="0" indent="0" fontAlgn="auto">
              <a:spcAft>
                <a:spcPts val="0"/>
              </a:spcAft>
              <a:buFont typeface="Arial"/>
              <a:buNone/>
            </a:pPr>
            <a:endParaRPr lang="en-GB" dirty="0">
              <a:solidFill>
                <a:prstClr val="black"/>
              </a:solidFill>
            </a:endParaRPr>
          </a:p>
        </p:txBody>
      </p:sp>
    </p:spTree>
    <p:extLst>
      <p:ext uri="{BB962C8B-B14F-4D97-AF65-F5344CB8AC3E}">
        <p14:creationId xmlns:p14="http://schemas.microsoft.com/office/powerpoint/2010/main" val="26884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301450" y="1686621"/>
            <a:ext cx="8742065" cy="4278820"/>
          </a:xfrm>
        </p:spPr>
        <p:txBody>
          <a:bodyPr>
            <a:noAutofit/>
          </a:bodyPr>
          <a:lstStyle/>
          <a:p>
            <a:pPr marL="457200" indent="-457200">
              <a:buFont typeface="+mj-lt"/>
              <a:buAutoNum type="arabicPeriod"/>
            </a:pPr>
            <a:r>
              <a:rPr lang="en-GB" sz="2400" dirty="0" smtClean="0"/>
              <a:t>The </a:t>
            </a:r>
            <a:r>
              <a:rPr lang="en-GB" sz="2400" dirty="0"/>
              <a:t>state or fact of </a:t>
            </a:r>
            <a:r>
              <a:rPr lang="en-GB" sz="2400" i="1" dirty="0"/>
              <a:t>having a duty</a:t>
            </a:r>
            <a:r>
              <a:rPr lang="en-GB" sz="2400" dirty="0"/>
              <a:t> to deal with something or of having control over </a:t>
            </a:r>
            <a:r>
              <a:rPr lang="en-GB" sz="2400" dirty="0" smtClean="0"/>
              <a:t>someone.</a:t>
            </a:r>
          </a:p>
          <a:p>
            <a:pPr marL="0" indent="0">
              <a:buNone/>
            </a:pPr>
            <a:r>
              <a:rPr lang="en-GB" sz="2400" dirty="0"/>
              <a:t>	</a:t>
            </a:r>
            <a:r>
              <a:rPr lang="en-GB" sz="2400" i="1" dirty="0" smtClean="0"/>
              <a:t>Synonyms</a:t>
            </a:r>
            <a:r>
              <a:rPr lang="en-GB" sz="2400" dirty="0"/>
              <a:t>:	authority, control, power, leadership, management, </a:t>
            </a:r>
            <a:r>
              <a:rPr lang="en-GB" sz="2400" dirty="0" smtClean="0"/>
              <a:t>	influence</a:t>
            </a:r>
            <a:r>
              <a:rPr lang="en-GB" sz="2400" dirty="0"/>
              <a:t>; duty</a:t>
            </a:r>
          </a:p>
          <a:p>
            <a:pPr marL="0" indent="0">
              <a:buNone/>
            </a:pPr>
            <a:endParaRPr lang="en-GB" sz="2400" dirty="0" smtClean="0"/>
          </a:p>
          <a:p>
            <a:pPr marL="0" indent="0">
              <a:buNone/>
            </a:pPr>
            <a:r>
              <a:rPr lang="en-GB" sz="2400" dirty="0" smtClean="0"/>
              <a:t>2.	The </a:t>
            </a:r>
            <a:r>
              <a:rPr lang="en-GB" sz="2400" dirty="0"/>
              <a:t>state or fact of </a:t>
            </a:r>
            <a:r>
              <a:rPr lang="en-GB" sz="2400" i="1" dirty="0"/>
              <a:t>being accountable or to blame </a:t>
            </a:r>
            <a:r>
              <a:rPr lang="en-GB" sz="2400" dirty="0"/>
              <a:t>for something.</a:t>
            </a:r>
          </a:p>
          <a:p>
            <a:pPr marL="0" indent="0">
              <a:buNone/>
            </a:pPr>
            <a:r>
              <a:rPr lang="en-GB" sz="2400" dirty="0" smtClean="0"/>
              <a:t>	</a:t>
            </a:r>
            <a:r>
              <a:rPr lang="en-GB" sz="2400" i="1" dirty="0" smtClean="0"/>
              <a:t>Synonyms</a:t>
            </a:r>
            <a:r>
              <a:rPr lang="en-GB" sz="2400" dirty="0"/>
              <a:t>:	blame, fault, guilt, culpability, blameworthiness, </a:t>
            </a:r>
            <a:endParaRPr lang="en-GB" sz="2400" dirty="0" smtClean="0"/>
          </a:p>
          <a:p>
            <a:pPr marL="0" indent="0">
              <a:buNone/>
            </a:pPr>
            <a:r>
              <a:rPr lang="en-GB" sz="2400" dirty="0"/>
              <a:t>	</a:t>
            </a:r>
            <a:r>
              <a:rPr lang="en-GB" sz="2400" dirty="0" smtClean="0"/>
              <a:t>liability</a:t>
            </a:r>
            <a:endParaRPr lang="en-GB" sz="2400" dirty="0"/>
          </a:p>
          <a:p>
            <a:pPr marL="0" indent="0">
              <a:buNone/>
            </a:pPr>
            <a:r>
              <a:rPr lang="en-GB" sz="2400" dirty="0" smtClean="0"/>
              <a:t>	A </a:t>
            </a:r>
            <a:r>
              <a:rPr lang="en-GB" sz="2400" dirty="0"/>
              <a:t>moral </a:t>
            </a:r>
            <a:r>
              <a:rPr lang="en-GB" sz="2400" i="1" dirty="0"/>
              <a:t>obligation</a:t>
            </a:r>
            <a:r>
              <a:rPr lang="en-GB" sz="2400" dirty="0"/>
              <a:t> to behave correctly towards or in respect of.</a:t>
            </a:r>
          </a:p>
          <a:p>
            <a:pPr marL="0" indent="0">
              <a:buNone/>
            </a:pPr>
            <a:r>
              <a:rPr lang="en-GB" sz="2400" dirty="0" smtClean="0"/>
              <a:t>	"</a:t>
            </a:r>
            <a:r>
              <a:rPr lang="en-GB" sz="2400" dirty="0"/>
              <a:t>individuals have a responsibility to control their behaviour</a:t>
            </a:r>
            <a:r>
              <a:rPr lang="en-GB" sz="2400" dirty="0" smtClean="0"/>
              <a:t>"</a:t>
            </a:r>
            <a:endParaRPr lang="en-GB" sz="2400" dirty="0"/>
          </a:p>
        </p:txBody>
      </p:sp>
    </p:spTree>
    <p:extLst>
      <p:ext uri="{BB962C8B-B14F-4D97-AF65-F5344CB8AC3E}">
        <p14:creationId xmlns:p14="http://schemas.microsoft.com/office/powerpoint/2010/main" val="1388583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615951" y="1269999"/>
            <a:ext cx="8128000" cy="2159001"/>
          </a:xfrm>
        </p:spPr>
        <p:txBody>
          <a:bodyPr>
            <a:noAutofit/>
          </a:bodyPr>
          <a:lstStyle/>
          <a:p>
            <a:pPr marL="457200" indent="-457200">
              <a:buAutoNum type="arabicPeriod" startAt="3"/>
            </a:pPr>
            <a:r>
              <a:rPr lang="en-GB" sz="2400" dirty="0" smtClean="0"/>
              <a:t>The </a:t>
            </a:r>
            <a:r>
              <a:rPr lang="en-GB" sz="2400" dirty="0"/>
              <a:t>opportunity or ability to act independently and take </a:t>
            </a:r>
            <a:endParaRPr lang="en-GB" sz="2400" dirty="0" smtClean="0"/>
          </a:p>
          <a:p>
            <a:pPr marL="0" indent="0">
              <a:buNone/>
            </a:pPr>
            <a:r>
              <a:rPr lang="en-GB" sz="2400" dirty="0"/>
              <a:t>	</a:t>
            </a:r>
            <a:r>
              <a:rPr lang="en-GB" sz="2400" dirty="0" smtClean="0"/>
              <a:t>decisions without authorization</a:t>
            </a:r>
            <a:r>
              <a:rPr lang="en-GB" sz="2400" dirty="0"/>
              <a:t>.</a:t>
            </a:r>
          </a:p>
          <a:p>
            <a:pPr marL="0" indent="0">
              <a:buNone/>
            </a:pPr>
            <a:r>
              <a:rPr lang="en-GB" sz="2400" dirty="0" smtClean="0"/>
              <a:t>     	A </a:t>
            </a:r>
            <a:r>
              <a:rPr lang="en-GB" sz="2400" dirty="0"/>
              <a:t>thing which one is required to do as part of a job, role, or </a:t>
            </a:r>
            <a:endParaRPr lang="en-GB" sz="2400" dirty="0" smtClean="0"/>
          </a:p>
          <a:p>
            <a:pPr marL="0" indent="0">
              <a:buNone/>
            </a:pPr>
            <a:r>
              <a:rPr lang="en-GB" sz="2400" dirty="0"/>
              <a:t>	</a:t>
            </a:r>
            <a:r>
              <a:rPr lang="en-GB" sz="2400" dirty="0" smtClean="0"/>
              <a:t>legal obligation</a:t>
            </a:r>
            <a:r>
              <a:rPr lang="en-GB" sz="2400" dirty="0"/>
              <a:t>.</a:t>
            </a:r>
          </a:p>
          <a:p>
            <a:pPr marL="0" indent="0">
              <a:buNone/>
            </a:pPr>
            <a:r>
              <a:rPr lang="en-GB" sz="2400" dirty="0" smtClean="0"/>
              <a:t>	</a:t>
            </a:r>
            <a:r>
              <a:rPr lang="en-GB" sz="2400" i="1" dirty="0" smtClean="0"/>
              <a:t>Synonyms</a:t>
            </a:r>
            <a:r>
              <a:rPr lang="en-GB" sz="2400" dirty="0"/>
              <a:t>:	duty, task, function, job, role, place, charge, </a:t>
            </a:r>
            <a:r>
              <a:rPr lang="en-GB" sz="2400" dirty="0" smtClean="0"/>
              <a:t>						business</a:t>
            </a:r>
            <a:r>
              <a:rPr lang="en-GB" sz="2400" dirty="0"/>
              <a:t>, </a:t>
            </a:r>
            <a:r>
              <a:rPr lang="en-GB" sz="2400" dirty="0" smtClean="0"/>
              <a:t>onus</a:t>
            </a:r>
            <a:r>
              <a:rPr lang="en-GB" sz="2400" dirty="0"/>
              <a:t>, </a:t>
            </a:r>
            <a:r>
              <a:rPr lang="en-GB" sz="2400" dirty="0" smtClean="0"/>
              <a:t>burden, liability</a:t>
            </a:r>
            <a:r>
              <a:rPr lang="en-GB" sz="2400" dirty="0"/>
              <a:t>, accountability, </a:t>
            </a:r>
            <a:r>
              <a:rPr lang="en-GB" sz="2400" dirty="0" smtClean="0"/>
              <a:t>					answerability</a:t>
            </a:r>
            <a:r>
              <a:rPr lang="en-GB" sz="2400" dirty="0"/>
              <a:t>, </a:t>
            </a:r>
            <a:r>
              <a:rPr lang="en-GB" sz="2400" dirty="0" smtClean="0"/>
              <a:t>province</a:t>
            </a:r>
            <a:endParaRPr lang="en-GB" sz="2400" dirty="0"/>
          </a:p>
        </p:txBody>
      </p:sp>
      <p:pic>
        <p:nvPicPr>
          <p:cNvPr id="4" name="Picture 3"/>
          <p:cNvPicPr>
            <a:picLocks noChangeAspect="1"/>
          </p:cNvPicPr>
          <p:nvPr/>
        </p:nvPicPr>
        <p:blipFill>
          <a:blip r:embed="rId2"/>
          <a:stretch>
            <a:fillRect/>
          </a:stretch>
        </p:blipFill>
        <p:spPr>
          <a:xfrm>
            <a:off x="5721349" y="4167186"/>
            <a:ext cx="3302001" cy="2620963"/>
          </a:xfrm>
          <a:prstGeom prst="rect">
            <a:avLst/>
          </a:prstGeom>
        </p:spPr>
      </p:pic>
    </p:spTree>
    <p:extLst>
      <p:ext uri="{BB962C8B-B14F-4D97-AF65-F5344CB8AC3E}">
        <p14:creationId xmlns:p14="http://schemas.microsoft.com/office/powerpoint/2010/main" val="4200811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1033670" y="1432621"/>
            <a:ext cx="6774511" cy="4278820"/>
          </a:xfrm>
        </p:spPr>
        <p:txBody>
          <a:bodyPr>
            <a:noAutofit/>
          </a:bodyPr>
          <a:lstStyle/>
          <a:p>
            <a:pPr>
              <a:buFont typeface="+mj-lt"/>
              <a:buAutoNum type="arabicPeriod"/>
            </a:pPr>
            <a:r>
              <a:rPr lang="en-GB" sz="2400" dirty="0" smtClean="0"/>
              <a:t>To </a:t>
            </a:r>
            <a:r>
              <a:rPr lang="en-GB" sz="2400" b="1" dirty="0" smtClean="0"/>
              <a:t>Know</a:t>
            </a:r>
            <a:r>
              <a:rPr lang="en-GB" sz="2400" dirty="0" smtClean="0"/>
              <a:t> something</a:t>
            </a:r>
          </a:p>
          <a:p>
            <a:pPr>
              <a:buFont typeface="+mj-lt"/>
              <a:buAutoNum type="arabicPeriod"/>
            </a:pPr>
            <a:r>
              <a:rPr lang="en-US" sz="2400" dirty="0" smtClean="0"/>
              <a:t>To </a:t>
            </a:r>
            <a:r>
              <a:rPr lang="en-US" sz="2400" b="1" dirty="0" smtClean="0"/>
              <a:t>Do</a:t>
            </a:r>
            <a:r>
              <a:rPr lang="en-US" sz="2400" dirty="0" smtClean="0"/>
              <a:t> something</a:t>
            </a:r>
          </a:p>
          <a:p>
            <a:pPr lvl="1"/>
            <a:r>
              <a:rPr lang="en-US" sz="2400" dirty="0" smtClean="0"/>
              <a:t>Act</a:t>
            </a:r>
          </a:p>
          <a:p>
            <a:pPr lvl="1"/>
            <a:r>
              <a:rPr lang="en-US" sz="2400" dirty="0" smtClean="0"/>
              <a:t>Control</a:t>
            </a:r>
          </a:p>
          <a:p>
            <a:pPr lvl="1"/>
            <a:r>
              <a:rPr lang="en-US" sz="2400" dirty="0" smtClean="0"/>
              <a:t>Decide</a:t>
            </a:r>
            <a:endParaRPr lang="en-GB" sz="2400" dirty="0"/>
          </a:p>
        </p:txBody>
      </p:sp>
    </p:spTree>
    <p:extLst>
      <p:ext uri="{BB962C8B-B14F-4D97-AF65-F5344CB8AC3E}">
        <p14:creationId xmlns:p14="http://schemas.microsoft.com/office/powerpoint/2010/main" val="1835114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9552" y="1914071"/>
            <a:ext cx="1792813" cy="2042706"/>
          </a:xfrm>
          <a:prstGeom prst="rect">
            <a:avLst/>
          </a:prstGeom>
        </p:spPr>
      </p:pic>
      <p:sp>
        <p:nvSpPr>
          <p:cNvPr id="8" name="Rounded Rectangular Callout 7"/>
          <p:cNvSpPr/>
          <p:nvPr/>
        </p:nvSpPr>
        <p:spPr bwMode="auto">
          <a:xfrm>
            <a:off x="2555776" y="1890350"/>
            <a:ext cx="6480720" cy="1770781"/>
          </a:xfrm>
          <a:prstGeom prst="wedgeRoundRectCallout">
            <a:avLst>
              <a:gd name="adj1" fmla="val -57007"/>
              <a:gd name="adj2" fmla="val 29224"/>
              <a:gd name="adj3" fmla="val 16667"/>
            </a:avLst>
          </a:prstGeom>
          <a:solidFill>
            <a:srgbClr val="F4E9D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Title 4"/>
          <p:cNvSpPr>
            <a:spLocks noGrp="1"/>
          </p:cNvSpPr>
          <p:nvPr>
            <p:ph type="title" idx="4294967295"/>
          </p:nvPr>
        </p:nvSpPr>
        <p:spPr>
          <a:xfrm>
            <a:off x="539552" y="548681"/>
            <a:ext cx="7886700" cy="1008112"/>
          </a:xfrm>
        </p:spPr>
        <p:txBody>
          <a:bodyPr>
            <a:normAutofit fontScale="90000"/>
          </a:bodyPr>
          <a:lstStyle/>
          <a:p>
            <a:pPr algn="ctr"/>
            <a:r>
              <a:rPr lang="en-US" b="1" dirty="0" smtClean="0">
                <a:latin typeface="Calibri" panose="020F0502020204030204" pitchFamily="34" charset="0"/>
                <a:cs typeface="Calibri" panose="020F0502020204030204" pitchFamily="34" charset="0"/>
              </a:rPr>
              <a:t>Challenge: Uncovering the hidden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structure of designs</a:t>
            </a:r>
            <a:endParaRPr lang="en-GB" b="1" dirty="0">
              <a:latin typeface="Calibri" panose="020F0502020204030204" pitchFamily="34" charset="0"/>
              <a:cs typeface="Calibri" panose="020F0502020204030204" pitchFamily="34" charset="0"/>
            </a:endParaRPr>
          </a:p>
        </p:txBody>
      </p:sp>
      <p:sp>
        <p:nvSpPr>
          <p:cNvPr id="2" name="Rectangle 1"/>
          <p:cNvSpPr/>
          <p:nvPr/>
        </p:nvSpPr>
        <p:spPr bwMode="auto">
          <a:xfrm>
            <a:off x="545247" y="4365104"/>
            <a:ext cx="2580897" cy="504056"/>
          </a:xfrm>
          <a:prstGeom prst="rect">
            <a:avLst/>
          </a:prstGeom>
          <a:solidFill>
            <a:srgbClr val="FCEB84">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i="1" dirty="0">
                <a:solidFill>
                  <a:srgbClr val="000000"/>
                </a:solidFill>
                <a:latin typeface="Calibri" panose="020F0502020204030204" pitchFamily="34" charset="0"/>
                <a:cs typeface="Calibri" panose="020F0502020204030204" pitchFamily="34" charset="0"/>
              </a:rPr>
              <a:t>Information holder</a:t>
            </a:r>
            <a:endParaRPr lang="en-GB" dirty="0">
              <a:solidFill>
                <a:srgbClr val="000000"/>
              </a:solidFill>
              <a:latin typeface="Times" pitchFamily="68" charset="0"/>
            </a:endParaRPr>
          </a:p>
        </p:txBody>
      </p:sp>
      <p:sp>
        <p:nvSpPr>
          <p:cNvPr id="7" name="TextBox 6"/>
          <p:cNvSpPr txBox="1"/>
          <p:nvPr/>
        </p:nvSpPr>
        <p:spPr>
          <a:xfrm>
            <a:off x="2709874" y="1988840"/>
            <a:ext cx="6172524" cy="1569660"/>
          </a:xfrm>
          <a:prstGeom prst="rect">
            <a:avLst/>
          </a:prstGeom>
          <a:noFill/>
        </p:spPr>
        <p:txBody>
          <a:bodyPr wrap="none" rtlCol="0">
            <a:spAutoFit/>
          </a:bodyPr>
          <a:lstStyle/>
          <a:p>
            <a:pPr eaLnBrk="1" fontAlgn="auto" hangingPunct="1">
              <a:spcBef>
                <a:spcPts val="0"/>
              </a:spcBef>
              <a:spcAft>
                <a:spcPts val="0"/>
              </a:spcAft>
            </a:pPr>
            <a:r>
              <a:rPr lang="en-US" sz="3200" dirty="0" smtClean="0">
                <a:solidFill>
                  <a:srgbClr val="000000"/>
                </a:solidFill>
                <a:latin typeface="Calibri" panose="020F0502020204030204" pitchFamily="34" charset="0"/>
                <a:cs typeface="Calibri" panose="020F0502020204030204" pitchFamily="34" charset="0"/>
              </a:rPr>
              <a:t>Rebecca WB: Software designs are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built from building blocks that have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stereotypical roles</a:t>
            </a:r>
            <a:endParaRPr lang="en-GB" sz="3200" dirty="0">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bwMode="auto">
          <a:xfrm>
            <a:off x="524992" y="5157192"/>
            <a:ext cx="2580897" cy="504056"/>
          </a:xfrm>
          <a:prstGeom prst="rect">
            <a:avLst/>
          </a:prstGeom>
          <a:solidFill>
            <a:srgbClr val="FFBD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i="1" dirty="0" smtClean="0">
                <a:solidFill>
                  <a:srgbClr val="000000"/>
                </a:solidFill>
                <a:latin typeface="Calibri" panose="020F0502020204030204" pitchFamily="34" charset="0"/>
                <a:cs typeface="Calibri" panose="020F0502020204030204" pitchFamily="34" charset="0"/>
              </a:rPr>
              <a:t>Structurer</a:t>
            </a:r>
            <a:endParaRPr lang="en-GB" dirty="0">
              <a:solidFill>
                <a:srgbClr val="000000"/>
              </a:solidFill>
              <a:latin typeface="Times" pitchFamily="68" charset="0"/>
            </a:endParaRPr>
          </a:p>
        </p:txBody>
      </p:sp>
      <p:sp>
        <p:nvSpPr>
          <p:cNvPr id="10" name="Rectangle 9"/>
          <p:cNvSpPr/>
          <p:nvPr/>
        </p:nvSpPr>
        <p:spPr bwMode="auto">
          <a:xfrm>
            <a:off x="3440127" y="4365104"/>
            <a:ext cx="2580897" cy="504056"/>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i="1" dirty="0" smtClean="0">
                <a:solidFill>
                  <a:srgbClr val="000000"/>
                </a:solidFill>
                <a:latin typeface="Calibri" panose="020F0502020204030204" pitchFamily="34" charset="0"/>
                <a:cs typeface="Calibri" panose="020F0502020204030204" pitchFamily="34" charset="0"/>
              </a:rPr>
              <a:t>Service Provider</a:t>
            </a:r>
            <a:endParaRPr lang="en-GB" dirty="0">
              <a:solidFill>
                <a:srgbClr val="000000"/>
              </a:solidFill>
              <a:latin typeface="Times" pitchFamily="68" charset="0"/>
            </a:endParaRPr>
          </a:p>
        </p:txBody>
      </p:sp>
      <p:sp>
        <p:nvSpPr>
          <p:cNvPr id="11" name="Rectangle 10"/>
          <p:cNvSpPr/>
          <p:nvPr/>
        </p:nvSpPr>
        <p:spPr bwMode="auto">
          <a:xfrm>
            <a:off x="3419872" y="5157192"/>
            <a:ext cx="2580897" cy="50405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i="1" dirty="0" smtClean="0">
                <a:solidFill>
                  <a:srgbClr val="000000"/>
                </a:solidFill>
                <a:latin typeface="Calibri" panose="020F0502020204030204" pitchFamily="34" charset="0"/>
                <a:cs typeface="Calibri" panose="020F0502020204030204" pitchFamily="34" charset="0"/>
              </a:rPr>
              <a:t>Controller</a:t>
            </a:r>
            <a:endParaRPr lang="en-GB" dirty="0">
              <a:solidFill>
                <a:srgbClr val="000000"/>
              </a:solidFill>
              <a:latin typeface="Times" pitchFamily="68" charset="0"/>
            </a:endParaRPr>
          </a:p>
        </p:txBody>
      </p:sp>
      <p:sp>
        <p:nvSpPr>
          <p:cNvPr id="12" name="Rectangle 11"/>
          <p:cNvSpPr/>
          <p:nvPr/>
        </p:nvSpPr>
        <p:spPr bwMode="auto">
          <a:xfrm>
            <a:off x="6439079" y="4365104"/>
            <a:ext cx="2580897" cy="504056"/>
          </a:xfrm>
          <a:prstGeom prst="rect">
            <a:avLst/>
          </a:prstGeom>
          <a:solidFill>
            <a:srgbClr val="D1D1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i="1" dirty="0" err="1" smtClean="0">
                <a:solidFill>
                  <a:srgbClr val="000000"/>
                </a:solidFill>
                <a:latin typeface="Calibri" panose="020F0502020204030204" pitchFamily="34" charset="0"/>
                <a:cs typeface="Calibri" panose="020F0502020204030204" pitchFamily="34" charset="0"/>
              </a:rPr>
              <a:t>Interfacer</a:t>
            </a:r>
            <a:endParaRPr lang="en-GB" dirty="0">
              <a:solidFill>
                <a:srgbClr val="000000"/>
              </a:solidFill>
              <a:latin typeface="Times" pitchFamily="68" charset="0"/>
            </a:endParaRPr>
          </a:p>
        </p:txBody>
      </p:sp>
      <p:sp>
        <p:nvSpPr>
          <p:cNvPr id="13" name="Rectangle 12"/>
          <p:cNvSpPr/>
          <p:nvPr/>
        </p:nvSpPr>
        <p:spPr bwMode="auto">
          <a:xfrm>
            <a:off x="6418824" y="5157192"/>
            <a:ext cx="2580897" cy="504056"/>
          </a:xfrm>
          <a:prstGeom prst="rect">
            <a:avLst/>
          </a:prstGeom>
          <a:solidFill>
            <a:srgbClr val="FFC9C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i="1" dirty="0" smtClean="0">
                <a:solidFill>
                  <a:srgbClr val="000000"/>
                </a:solidFill>
                <a:latin typeface="Calibri" panose="020F0502020204030204" pitchFamily="34" charset="0"/>
                <a:cs typeface="Calibri" panose="020F0502020204030204" pitchFamily="34" charset="0"/>
              </a:rPr>
              <a:t>Coordinator</a:t>
            </a:r>
            <a:endParaRPr lang="en-GB" dirty="0">
              <a:solidFill>
                <a:srgbClr val="000000"/>
              </a:solidFill>
              <a:latin typeface="Times" pitchFamily="68" charset="0"/>
            </a:endParaRPr>
          </a:p>
        </p:txBody>
      </p:sp>
    </p:spTree>
    <p:extLst>
      <p:ext uri="{BB962C8B-B14F-4D97-AF65-F5344CB8AC3E}">
        <p14:creationId xmlns:p14="http://schemas.microsoft.com/office/powerpoint/2010/main" val="1873546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869" y="771009"/>
            <a:ext cx="7424531" cy="5262979"/>
          </a:xfrm>
          <a:prstGeom prst="rect">
            <a:avLst/>
          </a:prstGeom>
        </p:spPr>
        <p:txBody>
          <a:bodyPr wrap="square">
            <a:spAutoFit/>
          </a:bodyPr>
          <a:lstStyle/>
          <a:p>
            <a:pPr eaLnBrk="1" fontAlgn="auto" hangingPunct="1">
              <a:spcBef>
                <a:spcPts val="0"/>
              </a:spcBef>
              <a:spcAft>
                <a:spcPts val="0"/>
              </a:spcAft>
            </a:pPr>
            <a:r>
              <a:rPr lang="en-GB" dirty="0">
                <a:solidFill>
                  <a:prstClr val="black"/>
                </a:solidFill>
                <a:latin typeface="Calibri" panose="020F0502020204030204" pitchFamily="34" charset="0"/>
                <a:cs typeface="Calibri" panose="020F0502020204030204" pitchFamily="34" charset="0"/>
              </a:rPr>
              <a:t>■</a:t>
            </a:r>
            <a:r>
              <a:rPr lang="en-GB" i="1" dirty="0">
                <a:solidFill>
                  <a:prstClr val="black"/>
                </a:solidFill>
                <a:latin typeface="Calibri" panose="020F0502020204030204" pitchFamily="34" charset="0"/>
                <a:cs typeface="Calibri" panose="020F0502020204030204" pitchFamily="34" charset="0"/>
              </a:rPr>
              <a:t>Information holder</a:t>
            </a:r>
            <a:r>
              <a:rPr lang="en-GB" dirty="0">
                <a:solidFill>
                  <a:prstClr val="black"/>
                </a:solidFill>
                <a:latin typeface="Calibri" panose="020F0502020204030204" pitchFamily="34" charset="0"/>
                <a:cs typeface="Calibri" panose="020F0502020204030204" pitchFamily="34" charset="0"/>
              </a:rPr>
              <a:t>: an object designed to know certain information and provide </a:t>
            </a:r>
            <a:r>
              <a:rPr lang="en-GB" dirty="0" smtClean="0">
                <a:solidFill>
                  <a:prstClr val="black"/>
                </a:solidFill>
                <a:latin typeface="Calibri" panose="020F0502020204030204" pitchFamily="34" charset="0"/>
                <a:cs typeface="Calibri" panose="020F0502020204030204" pitchFamily="34" charset="0"/>
              </a:rPr>
              <a:t>that information </a:t>
            </a:r>
            <a:r>
              <a:rPr lang="en-GB" dirty="0">
                <a:solidFill>
                  <a:prstClr val="black"/>
                </a:solidFill>
                <a:latin typeface="Calibri" panose="020F0502020204030204" pitchFamily="34" charset="0"/>
                <a:cs typeface="Calibri" panose="020F0502020204030204" pitchFamily="34" charset="0"/>
              </a:rPr>
              <a:t>to other objects.</a:t>
            </a:r>
          </a:p>
          <a:p>
            <a:pPr eaLnBrk="1" fontAlgn="auto" hangingPunct="1">
              <a:spcBef>
                <a:spcPts val="0"/>
              </a:spcBef>
              <a:spcAft>
                <a:spcPts val="0"/>
              </a:spcAft>
            </a:pPr>
            <a:endParaRPr lang="en-GB" dirty="0" smtClean="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pPr>
            <a:r>
              <a:rPr lang="en-GB" dirty="0" smtClean="0">
                <a:solidFill>
                  <a:prstClr val="black"/>
                </a:solidFill>
                <a:latin typeface="Calibri" panose="020F0502020204030204" pitchFamily="34" charset="0"/>
                <a:cs typeface="Calibri" panose="020F0502020204030204" pitchFamily="34" charset="0"/>
              </a:rPr>
              <a:t>■ </a:t>
            </a:r>
            <a:r>
              <a:rPr lang="en-GB" i="1" dirty="0">
                <a:solidFill>
                  <a:prstClr val="black"/>
                </a:solidFill>
                <a:latin typeface="Calibri" panose="020F0502020204030204" pitchFamily="34" charset="0"/>
                <a:cs typeface="Calibri" panose="020F0502020204030204" pitchFamily="34" charset="0"/>
              </a:rPr>
              <a:t>Structurer</a:t>
            </a:r>
            <a:r>
              <a:rPr lang="en-GB" dirty="0">
                <a:solidFill>
                  <a:prstClr val="black"/>
                </a:solidFill>
                <a:latin typeface="Calibri" panose="020F0502020204030204" pitchFamily="34" charset="0"/>
                <a:cs typeface="Calibri" panose="020F0502020204030204" pitchFamily="34" charset="0"/>
              </a:rPr>
              <a:t>: an object that maintains relationships between objects and information </a:t>
            </a:r>
            <a:r>
              <a:rPr lang="en-GB" dirty="0" smtClean="0">
                <a:solidFill>
                  <a:prstClr val="black"/>
                </a:solidFill>
                <a:latin typeface="Calibri" panose="020F0502020204030204" pitchFamily="34" charset="0"/>
                <a:cs typeface="Calibri" panose="020F0502020204030204" pitchFamily="34" charset="0"/>
              </a:rPr>
              <a:t>about those </a:t>
            </a:r>
            <a:r>
              <a:rPr lang="en-GB" dirty="0">
                <a:solidFill>
                  <a:prstClr val="black"/>
                </a:solidFill>
                <a:latin typeface="Calibri" panose="020F0502020204030204" pitchFamily="34" charset="0"/>
                <a:cs typeface="Calibri" panose="020F0502020204030204" pitchFamily="34" charset="0"/>
              </a:rPr>
              <a:t>relationships. </a:t>
            </a:r>
            <a:r>
              <a:rPr lang="en-GB" dirty="0" smtClean="0">
                <a:solidFill>
                  <a:prstClr val="black"/>
                </a:solidFill>
                <a:latin typeface="Calibri" panose="020F0502020204030204" pitchFamily="34" charset="0"/>
                <a:cs typeface="Calibri" panose="020F0502020204030204" pitchFamily="34" charset="0"/>
              </a:rPr>
              <a:t/>
            </a:r>
            <a:br>
              <a:rPr lang="en-GB" dirty="0" smtClean="0">
                <a:solidFill>
                  <a:prstClr val="black"/>
                </a:solidFill>
                <a:latin typeface="Calibri" panose="020F0502020204030204" pitchFamily="34" charset="0"/>
                <a:cs typeface="Calibri" panose="020F0502020204030204" pitchFamily="34" charset="0"/>
              </a:rPr>
            </a:br>
            <a:r>
              <a:rPr lang="en-GB" dirty="0" smtClean="0">
                <a:solidFill>
                  <a:prstClr val="black"/>
                </a:solidFill>
                <a:latin typeface="Calibri" panose="020F0502020204030204" pitchFamily="34" charset="0"/>
                <a:cs typeface="Calibri" panose="020F0502020204030204" pitchFamily="34" charset="0"/>
              </a:rPr>
              <a:t>Complex </a:t>
            </a:r>
            <a:r>
              <a:rPr lang="en-GB" dirty="0">
                <a:solidFill>
                  <a:prstClr val="black"/>
                </a:solidFill>
                <a:latin typeface="Calibri" panose="020F0502020204030204" pitchFamily="34" charset="0"/>
                <a:cs typeface="Calibri" panose="020F0502020204030204" pitchFamily="34" charset="0"/>
              </a:rPr>
              <a:t>structurers might pool, collect, and maintain groups </a:t>
            </a:r>
            <a:r>
              <a:rPr lang="en-GB" dirty="0" smtClean="0">
                <a:solidFill>
                  <a:prstClr val="black"/>
                </a:solidFill>
                <a:latin typeface="Calibri" panose="020F0502020204030204" pitchFamily="34" charset="0"/>
                <a:cs typeface="Calibri" panose="020F0502020204030204" pitchFamily="34" charset="0"/>
              </a:rPr>
              <a:t>of many </a:t>
            </a:r>
            <a:r>
              <a:rPr lang="en-GB" dirty="0">
                <a:solidFill>
                  <a:prstClr val="black"/>
                </a:solidFill>
                <a:latin typeface="Calibri" panose="020F0502020204030204" pitchFamily="34" charset="0"/>
                <a:cs typeface="Calibri" panose="020F0502020204030204" pitchFamily="34" charset="0"/>
              </a:rPr>
              <a:t>objects; simpler structurers maintain relationships between a few objects. An </a:t>
            </a:r>
            <a:r>
              <a:rPr lang="en-GB" dirty="0" smtClean="0">
                <a:solidFill>
                  <a:prstClr val="black"/>
                </a:solidFill>
                <a:latin typeface="Calibri" panose="020F0502020204030204" pitchFamily="34" charset="0"/>
                <a:cs typeface="Calibri" panose="020F0502020204030204" pitchFamily="34" charset="0"/>
              </a:rPr>
              <a:t>example of </a:t>
            </a:r>
            <a:r>
              <a:rPr lang="en-GB" dirty="0">
                <a:solidFill>
                  <a:prstClr val="black"/>
                </a:solidFill>
                <a:latin typeface="Calibri" panose="020F0502020204030204" pitchFamily="34" charset="0"/>
                <a:cs typeface="Calibri" panose="020F0502020204030204" pitchFamily="34" charset="0"/>
              </a:rPr>
              <a:t>a generic structurer is a Java </a:t>
            </a:r>
            <a:r>
              <a:rPr lang="en-GB" dirty="0" err="1">
                <a:solidFill>
                  <a:prstClr val="black"/>
                </a:solidFill>
                <a:latin typeface="Calibri" panose="020F0502020204030204" pitchFamily="34" charset="0"/>
                <a:cs typeface="Calibri" panose="020F0502020204030204" pitchFamily="34" charset="0"/>
              </a:rPr>
              <a:t>HashMap</a:t>
            </a:r>
            <a:r>
              <a:rPr lang="en-GB" dirty="0">
                <a:solidFill>
                  <a:prstClr val="black"/>
                </a:solidFill>
                <a:latin typeface="Calibri" panose="020F0502020204030204" pitchFamily="34" charset="0"/>
                <a:cs typeface="Calibri" panose="020F0502020204030204" pitchFamily="34" charset="0"/>
              </a:rPr>
              <a:t>, which relates keys to values</a:t>
            </a:r>
            <a:r>
              <a:rPr lang="en-GB" dirty="0" smtClean="0">
                <a:solidFill>
                  <a:prstClr val="black"/>
                </a:solidFill>
                <a:latin typeface="Calibri" panose="020F0502020204030204" pitchFamily="34" charset="0"/>
                <a:cs typeface="Calibri" panose="020F0502020204030204" pitchFamily="34" charset="0"/>
              </a:rPr>
              <a:t>.</a:t>
            </a:r>
          </a:p>
          <a:p>
            <a:pPr eaLnBrk="1" fontAlgn="auto" hangingPunct="1">
              <a:spcBef>
                <a:spcPts val="0"/>
              </a:spcBef>
              <a:spcAft>
                <a:spcPts val="0"/>
              </a:spcAft>
            </a:pPr>
            <a:endParaRPr lang="en-GB" dirty="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pPr>
            <a:r>
              <a:rPr lang="en-GB" dirty="0">
                <a:solidFill>
                  <a:prstClr val="black"/>
                </a:solidFill>
                <a:latin typeface="Calibri" panose="020F0502020204030204" pitchFamily="34" charset="0"/>
                <a:cs typeface="Calibri" panose="020F0502020204030204" pitchFamily="34" charset="0"/>
              </a:rPr>
              <a:t>■ </a:t>
            </a:r>
            <a:r>
              <a:rPr lang="en-GB" i="1" dirty="0">
                <a:solidFill>
                  <a:prstClr val="black"/>
                </a:solidFill>
                <a:latin typeface="Calibri" panose="020F0502020204030204" pitchFamily="34" charset="0"/>
                <a:cs typeface="Calibri" panose="020F0502020204030204" pitchFamily="34" charset="0"/>
              </a:rPr>
              <a:t>Service provider</a:t>
            </a:r>
            <a:r>
              <a:rPr lang="en-GB" dirty="0">
                <a:solidFill>
                  <a:prstClr val="black"/>
                </a:solidFill>
                <a:latin typeface="Calibri" panose="020F0502020204030204" pitchFamily="34" charset="0"/>
                <a:cs typeface="Calibri" panose="020F0502020204030204" pitchFamily="34" charset="0"/>
              </a:rPr>
              <a:t>: an object that performs specific work and offers services to </a:t>
            </a:r>
            <a:r>
              <a:rPr lang="en-GB" dirty="0" smtClean="0">
                <a:solidFill>
                  <a:prstClr val="black"/>
                </a:solidFill>
                <a:latin typeface="Calibri" panose="020F0502020204030204" pitchFamily="34" charset="0"/>
                <a:cs typeface="Calibri" panose="020F0502020204030204" pitchFamily="34" charset="0"/>
              </a:rPr>
              <a:t>others on </a:t>
            </a:r>
            <a:r>
              <a:rPr lang="en-GB" dirty="0">
                <a:solidFill>
                  <a:prstClr val="black"/>
                </a:solidFill>
                <a:latin typeface="Calibri" panose="020F0502020204030204" pitchFamily="34" charset="0"/>
                <a:cs typeface="Calibri" panose="020F0502020204030204" pitchFamily="34" charset="0"/>
              </a:rPr>
              <a:t>demand</a:t>
            </a:r>
            <a:r>
              <a:rPr lang="en-GB" dirty="0" smtClean="0">
                <a:solidFill>
                  <a:prstClr val="black"/>
                </a:solidFill>
                <a:latin typeface="Calibri" panose="020F0502020204030204" pitchFamily="34" charset="0"/>
                <a:cs typeface="Calibri" panose="020F0502020204030204" pitchFamily="34" charset="0"/>
              </a:rPr>
              <a:t>.</a:t>
            </a:r>
            <a:endParaRPr lang="en-GB" dirty="0">
              <a:solidFill>
                <a:prstClr val="black"/>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787356" y="506896"/>
            <a:ext cx="1252924" cy="1172817"/>
          </a:xfrm>
          <a:prstGeom prst="rect">
            <a:avLst/>
          </a:prstGeom>
        </p:spPr>
      </p:pic>
      <p:pic>
        <p:nvPicPr>
          <p:cNvPr id="2050" name="Picture 2" descr="Image result for structurer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421" y="2018059"/>
            <a:ext cx="1658859" cy="1271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rvice provid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546" y="5205727"/>
            <a:ext cx="1166607" cy="116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9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21922"/>
            <a:ext cx="6182140" cy="5016758"/>
          </a:xfrm>
          <a:prstGeom prst="rect">
            <a:avLst/>
          </a:prstGeom>
        </p:spPr>
        <p:txBody>
          <a:bodyPr wrap="square">
            <a:spAutoFit/>
          </a:bodyPr>
          <a:lstStyle/>
          <a:p>
            <a:pPr eaLnBrk="1" fontAlgn="auto" hangingPunct="1">
              <a:spcBef>
                <a:spcPts val="0"/>
              </a:spcBef>
              <a:spcAft>
                <a:spcPts val="0"/>
              </a:spcAft>
            </a:pPr>
            <a:r>
              <a:rPr lang="en-GB" sz="2000" dirty="0" smtClean="0">
                <a:solidFill>
                  <a:prstClr val="black"/>
                </a:solidFill>
                <a:latin typeface="Calibri" panose="020F0502020204030204" pitchFamily="34" charset="0"/>
                <a:cs typeface="Calibri" panose="020F0502020204030204" pitchFamily="34" charset="0"/>
              </a:rPr>
              <a:t>■ </a:t>
            </a:r>
            <a:r>
              <a:rPr lang="en-GB" sz="2000" i="1" dirty="0" smtClean="0">
                <a:solidFill>
                  <a:prstClr val="black"/>
                </a:solidFill>
                <a:latin typeface="Calibri" panose="020F0502020204030204" pitchFamily="34" charset="0"/>
                <a:cs typeface="Calibri" panose="020F0502020204030204" pitchFamily="34" charset="0"/>
              </a:rPr>
              <a:t>Controller</a:t>
            </a:r>
            <a:r>
              <a:rPr lang="en-GB" sz="2000" dirty="0" smtClean="0">
                <a:solidFill>
                  <a:prstClr val="black"/>
                </a:solidFill>
                <a:latin typeface="Calibri" panose="020F0502020204030204" pitchFamily="34" charset="0"/>
                <a:cs typeface="Calibri" panose="020F0502020204030204" pitchFamily="34" charset="0"/>
              </a:rPr>
              <a:t>: an object designed to make decisions and control a complex task.</a:t>
            </a:r>
          </a:p>
          <a:p>
            <a:pPr eaLnBrk="1" fontAlgn="auto" hangingPunct="1">
              <a:spcBef>
                <a:spcPts val="0"/>
              </a:spcBef>
              <a:spcAft>
                <a:spcPts val="0"/>
              </a:spcAft>
            </a:pPr>
            <a:endParaRPr lang="en-GB" sz="2000" dirty="0" smtClean="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pPr>
            <a:r>
              <a:rPr lang="en-GB" sz="2000" dirty="0" smtClean="0">
                <a:solidFill>
                  <a:prstClr val="black"/>
                </a:solidFill>
                <a:latin typeface="Calibri" panose="020F0502020204030204" pitchFamily="34" charset="0"/>
                <a:cs typeface="Calibri" panose="020F0502020204030204" pitchFamily="34" charset="0"/>
              </a:rPr>
              <a:t>■ </a:t>
            </a:r>
            <a:r>
              <a:rPr lang="en-GB" sz="2000" i="1" dirty="0" smtClean="0">
                <a:solidFill>
                  <a:prstClr val="black"/>
                </a:solidFill>
                <a:latin typeface="Calibri" panose="020F0502020204030204" pitchFamily="34" charset="0"/>
                <a:cs typeface="Calibri" panose="020F0502020204030204" pitchFamily="34" charset="0"/>
              </a:rPr>
              <a:t>Coordinator</a:t>
            </a:r>
            <a:r>
              <a:rPr lang="en-GB" sz="2000" dirty="0" smtClean="0">
                <a:solidFill>
                  <a:prstClr val="black"/>
                </a:solidFill>
                <a:latin typeface="Calibri" panose="020F0502020204030204" pitchFamily="34" charset="0"/>
                <a:cs typeface="Calibri" panose="020F0502020204030204" pitchFamily="34" charset="0"/>
              </a:rPr>
              <a:t>: an object that doesn’t make many decisions but, in a rote or mechanical way, delegates work to other objects. </a:t>
            </a:r>
          </a:p>
          <a:p>
            <a:pPr eaLnBrk="1" fontAlgn="auto" hangingPunct="1">
              <a:spcBef>
                <a:spcPts val="0"/>
              </a:spcBef>
              <a:spcAft>
                <a:spcPts val="0"/>
              </a:spcAft>
            </a:pPr>
            <a:endParaRPr lang="en-GB" sz="2000" dirty="0" smtClean="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pPr>
            <a:r>
              <a:rPr lang="en-GB" sz="2000" dirty="0" smtClean="0">
                <a:solidFill>
                  <a:prstClr val="black"/>
                </a:solidFill>
                <a:latin typeface="Calibri" panose="020F0502020204030204" pitchFamily="34" charset="0"/>
                <a:cs typeface="Calibri" panose="020F0502020204030204" pitchFamily="34" charset="0"/>
              </a:rPr>
              <a:t>■ </a:t>
            </a:r>
            <a:r>
              <a:rPr lang="en-GB" sz="2000" i="1" dirty="0" err="1">
                <a:solidFill>
                  <a:prstClr val="black"/>
                </a:solidFill>
                <a:latin typeface="Calibri" panose="020F0502020204030204" pitchFamily="34" charset="0"/>
                <a:cs typeface="Calibri" panose="020F0502020204030204" pitchFamily="34" charset="0"/>
              </a:rPr>
              <a:t>Interfacer</a:t>
            </a:r>
            <a:r>
              <a:rPr lang="en-GB" sz="2000" dirty="0">
                <a:solidFill>
                  <a:prstClr val="black"/>
                </a:solidFill>
                <a:latin typeface="Calibri" panose="020F0502020204030204" pitchFamily="34" charset="0"/>
                <a:cs typeface="Calibri" panose="020F0502020204030204" pitchFamily="34" charset="0"/>
              </a:rPr>
              <a:t>: an object that transforms information or requests between distinct parts of </a:t>
            </a:r>
            <a:r>
              <a:rPr lang="en-GB" sz="2000" dirty="0" smtClean="0">
                <a:solidFill>
                  <a:prstClr val="black"/>
                </a:solidFill>
                <a:latin typeface="Calibri" panose="020F0502020204030204" pitchFamily="34" charset="0"/>
                <a:cs typeface="Calibri" panose="020F0502020204030204" pitchFamily="34" charset="0"/>
              </a:rPr>
              <a:t>a system</a:t>
            </a:r>
            <a:r>
              <a:rPr lang="en-GB" sz="2000" dirty="0">
                <a:solidFill>
                  <a:prstClr val="black"/>
                </a:solidFill>
                <a:latin typeface="Calibri" panose="020F0502020204030204" pitchFamily="34" charset="0"/>
                <a:cs typeface="Calibri" panose="020F0502020204030204" pitchFamily="34" charset="0"/>
              </a:rPr>
              <a:t>. The edges of an application contain user-</a:t>
            </a:r>
            <a:r>
              <a:rPr lang="en-GB" sz="2000" dirty="0" err="1">
                <a:solidFill>
                  <a:prstClr val="black"/>
                </a:solidFill>
                <a:latin typeface="Calibri" panose="020F0502020204030204" pitchFamily="34" charset="0"/>
                <a:cs typeface="Calibri" panose="020F0502020204030204" pitchFamily="34" charset="0"/>
              </a:rPr>
              <a:t>interfacer</a:t>
            </a:r>
            <a:r>
              <a:rPr lang="en-GB" sz="2000" dirty="0">
                <a:solidFill>
                  <a:prstClr val="black"/>
                </a:solidFill>
                <a:latin typeface="Calibri" panose="020F0502020204030204" pitchFamily="34" charset="0"/>
                <a:cs typeface="Calibri" panose="020F0502020204030204" pitchFamily="34" charset="0"/>
              </a:rPr>
              <a:t> objects that interact with </a:t>
            </a:r>
            <a:r>
              <a:rPr lang="en-GB" sz="2000" dirty="0" smtClean="0">
                <a:solidFill>
                  <a:prstClr val="black"/>
                </a:solidFill>
                <a:latin typeface="Calibri" panose="020F0502020204030204" pitchFamily="34" charset="0"/>
                <a:cs typeface="Calibri" panose="020F0502020204030204" pitchFamily="34" charset="0"/>
              </a:rPr>
              <a:t>the user </a:t>
            </a:r>
            <a:r>
              <a:rPr lang="en-GB" sz="2000" dirty="0">
                <a:solidFill>
                  <a:prstClr val="black"/>
                </a:solidFill>
                <a:latin typeface="Calibri" panose="020F0502020204030204" pitchFamily="34" charset="0"/>
                <a:cs typeface="Calibri" panose="020F0502020204030204" pitchFamily="34" charset="0"/>
              </a:rPr>
              <a:t>and external </a:t>
            </a:r>
            <a:r>
              <a:rPr lang="en-GB" sz="2000" dirty="0" err="1">
                <a:solidFill>
                  <a:prstClr val="black"/>
                </a:solidFill>
                <a:latin typeface="Calibri" panose="020F0502020204030204" pitchFamily="34" charset="0"/>
                <a:cs typeface="Calibri" panose="020F0502020204030204" pitchFamily="34" charset="0"/>
              </a:rPr>
              <a:t>interfacer</a:t>
            </a:r>
            <a:r>
              <a:rPr lang="en-GB" sz="2000" dirty="0">
                <a:solidFill>
                  <a:prstClr val="black"/>
                </a:solidFill>
                <a:latin typeface="Calibri" panose="020F0502020204030204" pitchFamily="34" charset="0"/>
                <a:cs typeface="Calibri" panose="020F0502020204030204" pitchFamily="34" charset="0"/>
              </a:rPr>
              <a:t> objects, which communicate with external systems. </a:t>
            </a:r>
            <a:r>
              <a:rPr lang="en-GB" sz="2000" dirty="0" err="1">
                <a:solidFill>
                  <a:prstClr val="black"/>
                </a:solidFill>
                <a:latin typeface="Calibri" panose="020F0502020204030204" pitchFamily="34" charset="0"/>
                <a:cs typeface="Calibri" panose="020F0502020204030204" pitchFamily="34" charset="0"/>
              </a:rPr>
              <a:t>Interfacers</a:t>
            </a:r>
            <a:endParaRPr lang="en-GB" sz="2000" dirty="0">
              <a:solidFill>
                <a:prstClr val="black"/>
              </a:solidFill>
              <a:latin typeface="Calibri" panose="020F0502020204030204" pitchFamily="34" charset="0"/>
              <a:cs typeface="Calibri" panose="020F0502020204030204" pitchFamily="34" charset="0"/>
            </a:endParaRPr>
          </a:p>
          <a:p>
            <a:pPr eaLnBrk="1" fontAlgn="auto" hangingPunct="1">
              <a:spcBef>
                <a:spcPts val="0"/>
              </a:spcBef>
              <a:spcAft>
                <a:spcPts val="0"/>
              </a:spcAft>
            </a:pPr>
            <a:r>
              <a:rPr lang="en-GB" sz="2000" dirty="0">
                <a:solidFill>
                  <a:prstClr val="black"/>
                </a:solidFill>
                <a:latin typeface="Calibri" panose="020F0502020204030204" pitchFamily="34" charset="0"/>
                <a:cs typeface="Calibri" panose="020F0502020204030204" pitchFamily="34" charset="0"/>
              </a:rPr>
              <a:t>also exist between subsystems. The Façade pattern is an example of a class designed</a:t>
            </a:r>
          </a:p>
          <a:p>
            <a:pPr eaLnBrk="1" fontAlgn="auto" hangingPunct="1">
              <a:spcBef>
                <a:spcPts val="0"/>
              </a:spcBef>
              <a:spcAft>
                <a:spcPts val="0"/>
              </a:spcAft>
            </a:pPr>
            <a:r>
              <a:rPr lang="en-GB" sz="2000" dirty="0">
                <a:solidFill>
                  <a:prstClr val="black"/>
                </a:solidFill>
                <a:latin typeface="Calibri" panose="020F0502020204030204" pitchFamily="34" charset="0"/>
                <a:cs typeface="Calibri" panose="020F0502020204030204" pitchFamily="34" charset="0"/>
              </a:rPr>
              <a:t>to simplify interactions and limit clients’ visibility of objects within a subsystem.</a:t>
            </a:r>
          </a:p>
        </p:txBody>
      </p:sp>
      <p:pic>
        <p:nvPicPr>
          <p:cNvPr id="3076" name="Picture 4" descr="Image result for interfacer ico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3846" y="3585291"/>
            <a:ext cx="1053228" cy="105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87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4294967295"/>
          </p:nvPr>
        </p:nvSpPr>
        <p:spPr>
          <a:xfrm>
            <a:off x="345862" y="2307025"/>
            <a:ext cx="8537559" cy="3415971"/>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Bef>
                <a:spcPts val="0"/>
              </a:spcBef>
              <a:spcAft>
                <a:spcPts val="1600"/>
              </a:spcAft>
              <a:buNone/>
            </a:pPr>
            <a:r>
              <a:rPr lang="en-US" sz="2000" dirty="0"/>
              <a:t>Analysis is for:	understanding &amp; describing the domain</a:t>
            </a:r>
          </a:p>
          <a:p>
            <a:pPr marL="0" indent="0">
              <a:spcBef>
                <a:spcPts val="0"/>
              </a:spcBef>
              <a:spcAft>
                <a:spcPts val="1600"/>
              </a:spcAft>
              <a:buNone/>
            </a:pPr>
            <a:r>
              <a:rPr lang="en-US" sz="2000" dirty="0"/>
              <a:t>		describes </a:t>
            </a:r>
            <a:r>
              <a:rPr lang="en-US" sz="2000" b="1" i="1" dirty="0"/>
              <a:t>what</a:t>
            </a:r>
            <a:r>
              <a:rPr lang="en-US" sz="2000" dirty="0"/>
              <a:t> : main concept &amp; their relations</a:t>
            </a:r>
          </a:p>
          <a:p>
            <a:pPr marL="0" indent="0">
              <a:spcBef>
                <a:spcPts val="0"/>
              </a:spcBef>
              <a:spcAft>
                <a:spcPts val="1600"/>
              </a:spcAft>
              <a:buNone/>
            </a:pPr>
            <a:endParaRPr lang="en-US" sz="2000" dirty="0"/>
          </a:p>
          <a:p>
            <a:pPr marL="0" indent="0">
              <a:spcBef>
                <a:spcPts val="0"/>
              </a:spcBef>
              <a:spcAft>
                <a:spcPts val="1600"/>
              </a:spcAft>
              <a:buNone/>
            </a:pPr>
            <a:r>
              <a:rPr lang="en-US" sz="2000" dirty="0"/>
              <a:t>Design is for: synthesis of executable solution </a:t>
            </a:r>
          </a:p>
          <a:p>
            <a:pPr marL="0" indent="0">
              <a:spcBef>
                <a:spcPts val="0"/>
              </a:spcBef>
              <a:spcAft>
                <a:spcPts val="1600"/>
              </a:spcAft>
              <a:buNone/>
            </a:pPr>
            <a:r>
              <a:rPr lang="en-US" sz="2000" dirty="0"/>
              <a:t>		describes </a:t>
            </a:r>
            <a:r>
              <a:rPr lang="en-US" sz="2000" b="1" i="1" dirty="0"/>
              <a:t>how</a:t>
            </a:r>
            <a:r>
              <a:rPr lang="en-US" sz="2000" dirty="0"/>
              <a:t> a construction of a solution should work</a:t>
            </a:r>
          </a:p>
        </p:txBody>
      </p:sp>
      <p:sp>
        <p:nvSpPr>
          <p:cNvPr id="135" name="Shape 135"/>
          <p:cNvSpPr txBox="1">
            <a:spLocks noGrp="1"/>
          </p:cNvSpPr>
          <p:nvPr>
            <p:ph type="title" idx="4294967295"/>
          </p:nvPr>
        </p:nvSpPr>
        <p:spPr>
          <a:xfrm>
            <a:off x="0" y="1368080"/>
            <a:ext cx="8521700" cy="573088"/>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a:t>Analysis &amp; Design</a:t>
            </a:r>
            <a:br>
              <a:rPr lang="en-GB" dirty="0"/>
            </a:br>
            <a:r>
              <a:rPr lang="en-GB" sz="1800" b="0" dirty="0"/>
              <a:t>In this course</a:t>
            </a:r>
            <a:endParaRPr b="0" dirty="0"/>
          </a:p>
        </p:txBody>
      </p:sp>
    </p:spTree>
    <p:extLst>
      <p:ext uri="{BB962C8B-B14F-4D97-AF65-F5344CB8AC3E}">
        <p14:creationId xmlns:p14="http://schemas.microsoft.com/office/powerpoint/2010/main" val="19278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50000" t="3774"/>
          <a:stretch/>
        </p:blipFill>
        <p:spPr>
          <a:xfrm>
            <a:off x="179512" y="908720"/>
            <a:ext cx="8704969" cy="5508848"/>
          </a:xfrm>
          <a:prstGeom prst="rect">
            <a:avLst/>
          </a:prstGeom>
        </p:spPr>
      </p:pic>
      <p:sp>
        <p:nvSpPr>
          <p:cNvPr id="4" name="Slide Number Placeholder 3"/>
          <p:cNvSpPr>
            <a:spLocks noGrp="1"/>
          </p:cNvSpPr>
          <p:nvPr>
            <p:ph type="sldNum" sz="quarter" idx="10"/>
          </p:nvPr>
        </p:nvSpPr>
        <p:spPr/>
        <p:txBody>
          <a:bodyPr/>
          <a:lstStyle/>
          <a:p>
            <a:pPr>
              <a:defRPr/>
            </a:pPr>
            <a:fld id="{DB2BB1EC-279B-4232-B251-1678B7F733E4}" type="slidenum">
              <a:rPr lang="en-GB" altLang="en-US" smtClean="0"/>
              <a:pPr>
                <a:defRPr/>
              </a:pPr>
              <a:t>4</a:t>
            </a:fld>
            <a:endParaRPr lang="en-GB" altLang="en-US"/>
          </a:p>
        </p:txBody>
      </p:sp>
    </p:spTree>
    <p:extLst>
      <p:ext uri="{BB962C8B-B14F-4D97-AF65-F5344CB8AC3E}">
        <p14:creationId xmlns:p14="http://schemas.microsoft.com/office/powerpoint/2010/main" val="307972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0" y="1195389"/>
            <a:ext cx="8521700" cy="573087"/>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a:t>From Analysis to </a:t>
            </a:r>
            <a:r>
              <a:rPr lang="en-GB" dirty="0" smtClean="0"/>
              <a:t>Design</a:t>
            </a:r>
            <a:endParaRPr dirty="0"/>
          </a:p>
        </p:txBody>
      </p:sp>
      <p:sp>
        <p:nvSpPr>
          <p:cNvPr id="2" name="Rounded Rectangle 1"/>
          <p:cNvSpPr/>
          <p:nvPr/>
        </p:nvSpPr>
        <p:spPr>
          <a:xfrm>
            <a:off x="244185" y="1830592"/>
            <a:ext cx="2446740" cy="31267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3" name="TextBox 2"/>
          <p:cNvSpPr txBox="1"/>
          <p:nvPr/>
        </p:nvSpPr>
        <p:spPr>
          <a:xfrm>
            <a:off x="396816" y="1929193"/>
            <a:ext cx="2186817"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Problem Space/Domain</a:t>
            </a:r>
            <a:endParaRPr lang="en-GB" sz="1400" b="1" kern="0" dirty="0">
              <a:solidFill>
                <a:srgbClr val="000000"/>
              </a:solidFill>
              <a:latin typeface="Arial"/>
              <a:cs typeface="Arial"/>
              <a:sym typeface="Arial"/>
            </a:endParaRPr>
          </a:p>
        </p:txBody>
      </p:sp>
      <p:sp>
        <p:nvSpPr>
          <p:cNvPr id="7" name="TextBox 6"/>
          <p:cNvSpPr txBox="1"/>
          <p:nvPr/>
        </p:nvSpPr>
        <p:spPr>
          <a:xfrm>
            <a:off x="543560" y="2641332"/>
            <a:ext cx="692818"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Actors</a:t>
            </a:r>
            <a:endParaRPr lang="en-GB" sz="1400" kern="0" dirty="0">
              <a:solidFill>
                <a:srgbClr val="000000"/>
              </a:solidFill>
              <a:latin typeface="Arial"/>
              <a:cs typeface="Arial"/>
              <a:sym typeface="Arial"/>
            </a:endParaRPr>
          </a:p>
        </p:txBody>
      </p:sp>
      <p:sp>
        <p:nvSpPr>
          <p:cNvPr id="8" name="TextBox 7"/>
          <p:cNvSpPr txBox="1"/>
          <p:nvPr/>
        </p:nvSpPr>
        <p:spPr>
          <a:xfrm>
            <a:off x="1407161" y="2641331"/>
            <a:ext cx="772969"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Actions</a:t>
            </a:r>
            <a:endParaRPr lang="en-GB" sz="1400" kern="0" dirty="0">
              <a:solidFill>
                <a:srgbClr val="000000"/>
              </a:solidFill>
              <a:latin typeface="Arial"/>
              <a:cs typeface="Arial"/>
              <a:sym typeface="Arial"/>
            </a:endParaRPr>
          </a:p>
        </p:txBody>
      </p:sp>
      <p:sp>
        <p:nvSpPr>
          <p:cNvPr id="9" name="TextBox 8"/>
          <p:cNvSpPr txBox="1"/>
          <p:nvPr/>
        </p:nvSpPr>
        <p:spPr>
          <a:xfrm>
            <a:off x="1467556" y="4240615"/>
            <a:ext cx="562975"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Data</a:t>
            </a:r>
            <a:endParaRPr lang="en-GB" sz="1400" kern="0" dirty="0">
              <a:solidFill>
                <a:srgbClr val="000000"/>
              </a:solidFill>
              <a:latin typeface="Arial"/>
              <a:cs typeface="Arial"/>
              <a:sym typeface="Arial"/>
            </a:endParaRPr>
          </a:p>
        </p:txBody>
      </p:sp>
      <p:sp>
        <p:nvSpPr>
          <p:cNvPr id="10" name="TextBox 9"/>
          <p:cNvSpPr txBox="1"/>
          <p:nvPr/>
        </p:nvSpPr>
        <p:spPr>
          <a:xfrm>
            <a:off x="829211" y="3288573"/>
            <a:ext cx="1021433"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Processes</a:t>
            </a:r>
            <a:endParaRPr lang="en-GB" sz="1400" kern="0" dirty="0">
              <a:solidFill>
                <a:srgbClr val="000000"/>
              </a:solidFill>
              <a:latin typeface="Arial"/>
              <a:cs typeface="Arial"/>
              <a:sym typeface="Arial"/>
            </a:endParaRPr>
          </a:p>
        </p:txBody>
      </p:sp>
      <p:cxnSp>
        <p:nvCxnSpPr>
          <p:cNvPr id="5" name="Straight Arrow Connector 4"/>
          <p:cNvCxnSpPr>
            <a:stCxn id="8" idx="3"/>
            <a:endCxn id="13" idx="1"/>
          </p:cNvCxnSpPr>
          <p:nvPr/>
        </p:nvCxnSpPr>
        <p:spPr>
          <a:xfrm>
            <a:off x="2180130" y="2795220"/>
            <a:ext cx="731425" cy="1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11555" y="2534650"/>
            <a:ext cx="971741" cy="523220"/>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Use Case</a:t>
            </a:r>
          </a:p>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cxnSp>
        <p:nvCxnSpPr>
          <p:cNvPr id="16" name="Straight Arrow Connector 15"/>
          <p:cNvCxnSpPr>
            <a:stCxn id="10" idx="3"/>
            <a:endCxn id="17" idx="1"/>
          </p:cNvCxnSpPr>
          <p:nvPr/>
        </p:nvCxnSpPr>
        <p:spPr>
          <a:xfrm flipV="1">
            <a:off x="1850644" y="3433343"/>
            <a:ext cx="1060911"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11555" y="3171732"/>
            <a:ext cx="1758815" cy="523220"/>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Sequence / Activity </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sp>
        <p:nvSpPr>
          <p:cNvPr id="19" name="TextBox 18"/>
          <p:cNvSpPr txBox="1"/>
          <p:nvPr/>
        </p:nvSpPr>
        <p:spPr>
          <a:xfrm>
            <a:off x="642923" y="3910415"/>
            <a:ext cx="1430200"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Responsibilities</a:t>
            </a:r>
            <a:endParaRPr lang="en-GB" sz="1400" kern="0" dirty="0">
              <a:solidFill>
                <a:srgbClr val="000000"/>
              </a:solidFill>
              <a:latin typeface="Arial"/>
              <a:cs typeface="Arial"/>
              <a:sym typeface="Arial"/>
            </a:endParaRPr>
          </a:p>
        </p:txBody>
      </p:sp>
      <p:sp>
        <p:nvSpPr>
          <p:cNvPr id="14" name="Right Brace 13"/>
          <p:cNvSpPr/>
          <p:nvPr/>
        </p:nvSpPr>
        <p:spPr>
          <a:xfrm>
            <a:off x="2138680" y="3971291"/>
            <a:ext cx="152400" cy="577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buClr>
                <a:srgbClr val="000000"/>
              </a:buClr>
            </a:pPr>
            <a:endParaRPr lang="en-GB" sz="1400" kern="0">
              <a:solidFill>
                <a:srgbClr val="000000"/>
              </a:solidFill>
              <a:sym typeface="Arial"/>
            </a:endParaRPr>
          </a:p>
        </p:txBody>
      </p:sp>
      <p:sp>
        <p:nvSpPr>
          <p:cNvPr id="22" name="TextBox 21"/>
          <p:cNvSpPr txBox="1"/>
          <p:nvPr/>
        </p:nvSpPr>
        <p:spPr>
          <a:xfrm>
            <a:off x="2952194" y="4111532"/>
            <a:ext cx="1359668"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Class Diagram</a:t>
            </a:r>
            <a:endParaRPr lang="en-GB" sz="1400" kern="0" dirty="0">
              <a:solidFill>
                <a:srgbClr val="000000"/>
              </a:solidFill>
              <a:latin typeface="Arial"/>
              <a:cs typeface="Arial"/>
              <a:sym typeface="Arial"/>
            </a:endParaRPr>
          </a:p>
        </p:txBody>
      </p:sp>
      <p:cxnSp>
        <p:nvCxnSpPr>
          <p:cNvPr id="23" name="Straight Arrow Connector 22"/>
          <p:cNvCxnSpPr>
            <a:stCxn id="14" idx="1"/>
            <a:endCxn id="22" idx="1"/>
          </p:cNvCxnSpPr>
          <p:nvPr/>
        </p:nvCxnSpPr>
        <p:spPr>
          <a:xfrm>
            <a:off x="2291080" y="4259842"/>
            <a:ext cx="661114" cy="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233" y="5253942"/>
            <a:ext cx="3468821"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analysis:</a:t>
            </a:r>
          </a:p>
          <a:p>
            <a:pPr algn="ctr" eaLnBrk="1" fontAlgn="auto" hangingPunct="1">
              <a:spcBef>
                <a:spcPts val="0"/>
              </a:spcBef>
              <a:spcAft>
                <a:spcPts val="0"/>
              </a:spcAft>
              <a:buClr>
                <a:srgbClr val="000000"/>
              </a:buClr>
            </a:pPr>
            <a:r>
              <a:rPr lang="en-US" sz="1400" b="1" i="1" kern="0" dirty="0">
                <a:solidFill>
                  <a:srgbClr val="000000"/>
                </a:solidFill>
                <a:latin typeface="Arial"/>
                <a:cs typeface="Arial"/>
                <a:sym typeface="Arial"/>
              </a:rPr>
              <a:t>What is there?</a:t>
            </a:r>
            <a:endParaRPr lang="en-GB" sz="1400" i="1" kern="0" dirty="0">
              <a:solidFill>
                <a:srgbClr val="000000"/>
              </a:solidFill>
              <a:latin typeface="Arial"/>
              <a:cs typeface="Arial"/>
              <a:sym typeface="Arial"/>
            </a:endParaRPr>
          </a:p>
        </p:txBody>
      </p:sp>
    </p:spTree>
    <p:extLst>
      <p:ext uri="{BB962C8B-B14F-4D97-AF65-F5344CB8AC3E}">
        <p14:creationId xmlns:p14="http://schemas.microsoft.com/office/powerpoint/2010/main" val="1322361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198120" y="1195389"/>
            <a:ext cx="8521700" cy="573087"/>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a:t>From Analysis to </a:t>
            </a:r>
            <a:r>
              <a:rPr lang="en-GB" dirty="0" smtClean="0"/>
              <a:t>Design</a:t>
            </a:r>
            <a:endParaRPr dirty="0"/>
          </a:p>
        </p:txBody>
      </p:sp>
      <p:sp>
        <p:nvSpPr>
          <p:cNvPr id="2" name="Rounded Rectangle 1"/>
          <p:cNvSpPr/>
          <p:nvPr/>
        </p:nvSpPr>
        <p:spPr>
          <a:xfrm>
            <a:off x="464974" y="1832610"/>
            <a:ext cx="2446740" cy="345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3" name="TextBox 2"/>
          <p:cNvSpPr txBox="1"/>
          <p:nvPr/>
        </p:nvSpPr>
        <p:spPr>
          <a:xfrm>
            <a:off x="594936" y="1929193"/>
            <a:ext cx="2186817"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Problem Space/Domain</a:t>
            </a:r>
            <a:endParaRPr lang="en-GB" sz="1400" b="1" kern="0" dirty="0">
              <a:solidFill>
                <a:srgbClr val="000000"/>
              </a:solidFill>
              <a:latin typeface="Arial"/>
              <a:cs typeface="Arial"/>
              <a:sym typeface="Arial"/>
            </a:endParaRPr>
          </a:p>
        </p:txBody>
      </p:sp>
      <p:sp>
        <p:nvSpPr>
          <p:cNvPr id="7" name="TextBox 6"/>
          <p:cNvSpPr txBox="1"/>
          <p:nvPr/>
        </p:nvSpPr>
        <p:spPr>
          <a:xfrm>
            <a:off x="1754470" y="2324550"/>
            <a:ext cx="692818"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Actors</a:t>
            </a:r>
            <a:endParaRPr lang="en-GB" sz="1400" kern="0" dirty="0">
              <a:solidFill>
                <a:srgbClr val="000000"/>
              </a:solidFill>
              <a:latin typeface="Arial"/>
              <a:cs typeface="Arial"/>
              <a:sym typeface="Arial"/>
            </a:endParaRPr>
          </a:p>
        </p:txBody>
      </p:sp>
      <p:sp>
        <p:nvSpPr>
          <p:cNvPr id="8" name="TextBox 7"/>
          <p:cNvSpPr txBox="1"/>
          <p:nvPr/>
        </p:nvSpPr>
        <p:spPr>
          <a:xfrm>
            <a:off x="1022371" y="2708701"/>
            <a:ext cx="772969"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Actions</a:t>
            </a:r>
            <a:endParaRPr lang="en-GB" sz="1400" kern="0" dirty="0">
              <a:solidFill>
                <a:srgbClr val="000000"/>
              </a:solidFill>
              <a:latin typeface="Arial"/>
              <a:cs typeface="Arial"/>
              <a:sym typeface="Arial"/>
            </a:endParaRPr>
          </a:p>
        </p:txBody>
      </p:sp>
      <p:sp>
        <p:nvSpPr>
          <p:cNvPr id="9" name="TextBox 8"/>
          <p:cNvSpPr txBox="1"/>
          <p:nvPr/>
        </p:nvSpPr>
        <p:spPr>
          <a:xfrm>
            <a:off x="1665676" y="4108535"/>
            <a:ext cx="562975"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Data</a:t>
            </a:r>
            <a:endParaRPr lang="en-GB" sz="1400" kern="0" dirty="0">
              <a:solidFill>
                <a:srgbClr val="000000"/>
              </a:solidFill>
              <a:latin typeface="Arial"/>
              <a:cs typeface="Arial"/>
              <a:sym typeface="Arial"/>
            </a:endParaRPr>
          </a:p>
        </p:txBody>
      </p:sp>
      <p:sp>
        <p:nvSpPr>
          <p:cNvPr id="10" name="TextBox 9"/>
          <p:cNvSpPr txBox="1"/>
          <p:nvPr/>
        </p:nvSpPr>
        <p:spPr>
          <a:xfrm>
            <a:off x="1027331" y="3288573"/>
            <a:ext cx="1021433"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Processes</a:t>
            </a:r>
            <a:endParaRPr lang="en-GB" sz="1400" kern="0" dirty="0">
              <a:solidFill>
                <a:srgbClr val="000000"/>
              </a:solidFill>
              <a:latin typeface="Arial"/>
              <a:cs typeface="Arial"/>
              <a:sym typeface="Arial"/>
            </a:endParaRPr>
          </a:p>
        </p:txBody>
      </p:sp>
      <p:cxnSp>
        <p:nvCxnSpPr>
          <p:cNvPr id="5" name="Straight Arrow Connector 4"/>
          <p:cNvCxnSpPr>
            <a:stCxn id="8" idx="3"/>
            <a:endCxn id="13" idx="1"/>
          </p:cNvCxnSpPr>
          <p:nvPr/>
        </p:nvCxnSpPr>
        <p:spPr>
          <a:xfrm flipV="1">
            <a:off x="1795340" y="2831649"/>
            <a:ext cx="1619515" cy="30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14855" y="2570038"/>
            <a:ext cx="971741" cy="523220"/>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Use Case</a:t>
            </a:r>
          </a:p>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cxnSp>
        <p:nvCxnSpPr>
          <p:cNvPr id="16" name="Straight Arrow Connector 15"/>
          <p:cNvCxnSpPr>
            <a:stCxn id="10" idx="3"/>
            <a:endCxn id="17" idx="1"/>
          </p:cNvCxnSpPr>
          <p:nvPr/>
        </p:nvCxnSpPr>
        <p:spPr>
          <a:xfrm flipV="1">
            <a:off x="2048764" y="3433343"/>
            <a:ext cx="1060911"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09675" y="3171732"/>
            <a:ext cx="1758815" cy="523220"/>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Sequence / Activity </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sp>
        <p:nvSpPr>
          <p:cNvPr id="19" name="TextBox 18"/>
          <p:cNvSpPr txBox="1"/>
          <p:nvPr/>
        </p:nvSpPr>
        <p:spPr>
          <a:xfrm>
            <a:off x="841043" y="3778335"/>
            <a:ext cx="1430200"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Responsibilities</a:t>
            </a:r>
            <a:endParaRPr lang="en-GB" sz="1400" kern="0" dirty="0">
              <a:solidFill>
                <a:srgbClr val="000000"/>
              </a:solidFill>
              <a:latin typeface="Arial"/>
              <a:cs typeface="Arial"/>
              <a:sym typeface="Arial"/>
            </a:endParaRPr>
          </a:p>
        </p:txBody>
      </p:sp>
      <p:sp>
        <p:nvSpPr>
          <p:cNvPr id="14" name="Right Brace 13"/>
          <p:cNvSpPr/>
          <p:nvPr/>
        </p:nvSpPr>
        <p:spPr>
          <a:xfrm>
            <a:off x="2336800" y="3839211"/>
            <a:ext cx="152400" cy="577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buClr>
                <a:srgbClr val="000000"/>
              </a:buClr>
            </a:pPr>
            <a:endParaRPr lang="en-GB" sz="1400" kern="0">
              <a:solidFill>
                <a:srgbClr val="000000"/>
              </a:solidFill>
              <a:sym typeface="Arial"/>
            </a:endParaRPr>
          </a:p>
        </p:txBody>
      </p:sp>
      <p:sp>
        <p:nvSpPr>
          <p:cNvPr id="22" name="TextBox 21"/>
          <p:cNvSpPr txBox="1"/>
          <p:nvPr/>
        </p:nvSpPr>
        <p:spPr>
          <a:xfrm>
            <a:off x="3150314" y="3979452"/>
            <a:ext cx="1359668"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Class Diagram</a:t>
            </a:r>
            <a:endParaRPr lang="en-GB" sz="1400" kern="0" dirty="0">
              <a:solidFill>
                <a:srgbClr val="000000"/>
              </a:solidFill>
              <a:latin typeface="Arial"/>
              <a:cs typeface="Arial"/>
              <a:sym typeface="Arial"/>
            </a:endParaRPr>
          </a:p>
        </p:txBody>
      </p:sp>
      <p:cxnSp>
        <p:nvCxnSpPr>
          <p:cNvPr id="23" name="Straight Arrow Connector 22"/>
          <p:cNvCxnSpPr>
            <a:stCxn id="14" idx="1"/>
            <a:endCxn id="22" idx="1"/>
          </p:cNvCxnSpPr>
          <p:nvPr/>
        </p:nvCxnSpPr>
        <p:spPr>
          <a:xfrm>
            <a:off x="2489200" y="4127762"/>
            <a:ext cx="661114" cy="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7331" y="4822326"/>
            <a:ext cx="990977"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err="1">
                <a:solidFill>
                  <a:srgbClr val="000000"/>
                </a:solidFill>
                <a:latin typeface="Arial"/>
                <a:cs typeface="Arial"/>
                <a:sym typeface="Arial"/>
              </a:rPr>
              <a:t>Behaviour</a:t>
            </a:r>
            <a:endParaRPr lang="en-GB" sz="1400" kern="0" dirty="0">
              <a:solidFill>
                <a:srgbClr val="000000"/>
              </a:solidFill>
              <a:latin typeface="Arial"/>
              <a:cs typeface="Arial"/>
              <a:sym typeface="Arial"/>
            </a:endParaRPr>
          </a:p>
        </p:txBody>
      </p:sp>
      <p:cxnSp>
        <p:nvCxnSpPr>
          <p:cNvPr id="20" name="Straight Arrow Connector 19"/>
          <p:cNvCxnSpPr>
            <a:stCxn id="18" idx="3"/>
            <a:endCxn id="21" idx="1"/>
          </p:cNvCxnSpPr>
          <p:nvPr/>
        </p:nvCxnSpPr>
        <p:spPr>
          <a:xfrm flipV="1">
            <a:off x="2018308" y="4967096"/>
            <a:ext cx="1091367"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09674" y="4705485"/>
            <a:ext cx="1329210" cy="523220"/>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State Machine</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sp>
        <p:nvSpPr>
          <p:cNvPr id="4" name="Up Arrow 3"/>
          <p:cNvSpPr/>
          <p:nvPr/>
        </p:nvSpPr>
        <p:spPr>
          <a:xfrm>
            <a:off x="3839647" y="5172190"/>
            <a:ext cx="289560" cy="2844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a:solidFill>
                <a:srgbClr val="FFFFFF"/>
              </a:solidFill>
              <a:sym typeface="Arial"/>
            </a:endParaRPr>
          </a:p>
        </p:txBody>
      </p:sp>
      <p:sp>
        <p:nvSpPr>
          <p:cNvPr id="24" name="TextBox 23"/>
          <p:cNvSpPr txBox="1"/>
          <p:nvPr/>
        </p:nvSpPr>
        <p:spPr>
          <a:xfrm>
            <a:off x="2838056" y="5471380"/>
            <a:ext cx="2292745" cy="461665"/>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200" kern="0" dirty="0">
                <a:solidFill>
                  <a:srgbClr val="000000"/>
                </a:solidFill>
                <a:latin typeface="Arial"/>
                <a:cs typeface="Arial"/>
                <a:sym typeface="Arial"/>
              </a:rPr>
              <a:t>Following our terminology, these are MODELS!</a:t>
            </a:r>
            <a:endParaRPr lang="en-GB" sz="1200" kern="0" dirty="0">
              <a:solidFill>
                <a:srgbClr val="000000"/>
              </a:solidFill>
              <a:latin typeface="Arial"/>
              <a:cs typeface="Arial"/>
              <a:sym typeface="Arial"/>
            </a:endParaRPr>
          </a:p>
        </p:txBody>
      </p:sp>
      <p:sp>
        <p:nvSpPr>
          <p:cNvPr id="25" name="Rounded Rectangle 24"/>
          <p:cNvSpPr/>
          <p:nvPr/>
        </p:nvSpPr>
        <p:spPr>
          <a:xfrm>
            <a:off x="5118218" y="1860030"/>
            <a:ext cx="2446740" cy="3454400"/>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26" name="TextBox 25"/>
          <p:cNvSpPr txBox="1"/>
          <p:nvPr/>
        </p:nvSpPr>
        <p:spPr>
          <a:xfrm>
            <a:off x="5248180" y="1965732"/>
            <a:ext cx="2183611"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Solution Space/Domain</a:t>
            </a:r>
            <a:endParaRPr lang="en-GB" sz="1400" b="1" kern="0" dirty="0">
              <a:solidFill>
                <a:srgbClr val="000000"/>
              </a:solidFill>
              <a:latin typeface="Arial"/>
              <a:cs typeface="Arial"/>
              <a:sym typeface="Arial"/>
            </a:endParaRPr>
          </a:p>
        </p:txBody>
      </p:sp>
      <p:sp>
        <p:nvSpPr>
          <p:cNvPr id="27" name="TextBox 26"/>
          <p:cNvSpPr txBox="1"/>
          <p:nvPr/>
        </p:nvSpPr>
        <p:spPr>
          <a:xfrm>
            <a:off x="5440843" y="2423931"/>
            <a:ext cx="2024913" cy="738664"/>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 User Interface Design</a:t>
            </a:r>
          </a:p>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 Features</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 Test cases</a:t>
            </a:r>
            <a:endParaRPr lang="en-GB" sz="1400" kern="0" dirty="0">
              <a:solidFill>
                <a:srgbClr val="000000"/>
              </a:solidFill>
              <a:latin typeface="Arial"/>
              <a:cs typeface="Arial"/>
              <a:sym typeface="Arial"/>
            </a:endParaRPr>
          </a:p>
        </p:txBody>
      </p:sp>
      <p:sp>
        <p:nvSpPr>
          <p:cNvPr id="30" name="TextBox 29"/>
          <p:cNvSpPr txBox="1"/>
          <p:nvPr/>
        </p:nvSpPr>
        <p:spPr>
          <a:xfrm>
            <a:off x="5480529" y="3236118"/>
            <a:ext cx="1898277" cy="523220"/>
          </a:xfrm>
          <a:prstGeom prst="rect">
            <a:avLst/>
          </a:prstGeom>
          <a:noFill/>
        </p:spPr>
        <p:txBody>
          <a:bodyPr wrap="non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Business Processes /</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Workflows</a:t>
            </a:r>
            <a:endParaRPr lang="en-GB" sz="1400" kern="0" dirty="0">
              <a:solidFill>
                <a:srgbClr val="000000"/>
              </a:solidFill>
              <a:latin typeface="Arial"/>
              <a:cs typeface="Arial"/>
              <a:sym typeface="Arial"/>
            </a:endParaRPr>
          </a:p>
        </p:txBody>
      </p:sp>
      <p:sp>
        <p:nvSpPr>
          <p:cNvPr id="35" name="TextBox 34"/>
          <p:cNvSpPr txBox="1"/>
          <p:nvPr/>
        </p:nvSpPr>
        <p:spPr>
          <a:xfrm>
            <a:off x="5604385" y="3979452"/>
            <a:ext cx="2005677"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Classes (Components)</a:t>
            </a:r>
            <a:endParaRPr lang="en-GB" sz="1400" kern="0" dirty="0">
              <a:solidFill>
                <a:srgbClr val="000000"/>
              </a:solidFill>
              <a:latin typeface="Arial"/>
              <a:cs typeface="Arial"/>
              <a:sym typeface="Arial"/>
            </a:endParaRPr>
          </a:p>
        </p:txBody>
      </p:sp>
      <p:sp>
        <p:nvSpPr>
          <p:cNvPr id="39" name="TextBox 38"/>
          <p:cNvSpPr txBox="1"/>
          <p:nvPr/>
        </p:nvSpPr>
        <p:spPr>
          <a:xfrm>
            <a:off x="5679441" y="4184021"/>
            <a:ext cx="1714637"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&amp; their </a:t>
            </a:r>
            <a:r>
              <a:rPr lang="en-US" sz="1400" kern="0" dirty="0" err="1">
                <a:solidFill>
                  <a:srgbClr val="000000"/>
                </a:solidFill>
                <a:latin typeface="Arial"/>
                <a:cs typeface="Arial"/>
                <a:sym typeface="Arial"/>
              </a:rPr>
              <a:t>behaviour</a:t>
            </a:r>
            <a:endParaRPr lang="en-GB" sz="1400" kern="0" dirty="0">
              <a:solidFill>
                <a:srgbClr val="000000"/>
              </a:solidFill>
              <a:latin typeface="Arial"/>
              <a:cs typeface="Arial"/>
              <a:sym typeface="Arial"/>
            </a:endParaRPr>
          </a:p>
        </p:txBody>
      </p:sp>
      <p:cxnSp>
        <p:nvCxnSpPr>
          <p:cNvPr id="42" name="Straight Arrow Connector 41"/>
          <p:cNvCxnSpPr>
            <a:stCxn id="13" idx="3"/>
            <a:endCxn id="27" idx="1"/>
          </p:cNvCxnSpPr>
          <p:nvPr/>
        </p:nvCxnSpPr>
        <p:spPr>
          <a:xfrm flipV="1">
            <a:off x="4386596" y="2793264"/>
            <a:ext cx="1054247" cy="3838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7" idx="3"/>
          </p:cNvCxnSpPr>
          <p:nvPr/>
        </p:nvCxnSpPr>
        <p:spPr>
          <a:xfrm flipV="1">
            <a:off x="4868489" y="3424224"/>
            <a:ext cx="527234" cy="911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2" idx="3"/>
          </p:cNvCxnSpPr>
          <p:nvPr/>
        </p:nvCxnSpPr>
        <p:spPr>
          <a:xfrm>
            <a:off x="4509982" y="4133341"/>
            <a:ext cx="1033442" cy="28297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3"/>
          </p:cNvCxnSpPr>
          <p:nvPr/>
        </p:nvCxnSpPr>
        <p:spPr>
          <a:xfrm flipV="1">
            <a:off x="4438884" y="4491797"/>
            <a:ext cx="1104540" cy="47529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56940" y="4646941"/>
            <a:ext cx="1714637"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Data Collections</a:t>
            </a:r>
            <a:endParaRPr lang="en-GB" sz="1400" kern="0" dirty="0">
              <a:solidFill>
                <a:srgbClr val="000000"/>
              </a:solidFill>
              <a:latin typeface="Arial"/>
              <a:cs typeface="Arial"/>
              <a:sym typeface="Arial"/>
            </a:endParaRPr>
          </a:p>
        </p:txBody>
      </p:sp>
      <p:sp>
        <p:nvSpPr>
          <p:cNvPr id="54" name="Right Brace 53"/>
          <p:cNvSpPr/>
          <p:nvPr/>
        </p:nvSpPr>
        <p:spPr>
          <a:xfrm rot="10800000">
            <a:off x="5542442" y="4049357"/>
            <a:ext cx="145910" cy="8566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buClr>
                <a:srgbClr val="000000"/>
              </a:buClr>
            </a:pPr>
            <a:endParaRPr lang="en-GB" sz="1400" kern="0">
              <a:solidFill>
                <a:srgbClr val="000000"/>
              </a:solidFill>
              <a:sym typeface="Arial"/>
            </a:endParaRPr>
          </a:p>
        </p:txBody>
      </p:sp>
      <p:sp>
        <p:nvSpPr>
          <p:cNvPr id="56" name="TextBox 55"/>
          <p:cNvSpPr txBox="1"/>
          <p:nvPr/>
        </p:nvSpPr>
        <p:spPr>
          <a:xfrm>
            <a:off x="5211562" y="5396866"/>
            <a:ext cx="2292745"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construction</a:t>
            </a:r>
            <a:r>
              <a:rPr lang="en-US" sz="1400" kern="0" dirty="0">
                <a:solidFill>
                  <a:srgbClr val="000000"/>
                </a:solidFill>
                <a:latin typeface="Arial"/>
                <a:cs typeface="Arial"/>
                <a:sym typeface="Arial"/>
              </a:rPr>
              <a:t>!</a:t>
            </a:r>
            <a:endParaRPr lang="en-GB" sz="1400" kern="0" dirty="0">
              <a:solidFill>
                <a:srgbClr val="000000"/>
              </a:solidFill>
              <a:latin typeface="Arial"/>
              <a:cs typeface="Arial"/>
              <a:sym typeface="Arial"/>
            </a:endParaRPr>
          </a:p>
        </p:txBody>
      </p:sp>
      <p:cxnSp>
        <p:nvCxnSpPr>
          <p:cNvPr id="38" name="Straight Arrow Connector 37"/>
          <p:cNvCxnSpPr/>
          <p:nvPr/>
        </p:nvCxnSpPr>
        <p:spPr>
          <a:xfrm>
            <a:off x="2447289" y="2484349"/>
            <a:ext cx="2948435" cy="92704"/>
          </a:xfrm>
          <a:prstGeom prst="straightConnector1">
            <a:avLst/>
          </a:prstGeom>
          <a:ln>
            <a:solidFill>
              <a:srgbClr val="445B8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74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240453" y="1296157"/>
            <a:ext cx="8521700" cy="573087"/>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a:t>From Analysis to </a:t>
            </a:r>
            <a:r>
              <a:rPr lang="en-GB" dirty="0" smtClean="0"/>
              <a:t>Initial </a:t>
            </a:r>
            <a:r>
              <a:rPr lang="en-GB" dirty="0"/>
              <a:t>Design</a:t>
            </a:r>
            <a:endParaRPr dirty="0"/>
          </a:p>
        </p:txBody>
      </p:sp>
      <p:sp>
        <p:nvSpPr>
          <p:cNvPr id="2" name="Rounded Rectangle 1"/>
          <p:cNvSpPr/>
          <p:nvPr/>
        </p:nvSpPr>
        <p:spPr>
          <a:xfrm>
            <a:off x="1566877" y="3220699"/>
            <a:ext cx="2446740" cy="21104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3" name="TextBox 2"/>
          <p:cNvSpPr txBox="1"/>
          <p:nvPr/>
        </p:nvSpPr>
        <p:spPr>
          <a:xfrm>
            <a:off x="1696839" y="3317282"/>
            <a:ext cx="2186817"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Problem Space/Domain</a:t>
            </a:r>
            <a:endParaRPr lang="en-GB" sz="1400" b="1" kern="0" dirty="0">
              <a:solidFill>
                <a:srgbClr val="000000"/>
              </a:solidFill>
              <a:latin typeface="Arial"/>
              <a:cs typeface="Arial"/>
              <a:sym typeface="Arial"/>
            </a:endParaRPr>
          </a:p>
        </p:txBody>
      </p:sp>
      <p:sp>
        <p:nvSpPr>
          <p:cNvPr id="22" name="TextBox 21"/>
          <p:cNvSpPr txBox="1"/>
          <p:nvPr/>
        </p:nvSpPr>
        <p:spPr>
          <a:xfrm>
            <a:off x="1961333" y="3664749"/>
            <a:ext cx="1657826" cy="523220"/>
          </a:xfrm>
          <a:prstGeom prst="rect">
            <a:avLst/>
          </a:prstGeom>
          <a:noFill/>
        </p:spPr>
        <p:txBody>
          <a:bodyPr wrap="non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Component/Class </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Diagram</a:t>
            </a:r>
            <a:endParaRPr lang="en-GB" sz="1400" kern="0" dirty="0">
              <a:solidFill>
                <a:srgbClr val="000000"/>
              </a:solidFill>
              <a:latin typeface="Arial"/>
              <a:cs typeface="Arial"/>
              <a:sym typeface="Arial"/>
            </a:endParaRPr>
          </a:p>
        </p:txBody>
      </p:sp>
      <p:sp>
        <p:nvSpPr>
          <p:cNvPr id="24" name="TextBox 23"/>
          <p:cNvSpPr txBox="1"/>
          <p:nvPr/>
        </p:nvSpPr>
        <p:spPr>
          <a:xfrm>
            <a:off x="550466" y="1934514"/>
            <a:ext cx="8446051" cy="584775"/>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600" kern="0" dirty="0">
                <a:solidFill>
                  <a:srgbClr val="000000"/>
                </a:solidFill>
                <a:latin typeface="Arial"/>
                <a:cs typeface="Arial"/>
                <a:sym typeface="Arial"/>
              </a:rPr>
              <a:t>The OO paradigm has been designed such that Analysis and Design models look ‘alike’:</a:t>
            </a:r>
            <a:br>
              <a:rPr lang="en-US" sz="1600" kern="0" dirty="0">
                <a:solidFill>
                  <a:srgbClr val="000000"/>
                </a:solidFill>
                <a:latin typeface="Arial"/>
                <a:cs typeface="Arial"/>
                <a:sym typeface="Arial"/>
              </a:rPr>
            </a:br>
            <a:r>
              <a:rPr lang="en-US" sz="1600" kern="0" dirty="0">
                <a:solidFill>
                  <a:srgbClr val="000000"/>
                </a:solidFill>
                <a:latin typeface="Arial"/>
                <a:cs typeface="Arial"/>
                <a:sym typeface="Arial"/>
              </a:rPr>
              <a:t>Classes that appear in a domain model, can also appear in a design model</a:t>
            </a:r>
            <a:endParaRPr lang="en-GB" sz="1600" kern="0" dirty="0">
              <a:solidFill>
                <a:srgbClr val="000000"/>
              </a:solidFill>
              <a:latin typeface="Arial"/>
              <a:cs typeface="Arial"/>
              <a:sym typeface="Arial"/>
            </a:endParaRPr>
          </a:p>
        </p:txBody>
      </p:sp>
      <p:sp>
        <p:nvSpPr>
          <p:cNvPr id="25" name="Rounded Rectangle 24"/>
          <p:cNvSpPr/>
          <p:nvPr/>
        </p:nvSpPr>
        <p:spPr>
          <a:xfrm>
            <a:off x="5172006" y="3220699"/>
            <a:ext cx="2446740" cy="2053145"/>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26" name="TextBox 25"/>
          <p:cNvSpPr txBox="1"/>
          <p:nvPr/>
        </p:nvSpPr>
        <p:spPr>
          <a:xfrm>
            <a:off x="5301968" y="3326401"/>
            <a:ext cx="2183611"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Solution Space/Domain</a:t>
            </a:r>
            <a:endParaRPr lang="en-GB" sz="1400" b="1" kern="0" dirty="0">
              <a:solidFill>
                <a:srgbClr val="000000"/>
              </a:solidFill>
              <a:latin typeface="Arial"/>
              <a:cs typeface="Arial"/>
              <a:sym typeface="Arial"/>
            </a:endParaRPr>
          </a:p>
        </p:txBody>
      </p:sp>
      <p:sp>
        <p:nvSpPr>
          <p:cNvPr id="35" name="TextBox 34"/>
          <p:cNvSpPr txBox="1"/>
          <p:nvPr/>
        </p:nvSpPr>
        <p:spPr>
          <a:xfrm>
            <a:off x="5480373" y="3721791"/>
            <a:ext cx="1887055" cy="307777"/>
          </a:xfrm>
          <a:prstGeom prst="rect">
            <a:avLst/>
          </a:prstGeom>
          <a:noFill/>
        </p:spPr>
        <p:txBody>
          <a:bodyPr wrap="non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Components/Classes</a:t>
            </a:r>
            <a:endParaRPr lang="en-GB" sz="1400" kern="0" dirty="0">
              <a:solidFill>
                <a:srgbClr val="000000"/>
              </a:solidFill>
              <a:latin typeface="Arial"/>
              <a:cs typeface="Arial"/>
              <a:sym typeface="Arial"/>
            </a:endParaRPr>
          </a:p>
        </p:txBody>
      </p:sp>
      <p:sp>
        <p:nvSpPr>
          <p:cNvPr id="39" name="TextBox 38"/>
          <p:cNvSpPr txBox="1"/>
          <p:nvPr/>
        </p:nvSpPr>
        <p:spPr>
          <a:xfrm>
            <a:off x="5555429" y="3926360"/>
            <a:ext cx="1714637"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&amp; their </a:t>
            </a:r>
            <a:r>
              <a:rPr lang="en-US" sz="1400" kern="0" dirty="0" err="1">
                <a:solidFill>
                  <a:srgbClr val="000000"/>
                </a:solidFill>
                <a:latin typeface="Arial"/>
                <a:cs typeface="Arial"/>
                <a:sym typeface="Arial"/>
              </a:rPr>
              <a:t>behaviour</a:t>
            </a:r>
            <a:endParaRPr lang="en-GB" sz="1400" kern="0" dirty="0">
              <a:solidFill>
                <a:srgbClr val="000000"/>
              </a:solidFill>
              <a:latin typeface="Arial"/>
              <a:cs typeface="Arial"/>
              <a:sym typeface="Arial"/>
            </a:endParaRPr>
          </a:p>
        </p:txBody>
      </p:sp>
      <p:sp>
        <p:nvSpPr>
          <p:cNvPr id="56" name="TextBox 55"/>
          <p:cNvSpPr txBox="1"/>
          <p:nvPr/>
        </p:nvSpPr>
        <p:spPr>
          <a:xfrm>
            <a:off x="4979056" y="5379545"/>
            <a:ext cx="3356733"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construction</a:t>
            </a:r>
            <a:r>
              <a:rPr lang="en-US" sz="1400" kern="0" dirty="0">
                <a:solidFill>
                  <a:srgbClr val="000000"/>
                </a:solidFill>
                <a:latin typeface="Arial"/>
                <a:cs typeface="Arial"/>
                <a:sym typeface="Arial"/>
              </a:rPr>
              <a:t>:</a:t>
            </a:r>
          </a:p>
          <a:p>
            <a:pPr algn="ctr" eaLnBrk="1" fontAlgn="auto" hangingPunct="1">
              <a:spcBef>
                <a:spcPts val="0"/>
              </a:spcBef>
              <a:spcAft>
                <a:spcPts val="0"/>
              </a:spcAft>
              <a:buClr>
                <a:srgbClr val="000000"/>
              </a:buClr>
            </a:pPr>
            <a:r>
              <a:rPr lang="en-US" sz="1400" b="1" i="1" kern="0" dirty="0">
                <a:solidFill>
                  <a:srgbClr val="000000"/>
                </a:solidFill>
                <a:latin typeface="Arial"/>
                <a:cs typeface="Arial"/>
                <a:sym typeface="Arial"/>
              </a:rPr>
              <a:t>How will it work?</a:t>
            </a:r>
            <a:endParaRPr lang="en-GB" sz="1400" b="1" i="1" kern="0" dirty="0">
              <a:solidFill>
                <a:srgbClr val="000000"/>
              </a:solidFill>
              <a:latin typeface="Arial"/>
              <a:cs typeface="Arial"/>
              <a:sym typeface="Arial"/>
            </a:endParaRPr>
          </a:p>
        </p:txBody>
      </p:sp>
      <p:pic>
        <p:nvPicPr>
          <p:cNvPr id="11266" name="Picture 2" descr="Image result for class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489" y="4296834"/>
            <a:ext cx="1357514" cy="9770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lass  diagr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267" y="4296834"/>
            <a:ext cx="1151415" cy="8372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43874" y="2739189"/>
            <a:ext cx="2292745" cy="307777"/>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Descriptive Models</a:t>
            </a:r>
            <a:endParaRPr lang="en-GB" sz="1400" b="1" kern="0" dirty="0">
              <a:solidFill>
                <a:srgbClr val="000000"/>
              </a:solidFill>
              <a:latin typeface="Arial"/>
              <a:cs typeface="Arial"/>
              <a:sym typeface="Arial"/>
            </a:endParaRPr>
          </a:p>
        </p:txBody>
      </p:sp>
      <p:sp>
        <p:nvSpPr>
          <p:cNvPr id="40" name="TextBox 39"/>
          <p:cNvSpPr txBox="1"/>
          <p:nvPr/>
        </p:nvSpPr>
        <p:spPr>
          <a:xfrm>
            <a:off x="5301967" y="2699625"/>
            <a:ext cx="2292745" cy="307777"/>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Prescriptive Models</a:t>
            </a:r>
            <a:endParaRPr lang="en-GB" sz="1400" b="1" kern="0" dirty="0">
              <a:solidFill>
                <a:srgbClr val="000000"/>
              </a:solidFill>
              <a:latin typeface="Arial"/>
              <a:cs typeface="Arial"/>
              <a:sym typeface="Arial"/>
            </a:endParaRPr>
          </a:p>
        </p:txBody>
      </p:sp>
      <p:sp>
        <p:nvSpPr>
          <p:cNvPr id="41" name="TextBox 40"/>
          <p:cNvSpPr txBox="1"/>
          <p:nvPr/>
        </p:nvSpPr>
        <p:spPr>
          <a:xfrm>
            <a:off x="855407" y="5370826"/>
            <a:ext cx="3468821"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analysis:</a:t>
            </a:r>
          </a:p>
          <a:p>
            <a:pPr algn="ctr" eaLnBrk="1" fontAlgn="auto" hangingPunct="1">
              <a:spcBef>
                <a:spcPts val="0"/>
              </a:spcBef>
              <a:spcAft>
                <a:spcPts val="0"/>
              </a:spcAft>
              <a:buClr>
                <a:srgbClr val="000000"/>
              </a:buClr>
            </a:pPr>
            <a:r>
              <a:rPr lang="en-US" sz="1400" b="1" i="1" kern="0" dirty="0">
                <a:solidFill>
                  <a:srgbClr val="000000"/>
                </a:solidFill>
                <a:latin typeface="Arial"/>
                <a:cs typeface="Arial"/>
                <a:sym typeface="Arial"/>
              </a:rPr>
              <a:t>What is there?</a:t>
            </a:r>
            <a:endParaRPr lang="en-GB" sz="1400" i="1" kern="0" dirty="0">
              <a:solidFill>
                <a:srgbClr val="000000"/>
              </a:solidFill>
              <a:latin typeface="Arial"/>
              <a:cs typeface="Arial"/>
              <a:sym typeface="Arial"/>
            </a:endParaRPr>
          </a:p>
        </p:txBody>
      </p:sp>
    </p:spTree>
    <p:extLst>
      <p:ext uri="{BB962C8B-B14F-4D97-AF65-F5344CB8AC3E}">
        <p14:creationId xmlns:p14="http://schemas.microsoft.com/office/powerpoint/2010/main" val="2034362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240453" y="1296157"/>
            <a:ext cx="8521700" cy="573087"/>
          </a:xfrm>
          <a:prstGeom prst="rect">
            <a:avLst/>
          </a:prstGeom>
        </p:spPr>
        <p:txBody>
          <a:bodyPr spcFirstLastPara="1" vert="horz" wrap="square" lIns="91425" tIns="91425" rIns="91425" bIns="91425" numCol="1" anchor="t" anchorCtr="0" compatLnSpc="1">
            <a:prstTxWarp prst="textNoShape">
              <a:avLst/>
            </a:prstTxWarp>
            <a:noAutofit/>
          </a:bodyPr>
          <a:lstStyle/>
          <a:p>
            <a:pPr>
              <a:spcBef>
                <a:spcPts val="0"/>
              </a:spcBef>
              <a:spcAft>
                <a:spcPts val="0"/>
              </a:spcAft>
            </a:pPr>
            <a:r>
              <a:rPr lang="en-GB" dirty="0"/>
              <a:t>From Analysis to </a:t>
            </a:r>
            <a:r>
              <a:rPr lang="en-GB" dirty="0" smtClean="0"/>
              <a:t>Design</a:t>
            </a:r>
            <a:endParaRPr dirty="0"/>
          </a:p>
        </p:txBody>
      </p:sp>
      <p:sp>
        <p:nvSpPr>
          <p:cNvPr id="2" name="Rounded Rectangle 1"/>
          <p:cNvSpPr/>
          <p:nvPr/>
        </p:nvSpPr>
        <p:spPr>
          <a:xfrm>
            <a:off x="1566877" y="2332961"/>
            <a:ext cx="2446740" cy="29981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25" name="Rounded Rectangle 24"/>
          <p:cNvSpPr/>
          <p:nvPr/>
        </p:nvSpPr>
        <p:spPr>
          <a:xfrm>
            <a:off x="5289993" y="2332961"/>
            <a:ext cx="2446740" cy="2916785"/>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GB" sz="1400" kern="0" dirty="0">
              <a:solidFill>
                <a:srgbClr val="FFFFFF"/>
              </a:solidFill>
              <a:sym typeface="Arial"/>
            </a:endParaRPr>
          </a:p>
        </p:txBody>
      </p:sp>
      <p:sp>
        <p:nvSpPr>
          <p:cNvPr id="56" name="TextBox 55"/>
          <p:cNvSpPr txBox="1"/>
          <p:nvPr/>
        </p:nvSpPr>
        <p:spPr>
          <a:xfrm>
            <a:off x="4979056" y="5379545"/>
            <a:ext cx="3356733"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construction</a:t>
            </a:r>
            <a:r>
              <a:rPr lang="en-US" sz="1400" kern="0" dirty="0">
                <a:solidFill>
                  <a:srgbClr val="000000"/>
                </a:solidFill>
                <a:latin typeface="Arial"/>
                <a:cs typeface="Arial"/>
                <a:sym typeface="Arial"/>
              </a:rPr>
              <a:t>:</a:t>
            </a:r>
          </a:p>
          <a:p>
            <a:pPr algn="ctr" eaLnBrk="1" fontAlgn="auto" hangingPunct="1">
              <a:spcBef>
                <a:spcPts val="0"/>
              </a:spcBef>
              <a:spcAft>
                <a:spcPts val="0"/>
              </a:spcAft>
              <a:buClr>
                <a:srgbClr val="000000"/>
              </a:buClr>
            </a:pPr>
            <a:r>
              <a:rPr lang="en-US" sz="1400" b="1" i="1" kern="0" dirty="0">
                <a:solidFill>
                  <a:srgbClr val="000000"/>
                </a:solidFill>
                <a:latin typeface="Arial"/>
                <a:cs typeface="Arial"/>
                <a:sym typeface="Arial"/>
              </a:rPr>
              <a:t>How will it work?</a:t>
            </a:r>
            <a:endParaRPr lang="en-GB" sz="1400" b="1" i="1" kern="0" dirty="0">
              <a:solidFill>
                <a:srgbClr val="000000"/>
              </a:solidFill>
              <a:latin typeface="Arial"/>
              <a:cs typeface="Arial"/>
              <a:sym typeface="Arial"/>
            </a:endParaRPr>
          </a:p>
        </p:txBody>
      </p:sp>
      <p:sp>
        <p:nvSpPr>
          <p:cNvPr id="38" name="TextBox 37"/>
          <p:cNvSpPr txBox="1"/>
          <p:nvPr/>
        </p:nvSpPr>
        <p:spPr>
          <a:xfrm>
            <a:off x="1534741" y="1947214"/>
            <a:ext cx="2292745" cy="307777"/>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Descriptive Models</a:t>
            </a:r>
            <a:endParaRPr lang="en-GB" sz="1400" b="1" kern="0" dirty="0">
              <a:solidFill>
                <a:srgbClr val="000000"/>
              </a:solidFill>
              <a:latin typeface="Arial"/>
              <a:cs typeface="Arial"/>
              <a:sym typeface="Arial"/>
            </a:endParaRPr>
          </a:p>
        </p:txBody>
      </p:sp>
      <p:sp>
        <p:nvSpPr>
          <p:cNvPr id="40" name="TextBox 39"/>
          <p:cNvSpPr txBox="1"/>
          <p:nvPr/>
        </p:nvSpPr>
        <p:spPr>
          <a:xfrm>
            <a:off x="5458727" y="1893015"/>
            <a:ext cx="2292745" cy="307777"/>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b="1" kern="0" dirty="0">
                <a:solidFill>
                  <a:srgbClr val="000000"/>
                </a:solidFill>
                <a:latin typeface="Arial"/>
                <a:cs typeface="Arial"/>
                <a:sym typeface="Arial"/>
              </a:rPr>
              <a:t>Prescriptive Models</a:t>
            </a:r>
            <a:endParaRPr lang="en-GB" sz="1400" b="1" kern="0" dirty="0">
              <a:solidFill>
                <a:srgbClr val="000000"/>
              </a:solidFill>
              <a:latin typeface="Arial"/>
              <a:cs typeface="Arial"/>
              <a:sym typeface="Arial"/>
            </a:endParaRPr>
          </a:p>
        </p:txBody>
      </p:sp>
      <p:sp>
        <p:nvSpPr>
          <p:cNvPr id="41" name="TextBox 40"/>
          <p:cNvSpPr txBox="1"/>
          <p:nvPr/>
        </p:nvSpPr>
        <p:spPr>
          <a:xfrm>
            <a:off x="855407" y="5370826"/>
            <a:ext cx="3468821" cy="523220"/>
          </a:xfrm>
          <a:prstGeom prst="rect">
            <a:avLst/>
          </a:prstGeom>
          <a:noFill/>
        </p:spPr>
        <p:txBody>
          <a:bodyPr wrap="square" rtlCol="0">
            <a:spAutoFit/>
          </a:bodyPr>
          <a:lstStyle/>
          <a:p>
            <a:pPr algn="ctr" eaLnBrk="1" fontAlgn="auto" hangingPunct="1">
              <a:spcBef>
                <a:spcPts val="0"/>
              </a:spcBef>
              <a:spcAft>
                <a:spcPts val="0"/>
              </a:spcAft>
              <a:buClr>
                <a:srgbClr val="000000"/>
              </a:buClr>
            </a:pPr>
            <a:r>
              <a:rPr lang="en-US" sz="1400" kern="0" dirty="0">
                <a:solidFill>
                  <a:srgbClr val="000000"/>
                </a:solidFill>
                <a:latin typeface="Arial"/>
                <a:cs typeface="Arial"/>
                <a:sym typeface="Arial"/>
              </a:rPr>
              <a:t>These are elements of </a:t>
            </a:r>
            <a:r>
              <a:rPr lang="en-US" sz="1400" b="1" kern="0" dirty="0">
                <a:solidFill>
                  <a:srgbClr val="000000"/>
                </a:solidFill>
                <a:latin typeface="Arial"/>
                <a:cs typeface="Arial"/>
                <a:sym typeface="Arial"/>
              </a:rPr>
              <a:t>analysis:</a:t>
            </a:r>
          </a:p>
          <a:p>
            <a:pPr algn="ctr" eaLnBrk="1" fontAlgn="auto" hangingPunct="1">
              <a:spcBef>
                <a:spcPts val="0"/>
              </a:spcBef>
              <a:spcAft>
                <a:spcPts val="0"/>
              </a:spcAft>
              <a:buClr>
                <a:srgbClr val="000000"/>
              </a:buClr>
            </a:pPr>
            <a:r>
              <a:rPr lang="en-US" sz="1400" b="1" i="1" kern="0" dirty="0">
                <a:solidFill>
                  <a:srgbClr val="000000"/>
                </a:solidFill>
                <a:latin typeface="Arial"/>
                <a:cs typeface="Arial"/>
                <a:sym typeface="Arial"/>
              </a:rPr>
              <a:t>What is there?</a:t>
            </a:r>
            <a:endParaRPr lang="en-GB" sz="1400" i="1" kern="0" dirty="0">
              <a:solidFill>
                <a:srgbClr val="000000"/>
              </a:solidFill>
              <a:latin typeface="Arial"/>
              <a:cs typeface="Arial"/>
              <a:sym typeface="Arial"/>
            </a:endParaRPr>
          </a:p>
        </p:txBody>
      </p:sp>
      <p:sp>
        <p:nvSpPr>
          <p:cNvPr id="5" name="Rectangle 4"/>
          <p:cNvSpPr/>
          <p:nvPr/>
        </p:nvSpPr>
        <p:spPr>
          <a:xfrm>
            <a:off x="1743261" y="2811762"/>
            <a:ext cx="752129" cy="307777"/>
          </a:xfrm>
          <a:prstGeom prst="rect">
            <a:avLst/>
          </a:prstGeom>
        </p:spPr>
        <p:txBody>
          <a:bodyPr wrap="non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Sensor</a:t>
            </a:r>
          </a:p>
        </p:txBody>
      </p:sp>
      <p:sp>
        <p:nvSpPr>
          <p:cNvPr id="19" name="Rectangle 14"/>
          <p:cNvSpPr>
            <a:spLocks noChangeArrowheads="1"/>
          </p:cNvSpPr>
          <p:nvPr/>
        </p:nvSpPr>
        <p:spPr bwMode="auto">
          <a:xfrm>
            <a:off x="1865016" y="2429170"/>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S</a:t>
            </a:r>
            <a:endParaRPr lang="en-GB" altLang="en-US" sz="1800" b="1" kern="0" dirty="0">
              <a:solidFill>
                <a:srgbClr val="000000"/>
              </a:solidFill>
              <a:cs typeface="Arial"/>
              <a:sym typeface="Arial"/>
            </a:endParaRPr>
          </a:p>
        </p:txBody>
      </p:sp>
      <p:sp>
        <p:nvSpPr>
          <p:cNvPr id="20" name="Rectangle 14"/>
          <p:cNvSpPr>
            <a:spLocks noChangeArrowheads="1"/>
          </p:cNvSpPr>
          <p:nvPr/>
        </p:nvSpPr>
        <p:spPr bwMode="auto">
          <a:xfrm>
            <a:off x="6339205" y="246886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S</a:t>
            </a:r>
            <a:endParaRPr lang="en-GB" altLang="en-US" sz="1800" b="1" kern="0" dirty="0">
              <a:solidFill>
                <a:srgbClr val="000000"/>
              </a:solidFill>
              <a:cs typeface="Arial"/>
              <a:sym typeface="Arial"/>
            </a:endParaRPr>
          </a:p>
        </p:txBody>
      </p:sp>
      <p:sp>
        <p:nvSpPr>
          <p:cNvPr id="21" name="Rectangle 20"/>
          <p:cNvSpPr/>
          <p:nvPr/>
        </p:nvSpPr>
        <p:spPr>
          <a:xfrm>
            <a:off x="5737984" y="2876971"/>
            <a:ext cx="1747594" cy="523220"/>
          </a:xfrm>
          <a:prstGeom prst="rect">
            <a:avLst/>
          </a:prstGeom>
        </p:spPr>
        <p:txBody>
          <a:bodyPr wrap="non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Class handles input</a:t>
            </a:r>
            <a:br>
              <a:rPr lang="en-GB" sz="1400" kern="0" dirty="0">
                <a:solidFill>
                  <a:srgbClr val="222222"/>
                </a:solidFill>
                <a:latin typeface="arial" panose="020B0604020202020204" pitchFamily="34" charset="0"/>
                <a:cs typeface="Arial"/>
                <a:sym typeface="Arial"/>
              </a:rPr>
            </a:br>
            <a:r>
              <a:rPr lang="en-GB" sz="1400" kern="0" dirty="0">
                <a:solidFill>
                  <a:srgbClr val="222222"/>
                </a:solidFill>
                <a:latin typeface="arial" panose="020B0604020202020204" pitchFamily="34" charset="0"/>
                <a:cs typeface="Arial"/>
                <a:sym typeface="Arial"/>
              </a:rPr>
              <a:t>(e.g. UI-layer)</a:t>
            </a:r>
          </a:p>
        </p:txBody>
      </p:sp>
      <p:sp>
        <p:nvSpPr>
          <p:cNvPr id="23" name="Rectangle 22"/>
          <p:cNvSpPr/>
          <p:nvPr/>
        </p:nvSpPr>
        <p:spPr>
          <a:xfrm>
            <a:off x="1666569" y="4815163"/>
            <a:ext cx="1760957" cy="307777"/>
          </a:xfrm>
          <a:prstGeom prst="rect">
            <a:avLst/>
          </a:prstGeom>
        </p:spPr>
        <p:txBody>
          <a:bodyPr wrap="squar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Data-collection</a:t>
            </a:r>
          </a:p>
        </p:txBody>
      </p:sp>
      <p:sp>
        <p:nvSpPr>
          <p:cNvPr id="27" name="Rectangle 14"/>
          <p:cNvSpPr>
            <a:spLocks noChangeArrowheads="1"/>
          </p:cNvSpPr>
          <p:nvPr/>
        </p:nvSpPr>
        <p:spPr bwMode="auto">
          <a:xfrm>
            <a:off x="1788324" y="443257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D</a:t>
            </a:r>
            <a:endParaRPr lang="en-GB" altLang="en-US" sz="1800" b="1" kern="0" dirty="0">
              <a:solidFill>
                <a:srgbClr val="000000"/>
              </a:solidFill>
              <a:cs typeface="Arial"/>
              <a:sym typeface="Arial"/>
            </a:endParaRPr>
          </a:p>
        </p:txBody>
      </p:sp>
      <p:sp>
        <p:nvSpPr>
          <p:cNvPr id="28" name="Rectangle 27"/>
          <p:cNvSpPr/>
          <p:nvPr/>
        </p:nvSpPr>
        <p:spPr>
          <a:xfrm>
            <a:off x="5458727" y="4896289"/>
            <a:ext cx="1760957" cy="307777"/>
          </a:xfrm>
          <a:prstGeom prst="rect">
            <a:avLst/>
          </a:prstGeom>
        </p:spPr>
        <p:txBody>
          <a:bodyPr wrap="squar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Table in data-base</a:t>
            </a:r>
          </a:p>
        </p:txBody>
      </p:sp>
      <p:sp>
        <p:nvSpPr>
          <p:cNvPr id="29" name="Rectangle 14"/>
          <p:cNvSpPr>
            <a:spLocks noChangeArrowheads="1"/>
          </p:cNvSpPr>
          <p:nvPr/>
        </p:nvSpPr>
        <p:spPr bwMode="auto">
          <a:xfrm>
            <a:off x="5580482" y="4513697"/>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D</a:t>
            </a:r>
            <a:endParaRPr lang="en-GB" altLang="en-US" sz="1800" b="1" kern="0" dirty="0">
              <a:solidFill>
                <a:srgbClr val="000000"/>
              </a:solidFill>
              <a:cs typeface="Arial"/>
              <a:sym typeface="Arial"/>
            </a:endParaRPr>
          </a:p>
        </p:txBody>
      </p:sp>
      <p:sp>
        <p:nvSpPr>
          <p:cNvPr id="30" name="Rectangle 29"/>
          <p:cNvSpPr/>
          <p:nvPr/>
        </p:nvSpPr>
        <p:spPr>
          <a:xfrm>
            <a:off x="1884844" y="3785993"/>
            <a:ext cx="1306768" cy="523220"/>
          </a:xfrm>
          <a:prstGeom prst="rect">
            <a:avLst/>
          </a:prstGeom>
        </p:spPr>
        <p:txBody>
          <a:bodyPr wrap="non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Process</a:t>
            </a:r>
            <a:br>
              <a:rPr lang="en-GB" sz="1400" kern="0" dirty="0">
                <a:solidFill>
                  <a:srgbClr val="222222"/>
                </a:solidFill>
                <a:latin typeface="arial" panose="020B0604020202020204" pitchFamily="34" charset="0"/>
                <a:cs typeface="Arial"/>
                <a:sym typeface="Arial"/>
              </a:rPr>
            </a:br>
            <a:r>
              <a:rPr lang="en-GB" sz="1400" kern="0" dirty="0">
                <a:solidFill>
                  <a:srgbClr val="222222"/>
                </a:solidFill>
                <a:latin typeface="arial" panose="020B0604020202020204" pitchFamily="34" charset="0"/>
                <a:cs typeface="Arial"/>
                <a:sym typeface="Arial"/>
              </a:rPr>
              <a:t>(e.g. ordering)</a:t>
            </a:r>
          </a:p>
        </p:txBody>
      </p:sp>
      <p:sp>
        <p:nvSpPr>
          <p:cNvPr id="31" name="Rectangle 14"/>
          <p:cNvSpPr>
            <a:spLocks noChangeArrowheads="1"/>
          </p:cNvSpPr>
          <p:nvPr/>
        </p:nvSpPr>
        <p:spPr bwMode="auto">
          <a:xfrm>
            <a:off x="2006600" y="3403402"/>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P</a:t>
            </a:r>
            <a:endParaRPr lang="en-GB" altLang="en-US" sz="1800" b="1" kern="0" dirty="0">
              <a:solidFill>
                <a:srgbClr val="000000"/>
              </a:solidFill>
              <a:cs typeface="Arial"/>
              <a:sym typeface="Arial"/>
            </a:endParaRPr>
          </a:p>
        </p:txBody>
      </p:sp>
      <p:sp>
        <p:nvSpPr>
          <p:cNvPr id="32" name="Rectangle 14"/>
          <p:cNvSpPr>
            <a:spLocks noChangeArrowheads="1"/>
          </p:cNvSpPr>
          <p:nvPr/>
        </p:nvSpPr>
        <p:spPr bwMode="auto">
          <a:xfrm>
            <a:off x="6368702" y="3507985"/>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fontAlgn="auto" hangingPunct="1">
              <a:spcBef>
                <a:spcPts val="0"/>
              </a:spcBef>
              <a:spcAft>
                <a:spcPts val="0"/>
              </a:spcAft>
              <a:buClr>
                <a:srgbClr val="000000"/>
              </a:buClr>
            </a:pPr>
            <a:r>
              <a:rPr lang="en-US" altLang="en-US" sz="1800" b="1" kern="0" dirty="0">
                <a:solidFill>
                  <a:srgbClr val="000000"/>
                </a:solidFill>
                <a:cs typeface="Arial"/>
                <a:sym typeface="Arial"/>
              </a:rPr>
              <a:t>P</a:t>
            </a:r>
            <a:endParaRPr lang="en-GB" altLang="en-US" sz="1800" b="1" kern="0" dirty="0">
              <a:solidFill>
                <a:srgbClr val="000000"/>
              </a:solidFill>
              <a:cs typeface="Arial"/>
              <a:sym typeface="Arial"/>
            </a:endParaRPr>
          </a:p>
        </p:txBody>
      </p:sp>
      <p:sp>
        <p:nvSpPr>
          <p:cNvPr id="33" name="Rectangle 32"/>
          <p:cNvSpPr/>
          <p:nvPr/>
        </p:nvSpPr>
        <p:spPr>
          <a:xfrm>
            <a:off x="5767482" y="3916095"/>
            <a:ext cx="1986441" cy="523220"/>
          </a:xfrm>
          <a:prstGeom prst="rect">
            <a:avLst/>
          </a:prstGeom>
        </p:spPr>
        <p:txBody>
          <a:bodyPr wrap="none">
            <a:spAutoFit/>
          </a:bodyPr>
          <a:lstStyle/>
          <a:p>
            <a:pPr eaLnBrk="1" fontAlgn="auto" hangingPunct="1">
              <a:spcBef>
                <a:spcPts val="0"/>
              </a:spcBef>
              <a:spcAft>
                <a:spcPts val="0"/>
              </a:spcAft>
              <a:buClr>
                <a:srgbClr val="000000"/>
              </a:buClr>
            </a:pPr>
            <a:r>
              <a:rPr lang="en-GB" sz="1400" kern="0" dirty="0">
                <a:solidFill>
                  <a:srgbClr val="222222"/>
                </a:solidFill>
                <a:latin typeface="arial" panose="020B0604020202020204" pitchFamily="34" charset="0"/>
                <a:cs typeface="Arial"/>
                <a:sym typeface="Arial"/>
              </a:rPr>
              <a:t>Class handles process</a:t>
            </a:r>
            <a:br>
              <a:rPr lang="en-GB" sz="1400" kern="0" dirty="0">
                <a:solidFill>
                  <a:srgbClr val="222222"/>
                </a:solidFill>
                <a:latin typeface="arial" panose="020B0604020202020204" pitchFamily="34" charset="0"/>
                <a:cs typeface="Arial"/>
                <a:sym typeface="Arial"/>
              </a:rPr>
            </a:br>
            <a:r>
              <a:rPr lang="en-GB" sz="1400" kern="0" dirty="0">
                <a:solidFill>
                  <a:srgbClr val="222222"/>
                </a:solidFill>
                <a:latin typeface="arial" panose="020B0604020202020204" pitchFamily="34" charset="0"/>
                <a:cs typeface="Arial"/>
                <a:sym typeface="Arial"/>
              </a:rPr>
              <a:t>(e.g. business layer)</a:t>
            </a:r>
          </a:p>
        </p:txBody>
      </p:sp>
      <p:cxnSp>
        <p:nvCxnSpPr>
          <p:cNvPr id="7" name="Straight Arrow Connector 6"/>
          <p:cNvCxnSpPr/>
          <p:nvPr/>
        </p:nvCxnSpPr>
        <p:spPr bwMode="auto">
          <a:xfrm>
            <a:off x="3827485" y="2922024"/>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3762284" y="3721721"/>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3640528" y="4676433"/>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3654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196FDCF-B4EC-4D84-82A2-CC127462F445}" type="slidenum">
              <a:rPr lang="en-GB" altLang="en-US" sz="1000" smtClean="0">
                <a:solidFill>
                  <a:srgbClr val="000000"/>
                </a:solidFill>
              </a:rPr>
              <a:pPr>
                <a:spcBef>
                  <a:spcPct val="0"/>
                </a:spcBef>
                <a:buFontTx/>
                <a:buNone/>
              </a:pPr>
              <a:t>44</a:t>
            </a:fld>
            <a:endParaRPr lang="en-GB" altLang="en-US" sz="1000" smtClean="0">
              <a:solidFill>
                <a:srgbClr val="000000"/>
              </a:solidFill>
            </a:endParaRPr>
          </a:p>
        </p:txBody>
      </p:sp>
      <p:sp>
        <p:nvSpPr>
          <p:cNvPr id="43011" name="Rectangle 3"/>
          <p:cNvSpPr>
            <a:spLocks noGrp="1" noChangeArrowheads="1"/>
          </p:cNvSpPr>
          <p:nvPr>
            <p:ph type="title" idx="4294967295"/>
          </p:nvPr>
        </p:nvSpPr>
        <p:spPr>
          <a:xfrm>
            <a:off x="107950" y="720725"/>
            <a:ext cx="9036050" cy="836613"/>
          </a:xfrm>
        </p:spPr>
        <p:txBody>
          <a:bodyPr/>
          <a:lstStyle/>
          <a:p>
            <a:pPr eaLnBrk="1" hangingPunct="1"/>
            <a:r>
              <a:rPr lang="en-US" altLang="en-US" sz="3600" smtClean="0"/>
              <a:t>Architectural style 1/2</a:t>
            </a:r>
            <a:endParaRPr lang="en-GB" altLang="en-US" sz="3600" smtClean="0"/>
          </a:p>
        </p:txBody>
      </p:sp>
      <p:sp>
        <p:nvSpPr>
          <p:cNvPr id="43012" name="Text Box 2"/>
          <p:cNvSpPr txBox="1">
            <a:spLocks noChangeArrowheads="1"/>
          </p:cNvSpPr>
          <p:nvPr/>
        </p:nvSpPr>
        <p:spPr bwMode="auto">
          <a:xfrm>
            <a:off x="107950" y="1438115"/>
            <a:ext cx="8964613"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381000" algn="l"/>
                <a:tab pos="669925" algn="l"/>
              </a:tabLst>
              <a:defRPr sz="2800">
                <a:solidFill>
                  <a:schemeClr val="tx1"/>
                </a:solidFill>
                <a:latin typeface="Lucida Sans Unicode" panose="020B0602030504020204" pitchFamily="34" charset="0"/>
              </a:defRPr>
            </a:lvl1pPr>
            <a:lvl2pPr marL="377825">
              <a:spcBef>
                <a:spcPct val="20000"/>
              </a:spcBef>
              <a:buChar char="–"/>
              <a:tabLst>
                <a:tab pos="381000" algn="l"/>
                <a:tab pos="669925"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 pos="669925"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 pos="669925" algn="l"/>
              </a:tabLst>
              <a:defRPr>
                <a:solidFill>
                  <a:schemeClr val="tx1"/>
                </a:solidFill>
                <a:latin typeface="Lucida Sans Unicode" panose="020B0602030504020204" pitchFamily="34" charset="0"/>
              </a:defRPr>
            </a:lvl4pPr>
            <a:lvl5pPr marL="2057400" indent="-228600">
              <a:spcBef>
                <a:spcPct val="20000"/>
              </a:spcBef>
              <a:buChar char="»"/>
              <a:tabLst>
                <a:tab pos="381000" algn="l"/>
                <a:tab pos="669925"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9pPr>
          </a:lstStyle>
          <a:p>
            <a:pPr>
              <a:lnSpc>
                <a:spcPct val="110000"/>
              </a:lnSpc>
              <a:spcBef>
                <a:spcPct val="50000"/>
              </a:spcBef>
              <a:buFontTx/>
              <a:buNone/>
            </a:pPr>
            <a:r>
              <a:rPr lang="en-US" altLang="en-US" sz="2400" dirty="0">
                <a:solidFill>
                  <a:srgbClr val="000000"/>
                </a:solidFill>
              </a:rPr>
              <a:t>An </a:t>
            </a:r>
            <a:r>
              <a:rPr lang="en-US" altLang="en-US" sz="2400" i="1" dirty="0">
                <a:solidFill>
                  <a:srgbClr val="000000"/>
                </a:solidFill>
              </a:rPr>
              <a:t>architectural style</a:t>
            </a:r>
            <a:r>
              <a:rPr lang="en-US" altLang="en-US" sz="2400" dirty="0">
                <a:solidFill>
                  <a:srgbClr val="000000"/>
                </a:solidFill>
              </a:rPr>
              <a:t> is defined by:</a:t>
            </a:r>
          </a:p>
          <a:p>
            <a:pPr>
              <a:lnSpc>
                <a:spcPct val="110000"/>
              </a:lnSpc>
              <a:spcBef>
                <a:spcPct val="30000"/>
              </a:spcBef>
              <a:buFontTx/>
              <a:buNone/>
            </a:pPr>
            <a:r>
              <a:rPr lang="en-US" altLang="en-US" sz="2400" dirty="0">
                <a:solidFill>
                  <a:srgbClr val="000000"/>
                </a:solidFill>
              </a:rPr>
              <a:t>  a set of </a:t>
            </a:r>
            <a:r>
              <a:rPr lang="en-US" altLang="en-US" sz="2400" dirty="0" smtClean="0">
                <a:solidFill>
                  <a:srgbClr val="000000"/>
                </a:solidFill>
              </a:rPr>
              <a:t>rules, principles and constraints </a:t>
            </a:r>
            <a:r>
              <a:rPr lang="en-US" altLang="en-US" sz="2400" dirty="0">
                <a:solidFill>
                  <a:srgbClr val="000000"/>
                </a:solidFill>
              </a:rPr>
              <a:t>that prescribe </a:t>
            </a:r>
          </a:p>
          <a:p>
            <a:pPr lvl="1">
              <a:lnSpc>
                <a:spcPct val="110000"/>
              </a:lnSpc>
              <a:spcBef>
                <a:spcPct val="30000"/>
              </a:spcBef>
              <a:buFontTx/>
              <a:buChar char="­"/>
            </a:pPr>
            <a:r>
              <a:rPr lang="en-US" altLang="en-US" dirty="0">
                <a:solidFill>
                  <a:srgbClr val="000000"/>
                </a:solidFill>
              </a:rPr>
              <a:t> </a:t>
            </a:r>
            <a:r>
              <a:rPr lang="en-US" altLang="en-US" b="1" dirty="0">
                <a:solidFill>
                  <a:srgbClr val="000000"/>
                </a:solidFill>
              </a:rPr>
              <a:t>vocabulary/metaphor:</a:t>
            </a:r>
            <a:r>
              <a:rPr lang="en-US" altLang="en-US" dirty="0">
                <a:solidFill>
                  <a:srgbClr val="000000"/>
                </a:solidFill>
              </a:rPr>
              <a:t> which types of components,</a:t>
            </a:r>
            <a:br>
              <a:rPr lang="en-US" altLang="en-US" dirty="0">
                <a:solidFill>
                  <a:srgbClr val="000000"/>
                </a:solidFill>
              </a:rPr>
            </a:br>
            <a:r>
              <a:rPr lang="en-US" altLang="en-US" dirty="0">
                <a:solidFill>
                  <a:srgbClr val="000000"/>
                </a:solidFill>
              </a:rPr>
              <a:t>				   interfaces &amp; connectors must/may be used</a:t>
            </a:r>
            <a:br>
              <a:rPr lang="en-US" altLang="en-US" dirty="0">
                <a:solidFill>
                  <a:srgbClr val="000000"/>
                </a:solidFill>
              </a:rPr>
            </a:br>
            <a:r>
              <a:rPr lang="en-US" altLang="en-US" dirty="0">
                <a:solidFill>
                  <a:srgbClr val="000000"/>
                </a:solidFill>
              </a:rPr>
              <a:t>				   in a system. </a:t>
            </a:r>
            <a:br>
              <a:rPr lang="en-US" altLang="en-US" dirty="0">
                <a:solidFill>
                  <a:srgbClr val="000000"/>
                </a:solidFill>
              </a:rPr>
            </a:br>
            <a:r>
              <a:rPr lang="en-US" altLang="en-US" dirty="0">
                <a:solidFill>
                  <a:srgbClr val="000000"/>
                </a:solidFill>
              </a:rPr>
              <a:t>				   Possibly introducing domain-specific types</a:t>
            </a:r>
          </a:p>
          <a:p>
            <a:pPr lvl="1">
              <a:lnSpc>
                <a:spcPct val="110000"/>
              </a:lnSpc>
              <a:spcBef>
                <a:spcPct val="30000"/>
              </a:spcBef>
              <a:buFontTx/>
              <a:buChar char="­"/>
            </a:pPr>
            <a:r>
              <a:rPr lang="en-US" altLang="en-US" dirty="0">
                <a:solidFill>
                  <a:srgbClr val="000000"/>
                </a:solidFill>
              </a:rPr>
              <a:t> </a:t>
            </a:r>
            <a:r>
              <a:rPr lang="en-US" altLang="en-US" b="1" dirty="0">
                <a:solidFill>
                  <a:srgbClr val="000000"/>
                </a:solidFill>
              </a:rPr>
              <a:t>structure:  </a:t>
            </a:r>
            <a:r>
              <a:rPr lang="en-US" altLang="en-US" dirty="0">
                <a:solidFill>
                  <a:srgbClr val="000000"/>
                </a:solidFill>
              </a:rPr>
              <a:t>how components and connectors may be  </a:t>
            </a:r>
            <a:br>
              <a:rPr lang="en-US" altLang="en-US" dirty="0">
                <a:solidFill>
                  <a:srgbClr val="000000"/>
                </a:solidFill>
              </a:rPr>
            </a:br>
            <a:r>
              <a:rPr lang="en-US" altLang="en-US" dirty="0">
                <a:solidFill>
                  <a:srgbClr val="000000"/>
                </a:solidFill>
              </a:rPr>
              <a:t>                   combined</a:t>
            </a:r>
          </a:p>
          <a:p>
            <a:pPr lvl="1">
              <a:lnSpc>
                <a:spcPct val="110000"/>
              </a:lnSpc>
              <a:spcBef>
                <a:spcPct val="30000"/>
              </a:spcBef>
              <a:buFontTx/>
              <a:buChar char="­"/>
            </a:pPr>
            <a:r>
              <a:rPr lang="en-US" altLang="en-US" dirty="0">
                <a:solidFill>
                  <a:srgbClr val="000000"/>
                </a:solidFill>
              </a:rPr>
              <a:t> </a:t>
            </a:r>
            <a:r>
              <a:rPr lang="en-US" altLang="en-US" b="1" dirty="0" err="1">
                <a:solidFill>
                  <a:srgbClr val="000000"/>
                </a:solidFill>
              </a:rPr>
              <a:t>behaviour</a:t>
            </a:r>
            <a:r>
              <a:rPr lang="en-US" altLang="en-US" b="1" dirty="0">
                <a:solidFill>
                  <a:srgbClr val="000000"/>
                </a:solidFill>
              </a:rPr>
              <a:t>: </a:t>
            </a:r>
            <a:r>
              <a:rPr lang="en-US" altLang="en-US" dirty="0">
                <a:solidFill>
                  <a:srgbClr val="000000"/>
                </a:solidFill>
              </a:rPr>
              <a:t>how the system behaves</a:t>
            </a:r>
          </a:p>
          <a:p>
            <a:pPr lvl="1">
              <a:lnSpc>
                <a:spcPct val="110000"/>
              </a:lnSpc>
              <a:spcBef>
                <a:spcPct val="30000"/>
              </a:spcBef>
              <a:buFontTx/>
              <a:buChar char="­"/>
            </a:pPr>
            <a:r>
              <a:rPr lang="en-US" altLang="en-US" dirty="0">
                <a:solidFill>
                  <a:srgbClr val="000000"/>
                </a:solidFill>
              </a:rPr>
              <a:t> </a:t>
            </a:r>
            <a:r>
              <a:rPr lang="en-US" altLang="en-US" b="1" dirty="0">
                <a:solidFill>
                  <a:srgbClr val="000000"/>
                </a:solidFill>
              </a:rPr>
              <a:t>guidelines:</a:t>
            </a:r>
            <a:r>
              <a:rPr lang="en-US" altLang="en-US" dirty="0">
                <a:solidFill>
                  <a:srgbClr val="000000"/>
                </a:solidFill>
              </a:rPr>
              <a:t> these support the application of the style</a:t>
            </a:r>
            <a:br>
              <a:rPr lang="en-US" altLang="en-US" dirty="0">
                <a:solidFill>
                  <a:srgbClr val="000000"/>
                </a:solidFill>
              </a:rPr>
            </a:br>
            <a:r>
              <a:rPr lang="en-US" altLang="en-US" dirty="0">
                <a:solidFill>
                  <a:srgbClr val="000000"/>
                </a:solidFill>
              </a:rPr>
              <a:t>				   </a:t>
            </a:r>
            <a:r>
              <a:rPr lang="en-US" altLang="en-US" dirty="0" smtClean="0">
                <a:solidFill>
                  <a:srgbClr val="000000"/>
                </a:solidFill>
              </a:rPr>
              <a:t>   (</a:t>
            </a:r>
            <a:r>
              <a:rPr lang="en-US" altLang="en-US" dirty="0">
                <a:solidFill>
                  <a:srgbClr val="000000"/>
                </a:solidFill>
              </a:rPr>
              <a:t>how to achieve certain system properties)</a:t>
            </a:r>
          </a:p>
        </p:txBody>
      </p:sp>
    </p:spTree>
    <p:extLst>
      <p:ext uri="{BB962C8B-B14F-4D97-AF65-F5344CB8AC3E}">
        <p14:creationId xmlns:p14="http://schemas.microsoft.com/office/powerpoint/2010/main" val="3110146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C2162BB-3942-42DC-88E8-D3DDB2E7DCA2}" type="slidenum">
              <a:rPr lang="en-GB" altLang="en-US" sz="1000" smtClean="0">
                <a:solidFill>
                  <a:srgbClr val="000000"/>
                </a:solidFill>
              </a:rPr>
              <a:pPr>
                <a:spcBef>
                  <a:spcPct val="0"/>
                </a:spcBef>
                <a:buFontTx/>
                <a:buNone/>
              </a:pPr>
              <a:t>45</a:t>
            </a:fld>
            <a:endParaRPr lang="en-GB" altLang="en-US" sz="1000" smtClean="0">
              <a:solidFill>
                <a:srgbClr val="000000"/>
              </a:solidFill>
            </a:endParaRPr>
          </a:p>
        </p:txBody>
      </p:sp>
      <p:sp>
        <p:nvSpPr>
          <p:cNvPr id="45059" name="Rectangle 3"/>
          <p:cNvSpPr>
            <a:spLocks noGrp="1" noChangeArrowheads="1"/>
          </p:cNvSpPr>
          <p:nvPr>
            <p:ph type="title" idx="4294967295"/>
          </p:nvPr>
        </p:nvSpPr>
        <p:spPr>
          <a:xfrm>
            <a:off x="0" y="836613"/>
            <a:ext cx="7812088" cy="817562"/>
          </a:xfrm>
        </p:spPr>
        <p:txBody>
          <a:bodyPr/>
          <a:lstStyle/>
          <a:p>
            <a:pPr eaLnBrk="1" hangingPunct="1"/>
            <a:r>
              <a:rPr lang="en-US" altLang="en-US" sz="3600" smtClean="0"/>
              <a:t>Architectural style</a:t>
            </a:r>
            <a:endParaRPr lang="en-GB" altLang="en-US" sz="3600" smtClean="0"/>
          </a:p>
        </p:txBody>
      </p:sp>
      <p:sp>
        <p:nvSpPr>
          <p:cNvPr id="45060" name="Text Box 2"/>
          <p:cNvSpPr txBox="1">
            <a:spLocks noChangeArrowheads="1"/>
          </p:cNvSpPr>
          <p:nvPr/>
        </p:nvSpPr>
        <p:spPr bwMode="auto">
          <a:xfrm>
            <a:off x="323850" y="1862138"/>
            <a:ext cx="852487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85750" algn="l"/>
                <a:tab pos="571500" algn="l"/>
              </a:tabLst>
              <a:defRPr sz="2800">
                <a:solidFill>
                  <a:schemeClr val="tx1"/>
                </a:solidFill>
                <a:latin typeface="Lucida Sans Unicode" panose="020B0602030504020204" pitchFamily="34" charset="0"/>
              </a:defRPr>
            </a:lvl1pPr>
            <a:lvl2pPr marL="285750">
              <a:spcBef>
                <a:spcPct val="20000"/>
              </a:spcBef>
              <a:buChar char="–"/>
              <a:tabLst>
                <a:tab pos="285750" algn="l"/>
                <a:tab pos="57150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57150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57150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5715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9pPr>
          </a:lstStyle>
          <a:p>
            <a:pPr>
              <a:spcBef>
                <a:spcPct val="30000"/>
              </a:spcBef>
            </a:pPr>
            <a:r>
              <a:rPr lang="en-US" altLang="en-US" sz="2400">
                <a:solidFill>
                  <a:srgbClr val="000000"/>
                </a:solidFill>
              </a:rPr>
              <a:t> Architectural styles are design paradigms for </a:t>
            </a:r>
            <a:br>
              <a:rPr lang="en-US" altLang="en-US" sz="2400">
                <a:solidFill>
                  <a:srgbClr val="000000"/>
                </a:solidFill>
              </a:rPr>
            </a:br>
            <a:r>
              <a:rPr lang="en-US" altLang="en-US" sz="2400">
                <a:solidFill>
                  <a:srgbClr val="000000"/>
                </a:solidFill>
              </a:rPr>
              <a:t>   a set of design dimensions </a:t>
            </a:r>
          </a:p>
          <a:p>
            <a:pPr lvl="1">
              <a:spcBef>
                <a:spcPct val="30000"/>
              </a:spcBef>
              <a:buFontTx/>
              <a:buNone/>
            </a:pPr>
            <a:r>
              <a:rPr lang="en-US" altLang="en-US" sz="2000">
                <a:solidFill>
                  <a:srgbClr val="000000"/>
                </a:solidFill>
              </a:rPr>
              <a:t>	Some architectural styles emphasize different aspects</a:t>
            </a:r>
            <a:br>
              <a:rPr lang="en-US" altLang="en-US" sz="2000">
                <a:solidFill>
                  <a:srgbClr val="000000"/>
                </a:solidFill>
              </a:rPr>
            </a:br>
            <a:r>
              <a:rPr lang="en-US" altLang="en-US" sz="2000">
                <a:solidFill>
                  <a:srgbClr val="000000"/>
                </a:solidFill>
              </a:rPr>
              <a:t>	such as: Subdivision of functionality, Topology or</a:t>
            </a:r>
            <a:br>
              <a:rPr lang="en-US" altLang="en-US" sz="2000">
                <a:solidFill>
                  <a:srgbClr val="000000"/>
                </a:solidFill>
              </a:rPr>
            </a:br>
            <a:r>
              <a:rPr lang="en-US" altLang="en-US" sz="2000">
                <a:solidFill>
                  <a:srgbClr val="000000"/>
                </a:solidFill>
              </a:rPr>
              <a:t>	Interaction style</a:t>
            </a:r>
          </a:p>
          <a:p>
            <a:pPr>
              <a:spcBef>
                <a:spcPct val="50000"/>
              </a:spcBef>
            </a:pPr>
            <a:r>
              <a:rPr lang="en-US" altLang="en-US" sz="2400">
                <a:solidFill>
                  <a:srgbClr val="000000"/>
                </a:solidFill>
              </a:rPr>
              <a:t> Styles are open-ended; new styles will emerge </a:t>
            </a:r>
          </a:p>
          <a:p>
            <a:pPr>
              <a:spcBef>
                <a:spcPct val="50000"/>
              </a:spcBef>
            </a:pPr>
            <a:r>
              <a:rPr lang="en-US" altLang="en-US" sz="2400">
                <a:solidFill>
                  <a:srgbClr val="000000"/>
                </a:solidFill>
              </a:rPr>
              <a:t> An architecture can use several architectural styles</a:t>
            </a:r>
          </a:p>
          <a:p>
            <a:pPr>
              <a:spcBef>
                <a:spcPct val="50000"/>
              </a:spcBef>
            </a:pPr>
            <a:r>
              <a:rPr lang="en-GB" altLang="en-US" sz="2400">
                <a:solidFill>
                  <a:srgbClr val="000000"/>
                </a:solidFill>
              </a:rPr>
              <a:t> Architectural styles are not disjoint</a:t>
            </a:r>
          </a:p>
          <a:p>
            <a:pPr>
              <a:spcBef>
                <a:spcPct val="50000"/>
              </a:spcBef>
            </a:pPr>
            <a:endParaRPr lang="en-US" altLang="en-US" sz="2400">
              <a:solidFill>
                <a:srgbClr val="000000"/>
              </a:solidFill>
            </a:endParaRPr>
          </a:p>
        </p:txBody>
      </p:sp>
    </p:spTree>
    <p:extLst>
      <p:ext uri="{BB962C8B-B14F-4D97-AF65-F5344CB8AC3E}">
        <p14:creationId xmlns:p14="http://schemas.microsoft.com/office/powerpoint/2010/main" val="163676002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46</a:t>
            </a:fld>
            <a:endParaRPr lang="en-GB" altLang="en-US"/>
          </a:p>
        </p:txBody>
      </p:sp>
      <p:pic>
        <p:nvPicPr>
          <p:cNvPr id="3" name="Picture 2"/>
          <p:cNvPicPr>
            <a:picLocks noChangeAspect="1"/>
          </p:cNvPicPr>
          <p:nvPr/>
        </p:nvPicPr>
        <p:blipFill>
          <a:blip r:embed="rId2"/>
          <a:stretch>
            <a:fillRect/>
          </a:stretch>
        </p:blipFill>
        <p:spPr>
          <a:xfrm>
            <a:off x="4139952" y="1163842"/>
            <a:ext cx="3952992" cy="5323452"/>
          </a:xfrm>
          <a:prstGeom prst="rect">
            <a:avLst/>
          </a:prstGeom>
        </p:spPr>
      </p:pic>
      <p:sp>
        <p:nvSpPr>
          <p:cNvPr id="4" name="TextBox 3"/>
          <p:cNvSpPr txBox="1"/>
          <p:nvPr/>
        </p:nvSpPr>
        <p:spPr>
          <a:xfrm>
            <a:off x="323528" y="1229851"/>
            <a:ext cx="3425938" cy="830997"/>
          </a:xfrm>
          <a:prstGeom prst="rect">
            <a:avLst/>
          </a:prstGeom>
          <a:noFill/>
        </p:spPr>
        <p:txBody>
          <a:bodyPr wrap="none" rtlCol="0">
            <a:spAutoFit/>
          </a:bodyPr>
          <a:lstStyle/>
          <a:p>
            <a:r>
              <a:rPr lang="en-US" dirty="0" smtClean="0"/>
              <a:t>Used diagrams/slides</a:t>
            </a:r>
          </a:p>
          <a:p>
            <a:r>
              <a:rPr lang="en-US" dirty="0"/>
              <a:t>f</a:t>
            </a:r>
            <a:r>
              <a:rPr lang="en-US" dirty="0" smtClean="0"/>
              <a:t>rom this book</a:t>
            </a:r>
            <a:endParaRPr lang="en-GB" dirty="0"/>
          </a:p>
        </p:txBody>
      </p:sp>
    </p:spTree>
    <p:extLst>
      <p:ext uri="{BB962C8B-B14F-4D97-AF65-F5344CB8AC3E}">
        <p14:creationId xmlns:p14="http://schemas.microsoft.com/office/powerpoint/2010/main" val="1622738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4487339" y="4221088"/>
            <a:ext cx="4045101" cy="23762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be 24"/>
          <p:cNvSpPr/>
          <p:nvPr/>
        </p:nvSpPr>
        <p:spPr>
          <a:xfrm>
            <a:off x="7020273" y="4797152"/>
            <a:ext cx="1417925" cy="1224135"/>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85800" y="1582473"/>
            <a:ext cx="3094112" cy="23762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14" name="Title 1"/>
          <p:cNvSpPr>
            <a:spLocks noGrp="1"/>
          </p:cNvSpPr>
          <p:nvPr>
            <p:ph type="title"/>
          </p:nvPr>
        </p:nvSpPr>
        <p:spPr>
          <a:xfrm>
            <a:off x="685800" y="692151"/>
            <a:ext cx="7772400" cy="702972"/>
          </a:xfrm>
        </p:spPr>
        <p:txBody>
          <a:bodyPr/>
          <a:lstStyle/>
          <a:p>
            <a:r>
              <a:rPr lang="en-US" altLang="en-US" smtClean="0"/>
              <a:t>Client-Server (S+B+D)</a:t>
            </a:r>
            <a:endParaRPr lang="en-GB" altLang="en-US" smtClean="0"/>
          </a:p>
        </p:txBody>
      </p:sp>
      <p:grpSp>
        <p:nvGrpSpPr>
          <p:cNvPr id="24" name="Group 23"/>
          <p:cNvGrpSpPr/>
          <p:nvPr/>
        </p:nvGrpSpPr>
        <p:grpSpPr>
          <a:xfrm>
            <a:off x="1691680" y="1870505"/>
            <a:ext cx="1296429" cy="1838849"/>
            <a:chOff x="1772368" y="1870505"/>
            <a:chExt cx="1296429" cy="1838849"/>
          </a:xfrm>
        </p:grpSpPr>
        <p:sp>
          <p:nvSpPr>
            <p:cNvPr id="141321" name="Rectangle 57"/>
            <p:cNvSpPr>
              <a:spLocks noChangeArrowheads="1"/>
            </p:cNvSpPr>
            <p:nvPr/>
          </p:nvSpPr>
          <p:spPr bwMode="auto">
            <a:xfrm>
              <a:off x="1804752" y="1870505"/>
              <a:ext cx="1224136" cy="577850"/>
            </a:xfrm>
            <a:prstGeom prst="rect">
              <a:avLst/>
            </a:prstGeom>
            <a:solidFill>
              <a:srgbClr val="FFFFFF"/>
            </a:solidFill>
            <a:ln w="0">
              <a:solidFill>
                <a:srgbClr val="990033"/>
              </a:solidFill>
              <a:miter lim="800000"/>
              <a:headEnd/>
              <a:tailEnd/>
            </a:ln>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en-US" altLang="en-US" sz="1100" b="1"/>
            </a:p>
          </p:txBody>
        </p:sp>
        <p:sp>
          <p:nvSpPr>
            <p:cNvPr id="141322" name="Rectangle 58"/>
            <p:cNvSpPr>
              <a:spLocks noChangeArrowheads="1"/>
            </p:cNvSpPr>
            <p:nvPr/>
          </p:nvSpPr>
          <p:spPr bwMode="auto">
            <a:xfrm>
              <a:off x="1971827" y="1943674"/>
              <a:ext cx="827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2600" dirty="0">
                  <a:solidFill>
                    <a:srgbClr val="000000"/>
                  </a:solidFill>
                  <a:latin typeface="Tahoma" panose="020B0604030504040204" pitchFamily="34" charset="0"/>
                </a:rPr>
                <a:t>Client</a:t>
              </a:r>
            </a:p>
          </p:txBody>
        </p:sp>
        <p:sp>
          <p:nvSpPr>
            <p:cNvPr id="141341" name="Rectangle 57"/>
            <p:cNvSpPr>
              <a:spLocks noChangeArrowheads="1"/>
            </p:cNvSpPr>
            <p:nvPr/>
          </p:nvSpPr>
          <p:spPr bwMode="auto">
            <a:xfrm>
              <a:off x="1804752" y="3116473"/>
              <a:ext cx="1224136" cy="592881"/>
            </a:xfrm>
            <a:prstGeom prst="rect">
              <a:avLst/>
            </a:prstGeom>
            <a:solidFill>
              <a:srgbClr val="FFFFFF"/>
            </a:solidFill>
            <a:ln w="0">
              <a:solidFill>
                <a:srgbClr val="990033"/>
              </a:solidFill>
              <a:miter lim="800000"/>
              <a:headEnd/>
              <a:tailEnd/>
            </a:ln>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en-US" altLang="en-US" sz="1100" b="1" dirty="0"/>
            </a:p>
          </p:txBody>
        </p:sp>
        <p:sp>
          <p:nvSpPr>
            <p:cNvPr id="141342" name="Rectangle 58"/>
            <p:cNvSpPr>
              <a:spLocks noChangeArrowheads="1"/>
            </p:cNvSpPr>
            <p:nvPr/>
          </p:nvSpPr>
          <p:spPr bwMode="auto">
            <a:xfrm>
              <a:off x="1772368" y="3189642"/>
              <a:ext cx="128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sz="2600" dirty="0" smtClean="0">
                  <a:solidFill>
                    <a:srgbClr val="000000"/>
                  </a:solidFill>
                  <a:latin typeface="Tahoma" panose="020B0604030504040204" pitchFamily="34" charset="0"/>
                </a:rPr>
                <a:t>Server</a:t>
              </a:r>
              <a:endParaRPr lang="en-GB" altLang="en-US" sz="2600" dirty="0">
                <a:latin typeface="Times New Roman" panose="02020603050405020304" pitchFamily="18" charset="0"/>
              </a:endParaRPr>
            </a:p>
          </p:txBody>
        </p:sp>
        <p:cxnSp>
          <p:nvCxnSpPr>
            <p:cNvPr id="12" name="Straight Arrow Connector 11"/>
            <p:cNvCxnSpPr>
              <a:stCxn id="141321" idx="2"/>
              <a:endCxn id="141341" idx="0"/>
            </p:cNvCxnSpPr>
            <p:nvPr/>
          </p:nvCxnSpPr>
          <p:spPr>
            <a:xfrm>
              <a:off x="2416820" y="2448355"/>
              <a:ext cx="0" cy="668118"/>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2649" y="2806609"/>
              <a:ext cx="330540" cy="369332"/>
            </a:xfrm>
            <a:prstGeom prst="rect">
              <a:avLst/>
            </a:prstGeom>
            <a:noFill/>
          </p:spPr>
          <p:txBody>
            <a:bodyPr wrap="none" rtlCol="0">
              <a:spAutoFit/>
            </a:bodyPr>
            <a:lstStyle/>
            <a:p>
              <a:r>
                <a:rPr lang="en-US" sz="1800" smtClean="0"/>
                <a:t>1</a:t>
              </a:r>
              <a:endParaRPr lang="en-GB" sz="1800"/>
            </a:p>
          </p:txBody>
        </p:sp>
        <p:sp>
          <p:nvSpPr>
            <p:cNvPr id="57" name="TextBox 56"/>
            <p:cNvSpPr txBox="1"/>
            <p:nvPr/>
          </p:nvSpPr>
          <p:spPr>
            <a:xfrm>
              <a:off x="2480174" y="2431003"/>
              <a:ext cx="588623" cy="369332"/>
            </a:xfrm>
            <a:prstGeom prst="rect">
              <a:avLst/>
            </a:prstGeom>
            <a:noFill/>
          </p:spPr>
          <p:txBody>
            <a:bodyPr wrap="none" rtlCol="0">
              <a:spAutoFit/>
            </a:bodyPr>
            <a:lstStyle/>
            <a:p>
              <a:r>
                <a:rPr lang="en-US" sz="1800" smtClean="0"/>
                <a:t>1..*</a:t>
              </a:r>
              <a:endParaRPr lang="en-GB" sz="1800"/>
            </a:p>
          </p:txBody>
        </p:sp>
      </p:grpSp>
      <p:sp>
        <p:nvSpPr>
          <p:cNvPr id="59" name="Rectangle 58"/>
          <p:cNvSpPr/>
          <p:nvPr/>
        </p:nvSpPr>
        <p:spPr>
          <a:xfrm>
            <a:off x="685800" y="4221088"/>
            <a:ext cx="3094112" cy="23762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936293" y="4410238"/>
            <a:ext cx="1224136" cy="577850"/>
            <a:chOff x="1669425" y="4509120"/>
            <a:chExt cx="1224136" cy="577850"/>
          </a:xfrm>
        </p:grpSpPr>
        <p:sp>
          <p:nvSpPr>
            <p:cNvPr id="60" name="Rectangle 57"/>
            <p:cNvSpPr>
              <a:spLocks noChangeArrowheads="1"/>
            </p:cNvSpPr>
            <p:nvPr/>
          </p:nvSpPr>
          <p:spPr bwMode="auto">
            <a:xfrm>
              <a:off x="1669425" y="4509120"/>
              <a:ext cx="1224136" cy="577850"/>
            </a:xfrm>
            <a:prstGeom prst="rect">
              <a:avLst/>
            </a:prstGeom>
            <a:solidFill>
              <a:srgbClr val="FFFFFF"/>
            </a:solidFill>
            <a:ln w="0">
              <a:solidFill>
                <a:srgbClr val="990033"/>
              </a:solidFill>
              <a:miter lim="800000"/>
              <a:headEnd/>
              <a:tailEnd/>
            </a:ln>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en-US" altLang="en-US" sz="1100" b="1"/>
            </a:p>
          </p:txBody>
        </p:sp>
        <p:sp>
          <p:nvSpPr>
            <p:cNvPr id="61" name="Rectangle 58"/>
            <p:cNvSpPr>
              <a:spLocks noChangeArrowheads="1"/>
            </p:cNvSpPr>
            <p:nvPr/>
          </p:nvSpPr>
          <p:spPr bwMode="auto">
            <a:xfrm>
              <a:off x="1867758" y="4582289"/>
              <a:ext cx="827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2600" dirty="0">
                  <a:solidFill>
                    <a:srgbClr val="000000"/>
                  </a:solidFill>
                  <a:latin typeface="Tahoma" panose="020B0604030504040204" pitchFamily="34" charset="0"/>
                </a:rPr>
                <a:t>Client</a:t>
              </a:r>
            </a:p>
          </p:txBody>
        </p:sp>
      </p:grpSp>
      <p:grpSp>
        <p:nvGrpSpPr>
          <p:cNvPr id="16" name="Group 15"/>
          <p:cNvGrpSpPr/>
          <p:nvPr/>
        </p:nvGrpSpPr>
        <p:grpSpPr>
          <a:xfrm>
            <a:off x="2300277" y="4402722"/>
            <a:ext cx="1288905" cy="592881"/>
            <a:chOff x="1916384" y="5755088"/>
            <a:chExt cx="1288905" cy="592881"/>
          </a:xfrm>
        </p:grpSpPr>
        <p:sp>
          <p:nvSpPr>
            <p:cNvPr id="62" name="Rectangle 57"/>
            <p:cNvSpPr>
              <a:spLocks noChangeArrowheads="1"/>
            </p:cNvSpPr>
            <p:nvPr/>
          </p:nvSpPr>
          <p:spPr bwMode="auto">
            <a:xfrm>
              <a:off x="1948768" y="5755088"/>
              <a:ext cx="1224136" cy="592881"/>
            </a:xfrm>
            <a:prstGeom prst="rect">
              <a:avLst/>
            </a:prstGeom>
            <a:solidFill>
              <a:srgbClr val="FFFFFF"/>
            </a:solidFill>
            <a:ln w="0">
              <a:solidFill>
                <a:srgbClr val="990033"/>
              </a:solidFill>
              <a:miter lim="800000"/>
              <a:headEnd/>
              <a:tailEnd/>
            </a:ln>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en-US" altLang="en-US" sz="1100" b="1" dirty="0"/>
            </a:p>
          </p:txBody>
        </p:sp>
        <p:sp>
          <p:nvSpPr>
            <p:cNvPr id="63" name="Rectangle 58"/>
            <p:cNvSpPr>
              <a:spLocks noChangeArrowheads="1"/>
            </p:cNvSpPr>
            <p:nvPr/>
          </p:nvSpPr>
          <p:spPr bwMode="auto">
            <a:xfrm>
              <a:off x="1916384" y="5828257"/>
              <a:ext cx="128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sz="2600" dirty="0" smtClean="0">
                  <a:solidFill>
                    <a:srgbClr val="000000"/>
                  </a:solidFill>
                  <a:latin typeface="Tahoma" panose="020B0604030504040204" pitchFamily="34" charset="0"/>
                </a:rPr>
                <a:t>Server</a:t>
              </a:r>
              <a:endParaRPr lang="en-GB" altLang="en-US" sz="2600" dirty="0">
                <a:latin typeface="Times New Roman" panose="02020603050405020304" pitchFamily="18" charset="0"/>
              </a:endParaRPr>
            </a:p>
          </p:txBody>
        </p:sp>
      </p:grpSp>
      <p:cxnSp>
        <p:nvCxnSpPr>
          <p:cNvPr id="64" name="Straight Arrow Connector 63"/>
          <p:cNvCxnSpPr/>
          <p:nvPr/>
        </p:nvCxnSpPr>
        <p:spPr>
          <a:xfrm>
            <a:off x="1548361" y="5112672"/>
            <a:ext cx="1371556" cy="40456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0" idx="2"/>
          </p:cNvCxnSpPr>
          <p:nvPr/>
        </p:nvCxnSpPr>
        <p:spPr>
          <a:xfrm>
            <a:off x="1548361" y="4988088"/>
            <a:ext cx="0" cy="1465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919917" y="4988088"/>
            <a:ext cx="0" cy="1465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1548361" y="5805264"/>
            <a:ext cx="1371556" cy="288032"/>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910952" y="5517232"/>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p:cNvGrpSpPr/>
          <p:nvPr/>
        </p:nvGrpSpPr>
        <p:grpSpPr>
          <a:xfrm>
            <a:off x="7100348" y="5296714"/>
            <a:ext cx="925806" cy="436542"/>
            <a:chOff x="1916384" y="5755088"/>
            <a:chExt cx="1288905" cy="592881"/>
          </a:xfrm>
        </p:grpSpPr>
        <p:sp>
          <p:nvSpPr>
            <p:cNvPr id="84" name="Rectangle 57"/>
            <p:cNvSpPr>
              <a:spLocks noChangeArrowheads="1"/>
            </p:cNvSpPr>
            <p:nvPr/>
          </p:nvSpPr>
          <p:spPr bwMode="auto">
            <a:xfrm>
              <a:off x="1948768" y="5755088"/>
              <a:ext cx="1224136" cy="592881"/>
            </a:xfrm>
            <a:prstGeom prst="rect">
              <a:avLst/>
            </a:prstGeom>
            <a:solidFill>
              <a:srgbClr val="FFFFFF"/>
            </a:solidFill>
            <a:ln w="0">
              <a:solidFill>
                <a:srgbClr val="990033"/>
              </a:solidFill>
              <a:miter lim="800000"/>
              <a:headEnd/>
              <a:tailEnd/>
            </a:ln>
          </p:spPr>
          <p:txBody>
            <a:bodyPr anchor="b"/>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US" altLang="en-US" sz="2000" b="1" dirty="0"/>
            </a:p>
          </p:txBody>
        </p:sp>
        <p:sp>
          <p:nvSpPr>
            <p:cNvPr id="85" name="Rectangle 58"/>
            <p:cNvSpPr>
              <a:spLocks noChangeArrowheads="1"/>
            </p:cNvSpPr>
            <p:nvPr/>
          </p:nvSpPr>
          <p:spPr bwMode="auto">
            <a:xfrm>
              <a:off x="1916384" y="5890439"/>
              <a:ext cx="1288905" cy="41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sz="2000" dirty="0" smtClean="0">
                  <a:solidFill>
                    <a:srgbClr val="000000"/>
                  </a:solidFill>
                  <a:latin typeface="Tahoma" panose="020B0604030504040204" pitchFamily="34" charset="0"/>
                </a:rPr>
                <a:t>Server</a:t>
              </a:r>
              <a:endParaRPr lang="en-GB" altLang="en-US" sz="2000" dirty="0">
                <a:latin typeface="Times New Roman" panose="02020603050405020304" pitchFamily="18" charset="0"/>
              </a:endParaRPr>
            </a:p>
          </p:txBody>
        </p:sp>
      </p:grpSp>
      <p:sp>
        <p:nvSpPr>
          <p:cNvPr id="92" name="Cube 91"/>
          <p:cNvSpPr/>
          <p:nvPr/>
        </p:nvSpPr>
        <p:spPr>
          <a:xfrm>
            <a:off x="4654888" y="5112672"/>
            <a:ext cx="1069242" cy="692592"/>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p:cNvGrpSpPr/>
          <p:nvPr/>
        </p:nvGrpSpPr>
        <p:grpSpPr>
          <a:xfrm>
            <a:off x="4750486" y="5304228"/>
            <a:ext cx="685611" cy="429028"/>
            <a:chOff x="1669425" y="4509120"/>
            <a:chExt cx="1224136" cy="577850"/>
          </a:xfrm>
        </p:grpSpPr>
        <p:sp>
          <p:nvSpPr>
            <p:cNvPr id="81" name="Rectangle 57"/>
            <p:cNvSpPr>
              <a:spLocks noChangeArrowheads="1"/>
            </p:cNvSpPr>
            <p:nvPr/>
          </p:nvSpPr>
          <p:spPr bwMode="auto">
            <a:xfrm>
              <a:off x="1669425" y="4509120"/>
              <a:ext cx="1224136" cy="577850"/>
            </a:xfrm>
            <a:prstGeom prst="rect">
              <a:avLst/>
            </a:prstGeom>
            <a:solidFill>
              <a:srgbClr val="FFFFFF"/>
            </a:solidFill>
            <a:ln w="0">
              <a:solidFill>
                <a:srgbClr val="990033"/>
              </a:solidFill>
              <a:miter lim="800000"/>
              <a:headEnd/>
              <a:tailEnd/>
            </a:ln>
          </p:spPr>
          <p:txBody>
            <a:bodyPr anchor="b"/>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en-US" altLang="en-US" sz="2000" b="1"/>
            </a:p>
          </p:txBody>
        </p:sp>
        <p:sp>
          <p:nvSpPr>
            <p:cNvPr id="82" name="Rectangle 58"/>
            <p:cNvSpPr>
              <a:spLocks noChangeArrowheads="1"/>
            </p:cNvSpPr>
            <p:nvPr/>
          </p:nvSpPr>
          <p:spPr bwMode="auto">
            <a:xfrm>
              <a:off x="1890674" y="4644471"/>
              <a:ext cx="781640" cy="41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GB" altLang="en-US" sz="2000" dirty="0">
                  <a:solidFill>
                    <a:srgbClr val="000000"/>
                  </a:solidFill>
                  <a:latin typeface="Tahoma" panose="020B0604030504040204" pitchFamily="34" charset="0"/>
                </a:rPr>
                <a:t>Client</a:t>
              </a:r>
            </a:p>
          </p:txBody>
        </p:sp>
      </p:grpSp>
      <p:cxnSp>
        <p:nvCxnSpPr>
          <p:cNvPr id="93" name="Straight Connector 92"/>
          <p:cNvCxnSpPr/>
          <p:nvPr/>
        </p:nvCxnSpPr>
        <p:spPr>
          <a:xfrm flipH="1">
            <a:off x="4750486" y="6309320"/>
            <a:ext cx="3687712" cy="17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20804" y="5844017"/>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89509" y="5833748"/>
            <a:ext cx="0" cy="468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563250" y="6021287"/>
            <a:ext cx="0" cy="305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10704" y="1582788"/>
            <a:ext cx="4567276" cy="830997"/>
          </a:xfrm>
          <a:prstGeom prst="rect">
            <a:avLst/>
          </a:prstGeom>
          <a:noFill/>
        </p:spPr>
        <p:txBody>
          <a:bodyPr wrap="none" rtlCol="0">
            <a:spAutoFit/>
          </a:bodyPr>
          <a:lstStyle/>
          <a:p>
            <a:r>
              <a:rPr lang="en-US" dirty="0" smtClean="0"/>
              <a:t>There is </a:t>
            </a:r>
            <a:r>
              <a:rPr lang="en-US" smtClean="0"/>
              <a:t>more than structure </a:t>
            </a:r>
            <a:br>
              <a:rPr lang="en-US" smtClean="0"/>
            </a:br>
            <a:r>
              <a:rPr lang="en-US" smtClean="0"/>
              <a:t>to a style!</a:t>
            </a:r>
            <a:endParaRPr lang="en-GB"/>
          </a:p>
        </p:txBody>
      </p:sp>
    </p:spTree>
    <p:extLst>
      <p:ext uri="{BB962C8B-B14F-4D97-AF65-F5344CB8AC3E}">
        <p14:creationId xmlns:p14="http://schemas.microsoft.com/office/powerpoint/2010/main" val="1889018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0E99AC3-3733-4ECA-9816-85EE0EC8F849}" type="slidenum">
              <a:rPr lang="en-GB" altLang="en-US" sz="1000" smtClean="0"/>
              <a:pPr>
                <a:spcBef>
                  <a:spcPct val="0"/>
                </a:spcBef>
                <a:buFontTx/>
                <a:buNone/>
              </a:pPr>
              <a:t>48</a:t>
            </a:fld>
            <a:endParaRPr lang="en-GB" altLang="en-US" sz="1000" smtClean="0"/>
          </a:p>
        </p:txBody>
      </p:sp>
      <p:sp>
        <p:nvSpPr>
          <p:cNvPr id="68611" name="Rectangle 3"/>
          <p:cNvSpPr>
            <a:spLocks noGrp="1" noChangeArrowheads="1"/>
          </p:cNvSpPr>
          <p:nvPr>
            <p:ph type="title" idx="4294967295"/>
          </p:nvPr>
        </p:nvSpPr>
        <p:spPr>
          <a:xfrm>
            <a:off x="0" y="781050"/>
            <a:ext cx="8261350" cy="865188"/>
          </a:xfrm>
        </p:spPr>
        <p:txBody>
          <a:bodyPr/>
          <a:lstStyle/>
          <a:p>
            <a:pPr eaLnBrk="1" hangingPunct="1"/>
            <a:r>
              <a:rPr lang="en-US" altLang="en-US" smtClean="0">
                <a:solidFill>
                  <a:schemeClr val="tx1"/>
                </a:solidFill>
              </a:rPr>
              <a:t>Client / Server Style</a:t>
            </a:r>
            <a:endParaRPr lang="en-GB" altLang="en-US" smtClean="0">
              <a:solidFill>
                <a:schemeClr val="tx1"/>
              </a:solidFill>
            </a:endParaRPr>
          </a:p>
        </p:txBody>
      </p:sp>
      <p:sp>
        <p:nvSpPr>
          <p:cNvPr id="68612" name="Text Box 2"/>
          <p:cNvSpPr txBox="1">
            <a:spLocks noChangeArrowheads="1"/>
          </p:cNvSpPr>
          <p:nvPr/>
        </p:nvSpPr>
        <p:spPr bwMode="auto">
          <a:xfrm>
            <a:off x="211138" y="1749425"/>
            <a:ext cx="86344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1238250" algn="l"/>
              </a:tabLst>
              <a:defRPr sz="2800">
                <a:solidFill>
                  <a:schemeClr val="tx1"/>
                </a:solidFill>
                <a:latin typeface="Lucida Sans Unicode" panose="020B0602030504020204" pitchFamily="34" charset="0"/>
              </a:defRPr>
            </a:lvl1pPr>
            <a:lvl2pPr marL="742950" indent="-285750">
              <a:spcBef>
                <a:spcPct val="20000"/>
              </a:spcBef>
              <a:buChar char="–"/>
              <a:tabLst>
                <a:tab pos="285750" algn="l"/>
                <a:tab pos="123825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123825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123825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12382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9pPr>
          </a:lstStyle>
          <a:p>
            <a:pPr>
              <a:lnSpc>
                <a:spcPct val="80000"/>
              </a:lnSpc>
              <a:spcBef>
                <a:spcPct val="50000"/>
              </a:spcBef>
              <a:buFontTx/>
              <a:buNone/>
            </a:pPr>
            <a:r>
              <a:rPr lang="en-US" altLang="en-US" sz="2400" b="1"/>
              <a:t>Concept</a:t>
            </a:r>
            <a:r>
              <a:rPr lang="en-US" altLang="en-US" sz="2400"/>
              <a:t>:	Separation of application in units of change</a:t>
            </a:r>
          </a:p>
        </p:txBody>
      </p:sp>
      <p:sp>
        <p:nvSpPr>
          <p:cNvPr id="68613" name="Text Box 4"/>
          <p:cNvSpPr txBox="1">
            <a:spLocks noChangeArrowheads="1"/>
          </p:cNvSpPr>
          <p:nvPr/>
        </p:nvSpPr>
        <p:spPr bwMode="auto">
          <a:xfrm>
            <a:off x="211138" y="2576513"/>
            <a:ext cx="5372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b="1"/>
              <a:t>Components</a:t>
            </a:r>
            <a:r>
              <a:rPr lang="en-GB" altLang="en-US" sz="2400"/>
              <a:t>: presentation, </a:t>
            </a:r>
            <a:endParaRPr lang="en-US" altLang="en-US" sz="2400"/>
          </a:p>
          <a:p>
            <a:pPr>
              <a:spcBef>
                <a:spcPct val="0"/>
              </a:spcBef>
              <a:buFontTx/>
              <a:buNone/>
            </a:pPr>
            <a:r>
              <a:rPr lang="en-US" altLang="en-US" sz="2400"/>
              <a:t>		  </a:t>
            </a:r>
            <a:r>
              <a:rPr lang="en-GB" altLang="en-US" sz="2400"/>
              <a:t>application logic,</a:t>
            </a:r>
            <a:endParaRPr lang="en-US" altLang="en-US" sz="2400"/>
          </a:p>
          <a:p>
            <a:pPr>
              <a:spcBef>
                <a:spcPct val="0"/>
              </a:spcBef>
              <a:buFontTx/>
              <a:buNone/>
            </a:pPr>
            <a:r>
              <a:rPr lang="en-US" altLang="en-US" sz="2400"/>
              <a:t>		  </a:t>
            </a:r>
            <a:r>
              <a:rPr lang="en-GB" altLang="en-US" sz="2400"/>
              <a:t>business logic,</a:t>
            </a:r>
          </a:p>
          <a:p>
            <a:pPr>
              <a:spcBef>
                <a:spcPct val="0"/>
              </a:spcBef>
              <a:buFontTx/>
              <a:buNone/>
            </a:pPr>
            <a:r>
              <a:rPr lang="en-GB" altLang="en-US" sz="2400"/>
              <a:t>		  data management</a:t>
            </a:r>
          </a:p>
          <a:p>
            <a:pPr>
              <a:spcBef>
                <a:spcPct val="0"/>
              </a:spcBef>
              <a:buFontTx/>
              <a:buNone/>
            </a:pPr>
            <a:endParaRPr lang="en-GB" altLang="en-US" sz="2400"/>
          </a:p>
          <a:p>
            <a:pPr>
              <a:spcBef>
                <a:spcPct val="0"/>
              </a:spcBef>
              <a:buFontTx/>
              <a:buNone/>
            </a:pPr>
            <a:r>
              <a:rPr lang="en-GB" altLang="en-US" sz="2400" b="1"/>
              <a:t>Connector:</a:t>
            </a:r>
            <a:r>
              <a:rPr lang="en-GB" altLang="en-US" sz="2400"/>
              <a:t>  ‘uses’ lower layer</a:t>
            </a:r>
          </a:p>
          <a:p>
            <a:pPr>
              <a:spcBef>
                <a:spcPct val="0"/>
              </a:spcBef>
              <a:buFontTx/>
              <a:buNone/>
            </a:pPr>
            <a:endParaRPr lang="en-GB" altLang="en-US" sz="2400"/>
          </a:p>
          <a:p>
            <a:pPr>
              <a:spcBef>
                <a:spcPct val="0"/>
              </a:spcBef>
              <a:buFontTx/>
              <a:buNone/>
            </a:pPr>
            <a:r>
              <a:rPr lang="en-GB" altLang="en-US" sz="2400" b="1"/>
              <a:t>Interaction style</a:t>
            </a:r>
            <a:r>
              <a:rPr lang="en-GB" altLang="en-US" sz="2400"/>
              <a:t>: request/response</a:t>
            </a:r>
          </a:p>
        </p:txBody>
      </p:sp>
      <p:grpSp>
        <p:nvGrpSpPr>
          <p:cNvPr id="68614" name="Group 5"/>
          <p:cNvGrpSpPr>
            <a:grpSpLocks/>
          </p:cNvGrpSpPr>
          <p:nvPr/>
        </p:nvGrpSpPr>
        <p:grpSpPr bwMode="auto">
          <a:xfrm>
            <a:off x="5794375" y="2636838"/>
            <a:ext cx="1576388" cy="698500"/>
            <a:chOff x="1625" y="1234"/>
            <a:chExt cx="840" cy="440"/>
          </a:xfrm>
        </p:grpSpPr>
        <p:sp>
          <p:nvSpPr>
            <p:cNvPr id="68633" name="Rectangle 6"/>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4" name="Text Box 7"/>
            <p:cNvSpPr txBox="1">
              <a:spLocks noChangeArrowheads="1"/>
            </p:cNvSpPr>
            <p:nvPr/>
          </p:nvSpPr>
          <p:spPr bwMode="auto">
            <a:xfrm>
              <a:off x="1625" y="1263"/>
              <a:ext cx="8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68615" name="Group 8"/>
          <p:cNvGrpSpPr>
            <a:grpSpLocks/>
          </p:cNvGrpSpPr>
          <p:nvPr/>
        </p:nvGrpSpPr>
        <p:grpSpPr bwMode="auto">
          <a:xfrm>
            <a:off x="5822950" y="4241800"/>
            <a:ext cx="1516063" cy="698500"/>
            <a:chOff x="4128" y="1963"/>
            <a:chExt cx="807" cy="440"/>
          </a:xfrm>
        </p:grpSpPr>
        <p:sp>
          <p:nvSpPr>
            <p:cNvPr id="68631" name="Rectangle 9"/>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2" name="Text Box 10"/>
            <p:cNvSpPr txBox="1">
              <a:spLocks noChangeArrowheads="1"/>
            </p:cNvSpPr>
            <p:nvPr/>
          </p:nvSpPr>
          <p:spPr bwMode="auto">
            <a:xfrm>
              <a:off x="4227" y="1992"/>
              <a:ext cx="61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business</a:t>
              </a:r>
            </a:p>
            <a:p>
              <a:pPr algn="ctr" eaLnBrk="1" hangingPunct="1">
                <a:spcBef>
                  <a:spcPct val="0"/>
                </a:spcBef>
                <a:buFontTx/>
                <a:buNone/>
              </a:pPr>
              <a:r>
                <a:rPr lang="en-US" altLang="en-US" sz="1800"/>
                <a:t>logic</a:t>
              </a:r>
              <a:endParaRPr lang="en-GB" altLang="en-US" sz="1800"/>
            </a:p>
          </p:txBody>
        </p:sp>
      </p:grpSp>
      <p:grpSp>
        <p:nvGrpSpPr>
          <p:cNvPr id="68616" name="Group 11"/>
          <p:cNvGrpSpPr>
            <a:grpSpLocks/>
          </p:cNvGrpSpPr>
          <p:nvPr/>
        </p:nvGrpSpPr>
        <p:grpSpPr bwMode="auto">
          <a:xfrm>
            <a:off x="5775325" y="5156200"/>
            <a:ext cx="1628775" cy="698500"/>
            <a:chOff x="1615" y="1234"/>
            <a:chExt cx="868" cy="440"/>
          </a:xfrm>
        </p:grpSpPr>
        <p:sp>
          <p:nvSpPr>
            <p:cNvPr id="68629" name="Rectangle 1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0" name="Text Box 13"/>
            <p:cNvSpPr txBox="1">
              <a:spLocks noChangeArrowheads="1"/>
            </p:cNvSpPr>
            <p:nvPr/>
          </p:nvSpPr>
          <p:spPr bwMode="auto">
            <a:xfrm>
              <a:off x="1615" y="1263"/>
              <a:ext cx="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68617" name="AutoShape 14"/>
          <p:cNvCxnSpPr>
            <a:cxnSpLocks noChangeShapeType="1"/>
            <a:stCxn id="68632" idx="2"/>
            <a:endCxn id="68630" idx="0"/>
          </p:cNvCxnSpPr>
          <p:nvPr/>
        </p:nvCxnSpPr>
        <p:spPr bwMode="auto">
          <a:xfrm>
            <a:off x="6584950" y="4929188"/>
            <a:ext cx="4763" cy="2730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18" name="Group 15"/>
          <p:cNvGrpSpPr>
            <a:grpSpLocks/>
          </p:cNvGrpSpPr>
          <p:nvPr/>
        </p:nvGrpSpPr>
        <p:grpSpPr bwMode="auto">
          <a:xfrm>
            <a:off x="5822950" y="3551238"/>
            <a:ext cx="1516063" cy="698500"/>
            <a:chOff x="4128" y="1963"/>
            <a:chExt cx="807" cy="440"/>
          </a:xfrm>
        </p:grpSpPr>
        <p:sp>
          <p:nvSpPr>
            <p:cNvPr id="68627" name="Rectangle 16"/>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28" name="Text Box 17"/>
            <p:cNvSpPr txBox="1">
              <a:spLocks noChangeArrowheads="1"/>
            </p:cNvSpPr>
            <p:nvPr/>
          </p:nvSpPr>
          <p:spPr bwMode="auto">
            <a:xfrm>
              <a:off x="4158" y="1992"/>
              <a:ext cx="7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cxnSp>
        <p:nvCxnSpPr>
          <p:cNvPr id="68619" name="AutoShape 18"/>
          <p:cNvCxnSpPr>
            <a:cxnSpLocks noChangeShapeType="1"/>
          </p:cNvCxnSpPr>
          <p:nvPr/>
        </p:nvCxnSpPr>
        <p:spPr bwMode="auto">
          <a:xfrm>
            <a:off x="6559550" y="3335338"/>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0" name="tower"/>
          <p:cNvSpPr>
            <a:spLocks noEditPoints="1" noChangeArrowheads="1"/>
          </p:cNvSpPr>
          <p:nvPr/>
        </p:nvSpPr>
        <p:spPr bwMode="auto">
          <a:xfrm>
            <a:off x="7708900" y="52260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1" name="computr2"/>
          <p:cNvSpPr>
            <a:spLocks noEditPoints="1" noChangeArrowheads="1"/>
          </p:cNvSpPr>
          <p:nvPr/>
        </p:nvSpPr>
        <p:spPr bwMode="auto">
          <a:xfrm>
            <a:off x="7575550" y="2711450"/>
            <a:ext cx="533400" cy="5349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8622" name="Line 21"/>
          <p:cNvSpPr>
            <a:spLocks noChangeShapeType="1"/>
          </p:cNvSpPr>
          <p:nvPr/>
        </p:nvSpPr>
        <p:spPr bwMode="auto">
          <a:xfrm>
            <a:off x="5651500" y="5040313"/>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3" name="tower"/>
          <p:cNvSpPr>
            <a:spLocks noEditPoints="1" noChangeArrowheads="1"/>
          </p:cNvSpPr>
          <p:nvPr/>
        </p:nvSpPr>
        <p:spPr bwMode="auto">
          <a:xfrm>
            <a:off x="7708900" y="38925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4" name="Line 23"/>
          <p:cNvSpPr>
            <a:spLocks noChangeShapeType="1"/>
          </p:cNvSpPr>
          <p:nvPr/>
        </p:nvSpPr>
        <p:spPr bwMode="auto">
          <a:xfrm>
            <a:off x="5651500" y="3444875"/>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5" name="Rectangle 24"/>
          <p:cNvSpPr>
            <a:spLocks noChangeArrowheads="1"/>
          </p:cNvSpPr>
          <p:nvPr/>
        </p:nvSpPr>
        <p:spPr bwMode="auto">
          <a:xfrm>
            <a:off x="8129588" y="2760663"/>
            <a:ext cx="788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client</a:t>
            </a:r>
            <a:endParaRPr lang="en-GB" altLang="en-US" sz="1800"/>
          </a:p>
        </p:txBody>
      </p:sp>
      <p:sp>
        <p:nvSpPr>
          <p:cNvPr id="68626" name="Rectangle 25"/>
          <p:cNvSpPr>
            <a:spLocks noChangeArrowheads="1"/>
          </p:cNvSpPr>
          <p:nvPr/>
        </p:nvSpPr>
        <p:spPr bwMode="auto">
          <a:xfrm>
            <a:off x="8129588" y="53609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server</a:t>
            </a:r>
            <a:endParaRPr lang="en-GB" altLang="en-US" sz="1800"/>
          </a:p>
        </p:txBody>
      </p:sp>
    </p:spTree>
    <p:extLst>
      <p:ext uri="{BB962C8B-B14F-4D97-AF65-F5344CB8AC3E}">
        <p14:creationId xmlns:p14="http://schemas.microsoft.com/office/powerpoint/2010/main" val="228832514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49</a:t>
            </a:fld>
            <a:endParaRPr lang="en-GB" altLang="en-US"/>
          </a:p>
        </p:txBody>
      </p:sp>
      <p:pic>
        <p:nvPicPr>
          <p:cNvPr id="3" name="Picture 2"/>
          <p:cNvPicPr>
            <a:picLocks noChangeAspect="1"/>
          </p:cNvPicPr>
          <p:nvPr/>
        </p:nvPicPr>
        <p:blipFill>
          <a:blip r:embed="rId2"/>
          <a:stretch>
            <a:fillRect/>
          </a:stretch>
        </p:blipFill>
        <p:spPr>
          <a:xfrm>
            <a:off x="611560" y="712783"/>
            <a:ext cx="4945378" cy="614521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8101884" y="232936"/>
            <a:ext cx="712632" cy="959694"/>
          </a:xfrm>
          <a:prstGeom prst="rect">
            <a:avLst/>
          </a:prstGeom>
        </p:spPr>
      </p:pic>
    </p:spTree>
    <p:extLst>
      <p:ext uri="{BB962C8B-B14F-4D97-AF65-F5344CB8AC3E}">
        <p14:creationId xmlns:p14="http://schemas.microsoft.com/office/powerpoint/2010/main" val="3383749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4056"/>
          </a:xfrm>
        </p:spPr>
        <p:txBody>
          <a:bodyPr/>
          <a:lstStyle/>
          <a:p>
            <a:r>
              <a:rPr lang="sv-SE" dirty="0" smtClean="0">
                <a:latin typeface="Franklin Gothic Medium Cond" panose="020B0606030402020204" pitchFamily="34" charset="0"/>
              </a:rPr>
              <a:t>Schedule</a:t>
            </a:r>
            <a:endParaRPr lang="sv-SE" dirty="0">
              <a:latin typeface="Franklin Gothic Medium Cond" panose="020B0606030402020204" pitchFamily="34" charset="0"/>
            </a:endParaRPr>
          </a:p>
        </p:txBody>
      </p:sp>
      <p:graphicFrame>
        <p:nvGraphicFramePr>
          <p:cNvPr id="3" name="Table 2"/>
          <p:cNvGraphicFramePr>
            <a:graphicFrameLocks noGrp="1"/>
          </p:cNvGraphicFramePr>
          <p:nvPr>
            <p:extLst/>
          </p:nvPr>
        </p:nvGraphicFramePr>
        <p:xfrm>
          <a:off x="179512" y="1112158"/>
          <a:ext cx="8784976" cy="5095786"/>
        </p:xfrm>
        <a:graphic>
          <a:graphicData uri="http://schemas.openxmlformats.org/drawingml/2006/table">
            <a:tbl>
              <a:tblPr firstRow="1" firstCol="1" bandRow="1">
                <a:tableStyleId>{5C22544A-7EE6-4342-B048-85BDC9FD1C3A}</a:tableStyleId>
              </a:tblPr>
              <a:tblGrid>
                <a:gridCol w="567174"/>
                <a:gridCol w="644547"/>
                <a:gridCol w="833058"/>
                <a:gridCol w="1363186"/>
                <a:gridCol w="3504803"/>
                <a:gridCol w="1008112"/>
                <a:gridCol w="864096"/>
              </a:tblGrid>
              <a:tr h="223062">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Week</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 </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Date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Time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Lecture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Reading</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Note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L1/S1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22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Introduction,</a:t>
                      </a:r>
                      <a:r>
                        <a:rPr lang="en-GB" sz="1400" baseline="0" dirty="0" smtClean="0">
                          <a:effectLst/>
                          <a:latin typeface="Franklin Gothic Medium Cond" panose="020B0606030402020204" pitchFamily="34" charset="0"/>
                        </a:rPr>
                        <a:t>  Objectives </a:t>
                      </a:r>
                      <a:r>
                        <a:rPr lang="en-GB" sz="1400" dirty="0" smtClean="0">
                          <a:effectLst/>
                          <a:latin typeface="Franklin Gothic Medium Cond" panose="020B0606030402020204" pitchFamily="34" charset="0"/>
                        </a:rPr>
                        <a:t>&amp; </a:t>
                      </a:r>
                      <a:r>
                        <a:rPr lang="en-GB" sz="1400" dirty="0">
                          <a:effectLst/>
                          <a:latin typeface="Franklin Gothic Medium Cond" panose="020B0606030402020204" pitchFamily="34" charset="0"/>
                        </a:rPr>
                        <a:t>Organization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8654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23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13:15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r>
                        <a:rPr lang="en-US" sz="1400" dirty="0">
                          <a:effectLst/>
                          <a:latin typeface="Franklin Gothic Medium Cond" panose="020B0606030402020204" pitchFamily="34" charset="0"/>
                        </a:rPr>
                        <a:t>Architecting Process &amp; </a:t>
                      </a:r>
                      <a:r>
                        <a:rPr lang="en-US" sz="1400" dirty="0" smtClean="0">
                          <a:effectLst/>
                          <a:latin typeface="Franklin Gothic Medium Cond" panose="020B0606030402020204" pitchFamily="34" charset="0"/>
                        </a:rPr>
                        <a:t>Architecture Views</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a:effectLst/>
                          <a:latin typeface="Franklin Gothic Medium Cond" panose="020B0606030402020204" pitchFamily="34" charset="0"/>
                        </a:rPr>
                        <a:t>Ch</a:t>
                      </a:r>
                      <a:r>
                        <a:rPr lang="en-GB" sz="1400" dirty="0">
                          <a:effectLst/>
                          <a:latin typeface="Franklin Gothic Medium Cond" panose="020B0606030402020204" pitchFamily="34" charset="0"/>
                        </a:rPr>
                        <a:t> 1 &amp; 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28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b="1" i="0" u="sng" dirty="0" smtClean="0">
                          <a:effectLst/>
                          <a:latin typeface="Franklin Gothic Medium Cond" panose="020B0606030402020204" pitchFamily="34" charset="0"/>
                          <a:ea typeface="Times New Roman" panose="02020603050405020304" pitchFamily="18" charset="0"/>
                        </a:rPr>
                        <a:t>Skip</a:t>
                      </a:r>
                      <a:endParaRPr lang="en-GB" sz="1400" b="1" i="0" u="sng"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7246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S2</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 29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400" kern="1200" dirty="0" smtClean="0">
                          <a:solidFill>
                            <a:schemeClr val="dk1"/>
                          </a:solidFill>
                          <a:effectLst/>
                          <a:latin typeface="Franklin Gothic Medium Cond" panose="020B0606030402020204" pitchFamily="34" charset="0"/>
                          <a:ea typeface="+mn-ea"/>
                          <a:cs typeface="+mn-cs"/>
                        </a:rPr>
                        <a:t>10:15 - 12:00</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kern="1200" baseline="0" dirty="0" smtClean="0">
                          <a:solidFill>
                            <a:schemeClr val="dk1"/>
                          </a:solidFill>
                          <a:effectLst/>
                          <a:latin typeface="Franklin Gothic Medium Cond" panose="020B0606030402020204" pitchFamily="34" charset="0"/>
                          <a:ea typeface="+mn-ea"/>
                          <a:cs typeface="+mn-cs"/>
                        </a:rPr>
                        <a:t>&lt;&lt; Supervision: Launch Assignment 1&gt;&gt;</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400" kern="1200" dirty="0" err="1">
                          <a:solidFill>
                            <a:schemeClr val="dk1"/>
                          </a:solidFill>
                          <a:effectLst/>
                          <a:latin typeface="Franklin Gothic Medium Cond" panose="020B0606030402020204" pitchFamily="34" charset="0"/>
                          <a:ea typeface="+mn-ea"/>
                          <a:cs typeface="+mn-cs"/>
                        </a:rPr>
                        <a:t>Ch</a:t>
                      </a:r>
                      <a:r>
                        <a:rPr lang="en-GB" sz="1400" kern="1200" dirty="0">
                          <a:solidFill>
                            <a:schemeClr val="dk1"/>
                          </a:solidFill>
                          <a:effectLst/>
                          <a:latin typeface="Franklin Gothic Medium Cond" panose="020B0606030402020204" pitchFamily="34" charset="0"/>
                          <a:ea typeface="+mn-ea"/>
                          <a:cs typeface="+mn-cs"/>
                        </a:rPr>
                        <a:t> 3 &amp; 4</a:t>
                      </a: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6674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US" sz="1400" kern="1200" dirty="0" smtClean="0">
                          <a:solidFill>
                            <a:schemeClr val="dk1"/>
                          </a:solidFill>
                          <a:effectLst/>
                          <a:latin typeface="Franklin Gothic Medium Cond" panose="020B0606030402020204" pitchFamily="34" charset="0"/>
                          <a:ea typeface="+mn-ea"/>
                          <a:cs typeface="+mn-cs"/>
                        </a:rPr>
                        <a:t> 30</a:t>
                      </a:r>
                      <a:r>
                        <a:rPr lang="en-US" sz="1400" kern="1200" baseline="0" dirty="0" smtClean="0">
                          <a:solidFill>
                            <a:schemeClr val="dk1"/>
                          </a:solidFill>
                          <a:effectLst/>
                          <a:latin typeface="Franklin Gothic Medium Cond" panose="020B0606030402020204" pitchFamily="34" charset="0"/>
                          <a:ea typeface="+mn-ea"/>
                          <a:cs typeface="+mn-cs"/>
                        </a:rPr>
                        <a:t>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E7F3F4"/>
                    </a:solidFill>
                  </a:tcPr>
                </a:tc>
                <a:tc>
                  <a:txBody>
                    <a:bodyPr/>
                    <a:lstStyle/>
                    <a:p>
                      <a:pPr marL="0" marR="0" algn="ctr" defTabSz="457200" rtl="0" eaLnBrk="1" latinLnBrk="0" hangingPunct="1">
                        <a:spcBef>
                          <a:spcPts val="0"/>
                        </a:spcBef>
                        <a:spcAft>
                          <a:spcPts val="0"/>
                        </a:spcAft>
                        <a:tabLst>
                          <a:tab pos="2880360" algn="ctr"/>
                          <a:tab pos="5760720" algn="r"/>
                        </a:tabLst>
                      </a:pPr>
                      <a:r>
                        <a:rPr lang="en-GB" sz="1400" kern="1200" dirty="0">
                          <a:solidFill>
                            <a:schemeClr val="dk1"/>
                          </a:solidFill>
                          <a:effectLst/>
                          <a:latin typeface="Franklin Gothic Medium Cond" panose="020B0606030402020204" pitchFamily="34" charset="0"/>
                          <a:ea typeface="+mn-ea"/>
                          <a:cs typeface="+mn-cs"/>
                        </a:rPr>
                        <a:t>13:00 – 15:00 </a:t>
                      </a:r>
                    </a:p>
                  </a:txBody>
                  <a:tcPr marL="65294" marR="65294"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400" b="1" u="sng" dirty="0" smtClean="0">
                          <a:effectLst/>
                          <a:latin typeface="Franklin Gothic Medium Cond" panose="020B0606030402020204" pitchFamily="34" charset="0"/>
                        </a:rPr>
                        <a:t>Skip</a:t>
                      </a:r>
                      <a:endParaRPr lang="en-GB" sz="1400" b="1" u="sng"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L3</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  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US" sz="1400" dirty="0" smtClean="0">
                          <a:effectLst/>
                          <a:latin typeface="Franklin Gothic Medium Cond" panose="020B0606030402020204" pitchFamily="34" charset="0"/>
                        </a:rPr>
                        <a:t>Design Principles (Maintainability, Modifiability)</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a:effectLst/>
                          <a:latin typeface="Franklin Gothic Medium Cond" panose="020B0606030402020204" pitchFamily="34" charset="0"/>
                        </a:rPr>
                        <a:t>Ch</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S3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5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L4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13:15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Architectural Styles 1</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13</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Technical Debt</a:t>
                      </a:r>
                      <a:endParaRPr lang="en-GB" sz="1400" b="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US" sz="1400" dirty="0" err="1" smtClean="0">
                          <a:effectLst/>
                          <a:latin typeface="Franklin Gothic Medium Cond" panose="020B0606030402020204" pitchFamily="34" charset="0"/>
                          <a:ea typeface="Times New Roman" panose="02020603050405020304" pitchFamily="18" charset="0"/>
                        </a:rPr>
                        <a:t>Terese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12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10:15 –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Architectural Styles 2</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13</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L7</a:t>
                      </a:r>
                      <a:endParaRPr lang="en-GB" sz="1400" dirty="0">
                        <a:latin typeface="Franklin Gothic Medium Cond" panose="020B0606030402020204" pitchFamily="34"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latin typeface="Franklin Gothic Medium Cond" panose="020B0606030402020204" pitchFamily="34" charset="0"/>
                        </a:rPr>
                        <a:t>17 FEB</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13:15</a:t>
                      </a:r>
                      <a:r>
                        <a:rPr lang="en-US" sz="1400" baseline="0" dirty="0" smtClean="0">
                          <a:latin typeface="Franklin Gothic Medium Cond" panose="020B0606030402020204" pitchFamily="34" charset="0"/>
                        </a:rPr>
                        <a:t> – 15:00</a:t>
                      </a:r>
                      <a:endParaRPr lang="en-GB" sz="1400" dirty="0">
                        <a:latin typeface="Franklin Gothic Medium Cond" panose="020B0606030402020204" pitchFamily="34"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Performance – Analysis &amp; Tactics</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8 + paper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19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L8</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Reliability</a:t>
                      </a:r>
                      <a:r>
                        <a:rPr lang="en-US" sz="1400" baseline="0" dirty="0" smtClean="0">
                          <a:effectLst/>
                          <a:latin typeface="Franklin Gothic Medium Cond" panose="020B0606030402020204" pitchFamily="34" charset="0"/>
                          <a:ea typeface="Times New Roman" panose="02020603050405020304" pitchFamily="18" charset="0"/>
                        </a:rPr>
                        <a:t>, Availability, Fault Tolerance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5, 14 + paper</a:t>
                      </a: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400">
                        <a:latin typeface="Franklin Gothic Medium Cond" panose="020B0606030402020204" pitchFamily="34"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L9</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24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13:15 – 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r>
                        <a:rPr lang="en-US" sz="1400" dirty="0" smtClean="0">
                          <a:latin typeface="Franklin Gothic Medium Cond" panose="020B0606030402020204" pitchFamily="34" charset="0"/>
                        </a:rPr>
                        <a:t>Anders </a:t>
                      </a:r>
                      <a:r>
                        <a:rPr lang="en-US" sz="1400" dirty="0" err="1" smtClean="0">
                          <a:latin typeface="Franklin Gothic Medium Cond" panose="020B0606030402020204" pitchFamily="34" charset="0"/>
                        </a:rPr>
                        <a:t>Alminger</a:t>
                      </a:r>
                      <a:r>
                        <a:rPr lang="en-US" sz="1400" dirty="0" smtClean="0">
                          <a:latin typeface="Franklin Gothic Medium Cond" panose="020B0606030402020204" pitchFamily="34" charset="0"/>
                        </a:rPr>
                        <a:t> </a:t>
                      </a:r>
                      <a:r>
                        <a:rPr lang="en-US" sz="1400" smtClean="0">
                          <a:latin typeface="Franklin Gothic Medium Cond" panose="020B0606030402020204" pitchFamily="34" charset="0"/>
                        </a:rPr>
                        <a:t>- Volvo</a:t>
                      </a:r>
                      <a:endParaRPr lang="en-GB" sz="1400" dirty="0">
                        <a:latin typeface="Franklin Gothic Medium Cond" panose="020B0606030402020204" pitchFamily="34" charset="0"/>
                      </a:endParaRPr>
                    </a:p>
                  </a:txBody>
                  <a:tcPr marL="65294" marR="65294" marT="0" marB="0"/>
                </a:tc>
                <a:tc>
                  <a:txBody>
                    <a:bodyPr/>
                    <a:lstStyle/>
                    <a:p>
                      <a:endParaRPr lang="en-GB" dirty="0"/>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S6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&lt;&lt; Supervision/Assignment&gt;&gt;</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27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13:15 – 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effectLst/>
                          <a:latin typeface="Franklin Gothic Medium Cond" panose="020B0606030402020204" pitchFamily="34" charset="0"/>
                        </a:rPr>
                        <a:t>Architecture Evaluation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err="1" smtClean="0">
                          <a:effectLst/>
                          <a:latin typeface="Franklin Gothic Medium Cond" panose="020B0606030402020204" pitchFamily="34" charset="0"/>
                          <a:ea typeface="Times New Roman" panose="02020603050405020304" pitchFamily="18" charset="0"/>
                        </a:rPr>
                        <a:t>Ch</a:t>
                      </a:r>
                      <a:r>
                        <a:rPr lang="en-US" sz="1400" dirty="0" smtClean="0">
                          <a:effectLst/>
                          <a:latin typeface="Franklin Gothic Medium Cond" panose="020B0606030402020204" pitchFamily="34" charset="0"/>
                          <a:ea typeface="Times New Roman" panose="02020603050405020304" pitchFamily="18" charset="0"/>
                        </a:rPr>
                        <a:t> 21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US" sz="1400" smtClean="0">
                          <a:effectLst/>
                          <a:latin typeface="Franklin Gothic Medium Cond" panose="020B0606030402020204" pitchFamily="34" charset="0"/>
                          <a:ea typeface="Times New Roman" panose="02020603050405020304" pitchFamily="18" charset="0"/>
                        </a:rPr>
                        <a:t>Rodi</a:t>
                      </a:r>
                      <a:r>
                        <a:rPr lang="en-US" sz="1400" baseline="0" smtClean="0">
                          <a:effectLst/>
                          <a:latin typeface="Franklin Gothic Medium Cond" panose="020B0606030402020204" pitchFamily="34" charset="0"/>
                          <a:ea typeface="Times New Roman" panose="02020603050405020304" pitchFamily="18" charset="0"/>
                        </a:rPr>
                        <a:t> PhD</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Reverse Engineering &amp; Correspondence</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20</a:t>
                      </a: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4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L12</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5 MAR</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 13:15 – 15:00</a:t>
                      </a:r>
                      <a:endParaRPr lang="en-GB" sz="1400" dirty="0">
                        <a:latin typeface="Franklin Gothic Medium Cond" panose="020B0606030402020204" pitchFamily="34" charset="0"/>
                      </a:endParaRPr>
                    </a:p>
                  </a:txBody>
                  <a:tcPr marL="65294" marR="65294" marT="0" marB="0"/>
                </a:tc>
                <a:tc>
                  <a:txBody>
                    <a:bodyPr/>
                    <a:lstStyle/>
                    <a:p>
                      <a:r>
                        <a:rPr lang="en-US" sz="1400" dirty="0" smtClean="0">
                          <a:latin typeface="Franklin Gothic Medium Cond" panose="020B0606030402020204" pitchFamily="34" charset="0"/>
                        </a:rPr>
                        <a:t>Guest</a:t>
                      </a:r>
                      <a:r>
                        <a:rPr lang="en-US" sz="1400" baseline="0" dirty="0" smtClean="0">
                          <a:latin typeface="Franklin Gothic Medium Cond" panose="020B0606030402020204" pitchFamily="34" charset="0"/>
                        </a:rPr>
                        <a:t> Lecture 2</a:t>
                      </a:r>
                      <a:endParaRPr lang="en-GB" sz="1400" dirty="0">
                        <a:latin typeface="Franklin Gothic Medium Cond" panose="020B0606030402020204" pitchFamily="34"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r>
            </a:tbl>
          </a:graphicData>
        </a:graphic>
      </p:graphicFrame>
    </p:spTree>
    <p:extLst>
      <p:ext uri="{BB962C8B-B14F-4D97-AF65-F5344CB8AC3E}">
        <p14:creationId xmlns:p14="http://schemas.microsoft.com/office/powerpoint/2010/main" val="337867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50</a:t>
            </a:fld>
            <a:endParaRPr lang="en-GB" altLang="en-US"/>
          </a:p>
        </p:txBody>
      </p:sp>
      <p:pic>
        <p:nvPicPr>
          <p:cNvPr id="3" name="Picture 2"/>
          <p:cNvPicPr>
            <a:picLocks noChangeAspect="1"/>
          </p:cNvPicPr>
          <p:nvPr/>
        </p:nvPicPr>
        <p:blipFill>
          <a:blip r:embed="rId2"/>
          <a:stretch>
            <a:fillRect/>
          </a:stretch>
        </p:blipFill>
        <p:spPr>
          <a:xfrm>
            <a:off x="539552" y="908720"/>
            <a:ext cx="8222576" cy="533968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8172400" y="232936"/>
            <a:ext cx="712632" cy="959694"/>
          </a:xfrm>
          <a:prstGeom prst="rect">
            <a:avLst/>
          </a:prstGeom>
        </p:spPr>
      </p:pic>
    </p:spTree>
    <p:extLst>
      <p:ext uri="{BB962C8B-B14F-4D97-AF65-F5344CB8AC3E}">
        <p14:creationId xmlns:p14="http://schemas.microsoft.com/office/powerpoint/2010/main" val="270573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51</a:t>
            </a:fld>
            <a:endParaRPr lang="en-GB" altLang="en-US"/>
          </a:p>
        </p:txBody>
      </p:sp>
      <p:pic>
        <p:nvPicPr>
          <p:cNvPr id="3" name="Picture 2"/>
          <p:cNvPicPr>
            <a:picLocks noChangeAspect="1"/>
          </p:cNvPicPr>
          <p:nvPr/>
        </p:nvPicPr>
        <p:blipFill>
          <a:blip r:embed="rId2"/>
          <a:stretch>
            <a:fillRect/>
          </a:stretch>
        </p:blipFill>
        <p:spPr>
          <a:xfrm>
            <a:off x="1619672" y="2235524"/>
            <a:ext cx="6665297" cy="4210991"/>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8172400" y="232936"/>
            <a:ext cx="712632" cy="959694"/>
          </a:xfrm>
          <a:prstGeom prst="rect">
            <a:avLst/>
          </a:prstGeom>
        </p:spPr>
      </p:pic>
    </p:spTree>
    <p:extLst>
      <p:ext uri="{BB962C8B-B14F-4D97-AF65-F5344CB8AC3E}">
        <p14:creationId xmlns:p14="http://schemas.microsoft.com/office/powerpoint/2010/main" val="2398812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52</a:t>
            </a:fld>
            <a:endParaRPr lang="en-GB" altLang="en-US"/>
          </a:p>
        </p:txBody>
      </p:sp>
      <p:pic>
        <p:nvPicPr>
          <p:cNvPr id="3" name="Picture 2"/>
          <p:cNvPicPr>
            <a:picLocks noChangeAspect="1"/>
          </p:cNvPicPr>
          <p:nvPr/>
        </p:nvPicPr>
        <p:blipFill>
          <a:blip r:embed="rId2"/>
          <a:stretch>
            <a:fillRect/>
          </a:stretch>
        </p:blipFill>
        <p:spPr>
          <a:xfrm>
            <a:off x="323528" y="684825"/>
            <a:ext cx="5049945" cy="614553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7857522" y="116632"/>
            <a:ext cx="1120836" cy="1368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77412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altLang="en-US" smtClean="0"/>
              <a:t>Recap</a:t>
            </a:r>
            <a:endParaRPr lang="en-GB" altLang="en-US" smtClean="0"/>
          </a:p>
        </p:txBody>
      </p:sp>
      <p:sp>
        <p:nvSpPr>
          <p:cNvPr id="47107" name="Content Placeholder 3"/>
          <p:cNvSpPr>
            <a:spLocks noGrp="1"/>
          </p:cNvSpPr>
          <p:nvPr>
            <p:ph idx="1"/>
          </p:nvPr>
        </p:nvSpPr>
        <p:spPr/>
        <p:txBody>
          <a:bodyPr/>
          <a:lstStyle/>
          <a:p>
            <a:r>
              <a:rPr lang="en-US" altLang="en-US" smtClean="0"/>
              <a:t>Client-Server</a:t>
            </a:r>
          </a:p>
          <a:p>
            <a:r>
              <a:rPr lang="en-US" altLang="en-US" smtClean="0"/>
              <a:t>Pipe and Filter</a:t>
            </a:r>
          </a:p>
          <a:p>
            <a:r>
              <a:rPr lang="en-US" altLang="en-US" smtClean="0"/>
              <a:t>Conceptual Integrity</a:t>
            </a:r>
            <a:endParaRPr lang="en-GB" altLang="en-US" smtClean="0"/>
          </a:p>
        </p:txBody>
      </p:sp>
      <p:sp>
        <p:nvSpPr>
          <p:cNvPr id="47108" name="Slide Number Placeholder 1"/>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E9B1955-F8E7-4866-AFEB-709AE83FEFCF}" type="slidenum">
              <a:rPr lang="en-GB" altLang="en-US" sz="1400" smtClean="0">
                <a:solidFill>
                  <a:srgbClr val="000000"/>
                </a:solidFill>
              </a:rPr>
              <a:pPr>
                <a:spcBef>
                  <a:spcPct val="0"/>
                </a:spcBef>
                <a:buFontTx/>
                <a:buNone/>
              </a:pPr>
              <a:t>53</a:t>
            </a:fld>
            <a:endParaRPr lang="en-GB" altLang="en-US" sz="1400"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347F92A-3B2A-4F7D-BB83-3059D85D884E}" type="slidenum">
              <a:rPr lang="en-GB" altLang="en-US" sz="1000" smtClean="0"/>
              <a:pPr>
                <a:spcBef>
                  <a:spcPct val="0"/>
                </a:spcBef>
                <a:buFontTx/>
                <a:buNone/>
              </a:pPr>
              <a:t>54</a:t>
            </a:fld>
            <a:endParaRPr lang="en-GB" altLang="en-US" sz="1000" smtClean="0"/>
          </a:p>
        </p:txBody>
      </p:sp>
      <p:sp>
        <p:nvSpPr>
          <p:cNvPr id="48131" name="Rectangle 4"/>
          <p:cNvSpPr>
            <a:spLocks noGrp="1" noChangeArrowheads="1"/>
          </p:cNvSpPr>
          <p:nvPr>
            <p:ph type="title" idx="4294967295"/>
          </p:nvPr>
        </p:nvSpPr>
        <p:spPr>
          <a:xfrm>
            <a:off x="0" y="620713"/>
            <a:ext cx="7772400" cy="1143000"/>
          </a:xfrm>
        </p:spPr>
        <p:txBody>
          <a:bodyPr/>
          <a:lstStyle/>
          <a:p>
            <a:pPr eaLnBrk="1" hangingPunct="1"/>
            <a:r>
              <a:rPr lang="en-US" altLang="en-US" sz="2800" b="1" smtClean="0">
                <a:solidFill>
                  <a:schemeClr val="tx1"/>
                </a:solidFill>
              </a:rPr>
              <a:t>CONTENTS</a:t>
            </a:r>
            <a:endParaRPr lang="en-GB" altLang="en-US" sz="2800" smtClean="0"/>
          </a:p>
        </p:txBody>
      </p:sp>
      <p:grpSp>
        <p:nvGrpSpPr>
          <p:cNvPr id="48132" name="Group 5"/>
          <p:cNvGrpSpPr>
            <a:grpSpLocks/>
          </p:cNvGrpSpPr>
          <p:nvPr/>
        </p:nvGrpSpPr>
        <p:grpSpPr bwMode="auto">
          <a:xfrm>
            <a:off x="609600" y="1619250"/>
            <a:ext cx="7512050" cy="4546600"/>
            <a:chOff x="384" y="1232"/>
            <a:chExt cx="4732" cy="2864"/>
          </a:xfrm>
        </p:grpSpPr>
        <p:sp>
          <p:nvSpPr>
            <p:cNvPr id="48133" name="AutoShape 2"/>
            <p:cNvSpPr>
              <a:spLocks noChangeArrowheads="1"/>
            </p:cNvSpPr>
            <p:nvPr/>
          </p:nvSpPr>
          <p:spPr bwMode="auto">
            <a:xfrm>
              <a:off x="384" y="1232"/>
              <a:ext cx="4512" cy="384"/>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8134" name="Text Box 3"/>
            <p:cNvSpPr txBox="1">
              <a:spLocks noChangeArrowheads="1"/>
            </p:cNvSpPr>
            <p:nvPr/>
          </p:nvSpPr>
          <p:spPr bwMode="auto">
            <a:xfrm>
              <a:off x="644" y="1321"/>
              <a:ext cx="4472" cy="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E6BD0A3-700B-4309-B3A2-F12CC8461F32}" type="slidenum">
              <a:rPr lang="en-GB" altLang="en-US" sz="1000" smtClean="0"/>
              <a:pPr>
                <a:spcBef>
                  <a:spcPct val="0"/>
                </a:spcBef>
                <a:buFontTx/>
                <a:buNone/>
              </a:pPr>
              <a:t>55</a:t>
            </a:fld>
            <a:endParaRPr lang="en-GB" altLang="en-US" sz="1000" smtClean="0"/>
          </a:p>
        </p:txBody>
      </p:sp>
      <p:sp>
        <p:nvSpPr>
          <p:cNvPr id="94211" name="Rectangle 4"/>
          <p:cNvSpPr>
            <a:spLocks noGrp="1" noChangeArrowheads="1"/>
          </p:cNvSpPr>
          <p:nvPr>
            <p:ph type="title" idx="4294967295"/>
          </p:nvPr>
        </p:nvSpPr>
        <p:spPr>
          <a:xfrm>
            <a:off x="0" y="549275"/>
            <a:ext cx="7772400" cy="1143000"/>
          </a:xfrm>
        </p:spPr>
        <p:txBody>
          <a:bodyPr/>
          <a:lstStyle/>
          <a:p>
            <a:pPr eaLnBrk="1" hangingPunct="1"/>
            <a:r>
              <a:rPr lang="en-US" altLang="en-US" b="1" smtClean="0">
                <a:solidFill>
                  <a:schemeClr val="tx1"/>
                </a:solidFill>
              </a:rPr>
              <a:t>CONTENTS</a:t>
            </a:r>
            <a:endParaRPr lang="en-GB" altLang="en-US" smtClean="0"/>
          </a:p>
        </p:txBody>
      </p:sp>
      <p:sp>
        <p:nvSpPr>
          <p:cNvPr id="94212" name="AutoShape 2"/>
          <p:cNvSpPr>
            <a:spLocks noChangeArrowheads="1"/>
          </p:cNvSpPr>
          <p:nvPr/>
        </p:nvSpPr>
        <p:spPr bwMode="auto">
          <a:xfrm>
            <a:off x="611188" y="3365500"/>
            <a:ext cx="7161212" cy="4794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4213" name="Text Box 3"/>
          <p:cNvSpPr txBox="1">
            <a:spLocks noChangeArrowheads="1"/>
          </p:cNvSpPr>
          <p:nvPr/>
        </p:nvSpPr>
        <p:spPr bwMode="auto">
          <a:xfrm>
            <a:off x="1022350" y="2025650"/>
            <a:ext cx="70993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extLst>
      <p:ext uri="{BB962C8B-B14F-4D97-AF65-F5344CB8AC3E}">
        <p14:creationId xmlns:p14="http://schemas.microsoft.com/office/powerpoint/2010/main" val="40243823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idx="4294967295"/>
          </p:nvPr>
        </p:nvSpPr>
        <p:spPr>
          <a:xfrm>
            <a:off x="611560" y="703263"/>
            <a:ext cx="8532440" cy="781050"/>
          </a:xfrm>
        </p:spPr>
        <p:txBody>
          <a:bodyPr/>
          <a:lstStyle/>
          <a:p>
            <a:pPr algn="l" eaLnBrk="1" hangingPunct="1"/>
            <a:r>
              <a:rPr lang="en-US" altLang="en-US" sz="3600" b="1" smtClean="0">
                <a:solidFill>
                  <a:schemeClr val="tx1"/>
                </a:solidFill>
              </a:rPr>
              <a:t>Pipe and Filter Style (1)</a:t>
            </a:r>
            <a:endParaRPr lang="en-GB" altLang="en-US" sz="3600" smtClean="0">
              <a:solidFill>
                <a:schemeClr val="tx1"/>
              </a:solidFill>
            </a:endParaRPr>
          </a:p>
        </p:txBody>
      </p:sp>
      <p:sp>
        <p:nvSpPr>
          <p:cNvPr id="96259" name="Text Box 2"/>
          <p:cNvSpPr txBox="1">
            <a:spLocks noChangeArrowheads="1"/>
          </p:cNvSpPr>
          <p:nvPr/>
        </p:nvSpPr>
        <p:spPr bwMode="auto">
          <a:xfrm>
            <a:off x="511175" y="1576388"/>
            <a:ext cx="84105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1238250" algn="l"/>
                <a:tab pos="1619250" algn="l"/>
              </a:tabLst>
              <a:defRPr sz="2800">
                <a:solidFill>
                  <a:schemeClr val="tx1"/>
                </a:solidFill>
                <a:latin typeface="Lucida Sans Unicode" panose="020B0602030504020204" pitchFamily="34" charset="0"/>
              </a:defRPr>
            </a:lvl1pPr>
            <a:lvl2pPr marL="285750">
              <a:spcBef>
                <a:spcPct val="20000"/>
              </a:spcBef>
              <a:buChar char="–"/>
              <a:tabLst>
                <a:tab pos="285750" algn="l"/>
                <a:tab pos="1238250" algn="l"/>
                <a:tab pos="161925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1238250" algn="l"/>
                <a:tab pos="161925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1238250" algn="l"/>
                <a:tab pos="161925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1238250" algn="l"/>
                <a:tab pos="16192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1238250" algn="l"/>
                <a:tab pos="16192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1238250" algn="l"/>
                <a:tab pos="16192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1238250" algn="l"/>
                <a:tab pos="16192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1238250" algn="l"/>
                <a:tab pos="1619250" algn="l"/>
              </a:tabLst>
              <a:defRPr>
                <a:solidFill>
                  <a:schemeClr val="tx1"/>
                </a:solidFill>
                <a:latin typeface="Lucida Sans Unicode" panose="020B0602030504020204" pitchFamily="34" charset="0"/>
              </a:defRPr>
            </a:lvl9pPr>
          </a:lstStyle>
          <a:p>
            <a:pPr>
              <a:spcBef>
                <a:spcPct val="50000"/>
              </a:spcBef>
              <a:buFontTx/>
              <a:buNone/>
            </a:pPr>
            <a:r>
              <a:rPr lang="en-US" altLang="en-US" sz="2000" b="1"/>
              <a:t>Concept</a:t>
            </a:r>
            <a:r>
              <a:rPr lang="en-US" altLang="en-US" sz="2000"/>
              <a:t>:	Series of filters / transformation </a:t>
            </a:r>
          </a:p>
          <a:p>
            <a:pPr lvl="1">
              <a:spcBef>
                <a:spcPct val="0"/>
              </a:spcBef>
              <a:buFontTx/>
              <a:buNone/>
            </a:pPr>
            <a:r>
              <a:rPr lang="en-US" altLang="en-US" sz="2000"/>
              <a:t>	where each component is consumer and producer</a:t>
            </a:r>
          </a:p>
        </p:txBody>
      </p:sp>
      <p:sp>
        <p:nvSpPr>
          <p:cNvPr id="96260" name="Text Box 4"/>
          <p:cNvSpPr txBox="1">
            <a:spLocks noChangeArrowheads="1"/>
          </p:cNvSpPr>
          <p:nvPr/>
        </p:nvSpPr>
        <p:spPr bwMode="auto">
          <a:xfrm>
            <a:off x="498475" y="3432175"/>
            <a:ext cx="821372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000" b="1"/>
              <a:t>Components</a:t>
            </a:r>
            <a:r>
              <a:rPr lang="en-US" altLang="en-US" sz="2000"/>
              <a:t>:	filters / transformations</a:t>
            </a:r>
          </a:p>
          <a:p>
            <a:pPr>
              <a:spcBef>
                <a:spcPct val="0"/>
              </a:spcBef>
              <a:buFontTx/>
              <a:buNone/>
            </a:pPr>
            <a:r>
              <a:rPr lang="en-US" altLang="en-US" sz="2000"/>
              <a:t>		possibly also: sources and sinks</a:t>
            </a:r>
          </a:p>
          <a:p>
            <a:pPr>
              <a:lnSpc>
                <a:spcPct val="40000"/>
              </a:lnSpc>
              <a:spcBef>
                <a:spcPct val="0"/>
              </a:spcBef>
              <a:buFontTx/>
              <a:buNone/>
            </a:pPr>
            <a:endParaRPr lang="en-US" altLang="en-US" sz="2000"/>
          </a:p>
          <a:p>
            <a:pPr>
              <a:spcBef>
                <a:spcPct val="0"/>
              </a:spcBef>
              <a:buFontTx/>
              <a:buNone/>
            </a:pPr>
            <a:r>
              <a:rPr lang="en-US" altLang="en-US" sz="2000" b="1"/>
              <a:t>Connectors</a:t>
            </a:r>
            <a:r>
              <a:rPr lang="en-US" altLang="en-US" sz="2000"/>
              <a:t>:	pipes; </a:t>
            </a:r>
          </a:p>
          <a:p>
            <a:pPr>
              <a:spcBef>
                <a:spcPct val="0"/>
              </a:spcBef>
              <a:buFontTx/>
              <a:buNone/>
            </a:pPr>
            <a:r>
              <a:rPr lang="en-US" altLang="en-US" sz="2000"/>
              <a:t>		interaction style: streaming of data</a:t>
            </a:r>
          </a:p>
          <a:p>
            <a:pPr>
              <a:lnSpc>
                <a:spcPct val="50000"/>
              </a:lnSpc>
              <a:spcBef>
                <a:spcPct val="0"/>
              </a:spcBef>
              <a:buFontTx/>
              <a:buNone/>
            </a:pPr>
            <a:endParaRPr lang="en-US" altLang="en-US" sz="2000"/>
          </a:p>
          <a:p>
            <a:pPr>
              <a:spcBef>
                <a:spcPct val="0"/>
              </a:spcBef>
              <a:buFontTx/>
              <a:buNone/>
            </a:pPr>
            <a:r>
              <a:rPr lang="en-US" altLang="en-US" sz="2000" b="1"/>
              <a:t>Topology:</a:t>
            </a:r>
            <a:r>
              <a:rPr lang="en-US" altLang="en-US" sz="2000" b="1" i="1"/>
              <a:t>	</a:t>
            </a:r>
            <a:r>
              <a:rPr lang="en-US" altLang="en-US" sz="2000"/>
              <a:t>linear; 	possible variations:</a:t>
            </a:r>
          </a:p>
          <a:p>
            <a:pPr>
              <a:spcBef>
                <a:spcPct val="0"/>
              </a:spcBef>
              <a:buFontTx/>
              <a:buNone/>
            </a:pPr>
            <a:r>
              <a:rPr lang="en-US" altLang="en-US" sz="2000"/>
              <a:t>		feedback-loops,	 splitting pipes</a:t>
            </a:r>
            <a:endParaRPr lang="en-GB" altLang="en-US" sz="2000"/>
          </a:p>
        </p:txBody>
      </p:sp>
      <p:grpSp>
        <p:nvGrpSpPr>
          <p:cNvPr id="96261" name="Group 5"/>
          <p:cNvGrpSpPr>
            <a:grpSpLocks/>
          </p:cNvGrpSpPr>
          <p:nvPr/>
        </p:nvGrpSpPr>
        <p:grpSpPr bwMode="auto">
          <a:xfrm>
            <a:off x="4462463" y="5946775"/>
            <a:ext cx="1192212" cy="642938"/>
            <a:chOff x="3479" y="3546"/>
            <a:chExt cx="751" cy="405"/>
          </a:xfrm>
        </p:grpSpPr>
        <p:grpSp>
          <p:nvGrpSpPr>
            <p:cNvPr id="96305" name="Group 6"/>
            <p:cNvGrpSpPr>
              <a:grpSpLocks/>
            </p:cNvGrpSpPr>
            <p:nvPr/>
          </p:nvGrpSpPr>
          <p:grpSpPr bwMode="auto">
            <a:xfrm>
              <a:off x="3479" y="3546"/>
              <a:ext cx="751" cy="405"/>
              <a:chOff x="3479" y="3546"/>
              <a:chExt cx="751" cy="405"/>
            </a:xfrm>
          </p:grpSpPr>
          <p:sp>
            <p:nvSpPr>
              <p:cNvPr id="96308" name="Rectangle 7"/>
              <p:cNvSpPr>
                <a:spLocks noChangeArrowheads="1"/>
              </p:cNvSpPr>
              <p:nvPr/>
            </p:nvSpPr>
            <p:spPr bwMode="auto">
              <a:xfrm>
                <a:off x="3479" y="3671"/>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nvGrpSpPr>
              <p:cNvPr id="96309" name="Group 8"/>
              <p:cNvGrpSpPr>
                <a:grpSpLocks/>
              </p:cNvGrpSpPr>
              <p:nvPr/>
            </p:nvGrpSpPr>
            <p:grpSpPr bwMode="auto">
              <a:xfrm>
                <a:off x="3997" y="3546"/>
                <a:ext cx="233" cy="405"/>
                <a:chOff x="3997" y="3546"/>
                <a:chExt cx="233" cy="405"/>
              </a:xfrm>
            </p:grpSpPr>
            <p:sp>
              <p:nvSpPr>
                <p:cNvPr id="96310" name="Rectangle 9"/>
                <p:cNvSpPr>
                  <a:spLocks noChangeArrowheads="1"/>
                </p:cNvSpPr>
                <p:nvPr/>
              </p:nvSpPr>
              <p:spPr bwMode="auto">
                <a:xfrm>
                  <a:off x="3997" y="3796"/>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311" name="Rectangle 10"/>
                <p:cNvSpPr>
                  <a:spLocks noChangeArrowheads="1"/>
                </p:cNvSpPr>
                <p:nvPr/>
              </p:nvSpPr>
              <p:spPr bwMode="auto">
                <a:xfrm>
                  <a:off x="3997" y="3546"/>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grpSp>
        <p:cxnSp>
          <p:nvCxnSpPr>
            <p:cNvPr id="96306" name="AutoShape 11"/>
            <p:cNvCxnSpPr>
              <a:cxnSpLocks noChangeShapeType="1"/>
              <a:stCxn id="96308" idx="3"/>
              <a:endCxn id="96311" idx="1"/>
            </p:cNvCxnSpPr>
            <p:nvPr/>
          </p:nvCxnSpPr>
          <p:spPr bwMode="auto">
            <a:xfrm flipV="1">
              <a:off x="3712" y="3624"/>
              <a:ext cx="285" cy="125"/>
            </a:xfrm>
            <a:prstGeom prst="bentConnector3">
              <a:avLst>
                <a:gd name="adj1" fmla="val 4982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307" name="AutoShape 12"/>
            <p:cNvCxnSpPr>
              <a:cxnSpLocks noChangeShapeType="1"/>
              <a:stCxn id="96308" idx="3"/>
              <a:endCxn id="96310" idx="1"/>
            </p:cNvCxnSpPr>
            <p:nvPr/>
          </p:nvCxnSpPr>
          <p:spPr bwMode="auto">
            <a:xfrm>
              <a:off x="3712" y="3749"/>
              <a:ext cx="285" cy="125"/>
            </a:xfrm>
            <a:prstGeom prst="bentConnector3">
              <a:avLst>
                <a:gd name="adj1" fmla="val 4982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6262" name="Group 13"/>
          <p:cNvGrpSpPr>
            <a:grpSpLocks/>
          </p:cNvGrpSpPr>
          <p:nvPr/>
        </p:nvGrpSpPr>
        <p:grpSpPr bwMode="auto">
          <a:xfrm>
            <a:off x="842963" y="6278563"/>
            <a:ext cx="2092325" cy="246062"/>
            <a:chOff x="1485" y="3702"/>
            <a:chExt cx="1318" cy="155"/>
          </a:xfrm>
        </p:grpSpPr>
        <p:sp>
          <p:nvSpPr>
            <p:cNvPr id="96299" name="Rectangle 14"/>
            <p:cNvSpPr>
              <a:spLocks noChangeArrowheads="1"/>
            </p:cNvSpPr>
            <p:nvPr/>
          </p:nvSpPr>
          <p:spPr bwMode="auto">
            <a:xfrm>
              <a:off x="1485" y="3702"/>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300" name="Rectangle 15"/>
            <p:cNvSpPr>
              <a:spLocks noChangeArrowheads="1"/>
            </p:cNvSpPr>
            <p:nvPr/>
          </p:nvSpPr>
          <p:spPr bwMode="auto">
            <a:xfrm>
              <a:off x="2570" y="3702"/>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301" name="Rectangle 16"/>
            <p:cNvSpPr>
              <a:spLocks noChangeArrowheads="1"/>
            </p:cNvSpPr>
            <p:nvPr/>
          </p:nvSpPr>
          <p:spPr bwMode="auto">
            <a:xfrm>
              <a:off x="2027" y="3702"/>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cxnSp>
          <p:nvCxnSpPr>
            <p:cNvPr id="96302" name="AutoShape 17"/>
            <p:cNvCxnSpPr>
              <a:cxnSpLocks noChangeShapeType="1"/>
              <a:stCxn id="96300" idx="3"/>
              <a:endCxn id="96301" idx="0"/>
            </p:cNvCxnSpPr>
            <p:nvPr/>
          </p:nvCxnSpPr>
          <p:spPr bwMode="auto">
            <a:xfrm flipH="1" flipV="1">
              <a:off x="2144" y="3702"/>
              <a:ext cx="659" cy="78"/>
            </a:xfrm>
            <a:prstGeom prst="bentConnector4">
              <a:avLst>
                <a:gd name="adj1" fmla="val -21852"/>
                <a:gd name="adj2" fmla="val 28461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303" name="AutoShape 18"/>
            <p:cNvCxnSpPr>
              <a:cxnSpLocks noChangeShapeType="1"/>
              <a:stCxn id="96301" idx="3"/>
              <a:endCxn id="96300" idx="1"/>
            </p:cNvCxnSpPr>
            <p:nvPr/>
          </p:nvCxnSpPr>
          <p:spPr bwMode="auto">
            <a:xfrm>
              <a:off x="2260" y="3780"/>
              <a:ext cx="31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304" name="AutoShape 19"/>
            <p:cNvCxnSpPr>
              <a:cxnSpLocks noChangeShapeType="1"/>
              <a:stCxn id="96299" idx="3"/>
              <a:endCxn id="96301" idx="1"/>
            </p:cNvCxnSpPr>
            <p:nvPr/>
          </p:nvCxnSpPr>
          <p:spPr bwMode="auto">
            <a:xfrm>
              <a:off x="1718" y="3780"/>
              <a:ext cx="309"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6263" name="Group 20"/>
          <p:cNvGrpSpPr>
            <a:grpSpLocks/>
          </p:cNvGrpSpPr>
          <p:nvPr/>
        </p:nvGrpSpPr>
        <p:grpSpPr bwMode="auto">
          <a:xfrm>
            <a:off x="511175" y="2565400"/>
            <a:ext cx="7988300" cy="476250"/>
            <a:chOff x="322" y="1391"/>
            <a:chExt cx="5032" cy="300"/>
          </a:xfrm>
        </p:grpSpPr>
        <p:sp>
          <p:nvSpPr>
            <p:cNvPr id="96281" name="Line 21"/>
            <p:cNvSpPr>
              <a:spLocks noChangeShapeType="1"/>
            </p:cNvSpPr>
            <p:nvPr/>
          </p:nvSpPr>
          <p:spPr bwMode="auto">
            <a:xfrm>
              <a:off x="1474"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2" name="Line 22"/>
            <p:cNvSpPr>
              <a:spLocks noChangeShapeType="1"/>
            </p:cNvSpPr>
            <p:nvPr/>
          </p:nvSpPr>
          <p:spPr bwMode="auto">
            <a:xfrm>
              <a:off x="377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3" name="Line 23"/>
            <p:cNvSpPr>
              <a:spLocks noChangeShapeType="1"/>
            </p:cNvSpPr>
            <p:nvPr/>
          </p:nvSpPr>
          <p:spPr bwMode="auto">
            <a:xfrm>
              <a:off x="2626"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4" name="Line 24"/>
            <p:cNvSpPr>
              <a:spLocks noChangeShapeType="1"/>
            </p:cNvSpPr>
            <p:nvPr/>
          </p:nvSpPr>
          <p:spPr bwMode="auto">
            <a:xfrm>
              <a:off x="322"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85" name="Line 25"/>
            <p:cNvSpPr>
              <a:spLocks noChangeShapeType="1"/>
            </p:cNvSpPr>
            <p:nvPr/>
          </p:nvSpPr>
          <p:spPr bwMode="auto">
            <a:xfrm>
              <a:off x="501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96286" name="AutoShape 26"/>
            <p:cNvCxnSpPr>
              <a:cxnSpLocks noChangeShapeType="1"/>
            </p:cNvCxnSpPr>
            <p:nvPr/>
          </p:nvCxnSpPr>
          <p:spPr bwMode="auto">
            <a:xfrm flipH="1">
              <a:off x="4082" y="1651"/>
              <a:ext cx="923" cy="1"/>
            </a:xfrm>
            <a:prstGeom prst="bentConnector5">
              <a:avLst>
                <a:gd name="adj1" fmla="val -14949"/>
                <a:gd name="adj2" fmla="val 19300000"/>
                <a:gd name="adj3" fmla="val 114949"/>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287" name="AutoShape 27"/>
            <p:cNvSpPr>
              <a:spLocks noChangeArrowheads="1"/>
            </p:cNvSpPr>
            <p:nvPr/>
          </p:nvSpPr>
          <p:spPr bwMode="auto">
            <a:xfrm>
              <a:off x="54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88" name="AutoShape 28"/>
            <p:cNvSpPr>
              <a:spLocks noChangeArrowheads="1"/>
            </p:cNvSpPr>
            <p:nvPr/>
          </p:nvSpPr>
          <p:spPr bwMode="auto">
            <a:xfrm>
              <a:off x="57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89" name="Text Box 29"/>
            <p:cNvSpPr txBox="1">
              <a:spLocks noChangeArrowheads="1"/>
            </p:cNvSpPr>
            <p:nvPr/>
          </p:nvSpPr>
          <p:spPr bwMode="auto">
            <a:xfrm>
              <a:off x="713"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1</a:t>
              </a:r>
            </a:p>
          </p:txBody>
        </p:sp>
        <p:sp>
          <p:nvSpPr>
            <p:cNvPr id="96290" name="AutoShape 30"/>
            <p:cNvSpPr>
              <a:spLocks noChangeArrowheads="1"/>
            </p:cNvSpPr>
            <p:nvPr/>
          </p:nvSpPr>
          <p:spPr bwMode="auto">
            <a:xfrm>
              <a:off x="1703"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1" name="AutoShape 31"/>
            <p:cNvSpPr>
              <a:spLocks noChangeArrowheads="1"/>
            </p:cNvSpPr>
            <p:nvPr/>
          </p:nvSpPr>
          <p:spPr bwMode="auto">
            <a:xfrm>
              <a:off x="1733"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2" name="Text Box 32"/>
            <p:cNvSpPr txBox="1">
              <a:spLocks noChangeArrowheads="1"/>
            </p:cNvSpPr>
            <p:nvPr/>
          </p:nvSpPr>
          <p:spPr bwMode="auto">
            <a:xfrm>
              <a:off x="1871"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2</a:t>
              </a:r>
            </a:p>
          </p:txBody>
        </p:sp>
        <p:sp>
          <p:nvSpPr>
            <p:cNvPr id="96293" name="AutoShape 33"/>
            <p:cNvSpPr>
              <a:spLocks noChangeArrowheads="1"/>
            </p:cNvSpPr>
            <p:nvPr/>
          </p:nvSpPr>
          <p:spPr bwMode="auto">
            <a:xfrm>
              <a:off x="285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4" name="AutoShape 34"/>
            <p:cNvSpPr>
              <a:spLocks noChangeArrowheads="1"/>
            </p:cNvSpPr>
            <p:nvPr/>
          </p:nvSpPr>
          <p:spPr bwMode="auto">
            <a:xfrm>
              <a:off x="288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5" name="Text Box 35"/>
            <p:cNvSpPr txBox="1">
              <a:spLocks noChangeArrowheads="1"/>
            </p:cNvSpPr>
            <p:nvPr/>
          </p:nvSpPr>
          <p:spPr bwMode="auto">
            <a:xfrm>
              <a:off x="3023"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3</a:t>
              </a:r>
            </a:p>
          </p:txBody>
        </p:sp>
        <p:sp>
          <p:nvSpPr>
            <p:cNvPr id="96296" name="AutoShape 36"/>
            <p:cNvSpPr>
              <a:spLocks noChangeArrowheads="1"/>
            </p:cNvSpPr>
            <p:nvPr/>
          </p:nvSpPr>
          <p:spPr bwMode="auto">
            <a:xfrm>
              <a:off x="4091"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7" name="AutoShape 37"/>
            <p:cNvSpPr>
              <a:spLocks noChangeArrowheads="1"/>
            </p:cNvSpPr>
            <p:nvPr/>
          </p:nvSpPr>
          <p:spPr bwMode="auto">
            <a:xfrm>
              <a:off x="4121"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98" name="Text Box 38"/>
            <p:cNvSpPr txBox="1">
              <a:spLocks noChangeArrowheads="1"/>
            </p:cNvSpPr>
            <p:nvPr/>
          </p:nvSpPr>
          <p:spPr bwMode="auto">
            <a:xfrm>
              <a:off x="4259"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4</a:t>
              </a:r>
            </a:p>
          </p:txBody>
        </p:sp>
      </p:grpSp>
      <p:grpSp>
        <p:nvGrpSpPr>
          <p:cNvPr id="96264" name="Group 39"/>
          <p:cNvGrpSpPr>
            <a:grpSpLocks/>
          </p:cNvGrpSpPr>
          <p:nvPr/>
        </p:nvGrpSpPr>
        <p:grpSpPr bwMode="auto">
          <a:xfrm>
            <a:off x="8151813" y="3751263"/>
            <a:ext cx="820737" cy="211137"/>
            <a:chOff x="4787" y="2182"/>
            <a:chExt cx="517" cy="133"/>
          </a:xfrm>
        </p:grpSpPr>
        <p:sp>
          <p:nvSpPr>
            <p:cNvPr id="96279" name="AutoShape 40"/>
            <p:cNvSpPr>
              <a:spLocks noChangeArrowheads="1"/>
            </p:cNvSpPr>
            <p:nvPr/>
          </p:nvSpPr>
          <p:spPr bwMode="auto">
            <a:xfrm>
              <a:off x="4787" y="2182"/>
              <a:ext cx="517" cy="133"/>
            </a:xfrm>
            <a:prstGeom prst="roundRect">
              <a:avLst>
                <a:gd name="adj" fmla="val 16667"/>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80" name="AutoShape 41"/>
            <p:cNvSpPr>
              <a:spLocks noChangeArrowheads="1"/>
            </p:cNvSpPr>
            <p:nvPr/>
          </p:nvSpPr>
          <p:spPr bwMode="auto">
            <a:xfrm>
              <a:off x="4804" y="2197"/>
              <a:ext cx="483" cy="103"/>
            </a:xfrm>
            <a:prstGeom prst="roundRect">
              <a:avLst>
                <a:gd name="adj" fmla="val 16667"/>
              </a:avLst>
            </a:prstGeom>
            <a:solidFill>
              <a:schemeClr val="bg1"/>
            </a:solidFill>
            <a:ln w="317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sp>
        <p:nvSpPr>
          <p:cNvPr id="96265" name="Line 42"/>
          <p:cNvSpPr>
            <a:spLocks noChangeShapeType="1"/>
          </p:cNvSpPr>
          <p:nvPr/>
        </p:nvSpPr>
        <p:spPr bwMode="auto">
          <a:xfrm>
            <a:off x="8197850" y="4184650"/>
            <a:ext cx="533400" cy="0"/>
          </a:xfrm>
          <a:prstGeom prst="line">
            <a:avLst/>
          </a:prstGeom>
          <a:noFill/>
          <a:ln w="31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266" name="Rectangle 43"/>
          <p:cNvSpPr>
            <a:spLocks noChangeArrowheads="1"/>
          </p:cNvSpPr>
          <p:nvPr/>
        </p:nvSpPr>
        <p:spPr bwMode="auto">
          <a:xfrm>
            <a:off x="7105650" y="3627438"/>
            <a:ext cx="111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000"/>
              <a:t>computational component</a:t>
            </a:r>
            <a:endParaRPr lang="en-GB" altLang="en-US" sz="1000"/>
          </a:p>
        </p:txBody>
      </p:sp>
      <p:sp>
        <p:nvSpPr>
          <p:cNvPr id="96267" name="Rectangle 44"/>
          <p:cNvSpPr>
            <a:spLocks noChangeArrowheads="1"/>
          </p:cNvSpPr>
          <p:nvPr/>
        </p:nvSpPr>
        <p:spPr bwMode="auto">
          <a:xfrm>
            <a:off x="7105650" y="4046538"/>
            <a:ext cx="1111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000"/>
              <a:t>data flow</a:t>
            </a:r>
            <a:endParaRPr lang="en-GB" altLang="en-US" sz="1000"/>
          </a:p>
        </p:txBody>
      </p:sp>
      <p:sp>
        <p:nvSpPr>
          <p:cNvPr id="96269" name="Rectangle 7"/>
          <p:cNvSpPr>
            <a:spLocks noChangeArrowheads="1"/>
          </p:cNvSpPr>
          <p:nvPr/>
        </p:nvSpPr>
        <p:spPr bwMode="auto">
          <a:xfrm flipH="1">
            <a:off x="6731000" y="6135688"/>
            <a:ext cx="369888" cy="2460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nvGrpSpPr>
          <p:cNvPr id="96270" name="Group 8"/>
          <p:cNvGrpSpPr>
            <a:grpSpLocks/>
          </p:cNvGrpSpPr>
          <p:nvPr/>
        </p:nvGrpSpPr>
        <p:grpSpPr bwMode="auto">
          <a:xfrm flipH="1">
            <a:off x="5908675" y="5937250"/>
            <a:ext cx="369888" cy="642938"/>
            <a:chOff x="3997" y="3546"/>
            <a:chExt cx="233" cy="405"/>
          </a:xfrm>
        </p:grpSpPr>
        <p:sp>
          <p:nvSpPr>
            <p:cNvPr id="96277" name="Rectangle 9"/>
            <p:cNvSpPr>
              <a:spLocks noChangeArrowheads="1"/>
            </p:cNvSpPr>
            <p:nvPr/>
          </p:nvSpPr>
          <p:spPr bwMode="auto">
            <a:xfrm>
              <a:off x="3997" y="3796"/>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6278" name="Rectangle 10"/>
            <p:cNvSpPr>
              <a:spLocks noChangeArrowheads="1"/>
            </p:cNvSpPr>
            <p:nvPr/>
          </p:nvSpPr>
          <p:spPr bwMode="auto">
            <a:xfrm>
              <a:off x="3997" y="3546"/>
              <a:ext cx="233" cy="15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cxnSp>
        <p:nvCxnSpPr>
          <p:cNvPr id="96271" name="AutoShape 11"/>
          <p:cNvCxnSpPr>
            <a:cxnSpLocks noChangeShapeType="1"/>
            <a:stCxn id="96269" idx="3"/>
            <a:endCxn id="96278" idx="1"/>
          </p:cNvCxnSpPr>
          <p:nvPr/>
        </p:nvCxnSpPr>
        <p:spPr bwMode="auto">
          <a:xfrm flipH="1" flipV="1">
            <a:off x="6278563" y="6061075"/>
            <a:ext cx="452437" cy="198438"/>
          </a:xfrm>
          <a:prstGeom prst="bentConnector3">
            <a:avLst>
              <a:gd name="adj1" fmla="val 49824"/>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2" name="AutoShape 12"/>
          <p:cNvCxnSpPr>
            <a:cxnSpLocks noChangeShapeType="1"/>
            <a:stCxn id="96269" idx="3"/>
            <a:endCxn id="96277" idx="1"/>
          </p:cNvCxnSpPr>
          <p:nvPr/>
        </p:nvCxnSpPr>
        <p:spPr bwMode="auto">
          <a:xfrm flipH="1">
            <a:off x="6278563" y="6259513"/>
            <a:ext cx="452437" cy="198437"/>
          </a:xfrm>
          <a:prstGeom prst="bentConnector3">
            <a:avLst>
              <a:gd name="adj1" fmla="val 49824"/>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3" name="AutoShape 18"/>
          <p:cNvCxnSpPr>
            <a:cxnSpLocks noChangeShapeType="1"/>
          </p:cNvCxnSpPr>
          <p:nvPr/>
        </p:nvCxnSpPr>
        <p:spPr bwMode="auto">
          <a:xfrm>
            <a:off x="2940050" y="6483350"/>
            <a:ext cx="4921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4" name="AutoShape 18"/>
          <p:cNvCxnSpPr>
            <a:cxnSpLocks noChangeShapeType="1"/>
            <a:stCxn id="96311" idx="3"/>
            <a:endCxn id="96278" idx="3"/>
          </p:cNvCxnSpPr>
          <p:nvPr/>
        </p:nvCxnSpPr>
        <p:spPr bwMode="auto">
          <a:xfrm flipV="1">
            <a:off x="5654675" y="6061075"/>
            <a:ext cx="254000" cy="9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5" name="AutoShape 18"/>
          <p:cNvCxnSpPr>
            <a:cxnSpLocks noChangeShapeType="1"/>
            <a:stCxn id="96310" idx="3"/>
            <a:endCxn id="96277" idx="3"/>
          </p:cNvCxnSpPr>
          <p:nvPr/>
        </p:nvCxnSpPr>
        <p:spPr bwMode="auto">
          <a:xfrm flipV="1">
            <a:off x="5654675" y="6457950"/>
            <a:ext cx="254000" cy="9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76" name="AutoShape 18"/>
          <p:cNvCxnSpPr>
            <a:cxnSpLocks noChangeShapeType="1"/>
          </p:cNvCxnSpPr>
          <p:nvPr/>
        </p:nvCxnSpPr>
        <p:spPr bwMode="auto">
          <a:xfrm>
            <a:off x="7100888" y="6240463"/>
            <a:ext cx="4921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2210"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6834063" y="162023"/>
            <a:ext cx="2130425" cy="1106737"/>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8697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dirty="0" smtClean="0"/>
              <a:t>Special types of </a:t>
            </a:r>
            <a:br>
              <a:rPr lang="en-US" altLang="en-US" dirty="0" smtClean="0"/>
            </a:br>
            <a:r>
              <a:rPr lang="en-US" altLang="en-US" dirty="0" smtClean="0"/>
              <a:t>filters (?)</a:t>
            </a:r>
            <a:endParaRPr lang="nl-NL" altLang="en-US" dirty="0" smtClean="0"/>
          </a:p>
        </p:txBody>
      </p:sp>
      <p:sp>
        <p:nvSpPr>
          <p:cNvPr id="98307" name="Rectangle 3"/>
          <p:cNvSpPr>
            <a:spLocks noGrp="1" noChangeArrowheads="1"/>
          </p:cNvSpPr>
          <p:nvPr>
            <p:ph idx="1"/>
          </p:nvPr>
        </p:nvSpPr>
        <p:spPr/>
        <p:txBody>
          <a:bodyPr/>
          <a:lstStyle/>
          <a:p>
            <a:pPr eaLnBrk="1" hangingPunct="1"/>
            <a:r>
              <a:rPr lang="nl-NL" altLang="en-US" b="1" dirty="0" smtClean="0"/>
              <a:t>Pump (Producer/Source)</a:t>
            </a:r>
            <a:r>
              <a:rPr lang="nl-NL" altLang="en-US" dirty="0" smtClean="0"/>
              <a:t> </a:t>
            </a:r>
            <a:br>
              <a:rPr lang="nl-NL" altLang="en-US" dirty="0" smtClean="0"/>
            </a:br>
            <a:r>
              <a:rPr lang="nl-NL" altLang="en-US" dirty="0" smtClean="0"/>
              <a:t>Produces data and puts it to an output port that is connected to the input end of a pipe. </a:t>
            </a:r>
          </a:p>
          <a:p>
            <a:pPr eaLnBrk="1" hangingPunct="1"/>
            <a:endParaRPr lang="nl-NL" altLang="en-US" dirty="0" smtClean="0"/>
          </a:p>
          <a:p>
            <a:pPr eaLnBrk="1" hangingPunct="1"/>
            <a:r>
              <a:rPr lang="nl-NL" altLang="en-US" b="1" dirty="0" smtClean="0"/>
              <a:t>Sink (Consumer)</a:t>
            </a:r>
            <a:r>
              <a:rPr lang="nl-NL" altLang="en-US" dirty="0" smtClean="0"/>
              <a:t> </a:t>
            </a:r>
            <a:br>
              <a:rPr lang="nl-NL" altLang="en-US" dirty="0" smtClean="0"/>
            </a:br>
            <a:r>
              <a:rPr lang="nl-NL" altLang="en-US" dirty="0" smtClean="0"/>
              <a:t>Gets data from the input port that is connected to the output end of a pipe and consumes the data. </a:t>
            </a:r>
          </a:p>
        </p:txBody>
      </p:sp>
      <p:sp>
        <p:nvSpPr>
          <p:cNvPr id="98308"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5EE2C07-6C0F-4D02-AC09-33CA9C2A6274}" type="slidenum">
              <a:rPr lang="en-GB" altLang="en-US" sz="1000" smtClean="0"/>
              <a:pPr>
                <a:spcBef>
                  <a:spcPct val="0"/>
                </a:spcBef>
                <a:buFontTx/>
                <a:buNone/>
              </a:pPr>
              <a:t>57</a:t>
            </a:fld>
            <a:endParaRPr lang="en-GB" altLang="en-US" sz="1000" smtClean="0"/>
          </a:p>
        </p:txBody>
      </p:sp>
      <p:pic>
        <p:nvPicPr>
          <p:cNvPr id="5"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6834063" y="162023"/>
            <a:ext cx="2130425" cy="1106737"/>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06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616E44B-F483-46B3-82A3-50E3B194E7E6}" type="slidenum">
              <a:rPr lang="en-GB" altLang="en-US" sz="1000" smtClean="0"/>
              <a:pPr>
                <a:spcBef>
                  <a:spcPct val="0"/>
                </a:spcBef>
                <a:buFontTx/>
                <a:buNone/>
              </a:pPr>
              <a:t>58</a:t>
            </a:fld>
            <a:endParaRPr lang="en-GB" altLang="en-US" sz="1000" smtClean="0"/>
          </a:p>
        </p:txBody>
      </p:sp>
      <p:sp>
        <p:nvSpPr>
          <p:cNvPr id="100355" name="Rectangle 3"/>
          <p:cNvSpPr>
            <a:spLocks noGrp="1" noChangeArrowheads="1"/>
          </p:cNvSpPr>
          <p:nvPr>
            <p:ph type="title" idx="4294967295"/>
          </p:nvPr>
        </p:nvSpPr>
        <p:spPr>
          <a:xfrm>
            <a:off x="0" y="847725"/>
            <a:ext cx="7596336" cy="781050"/>
          </a:xfrm>
        </p:spPr>
        <p:txBody>
          <a:bodyPr/>
          <a:lstStyle/>
          <a:p>
            <a:pPr eaLnBrk="1" hangingPunct="1"/>
            <a:r>
              <a:rPr lang="en-US" altLang="en-US" sz="3600" b="1" smtClean="0">
                <a:solidFill>
                  <a:schemeClr val="tx1"/>
                </a:solidFill>
              </a:rPr>
              <a:t>Pipe and Filter Style (2)</a:t>
            </a:r>
            <a:endParaRPr lang="en-GB" altLang="en-US" sz="3600" smtClean="0">
              <a:solidFill>
                <a:schemeClr val="tx1"/>
              </a:solidFill>
            </a:endParaRPr>
          </a:p>
        </p:txBody>
      </p:sp>
      <p:sp>
        <p:nvSpPr>
          <p:cNvPr id="100356" name="Text Box 2"/>
          <p:cNvSpPr txBox="1">
            <a:spLocks noChangeArrowheads="1"/>
          </p:cNvSpPr>
          <p:nvPr/>
        </p:nvSpPr>
        <p:spPr bwMode="auto">
          <a:xfrm>
            <a:off x="328613" y="3276600"/>
            <a:ext cx="8526462" cy="317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85750" indent="-285750">
              <a:spcBef>
                <a:spcPct val="20000"/>
              </a:spcBef>
              <a:buChar char="•"/>
              <a:tabLst>
                <a:tab pos="1047750" algn="l"/>
                <a:tab pos="1428750" algn="l"/>
              </a:tabLst>
              <a:defRPr sz="2800">
                <a:solidFill>
                  <a:schemeClr val="tx1"/>
                </a:solidFill>
                <a:latin typeface="Lucida Sans Unicode" panose="020B0602030504020204" pitchFamily="34" charset="0"/>
              </a:defRPr>
            </a:lvl1pPr>
            <a:lvl2pPr marL="1428750">
              <a:spcBef>
                <a:spcPct val="20000"/>
              </a:spcBef>
              <a:buChar char="–"/>
              <a:tabLst>
                <a:tab pos="1047750" algn="l"/>
                <a:tab pos="1428750" algn="l"/>
              </a:tabLst>
              <a:defRPr sz="2400">
                <a:solidFill>
                  <a:schemeClr val="tx1"/>
                </a:solidFill>
                <a:latin typeface="Lucida Sans Unicode" panose="020B0602030504020204" pitchFamily="34" charset="0"/>
              </a:defRPr>
            </a:lvl2pPr>
            <a:lvl3pPr marL="1143000" indent="-228600">
              <a:spcBef>
                <a:spcPct val="20000"/>
              </a:spcBef>
              <a:buChar char="•"/>
              <a:tabLst>
                <a:tab pos="1047750" algn="l"/>
                <a:tab pos="1428750" algn="l"/>
              </a:tabLst>
              <a:defRPr sz="2000">
                <a:solidFill>
                  <a:schemeClr val="tx1"/>
                </a:solidFill>
                <a:latin typeface="Lucida Sans Unicode" panose="020B0602030504020204" pitchFamily="34" charset="0"/>
              </a:defRPr>
            </a:lvl3pPr>
            <a:lvl4pPr marL="1600200" indent="-228600">
              <a:spcBef>
                <a:spcPct val="20000"/>
              </a:spcBef>
              <a:buChar char="–"/>
              <a:tabLst>
                <a:tab pos="1047750" algn="l"/>
                <a:tab pos="1428750" algn="l"/>
              </a:tabLst>
              <a:defRPr>
                <a:solidFill>
                  <a:schemeClr val="tx1"/>
                </a:solidFill>
                <a:latin typeface="Lucida Sans Unicode" panose="020B0602030504020204" pitchFamily="34" charset="0"/>
              </a:defRPr>
            </a:lvl4pPr>
            <a:lvl5pPr marL="2057400" indent="-228600">
              <a:spcBef>
                <a:spcPct val="20000"/>
              </a:spcBef>
              <a:buChar char="»"/>
              <a:tabLst>
                <a:tab pos="1047750" algn="l"/>
                <a:tab pos="14287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9pPr>
          </a:lstStyle>
          <a:p>
            <a:pPr>
              <a:lnSpc>
                <a:spcPct val="80000"/>
              </a:lnSpc>
              <a:spcBef>
                <a:spcPct val="50000"/>
              </a:spcBef>
              <a:buFontTx/>
              <a:buNone/>
            </a:pPr>
            <a:r>
              <a:rPr lang="en-US" altLang="en-US" sz="2000" b="1"/>
              <a:t>Constraints</a:t>
            </a:r>
            <a:r>
              <a:rPr lang="en-US" altLang="en-US" sz="2000"/>
              <a:t> about the way filters and pipes can be joined:</a:t>
            </a:r>
          </a:p>
          <a:p>
            <a:pPr>
              <a:lnSpc>
                <a:spcPct val="90000"/>
              </a:lnSpc>
              <a:spcBef>
                <a:spcPct val="30000"/>
              </a:spcBef>
            </a:pPr>
            <a:r>
              <a:rPr lang="en-US" altLang="en-US" sz="2000"/>
              <a:t>Unidirectional flow</a:t>
            </a:r>
          </a:p>
          <a:p>
            <a:pPr>
              <a:lnSpc>
                <a:spcPct val="80000"/>
              </a:lnSpc>
              <a:spcBef>
                <a:spcPct val="30000"/>
              </a:spcBef>
            </a:pPr>
            <a:r>
              <a:rPr lang="en-US" altLang="en-US" sz="2000"/>
              <a:t>Control flow derived from data flow</a:t>
            </a:r>
          </a:p>
          <a:p>
            <a:pPr>
              <a:lnSpc>
                <a:spcPct val="20000"/>
              </a:lnSpc>
              <a:spcBef>
                <a:spcPct val="30000"/>
              </a:spcBef>
              <a:buFontTx/>
              <a:buNone/>
            </a:pPr>
            <a:endParaRPr lang="en-US" altLang="en-US" sz="2000"/>
          </a:p>
          <a:p>
            <a:pPr>
              <a:lnSpc>
                <a:spcPct val="80000"/>
              </a:lnSpc>
              <a:spcBef>
                <a:spcPct val="50000"/>
              </a:spcBef>
              <a:buFontTx/>
              <a:buNone/>
            </a:pPr>
            <a:r>
              <a:rPr lang="en-US" altLang="en-US" sz="2000" b="1"/>
              <a:t>Behaviour Types</a:t>
            </a:r>
            <a:r>
              <a:rPr lang="en-US" altLang="en-US" sz="2000"/>
              <a:t>:</a:t>
            </a:r>
          </a:p>
          <a:p>
            <a:pPr>
              <a:lnSpc>
                <a:spcPct val="80000"/>
              </a:lnSpc>
              <a:spcBef>
                <a:spcPct val="50000"/>
              </a:spcBef>
              <a:buFontTx/>
              <a:buNone/>
            </a:pPr>
            <a:r>
              <a:rPr lang="en-US" altLang="en-US" sz="2000"/>
              <a:t>		a.	</a:t>
            </a:r>
            <a:r>
              <a:rPr lang="en-US" altLang="en-US" sz="2000" b="1"/>
              <a:t>Batch sequential</a:t>
            </a:r>
            <a:endParaRPr lang="en-US" altLang="en-US" sz="2000"/>
          </a:p>
          <a:p>
            <a:pPr lvl="1">
              <a:lnSpc>
                <a:spcPct val="90000"/>
              </a:lnSpc>
              <a:spcBef>
                <a:spcPct val="0"/>
              </a:spcBef>
              <a:buFontTx/>
              <a:buNone/>
            </a:pPr>
            <a:r>
              <a:rPr lang="en-US" altLang="en-US" sz="2000"/>
              <a:t>Run to completion per transformation</a:t>
            </a:r>
          </a:p>
          <a:p>
            <a:pPr>
              <a:lnSpc>
                <a:spcPct val="80000"/>
              </a:lnSpc>
              <a:spcBef>
                <a:spcPct val="30000"/>
              </a:spcBef>
              <a:buFontTx/>
              <a:buNone/>
            </a:pPr>
            <a:r>
              <a:rPr lang="en-US" altLang="en-US" sz="2000"/>
              <a:t>		b.	</a:t>
            </a:r>
            <a:r>
              <a:rPr lang="en-US" altLang="en-US" sz="2000" b="1"/>
              <a:t>Continuous</a:t>
            </a:r>
            <a:endParaRPr lang="en-US" altLang="en-US" sz="2000"/>
          </a:p>
          <a:p>
            <a:pPr lvl="1">
              <a:spcBef>
                <a:spcPct val="0"/>
              </a:spcBef>
              <a:buFontTx/>
              <a:buNone/>
            </a:pPr>
            <a:r>
              <a:rPr lang="en-US" altLang="en-US" sz="2000"/>
              <a:t>Incremental transformation</a:t>
            </a:r>
          </a:p>
          <a:p>
            <a:pPr lvl="1">
              <a:lnSpc>
                <a:spcPct val="90000"/>
              </a:lnSpc>
              <a:spcBef>
                <a:spcPct val="0"/>
              </a:spcBef>
              <a:buFontTx/>
              <a:buNone/>
            </a:pPr>
            <a:r>
              <a:rPr lang="en-US" altLang="en-US" sz="2000"/>
              <a:t>	variants: push, pull, asynchronous</a:t>
            </a:r>
          </a:p>
        </p:txBody>
      </p:sp>
      <p:grpSp>
        <p:nvGrpSpPr>
          <p:cNvPr id="100357" name="Group 4"/>
          <p:cNvGrpSpPr>
            <a:grpSpLocks/>
          </p:cNvGrpSpPr>
          <p:nvPr/>
        </p:nvGrpSpPr>
        <p:grpSpPr bwMode="auto">
          <a:xfrm>
            <a:off x="563563" y="2066925"/>
            <a:ext cx="7988300" cy="476250"/>
            <a:chOff x="322" y="1391"/>
            <a:chExt cx="5032" cy="300"/>
          </a:xfrm>
        </p:grpSpPr>
        <p:sp>
          <p:nvSpPr>
            <p:cNvPr id="100358" name="Line 5"/>
            <p:cNvSpPr>
              <a:spLocks noChangeShapeType="1"/>
            </p:cNvSpPr>
            <p:nvPr/>
          </p:nvSpPr>
          <p:spPr bwMode="auto">
            <a:xfrm>
              <a:off x="1474"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9" name="Line 6"/>
            <p:cNvSpPr>
              <a:spLocks noChangeShapeType="1"/>
            </p:cNvSpPr>
            <p:nvPr/>
          </p:nvSpPr>
          <p:spPr bwMode="auto">
            <a:xfrm>
              <a:off x="377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60" name="Line 7"/>
            <p:cNvSpPr>
              <a:spLocks noChangeShapeType="1"/>
            </p:cNvSpPr>
            <p:nvPr/>
          </p:nvSpPr>
          <p:spPr bwMode="auto">
            <a:xfrm>
              <a:off x="2626"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61" name="Line 8"/>
            <p:cNvSpPr>
              <a:spLocks noChangeShapeType="1"/>
            </p:cNvSpPr>
            <p:nvPr/>
          </p:nvSpPr>
          <p:spPr bwMode="auto">
            <a:xfrm>
              <a:off x="322"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62" name="Line 9"/>
            <p:cNvSpPr>
              <a:spLocks noChangeShapeType="1"/>
            </p:cNvSpPr>
            <p:nvPr/>
          </p:nvSpPr>
          <p:spPr bwMode="auto">
            <a:xfrm>
              <a:off x="501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100363" name="AutoShape 10"/>
            <p:cNvCxnSpPr>
              <a:cxnSpLocks noChangeShapeType="1"/>
            </p:cNvCxnSpPr>
            <p:nvPr/>
          </p:nvCxnSpPr>
          <p:spPr bwMode="auto">
            <a:xfrm flipH="1">
              <a:off x="4082" y="1651"/>
              <a:ext cx="923" cy="1"/>
            </a:xfrm>
            <a:prstGeom prst="bentConnector5">
              <a:avLst>
                <a:gd name="adj1" fmla="val -14949"/>
                <a:gd name="adj2" fmla="val 19300000"/>
                <a:gd name="adj3" fmla="val 114949"/>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64" name="AutoShape 11"/>
            <p:cNvSpPr>
              <a:spLocks noChangeArrowheads="1"/>
            </p:cNvSpPr>
            <p:nvPr/>
          </p:nvSpPr>
          <p:spPr bwMode="auto">
            <a:xfrm>
              <a:off x="54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65" name="AutoShape 12"/>
            <p:cNvSpPr>
              <a:spLocks noChangeArrowheads="1"/>
            </p:cNvSpPr>
            <p:nvPr/>
          </p:nvSpPr>
          <p:spPr bwMode="auto">
            <a:xfrm>
              <a:off x="57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66" name="Text Box 13"/>
            <p:cNvSpPr txBox="1">
              <a:spLocks noChangeArrowheads="1"/>
            </p:cNvSpPr>
            <p:nvPr/>
          </p:nvSpPr>
          <p:spPr bwMode="auto">
            <a:xfrm>
              <a:off x="713"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1</a:t>
              </a:r>
            </a:p>
          </p:txBody>
        </p:sp>
        <p:sp>
          <p:nvSpPr>
            <p:cNvPr id="100367" name="AutoShape 14"/>
            <p:cNvSpPr>
              <a:spLocks noChangeArrowheads="1"/>
            </p:cNvSpPr>
            <p:nvPr/>
          </p:nvSpPr>
          <p:spPr bwMode="auto">
            <a:xfrm>
              <a:off x="1703"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68" name="AutoShape 15"/>
            <p:cNvSpPr>
              <a:spLocks noChangeArrowheads="1"/>
            </p:cNvSpPr>
            <p:nvPr/>
          </p:nvSpPr>
          <p:spPr bwMode="auto">
            <a:xfrm>
              <a:off x="1733"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69" name="Text Box 16"/>
            <p:cNvSpPr txBox="1">
              <a:spLocks noChangeArrowheads="1"/>
            </p:cNvSpPr>
            <p:nvPr/>
          </p:nvSpPr>
          <p:spPr bwMode="auto">
            <a:xfrm>
              <a:off x="1871"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2</a:t>
              </a:r>
            </a:p>
          </p:txBody>
        </p:sp>
        <p:sp>
          <p:nvSpPr>
            <p:cNvPr id="100370" name="AutoShape 17"/>
            <p:cNvSpPr>
              <a:spLocks noChangeArrowheads="1"/>
            </p:cNvSpPr>
            <p:nvPr/>
          </p:nvSpPr>
          <p:spPr bwMode="auto">
            <a:xfrm>
              <a:off x="285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71" name="AutoShape 18"/>
            <p:cNvSpPr>
              <a:spLocks noChangeArrowheads="1"/>
            </p:cNvSpPr>
            <p:nvPr/>
          </p:nvSpPr>
          <p:spPr bwMode="auto">
            <a:xfrm>
              <a:off x="288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72" name="Text Box 19"/>
            <p:cNvSpPr txBox="1">
              <a:spLocks noChangeArrowheads="1"/>
            </p:cNvSpPr>
            <p:nvPr/>
          </p:nvSpPr>
          <p:spPr bwMode="auto">
            <a:xfrm>
              <a:off x="3023"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3</a:t>
              </a:r>
            </a:p>
          </p:txBody>
        </p:sp>
        <p:sp>
          <p:nvSpPr>
            <p:cNvPr id="100373" name="AutoShape 20"/>
            <p:cNvSpPr>
              <a:spLocks noChangeArrowheads="1"/>
            </p:cNvSpPr>
            <p:nvPr/>
          </p:nvSpPr>
          <p:spPr bwMode="auto">
            <a:xfrm>
              <a:off x="4091"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74" name="AutoShape 21"/>
            <p:cNvSpPr>
              <a:spLocks noChangeArrowheads="1"/>
            </p:cNvSpPr>
            <p:nvPr/>
          </p:nvSpPr>
          <p:spPr bwMode="auto">
            <a:xfrm>
              <a:off x="4121"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0375" name="Text Box 22"/>
            <p:cNvSpPr txBox="1">
              <a:spLocks noChangeArrowheads="1"/>
            </p:cNvSpPr>
            <p:nvPr/>
          </p:nvSpPr>
          <p:spPr bwMode="auto">
            <a:xfrm>
              <a:off x="4259" y="1446"/>
              <a:ext cx="6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800"/>
                <a:t>Filter 4</a:t>
              </a:r>
            </a:p>
          </p:txBody>
        </p:sp>
      </p:grpSp>
      <p:pic>
        <p:nvPicPr>
          <p:cNvPr id="24"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6834063" y="162023"/>
            <a:ext cx="2130425" cy="1106737"/>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5578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7AB2F9D-ABA1-49AA-968F-4865346D82E4}" type="slidenum">
              <a:rPr lang="en-GB" altLang="en-US" sz="1000" smtClean="0"/>
              <a:pPr>
                <a:spcBef>
                  <a:spcPct val="0"/>
                </a:spcBef>
                <a:buFontTx/>
                <a:buNone/>
              </a:pPr>
              <a:t>59</a:t>
            </a:fld>
            <a:endParaRPr lang="en-GB" altLang="en-US" sz="1000" smtClean="0"/>
          </a:p>
        </p:txBody>
      </p:sp>
      <p:sp>
        <p:nvSpPr>
          <p:cNvPr id="102403" name="Rectangle 3"/>
          <p:cNvSpPr>
            <a:spLocks noGrp="1" noChangeArrowheads="1"/>
          </p:cNvSpPr>
          <p:nvPr>
            <p:ph type="title" idx="4294967295"/>
          </p:nvPr>
        </p:nvSpPr>
        <p:spPr>
          <a:xfrm>
            <a:off x="0" y="868363"/>
            <a:ext cx="7845426" cy="781050"/>
          </a:xfrm>
        </p:spPr>
        <p:txBody>
          <a:bodyPr/>
          <a:lstStyle/>
          <a:p>
            <a:pPr eaLnBrk="1" hangingPunct="1"/>
            <a:r>
              <a:rPr lang="en-US" altLang="en-US" sz="3600" b="1" smtClean="0">
                <a:solidFill>
                  <a:schemeClr val="tx1"/>
                </a:solidFill>
              </a:rPr>
              <a:t>Pipe and Filter Style (3)</a:t>
            </a:r>
            <a:endParaRPr lang="en-GB" altLang="en-US" sz="3600" smtClean="0">
              <a:solidFill>
                <a:schemeClr val="tx1"/>
              </a:solidFill>
            </a:endParaRPr>
          </a:p>
        </p:txBody>
      </p:sp>
      <p:sp>
        <p:nvSpPr>
          <p:cNvPr id="102404" name="Text Box 2"/>
          <p:cNvSpPr txBox="1">
            <a:spLocks noChangeArrowheads="1"/>
          </p:cNvSpPr>
          <p:nvPr/>
        </p:nvSpPr>
        <p:spPr bwMode="auto">
          <a:xfrm>
            <a:off x="395288" y="3284538"/>
            <a:ext cx="7775575" cy="180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85750" indent="-285750">
              <a:spcBef>
                <a:spcPct val="20000"/>
              </a:spcBef>
              <a:buChar char="•"/>
              <a:tabLst>
                <a:tab pos="1047750" algn="l"/>
                <a:tab pos="1428750" algn="l"/>
              </a:tabLst>
              <a:defRPr sz="2800">
                <a:solidFill>
                  <a:schemeClr val="tx1"/>
                </a:solidFill>
                <a:latin typeface="Lucida Sans Unicode" panose="020B0602030504020204" pitchFamily="34" charset="0"/>
              </a:defRPr>
            </a:lvl1pPr>
            <a:lvl2pPr marL="742950" indent="-285750">
              <a:spcBef>
                <a:spcPct val="20000"/>
              </a:spcBef>
              <a:buChar char="–"/>
              <a:tabLst>
                <a:tab pos="1047750" algn="l"/>
                <a:tab pos="1428750" algn="l"/>
              </a:tabLst>
              <a:defRPr sz="2400">
                <a:solidFill>
                  <a:schemeClr val="tx1"/>
                </a:solidFill>
                <a:latin typeface="Lucida Sans Unicode" panose="020B0602030504020204" pitchFamily="34" charset="0"/>
              </a:defRPr>
            </a:lvl2pPr>
            <a:lvl3pPr marL="1143000" indent="-228600">
              <a:spcBef>
                <a:spcPct val="20000"/>
              </a:spcBef>
              <a:buChar char="•"/>
              <a:tabLst>
                <a:tab pos="1047750" algn="l"/>
                <a:tab pos="1428750" algn="l"/>
              </a:tabLst>
              <a:defRPr sz="2000">
                <a:solidFill>
                  <a:schemeClr val="tx1"/>
                </a:solidFill>
                <a:latin typeface="Lucida Sans Unicode" panose="020B0602030504020204" pitchFamily="34" charset="0"/>
              </a:defRPr>
            </a:lvl3pPr>
            <a:lvl4pPr marL="1600200" indent="-228600">
              <a:spcBef>
                <a:spcPct val="20000"/>
              </a:spcBef>
              <a:buChar char="–"/>
              <a:tabLst>
                <a:tab pos="1047750" algn="l"/>
                <a:tab pos="1428750" algn="l"/>
              </a:tabLst>
              <a:defRPr>
                <a:solidFill>
                  <a:schemeClr val="tx1"/>
                </a:solidFill>
                <a:latin typeface="Lucida Sans Unicode" panose="020B0602030504020204" pitchFamily="34" charset="0"/>
              </a:defRPr>
            </a:lvl4pPr>
            <a:lvl5pPr marL="2057400" indent="-228600">
              <a:spcBef>
                <a:spcPct val="20000"/>
              </a:spcBef>
              <a:buChar char="»"/>
              <a:tabLst>
                <a:tab pos="1047750" algn="l"/>
                <a:tab pos="14287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047750" algn="l"/>
                <a:tab pos="1428750" algn="l"/>
              </a:tabLst>
              <a:defRPr>
                <a:solidFill>
                  <a:schemeClr val="tx1"/>
                </a:solidFill>
                <a:latin typeface="Lucida Sans Unicode" panose="020B0602030504020204" pitchFamily="34" charset="0"/>
              </a:defRPr>
            </a:lvl9pPr>
          </a:lstStyle>
          <a:p>
            <a:pPr>
              <a:lnSpc>
                <a:spcPct val="80000"/>
              </a:lnSpc>
              <a:spcBef>
                <a:spcPct val="50000"/>
              </a:spcBef>
              <a:buFontTx/>
              <a:buNone/>
            </a:pPr>
            <a:r>
              <a:rPr lang="en-US" altLang="en-US" sz="2400" b="1"/>
              <a:t>Semantic Constraints</a:t>
            </a:r>
            <a:endParaRPr lang="en-US" altLang="en-US" sz="2400"/>
          </a:p>
          <a:p>
            <a:pPr>
              <a:lnSpc>
                <a:spcPct val="80000"/>
              </a:lnSpc>
              <a:spcBef>
                <a:spcPct val="50000"/>
              </a:spcBef>
              <a:buFontTx/>
              <a:buNone/>
            </a:pPr>
            <a:r>
              <a:rPr lang="en-US" altLang="en-US" sz="2400"/>
              <a:t>  Filters are independent entities</a:t>
            </a:r>
          </a:p>
          <a:p>
            <a:pPr>
              <a:lnSpc>
                <a:spcPct val="80000"/>
              </a:lnSpc>
              <a:spcBef>
                <a:spcPct val="50000"/>
              </a:spcBef>
              <a:buFontTx/>
              <a:buNone/>
            </a:pPr>
            <a:r>
              <a:rPr lang="en-US" altLang="en-US" sz="2400"/>
              <a:t>	- they do not share state</a:t>
            </a:r>
          </a:p>
          <a:p>
            <a:pPr>
              <a:lnSpc>
                <a:spcPct val="80000"/>
              </a:lnSpc>
              <a:spcBef>
                <a:spcPct val="50000"/>
              </a:spcBef>
              <a:buFontTx/>
              <a:buNone/>
            </a:pPr>
            <a:r>
              <a:rPr lang="en-US" altLang="en-US" sz="2400"/>
              <a:t>	- they do not know their predecessor/successor</a:t>
            </a:r>
          </a:p>
        </p:txBody>
      </p:sp>
      <p:grpSp>
        <p:nvGrpSpPr>
          <p:cNvPr id="102405" name="Group 4"/>
          <p:cNvGrpSpPr>
            <a:grpSpLocks/>
          </p:cNvGrpSpPr>
          <p:nvPr/>
        </p:nvGrpSpPr>
        <p:grpSpPr bwMode="auto">
          <a:xfrm>
            <a:off x="547688" y="2193925"/>
            <a:ext cx="7988300" cy="476250"/>
            <a:chOff x="322" y="1391"/>
            <a:chExt cx="5032" cy="300"/>
          </a:xfrm>
        </p:grpSpPr>
        <p:sp>
          <p:nvSpPr>
            <p:cNvPr id="102407" name="Line 5"/>
            <p:cNvSpPr>
              <a:spLocks noChangeShapeType="1"/>
            </p:cNvSpPr>
            <p:nvPr/>
          </p:nvSpPr>
          <p:spPr bwMode="auto">
            <a:xfrm>
              <a:off x="1474"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8" name="Line 6"/>
            <p:cNvSpPr>
              <a:spLocks noChangeShapeType="1"/>
            </p:cNvSpPr>
            <p:nvPr/>
          </p:nvSpPr>
          <p:spPr bwMode="auto">
            <a:xfrm>
              <a:off x="377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09" name="Line 7"/>
            <p:cNvSpPr>
              <a:spLocks noChangeShapeType="1"/>
            </p:cNvSpPr>
            <p:nvPr/>
          </p:nvSpPr>
          <p:spPr bwMode="auto">
            <a:xfrm>
              <a:off x="2626"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10" name="Line 8"/>
            <p:cNvSpPr>
              <a:spLocks noChangeShapeType="1"/>
            </p:cNvSpPr>
            <p:nvPr/>
          </p:nvSpPr>
          <p:spPr bwMode="auto">
            <a:xfrm>
              <a:off x="322" y="1563"/>
              <a:ext cx="24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11" name="Line 9"/>
            <p:cNvSpPr>
              <a:spLocks noChangeShapeType="1"/>
            </p:cNvSpPr>
            <p:nvPr/>
          </p:nvSpPr>
          <p:spPr bwMode="auto">
            <a:xfrm>
              <a:off x="5018" y="1563"/>
              <a:ext cx="336"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102412" name="AutoShape 10"/>
            <p:cNvCxnSpPr>
              <a:cxnSpLocks noChangeShapeType="1"/>
            </p:cNvCxnSpPr>
            <p:nvPr/>
          </p:nvCxnSpPr>
          <p:spPr bwMode="auto">
            <a:xfrm flipH="1">
              <a:off x="4082" y="1651"/>
              <a:ext cx="923" cy="1"/>
            </a:xfrm>
            <a:prstGeom prst="bentConnector5">
              <a:avLst>
                <a:gd name="adj1" fmla="val -14949"/>
                <a:gd name="adj2" fmla="val 19300000"/>
                <a:gd name="adj3" fmla="val 114949"/>
              </a:avLst>
            </a:prstGeom>
            <a:noFill/>
            <a:ln w="2857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3" name="AutoShape 11"/>
            <p:cNvSpPr>
              <a:spLocks noChangeArrowheads="1"/>
            </p:cNvSpPr>
            <p:nvPr/>
          </p:nvSpPr>
          <p:spPr bwMode="auto">
            <a:xfrm>
              <a:off x="54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14" name="AutoShape 12"/>
            <p:cNvSpPr>
              <a:spLocks noChangeArrowheads="1"/>
            </p:cNvSpPr>
            <p:nvPr/>
          </p:nvSpPr>
          <p:spPr bwMode="auto">
            <a:xfrm>
              <a:off x="57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15" name="Text Box 13"/>
            <p:cNvSpPr txBox="1">
              <a:spLocks noChangeArrowheads="1"/>
            </p:cNvSpPr>
            <p:nvPr/>
          </p:nvSpPr>
          <p:spPr bwMode="auto">
            <a:xfrm>
              <a:off x="713" y="1433"/>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000"/>
                <a:t>Filter 1</a:t>
              </a:r>
            </a:p>
          </p:txBody>
        </p:sp>
        <p:sp>
          <p:nvSpPr>
            <p:cNvPr id="102416" name="AutoShape 14"/>
            <p:cNvSpPr>
              <a:spLocks noChangeArrowheads="1"/>
            </p:cNvSpPr>
            <p:nvPr/>
          </p:nvSpPr>
          <p:spPr bwMode="auto">
            <a:xfrm>
              <a:off x="1703"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17" name="AutoShape 15"/>
            <p:cNvSpPr>
              <a:spLocks noChangeArrowheads="1"/>
            </p:cNvSpPr>
            <p:nvPr/>
          </p:nvSpPr>
          <p:spPr bwMode="auto">
            <a:xfrm>
              <a:off x="1733"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18" name="Text Box 16"/>
            <p:cNvSpPr txBox="1">
              <a:spLocks noChangeArrowheads="1"/>
            </p:cNvSpPr>
            <p:nvPr/>
          </p:nvSpPr>
          <p:spPr bwMode="auto">
            <a:xfrm>
              <a:off x="1871" y="1433"/>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000"/>
                <a:t>Filter 2</a:t>
              </a:r>
            </a:p>
          </p:txBody>
        </p:sp>
        <p:sp>
          <p:nvSpPr>
            <p:cNvPr id="102419" name="AutoShape 17"/>
            <p:cNvSpPr>
              <a:spLocks noChangeArrowheads="1"/>
            </p:cNvSpPr>
            <p:nvPr/>
          </p:nvSpPr>
          <p:spPr bwMode="auto">
            <a:xfrm>
              <a:off x="2855"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20" name="AutoShape 18"/>
            <p:cNvSpPr>
              <a:spLocks noChangeArrowheads="1"/>
            </p:cNvSpPr>
            <p:nvPr/>
          </p:nvSpPr>
          <p:spPr bwMode="auto">
            <a:xfrm>
              <a:off x="2885"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21" name="Text Box 19"/>
            <p:cNvSpPr txBox="1">
              <a:spLocks noChangeArrowheads="1"/>
            </p:cNvSpPr>
            <p:nvPr/>
          </p:nvSpPr>
          <p:spPr bwMode="auto">
            <a:xfrm>
              <a:off x="3023" y="1433"/>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000"/>
                <a:t>Filter 3</a:t>
              </a:r>
            </a:p>
          </p:txBody>
        </p:sp>
        <p:sp>
          <p:nvSpPr>
            <p:cNvPr id="102422" name="AutoShape 20"/>
            <p:cNvSpPr>
              <a:spLocks noChangeArrowheads="1"/>
            </p:cNvSpPr>
            <p:nvPr/>
          </p:nvSpPr>
          <p:spPr bwMode="auto">
            <a:xfrm>
              <a:off x="4091" y="1391"/>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23" name="AutoShape 21"/>
            <p:cNvSpPr>
              <a:spLocks noChangeArrowheads="1"/>
            </p:cNvSpPr>
            <p:nvPr/>
          </p:nvSpPr>
          <p:spPr bwMode="auto">
            <a:xfrm>
              <a:off x="4121" y="1424"/>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102424" name="Text Box 22"/>
            <p:cNvSpPr txBox="1">
              <a:spLocks noChangeArrowheads="1"/>
            </p:cNvSpPr>
            <p:nvPr/>
          </p:nvSpPr>
          <p:spPr bwMode="auto">
            <a:xfrm>
              <a:off x="4259" y="1433"/>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000"/>
                <a:t>Filter 4</a:t>
              </a:r>
            </a:p>
          </p:txBody>
        </p:sp>
      </p:grpSp>
      <p:sp>
        <p:nvSpPr>
          <p:cNvPr id="102406" name="Text Box 23"/>
          <p:cNvSpPr txBox="1">
            <a:spLocks noChangeArrowheads="1"/>
          </p:cNvSpPr>
          <p:nvPr/>
        </p:nvSpPr>
        <p:spPr bwMode="auto">
          <a:xfrm>
            <a:off x="395288" y="5419725"/>
            <a:ext cx="6594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What are the dependencies between filters?</a:t>
            </a:r>
            <a:br>
              <a:rPr lang="en-US" altLang="en-US" sz="2400"/>
            </a:br>
            <a:r>
              <a:rPr lang="en-US" altLang="en-US" sz="2400"/>
              <a:t>Compare this with Client Server?</a:t>
            </a:r>
            <a:endParaRPr lang="nl-NL" altLang="en-US" sz="2400"/>
          </a:p>
        </p:txBody>
      </p:sp>
      <p:pic>
        <p:nvPicPr>
          <p:cNvPr id="25"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6834063" y="162023"/>
            <a:ext cx="2130425" cy="1106737"/>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422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4056"/>
          </a:xfrm>
        </p:spPr>
        <p:txBody>
          <a:bodyPr/>
          <a:lstStyle/>
          <a:p>
            <a:r>
              <a:rPr lang="sv-SE" dirty="0" err="1" smtClean="0">
                <a:latin typeface="Franklin Gothic Medium Cond" panose="020B0606030402020204" pitchFamily="34" charset="0"/>
              </a:rPr>
              <a:t>Assignment</a:t>
            </a:r>
            <a:r>
              <a:rPr lang="sv-SE" smtClean="0">
                <a:latin typeface="Franklin Gothic Medium Cond" panose="020B0606030402020204" pitchFamily="34" charset="0"/>
              </a:rPr>
              <a:t> Schedule</a:t>
            </a:r>
            <a:endParaRPr lang="sv-SE" dirty="0">
              <a:latin typeface="Franklin Gothic Medium Cond" panose="020B06060304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76061100"/>
              </p:ext>
            </p:extLst>
          </p:nvPr>
        </p:nvGraphicFramePr>
        <p:xfrm>
          <a:off x="251520" y="1112158"/>
          <a:ext cx="8568952" cy="5267590"/>
        </p:xfrm>
        <a:graphic>
          <a:graphicData uri="http://schemas.openxmlformats.org/drawingml/2006/table">
            <a:tbl>
              <a:tblPr firstRow="1" firstCol="1" bandRow="1">
                <a:tableStyleId>{5C22544A-7EE6-4342-B048-85BDC9FD1C3A}</a:tableStyleId>
              </a:tblPr>
              <a:tblGrid>
                <a:gridCol w="773980"/>
                <a:gridCol w="808609"/>
                <a:gridCol w="1225723"/>
                <a:gridCol w="792088"/>
                <a:gridCol w="2664296"/>
                <a:gridCol w="2304256"/>
              </a:tblGrid>
              <a:tr h="223062">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Week</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 </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Date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Lecture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smtClean="0">
                          <a:solidFill>
                            <a:schemeClr val="tx1"/>
                          </a:solidFill>
                          <a:effectLst/>
                          <a:latin typeface="Franklin Gothic Medium Cond" panose="020B0606030402020204" pitchFamily="34" charset="0"/>
                        </a:rPr>
                        <a:t>Assignment1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solidFill>
                            <a:schemeClr val="tx1"/>
                          </a:solidFill>
                          <a:effectLst/>
                          <a:latin typeface="Franklin Gothic Medium Cond" panose="020B0606030402020204" pitchFamily="34" charset="0"/>
                        </a:rPr>
                        <a:t>Assignment2</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L1/S1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22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Form</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groups &amp; read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8654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23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28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b="1" i="0" u="sng"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7246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S2</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 29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kern="1200" dirty="0">
                        <a:solidFill>
                          <a:schemeClr val="bg1">
                            <a:lumMod val="75000"/>
                          </a:schemeClr>
                        </a:solidFill>
                        <a:effectLst/>
                        <a:latin typeface="Franklin Gothic Medium Cond" panose="020B0606030402020204" pitchFamily="34" charset="0"/>
                        <a:ea typeface="+mn-ea"/>
                        <a:cs typeface="+mn-cs"/>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tx1"/>
                          </a:solidFill>
                          <a:effectLst/>
                          <a:latin typeface="Franklin Gothic Medium Cond" panose="020B0606030402020204" pitchFamily="34" charset="0"/>
                          <a:ea typeface="+mn-ea"/>
                          <a:cs typeface="+mn-cs"/>
                        </a:rPr>
                        <a:t>Work &amp; </a:t>
                      </a:r>
                      <a:r>
                        <a:rPr lang="en-US" sz="1400" kern="1200" smtClean="0">
                          <a:solidFill>
                            <a:schemeClr val="tx1"/>
                          </a:solidFill>
                          <a:effectLst/>
                          <a:latin typeface="Franklin Gothic Medium Cond" panose="020B0606030402020204" pitchFamily="34" charset="0"/>
                          <a:ea typeface="+mn-ea"/>
                          <a:cs typeface="+mn-cs"/>
                        </a:rPr>
                        <a:t>TA feedback</a:t>
                      </a: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6674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US" sz="1400" kern="1200" dirty="0" smtClean="0">
                          <a:solidFill>
                            <a:schemeClr val="dk1"/>
                          </a:solidFill>
                          <a:effectLst/>
                          <a:latin typeface="Franklin Gothic Medium Cond" panose="020B0606030402020204" pitchFamily="34" charset="0"/>
                          <a:ea typeface="+mn-ea"/>
                          <a:cs typeface="+mn-cs"/>
                        </a:rPr>
                        <a:t> 30</a:t>
                      </a:r>
                      <a:r>
                        <a:rPr lang="en-US" sz="1400" kern="1200" baseline="0" dirty="0" smtClean="0">
                          <a:solidFill>
                            <a:schemeClr val="dk1"/>
                          </a:solidFill>
                          <a:effectLst/>
                          <a:latin typeface="Franklin Gothic Medium Cond" panose="020B0606030402020204" pitchFamily="34" charset="0"/>
                          <a:ea typeface="+mn-ea"/>
                          <a:cs typeface="+mn-cs"/>
                        </a:rPr>
                        <a:t>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b="1" u="sng"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L3</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  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S3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5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draft of</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L4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(perform peer review)</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b="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12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11 Feb: Deadlin</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e </a:t>
                      </a:r>
                      <a:r>
                        <a:rPr lang="en-US" sz="1400" dirty="0" smtClean="0">
                          <a:solidFill>
                            <a:schemeClr val="tx1"/>
                          </a:solidFill>
                          <a:effectLst/>
                          <a:latin typeface="Franklin Gothic Medium Cond" panose="020B0606030402020204" pitchFamily="34" charset="0"/>
                          <a:ea typeface="Times New Roman" panose="02020603050405020304" pitchFamily="18" charset="0"/>
                        </a:rPr>
                        <a:t>peer review</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Ass 1</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Start Assignment 2</a:t>
                      </a:r>
                      <a:endParaRPr lang="en-GB" sz="140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L7</a:t>
                      </a:r>
                      <a:endParaRPr lang="en-GB" sz="1400" dirty="0">
                        <a:latin typeface="Franklin Gothic Medium Cond" panose="020B0606030402020204" pitchFamily="34"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latin typeface="Franklin Gothic Medium Cond" panose="020B0606030402020204" pitchFamily="34" charset="0"/>
                        </a:rPr>
                        <a:t>17 FEB</a:t>
                      </a:r>
                      <a:endParaRPr lang="en-GB" sz="1400" dirty="0">
                        <a:latin typeface="Franklin Gothic Medium Cond" panose="020B0606030402020204" pitchFamily="34"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19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L8</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21</a:t>
                      </a:r>
                      <a:r>
                        <a:rPr lang="en-US" sz="1400" baseline="0" dirty="0" smtClean="0">
                          <a:effectLst/>
                          <a:latin typeface="Franklin Gothic Medium Cond" panose="020B0606030402020204" pitchFamily="34" charset="0"/>
                          <a:ea typeface="Times New Roman" panose="02020603050405020304" pitchFamily="18" charset="0"/>
                        </a:rPr>
                        <a:t>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L9</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24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dirty="0">
                        <a:solidFill>
                          <a:schemeClr val="tx1"/>
                        </a:solidFill>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sz="1400" dirty="0" smtClean="0">
                          <a:solidFill>
                            <a:schemeClr val="tx1"/>
                          </a:solidFill>
                          <a:latin typeface="Franklin Gothic Medium Cond" panose="020B0606030402020204" pitchFamily="34" charset="0"/>
                          <a:ea typeface="Yu Gothic UI Semibold" panose="020B0700000000000000" pitchFamily="34" charset="-128"/>
                        </a:rPr>
                        <a:t>Deadline </a:t>
                      </a:r>
                      <a:br>
                        <a:rPr lang="en-US" sz="1400" dirty="0" smtClean="0">
                          <a:solidFill>
                            <a:schemeClr val="tx1"/>
                          </a:solidFill>
                          <a:latin typeface="Franklin Gothic Medium Cond" panose="020B0606030402020204" pitchFamily="34" charset="0"/>
                          <a:ea typeface="Yu Gothic UI Semibold" panose="020B0700000000000000" pitchFamily="34" charset="-128"/>
                        </a:rPr>
                      </a:br>
                      <a:r>
                        <a:rPr lang="en-US" sz="1400" dirty="0" smtClean="0">
                          <a:solidFill>
                            <a:schemeClr val="tx1"/>
                          </a:solidFill>
                          <a:latin typeface="Franklin Gothic Medium Cond" panose="020B0606030402020204" pitchFamily="34" charset="0"/>
                          <a:ea typeface="Yu Gothic UI Semibold" panose="020B0700000000000000" pitchFamily="34" charset="-128"/>
                        </a:rPr>
                        <a:t>peer</a:t>
                      </a:r>
                      <a:r>
                        <a:rPr lang="en-US" sz="1400" baseline="0" dirty="0" smtClean="0">
                          <a:solidFill>
                            <a:schemeClr val="tx1"/>
                          </a:solidFill>
                          <a:latin typeface="Franklin Gothic Medium Cond" panose="020B0606030402020204" pitchFamily="34" charset="0"/>
                          <a:ea typeface="Yu Gothic UI Semibold" panose="020B0700000000000000" pitchFamily="34" charset="-128"/>
                        </a:rPr>
                        <a:t> review Ass 2</a:t>
                      </a:r>
                      <a:endParaRPr lang="en-GB" sz="1400" dirty="0">
                        <a:solidFill>
                          <a:schemeClr val="tx1"/>
                        </a:solidFill>
                        <a:latin typeface="Franklin Gothic Medium Cond" panose="020B0606030402020204" pitchFamily="34" charset="0"/>
                        <a:ea typeface="Yu Gothic UI Semibold" panose="020B0700000000000000" pitchFamily="34" charset="-128"/>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S6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Revise Ass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27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Ass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4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L12</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5 MAR</a:t>
                      </a:r>
                      <a:endParaRPr lang="en-GB" sz="1400" dirty="0">
                        <a:latin typeface="Franklin Gothic Medium Cond" panose="020B0606030402020204" pitchFamily="34" charset="0"/>
                      </a:endParaRPr>
                    </a:p>
                  </a:txBody>
                  <a:tcPr marL="65294" marR="65294" marT="0" marB="0"/>
                </a:tc>
                <a:tc>
                  <a:txBody>
                    <a:bodyPr/>
                    <a:lstStyle/>
                    <a:p>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rgbClr val="FFC000"/>
                      </a:solidFill>
                      <a:prstDash val="solid"/>
                      <a:round/>
                      <a:headEnd type="none" w="med" len="med"/>
                      <a:tailEnd type="none" w="med" len="med"/>
                    </a:lnB>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80414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5800" y="1582473"/>
            <a:ext cx="6622504" cy="1210985"/>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14" name="Title 1"/>
          <p:cNvSpPr>
            <a:spLocks noGrp="1"/>
          </p:cNvSpPr>
          <p:nvPr>
            <p:ph type="title"/>
          </p:nvPr>
        </p:nvSpPr>
        <p:spPr>
          <a:xfrm>
            <a:off x="179512" y="836712"/>
            <a:ext cx="8964488" cy="702972"/>
          </a:xfrm>
        </p:spPr>
        <p:txBody>
          <a:bodyPr/>
          <a:lstStyle/>
          <a:p>
            <a:r>
              <a:rPr lang="en-US" altLang="en-US" smtClean="0"/>
              <a:t>Pipe and Filter (Struct+Behaviour)</a:t>
            </a:r>
            <a:endParaRPr lang="en-GB" altLang="en-US" smtClean="0"/>
          </a:p>
        </p:txBody>
      </p:sp>
      <p:sp>
        <p:nvSpPr>
          <p:cNvPr id="141321" name="Rectangle 57"/>
          <p:cNvSpPr>
            <a:spLocks noChangeArrowheads="1"/>
          </p:cNvSpPr>
          <p:nvPr/>
        </p:nvSpPr>
        <p:spPr bwMode="auto">
          <a:xfrm>
            <a:off x="971600" y="1877803"/>
            <a:ext cx="990497" cy="471077"/>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b="1" dirty="0" smtClean="0"/>
              <a:t>Source</a:t>
            </a:r>
            <a:endParaRPr lang="en-US" altLang="en-US" sz="1800" b="1" dirty="0"/>
          </a:p>
        </p:txBody>
      </p:sp>
      <p:sp>
        <p:nvSpPr>
          <p:cNvPr id="141341" name="Rectangle 57"/>
          <p:cNvSpPr>
            <a:spLocks noChangeArrowheads="1"/>
          </p:cNvSpPr>
          <p:nvPr/>
        </p:nvSpPr>
        <p:spPr bwMode="auto">
          <a:xfrm>
            <a:off x="6156176" y="1913535"/>
            <a:ext cx="909438"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Sink</a:t>
            </a:r>
            <a:endParaRPr lang="en-US" altLang="en-US" sz="2000" b="1" dirty="0"/>
          </a:p>
        </p:txBody>
      </p:sp>
      <p:cxnSp>
        <p:nvCxnSpPr>
          <p:cNvPr id="12" name="Straight Arrow Connector 11"/>
          <p:cNvCxnSpPr>
            <a:stCxn id="44" idx="3"/>
            <a:endCxn id="141341" idx="1"/>
          </p:cNvCxnSpPr>
          <p:nvPr/>
        </p:nvCxnSpPr>
        <p:spPr>
          <a:xfrm flipV="1">
            <a:off x="5526779" y="2131208"/>
            <a:ext cx="629397" cy="3297"/>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11787" y="3042713"/>
            <a:ext cx="6622504" cy="35085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Arrow Connector 63"/>
          <p:cNvCxnSpPr/>
          <p:nvPr/>
        </p:nvCxnSpPr>
        <p:spPr>
          <a:xfrm>
            <a:off x="1548361" y="3872680"/>
            <a:ext cx="173346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48361" y="3828069"/>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99755" y="3828069"/>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81825" y="396622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57"/>
          <p:cNvSpPr>
            <a:spLocks noChangeArrowheads="1"/>
          </p:cNvSpPr>
          <p:nvPr/>
        </p:nvSpPr>
        <p:spPr bwMode="auto">
          <a:xfrm>
            <a:off x="4545333" y="1916832"/>
            <a:ext cx="981446"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Filter2</a:t>
            </a:r>
            <a:endParaRPr lang="en-US" altLang="en-US" sz="2000" b="1" dirty="0"/>
          </a:p>
        </p:txBody>
      </p:sp>
      <p:sp>
        <p:nvSpPr>
          <p:cNvPr id="47" name="Rectangle 57"/>
          <p:cNvSpPr>
            <a:spLocks noChangeArrowheads="1"/>
          </p:cNvSpPr>
          <p:nvPr/>
        </p:nvSpPr>
        <p:spPr bwMode="auto">
          <a:xfrm>
            <a:off x="2818199" y="1913662"/>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Filter1</a:t>
            </a:r>
            <a:endParaRPr lang="en-US" altLang="en-US" sz="2000" b="1" dirty="0"/>
          </a:p>
        </p:txBody>
      </p:sp>
      <p:cxnSp>
        <p:nvCxnSpPr>
          <p:cNvPr id="48" name="Straight Arrow Connector 47"/>
          <p:cNvCxnSpPr>
            <a:endCxn id="47" idx="1"/>
          </p:cNvCxnSpPr>
          <p:nvPr/>
        </p:nvCxnSpPr>
        <p:spPr>
          <a:xfrm>
            <a:off x="1960972" y="2121336"/>
            <a:ext cx="857227" cy="9999"/>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4" idx="1"/>
          </p:cNvCxnSpPr>
          <p:nvPr/>
        </p:nvCxnSpPr>
        <p:spPr>
          <a:xfrm>
            <a:off x="3851920" y="2121336"/>
            <a:ext cx="693413" cy="13169"/>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Rectangle 57"/>
          <p:cNvSpPr>
            <a:spLocks noChangeArrowheads="1"/>
          </p:cNvSpPr>
          <p:nvPr/>
        </p:nvSpPr>
        <p:spPr bwMode="auto">
          <a:xfrm>
            <a:off x="970475" y="3358641"/>
            <a:ext cx="990497" cy="471077"/>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b="1" dirty="0" smtClean="0"/>
              <a:t>Source</a:t>
            </a:r>
            <a:endParaRPr lang="en-US" altLang="en-US" sz="1800" b="1" dirty="0"/>
          </a:p>
        </p:txBody>
      </p:sp>
      <p:sp>
        <p:nvSpPr>
          <p:cNvPr id="51" name="Rectangle 57"/>
          <p:cNvSpPr>
            <a:spLocks noChangeArrowheads="1"/>
          </p:cNvSpPr>
          <p:nvPr/>
        </p:nvSpPr>
        <p:spPr bwMode="auto">
          <a:xfrm>
            <a:off x="6155051" y="3376507"/>
            <a:ext cx="909438"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Sink</a:t>
            </a:r>
            <a:endParaRPr lang="en-US" altLang="en-US" sz="2000" b="1" dirty="0"/>
          </a:p>
        </p:txBody>
      </p:sp>
      <p:sp>
        <p:nvSpPr>
          <p:cNvPr id="53" name="Rectangle 57"/>
          <p:cNvSpPr>
            <a:spLocks noChangeArrowheads="1"/>
          </p:cNvSpPr>
          <p:nvPr/>
        </p:nvSpPr>
        <p:spPr bwMode="auto">
          <a:xfrm>
            <a:off x="4544208" y="3376507"/>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Filter2</a:t>
            </a:r>
            <a:endParaRPr lang="en-US" altLang="en-US" sz="2000" b="1" dirty="0"/>
          </a:p>
        </p:txBody>
      </p:sp>
      <p:sp>
        <p:nvSpPr>
          <p:cNvPr id="55" name="Rectangle 57"/>
          <p:cNvSpPr>
            <a:spLocks noChangeArrowheads="1"/>
          </p:cNvSpPr>
          <p:nvPr/>
        </p:nvSpPr>
        <p:spPr bwMode="auto">
          <a:xfrm>
            <a:off x="2746191" y="3376507"/>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Filter1</a:t>
            </a:r>
            <a:endParaRPr lang="en-US" altLang="en-US" sz="2000" b="1" dirty="0"/>
          </a:p>
        </p:txBody>
      </p:sp>
      <p:sp>
        <p:nvSpPr>
          <p:cNvPr id="66" name="Rectangle 65"/>
          <p:cNvSpPr/>
          <p:nvPr/>
        </p:nvSpPr>
        <p:spPr>
          <a:xfrm>
            <a:off x="5053196" y="432626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p:cNvCxnSpPr/>
          <p:nvPr/>
        </p:nvCxnSpPr>
        <p:spPr>
          <a:xfrm>
            <a:off x="5076056" y="3789040"/>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666483" y="3789040"/>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304684" y="4254252"/>
            <a:ext cx="174358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650661" y="4725144"/>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Arrow Connector 94"/>
          <p:cNvCxnSpPr/>
          <p:nvPr/>
        </p:nvCxnSpPr>
        <p:spPr>
          <a:xfrm>
            <a:off x="5060664" y="4653136"/>
            <a:ext cx="1605819"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pic>
        <p:nvPicPr>
          <p:cNvPr id="96" name="Picture 2" descr="Image result for pip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87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5800" y="1582473"/>
            <a:ext cx="6622504" cy="1210985"/>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14" name="Title 1"/>
          <p:cNvSpPr>
            <a:spLocks noGrp="1"/>
          </p:cNvSpPr>
          <p:nvPr>
            <p:ph type="title"/>
          </p:nvPr>
        </p:nvSpPr>
        <p:spPr>
          <a:xfrm>
            <a:off x="179512" y="853820"/>
            <a:ext cx="8964488" cy="702972"/>
          </a:xfrm>
        </p:spPr>
        <p:txBody>
          <a:bodyPr/>
          <a:lstStyle/>
          <a:p>
            <a:r>
              <a:rPr lang="en-US" altLang="en-US" smtClean="0"/>
              <a:t>Pipe and Filter (Struct+Behaviour)</a:t>
            </a:r>
            <a:endParaRPr lang="en-GB" altLang="en-US" smtClean="0"/>
          </a:p>
        </p:txBody>
      </p:sp>
      <p:sp>
        <p:nvSpPr>
          <p:cNvPr id="141321" name="Rectangle 57"/>
          <p:cNvSpPr>
            <a:spLocks noChangeArrowheads="1"/>
          </p:cNvSpPr>
          <p:nvPr/>
        </p:nvSpPr>
        <p:spPr bwMode="auto">
          <a:xfrm>
            <a:off x="971600" y="1877803"/>
            <a:ext cx="990497" cy="471077"/>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b="1" dirty="0" smtClean="0"/>
              <a:t>Source</a:t>
            </a:r>
            <a:endParaRPr lang="en-US" altLang="en-US" sz="1800" b="1" dirty="0"/>
          </a:p>
        </p:txBody>
      </p:sp>
      <p:sp>
        <p:nvSpPr>
          <p:cNvPr id="141341" name="Rectangle 57"/>
          <p:cNvSpPr>
            <a:spLocks noChangeArrowheads="1"/>
          </p:cNvSpPr>
          <p:nvPr/>
        </p:nvSpPr>
        <p:spPr bwMode="auto">
          <a:xfrm>
            <a:off x="6156176" y="1913535"/>
            <a:ext cx="909438"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Sink</a:t>
            </a:r>
            <a:endParaRPr lang="en-US" altLang="en-US" sz="2000" b="1" dirty="0"/>
          </a:p>
        </p:txBody>
      </p:sp>
      <p:cxnSp>
        <p:nvCxnSpPr>
          <p:cNvPr id="12" name="Straight Arrow Connector 11"/>
          <p:cNvCxnSpPr>
            <a:stCxn id="44" idx="3"/>
            <a:endCxn id="141341" idx="1"/>
          </p:cNvCxnSpPr>
          <p:nvPr/>
        </p:nvCxnSpPr>
        <p:spPr>
          <a:xfrm flipV="1">
            <a:off x="5526779" y="2131208"/>
            <a:ext cx="629397" cy="3297"/>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11787" y="3042713"/>
            <a:ext cx="6622504" cy="35085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1548361" y="3828069"/>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99755" y="3828069"/>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57"/>
          <p:cNvSpPr>
            <a:spLocks noChangeArrowheads="1"/>
          </p:cNvSpPr>
          <p:nvPr/>
        </p:nvSpPr>
        <p:spPr bwMode="auto">
          <a:xfrm>
            <a:off x="4545333" y="1916832"/>
            <a:ext cx="981446"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Filter2</a:t>
            </a:r>
            <a:endParaRPr lang="en-US" altLang="en-US" sz="2000" b="1" dirty="0"/>
          </a:p>
        </p:txBody>
      </p:sp>
      <p:sp>
        <p:nvSpPr>
          <p:cNvPr id="47" name="Rectangle 57"/>
          <p:cNvSpPr>
            <a:spLocks noChangeArrowheads="1"/>
          </p:cNvSpPr>
          <p:nvPr/>
        </p:nvSpPr>
        <p:spPr bwMode="auto">
          <a:xfrm>
            <a:off x="2818199" y="1913662"/>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Filter1</a:t>
            </a:r>
            <a:endParaRPr lang="en-US" altLang="en-US" sz="2000" b="1" dirty="0"/>
          </a:p>
        </p:txBody>
      </p:sp>
      <p:cxnSp>
        <p:nvCxnSpPr>
          <p:cNvPr id="48" name="Straight Arrow Connector 47"/>
          <p:cNvCxnSpPr>
            <a:endCxn id="47" idx="1"/>
          </p:cNvCxnSpPr>
          <p:nvPr/>
        </p:nvCxnSpPr>
        <p:spPr>
          <a:xfrm>
            <a:off x="1960972" y="2121336"/>
            <a:ext cx="857227" cy="9999"/>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4" idx="1"/>
          </p:cNvCxnSpPr>
          <p:nvPr/>
        </p:nvCxnSpPr>
        <p:spPr>
          <a:xfrm>
            <a:off x="3851920" y="2121336"/>
            <a:ext cx="693413" cy="13169"/>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Rectangle 57"/>
          <p:cNvSpPr>
            <a:spLocks noChangeArrowheads="1"/>
          </p:cNvSpPr>
          <p:nvPr/>
        </p:nvSpPr>
        <p:spPr bwMode="auto">
          <a:xfrm>
            <a:off x="970475" y="3358641"/>
            <a:ext cx="990497" cy="471077"/>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b="1" dirty="0" smtClean="0"/>
              <a:t>Source</a:t>
            </a:r>
            <a:endParaRPr lang="en-US" altLang="en-US" sz="1800" b="1" dirty="0"/>
          </a:p>
        </p:txBody>
      </p:sp>
      <p:sp>
        <p:nvSpPr>
          <p:cNvPr id="51" name="Rectangle 57"/>
          <p:cNvSpPr>
            <a:spLocks noChangeArrowheads="1"/>
          </p:cNvSpPr>
          <p:nvPr/>
        </p:nvSpPr>
        <p:spPr bwMode="auto">
          <a:xfrm>
            <a:off x="6155051" y="3376507"/>
            <a:ext cx="909438"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Sink</a:t>
            </a:r>
            <a:endParaRPr lang="en-US" altLang="en-US" sz="2000" b="1" dirty="0"/>
          </a:p>
        </p:txBody>
      </p:sp>
      <p:sp>
        <p:nvSpPr>
          <p:cNvPr id="53" name="Rectangle 57"/>
          <p:cNvSpPr>
            <a:spLocks noChangeArrowheads="1"/>
          </p:cNvSpPr>
          <p:nvPr/>
        </p:nvSpPr>
        <p:spPr bwMode="auto">
          <a:xfrm>
            <a:off x="4544208" y="3376507"/>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Filter2</a:t>
            </a:r>
            <a:endParaRPr lang="en-US" altLang="en-US" sz="2000" b="1" dirty="0"/>
          </a:p>
        </p:txBody>
      </p:sp>
      <p:sp>
        <p:nvSpPr>
          <p:cNvPr id="55" name="Rectangle 57"/>
          <p:cNvSpPr>
            <a:spLocks noChangeArrowheads="1"/>
          </p:cNvSpPr>
          <p:nvPr/>
        </p:nvSpPr>
        <p:spPr bwMode="auto">
          <a:xfrm>
            <a:off x="2746191" y="3376507"/>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Filter1</a:t>
            </a:r>
            <a:endParaRPr lang="en-US" altLang="en-US" sz="2000" b="1" dirty="0"/>
          </a:p>
        </p:txBody>
      </p:sp>
      <p:cxnSp>
        <p:nvCxnSpPr>
          <p:cNvPr id="67" name="Straight Connector 66"/>
          <p:cNvCxnSpPr/>
          <p:nvPr/>
        </p:nvCxnSpPr>
        <p:spPr>
          <a:xfrm>
            <a:off x="5076056" y="3789040"/>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666483" y="3789040"/>
            <a:ext cx="0"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48361" y="3872680"/>
            <a:ext cx="5148019" cy="1140496"/>
            <a:chOff x="1548361" y="3872680"/>
            <a:chExt cx="5148019" cy="1140496"/>
          </a:xfrm>
        </p:grpSpPr>
        <p:cxnSp>
          <p:nvCxnSpPr>
            <p:cNvPr id="64" name="Straight Arrow Connector 63"/>
            <p:cNvCxnSpPr/>
            <p:nvPr/>
          </p:nvCxnSpPr>
          <p:spPr>
            <a:xfrm>
              <a:off x="1548361" y="3872680"/>
              <a:ext cx="173346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81825" y="396622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5053196" y="432626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Arrow Connector 89"/>
            <p:cNvCxnSpPr/>
            <p:nvPr/>
          </p:nvCxnSpPr>
          <p:spPr>
            <a:xfrm>
              <a:off x="3304684" y="4254252"/>
              <a:ext cx="174358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650661" y="4725144"/>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Arrow Connector 94"/>
            <p:cNvCxnSpPr/>
            <p:nvPr/>
          </p:nvCxnSpPr>
          <p:spPr>
            <a:xfrm>
              <a:off x="5060664" y="4653136"/>
              <a:ext cx="1605819"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563468" y="4282827"/>
            <a:ext cx="5148019" cy="1140496"/>
            <a:chOff x="1548361" y="3872680"/>
            <a:chExt cx="5148019" cy="1140496"/>
          </a:xfrm>
        </p:grpSpPr>
        <p:cxnSp>
          <p:nvCxnSpPr>
            <p:cNvPr id="31" name="Straight Arrow Connector 30"/>
            <p:cNvCxnSpPr/>
            <p:nvPr/>
          </p:nvCxnSpPr>
          <p:spPr>
            <a:xfrm>
              <a:off x="1548361" y="3872680"/>
              <a:ext cx="173346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81825" y="396622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053196" y="432626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a:off x="3304684" y="4254252"/>
              <a:ext cx="174358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650661" y="4725144"/>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a:off x="5060664" y="4653136"/>
              <a:ext cx="1605819"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548361" y="4659685"/>
            <a:ext cx="5148019" cy="1140496"/>
            <a:chOff x="1548361" y="3872680"/>
            <a:chExt cx="5148019" cy="1140496"/>
          </a:xfrm>
        </p:grpSpPr>
        <p:cxnSp>
          <p:nvCxnSpPr>
            <p:cNvPr id="38" name="Straight Arrow Connector 37"/>
            <p:cNvCxnSpPr/>
            <p:nvPr/>
          </p:nvCxnSpPr>
          <p:spPr>
            <a:xfrm>
              <a:off x="1548361" y="3872680"/>
              <a:ext cx="173346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281825" y="396622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53196" y="432626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a:off x="3304684" y="4254252"/>
              <a:ext cx="174358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50661" y="4725144"/>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p:nvPr/>
          </p:nvCxnSpPr>
          <p:spPr>
            <a:xfrm>
              <a:off x="5060664" y="4653136"/>
              <a:ext cx="1605819"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540608" y="5078884"/>
            <a:ext cx="5148019" cy="1140496"/>
            <a:chOff x="1548361" y="3872680"/>
            <a:chExt cx="5148019" cy="1140496"/>
          </a:xfrm>
        </p:grpSpPr>
        <p:cxnSp>
          <p:nvCxnSpPr>
            <p:cNvPr id="46" name="Straight Arrow Connector 45"/>
            <p:cNvCxnSpPr/>
            <p:nvPr/>
          </p:nvCxnSpPr>
          <p:spPr>
            <a:xfrm>
              <a:off x="1548361" y="3872680"/>
              <a:ext cx="173346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281825" y="396622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5053196" y="4326260"/>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p:cNvCxnSpPr/>
            <p:nvPr/>
          </p:nvCxnSpPr>
          <p:spPr>
            <a:xfrm>
              <a:off x="3304684" y="4254252"/>
              <a:ext cx="1743584"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650661" y="4725144"/>
              <a:ext cx="45719"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p:cNvCxnSpPr/>
            <p:nvPr/>
          </p:nvCxnSpPr>
          <p:spPr>
            <a:xfrm>
              <a:off x="5060664" y="4653136"/>
              <a:ext cx="1605819" cy="9354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65" name="Picture 2" descr="Image result for pip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52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2183083" y="3645024"/>
            <a:ext cx="4045101" cy="2376264"/>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7808" y="1857975"/>
            <a:ext cx="6622504" cy="1210985"/>
          </a:xfrm>
          <a:prstGeom prst="rect">
            <a:avLst/>
          </a:prstGeom>
          <a:solidFill>
            <a:srgbClr val="B9E8F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14" name="Title 1"/>
          <p:cNvSpPr>
            <a:spLocks noGrp="1"/>
          </p:cNvSpPr>
          <p:nvPr>
            <p:ph type="title"/>
          </p:nvPr>
        </p:nvSpPr>
        <p:spPr>
          <a:xfrm>
            <a:off x="685800" y="925828"/>
            <a:ext cx="7772400" cy="702972"/>
          </a:xfrm>
        </p:spPr>
        <p:txBody>
          <a:bodyPr/>
          <a:lstStyle/>
          <a:p>
            <a:r>
              <a:rPr lang="en-US" altLang="en-US" smtClean="0"/>
              <a:t>Pipe and Filter (Deployment)</a:t>
            </a:r>
            <a:endParaRPr lang="en-GB" altLang="en-US" smtClean="0"/>
          </a:p>
        </p:txBody>
      </p:sp>
      <p:sp>
        <p:nvSpPr>
          <p:cNvPr id="141321" name="Rectangle 57"/>
          <p:cNvSpPr>
            <a:spLocks noChangeArrowheads="1"/>
          </p:cNvSpPr>
          <p:nvPr/>
        </p:nvSpPr>
        <p:spPr bwMode="auto">
          <a:xfrm>
            <a:off x="1043608" y="2153305"/>
            <a:ext cx="990497" cy="471077"/>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b="1" dirty="0" smtClean="0"/>
              <a:t>Source</a:t>
            </a:r>
            <a:endParaRPr lang="en-US" altLang="en-US" sz="1800" b="1" dirty="0"/>
          </a:p>
        </p:txBody>
      </p:sp>
      <p:sp>
        <p:nvSpPr>
          <p:cNvPr id="141341" name="Rectangle 57"/>
          <p:cNvSpPr>
            <a:spLocks noChangeArrowheads="1"/>
          </p:cNvSpPr>
          <p:nvPr/>
        </p:nvSpPr>
        <p:spPr bwMode="auto">
          <a:xfrm>
            <a:off x="6228184" y="2189037"/>
            <a:ext cx="909438"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Sink</a:t>
            </a:r>
            <a:endParaRPr lang="en-US" altLang="en-US" sz="2000" b="1" dirty="0"/>
          </a:p>
        </p:txBody>
      </p:sp>
      <p:cxnSp>
        <p:nvCxnSpPr>
          <p:cNvPr id="12" name="Straight Arrow Connector 11"/>
          <p:cNvCxnSpPr/>
          <p:nvPr/>
        </p:nvCxnSpPr>
        <p:spPr>
          <a:xfrm>
            <a:off x="5841477" y="2339647"/>
            <a:ext cx="405381" cy="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92" name="Cube 91"/>
          <p:cNvSpPr/>
          <p:nvPr/>
        </p:nvSpPr>
        <p:spPr>
          <a:xfrm>
            <a:off x="2926694" y="4536608"/>
            <a:ext cx="1069242" cy="692592"/>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3" name="Straight Connector 92"/>
          <p:cNvCxnSpPr/>
          <p:nvPr/>
        </p:nvCxnSpPr>
        <p:spPr>
          <a:xfrm flipH="1">
            <a:off x="2446230" y="5733256"/>
            <a:ext cx="3687712" cy="17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92610" y="5267953"/>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461315" y="5257684"/>
            <a:ext cx="0" cy="468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57"/>
          <p:cNvSpPr>
            <a:spLocks noChangeArrowheads="1"/>
          </p:cNvSpPr>
          <p:nvPr/>
        </p:nvSpPr>
        <p:spPr bwMode="auto">
          <a:xfrm>
            <a:off x="4617341" y="2192334"/>
            <a:ext cx="1224136"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Filter2</a:t>
            </a:r>
            <a:endParaRPr lang="en-US" altLang="en-US" sz="2000" b="1" dirty="0"/>
          </a:p>
        </p:txBody>
      </p:sp>
      <p:sp>
        <p:nvSpPr>
          <p:cNvPr id="47" name="Rectangle 57"/>
          <p:cNvSpPr>
            <a:spLocks noChangeArrowheads="1"/>
          </p:cNvSpPr>
          <p:nvPr/>
        </p:nvSpPr>
        <p:spPr bwMode="auto">
          <a:xfrm>
            <a:off x="2439486" y="2189164"/>
            <a:ext cx="1033721" cy="435345"/>
          </a:xfrm>
          <a:prstGeom prst="rect">
            <a:avLst/>
          </a:prstGeom>
          <a:solidFill>
            <a:srgbClr val="FFFFFF"/>
          </a:solidFill>
          <a:ln w="0">
            <a:solidFill>
              <a:srgbClr val="990033"/>
            </a:solidFill>
            <a:miter lim="800000"/>
            <a:headEnd/>
            <a:tailEnd/>
          </a:ln>
        </p:spPr>
        <p:txBody>
          <a:bodyPr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b="1" dirty="0" smtClean="0"/>
              <a:t>Filter1</a:t>
            </a:r>
            <a:endParaRPr lang="en-US" altLang="en-US" sz="2000" b="1" dirty="0"/>
          </a:p>
        </p:txBody>
      </p:sp>
      <p:cxnSp>
        <p:nvCxnSpPr>
          <p:cNvPr id="48" name="Straight Arrow Connector 47"/>
          <p:cNvCxnSpPr/>
          <p:nvPr/>
        </p:nvCxnSpPr>
        <p:spPr>
          <a:xfrm>
            <a:off x="2034105" y="2336477"/>
            <a:ext cx="405381" cy="0"/>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4" idx="1"/>
          </p:cNvCxnSpPr>
          <p:nvPr/>
        </p:nvCxnSpPr>
        <p:spPr>
          <a:xfrm>
            <a:off x="3473207" y="2408358"/>
            <a:ext cx="1144134" cy="1649"/>
          </a:xfrm>
          <a:prstGeom prst="straightConnector1">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Cube 36"/>
          <p:cNvSpPr/>
          <p:nvPr/>
        </p:nvSpPr>
        <p:spPr>
          <a:xfrm>
            <a:off x="4680449" y="4595837"/>
            <a:ext cx="1069242" cy="692592"/>
          </a:xfrm>
          <a:prstGeom prst="cub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a:off x="5148064" y="5282151"/>
            <a:ext cx="0" cy="468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2" descr="Image result for pip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7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nl-NL" altLang="en-US" smtClean="0"/>
          </a:p>
        </p:txBody>
      </p:sp>
      <p:sp>
        <p:nvSpPr>
          <p:cNvPr id="104451" name="Rectangle 3"/>
          <p:cNvSpPr>
            <a:spLocks noGrp="1" noChangeArrowheads="1"/>
          </p:cNvSpPr>
          <p:nvPr>
            <p:ph idx="1"/>
          </p:nvPr>
        </p:nvSpPr>
        <p:spPr/>
        <p:txBody>
          <a:bodyPr/>
          <a:lstStyle/>
          <a:p>
            <a:pPr eaLnBrk="1" hangingPunct="1"/>
            <a:endParaRPr lang="nl-NL" altLang="en-US" smtClean="0"/>
          </a:p>
        </p:txBody>
      </p:sp>
      <p:sp>
        <p:nvSpPr>
          <p:cNvPr id="104452"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60C17F86-9E75-4D32-9F1D-2098676A5610}" type="slidenum">
              <a:rPr lang="en-GB" altLang="en-US" sz="1000" smtClean="0"/>
              <a:pPr>
                <a:spcBef>
                  <a:spcPct val="0"/>
                </a:spcBef>
                <a:buFontTx/>
                <a:buNone/>
              </a:pPr>
              <a:t>63</a:t>
            </a:fld>
            <a:endParaRPr lang="en-GB" altLang="en-US" sz="1000" smtClean="0"/>
          </a:p>
        </p:txBody>
      </p:sp>
      <p:pic>
        <p:nvPicPr>
          <p:cNvPr id="104453" name="Picture 4"/>
          <p:cNvPicPr>
            <a:picLocks noChangeAspect="1" noChangeArrowheads="1"/>
          </p:cNvPicPr>
          <p:nvPr/>
        </p:nvPicPr>
        <p:blipFill>
          <a:blip r:embed="rId3">
            <a:extLst>
              <a:ext uri="{28A0092B-C50C-407E-A947-70E740481C1C}">
                <a14:useLocalDpi xmlns:a14="http://schemas.microsoft.com/office/drawing/2010/main" val="0"/>
              </a:ext>
            </a:extLst>
          </a:blip>
          <a:srcRect l="26967" t="15042" r="12500" b="18813"/>
          <a:stretch>
            <a:fillRect/>
          </a:stretch>
        </p:blipFill>
        <p:spPr bwMode="auto">
          <a:xfrm>
            <a:off x="250825" y="836613"/>
            <a:ext cx="8534400"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pipel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61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endParaRPr lang="nl-NL" altLang="en-US" smtClean="0"/>
          </a:p>
        </p:txBody>
      </p:sp>
      <p:sp>
        <p:nvSpPr>
          <p:cNvPr id="106499" name="Rectangle 3"/>
          <p:cNvSpPr>
            <a:spLocks noGrp="1" noChangeArrowheads="1"/>
          </p:cNvSpPr>
          <p:nvPr>
            <p:ph idx="1"/>
          </p:nvPr>
        </p:nvSpPr>
        <p:spPr/>
        <p:txBody>
          <a:bodyPr/>
          <a:lstStyle/>
          <a:p>
            <a:pPr eaLnBrk="1" hangingPunct="1"/>
            <a:endParaRPr lang="nl-NL" altLang="en-US" smtClean="0"/>
          </a:p>
        </p:txBody>
      </p:sp>
      <p:sp>
        <p:nvSpPr>
          <p:cNvPr id="106500"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495A1CC-4F19-46A3-B810-80FB21CF47C0}" type="slidenum">
              <a:rPr lang="en-GB" altLang="en-US" sz="1000" smtClean="0"/>
              <a:pPr>
                <a:spcBef>
                  <a:spcPct val="0"/>
                </a:spcBef>
                <a:buFontTx/>
                <a:buNone/>
              </a:pPr>
              <a:t>64</a:t>
            </a:fld>
            <a:endParaRPr lang="en-GB" altLang="en-US" sz="1000" smtClean="0"/>
          </a:p>
        </p:txBody>
      </p:sp>
      <p:pic>
        <p:nvPicPr>
          <p:cNvPr id="106501" name="Picture 5"/>
          <p:cNvPicPr>
            <a:picLocks noChangeAspect="1" noChangeArrowheads="1"/>
          </p:cNvPicPr>
          <p:nvPr/>
        </p:nvPicPr>
        <p:blipFill>
          <a:blip r:embed="rId3">
            <a:extLst>
              <a:ext uri="{28A0092B-C50C-407E-A947-70E740481C1C}">
                <a14:useLocalDpi xmlns:a14="http://schemas.microsoft.com/office/drawing/2010/main" val="0"/>
              </a:ext>
            </a:extLst>
          </a:blip>
          <a:srcRect l="32878" t="16917" r="5118" b="11250"/>
          <a:stretch>
            <a:fillRect/>
          </a:stretch>
        </p:blipFill>
        <p:spPr bwMode="auto">
          <a:xfrm>
            <a:off x="395288" y="836613"/>
            <a:ext cx="806450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2" name="Text Box 6"/>
          <p:cNvSpPr txBox="1">
            <a:spLocks noChangeArrowheads="1"/>
          </p:cNvSpPr>
          <p:nvPr/>
        </p:nvSpPr>
        <p:spPr bwMode="auto">
          <a:xfrm>
            <a:off x="827088" y="1196975"/>
            <a:ext cx="43211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solidFill>
                  <a:srgbClr val="FF0000"/>
                </a:solidFill>
                <a:latin typeface="Arial" panose="020B0604020202020204" pitchFamily="34" charset="0"/>
              </a:rPr>
              <a:t>Example P&amp;F Architecture</a:t>
            </a:r>
            <a:endParaRPr lang="nl-NL" altLang="en-US" sz="2400">
              <a:solidFill>
                <a:srgbClr val="FF0000"/>
              </a:solidFill>
              <a:latin typeface="Arial" panose="020B0604020202020204" pitchFamily="34" charset="0"/>
            </a:endParaRPr>
          </a:p>
        </p:txBody>
      </p:sp>
      <p:sp>
        <p:nvSpPr>
          <p:cNvPr id="106503" name="Rectangle 7"/>
          <p:cNvSpPr>
            <a:spLocks noChangeArrowheads="1"/>
          </p:cNvSpPr>
          <p:nvPr/>
        </p:nvSpPr>
        <p:spPr bwMode="auto">
          <a:xfrm>
            <a:off x="900113" y="4365625"/>
            <a:ext cx="4895850" cy="1655763"/>
          </a:xfrm>
          <a:prstGeom prst="rect">
            <a:avLst/>
          </a:prstGeom>
          <a:solidFill>
            <a:srgbClr val="FFFF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pic>
        <p:nvPicPr>
          <p:cNvPr id="8" name="Picture 2" descr="Image result for pipel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584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65BA7BA-ED57-4A8B-831B-CDF33B5296D8}" type="slidenum">
              <a:rPr lang="en-GB" altLang="en-US" sz="1000" smtClean="0"/>
              <a:pPr>
                <a:spcBef>
                  <a:spcPct val="0"/>
                </a:spcBef>
                <a:buFontTx/>
                <a:buNone/>
              </a:pPr>
              <a:t>65</a:t>
            </a:fld>
            <a:endParaRPr lang="en-GB" altLang="en-US" sz="1000" smtClean="0"/>
          </a:p>
        </p:txBody>
      </p:sp>
      <p:sp>
        <p:nvSpPr>
          <p:cNvPr id="108547" name="Rectangle 3"/>
          <p:cNvSpPr>
            <a:spLocks noGrp="1" noChangeArrowheads="1"/>
          </p:cNvSpPr>
          <p:nvPr>
            <p:ph type="title" idx="4294967295"/>
          </p:nvPr>
        </p:nvSpPr>
        <p:spPr>
          <a:xfrm>
            <a:off x="468313" y="908050"/>
            <a:ext cx="8675687" cy="554038"/>
          </a:xfrm>
        </p:spPr>
        <p:txBody>
          <a:bodyPr/>
          <a:lstStyle/>
          <a:p>
            <a:pPr eaLnBrk="1" hangingPunct="1"/>
            <a:r>
              <a:rPr lang="en-US" altLang="en-US" sz="3600" b="1" smtClean="0">
                <a:solidFill>
                  <a:schemeClr val="tx1"/>
                </a:solidFill>
              </a:rPr>
              <a:t>Pipe and Filter Style (4a)</a:t>
            </a:r>
            <a:endParaRPr lang="en-GB" altLang="en-US" sz="3600" smtClean="0">
              <a:solidFill>
                <a:schemeClr val="tx1"/>
              </a:solidFill>
            </a:endParaRPr>
          </a:p>
        </p:txBody>
      </p:sp>
      <p:sp>
        <p:nvSpPr>
          <p:cNvPr id="108548" name="Text Box 2"/>
          <p:cNvSpPr txBox="1">
            <a:spLocks noChangeArrowheads="1"/>
          </p:cNvSpPr>
          <p:nvPr/>
        </p:nvSpPr>
        <p:spPr bwMode="auto">
          <a:xfrm>
            <a:off x="539750" y="1789113"/>
            <a:ext cx="8208963" cy="367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666750" algn="l"/>
              </a:tabLst>
              <a:defRPr sz="2800">
                <a:solidFill>
                  <a:schemeClr val="tx1"/>
                </a:solidFill>
                <a:latin typeface="Lucida Sans Unicode" panose="020B0602030504020204" pitchFamily="34" charset="0"/>
              </a:defRPr>
            </a:lvl1pPr>
            <a:lvl2pPr marL="285750">
              <a:spcBef>
                <a:spcPct val="20000"/>
              </a:spcBef>
              <a:buChar char="–"/>
              <a:tabLst>
                <a:tab pos="285750" algn="l"/>
                <a:tab pos="66675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66675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66675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6667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6667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6667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6667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666750" algn="l"/>
              </a:tabLst>
              <a:defRPr>
                <a:solidFill>
                  <a:schemeClr val="tx1"/>
                </a:solidFill>
                <a:latin typeface="Lucida Sans Unicode" panose="020B0602030504020204" pitchFamily="34" charset="0"/>
              </a:defRPr>
            </a:lvl9pPr>
          </a:lstStyle>
          <a:p>
            <a:pPr>
              <a:lnSpc>
                <a:spcPct val="130000"/>
              </a:lnSpc>
              <a:spcBef>
                <a:spcPct val="0"/>
              </a:spcBef>
              <a:buFontTx/>
              <a:buNone/>
            </a:pPr>
            <a:r>
              <a:rPr lang="en-US" altLang="en-US" sz="2400" b="1"/>
              <a:t>Advantages</a:t>
            </a:r>
            <a:r>
              <a:rPr lang="en-US" altLang="en-US" sz="2400"/>
              <a:t>:</a:t>
            </a:r>
          </a:p>
          <a:p>
            <a:pPr>
              <a:lnSpc>
                <a:spcPct val="130000"/>
              </a:lnSpc>
              <a:spcBef>
                <a:spcPct val="30000"/>
              </a:spcBef>
            </a:pPr>
            <a:r>
              <a:rPr lang="en-US" altLang="en-US" sz="2400"/>
              <a:t>	Simplicity: </a:t>
            </a:r>
          </a:p>
          <a:p>
            <a:pPr lvl="1">
              <a:lnSpc>
                <a:spcPct val="120000"/>
              </a:lnSpc>
              <a:spcBef>
                <a:spcPct val="30000"/>
              </a:spcBef>
              <a:buFontTx/>
              <a:buChar char="•"/>
            </a:pPr>
            <a:r>
              <a:rPr lang="en-US" altLang="en-US"/>
              <a:t> no complex component interactions</a:t>
            </a:r>
          </a:p>
          <a:p>
            <a:pPr lvl="1">
              <a:lnSpc>
                <a:spcPct val="120000"/>
              </a:lnSpc>
              <a:spcBef>
                <a:spcPct val="30000"/>
              </a:spcBef>
              <a:buFontTx/>
              <a:buChar char="•"/>
            </a:pPr>
            <a:r>
              <a:rPr lang="en-US" altLang="en-US"/>
              <a:t> easy to analyze (deadlock, throughput, … )</a:t>
            </a:r>
          </a:p>
          <a:p>
            <a:pPr>
              <a:lnSpc>
                <a:spcPct val="130000"/>
              </a:lnSpc>
              <a:spcBef>
                <a:spcPct val="0"/>
              </a:spcBef>
            </a:pPr>
            <a:r>
              <a:rPr lang="en-US" altLang="en-US" sz="2400"/>
              <a:t>	Easy to maintain and to reuse</a:t>
            </a:r>
          </a:p>
          <a:p>
            <a:pPr>
              <a:lnSpc>
                <a:spcPct val="130000"/>
              </a:lnSpc>
              <a:spcBef>
                <a:spcPct val="0"/>
              </a:spcBef>
            </a:pPr>
            <a:r>
              <a:rPr lang="en-US" altLang="en-US" sz="2400"/>
              <a:t>	Filters are easy to compose (also hierarchically?)</a:t>
            </a:r>
          </a:p>
          <a:p>
            <a:pPr>
              <a:lnSpc>
                <a:spcPct val="130000"/>
              </a:lnSpc>
              <a:spcBef>
                <a:spcPct val="0"/>
              </a:spcBef>
            </a:pPr>
            <a:r>
              <a:rPr lang="en-US" altLang="en-US" sz="2400"/>
              <a:t>	Can be easily made parallel or distributed</a:t>
            </a:r>
          </a:p>
        </p:txBody>
      </p:sp>
      <p:pic>
        <p:nvPicPr>
          <p:cNvPr id="5"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6693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B2F47BF-2D3E-4F01-9BFD-B4E24E4C11AC}" type="slidenum">
              <a:rPr lang="en-GB" altLang="en-US" sz="1000" smtClean="0"/>
              <a:pPr>
                <a:spcBef>
                  <a:spcPct val="0"/>
                </a:spcBef>
                <a:buFontTx/>
                <a:buNone/>
              </a:pPr>
              <a:t>66</a:t>
            </a:fld>
            <a:endParaRPr lang="en-GB" altLang="en-US" sz="1000" smtClean="0"/>
          </a:p>
        </p:txBody>
      </p:sp>
      <p:sp>
        <p:nvSpPr>
          <p:cNvPr id="110595" name="Rectangle 3"/>
          <p:cNvSpPr>
            <a:spLocks noGrp="1" noChangeArrowheads="1"/>
          </p:cNvSpPr>
          <p:nvPr>
            <p:ph type="title" idx="4294967295"/>
          </p:nvPr>
        </p:nvSpPr>
        <p:spPr>
          <a:xfrm>
            <a:off x="395288" y="836613"/>
            <a:ext cx="8748712" cy="590550"/>
          </a:xfrm>
        </p:spPr>
        <p:txBody>
          <a:bodyPr/>
          <a:lstStyle/>
          <a:p>
            <a:pPr eaLnBrk="1" hangingPunct="1"/>
            <a:r>
              <a:rPr lang="en-US" altLang="en-US" sz="3600" b="1" smtClean="0">
                <a:solidFill>
                  <a:schemeClr val="tx1"/>
                </a:solidFill>
              </a:rPr>
              <a:t>Pipe and Filter Style (4b)</a:t>
            </a:r>
            <a:endParaRPr lang="en-GB" altLang="en-US" sz="3600" smtClean="0">
              <a:solidFill>
                <a:schemeClr val="tx1"/>
              </a:solidFill>
            </a:endParaRPr>
          </a:p>
        </p:txBody>
      </p:sp>
      <p:sp>
        <p:nvSpPr>
          <p:cNvPr id="44036" name="Text Box 2"/>
          <p:cNvSpPr txBox="1">
            <a:spLocks noChangeArrowheads="1"/>
          </p:cNvSpPr>
          <p:nvPr/>
        </p:nvSpPr>
        <p:spPr bwMode="auto">
          <a:xfrm>
            <a:off x="250825" y="1404938"/>
            <a:ext cx="8785225"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285750" algn="l"/>
                <a:tab pos="666750" algn="l"/>
              </a:tabLst>
              <a:defRPr sz="2400">
                <a:solidFill>
                  <a:schemeClr val="tx1"/>
                </a:solidFill>
                <a:latin typeface="Lucida Sans Unicode" panose="020B0602030504020204" pitchFamily="34" charset="0"/>
              </a:defRPr>
            </a:lvl1pPr>
            <a:lvl2pPr marL="285750" eaLnBrk="0" hangingPunct="0">
              <a:tabLst>
                <a:tab pos="285750" algn="l"/>
                <a:tab pos="666750" algn="l"/>
              </a:tabLst>
              <a:defRPr sz="2400">
                <a:solidFill>
                  <a:schemeClr val="tx1"/>
                </a:solidFill>
                <a:latin typeface="Lucida Sans Unicode" panose="020B0602030504020204" pitchFamily="34" charset="0"/>
              </a:defRPr>
            </a:lvl2pPr>
            <a:lvl3pPr marL="1143000" indent="-228600" eaLnBrk="0" hangingPunct="0">
              <a:tabLst>
                <a:tab pos="285750" algn="l"/>
                <a:tab pos="666750" algn="l"/>
              </a:tabLst>
              <a:defRPr sz="2400">
                <a:solidFill>
                  <a:schemeClr val="tx1"/>
                </a:solidFill>
                <a:latin typeface="Lucida Sans Unicode" panose="020B0602030504020204" pitchFamily="34" charset="0"/>
              </a:defRPr>
            </a:lvl3pPr>
            <a:lvl4pPr marL="1600200" indent="-228600" eaLnBrk="0" hangingPunct="0">
              <a:tabLst>
                <a:tab pos="285750" algn="l"/>
                <a:tab pos="666750" algn="l"/>
              </a:tabLst>
              <a:defRPr sz="2400">
                <a:solidFill>
                  <a:schemeClr val="tx1"/>
                </a:solidFill>
                <a:latin typeface="Lucida Sans Unicode" panose="020B0602030504020204" pitchFamily="34" charset="0"/>
              </a:defRPr>
            </a:lvl4pPr>
            <a:lvl5pPr marL="2057400" indent="-228600" eaLnBrk="0" hangingPunct="0">
              <a:tabLst>
                <a:tab pos="285750" algn="l"/>
                <a:tab pos="666750" algn="l"/>
              </a:tabLst>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tabLst>
                <a:tab pos="285750" algn="l"/>
                <a:tab pos="666750" algn="l"/>
              </a:tabLs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tabLst>
                <a:tab pos="285750" algn="l"/>
                <a:tab pos="666750" algn="l"/>
              </a:tabLs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tabLst>
                <a:tab pos="285750" algn="l"/>
                <a:tab pos="666750" algn="l"/>
              </a:tabLs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tabLst>
                <a:tab pos="285750" algn="l"/>
                <a:tab pos="666750" algn="l"/>
              </a:tabLst>
              <a:defRPr sz="2400">
                <a:solidFill>
                  <a:schemeClr val="tx1"/>
                </a:solidFill>
                <a:latin typeface="Lucida Sans Unicode" panose="020B0602030504020204" pitchFamily="34" charset="0"/>
              </a:defRPr>
            </a:lvl9pPr>
          </a:lstStyle>
          <a:p>
            <a:pPr>
              <a:lnSpc>
                <a:spcPct val="130000"/>
              </a:lnSpc>
              <a:defRPr/>
            </a:pPr>
            <a:r>
              <a:rPr lang="en-US" altLang="en-US" b="1" dirty="0" smtClean="0"/>
              <a:t>Disadvantages</a:t>
            </a:r>
            <a:r>
              <a:rPr lang="en-US" altLang="en-US" dirty="0" smtClean="0"/>
              <a:t>:</a:t>
            </a:r>
          </a:p>
          <a:p>
            <a:pPr>
              <a:lnSpc>
                <a:spcPct val="130000"/>
              </a:lnSpc>
              <a:spcBef>
                <a:spcPct val="30000"/>
              </a:spcBef>
              <a:buFontTx/>
              <a:buChar char="•"/>
              <a:defRPr/>
            </a:pPr>
            <a:r>
              <a:rPr lang="en-US" altLang="en-US" dirty="0" smtClean="0"/>
              <a:t>	Interactive applications are difficult to create</a:t>
            </a:r>
          </a:p>
          <a:p>
            <a:pPr>
              <a:lnSpc>
                <a:spcPct val="130000"/>
              </a:lnSpc>
              <a:buFontTx/>
              <a:buChar char="•"/>
              <a:defRPr/>
            </a:pPr>
            <a:r>
              <a:rPr lang="en-US" altLang="en-US" dirty="0" smtClean="0"/>
              <a:t>	Filter ordering can be difficult</a:t>
            </a:r>
          </a:p>
          <a:p>
            <a:pPr>
              <a:lnSpc>
                <a:spcPct val="130000"/>
              </a:lnSpc>
              <a:buFontTx/>
              <a:buChar char="•"/>
              <a:defRPr/>
            </a:pPr>
            <a:r>
              <a:rPr lang="en-US" altLang="en-US" dirty="0" smtClean="0"/>
              <a:t>	Performance:</a:t>
            </a:r>
          </a:p>
          <a:p>
            <a:pPr lvl="1">
              <a:lnSpc>
                <a:spcPct val="130000"/>
              </a:lnSpc>
              <a:defRPr/>
            </a:pPr>
            <a:r>
              <a:rPr lang="en-US" altLang="en-US" dirty="0" smtClean="0"/>
              <a:t>-	Enforcement of lowest common data representation,</a:t>
            </a:r>
          </a:p>
          <a:p>
            <a:pPr lvl="1">
              <a:lnSpc>
                <a:spcPct val="130000"/>
              </a:lnSpc>
              <a:defRPr/>
            </a:pPr>
            <a:r>
              <a:rPr lang="en-US" altLang="en-US" dirty="0" smtClean="0"/>
              <a:t>	ASCII stream, may lead to (un)parse overhead</a:t>
            </a:r>
          </a:p>
          <a:p>
            <a:pPr>
              <a:lnSpc>
                <a:spcPct val="130000"/>
              </a:lnSpc>
              <a:defRPr/>
            </a:pPr>
            <a:r>
              <a:rPr lang="en-US" altLang="en-US" dirty="0" smtClean="0"/>
              <a:t>	</a:t>
            </a:r>
            <a:r>
              <a:rPr lang="en-US" altLang="en-US" dirty="0" smtClean="0">
                <a:solidFill>
                  <a:schemeClr val="bg1">
                    <a:lumMod val="85000"/>
                  </a:schemeClr>
                </a:solidFill>
              </a:rPr>
              <a:t>-	If output can only be produced after all input is</a:t>
            </a:r>
          </a:p>
          <a:p>
            <a:pPr>
              <a:lnSpc>
                <a:spcPct val="130000"/>
              </a:lnSpc>
              <a:defRPr/>
            </a:pPr>
            <a:r>
              <a:rPr lang="en-US" altLang="en-US" dirty="0" smtClean="0">
                <a:solidFill>
                  <a:schemeClr val="bg1">
                    <a:lumMod val="85000"/>
                  </a:schemeClr>
                </a:solidFill>
              </a:rPr>
              <a:t>		received, an infinite input buffer is required </a:t>
            </a:r>
          </a:p>
          <a:p>
            <a:pPr>
              <a:lnSpc>
                <a:spcPct val="130000"/>
              </a:lnSpc>
              <a:defRPr/>
            </a:pPr>
            <a:r>
              <a:rPr lang="en-US" altLang="en-US" dirty="0" smtClean="0">
                <a:solidFill>
                  <a:schemeClr val="bg1">
                    <a:lumMod val="85000"/>
                  </a:schemeClr>
                </a:solidFill>
              </a:rPr>
              <a:t>		(e.g. sort filter)</a:t>
            </a:r>
          </a:p>
          <a:p>
            <a:pPr>
              <a:lnSpc>
                <a:spcPct val="130000"/>
              </a:lnSpc>
              <a:buFontTx/>
              <a:buChar char="•"/>
              <a:defRPr/>
            </a:pPr>
            <a:r>
              <a:rPr lang="en-US" altLang="en-US" dirty="0" smtClean="0">
                <a:solidFill>
                  <a:schemeClr val="bg1">
                    <a:lumMod val="85000"/>
                  </a:schemeClr>
                </a:solidFill>
              </a:rPr>
              <a:t> If bounded buffers are used, deadlocks may occur</a:t>
            </a:r>
          </a:p>
        </p:txBody>
      </p:sp>
      <p:pic>
        <p:nvPicPr>
          <p:cNvPr id="5"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546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r>
              <a:rPr lang="en-US" dirty="0" smtClean="0"/>
              <a:t>ls </a:t>
            </a:r>
            <a:r>
              <a:rPr lang="en-US" b="1" dirty="0" smtClean="0"/>
              <a:t>|</a:t>
            </a:r>
            <a:r>
              <a:rPr lang="en-US" dirty="0" smtClean="0"/>
              <a:t> grep ‘architecture’ </a:t>
            </a:r>
            <a:r>
              <a:rPr lang="en-US" b="1" dirty="0" smtClean="0"/>
              <a:t>|</a:t>
            </a:r>
            <a:r>
              <a:rPr lang="en-US" dirty="0" smtClean="0"/>
              <a:t> sort</a:t>
            </a:r>
          </a:p>
          <a:p>
            <a:pPr lvl="1"/>
            <a:r>
              <a:rPr lang="en-US" dirty="0" smtClean="0"/>
              <a:t>First ‘list files in directory’, then keep only files with ‘architecture’ in name, then sort this list</a:t>
            </a:r>
            <a:endParaRPr lang="en-US" dirty="0"/>
          </a:p>
          <a:p>
            <a:endParaRPr lang="en-US" dirty="0"/>
          </a:p>
          <a:p>
            <a:r>
              <a:rPr lang="en-US" dirty="0" smtClean="0"/>
              <a:t>ls </a:t>
            </a:r>
            <a:r>
              <a:rPr lang="en-US" b="1" dirty="0" smtClean="0"/>
              <a:t>|</a:t>
            </a:r>
            <a:r>
              <a:rPr lang="en-US" dirty="0" smtClean="0"/>
              <a:t> sort ls </a:t>
            </a:r>
            <a:r>
              <a:rPr lang="en-US" b="1" dirty="0" smtClean="0"/>
              <a:t>|</a:t>
            </a:r>
            <a:r>
              <a:rPr lang="en-US" dirty="0" smtClean="0"/>
              <a:t> grep ‘architecture’</a:t>
            </a:r>
          </a:p>
          <a:p>
            <a:pPr marL="0" indent="0">
              <a:buNone/>
            </a:pPr>
            <a:endParaRPr lang="en-US" dirty="0" smtClean="0"/>
          </a:p>
          <a:p>
            <a:pPr marL="0" indent="0">
              <a:buNone/>
            </a:pPr>
            <a:r>
              <a:rPr lang="en-US" dirty="0" smtClean="0"/>
              <a:t>This rearrangement works because components have </a:t>
            </a:r>
            <a:r>
              <a:rPr lang="en-US" smtClean="0"/>
              <a:t>the same input and output: the ‘lowest common denominator’ is a stream of lines of characters.</a:t>
            </a:r>
            <a:endParaRPr lang="en-US" dirty="0"/>
          </a:p>
          <a:p>
            <a:pPr marL="0" indent="0">
              <a:buNone/>
            </a:pPr>
            <a:endParaRPr lang="en-GB"/>
          </a:p>
        </p:txBody>
      </p:sp>
      <p:sp>
        <p:nvSpPr>
          <p:cNvPr id="2" name="Slide Number Placeholder 1"/>
          <p:cNvSpPr>
            <a:spLocks noGrp="1"/>
          </p:cNvSpPr>
          <p:nvPr>
            <p:ph type="sldNum" sz="quarter" idx="10"/>
          </p:nvPr>
        </p:nvSpPr>
        <p:spPr/>
        <p:txBody>
          <a:bodyPr/>
          <a:lstStyle/>
          <a:p>
            <a:pPr>
              <a:defRPr/>
            </a:pPr>
            <a:fld id="{ED9F68ED-6928-4353-A147-A08F5B46ECAA}" type="slidenum">
              <a:rPr lang="en-GB" altLang="en-US" smtClean="0"/>
              <a:pPr>
                <a:defRPr/>
              </a:pPr>
              <a:t>67</a:t>
            </a:fld>
            <a:endParaRPr lang="en-GB" altLang="en-US"/>
          </a:p>
        </p:txBody>
      </p:sp>
    </p:spTree>
    <p:extLst>
      <p:ext uri="{BB962C8B-B14F-4D97-AF65-F5344CB8AC3E}">
        <p14:creationId xmlns:p14="http://schemas.microsoft.com/office/powerpoint/2010/main" val="16668752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xfrm>
            <a:off x="6553200" y="6427788"/>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7AF8508-8D4E-430A-BAA3-14B243497E2B}" type="slidenum">
              <a:rPr lang="en-GB" altLang="en-US" sz="1000" smtClean="0"/>
              <a:pPr>
                <a:spcBef>
                  <a:spcPct val="0"/>
                </a:spcBef>
                <a:buFontTx/>
                <a:buNone/>
              </a:pPr>
              <a:t>68</a:t>
            </a:fld>
            <a:endParaRPr lang="en-GB" altLang="en-US" sz="1000" smtClean="0"/>
          </a:p>
        </p:txBody>
      </p:sp>
      <p:sp>
        <p:nvSpPr>
          <p:cNvPr id="112643" name="Rectangle 3"/>
          <p:cNvSpPr>
            <a:spLocks noGrp="1" noChangeArrowheads="1"/>
          </p:cNvSpPr>
          <p:nvPr>
            <p:ph type="title" idx="4294967295"/>
          </p:nvPr>
        </p:nvSpPr>
        <p:spPr>
          <a:xfrm>
            <a:off x="611188" y="788988"/>
            <a:ext cx="6769124" cy="1143000"/>
          </a:xfrm>
        </p:spPr>
        <p:txBody>
          <a:bodyPr/>
          <a:lstStyle/>
          <a:p>
            <a:pPr eaLnBrk="1" hangingPunct="1"/>
            <a:r>
              <a:rPr lang="en-US" altLang="en-US" b="1" smtClean="0">
                <a:solidFill>
                  <a:schemeClr val="tx1"/>
                </a:solidFill>
              </a:rPr>
              <a:t>Pipe and Filter Style </a:t>
            </a:r>
            <a:r>
              <a:rPr lang="en-GB" altLang="en-US" b="1" smtClean="0"/>
              <a:t>(5)</a:t>
            </a:r>
            <a:br>
              <a:rPr lang="en-GB" altLang="en-US" b="1" smtClean="0"/>
            </a:br>
            <a:r>
              <a:rPr lang="en-GB" altLang="en-US" b="1" smtClean="0"/>
              <a:t>  Quality Factors</a:t>
            </a:r>
          </a:p>
        </p:txBody>
      </p:sp>
      <p:sp>
        <p:nvSpPr>
          <p:cNvPr id="112644" name="Text Box 2"/>
          <p:cNvSpPr txBox="1">
            <a:spLocks noChangeArrowheads="1"/>
          </p:cNvSpPr>
          <p:nvPr/>
        </p:nvSpPr>
        <p:spPr bwMode="auto">
          <a:xfrm>
            <a:off x="250825" y="1952625"/>
            <a:ext cx="889317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30000"/>
              </a:lnSpc>
              <a:spcBef>
                <a:spcPct val="0"/>
              </a:spcBef>
              <a:buFontTx/>
              <a:buNone/>
            </a:pPr>
            <a:r>
              <a:rPr lang="en-US" altLang="en-US" sz="2400"/>
              <a:t>Extendibility: extends easily with new filters </a:t>
            </a:r>
          </a:p>
          <a:p>
            <a:pPr>
              <a:lnSpc>
                <a:spcPct val="130000"/>
              </a:lnSpc>
              <a:spcBef>
                <a:spcPct val="0"/>
              </a:spcBef>
              <a:buFontTx/>
              <a:buNone/>
            </a:pPr>
            <a:r>
              <a:rPr lang="en-US" altLang="en-US" sz="2400"/>
              <a:t>Flexibility: 	  - functionality of filters can be easily 			     redefined,</a:t>
            </a:r>
          </a:p>
          <a:p>
            <a:pPr>
              <a:lnSpc>
                <a:spcPct val="130000"/>
              </a:lnSpc>
              <a:spcBef>
                <a:spcPct val="0"/>
              </a:spcBef>
              <a:buFontTx/>
              <a:buNone/>
            </a:pPr>
            <a:r>
              <a:rPr lang="en-US" altLang="en-US" sz="2400"/>
              <a:t>		  - control can be re-routed</a:t>
            </a:r>
          </a:p>
          <a:p>
            <a:pPr>
              <a:lnSpc>
                <a:spcPct val="130000"/>
              </a:lnSpc>
              <a:spcBef>
                <a:spcPct val="0"/>
              </a:spcBef>
              <a:buFontTx/>
              <a:buNone/>
            </a:pPr>
            <a:r>
              <a:rPr lang="en-US" altLang="en-US" sz="2400"/>
              <a:t>		    (both at design-time, run-time is difficult)</a:t>
            </a:r>
          </a:p>
          <a:p>
            <a:pPr>
              <a:lnSpc>
                <a:spcPct val="130000"/>
              </a:lnSpc>
              <a:spcBef>
                <a:spcPct val="0"/>
              </a:spcBef>
              <a:buFontTx/>
              <a:buNone/>
            </a:pPr>
            <a:r>
              <a:rPr lang="en-US" altLang="en-US" sz="2400"/>
              <a:t>Robustness:	  ‘weakest link’ is limitation</a:t>
            </a:r>
          </a:p>
          <a:p>
            <a:pPr>
              <a:lnSpc>
                <a:spcPct val="130000"/>
              </a:lnSpc>
              <a:spcBef>
                <a:spcPct val="0"/>
              </a:spcBef>
              <a:buFontTx/>
              <a:buNone/>
            </a:pPr>
            <a:r>
              <a:rPr lang="en-US" altLang="en-US" sz="2400"/>
              <a:t>Security: 	   -</a:t>
            </a:r>
            <a:endParaRPr lang="en-GB" altLang="en-US" sz="2400"/>
          </a:p>
          <a:p>
            <a:pPr>
              <a:lnSpc>
                <a:spcPct val="130000"/>
              </a:lnSpc>
              <a:spcBef>
                <a:spcPct val="0"/>
              </a:spcBef>
              <a:buFontTx/>
              <a:buNone/>
            </a:pPr>
            <a:r>
              <a:rPr lang="en-GB" altLang="en-US" sz="2400"/>
              <a:t>Performance:  allows straightforward parallelisation</a:t>
            </a:r>
          </a:p>
        </p:txBody>
      </p:sp>
      <p:pic>
        <p:nvPicPr>
          <p:cNvPr id="5"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6653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22BC00F8-4BD5-40E9-B78B-D8F28F65D570}" type="slidenum">
              <a:rPr lang="en-GB" altLang="en-US" sz="1000" smtClean="0"/>
              <a:pPr>
                <a:spcBef>
                  <a:spcPct val="0"/>
                </a:spcBef>
                <a:buFontTx/>
                <a:buNone/>
              </a:pPr>
              <a:t>69</a:t>
            </a:fld>
            <a:endParaRPr lang="en-GB" altLang="en-US" sz="1000" smtClean="0"/>
          </a:p>
        </p:txBody>
      </p:sp>
      <p:sp>
        <p:nvSpPr>
          <p:cNvPr id="114691" name="Rectangle 3"/>
          <p:cNvSpPr>
            <a:spLocks noGrp="1" noChangeArrowheads="1"/>
          </p:cNvSpPr>
          <p:nvPr>
            <p:ph type="title" idx="4294967295"/>
          </p:nvPr>
        </p:nvSpPr>
        <p:spPr>
          <a:xfrm>
            <a:off x="0" y="765175"/>
            <a:ext cx="7920038" cy="1084263"/>
          </a:xfrm>
        </p:spPr>
        <p:txBody>
          <a:bodyPr/>
          <a:lstStyle/>
          <a:p>
            <a:pPr eaLnBrk="1" hangingPunct="1"/>
            <a:r>
              <a:rPr lang="en-US" altLang="en-US" b="1" smtClean="0">
                <a:solidFill>
                  <a:schemeClr val="tx1"/>
                </a:solidFill>
              </a:rPr>
              <a:t>Pipe and Filter Style </a:t>
            </a:r>
            <a:r>
              <a:rPr lang="en-US" altLang="en-US" b="1" smtClean="0"/>
              <a:t>(6)</a:t>
            </a:r>
            <a:br>
              <a:rPr lang="en-US" altLang="en-US" b="1" smtClean="0"/>
            </a:br>
            <a:r>
              <a:rPr lang="en-US" altLang="en-US" b="1" smtClean="0"/>
              <a:t>Application Context </a:t>
            </a:r>
            <a:endParaRPr lang="en-GB" altLang="en-US" smtClean="0"/>
          </a:p>
        </p:txBody>
      </p:sp>
      <p:sp>
        <p:nvSpPr>
          <p:cNvPr id="114692" name="Text Box 2"/>
          <p:cNvSpPr txBox="1">
            <a:spLocks noChangeArrowheads="1"/>
          </p:cNvSpPr>
          <p:nvPr/>
        </p:nvSpPr>
        <p:spPr bwMode="auto">
          <a:xfrm>
            <a:off x="287338" y="1989138"/>
            <a:ext cx="89646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0"/>
              </a:spcBef>
              <a:buFontTx/>
              <a:buNone/>
            </a:pPr>
            <a:r>
              <a:rPr lang="en-US" altLang="en-US" sz="2000"/>
              <a:t>Rules of thumb for choosing pipe-and-filter (o.a. </a:t>
            </a:r>
            <a:r>
              <a:rPr lang="en-US" altLang="en-US" sz="1800"/>
              <a:t>from Shaw/Buschman</a:t>
            </a:r>
            <a:r>
              <a:rPr lang="en-US" altLang="en-US" sz="2000"/>
              <a:t>):</a:t>
            </a:r>
          </a:p>
          <a:p>
            <a:pPr>
              <a:lnSpc>
                <a:spcPct val="120000"/>
              </a:lnSpc>
              <a:spcBef>
                <a:spcPct val="0"/>
              </a:spcBef>
              <a:buFontTx/>
              <a:buChar char="-"/>
            </a:pPr>
            <a:r>
              <a:rPr lang="en-US" altLang="en-US" sz="2000"/>
              <a:t> if a system can be described by a </a:t>
            </a:r>
            <a:r>
              <a:rPr lang="en-US" altLang="en-US" sz="2000" b="1"/>
              <a:t>regular interaction pattern</a:t>
            </a:r>
            <a:r>
              <a:rPr lang="en-US" altLang="en-US" sz="2000"/>
              <a:t> of a</a:t>
            </a:r>
          </a:p>
          <a:p>
            <a:pPr>
              <a:lnSpc>
                <a:spcPct val="120000"/>
              </a:lnSpc>
              <a:spcBef>
                <a:spcPct val="0"/>
              </a:spcBef>
              <a:buFontTx/>
              <a:buNone/>
            </a:pPr>
            <a:r>
              <a:rPr lang="en-US" altLang="en-US" sz="2000"/>
              <a:t>  collection of processing units at the same level of abstraction;</a:t>
            </a:r>
          </a:p>
          <a:p>
            <a:pPr>
              <a:lnSpc>
                <a:spcPct val="120000"/>
              </a:lnSpc>
              <a:spcBef>
                <a:spcPct val="0"/>
              </a:spcBef>
              <a:buFontTx/>
              <a:buNone/>
            </a:pPr>
            <a:r>
              <a:rPr lang="en-US" altLang="en-US" sz="2000"/>
              <a:t>  e.g. a series of incremental stages</a:t>
            </a:r>
          </a:p>
          <a:p>
            <a:pPr>
              <a:lnSpc>
                <a:spcPct val="120000"/>
              </a:lnSpc>
              <a:spcBef>
                <a:spcPct val="0"/>
              </a:spcBef>
              <a:buFontTx/>
              <a:buNone/>
            </a:pPr>
            <a:r>
              <a:rPr lang="en-US" altLang="en-US" sz="2000"/>
              <a:t>  (horizontal composition of functionality);  </a:t>
            </a:r>
          </a:p>
          <a:p>
            <a:pPr>
              <a:lnSpc>
                <a:spcPct val="120000"/>
              </a:lnSpc>
              <a:spcBef>
                <a:spcPct val="0"/>
              </a:spcBef>
              <a:buFontTx/>
              <a:buChar char="-"/>
            </a:pPr>
            <a:r>
              <a:rPr lang="en-US" altLang="en-US" sz="2000"/>
              <a:t> if the computation involves the </a:t>
            </a:r>
            <a:r>
              <a:rPr lang="en-US" altLang="en-US" sz="2000" b="1"/>
              <a:t>transformation of streams of data</a:t>
            </a:r>
          </a:p>
          <a:p>
            <a:pPr>
              <a:lnSpc>
                <a:spcPct val="120000"/>
              </a:lnSpc>
              <a:spcBef>
                <a:spcPct val="0"/>
              </a:spcBef>
              <a:buFontTx/>
              <a:buNone/>
            </a:pPr>
            <a:r>
              <a:rPr lang="en-US" altLang="en-US" sz="2000"/>
              <a:t>  (processes with limited fan-in/fan-out)</a:t>
            </a:r>
            <a:endParaRPr lang="en-GB" altLang="en-US" sz="2000"/>
          </a:p>
        </p:txBody>
      </p:sp>
      <p:sp>
        <p:nvSpPr>
          <p:cNvPr id="114693" name="Rectangle 4"/>
          <p:cNvSpPr>
            <a:spLocks noChangeArrowheads="1"/>
          </p:cNvSpPr>
          <p:nvPr/>
        </p:nvSpPr>
        <p:spPr bwMode="auto">
          <a:xfrm>
            <a:off x="287338" y="4941888"/>
            <a:ext cx="8551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50000"/>
              </a:spcBef>
              <a:buFontTx/>
              <a:buNone/>
            </a:pPr>
            <a:r>
              <a:rPr lang="en-US" altLang="en-US" sz="2000" i="1"/>
              <a:t>Hint</a:t>
            </a:r>
            <a:r>
              <a:rPr lang="en-US" altLang="en-US" sz="2000"/>
              <a:t>:	use a looped-pipe-and-filter if the system does continuous 		controlling of a physical system</a:t>
            </a:r>
            <a:endParaRPr lang="en-GB" altLang="en-US" sz="2000"/>
          </a:p>
        </p:txBody>
      </p:sp>
      <p:sp>
        <p:nvSpPr>
          <p:cNvPr id="114694" name="Rectangle 5"/>
          <p:cNvSpPr>
            <a:spLocks noChangeArrowheads="1"/>
          </p:cNvSpPr>
          <p:nvPr/>
        </p:nvSpPr>
        <p:spPr bwMode="auto">
          <a:xfrm>
            <a:off x="287338" y="5876925"/>
            <a:ext cx="793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50000"/>
              </a:spcBef>
              <a:buFontTx/>
              <a:buNone/>
            </a:pPr>
            <a:r>
              <a:rPr lang="en-US" altLang="en-US" sz="2000"/>
              <a:t>Typical application domain: signal processing	</a:t>
            </a:r>
            <a:endParaRPr lang="en-GB" altLang="en-US" sz="2000"/>
          </a:p>
        </p:txBody>
      </p:sp>
      <p:pic>
        <p:nvPicPr>
          <p:cNvPr id="7" name="Picture 2" descr="Image result for pip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94"/>
          <a:stretch/>
        </p:blipFill>
        <p:spPr bwMode="auto">
          <a:xfrm>
            <a:off x="7596336" y="51154"/>
            <a:ext cx="1512168" cy="785558"/>
          </a:xfrm>
          <a:prstGeom prst="rect">
            <a:avLst/>
          </a:prstGeom>
          <a:noFill/>
          <a:ln>
            <a:solidFill>
              <a:schemeClr val="bg1">
                <a:lumMod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728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GB" dirty="0"/>
          </a:p>
        </p:txBody>
      </p:sp>
      <p:sp>
        <p:nvSpPr>
          <p:cNvPr id="3" name="Content Placeholder 2"/>
          <p:cNvSpPr>
            <a:spLocks noGrp="1"/>
          </p:cNvSpPr>
          <p:nvPr>
            <p:ph idx="1"/>
          </p:nvPr>
        </p:nvSpPr>
        <p:spPr>
          <a:xfrm>
            <a:off x="685800" y="1556792"/>
            <a:ext cx="7772400" cy="5185321"/>
          </a:xfrm>
        </p:spPr>
        <p:txBody>
          <a:bodyPr/>
          <a:lstStyle/>
          <a:p>
            <a:r>
              <a:rPr lang="en-US" dirty="0" smtClean="0"/>
              <a:t>Improve your architecture design and its documentation based on feedback</a:t>
            </a:r>
          </a:p>
          <a:p>
            <a:endParaRPr lang="en-US" dirty="0" smtClean="0"/>
          </a:p>
          <a:p>
            <a:r>
              <a:rPr lang="en-US" dirty="0" smtClean="0"/>
              <a:t>Move on to implementation</a:t>
            </a:r>
          </a:p>
          <a:p>
            <a:pPr lvl="1"/>
            <a:r>
              <a:rPr lang="en-US" dirty="0" smtClean="0"/>
              <a:t>Use MQTT</a:t>
            </a:r>
          </a:p>
          <a:p>
            <a:pPr lvl="1"/>
            <a:r>
              <a:rPr lang="en-US" dirty="0" smtClean="0"/>
              <a:t>Programming language of your choice</a:t>
            </a:r>
          </a:p>
          <a:p>
            <a:pPr lvl="1"/>
            <a:r>
              <a:rPr lang="en-US" dirty="0" smtClean="0"/>
              <a:t>Ok to ‘mock up’ algorithms</a:t>
            </a:r>
          </a:p>
          <a:p>
            <a:pPr lvl="1"/>
            <a:endParaRPr lang="en-GB" dirty="0"/>
          </a:p>
        </p:txBody>
      </p:sp>
      <p:sp>
        <p:nvSpPr>
          <p:cNvPr id="4" name="Slide Number Placeholder 3"/>
          <p:cNvSpPr>
            <a:spLocks noGrp="1"/>
          </p:cNvSpPr>
          <p:nvPr>
            <p:ph type="sldNum" sz="quarter" idx="10"/>
          </p:nvPr>
        </p:nvSpPr>
        <p:spPr/>
        <p:txBody>
          <a:bodyPr/>
          <a:lstStyle/>
          <a:p>
            <a:pPr>
              <a:defRPr/>
            </a:pPr>
            <a:fld id="{DB2BB1EC-279B-4232-B251-1678B7F733E4}" type="slidenum">
              <a:rPr lang="en-GB" altLang="en-US" smtClean="0"/>
              <a:pPr>
                <a:defRPr/>
              </a:pPr>
              <a:t>7</a:t>
            </a:fld>
            <a:endParaRPr lang="en-GB" altLang="en-US"/>
          </a:p>
        </p:txBody>
      </p:sp>
    </p:spTree>
    <p:extLst>
      <p:ext uri="{BB962C8B-B14F-4D97-AF65-F5344CB8AC3E}">
        <p14:creationId xmlns:p14="http://schemas.microsoft.com/office/powerpoint/2010/main" val="1647912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314C935-431F-48F8-B7C0-E4A32FF7CA49}" type="slidenum">
              <a:rPr lang="en-GB" altLang="en-US" sz="1000" smtClean="0">
                <a:solidFill>
                  <a:srgbClr val="000000"/>
                </a:solidFill>
              </a:rPr>
              <a:pPr>
                <a:spcBef>
                  <a:spcPct val="0"/>
                </a:spcBef>
                <a:buFontTx/>
                <a:buNone/>
              </a:pPr>
              <a:t>70</a:t>
            </a:fld>
            <a:endParaRPr lang="en-GB" altLang="en-US" sz="1000" smtClean="0">
              <a:solidFill>
                <a:srgbClr val="000000"/>
              </a:solidFill>
            </a:endParaRPr>
          </a:p>
        </p:txBody>
      </p:sp>
      <p:sp>
        <p:nvSpPr>
          <p:cNvPr id="82947" name="Rectangle 4"/>
          <p:cNvSpPr>
            <a:spLocks noGrp="1" noChangeArrowheads="1"/>
          </p:cNvSpPr>
          <p:nvPr>
            <p:ph type="title" idx="4294967295"/>
          </p:nvPr>
        </p:nvSpPr>
        <p:spPr>
          <a:xfrm>
            <a:off x="0" y="715963"/>
            <a:ext cx="7772400" cy="1143000"/>
          </a:xfrm>
        </p:spPr>
        <p:txBody>
          <a:bodyPr/>
          <a:lstStyle/>
          <a:p>
            <a:pPr eaLnBrk="1" hangingPunct="1"/>
            <a:r>
              <a:rPr lang="en-US" altLang="en-US" sz="3600" b="1" smtClean="0">
                <a:solidFill>
                  <a:schemeClr val="tx1"/>
                </a:solidFill>
              </a:rPr>
              <a:t>CONTENTS</a:t>
            </a:r>
            <a:endParaRPr lang="en-GB" altLang="en-US" sz="3600" smtClean="0"/>
          </a:p>
        </p:txBody>
      </p:sp>
      <p:sp>
        <p:nvSpPr>
          <p:cNvPr id="82948" name="AutoShape 2"/>
          <p:cNvSpPr>
            <a:spLocks noChangeArrowheads="1"/>
          </p:cNvSpPr>
          <p:nvPr/>
        </p:nvSpPr>
        <p:spPr bwMode="auto">
          <a:xfrm>
            <a:off x="661988" y="3994150"/>
            <a:ext cx="7232650" cy="419100"/>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2949" name="Text Box 3"/>
          <p:cNvSpPr txBox="1">
            <a:spLocks noChangeArrowheads="1"/>
          </p:cNvSpPr>
          <p:nvPr/>
        </p:nvSpPr>
        <p:spPr bwMode="auto">
          <a:xfrm>
            <a:off x="1144588" y="1741047"/>
            <a:ext cx="7099300" cy="444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dirty="0">
                <a:solidFill>
                  <a:srgbClr val="000000"/>
                </a:solidFill>
              </a:rPr>
              <a:t>Introduction</a:t>
            </a:r>
          </a:p>
          <a:p>
            <a:pPr>
              <a:lnSpc>
                <a:spcPct val="80000"/>
              </a:lnSpc>
              <a:spcBef>
                <a:spcPct val="50000"/>
              </a:spcBef>
              <a:buFontTx/>
              <a:buAutoNum type="arabicPeriod"/>
            </a:pPr>
            <a:r>
              <a:rPr lang="en-US" altLang="en-US" dirty="0">
                <a:solidFill>
                  <a:srgbClr val="000000"/>
                </a:solidFill>
              </a:rPr>
              <a:t>Architectural styles</a:t>
            </a:r>
          </a:p>
          <a:p>
            <a:pPr>
              <a:lnSpc>
                <a:spcPct val="80000"/>
              </a:lnSpc>
              <a:buFontTx/>
              <a:buNone/>
            </a:pPr>
            <a:r>
              <a:rPr lang="en-US" altLang="en-US" dirty="0">
                <a:solidFill>
                  <a:srgbClr val="000000"/>
                </a:solidFill>
              </a:rPr>
              <a:t>	2.1	Client/Server</a:t>
            </a:r>
          </a:p>
          <a:p>
            <a:pPr>
              <a:lnSpc>
                <a:spcPct val="80000"/>
              </a:lnSpc>
              <a:buFontTx/>
              <a:buNone/>
            </a:pPr>
            <a:r>
              <a:rPr lang="en-US" altLang="en-US" dirty="0">
                <a:solidFill>
                  <a:srgbClr val="000000"/>
                </a:solidFill>
              </a:rPr>
              <a:t>	2.2 Pipe and Filter style</a:t>
            </a:r>
          </a:p>
          <a:p>
            <a:pPr>
              <a:lnSpc>
                <a:spcPct val="80000"/>
              </a:lnSpc>
              <a:buFontTx/>
              <a:buNone/>
            </a:pPr>
            <a:r>
              <a:rPr lang="en-US" altLang="en-US" dirty="0">
                <a:solidFill>
                  <a:srgbClr val="000000"/>
                </a:solidFill>
              </a:rPr>
              <a:t>	2.3	Blackboard style</a:t>
            </a:r>
          </a:p>
          <a:p>
            <a:pPr>
              <a:lnSpc>
                <a:spcPct val="80000"/>
              </a:lnSpc>
              <a:buFontTx/>
              <a:buNone/>
            </a:pPr>
            <a:r>
              <a:rPr lang="en-US" altLang="en-US" b="1" dirty="0">
                <a:solidFill>
                  <a:srgbClr val="000000"/>
                </a:solidFill>
              </a:rPr>
              <a:t>	2.4 Publish Subscribe</a:t>
            </a:r>
          </a:p>
          <a:p>
            <a:pPr>
              <a:lnSpc>
                <a:spcPct val="80000"/>
              </a:lnSpc>
              <a:buFontTx/>
              <a:buNone/>
            </a:pPr>
            <a:r>
              <a:rPr lang="en-US" altLang="en-US" dirty="0">
                <a:solidFill>
                  <a:srgbClr val="000000"/>
                </a:solidFill>
              </a:rPr>
              <a:t>	</a:t>
            </a:r>
            <a:r>
              <a:rPr lang="en-US" altLang="en-US" dirty="0" smtClean="0">
                <a:solidFill>
                  <a:srgbClr val="000000"/>
                </a:solidFill>
              </a:rPr>
              <a:t>2.5 </a:t>
            </a:r>
            <a:r>
              <a:rPr lang="en-US" altLang="en-US" dirty="0">
                <a:solidFill>
                  <a:srgbClr val="000000"/>
                </a:solidFill>
              </a:rPr>
              <a:t>Layered </a:t>
            </a:r>
            <a:r>
              <a:rPr lang="en-US" altLang="en-US" dirty="0" smtClean="0">
                <a:solidFill>
                  <a:srgbClr val="000000"/>
                </a:solidFill>
              </a:rPr>
              <a:t>style</a:t>
            </a:r>
          </a:p>
          <a:p>
            <a:pPr>
              <a:lnSpc>
                <a:spcPct val="80000"/>
              </a:lnSpc>
              <a:buFontTx/>
              <a:buNone/>
            </a:pPr>
            <a:r>
              <a:rPr lang="en-US" altLang="en-US" dirty="0">
                <a:solidFill>
                  <a:srgbClr val="000000"/>
                </a:solidFill>
              </a:rPr>
              <a:t>	</a:t>
            </a:r>
            <a:r>
              <a:rPr lang="en-US" altLang="en-US" dirty="0" smtClean="0">
                <a:solidFill>
                  <a:srgbClr val="000000"/>
                </a:solidFill>
              </a:rPr>
              <a:t>2.6</a:t>
            </a:r>
            <a:r>
              <a:rPr lang="en-US" altLang="en-US" dirty="0">
                <a:solidFill>
                  <a:srgbClr val="000000"/>
                </a:solidFill>
              </a:rPr>
              <a:t>	Peer-to-Peer</a:t>
            </a:r>
          </a:p>
          <a:p>
            <a:pPr>
              <a:lnSpc>
                <a:spcPct val="80000"/>
              </a:lnSpc>
              <a:buFontTx/>
              <a:buNone/>
            </a:pPr>
            <a:r>
              <a:rPr lang="en-US" altLang="en-US" dirty="0" smtClean="0">
                <a:solidFill>
                  <a:srgbClr val="000000"/>
                </a:solidFill>
              </a:rPr>
              <a:t>3</a:t>
            </a:r>
            <a:r>
              <a:rPr lang="en-US" altLang="en-US" dirty="0">
                <a:solidFill>
                  <a:srgbClr val="000000"/>
                </a:solidFill>
              </a:rPr>
              <a:t>.  Interaction style</a:t>
            </a:r>
          </a:p>
          <a:p>
            <a:pPr>
              <a:lnSpc>
                <a:spcPct val="80000"/>
              </a:lnSpc>
              <a:buFontTx/>
              <a:buNone/>
            </a:pPr>
            <a:r>
              <a:rPr lang="en-US" altLang="en-US" dirty="0">
                <a:solidFill>
                  <a:srgbClr val="000000"/>
                </a:solidFill>
              </a:rPr>
              <a:t>4.	Conclusions</a:t>
            </a:r>
          </a:p>
        </p:txBody>
      </p:sp>
    </p:spTree>
    <p:extLst>
      <p:ext uri="{BB962C8B-B14F-4D97-AF65-F5344CB8AC3E}">
        <p14:creationId xmlns:p14="http://schemas.microsoft.com/office/powerpoint/2010/main" val="108373209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sv-SE" altLang="en-US" smtClean="0"/>
              <a:t>Publish-Subscribe</a:t>
            </a:r>
          </a:p>
        </p:txBody>
      </p:sp>
      <p:sp>
        <p:nvSpPr>
          <p:cNvPr id="84995" name="Slide Number Placeholder 3"/>
          <p:cNvSpPr>
            <a:spLocks noGrp="1"/>
          </p:cNvSpPr>
          <p:nvPr>
            <p:ph type="sldNum" sz="quarter" idx="10"/>
          </p:nvPr>
        </p:nvSpPr>
        <p:spPr>
          <a:xfrm>
            <a:off x="8604250" y="6489700"/>
            <a:ext cx="404813" cy="32385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B949A909-A291-47CB-9CAA-B62CACEB6D20}" type="slidenum">
              <a:rPr lang="en-US" altLang="en-US" sz="1400" smtClean="0">
                <a:solidFill>
                  <a:srgbClr val="000000"/>
                </a:solidFill>
              </a:rPr>
              <a:pPr>
                <a:spcBef>
                  <a:spcPct val="0"/>
                </a:spcBef>
                <a:buFontTx/>
                <a:buNone/>
              </a:pPr>
              <a:t>71</a:t>
            </a:fld>
            <a:endParaRPr lang="en-US" altLang="en-US" sz="1400" smtClean="0">
              <a:solidFill>
                <a:srgbClr val="000000"/>
              </a:solidFill>
            </a:endParaRPr>
          </a:p>
        </p:txBody>
      </p:sp>
      <p:pic>
        <p:nvPicPr>
          <p:cNvPr id="849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2060575"/>
            <a:ext cx="4308475" cy="31623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2" descr="https://m.eet.com/media/1042820/RTIDDSJMSPt1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60575"/>
            <a:ext cx="4048125" cy="31623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99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Publish-Subscribe</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3551041"/>
            <a:ext cx="2348287" cy="1152128"/>
          </a:xfrm>
        </p:spPr>
      </p:pic>
      <p:sp>
        <p:nvSpPr>
          <p:cNvPr id="4" name="Slide Number Placeholder 3"/>
          <p:cNvSpPr>
            <a:spLocks noGrp="1"/>
          </p:cNvSpPr>
          <p:nvPr>
            <p:ph type="sldNum" sz="quarter" idx="10"/>
          </p:nvPr>
        </p:nvSpPr>
        <p:spPr/>
        <p:txBody>
          <a:bodyPr/>
          <a:lstStyle/>
          <a:p>
            <a:pPr>
              <a:defRPr/>
            </a:pPr>
            <a:fld id="{DB2BB1EC-279B-4232-B251-1678B7F733E4}" type="slidenum">
              <a:rPr lang="en-GB" altLang="en-US" smtClean="0"/>
              <a:pPr>
                <a:defRPr/>
              </a:pPr>
              <a:t>72</a:t>
            </a:fld>
            <a:endParaRPr lang="en-GB" altLang="en-US"/>
          </a:p>
        </p:txBody>
      </p:sp>
      <p:sp>
        <p:nvSpPr>
          <p:cNvPr id="7" name="TextBox 6"/>
          <p:cNvSpPr txBox="1"/>
          <p:nvPr/>
        </p:nvSpPr>
        <p:spPr>
          <a:xfrm>
            <a:off x="685800" y="1988840"/>
            <a:ext cx="6364243" cy="1200329"/>
          </a:xfrm>
          <a:prstGeom prst="rect">
            <a:avLst/>
          </a:prstGeom>
          <a:noFill/>
        </p:spPr>
        <p:txBody>
          <a:bodyPr wrap="none" rtlCol="0">
            <a:spAutoFit/>
          </a:bodyPr>
          <a:lstStyle/>
          <a:p>
            <a:r>
              <a:rPr lang="en-US" dirty="0" smtClean="0">
                <a:solidFill>
                  <a:srgbClr val="000000"/>
                </a:solidFill>
              </a:rPr>
              <a:t>P/S is like: subscriptions that you know: </a:t>
            </a:r>
          </a:p>
          <a:p>
            <a:r>
              <a:rPr lang="en-US" dirty="0" smtClean="0">
                <a:solidFill>
                  <a:srgbClr val="000000"/>
                </a:solidFill>
              </a:rPr>
              <a:t>		</a:t>
            </a:r>
          </a:p>
          <a:p>
            <a:r>
              <a:rPr lang="en-US" dirty="0" smtClean="0">
                <a:solidFill>
                  <a:srgbClr val="000000"/>
                </a:solidFill>
              </a:rPr>
              <a:t>e.g. newspapers or live sports highlights:</a:t>
            </a:r>
            <a:endParaRPr lang="en-GB" dirty="0">
              <a:solidFill>
                <a:srgbClr val="000000"/>
              </a:solidFill>
            </a:endParaRPr>
          </a:p>
        </p:txBody>
      </p:sp>
      <p:pic>
        <p:nvPicPr>
          <p:cNvPr id="8" name="Picture 7"/>
          <p:cNvPicPr>
            <a:picLocks noChangeAspect="1"/>
          </p:cNvPicPr>
          <p:nvPr/>
        </p:nvPicPr>
        <p:blipFill rotWithShape="1">
          <a:blip r:embed="rId3"/>
          <a:srcRect l="25970" t="15523" r="41338" b="34201"/>
          <a:stretch/>
        </p:blipFill>
        <p:spPr>
          <a:xfrm>
            <a:off x="4500972" y="3212976"/>
            <a:ext cx="4104456" cy="35506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77134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sv-SE" altLang="en-US" smtClean="0"/>
              <a:t>Publish-Subscribe</a:t>
            </a:r>
          </a:p>
        </p:txBody>
      </p:sp>
      <p:sp>
        <p:nvSpPr>
          <p:cNvPr id="86019" name="Content Placeholder 2"/>
          <p:cNvSpPr>
            <a:spLocks noGrp="1"/>
          </p:cNvSpPr>
          <p:nvPr>
            <p:ph idx="1"/>
          </p:nvPr>
        </p:nvSpPr>
        <p:spPr>
          <a:xfrm>
            <a:off x="179388" y="1773238"/>
            <a:ext cx="8829675" cy="4968875"/>
          </a:xfrm>
        </p:spPr>
        <p:txBody>
          <a:bodyPr/>
          <a:lstStyle/>
          <a:p>
            <a:r>
              <a:rPr lang="en-US" altLang="en-US" sz="2400" smtClean="0"/>
              <a:t>Components interact via announced messages, or events.</a:t>
            </a:r>
          </a:p>
          <a:p>
            <a:pPr lvl="1"/>
            <a:r>
              <a:rPr lang="en-US" altLang="en-US" sz="2000" smtClean="0"/>
              <a:t>Components may subscribe to a set of events.</a:t>
            </a:r>
          </a:p>
          <a:p>
            <a:pPr lvl="1"/>
            <a:r>
              <a:rPr lang="en-US" altLang="en-US" sz="2000" smtClean="0"/>
              <a:t>It is the job of the publish-subscribe runtime infrastructure to make sure that each published event is delivered to all subscribers of that event.</a:t>
            </a:r>
          </a:p>
          <a:p>
            <a:endParaRPr lang="en-US" altLang="en-US" sz="2400" smtClean="0"/>
          </a:p>
          <a:p>
            <a:r>
              <a:rPr lang="en-US" altLang="sv-SE" sz="2400" b="1" smtClean="0">
                <a:solidFill>
                  <a:srgbClr val="990000"/>
                </a:solidFill>
              </a:rPr>
              <a:t>Advantages</a:t>
            </a:r>
            <a:r>
              <a:rPr lang="en-US" altLang="sv-SE" sz="2400" smtClean="0"/>
              <a:t>: loose coupling, scalability, extendibility, </a:t>
            </a:r>
            <a:r>
              <a:rPr lang="sv-SE" altLang="sv-SE" sz="2400" smtClean="0"/>
              <a:t>i</a:t>
            </a:r>
            <a:r>
              <a:rPr lang="sv-SE" altLang="en-US" sz="2400" smtClean="0"/>
              <a:t>mproved security (messages sent to subscribers only)</a:t>
            </a:r>
            <a:endParaRPr lang="en-US" altLang="en-US" sz="2400" smtClean="0"/>
          </a:p>
          <a:p>
            <a:r>
              <a:rPr lang="en-US" altLang="sv-SE" sz="2400" b="1" smtClean="0">
                <a:solidFill>
                  <a:srgbClr val="990000"/>
                </a:solidFill>
              </a:rPr>
              <a:t>Limitations</a:t>
            </a:r>
            <a:r>
              <a:rPr lang="en-US" altLang="sv-SE" sz="2400" smtClean="0"/>
              <a:t>: </a:t>
            </a:r>
            <a:r>
              <a:rPr lang="sv-SE" altLang="sv-SE" sz="2400" smtClean="0"/>
              <a:t>need to </a:t>
            </a:r>
            <a:r>
              <a:rPr lang="sv-SE" altLang="en-US" sz="2400" smtClean="0"/>
              <a:t>guarantee </a:t>
            </a:r>
            <a:r>
              <a:rPr lang="sv-SE" altLang="sv-SE" sz="2400" smtClean="0"/>
              <a:t>delivery, performance problems when overloaded with messages</a:t>
            </a:r>
            <a:endParaRPr lang="en-US" altLang="sv-SE" sz="2400" smtClean="0"/>
          </a:p>
          <a:p>
            <a:pPr lvl="1"/>
            <a:endParaRPr lang="sv-SE" altLang="en-US" sz="2000" smtClean="0"/>
          </a:p>
        </p:txBody>
      </p:sp>
      <p:sp>
        <p:nvSpPr>
          <p:cNvPr id="86020" name="Slide Number Placeholder 3"/>
          <p:cNvSpPr>
            <a:spLocks noGrp="1"/>
          </p:cNvSpPr>
          <p:nvPr>
            <p:ph type="sldNum" sz="quarter" idx="10"/>
          </p:nvPr>
        </p:nvSpPr>
        <p:spPr>
          <a:xfrm>
            <a:off x="8604250" y="6489700"/>
            <a:ext cx="404813" cy="32385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33777947-F201-4EEC-AD25-7E7B0ABB467D}" type="slidenum">
              <a:rPr lang="en-US" altLang="en-US" sz="1400" smtClean="0">
                <a:solidFill>
                  <a:srgbClr val="000000"/>
                </a:solidFill>
              </a:rPr>
              <a:pPr>
                <a:spcBef>
                  <a:spcPct val="0"/>
                </a:spcBef>
                <a:buFontTx/>
                <a:buNone/>
              </a:pPr>
              <a:t>73</a:t>
            </a:fld>
            <a:endParaRPr lang="en-US" altLang="en-US" sz="1400" smtClean="0">
              <a:solidFill>
                <a:srgbClr val="000000"/>
              </a:solidFill>
            </a:endParaRPr>
          </a:p>
        </p:txBody>
      </p:sp>
    </p:spTree>
    <p:extLst>
      <p:ext uri="{BB962C8B-B14F-4D97-AF65-F5344CB8AC3E}">
        <p14:creationId xmlns:p14="http://schemas.microsoft.com/office/powerpoint/2010/main" val="3808344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6" descr="http://www.militarypower.com.br/navio-hull.jpg"/>
          <p:cNvPicPr>
            <a:picLocks noChangeAspect="1" noChangeArrowheads="1"/>
          </p:cNvPicPr>
          <p:nvPr/>
        </p:nvPicPr>
        <p:blipFill>
          <a:blip r:embed="rId3"/>
          <a:srcRect/>
          <a:stretch>
            <a:fillRect/>
          </a:stretch>
        </p:blipFill>
        <p:spPr bwMode="auto">
          <a:xfrm>
            <a:off x="4543425" y="3779838"/>
            <a:ext cx="4429125" cy="29622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043"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0AADF0F-627F-4478-900D-F84721FA0B69}" type="slidenum">
              <a:rPr lang="en-GB" altLang="en-US" sz="1000" smtClean="0">
                <a:solidFill>
                  <a:srgbClr val="000000"/>
                </a:solidFill>
              </a:rPr>
              <a:pPr>
                <a:spcBef>
                  <a:spcPct val="0"/>
                </a:spcBef>
                <a:buFontTx/>
                <a:buNone/>
              </a:pPr>
              <a:t>74</a:t>
            </a:fld>
            <a:endParaRPr lang="en-GB" altLang="en-US" sz="1000" smtClean="0">
              <a:solidFill>
                <a:srgbClr val="000000"/>
              </a:solidFill>
            </a:endParaRPr>
          </a:p>
        </p:txBody>
      </p:sp>
      <p:sp>
        <p:nvSpPr>
          <p:cNvPr id="87044" name="Rectangle 2"/>
          <p:cNvSpPr>
            <a:spLocks noGrp="1" noChangeArrowheads="1"/>
          </p:cNvSpPr>
          <p:nvPr>
            <p:ph type="title" idx="4294967295"/>
          </p:nvPr>
        </p:nvSpPr>
        <p:spPr>
          <a:xfrm>
            <a:off x="0" y="731838"/>
            <a:ext cx="7772400" cy="1414462"/>
          </a:xfrm>
        </p:spPr>
        <p:txBody>
          <a:bodyPr/>
          <a:lstStyle/>
          <a:p>
            <a:pPr eaLnBrk="1" hangingPunct="1"/>
            <a:r>
              <a:rPr lang="en-US" altLang="en-US" sz="3600" b="1" smtClean="0">
                <a:solidFill>
                  <a:schemeClr val="tx1"/>
                </a:solidFill>
              </a:rPr>
              <a:t>Publish-Subscribe Style</a:t>
            </a:r>
            <a:r>
              <a:rPr lang="en-US" altLang="en-US" sz="2800" b="1" smtClean="0">
                <a:solidFill>
                  <a:schemeClr val="tx1"/>
                </a:solidFill>
              </a:rPr>
              <a:t> </a:t>
            </a:r>
            <a:r>
              <a:rPr lang="en-US" altLang="en-US" sz="2800" b="1" smtClean="0"/>
              <a:t/>
            </a:r>
            <a:br>
              <a:rPr lang="en-US" altLang="en-US" sz="2800" b="1" smtClean="0"/>
            </a:br>
            <a:r>
              <a:rPr lang="en-US" altLang="en-US" sz="2800" b="1" smtClean="0"/>
              <a:t>Case Study: SPLICE</a:t>
            </a:r>
            <a:endParaRPr lang="en-GB" altLang="en-US" sz="2800" b="1" smtClean="0"/>
          </a:p>
        </p:txBody>
      </p:sp>
      <p:sp>
        <p:nvSpPr>
          <p:cNvPr id="87045" name="Text Box 3"/>
          <p:cNvSpPr txBox="1">
            <a:spLocks noChangeArrowheads="1"/>
          </p:cNvSpPr>
          <p:nvPr/>
        </p:nvSpPr>
        <p:spPr bwMode="auto">
          <a:xfrm>
            <a:off x="468313" y="2179638"/>
            <a:ext cx="8375650" cy="349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400">
                <a:solidFill>
                  <a:srgbClr val="000000"/>
                </a:solidFill>
              </a:rPr>
              <a:t>Developed by Thales (formerly Hollandse Signaal App.)</a:t>
            </a:r>
          </a:p>
          <a:p>
            <a:pPr>
              <a:spcBef>
                <a:spcPct val="0"/>
              </a:spcBef>
              <a:buFontTx/>
              <a:buNone/>
            </a:pPr>
            <a:endParaRPr lang="en-US" altLang="en-US" sz="2400">
              <a:solidFill>
                <a:srgbClr val="000000"/>
              </a:solidFill>
            </a:endParaRPr>
          </a:p>
          <a:p>
            <a:pPr>
              <a:spcBef>
                <a:spcPct val="0"/>
              </a:spcBef>
              <a:buFontTx/>
              <a:buNone/>
            </a:pPr>
            <a:r>
              <a:rPr lang="en-US" altLang="en-US" sz="2400">
                <a:solidFill>
                  <a:srgbClr val="000000"/>
                </a:solidFill>
              </a:rPr>
              <a:t>Oriented towards high quality control systems:</a:t>
            </a:r>
          </a:p>
          <a:p>
            <a:pPr>
              <a:spcBef>
                <a:spcPct val="30000"/>
              </a:spcBef>
            </a:pPr>
            <a:r>
              <a:rPr lang="en-US" altLang="en-US" sz="2400">
                <a:solidFill>
                  <a:srgbClr val="000000"/>
                </a:solidFill>
              </a:rPr>
              <a:t>Distributed</a:t>
            </a:r>
          </a:p>
          <a:p>
            <a:pPr>
              <a:spcBef>
                <a:spcPct val="30000"/>
              </a:spcBef>
            </a:pPr>
            <a:r>
              <a:rPr lang="en-US" altLang="en-US" sz="2400">
                <a:solidFill>
                  <a:srgbClr val="000000"/>
                </a:solidFill>
              </a:rPr>
              <a:t>Fault tolerant (support </a:t>
            </a:r>
            <a:br>
              <a:rPr lang="en-US" altLang="en-US" sz="2400">
                <a:solidFill>
                  <a:srgbClr val="000000"/>
                </a:solidFill>
              </a:rPr>
            </a:br>
            <a:r>
              <a:rPr lang="en-US" altLang="en-US" sz="2400">
                <a:solidFill>
                  <a:srgbClr val="000000"/>
                </a:solidFill>
              </a:rPr>
              <a:t>     of degraded modes)</a:t>
            </a:r>
          </a:p>
          <a:p>
            <a:pPr>
              <a:spcBef>
                <a:spcPct val="30000"/>
              </a:spcBef>
            </a:pPr>
            <a:r>
              <a:rPr lang="en-US" altLang="en-US" sz="2400">
                <a:solidFill>
                  <a:srgbClr val="000000"/>
                </a:solidFill>
              </a:rPr>
              <a:t>(Soft) real-time</a:t>
            </a:r>
          </a:p>
          <a:p>
            <a:pPr>
              <a:spcBef>
                <a:spcPct val="30000"/>
              </a:spcBef>
            </a:pPr>
            <a:r>
              <a:rPr lang="en-US" altLang="en-US" sz="2400">
                <a:solidFill>
                  <a:srgbClr val="000000"/>
                </a:solidFill>
              </a:rPr>
              <a:t>Extensible</a:t>
            </a:r>
            <a:endParaRPr lang="en-GB" altLang="en-US" sz="2400">
              <a:solidFill>
                <a:srgbClr val="000000"/>
              </a:solidFill>
            </a:endParaRPr>
          </a:p>
        </p:txBody>
      </p:sp>
      <p:sp>
        <p:nvSpPr>
          <p:cNvPr id="87046" name="Rectangle 1"/>
          <p:cNvSpPr>
            <a:spLocks noChangeArrowheads="1"/>
          </p:cNvSpPr>
          <p:nvPr/>
        </p:nvSpPr>
        <p:spPr bwMode="auto">
          <a:xfrm>
            <a:off x="7334250" y="3779838"/>
            <a:ext cx="170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buFontTx/>
              <a:buNone/>
            </a:pPr>
            <a:r>
              <a:rPr lang="en-US" altLang="en-US" sz="2000">
                <a:solidFill>
                  <a:srgbClr val="000000"/>
                </a:solidFill>
              </a:rPr>
              <a:t>F124 frigate</a:t>
            </a:r>
          </a:p>
        </p:txBody>
      </p:sp>
    </p:spTree>
    <p:extLst>
      <p:ext uri="{BB962C8B-B14F-4D97-AF65-F5344CB8AC3E}">
        <p14:creationId xmlns:p14="http://schemas.microsoft.com/office/powerpoint/2010/main" val="58103508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4F7D979-915D-45C4-A743-40F7B8D3263D}" type="slidenum">
              <a:rPr lang="en-GB" altLang="en-US" sz="1000" smtClean="0">
                <a:solidFill>
                  <a:srgbClr val="000000"/>
                </a:solidFill>
              </a:rPr>
              <a:pPr>
                <a:spcBef>
                  <a:spcPct val="0"/>
                </a:spcBef>
                <a:buFontTx/>
                <a:buNone/>
              </a:pPr>
              <a:t>75</a:t>
            </a:fld>
            <a:endParaRPr lang="en-GB" altLang="en-US" sz="1000" smtClean="0">
              <a:solidFill>
                <a:srgbClr val="000000"/>
              </a:solidFill>
            </a:endParaRPr>
          </a:p>
        </p:txBody>
      </p:sp>
      <p:sp>
        <p:nvSpPr>
          <p:cNvPr id="89091" name="Rectangle 2"/>
          <p:cNvSpPr>
            <a:spLocks noChangeArrowheads="1"/>
          </p:cNvSpPr>
          <p:nvPr/>
        </p:nvSpPr>
        <p:spPr bwMode="auto">
          <a:xfrm>
            <a:off x="395288" y="692150"/>
            <a:ext cx="7737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190500" rIns="92075" bIns="190500"/>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3200">
                <a:solidFill>
                  <a:srgbClr val="000000"/>
                </a:solidFill>
              </a:rPr>
              <a:t>Architecture Requirements</a:t>
            </a:r>
          </a:p>
        </p:txBody>
      </p:sp>
      <p:sp>
        <p:nvSpPr>
          <p:cNvPr id="89092" name="Rectangle 3"/>
          <p:cNvSpPr>
            <a:spLocks noChangeArrowheads="1"/>
          </p:cNvSpPr>
          <p:nvPr/>
        </p:nvSpPr>
        <p:spPr bwMode="auto">
          <a:xfrm>
            <a:off x="323850" y="1454150"/>
            <a:ext cx="7678738"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buFontTx/>
              <a:buNone/>
            </a:pPr>
            <a:r>
              <a:rPr lang="en-US" altLang="en-US" sz="2000">
                <a:solidFill>
                  <a:srgbClr val="000000"/>
                </a:solidFill>
              </a:rPr>
              <a:t>The architecture is characterized as: </a:t>
            </a:r>
          </a:p>
          <a:p>
            <a:pPr eaLnBrk="1" hangingPunct="1"/>
            <a:endParaRPr lang="en-US" altLang="en-US" sz="2000">
              <a:solidFill>
                <a:srgbClr val="000000"/>
              </a:solidFill>
            </a:endParaRPr>
          </a:p>
          <a:p>
            <a:pPr eaLnBrk="1" hangingPunct="1"/>
            <a:r>
              <a:rPr lang="en-US" altLang="en-US" sz="2000">
                <a:solidFill>
                  <a:srgbClr val="000000"/>
                </a:solidFill>
              </a:rPr>
              <a:t>real-time</a:t>
            </a:r>
          </a:p>
          <a:p>
            <a:pPr eaLnBrk="1" hangingPunct="1"/>
            <a:r>
              <a:rPr lang="en-US" altLang="en-US" sz="2000">
                <a:solidFill>
                  <a:srgbClr val="000000"/>
                </a:solidFill>
              </a:rPr>
              <a:t>distributed</a:t>
            </a:r>
          </a:p>
          <a:p>
            <a:pPr eaLnBrk="1" hangingPunct="1"/>
            <a:r>
              <a:rPr lang="en-US" altLang="en-US" sz="2000">
                <a:solidFill>
                  <a:srgbClr val="000000"/>
                </a:solidFill>
              </a:rPr>
              <a:t>data driven</a:t>
            </a:r>
          </a:p>
          <a:p>
            <a:pPr eaLnBrk="1" hangingPunct="1"/>
            <a:r>
              <a:rPr lang="en-US" altLang="en-US" sz="2000">
                <a:solidFill>
                  <a:srgbClr val="000000"/>
                </a:solidFill>
              </a:rPr>
              <a:t>fault tolerant</a:t>
            </a:r>
            <a:br>
              <a:rPr lang="en-US" altLang="en-US" sz="2000">
                <a:solidFill>
                  <a:srgbClr val="000000"/>
                </a:solidFill>
              </a:rPr>
            </a:br>
            <a:endParaRPr lang="en-US" altLang="en-US" sz="2000">
              <a:solidFill>
                <a:srgbClr val="000000"/>
              </a:solidFill>
            </a:endParaRPr>
          </a:p>
          <a:p>
            <a:pPr eaLnBrk="1" hangingPunct="1"/>
            <a:endParaRPr lang="en-US" altLang="en-US" sz="2000">
              <a:solidFill>
                <a:srgbClr val="000000"/>
              </a:solidFill>
            </a:endParaRPr>
          </a:p>
          <a:p>
            <a:pPr eaLnBrk="1" hangingPunct="1">
              <a:buFontTx/>
              <a:buNone/>
            </a:pPr>
            <a:r>
              <a:rPr lang="en-US" altLang="en-US" sz="2000">
                <a:solidFill>
                  <a:srgbClr val="000000"/>
                </a:solidFill>
              </a:rPr>
              <a:t>with some typical figures:</a:t>
            </a:r>
          </a:p>
          <a:p>
            <a:pPr eaLnBrk="1" hangingPunct="1">
              <a:buFontTx/>
              <a:buNone/>
            </a:pPr>
            <a:r>
              <a:rPr lang="en-US" altLang="en-US" sz="2000">
                <a:solidFill>
                  <a:srgbClr val="000000"/>
                </a:solidFill>
              </a:rPr>
              <a:t>50 nodes containing 170 CPU’s</a:t>
            </a:r>
          </a:p>
          <a:p>
            <a:pPr eaLnBrk="1" hangingPunct="1"/>
            <a:r>
              <a:rPr lang="en-US" altLang="en-US" sz="2000">
                <a:solidFill>
                  <a:srgbClr val="000000"/>
                </a:solidFill>
              </a:rPr>
              <a:t>2200 active executables</a:t>
            </a:r>
          </a:p>
          <a:p>
            <a:pPr eaLnBrk="1" hangingPunct="1"/>
            <a:r>
              <a:rPr lang="en-US" altLang="en-US" sz="2000">
                <a:solidFill>
                  <a:srgbClr val="000000"/>
                </a:solidFill>
              </a:rPr>
              <a:t>4000 Hz. data-updates over Network</a:t>
            </a:r>
          </a:p>
          <a:p>
            <a:pPr eaLnBrk="1" hangingPunct="1"/>
            <a:r>
              <a:rPr lang="en-US" altLang="en-US" sz="2000">
                <a:solidFill>
                  <a:srgbClr val="000000"/>
                </a:solidFill>
              </a:rPr>
              <a:t>&gt;2000 distributed data-types</a:t>
            </a:r>
          </a:p>
          <a:p>
            <a:pPr eaLnBrk="1" hangingPunct="1"/>
            <a:endParaRPr lang="en-US" altLang="en-US" sz="2000">
              <a:solidFill>
                <a:srgbClr val="000000"/>
              </a:solidFill>
            </a:endParaRPr>
          </a:p>
        </p:txBody>
      </p:sp>
      <p:sp>
        <p:nvSpPr>
          <p:cNvPr id="493572" name="Rectangle 4"/>
          <p:cNvSpPr>
            <a:spLocks noChangeArrowheads="1"/>
          </p:cNvSpPr>
          <p:nvPr/>
        </p:nvSpPr>
        <p:spPr bwMode="auto">
          <a:xfrm>
            <a:off x="5005388" y="5619750"/>
            <a:ext cx="16668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spcBef>
                <a:spcPct val="20000"/>
              </a:spcBef>
              <a:defRPr/>
            </a:pPr>
            <a:endParaRPr lang="en-US" altLang="en-US" sz="1800">
              <a:solidFill>
                <a:srgbClr val="FFFFFF"/>
              </a:solidFill>
              <a:effectLst>
                <a:outerShdw blurRad="38100" dist="38100" dir="2700000" algn="tl">
                  <a:srgbClr val="C0C0C0"/>
                </a:outerShdw>
              </a:effectLst>
              <a:latin typeface="Frutiger 55 Roman" charset="0"/>
            </a:endParaRPr>
          </a:p>
          <a:p>
            <a:pPr algn="ctr" defTabSz="762000">
              <a:defRPr/>
            </a:pPr>
            <a:endParaRPr lang="en-US" altLang="en-US" sz="1800">
              <a:solidFill>
                <a:srgbClr val="FFFFFF"/>
              </a:solidFill>
              <a:effectLst>
                <a:outerShdw blurRad="38100" dist="38100" dir="2700000" algn="tl">
                  <a:srgbClr val="C0C0C0"/>
                </a:outerShdw>
              </a:effectLst>
              <a:latin typeface="Frutiger 55 Roman" charset="0"/>
            </a:endParaRPr>
          </a:p>
        </p:txBody>
      </p:sp>
      <p:grpSp>
        <p:nvGrpSpPr>
          <p:cNvPr id="89094" name="Group 5"/>
          <p:cNvGrpSpPr>
            <a:grpSpLocks/>
          </p:cNvGrpSpPr>
          <p:nvPr/>
        </p:nvGrpSpPr>
        <p:grpSpPr bwMode="auto">
          <a:xfrm>
            <a:off x="3970338" y="2211388"/>
            <a:ext cx="5065712" cy="3810000"/>
            <a:chOff x="3024" y="1410"/>
            <a:chExt cx="3072" cy="1968"/>
          </a:xfrm>
        </p:grpSpPr>
        <p:sp>
          <p:nvSpPr>
            <p:cNvPr id="89095" name="Rectangle 6"/>
            <p:cNvSpPr>
              <a:spLocks noChangeArrowheads="1"/>
            </p:cNvSpPr>
            <p:nvPr/>
          </p:nvSpPr>
          <p:spPr bwMode="auto">
            <a:xfrm>
              <a:off x="3581" y="2070"/>
              <a:ext cx="2057"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nvGrpSpPr>
            <p:cNvPr id="89096" name="Group 7"/>
            <p:cNvGrpSpPr>
              <a:grpSpLocks/>
            </p:cNvGrpSpPr>
            <p:nvPr/>
          </p:nvGrpSpPr>
          <p:grpSpPr bwMode="auto">
            <a:xfrm>
              <a:off x="4016" y="1605"/>
              <a:ext cx="301" cy="351"/>
              <a:chOff x="4016" y="1270"/>
              <a:chExt cx="301" cy="351"/>
            </a:xfrm>
          </p:grpSpPr>
          <p:sp>
            <p:nvSpPr>
              <p:cNvPr id="90245" name="Freeform 8"/>
              <p:cNvSpPr>
                <a:spLocks/>
              </p:cNvSpPr>
              <p:nvPr/>
            </p:nvSpPr>
            <p:spPr bwMode="auto">
              <a:xfrm>
                <a:off x="4141" y="1444"/>
                <a:ext cx="36" cy="9"/>
              </a:xfrm>
              <a:custGeom>
                <a:avLst/>
                <a:gdLst>
                  <a:gd name="T0" fmla="*/ 0 w 180"/>
                  <a:gd name="T1" fmla="*/ 0 h 38"/>
                  <a:gd name="T2" fmla="*/ 0 w 180"/>
                  <a:gd name="T3" fmla="*/ 0 h 38"/>
                  <a:gd name="T4" fmla="*/ 0 w 180"/>
                  <a:gd name="T5" fmla="*/ 0 h 38"/>
                  <a:gd name="T6" fmla="*/ 0 w 180"/>
                  <a:gd name="T7" fmla="*/ 0 h 38"/>
                  <a:gd name="T8" fmla="*/ 0 w 180"/>
                  <a:gd name="T9" fmla="*/ 0 h 38"/>
                  <a:gd name="T10" fmla="*/ 0 w 180"/>
                  <a:gd name="T11" fmla="*/ 0 h 38"/>
                  <a:gd name="T12" fmla="*/ 0 w 180"/>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38">
                    <a:moveTo>
                      <a:pt x="0" y="0"/>
                    </a:moveTo>
                    <a:lnTo>
                      <a:pt x="53" y="13"/>
                    </a:lnTo>
                    <a:lnTo>
                      <a:pt x="106" y="22"/>
                    </a:lnTo>
                    <a:lnTo>
                      <a:pt x="160" y="27"/>
                    </a:lnTo>
                    <a:lnTo>
                      <a:pt x="164" y="38"/>
                    </a:lnTo>
                    <a:lnTo>
                      <a:pt x="180" y="38"/>
                    </a:lnTo>
                    <a:lnTo>
                      <a:pt x="18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46" name="Freeform 9"/>
              <p:cNvSpPr>
                <a:spLocks/>
              </p:cNvSpPr>
              <p:nvPr/>
            </p:nvSpPr>
            <p:spPr bwMode="auto">
              <a:xfrm>
                <a:off x="4176" y="1457"/>
                <a:ext cx="16" cy="25"/>
              </a:xfrm>
              <a:custGeom>
                <a:avLst/>
                <a:gdLst>
                  <a:gd name="T0" fmla="*/ 0 w 82"/>
                  <a:gd name="T1" fmla="*/ 0 h 101"/>
                  <a:gd name="T2" fmla="*/ 0 w 82"/>
                  <a:gd name="T3" fmla="*/ 0 h 101"/>
                  <a:gd name="T4" fmla="*/ 0 w 82"/>
                  <a:gd name="T5" fmla="*/ 0 h 101"/>
                  <a:gd name="T6" fmla="*/ 0 w 82"/>
                  <a:gd name="T7" fmla="*/ 0 h 101"/>
                  <a:gd name="T8" fmla="*/ 0 w 82"/>
                  <a:gd name="T9" fmla="*/ 0 h 101"/>
                  <a:gd name="T10" fmla="*/ 0 w 82"/>
                  <a:gd name="T11" fmla="*/ 0 h 101"/>
                  <a:gd name="T12" fmla="*/ 0 w 82"/>
                  <a:gd name="T13" fmla="*/ 0 h 101"/>
                  <a:gd name="T14" fmla="*/ 0 w 82"/>
                  <a:gd name="T15" fmla="*/ 0 h 101"/>
                  <a:gd name="T16" fmla="*/ 0 w 82"/>
                  <a:gd name="T17" fmla="*/ 0 h 101"/>
                  <a:gd name="T18" fmla="*/ 0 w 82"/>
                  <a:gd name="T19" fmla="*/ 0 h 101"/>
                  <a:gd name="T20" fmla="*/ 0 w 82"/>
                  <a:gd name="T21" fmla="*/ 0 h 101"/>
                  <a:gd name="T22" fmla="*/ 0 w 82"/>
                  <a:gd name="T23" fmla="*/ 0 h 101"/>
                  <a:gd name="T24" fmla="*/ 0 w 82"/>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01">
                    <a:moveTo>
                      <a:pt x="9" y="0"/>
                    </a:moveTo>
                    <a:lnTo>
                      <a:pt x="9" y="94"/>
                    </a:lnTo>
                    <a:lnTo>
                      <a:pt x="0" y="100"/>
                    </a:lnTo>
                    <a:lnTo>
                      <a:pt x="29" y="101"/>
                    </a:lnTo>
                    <a:lnTo>
                      <a:pt x="60" y="100"/>
                    </a:lnTo>
                    <a:lnTo>
                      <a:pt x="60" y="101"/>
                    </a:lnTo>
                    <a:lnTo>
                      <a:pt x="60" y="88"/>
                    </a:lnTo>
                    <a:lnTo>
                      <a:pt x="82" y="84"/>
                    </a:lnTo>
                    <a:lnTo>
                      <a:pt x="82" y="99"/>
                    </a:lnTo>
                    <a:lnTo>
                      <a:pt x="60" y="101"/>
                    </a:lnTo>
                    <a:lnTo>
                      <a:pt x="60" y="88"/>
                    </a:lnTo>
                    <a:lnTo>
                      <a:pt x="45" y="75"/>
                    </a:lnTo>
                    <a:lnTo>
                      <a:pt x="45" y="1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47" name="Line 10"/>
              <p:cNvSpPr>
                <a:spLocks noChangeShapeType="1"/>
              </p:cNvSpPr>
              <p:nvPr/>
            </p:nvSpPr>
            <p:spPr bwMode="auto">
              <a:xfrm flipV="1">
                <a:off x="4182" y="1457"/>
                <a:ext cx="1" cy="2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48" name="Freeform 11"/>
              <p:cNvSpPr>
                <a:spLocks/>
              </p:cNvSpPr>
              <p:nvPr/>
            </p:nvSpPr>
            <p:spPr bwMode="auto">
              <a:xfrm>
                <a:off x="4182" y="1449"/>
                <a:ext cx="4" cy="4"/>
              </a:xfrm>
              <a:custGeom>
                <a:avLst/>
                <a:gdLst>
                  <a:gd name="T0" fmla="*/ 0 w 17"/>
                  <a:gd name="T1" fmla="*/ 0 h 16"/>
                  <a:gd name="T2" fmla="*/ 0 w 17"/>
                  <a:gd name="T3" fmla="*/ 0 h 16"/>
                  <a:gd name="T4" fmla="*/ 0 w 17"/>
                  <a:gd name="T5" fmla="*/ 0 h 16"/>
                  <a:gd name="T6" fmla="*/ 0 60000 65536"/>
                  <a:gd name="T7" fmla="*/ 0 60000 65536"/>
                  <a:gd name="T8" fmla="*/ 0 60000 65536"/>
                </a:gdLst>
                <a:ahLst/>
                <a:cxnLst>
                  <a:cxn ang="T6">
                    <a:pos x="T0" y="T1"/>
                  </a:cxn>
                  <a:cxn ang="T7">
                    <a:pos x="T2" y="T3"/>
                  </a:cxn>
                  <a:cxn ang="T8">
                    <a:pos x="T4" y="T5"/>
                  </a:cxn>
                </a:cxnLst>
                <a:rect l="0" t="0" r="r" b="b"/>
                <a:pathLst>
                  <a:path w="17" h="16">
                    <a:moveTo>
                      <a:pt x="0" y="16"/>
                    </a:moveTo>
                    <a:lnTo>
                      <a:pt x="17" y="15"/>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49" name="Freeform 12"/>
              <p:cNvSpPr>
                <a:spLocks/>
              </p:cNvSpPr>
              <p:nvPr/>
            </p:nvSpPr>
            <p:spPr bwMode="auto">
              <a:xfrm>
                <a:off x="4185" y="1455"/>
                <a:ext cx="2" cy="21"/>
              </a:xfrm>
              <a:custGeom>
                <a:avLst/>
                <a:gdLst>
                  <a:gd name="T0" fmla="*/ 0 w 13"/>
                  <a:gd name="T1" fmla="*/ 0 h 81"/>
                  <a:gd name="T2" fmla="*/ 0 w 13"/>
                  <a:gd name="T3" fmla="*/ 0 h 81"/>
                  <a:gd name="T4" fmla="*/ 0 w 13"/>
                  <a:gd name="T5" fmla="*/ 0 h 81"/>
                  <a:gd name="T6" fmla="*/ 0 w 1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1">
                    <a:moveTo>
                      <a:pt x="7" y="0"/>
                    </a:moveTo>
                    <a:lnTo>
                      <a:pt x="7" y="74"/>
                    </a:lnTo>
                    <a:lnTo>
                      <a:pt x="13" y="81"/>
                    </a:lnTo>
                    <a:lnTo>
                      <a:pt x="0"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50" name="Freeform 13"/>
              <p:cNvSpPr>
                <a:spLocks/>
              </p:cNvSpPr>
              <p:nvPr/>
            </p:nvSpPr>
            <p:spPr bwMode="auto">
              <a:xfrm>
                <a:off x="4188" y="1475"/>
                <a:ext cx="6" cy="6"/>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w 30"/>
                  <a:gd name="T11" fmla="*/ 0 h 25"/>
                  <a:gd name="T12" fmla="*/ 0 w 30"/>
                  <a:gd name="T13" fmla="*/ 0 h 25"/>
                  <a:gd name="T14" fmla="*/ 0 w 30"/>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5">
                    <a:moveTo>
                      <a:pt x="3" y="0"/>
                    </a:moveTo>
                    <a:lnTo>
                      <a:pt x="0" y="9"/>
                    </a:lnTo>
                    <a:lnTo>
                      <a:pt x="10" y="10"/>
                    </a:lnTo>
                    <a:lnTo>
                      <a:pt x="12" y="2"/>
                    </a:lnTo>
                    <a:lnTo>
                      <a:pt x="14" y="7"/>
                    </a:lnTo>
                    <a:lnTo>
                      <a:pt x="20" y="11"/>
                    </a:lnTo>
                    <a:lnTo>
                      <a:pt x="20" y="25"/>
                    </a:lnTo>
                    <a:lnTo>
                      <a:pt x="3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51" name="Line 14"/>
              <p:cNvSpPr>
                <a:spLocks noChangeShapeType="1"/>
              </p:cNvSpPr>
              <p:nvPr/>
            </p:nvSpPr>
            <p:spPr bwMode="auto">
              <a:xfrm>
                <a:off x="4194" y="1493"/>
                <a:ext cx="1" cy="2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2" name="Line 15"/>
              <p:cNvSpPr>
                <a:spLocks noChangeShapeType="1"/>
              </p:cNvSpPr>
              <p:nvPr/>
            </p:nvSpPr>
            <p:spPr bwMode="auto">
              <a:xfrm flipV="1">
                <a:off x="4197" y="1493"/>
                <a:ext cx="1" cy="2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3" name="Line 16"/>
              <p:cNvSpPr>
                <a:spLocks noChangeShapeType="1"/>
              </p:cNvSpPr>
              <p:nvPr/>
            </p:nvSpPr>
            <p:spPr bwMode="auto">
              <a:xfrm>
                <a:off x="4189" y="149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4" name="Freeform 17"/>
              <p:cNvSpPr>
                <a:spLocks/>
              </p:cNvSpPr>
              <p:nvPr/>
            </p:nvSpPr>
            <p:spPr bwMode="auto">
              <a:xfrm>
                <a:off x="4168" y="1522"/>
                <a:ext cx="17" cy="12"/>
              </a:xfrm>
              <a:custGeom>
                <a:avLst/>
                <a:gdLst>
                  <a:gd name="T0" fmla="*/ 0 w 87"/>
                  <a:gd name="T1" fmla="*/ 0 h 49"/>
                  <a:gd name="T2" fmla="*/ 0 w 87"/>
                  <a:gd name="T3" fmla="*/ 0 h 49"/>
                  <a:gd name="T4" fmla="*/ 0 w 87"/>
                  <a:gd name="T5" fmla="*/ 0 h 49"/>
                  <a:gd name="T6" fmla="*/ 0 w 87"/>
                  <a:gd name="T7" fmla="*/ 0 h 49"/>
                  <a:gd name="T8" fmla="*/ 0 w 87"/>
                  <a:gd name="T9" fmla="*/ 0 h 49"/>
                  <a:gd name="T10" fmla="*/ 0 w 87"/>
                  <a:gd name="T11" fmla="*/ 0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49">
                    <a:moveTo>
                      <a:pt x="75" y="0"/>
                    </a:moveTo>
                    <a:lnTo>
                      <a:pt x="75" y="38"/>
                    </a:lnTo>
                    <a:lnTo>
                      <a:pt x="87" y="40"/>
                    </a:lnTo>
                    <a:lnTo>
                      <a:pt x="58" y="47"/>
                    </a:lnTo>
                    <a:lnTo>
                      <a:pt x="29" y="49"/>
                    </a:lnTo>
                    <a:lnTo>
                      <a:pt x="0"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55" name="Line 18"/>
              <p:cNvSpPr>
                <a:spLocks noChangeShapeType="1"/>
              </p:cNvSpPr>
              <p:nvPr/>
            </p:nvSpPr>
            <p:spPr bwMode="auto">
              <a:xfrm flipV="1">
                <a:off x="4160" y="1521"/>
                <a:ext cx="3"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6" name="Freeform 19"/>
              <p:cNvSpPr>
                <a:spLocks/>
              </p:cNvSpPr>
              <p:nvPr/>
            </p:nvSpPr>
            <p:spPr bwMode="auto">
              <a:xfrm>
                <a:off x="4141" y="1525"/>
                <a:ext cx="18" cy="10"/>
              </a:xfrm>
              <a:custGeom>
                <a:avLst/>
                <a:gdLst>
                  <a:gd name="T0" fmla="*/ 0 w 91"/>
                  <a:gd name="T1" fmla="*/ 0 h 41"/>
                  <a:gd name="T2" fmla="*/ 0 w 91"/>
                  <a:gd name="T3" fmla="*/ 0 h 41"/>
                  <a:gd name="T4" fmla="*/ 0 w 91"/>
                  <a:gd name="T5" fmla="*/ 0 h 41"/>
                  <a:gd name="T6" fmla="*/ 0 w 91"/>
                  <a:gd name="T7" fmla="*/ 0 h 41"/>
                  <a:gd name="T8" fmla="*/ 0 w 91"/>
                  <a:gd name="T9" fmla="*/ 0 h 41"/>
                  <a:gd name="T10" fmla="*/ 0 w 91"/>
                  <a:gd name="T11" fmla="*/ 0 h 41"/>
                  <a:gd name="T12" fmla="*/ 0 w 91"/>
                  <a:gd name="T13" fmla="*/ 0 h 41"/>
                  <a:gd name="T14" fmla="*/ 0 w 91"/>
                  <a:gd name="T15" fmla="*/ 0 h 41"/>
                  <a:gd name="T16" fmla="*/ 0 w 91"/>
                  <a:gd name="T17" fmla="*/ 0 h 41"/>
                  <a:gd name="T18" fmla="*/ 0 w 91"/>
                  <a:gd name="T19" fmla="*/ 0 h 41"/>
                  <a:gd name="T20" fmla="*/ 0 w 91"/>
                  <a:gd name="T21" fmla="*/ 0 h 41"/>
                  <a:gd name="T22" fmla="*/ 0 w 91"/>
                  <a:gd name="T23" fmla="*/ 0 h 41"/>
                  <a:gd name="T24" fmla="*/ 0 w 91"/>
                  <a:gd name="T25" fmla="*/ 0 h 41"/>
                  <a:gd name="T26" fmla="*/ 0 w 9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41">
                    <a:moveTo>
                      <a:pt x="91" y="0"/>
                    </a:moveTo>
                    <a:lnTo>
                      <a:pt x="91" y="20"/>
                    </a:lnTo>
                    <a:lnTo>
                      <a:pt x="89" y="19"/>
                    </a:lnTo>
                    <a:lnTo>
                      <a:pt x="62" y="17"/>
                    </a:lnTo>
                    <a:lnTo>
                      <a:pt x="70" y="3"/>
                    </a:lnTo>
                    <a:lnTo>
                      <a:pt x="63" y="9"/>
                    </a:lnTo>
                    <a:lnTo>
                      <a:pt x="1" y="28"/>
                    </a:lnTo>
                    <a:lnTo>
                      <a:pt x="3" y="28"/>
                    </a:lnTo>
                    <a:lnTo>
                      <a:pt x="3" y="39"/>
                    </a:lnTo>
                    <a:lnTo>
                      <a:pt x="0" y="41"/>
                    </a:lnTo>
                    <a:lnTo>
                      <a:pt x="19" y="34"/>
                    </a:lnTo>
                    <a:lnTo>
                      <a:pt x="19" y="32"/>
                    </a:lnTo>
                    <a:lnTo>
                      <a:pt x="17" y="32"/>
                    </a:lnTo>
                    <a:lnTo>
                      <a:pt x="3"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57" name="Line 20"/>
              <p:cNvSpPr>
                <a:spLocks noChangeShapeType="1"/>
              </p:cNvSpPr>
              <p:nvPr/>
            </p:nvSpPr>
            <p:spPr bwMode="auto">
              <a:xfrm flipV="1">
                <a:off x="4180" y="1522"/>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8" name="Line 21"/>
              <p:cNvSpPr>
                <a:spLocks noChangeShapeType="1"/>
              </p:cNvSpPr>
              <p:nvPr/>
            </p:nvSpPr>
            <p:spPr bwMode="auto">
              <a:xfrm>
                <a:off x="4179" y="1538"/>
                <a:ext cx="1"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59" name="Freeform 22"/>
              <p:cNvSpPr>
                <a:spLocks/>
              </p:cNvSpPr>
              <p:nvPr/>
            </p:nvSpPr>
            <p:spPr bwMode="auto">
              <a:xfrm>
                <a:off x="4180" y="1601"/>
                <a:ext cx="1" cy="12"/>
              </a:xfrm>
              <a:custGeom>
                <a:avLst/>
                <a:gdLst>
                  <a:gd name="T0" fmla="*/ 0 w 4"/>
                  <a:gd name="T1" fmla="*/ 0 h 50"/>
                  <a:gd name="T2" fmla="*/ 0 w 4"/>
                  <a:gd name="T3" fmla="*/ 0 h 50"/>
                  <a:gd name="T4" fmla="*/ 0 w 4"/>
                  <a:gd name="T5" fmla="*/ 0 h 50"/>
                  <a:gd name="T6" fmla="*/ 0 w 4"/>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0">
                    <a:moveTo>
                      <a:pt x="0" y="0"/>
                    </a:moveTo>
                    <a:lnTo>
                      <a:pt x="0" y="22"/>
                    </a:lnTo>
                    <a:lnTo>
                      <a:pt x="4" y="29"/>
                    </a:lnTo>
                    <a:lnTo>
                      <a:pt x="4" y="5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0" name="Line 23"/>
              <p:cNvSpPr>
                <a:spLocks noChangeShapeType="1"/>
              </p:cNvSpPr>
              <p:nvPr/>
            </p:nvSpPr>
            <p:spPr bwMode="auto">
              <a:xfrm flipV="1">
                <a:off x="4173" y="1609"/>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61" name="Freeform 24"/>
              <p:cNvSpPr>
                <a:spLocks/>
              </p:cNvSpPr>
              <p:nvPr/>
            </p:nvSpPr>
            <p:spPr bwMode="auto">
              <a:xfrm>
                <a:off x="4208" y="1555"/>
                <a:ext cx="35" cy="40"/>
              </a:xfrm>
              <a:custGeom>
                <a:avLst/>
                <a:gdLst>
                  <a:gd name="T0" fmla="*/ 0 w 176"/>
                  <a:gd name="T1" fmla="*/ 0 h 162"/>
                  <a:gd name="T2" fmla="*/ 0 w 176"/>
                  <a:gd name="T3" fmla="*/ 0 h 162"/>
                  <a:gd name="T4" fmla="*/ 0 w 176"/>
                  <a:gd name="T5" fmla="*/ 0 h 162"/>
                  <a:gd name="T6" fmla="*/ 0 w 176"/>
                  <a:gd name="T7" fmla="*/ 0 h 162"/>
                  <a:gd name="T8" fmla="*/ 0 w 176"/>
                  <a:gd name="T9" fmla="*/ 0 h 162"/>
                  <a:gd name="T10" fmla="*/ 0 w 176"/>
                  <a:gd name="T11" fmla="*/ 0 h 162"/>
                  <a:gd name="T12" fmla="*/ 0 w 176"/>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 h="162">
                    <a:moveTo>
                      <a:pt x="0" y="154"/>
                    </a:moveTo>
                    <a:lnTo>
                      <a:pt x="58" y="162"/>
                    </a:lnTo>
                    <a:lnTo>
                      <a:pt x="176" y="138"/>
                    </a:lnTo>
                    <a:lnTo>
                      <a:pt x="141" y="3"/>
                    </a:lnTo>
                    <a:lnTo>
                      <a:pt x="112" y="0"/>
                    </a:lnTo>
                    <a:lnTo>
                      <a:pt x="112" y="4"/>
                    </a:lnTo>
                    <a:lnTo>
                      <a:pt x="129"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2" name="Freeform 25"/>
              <p:cNvSpPr>
                <a:spLocks/>
              </p:cNvSpPr>
              <p:nvPr/>
            </p:nvSpPr>
            <p:spPr bwMode="auto">
              <a:xfrm>
                <a:off x="4209" y="1556"/>
                <a:ext cx="20" cy="37"/>
              </a:xfrm>
              <a:custGeom>
                <a:avLst/>
                <a:gdLst>
                  <a:gd name="T0" fmla="*/ 0 w 98"/>
                  <a:gd name="T1" fmla="*/ 0 h 149"/>
                  <a:gd name="T2" fmla="*/ 0 w 98"/>
                  <a:gd name="T3" fmla="*/ 0 h 149"/>
                  <a:gd name="T4" fmla="*/ 0 w 98"/>
                  <a:gd name="T5" fmla="*/ 0 h 149"/>
                  <a:gd name="T6" fmla="*/ 0 w 98"/>
                  <a:gd name="T7" fmla="*/ 0 h 149"/>
                  <a:gd name="T8" fmla="*/ 0 w 98"/>
                  <a:gd name="T9" fmla="*/ 0 h 149"/>
                  <a:gd name="T10" fmla="*/ 0 w 98"/>
                  <a:gd name="T11" fmla="*/ 0 h 149"/>
                  <a:gd name="T12" fmla="*/ 0 w 98"/>
                  <a:gd name="T13" fmla="*/ 0 h 149"/>
                  <a:gd name="T14" fmla="*/ 0 w 98"/>
                  <a:gd name="T15" fmla="*/ 0 h 149"/>
                  <a:gd name="T16" fmla="*/ 0 w 98"/>
                  <a:gd name="T17" fmla="*/ 0 h 149"/>
                  <a:gd name="T18" fmla="*/ 0 w 98"/>
                  <a:gd name="T19" fmla="*/ 0 h 149"/>
                  <a:gd name="T20" fmla="*/ 0 w 98"/>
                  <a:gd name="T21" fmla="*/ 0 h 149"/>
                  <a:gd name="T22" fmla="*/ 0 w 98"/>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49">
                    <a:moveTo>
                      <a:pt x="98" y="0"/>
                    </a:moveTo>
                    <a:lnTo>
                      <a:pt x="86" y="1"/>
                    </a:lnTo>
                    <a:lnTo>
                      <a:pt x="86" y="54"/>
                    </a:lnTo>
                    <a:lnTo>
                      <a:pt x="81" y="51"/>
                    </a:lnTo>
                    <a:lnTo>
                      <a:pt x="81" y="57"/>
                    </a:lnTo>
                    <a:lnTo>
                      <a:pt x="81" y="51"/>
                    </a:lnTo>
                    <a:lnTo>
                      <a:pt x="49" y="57"/>
                    </a:lnTo>
                    <a:lnTo>
                      <a:pt x="10" y="52"/>
                    </a:lnTo>
                    <a:lnTo>
                      <a:pt x="10" y="61"/>
                    </a:lnTo>
                    <a:lnTo>
                      <a:pt x="0" y="64"/>
                    </a:lnTo>
                    <a:lnTo>
                      <a:pt x="49" y="68"/>
                    </a:lnTo>
                    <a:lnTo>
                      <a:pt x="66" y="1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3" name="Line 26"/>
              <p:cNvSpPr>
                <a:spLocks noChangeShapeType="1"/>
              </p:cNvSpPr>
              <p:nvPr/>
            </p:nvSpPr>
            <p:spPr bwMode="auto">
              <a:xfrm flipV="1">
                <a:off x="4219" y="1567"/>
                <a:ext cx="18"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64" name="Freeform 27"/>
              <p:cNvSpPr>
                <a:spLocks/>
              </p:cNvSpPr>
              <p:nvPr/>
            </p:nvSpPr>
            <p:spPr bwMode="auto">
              <a:xfrm>
                <a:off x="4228" y="1565"/>
                <a:ext cx="3" cy="2"/>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0">
                    <a:moveTo>
                      <a:pt x="15" y="10"/>
                    </a:moveTo>
                    <a:lnTo>
                      <a:pt x="15" y="0"/>
                    </a:lnTo>
                    <a:lnTo>
                      <a:pt x="14" y="0"/>
                    </a:lnTo>
                    <a:lnTo>
                      <a:pt x="5" y="0"/>
                    </a:lnTo>
                    <a:lnTo>
                      <a:pt x="1" y="1"/>
                    </a:lnTo>
                    <a:lnTo>
                      <a:pt x="1" y="10"/>
                    </a:lnTo>
                    <a:lnTo>
                      <a:pt x="1" y="6"/>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5" name="Freeform 28"/>
              <p:cNvSpPr>
                <a:spLocks/>
              </p:cNvSpPr>
              <p:nvPr/>
            </p:nvSpPr>
            <p:spPr bwMode="auto">
              <a:xfrm>
                <a:off x="4207" y="1516"/>
                <a:ext cx="32" cy="52"/>
              </a:xfrm>
              <a:custGeom>
                <a:avLst/>
                <a:gdLst>
                  <a:gd name="T0" fmla="*/ 0 w 160"/>
                  <a:gd name="T1" fmla="*/ 0 h 208"/>
                  <a:gd name="T2" fmla="*/ 0 w 160"/>
                  <a:gd name="T3" fmla="*/ 0 h 208"/>
                  <a:gd name="T4" fmla="*/ 0 w 160"/>
                  <a:gd name="T5" fmla="*/ 0 h 208"/>
                  <a:gd name="T6" fmla="*/ 0 w 160"/>
                  <a:gd name="T7" fmla="*/ 0 h 208"/>
                  <a:gd name="T8" fmla="*/ 0 w 160"/>
                  <a:gd name="T9" fmla="*/ 0 h 208"/>
                  <a:gd name="T10" fmla="*/ 0 w 160"/>
                  <a:gd name="T11" fmla="*/ 0 h 208"/>
                  <a:gd name="T12" fmla="*/ 0 w 160"/>
                  <a:gd name="T13" fmla="*/ 0 h 208"/>
                  <a:gd name="T14" fmla="*/ 0 w 160"/>
                  <a:gd name="T15" fmla="*/ 0 h 208"/>
                  <a:gd name="T16" fmla="*/ 0 w 160"/>
                  <a:gd name="T17" fmla="*/ 0 h 208"/>
                  <a:gd name="T18" fmla="*/ 0 w 160"/>
                  <a:gd name="T19" fmla="*/ 0 h 208"/>
                  <a:gd name="T20" fmla="*/ 0 w 160"/>
                  <a:gd name="T21" fmla="*/ 0 h 208"/>
                  <a:gd name="T22" fmla="*/ 0 w 160"/>
                  <a:gd name="T23" fmla="*/ 0 h 208"/>
                  <a:gd name="T24" fmla="*/ 0 w 160"/>
                  <a:gd name="T25" fmla="*/ 0 h 208"/>
                  <a:gd name="T26" fmla="*/ 0 w 160"/>
                  <a:gd name="T27" fmla="*/ 0 h 208"/>
                  <a:gd name="T28" fmla="*/ 0 w 160"/>
                  <a:gd name="T29" fmla="*/ 0 h 208"/>
                  <a:gd name="T30" fmla="*/ 0 w 160"/>
                  <a:gd name="T31" fmla="*/ 0 h 208"/>
                  <a:gd name="T32" fmla="*/ 0 w 160"/>
                  <a:gd name="T33" fmla="*/ 0 h 208"/>
                  <a:gd name="T34" fmla="*/ 0 w 160"/>
                  <a:gd name="T35" fmla="*/ 0 h 208"/>
                  <a:gd name="T36" fmla="*/ 0 w 160"/>
                  <a:gd name="T37" fmla="*/ 0 h 208"/>
                  <a:gd name="T38" fmla="*/ 0 w 160"/>
                  <a:gd name="T39" fmla="*/ 0 h 208"/>
                  <a:gd name="T40" fmla="*/ 0 w 160"/>
                  <a:gd name="T41" fmla="*/ 0 h 208"/>
                  <a:gd name="T42" fmla="*/ 0 w 160"/>
                  <a:gd name="T43" fmla="*/ 0 h 208"/>
                  <a:gd name="T44" fmla="*/ 0 w 160"/>
                  <a:gd name="T45" fmla="*/ 0 h 208"/>
                  <a:gd name="T46" fmla="*/ 0 w 160"/>
                  <a:gd name="T47" fmla="*/ 0 h 208"/>
                  <a:gd name="T48" fmla="*/ 0 w 160"/>
                  <a:gd name="T49" fmla="*/ 0 h 208"/>
                  <a:gd name="T50" fmla="*/ 0 w 160"/>
                  <a:gd name="T51" fmla="*/ 0 h 208"/>
                  <a:gd name="T52" fmla="*/ 0 w 160"/>
                  <a:gd name="T53" fmla="*/ 0 h 208"/>
                  <a:gd name="T54" fmla="*/ 0 w 160"/>
                  <a:gd name="T55" fmla="*/ 0 h 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208">
                    <a:moveTo>
                      <a:pt x="81" y="192"/>
                    </a:moveTo>
                    <a:lnTo>
                      <a:pt x="81" y="208"/>
                    </a:lnTo>
                    <a:lnTo>
                      <a:pt x="81" y="192"/>
                    </a:lnTo>
                    <a:lnTo>
                      <a:pt x="91" y="177"/>
                    </a:lnTo>
                    <a:lnTo>
                      <a:pt x="84" y="167"/>
                    </a:lnTo>
                    <a:lnTo>
                      <a:pt x="93" y="156"/>
                    </a:lnTo>
                    <a:lnTo>
                      <a:pt x="84" y="147"/>
                    </a:lnTo>
                    <a:lnTo>
                      <a:pt x="91" y="140"/>
                    </a:lnTo>
                    <a:lnTo>
                      <a:pt x="84" y="127"/>
                    </a:lnTo>
                    <a:lnTo>
                      <a:pt x="91" y="117"/>
                    </a:lnTo>
                    <a:lnTo>
                      <a:pt x="85" y="102"/>
                    </a:lnTo>
                    <a:lnTo>
                      <a:pt x="85" y="95"/>
                    </a:lnTo>
                    <a:lnTo>
                      <a:pt x="81" y="97"/>
                    </a:lnTo>
                    <a:lnTo>
                      <a:pt x="81" y="25"/>
                    </a:lnTo>
                    <a:lnTo>
                      <a:pt x="97" y="20"/>
                    </a:lnTo>
                    <a:lnTo>
                      <a:pt x="107" y="18"/>
                    </a:lnTo>
                    <a:lnTo>
                      <a:pt x="145" y="10"/>
                    </a:lnTo>
                    <a:lnTo>
                      <a:pt x="103" y="7"/>
                    </a:lnTo>
                    <a:lnTo>
                      <a:pt x="107" y="0"/>
                    </a:lnTo>
                    <a:lnTo>
                      <a:pt x="159" y="5"/>
                    </a:lnTo>
                    <a:lnTo>
                      <a:pt x="160" y="8"/>
                    </a:lnTo>
                    <a:lnTo>
                      <a:pt x="160" y="85"/>
                    </a:lnTo>
                    <a:lnTo>
                      <a:pt x="138" y="85"/>
                    </a:lnTo>
                    <a:lnTo>
                      <a:pt x="143" y="82"/>
                    </a:lnTo>
                    <a:lnTo>
                      <a:pt x="112" y="90"/>
                    </a:lnTo>
                    <a:lnTo>
                      <a:pt x="102" y="91"/>
                    </a:lnTo>
                    <a:lnTo>
                      <a:pt x="79" y="97"/>
                    </a:lnTo>
                    <a:lnTo>
                      <a:pt x="0" y="8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6" name="Freeform 29"/>
              <p:cNvSpPr>
                <a:spLocks/>
              </p:cNvSpPr>
              <p:nvPr/>
            </p:nvSpPr>
            <p:spPr bwMode="auto">
              <a:xfrm>
                <a:off x="4211" y="1539"/>
                <a:ext cx="15" cy="8"/>
              </a:xfrm>
              <a:custGeom>
                <a:avLst/>
                <a:gdLst>
                  <a:gd name="T0" fmla="*/ 0 w 72"/>
                  <a:gd name="T1" fmla="*/ 0 h 29"/>
                  <a:gd name="T2" fmla="*/ 0 w 72"/>
                  <a:gd name="T3" fmla="*/ 0 h 29"/>
                  <a:gd name="T4" fmla="*/ 0 w 72"/>
                  <a:gd name="T5" fmla="*/ 0 h 29"/>
                  <a:gd name="T6" fmla="*/ 0 w 72"/>
                  <a:gd name="T7" fmla="*/ 0 h 29"/>
                  <a:gd name="T8" fmla="*/ 0 w 72"/>
                  <a:gd name="T9" fmla="*/ 0 h 29"/>
                  <a:gd name="T10" fmla="*/ 0 w 72"/>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29">
                    <a:moveTo>
                      <a:pt x="5" y="0"/>
                    </a:moveTo>
                    <a:lnTo>
                      <a:pt x="5" y="11"/>
                    </a:lnTo>
                    <a:lnTo>
                      <a:pt x="0" y="26"/>
                    </a:lnTo>
                    <a:lnTo>
                      <a:pt x="23" y="29"/>
                    </a:lnTo>
                    <a:lnTo>
                      <a:pt x="46" y="29"/>
                    </a:lnTo>
                    <a:lnTo>
                      <a:pt x="72"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7" name="Freeform 30"/>
              <p:cNvSpPr>
                <a:spLocks/>
              </p:cNvSpPr>
              <p:nvPr/>
            </p:nvSpPr>
            <p:spPr bwMode="auto">
              <a:xfrm>
                <a:off x="4211" y="1554"/>
                <a:ext cx="18" cy="11"/>
              </a:xfrm>
              <a:custGeom>
                <a:avLst/>
                <a:gdLst>
                  <a:gd name="T0" fmla="*/ 0 w 91"/>
                  <a:gd name="T1" fmla="*/ 0 h 42"/>
                  <a:gd name="T2" fmla="*/ 0 w 91"/>
                  <a:gd name="T3" fmla="*/ 0 h 42"/>
                  <a:gd name="T4" fmla="*/ 0 w 91"/>
                  <a:gd name="T5" fmla="*/ 0 h 42"/>
                  <a:gd name="T6" fmla="*/ 0 w 91"/>
                  <a:gd name="T7" fmla="*/ 0 h 42"/>
                  <a:gd name="T8" fmla="*/ 0 w 91"/>
                  <a:gd name="T9" fmla="*/ 0 h 42"/>
                  <a:gd name="T10" fmla="*/ 0 w 91"/>
                  <a:gd name="T11" fmla="*/ 0 h 42"/>
                  <a:gd name="T12" fmla="*/ 0 w 91"/>
                  <a:gd name="T13" fmla="*/ 0 h 42"/>
                  <a:gd name="T14" fmla="*/ 0 w 91"/>
                  <a:gd name="T15" fmla="*/ 0 h 42"/>
                  <a:gd name="T16" fmla="*/ 0 w 91"/>
                  <a:gd name="T17" fmla="*/ 0 h 42"/>
                  <a:gd name="T18" fmla="*/ 0 w 91"/>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42">
                    <a:moveTo>
                      <a:pt x="73" y="0"/>
                    </a:moveTo>
                    <a:lnTo>
                      <a:pt x="91" y="1"/>
                    </a:lnTo>
                    <a:lnTo>
                      <a:pt x="77" y="5"/>
                    </a:lnTo>
                    <a:lnTo>
                      <a:pt x="39" y="9"/>
                    </a:lnTo>
                    <a:lnTo>
                      <a:pt x="0" y="5"/>
                    </a:lnTo>
                    <a:lnTo>
                      <a:pt x="10" y="16"/>
                    </a:lnTo>
                    <a:lnTo>
                      <a:pt x="0" y="26"/>
                    </a:lnTo>
                    <a:lnTo>
                      <a:pt x="11" y="41"/>
                    </a:lnTo>
                    <a:lnTo>
                      <a:pt x="39" y="42"/>
                    </a:lnTo>
                    <a:lnTo>
                      <a:pt x="65"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68" name="Line 31"/>
              <p:cNvSpPr>
                <a:spLocks noChangeShapeType="1"/>
              </p:cNvSpPr>
              <p:nvPr/>
            </p:nvSpPr>
            <p:spPr bwMode="auto">
              <a:xfrm>
                <a:off x="4219" y="157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69" name="Line 32"/>
              <p:cNvSpPr>
                <a:spLocks noChangeShapeType="1"/>
              </p:cNvSpPr>
              <p:nvPr/>
            </p:nvSpPr>
            <p:spPr bwMode="auto">
              <a:xfrm flipV="1">
                <a:off x="4213" y="1565"/>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70" name="Freeform 33"/>
              <p:cNvSpPr>
                <a:spLocks/>
              </p:cNvSpPr>
              <p:nvPr/>
            </p:nvSpPr>
            <p:spPr bwMode="auto">
              <a:xfrm>
                <a:off x="4207" y="1557"/>
                <a:ext cx="4" cy="13"/>
              </a:xfrm>
              <a:custGeom>
                <a:avLst/>
                <a:gdLst>
                  <a:gd name="T0" fmla="*/ 0 w 20"/>
                  <a:gd name="T1" fmla="*/ 0 h 53"/>
                  <a:gd name="T2" fmla="*/ 0 w 20"/>
                  <a:gd name="T3" fmla="*/ 0 h 53"/>
                  <a:gd name="T4" fmla="*/ 0 w 20"/>
                  <a:gd name="T5" fmla="*/ 0 h 53"/>
                  <a:gd name="T6" fmla="*/ 0 60000 65536"/>
                  <a:gd name="T7" fmla="*/ 0 60000 65536"/>
                  <a:gd name="T8" fmla="*/ 0 60000 65536"/>
                </a:gdLst>
                <a:ahLst/>
                <a:cxnLst>
                  <a:cxn ang="T6">
                    <a:pos x="T0" y="T1"/>
                  </a:cxn>
                  <a:cxn ang="T7">
                    <a:pos x="T2" y="T3"/>
                  </a:cxn>
                  <a:cxn ang="T8">
                    <a:pos x="T4" y="T5"/>
                  </a:cxn>
                </a:cxnLst>
                <a:rect l="0" t="0" r="r" b="b"/>
                <a:pathLst>
                  <a:path w="20" h="53">
                    <a:moveTo>
                      <a:pt x="20" y="0"/>
                    </a:moveTo>
                    <a:lnTo>
                      <a:pt x="0" y="2"/>
                    </a:lnTo>
                    <a:lnTo>
                      <a:pt x="0"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1" name="Freeform 34"/>
              <p:cNvSpPr>
                <a:spLocks/>
              </p:cNvSpPr>
              <p:nvPr/>
            </p:nvSpPr>
            <p:spPr bwMode="auto">
              <a:xfrm>
                <a:off x="4208" y="1552"/>
                <a:ext cx="5" cy="3"/>
              </a:xfrm>
              <a:custGeom>
                <a:avLst/>
                <a:gdLst>
                  <a:gd name="T0" fmla="*/ 0 w 22"/>
                  <a:gd name="T1" fmla="*/ 0 h 13"/>
                  <a:gd name="T2" fmla="*/ 0 w 22"/>
                  <a:gd name="T3" fmla="*/ 0 h 13"/>
                  <a:gd name="T4" fmla="*/ 0 w 22"/>
                  <a:gd name="T5" fmla="*/ 0 h 13"/>
                  <a:gd name="T6" fmla="*/ 0 w 22"/>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3">
                    <a:moveTo>
                      <a:pt x="0" y="0"/>
                    </a:moveTo>
                    <a:lnTo>
                      <a:pt x="20" y="2"/>
                    </a:lnTo>
                    <a:lnTo>
                      <a:pt x="22" y="4"/>
                    </a:lnTo>
                    <a:lnTo>
                      <a:pt x="12"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2" name="Freeform 35"/>
              <p:cNvSpPr>
                <a:spLocks/>
              </p:cNvSpPr>
              <p:nvPr/>
            </p:nvSpPr>
            <p:spPr bwMode="auto">
              <a:xfrm>
                <a:off x="4211" y="1546"/>
                <a:ext cx="2" cy="7"/>
              </a:xfrm>
              <a:custGeom>
                <a:avLst/>
                <a:gdLst>
                  <a:gd name="T0" fmla="*/ 0 w 7"/>
                  <a:gd name="T1" fmla="*/ 0 h 30"/>
                  <a:gd name="T2" fmla="*/ 0 w 7"/>
                  <a:gd name="T3" fmla="*/ 0 h 30"/>
                  <a:gd name="T4" fmla="*/ 0 w 7"/>
                  <a:gd name="T5" fmla="*/ 0 h 30"/>
                  <a:gd name="T6" fmla="*/ 0 w 7"/>
                  <a:gd name="T7" fmla="*/ 0 h 30"/>
                  <a:gd name="T8" fmla="*/ 0 w 7"/>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0">
                    <a:moveTo>
                      <a:pt x="0" y="23"/>
                    </a:moveTo>
                    <a:lnTo>
                      <a:pt x="7" y="30"/>
                    </a:lnTo>
                    <a:lnTo>
                      <a:pt x="0" y="23"/>
                    </a:lnTo>
                    <a:lnTo>
                      <a:pt x="7"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3" name="Freeform 36"/>
              <p:cNvSpPr>
                <a:spLocks/>
              </p:cNvSpPr>
              <p:nvPr/>
            </p:nvSpPr>
            <p:spPr bwMode="auto">
              <a:xfrm>
                <a:off x="4205" y="1520"/>
                <a:ext cx="19" cy="11"/>
              </a:xfrm>
              <a:custGeom>
                <a:avLst/>
                <a:gdLst>
                  <a:gd name="T0" fmla="*/ 0 w 93"/>
                  <a:gd name="T1" fmla="*/ 0 h 40"/>
                  <a:gd name="T2" fmla="*/ 0 w 93"/>
                  <a:gd name="T3" fmla="*/ 0 h 40"/>
                  <a:gd name="T4" fmla="*/ 0 w 93"/>
                  <a:gd name="T5" fmla="*/ 0 h 40"/>
                  <a:gd name="T6" fmla="*/ 0 60000 65536"/>
                  <a:gd name="T7" fmla="*/ 0 60000 65536"/>
                  <a:gd name="T8" fmla="*/ 0 60000 65536"/>
                </a:gdLst>
                <a:ahLst/>
                <a:cxnLst>
                  <a:cxn ang="T6">
                    <a:pos x="T0" y="T1"/>
                  </a:cxn>
                  <a:cxn ang="T7">
                    <a:pos x="T2" y="T3"/>
                  </a:cxn>
                  <a:cxn ang="T8">
                    <a:pos x="T4" y="T5"/>
                  </a:cxn>
                </a:cxnLst>
                <a:rect l="0" t="0" r="r" b="b"/>
                <a:pathLst>
                  <a:path w="93" h="40">
                    <a:moveTo>
                      <a:pt x="0" y="40"/>
                    </a:moveTo>
                    <a:lnTo>
                      <a:pt x="0" y="0"/>
                    </a:lnTo>
                    <a:lnTo>
                      <a:pt x="93"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4" name="Freeform 37"/>
              <p:cNvSpPr>
                <a:spLocks/>
              </p:cNvSpPr>
              <p:nvPr/>
            </p:nvSpPr>
            <p:spPr bwMode="auto">
              <a:xfrm>
                <a:off x="4210" y="1483"/>
                <a:ext cx="1" cy="36"/>
              </a:xfrm>
              <a:custGeom>
                <a:avLst/>
                <a:gdLst>
                  <a:gd name="T0" fmla="*/ 0 w 6"/>
                  <a:gd name="T1" fmla="*/ 0 h 145"/>
                  <a:gd name="T2" fmla="*/ 0 w 6"/>
                  <a:gd name="T3" fmla="*/ 0 h 145"/>
                  <a:gd name="T4" fmla="*/ 0 w 6"/>
                  <a:gd name="T5" fmla="*/ 0 h 145"/>
                  <a:gd name="T6" fmla="*/ 0 w 6"/>
                  <a:gd name="T7" fmla="*/ 0 h 145"/>
                  <a:gd name="T8" fmla="*/ 0 w 6"/>
                  <a:gd name="T9" fmla="*/ 0 h 145"/>
                  <a:gd name="T10" fmla="*/ 0 w 6"/>
                  <a:gd name="T11" fmla="*/ 0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45">
                    <a:moveTo>
                      <a:pt x="5" y="145"/>
                    </a:moveTo>
                    <a:lnTo>
                      <a:pt x="5" y="99"/>
                    </a:lnTo>
                    <a:lnTo>
                      <a:pt x="6" y="99"/>
                    </a:lnTo>
                    <a:lnTo>
                      <a:pt x="6" y="20"/>
                    </a:lnTo>
                    <a:lnTo>
                      <a:pt x="0" y="2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5" name="Freeform 38"/>
              <p:cNvSpPr>
                <a:spLocks/>
              </p:cNvSpPr>
              <p:nvPr/>
            </p:nvSpPr>
            <p:spPr bwMode="auto">
              <a:xfrm>
                <a:off x="4200" y="1505"/>
                <a:ext cx="11" cy="15"/>
              </a:xfrm>
              <a:custGeom>
                <a:avLst/>
                <a:gdLst>
                  <a:gd name="T0" fmla="*/ 0 w 57"/>
                  <a:gd name="T1" fmla="*/ 0 h 61"/>
                  <a:gd name="T2" fmla="*/ 0 w 57"/>
                  <a:gd name="T3" fmla="*/ 0 h 61"/>
                  <a:gd name="T4" fmla="*/ 0 w 57"/>
                  <a:gd name="T5" fmla="*/ 0 h 61"/>
                  <a:gd name="T6" fmla="*/ 0 w 57"/>
                  <a:gd name="T7" fmla="*/ 0 h 61"/>
                  <a:gd name="T8" fmla="*/ 0 w 57"/>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1">
                    <a:moveTo>
                      <a:pt x="0" y="0"/>
                    </a:moveTo>
                    <a:lnTo>
                      <a:pt x="26" y="27"/>
                    </a:lnTo>
                    <a:lnTo>
                      <a:pt x="25" y="55"/>
                    </a:lnTo>
                    <a:lnTo>
                      <a:pt x="26" y="61"/>
                    </a:lnTo>
                    <a:lnTo>
                      <a:pt x="57"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76" name="Line 39"/>
              <p:cNvSpPr>
                <a:spLocks noChangeShapeType="1"/>
              </p:cNvSpPr>
              <p:nvPr/>
            </p:nvSpPr>
            <p:spPr bwMode="auto">
              <a:xfrm>
                <a:off x="4202" y="1514"/>
                <a:ext cx="1"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77" name="Line 40"/>
              <p:cNvSpPr>
                <a:spLocks noChangeShapeType="1"/>
              </p:cNvSpPr>
              <p:nvPr/>
            </p:nvSpPr>
            <p:spPr bwMode="auto">
              <a:xfrm flipV="1">
                <a:off x="4198" y="1520"/>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78" name="Line 41"/>
              <p:cNvSpPr>
                <a:spLocks noChangeShapeType="1"/>
              </p:cNvSpPr>
              <p:nvPr/>
            </p:nvSpPr>
            <p:spPr bwMode="auto">
              <a:xfrm flipH="1" flipV="1">
                <a:off x="4200" y="1510"/>
                <a:ext cx="2"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79" name="Freeform 42"/>
              <p:cNvSpPr>
                <a:spLocks/>
              </p:cNvSpPr>
              <p:nvPr/>
            </p:nvSpPr>
            <p:spPr bwMode="auto">
              <a:xfrm>
                <a:off x="4228" y="1500"/>
                <a:ext cx="11" cy="18"/>
              </a:xfrm>
              <a:custGeom>
                <a:avLst/>
                <a:gdLst>
                  <a:gd name="T0" fmla="*/ 0 w 58"/>
                  <a:gd name="T1" fmla="*/ 0 h 72"/>
                  <a:gd name="T2" fmla="*/ 0 w 58"/>
                  <a:gd name="T3" fmla="*/ 0 h 72"/>
                  <a:gd name="T4" fmla="*/ 0 w 58"/>
                  <a:gd name="T5" fmla="*/ 0 h 72"/>
                  <a:gd name="T6" fmla="*/ 0 w 58"/>
                  <a:gd name="T7" fmla="*/ 0 h 72"/>
                  <a:gd name="T8" fmla="*/ 0 w 58"/>
                  <a:gd name="T9" fmla="*/ 0 h 72"/>
                  <a:gd name="T10" fmla="*/ 0 w 58"/>
                  <a:gd name="T11" fmla="*/ 0 h 72"/>
                  <a:gd name="T12" fmla="*/ 0 w 58"/>
                  <a:gd name="T13" fmla="*/ 0 h 72"/>
                  <a:gd name="T14" fmla="*/ 0 w 58"/>
                  <a:gd name="T15" fmla="*/ 0 h 72"/>
                  <a:gd name="T16" fmla="*/ 0 w 58"/>
                  <a:gd name="T17" fmla="*/ 0 h 72"/>
                  <a:gd name="T18" fmla="*/ 0 w 58"/>
                  <a:gd name="T19" fmla="*/ 0 h 72"/>
                  <a:gd name="T20" fmla="*/ 0 w 58"/>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72">
                    <a:moveTo>
                      <a:pt x="0" y="7"/>
                    </a:moveTo>
                    <a:lnTo>
                      <a:pt x="15" y="6"/>
                    </a:lnTo>
                    <a:lnTo>
                      <a:pt x="17" y="6"/>
                    </a:lnTo>
                    <a:lnTo>
                      <a:pt x="17" y="10"/>
                    </a:lnTo>
                    <a:lnTo>
                      <a:pt x="17" y="0"/>
                    </a:lnTo>
                    <a:lnTo>
                      <a:pt x="31" y="0"/>
                    </a:lnTo>
                    <a:lnTo>
                      <a:pt x="31" y="10"/>
                    </a:lnTo>
                    <a:lnTo>
                      <a:pt x="31" y="9"/>
                    </a:lnTo>
                    <a:lnTo>
                      <a:pt x="53" y="14"/>
                    </a:lnTo>
                    <a:lnTo>
                      <a:pt x="37" y="16"/>
                    </a:lnTo>
                    <a:lnTo>
                      <a:pt x="58"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80" name="Line 43"/>
              <p:cNvSpPr>
                <a:spLocks noChangeShapeType="1"/>
              </p:cNvSpPr>
              <p:nvPr/>
            </p:nvSpPr>
            <p:spPr bwMode="auto">
              <a:xfrm>
                <a:off x="4236" y="1519"/>
                <a:ext cx="1" cy="1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81" name="Freeform 44"/>
              <p:cNvSpPr>
                <a:spLocks/>
              </p:cNvSpPr>
              <p:nvPr/>
            </p:nvSpPr>
            <p:spPr bwMode="auto">
              <a:xfrm>
                <a:off x="4228" y="1502"/>
                <a:ext cx="15" cy="36"/>
              </a:xfrm>
              <a:custGeom>
                <a:avLst/>
                <a:gdLst>
                  <a:gd name="T0" fmla="*/ 0 w 78"/>
                  <a:gd name="T1" fmla="*/ 0 h 142"/>
                  <a:gd name="T2" fmla="*/ 0 w 78"/>
                  <a:gd name="T3" fmla="*/ 0 h 142"/>
                  <a:gd name="T4" fmla="*/ 0 w 78"/>
                  <a:gd name="T5" fmla="*/ 0 h 142"/>
                  <a:gd name="T6" fmla="*/ 0 w 78"/>
                  <a:gd name="T7" fmla="*/ 0 h 142"/>
                  <a:gd name="T8" fmla="*/ 0 w 78"/>
                  <a:gd name="T9" fmla="*/ 0 h 142"/>
                  <a:gd name="T10" fmla="*/ 0 w 78"/>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142">
                    <a:moveTo>
                      <a:pt x="58" y="142"/>
                    </a:moveTo>
                    <a:lnTo>
                      <a:pt x="78" y="139"/>
                    </a:lnTo>
                    <a:lnTo>
                      <a:pt x="78" y="58"/>
                    </a:lnTo>
                    <a:lnTo>
                      <a:pt x="46" y="8"/>
                    </a:lnTo>
                    <a:lnTo>
                      <a:pt x="37" y="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82" name="Freeform 45"/>
              <p:cNvSpPr>
                <a:spLocks/>
              </p:cNvSpPr>
              <p:nvPr/>
            </p:nvSpPr>
            <p:spPr bwMode="auto">
              <a:xfrm>
                <a:off x="4232" y="1504"/>
                <a:ext cx="15" cy="35"/>
              </a:xfrm>
              <a:custGeom>
                <a:avLst/>
                <a:gdLst>
                  <a:gd name="T0" fmla="*/ 0 w 75"/>
                  <a:gd name="T1" fmla="*/ 0 h 142"/>
                  <a:gd name="T2" fmla="*/ 0 w 75"/>
                  <a:gd name="T3" fmla="*/ 0 h 142"/>
                  <a:gd name="T4" fmla="*/ 0 w 75"/>
                  <a:gd name="T5" fmla="*/ 0 h 142"/>
                  <a:gd name="T6" fmla="*/ 0 w 75"/>
                  <a:gd name="T7" fmla="*/ 0 h 142"/>
                  <a:gd name="T8" fmla="*/ 0 w 75"/>
                  <a:gd name="T9" fmla="*/ 0 h 142"/>
                  <a:gd name="T10" fmla="*/ 0 w 75"/>
                  <a:gd name="T11" fmla="*/ 0 h 142"/>
                  <a:gd name="T12" fmla="*/ 0 w 7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42">
                    <a:moveTo>
                      <a:pt x="31" y="0"/>
                    </a:moveTo>
                    <a:lnTo>
                      <a:pt x="75" y="50"/>
                    </a:lnTo>
                    <a:lnTo>
                      <a:pt x="75" y="126"/>
                    </a:lnTo>
                    <a:lnTo>
                      <a:pt x="73" y="135"/>
                    </a:lnTo>
                    <a:lnTo>
                      <a:pt x="53" y="142"/>
                    </a:lnTo>
                    <a:lnTo>
                      <a:pt x="0" y="141"/>
                    </a:lnTo>
                    <a:lnTo>
                      <a:pt x="0" y="1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83" name="Freeform 46"/>
              <p:cNvSpPr>
                <a:spLocks/>
              </p:cNvSpPr>
              <p:nvPr/>
            </p:nvSpPr>
            <p:spPr bwMode="auto">
              <a:xfrm>
                <a:off x="4247" y="1528"/>
                <a:ext cx="1" cy="5"/>
              </a:xfrm>
              <a:custGeom>
                <a:avLst/>
                <a:gdLst>
                  <a:gd name="T0" fmla="*/ 0 w 6"/>
                  <a:gd name="T1" fmla="*/ 0 h 22"/>
                  <a:gd name="T2" fmla="*/ 0 w 6"/>
                  <a:gd name="T3" fmla="*/ 0 h 22"/>
                  <a:gd name="T4" fmla="*/ 0 w 6"/>
                  <a:gd name="T5" fmla="*/ 0 h 22"/>
                  <a:gd name="T6" fmla="*/ 0 w 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2">
                    <a:moveTo>
                      <a:pt x="0" y="22"/>
                    </a:moveTo>
                    <a:lnTo>
                      <a:pt x="5" y="22"/>
                    </a:lnTo>
                    <a:lnTo>
                      <a:pt x="6" y="2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84" name="Line 47"/>
              <p:cNvSpPr>
                <a:spLocks noChangeShapeType="1"/>
              </p:cNvSpPr>
              <p:nvPr/>
            </p:nvSpPr>
            <p:spPr bwMode="auto">
              <a:xfrm flipH="1" flipV="1">
                <a:off x="4194" y="1528"/>
                <a:ext cx="12"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85" name="Line 48"/>
              <p:cNvSpPr>
                <a:spLocks noChangeShapeType="1"/>
              </p:cNvSpPr>
              <p:nvPr/>
            </p:nvSpPr>
            <p:spPr bwMode="auto">
              <a:xfrm flipH="1" flipV="1">
                <a:off x="4191" y="1519"/>
                <a:ext cx="5"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86" name="Freeform 49"/>
              <p:cNvSpPr>
                <a:spLocks/>
              </p:cNvSpPr>
              <p:nvPr/>
            </p:nvSpPr>
            <p:spPr bwMode="auto">
              <a:xfrm>
                <a:off x="4130" y="1535"/>
                <a:ext cx="56" cy="27"/>
              </a:xfrm>
              <a:custGeom>
                <a:avLst/>
                <a:gdLst>
                  <a:gd name="T0" fmla="*/ 0 w 280"/>
                  <a:gd name="T1" fmla="*/ 0 h 110"/>
                  <a:gd name="T2" fmla="*/ 0 w 280"/>
                  <a:gd name="T3" fmla="*/ 0 h 110"/>
                  <a:gd name="T4" fmla="*/ 0 w 280"/>
                  <a:gd name="T5" fmla="*/ 0 h 110"/>
                  <a:gd name="T6" fmla="*/ 0 w 280"/>
                  <a:gd name="T7" fmla="*/ 0 h 110"/>
                  <a:gd name="T8" fmla="*/ 0 w 280"/>
                  <a:gd name="T9" fmla="*/ 0 h 110"/>
                  <a:gd name="T10" fmla="*/ 0 w 280"/>
                  <a:gd name="T11" fmla="*/ 0 h 110"/>
                  <a:gd name="T12" fmla="*/ 0 w 280"/>
                  <a:gd name="T13" fmla="*/ 0 h 110"/>
                  <a:gd name="T14" fmla="*/ 0 w 280"/>
                  <a:gd name="T15" fmla="*/ 0 h 110"/>
                  <a:gd name="T16" fmla="*/ 0 w 280"/>
                  <a:gd name="T17" fmla="*/ 0 h 110"/>
                  <a:gd name="T18" fmla="*/ 0 w 280"/>
                  <a:gd name="T19" fmla="*/ 0 h 110"/>
                  <a:gd name="T20" fmla="*/ 0 w 280"/>
                  <a:gd name="T21" fmla="*/ 0 h 110"/>
                  <a:gd name="T22" fmla="*/ 0 w 280"/>
                  <a:gd name="T23" fmla="*/ 0 h 110"/>
                  <a:gd name="T24" fmla="*/ 0 w 280"/>
                  <a:gd name="T25" fmla="*/ 0 h 110"/>
                  <a:gd name="T26" fmla="*/ 0 w 280"/>
                  <a:gd name="T27" fmla="*/ 0 h 110"/>
                  <a:gd name="T28" fmla="*/ 0 w 280"/>
                  <a:gd name="T29" fmla="*/ 0 h 110"/>
                  <a:gd name="T30" fmla="*/ 0 w 280"/>
                  <a:gd name="T31" fmla="*/ 0 h 110"/>
                  <a:gd name="T32" fmla="*/ 0 w 280"/>
                  <a:gd name="T33" fmla="*/ 0 h 110"/>
                  <a:gd name="T34" fmla="*/ 0 w 280"/>
                  <a:gd name="T35" fmla="*/ 0 h 110"/>
                  <a:gd name="T36" fmla="*/ 0 w 280"/>
                  <a:gd name="T37" fmla="*/ 0 h 110"/>
                  <a:gd name="T38" fmla="*/ 0 w 280"/>
                  <a:gd name="T39" fmla="*/ 0 h 110"/>
                  <a:gd name="T40" fmla="*/ 0 w 280"/>
                  <a:gd name="T41" fmla="*/ 0 h 110"/>
                  <a:gd name="T42" fmla="*/ 0 w 280"/>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110">
                    <a:moveTo>
                      <a:pt x="280" y="8"/>
                    </a:moveTo>
                    <a:lnTo>
                      <a:pt x="246" y="8"/>
                    </a:lnTo>
                    <a:lnTo>
                      <a:pt x="212" y="17"/>
                    </a:lnTo>
                    <a:lnTo>
                      <a:pt x="160" y="110"/>
                    </a:lnTo>
                    <a:lnTo>
                      <a:pt x="102" y="104"/>
                    </a:lnTo>
                    <a:lnTo>
                      <a:pt x="98" y="103"/>
                    </a:lnTo>
                    <a:lnTo>
                      <a:pt x="97" y="99"/>
                    </a:lnTo>
                    <a:lnTo>
                      <a:pt x="97" y="74"/>
                    </a:lnTo>
                    <a:lnTo>
                      <a:pt x="97" y="69"/>
                    </a:lnTo>
                    <a:lnTo>
                      <a:pt x="100" y="68"/>
                    </a:lnTo>
                    <a:lnTo>
                      <a:pt x="126" y="57"/>
                    </a:lnTo>
                    <a:lnTo>
                      <a:pt x="116" y="54"/>
                    </a:lnTo>
                    <a:lnTo>
                      <a:pt x="85" y="67"/>
                    </a:lnTo>
                    <a:lnTo>
                      <a:pt x="82" y="68"/>
                    </a:lnTo>
                    <a:lnTo>
                      <a:pt x="81" y="72"/>
                    </a:lnTo>
                    <a:lnTo>
                      <a:pt x="81" y="95"/>
                    </a:lnTo>
                    <a:lnTo>
                      <a:pt x="80" y="100"/>
                    </a:lnTo>
                    <a:lnTo>
                      <a:pt x="74" y="102"/>
                    </a:lnTo>
                    <a:lnTo>
                      <a:pt x="4" y="94"/>
                    </a:lnTo>
                    <a:lnTo>
                      <a:pt x="0" y="97"/>
                    </a:lnTo>
                    <a:lnTo>
                      <a:pt x="54" y="0"/>
                    </a:lnTo>
                    <a:lnTo>
                      <a:pt x="212"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87" name="Line 50"/>
              <p:cNvSpPr>
                <a:spLocks noChangeShapeType="1"/>
              </p:cNvSpPr>
              <p:nvPr/>
            </p:nvSpPr>
            <p:spPr bwMode="auto">
              <a:xfrm flipH="1">
                <a:off x="4162" y="1533"/>
                <a:ext cx="6"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88" name="Line 51"/>
              <p:cNvSpPr>
                <a:spLocks noChangeShapeType="1"/>
              </p:cNvSpPr>
              <p:nvPr/>
            </p:nvSpPr>
            <p:spPr bwMode="auto">
              <a:xfrm flipH="1" flipV="1">
                <a:off x="4159" y="1530"/>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89" name="Line 52"/>
              <p:cNvSpPr>
                <a:spLocks noChangeShapeType="1"/>
              </p:cNvSpPr>
              <p:nvPr/>
            </p:nvSpPr>
            <p:spPr bwMode="auto">
              <a:xfrm flipV="1">
                <a:off x="4152" y="1484"/>
                <a:ext cx="1" cy="4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90" name="Line 53"/>
              <p:cNvSpPr>
                <a:spLocks noChangeShapeType="1"/>
              </p:cNvSpPr>
              <p:nvPr/>
            </p:nvSpPr>
            <p:spPr bwMode="auto">
              <a:xfrm flipV="1">
                <a:off x="4153" y="1454"/>
                <a:ext cx="1"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91" name="Freeform 54"/>
              <p:cNvSpPr>
                <a:spLocks/>
              </p:cNvSpPr>
              <p:nvPr/>
            </p:nvSpPr>
            <p:spPr bwMode="auto">
              <a:xfrm>
                <a:off x="4153" y="1455"/>
                <a:ext cx="22" cy="27"/>
              </a:xfrm>
              <a:custGeom>
                <a:avLst/>
                <a:gdLst>
                  <a:gd name="T0" fmla="*/ 0 w 107"/>
                  <a:gd name="T1" fmla="*/ 0 h 109"/>
                  <a:gd name="T2" fmla="*/ 0 w 107"/>
                  <a:gd name="T3" fmla="*/ 0 h 109"/>
                  <a:gd name="T4" fmla="*/ 0 w 107"/>
                  <a:gd name="T5" fmla="*/ 0 h 109"/>
                  <a:gd name="T6" fmla="*/ 0 60000 65536"/>
                  <a:gd name="T7" fmla="*/ 0 60000 65536"/>
                  <a:gd name="T8" fmla="*/ 0 60000 65536"/>
                </a:gdLst>
                <a:ahLst/>
                <a:cxnLst>
                  <a:cxn ang="T6">
                    <a:pos x="T0" y="T1"/>
                  </a:cxn>
                  <a:cxn ang="T7">
                    <a:pos x="T2" y="T3"/>
                  </a:cxn>
                  <a:cxn ang="T8">
                    <a:pos x="T4" y="T5"/>
                  </a:cxn>
                </a:cxnLst>
                <a:rect l="0" t="0" r="r" b="b"/>
                <a:pathLst>
                  <a:path w="107" h="109">
                    <a:moveTo>
                      <a:pt x="107" y="0"/>
                    </a:moveTo>
                    <a:lnTo>
                      <a:pt x="107" y="109"/>
                    </a:lnTo>
                    <a:lnTo>
                      <a:pt x="0"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2" name="Freeform 55"/>
              <p:cNvSpPr>
                <a:spLocks/>
              </p:cNvSpPr>
              <p:nvPr/>
            </p:nvSpPr>
            <p:spPr bwMode="auto">
              <a:xfrm>
                <a:off x="4190" y="1451"/>
                <a:ext cx="4" cy="29"/>
              </a:xfrm>
              <a:custGeom>
                <a:avLst/>
                <a:gdLst>
                  <a:gd name="T0" fmla="*/ 0 w 17"/>
                  <a:gd name="T1" fmla="*/ 0 h 116"/>
                  <a:gd name="T2" fmla="*/ 0 w 17"/>
                  <a:gd name="T3" fmla="*/ 0 h 116"/>
                  <a:gd name="T4" fmla="*/ 0 w 17"/>
                  <a:gd name="T5" fmla="*/ 0 h 116"/>
                  <a:gd name="T6" fmla="*/ 0 w 17"/>
                  <a:gd name="T7" fmla="*/ 0 h 116"/>
                  <a:gd name="T8" fmla="*/ 0 w 17"/>
                  <a:gd name="T9" fmla="*/ 0 h 116"/>
                  <a:gd name="T10" fmla="*/ 0 w 17"/>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16">
                    <a:moveTo>
                      <a:pt x="17" y="116"/>
                    </a:moveTo>
                    <a:lnTo>
                      <a:pt x="17" y="5"/>
                    </a:lnTo>
                    <a:lnTo>
                      <a:pt x="16" y="0"/>
                    </a:lnTo>
                    <a:lnTo>
                      <a:pt x="0" y="1"/>
                    </a:lnTo>
                    <a:lnTo>
                      <a:pt x="2" y="14"/>
                    </a:lnTo>
                    <a:lnTo>
                      <a:pt x="2"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3" name="Line 56"/>
              <p:cNvSpPr>
                <a:spLocks noChangeShapeType="1"/>
              </p:cNvSpPr>
              <p:nvPr/>
            </p:nvSpPr>
            <p:spPr bwMode="auto">
              <a:xfrm flipH="1" flipV="1">
                <a:off x="4192" y="1449"/>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94" name="Freeform 57"/>
              <p:cNvSpPr>
                <a:spLocks/>
              </p:cNvSpPr>
              <p:nvPr/>
            </p:nvSpPr>
            <p:spPr bwMode="auto">
              <a:xfrm>
                <a:off x="4197" y="1448"/>
                <a:ext cx="2" cy="3"/>
              </a:xfrm>
              <a:custGeom>
                <a:avLst/>
                <a:gdLst>
                  <a:gd name="T0" fmla="*/ 0 w 13"/>
                  <a:gd name="T1" fmla="*/ 0 h 10"/>
                  <a:gd name="T2" fmla="*/ 0 w 13"/>
                  <a:gd name="T3" fmla="*/ 0 h 10"/>
                  <a:gd name="T4" fmla="*/ 0 w 13"/>
                  <a:gd name="T5" fmla="*/ 0 h 10"/>
                  <a:gd name="T6" fmla="*/ 0 60000 65536"/>
                  <a:gd name="T7" fmla="*/ 0 60000 65536"/>
                  <a:gd name="T8" fmla="*/ 0 60000 65536"/>
                </a:gdLst>
                <a:ahLst/>
                <a:cxnLst>
                  <a:cxn ang="T6">
                    <a:pos x="T0" y="T1"/>
                  </a:cxn>
                  <a:cxn ang="T7">
                    <a:pos x="T2" y="T3"/>
                  </a:cxn>
                  <a:cxn ang="T8">
                    <a:pos x="T4" y="T5"/>
                  </a:cxn>
                </a:cxnLst>
                <a:rect l="0" t="0" r="r" b="b"/>
                <a:pathLst>
                  <a:path w="13" h="10">
                    <a:moveTo>
                      <a:pt x="0" y="10"/>
                    </a:moveTo>
                    <a:lnTo>
                      <a:pt x="13" y="8"/>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5" name="Freeform 58"/>
              <p:cNvSpPr>
                <a:spLocks/>
              </p:cNvSpPr>
              <p:nvPr/>
            </p:nvSpPr>
            <p:spPr bwMode="auto">
              <a:xfrm>
                <a:off x="4194" y="1419"/>
                <a:ext cx="11" cy="30"/>
              </a:xfrm>
              <a:custGeom>
                <a:avLst/>
                <a:gdLst>
                  <a:gd name="T0" fmla="*/ 0 w 54"/>
                  <a:gd name="T1" fmla="*/ 0 h 118"/>
                  <a:gd name="T2" fmla="*/ 0 w 54"/>
                  <a:gd name="T3" fmla="*/ 0 h 118"/>
                  <a:gd name="T4" fmla="*/ 0 w 54"/>
                  <a:gd name="T5" fmla="*/ 0 h 118"/>
                  <a:gd name="T6" fmla="*/ 0 w 54"/>
                  <a:gd name="T7" fmla="*/ 0 h 118"/>
                  <a:gd name="T8" fmla="*/ 0 w 54"/>
                  <a:gd name="T9" fmla="*/ 0 h 118"/>
                  <a:gd name="T10" fmla="*/ 0 w 54"/>
                  <a:gd name="T11" fmla="*/ 0 h 118"/>
                  <a:gd name="T12" fmla="*/ 0 w 54"/>
                  <a:gd name="T13" fmla="*/ 0 h 118"/>
                  <a:gd name="T14" fmla="*/ 0 w 54"/>
                  <a:gd name="T15" fmla="*/ 0 h 118"/>
                  <a:gd name="T16" fmla="*/ 0 w 54"/>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18">
                    <a:moveTo>
                      <a:pt x="45" y="118"/>
                    </a:moveTo>
                    <a:lnTo>
                      <a:pt x="54" y="114"/>
                    </a:lnTo>
                    <a:lnTo>
                      <a:pt x="45" y="105"/>
                    </a:lnTo>
                    <a:lnTo>
                      <a:pt x="50" y="94"/>
                    </a:lnTo>
                    <a:lnTo>
                      <a:pt x="8" y="55"/>
                    </a:lnTo>
                    <a:lnTo>
                      <a:pt x="0" y="55"/>
                    </a:lnTo>
                    <a:lnTo>
                      <a:pt x="22" y="55"/>
                    </a:lnTo>
                    <a:lnTo>
                      <a:pt x="24" y="28"/>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6" name="Freeform 59"/>
              <p:cNvSpPr>
                <a:spLocks/>
              </p:cNvSpPr>
              <p:nvPr/>
            </p:nvSpPr>
            <p:spPr bwMode="auto">
              <a:xfrm>
                <a:off x="4204" y="1419"/>
                <a:ext cx="2" cy="24"/>
              </a:xfrm>
              <a:custGeom>
                <a:avLst/>
                <a:gdLst>
                  <a:gd name="T0" fmla="*/ 0 w 6"/>
                  <a:gd name="T1" fmla="*/ 0 h 93"/>
                  <a:gd name="T2" fmla="*/ 0 w 6"/>
                  <a:gd name="T3" fmla="*/ 0 h 93"/>
                  <a:gd name="T4" fmla="*/ 0 w 6"/>
                  <a:gd name="T5" fmla="*/ 0 h 93"/>
                  <a:gd name="T6" fmla="*/ 0 60000 65536"/>
                  <a:gd name="T7" fmla="*/ 0 60000 65536"/>
                  <a:gd name="T8" fmla="*/ 0 60000 65536"/>
                </a:gdLst>
                <a:ahLst/>
                <a:cxnLst>
                  <a:cxn ang="T6">
                    <a:pos x="T0" y="T1"/>
                  </a:cxn>
                  <a:cxn ang="T7">
                    <a:pos x="T2" y="T3"/>
                  </a:cxn>
                  <a:cxn ang="T8">
                    <a:pos x="T4" y="T5"/>
                  </a:cxn>
                </a:cxnLst>
                <a:rect l="0" t="0" r="r" b="b"/>
                <a:pathLst>
                  <a:path w="6" h="93">
                    <a:moveTo>
                      <a:pt x="3" y="0"/>
                    </a:moveTo>
                    <a:lnTo>
                      <a:pt x="6" y="46"/>
                    </a:lnTo>
                    <a:lnTo>
                      <a:pt x="0" y="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7" name="Freeform 60"/>
              <p:cNvSpPr>
                <a:spLocks/>
              </p:cNvSpPr>
              <p:nvPr/>
            </p:nvSpPr>
            <p:spPr bwMode="auto">
              <a:xfrm>
                <a:off x="4180" y="1433"/>
                <a:ext cx="14" cy="4"/>
              </a:xfrm>
              <a:custGeom>
                <a:avLst/>
                <a:gdLst>
                  <a:gd name="T0" fmla="*/ 0 w 70"/>
                  <a:gd name="T1" fmla="*/ 0 h 14"/>
                  <a:gd name="T2" fmla="*/ 0 w 70"/>
                  <a:gd name="T3" fmla="*/ 0 h 14"/>
                  <a:gd name="T4" fmla="*/ 0 w 70"/>
                  <a:gd name="T5" fmla="*/ 0 h 14"/>
                  <a:gd name="T6" fmla="*/ 0 w 70"/>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14">
                    <a:moveTo>
                      <a:pt x="70" y="0"/>
                    </a:moveTo>
                    <a:lnTo>
                      <a:pt x="49" y="11"/>
                    </a:lnTo>
                    <a:lnTo>
                      <a:pt x="24" y="14"/>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98" name="Line 61"/>
              <p:cNvSpPr>
                <a:spLocks noChangeShapeType="1"/>
              </p:cNvSpPr>
              <p:nvPr/>
            </p:nvSpPr>
            <p:spPr bwMode="auto">
              <a:xfrm flipV="1">
                <a:off x="4194" y="1429"/>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99" name="Freeform 62"/>
              <p:cNvSpPr>
                <a:spLocks/>
              </p:cNvSpPr>
              <p:nvPr/>
            </p:nvSpPr>
            <p:spPr bwMode="auto">
              <a:xfrm>
                <a:off x="4166" y="1416"/>
                <a:ext cx="27" cy="3"/>
              </a:xfrm>
              <a:custGeom>
                <a:avLst/>
                <a:gdLst>
                  <a:gd name="T0" fmla="*/ 0 w 135"/>
                  <a:gd name="T1" fmla="*/ 0 h 11"/>
                  <a:gd name="T2" fmla="*/ 0 w 135"/>
                  <a:gd name="T3" fmla="*/ 0 h 11"/>
                  <a:gd name="T4" fmla="*/ 0 w 135"/>
                  <a:gd name="T5" fmla="*/ 0 h 11"/>
                  <a:gd name="T6" fmla="*/ 0 w 135"/>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1">
                    <a:moveTo>
                      <a:pt x="135" y="0"/>
                    </a:moveTo>
                    <a:lnTo>
                      <a:pt x="92" y="7"/>
                    </a:lnTo>
                    <a:lnTo>
                      <a:pt x="47" y="11"/>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0" name="Line 63"/>
              <p:cNvSpPr>
                <a:spLocks noChangeShapeType="1"/>
              </p:cNvSpPr>
              <p:nvPr/>
            </p:nvSpPr>
            <p:spPr bwMode="auto">
              <a:xfrm flipH="1" flipV="1">
                <a:off x="4157" y="1428"/>
                <a:ext cx="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01" name="Line 64"/>
              <p:cNvSpPr>
                <a:spLocks noChangeShapeType="1"/>
              </p:cNvSpPr>
              <p:nvPr/>
            </p:nvSpPr>
            <p:spPr bwMode="auto">
              <a:xfrm flipH="1">
                <a:off x="4141" y="142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02" name="Freeform 65"/>
              <p:cNvSpPr>
                <a:spLocks/>
              </p:cNvSpPr>
              <p:nvPr/>
            </p:nvSpPr>
            <p:spPr bwMode="auto">
              <a:xfrm>
                <a:off x="4141" y="1416"/>
                <a:ext cx="9" cy="2"/>
              </a:xfrm>
              <a:custGeom>
                <a:avLst/>
                <a:gdLst>
                  <a:gd name="T0" fmla="*/ 0 w 46"/>
                  <a:gd name="T1" fmla="*/ 0 h 8"/>
                  <a:gd name="T2" fmla="*/ 0 w 46"/>
                  <a:gd name="T3" fmla="*/ 0 h 8"/>
                  <a:gd name="T4" fmla="*/ 0 w 46"/>
                  <a:gd name="T5" fmla="*/ 0 h 8"/>
                  <a:gd name="T6" fmla="*/ 0 60000 65536"/>
                  <a:gd name="T7" fmla="*/ 0 60000 65536"/>
                  <a:gd name="T8" fmla="*/ 0 60000 65536"/>
                </a:gdLst>
                <a:ahLst/>
                <a:cxnLst>
                  <a:cxn ang="T6">
                    <a:pos x="T0" y="T1"/>
                  </a:cxn>
                  <a:cxn ang="T7">
                    <a:pos x="T2" y="T3"/>
                  </a:cxn>
                  <a:cxn ang="T8">
                    <a:pos x="T4" y="T5"/>
                  </a:cxn>
                </a:cxnLst>
                <a:rect l="0" t="0" r="r" b="b"/>
                <a:pathLst>
                  <a:path w="46" h="8">
                    <a:moveTo>
                      <a:pt x="0" y="0"/>
                    </a:moveTo>
                    <a:lnTo>
                      <a:pt x="19" y="8"/>
                    </a:lnTo>
                    <a:lnTo>
                      <a:pt x="46"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3" name="Freeform 66"/>
              <p:cNvSpPr>
                <a:spLocks/>
              </p:cNvSpPr>
              <p:nvPr/>
            </p:nvSpPr>
            <p:spPr bwMode="auto">
              <a:xfrm>
                <a:off x="4135" y="1409"/>
                <a:ext cx="8" cy="7"/>
              </a:xfrm>
              <a:custGeom>
                <a:avLst/>
                <a:gdLst>
                  <a:gd name="T0" fmla="*/ 0 w 40"/>
                  <a:gd name="T1" fmla="*/ 0 h 28"/>
                  <a:gd name="T2" fmla="*/ 0 w 40"/>
                  <a:gd name="T3" fmla="*/ 0 h 28"/>
                  <a:gd name="T4" fmla="*/ 0 w 40"/>
                  <a:gd name="T5" fmla="*/ 0 h 28"/>
                  <a:gd name="T6" fmla="*/ 0 w 40"/>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8">
                    <a:moveTo>
                      <a:pt x="33" y="28"/>
                    </a:moveTo>
                    <a:lnTo>
                      <a:pt x="15" y="15"/>
                    </a:lnTo>
                    <a:lnTo>
                      <a:pt x="0" y="0"/>
                    </a:lnTo>
                    <a:lnTo>
                      <a:pt x="4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4" name="Freeform 67"/>
              <p:cNvSpPr>
                <a:spLocks/>
              </p:cNvSpPr>
              <p:nvPr/>
            </p:nvSpPr>
            <p:spPr bwMode="auto">
              <a:xfrm>
                <a:off x="4124" y="1404"/>
                <a:ext cx="11" cy="6"/>
              </a:xfrm>
              <a:custGeom>
                <a:avLst/>
                <a:gdLst>
                  <a:gd name="T0" fmla="*/ 0 w 57"/>
                  <a:gd name="T1" fmla="*/ 0 h 23"/>
                  <a:gd name="T2" fmla="*/ 0 w 57"/>
                  <a:gd name="T3" fmla="*/ 0 h 23"/>
                  <a:gd name="T4" fmla="*/ 0 w 57"/>
                  <a:gd name="T5" fmla="*/ 0 h 23"/>
                  <a:gd name="T6" fmla="*/ 0 60000 65536"/>
                  <a:gd name="T7" fmla="*/ 0 60000 65536"/>
                  <a:gd name="T8" fmla="*/ 0 60000 65536"/>
                </a:gdLst>
                <a:ahLst/>
                <a:cxnLst>
                  <a:cxn ang="T6">
                    <a:pos x="T0" y="T1"/>
                  </a:cxn>
                  <a:cxn ang="T7">
                    <a:pos x="T2" y="T3"/>
                  </a:cxn>
                  <a:cxn ang="T8">
                    <a:pos x="T4" y="T5"/>
                  </a:cxn>
                </a:cxnLst>
                <a:rect l="0" t="0" r="r" b="b"/>
                <a:pathLst>
                  <a:path w="57" h="23">
                    <a:moveTo>
                      <a:pt x="57" y="23"/>
                    </a:moveTo>
                    <a:lnTo>
                      <a:pt x="44"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5" name="Line 68"/>
              <p:cNvSpPr>
                <a:spLocks noChangeShapeType="1"/>
              </p:cNvSpPr>
              <p:nvPr/>
            </p:nvSpPr>
            <p:spPr bwMode="auto">
              <a:xfrm>
                <a:off x="4130" y="1404"/>
                <a:ext cx="1"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06" name="Freeform 69"/>
              <p:cNvSpPr>
                <a:spLocks/>
              </p:cNvSpPr>
              <p:nvPr/>
            </p:nvSpPr>
            <p:spPr bwMode="auto">
              <a:xfrm>
                <a:off x="4130" y="1371"/>
                <a:ext cx="48" cy="33"/>
              </a:xfrm>
              <a:custGeom>
                <a:avLst/>
                <a:gdLst>
                  <a:gd name="T0" fmla="*/ 0 w 241"/>
                  <a:gd name="T1" fmla="*/ 0 h 131"/>
                  <a:gd name="T2" fmla="*/ 0 w 241"/>
                  <a:gd name="T3" fmla="*/ 0 h 131"/>
                  <a:gd name="T4" fmla="*/ 0 w 241"/>
                  <a:gd name="T5" fmla="*/ 0 h 131"/>
                  <a:gd name="T6" fmla="*/ 0 w 241"/>
                  <a:gd name="T7" fmla="*/ 0 h 131"/>
                  <a:gd name="T8" fmla="*/ 0 w 241"/>
                  <a:gd name="T9" fmla="*/ 0 h 131"/>
                  <a:gd name="T10" fmla="*/ 0 w 241"/>
                  <a:gd name="T11" fmla="*/ 0 h 131"/>
                  <a:gd name="T12" fmla="*/ 0 w 241"/>
                  <a:gd name="T13" fmla="*/ 0 h 131"/>
                  <a:gd name="T14" fmla="*/ 0 w 241"/>
                  <a:gd name="T15" fmla="*/ 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31">
                    <a:moveTo>
                      <a:pt x="0" y="131"/>
                    </a:moveTo>
                    <a:lnTo>
                      <a:pt x="4" y="112"/>
                    </a:lnTo>
                    <a:lnTo>
                      <a:pt x="12" y="95"/>
                    </a:lnTo>
                    <a:lnTo>
                      <a:pt x="11" y="94"/>
                    </a:lnTo>
                    <a:lnTo>
                      <a:pt x="11" y="89"/>
                    </a:lnTo>
                    <a:lnTo>
                      <a:pt x="26" y="34"/>
                    </a:lnTo>
                    <a:lnTo>
                      <a:pt x="22" y="0"/>
                    </a:lnTo>
                    <a:lnTo>
                      <a:pt x="24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7" name="Freeform 70"/>
              <p:cNvSpPr>
                <a:spLocks/>
              </p:cNvSpPr>
              <p:nvPr/>
            </p:nvSpPr>
            <p:spPr bwMode="auto">
              <a:xfrm>
                <a:off x="4180" y="1371"/>
                <a:ext cx="17" cy="38"/>
              </a:xfrm>
              <a:custGeom>
                <a:avLst/>
                <a:gdLst>
                  <a:gd name="T0" fmla="*/ 0 w 83"/>
                  <a:gd name="T1" fmla="*/ 0 h 151"/>
                  <a:gd name="T2" fmla="*/ 0 w 83"/>
                  <a:gd name="T3" fmla="*/ 0 h 151"/>
                  <a:gd name="T4" fmla="*/ 0 w 83"/>
                  <a:gd name="T5" fmla="*/ 0 h 151"/>
                  <a:gd name="T6" fmla="*/ 0 w 83"/>
                  <a:gd name="T7" fmla="*/ 0 h 151"/>
                  <a:gd name="T8" fmla="*/ 0 w 83"/>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51">
                    <a:moveTo>
                      <a:pt x="0" y="0"/>
                    </a:moveTo>
                    <a:lnTo>
                      <a:pt x="0" y="41"/>
                    </a:lnTo>
                    <a:lnTo>
                      <a:pt x="0" y="43"/>
                    </a:lnTo>
                    <a:lnTo>
                      <a:pt x="69" y="101"/>
                    </a:lnTo>
                    <a:lnTo>
                      <a:pt x="83" y="1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8" name="Freeform 71"/>
              <p:cNvSpPr>
                <a:spLocks/>
              </p:cNvSpPr>
              <p:nvPr/>
            </p:nvSpPr>
            <p:spPr bwMode="auto">
              <a:xfrm>
                <a:off x="4203" y="1408"/>
                <a:ext cx="22" cy="8"/>
              </a:xfrm>
              <a:custGeom>
                <a:avLst/>
                <a:gdLst>
                  <a:gd name="T0" fmla="*/ 0 w 114"/>
                  <a:gd name="T1" fmla="*/ 0 h 34"/>
                  <a:gd name="T2" fmla="*/ 0 w 114"/>
                  <a:gd name="T3" fmla="*/ 0 h 34"/>
                  <a:gd name="T4" fmla="*/ 0 w 114"/>
                  <a:gd name="T5" fmla="*/ 0 h 34"/>
                  <a:gd name="T6" fmla="*/ 0 w 114"/>
                  <a:gd name="T7" fmla="*/ 0 h 34"/>
                  <a:gd name="T8" fmla="*/ 0 w 114"/>
                  <a:gd name="T9" fmla="*/ 0 h 34"/>
                  <a:gd name="T10" fmla="*/ 0 w 114"/>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34">
                    <a:moveTo>
                      <a:pt x="0" y="34"/>
                    </a:moveTo>
                    <a:lnTo>
                      <a:pt x="46" y="34"/>
                    </a:lnTo>
                    <a:lnTo>
                      <a:pt x="72" y="27"/>
                    </a:lnTo>
                    <a:lnTo>
                      <a:pt x="95" y="17"/>
                    </a:lnTo>
                    <a:lnTo>
                      <a:pt x="114" y="0"/>
                    </a:lnTo>
                    <a:lnTo>
                      <a:pt x="77"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09" name="Freeform 72"/>
              <p:cNvSpPr>
                <a:spLocks/>
              </p:cNvSpPr>
              <p:nvPr/>
            </p:nvSpPr>
            <p:spPr bwMode="auto">
              <a:xfrm>
                <a:off x="4211" y="1412"/>
                <a:ext cx="15" cy="71"/>
              </a:xfrm>
              <a:custGeom>
                <a:avLst/>
                <a:gdLst>
                  <a:gd name="T0" fmla="*/ 0 w 73"/>
                  <a:gd name="T1" fmla="*/ 0 h 281"/>
                  <a:gd name="T2" fmla="*/ 0 w 73"/>
                  <a:gd name="T3" fmla="*/ 0 h 281"/>
                  <a:gd name="T4" fmla="*/ 0 w 73"/>
                  <a:gd name="T5" fmla="*/ 0 h 281"/>
                  <a:gd name="T6" fmla="*/ 0 w 73"/>
                  <a:gd name="T7" fmla="*/ 0 h 281"/>
                  <a:gd name="T8" fmla="*/ 0 w 73"/>
                  <a:gd name="T9" fmla="*/ 0 h 281"/>
                  <a:gd name="T10" fmla="*/ 0 w 73"/>
                  <a:gd name="T11" fmla="*/ 0 h 281"/>
                  <a:gd name="T12" fmla="*/ 0 w 73"/>
                  <a:gd name="T13" fmla="*/ 0 h 281"/>
                  <a:gd name="T14" fmla="*/ 0 w 73"/>
                  <a:gd name="T15" fmla="*/ 0 h 281"/>
                  <a:gd name="T16" fmla="*/ 0 w 73"/>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281">
                    <a:moveTo>
                      <a:pt x="48" y="0"/>
                    </a:moveTo>
                    <a:lnTo>
                      <a:pt x="73" y="0"/>
                    </a:lnTo>
                    <a:lnTo>
                      <a:pt x="73" y="11"/>
                    </a:lnTo>
                    <a:lnTo>
                      <a:pt x="22" y="11"/>
                    </a:lnTo>
                    <a:lnTo>
                      <a:pt x="16" y="16"/>
                    </a:lnTo>
                    <a:lnTo>
                      <a:pt x="16" y="41"/>
                    </a:lnTo>
                    <a:lnTo>
                      <a:pt x="7" y="44"/>
                    </a:lnTo>
                    <a:lnTo>
                      <a:pt x="0" y="61"/>
                    </a:lnTo>
                    <a:lnTo>
                      <a:pt x="0" y="2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10" name="Line 73"/>
              <p:cNvSpPr>
                <a:spLocks noChangeShapeType="1"/>
              </p:cNvSpPr>
              <p:nvPr/>
            </p:nvSpPr>
            <p:spPr bwMode="auto">
              <a:xfrm>
                <a:off x="4200" y="1484"/>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11" name="Freeform 74"/>
              <p:cNvSpPr>
                <a:spLocks/>
              </p:cNvSpPr>
              <p:nvPr/>
            </p:nvSpPr>
            <p:spPr bwMode="auto">
              <a:xfrm>
                <a:off x="4185" y="1531"/>
                <a:ext cx="22" cy="70"/>
              </a:xfrm>
              <a:custGeom>
                <a:avLst/>
                <a:gdLst>
                  <a:gd name="T0" fmla="*/ 0 w 109"/>
                  <a:gd name="T1" fmla="*/ 0 h 278"/>
                  <a:gd name="T2" fmla="*/ 0 w 109"/>
                  <a:gd name="T3" fmla="*/ 0 h 278"/>
                  <a:gd name="T4" fmla="*/ 0 w 109"/>
                  <a:gd name="T5" fmla="*/ 0 h 278"/>
                  <a:gd name="T6" fmla="*/ 0 w 109"/>
                  <a:gd name="T7" fmla="*/ 0 h 278"/>
                  <a:gd name="T8" fmla="*/ 0 w 109"/>
                  <a:gd name="T9" fmla="*/ 0 h 278"/>
                  <a:gd name="T10" fmla="*/ 0 w 109"/>
                  <a:gd name="T11" fmla="*/ 0 h 278"/>
                  <a:gd name="T12" fmla="*/ 0 w 109"/>
                  <a:gd name="T13" fmla="*/ 0 h 278"/>
                  <a:gd name="T14" fmla="*/ 0 w 109"/>
                  <a:gd name="T15" fmla="*/ 0 h 278"/>
                  <a:gd name="T16" fmla="*/ 0 w 109"/>
                  <a:gd name="T17" fmla="*/ 0 h 278"/>
                  <a:gd name="T18" fmla="*/ 0 w 109"/>
                  <a:gd name="T19" fmla="*/ 0 h 278"/>
                  <a:gd name="T20" fmla="*/ 0 w 109"/>
                  <a:gd name="T21" fmla="*/ 0 h 278"/>
                  <a:gd name="T22" fmla="*/ 0 w 109"/>
                  <a:gd name="T23" fmla="*/ 0 h 278"/>
                  <a:gd name="T24" fmla="*/ 0 w 109"/>
                  <a:gd name="T25" fmla="*/ 0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278">
                    <a:moveTo>
                      <a:pt x="97" y="1"/>
                    </a:moveTo>
                    <a:lnTo>
                      <a:pt x="109" y="5"/>
                    </a:lnTo>
                    <a:lnTo>
                      <a:pt x="109" y="254"/>
                    </a:lnTo>
                    <a:lnTo>
                      <a:pt x="15" y="273"/>
                    </a:lnTo>
                    <a:lnTo>
                      <a:pt x="5" y="273"/>
                    </a:lnTo>
                    <a:lnTo>
                      <a:pt x="0" y="278"/>
                    </a:lnTo>
                    <a:lnTo>
                      <a:pt x="5" y="273"/>
                    </a:lnTo>
                    <a:lnTo>
                      <a:pt x="5" y="23"/>
                    </a:lnTo>
                    <a:lnTo>
                      <a:pt x="107" y="0"/>
                    </a:lnTo>
                    <a:lnTo>
                      <a:pt x="107" y="5"/>
                    </a:lnTo>
                    <a:lnTo>
                      <a:pt x="109" y="5"/>
                    </a:lnTo>
                    <a:lnTo>
                      <a:pt x="15" y="28"/>
                    </a:lnTo>
                    <a:lnTo>
                      <a:pt x="15" y="2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12" name="Freeform 75"/>
              <p:cNvSpPr>
                <a:spLocks/>
              </p:cNvSpPr>
              <p:nvPr/>
            </p:nvSpPr>
            <p:spPr bwMode="auto">
              <a:xfrm>
                <a:off x="4130" y="1559"/>
                <a:ext cx="50" cy="50"/>
              </a:xfrm>
              <a:custGeom>
                <a:avLst/>
                <a:gdLst>
                  <a:gd name="T0" fmla="*/ 0 w 250"/>
                  <a:gd name="T1" fmla="*/ 0 h 199"/>
                  <a:gd name="T2" fmla="*/ 0 w 250"/>
                  <a:gd name="T3" fmla="*/ 0 h 199"/>
                  <a:gd name="T4" fmla="*/ 0 w 250"/>
                  <a:gd name="T5" fmla="*/ 0 h 199"/>
                  <a:gd name="T6" fmla="*/ 0 w 250"/>
                  <a:gd name="T7" fmla="*/ 0 h 199"/>
                  <a:gd name="T8" fmla="*/ 0 w 250"/>
                  <a:gd name="T9" fmla="*/ 0 h 199"/>
                  <a:gd name="T10" fmla="*/ 0 w 250"/>
                  <a:gd name="T11" fmla="*/ 0 h 199"/>
                  <a:gd name="T12" fmla="*/ 0 w 250"/>
                  <a:gd name="T13" fmla="*/ 0 h 199"/>
                  <a:gd name="T14" fmla="*/ 0 w 250"/>
                  <a:gd name="T15" fmla="*/ 0 h 199"/>
                  <a:gd name="T16" fmla="*/ 0 w 250"/>
                  <a:gd name="T17" fmla="*/ 0 h 199"/>
                  <a:gd name="T18" fmla="*/ 0 w 250"/>
                  <a:gd name="T19" fmla="*/ 0 h 199"/>
                  <a:gd name="T20" fmla="*/ 0 w 250"/>
                  <a:gd name="T21" fmla="*/ 0 h 199"/>
                  <a:gd name="T22" fmla="*/ 0 w 250"/>
                  <a:gd name="T23" fmla="*/ 0 h 199"/>
                  <a:gd name="T24" fmla="*/ 0 w 250"/>
                  <a:gd name="T25" fmla="*/ 0 h 199"/>
                  <a:gd name="T26" fmla="*/ 0 w 250"/>
                  <a:gd name="T27" fmla="*/ 0 h 199"/>
                  <a:gd name="T28" fmla="*/ 0 w 250"/>
                  <a:gd name="T29" fmla="*/ 0 h 199"/>
                  <a:gd name="T30" fmla="*/ 0 w 250"/>
                  <a:gd name="T31" fmla="*/ 0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0" h="199">
                    <a:moveTo>
                      <a:pt x="250" y="167"/>
                    </a:moveTo>
                    <a:lnTo>
                      <a:pt x="250" y="183"/>
                    </a:lnTo>
                    <a:lnTo>
                      <a:pt x="219" y="189"/>
                    </a:lnTo>
                    <a:lnTo>
                      <a:pt x="219" y="197"/>
                    </a:lnTo>
                    <a:lnTo>
                      <a:pt x="219" y="167"/>
                    </a:lnTo>
                    <a:lnTo>
                      <a:pt x="213" y="167"/>
                    </a:lnTo>
                    <a:lnTo>
                      <a:pt x="213" y="199"/>
                    </a:lnTo>
                    <a:lnTo>
                      <a:pt x="219" y="197"/>
                    </a:lnTo>
                    <a:lnTo>
                      <a:pt x="213" y="199"/>
                    </a:lnTo>
                    <a:lnTo>
                      <a:pt x="162" y="196"/>
                    </a:lnTo>
                    <a:lnTo>
                      <a:pt x="162" y="161"/>
                    </a:lnTo>
                    <a:lnTo>
                      <a:pt x="153" y="158"/>
                    </a:lnTo>
                    <a:lnTo>
                      <a:pt x="153" y="43"/>
                    </a:lnTo>
                    <a:lnTo>
                      <a:pt x="160" y="38"/>
                    </a:lnTo>
                    <a:lnTo>
                      <a:pt x="0" y="2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13" name="Freeform 76"/>
              <p:cNvSpPr>
                <a:spLocks/>
              </p:cNvSpPr>
              <p:nvPr/>
            </p:nvSpPr>
            <p:spPr bwMode="auto">
              <a:xfrm>
                <a:off x="4141" y="1566"/>
                <a:ext cx="1" cy="27"/>
              </a:xfrm>
              <a:custGeom>
                <a:avLst/>
                <a:gdLst>
                  <a:gd name="T0" fmla="*/ 0 w 8"/>
                  <a:gd name="T1" fmla="*/ 0 h 111"/>
                  <a:gd name="T2" fmla="*/ 0 w 8"/>
                  <a:gd name="T3" fmla="*/ 0 h 111"/>
                  <a:gd name="T4" fmla="*/ 0 w 8"/>
                  <a:gd name="T5" fmla="*/ 0 h 111"/>
                  <a:gd name="T6" fmla="*/ 0 w 8"/>
                  <a:gd name="T7" fmla="*/ 0 h 111"/>
                  <a:gd name="T8" fmla="*/ 0 w 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1">
                    <a:moveTo>
                      <a:pt x="0" y="0"/>
                    </a:moveTo>
                    <a:lnTo>
                      <a:pt x="0" y="107"/>
                    </a:lnTo>
                    <a:lnTo>
                      <a:pt x="8" y="111"/>
                    </a:lnTo>
                    <a:lnTo>
                      <a:pt x="6" y="110"/>
                    </a:lnTo>
                    <a:lnTo>
                      <a:pt x="6"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14" name="Line 77"/>
              <p:cNvSpPr>
                <a:spLocks noChangeShapeType="1"/>
              </p:cNvSpPr>
              <p:nvPr/>
            </p:nvSpPr>
            <p:spPr bwMode="auto">
              <a:xfrm flipV="1">
                <a:off x="4150" y="1551"/>
                <a:ext cx="4"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15" name="Freeform 78"/>
              <p:cNvSpPr>
                <a:spLocks/>
              </p:cNvSpPr>
              <p:nvPr/>
            </p:nvSpPr>
            <p:spPr bwMode="auto">
              <a:xfrm>
                <a:off x="4162" y="1562"/>
                <a:ext cx="19" cy="6"/>
              </a:xfrm>
              <a:custGeom>
                <a:avLst/>
                <a:gdLst>
                  <a:gd name="T0" fmla="*/ 0 w 96"/>
                  <a:gd name="T1" fmla="*/ 0 h 25"/>
                  <a:gd name="T2" fmla="*/ 0 w 96"/>
                  <a:gd name="T3" fmla="*/ 0 h 25"/>
                  <a:gd name="T4" fmla="*/ 0 w 96"/>
                  <a:gd name="T5" fmla="*/ 0 h 25"/>
                  <a:gd name="T6" fmla="*/ 0 w 96"/>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25">
                    <a:moveTo>
                      <a:pt x="0" y="0"/>
                    </a:moveTo>
                    <a:lnTo>
                      <a:pt x="0" y="25"/>
                    </a:lnTo>
                    <a:lnTo>
                      <a:pt x="85" y="7"/>
                    </a:lnTo>
                    <a:lnTo>
                      <a:pt x="96"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16" name="Line 79"/>
              <p:cNvSpPr>
                <a:spLocks noChangeShapeType="1"/>
              </p:cNvSpPr>
              <p:nvPr/>
            </p:nvSpPr>
            <p:spPr bwMode="auto">
              <a:xfrm>
                <a:off x="4185" y="1532"/>
                <a:ext cx="1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17" name="Line 80"/>
              <p:cNvSpPr>
                <a:spLocks noChangeShapeType="1"/>
              </p:cNvSpPr>
              <p:nvPr/>
            </p:nvSpPr>
            <p:spPr bwMode="auto">
              <a:xfrm flipV="1">
                <a:off x="4185" y="1520"/>
                <a:ext cx="1"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18" name="Line 81"/>
              <p:cNvSpPr>
                <a:spLocks noChangeShapeType="1"/>
              </p:cNvSpPr>
              <p:nvPr/>
            </p:nvSpPr>
            <p:spPr bwMode="auto">
              <a:xfrm>
                <a:off x="4168" y="1520"/>
                <a:ext cx="1"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19" name="Freeform 82"/>
              <p:cNvSpPr>
                <a:spLocks/>
              </p:cNvSpPr>
              <p:nvPr/>
            </p:nvSpPr>
            <p:spPr bwMode="auto">
              <a:xfrm>
                <a:off x="4165" y="1602"/>
                <a:ext cx="6" cy="5"/>
              </a:xfrm>
              <a:custGeom>
                <a:avLst/>
                <a:gdLst>
                  <a:gd name="T0" fmla="*/ 0 w 27"/>
                  <a:gd name="T1" fmla="*/ 0 h 22"/>
                  <a:gd name="T2" fmla="*/ 0 w 27"/>
                  <a:gd name="T3" fmla="*/ 0 h 22"/>
                  <a:gd name="T4" fmla="*/ 0 w 27"/>
                  <a:gd name="T5" fmla="*/ 0 h 22"/>
                  <a:gd name="T6" fmla="*/ 0 w 27"/>
                  <a:gd name="T7" fmla="*/ 0 h 22"/>
                  <a:gd name="T8" fmla="*/ 0 w 27"/>
                  <a:gd name="T9" fmla="*/ 0 h 22"/>
                  <a:gd name="T10" fmla="*/ 0 w 27"/>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2">
                    <a:moveTo>
                      <a:pt x="17" y="9"/>
                    </a:moveTo>
                    <a:lnTo>
                      <a:pt x="0" y="18"/>
                    </a:lnTo>
                    <a:lnTo>
                      <a:pt x="27" y="22"/>
                    </a:lnTo>
                    <a:lnTo>
                      <a:pt x="27" y="2"/>
                    </a:lnTo>
                    <a:lnTo>
                      <a:pt x="0" y="0"/>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0" name="Freeform 83"/>
              <p:cNvSpPr>
                <a:spLocks/>
              </p:cNvSpPr>
              <p:nvPr/>
            </p:nvSpPr>
            <p:spPr bwMode="auto">
              <a:xfrm>
                <a:off x="4174" y="1613"/>
                <a:ext cx="6" cy="7"/>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w 33"/>
                  <a:gd name="T13" fmla="*/ 0 h 28"/>
                  <a:gd name="T14" fmla="*/ 0 w 33"/>
                  <a:gd name="T15" fmla="*/ 0 h 28"/>
                  <a:gd name="T16" fmla="*/ 0 w 33"/>
                  <a:gd name="T17" fmla="*/ 0 h 28"/>
                  <a:gd name="T18" fmla="*/ 0 w 33"/>
                  <a:gd name="T19" fmla="*/ 0 h 28"/>
                  <a:gd name="T20" fmla="*/ 0 w 33"/>
                  <a:gd name="T21" fmla="*/ 0 h 28"/>
                  <a:gd name="T22" fmla="*/ 0 w 33"/>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8">
                    <a:moveTo>
                      <a:pt x="0" y="0"/>
                    </a:moveTo>
                    <a:lnTo>
                      <a:pt x="0" y="10"/>
                    </a:lnTo>
                    <a:lnTo>
                      <a:pt x="3" y="12"/>
                    </a:lnTo>
                    <a:lnTo>
                      <a:pt x="3" y="19"/>
                    </a:lnTo>
                    <a:lnTo>
                      <a:pt x="12" y="21"/>
                    </a:lnTo>
                    <a:lnTo>
                      <a:pt x="12" y="26"/>
                    </a:lnTo>
                    <a:lnTo>
                      <a:pt x="24" y="28"/>
                    </a:lnTo>
                    <a:lnTo>
                      <a:pt x="24" y="21"/>
                    </a:lnTo>
                    <a:lnTo>
                      <a:pt x="29" y="19"/>
                    </a:lnTo>
                    <a:lnTo>
                      <a:pt x="29" y="12"/>
                    </a:lnTo>
                    <a:lnTo>
                      <a:pt x="33" y="10"/>
                    </a:lnTo>
                    <a:lnTo>
                      <a:pt x="3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1" name="Freeform 84"/>
              <p:cNvSpPr>
                <a:spLocks/>
              </p:cNvSpPr>
              <p:nvPr/>
            </p:nvSpPr>
            <p:spPr bwMode="auto">
              <a:xfrm>
                <a:off x="4222" y="1416"/>
                <a:ext cx="4" cy="66"/>
              </a:xfrm>
              <a:custGeom>
                <a:avLst/>
                <a:gdLst>
                  <a:gd name="T0" fmla="*/ 0 w 18"/>
                  <a:gd name="T1" fmla="*/ 0 h 263"/>
                  <a:gd name="T2" fmla="*/ 0 w 18"/>
                  <a:gd name="T3" fmla="*/ 0 h 263"/>
                  <a:gd name="T4" fmla="*/ 0 w 18"/>
                  <a:gd name="T5" fmla="*/ 0 h 263"/>
                  <a:gd name="T6" fmla="*/ 0 w 18"/>
                  <a:gd name="T7" fmla="*/ 0 h 263"/>
                  <a:gd name="T8" fmla="*/ 0 w 18"/>
                  <a:gd name="T9" fmla="*/ 0 h 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63">
                    <a:moveTo>
                      <a:pt x="18" y="263"/>
                    </a:moveTo>
                    <a:lnTo>
                      <a:pt x="18" y="45"/>
                    </a:lnTo>
                    <a:lnTo>
                      <a:pt x="10" y="28"/>
                    </a:lnTo>
                    <a:lnTo>
                      <a:pt x="0" y="2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2" name="Freeform 85"/>
              <p:cNvSpPr>
                <a:spLocks/>
              </p:cNvSpPr>
              <p:nvPr/>
            </p:nvSpPr>
            <p:spPr bwMode="auto">
              <a:xfrm>
                <a:off x="4224" y="1404"/>
                <a:ext cx="2" cy="6"/>
              </a:xfrm>
              <a:custGeom>
                <a:avLst/>
                <a:gdLst>
                  <a:gd name="T0" fmla="*/ 0 w 9"/>
                  <a:gd name="T1" fmla="*/ 0 h 23"/>
                  <a:gd name="T2" fmla="*/ 0 w 9"/>
                  <a:gd name="T3" fmla="*/ 0 h 23"/>
                  <a:gd name="T4" fmla="*/ 0 w 9"/>
                  <a:gd name="T5" fmla="*/ 0 h 23"/>
                  <a:gd name="T6" fmla="*/ 0 w 9"/>
                  <a:gd name="T7" fmla="*/ 0 h 23"/>
                  <a:gd name="T8" fmla="*/ 0 w 9"/>
                  <a:gd name="T9" fmla="*/ 0 h 23"/>
                  <a:gd name="T10" fmla="*/ 0 w 9"/>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3">
                    <a:moveTo>
                      <a:pt x="0" y="23"/>
                    </a:moveTo>
                    <a:lnTo>
                      <a:pt x="9" y="23"/>
                    </a:lnTo>
                    <a:lnTo>
                      <a:pt x="9" y="11"/>
                    </a:lnTo>
                    <a:lnTo>
                      <a:pt x="6" y="11"/>
                    </a:lnTo>
                    <a:lnTo>
                      <a:pt x="5" y="0"/>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3" name="Freeform 86"/>
              <p:cNvSpPr>
                <a:spLocks/>
              </p:cNvSpPr>
              <p:nvPr/>
            </p:nvSpPr>
            <p:spPr bwMode="auto">
              <a:xfrm>
                <a:off x="4205" y="1396"/>
                <a:ext cx="20" cy="5"/>
              </a:xfrm>
              <a:custGeom>
                <a:avLst/>
                <a:gdLst>
                  <a:gd name="T0" fmla="*/ 0 w 103"/>
                  <a:gd name="T1" fmla="*/ 0 h 20"/>
                  <a:gd name="T2" fmla="*/ 0 w 103"/>
                  <a:gd name="T3" fmla="*/ 0 h 20"/>
                  <a:gd name="T4" fmla="*/ 0 w 103"/>
                  <a:gd name="T5" fmla="*/ 0 h 20"/>
                  <a:gd name="T6" fmla="*/ 0 w 103"/>
                  <a:gd name="T7" fmla="*/ 0 h 20"/>
                  <a:gd name="T8" fmla="*/ 0 w 10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0">
                    <a:moveTo>
                      <a:pt x="103" y="16"/>
                    </a:moveTo>
                    <a:lnTo>
                      <a:pt x="94" y="20"/>
                    </a:lnTo>
                    <a:lnTo>
                      <a:pt x="88" y="16"/>
                    </a:lnTo>
                    <a:lnTo>
                      <a:pt x="35"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4" name="Freeform 87"/>
              <p:cNvSpPr>
                <a:spLocks/>
              </p:cNvSpPr>
              <p:nvPr/>
            </p:nvSpPr>
            <p:spPr bwMode="auto">
              <a:xfrm>
                <a:off x="4213" y="1373"/>
                <a:ext cx="1" cy="24"/>
              </a:xfrm>
              <a:custGeom>
                <a:avLst/>
                <a:gdLst>
                  <a:gd name="T0" fmla="*/ 1 w 2"/>
                  <a:gd name="T1" fmla="*/ 0 h 98"/>
                  <a:gd name="T2" fmla="*/ 1 w 2"/>
                  <a:gd name="T3" fmla="*/ 0 h 98"/>
                  <a:gd name="T4" fmla="*/ 0 w 2"/>
                  <a:gd name="T5" fmla="*/ 0 h 98"/>
                  <a:gd name="T6" fmla="*/ 0 60000 65536"/>
                  <a:gd name="T7" fmla="*/ 0 60000 65536"/>
                  <a:gd name="T8" fmla="*/ 0 60000 65536"/>
                </a:gdLst>
                <a:ahLst/>
                <a:cxnLst>
                  <a:cxn ang="T6">
                    <a:pos x="T0" y="T1"/>
                  </a:cxn>
                  <a:cxn ang="T7">
                    <a:pos x="T2" y="T3"/>
                  </a:cxn>
                  <a:cxn ang="T8">
                    <a:pos x="T4" y="T5"/>
                  </a:cxn>
                </a:cxnLst>
                <a:rect l="0" t="0" r="r" b="b"/>
                <a:pathLst>
                  <a:path w="2" h="98">
                    <a:moveTo>
                      <a:pt x="2" y="98"/>
                    </a:moveTo>
                    <a:lnTo>
                      <a:pt x="2" y="3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5" name="Freeform 88"/>
              <p:cNvSpPr>
                <a:spLocks/>
              </p:cNvSpPr>
              <p:nvPr/>
            </p:nvSpPr>
            <p:spPr bwMode="auto">
              <a:xfrm>
                <a:off x="4212" y="1368"/>
                <a:ext cx="12" cy="31"/>
              </a:xfrm>
              <a:custGeom>
                <a:avLst/>
                <a:gdLst>
                  <a:gd name="T0" fmla="*/ 0 w 61"/>
                  <a:gd name="T1" fmla="*/ 0 h 125"/>
                  <a:gd name="T2" fmla="*/ 0 w 61"/>
                  <a:gd name="T3" fmla="*/ 0 h 125"/>
                  <a:gd name="T4" fmla="*/ 0 w 61"/>
                  <a:gd name="T5" fmla="*/ 0 h 125"/>
                  <a:gd name="T6" fmla="*/ 0 60000 65536"/>
                  <a:gd name="T7" fmla="*/ 0 60000 65536"/>
                  <a:gd name="T8" fmla="*/ 0 60000 65536"/>
                </a:gdLst>
                <a:ahLst/>
                <a:cxnLst>
                  <a:cxn ang="T6">
                    <a:pos x="T0" y="T1"/>
                  </a:cxn>
                  <a:cxn ang="T7">
                    <a:pos x="T2" y="T3"/>
                  </a:cxn>
                  <a:cxn ang="T8">
                    <a:pos x="T4" y="T5"/>
                  </a:cxn>
                </a:cxnLst>
                <a:rect l="0" t="0" r="r" b="b"/>
                <a:pathLst>
                  <a:path w="61" h="125">
                    <a:moveTo>
                      <a:pt x="0" y="0"/>
                    </a:moveTo>
                    <a:lnTo>
                      <a:pt x="45" y="125"/>
                    </a:lnTo>
                    <a:lnTo>
                      <a:pt x="61" y="1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6" name="Freeform 89"/>
              <p:cNvSpPr>
                <a:spLocks/>
              </p:cNvSpPr>
              <p:nvPr/>
            </p:nvSpPr>
            <p:spPr bwMode="auto">
              <a:xfrm>
                <a:off x="4194" y="1382"/>
                <a:ext cx="28" cy="18"/>
              </a:xfrm>
              <a:custGeom>
                <a:avLst/>
                <a:gdLst>
                  <a:gd name="T0" fmla="*/ 0 w 140"/>
                  <a:gd name="T1" fmla="*/ 0 h 72"/>
                  <a:gd name="T2" fmla="*/ 0 w 140"/>
                  <a:gd name="T3" fmla="*/ 0 h 72"/>
                  <a:gd name="T4" fmla="*/ 0 w 140"/>
                  <a:gd name="T5" fmla="*/ 0 h 72"/>
                  <a:gd name="T6" fmla="*/ 0 w 140"/>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2">
                    <a:moveTo>
                      <a:pt x="140" y="72"/>
                    </a:moveTo>
                    <a:lnTo>
                      <a:pt x="99" y="0"/>
                    </a:lnTo>
                    <a:lnTo>
                      <a:pt x="0" y="6"/>
                    </a:lnTo>
                    <a:lnTo>
                      <a:pt x="0"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7" name="Freeform 90"/>
              <p:cNvSpPr>
                <a:spLocks/>
              </p:cNvSpPr>
              <p:nvPr/>
            </p:nvSpPr>
            <p:spPr bwMode="auto">
              <a:xfrm>
                <a:off x="4186" y="1371"/>
                <a:ext cx="8" cy="9"/>
              </a:xfrm>
              <a:custGeom>
                <a:avLst/>
                <a:gdLst>
                  <a:gd name="T0" fmla="*/ 0 w 43"/>
                  <a:gd name="T1" fmla="*/ 0 h 35"/>
                  <a:gd name="T2" fmla="*/ 0 w 43"/>
                  <a:gd name="T3" fmla="*/ 0 h 35"/>
                  <a:gd name="T4" fmla="*/ 0 w 43"/>
                  <a:gd name="T5" fmla="*/ 0 h 35"/>
                  <a:gd name="T6" fmla="*/ 0 w 43"/>
                  <a:gd name="T7" fmla="*/ 0 h 35"/>
                  <a:gd name="T8" fmla="*/ 0 w 43"/>
                  <a:gd name="T9" fmla="*/ 0 h 35"/>
                  <a:gd name="T10" fmla="*/ 0 w 43"/>
                  <a:gd name="T11" fmla="*/ 0 h 35"/>
                  <a:gd name="T12" fmla="*/ 0 w 43"/>
                  <a:gd name="T13" fmla="*/ 0 h 35"/>
                  <a:gd name="T14" fmla="*/ 0 w 43"/>
                  <a:gd name="T15" fmla="*/ 0 h 35"/>
                  <a:gd name="T16" fmla="*/ 0 w 43"/>
                  <a:gd name="T17" fmla="*/ 0 h 35"/>
                  <a:gd name="T18" fmla="*/ 0 w 43"/>
                  <a:gd name="T19" fmla="*/ 0 h 35"/>
                  <a:gd name="T20" fmla="*/ 0 w 43"/>
                  <a:gd name="T21" fmla="*/ 0 h 35"/>
                  <a:gd name="T22" fmla="*/ 0 w 43"/>
                  <a:gd name="T23" fmla="*/ 0 h 35"/>
                  <a:gd name="T24" fmla="*/ 0 w 43"/>
                  <a:gd name="T25" fmla="*/ 0 h 35"/>
                  <a:gd name="T26" fmla="*/ 0 w 43"/>
                  <a:gd name="T27" fmla="*/ 0 h 35"/>
                  <a:gd name="T28" fmla="*/ 0 w 43"/>
                  <a:gd name="T29" fmla="*/ 0 h 35"/>
                  <a:gd name="T30" fmla="*/ 0 w 43"/>
                  <a:gd name="T31" fmla="*/ 0 h 35"/>
                  <a:gd name="T32" fmla="*/ 0 w 4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5">
                    <a:moveTo>
                      <a:pt x="39" y="35"/>
                    </a:moveTo>
                    <a:lnTo>
                      <a:pt x="43" y="33"/>
                    </a:lnTo>
                    <a:lnTo>
                      <a:pt x="43" y="31"/>
                    </a:lnTo>
                    <a:lnTo>
                      <a:pt x="42" y="23"/>
                    </a:lnTo>
                    <a:lnTo>
                      <a:pt x="38" y="17"/>
                    </a:lnTo>
                    <a:lnTo>
                      <a:pt x="30" y="9"/>
                    </a:lnTo>
                    <a:lnTo>
                      <a:pt x="21" y="4"/>
                    </a:lnTo>
                    <a:lnTo>
                      <a:pt x="12" y="0"/>
                    </a:lnTo>
                    <a:lnTo>
                      <a:pt x="4" y="0"/>
                    </a:lnTo>
                    <a:lnTo>
                      <a:pt x="0" y="1"/>
                    </a:lnTo>
                    <a:lnTo>
                      <a:pt x="0" y="5"/>
                    </a:lnTo>
                    <a:lnTo>
                      <a:pt x="2" y="12"/>
                    </a:lnTo>
                    <a:lnTo>
                      <a:pt x="6" y="18"/>
                    </a:lnTo>
                    <a:lnTo>
                      <a:pt x="15" y="26"/>
                    </a:lnTo>
                    <a:lnTo>
                      <a:pt x="24" y="32"/>
                    </a:lnTo>
                    <a:lnTo>
                      <a:pt x="32" y="35"/>
                    </a:lnTo>
                    <a:lnTo>
                      <a:pt x="39" y="3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8" name="Freeform 91"/>
              <p:cNvSpPr>
                <a:spLocks/>
              </p:cNvSpPr>
              <p:nvPr/>
            </p:nvSpPr>
            <p:spPr bwMode="auto">
              <a:xfrm>
                <a:off x="4192" y="1364"/>
                <a:ext cx="3" cy="5"/>
              </a:xfrm>
              <a:custGeom>
                <a:avLst/>
                <a:gdLst>
                  <a:gd name="T0" fmla="*/ 0 w 16"/>
                  <a:gd name="T1" fmla="*/ 0 h 18"/>
                  <a:gd name="T2" fmla="*/ 0 w 16"/>
                  <a:gd name="T3" fmla="*/ 0 h 18"/>
                  <a:gd name="T4" fmla="*/ 0 w 16"/>
                  <a:gd name="T5" fmla="*/ 0 h 18"/>
                  <a:gd name="T6" fmla="*/ 0 w 16"/>
                  <a:gd name="T7" fmla="*/ 0 h 18"/>
                  <a:gd name="T8" fmla="*/ 0 w 1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8">
                    <a:moveTo>
                      <a:pt x="16" y="18"/>
                    </a:moveTo>
                    <a:lnTo>
                      <a:pt x="15" y="15"/>
                    </a:lnTo>
                    <a:lnTo>
                      <a:pt x="15" y="13"/>
                    </a:lnTo>
                    <a:lnTo>
                      <a:pt x="0"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29" name="Freeform 92"/>
              <p:cNvSpPr>
                <a:spLocks/>
              </p:cNvSpPr>
              <p:nvPr/>
            </p:nvSpPr>
            <p:spPr bwMode="auto">
              <a:xfrm>
                <a:off x="4185" y="1368"/>
                <a:ext cx="27" cy="2"/>
              </a:xfrm>
              <a:custGeom>
                <a:avLst/>
                <a:gdLst>
                  <a:gd name="T0" fmla="*/ 0 w 132"/>
                  <a:gd name="T1" fmla="*/ 0 h 9"/>
                  <a:gd name="T2" fmla="*/ 0 w 132"/>
                  <a:gd name="T3" fmla="*/ 0 h 9"/>
                  <a:gd name="T4" fmla="*/ 0 w 132"/>
                  <a:gd name="T5" fmla="*/ 0 h 9"/>
                  <a:gd name="T6" fmla="*/ 0 60000 65536"/>
                  <a:gd name="T7" fmla="*/ 0 60000 65536"/>
                  <a:gd name="T8" fmla="*/ 0 60000 65536"/>
                </a:gdLst>
                <a:ahLst/>
                <a:cxnLst>
                  <a:cxn ang="T6">
                    <a:pos x="T0" y="T1"/>
                  </a:cxn>
                  <a:cxn ang="T7">
                    <a:pos x="T2" y="T3"/>
                  </a:cxn>
                  <a:cxn ang="T8">
                    <a:pos x="T4" y="T5"/>
                  </a:cxn>
                </a:cxnLst>
                <a:rect l="0" t="0" r="r" b="b"/>
                <a:pathLst>
                  <a:path w="132" h="9">
                    <a:moveTo>
                      <a:pt x="0" y="9"/>
                    </a:moveTo>
                    <a:lnTo>
                      <a:pt x="80" y="0"/>
                    </a:lnTo>
                    <a:lnTo>
                      <a:pt x="13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0" name="Freeform 93"/>
              <p:cNvSpPr>
                <a:spLocks/>
              </p:cNvSpPr>
              <p:nvPr/>
            </p:nvSpPr>
            <p:spPr bwMode="auto">
              <a:xfrm>
                <a:off x="4203" y="1369"/>
                <a:ext cx="10" cy="9"/>
              </a:xfrm>
              <a:custGeom>
                <a:avLst/>
                <a:gdLst>
                  <a:gd name="T0" fmla="*/ 0 w 46"/>
                  <a:gd name="T1" fmla="*/ 0 h 37"/>
                  <a:gd name="T2" fmla="*/ 0 w 46"/>
                  <a:gd name="T3" fmla="*/ 0 h 37"/>
                  <a:gd name="T4" fmla="*/ 0 w 46"/>
                  <a:gd name="T5" fmla="*/ 0 h 37"/>
                  <a:gd name="T6" fmla="*/ 0 w 46"/>
                  <a:gd name="T7" fmla="*/ 0 h 37"/>
                  <a:gd name="T8" fmla="*/ 0 w 46"/>
                  <a:gd name="T9" fmla="*/ 0 h 37"/>
                  <a:gd name="T10" fmla="*/ 0 w 46"/>
                  <a:gd name="T11" fmla="*/ 0 h 37"/>
                  <a:gd name="T12" fmla="*/ 0 w 46"/>
                  <a:gd name="T13" fmla="*/ 0 h 37"/>
                  <a:gd name="T14" fmla="*/ 0 w 46"/>
                  <a:gd name="T15" fmla="*/ 0 h 37"/>
                  <a:gd name="T16" fmla="*/ 0 w 46"/>
                  <a:gd name="T17" fmla="*/ 0 h 37"/>
                  <a:gd name="T18" fmla="*/ 0 w 46"/>
                  <a:gd name="T19" fmla="*/ 0 h 37"/>
                  <a:gd name="T20" fmla="*/ 0 w 46"/>
                  <a:gd name="T21" fmla="*/ 0 h 37"/>
                  <a:gd name="T22" fmla="*/ 0 w 46"/>
                  <a:gd name="T23" fmla="*/ 0 h 37"/>
                  <a:gd name="T24" fmla="*/ 0 w 46"/>
                  <a:gd name="T25" fmla="*/ 0 h 37"/>
                  <a:gd name="T26" fmla="*/ 0 w 46"/>
                  <a:gd name="T27" fmla="*/ 0 h 37"/>
                  <a:gd name="T28" fmla="*/ 0 w 46"/>
                  <a:gd name="T29" fmla="*/ 0 h 37"/>
                  <a:gd name="T30" fmla="*/ 0 w 46"/>
                  <a:gd name="T31" fmla="*/ 0 h 37"/>
                  <a:gd name="T32" fmla="*/ 0 w 46"/>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7">
                    <a:moveTo>
                      <a:pt x="40" y="16"/>
                    </a:moveTo>
                    <a:lnTo>
                      <a:pt x="30" y="9"/>
                    </a:lnTo>
                    <a:lnTo>
                      <a:pt x="21" y="2"/>
                    </a:lnTo>
                    <a:lnTo>
                      <a:pt x="14" y="0"/>
                    </a:lnTo>
                    <a:lnTo>
                      <a:pt x="5" y="0"/>
                    </a:lnTo>
                    <a:lnTo>
                      <a:pt x="0" y="1"/>
                    </a:lnTo>
                    <a:lnTo>
                      <a:pt x="0" y="6"/>
                    </a:lnTo>
                    <a:lnTo>
                      <a:pt x="3" y="13"/>
                    </a:lnTo>
                    <a:lnTo>
                      <a:pt x="7" y="20"/>
                    </a:lnTo>
                    <a:lnTo>
                      <a:pt x="16" y="26"/>
                    </a:lnTo>
                    <a:lnTo>
                      <a:pt x="25" y="32"/>
                    </a:lnTo>
                    <a:lnTo>
                      <a:pt x="32" y="35"/>
                    </a:lnTo>
                    <a:lnTo>
                      <a:pt x="41" y="37"/>
                    </a:lnTo>
                    <a:lnTo>
                      <a:pt x="46" y="34"/>
                    </a:lnTo>
                    <a:lnTo>
                      <a:pt x="46" y="31"/>
                    </a:lnTo>
                    <a:lnTo>
                      <a:pt x="44" y="23"/>
                    </a:lnTo>
                    <a:lnTo>
                      <a:pt x="40" y="1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1" name="Line 94"/>
              <p:cNvSpPr>
                <a:spLocks noChangeShapeType="1"/>
              </p:cNvSpPr>
              <p:nvPr/>
            </p:nvSpPr>
            <p:spPr bwMode="auto">
              <a:xfrm flipH="1">
                <a:off x="4190" y="1371"/>
                <a:ext cx="1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32" name="Freeform 95"/>
              <p:cNvSpPr>
                <a:spLocks/>
              </p:cNvSpPr>
              <p:nvPr/>
            </p:nvSpPr>
            <p:spPr bwMode="auto">
              <a:xfrm>
                <a:off x="4183" y="1372"/>
                <a:ext cx="11" cy="12"/>
              </a:xfrm>
              <a:custGeom>
                <a:avLst/>
                <a:gdLst>
                  <a:gd name="T0" fmla="*/ 0 w 56"/>
                  <a:gd name="T1" fmla="*/ 0 h 46"/>
                  <a:gd name="T2" fmla="*/ 0 w 56"/>
                  <a:gd name="T3" fmla="*/ 0 h 46"/>
                  <a:gd name="T4" fmla="*/ 0 w 56"/>
                  <a:gd name="T5" fmla="*/ 0 h 46"/>
                  <a:gd name="T6" fmla="*/ 0 w 56"/>
                  <a:gd name="T7" fmla="*/ 0 h 46"/>
                  <a:gd name="T8" fmla="*/ 0 w 56"/>
                  <a:gd name="T9" fmla="*/ 0 h 46"/>
                  <a:gd name="T10" fmla="*/ 0 w 5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6">
                    <a:moveTo>
                      <a:pt x="15" y="0"/>
                    </a:moveTo>
                    <a:lnTo>
                      <a:pt x="3" y="1"/>
                    </a:lnTo>
                    <a:lnTo>
                      <a:pt x="0" y="2"/>
                    </a:lnTo>
                    <a:lnTo>
                      <a:pt x="0" y="6"/>
                    </a:lnTo>
                    <a:lnTo>
                      <a:pt x="1" y="9"/>
                    </a:lnTo>
                    <a:lnTo>
                      <a:pt x="56"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3" name="Freeform 96"/>
              <p:cNvSpPr>
                <a:spLocks/>
              </p:cNvSpPr>
              <p:nvPr/>
            </p:nvSpPr>
            <p:spPr bwMode="auto">
              <a:xfrm>
                <a:off x="4152" y="1381"/>
                <a:ext cx="28" cy="14"/>
              </a:xfrm>
              <a:custGeom>
                <a:avLst/>
                <a:gdLst>
                  <a:gd name="T0" fmla="*/ 0 w 142"/>
                  <a:gd name="T1" fmla="*/ 0 h 58"/>
                  <a:gd name="T2" fmla="*/ 0 w 142"/>
                  <a:gd name="T3" fmla="*/ 0 h 58"/>
                  <a:gd name="T4" fmla="*/ 0 w 142"/>
                  <a:gd name="T5" fmla="*/ 0 h 58"/>
                  <a:gd name="T6" fmla="*/ 0 w 142"/>
                  <a:gd name="T7" fmla="*/ 0 h 58"/>
                  <a:gd name="T8" fmla="*/ 0 w 142"/>
                  <a:gd name="T9" fmla="*/ 0 h 58"/>
                  <a:gd name="T10" fmla="*/ 0 w 142"/>
                  <a:gd name="T11" fmla="*/ 0 h 58"/>
                  <a:gd name="T12" fmla="*/ 0 w 142"/>
                  <a:gd name="T13" fmla="*/ 0 h 58"/>
                  <a:gd name="T14" fmla="*/ 0 w 142"/>
                  <a:gd name="T15" fmla="*/ 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58">
                    <a:moveTo>
                      <a:pt x="142" y="2"/>
                    </a:moveTo>
                    <a:lnTo>
                      <a:pt x="52" y="0"/>
                    </a:lnTo>
                    <a:lnTo>
                      <a:pt x="51" y="11"/>
                    </a:lnTo>
                    <a:lnTo>
                      <a:pt x="27" y="25"/>
                    </a:lnTo>
                    <a:lnTo>
                      <a:pt x="0" y="25"/>
                    </a:lnTo>
                    <a:lnTo>
                      <a:pt x="24" y="11"/>
                    </a:lnTo>
                    <a:lnTo>
                      <a:pt x="51" y="11"/>
                    </a:lnTo>
                    <a:lnTo>
                      <a:pt x="81" y="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4" name="Line 97"/>
              <p:cNvSpPr>
                <a:spLocks noChangeShapeType="1"/>
              </p:cNvSpPr>
              <p:nvPr/>
            </p:nvSpPr>
            <p:spPr bwMode="auto">
              <a:xfrm flipH="1" flipV="1">
                <a:off x="4157" y="1387"/>
                <a:ext cx="6"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35" name="Line 98"/>
              <p:cNvSpPr>
                <a:spLocks noChangeShapeType="1"/>
              </p:cNvSpPr>
              <p:nvPr/>
            </p:nvSpPr>
            <p:spPr bwMode="auto">
              <a:xfrm flipH="1" flipV="1">
                <a:off x="4135" y="1380"/>
                <a:ext cx="1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36" name="Freeform 99"/>
              <p:cNvSpPr>
                <a:spLocks/>
              </p:cNvSpPr>
              <p:nvPr/>
            </p:nvSpPr>
            <p:spPr bwMode="auto">
              <a:xfrm>
                <a:off x="4132" y="1371"/>
                <a:ext cx="20" cy="33"/>
              </a:xfrm>
              <a:custGeom>
                <a:avLst/>
                <a:gdLst>
                  <a:gd name="T0" fmla="*/ 0 w 98"/>
                  <a:gd name="T1" fmla="*/ 0 h 129"/>
                  <a:gd name="T2" fmla="*/ 0 w 98"/>
                  <a:gd name="T3" fmla="*/ 0 h 129"/>
                  <a:gd name="T4" fmla="*/ 0 w 98"/>
                  <a:gd name="T5" fmla="*/ 0 h 129"/>
                  <a:gd name="T6" fmla="*/ 0 w 98"/>
                  <a:gd name="T7" fmla="*/ 0 h 129"/>
                  <a:gd name="T8" fmla="*/ 0 w 98"/>
                  <a:gd name="T9" fmla="*/ 0 h 129"/>
                  <a:gd name="T10" fmla="*/ 0 w 98"/>
                  <a:gd name="T11" fmla="*/ 0 h 129"/>
                  <a:gd name="T12" fmla="*/ 0 w 98"/>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29">
                    <a:moveTo>
                      <a:pt x="11" y="0"/>
                    </a:moveTo>
                    <a:lnTo>
                      <a:pt x="0" y="89"/>
                    </a:lnTo>
                    <a:lnTo>
                      <a:pt x="0" y="94"/>
                    </a:lnTo>
                    <a:lnTo>
                      <a:pt x="19" y="129"/>
                    </a:lnTo>
                    <a:lnTo>
                      <a:pt x="30" y="126"/>
                    </a:lnTo>
                    <a:lnTo>
                      <a:pt x="59" y="111"/>
                    </a:lnTo>
                    <a:lnTo>
                      <a:pt x="98" y="10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7" name="Freeform 100"/>
              <p:cNvSpPr>
                <a:spLocks/>
              </p:cNvSpPr>
              <p:nvPr/>
            </p:nvSpPr>
            <p:spPr bwMode="auto">
              <a:xfrm>
                <a:off x="4140" y="1367"/>
                <a:ext cx="45" cy="3"/>
              </a:xfrm>
              <a:custGeom>
                <a:avLst/>
                <a:gdLst>
                  <a:gd name="T0" fmla="*/ 0 w 227"/>
                  <a:gd name="T1" fmla="*/ 0 h 14"/>
                  <a:gd name="T2" fmla="*/ 0 w 227"/>
                  <a:gd name="T3" fmla="*/ 0 h 14"/>
                  <a:gd name="T4" fmla="*/ 0 w 227"/>
                  <a:gd name="T5" fmla="*/ 0 h 14"/>
                  <a:gd name="T6" fmla="*/ 0 60000 65536"/>
                  <a:gd name="T7" fmla="*/ 0 60000 65536"/>
                  <a:gd name="T8" fmla="*/ 0 60000 65536"/>
                </a:gdLst>
                <a:ahLst/>
                <a:cxnLst>
                  <a:cxn ang="T6">
                    <a:pos x="T0" y="T1"/>
                  </a:cxn>
                  <a:cxn ang="T7">
                    <a:pos x="T2" y="T3"/>
                  </a:cxn>
                  <a:cxn ang="T8">
                    <a:pos x="T4" y="T5"/>
                  </a:cxn>
                </a:cxnLst>
                <a:rect l="0" t="0" r="r" b="b"/>
                <a:pathLst>
                  <a:path w="227" h="14">
                    <a:moveTo>
                      <a:pt x="63" y="0"/>
                    </a:moveTo>
                    <a:lnTo>
                      <a:pt x="0" y="6"/>
                    </a:lnTo>
                    <a:lnTo>
                      <a:pt x="227"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38" name="Line 101"/>
              <p:cNvSpPr>
                <a:spLocks noChangeShapeType="1"/>
              </p:cNvSpPr>
              <p:nvPr/>
            </p:nvSpPr>
            <p:spPr bwMode="auto">
              <a:xfrm flipH="1">
                <a:off x="4152" y="1365"/>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39" name="Line 102"/>
              <p:cNvSpPr>
                <a:spLocks noChangeShapeType="1"/>
              </p:cNvSpPr>
              <p:nvPr/>
            </p:nvSpPr>
            <p:spPr bwMode="auto">
              <a:xfrm flipV="1">
                <a:off x="4155" y="1362"/>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0" name="Line 103"/>
              <p:cNvSpPr>
                <a:spLocks noChangeShapeType="1"/>
              </p:cNvSpPr>
              <p:nvPr/>
            </p:nvSpPr>
            <p:spPr bwMode="auto">
              <a:xfrm flipH="1">
                <a:off x="4138" y="1368"/>
                <a:ext cx="2"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1" name="Line 104"/>
              <p:cNvSpPr>
                <a:spLocks noChangeShapeType="1"/>
              </p:cNvSpPr>
              <p:nvPr/>
            </p:nvSpPr>
            <p:spPr bwMode="auto">
              <a:xfrm flipH="1" flipV="1">
                <a:off x="4134" y="13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2" name="Line 105"/>
              <p:cNvSpPr>
                <a:spLocks noChangeShapeType="1"/>
              </p:cNvSpPr>
              <p:nvPr/>
            </p:nvSpPr>
            <p:spPr bwMode="auto">
              <a:xfrm flipH="1">
                <a:off x="4091" y="1307"/>
                <a:ext cx="39"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3" name="Line 106"/>
              <p:cNvSpPr>
                <a:spLocks noChangeShapeType="1"/>
              </p:cNvSpPr>
              <p:nvPr/>
            </p:nvSpPr>
            <p:spPr bwMode="auto">
              <a:xfrm flipH="1">
                <a:off x="4086" y="1307"/>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4" name="Line 107"/>
              <p:cNvSpPr>
                <a:spLocks noChangeShapeType="1"/>
              </p:cNvSpPr>
              <p:nvPr/>
            </p:nvSpPr>
            <p:spPr bwMode="auto">
              <a:xfrm flipH="1" flipV="1">
                <a:off x="4060" y="1306"/>
                <a:ext cx="2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5" name="Line 108"/>
              <p:cNvSpPr>
                <a:spLocks noChangeShapeType="1"/>
              </p:cNvSpPr>
              <p:nvPr/>
            </p:nvSpPr>
            <p:spPr bwMode="auto">
              <a:xfrm flipH="1">
                <a:off x="4020" y="1306"/>
                <a:ext cx="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46" name="Freeform 109"/>
              <p:cNvSpPr>
                <a:spLocks/>
              </p:cNvSpPr>
              <p:nvPr/>
            </p:nvSpPr>
            <p:spPr bwMode="auto">
              <a:xfrm>
                <a:off x="4016" y="1305"/>
                <a:ext cx="300" cy="64"/>
              </a:xfrm>
              <a:custGeom>
                <a:avLst/>
                <a:gdLst>
                  <a:gd name="T0" fmla="*/ 0 w 1497"/>
                  <a:gd name="T1" fmla="*/ 0 h 255"/>
                  <a:gd name="T2" fmla="*/ 0 w 1497"/>
                  <a:gd name="T3" fmla="*/ 0 h 255"/>
                  <a:gd name="T4" fmla="*/ 0 w 1497"/>
                  <a:gd name="T5" fmla="*/ 0 h 255"/>
                  <a:gd name="T6" fmla="*/ 0 w 1497"/>
                  <a:gd name="T7" fmla="*/ 0 h 255"/>
                  <a:gd name="T8" fmla="*/ 0 w 1497"/>
                  <a:gd name="T9" fmla="*/ 0 h 255"/>
                  <a:gd name="T10" fmla="*/ 0 w 1497"/>
                  <a:gd name="T11" fmla="*/ 0 h 255"/>
                  <a:gd name="T12" fmla="*/ 0 w 1497"/>
                  <a:gd name="T13" fmla="*/ 0 h 255"/>
                  <a:gd name="T14" fmla="*/ 0 w 1497"/>
                  <a:gd name="T15" fmla="*/ 0 h 255"/>
                  <a:gd name="T16" fmla="*/ 0 w 1497"/>
                  <a:gd name="T17" fmla="*/ 0 h 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7" h="255">
                    <a:moveTo>
                      <a:pt x="0" y="0"/>
                    </a:moveTo>
                    <a:lnTo>
                      <a:pt x="6" y="25"/>
                    </a:lnTo>
                    <a:lnTo>
                      <a:pt x="8" y="32"/>
                    </a:lnTo>
                    <a:lnTo>
                      <a:pt x="142" y="135"/>
                    </a:lnTo>
                    <a:lnTo>
                      <a:pt x="139" y="138"/>
                    </a:lnTo>
                    <a:lnTo>
                      <a:pt x="214" y="214"/>
                    </a:lnTo>
                    <a:lnTo>
                      <a:pt x="1497" y="255"/>
                    </a:lnTo>
                    <a:lnTo>
                      <a:pt x="1300" y="239"/>
                    </a:lnTo>
                    <a:lnTo>
                      <a:pt x="214" y="2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47" name="Freeform 110"/>
              <p:cNvSpPr>
                <a:spLocks/>
              </p:cNvSpPr>
              <p:nvPr/>
            </p:nvSpPr>
            <p:spPr bwMode="auto">
              <a:xfrm>
                <a:off x="4053" y="1270"/>
                <a:ext cx="230" cy="95"/>
              </a:xfrm>
              <a:custGeom>
                <a:avLst/>
                <a:gdLst>
                  <a:gd name="T0" fmla="*/ 0 w 1149"/>
                  <a:gd name="T1" fmla="*/ 0 h 382"/>
                  <a:gd name="T2" fmla="*/ 0 w 1149"/>
                  <a:gd name="T3" fmla="*/ 0 h 382"/>
                  <a:gd name="T4" fmla="*/ 0 w 1149"/>
                  <a:gd name="T5" fmla="*/ 0 h 382"/>
                  <a:gd name="T6" fmla="*/ 0 w 1149"/>
                  <a:gd name="T7" fmla="*/ 0 h 382"/>
                  <a:gd name="T8" fmla="*/ 0 w 1149"/>
                  <a:gd name="T9" fmla="*/ 0 h 382"/>
                  <a:gd name="T10" fmla="*/ 0 w 1149"/>
                  <a:gd name="T11" fmla="*/ 0 h 382"/>
                  <a:gd name="T12" fmla="*/ 0 w 1149"/>
                  <a:gd name="T13" fmla="*/ 0 h 382"/>
                  <a:gd name="T14" fmla="*/ 0 w 1149"/>
                  <a:gd name="T15" fmla="*/ 0 h 382"/>
                  <a:gd name="T16" fmla="*/ 0 w 1149"/>
                  <a:gd name="T17" fmla="*/ 0 h 382"/>
                  <a:gd name="T18" fmla="*/ 0 w 1149"/>
                  <a:gd name="T19" fmla="*/ 0 h 382"/>
                  <a:gd name="T20" fmla="*/ 0 w 1149"/>
                  <a:gd name="T21" fmla="*/ 0 h 382"/>
                  <a:gd name="T22" fmla="*/ 0 w 1149"/>
                  <a:gd name="T23" fmla="*/ 0 h 382"/>
                  <a:gd name="T24" fmla="*/ 0 w 1149"/>
                  <a:gd name="T25" fmla="*/ 0 h 382"/>
                  <a:gd name="T26" fmla="*/ 0 w 1149"/>
                  <a:gd name="T27" fmla="*/ 0 h 382"/>
                  <a:gd name="T28" fmla="*/ 0 w 1149"/>
                  <a:gd name="T29" fmla="*/ 0 h 382"/>
                  <a:gd name="T30" fmla="*/ 0 w 1149"/>
                  <a:gd name="T31" fmla="*/ 0 h 382"/>
                  <a:gd name="T32" fmla="*/ 0 w 1149"/>
                  <a:gd name="T33" fmla="*/ 0 h 382"/>
                  <a:gd name="T34" fmla="*/ 0 w 1149"/>
                  <a:gd name="T35" fmla="*/ 0 h 382"/>
                  <a:gd name="T36" fmla="*/ 0 w 1149"/>
                  <a:gd name="T37" fmla="*/ 0 h 382"/>
                  <a:gd name="T38" fmla="*/ 0 w 1149"/>
                  <a:gd name="T39" fmla="*/ 0 h 3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49" h="382">
                    <a:moveTo>
                      <a:pt x="0" y="316"/>
                    </a:moveTo>
                    <a:lnTo>
                      <a:pt x="1074" y="343"/>
                    </a:lnTo>
                    <a:lnTo>
                      <a:pt x="1090" y="337"/>
                    </a:lnTo>
                    <a:lnTo>
                      <a:pt x="1111" y="261"/>
                    </a:lnTo>
                    <a:lnTo>
                      <a:pt x="1149" y="115"/>
                    </a:lnTo>
                    <a:lnTo>
                      <a:pt x="1143" y="106"/>
                    </a:lnTo>
                    <a:lnTo>
                      <a:pt x="1117" y="88"/>
                    </a:lnTo>
                    <a:lnTo>
                      <a:pt x="987" y="0"/>
                    </a:lnTo>
                    <a:lnTo>
                      <a:pt x="984" y="0"/>
                    </a:lnTo>
                    <a:lnTo>
                      <a:pt x="977" y="0"/>
                    </a:lnTo>
                    <a:lnTo>
                      <a:pt x="973" y="3"/>
                    </a:lnTo>
                    <a:lnTo>
                      <a:pt x="952" y="26"/>
                    </a:lnTo>
                    <a:lnTo>
                      <a:pt x="942" y="55"/>
                    </a:lnTo>
                    <a:lnTo>
                      <a:pt x="931" y="97"/>
                    </a:lnTo>
                    <a:lnTo>
                      <a:pt x="925" y="137"/>
                    </a:lnTo>
                    <a:lnTo>
                      <a:pt x="929" y="168"/>
                    </a:lnTo>
                    <a:lnTo>
                      <a:pt x="937" y="196"/>
                    </a:lnTo>
                    <a:lnTo>
                      <a:pt x="941" y="200"/>
                    </a:lnTo>
                    <a:lnTo>
                      <a:pt x="1087" y="338"/>
                    </a:lnTo>
                    <a:lnTo>
                      <a:pt x="1117" y="3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48" name="Freeform 111"/>
              <p:cNvSpPr>
                <a:spLocks/>
              </p:cNvSpPr>
              <p:nvPr/>
            </p:nvSpPr>
            <p:spPr bwMode="auto">
              <a:xfrm>
                <a:off x="4264" y="1294"/>
                <a:ext cx="12" cy="51"/>
              </a:xfrm>
              <a:custGeom>
                <a:avLst/>
                <a:gdLst>
                  <a:gd name="T0" fmla="*/ 0 w 59"/>
                  <a:gd name="T1" fmla="*/ 0 h 203"/>
                  <a:gd name="T2" fmla="*/ 0 w 59"/>
                  <a:gd name="T3" fmla="*/ 0 h 203"/>
                  <a:gd name="T4" fmla="*/ 0 w 59"/>
                  <a:gd name="T5" fmla="*/ 0 h 203"/>
                  <a:gd name="T6" fmla="*/ 0 60000 65536"/>
                  <a:gd name="T7" fmla="*/ 0 60000 65536"/>
                  <a:gd name="T8" fmla="*/ 0 60000 65536"/>
                </a:gdLst>
                <a:ahLst/>
                <a:cxnLst>
                  <a:cxn ang="T6">
                    <a:pos x="T0" y="T1"/>
                  </a:cxn>
                  <a:cxn ang="T7">
                    <a:pos x="T2" y="T3"/>
                  </a:cxn>
                  <a:cxn ang="T8">
                    <a:pos x="T4" y="T5"/>
                  </a:cxn>
                </a:cxnLst>
                <a:rect l="0" t="0" r="r" b="b"/>
                <a:pathLst>
                  <a:path w="59" h="203">
                    <a:moveTo>
                      <a:pt x="0" y="203"/>
                    </a:moveTo>
                    <a:lnTo>
                      <a:pt x="19" y="140"/>
                    </a:lnTo>
                    <a:lnTo>
                      <a:pt x="5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49" name="Freeform 112"/>
              <p:cNvSpPr>
                <a:spLocks/>
              </p:cNvSpPr>
              <p:nvPr/>
            </p:nvSpPr>
            <p:spPr bwMode="auto">
              <a:xfrm>
                <a:off x="4281" y="1295"/>
                <a:ext cx="35" cy="2"/>
              </a:xfrm>
              <a:custGeom>
                <a:avLst/>
                <a:gdLst>
                  <a:gd name="T0" fmla="*/ 0 w 173"/>
                  <a:gd name="T1" fmla="*/ 0 h 6"/>
                  <a:gd name="T2" fmla="*/ 0 w 173"/>
                  <a:gd name="T3" fmla="*/ 0 h 6"/>
                  <a:gd name="T4" fmla="*/ 0 w 173"/>
                  <a:gd name="T5" fmla="*/ 0 h 6"/>
                  <a:gd name="T6" fmla="*/ 0 60000 65536"/>
                  <a:gd name="T7" fmla="*/ 0 60000 65536"/>
                  <a:gd name="T8" fmla="*/ 0 60000 65536"/>
                </a:gdLst>
                <a:ahLst/>
                <a:cxnLst>
                  <a:cxn ang="T6">
                    <a:pos x="T0" y="T1"/>
                  </a:cxn>
                  <a:cxn ang="T7">
                    <a:pos x="T2" y="T3"/>
                  </a:cxn>
                  <a:cxn ang="T8">
                    <a:pos x="T4" y="T5"/>
                  </a:cxn>
                </a:cxnLst>
                <a:rect l="0" t="0" r="r" b="b"/>
                <a:pathLst>
                  <a:path w="173" h="6">
                    <a:moveTo>
                      <a:pt x="0" y="0"/>
                    </a:moveTo>
                    <a:lnTo>
                      <a:pt x="173" y="6"/>
                    </a:lnTo>
                    <a:lnTo>
                      <a:pt x="5"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0" name="Freeform 113"/>
              <p:cNvSpPr>
                <a:spLocks/>
              </p:cNvSpPr>
              <p:nvPr/>
            </p:nvSpPr>
            <p:spPr bwMode="auto">
              <a:xfrm>
                <a:off x="4300" y="1294"/>
                <a:ext cx="6" cy="2"/>
              </a:xfrm>
              <a:custGeom>
                <a:avLst/>
                <a:gdLst>
                  <a:gd name="T0" fmla="*/ 0 w 30"/>
                  <a:gd name="T1" fmla="*/ 0 h 10"/>
                  <a:gd name="T2" fmla="*/ 0 w 30"/>
                  <a:gd name="T3" fmla="*/ 0 h 10"/>
                  <a:gd name="T4" fmla="*/ 0 w 30"/>
                  <a:gd name="T5" fmla="*/ 0 h 10"/>
                  <a:gd name="T6" fmla="*/ 0 w 30"/>
                  <a:gd name="T7" fmla="*/ 0 h 10"/>
                  <a:gd name="T8" fmla="*/ 0 w 30"/>
                  <a:gd name="T9" fmla="*/ 0 h 10"/>
                  <a:gd name="T10" fmla="*/ 0 w 30"/>
                  <a:gd name="T11" fmla="*/ 0 h 10"/>
                  <a:gd name="T12" fmla="*/ 0 w 30"/>
                  <a:gd name="T13" fmla="*/ 0 h 10"/>
                  <a:gd name="T14" fmla="*/ 0 w 30"/>
                  <a:gd name="T15" fmla="*/ 0 h 10"/>
                  <a:gd name="T16" fmla="*/ 0 w 3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0">
                    <a:moveTo>
                      <a:pt x="0" y="10"/>
                    </a:moveTo>
                    <a:lnTo>
                      <a:pt x="7" y="3"/>
                    </a:lnTo>
                    <a:lnTo>
                      <a:pt x="11" y="0"/>
                    </a:lnTo>
                    <a:lnTo>
                      <a:pt x="30" y="1"/>
                    </a:lnTo>
                    <a:lnTo>
                      <a:pt x="28" y="3"/>
                    </a:lnTo>
                    <a:lnTo>
                      <a:pt x="21" y="10"/>
                    </a:lnTo>
                    <a:lnTo>
                      <a:pt x="21" y="0"/>
                    </a:lnTo>
                    <a:lnTo>
                      <a:pt x="17" y="3"/>
                    </a:lnTo>
                    <a:lnTo>
                      <a:pt x="1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1" name="Freeform 114"/>
              <p:cNvSpPr>
                <a:spLocks/>
              </p:cNvSpPr>
              <p:nvPr/>
            </p:nvSpPr>
            <p:spPr bwMode="auto">
              <a:xfrm>
                <a:off x="4306" y="1294"/>
                <a:ext cx="1" cy="2"/>
              </a:xfrm>
              <a:custGeom>
                <a:avLst/>
                <a:gdLst>
                  <a:gd name="T0" fmla="*/ 0 w 7"/>
                  <a:gd name="T1" fmla="*/ 0 h 9"/>
                  <a:gd name="T2" fmla="*/ 0 w 7"/>
                  <a:gd name="T3" fmla="*/ 0 h 9"/>
                  <a:gd name="T4" fmla="*/ 0 w 7"/>
                  <a:gd name="T5" fmla="*/ 0 h 9"/>
                  <a:gd name="T6" fmla="*/ 0 w 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7" y="9"/>
                    </a:moveTo>
                    <a:lnTo>
                      <a:pt x="7" y="7"/>
                    </a:lnTo>
                    <a:lnTo>
                      <a:pt x="6"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2" name="Line 115"/>
              <p:cNvSpPr>
                <a:spLocks noChangeShapeType="1"/>
              </p:cNvSpPr>
              <p:nvPr/>
            </p:nvSpPr>
            <p:spPr bwMode="auto">
              <a:xfrm>
                <a:off x="4311" y="1297"/>
                <a:ext cx="1" cy="7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53" name="Freeform 116"/>
              <p:cNvSpPr>
                <a:spLocks/>
              </p:cNvSpPr>
              <p:nvPr/>
            </p:nvSpPr>
            <p:spPr bwMode="auto">
              <a:xfrm>
                <a:off x="4316" y="1297"/>
                <a:ext cx="1" cy="72"/>
              </a:xfrm>
              <a:custGeom>
                <a:avLst/>
                <a:gdLst>
                  <a:gd name="T0" fmla="*/ 0 w 9"/>
                  <a:gd name="T1" fmla="*/ 0 h 290"/>
                  <a:gd name="T2" fmla="*/ 0 w 9"/>
                  <a:gd name="T3" fmla="*/ 0 h 290"/>
                  <a:gd name="T4" fmla="*/ 0 w 9"/>
                  <a:gd name="T5" fmla="*/ 0 h 290"/>
                  <a:gd name="T6" fmla="*/ 0 w 9"/>
                  <a:gd name="T7" fmla="*/ 0 h 290"/>
                  <a:gd name="T8" fmla="*/ 0 w 9"/>
                  <a:gd name="T9" fmla="*/ 0 h 290"/>
                  <a:gd name="T10" fmla="*/ 0 w 9"/>
                  <a:gd name="T11" fmla="*/ 0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0">
                    <a:moveTo>
                      <a:pt x="0" y="281"/>
                    </a:moveTo>
                    <a:lnTo>
                      <a:pt x="9" y="278"/>
                    </a:lnTo>
                    <a:lnTo>
                      <a:pt x="9" y="8"/>
                    </a:lnTo>
                    <a:lnTo>
                      <a:pt x="0" y="5"/>
                    </a:lnTo>
                    <a:lnTo>
                      <a:pt x="0" y="0"/>
                    </a:lnTo>
                    <a:lnTo>
                      <a:pt x="0" y="29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4" name="Freeform 117"/>
              <p:cNvSpPr>
                <a:spLocks/>
              </p:cNvSpPr>
              <p:nvPr/>
            </p:nvSpPr>
            <p:spPr bwMode="auto">
              <a:xfrm>
                <a:off x="4044" y="1340"/>
                <a:ext cx="220" cy="5"/>
              </a:xfrm>
              <a:custGeom>
                <a:avLst/>
                <a:gdLst>
                  <a:gd name="T0" fmla="*/ 0 w 1101"/>
                  <a:gd name="T1" fmla="*/ 0 h 23"/>
                  <a:gd name="T2" fmla="*/ 0 w 1101"/>
                  <a:gd name="T3" fmla="*/ 0 h 23"/>
                  <a:gd name="T4" fmla="*/ 0 w 1101"/>
                  <a:gd name="T5" fmla="*/ 0 h 23"/>
                  <a:gd name="T6" fmla="*/ 0 60000 65536"/>
                  <a:gd name="T7" fmla="*/ 0 60000 65536"/>
                  <a:gd name="T8" fmla="*/ 0 60000 65536"/>
                </a:gdLst>
                <a:ahLst/>
                <a:cxnLst>
                  <a:cxn ang="T6">
                    <a:pos x="T0" y="T1"/>
                  </a:cxn>
                  <a:cxn ang="T7">
                    <a:pos x="T2" y="T3"/>
                  </a:cxn>
                  <a:cxn ang="T8">
                    <a:pos x="T4" y="T5"/>
                  </a:cxn>
                </a:cxnLst>
                <a:rect l="0" t="0" r="r" b="b"/>
                <a:pathLst>
                  <a:path w="1101" h="23">
                    <a:moveTo>
                      <a:pt x="1101" y="20"/>
                    </a:moveTo>
                    <a:lnTo>
                      <a:pt x="1098"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5" name="Freeform 118"/>
              <p:cNvSpPr>
                <a:spLocks/>
              </p:cNvSpPr>
              <p:nvPr/>
            </p:nvSpPr>
            <p:spPr bwMode="auto">
              <a:xfrm>
                <a:off x="4042" y="1320"/>
                <a:ext cx="170" cy="3"/>
              </a:xfrm>
              <a:custGeom>
                <a:avLst/>
                <a:gdLst>
                  <a:gd name="T0" fmla="*/ 0 w 846"/>
                  <a:gd name="T1" fmla="*/ 0 h 12"/>
                  <a:gd name="T2" fmla="*/ 0 w 846"/>
                  <a:gd name="T3" fmla="*/ 0 h 12"/>
                  <a:gd name="T4" fmla="*/ 0 w 846"/>
                  <a:gd name="T5" fmla="*/ 0 h 12"/>
                  <a:gd name="T6" fmla="*/ 0 w 84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6" h="12">
                    <a:moveTo>
                      <a:pt x="0" y="0"/>
                    </a:moveTo>
                    <a:lnTo>
                      <a:pt x="224" y="4"/>
                    </a:lnTo>
                    <a:lnTo>
                      <a:pt x="240" y="4"/>
                    </a:lnTo>
                    <a:lnTo>
                      <a:pt x="846"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6" name="Line 119"/>
              <p:cNvSpPr>
                <a:spLocks noChangeShapeType="1"/>
              </p:cNvSpPr>
              <p:nvPr/>
            </p:nvSpPr>
            <p:spPr bwMode="auto">
              <a:xfrm>
                <a:off x="4212" y="13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57" name="Line 120"/>
              <p:cNvSpPr>
                <a:spLocks noChangeShapeType="1"/>
              </p:cNvSpPr>
              <p:nvPr/>
            </p:nvSpPr>
            <p:spPr bwMode="auto">
              <a:xfrm flipH="1" flipV="1">
                <a:off x="4143" y="1307"/>
                <a:ext cx="6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58" name="Freeform 121"/>
              <p:cNvSpPr>
                <a:spLocks/>
              </p:cNvSpPr>
              <p:nvPr/>
            </p:nvSpPr>
            <p:spPr bwMode="auto">
              <a:xfrm>
                <a:off x="4151" y="1380"/>
                <a:ext cx="2" cy="4"/>
              </a:xfrm>
              <a:custGeom>
                <a:avLst/>
                <a:gdLst>
                  <a:gd name="T0" fmla="*/ 0 w 11"/>
                  <a:gd name="T1" fmla="*/ 0 h 18"/>
                  <a:gd name="T2" fmla="*/ 0 w 11"/>
                  <a:gd name="T3" fmla="*/ 0 h 18"/>
                  <a:gd name="T4" fmla="*/ 0 w 11"/>
                  <a:gd name="T5" fmla="*/ 0 h 18"/>
                  <a:gd name="T6" fmla="*/ 0 60000 65536"/>
                  <a:gd name="T7" fmla="*/ 0 60000 65536"/>
                  <a:gd name="T8" fmla="*/ 0 60000 65536"/>
                </a:gdLst>
                <a:ahLst/>
                <a:cxnLst>
                  <a:cxn ang="T6">
                    <a:pos x="T0" y="T1"/>
                  </a:cxn>
                  <a:cxn ang="T7">
                    <a:pos x="T2" y="T3"/>
                  </a:cxn>
                  <a:cxn ang="T8">
                    <a:pos x="T4" y="T5"/>
                  </a:cxn>
                </a:cxnLst>
                <a:rect l="0" t="0" r="r" b="b"/>
                <a:pathLst>
                  <a:path w="11" h="18">
                    <a:moveTo>
                      <a:pt x="11" y="0"/>
                    </a:moveTo>
                    <a:lnTo>
                      <a:pt x="5" y="10"/>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59" name="Freeform 122"/>
              <p:cNvSpPr>
                <a:spLocks/>
              </p:cNvSpPr>
              <p:nvPr/>
            </p:nvSpPr>
            <p:spPr bwMode="auto">
              <a:xfrm>
                <a:off x="4153" y="1378"/>
                <a:ext cx="59" cy="41"/>
              </a:xfrm>
              <a:custGeom>
                <a:avLst/>
                <a:gdLst>
                  <a:gd name="T0" fmla="*/ 0 w 295"/>
                  <a:gd name="T1" fmla="*/ 0 h 163"/>
                  <a:gd name="T2" fmla="*/ 0 w 295"/>
                  <a:gd name="T3" fmla="*/ 0 h 163"/>
                  <a:gd name="T4" fmla="*/ 0 w 295"/>
                  <a:gd name="T5" fmla="*/ 0 h 163"/>
                  <a:gd name="T6" fmla="*/ 0 w 295"/>
                  <a:gd name="T7" fmla="*/ 0 h 163"/>
                  <a:gd name="T8" fmla="*/ 0 w 295"/>
                  <a:gd name="T9" fmla="*/ 0 h 163"/>
                  <a:gd name="T10" fmla="*/ 0 w 295"/>
                  <a:gd name="T11" fmla="*/ 0 h 163"/>
                  <a:gd name="T12" fmla="*/ 0 w 295"/>
                  <a:gd name="T13" fmla="*/ 0 h 163"/>
                  <a:gd name="T14" fmla="*/ 0 w 295"/>
                  <a:gd name="T15" fmla="*/ 0 h 163"/>
                  <a:gd name="T16" fmla="*/ 0 w 295"/>
                  <a:gd name="T17" fmla="*/ 0 h 163"/>
                  <a:gd name="T18" fmla="*/ 0 w 295"/>
                  <a:gd name="T19" fmla="*/ 0 h 163"/>
                  <a:gd name="T20" fmla="*/ 0 w 295"/>
                  <a:gd name="T21" fmla="*/ 0 h 163"/>
                  <a:gd name="T22" fmla="*/ 0 w 295"/>
                  <a:gd name="T23" fmla="*/ 0 h 163"/>
                  <a:gd name="T24" fmla="*/ 0 w 295"/>
                  <a:gd name="T25" fmla="*/ 0 h 163"/>
                  <a:gd name="T26" fmla="*/ 0 w 295"/>
                  <a:gd name="T27" fmla="*/ 0 h 163"/>
                  <a:gd name="T28" fmla="*/ 0 w 295"/>
                  <a:gd name="T29" fmla="*/ 0 h 163"/>
                  <a:gd name="T30" fmla="*/ 0 w 295"/>
                  <a:gd name="T31" fmla="*/ 0 h 163"/>
                  <a:gd name="T32" fmla="*/ 0 w 295"/>
                  <a:gd name="T33" fmla="*/ 0 h 163"/>
                  <a:gd name="T34" fmla="*/ 0 w 295"/>
                  <a:gd name="T35" fmla="*/ 0 h 163"/>
                  <a:gd name="T36" fmla="*/ 0 w 295"/>
                  <a:gd name="T37" fmla="*/ 0 h 163"/>
                  <a:gd name="T38" fmla="*/ 0 w 295"/>
                  <a:gd name="T39" fmla="*/ 0 h 163"/>
                  <a:gd name="T40" fmla="*/ 0 w 295"/>
                  <a:gd name="T41" fmla="*/ 0 h 163"/>
                  <a:gd name="T42" fmla="*/ 0 w 295"/>
                  <a:gd name="T43" fmla="*/ 0 h 163"/>
                  <a:gd name="T44" fmla="*/ 0 w 295"/>
                  <a:gd name="T45" fmla="*/ 0 h 163"/>
                  <a:gd name="T46" fmla="*/ 0 w 295"/>
                  <a:gd name="T47" fmla="*/ 0 h 163"/>
                  <a:gd name="T48" fmla="*/ 0 w 295"/>
                  <a:gd name="T49" fmla="*/ 0 h 163"/>
                  <a:gd name="T50" fmla="*/ 0 w 295"/>
                  <a:gd name="T51" fmla="*/ 0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5" h="163">
                    <a:moveTo>
                      <a:pt x="0" y="7"/>
                    </a:moveTo>
                    <a:lnTo>
                      <a:pt x="10" y="2"/>
                    </a:lnTo>
                    <a:lnTo>
                      <a:pt x="21" y="0"/>
                    </a:lnTo>
                    <a:lnTo>
                      <a:pt x="32" y="2"/>
                    </a:lnTo>
                    <a:lnTo>
                      <a:pt x="41" y="7"/>
                    </a:lnTo>
                    <a:lnTo>
                      <a:pt x="68" y="29"/>
                    </a:lnTo>
                    <a:lnTo>
                      <a:pt x="100" y="39"/>
                    </a:lnTo>
                    <a:lnTo>
                      <a:pt x="128" y="55"/>
                    </a:lnTo>
                    <a:lnTo>
                      <a:pt x="154" y="78"/>
                    </a:lnTo>
                    <a:lnTo>
                      <a:pt x="175" y="102"/>
                    </a:lnTo>
                    <a:lnTo>
                      <a:pt x="191" y="129"/>
                    </a:lnTo>
                    <a:lnTo>
                      <a:pt x="201" y="149"/>
                    </a:lnTo>
                    <a:lnTo>
                      <a:pt x="206" y="155"/>
                    </a:lnTo>
                    <a:lnTo>
                      <a:pt x="249" y="163"/>
                    </a:lnTo>
                    <a:lnTo>
                      <a:pt x="261" y="160"/>
                    </a:lnTo>
                    <a:lnTo>
                      <a:pt x="273" y="153"/>
                    </a:lnTo>
                    <a:lnTo>
                      <a:pt x="282" y="150"/>
                    </a:lnTo>
                    <a:lnTo>
                      <a:pt x="285" y="153"/>
                    </a:lnTo>
                    <a:lnTo>
                      <a:pt x="282" y="150"/>
                    </a:lnTo>
                    <a:lnTo>
                      <a:pt x="278" y="141"/>
                    </a:lnTo>
                    <a:lnTo>
                      <a:pt x="277" y="129"/>
                    </a:lnTo>
                    <a:lnTo>
                      <a:pt x="277" y="113"/>
                    </a:lnTo>
                    <a:lnTo>
                      <a:pt x="279" y="99"/>
                    </a:lnTo>
                    <a:lnTo>
                      <a:pt x="284" y="88"/>
                    </a:lnTo>
                    <a:lnTo>
                      <a:pt x="292" y="79"/>
                    </a:lnTo>
                    <a:lnTo>
                      <a:pt x="295" y="7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0" name="Freeform 123"/>
              <p:cNvSpPr>
                <a:spLocks/>
              </p:cNvSpPr>
              <p:nvPr/>
            </p:nvSpPr>
            <p:spPr bwMode="auto">
              <a:xfrm>
                <a:off x="4197" y="1394"/>
                <a:ext cx="12" cy="25"/>
              </a:xfrm>
              <a:custGeom>
                <a:avLst/>
                <a:gdLst>
                  <a:gd name="T0" fmla="*/ 0 w 57"/>
                  <a:gd name="T1" fmla="*/ 0 h 100"/>
                  <a:gd name="T2" fmla="*/ 0 w 57"/>
                  <a:gd name="T3" fmla="*/ 0 h 100"/>
                  <a:gd name="T4" fmla="*/ 0 w 57"/>
                  <a:gd name="T5" fmla="*/ 0 h 100"/>
                  <a:gd name="T6" fmla="*/ 0 w 57"/>
                  <a:gd name="T7" fmla="*/ 0 h 100"/>
                  <a:gd name="T8" fmla="*/ 0 w 57"/>
                  <a:gd name="T9" fmla="*/ 0 h 100"/>
                  <a:gd name="T10" fmla="*/ 0 w 57"/>
                  <a:gd name="T11" fmla="*/ 0 h 100"/>
                  <a:gd name="T12" fmla="*/ 0 w 57"/>
                  <a:gd name="T13" fmla="*/ 0 h 100"/>
                  <a:gd name="T14" fmla="*/ 0 w 57"/>
                  <a:gd name="T15" fmla="*/ 0 h 100"/>
                  <a:gd name="T16" fmla="*/ 0 w 57"/>
                  <a:gd name="T17" fmla="*/ 0 h 100"/>
                  <a:gd name="T18" fmla="*/ 0 w 57"/>
                  <a:gd name="T19" fmla="*/ 0 h 100"/>
                  <a:gd name="T20" fmla="*/ 0 w 57"/>
                  <a:gd name="T21" fmla="*/ 0 h 100"/>
                  <a:gd name="T22" fmla="*/ 0 w 57"/>
                  <a:gd name="T23" fmla="*/ 0 h 100"/>
                  <a:gd name="T24" fmla="*/ 0 w 57"/>
                  <a:gd name="T25" fmla="*/ 0 h 100"/>
                  <a:gd name="T26" fmla="*/ 0 w 57"/>
                  <a:gd name="T27" fmla="*/ 0 h 100"/>
                  <a:gd name="T28" fmla="*/ 0 w 57"/>
                  <a:gd name="T29" fmla="*/ 0 h 100"/>
                  <a:gd name="T30" fmla="*/ 0 w 57"/>
                  <a:gd name="T31" fmla="*/ 0 h 100"/>
                  <a:gd name="T32" fmla="*/ 0 w 57"/>
                  <a:gd name="T33" fmla="*/ 0 h 100"/>
                  <a:gd name="T34" fmla="*/ 0 w 57"/>
                  <a:gd name="T35" fmla="*/ 0 h 100"/>
                  <a:gd name="T36" fmla="*/ 0 w 57"/>
                  <a:gd name="T37" fmla="*/ 0 h 100"/>
                  <a:gd name="T38" fmla="*/ 0 w 57"/>
                  <a:gd name="T39" fmla="*/ 0 h 100"/>
                  <a:gd name="T40" fmla="*/ 0 w 57"/>
                  <a:gd name="T41" fmla="*/ 0 h 100"/>
                  <a:gd name="T42" fmla="*/ 0 w 57"/>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100">
                    <a:moveTo>
                      <a:pt x="57" y="12"/>
                    </a:moveTo>
                    <a:lnTo>
                      <a:pt x="49" y="5"/>
                    </a:lnTo>
                    <a:lnTo>
                      <a:pt x="38" y="0"/>
                    </a:lnTo>
                    <a:lnTo>
                      <a:pt x="25" y="4"/>
                    </a:lnTo>
                    <a:lnTo>
                      <a:pt x="12" y="12"/>
                    </a:lnTo>
                    <a:lnTo>
                      <a:pt x="4" y="26"/>
                    </a:lnTo>
                    <a:lnTo>
                      <a:pt x="0" y="46"/>
                    </a:lnTo>
                    <a:lnTo>
                      <a:pt x="0" y="67"/>
                    </a:lnTo>
                    <a:lnTo>
                      <a:pt x="7" y="83"/>
                    </a:lnTo>
                    <a:lnTo>
                      <a:pt x="17" y="96"/>
                    </a:lnTo>
                    <a:lnTo>
                      <a:pt x="27" y="100"/>
                    </a:lnTo>
                    <a:lnTo>
                      <a:pt x="29" y="90"/>
                    </a:lnTo>
                    <a:lnTo>
                      <a:pt x="30" y="90"/>
                    </a:lnTo>
                    <a:lnTo>
                      <a:pt x="29" y="90"/>
                    </a:lnTo>
                    <a:lnTo>
                      <a:pt x="24" y="87"/>
                    </a:lnTo>
                    <a:lnTo>
                      <a:pt x="19" y="76"/>
                    </a:lnTo>
                    <a:lnTo>
                      <a:pt x="18" y="64"/>
                    </a:lnTo>
                    <a:lnTo>
                      <a:pt x="18" y="47"/>
                    </a:lnTo>
                    <a:lnTo>
                      <a:pt x="20" y="31"/>
                    </a:lnTo>
                    <a:lnTo>
                      <a:pt x="25" y="21"/>
                    </a:lnTo>
                    <a:lnTo>
                      <a:pt x="34" y="12"/>
                    </a:lnTo>
                    <a:lnTo>
                      <a:pt x="38"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1" name="Freeform 124"/>
              <p:cNvSpPr>
                <a:spLocks/>
              </p:cNvSpPr>
              <p:nvPr/>
            </p:nvSpPr>
            <p:spPr bwMode="auto">
              <a:xfrm>
                <a:off x="4212" y="1401"/>
                <a:ext cx="8" cy="15"/>
              </a:xfrm>
              <a:custGeom>
                <a:avLst/>
                <a:gdLst>
                  <a:gd name="T0" fmla="*/ 0 w 44"/>
                  <a:gd name="T1" fmla="*/ 0 h 61"/>
                  <a:gd name="T2" fmla="*/ 0 w 44"/>
                  <a:gd name="T3" fmla="*/ 0 h 61"/>
                  <a:gd name="T4" fmla="*/ 0 w 44"/>
                  <a:gd name="T5" fmla="*/ 0 h 61"/>
                  <a:gd name="T6" fmla="*/ 0 w 44"/>
                  <a:gd name="T7" fmla="*/ 0 h 61"/>
                  <a:gd name="T8" fmla="*/ 0 w 44"/>
                  <a:gd name="T9" fmla="*/ 0 h 61"/>
                  <a:gd name="T10" fmla="*/ 0 w 44"/>
                  <a:gd name="T11" fmla="*/ 0 h 61"/>
                  <a:gd name="T12" fmla="*/ 0 w 44"/>
                  <a:gd name="T13" fmla="*/ 0 h 61"/>
                  <a:gd name="T14" fmla="*/ 0 w 44"/>
                  <a:gd name="T15" fmla="*/ 0 h 61"/>
                  <a:gd name="T16" fmla="*/ 0 w 44"/>
                  <a:gd name="T17" fmla="*/ 0 h 61"/>
                  <a:gd name="T18" fmla="*/ 0 w 44"/>
                  <a:gd name="T19" fmla="*/ 0 h 61"/>
                  <a:gd name="T20" fmla="*/ 0 w 44"/>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1">
                    <a:moveTo>
                      <a:pt x="44" y="0"/>
                    </a:moveTo>
                    <a:lnTo>
                      <a:pt x="38" y="7"/>
                    </a:lnTo>
                    <a:lnTo>
                      <a:pt x="34" y="16"/>
                    </a:lnTo>
                    <a:lnTo>
                      <a:pt x="32" y="28"/>
                    </a:lnTo>
                    <a:lnTo>
                      <a:pt x="32" y="30"/>
                    </a:lnTo>
                    <a:lnTo>
                      <a:pt x="30" y="30"/>
                    </a:lnTo>
                    <a:lnTo>
                      <a:pt x="21" y="37"/>
                    </a:lnTo>
                    <a:lnTo>
                      <a:pt x="11" y="44"/>
                    </a:lnTo>
                    <a:lnTo>
                      <a:pt x="5" y="51"/>
                    </a:lnTo>
                    <a:lnTo>
                      <a:pt x="0" y="57"/>
                    </a:lnTo>
                    <a:lnTo>
                      <a:pt x="1"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2" name="Freeform 125"/>
              <p:cNvSpPr>
                <a:spLocks/>
              </p:cNvSpPr>
              <p:nvPr/>
            </p:nvSpPr>
            <p:spPr bwMode="auto">
              <a:xfrm>
                <a:off x="4220" y="1400"/>
                <a:ext cx="5" cy="8"/>
              </a:xfrm>
              <a:custGeom>
                <a:avLst/>
                <a:gdLst>
                  <a:gd name="T0" fmla="*/ 0 w 25"/>
                  <a:gd name="T1" fmla="*/ 0 h 30"/>
                  <a:gd name="T2" fmla="*/ 0 w 25"/>
                  <a:gd name="T3" fmla="*/ 0 h 30"/>
                  <a:gd name="T4" fmla="*/ 0 w 25"/>
                  <a:gd name="T5" fmla="*/ 0 h 30"/>
                  <a:gd name="T6" fmla="*/ 0 w 25"/>
                  <a:gd name="T7" fmla="*/ 0 h 30"/>
                  <a:gd name="T8" fmla="*/ 0 w 25"/>
                  <a:gd name="T9" fmla="*/ 0 h 30"/>
                  <a:gd name="T10" fmla="*/ 0 w 25"/>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0">
                    <a:moveTo>
                      <a:pt x="25" y="30"/>
                    </a:moveTo>
                    <a:lnTo>
                      <a:pt x="25" y="20"/>
                    </a:lnTo>
                    <a:lnTo>
                      <a:pt x="21" y="11"/>
                    </a:lnTo>
                    <a:lnTo>
                      <a:pt x="16" y="4"/>
                    </a:lnTo>
                    <a:lnTo>
                      <a:pt x="9" y="0"/>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3" name="Freeform 126"/>
              <p:cNvSpPr>
                <a:spLocks/>
              </p:cNvSpPr>
              <p:nvPr/>
            </p:nvSpPr>
            <p:spPr bwMode="auto">
              <a:xfrm>
                <a:off x="4135" y="1395"/>
                <a:ext cx="71" cy="51"/>
              </a:xfrm>
              <a:custGeom>
                <a:avLst/>
                <a:gdLst>
                  <a:gd name="T0" fmla="*/ 0 w 359"/>
                  <a:gd name="T1" fmla="*/ 0 h 207"/>
                  <a:gd name="T2" fmla="*/ 0 w 359"/>
                  <a:gd name="T3" fmla="*/ 0 h 207"/>
                  <a:gd name="T4" fmla="*/ 0 w 359"/>
                  <a:gd name="T5" fmla="*/ 0 h 207"/>
                  <a:gd name="T6" fmla="*/ 0 w 359"/>
                  <a:gd name="T7" fmla="*/ 0 h 207"/>
                  <a:gd name="T8" fmla="*/ 0 w 359"/>
                  <a:gd name="T9" fmla="*/ 0 h 207"/>
                  <a:gd name="T10" fmla="*/ 0 w 359"/>
                  <a:gd name="T11" fmla="*/ 0 h 207"/>
                  <a:gd name="T12" fmla="*/ 0 w 359"/>
                  <a:gd name="T13" fmla="*/ 0 h 207"/>
                  <a:gd name="T14" fmla="*/ 0 w 359"/>
                  <a:gd name="T15" fmla="*/ 0 h 207"/>
                  <a:gd name="T16" fmla="*/ 0 w 359"/>
                  <a:gd name="T17" fmla="*/ 0 h 207"/>
                  <a:gd name="T18" fmla="*/ 0 w 359"/>
                  <a:gd name="T19" fmla="*/ 0 h 207"/>
                  <a:gd name="T20" fmla="*/ 0 w 359"/>
                  <a:gd name="T21" fmla="*/ 0 h 207"/>
                  <a:gd name="T22" fmla="*/ 0 w 359"/>
                  <a:gd name="T23" fmla="*/ 0 h 207"/>
                  <a:gd name="T24" fmla="*/ 0 w 359"/>
                  <a:gd name="T25" fmla="*/ 0 h 207"/>
                  <a:gd name="T26" fmla="*/ 0 w 359"/>
                  <a:gd name="T27" fmla="*/ 0 h 207"/>
                  <a:gd name="T28" fmla="*/ 0 w 359"/>
                  <a:gd name="T29" fmla="*/ 0 h 207"/>
                  <a:gd name="T30" fmla="*/ 0 w 359"/>
                  <a:gd name="T31" fmla="*/ 0 h 207"/>
                  <a:gd name="T32" fmla="*/ 0 w 359"/>
                  <a:gd name="T33" fmla="*/ 0 h 207"/>
                  <a:gd name="T34" fmla="*/ 0 w 359"/>
                  <a:gd name="T35" fmla="*/ 0 h 207"/>
                  <a:gd name="T36" fmla="*/ 0 w 359"/>
                  <a:gd name="T37" fmla="*/ 0 h 207"/>
                  <a:gd name="T38" fmla="*/ 0 w 359"/>
                  <a:gd name="T39" fmla="*/ 0 h 207"/>
                  <a:gd name="T40" fmla="*/ 0 w 359"/>
                  <a:gd name="T41" fmla="*/ 0 h 207"/>
                  <a:gd name="T42" fmla="*/ 0 w 359"/>
                  <a:gd name="T43" fmla="*/ 0 h 207"/>
                  <a:gd name="T44" fmla="*/ 0 w 359"/>
                  <a:gd name="T45" fmla="*/ 0 h 207"/>
                  <a:gd name="T46" fmla="*/ 0 w 359"/>
                  <a:gd name="T47" fmla="*/ 0 h 207"/>
                  <a:gd name="T48" fmla="*/ 0 w 359"/>
                  <a:gd name="T49" fmla="*/ 0 h 207"/>
                  <a:gd name="T50" fmla="*/ 0 w 359"/>
                  <a:gd name="T51" fmla="*/ 0 h 207"/>
                  <a:gd name="T52" fmla="*/ 0 w 359"/>
                  <a:gd name="T53" fmla="*/ 0 h 207"/>
                  <a:gd name="T54" fmla="*/ 0 w 359"/>
                  <a:gd name="T55" fmla="*/ 0 h 207"/>
                  <a:gd name="T56" fmla="*/ 0 w 359"/>
                  <a:gd name="T57" fmla="*/ 0 h 207"/>
                  <a:gd name="T58" fmla="*/ 0 w 359"/>
                  <a:gd name="T59" fmla="*/ 0 h 207"/>
                  <a:gd name="T60" fmla="*/ 0 w 359"/>
                  <a:gd name="T61" fmla="*/ 0 h 207"/>
                  <a:gd name="T62" fmla="*/ 0 w 359"/>
                  <a:gd name="T63" fmla="*/ 0 h 207"/>
                  <a:gd name="T64" fmla="*/ 0 w 359"/>
                  <a:gd name="T65" fmla="*/ 0 h 207"/>
                  <a:gd name="T66" fmla="*/ 0 w 359"/>
                  <a:gd name="T67" fmla="*/ 0 h 207"/>
                  <a:gd name="T68" fmla="*/ 0 w 359"/>
                  <a:gd name="T69" fmla="*/ 0 h 207"/>
                  <a:gd name="T70" fmla="*/ 0 w 359"/>
                  <a:gd name="T71" fmla="*/ 0 h 207"/>
                  <a:gd name="T72" fmla="*/ 0 w 359"/>
                  <a:gd name="T73" fmla="*/ 0 h 207"/>
                  <a:gd name="T74" fmla="*/ 0 w 359"/>
                  <a:gd name="T75" fmla="*/ 0 h 207"/>
                  <a:gd name="T76" fmla="*/ 0 w 359"/>
                  <a:gd name="T77" fmla="*/ 0 h 207"/>
                  <a:gd name="T78" fmla="*/ 0 w 359"/>
                  <a:gd name="T79" fmla="*/ 0 h 207"/>
                  <a:gd name="T80" fmla="*/ 0 w 359"/>
                  <a:gd name="T81" fmla="*/ 0 h 207"/>
                  <a:gd name="T82" fmla="*/ 0 w 359"/>
                  <a:gd name="T83" fmla="*/ 0 h 207"/>
                  <a:gd name="T84" fmla="*/ 0 w 359"/>
                  <a:gd name="T85" fmla="*/ 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9" h="207">
                    <a:moveTo>
                      <a:pt x="359" y="197"/>
                    </a:moveTo>
                    <a:lnTo>
                      <a:pt x="348" y="192"/>
                    </a:lnTo>
                    <a:lnTo>
                      <a:pt x="349" y="191"/>
                    </a:lnTo>
                    <a:lnTo>
                      <a:pt x="330" y="202"/>
                    </a:lnTo>
                    <a:lnTo>
                      <a:pt x="306" y="207"/>
                    </a:lnTo>
                    <a:lnTo>
                      <a:pt x="282" y="206"/>
                    </a:lnTo>
                    <a:lnTo>
                      <a:pt x="271" y="202"/>
                    </a:lnTo>
                    <a:lnTo>
                      <a:pt x="264" y="198"/>
                    </a:lnTo>
                    <a:lnTo>
                      <a:pt x="162" y="117"/>
                    </a:lnTo>
                    <a:lnTo>
                      <a:pt x="155" y="72"/>
                    </a:lnTo>
                    <a:lnTo>
                      <a:pt x="144" y="27"/>
                    </a:lnTo>
                    <a:lnTo>
                      <a:pt x="138" y="13"/>
                    </a:lnTo>
                    <a:lnTo>
                      <a:pt x="127" y="3"/>
                    </a:lnTo>
                    <a:lnTo>
                      <a:pt x="110" y="0"/>
                    </a:lnTo>
                    <a:lnTo>
                      <a:pt x="86" y="1"/>
                    </a:lnTo>
                    <a:lnTo>
                      <a:pt x="91" y="1"/>
                    </a:lnTo>
                    <a:lnTo>
                      <a:pt x="74" y="3"/>
                    </a:lnTo>
                    <a:lnTo>
                      <a:pt x="59" y="12"/>
                    </a:lnTo>
                    <a:lnTo>
                      <a:pt x="56" y="16"/>
                    </a:lnTo>
                    <a:lnTo>
                      <a:pt x="59" y="18"/>
                    </a:lnTo>
                    <a:lnTo>
                      <a:pt x="49" y="17"/>
                    </a:lnTo>
                    <a:lnTo>
                      <a:pt x="48" y="17"/>
                    </a:lnTo>
                    <a:lnTo>
                      <a:pt x="59" y="18"/>
                    </a:lnTo>
                    <a:lnTo>
                      <a:pt x="68" y="27"/>
                    </a:lnTo>
                    <a:lnTo>
                      <a:pt x="74" y="37"/>
                    </a:lnTo>
                    <a:lnTo>
                      <a:pt x="76" y="52"/>
                    </a:lnTo>
                    <a:lnTo>
                      <a:pt x="75" y="69"/>
                    </a:lnTo>
                    <a:lnTo>
                      <a:pt x="69" y="82"/>
                    </a:lnTo>
                    <a:lnTo>
                      <a:pt x="62" y="91"/>
                    </a:lnTo>
                    <a:lnTo>
                      <a:pt x="52" y="93"/>
                    </a:lnTo>
                    <a:lnTo>
                      <a:pt x="53" y="91"/>
                    </a:lnTo>
                    <a:lnTo>
                      <a:pt x="52" y="82"/>
                    </a:lnTo>
                    <a:lnTo>
                      <a:pt x="48" y="72"/>
                    </a:lnTo>
                    <a:lnTo>
                      <a:pt x="40" y="60"/>
                    </a:lnTo>
                    <a:lnTo>
                      <a:pt x="40" y="58"/>
                    </a:lnTo>
                    <a:lnTo>
                      <a:pt x="38" y="48"/>
                    </a:lnTo>
                    <a:lnTo>
                      <a:pt x="35" y="41"/>
                    </a:lnTo>
                    <a:lnTo>
                      <a:pt x="27" y="35"/>
                    </a:lnTo>
                    <a:lnTo>
                      <a:pt x="22" y="32"/>
                    </a:lnTo>
                    <a:lnTo>
                      <a:pt x="15" y="33"/>
                    </a:lnTo>
                    <a:lnTo>
                      <a:pt x="8" y="38"/>
                    </a:lnTo>
                    <a:lnTo>
                      <a:pt x="3" y="46"/>
                    </a:lnTo>
                    <a:lnTo>
                      <a:pt x="0"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4" name="Freeform 127"/>
              <p:cNvSpPr>
                <a:spLocks/>
              </p:cNvSpPr>
              <p:nvPr/>
            </p:nvSpPr>
            <p:spPr bwMode="auto">
              <a:xfrm>
                <a:off x="4124" y="1395"/>
                <a:ext cx="9" cy="9"/>
              </a:xfrm>
              <a:custGeom>
                <a:avLst/>
                <a:gdLst>
                  <a:gd name="T0" fmla="*/ 0 w 44"/>
                  <a:gd name="T1" fmla="*/ 0 h 36"/>
                  <a:gd name="T2" fmla="*/ 0 w 44"/>
                  <a:gd name="T3" fmla="*/ 0 h 36"/>
                  <a:gd name="T4" fmla="*/ 0 w 44"/>
                  <a:gd name="T5" fmla="*/ 0 h 36"/>
                  <a:gd name="T6" fmla="*/ 0 w 44"/>
                  <a:gd name="T7" fmla="*/ 0 h 36"/>
                  <a:gd name="T8" fmla="*/ 0 w 44"/>
                  <a:gd name="T9" fmla="*/ 0 h 36"/>
                  <a:gd name="T10" fmla="*/ 0 w 4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6">
                    <a:moveTo>
                      <a:pt x="44" y="0"/>
                    </a:moveTo>
                    <a:lnTo>
                      <a:pt x="41" y="0"/>
                    </a:lnTo>
                    <a:lnTo>
                      <a:pt x="19" y="1"/>
                    </a:lnTo>
                    <a:lnTo>
                      <a:pt x="10" y="4"/>
                    </a:lnTo>
                    <a:lnTo>
                      <a:pt x="5" y="11"/>
                    </a:lnTo>
                    <a:lnTo>
                      <a:pt x="0"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5" name="Freeform 128"/>
              <p:cNvSpPr>
                <a:spLocks/>
              </p:cNvSpPr>
              <p:nvPr/>
            </p:nvSpPr>
            <p:spPr bwMode="auto">
              <a:xfrm>
                <a:off x="4150" y="1395"/>
                <a:ext cx="10" cy="25"/>
              </a:xfrm>
              <a:custGeom>
                <a:avLst/>
                <a:gdLst>
                  <a:gd name="T0" fmla="*/ 0 w 51"/>
                  <a:gd name="T1" fmla="*/ 0 h 101"/>
                  <a:gd name="T2" fmla="*/ 0 w 51"/>
                  <a:gd name="T3" fmla="*/ 0 h 101"/>
                  <a:gd name="T4" fmla="*/ 0 w 51"/>
                  <a:gd name="T5" fmla="*/ 0 h 101"/>
                  <a:gd name="T6" fmla="*/ 0 w 51"/>
                  <a:gd name="T7" fmla="*/ 0 h 101"/>
                  <a:gd name="T8" fmla="*/ 0 w 51"/>
                  <a:gd name="T9" fmla="*/ 0 h 101"/>
                  <a:gd name="T10" fmla="*/ 0 w 51"/>
                  <a:gd name="T11" fmla="*/ 0 h 101"/>
                  <a:gd name="T12" fmla="*/ 0 w 51"/>
                  <a:gd name="T13" fmla="*/ 0 h 101"/>
                  <a:gd name="T14" fmla="*/ 0 w 51"/>
                  <a:gd name="T15" fmla="*/ 0 h 101"/>
                  <a:gd name="T16" fmla="*/ 0 w 51"/>
                  <a:gd name="T17" fmla="*/ 0 h 101"/>
                  <a:gd name="T18" fmla="*/ 0 w 51"/>
                  <a:gd name="T19" fmla="*/ 0 h 101"/>
                  <a:gd name="T20" fmla="*/ 0 w 51"/>
                  <a:gd name="T21" fmla="*/ 0 h 101"/>
                  <a:gd name="T22" fmla="*/ 0 w 51"/>
                  <a:gd name="T23" fmla="*/ 0 h 101"/>
                  <a:gd name="T24" fmla="*/ 0 w 51"/>
                  <a:gd name="T25" fmla="*/ 0 h 101"/>
                  <a:gd name="T26" fmla="*/ 0 w 51"/>
                  <a:gd name="T27" fmla="*/ 0 h 101"/>
                  <a:gd name="T28" fmla="*/ 0 w 51"/>
                  <a:gd name="T29" fmla="*/ 0 h 101"/>
                  <a:gd name="T30" fmla="*/ 0 w 51"/>
                  <a:gd name="T31" fmla="*/ 0 h 101"/>
                  <a:gd name="T32" fmla="*/ 0 w 51"/>
                  <a:gd name="T33" fmla="*/ 0 h 101"/>
                  <a:gd name="T34" fmla="*/ 0 w 51"/>
                  <a:gd name="T35" fmla="*/ 0 h 101"/>
                  <a:gd name="T36" fmla="*/ 0 w 51"/>
                  <a:gd name="T37" fmla="*/ 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101">
                    <a:moveTo>
                      <a:pt x="0" y="11"/>
                    </a:moveTo>
                    <a:lnTo>
                      <a:pt x="10" y="10"/>
                    </a:lnTo>
                    <a:lnTo>
                      <a:pt x="24" y="15"/>
                    </a:lnTo>
                    <a:lnTo>
                      <a:pt x="34" y="24"/>
                    </a:lnTo>
                    <a:lnTo>
                      <a:pt x="39" y="36"/>
                    </a:lnTo>
                    <a:lnTo>
                      <a:pt x="41" y="51"/>
                    </a:lnTo>
                    <a:lnTo>
                      <a:pt x="36" y="67"/>
                    </a:lnTo>
                    <a:lnTo>
                      <a:pt x="28" y="78"/>
                    </a:lnTo>
                    <a:lnTo>
                      <a:pt x="17" y="87"/>
                    </a:lnTo>
                    <a:lnTo>
                      <a:pt x="3" y="90"/>
                    </a:lnTo>
                    <a:lnTo>
                      <a:pt x="2" y="101"/>
                    </a:lnTo>
                    <a:lnTo>
                      <a:pt x="18" y="99"/>
                    </a:lnTo>
                    <a:lnTo>
                      <a:pt x="34" y="90"/>
                    </a:lnTo>
                    <a:lnTo>
                      <a:pt x="44" y="75"/>
                    </a:lnTo>
                    <a:lnTo>
                      <a:pt x="51" y="54"/>
                    </a:lnTo>
                    <a:lnTo>
                      <a:pt x="48" y="35"/>
                    </a:lnTo>
                    <a:lnTo>
                      <a:pt x="42" y="17"/>
                    </a:lnTo>
                    <a:lnTo>
                      <a:pt x="29" y="5"/>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6" name="Freeform 129"/>
              <p:cNvSpPr>
                <a:spLocks/>
              </p:cNvSpPr>
              <p:nvPr/>
            </p:nvSpPr>
            <p:spPr bwMode="auto">
              <a:xfrm>
                <a:off x="4160" y="1406"/>
                <a:ext cx="27" cy="38"/>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55">
                    <a:moveTo>
                      <a:pt x="0" y="0"/>
                    </a:moveTo>
                    <a:lnTo>
                      <a:pt x="12" y="91"/>
                    </a:lnTo>
                    <a:lnTo>
                      <a:pt x="13" y="96"/>
                    </a:lnTo>
                    <a:lnTo>
                      <a:pt x="27" y="114"/>
                    </a:lnTo>
                    <a:lnTo>
                      <a:pt x="43" y="126"/>
                    </a:lnTo>
                    <a:lnTo>
                      <a:pt x="71" y="140"/>
                    </a:lnTo>
                    <a:lnTo>
                      <a:pt x="102" y="150"/>
                    </a:lnTo>
                    <a:lnTo>
                      <a:pt x="134" y="1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7" name="Freeform 130"/>
              <p:cNvSpPr>
                <a:spLocks/>
              </p:cNvSpPr>
              <p:nvPr/>
            </p:nvSpPr>
            <p:spPr bwMode="auto">
              <a:xfrm>
                <a:off x="4187" y="1444"/>
                <a:ext cx="21" cy="10"/>
              </a:xfrm>
              <a:custGeom>
                <a:avLst/>
                <a:gdLst>
                  <a:gd name="T0" fmla="*/ 0 w 103"/>
                  <a:gd name="T1" fmla="*/ 0 h 39"/>
                  <a:gd name="T2" fmla="*/ 0 w 103"/>
                  <a:gd name="T3" fmla="*/ 0 h 39"/>
                  <a:gd name="T4" fmla="*/ 0 w 103"/>
                  <a:gd name="T5" fmla="*/ 0 h 39"/>
                  <a:gd name="T6" fmla="*/ 0 w 103"/>
                  <a:gd name="T7" fmla="*/ 0 h 39"/>
                  <a:gd name="T8" fmla="*/ 0 w 103"/>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39">
                    <a:moveTo>
                      <a:pt x="0" y="39"/>
                    </a:moveTo>
                    <a:lnTo>
                      <a:pt x="52" y="31"/>
                    </a:lnTo>
                    <a:lnTo>
                      <a:pt x="97" y="17"/>
                    </a:lnTo>
                    <a:lnTo>
                      <a:pt x="103" y="9"/>
                    </a:lnTo>
                    <a:lnTo>
                      <a:pt x="9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8" name="Freeform 131"/>
              <p:cNvSpPr>
                <a:spLocks/>
              </p:cNvSpPr>
              <p:nvPr/>
            </p:nvSpPr>
            <p:spPr bwMode="auto">
              <a:xfrm>
                <a:off x="4211" y="1428"/>
                <a:ext cx="15" cy="1"/>
              </a:xfrm>
              <a:custGeom>
                <a:avLst/>
                <a:gdLst>
                  <a:gd name="T0" fmla="*/ 0 w 73"/>
                  <a:gd name="T1" fmla="*/ 0 h 4"/>
                  <a:gd name="T2" fmla="*/ 0 w 73"/>
                  <a:gd name="T3" fmla="*/ 0 h 4"/>
                  <a:gd name="T4" fmla="*/ 0 w 73"/>
                  <a:gd name="T5" fmla="*/ 0 h 4"/>
                  <a:gd name="T6" fmla="*/ 0 w 73"/>
                  <a:gd name="T7" fmla="*/ 0 h 4"/>
                  <a:gd name="T8" fmla="*/ 0 w 73"/>
                  <a:gd name="T9" fmla="*/ 0 h 4"/>
                  <a:gd name="T10" fmla="*/ 0 w 73"/>
                  <a:gd name="T11" fmla="*/ 0 h 4"/>
                  <a:gd name="T12" fmla="*/ 0 w 73"/>
                  <a:gd name="T13" fmla="*/ 0 h 4"/>
                  <a:gd name="T14" fmla="*/ 0 w 73"/>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
                    <a:moveTo>
                      <a:pt x="0" y="1"/>
                    </a:moveTo>
                    <a:lnTo>
                      <a:pt x="10" y="2"/>
                    </a:lnTo>
                    <a:lnTo>
                      <a:pt x="20" y="4"/>
                    </a:lnTo>
                    <a:lnTo>
                      <a:pt x="37" y="4"/>
                    </a:lnTo>
                    <a:lnTo>
                      <a:pt x="51" y="4"/>
                    </a:lnTo>
                    <a:lnTo>
                      <a:pt x="62" y="2"/>
                    </a:lnTo>
                    <a:lnTo>
                      <a:pt x="71" y="1"/>
                    </a:lnTo>
                    <a:lnTo>
                      <a:pt x="7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69" name="Freeform 132"/>
              <p:cNvSpPr>
                <a:spLocks/>
              </p:cNvSpPr>
              <p:nvPr/>
            </p:nvSpPr>
            <p:spPr bwMode="auto">
              <a:xfrm>
                <a:off x="4213" y="1423"/>
                <a:ext cx="11" cy="1"/>
              </a:xfrm>
              <a:custGeom>
                <a:avLst/>
                <a:gdLst>
                  <a:gd name="T0" fmla="*/ 0 w 58"/>
                  <a:gd name="T1" fmla="*/ 0 h 5"/>
                  <a:gd name="T2" fmla="*/ 0 w 58"/>
                  <a:gd name="T3" fmla="*/ 0 h 5"/>
                  <a:gd name="T4" fmla="*/ 0 w 58"/>
                  <a:gd name="T5" fmla="*/ 0 h 5"/>
                  <a:gd name="T6" fmla="*/ 0 w 58"/>
                  <a:gd name="T7" fmla="*/ 0 h 5"/>
                  <a:gd name="T8" fmla="*/ 0 w 58"/>
                  <a:gd name="T9" fmla="*/ 0 h 5"/>
                  <a:gd name="T10" fmla="*/ 0 w 58"/>
                  <a:gd name="T11" fmla="*/ 0 h 5"/>
                  <a:gd name="T12" fmla="*/ 0 w 58"/>
                  <a:gd name="T13" fmla="*/ 0 h 5"/>
                  <a:gd name="T14" fmla="*/ 0 w 58"/>
                  <a:gd name="T15" fmla="*/ 0 h 5"/>
                  <a:gd name="T16" fmla="*/ 0 w 58"/>
                  <a:gd name="T17" fmla="*/ 0 h 5"/>
                  <a:gd name="T18" fmla="*/ 0 w 58"/>
                  <a:gd name="T19" fmla="*/ 0 h 5"/>
                  <a:gd name="T20" fmla="*/ 0 w 58"/>
                  <a:gd name="T21" fmla="*/ 0 h 5"/>
                  <a:gd name="T22" fmla="*/ 0 w 58"/>
                  <a:gd name="T23" fmla="*/ 0 h 5"/>
                  <a:gd name="T24" fmla="*/ 0 w 58"/>
                  <a:gd name="T25" fmla="*/ 0 h 5"/>
                  <a:gd name="T26" fmla="*/ 0 w 58"/>
                  <a:gd name="T27" fmla="*/ 0 h 5"/>
                  <a:gd name="T28" fmla="*/ 0 w 58"/>
                  <a:gd name="T29" fmla="*/ 0 h 5"/>
                  <a:gd name="T30" fmla="*/ 0 w 58"/>
                  <a:gd name="T31" fmla="*/ 0 h 5"/>
                  <a:gd name="T32" fmla="*/ 0 w 58"/>
                  <a:gd name="T33" fmla="*/ 0 h 5"/>
                  <a:gd name="T34" fmla="*/ 0 w 58"/>
                  <a:gd name="T35" fmla="*/ 0 h 5"/>
                  <a:gd name="T36" fmla="*/ 0 w 58"/>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5">
                    <a:moveTo>
                      <a:pt x="58" y="4"/>
                    </a:moveTo>
                    <a:lnTo>
                      <a:pt x="58" y="3"/>
                    </a:lnTo>
                    <a:lnTo>
                      <a:pt x="57" y="3"/>
                    </a:lnTo>
                    <a:lnTo>
                      <a:pt x="48" y="0"/>
                    </a:lnTo>
                    <a:lnTo>
                      <a:pt x="42" y="0"/>
                    </a:lnTo>
                    <a:lnTo>
                      <a:pt x="37" y="3"/>
                    </a:lnTo>
                    <a:lnTo>
                      <a:pt x="28" y="3"/>
                    </a:lnTo>
                    <a:lnTo>
                      <a:pt x="20" y="3"/>
                    </a:lnTo>
                    <a:lnTo>
                      <a:pt x="15" y="0"/>
                    </a:lnTo>
                    <a:lnTo>
                      <a:pt x="9" y="0"/>
                    </a:lnTo>
                    <a:lnTo>
                      <a:pt x="0" y="3"/>
                    </a:lnTo>
                    <a:lnTo>
                      <a:pt x="0" y="4"/>
                    </a:lnTo>
                    <a:lnTo>
                      <a:pt x="9" y="5"/>
                    </a:lnTo>
                    <a:lnTo>
                      <a:pt x="17" y="5"/>
                    </a:lnTo>
                    <a:lnTo>
                      <a:pt x="30" y="5"/>
                    </a:lnTo>
                    <a:lnTo>
                      <a:pt x="41" y="5"/>
                    </a:lnTo>
                    <a:lnTo>
                      <a:pt x="48" y="5"/>
                    </a:lnTo>
                    <a:lnTo>
                      <a:pt x="57" y="4"/>
                    </a:lnTo>
                    <a:lnTo>
                      <a:pt x="58" y="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0" name="Freeform 133"/>
              <p:cNvSpPr>
                <a:spLocks/>
              </p:cNvSpPr>
              <p:nvPr/>
            </p:nvSpPr>
            <p:spPr bwMode="auto">
              <a:xfrm>
                <a:off x="4221" y="1397"/>
                <a:ext cx="5" cy="19"/>
              </a:xfrm>
              <a:custGeom>
                <a:avLst/>
                <a:gdLst>
                  <a:gd name="T0" fmla="*/ 0 w 25"/>
                  <a:gd name="T1" fmla="*/ 0 h 78"/>
                  <a:gd name="T2" fmla="*/ 0 w 25"/>
                  <a:gd name="T3" fmla="*/ 0 h 78"/>
                  <a:gd name="T4" fmla="*/ 0 w 25"/>
                  <a:gd name="T5" fmla="*/ 0 h 78"/>
                  <a:gd name="T6" fmla="*/ 0 w 25"/>
                  <a:gd name="T7" fmla="*/ 0 h 78"/>
                  <a:gd name="T8" fmla="*/ 0 w 25"/>
                  <a:gd name="T9" fmla="*/ 0 h 78"/>
                  <a:gd name="T10" fmla="*/ 0 w 25"/>
                  <a:gd name="T11" fmla="*/ 0 h 78"/>
                  <a:gd name="T12" fmla="*/ 0 w 25"/>
                  <a:gd name="T13" fmla="*/ 0 h 78"/>
                  <a:gd name="T14" fmla="*/ 0 w 25"/>
                  <a:gd name="T15" fmla="*/ 0 h 78"/>
                  <a:gd name="T16" fmla="*/ 0 w 25"/>
                  <a:gd name="T17" fmla="*/ 0 h 78"/>
                  <a:gd name="T18" fmla="*/ 0 w 25"/>
                  <a:gd name="T19" fmla="*/ 0 h 78"/>
                  <a:gd name="T20" fmla="*/ 0 w 25"/>
                  <a:gd name="T21" fmla="*/ 0 h 78"/>
                  <a:gd name="T22" fmla="*/ 0 w 25"/>
                  <a:gd name="T23" fmla="*/ 0 h 78"/>
                  <a:gd name="T24" fmla="*/ 0 w 25"/>
                  <a:gd name="T25" fmla="*/ 0 h 78"/>
                  <a:gd name="T26" fmla="*/ 0 w 25"/>
                  <a:gd name="T27" fmla="*/ 0 h 78"/>
                  <a:gd name="T28" fmla="*/ 0 w 25"/>
                  <a:gd name="T29" fmla="*/ 0 h 78"/>
                  <a:gd name="T30" fmla="*/ 0 w 25"/>
                  <a:gd name="T31" fmla="*/ 0 h 78"/>
                  <a:gd name="T32" fmla="*/ 0 w 25"/>
                  <a:gd name="T33" fmla="*/ 0 h 78"/>
                  <a:gd name="T34" fmla="*/ 0 w 25"/>
                  <a:gd name="T35" fmla="*/ 0 h 78"/>
                  <a:gd name="T36" fmla="*/ 0 w 25"/>
                  <a:gd name="T37" fmla="*/ 0 h 78"/>
                  <a:gd name="T38" fmla="*/ 0 w 25"/>
                  <a:gd name="T39" fmla="*/ 0 h 78"/>
                  <a:gd name="T40" fmla="*/ 0 w 25"/>
                  <a:gd name="T41" fmla="*/ 0 h 78"/>
                  <a:gd name="T42" fmla="*/ 0 w 25"/>
                  <a:gd name="T43" fmla="*/ 0 h 78"/>
                  <a:gd name="T44" fmla="*/ 0 w 25"/>
                  <a:gd name="T45" fmla="*/ 0 h 78"/>
                  <a:gd name="T46" fmla="*/ 0 w 25"/>
                  <a:gd name="T47" fmla="*/ 0 h 78"/>
                  <a:gd name="T48" fmla="*/ 0 w 25"/>
                  <a:gd name="T49" fmla="*/ 0 h 78"/>
                  <a:gd name="T50" fmla="*/ 0 w 25"/>
                  <a:gd name="T51" fmla="*/ 0 h 78"/>
                  <a:gd name="T52" fmla="*/ 0 w 25"/>
                  <a:gd name="T53" fmla="*/ 0 h 78"/>
                  <a:gd name="T54" fmla="*/ 0 w 25"/>
                  <a:gd name="T55" fmla="*/ 0 h 78"/>
                  <a:gd name="T56" fmla="*/ 0 w 25"/>
                  <a:gd name="T57" fmla="*/ 0 h 78"/>
                  <a:gd name="T58" fmla="*/ 0 w 25"/>
                  <a:gd name="T59" fmla="*/ 0 h 78"/>
                  <a:gd name="T60" fmla="*/ 0 w 25"/>
                  <a:gd name="T61" fmla="*/ 0 h 78"/>
                  <a:gd name="T62" fmla="*/ 0 w 25"/>
                  <a:gd name="T63" fmla="*/ 0 h 78"/>
                  <a:gd name="T64" fmla="*/ 0 w 25"/>
                  <a:gd name="T65" fmla="*/ 0 h 78"/>
                  <a:gd name="T66" fmla="*/ 0 w 25"/>
                  <a:gd name="T67" fmla="*/ 0 h 78"/>
                  <a:gd name="T68" fmla="*/ 0 w 25"/>
                  <a:gd name="T69" fmla="*/ 0 h 78"/>
                  <a:gd name="T70" fmla="*/ 0 w 25"/>
                  <a:gd name="T71" fmla="*/ 0 h 78"/>
                  <a:gd name="T72" fmla="*/ 0 w 25"/>
                  <a:gd name="T73" fmla="*/ 0 h 78"/>
                  <a:gd name="T74" fmla="*/ 0 w 25"/>
                  <a:gd name="T75" fmla="*/ 0 h 78"/>
                  <a:gd name="T76" fmla="*/ 0 w 25"/>
                  <a:gd name="T77" fmla="*/ 0 h 78"/>
                  <a:gd name="T78" fmla="*/ 0 w 25"/>
                  <a:gd name="T79" fmla="*/ 0 h 78"/>
                  <a:gd name="T80" fmla="*/ 0 w 25"/>
                  <a:gd name="T81" fmla="*/ 0 h 78"/>
                  <a:gd name="T82" fmla="*/ 0 w 25"/>
                  <a:gd name="T83" fmla="*/ 0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 h="78">
                    <a:moveTo>
                      <a:pt x="14" y="78"/>
                    </a:moveTo>
                    <a:lnTo>
                      <a:pt x="23" y="75"/>
                    </a:lnTo>
                    <a:lnTo>
                      <a:pt x="25" y="74"/>
                    </a:lnTo>
                    <a:lnTo>
                      <a:pt x="23" y="71"/>
                    </a:lnTo>
                    <a:lnTo>
                      <a:pt x="14" y="69"/>
                    </a:lnTo>
                    <a:lnTo>
                      <a:pt x="7" y="69"/>
                    </a:lnTo>
                    <a:lnTo>
                      <a:pt x="3" y="69"/>
                    </a:lnTo>
                    <a:lnTo>
                      <a:pt x="14" y="68"/>
                    </a:lnTo>
                    <a:lnTo>
                      <a:pt x="23" y="64"/>
                    </a:lnTo>
                    <a:lnTo>
                      <a:pt x="25" y="63"/>
                    </a:lnTo>
                    <a:lnTo>
                      <a:pt x="23" y="61"/>
                    </a:lnTo>
                    <a:lnTo>
                      <a:pt x="14" y="59"/>
                    </a:lnTo>
                    <a:lnTo>
                      <a:pt x="7" y="58"/>
                    </a:lnTo>
                    <a:lnTo>
                      <a:pt x="8" y="58"/>
                    </a:lnTo>
                    <a:lnTo>
                      <a:pt x="14" y="58"/>
                    </a:lnTo>
                    <a:lnTo>
                      <a:pt x="23" y="54"/>
                    </a:lnTo>
                    <a:lnTo>
                      <a:pt x="25" y="52"/>
                    </a:lnTo>
                    <a:lnTo>
                      <a:pt x="23" y="50"/>
                    </a:lnTo>
                    <a:lnTo>
                      <a:pt x="18" y="49"/>
                    </a:lnTo>
                    <a:lnTo>
                      <a:pt x="22" y="43"/>
                    </a:lnTo>
                    <a:lnTo>
                      <a:pt x="23" y="43"/>
                    </a:lnTo>
                    <a:lnTo>
                      <a:pt x="25" y="40"/>
                    </a:lnTo>
                    <a:lnTo>
                      <a:pt x="23" y="38"/>
                    </a:lnTo>
                    <a:lnTo>
                      <a:pt x="22" y="38"/>
                    </a:lnTo>
                    <a:lnTo>
                      <a:pt x="21" y="33"/>
                    </a:lnTo>
                    <a:lnTo>
                      <a:pt x="23" y="30"/>
                    </a:lnTo>
                    <a:lnTo>
                      <a:pt x="25" y="29"/>
                    </a:lnTo>
                    <a:lnTo>
                      <a:pt x="23" y="28"/>
                    </a:lnTo>
                    <a:lnTo>
                      <a:pt x="18" y="27"/>
                    </a:lnTo>
                    <a:lnTo>
                      <a:pt x="16" y="20"/>
                    </a:lnTo>
                    <a:lnTo>
                      <a:pt x="22" y="18"/>
                    </a:lnTo>
                    <a:lnTo>
                      <a:pt x="22" y="14"/>
                    </a:lnTo>
                    <a:lnTo>
                      <a:pt x="22" y="13"/>
                    </a:lnTo>
                    <a:lnTo>
                      <a:pt x="11" y="13"/>
                    </a:lnTo>
                    <a:lnTo>
                      <a:pt x="3" y="13"/>
                    </a:lnTo>
                    <a:lnTo>
                      <a:pt x="5" y="13"/>
                    </a:lnTo>
                    <a:lnTo>
                      <a:pt x="11" y="10"/>
                    </a:lnTo>
                    <a:lnTo>
                      <a:pt x="17" y="3"/>
                    </a:lnTo>
                    <a:lnTo>
                      <a:pt x="17" y="2"/>
                    </a:lnTo>
                    <a:lnTo>
                      <a:pt x="16" y="0"/>
                    </a:lnTo>
                    <a:lnTo>
                      <a:pt x="6" y="2"/>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1" name="Freeform 134"/>
              <p:cNvSpPr>
                <a:spLocks/>
              </p:cNvSpPr>
              <p:nvPr/>
            </p:nvSpPr>
            <p:spPr bwMode="auto">
              <a:xfrm>
                <a:off x="4218" y="1414"/>
                <a:ext cx="6" cy="3"/>
              </a:xfrm>
              <a:custGeom>
                <a:avLst/>
                <a:gdLst>
                  <a:gd name="T0" fmla="*/ 0 w 27"/>
                  <a:gd name="T1" fmla="*/ 0 h 11"/>
                  <a:gd name="T2" fmla="*/ 0 w 27"/>
                  <a:gd name="T3" fmla="*/ 0 h 11"/>
                  <a:gd name="T4" fmla="*/ 0 w 27"/>
                  <a:gd name="T5" fmla="*/ 0 h 11"/>
                  <a:gd name="T6" fmla="*/ 0 w 27"/>
                  <a:gd name="T7" fmla="*/ 0 h 11"/>
                  <a:gd name="T8" fmla="*/ 0 w 27"/>
                  <a:gd name="T9" fmla="*/ 0 h 11"/>
                  <a:gd name="T10" fmla="*/ 0 w 27"/>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11">
                    <a:moveTo>
                      <a:pt x="16" y="0"/>
                    </a:moveTo>
                    <a:lnTo>
                      <a:pt x="2" y="0"/>
                    </a:lnTo>
                    <a:lnTo>
                      <a:pt x="0" y="0"/>
                    </a:lnTo>
                    <a:lnTo>
                      <a:pt x="2" y="11"/>
                    </a:lnTo>
                    <a:lnTo>
                      <a:pt x="16" y="10"/>
                    </a:lnTo>
                    <a:lnTo>
                      <a:pt x="27"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2" name="Freeform 135"/>
              <p:cNvSpPr>
                <a:spLocks/>
              </p:cNvSpPr>
              <p:nvPr/>
            </p:nvSpPr>
            <p:spPr bwMode="auto">
              <a:xfrm>
                <a:off x="4212" y="1416"/>
                <a:ext cx="7" cy="1"/>
              </a:xfrm>
              <a:custGeom>
                <a:avLst/>
                <a:gdLst>
                  <a:gd name="T0" fmla="*/ 0 w 33"/>
                  <a:gd name="T1" fmla="*/ 0 h 3"/>
                  <a:gd name="T2" fmla="*/ 0 w 33"/>
                  <a:gd name="T3" fmla="*/ 0 h 3"/>
                  <a:gd name="T4" fmla="*/ 0 w 33"/>
                  <a:gd name="T5" fmla="*/ 0 h 3"/>
                  <a:gd name="T6" fmla="*/ 0 w 3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33" y="3"/>
                    </a:moveTo>
                    <a:lnTo>
                      <a:pt x="16" y="2"/>
                    </a:lnTo>
                    <a:lnTo>
                      <a:pt x="6"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3" name="Line 136"/>
              <p:cNvSpPr>
                <a:spLocks noChangeShapeType="1"/>
              </p:cNvSpPr>
              <p:nvPr/>
            </p:nvSpPr>
            <p:spPr bwMode="auto">
              <a:xfrm flipV="1">
                <a:off x="4215" y="1422"/>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74" name="Line 137"/>
              <p:cNvSpPr>
                <a:spLocks noChangeShapeType="1"/>
              </p:cNvSpPr>
              <p:nvPr/>
            </p:nvSpPr>
            <p:spPr bwMode="auto">
              <a:xfrm>
                <a:off x="4211" y="1428"/>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75" name="Freeform 138"/>
              <p:cNvSpPr>
                <a:spLocks/>
              </p:cNvSpPr>
              <p:nvPr/>
            </p:nvSpPr>
            <p:spPr bwMode="auto">
              <a:xfrm>
                <a:off x="4137" y="1443"/>
                <a:ext cx="50" cy="12"/>
              </a:xfrm>
              <a:custGeom>
                <a:avLst/>
                <a:gdLst>
                  <a:gd name="T0" fmla="*/ 0 w 248"/>
                  <a:gd name="T1" fmla="*/ 0 h 48"/>
                  <a:gd name="T2" fmla="*/ 0 w 248"/>
                  <a:gd name="T3" fmla="*/ 0 h 48"/>
                  <a:gd name="T4" fmla="*/ 0 w 248"/>
                  <a:gd name="T5" fmla="*/ 0 h 48"/>
                  <a:gd name="T6" fmla="*/ 0 w 248"/>
                  <a:gd name="T7" fmla="*/ 0 h 48"/>
                  <a:gd name="T8" fmla="*/ 0 w 248"/>
                  <a:gd name="T9" fmla="*/ 0 h 48"/>
                  <a:gd name="T10" fmla="*/ 0 w 248"/>
                  <a:gd name="T11" fmla="*/ 0 h 48"/>
                  <a:gd name="T12" fmla="*/ 0 w 248"/>
                  <a:gd name="T13" fmla="*/ 0 h 48"/>
                  <a:gd name="T14" fmla="*/ 0 w 248"/>
                  <a:gd name="T15" fmla="*/ 0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48">
                    <a:moveTo>
                      <a:pt x="248" y="43"/>
                    </a:moveTo>
                    <a:lnTo>
                      <a:pt x="177" y="48"/>
                    </a:lnTo>
                    <a:lnTo>
                      <a:pt x="104" y="45"/>
                    </a:lnTo>
                    <a:lnTo>
                      <a:pt x="53" y="39"/>
                    </a:lnTo>
                    <a:lnTo>
                      <a:pt x="7" y="25"/>
                    </a:lnTo>
                    <a:lnTo>
                      <a:pt x="0" y="16"/>
                    </a:lnTo>
                    <a:lnTo>
                      <a:pt x="7" y="7"/>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6" name="Freeform 139"/>
              <p:cNvSpPr>
                <a:spLocks/>
              </p:cNvSpPr>
              <p:nvPr/>
            </p:nvSpPr>
            <p:spPr bwMode="auto">
              <a:xfrm>
                <a:off x="4147" y="1420"/>
                <a:ext cx="10" cy="14"/>
              </a:xfrm>
              <a:custGeom>
                <a:avLst/>
                <a:gdLst>
                  <a:gd name="T0" fmla="*/ 0 w 50"/>
                  <a:gd name="T1" fmla="*/ 0 h 55"/>
                  <a:gd name="T2" fmla="*/ 0 w 50"/>
                  <a:gd name="T3" fmla="*/ 0 h 55"/>
                  <a:gd name="T4" fmla="*/ 0 w 50"/>
                  <a:gd name="T5" fmla="*/ 0 h 55"/>
                  <a:gd name="T6" fmla="*/ 0 w 50"/>
                  <a:gd name="T7" fmla="*/ 0 h 55"/>
                  <a:gd name="T8" fmla="*/ 0 w 50"/>
                  <a:gd name="T9" fmla="*/ 0 h 55"/>
                  <a:gd name="T10" fmla="*/ 0 w 50"/>
                  <a:gd name="T11" fmla="*/ 0 h 55"/>
                  <a:gd name="T12" fmla="*/ 0 w 50"/>
                  <a:gd name="T13" fmla="*/ 0 h 55"/>
                  <a:gd name="T14" fmla="*/ 0 w 50"/>
                  <a:gd name="T15" fmla="*/ 0 h 55"/>
                  <a:gd name="T16" fmla="*/ 0 w 50"/>
                  <a:gd name="T17" fmla="*/ 0 h 55"/>
                  <a:gd name="T18" fmla="*/ 0 w 50"/>
                  <a:gd name="T19" fmla="*/ 0 h 55"/>
                  <a:gd name="T20" fmla="*/ 0 w 50"/>
                  <a:gd name="T21" fmla="*/ 0 h 55"/>
                  <a:gd name="T22" fmla="*/ 0 w 50"/>
                  <a:gd name="T23" fmla="*/ 0 h 55"/>
                  <a:gd name="T24" fmla="*/ 0 w 50"/>
                  <a:gd name="T25" fmla="*/ 0 h 55"/>
                  <a:gd name="T26" fmla="*/ 0 w 50"/>
                  <a:gd name="T27" fmla="*/ 0 h 55"/>
                  <a:gd name="T28" fmla="*/ 0 w 50"/>
                  <a:gd name="T29" fmla="*/ 0 h 55"/>
                  <a:gd name="T30" fmla="*/ 0 w 50"/>
                  <a:gd name="T31" fmla="*/ 0 h 55"/>
                  <a:gd name="T32" fmla="*/ 0 w 50"/>
                  <a:gd name="T33" fmla="*/ 0 h 55"/>
                  <a:gd name="T34" fmla="*/ 0 w 50"/>
                  <a:gd name="T35" fmla="*/ 0 h 55"/>
                  <a:gd name="T36" fmla="*/ 0 w 50"/>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55">
                    <a:moveTo>
                      <a:pt x="5" y="46"/>
                    </a:moveTo>
                    <a:lnTo>
                      <a:pt x="11" y="50"/>
                    </a:lnTo>
                    <a:lnTo>
                      <a:pt x="19" y="54"/>
                    </a:lnTo>
                    <a:lnTo>
                      <a:pt x="27" y="55"/>
                    </a:lnTo>
                    <a:lnTo>
                      <a:pt x="35" y="54"/>
                    </a:lnTo>
                    <a:lnTo>
                      <a:pt x="42" y="47"/>
                    </a:lnTo>
                    <a:lnTo>
                      <a:pt x="46" y="39"/>
                    </a:lnTo>
                    <a:lnTo>
                      <a:pt x="50" y="26"/>
                    </a:lnTo>
                    <a:lnTo>
                      <a:pt x="46" y="16"/>
                    </a:lnTo>
                    <a:lnTo>
                      <a:pt x="42" y="8"/>
                    </a:lnTo>
                    <a:lnTo>
                      <a:pt x="35" y="1"/>
                    </a:lnTo>
                    <a:lnTo>
                      <a:pt x="27" y="0"/>
                    </a:lnTo>
                    <a:lnTo>
                      <a:pt x="20" y="1"/>
                    </a:lnTo>
                    <a:lnTo>
                      <a:pt x="14" y="4"/>
                    </a:lnTo>
                    <a:lnTo>
                      <a:pt x="5" y="9"/>
                    </a:lnTo>
                    <a:lnTo>
                      <a:pt x="2" y="16"/>
                    </a:lnTo>
                    <a:lnTo>
                      <a:pt x="0" y="26"/>
                    </a:lnTo>
                    <a:lnTo>
                      <a:pt x="0" y="37"/>
                    </a:lnTo>
                    <a:lnTo>
                      <a:pt x="5" y="4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7" name="Freeform 140"/>
              <p:cNvSpPr>
                <a:spLocks/>
              </p:cNvSpPr>
              <p:nvPr/>
            </p:nvSpPr>
            <p:spPr bwMode="auto">
              <a:xfrm>
                <a:off x="4146" y="1418"/>
                <a:ext cx="9" cy="16"/>
              </a:xfrm>
              <a:custGeom>
                <a:avLst/>
                <a:gdLst>
                  <a:gd name="T0" fmla="*/ 0 w 43"/>
                  <a:gd name="T1" fmla="*/ 0 h 63"/>
                  <a:gd name="T2" fmla="*/ 0 w 43"/>
                  <a:gd name="T3" fmla="*/ 0 h 63"/>
                  <a:gd name="T4" fmla="*/ 0 w 43"/>
                  <a:gd name="T5" fmla="*/ 0 h 63"/>
                  <a:gd name="T6" fmla="*/ 0 w 43"/>
                  <a:gd name="T7" fmla="*/ 0 h 63"/>
                  <a:gd name="T8" fmla="*/ 0 w 43"/>
                  <a:gd name="T9" fmla="*/ 0 h 63"/>
                  <a:gd name="T10" fmla="*/ 0 w 43"/>
                  <a:gd name="T11" fmla="*/ 0 h 63"/>
                  <a:gd name="T12" fmla="*/ 0 w 43"/>
                  <a:gd name="T13" fmla="*/ 0 h 63"/>
                  <a:gd name="T14" fmla="*/ 0 w 43"/>
                  <a:gd name="T15" fmla="*/ 0 h 63"/>
                  <a:gd name="T16" fmla="*/ 0 w 43"/>
                  <a:gd name="T17" fmla="*/ 0 h 63"/>
                  <a:gd name="T18" fmla="*/ 0 w 43"/>
                  <a:gd name="T19" fmla="*/ 0 h 63"/>
                  <a:gd name="T20" fmla="*/ 0 w 43"/>
                  <a:gd name="T21" fmla="*/ 0 h 63"/>
                  <a:gd name="T22" fmla="*/ 0 w 43"/>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63">
                    <a:moveTo>
                      <a:pt x="21" y="63"/>
                    </a:moveTo>
                    <a:lnTo>
                      <a:pt x="29" y="59"/>
                    </a:lnTo>
                    <a:lnTo>
                      <a:pt x="36" y="55"/>
                    </a:lnTo>
                    <a:lnTo>
                      <a:pt x="42" y="46"/>
                    </a:lnTo>
                    <a:lnTo>
                      <a:pt x="43" y="35"/>
                    </a:lnTo>
                    <a:lnTo>
                      <a:pt x="42" y="25"/>
                    </a:lnTo>
                    <a:lnTo>
                      <a:pt x="37" y="18"/>
                    </a:lnTo>
                    <a:lnTo>
                      <a:pt x="29" y="13"/>
                    </a:lnTo>
                    <a:lnTo>
                      <a:pt x="22" y="10"/>
                    </a:lnTo>
                    <a:lnTo>
                      <a:pt x="20" y="9"/>
                    </a:lnTo>
                    <a:lnTo>
                      <a:pt x="4"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8" name="Freeform 141"/>
              <p:cNvSpPr>
                <a:spLocks/>
              </p:cNvSpPr>
              <p:nvPr/>
            </p:nvSpPr>
            <p:spPr bwMode="auto">
              <a:xfrm>
                <a:off x="4143" y="1391"/>
                <a:ext cx="11" cy="8"/>
              </a:xfrm>
              <a:custGeom>
                <a:avLst/>
                <a:gdLst>
                  <a:gd name="T0" fmla="*/ 0 w 52"/>
                  <a:gd name="T1" fmla="*/ 0 h 33"/>
                  <a:gd name="T2" fmla="*/ 0 w 52"/>
                  <a:gd name="T3" fmla="*/ 0 h 33"/>
                  <a:gd name="T4" fmla="*/ 0 w 52"/>
                  <a:gd name="T5" fmla="*/ 0 h 33"/>
                  <a:gd name="T6" fmla="*/ 0 w 52"/>
                  <a:gd name="T7" fmla="*/ 0 h 33"/>
                  <a:gd name="T8" fmla="*/ 0 w 52"/>
                  <a:gd name="T9" fmla="*/ 0 h 33"/>
                  <a:gd name="T10" fmla="*/ 0 w 52"/>
                  <a:gd name="T11" fmla="*/ 0 h 33"/>
                  <a:gd name="T12" fmla="*/ 0 w 52"/>
                  <a:gd name="T13" fmla="*/ 0 h 33"/>
                  <a:gd name="T14" fmla="*/ 0 w 52"/>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3">
                    <a:moveTo>
                      <a:pt x="0" y="33"/>
                    </a:moveTo>
                    <a:lnTo>
                      <a:pt x="8" y="19"/>
                    </a:lnTo>
                    <a:lnTo>
                      <a:pt x="16" y="5"/>
                    </a:lnTo>
                    <a:lnTo>
                      <a:pt x="24" y="2"/>
                    </a:lnTo>
                    <a:lnTo>
                      <a:pt x="35" y="0"/>
                    </a:lnTo>
                    <a:lnTo>
                      <a:pt x="43" y="3"/>
                    </a:lnTo>
                    <a:lnTo>
                      <a:pt x="50" y="12"/>
                    </a:lnTo>
                    <a:lnTo>
                      <a:pt x="52"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79" name="Line 142"/>
              <p:cNvSpPr>
                <a:spLocks noChangeShapeType="1"/>
              </p:cNvSpPr>
              <p:nvPr/>
            </p:nvSpPr>
            <p:spPr bwMode="auto">
              <a:xfrm flipH="1">
                <a:off x="4143" y="1395"/>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80" name="Freeform 143"/>
              <p:cNvSpPr>
                <a:spLocks/>
              </p:cNvSpPr>
              <p:nvPr/>
            </p:nvSpPr>
            <p:spPr bwMode="auto">
              <a:xfrm>
                <a:off x="4143" y="1384"/>
                <a:ext cx="8" cy="11"/>
              </a:xfrm>
              <a:custGeom>
                <a:avLst/>
                <a:gdLst>
                  <a:gd name="T0" fmla="*/ 0 w 39"/>
                  <a:gd name="T1" fmla="*/ 0 h 43"/>
                  <a:gd name="T2" fmla="*/ 0 w 39"/>
                  <a:gd name="T3" fmla="*/ 0 h 43"/>
                  <a:gd name="T4" fmla="*/ 0 w 39"/>
                  <a:gd name="T5" fmla="*/ 0 h 43"/>
                  <a:gd name="T6" fmla="*/ 0 w 39"/>
                  <a:gd name="T7" fmla="*/ 0 h 43"/>
                  <a:gd name="T8" fmla="*/ 0 w 39"/>
                  <a:gd name="T9" fmla="*/ 0 h 43"/>
                  <a:gd name="T10" fmla="*/ 0 w 39"/>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3">
                    <a:moveTo>
                      <a:pt x="0" y="43"/>
                    </a:moveTo>
                    <a:lnTo>
                      <a:pt x="7" y="25"/>
                    </a:lnTo>
                    <a:lnTo>
                      <a:pt x="17" y="10"/>
                    </a:lnTo>
                    <a:lnTo>
                      <a:pt x="26" y="4"/>
                    </a:lnTo>
                    <a:lnTo>
                      <a:pt x="37" y="2"/>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1" name="Freeform 144"/>
              <p:cNvSpPr>
                <a:spLocks/>
              </p:cNvSpPr>
              <p:nvPr/>
            </p:nvSpPr>
            <p:spPr bwMode="auto">
              <a:xfrm>
                <a:off x="4152" y="1488"/>
                <a:ext cx="48" cy="4"/>
              </a:xfrm>
              <a:custGeom>
                <a:avLst/>
                <a:gdLst>
                  <a:gd name="T0" fmla="*/ 0 w 240"/>
                  <a:gd name="T1" fmla="*/ 0 h 15"/>
                  <a:gd name="T2" fmla="*/ 0 w 240"/>
                  <a:gd name="T3" fmla="*/ 0 h 15"/>
                  <a:gd name="T4" fmla="*/ 0 w 240"/>
                  <a:gd name="T5" fmla="*/ 0 h 15"/>
                  <a:gd name="T6" fmla="*/ 0 w 240"/>
                  <a:gd name="T7" fmla="*/ 0 h 15"/>
                  <a:gd name="T8" fmla="*/ 0 w 240"/>
                  <a:gd name="T9" fmla="*/ 0 h 15"/>
                  <a:gd name="T10" fmla="*/ 0 w 240"/>
                  <a:gd name="T11" fmla="*/ 0 h 15"/>
                  <a:gd name="T12" fmla="*/ 0 w 240"/>
                  <a:gd name="T13" fmla="*/ 0 h 15"/>
                  <a:gd name="T14" fmla="*/ 0 w 240"/>
                  <a:gd name="T15" fmla="*/ 0 h 15"/>
                  <a:gd name="T16" fmla="*/ 0 w 240"/>
                  <a:gd name="T17" fmla="*/ 0 h 15"/>
                  <a:gd name="T18" fmla="*/ 0 w 240"/>
                  <a:gd name="T19" fmla="*/ 0 h 15"/>
                  <a:gd name="T20" fmla="*/ 0 w 24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 h="15">
                    <a:moveTo>
                      <a:pt x="0" y="0"/>
                    </a:moveTo>
                    <a:lnTo>
                      <a:pt x="1" y="3"/>
                    </a:lnTo>
                    <a:lnTo>
                      <a:pt x="3" y="5"/>
                    </a:lnTo>
                    <a:lnTo>
                      <a:pt x="35" y="10"/>
                    </a:lnTo>
                    <a:lnTo>
                      <a:pt x="70" y="14"/>
                    </a:lnTo>
                    <a:lnTo>
                      <a:pt x="121" y="15"/>
                    </a:lnTo>
                    <a:lnTo>
                      <a:pt x="170" y="14"/>
                    </a:lnTo>
                    <a:lnTo>
                      <a:pt x="206" y="10"/>
                    </a:lnTo>
                    <a:lnTo>
                      <a:pt x="238" y="5"/>
                    </a:lnTo>
                    <a:lnTo>
                      <a:pt x="239" y="3"/>
                    </a:lnTo>
                    <a:lnTo>
                      <a:pt x="24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2" name="Freeform 145"/>
              <p:cNvSpPr>
                <a:spLocks/>
              </p:cNvSpPr>
              <p:nvPr/>
            </p:nvSpPr>
            <p:spPr bwMode="auto">
              <a:xfrm>
                <a:off x="4210" y="1481"/>
                <a:ext cx="24" cy="20"/>
              </a:xfrm>
              <a:custGeom>
                <a:avLst/>
                <a:gdLst>
                  <a:gd name="T0" fmla="*/ 0 w 119"/>
                  <a:gd name="T1" fmla="*/ 0 h 77"/>
                  <a:gd name="T2" fmla="*/ 0 w 119"/>
                  <a:gd name="T3" fmla="*/ 0 h 77"/>
                  <a:gd name="T4" fmla="*/ 0 w 119"/>
                  <a:gd name="T5" fmla="*/ 0 h 77"/>
                  <a:gd name="T6" fmla="*/ 0 w 119"/>
                  <a:gd name="T7" fmla="*/ 0 h 77"/>
                  <a:gd name="T8" fmla="*/ 0 w 119"/>
                  <a:gd name="T9" fmla="*/ 0 h 77"/>
                  <a:gd name="T10" fmla="*/ 0 w 119"/>
                  <a:gd name="T11" fmla="*/ 0 h 77"/>
                  <a:gd name="T12" fmla="*/ 0 w 119"/>
                  <a:gd name="T13" fmla="*/ 0 h 77"/>
                  <a:gd name="T14" fmla="*/ 0 w 119"/>
                  <a:gd name="T15" fmla="*/ 0 h 77"/>
                  <a:gd name="T16" fmla="*/ 0 w 119"/>
                  <a:gd name="T17" fmla="*/ 0 h 77"/>
                  <a:gd name="T18" fmla="*/ 0 w 119"/>
                  <a:gd name="T19" fmla="*/ 0 h 77"/>
                  <a:gd name="T20" fmla="*/ 0 w 119"/>
                  <a:gd name="T21" fmla="*/ 0 h 77"/>
                  <a:gd name="T22" fmla="*/ 0 w 119"/>
                  <a:gd name="T23" fmla="*/ 0 h 77"/>
                  <a:gd name="T24" fmla="*/ 0 w 119"/>
                  <a:gd name="T25" fmla="*/ 0 h 77"/>
                  <a:gd name="T26" fmla="*/ 0 w 119"/>
                  <a:gd name="T27" fmla="*/ 0 h 77"/>
                  <a:gd name="T28" fmla="*/ 0 w 119"/>
                  <a:gd name="T29" fmla="*/ 0 h 77"/>
                  <a:gd name="T30" fmla="*/ 0 w 119"/>
                  <a:gd name="T31" fmla="*/ 0 h 77"/>
                  <a:gd name="T32" fmla="*/ 0 w 119"/>
                  <a:gd name="T33" fmla="*/ 0 h 77"/>
                  <a:gd name="T34" fmla="*/ 0 w 119"/>
                  <a:gd name="T35" fmla="*/ 0 h 77"/>
                  <a:gd name="T36" fmla="*/ 0 w 119"/>
                  <a:gd name="T37" fmla="*/ 0 h 77"/>
                  <a:gd name="T38" fmla="*/ 0 w 119"/>
                  <a:gd name="T39" fmla="*/ 0 h 77"/>
                  <a:gd name="T40" fmla="*/ 0 w 119"/>
                  <a:gd name="T41" fmla="*/ 0 h 77"/>
                  <a:gd name="T42" fmla="*/ 0 w 119"/>
                  <a:gd name="T43" fmla="*/ 0 h 77"/>
                  <a:gd name="T44" fmla="*/ 0 w 119"/>
                  <a:gd name="T45" fmla="*/ 0 h 77"/>
                  <a:gd name="T46" fmla="*/ 0 w 119"/>
                  <a:gd name="T47" fmla="*/ 0 h 77"/>
                  <a:gd name="T48" fmla="*/ 0 w 119"/>
                  <a:gd name="T49" fmla="*/ 0 h 77"/>
                  <a:gd name="T50" fmla="*/ 0 w 119"/>
                  <a:gd name="T51" fmla="*/ 0 h 77"/>
                  <a:gd name="T52" fmla="*/ 0 w 119"/>
                  <a:gd name="T53" fmla="*/ 0 h 77"/>
                  <a:gd name="T54" fmla="*/ 0 w 119"/>
                  <a:gd name="T55" fmla="*/ 0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9" h="77">
                    <a:moveTo>
                      <a:pt x="0" y="25"/>
                    </a:moveTo>
                    <a:lnTo>
                      <a:pt x="16" y="27"/>
                    </a:lnTo>
                    <a:lnTo>
                      <a:pt x="26" y="27"/>
                    </a:lnTo>
                    <a:lnTo>
                      <a:pt x="43" y="27"/>
                    </a:lnTo>
                    <a:lnTo>
                      <a:pt x="59" y="27"/>
                    </a:lnTo>
                    <a:lnTo>
                      <a:pt x="70" y="27"/>
                    </a:lnTo>
                    <a:lnTo>
                      <a:pt x="81" y="25"/>
                    </a:lnTo>
                    <a:lnTo>
                      <a:pt x="81" y="17"/>
                    </a:lnTo>
                    <a:lnTo>
                      <a:pt x="83" y="9"/>
                    </a:lnTo>
                    <a:lnTo>
                      <a:pt x="86" y="1"/>
                    </a:lnTo>
                    <a:lnTo>
                      <a:pt x="94" y="0"/>
                    </a:lnTo>
                    <a:lnTo>
                      <a:pt x="102" y="1"/>
                    </a:lnTo>
                    <a:lnTo>
                      <a:pt x="107" y="9"/>
                    </a:lnTo>
                    <a:lnTo>
                      <a:pt x="115" y="77"/>
                    </a:lnTo>
                    <a:lnTo>
                      <a:pt x="119" y="77"/>
                    </a:lnTo>
                    <a:lnTo>
                      <a:pt x="119" y="76"/>
                    </a:lnTo>
                    <a:lnTo>
                      <a:pt x="115" y="76"/>
                    </a:lnTo>
                    <a:lnTo>
                      <a:pt x="115" y="77"/>
                    </a:lnTo>
                    <a:lnTo>
                      <a:pt x="114" y="77"/>
                    </a:lnTo>
                    <a:lnTo>
                      <a:pt x="112" y="77"/>
                    </a:lnTo>
                    <a:lnTo>
                      <a:pt x="108" y="77"/>
                    </a:lnTo>
                    <a:lnTo>
                      <a:pt x="107" y="77"/>
                    </a:lnTo>
                    <a:lnTo>
                      <a:pt x="98" y="20"/>
                    </a:lnTo>
                    <a:lnTo>
                      <a:pt x="98" y="17"/>
                    </a:lnTo>
                    <a:lnTo>
                      <a:pt x="97" y="15"/>
                    </a:lnTo>
                    <a:lnTo>
                      <a:pt x="94" y="15"/>
                    </a:lnTo>
                    <a:lnTo>
                      <a:pt x="93" y="16"/>
                    </a:lnTo>
                    <a:lnTo>
                      <a:pt x="89"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3" name="Freeform 146"/>
              <p:cNvSpPr>
                <a:spLocks/>
              </p:cNvSpPr>
              <p:nvPr/>
            </p:nvSpPr>
            <p:spPr bwMode="auto">
              <a:xfrm>
                <a:off x="4210" y="1482"/>
                <a:ext cx="16" cy="2"/>
              </a:xfrm>
              <a:custGeom>
                <a:avLst/>
                <a:gdLst>
                  <a:gd name="T0" fmla="*/ 0 w 81"/>
                  <a:gd name="T1" fmla="*/ 0 h 6"/>
                  <a:gd name="T2" fmla="*/ 0 w 81"/>
                  <a:gd name="T3" fmla="*/ 0 h 6"/>
                  <a:gd name="T4" fmla="*/ 0 w 81"/>
                  <a:gd name="T5" fmla="*/ 0 h 6"/>
                  <a:gd name="T6" fmla="*/ 0 w 81"/>
                  <a:gd name="T7" fmla="*/ 0 h 6"/>
                  <a:gd name="T8" fmla="*/ 0 w 81"/>
                  <a:gd name="T9" fmla="*/ 0 h 6"/>
                  <a:gd name="T10" fmla="*/ 0 w 81"/>
                  <a:gd name="T11" fmla="*/ 0 h 6"/>
                  <a:gd name="T12" fmla="*/ 0 w 81"/>
                  <a:gd name="T13" fmla="*/ 0 h 6"/>
                  <a:gd name="T14" fmla="*/ 0 w 81"/>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6">
                    <a:moveTo>
                      <a:pt x="81" y="2"/>
                    </a:moveTo>
                    <a:lnTo>
                      <a:pt x="70" y="4"/>
                    </a:lnTo>
                    <a:lnTo>
                      <a:pt x="59" y="6"/>
                    </a:lnTo>
                    <a:lnTo>
                      <a:pt x="43" y="6"/>
                    </a:lnTo>
                    <a:lnTo>
                      <a:pt x="26" y="6"/>
                    </a:lnTo>
                    <a:lnTo>
                      <a:pt x="16" y="4"/>
                    </a:lnTo>
                    <a:lnTo>
                      <a:pt x="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4" name="Freeform 147"/>
              <p:cNvSpPr>
                <a:spLocks/>
              </p:cNvSpPr>
              <p:nvPr/>
            </p:nvSpPr>
            <p:spPr bwMode="auto">
              <a:xfrm>
                <a:off x="4226" y="1486"/>
                <a:ext cx="5" cy="80"/>
              </a:xfrm>
              <a:custGeom>
                <a:avLst/>
                <a:gdLst>
                  <a:gd name="T0" fmla="*/ 0 w 24"/>
                  <a:gd name="T1" fmla="*/ 0 h 319"/>
                  <a:gd name="T2" fmla="*/ 0 w 24"/>
                  <a:gd name="T3" fmla="*/ 0 h 319"/>
                  <a:gd name="T4" fmla="*/ 0 w 24"/>
                  <a:gd name="T5" fmla="*/ 0 h 319"/>
                  <a:gd name="T6" fmla="*/ 0 w 24"/>
                  <a:gd name="T7" fmla="*/ 0 h 319"/>
                  <a:gd name="T8" fmla="*/ 0 w 24"/>
                  <a:gd name="T9" fmla="*/ 0 h 319"/>
                  <a:gd name="T10" fmla="*/ 0 w 24"/>
                  <a:gd name="T11" fmla="*/ 0 h 319"/>
                  <a:gd name="T12" fmla="*/ 0 w 24"/>
                  <a:gd name="T13" fmla="*/ 0 h 319"/>
                  <a:gd name="T14" fmla="*/ 0 w 24"/>
                  <a:gd name="T15" fmla="*/ 0 h 319"/>
                  <a:gd name="T16" fmla="*/ 0 w 24"/>
                  <a:gd name="T17" fmla="*/ 0 h 319"/>
                  <a:gd name="T18" fmla="*/ 0 w 24"/>
                  <a:gd name="T19" fmla="*/ 0 h 319"/>
                  <a:gd name="T20" fmla="*/ 0 w 24"/>
                  <a:gd name="T21" fmla="*/ 0 h 319"/>
                  <a:gd name="T22" fmla="*/ 0 w 24"/>
                  <a:gd name="T23" fmla="*/ 0 h 319"/>
                  <a:gd name="T24" fmla="*/ 0 w 24"/>
                  <a:gd name="T25" fmla="*/ 0 h 319"/>
                  <a:gd name="T26" fmla="*/ 0 w 24"/>
                  <a:gd name="T27" fmla="*/ 0 h 319"/>
                  <a:gd name="T28" fmla="*/ 0 w 24"/>
                  <a:gd name="T29" fmla="*/ 0 h 319"/>
                  <a:gd name="T30" fmla="*/ 0 w 24"/>
                  <a:gd name="T31" fmla="*/ 0 h 319"/>
                  <a:gd name="T32" fmla="*/ 0 w 24"/>
                  <a:gd name="T33" fmla="*/ 0 h 319"/>
                  <a:gd name="T34" fmla="*/ 0 w 24"/>
                  <a:gd name="T35" fmla="*/ 0 h 319"/>
                  <a:gd name="T36" fmla="*/ 0 w 24"/>
                  <a:gd name="T37" fmla="*/ 0 h 319"/>
                  <a:gd name="T38" fmla="*/ 0 w 24"/>
                  <a:gd name="T39" fmla="*/ 0 h 319"/>
                  <a:gd name="T40" fmla="*/ 0 w 24"/>
                  <a:gd name="T41" fmla="*/ 0 h 3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319">
                    <a:moveTo>
                      <a:pt x="10" y="0"/>
                    </a:moveTo>
                    <a:lnTo>
                      <a:pt x="10" y="9"/>
                    </a:lnTo>
                    <a:lnTo>
                      <a:pt x="9" y="90"/>
                    </a:lnTo>
                    <a:lnTo>
                      <a:pt x="16" y="172"/>
                    </a:lnTo>
                    <a:lnTo>
                      <a:pt x="22" y="243"/>
                    </a:lnTo>
                    <a:lnTo>
                      <a:pt x="23" y="315"/>
                    </a:lnTo>
                    <a:lnTo>
                      <a:pt x="24" y="315"/>
                    </a:lnTo>
                    <a:lnTo>
                      <a:pt x="24" y="316"/>
                    </a:lnTo>
                    <a:lnTo>
                      <a:pt x="23" y="316"/>
                    </a:lnTo>
                    <a:lnTo>
                      <a:pt x="22" y="319"/>
                    </a:lnTo>
                    <a:lnTo>
                      <a:pt x="18" y="319"/>
                    </a:lnTo>
                    <a:lnTo>
                      <a:pt x="15" y="319"/>
                    </a:lnTo>
                    <a:lnTo>
                      <a:pt x="14" y="316"/>
                    </a:lnTo>
                    <a:lnTo>
                      <a:pt x="10" y="316"/>
                    </a:lnTo>
                    <a:lnTo>
                      <a:pt x="10" y="315"/>
                    </a:lnTo>
                    <a:lnTo>
                      <a:pt x="14" y="315"/>
                    </a:lnTo>
                    <a:lnTo>
                      <a:pt x="10" y="243"/>
                    </a:lnTo>
                    <a:lnTo>
                      <a:pt x="5" y="172"/>
                    </a:lnTo>
                    <a:lnTo>
                      <a:pt x="0" y="90"/>
                    </a:lnTo>
                    <a:lnTo>
                      <a:pt x="2" y="9"/>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5" name="Freeform 148"/>
              <p:cNvSpPr>
                <a:spLocks/>
              </p:cNvSpPr>
              <p:nvPr/>
            </p:nvSpPr>
            <p:spPr bwMode="auto">
              <a:xfrm>
                <a:off x="4231" y="1500"/>
                <a:ext cx="3" cy="3"/>
              </a:xfrm>
              <a:custGeom>
                <a:avLst/>
                <a:gdLst>
                  <a:gd name="T0" fmla="*/ 0 w 14"/>
                  <a:gd name="T1" fmla="*/ 0 h 11"/>
                  <a:gd name="T2" fmla="*/ 0 w 14"/>
                  <a:gd name="T3" fmla="*/ 0 h 11"/>
                  <a:gd name="T4" fmla="*/ 0 w 14"/>
                  <a:gd name="T5" fmla="*/ 0 h 11"/>
                  <a:gd name="T6" fmla="*/ 0 w 14"/>
                  <a:gd name="T7" fmla="*/ 0 h 11"/>
                  <a:gd name="T8" fmla="*/ 0 w 14"/>
                  <a:gd name="T9" fmla="*/ 0 h 11"/>
                  <a:gd name="T10" fmla="*/ 0 w 14"/>
                  <a:gd name="T11" fmla="*/ 0 h 11"/>
                  <a:gd name="T12" fmla="*/ 0 w 14"/>
                  <a:gd name="T13" fmla="*/ 0 h 11"/>
                  <a:gd name="T14" fmla="*/ 0 w 14"/>
                  <a:gd name="T15" fmla="*/ 0 h 11"/>
                  <a:gd name="T16" fmla="*/ 0 w 14"/>
                  <a:gd name="T17" fmla="*/ 0 h 11"/>
                  <a:gd name="T18" fmla="*/ 0 w 14"/>
                  <a:gd name="T19" fmla="*/ 0 h 11"/>
                  <a:gd name="T20" fmla="*/ 0 w 14"/>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1">
                    <a:moveTo>
                      <a:pt x="0" y="0"/>
                    </a:moveTo>
                    <a:lnTo>
                      <a:pt x="2" y="0"/>
                    </a:lnTo>
                    <a:lnTo>
                      <a:pt x="2" y="1"/>
                    </a:lnTo>
                    <a:lnTo>
                      <a:pt x="0" y="1"/>
                    </a:lnTo>
                    <a:lnTo>
                      <a:pt x="0" y="10"/>
                    </a:lnTo>
                    <a:lnTo>
                      <a:pt x="2" y="10"/>
                    </a:lnTo>
                    <a:lnTo>
                      <a:pt x="3" y="11"/>
                    </a:lnTo>
                    <a:lnTo>
                      <a:pt x="7" y="11"/>
                    </a:lnTo>
                    <a:lnTo>
                      <a:pt x="9" y="11"/>
                    </a:lnTo>
                    <a:lnTo>
                      <a:pt x="10" y="10"/>
                    </a:lnTo>
                    <a:lnTo>
                      <a:pt x="1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6" name="Freeform 149"/>
              <p:cNvSpPr>
                <a:spLocks/>
              </p:cNvSpPr>
              <p:nvPr/>
            </p:nvSpPr>
            <p:spPr bwMode="auto">
              <a:xfrm>
                <a:off x="4211" y="1507"/>
                <a:ext cx="15" cy="1"/>
              </a:xfrm>
              <a:custGeom>
                <a:avLst/>
                <a:gdLst>
                  <a:gd name="T0" fmla="*/ 0 w 74"/>
                  <a:gd name="T1" fmla="*/ 0 h 5"/>
                  <a:gd name="T2" fmla="*/ 0 w 74"/>
                  <a:gd name="T3" fmla="*/ 0 h 5"/>
                  <a:gd name="T4" fmla="*/ 0 w 74"/>
                  <a:gd name="T5" fmla="*/ 0 h 5"/>
                  <a:gd name="T6" fmla="*/ 0 w 74"/>
                  <a:gd name="T7" fmla="*/ 0 h 5"/>
                  <a:gd name="T8" fmla="*/ 0 w 74"/>
                  <a:gd name="T9" fmla="*/ 0 h 5"/>
                  <a:gd name="T10" fmla="*/ 0 w 74"/>
                  <a:gd name="T11" fmla="*/ 0 h 5"/>
                  <a:gd name="T12" fmla="*/ 0 w 74"/>
                  <a:gd name="T13" fmla="*/ 0 h 5"/>
                  <a:gd name="T14" fmla="*/ 0 w 74"/>
                  <a:gd name="T15" fmla="*/ 0 h 5"/>
                  <a:gd name="T16" fmla="*/ 0 w 7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5">
                    <a:moveTo>
                      <a:pt x="74" y="2"/>
                    </a:moveTo>
                    <a:lnTo>
                      <a:pt x="65" y="4"/>
                    </a:lnTo>
                    <a:lnTo>
                      <a:pt x="54" y="5"/>
                    </a:lnTo>
                    <a:lnTo>
                      <a:pt x="38" y="5"/>
                    </a:lnTo>
                    <a:lnTo>
                      <a:pt x="21" y="5"/>
                    </a:lnTo>
                    <a:lnTo>
                      <a:pt x="11" y="4"/>
                    </a:lnTo>
                    <a:lnTo>
                      <a:pt x="0" y="2"/>
                    </a:lnTo>
                    <a:lnTo>
                      <a:pt x="0" y="0"/>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7" name="Freeform 150"/>
              <p:cNvSpPr>
                <a:spLocks/>
              </p:cNvSpPr>
              <p:nvPr/>
            </p:nvSpPr>
            <p:spPr bwMode="auto">
              <a:xfrm>
                <a:off x="4211" y="1519"/>
                <a:ext cx="15" cy="1"/>
              </a:xfrm>
              <a:custGeom>
                <a:avLst/>
                <a:gdLst>
                  <a:gd name="T0" fmla="*/ 0 w 76"/>
                  <a:gd name="T1" fmla="*/ 0 h 3"/>
                  <a:gd name="T2" fmla="*/ 0 w 76"/>
                  <a:gd name="T3" fmla="*/ 0 h 3"/>
                  <a:gd name="T4" fmla="*/ 0 w 76"/>
                  <a:gd name="T5" fmla="*/ 0 h 3"/>
                  <a:gd name="T6" fmla="*/ 0 w 76"/>
                  <a:gd name="T7" fmla="*/ 0 h 3"/>
                  <a:gd name="T8" fmla="*/ 0 w 76"/>
                  <a:gd name="T9" fmla="*/ 0 h 3"/>
                  <a:gd name="T10" fmla="*/ 0 w 76"/>
                  <a:gd name="T11" fmla="*/ 0 h 3"/>
                  <a:gd name="T12" fmla="*/ 0 w 76"/>
                  <a:gd name="T13" fmla="*/ 0 h 3"/>
                  <a:gd name="T14" fmla="*/ 0 w 76"/>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3">
                    <a:moveTo>
                      <a:pt x="0" y="0"/>
                    </a:moveTo>
                    <a:lnTo>
                      <a:pt x="0" y="1"/>
                    </a:lnTo>
                    <a:lnTo>
                      <a:pt x="11" y="2"/>
                    </a:lnTo>
                    <a:lnTo>
                      <a:pt x="21" y="2"/>
                    </a:lnTo>
                    <a:lnTo>
                      <a:pt x="38" y="3"/>
                    </a:lnTo>
                    <a:lnTo>
                      <a:pt x="54" y="2"/>
                    </a:lnTo>
                    <a:lnTo>
                      <a:pt x="65" y="2"/>
                    </a:lnTo>
                    <a:lnTo>
                      <a:pt x="76"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8" name="Freeform 151"/>
              <p:cNvSpPr>
                <a:spLocks/>
              </p:cNvSpPr>
              <p:nvPr/>
            </p:nvSpPr>
            <p:spPr bwMode="auto">
              <a:xfrm>
                <a:off x="4152" y="1516"/>
                <a:ext cx="48" cy="4"/>
              </a:xfrm>
              <a:custGeom>
                <a:avLst/>
                <a:gdLst>
                  <a:gd name="T0" fmla="*/ 0 w 240"/>
                  <a:gd name="T1" fmla="*/ 0 h 13"/>
                  <a:gd name="T2" fmla="*/ 0 w 240"/>
                  <a:gd name="T3" fmla="*/ 0 h 13"/>
                  <a:gd name="T4" fmla="*/ 0 w 240"/>
                  <a:gd name="T5" fmla="*/ 0 h 13"/>
                  <a:gd name="T6" fmla="*/ 0 w 240"/>
                  <a:gd name="T7" fmla="*/ 0 h 13"/>
                  <a:gd name="T8" fmla="*/ 0 w 240"/>
                  <a:gd name="T9" fmla="*/ 0 h 13"/>
                  <a:gd name="T10" fmla="*/ 0 w 240"/>
                  <a:gd name="T11" fmla="*/ 0 h 13"/>
                  <a:gd name="T12" fmla="*/ 0 w 240"/>
                  <a:gd name="T13" fmla="*/ 0 h 13"/>
                  <a:gd name="T14" fmla="*/ 0 w 240"/>
                  <a:gd name="T15" fmla="*/ 0 h 13"/>
                  <a:gd name="T16" fmla="*/ 0 w 24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13">
                    <a:moveTo>
                      <a:pt x="238" y="3"/>
                    </a:moveTo>
                    <a:lnTo>
                      <a:pt x="239" y="2"/>
                    </a:lnTo>
                    <a:lnTo>
                      <a:pt x="240" y="0"/>
                    </a:lnTo>
                    <a:lnTo>
                      <a:pt x="238" y="3"/>
                    </a:lnTo>
                    <a:lnTo>
                      <a:pt x="206" y="11"/>
                    </a:lnTo>
                    <a:lnTo>
                      <a:pt x="170" y="13"/>
                    </a:lnTo>
                    <a:lnTo>
                      <a:pt x="121" y="13"/>
                    </a:lnTo>
                    <a:lnTo>
                      <a:pt x="70" y="13"/>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89" name="Freeform 152"/>
              <p:cNvSpPr>
                <a:spLocks/>
              </p:cNvSpPr>
              <p:nvPr/>
            </p:nvSpPr>
            <p:spPr bwMode="auto">
              <a:xfrm>
                <a:off x="4152" y="1481"/>
                <a:ext cx="48" cy="7"/>
              </a:xfrm>
              <a:custGeom>
                <a:avLst/>
                <a:gdLst>
                  <a:gd name="T0" fmla="*/ 0 w 239"/>
                  <a:gd name="T1" fmla="*/ 0 h 26"/>
                  <a:gd name="T2" fmla="*/ 0 w 239"/>
                  <a:gd name="T3" fmla="*/ 0 h 26"/>
                  <a:gd name="T4" fmla="*/ 0 w 239"/>
                  <a:gd name="T5" fmla="*/ 0 h 26"/>
                  <a:gd name="T6" fmla="*/ 0 w 239"/>
                  <a:gd name="T7" fmla="*/ 0 h 26"/>
                  <a:gd name="T8" fmla="*/ 0 w 239"/>
                  <a:gd name="T9" fmla="*/ 0 h 26"/>
                  <a:gd name="T10" fmla="*/ 0 w 239"/>
                  <a:gd name="T11" fmla="*/ 0 h 26"/>
                  <a:gd name="T12" fmla="*/ 0 w 239"/>
                  <a:gd name="T13" fmla="*/ 0 h 26"/>
                  <a:gd name="T14" fmla="*/ 0 w 239"/>
                  <a:gd name="T15" fmla="*/ 0 h 26"/>
                  <a:gd name="T16" fmla="*/ 0 w 239"/>
                  <a:gd name="T17" fmla="*/ 0 h 26"/>
                  <a:gd name="T18" fmla="*/ 0 w 239"/>
                  <a:gd name="T19" fmla="*/ 0 h 26"/>
                  <a:gd name="T20" fmla="*/ 0 w 239"/>
                  <a:gd name="T21" fmla="*/ 0 h 26"/>
                  <a:gd name="T22" fmla="*/ 0 w 239"/>
                  <a:gd name="T23" fmla="*/ 0 h 26"/>
                  <a:gd name="T24" fmla="*/ 0 w 239"/>
                  <a:gd name="T25" fmla="*/ 0 h 26"/>
                  <a:gd name="T26" fmla="*/ 0 w 239"/>
                  <a:gd name="T27" fmla="*/ 0 h 26"/>
                  <a:gd name="T28" fmla="*/ 0 w 239"/>
                  <a:gd name="T29" fmla="*/ 0 h 26"/>
                  <a:gd name="T30" fmla="*/ 0 w 239"/>
                  <a:gd name="T31" fmla="*/ 0 h 26"/>
                  <a:gd name="T32" fmla="*/ 0 w 239"/>
                  <a:gd name="T33" fmla="*/ 0 h 26"/>
                  <a:gd name="T34" fmla="*/ 0 w 239"/>
                  <a:gd name="T35" fmla="*/ 0 h 26"/>
                  <a:gd name="T36" fmla="*/ 0 w 239"/>
                  <a:gd name="T37" fmla="*/ 0 h 26"/>
                  <a:gd name="T38" fmla="*/ 0 w 239"/>
                  <a:gd name="T39" fmla="*/ 0 h 26"/>
                  <a:gd name="T40" fmla="*/ 0 w 239"/>
                  <a:gd name="T41" fmla="*/ 0 h 26"/>
                  <a:gd name="T42" fmla="*/ 0 w 239"/>
                  <a:gd name="T43" fmla="*/ 0 h 26"/>
                  <a:gd name="T44" fmla="*/ 0 w 239"/>
                  <a:gd name="T45" fmla="*/ 0 h 26"/>
                  <a:gd name="T46" fmla="*/ 0 w 239"/>
                  <a:gd name="T47" fmla="*/ 0 h 26"/>
                  <a:gd name="T48" fmla="*/ 0 w 239"/>
                  <a:gd name="T49" fmla="*/ 0 h 26"/>
                  <a:gd name="T50" fmla="*/ 0 w 239"/>
                  <a:gd name="T51" fmla="*/ 0 h 26"/>
                  <a:gd name="T52" fmla="*/ 0 w 239"/>
                  <a:gd name="T53" fmla="*/ 0 h 26"/>
                  <a:gd name="T54" fmla="*/ 0 w 239"/>
                  <a:gd name="T55" fmla="*/ 0 h 26"/>
                  <a:gd name="T56" fmla="*/ 0 w 239"/>
                  <a:gd name="T57" fmla="*/ 0 h 26"/>
                  <a:gd name="T58" fmla="*/ 0 w 239"/>
                  <a:gd name="T59" fmla="*/ 0 h 26"/>
                  <a:gd name="T60" fmla="*/ 0 w 239"/>
                  <a:gd name="T61" fmla="*/ 0 h 26"/>
                  <a:gd name="T62" fmla="*/ 0 w 239"/>
                  <a:gd name="T63" fmla="*/ 0 h 26"/>
                  <a:gd name="T64" fmla="*/ 0 w 239"/>
                  <a:gd name="T65" fmla="*/ 0 h 26"/>
                  <a:gd name="T66" fmla="*/ 0 w 239"/>
                  <a:gd name="T67" fmla="*/ 0 h 26"/>
                  <a:gd name="T68" fmla="*/ 0 w 239"/>
                  <a:gd name="T69" fmla="*/ 0 h 26"/>
                  <a:gd name="T70" fmla="*/ 0 w 239"/>
                  <a:gd name="T71" fmla="*/ 0 h 26"/>
                  <a:gd name="T72" fmla="*/ 0 w 239"/>
                  <a:gd name="T73" fmla="*/ 0 h 26"/>
                  <a:gd name="T74" fmla="*/ 0 w 239"/>
                  <a:gd name="T75" fmla="*/ 0 h 26"/>
                  <a:gd name="T76" fmla="*/ 0 w 239"/>
                  <a:gd name="T77" fmla="*/ 0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9" h="26">
                    <a:moveTo>
                      <a:pt x="0" y="15"/>
                    </a:moveTo>
                    <a:lnTo>
                      <a:pt x="2" y="15"/>
                    </a:lnTo>
                    <a:lnTo>
                      <a:pt x="34" y="21"/>
                    </a:lnTo>
                    <a:lnTo>
                      <a:pt x="69" y="25"/>
                    </a:lnTo>
                    <a:lnTo>
                      <a:pt x="120" y="26"/>
                    </a:lnTo>
                    <a:lnTo>
                      <a:pt x="169" y="25"/>
                    </a:lnTo>
                    <a:lnTo>
                      <a:pt x="205" y="21"/>
                    </a:lnTo>
                    <a:lnTo>
                      <a:pt x="237" y="15"/>
                    </a:lnTo>
                    <a:lnTo>
                      <a:pt x="238" y="15"/>
                    </a:lnTo>
                    <a:lnTo>
                      <a:pt x="239" y="11"/>
                    </a:lnTo>
                    <a:lnTo>
                      <a:pt x="229" y="9"/>
                    </a:lnTo>
                    <a:lnTo>
                      <a:pt x="230" y="7"/>
                    </a:lnTo>
                    <a:lnTo>
                      <a:pt x="233" y="5"/>
                    </a:lnTo>
                    <a:lnTo>
                      <a:pt x="230" y="2"/>
                    </a:lnTo>
                    <a:lnTo>
                      <a:pt x="229" y="1"/>
                    </a:lnTo>
                    <a:lnTo>
                      <a:pt x="221" y="0"/>
                    </a:lnTo>
                    <a:lnTo>
                      <a:pt x="217" y="1"/>
                    </a:lnTo>
                    <a:lnTo>
                      <a:pt x="217" y="2"/>
                    </a:lnTo>
                    <a:lnTo>
                      <a:pt x="216" y="3"/>
                    </a:lnTo>
                    <a:lnTo>
                      <a:pt x="186" y="9"/>
                    </a:lnTo>
                    <a:lnTo>
                      <a:pt x="159" y="11"/>
                    </a:lnTo>
                    <a:lnTo>
                      <a:pt x="119" y="11"/>
                    </a:lnTo>
                    <a:lnTo>
                      <a:pt x="78" y="11"/>
                    </a:lnTo>
                    <a:lnTo>
                      <a:pt x="50" y="9"/>
                    </a:lnTo>
                    <a:lnTo>
                      <a:pt x="23" y="3"/>
                    </a:lnTo>
                    <a:lnTo>
                      <a:pt x="19" y="2"/>
                    </a:lnTo>
                    <a:lnTo>
                      <a:pt x="19" y="1"/>
                    </a:lnTo>
                    <a:lnTo>
                      <a:pt x="18" y="0"/>
                    </a:lnTo>
                    <a:lnTo>
                      <a:pt x="13" y="1"/>
                    </a:lnTo>
                    <a:lnTo>
                      <a:pt x="8" y="2"/>
                    </a:lnTo>
                    <a:lnTo>
                      <a:pt x="8" y="5"/>
                    </a:lnTo>
                    <a:lnTo>
                      <a:pt x="8" y="7"/>
                    </a:lnTo>
                    <a:lnTo>
                      <a:pt x="13" y="9"/>
                    </a:lnTo>
                    <a:lnTo>
                      <a:pt x="41" y="15"/>
                    </a:lnTo>
                    <a:lnTo>
                      <a:pt x="75" y="17"/>
                    </a:lnTo>
                    <a:lnTo>
                      <a:pt x="120" y="19"/>
                    </a:lnTo>
                    <a:lnTo>
                      <a:pt x="166" y="17"/>
                    </a:lnTo>
                    <a:lnTo>
                      <a:pt x="199" y="15"/>
                    </a:lnTo>
                    <a:lnTo>
                      <a:pt x="229"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0" name="Freeform 153"/>
              <p:cNvSpPr>
                <a:spLocks/>
              </p:cNvSpPr>
              <p:nvPr/>
            </p:nvSpPr>
            <p:spPr bwMode="auto">
              <a:xfrm>
                <a:off x="4188" y="1471"/>
                <a:ext cx="4" cy="5"/>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w 19"/>
                  <a:gd name="T15" fmla="*/ 0 h 20"/>
                  <a:gd name="T16" fmla="*/ 0 w 19"/>
                  <a:gd name="T17" fmla="*/ 0 h 20"/>
                  <a:gd name="T18" fmla="*/ 0 w 19"/>
                  <a:gd name="T19" fmla="*/ 0 h 20"/>
                  <a:gd name="T20" fmla="*/ 0 w 19"/>
                  <a:gd name="T21" fmla="*/ 0 h 20"/>
                  <a:gd name="T22" fmla="*/ 0 w 19"/>
                  <a:gd name="T23" fmla="*/ 0 h 20"/>
                  <a:gd name="T24" fmla="*/ 0 w 19"/>
                  <a:gd name="T25" fmla="*/ 0 h 20"/>
                  <a:gd name="T26" fmla="*/ 0 w 19"/>
                  <a:gd name="T27" fmla="*/ 0 h 20"/>
                  <a:gd name="T28" fmla="*/ 0 w 19"/>
                  <a:gd name="T29" fmla="*/ 0 h 20"/>
                  <a:gd name="T30" fmla="*/ 0 w 19"/>
                  <a:gd name="T31" fmla="*/ 0 h 20"/>
                  <a:gd name="T32" fmla="*/ 0 w 19"/>
                  <a:gd name="T33" fmla="*/ 0 h 20"/>
                  <a:gd name="T34" fmla="*/ 0 w 19"/>
                  <a:gd name="T35" fmla="*/ 0 h 20"/>
                  <a:gd name="T36" fmla="*/ 0 w 19"/>
                  <a:gd name="T37" fmla="*/ 0 h 20"/>
                  <a:gd name="T38" fmla="*/ 0 w 19"/>
                  <a:gd name="T39" fmla="*/ 0 h 20"/>
                  <a:gd name="T40" fmla="*/ 0 w 19"/>
                  <a:gd name="T41" fmla="*/ 0 h 20"/>
                  <a:gd name="T42" fmla="*/ 0 w 19"/>
                  <a:gd name="T43" fmla="*/ 0 h 20"/>
                  <a:gd name="T44" fmla="*/ 0 w 19"/>
                  <a:gd name="T45" fmla="*/ 0 h 20"/>
                  <a:gd name="T46" fmla="*/ 0 w 19"/>
                  <a:gd name="T47" fmla="*/ 0 h 20"/>
                  <a:gd name="T48" fmla="*/ 0 w 19"/>
                  <a:gd name="T49" fmla="*/ 0 h 20"/>
                  <a:gd name="T50" fmla="*/ 0 w 19"/>
                  <a:gd name="T51" fmla="*/ 0 h 20"/>
                  <a:gd name="T52" fmla="*/ 0 w 19"/>
                  <a:gd name="T53" fmla="*/ 0 h 20"/>
                  <a:gd name="T54" fmla="*/ 0 w 19"/>
                  <a:gd name="T55" fmla="*/ 0 h 20"/>
                  <a:gd name="T56" fmla="*/ 0 w 19"/>
                  <a:gd name="T57" fmla="*/ 0 h 20"/>
                  <a:gd name="T58" fmla="*/ 0 w 19"/>
                  <a:gd name="T59" fmla="*/ 0 h 20"/>
                  <a:gd name="T60" fmla="*/ 0 w 19"/>
                  <a:gd name="T61" fmla="*/ 0 h 20"/>
                  <a:gd name="T62" fmla="*/ 0 w 19"/>
                  <a:gd name="T63" fmla="*/ 0 h 20"/>
                  <a:gd name="T64" fmla="*/ 0 w 19"/>
                  <a:gd name="T65" fmla="*/ 0 h 20"/>
                  <a:gd name="T66" fmla="*/ 0 w 19"/>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20">
                    <a:moveTo>
                      <a:pt x="18" y="18"/>
                    </a:moveTo>
                    <a:lnTo>
                      <a:pt x="19" y="13"/>
                    </a:lnTo>
                    <a:lnTo>
                      <a:pt x="19" y="9"/>
                    </a:lnTo>
                    <a:lnTo>
                      <a:pt x="19" y="4"/>
                    </a:lnTo>
                    <a:lnTo>
                      <a:pt x="17" y="2"/>
                    </a:lnTo>
                    <a:lnTo>
                      <a:pt x="13" y="0"/>
                    </a:lnTo>
                    <a:lnTo>
                      <a:pt x="10" y="0"/>
                    </a:lnTo>
                    <a:lnTo>
                      <a:pt x="4" y="2"/>
                    </a:lnTo>
                    <a:lnTo>
                      <a:pt x="2" y="4"/>
                    </a:lnTo>
                    <a:lnTo>
                      <a:pt x="0" y="8"/>
                    </a:lnTo>
                    <a:lnTo>
                      <a:pt x="0" y="12"/>
                    </a:lnTo>
                    <a:lnTo>
                      <a:pt x="0" y="17"/>
                    </a:lnTo>
                    <a:lnTo>
                      <a:pt x="3" y="19"/>
                    </a:lnTo>
                    <a:lnTo>
                      <a:pt x="8" y="20"/>
                    </a:lnTo>
                    <a:lnTo>
                      <a:pt x="10" y="20"/>
                    </a:lnTo>
                    <a:lnTo>
                      <a:pt x="14" y="19"/>
                    </a:lnTo>
                    <a:lnTo>
                      <a:pt x="18" y="18"/>
                    </a:lnTo>
                    <a:lnTo>
                      <a:pt x="11" y="17"/>
                    </a:lnTo>
                    <a:lnTo>
                      <a:pt x="13" y="14"/>
                    </a:lnTo>
                    <a:lnTo>
                      <a:pt x="14" y="12"/>
                    </a:lnTo>
                    <a:lnTo>
                      <a:pt x="14" y="9"/>
                    </a:lnTo>
                    <a:lnTo>
                      <a:pt x="14" y="8"/>
                    </a:lnTo>
                    <a:lnTo>
                      <a:pt x="13" y="4"/>
                    </a:lnTo>
                    <a:lnTo>
                      <a:pt x="11" y="4"/>
                    </a:lnTo>
                    <a:lnTo>
                      <a:pt x="10" y="4"/>
                    </a:lnTo>
                    <a:lnTo>
                      <a:pt x="9" y="4"/>
                    </a:lnTo>
                    <a:lnTo>
                      <a:pt x="8" y="5"/>
                    </a:lnTo>
                    <a:lnTo>
                      <a:pt x="4" y="9"/>
                    </a:lnTo>
                    <a:lnTo>
                      <a:pt x="4" y="12"/>
                    </a:lnTo>
                    <a:lnTo>
                      <a:pt x="4" y="14"/>
                    </a:lnTo>
                    <a:lnTo>
                      <a:pt x="8" y="17"/>
                    </a:lnTo>
                    <a:lnTo>
                      <a:pt x="9" y="17"/>
                    </a:lnTo>
                    <a:lnTo>
                      <a:pt x="10" y="17"/>
                    </a:lnTo>
                    <a:lnTo>
                      <a:pt x="11"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1" name="Line 154"/>
              <p:cNvSpPr>
                <a:spLocks noChangeShapeType="1"/>
              </p:cNvSpPr>
              <p:nvPr/>
            </p:nvSpPr>
            <p:spPr bwMode="auto">
              <a:xfrm>
                <a:off x="4194" y="1480"/>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392" name="Freeform 155"/>
              <p:cNvSpPr>
                <a:spLocks/>
              </p:cNvSpPr>
              <p:nvPr/>
            </p:nvSpPr>
            <p:spPr bwMode="auto">
              <a:xfrm>
                <a:off x="4198" y="1483"/>
                <a:ext cx="2" cy="1"/>
              </a:xfrm>
              <a:custGeom>
                <a:avLst/>
                <a:gdLst>
                  <a:gd name="T0" fmla="*/ 0 w 9"/>
                  <a:gd name="T1" fmla="*/ 0 h 3"/>
                  <a:gd name="T2" fmla="*/ 0 w 9"/>
                  <a:gd name="T3" fmla="*/ 0 h 3"/>
                  <a:gd name="T4" fmla="*/ 0 w 9"/>
                  <a:gd name="T5" fmla="*/ 0 h 3"/>
                  <a:gd name="T6" fmla="*/ 0 w 9"/>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
                    <a:moveTo>
                      <a:pt x="0" y="0"/>
                    </a:moveTo>
                    <a:lnTo>
                      <a:pt x="7" y="2"/>
                    </a:lnTo>
                    <a:lnTo>
                      <a:pt x="8" y="3"/>
                    </a:lnTo>
                    <a:lnTo>
                      <a:pt x="9"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3" name="Freeform 156"/>
              <p:cNvSpPr>
                <a:spLocks/>
              </p:cNvSpPr>
              <p:nvPr/>
            </p:nvSpPr>
            <p:spPr bwMode="auto">
              <a:xfrm>
                <a:off x="4210" y="1482"/>
                <a:ext cx="1" cy="1"/>
              </a:xfrm>
              <a:custGeom>
                <a:avLst/>
                <a:gdLst>
                  <a:gd name="T0" fmla="*/ 0 w 6"/>
                  <a:gd name="T1" fmla="*/ 0 h 1"/>
                  <a:gd name="T2" fmla="*/ 0 w 6"/>
                  <a:gd name="T3" fmla="*/ 0 h 1"/>
                  <a:gd name="T4" fmla="*/ 0 w 6"/>
                  <a:gd name="T5" fmla="*/ 0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5" y="0"/>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4" name="Freeform 157"/>
              <p:cNvSpPr>
                <a:spLocks/>
              </p:cNvSpPr>
              <p:nvPr/>
            </p:nvSpPr>
            <p:spPr bwMode="auto">
              <a:xfrm>
                <a:off x="4152" y="1483"/>
                <a:ext cx="2" cy="2"/>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9" y="0"/>
                    </a:moveTo>
                    <a:lnTo>
                      <a:pt x="5" y="0"/>
                    </a:lnTo>
                    <a:lnTo>
                      <a:pt x="3" y="2"/>
                    </a:lnTo>
                    <a:lnTo>
                      <a:pt x="1" y="2"/>
                    </a:lnTo>
                    <a:lnTo>
                      <a:pt x="1" y="4"/>
                    </a:lnTo>
                    <a:lnTo>
                      <a:pt x="0" y="4"/>
                    </a:lnTo>
                    <a:lnTo>
                      <a:pt x="0" y="6"/>
                    </a:lnTo>
                    <a:lnTo>
                      <a:pt x="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5" name="Freeform 158"/>
              <p:cNvSpPr>
                <a:spLocks/>
              </p:cNvSpPr>
              <p:nvPr/>
            </p:nvSpPr>
            <p:spPr bwMode="auto">
              <a:xfrm>
                <a:off x="4141" y="1417"/>
                <a:ext cx="1" cy="26"/>
              </a:xfrm>
              <a:custGeom>
                <a:avLst/>
                <a:gdLst>
                  <a:gd name="T0" fmla="*/ 0 w 4"/>
                  <a:gd name="T1" fmla="*/ 0 h 102"/>
                  <a:gd name="T2" fmla="*/ 0 w 4"/>
                  <a:gd name="T3" fmla="*/ 0 h 102"/>
                  <a:gd name="T4" fmla="*/ 0 w 4"/>
                  <a:gd name="T5" fmla="*/ 0 h 102"/>
                  <a:gd name="T6" fmla="*/ 0 w 4"/>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2">
                    <a:moveTo>
                      <a:pt x="4" y="102"/>
                    </a:moveTo>
                    <a:lnTo>
                      <a:pt x="0" y="71"/>
                    </a:lnTo>
                    <a:lnTo>
                      <a:pt x="0" y="42"/>
                    </a:lnTo>
                    <a:lnTo>
                      <a:pt x="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6" name="Freeform 159"/>
              <p:cNvSpPr>
                <a:spLocks/>
              </p:cNvSpPr>
              <p:nvPr/>
            </p:nvSpPr>
            <p:spPr bwMode="auto">
              <a:xfrm>
                <a:off x="4163" y="1400"/>
                <a:ext cx="23" cy="1"/>
              </a:xfrm>
              <a:custGeom>
                <a:avLst/>
                <a:gdLst>
                  <a:gd name="T0" fmla="*/ 0 w 113"/>
                  <a:gd name="T1" fmla="*/ 0 h 4"/>
                  <a:gd name="T2" fmla="*/ 0 w 113"/>
                  <a:gd name="T3" fmla="*/ 0 h 4"/>
                  <a:gd name="T4" fmla="*/ 0 w 113"/>
                  <a:gd name="T5" fmla="*/ 0 h 4"/>
                  <a:gd name="T6" fmla="*/ 0 w 113"/>
                  <a:gd name="T7" fmla="*/ 0 h 4"/>
                  <a:gd name="T8" fmla="*/ 0 w 11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
                    <a:moveTo>
                      <a:pt x="0" y="4"/>
                    </a:moveTo>
                    <a:lnTo>
                      <a:pt x="35" y="4"/>
                    </a:lnTo>
                    <a:lnTo>
                      <a:pt x="71" y="4"/>
                    </a:lnTo>
                    <a:lnTo>
                      <a:pt x="94" y="1"/>
                    </a:lnTo>
                    <a:lnTo>
                      <a:pt x="1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7" name="Freeform 160"/>
              <p:cNvSpPr>
                <a:spLocks/>
              </p:cNvSpPr>
              <p:nvPr/>
            </p:nvSpPr>
            <p:spPr bwMode="auto">
              <a:xfrm>
                <a:off x="4160" y="1395"/>
                <a:ext cx="23" cy="2"/>
              </a:xfrm>
              <a:custGeom>
                <a:avLst/>
                <a:gdLst>
                  <a:gd name="T0" fmla="*/ 0 w 114"/>
                  <a:gd name="T1" fmla="*/ 0 h 5"/>
                  <a:gd name="T2" fmla="*/ 0 w 114"/>
                  <a:gd name="T3" fmla="*/ 0 h 5"/>
                  <a:gd name="T4" fmla="*/ 0 w 114"/>
                  <a:gd name="T5" fmla="*/ 0 h 5"/>
                  <a:gd name="T6" fmla="*/ 0 60000 65536"/>
                  <a:gd name="T7" fmla="*/ 0 60000 65536"/>
                  <a:gd name="T8" fmla="*/ 0 60000 65536"/>
                </a:gdLst>
                <a:ahLst/>
                <a:cxnLst>
                  <a:cxn ang="T6">
                    <a:pos x="T0" y="T1"/>
                  </a:cxn>
                  <a:cxn ang="T7">
                    <a:pos x="T2" y="T3"/>
                  </a:cxn>
                  <a:cxn ang="T8">
                    <a:pos x="T4" y="T5"/>
                  </a:cxn>
                </a:cxnLst>
                <a:rect l="0" t="0" r="r" b="b"/>
                <a:pathLst>
                  <a:path w="114" h="5">
                    <a:moveTo>
                      <a:pt x="114" y="5"/>
                    </a:moveTo>
                    <a:lnTo>
                      <a:pt x="36" y="0"/>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8" name="Freeform 161"/>
              <p:cNvSpPr>
                <a:spLocks/>
              </p:cNvSpPr>
              <p:nvPr/>
            </p:nvSpPr>
            <p:spPr bwMode="auto">
              <a:xfrm>
                <a:off x="4159" y="1367"/>
                <a:ext cx="36" cy="2"/>
              </a:xfrm>
              <a:custGeom>
                <a:avLst/>
                <a:gdLst>
                  <a:gd name="T0" fmla="*/ 0 w 183"/>
                  <a:gd name="T1" fmla="*/ 0 h 5"/>
                  <a:gd name="T2" fmla="*/ 0 w 183"/>
                  <a:gd name="T3" fmla="*/ 0 h 5"/>
                  <a:gd name="T4" fmla="*/ 0 w 183"/>
                  <a:gd name="T5" fmla="*/ 0 h 5"/>
                  <a:gd name="T6" fmla="*/ 0 w 183"/>
                  <a:gd name="T7" fmla="*/ 0 h 5"/>
                  <a:gd name="T8" fmla="*/ 0 w 183"/>
                  <a:gd name="T9" fmla="*/ 0 h 5"/>
                  <a:gd name="T10" fmla="*/ 0 w 183"/>
                  <a:gd name="T11" fmla="*/ 0 h 5"/>
                  <a:gd name="T12" fmla="*/ 0 w 183"/>
                  <a:gd name="T13" fmla="*/ 0 h 5"/>
                  <a:gd name="T14" fmla="*/ 0 w 183"/>
                  <a:gd name="T15" fmla="*/ 0 h 5"/>
                  <a:gd name="T16" fmla="*/ 0 w 18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5">
                    <a:moveTo>
                      <a:pt x="0" y="2"/>
                    </a:moveTo>
                    <a:lnTo>
                      <a:pt x="33" y="3"/>
                    </a:lnTo>
                    <a:lnTo>
                      <a:pt x="75" y="5"/>
                    </a:lnTo>
                    <a:lnTo>
                      <a:pt x="119" y="5"/>
                    </a:lnTo>
                    <a:lnTo>
                      <a:pt x="151" y="5"/>
                    </a:lnTo>
                    <a:lnTo>
                      <a:pt x="183" y="3"/>
                    </a:lnTo>
                    <a:lnTo>
                      <a:pt x="183" y="2"/>
                    </a:lnTo>
                    <a:lnTo>
                      <a:pt x="183" y="0"/>
                    </a:lnTo>
                    <a:lnTo>
                      <a:pt x="17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399" name="Freeform 162"/>
              <p:cNvSpPr>
                <a:spLocks/>
              </p:cNvSpPr>
              <p:nvPr/>
            </p:nvSpPr>
            <p:spPr bwMode="auto">
              <a:xfrm>
                <a:off x="4152" y="1367"/>
                <a:ext cx="7" cy="1"/>
              </a:xfrm>
              <a:custGeom>
                <a:avLst/>
                <a:gdLst>
                  <a:gd name="T0" fmla="*/ 0 w 31"/>
                  <a:gd name="T1" fmla="*/ 0 h 5"/>
                  <a:gd name="T2" fmla="*/ 0 w 31"/>
                  <a:gd name="T3" fmla="*/ 0 h 5"/>
                  <a:gd name="T4" fmla="*/ 0 w 31"/>
                  <a:gd name="T5" fmla="*/ 0 h 5"/>
                  <a:gd name="T6" fmla="*/ 0 60000 65536"/>
                  <a:gd name="T7" fmla="*/ 0 60000 65536"/>
                  <a:gd name="T8" fmla="*/ 0 60000 65536"/>
                </a:gdLst>
                <a:ahLst/>
                <a:cxnLst>
                  <a:cxn ang="T6">
                    <a:pos x="T0" y="T1"/>
                  </a:cxn>
                  <a:cxn ang="T7">
                    <a:pos x="T2" y="T3"/>
                  </a:cxn>
                  <a:cxn ang="T8">
                    <a:pos x="T4" y="T5"/>
                  </a:cxn>
                </a:cxnLst>
                <a:rect l="0" t="0" r="r" b="b"/>
                <a:pathLst>
                  <a:path w="31" h="5">
                    <a:moveTo>
                      <a:pt x="31" y="5"/>
                    </a:moveTo>
                    <a:lnTo>
                      <a:pt x="2"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00" name="Line 163"/>
              <p:cNvSpPr>
                <a:spLocks noChangeShapeType="1"/>
              </p:cNvSpPr>
              <p:nvPr/>
            </p:nvSpPr>
            <p:spPr bwMode="auto">
              <a:xfrm flipV="1">
                <a:off x="4155" y="1364"/>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01" name="Freeform 164"/>
              <p:cNvSpPr>
                <a:spLocks/>
              </p:cNvSpPr>
              <p:nvPr/>
            </p:nvSpPr>
            <p:spPr bwMode="auto">
              <a:xfrm>
                <a:off x="4171" y="1428"/>
                <a:ext cx="23" cy="5"/>
              </a:xfrm>
              <a:custGeom>
                <a:avLst/>
                <a:gdLst>
                  <a:gd name="T0" fmla="*/ 0 w 115"/>
                  <a:gd name="T1" fmla="*/ 0 h 18"/>
                  <a:gd name="T2" fmla="*/ 0 w 115"/>
                  <a:gd name="T3" fmla="*/ 0 h 18"/>
                  <a:gd name="T4" fmla="*/ 0 w 115"/>
                  <a:gd name="T5" fmla="*/ 0 h 18"/>
                  <a:gd name="T6" fmla="*/ 0 w 115"/>
                  <a:gd name="T7" fmla="*/ 0 h 18"/>
                  <a:gd name="T8" fmla="*/ 0 w 115"/>
                  <a:gd name="T9" fmla="*/ 0 h 18"/>
                  <a:gd name="T10" fmla="*/ 0 w 115"/>
                  <a:gd name="T11" fmla="*/ 0 h 18"/>
                  <a:gd name="T12" fmla="*/ 0 w 115"/>
                  <a:gd name="T13" fmla="*/ 0 h 18"/>
                  <a:gd name="T14" fmla="*/ 0 w 115"/>
                  <a:gd name="T15" fmla="*/ 0 h 18"/>
                  <a:gd name="T16" fmla="*/ 0 w 115"/>
                  <a:gd name="T17" fmla="*/ 0 h 18"/>
                  <a:gd name="T18" fmla="*/ 0 w 115"/>
                  <a:gd name="T19" fmla="*/ 0 h 18"/>
                  <a:gd name="T20" fmla="*/ 0 w 115"/>
                  <a:gd name="T21" fmla="*/ 0 h 18"/>
                  <a:gd name="T22" fmla="*/ 0 w 115"/>
                  <a:gd name="T23" fmla="*/ 0 h 18"/>
                  <a:gd name="T24" fmla="*/ 0 w 11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8">
                    <a:moveTo>
                      <a:pt x="0" y="0"/>
                    </a:moveTo>
                    <a:lnTo>
                      <a:pt x="70" y="0"/>
                    </a:lnTo>
                    <a:lnTo>
                      <a:pt x="91" y="0"/>
                    </a:lnTo>
                    <a:lnTo>
                      <a:pt x="113" y="3"/>
                    </a:lnTo>
                    <a:lnTo>
                      <a:pt x="115" y="3"/>
                    </a:lnTo>
                    <a:lnTo>
                      <a:pt x="115" y="5"/>
                    </a:lnTo>
                    <a:lnTo>
                      <a:pt x="115" y="12"/>
                    </a:lnTo>
                    <a:lnTo>
                      <a:pt x="115" y="14"/>
                    </a:lnTo>
                    <a:lnTo>
                      <a:pt x="113" y="14"/>
                    </a:lnTo>
                    <a:lnTo>
                      <a:pt x="91" y="17"/>
                    </a:lnTo>
                    <a:lnTo>
                      <a:pt x="70" y="17"/>
                    </a:lnTo>
                    <a:lnTo>
                      <a:pt x="37" y="18"/>
                    </a:lnTo>
                    <a:lnTo>
                      <a:pt x="2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02" name="Freeform 165"/>
              <p:cNvSpPr>
                <a:spLocks/>
              </p:cNvSpPr>
              <p:nvPr/>
            </p:nvSpPr>
            <p:spPr bwMode="auto">
              <a:xfrm>
                <a:off x="4138" y="1445"/>
                <a:ext cx="36" cy="7"/>
              </a:xfrm>
              <a:custGeom>
                <a:avLst/>
                <a:gdLst>
                  <a:gd name="T0" fmla="*/ 0 w 181"/>
                  <a:gd name="T1" fmla="*/ 0 h 25"/>
                  <a:gd name="T2" fmla="*/ 0 w 181"/>
                  <a:gd name="T3" fmla="*/ 0 h 25"/>
                  <a:gd name="T4" fmla="*/ 0 w 181"/>
                  <a:gd name="T5" fmla="*/ 0 h 25"/>
                  <a:gd name="T6" fmla="*/ 0 w 181"/>
                  <a:gd name="T7" fmla="*/ 0 h 25"/>
                  <a:gd name="T8" fmla="*/ 0 w 181"/>
                  <a:gd name="T9" fmla="*/ 0 h 25"/>
                  <a:gd name="T10" fmla="*/ 0 w 18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25">
                    <a:moveTo>
                      <a:pt x="181" y="24"/>
                    </a:moveTo>
                    <a:lnTo>
                      <a:pt x="175" y="25"/>
                    </a:lnTo>
                    <a:lnTo>
                      <a:pt x="102" y="23"/>
                    </a:lnTo>
                    <a:lnTo>
                      <a:pt x="51" y="16"/>
                    </a:lnTo>
                    <a:lnTo>
                      <a:pt x="5"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03" name="Line 166"/>
              <p:cNvSpPr>
                <a:spLocks noChangeShapeType="1"/>
              </p:cNvSpPr>
              <p:nvPr/>
            </p:nvSpPr>
            <p:spPr bwMode="auto">
              <a:xfrm flipV="1">
                <a:off x="4177" y="1451"/>
                <a:ext cx="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04" name="Freeform 167"/>
              <p:cNvSpPr>
                <a:spLocks/>
              </p:cNvSpPr>
              <p:nvPr/>
            </p:nvSpPr>
            <p:spPr bwMode="auto">
              <a:xfrm>
                <a:off x="4186" y="1450"/>
                <a:ext cx="3" cy="1"/>
              </a:xfrm>
              <a:custGeom>
                <a:avLst/>
                <a:gdLst>
                  <a:gd name="T0" fmla="*/ 0 w 18"/>
                  <a:gd name="T1" fmla="*/ 0 h 3"/>
                  <a:gd name="T2" fmla="*/ 0 w 18"/>
                  <a:gd name="T3" fmla="*/ 0 h 3"/>
                  <a:gd name="T4" fmla="*/ 0 w 18"/>
                  <a:gd name="T5" fmla="*/ 0 h 3"/>
                  <a:gd name="T6" fmla="*/ 0 60000 65536"/>
                  <a:gd name="T7" fmla="*/ 0 60000 65536"/>
                  <a:gd name="T8" fmla="*/ 0 60000 65536"/>
                </a:gdLst>
                <a:ahLst/>
                <a:cxnLst>
                  <a:cxn ang="T6">
                    <a:pos x="T0" y="T1"/>
                  </a:cxn>
                  <a:cxn ang="T7">
                    <a:pos x="T2" y="T3"/>
                  </a:cxn>
                  <a:cxn ang="T8">
                    <a:pos x="T4" y="T5"/>
                  </a:cxn>
                </a:cxnLst>
                <a:rect l="0" t="0" r="r" b="b"/>
                <a:pathLst>
                  <a:path w="18" h="3">
                    <a:moveTo>
                      <a:pt x="0" y="3"/>
                    </a:moveTo>
                    <a:lnTo>
                      <a:pt x="7" y="1"/>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05" name="Freeform 168"/>
              <p:cNvSpPr>
                <a:spLocks/>
              </p:cNvSpPr>
              <p:nvPr/>
            </p:nvSpPr>
            <p:spPr bwMode="auto">
              <a:xfrm>
                <a:off x="4193" y="1445"/>
                <a:ext cx="14" cy="5"/>
              </a:xfrm>
              <a:custGeom>
                <a:avLst/>
                <a:gdLst>
                  <a:gd name="T0" fmla="*/ 0 w 72"/>
                  <a:gd name="T1" fmla="*/ 0 h 22"/>
                  <a:gd name="T2" fmla="*/ 0 w 72"/>
                  <a:gd name="T3" fmla="*/ 0 h 22"/>
                  <a:gd name="T4" fmla="*/ 0 w 72"/>
                  <a:gd name="T5" fmla="*/ 0 h 22"/>
                  <a:gd name="T6" fmla="*/ 0 w 72"/>
                  <a:gd name="T7" fmla="*/ 0 h 22"/>
                  <a:gd name="T8" fmla="*/ 0 w 72"/>
                  <a:gd name="T9" fmla="*/ 0 h 22"/>
                  <a:gd name="T10" fmla="*/ 0 w 72"/>
                  <a:gd name="T11" fmla="*/ 0 h 22"/>
                  <a:gd name="T12" fmla="*/ 0 w 7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2">
                    <a:moveTo>
                      <a:pt x="0" y="22"/>
                    </a:moveTo>
                    <a:lnTo>
                      <a:pt x="16" y="18"/>
                    </a:lnTo>
                    <a:lnTo>
                      <a:pt x="30" y="16"/>
                    </a:lnTo>
                    <a:lnTo>
                      <a:pt x="48" y="11"/>
                    </a:lnTo>
                    <a:lnTo>
                      <a:pt x="58" y="8"/>
                    </a:lnTo>
                    <a:lnTo>
                      <a:pt x="69" y="2"/>
                    </a:lnTo>
                    <a:lnTo>
                      <a:pt x="7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06" name="Line 169"/>
              <p:cNvSpPr>
                <a:spLocks noChangeShapeType="1"/>
              </p:cNvSpPr>
              <p:nvPr/>
            </p:nvSpPr>
            <p:spPr bwMode="auto">
              <a:xfrm>
                <a:off x="4229" y="1323"/>
                <a:ext cx="1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07" name="Line 170"/>
              <p:cNvSpPr>
                <a:spLocks noChangeShapeType="1"/>
              </p:cNvSpPr>
              <p:nvPr/>
            </p:nvSpPr>
            <p:spPr bwMode="auto">
              <a:xfrm flipH="1" flipV="1">
                <a:off x="4025" y="1315"/>
                <a:ext cx="21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08" name="Line 171"/>
              <p:cNvSpPr>
                <a:spLocks noChangeShapeType="1"/>
              </p:cNvSpPr>
              <p:nvPr/>
            </p:nvSpPr>
            <p:spPr bwMode="auto">
              <a:xfrm>
                <a:off x="4019" y="1311"/>
                <a:ext cx="216"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09" name="Freeform 172"/>
              <p:cNvSpPr>
                <a:spLocks/>
              </p:cNvSpPr>
              <p:nvPr/>
            </p:nvSpPr>
            <p:spPr bwMode="auto">
              <a:xfrm>
                <a:off x="4219" y="1307"/>
                <a:ext cx="15" cy="1"/>
              </a:xfrm>
              <a:custGeom>
                <a:avLst/>
                <a:gdLst>
                  <a:gd name="T0" fmla="*/ 0 w 75"/>
                  <a:gd name="T1" fmla="*/ 0 h 4"/>
                  <a:gd name="T2" fmla="*/ 0 w 75"/>
                  <a:gd name="T3" fmla="*/ 0 h 4"/>
                  <a:gd name="T4" fmla="*/ 0 w 75"/>
                  <a:gd name="T5" fmla="*/ 0 h 4"/>
                  <a:gd name="T6" fmla="*/ 0 w 7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4">
                    <a:moveTo>
                      <a:pt x="75" y="4"/>
                    </a:moveTo>
                    <a:lnTo>
                      <a:pt x="58" y="3"/>
                    </a:lnTo>
                    <a:lnTo>
                      <a:pt x="50"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0" name="Freeform 173"/>
              <p:cNvSpPr>
                <a:spLocks/>
              </p:cNvSpPr>
              <p:nvPr/>
            </p:nvSpPr>
            <p:spPr bwMode="auto">
              <a:xfrm>
                <a:off x="4022" y="1270"/>
                <a:ext cx="227" cy="10"/>
              </a:xfrm>
              <a:custGeom>
                <a:avLst/>
                <a:gdLst>
                  <a:gd name="T0" fmla="*/ 0 w 1136"/>
                  <a:gd name="T1" fmla="*/ 0 h 42"/>
                  <a:gd name="T2" fmla="*/ 0 w 1136"/>
                  <a:gd name="T3" fmla="*/ 0 h 42"/>
                  <a:gd name="T4" fmla="*/ 0 w 1136"/>
                  <a:gd name="T5" fmla="*/ 0 h 42"/>
                  <a:gd name="T6" fmla="*/ 0 w 1136"/>
                  <a:gd name="T7" fmla="*/ 0 h 42"/>
                  <a:gd name="T8" fmla="*/ 0 w 113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 h="42">
                    <a:moveTo>
                      <a:pt x="1136" y="0"/>
                    </a:moveTo>
                    <a:lnTo>
                      <a:pt x="42" y="0"/>
                    </a:lnTo>
                    <a:lnTo>
                      <a:pt x="33" y="2"/>
                    </a:lnTo>
                    <a:lnTo>
                      <a:pt x="17" y="18"/>
                    </a:lnTo>
                    <a:lnTo>
                      <a:pt x="0"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1" name="Freeform 174"/>
              <p:cNvSpPr>
                <a:spLocks/>
              </p:cNvSpPr>
              <p:nvPr/>
            </p:nvSpPr>
            <p:spPr bwMode="auto">
              <a:xfrm>
                <a:off x="4016" y="1280"/>
                <a:ext cx="6" cy="25"/>
              </a:xfrm>
              <a:custGeom>
                <a:avLst/>
                <a:gdLst>
                  <a:gd name="T0" fmla="*/ 0 w 29"/>
                  <a:gd name="T1" fmla="*/ 0 h 101"/>
                  <a:gd name="T2" fmla="*/ 0 w 29"/>
                  <a:gd name="T3" fmla="*/ 0 h 101"/>
                  <a:gd name="T4" fmla="*/ 0 w 29"/>
                  <a:gd name="T5" fmla="*/ 0 h 101"/>
                  <a:gd name="T6" fmla="*/ 0 w 29"/>
                  <a:gd name="T7" fmla="*/ 0 h 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01">
                    <a:moveTo>
                      <a:pt x="29" y="0"/>
                    </a:moveTo>
                    <a:lnTo>
                      <a:pt x="15" y="36"/>
                    </a:lnTo>
                    <a:lnTo>
                      <a:pt x="6" y="73"/>
                    </a:lnTo>
                    <a:lnTo>
                      <a:pt x="0"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2" name="Freeform 175"/>
              <p:cNvSpPr>
                <a:spLocks/>
              </p:cNvSpPr>
              <p:nvPr/>
            </p:nvSpPr>
            <p:spPr bwMode="auto">
              <a:xfrm>
                <a:off x="4142" y="1593"/>
                <a:ext cx="43" cy="8"/>
              </a:xfrm>
              <a:custGeom>
                <a:avLst/>
                <a:gdLst>
                  <a:gd name="T0" fmla="*/ 0 w 213"/>
                  <a:gd name="T1" fmla="*/ 0 h 29"/>
                  <a:gd name="T2" fmla="*/ 0 w 213"/>
                  <a:gd name="T3" fmla="*/ 0 h 29"/>
                  <a:gd name="T4" fmla="*/ 0 w 213"/>
                  <a:gd name="T5" fmla="*/ 0 h 29"/>
                  <a:gd name="T6" fmla="*/ 0 w 213"/>
                  <a:gd name="T7" fmla="*/ 0 h 29"/>
                  <a:gd name="T8" fmla="*/ 0 w 213"/>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
                    <a:moveTo>
                      <a:pt x="0" y="0"/>
                    </a:moveTo>
                    <a:lnTo>
                      <a:pt x="15" y="5"/>
                    </a:lnTo>
                    <a:lnTo>
                      <a:pt x="80" y="20"/>
                    </a:lnTo>
                    <a:lnTo>
                      <a:pt x="145" y="28"/>
                    </a:lnTo>
                    <a:lnTo>
                      <a:pt x="213"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3" name="Freeform 176"/>
              <p:cNvSpPr>
                <a:spLocks/>
              </p:cNvSpPr>
              <p:nvPr/>
            </p:nvSpPr>
            <p:spPr bwMode="auto">
              <a:xfrm>
                <a:off x="4174" y="1608"/>
                <a:ext cx="7" cy="1"/>
              </a:xfrm>
              <a:custGeom>
                <a:avLst/>
                <a:gdLst>
                  <a:gd name="T0" fmla="*/ 0 w 38"/>
                  <a:gd name="T1" fmla="*/ 0 h 3"/>
                  <a:gd name="T2" fmla="*/ 0 w 38"/>
                  <a:gd name="T3" fmla="*/ 0 h 3"/>
                  <a:gd name="T4" fmla="*/ 0 w 38"/>
                  <a:gd name="T5" fmla="*/ 0 h 3"/>
                  <a:gd name="T6" fmla="*/ 0 w 38"/>
                  <a:gd name="T7" fmla="*/ 0 h 3"/>
                  <a:gd name="T8" fmla="*/ 0 w 38"/>
                  <a:gd name="T9" fmla="*/ 0 h 3"/>
                  <a:gd name="T10" fmla="*/ 0 w 38"/>
                  <a:gd name="T11" fmla="*/ 0 h 3"/>
                  <a:gd name="T12" fmla="*/ 0 w 38"/>
                  <a:gd name="T13" fmla="*/ 0 h 3"/>
                  <a:gd name="T14" fmla="*/ 0 w 38"/>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
                    <a:moveTo>
                      <a:pt x="38" y="0"/>
                    </a:moveTo>
                    <a:lnTo>
                      <a:pt x="35" y="0"/>
                    </a:lnTo>
                    <a:lnTo>
                      <a:pt x="31" y="1"/>
                    </a:lnTo>
                    <a:lnTo>
                      <a:pt x="24" y="3"/>
                    </a:lnTo>
                    <a:lnTo>
                      <a:pt x="16" y="3"/>
                    </a:lnTo>
                    <a:lnTo>
                      <a:pt x="8" y="3"/>
                    </a:lnTo>
                    <a:lnTo>
                      <a:pt x="2"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4" name="Line 177"/>
              <p:cNvSpPr>
                <a:spLocks noChangeShapeType="1"/>
              </p:cNvSpPr>
              <p:nvPr/>
            </p:nvSpPr>
            <p:spPr bwMode="auto">
              <a:xfrm>
                <a:off x="4173" y="161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415" name="Freeform 178"/>
              <p:cNvSpPr>
                <a:spLocks/>
              </p:cNvSpPr>
              <p:nvPr/>
            </p:nvSpPr>
            <p:spPr bwMode="auto">
              <a:xfrm>
                <a:off x="4174" y="1613"/>
                <a:ext cx="7" cy="8"/>
              </a:xfrm>
              <a:custGeom>
                <a:avLst/>
                <a:gdLst>
                  <a:gd name="T0" fmla="*/ 0 w 38"/>
                  <a:gd name="T1" fmla="*/ 0 h 30"/>
                  <a:gd name="T2" fmla="*/ 0 w 38"/>
                  <a:gd name="T3" fmla="*/ 0 h 30"/>
                  <a:gd name="T4" fmla="*/ 0 w 38"/>
                  <a:gd name="T5" fmla="*/ 0 h 30"/>
                  <a:gd name="T6" fmla="*/ 0 w 38"/>
                  <a:gd name="T7" fmla="*/ 0 h 30"/>
                  <a:gd name="T8" fmla="*/ 0 w 38"/>
                  <a:gd name="T9" fmla="*/ 0 h 30"/>
                  <a:gd name="T10" fmla="*/ 0 w 38"/>
                  <a:gd name="T11" fmla="*/ 0 h 30"/>
                  <a:gd name="T12" fmla="*/ 0 w 38"/>
                  <a:gd name="T13" fmla="*/ 0 h 30"/>
                  <a:gd name="T14" fmla="*/ 0 w 38"/>
                  <a:gd name="T15" fmla="*/ 0 h 30"/>
                  <a:gd name="T16" fmla="*/ 0 w 38"/>
                  <a:gd name="T17" fmla="*/ 0 h 30"/>
                  <a:gd name="T18" fmla="*/ 0 w 38"/>
                  <a:gd name="T19" fmla="*/ 0 h 30"/>
                  <a:gd name="T20" fmla="*/ 0 w 38"/>
                  <a:gd name="T21" fmla="*/ 0 h 30"/>
                  <a:gd name="T22" fmla="*/ 0 w 38"/>
                  <a:gd name="T23" fmla="*/ 0 h 30"/>
                  <a:gd name="T24" fmla="*/ 0 w 38"/>
                  <a:gd name="T25" fmla="*/ 0 h 30"/>
                  <a:gd name="T26" fmla="*/ 0 w 38"/>
                  <a:gd name="T27" fmla="*/ 0 h 30"/>
                  <a:gd name="T28" fmla="*/ 0 w 38"/>
                  <a:gd name="T29" fmla="*/ 0 h 30"/>
                  <a:gd name="T30" fmla="*/ 0 w 38"/>
                  <a:gd name="T31" fmla="*/ 0 h 30"/>
                  <a:gd name="T32" fmla="*/ 0 w 38"/>
                  <a:gd name="T33" fmla="*/ 0 h 30"/>
                  <a:gd name="T34" fmla="*/ 0 w 38"/>
                  <a:gd name="T35" fmla="*/ 0 h 30"/>
                  <a:gd name="T36" fmla="*/ 0 w 38"/>
                  <a:gd name="T37" fmla="*/ 0 h 30"/>
                  <a:gd name="T38" fmla="*/ 0 w 38"/>
                  <a:gd name="T39" fmla="*/ 0 h 30"/>
                  <a:gd name="T40" fmla="*/ 0 w 38"/>
                  <a:gd name="T41" fmla="*/ 0 h 30"/>
                  <a:gd name="T42" fmla="*/ 0 w 38"/>
                  <a:gd name="T43" fmla="*/ 0 h 30"/>
                  <a:gd name="T44" fmla="*/ 0 w 38"/>
                  <a:gd name="T45" fmla="*/ 0 h 30"/>
                  <a:gd name="T46" fmla="*/ 0 w 38"/>
                  <a:gd name="T47" fmla="*/ 0 h 30"/>
                  <a:gd name="T48" fmla="*/ 0 w 38"/>
                  <a:gd name="T49" fmla="*/ 0 h 30"/>
                  <a:gd name="T50" fmla="*/ 0 w 38"/>
                  <a:gd name="T51" fmla="*/ 0 h 30"/>
                  <a:gd name="T52" fmla="*/ 0 w 38"/>
                  <a:gd name="T53" fmla="*/ 0 h 30"/>
                  <a:gd name="T54" fmla="*/ 0 w 38"/>
                  <a:gd name="T55" fmla="*/ 0 h 30"/>
                  <a:gd name="T56" fmla="*/ 0 w 38"/>
                  <a:gd name="T57" fmla="*/ 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30">
                    <a:moveTo>
                      <a:pt x="2" y="1"/>
                    </a:moveTo>
                    <a:lnTo>
                      <a:pt x="8" y="1"/>
                    </a:lnTo>
                    <a:lnTo>
                      <a:pt x="16" y="1"/>
                    </a:lnTo>
                    <a:lnTo>
                      <a:pt x="24" y="1"/>
                    </a:lnTo>
                    <a:lnTo>
                      <a:pt x="31" y="1"/>
                    </a:lnTo>
                    <a:lnTo>
                      <a:pt x="35" y="0"/>
                    </a:lnTo>
                    <a:lnTo>
                      <a:pt x="38" y="0"/>
                    </a:lnTo>
                    <a:lnTo>
                      <a:pt x="33" y="10"/>
                    </a:lnTo>
                    <a:lnTo>
                      <a:pt x="33" y="11"/>
                    </a:lnTo>
                    <a:lnTo>
                      <a:pt x="28" y="12"/>
                    </a:lnTo>
                    <a:lnTo>
                      <a:pt x="23" y="12"/>
                    </a:lnTo>
                    <a:lnTo>
                      <a:pt x="16" y="12"/>
                    </a:lnTo>
                    <a:lnTo>
                      <a:pt x="11" y="12"/>
                    </a:lnTo>
                    <a:lnTo>
                      <a:pt x="6" y="12"/>
                    </a:lnTo>
                    <a:lnTo>
                      <a:pt x="0" y="11"/>
                    </a:lnTo>
                    <a:lnTo>
                      <a:pt x="0" y="10"/>
                    </a:lnTo>
                    <a:lnTo>
                      <a:pt x="3" y="19"/>
                    </a:lnTo>
                    <a:lnTo>
                      <a:pt x="7" y="20"/>
                    </a:lnTo>
                    <a:lnTo>
                      <a:pt x="12" y="21"/>
                    </a:lnTo>
                    <a:lnTo>
                      <a:pt x="16" y="21"/>
                    </a:lnTo>
                    <a:lnTo>
                      <a:pt x="22" y="21"/>
                    </a:lnTo>
                    <a:lnTo>
                      <a:pt x="25" y="20"/>
                    </a:lnTo>
                    <a:lnTo>
                      <a:pt x="29" y="19"/>
                    </a:lnTo>
                    <a:lnTo>
                      <a:pt x="29" y="18"/>
                    </a:lnTo>
                    <a:lnTo>
                      <a:pt x="24" y="28"/>
                    </a:lnTo>
                    <a:lnTo>
                      <a:pt x="23" y="28"/>
                    </a:lnTo>
                    <a:lnTo>
                      <a:pt x="22" y="30"/>
                    </a:lnTo>
                    <a:lnTo>
                      <a:pt x="20" y="30"/>
                    </a:lnTo>
                    <a:lnTo>
                      <a:pt x="18"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6" name="Freeform 179"/>
              <p:cNvSpPr>
                <a:spLocks/>
              </p:cNvSpPr>
              <p:nvPr/>
            </p:nvSpPr>
            <p:spPr bwMode="auto">
              <a:xfrm>
                <a:off x="4174" y="1618"/>
                <a:ext cx="3" cy="3"/>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1">
                    <a:moveTo>
                      <a:pt x="15" y="11"/>
                    </a:moveTo>
                    <a:lnTo>
                      <a:pt x="11" y="11"/>
                    </a:lnTo>
                    <a:lnTo>
                      <a:pt x="10" y="11"/>
                    </a:lnTo>
                    <a:lnTo>
                      <a:pt x="9" y="9"/>
                    </a:lnTo>
                    <a:lnTo>
                      <a:pt x="9"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417" name="Freeform 180"/>
              <p:cNvSpPr>
                <a:spLocks/>
              </p:cNvSpPr>
              <p:nvPr/>
            </p:nvSpPr>
            <p:spPr bwMode="auto">
              <a:xfrm>
                <a:off x="4228" y="1567"/>
                <a:ext cx="3" cy="1"/>
              </a:xfrm>
              <a:custGeom>
                <a:avLst/>
                <a:gdLst>
                  <a:gd name="T0" fmla="*/ 0 w 14"/>
                  <a:gd name="T1" fmla="*/ 0 h 4"/>
                  <a:gd name="T2" fmla="*/ 0 w 14"/>
                  <a:gd name="T3" fmla="*/ 0 h 4"/>
                  <a:gd name="T4" fmla="*/ 0 w 14"/>
                  <a:gd name="T5" fmla="*/ 0 h 4"/>
                  <a:gd name="T6" fmla="*/ 0 w 14"/>
                  <a:gd name="T7" fmla="*/ 0 h 4"/>
                  <a:gd name="T8" fmla="*/ 0 w 14"/>
                  <a:gd name="T9" fmla="*/ 0 h 4"/>
                  <a:gd name="T10" fmla="*/ 0 w 14"/>
                  <a:gd name="T11" fmla="*/ 0 h 4"/>
                  <a:gd name="T12" fmla="*/ 0 w 1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4">
                    <a:moveTo>
                      <a:pt x="0" y="0"/>
                    </a:moveTo>
                    <a:lnTo>
                      <a:pt x="4" y="4"/>
                    </a:lnTo>
                    <a:lnTo>
                      <a:pt x="5" y="4"/>
                    </a:lnTo>
                    <a:lnTo>
                      <a:pt x="8" y="4"/>
                    </a:lnTo>
                    <a:lnTo>
                      <a:pt x="12" y="4"/>
                    </a:lnTo>
                    <a:lnTo>
                      <a:pt x="13" y="4"/>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89097" name="Freeform 181"/>
            <p:cNvSpPr>
              <a:spLocks/>
            </p:cNvSpPr>
            <p:nvPr/>
          </p:nvSpPr>
          <p:spPr bwMode="auto">
            <a:xfrm>
              <a:off x="4617" y="3211"/>
              <a:ext cx="15" cy="20"/>
            </a:xfrm>
            <a:custGeom>
              <a:avLst/>
              <a:gdLst>
                <a:gd name="T0" fmla="*/ 0 w 74"/>
                <a:gd name="T1" fmla="*/ 0 h 83"/>
                <a:gd name="T2" fmla="*/ 0 w 74"/>
                <a:gd name="T3" fmla="*/ 0 h 83"/>
                <a:gd name="T4" fmla="*/ 0 w 74"/>
                <a:gd name="T5" fmla="*/ 0 h 83"/>
                <a:gd name="T6" fmla="*/ 0 w 74"/>
                <a:gd name="T7" fmla="*/ 0 h 83"/>
                <a:gd name="T8" fmla="*/ 0 w 74"/>
                <a:gd name="T9" fmla="*/ 0 h 83"/>
                <a:gd name="T10" fmla="*/ 0 w 74"/>
                <a:gd name="T11" fmla="*/ 0 h 83"/>
                <a:gd name="T12" fmla="*/ 0 w 74"/>
                <a:gd name="T13" fmla="*/ 0 h 83"/>
                <a:gd name="T14" fmla="*/ 0 w 74"/>
                <a:gd name="T15" fmla="*/ 0 h 83"/>
                <a:gd name="T16" fmla="*/ 0 w 74"/>
                <a:gd name="T17" fmla="*/ 0 h 83"/>
                <a:gd name="T18" fmla="*/ 0 w 74"/>
                <a:gd name="T19" fmla="*/ 0 h 83"/>
                <a:gd name="T20" fmla="*/ 0 w 74"/>
                <a:gd name="T21" fmla="*/ 0 h 83"/>
                <a:gd name="T22" fmla="*/ 0 w 74"/>
                <a:gd name="T23" fmla="*/ 0 h 83"/>
                <a:gd name="T24" fmla="*/ 0 w 74"/>
                <a:gd name="T25" fmla="*/ 0 h 83"/>
                <a:gd name="T26" fmla="*/ 0 w 74"/>
                <a:gd name="T27" fmla="*/ 0 h 83"/>
                <a:gd name="T28" fmla="*/ 0 w 74"/>
                <a:gd name="T29" fmla="*/ 0 h 83"/>
                <a:gd name="T30" fmla="*/ 0 w 74"/>
                <a:gd name="T31" fmla="*/ 0 h 83"/>
                <a:gd name="T32" fmla="*/ 0 w 7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83">
                  <a:moveTo>
                    <a:pt x="20" y="12"/>
                  </a:moveTo>
                  <a:lnTo>
                    <a:pt x="9" y="27"/>
                  </a:lnTo>
                  <a:lnTo>
                    <a:pt x="2" y="43"/>
                  </a:lnTo>
                  <a:lnTo>
                    <a:pt x="0" y="58"/>
                  </a:lnTo>
                  <a:lnTo>
                    <a:pt x="6" y="71"/>
                  </a:lnTo>
                  <a:lnTo>
                    <a:pt x="15" y="79"/>
                  </a:lnTo>
                  <a:lnTo>
                    <a:pt x="27" y="83"/>
                  </a:lnTo>
                  <a:lnTo>
                    <a:pt x="43" y="78"/>
                  </a:lnTo>
                  <a:lnTo>
                    <a:pt x="57" y="69"/>
                  </a:lnTo>
                  <a:lnTo>
                    <a:pt x="65" y="57"/>
                  </a:lnTo>
                  <a:lnTo>
                    <a:pt x="74" y="41"/>
                  </a:lnTo>
                  <a:lnTo>
                    <a:pt x="74" y="25"/>
                  </a:lnTo>
                  <a:lnTo>
                    <a:pt x="70" y="11"/>
                  </a:lnTo>
                  <a:lnTo>
                    <a:pt x="60" y="2"/>
                  </a:lnTo>
                  <a:lnTo>
                    <a:pt x="48" y="0"/>
                  </a:lnTo>
                  <a:lnTo>
                    <a:pt x="33" y="3"/>
                  </a:lnTo>
                  <a:lnTo>
                    <a:pt x="20" y="1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098" name="Freeform 182"/>
            <p:cNvSpPr>
              <a:spLocks/>
            </p:cNvSpPr>
            <p:nvPr/>
          </p:nvSpPr>
          <p:spPr bwMode="auto">
            <a:xfrm>
              <a:off x="4631" y="3212"/>
              <a:ext cx="2" cy="9"/>
            </a:xfrm>
            <a:custGeom>
              <a:avLst/>
              <a:gdLst>
                <a:gd name="T0" fmla="*/ 0 w 12"/>
                <a:gd name="T1" fmla="*/ 0 h 37"/>
                <a:gd name="T2" fmla="*/ 0 w 12"/>
                <a:gd name="T3" fmla="*/ 0 h 37"/>
                <a:gd name="T4" fmla="*/ 0 w 12"/>
                <a:gd name="T5" fmla="*/ 0 h 37"/>
                <a:gd name="T6" fmla="*/ 0 w 12"/>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7">
                  <a:moveTo>
                    <a:pt x="0" y="0"/>
                  </a:moveTo>
                  <a:lnTo>
                    <a:pt x="9" y="9"/>
                  </a:lnTo>
                  <a:lnTo>
                    <a:pt x="12" y="21"/>
                  </a:lnTo>
                  <a:lnTo>
                    <a:pt x="10"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099" name="Freeform 183"/>
            <p:cNvSpPr>
              <a:spLocks/>
            </p:cNvSpPr>
            <p:nvPr/>
          </p:nvSpPr>
          <p:spPr bwMode="auto">
            <a:xfrm>
              <a:off x="4621" y="3221"/>
              <a:ext cx="12" cy="1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3">
                  <a:moveTo>
                    <a:pt x="60" y="0"/>
                  </a:moveTo>
                  <a:lnTo>
                    <a:pt x="55" y="17"/>
                  </a:lnTo>
                  <a:lnTo>
                    <a:pt x="44" y="30"/>
                  </a:lnTo>
                  <a:lnTo>
                    <a:pt x="32" y="39"/>
                  </a:lnTo>
                  <a:lnTo>
                    <a:pt x="17" y="43"/>
                  </a:lnTo>
                  <a:lnTo>
                    <a:pt x="5" y="40"/>
                  </a:lnTo>
                  <a:lnTo>
                    <a:pt x="0"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0" name="Freeform 184"/>
            <p:cNvSpPr>
              <a:spLocks/>
            </p:cNvSpPr>
            <p:nvPr/>
          </p:nvSpPr>
          <p:spPr bwMode="auto">
            <a:xfrm>
              <a:off x="4633" y="3219"/>
              <a:ext cx="14" cy="21"/>
            </a:xfrm>
            <a:custGeom>
              <a:avLst/>
              <a:gdLst>
                <a:gd name="T0" fmla="*/ 0 w 71"/>
                <a:gd name="T1" fmla="*/ 0 h 84"/>
                <a:gd name="T2" fmla="*/ 0 w 71"/>
                <a:gd name="T3" fmla="*/ 0 h 84"/>
                <a:gd name="T4" fmla="*/ 0 w 71"/>
                <a:gd name="T5" fmla="*/ 0 h 84"/>
                <a:gd name="T6" fmla="*/ 0 w 71"/>
                <a:gd name="T7" fmla="*/ 0 h 84"/>
                <a:gd name="T8" fmla="*/ 0 w 71"/>
                <a:gd name="T9" fmla="*/ 0 h 84"/>
                <a:gd name="T10" fmla="*/ 0 w 71"/>
                <a:gd name="T11" fmla="*/ 0 h 84"/>
                <a:gd name="T12" fmla="*/ 0 w 71"/>
                <a:gd name="T13" fmla="*/ 0 h 84"/>
                <a:gd name="T14" fmla="*/ 0 w 71"/>
                <a:gd name="T15" fmla="*/ 0 h 84"/>
                <a:gd name="T16" fmla="*/ 0 w 71"/>
                <a:gd name="T17" fmla="*/ 0 h 84"/>
                <a:gd name="T18" fmla="*/ 0 w 71"/>
                <a:gd name="T19" fmla="*/ 0 h 84"/>
                <a:gd name="T20" fmla="*/ 0 w 71"/>
                <a:gd name="T21" fmla="*/ 0 h 84"/>
                <a:gd name="T22" fmla="*/ 0 w 71"/>
                <a:gd name="T23" fmla="*/ 0 h 84"/>
                <a:gd name="T24" fmla="*/ 0 w 71"/>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84">
                  <a:moveTo>
                    <a:pt x="2" y="43"/>
                  </a:moveTo>
                  <a:lnTo>
                    <a:pt x="0" y="58"/>
                  </a:lnTo>
                  <a:lnTo>
                    <a:pt x="6" y="73"/>
                  </a:lnTo>
                  <a:lnTo>
                    <a:pt x="15" y="82"/>
                  </a:lnTo>
                  <a:lnTo>
                    <a:pt x="26" y="84"/>
                  </a:lnTo>
                  <a:lnTo>
                    <a:pt x="43" y="79"/>
                  </a:lnTo>
                  <a:lnTo>
                    <a:pt x="54" y="70"/>
                  </a:lnTo>
                  <a:lnTo>
                    <a:pt x="64" y="57"/>
                  </a:lnTo>
                  <a:lnTo>
                    <a:pt x="70" y="40"/>
                  </a:lnTo>
                  <a:lnTo>
                    <a:pt x="71" y="25"/>
                  </a:lnTo>
                  <a:lnTo>
                    <a:pt x="67" y="12"/>
                  </a:lnTo>
                  <a:lnTo>
                    <a:pt x="59" y="3"/>
                  </a:lnTo>
                  <a:lnTo>
                    <a:pt x="4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1" name="Freeform 185"/>
            <p:cNvSpPr>
              <a:spLocks/>
            </p:cNvSpPr>
            <p:nvPr/>
          </p:nvSpPr>
          <p:spPr bwMode="auto">
            <a:xfrm>
              <a:off x="4633" y="3219"/>
              <a:ext cx="9" cy="11"/>
            </a:xfrm>
            <a:custGeom>
              <a:avLst/>
              <a:gdLst>
                <a:gd name="T0" fmla="*/ 0 w 46"/>
                <a:gd name="T1" fmla="*/ 0 h 43"/>
                <a:gd name="T2" fmla="*/ 0 w 46"/>
                <a:gd name="T3" fmla="*/ 0 h 43"/>
                <a:gd name="T4" fmla="*/ 0 w 46"/>
                <a:gd name="T5" fmla="*/ 0 h 43"/>
                <a:gd name="T6" fmla="*/ 0 w 46"/>
                <a:gd name="T7" fmla="*/ 0 h 43"/>
                <a:gd name="T8" fmla="*/ 0 w 46"/>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3">
                  <a:moveTo>
                    <a:pt x="46" y="0"/>
                  </a:moveTo>
                  <a:lnTo>
                    <a:pt x="30" y="4"/>
                  </a:lnTo>
                  <a:lnTo>
                    <a:pt x="18" y="13"/>
                  </a:lnTo>
                  <a:lnTo>
                    <a:pt x="7" y="28"/>
                  </a:lnTo>
                  <a:lnTo>
                    <a:pt x="0"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2" name="Freeform 186"/>
            <p:cNvSpPr>
              <a:spLocks/>
            </p:cNvSpPr>
            <p:nvPr/>
          </p:nvSpPr>
          <p:spPr bwMode="auto">
            <a:xfrm>
              <a:off x="4636" y="3212"/>
              <a:ext cx="38" cy="29"/>
            </a:xfrm>
            <a:custGeom>
              <a:avLst/>
              <a:gdLst>
                <a:gd name="T0" fmla="*/ 0 w 188"/>
                <a:gd name="T1" fmla="*/ 0 h 116"/>
                <a:gd name="T2" fmla="*/ 0 w 188"/>
                <a:gd name="T3" fmla="*/ 0 h 116"/>
                <a:gd name="T4" fmla="*/ 0 w 188"/>
                <a:gd name="T5" fmla="*/ 0 h 116"/>
                <a:gd name="T6" fmla="*/ 0 w 188"/>
                <a:gd name="T7" fmla="*/ 0 h 116"/>
                <a:gd name="T8" fmla="*/ 0 w 188"/>
                <a:gd name="T9" fmla="*/ 0 h 116"/>
                <a:gd name="T10" fmla="*/ 0 w 188"/>
                <a:gd name="T11" fmla="*/ 0 h 116"/>
                <a:gd name="T12" fmla="*/ 0 w 188"/>
                <a:gd name="T13" fmla="*/ 0 h 116"/>
                <a:gd name="T14" fmla="*/ 0 w 188"/>
                <a:gd name="T15" fmla="*/ 0 h 116"/>
                <a:gd name="T16" fmla="*/ 0 w 188"/>
                <a:gd name="T17" fmla="*/ 0 h 116"/>
                <a:gd name="T18" fmla="*/ 0 w 188"/>
                <a:gd name="T19" fmla="*/ 0 h 116"/>
                <a:gd name="T20" fmla="*/ 0 w 188"/>
                <a:gd name="T21" fmla="*/ 0 h 116"/>
                <a:gd name="T22" fmla="*/ 0 w 188"/>
                <a:gd name="T23" fmla="*/ 0 h 116"/>
                <a:gd name="T24" fmla="*/ 0 w 188"/>
                <a:gd name="T25" fmla="*/ 0 h 116"/>
                <a:gd name="T26" fmla="*/ 0 w 188"/>
                <a:gd name="T27" fmla="*/ 0 h 116"/>
                <a:gd name="T28" fmla="*/ 0 w 188"/>
                <a:gd name="T29" fmla="*/ 0 h 116"/>
                <a:gd name="T30" fmla="*/ 0 w 188"/>
                <a:gd name="T31" fmla="*/ 0 h 116"/>
                <a:gd name="T32" fmla="*/ 0 w 188"/>
                <a:gd name="T33" fmla="*/ 0 h 116"/>
                <a:gd name="T34" fmla="*/ 0 w 188"/>
                <a:gd name="T35" fmla="*/ 0 h 116"/>
                <a:gd name="T36" fmla="*/ 0 w 188"/>
                <a:gd name="T37" fmla="*/ 0 h 116"/>
                <a:gd name="T38" fmla="*/ 0 w 188"/>
                <a:gd name="T39" fmla="*/ 0 h 116"/>
                <a:gd name="T40" fmla="*/ 0 w 188"/>
                <a:gd name="T41" fmla="*/ 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8" h="116">
                  <a:moveTo>
                    <a:pt x="0" y="110"/>
                  </a:moveTo>
                  <a:lnTo>
                    <a:pt x="5" y="112"/>
                  </a:lnTo>
                  <a:lnTo>
                    <a:pt x="17" y="116"/>
                  </a:lnTo>
                  <a:lnTo>
                    <a:pt x="32" y="111"/>
                  </a:lnTo>
                  <a:lnTo>
                    <a:pt x="43" y="102"/>
                  </a:lnTo>
                  <a:lnTo>
                    <a:pt x="54" y="88"/>
                  </a:lnTo>
                  <a:lnTo>
                    <a:pt x="60" y="71"/>
                  </a:lnTo>
                  <a:lnTo>
                    <a:pt x="63" y="56"/>
                  </a:lnTo>
                  <a:lnTo>
                    <a:pt x="58" y="44"/>
                  </a:lnTo>
                  <a:lnTo>
                    <a:pt x="49" y="35"/>
                  </a:lnTo>
                  <a:lnTo>
                    <a:pt x="52" y="36"/>
                  </a:lnTo>
                  <a:lnTo>
                    <a:pt x="123" y="80"/>
                  </a:lnTo>
                  <a:lnTo>
                    <a:pt x="124" y="70"/>
                  </a:lnTo>
                  <a:lnTo>
                    <a:pt x="128" y="71"/>
                  </a:lnTo>
                  <a:lnTo>
                    <a:pt x="138" y="72"/>
                  </a:lnTo>
                  <a:lnTo>
                    <a:pt x="154" y="69"/>
                  </a:lnTo>
                  <a:lnTo>
                    <a:pt x="166" y="60"/>
                  </a:lnTo>
                  <a:lnTo>
                    <a:pt x="180" y="45"/>
                  </a:lnTo>
                  <a:lnTo>
                    <a:pt x="186" y="27"/>
                  </a:lnTo>
                  <a:lnTo>
                    <a:pt x="188" y="11"/>
                  </a:lnTo>
                  <a:lnTo>
                    <a:pt x="18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3" name="Freeform 187"/>
            <p:cNvSpPr>
              <a:spLocks/>
            </p:cNvSpPr>
            <p:nvPr/>
          </p:nvSpPr>
          <p:spPr bwMode="auto">
            <a:xfrm>
              <a:off x="4667" y="3217"/>
              <a:ext cx="13" cy="23"/>
            </a:xfrm>
            <a:custGeom>
              <a:avLst/>
              <a:gdLst>
                <a:gd name="T0" fmla="*/ 0 w 64"/>
                <a:gd name="T1" fmla="*/ 0 h 93"/>
                <a:gd name="T2" fmla="*/ 0 w 64"/>
                <a:gd name="T3" fmla="*/ 0 h 93"/>
                <a:gd name="T4" fmla="*/ 0 w 64"/>
                <a:gd name="T5" fmla="*/ 0 h 93"/>
                <a:gd name="T6" fmla="*/ 0 w 64"/>
                <a:gd name="T7" fmla="*/ 0 h 93"/>
                <a:gd name="T8" fmla="*/ 0 w 64"/>
                <a:gd name="T9" fmla="*/ 0 h 93"/>
                <a:gd name="T10" fmla="*/ 0 w 64"/>
                <a:gd name="T11" fmla="*/ 0 h 93"/>
                <a:gd name="T12" fmla="*/ 0 w 64"/>
                <a:gd name="T13" fmla="*/ 0 h 93"/>
                <a:gd name="T14" fmla="*/ 0 w 64"/>
                <a:gd name="T15" fmla="*/ 0 h 93"/>
                <a:gd name="T16" fmla="*/ 0 w 64"/>
                <a:gd name="T17" fmla="*/ 0 h 93"/>
                <a:gd name="T18" fmla="*/ 0 w 64"/>
                <a:gd name="T19" fmla="*/ 0 h 93"/>
                <a:gd name="T20" fmla="*/ 0 w 64"/>
                <a:gd name="T21" fmla="*/ 0 h 93"/>
                <a:gd name="T22" fmla="*/ 0 w 64"/>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93">
                  <a:moveTo>
                    <a:pt x="62" y="0"/>
                  </a:moveTo>
                  <a:lnTo>
                    <a:pt x="64" y="12"/>
                  </a:lnTo>
                  <a:lnTo>
                    <a:pt x="63" y="27"/>
                  </a:lnTo>
                  <a:lnTo>
                    <a:pt x="54" y="44"/>
                  </a:lnTo>
                  <a:lnTo>
                    <a:pt x="42" y="59"/>
                  </a:lnTo>
                  <a:lnTo>
                    <a:pt x="29" y="70"/>
                  </a:lnTo>
                  <a:lnTo>
                    <a:pt x="12" y="76"/>
                  </a:lnTo>
                  <a:lnTo>
                    <a:pt x="3" y="71"/>
                  </a:lnTo>
                  <a:lnTo>
                    <a:pt x="1" y="70"/>
                  </a:lnTo>
                  <a:lnTo>
                    <a:pt x="0" y="76"/>
                  </a:lnTo>
                  <a:lnTo>
                    <a:pt x="1" y="79"/>
                  </a:lnTo>
                  <a:lnTo>
                    <a:pt x="6" y="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4" name="Freeform 188"/>
            <p:cNvSpPr>
              <a:spLocks/>
            </p:cNvSpPr>
            <p:nvPr/>
          </p:nvSpPr>
          <p:spPr bwMode="auto">
            <a:xfrm>
              <a:off x="4656" y="3240"/>
              <a:ext cx="13" cy="16"/>
            </a:xfrm>
            <a:custGeom>
              <a:avLst/>
              <a:gdLst>
                <a:gd name="T0" fmla="*/ 0 w 65"/>
                <a:gd name="T1" fmla="*/ 0 h 64"/>
                <a:gd name="T2" fmla="*/ 0 w 65"/>
                <a:gd name="T3" fmla="*/ 0 h 64"/>
                <a:gd name="T4" fmla="*/ 0 w 65"/>
                <a:gd name="T5" fmla="*/ 0 h 64"/>
                <a:gd name="T6" fmla="*/ 0 w 65"/>
                <a:gd name="T7" fmla="*/ 0 h 64"/>
                <a:gd name="T8" fmla="*/ 0 w 65"/>
                <a:gd name="T9" fmla="*/ 0 h 64"/>
                <a:gd name="T10" fmla="*/ 0 w 65"/>
                <a:gd name="T11" fmla="*/ 0 h 64"/>
                <a:gd name="T12" fmla="*/ 0 w 65"/>
                <a:gd name="T13" fmla="*/ 0 h 64"/>
                <a:gd name="T14" fmla="*/ 0 w 65"/>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64">
                  <a:moveTo>
                    <a:pt x="65" y="0"/>
                  </a:moveTo>
                  <a:lnTo>
                    <a:pt x="62" y="16"/>
                  </a:lnTo>
                  <a:lnTo>
                    <a:pt x="53" y="33"/>
                  </a:lnTo>
                  <a:lnTo>
                    <a:pt x="43" y="49"/>
                  </a:lnTo>
                  <a:lnTo>
                    <a:pt x="27" y="59"/>
                  </a:lnTo>
                  <a:lnTo>
                    <a:pt x="14" y="64"/>
                  </a:lnTo>
                  <a:lnTo>
                    <a:pt x="4" y="60"/>
                  </a:lnTo>
                  <a:lnTo>
                    <a:pt x="0"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5" name="Freeform 189"/>
            <p:cNvSpPr>
              <a:spLocks/>
            </p:cNvSpPr>
            <p:nvPr/>
          </p:nvSpPr>
          <p:spPr bwMode="auto">
            <a:xfrm>
              <a:off x="4655" y="3230"/>
              <a:ext cx="7" cy="20"/>
            </a:xfrm>
            <a:custGeom>
              <a:avLst/>
              <a:gdLst>
                <a:gd name="T0" fmla="*/ 0 w 35"/>
                <a:gd name="T1" fmla="*/ 0 h 81"/>
                <a:gd name="T2" fmla="*/ 0 w 35"/>
                <a:gd name="T3" fmla="*/ 0 h 81"/>
                <a:gd name="T4" fmla="*/ 0 w 35"/>
                <a:gd name="T5" fmla="*/ 0 h 81"/>
                <a:gd name="T6" fmla="*/ 0 w 35"/>
                <a:gd name="T7" fmla="*/ 0 h 81"/>
                <a:gd name="T8" fmla="*/ 0 w 35"/>
                <a:gd name="T9" fmla="*/ 0 h 81"/>
                <a:gd name="T10" fmla="*/ 0 w 35"/>
                <a:gd name="T11" fmla="*/ 0 h 81"/>
                <a:gd name="T12" fmla="*/ 0 w 35"/>
                <a:gd name="T13" fmla="*/ 0 h 81"/>
                <a:gd name="T14" fmla="*/ 0 w 35"/>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81">
                  <a:moveTo>
                    <a:pt x="0" y="81"/>
                  </a:moveTo>
                  <a:lnTo>
                    <a:pt x="12" y="71"/>
                  </a:lnTo>
                  <a:lnTo>
                    <a:pt x="26" y="56"/>
                  </a:lnTo>
                  <a:lnTo>
                    <a:pt x="34" y="39"/>
                  </a:lnTo>
                  <a:lnTo>
                    <a:pt x="35" y="24"/>
                  </a:lnTo>
                  <a:lnTo>
                    <a:pt x="33" y="9"/>
                  </a:lnTo>
                  <a:lnTo>
                    <a:pt x="24" y="0"/>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06" name="Line 190"/>
            <p:cNvSpPr>
              <a:spLocks noChangeShapeType="1"/>
            </p:cNvSpPr>
            <p:nvPr/>
          </p:nvSpPr>
          <p:spPr bwMode="auto">
            <a:xfrm flipH="1" flipV="1">
              <a:off x="4645" y="3217"/>
              <a:ext cx="28" cy="2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07" name="Line 191"/>
            <p:cNvSpPr>
              <a:spLocks noChangeShapeType="1"/>
            </p:cNvSpPr>
            <p:nvPr/>
          </p:nvSpPr>
          <p:spPr bwMode="auto">
            <a:xfrm flipH="1" flipV="1">
              <a:off x="4625" y="3234"/>
              <a:ext cx="20"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08" name="Line 192"/>
            <p:cNvSpPr>
              <a:spLocks noChangeShapeType="1"/>
            </p:cNvSpPr>
            <p:nvPr/>
          </p:nvSpPr>
          <p:spPr bwMode="auto">
            <a:xfrm flipH="1">
              <a:off x="4629" y="3240"/>
              <a:ext cx="4"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09" name="Freeform 193"/>
            <p:cNvSpPr>
              <a:spLocks/>
            </p:cNvSpPr>
            <p:nvPr/>
          </p:nvSpPr>
          <p:spPr bwMode="auto">
            <a:xfrm>
              <a:off x="4631" y="3239"/>
              <a:ext cx="32" cy="21"/>
            </a:xfrm>
            <a:custGeom>
              <a:avLst/>
              <a:gdLst>
                <a:gd name="T0" fmla="*/ 0 w 158"/>
                <a:gd name="T1" fmla="*/ 0 h 86"/>
                <a:gd name="T2" fmla="*/ 0 w 158"/>
                <a:gd name="T3" fmla="*/ 0 h 86"/>
                <a:gd name="T4" fmla="*/ 0 w 158"/>
                <a:gd name="T5" fmla="*/ 0 h 86"/>
                <a:gd name="T6" fmla="*/ 0 w 158"/>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86">
                  <a:moveTo>
                    <a:pt x="0" y="38"/>
                  </a:moveTo>
                  <a:lnTo>
                    <a:pt x="15" y="11"/>
                  </a:lnTo>
                  <a:lnTo>
                    <a:pt x="20" y="0"/>
                  </a:lnTo>
                  <a:lnTo>
                    <a:pt x="158" y="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0" name="Freeform 194"/>
            <p:cNvSpPr>
              <a:spLocks/>
            </p:cNvSpPr>
            <p:nvPr/>
          </p:nvSpPr>
          <p:spPr bwMode="auto">
            <a:xfrm>
              <a:off x="4647" y="3250"/>
              <a:ext cx="14" cy="14"/>
            </a:xfrm>
            <a:custGeom>
              <a:avLst/>
              <a:gdLst>
                <a:gd name="T0" fmla="*/ 0 w 70"/>
                <a:gd name="T1" fmla="*/ 0 h 56"/>
                <a:gd name="T2" fmla="*/ 0 w 70"/>
                <a:gd name="T3" fmla="*/ 0 h 56"/>
                <a:gd name="T4" fmla="*/ 0 w 70"/>
                <a:gd name="T5" fmla="*/ 0 h 56"/>
                <a:gd name="T6" fmla="*/ 0 w 70"/>
                <a:gd name="T7" fmla="*/ 0 h 56"/>
                <a:gd name="T8" fmla="*/ 0 w 70"/>
                <a:gd name="T9" fmla="*/ 0 h 56"/>
                <a:gd name="T10" fmla="*/ 0 w 70"/>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56">
                  <a:moveTo>
                    <a:pt x="70" y="56"/>
                  </a:moveTo>
                  <a:lnTo>
                    <a:pt x="0" y="26"/>
                  </a:lnTo>
                  <a:lnTo>
                    <a:pt x="14" y="3"/>
                  </a:lnTo>
                  <a:lnTo>
                    <a:pt x="15" y="1"/>
                  </a:lnTo>
                  <a:lnTo>
                    <a:pt x="25" y="4"/>
                  </a:lnTo>
                  <a:lnTo>
                    <a:pt x="4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1" name="Freeform 195"/>
            <p:cNvSpPr>
              <a:spLocks/>
            </p:cNvSpPr>
            <p:nvPr/>
          </p:nvSpPr>
          <p:spPr bwMode="auto">
            <a:xfrm>
              <a:off x="4646" y="3250"/>
              <a:ext cx="4" cy="5"/>
            </a:xfrm>
            <a:custGeom>
              <a:avLst/>
              <a:gdLst>
                <a:gd name="T0" fmla="*/ 0 w 22"/>
                <a:gd name="T1" fmla="*/ 0 h 23"/>
                <a:gd name="T2" fmla="*/ 0 w 22"/>
                <a:gd name="T3" fmla="*/ 0 h 23"/>
                <a:gd name="T4" fmla="*/ 0 w 22"/>
                <a:gd name="T5" fmla="*/ 0 h 23"/>
                <a:gd name="T6" fmla="*/ 0 w 22"/>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3">
                  <a:moveTo>
                    <a:pt x="22" y="3"/>
                  </a:moveTo>
                  <a:lnTo>
                    <a:pt x="19" y="2"/>
                  </a:lnTo>
                  <a:lnTo>
                    <a:pt x="11" y="0"/>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2" name="Line 196"/>
            <p:cNvSpPr>
              <a:spLocks noChangeShapeType="1"/>
            </p:cNvSpPr>
            <p:nvPr/>
          </p:nvSpPr>
          <p:spPr bwMode="auto">
            <a:xfrm flipH="1" flipV="1">
              <a:off x="4631" y="3248"/>
              <a:ext cx="12"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13" name="Freeform 197"/>
            <p:cNvSpPr>
              <a:spLocks/>
            </p:cNvSpPr>
            <p:nvPr/>
          </p:nvSpPr>
          <p:spPr bwMode="auto">
            <a:xfrm>
              <a:off x="4632" y="3253"/>
              <a:ext cx="39" cy="39"/>
            </a:xfrm>
            <a:custGeom>
              <a:avLst/>
              <a:gdLst>
                <a:gd name="T0" fmla="*/ 0 w 198"/>
                <a:gd name="T1" fmla="*/ 0 h 156"/>
                <a:gd name="T2" fmla="*/ 0 w 198"/>
                <a:gd name="T3" fmla="*/ 0 h 156"/>
                <a:gd name="T4" fmla="*/ 0 w 198"/>
                <a:gd name="T5" fmla="*/ 0 h 156"/>
                <a:gd name="T6" fmla="*/ 0 w 198"/>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56">
                  <a:moveTo>
                    <a:pt x="0" y="0"/>
                  </a:moveTo>
                  <a:lnTo>
                    <a:pt x="159" y="70"/>
                  </a:lnTo>
                  <a:lnTo>
                    <a:pt x="163" y="70"/>
                  </a:lnTo>
                  <a:lnTo>
                    <a:pt x="198" y="1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4" name="Line 198"/>
            <p:cNvSpPr>
              <a:spLocks noChangeShapeType="1"/>
            </p:cNvSpPr>
            <p:nvPr/>
          </p:nvSpPr>
          <p:spPr bwMode="auto">
            <a:xfrm flipH="1" flipV="1">
              <a:off x="4663" y="3280"/>
              <a:ext cx="6"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15" name="Freeform 199"/>
            <p:cNvSpPr>
              <a:spLocks/>
            </p:cNvSpPr>
            <p:nvPr/>
          </p:nvSpPr>
          <p:spPr bwMode="auto">
            <a:xfrm>
              <a:off x="4658" y="3280"/>
              <a:ext cx="15" cy="45"/>
            </a:xfrm>
            <a:custGeom>
              <a:avLst/>
              <a:gdLst>
                <a:gd name="T0" fmla="*/ 0 w 76"/>
                <a:gd name="T1" fmla="*/ 0 h 183"/>
                <a:gd name="T2" fmla="*/ 0 w 76"/>
                <a:gd name="T3" fmla="*/ 0 h 183"/>
                <a:gd name="T4" fmla="*/ 0 w 76"/>
                <a:gd name="T5" fmla="*/ 0 h 183"/>
                <a:gd name="T6" fmla="*/ 0 w 76"/>
                <a:gd name="T7" fmla="*/ 0 h 183"/>
                <a:gd name="T8" fmla="*/ 0 w 76"/>
                <a:gd name="T9" fmla="*/ 0 h 183"/>
                <a:gd name="T10" fmla="*/ 0 w 76"/>
                <a:gd name="T11" fmla="*/ 0 h 183"/>
                <a:gd name="T12" fmla="*/ 0 w 76"/>
                <a:gd name="T13" fmla="*/ 0 h 183"/>
                <a:gd name="T14" fmla="*/ 0 w 76"/>
                <a:gd name="T15" fmla="*/ 0 h 183"/>
                <a:gd name="T16" fmla="*/ 0 w 76"/>
                <a:gd name="T17" fmla="*/ 0 h 183"/>
                <a:gd name="T18" fmla="*/ 0 w 76"/>
                <a:gd name="T19" fmla="*/ 0 h 183"/>
                <a:gd name="T20" fmla="*/ 0 w 76"/>
                <a:gd name="T21" fmla="*/ 0 h 183"/>
                <a:gd name="T22" fmla="*/ 0 w 76"/>
                <a:gd name="T23" fmla="*/ 0 h 183"/>
                <a:gd name="T24" fmla="*/ 0 w 76"/>
                <a:gd name="T25" fmla="*/ 0 h 183"/>
                <a:gd name="T26" fmla="*/ 0 w 76"/>
                <a:gd name="T27" fmla="*/ 0 h 183"/>
                <a:gd name="T28" fmla="*/ 0 w 76"/>
                <a:gd name="T29" fmla="*/ 0 h 183"/>
                <a:gd name="T30" fmla="*/ 0 w 76"/>
                <a:gd name="T31" fmla="*/ 0 h 183"/>
                <a:gd name="T32" fmla="*/ 0 w 76"/>
                <a:gd name="T33" fmla="*/ 0 h 183"/>
                <a:gd name="T34" fmla="*/ 0 w 76"/>
                <a:gd name="T35" fmla="*/ 0 h 183"/>
                <a:gd name="T36" fmla="*/ 0 w 76"/>
                <a:gd name="T37" fmla="*/ 0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183">
                  <a:moveTo>
                    <a:pt x="25" y="0"/>
                  </a:moveTo>
                  <a:lnTo>
                    <a:pt x="27" y="0"/>
                  </a:lnTo>
                  <a:lnTo>
                    <a:pt x="23" y="86"/>
                  </a:lnTo>
                  <a:lnTo>
                    <a:pt x="19" y="91"/>
                  </a:lnTo>
                  <a:lnTo>
                    <a:pt x="12" y="95"/>
                  </a:lnTo>
                  <a:lnTo>
                    <a:pt x="9" y="97"/>
                  </a:lnTo>
                  <a:lnTo>
                    <a:pt x="2" y="98"/>
                  </a:lnTo>
                  <a:lnTo>
                    <a:pt x="0" y="106"/>
                  </a:lnTo>
                  <a:lnTo>
                    <a:pt x="1" y="121"/>
                  </a:lnTo>
                  <a:lnTo>
                    <a:pt x="9" y="136"/>
                  </a:lnTo>
                  <a:lnTo>
                    <a:pt x="22" y="152"/>
                  </a:lnTo>
                  <a:lnTo>
                    <a:pt x="38" y="168"/>
                  </a:lnTo>
                  <a:lnTo>
                    <a:pt x="52" y="178"/>
                  </a:lnTo>
                  <a:lnTo>
                    <a:pt x="66" y="183"/>
                  </a:lnTo>
                  <a:lnTo>
                    <a:pt x="73" y="181"/>
                  </a:lnTo>
                  <a:lnTo>
                    <a:pt x="76" y="177"/>
                  </a:lnTo>
                  <a:lnTo>
                    <a:pt x="73" y="161"/>
                  </a:lnTo>
                  <a:lnTo>
                    <a:pt x="66" y="146"/>
                  </a:lnTo>
                  <a:lnTo>
                    <a:pt x="55" y="1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6" name="Freeform 200"/>
            <p:cNvSpPr>
              <a:spLocks/>
            </p:cNvSpPr>
            <p:nvPr/>
          </p:nvSpPr>
          <p:spPr bwMode="auto">
            <a:xfrm>
              <a:off x="4660" y="3270"/>
              <a:ext cx="9" cy="41"/>
            </a:xfrm>
            <a:custGeom>
              <a:avLst/>
              <a:gdLst>
                <a:gd name="T0" fmla="*/ 0 w 46"/>
                <a:gd name="T1" fmla="*/ 0 h 168"/>
                <a:gd name="T2" fmla="*/ 0 w 46"/>
                <a:gd name="T3" fmla="*/ 0 h 168"/>
                <a:gd name="T4" fmla="*/ 0 w 46"/>
                <a:gd name="T5" fmla="*/ 0 h 168"/>
                <a:gd name="T6" fmla="*/ 0 w 46"/>
                <a:gd name="T7" fmla="*/ 0 h 168"/>
                <a:gd name="T8" fmla="*/ 0 w 46"/>
                <a:gd name="T9" fmla="*/ 0 h 168"/>
                <a:gd name="T10" fmla="*/ 0 w 46"/>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68">
                  <a:moveTo>
                    <a:pt x="46" y="168"/>
                  </a:moveTo>
                  <a:lnTo>
                    <a:pt x="29" y="153"/>
                  </a:lnTo>
                  <a:lnTo>
                    <a:pt x="14" y="143"/>
                  </a:lnTo>
                  <a:lnTo>
                    <a:pt x="0" y="137"/>
                  </a:lnTo>
                  <a:lnTo>
                    <a:pt x="2" y="137"/>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7" name="Freeform 201"/>
            <p:cNvSpPr>
              <a:spLocks/>
            </p:cNvSpPr>
            <p:nvPr/>
          </p:nvSpPr>
          <p:spPr bwMode="auto">
            <a:xfrm>
              <a:off x="4664" y="3216"/>
              <a:ext cx="25" cy="64"/>
            </a:xfrm>
            <a:custGeom>
              <a:avLst/>
              <a:gdLst>
                <a:gd name="T0" fmla="*/ 0 w 121"/>
                <a:gd name="T1" fmla="*/ 0 h 254"/>
                <a:gd name="T2" fmla="*/ 0 w 121"/>
                <a:gd name="T3" fmla="*/ 0 h 254"/>
                <a:gd name="T4" fmla="*/ 0 w 121"/>
                <a:gd name="T5" fmla="*/ 0 h 254"/>
                <a:gd name="T6" fmla="*/ 0 w 121"/>
                <a:gd name="T7" fmla="*/ 0 h 254"/>
                <a:gd name="T8" fmla="*/ 0 w 121"/>
                <a:gd name="T9" fmla="*/ 0 h 254"/>
                <a:gd name="T10" fmla="*/ 0 w 121"/>
                <a:gd name="T11" fmla="*/ 0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254">
                  <a:moveTo>
                    <a:pt x="0" y="211"/>
                  </a:moveTo>
                  <a:lnTo>
                    <a:pt x="106" y="254"/>
                  </a:lnTo>
                  <a:lnTo>
                    <a:pt x="106" y="242"/>
                  </a:lnTo>
                  <a:lnTo>
                    <a:pt x="7" y="200"/>
                  </a:lnTo>
                  <a:lnTo>
                    <a:pt x="2" y="209"/>
                  </a:lnTo>
                  <a:lnTo>
                    <a:pt x="1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18" name="Line 202"/>
            <p:cNvSpPr>
              <a:spLocks noChangeShapeType="1"/>
            </p:cNvSpPr>
            <p:nvPr/>
          </p:nvSpPr>
          <p:spPr bwMode="auto">
            <a:xfrm flipH="1">
              <a:off x="4661" y="3215"/>
              <a:ext cx="23" cy="4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19" name="Freeform 203"/>
            <p:cNvSpPr>
              <a:spLocks/>
            </p:cNvSpPr>
            <p:nvPr/>
          </p:nvSpPr>
          <p:spPr bwMode="auto">
            <a:xfrm>
              <a:off x="4646" y="3261"/>
              <a:ext cx="14" cy="65"/>
            </a:xfrm>
            <a:custGeom>
              <a:avLst/>
              <a:gdLst>
                <a:gd name="T0" fmla="*/ 0 w 72"/>
                <a:gd name="T1" fmla="*/ 0 h 259"/>
                <a:gd name="T2" fmla="*/ 0 w 72"/>
                <a:gd name="T3" fmla="*/ 0 h 259"/>
                <a:gd name="T4" fmla="*/ 0 w 72"/>
                <a:gd name="T5" fmla="*/ 0 h 259"/>
                <a:gd name="T6" fmla="*/ 0 60000 65536"/>
                <a:gd name="T7" fmla="*/ 0 60000 65536"/>
                <a:gd name="T8" fmla="*/ 0 60000 65536"/>
              </a:gdLst>
              <a:ahLst/>
              <a:cxnLst>
                <a:cxn ang="T6">
                  <a:pos x="T0" y="T1"/>
                </a:cxn>
                <a:cxn ang="T7">
                  <a:pos x="T2" y="T3"/>
                </a:cxn>
                <a:cxn ang="T8">
                  <a:pos x="T4" y="T5"/>
                </a:cxn>
              </a:cxnLst>
              <a:rect l="0" t="0" r="r" b="b"/>
              <a:pathLst>
                <a:path w="72" h="259">
                  <a:moveTo>
                    <a:pt x="0" y="0"/>
                  </a:moveTo>
                  <a:lnTo>
                    <a:pt x="72" y="259"/>
                  </a:lnTo>
                  <a:lnTo>
                    <a:pt x="72" y="2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20" name="Line 204"/>
            <p:cNvSpPr>
              <a:spLocks noChangeShapeType="1"/>
            </p:cNvSpPr>
            <p:nvPr/>
          </p:nvSpPr>
          <p:spPr bwMode="auto">
            <a:xfrm>
              <a:off x="4663" y="3320"/>
              <a:ext cx="1"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21" name="Freeform 205"/>
            <p:cNvSpPr>
              <a:spLocks/>
            </p:cNvSpPr>
            <p:nvPr/>
          </p:nvSpPr>
          <p:spPr bwMode="auto">
            <a:xfrm>
              <a:off x="4671" y="3336"/>
              <a:ext cx="10" cy="8"/>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33">
                  <a:moveTo>
                    <a:pt x="0" y="0"/>
                  </a:moveTo>
                  <a:lnTo>
                    <a:pt x="18" y="16"/>
                  </a:lnTo>
                  <a:lnTo>
                    <a:pt x="29" y="27"/>
                  </a:lnTo>
                  <a:lnTo>
                    <a:pt x="45" y="33"/>
                  </a:lnTo>
                  <a:lnTo>
                    <a:pt x="51"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22" name="Freeform 206"/>
            <p:cNvSpPr>
              <a:spLocks/>
            </p:cNvSpPr>
            <p:nvPr/>
          </p:nvSpPr>
          <p:spPr bwMode="auto">
            <a:xfrm>
              <a:off x="4685" y="3341"/>
              <a:ext cx="5" cy="8"/>
            </a:xfrm>
            <a:custGeom>
              <a:avLst/>
              <a:gdLst>
                <a:gd name="T0" fmla="*/ 0 w 25"/>
                <a:gd name="T1" fmla="*/ 0 h 31"/>
                <a:gd name="T2" fmla="*/ 0 w 25"/>
                <a:gd name="T3" fmla="*/ 0 h 31"/>
                <a:gd name="T4" fmla="*/ 0 w 25"/>
                <a:gd name="T5" fmla="*/ 0 h 31"/>
                <a:gd name="T6" fmla="*/ 0 60000 65536"/>
                <a:gd name="T7" fmla="*/ 0 60000 65536"/>
                <a:gd name="T8" fmla="*/ 0 60000 65536"/>
              </a:gdLst>
              <a:ahLst/>
              <a:cxnLst>
                <a:cxn ang="T6">
                  <a:pos x="T0" y="T1"/>
                </a:cxn>
                <a:cxn ang="T7">
                  <a:pos x="T2" y="T3"/>
                </a:cxn>
                <a:cxn ang="T8">
                  <a:pos x="T4" y="T5"/>
                </a:cxn>
              </a:cxnLst>
              <a:rect l="0" t="0" r="r" b="b"/>
              <a:pathLst>
                <a:path w="25" h="31">
                  <a:moveTo>
                    <a:pt x="0" y="0"/>
                  </a:moveTo>
                  <a:lnTo>
                    <a:pt x="11" y="18"/>
                  </a:lnTo>
                  <a:lnTo>
                    <a:pt x="25"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23" name="Freeform 207"/>
            <p:cNvSpPr>
              <a:spLocks/>
            </p:cNvSpPr>
            <p:nvPr/>
          </p:nvSpPr>
          <p:spPr bwMode="auto">
            <a:xfrm>
              <a:off x="4686" y="3332"/>
              <a:ext cx="12" cy="16"/>
            </a:xfrm>
            <a:custGeom>
              <a:avLst/>
              <a:gdLst>
                <a:gd name="T0" fmla="*/ 0 w 63"/>
                <a:gd name="T1" fmla="*/ 0 h 62"/>
                <a:gd name="T2" fmla="*/ 0 w 63"/>
                <a:gd name="T3" fmla="*/ 0 h 62"/>
                <a:gd name="T4" fmla="*/ 0 w 63"/>
                <a:gd name="T5" fmla="*/ 0 h 62"/>
                <a:gd name="T6" fmla="*/ 0 w 63"/>
                <a:gd name="T7" fmla="*/ 0 h 62"/>
                <a:gd name="T8" fmla="*/ 0 w 63"/>
                <a:gd name="T9" fmla="*/ 0 h 62"/>
                <a:gd name="T10" fmla="*/ 0 w 63"/>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2">
                  <a:moveTo>
                    <a:pt x="63" y="62"/>
                  </a:moveTo>
                  <a:lnTo>
                    <a:pt x="56" y="48"/>
                  </a:lnTo>
                  <a:lnTo>
                    <a:pt x="43" y="28"/>
                  </a:lnTo>
                  <a:lnTo>
                    <a:pt x="27" y="15"/>
                  </a:lnTo>
                  <a:lnTo>
                    <a:pt x="15"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nvGrpSpPr>
            <p:cNvPr id="89124" name="Group 208"/>
            <p:cNvGrpSpPr>
              <a:grpSpLocks/>
            </p:cNvGrpSpPr>
            <p:nvPr/>
          </p:nvGrpSpPr>
          <p:grpSpPr bwMode="auto">
            <a:xfrm>
              <a:off x="4629" y="3191"/>
              <a:ext cx="186" cy="176"/>
              <a:chOff x="4629" y="2856"/>
              <a:chExt cx="186" cy="176"/>
            </a:xfrm>
          </p:grpSpPr>
          <p:sp>
            <p:nvSpPr>
              <p:cNvPr id="90138" name="Freeform 209"/>
              <p:cNvSpPr>
                <a:spLocks/>
              </p:cNvSpPr>
              <p:nvPr/>
            </p:nvSpPr>
            <p:spPr bwMode="auto">
              <a:xfrm>
                <a:off x="4683" y="2997"/>
                <a:ext cx="3" cy="9"/>
              </a:xfrm>
              <a:custGeom>
                <a:avLst/>
                <a:gdLst>
                  <a:gd name="T0" fmla="*/ 0 w 11"/>
                  <a:gd name="T1" fmla="*/ 0 h 37"/>
                  <a:gd name="T2" fmla="*/ 0 w 11"/>
                  <a:gd name="T3" fmla="*/ 0 h 37"/>
                  <a:gd name="T4" fmla="*/ 0 w 11"/>
                  <a:gd name="T5" fmla="*/ 0 h 37"/>
                  <a:gd name="T6" fmla="*/ 0 w 11"/>
                  <a:gd name="T7" fmla="*/ 0 h 37"/>
                  <a:gd name="T8" fmla="*/ 0 w 11"/>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7">
                    <a:moveTo>
                      <a:pt x="11" y="0"/>
                    </a:moveTo>
                    <a:lnTo>
                      <a:pt x="3" y="1"/>
                    </a:lnTo>
                    <a:lnTo>
                      <a:pt x="0" y="8"/>
                    </a:lnTo>
                    <a:lnTo>
                      <a:pt x="1" y="21"/>
                    </a:lnTo>
                    <a:lnTo>
                      <a:pt x="9"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9" name="Freeform 210"/>
              <p:cNvSpPr>
                <a:spLocks/>
              </p:cNvSpPr>
              <p:nvPr/>
            </p:nvSpPr>
            <p:spPr bwMode="auto">
              <a:xfrm>
                <a:off x="4662" y="2952"/>
                <a:ext cx="48" cy="46"/>
              </a:xfrm>
              <a:custGeom>
                <a:avLst/>
                <a:gdLst>
                  <a:gd name="T0" fmla="*/ 0 w 240"/>
                  <a:gd name="T1" fmla="*/ 0 h 182"/>
                  <a:gd name="T2" fmla="*/ 0 w 240"/>
                  <a:gd name="T3" fmla="*/ 0 h 182"/>
                  <a:gd name="T4" fmla="*/ 0 w 240"/>
                  <a:gd name="T5" fmla="*/ 0 h 182"/>
                  <a:gd name="T6" fmla="*/ 0 w 240"/>
                  <a:gd name="T7" fmla="*/ 0 h 182"/>
                  <a:gd name="T8" fmla="*/ 0 w 240"/>
                  <a:gd name="T9" fmla="*/ 0 h 182"/>
                  <a:gd name="T10" fmla="*/ 0 w 240"/>
                  <a:gd name="T11" fmla="*/ 0 h 182"/>
                  <a:gd name="T12" fmla="*/ 0 w 240"/>
                  <a:gd name="T13" fmla="*/ 0 h 182"/>
                  <a:gd name="T14" fmla="*/ 0 w 240"/>
                  <a:gd name="T15" fmla="*/ 0 h 182"/>
                  <a:gd name="T16" fmla="*/ 0 w 240"/>
                  <a:gd name="T17" fmla="*/ 0 h 182"/>
                  <a:gd name="T18" fmla="*/ 0 w 240"/>
                  <a:gd name="T19" fmla="*/ 0 h 182"/>
                  <a:gd name="T20" fmla="*/ 0 w 240"/>
                  <a:gd name="T21" fmla="*/ 0 h 182"/>
                  <a:gd name="T22" fmla="*/ 0 w 240"/>
                  <a:gd name="T23" fmla="*/ 0 h 182"/>
                  <a:gd name="T24" fmla="*/ 0 w 240"/>
                  <a:gd name="T25" fmla="*/ 0 h 182"/>
                  <a:gd name="T26" fmla="*/ 0 w 240"/>
                  <a:gd name="T27" fmla="*/ 0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 h="182">
                    <a:moveTo>
                      <a:pt x="116" y="182"/>
                    </a:moveTo>
                    <a:lnTo>
                      <a:pt x="101" y="173"/>
                    </a:lnTo>
                    <a:lnTo>
                      <a:pt x="85" y="158"/>
                    </a:lnTo>
                    <a:lnTo>
                      <a:pt x="72" y="139"/>
                    </a:lnTo>
                    <a:lnTo>
                      <a:pt x="64" y="124"/>
                    </a:lnTo>
                    <a:lnTo>
                      <a:pt x="57" y="109"/>
                    </a:lnTo>
                    <a:lnTo>
                      <a:pt x="44" y="93"/>
                    </a:lnTo>
                    <a:lnTo>
                      <a:pt x="28" y="77"/>
                    </a:lnTo>
                    <a:lnTo>
                      <a:pt x="14" y="67"/>
                    </a:lnTo>
                    <a:lnTo>
                      <a:pt x="0" y="61"/>
                    </a:lnTo>
                    <a:lnTo>
                      <a:pt x="1" y="62"/>
                    </a:lnTo>
                    <a:lnTo>
                      <a:pt x="80" y="1"/>
                    </a:lnTo>
                    <a:lnTo>
                      <a:pt x="73" y="0"/>
                    </a:lnTo>
                    <a:lnTo>
                      <a:pt x="240"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40" name="Freeform 211"/>
              <p:cNvSpPr>
                <a:spLocks/>
              </p:cNvSpPr>
              <p:nvPr/>
            </p:nvSpPr>
            <p:spPr bwMode="auto">
              <a:xfrm>
                <a:off x="4705" y="2964"/>
                <a:ext cx="4" cy="7"/>
              </a:xfrm>
              <a:custGeom>
                <a:avLst/>
                <a:gdLst>
                  <a:gd name="T0" fmla="*/ 0 w 22"/>
                  <a:gd name="T1" fmla="*/ 0 h 27"/>
                  <a:gd name="T2" fmla="*/ 0 w 22"/>
                  <a:gd name="T3" fmla="*/ 0 h 27"/>
                  <a:gd name="T4" fmla="*/ 0 w 22"/>
                  <a:gd name="T5" fmla="*/ 0 h 27"/>
                  <a:gd name="T6" fmla="*/ 0 60000 65536"/>
                  <a:gd name="T7" fmla="*/ 0 60000 65536"/>
                  <a:gd name="T8" fmla="*/ 0 60000 65536"/>
                </a:gdLst>
                <a:ahLst/>
                <a:cxnLst>
                  <a:cxn ang="T6">
                    <a:pos x="T0" y="T1"/>
                  </a:cxn>
                  <a:cxn ang="T7">
                    <a:pos x="T2" y="T3"/>
                  </a:cxn>
                  <a:cxn ang="T8">
                    <a:pos x="T4" y="T5"/>
                  </a:cxn>
                </a:cxnLst>
                <a:rect l="0" t="0" r="r" b="b"/>
                <a:pathLst>
                  <a:path w="22" h="27">
                    <a:moveTo>
                      <a:pt x="22" y="27"/>
                    </a:moveTo>
                    <a:lnTo>
                      <a:pt x="7"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41" name="Line 212"/>
              <p:cNvSpPr>
                <a:spLocks noChangeShapeType="1"/>
              </p:cNvSpPr>
              <p:nvPr/>
            </p:nvSpPr>
            <p:spPr bwMode="auto">
              <a:xfrm flipH="1" flipV="1">
                <a:off x="4675" y="2948"/>
                <a:ext cx="38"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42" name="Line 213"/>
              <p:cNvSpPr>
                <a:spLocks noChangeShapeType="1"/>
              </p:cNvSpPr>
              <p:nvPr/>
            </p:nvSpPr>
            <p:spPr bwMode="auto">
              <a:xfrm>
                <a:off x="4679" y="2944"/>
                <a:ext cx="36"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43" name="Line 214"/>
              <p:cNvSpPr>
                <a:spLocks noChangeShapeType="1"/>
              </p:cNvSpPr>
              <p:nvPr/>
            </p:nvSpPr>
            <p:spPr bwMode="auto">
              <a:xfrm flipV="1">
                <a:off x="4718" y="2930"/>
                <a:ext cx="39" cy="3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44" name="Freeform 215"/>
              <p:cNvSpPr>
                <a:spLocks/>
              </p:cNvSpPr>
              <p:nvPr/>
            </p:nvSpPr>
            <p:spPr bwMode="auto">
              <a:xfrm>
                <a:off x="4749" y="2922"/>
                <a:ext cx="6" cy="10"/>
              </a:xfrm>
              <a:custGeom>
                <a:avLst/>
                <a:gdLst>
                  <a:gd name="T0" fmla="*/ 0 w 31"/>
                  <a:gd name="T1" fmla="*/ 0 h 38"/>
                  <a:gd name="T2" fmla="*/ 0 w 31"/>
                  <a:gd name="T3" fmla="*/ 0 h 38"/>
                  <a:gd name="T4" fmla="*/ 0 w 31"/>
                  <a:gd name="T5" fmla="*/ 0 h 38"/>
                  <a:gd name="T6" fmla="*/ 0 w 31"/>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8">
                    <a:moveTo>
                      <a:pt x="31" y="38"/>
                    </a:moveTo>
                    <a:lnTo>
                      <a:pt x="22" y="25"/>
                    </a:lnTo>
                    <a:lnTo>
                      <a:pt x="9"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45" name="Line 216"/>
              <p:cNvSpPr>
                <a:spLocks noChangeShapeType="1"/>
              </p:cNvSpPr>
              <p:nvPr/>
            </p:nvSpPr>
            <p:spPr bwMode="auto">
              <a:xfrm flipH="1" flipV="1">
                <a:off x="4717" y="2905"/>
                <a:ext cx="39" cy="1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46" name="Line 217"/>
              <p:cNvSpPr>
                <a:spLocks noChangeShapeType="1"/>
              </p:cNvSpPr>
              <p:nvPr/>
            </p:nvSpPr>
            <p:spPr bwMode="auto">
              <a:xfrm>
                <a:off x="4721" y="2902"/>
                <a:ext cx="39" cy="1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47" name="Freeform 218"/>
              <p:cNvSpPr>
                <a:spLocks/>
              </p:cNvSpPr>
              <p:nvPr/>
            </p:nvSpPr>
            <p:spPr bwMode="auto">
              <a:xfrm>
                <a:off x="4707" y="2910"/>
                <a:ext cx="48" cy="27"/>
              </a:xfrm>
              <a:custGeom>
                <a:avLst/>
                <a:gdLst>
                  <a:gd name="T0" fmla="*/ 0 w 239"/>
                  <a:gd name="T1" fmla="*/ 0 h 110"/>
                  <a:gd name="T2" fmla="*/ 0 w 239"/>
                  <a:gd name="T3" fmla="*/ 0 h 110"/>
                  <a:gd name="T4" fmla="*/ 0 w 239"/>
                  <a:gd name="T5" fmla="*/ 0 h 110"/>
                  <a:gd name="T6" fmla="*/ 0 w 239"/>
                  <a:gd name="T7" fmla="*/ 0 h 110"/>
                  <a:gd name="T8" fmla="*/ 0 w 239"/>
                  <a:gd name="T9" fmla="*/ 0 h 110"/>
                  <a:gd name="T10" fmla="*/ 0 w 239"/>
                  <a:gd name="T11" fmla="*/ 0 h 110"/>
                  <a:gd name="T12" fmla="*/ 0 w 239"/>
                  <a:gd name="T13" fmla="*/ 0 h 110"/>
                  <a:gd name="T14" fmla="*/ 0 w 239"/>
                  <a:gd name="T15" fmla="*/ 0 h 110"/>
                  <a:gd name="T16" fmla="*/ 0 w 239"/>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9" h="110">
                    <a:moveTo>
                      <a:pt x="239" y="61"/>
                    </a:moveTo>
                    <a:lnTo>
                      <a:pt x="74" y="0"/>
                    </a:lnTo>
                    <a:lnTo>
                      <a:pt x="2" y="56"/>
                    </a:lnTo>
                    <a:lnTo>
                      <a:pt x="0" y="55"/>
                    </a:lnTo>
                    <a:lnTo>
                      <a:pt x="14" y="61"/>
                    </a:lnTo>
                    <a:lnTo>
                      <a:pt x="30" y="70"/>
                    </a:lnTo>
                    <a:lnTo>
                      <a:pt x="46" y="86"/>
                    </a:lnTo>
                    <a:lnTo>
                      <a:pt x="58" y="102"/>
                    </a:lnTo>
                    <a:lnTo>
                      <a:pt x="62" y="1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48" name="Freeform 219"/>
              <p:cNvSpPr>
                <a:spLocks/>
              </p:cNvSpPr>
              <p:nvPr/>
            </p:nvSpPr>
            <p:spPr bwMode="auto">
              <a:xfrm>
                <a:off x="4701" y="2929"/>
                <a:ext cx="9" cy="8"/>
              </a:xfrm>
              <a:custGeom>
                <a:avLst/>
                <a:gdLst>
                  <a:gd name="T0" fmla="*/ 0 w 45"/>
                  <a:gd name="T1" fmla="*/ 0 h 33"/>
                  <a:gd name="T2" fmla="*/ 0 w 45"/>
                  <a:gd name="T3" fmla="*/ 0 h 33"/>
                  <a:gd name="T4" fmla="*/ 0 w 45"/>
                  <a:gd name="T5" fmla="*/ 0 h 33"/>
                  <a:gd name="T6" fmla="*/ 0 w 4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3">
                    <a:moveTo>
                      <a:pt x="45" y="33"/>
                    </a:moveTo>
                    <a:lnTo>
                      <a:pt x="29" y="15"/>
                    </a:lnTo>
                    <a:lnTo>
                      <a:pt x="16"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49" name="Freeform 220"/>
              <p:cNvSpPr>
                <a:spLocks/>
              </p:cNvSpPr>
              <p:nvPr/>
            </p:nvSpPr>
            <p:spPr bwMode="auto">
              <a:xfrm>
                <a:off x="4686" y="2915"/>
                <a:ext cx="3" cy="15"/>
              </a:xfrm>
              <a:custGeom>
                <a:avLst/>
                <a:gdLst>
                  <a:gd name="T0" fmla="*/ 0 w 11"/>
                  <a:gd name="T1" fmla="*/ 0 h 57"/>
                  <a:gd name="T2" fmla="*/ 0 w 11"/>
                  <a:gd name="T3" fmla="*/ 0 h 57"/>
                  <a:gd name="T4" fmla="*/ 0 w 11"/>
                  <a:gd name="T5" fmla="*/ 0 h 57"/>
                  <a:gd name="T6" fmla="*/ 0 w 11"/>
                  <a:gd name="T7" fmla="*/ 0 h 57"/>
                  <a:gd name="T8" fmla="*/ 0 w 1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7">
                    <a:moveTo>
                      <a:pt x="1" y="57"/>
                    </a:moveTo>
                    <a:lnTo>
                      <a:pt x="10" y="39"/>
                    </a:lnTo>
                    <a:lnTo>
                      <a:pt x="11" y="24"/>
                    </a:lnTo>
                    <a:lnTo>
                      <a:pt x="8"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0" name="Freeform 221"/>
              <p:cNvSpPr>
                <a:spLocks/>
              </p:cNvSpPr>
              <p:nvPr/>
            </p:nvSpPr>
            <p:spPr bwMode="auto">
              <a:xfrm>
                <a:off x="4685" y="2889"/>
                <a:ext cx="26" cy="49"/>
              </a:xfrm>
              <a:custGeom>
                <a:avLst/>
                <a:gdLst>
                  <a:gd name="T0" fmla="*/ 0 w 129"/>
                  <a:gd name="T1" fmla="*/ 0 h 198"/>
                  <a:gd name="T2" fmla="*/ 0 w 129"/>
                  <a:gd name="T3" fmla="*/ 0 h 198"/>
                  <a:gd name="T4" fmla="*/ 0 w 129"/>
                  <a:gd name="T5" fmla="*/ 0 h 198"/>
                  <a:gd name="T6" fmla="*/ 0 w 129"/>
                  <a:gd name="T7" fmla="*/ 0 h 198"/>
                  <a:gd name="T8" fmla="*/ 0 w 129"/>
                  <a:gd name="T9" fmla="*/ 0 h 198"/>
                  <a:gd name="T10" fmla="*/ 0 w 129"/>
                  <a:gd name="T11" fmla="*/ 0 h 198"/>
                  <a:gd name="T12" fmla="*/ 0 w 129"/>
                  <a:gd name="T13" fmla="*/ 0 h 198"/>
                  <a:gd name="T14" fmla="*/ 0 w 129"/>
                  <a:gd name="T15" fmla="*/ 0 h 198"/>
                  <a:gd name="T16" fmla="*/ 0 w 129"/>
                  <a:gd name="T17" fmla="*/ 0 h 198"/>
                  <a:gd name="T18" fmla="*/ 0 w 129"/>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198">
                    <a:moveTo>
                      <a:pt x="0" y="67"/>
                    </a:moveTo>
                    <a:lnTo>
                      <a:pt x="13" y="53"/>
                    </a:lnTo>
                    <a:lnTo>
                      <a:pt x="22" y="33"/>
                    </a:lnTo>
                    <a:lnTo>
                      <a:pt x="23" y="19"/>
                    </a:lnTo>
                    <a:lnTo>
                      <a:pt x="18" y="4"/>
                    </a:lnTo>
                    <a:lnTo>
                      <a:pt x="18" y="3"/>
                    </a:lnTo>
                    <a:lnTo>
                      <a:pt x="16" y="0"/>
                    </a:lnTo>
                    <a:lnTo>
                      <a:pt x="119" y="41"/>
                    </a:lnTo>
                    <a:lnTo>
                      <a:pt x="129" y="49"/>
                    </a:lnTo>
                    <a:lnTo>
                      <a:pt x="36" y="19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1" name="Freeform 222"/>
              <p:cNvSpPr>
                <a:spLocks/>
              </p:cNvSpPr>
              <p:nvPr/>
            </p:nvSpPr>
            <p:spPr bwMode="auto">
              <a:xfrm>
                <a:off x="4686" y="2887"/>
                <a:ext cx="21" cy="55"/>
              </a:xfrm>
              <a:custGeom>
                <a:avLst/>
                <a:gdLst>
                  <a:gd name="T0" fmla="*/ 0 w 105"/>
                  <a:gd name="T1" fmla="*/ 0 h 218"/>
                  <a:gd name="T2" fmla="*/ 0 w 105"/>
                  <a:gd name="T3" fmla="*/ 0 h 218"/>
                  <a:gd name="T4" fmla="*/ 0 w 105"/>
                  <a:gd name="T5" fmla="*/ 0 h 218"/>
                  <a:gd name="T6" fmla="*/ 0 w 105"/>
                  <a:gd name="T7" fmla="*/ 0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218">
                    <a:moveTo>
                      <a:pt x="0" y="218"/>
                    </a:moveTo>
                    <a:lnTo>
                      <a:pt x="105" y="51"/>
                    </a:lnTo>
                    <a:lnTo>
                      <a:pt x="101" y="60"/>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2" name="Line 223"/>
              <p:cNvSpPr>
                <a:spLocks noChangeShapeType="1"/>
              </p:cNvSpPr>
              <p:nvPr/>
            </p:nvSpPr>
            <p:spPr bwMode="auto">
              <a:xfrm flipH="1">
                <a:off x="4683" y="2906"/>
                <a:ext cx="2"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53" name="Freeform 224"/>
              <p:cNvSpPr>
                <a:spLocks/>
              </p:cNvSpPr>
              <p:nvPr/>
            </p:nvSpPr>
            <p:spPr bwMode="auto">
              <a:xfrm>
                <a:off x="4676" y="2907"/>
                <a:ext cx="20" cy="15"/>
              </a:xfrm>
              <a:custGeom>
                <a:avLst/>
                <a:gdLst>
                  <a:gd name="T0" fmla="*/ 0 w 99"/>
                  <a:gd name="T1" fmla="*/ 0 h 60"/>
                  <a:gd name="T2" fmla="*/ 0 w 99"/>
                  <a:gd name="T3" fmla="*/ 0 h 60"/>
                  <a:gd name="T4" fmla="*/ 0 w 99"/>
                  <a:gd name="T5" fmla="*/ 0 h 60"/>
                  <a:gd name="T6" fmla="*/ 0 w 99"/>
                  <a:gd name="T7" fmla="*/ 0 h 60"/>
                  <a:gd name="T8" fmla="*/ 0 w 99"/>
                  <a:gd name="T9" fmla="*/ 0 h 60"/>
                  <a:gd name="T10" fmla="*/ 0 w 99"/>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60">
                    <a:moveTo>
                      <a:pt x="35" y="3"/>
                    </a:moveTo>
                    <a:lnTo>
                      <a:pt x="20" y="8"/>
                    </a:lnTo>
                    <a:lnTo>
                      <a:pt x="9" y="13"/>
                    </a:lnTo>
                    <a:lnTo>
                      <a:pt x="0" y="6"/>
                    </a:lnTo>
                    <a:lnTo>
                      <a:pt x="5" y="0"/>
                    </a:lnTo>
                    <a:lnTo>
                      <a:pt x="99"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4" name="Line 225"/>
              <p:cNvSpPr>
                <a:spLocks noChangeShapeType="1"/>
              </p:cNvSpPr>
              <p:nvPr/>
            </p:nvSpPr>
            <p:spPr bwMode="auto">
              <a:xfrm flipH="1">
                <a:off x="4689" y="2915"/>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55" name="Freeform 226"/>
              <p:cNvSpPr>
                <a:spLocks/>
              </p:cNvSpPr>
              <p:nvPr/>
            </p:nvSpPr>
            <p:spPr bwMode="auto">
              <a:xfrm>
                <a:off x="4693" y="2897"/>
                <a:ext cx="6" cy="18"/>
              </a:xfrm>
              <a:custGeom>
                <a:avLst/>
                <a:gdLst>
                  <a:gd name="T0" fmla="*/ 0 w 34"/>
                  <a:gd name="T1" fmla="*/ 0 h 71"/>
                  <a:gd name="T2" fmla="*/ 0 w 34"/>
                  <a:gd name="T3" fmla="*/ 0 h 71"/>
                  <a:gd name="T4" fmla="*/ 0 w 34"/>
                  <a:gd name="T5" fmla="*/ 0 h 71"/>
                  <a:gd name="T6" fmla="*/ 0 w 34"/>
                  <a:gd name="T7" fmla="*/ 0 h 71"/>
                  <a:gd name="T8" fmla="*/ 0 w 34"/>
                  <a:gd name="T9" fmla="*/ 0 h 71"/>
                  <a:gd name="T10" fmla="*/ 0 w 34"/>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71">
                    <a:moveTo>
                      <a:pt x="0" y="71"/>
                    </a:moveTo>
                    <a:lnTo>
                      <a:pt x="13" y="60"/>
                    </a:lnTo>
                    <a:lnTo>
                      <a:pt x="23" y="46"/>
                    </a:lnTo>
                    <a:lnTo>
                      <a:pt x="32" y="30"/>
                    </a:lnTo>
                    <a:lnTo>
                      <a:pt x="34" y="12"/>
                    </a:lnTo>
                    <a:lnTo>
                      <a:pt x="3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6" name="Line 227"/>
              <p:cNvSpPr>
                <a:spLocks noChangeShapeType="1"/>
              </p:cNvSpPr>
              <p:nvPr/>
            </p:nvSpPr>
            <p:spPr bwMode="auto">
              <a:xfrm>
                <a:off x="4693" y="2893"/>
                <a:ext cx="14"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57" name="Freeform 228"/>
              <p:cNvSpPr>
                <a:spLocks/>
              </p:cNvSpPr>
              <p:nvPr/>
            </p:nvSpPr>
            <p:spPr bwMode="auto">
              <a:xfrm>
                <a:off x="4684" y="2924"/>
                <a:ext cx="23" cy="23"/>
              </a:xfrm>
              <a:custGeom>
                <a:avLst/>
                <a:gdLst>
                  <a:gd name="T0" fmla="*/ 0 w 113"/>
                  <a:gd name="T1" fmla="*/ 0 h 88"/>
                  <a:gd name="T2" fmla="*/ 0 w 113"/>
                  <a:gd name="T3" fmla="*/ 0 h 88"/>
                  <a:gd name="T4" fmla="*/ 0 w 113"/>
                  <a:gd name="T5" fmla="*/ 0 h 88"/>
                  <a:gd name="T6" fmla="*/ 0 w 113"/>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88">
                    <a:moveTo>
                      <a:pt x="113" y="0"/>
                    </a:moveTo>
                    <a:lnTo>
                      <a:pt x="88" y="18"/>
                    </a:lnTo>
                    <a:lnTo>
                      <a:pt x="84" y="22"/>
                    </a:lnTo>
                    <a:lnTo>
                      <a:pt x="0" y="8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8" name="Freeform 229"/>
              <p:cNvSpPr>
                <a:spLocks/>
              </p:cNvSpPr>
              <p:nvPr/>
            </p:nvSpPr>
            <p:spPr bwMode="auto">
              <a:xfrm>
                <a:off x="4675" y="2944"/>
                <a:ext cx="4" cy="8"/>
              </a:xfrm>
              <a:custGeom>
                <a:avLst/>
                <a:gdLst>
                  <a:gd name="T0" fmla="*/ 0 w 18"/>
                  <a:gd name="T1" fmla="*/ 0 h 33"/>
                  <a:gd name="T2" fmla="*/ 0 w 18"/>
                  <a:gd name="T3" fmla="*/ 0 h 33"/>
                  <a:gd name="T4" fmla="*/ 0 w 18"/>
                  <a:gd name="T5" fmla="*/ 0 h 33"/>
                  <a:gd name="T6" fmla="*/ 0 w 18"/>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3">
                    <a:moveTo>
                      <a:pt x="18" y="0"/>
                    </a:moveTo>
                    <a:lnTo>
                      <a:pt x="0" y="14"/>
                    </a:lnTo>
                    <a:lnTo>
                      <a:pt x="8" y="32"/>
                    </a:lnTo>
                    <a:lnTo>
                      <a:pt x="14"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59" name="Line 230"/>
              <p:cNvSpPr>
                <a:spLocks noChangeShapeType="1"/>
              </p:cNvSpPr>
              <p:nvPr/>
            </p:nvSpPr>
            <p:spPr bwMode="auto">
              <a:xfrm flipH="1" flipV="1">
                <a:off x="4668" y="2936"/>
                <a:ext cx="6"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60" name="Freeform 231"/>
              <p:cNvSpPr>
                <a:spLocks/>
              </p:cNvSpPr>
              <p:nvPr/>
            </p:nvSpPr>
            <p:spPr bwMode="auto">
              <a:xfrm>
                <a:off x="4668" y="2910"/>
                <a:ext cx="10" cy="20"/>
              </a:xfrm>
              <a:custGeom>
                <a:avLst/>
                <a:gdLst>
                  <a:gd name="T0" fmla="*/ 0 w 49"/>
                  <a:gd name="T1" fmla="*/ 0 h 77"/>
                  <a:gd name="T2" fmla="*/ 0 w 49"/>
                  <a:gd name="T3" fmla="*/ 0 h 77"/>
                  <a:gd name="T4" fmla="*/ 0 w 49"/>
                  <a:gd name="T5" fmla="*/ 0 h 77"/>
                  <a:gd name="T6" fmla="*/ 0 w 49"/>
                  <a:gd name="T7" fmla="*/ 0 h 77"/>
                  <a:gd name="T8" fmla="*/ 0 w 49"/>
                  <a:gd name="T9" fmla="*/ 0 h 77"/>
                  <a:gd name="T10" fmla="*/ 0 w 49"/>
                  <a:gd name="T11" fmla="*/ 0 h 77"/>
                  <a:gd name="T12" fmla="*/ 0 w 49"/>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7">
                    <a:moveTo>
                      <a:pt x="0" y="77"/>
                    </a:moveTo>
                    <a:lnTo>
                      <a:pt x="14" y="72"/>
                    </a:lnTo>
                    <a:lnTo>
                      <a:pt x="27" y="63"/>
                    </a:lnTo>
                    <a:lnTo>
                      <a:pt x="38" y="48"/>
                    </a:lnTo>
                    <a:lnTo>
                      <a:pt x="47" y="29"/>
                    </a:lnTo>
                    <a:lnTo>
                      <a:pt x="49" y="14"/>
                    </a:lnTo>
                    <a:lnTo>
                      <a:pt x="4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1" name="Freeform 232"/>
              <p:cNvSpPr>
                <a:spLocks/>
              </p:cNvSpPr>
              <p:nvPr/>
            </p:nvSpPr>
            <p:spPr bwMode="auto">
              <a:xfrm>
                <a:off x="4679" y="2930"/>
                <a:ext cx="8" cy="6"/>
              </a:xfrm>
              <a:custGeom>
                <a:avLst/>
                <a:gdLst>
                  <a:gd name="T0" fmla="*/ 0 w 40"/>
                  <a:gd name="T1" fmla="*/ 0 h 28"/>
                  <a:gd name="T2" fmla="*/ 0 w 40"/>
                  <a:gd name="T3" fmla="*/ 0 h 28"/>
                  <a:gd name="T4" fmla="*/ 0 w 40"/>
                  <a:gd name="T5" fmla="*/ 0 h 28"/>
                  <a:gd name="T6" fmla="*/ 0 w 40"/>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8">
                    <a:moveTo>
                      <a:pt x="0" y="28"/>
                    </a:moveTo>
                    <a:lnTo>
                      <a:pt x="14" y="23"/>
                    </a:lnTo>
                    <a:lnTo>
                      <a:pt x="27" y="15"/>
                    </a:lnTo>
                    <a:lnTo>
                      <a:pt x="4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2" name="Line 233"/>
              <p:cNvSpPr>
                <a:spLocks noChangeShapeType="1"/>
              </p:cNvSpPr>
              <p:nvPr/>
            </p:nvSpPr>
            <p:spPr bwMode="auto">
              <a:xfrm flipH="1" flipV="1">
                <a:off x="4667" y="2929"/>
                <a:ext cx="14" cy="1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63" name="Line 234"/>
              <p:cNvSpPr>
                <a:spLocks noChangeShapeType="1"/>
              </p:cNvSpPr>
              <p:nvPr/>
            </p:nvSpPr>
            <p:spPr bwMode="auto">
              <a:xfrm flipH="1">
                <a:off x="4666" y="2956"/>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64" name="Freeform 235"/>
              <p:cNvSpPr>
                <a:spLocks/>
              </p:cNvSpPr>
              <p:nvPr/>
            </p:nvSpPr>
            <p:spPr bwMode="auto">
              <a:xfrm>
                <a:off x="4675" y="2978"/>
                <a:ext cx="1" cy="11"/>
              </a:xfrm>
              <a:custGeom>
                <a:avLst/>
                <a:gdLst>
                  <a:gd name="T0" fmla="*/ 0 w 5"/>
                  <a:gd name="T1" fmla="*/ 0 h 41"/>
                  <a:gd name="T2" fmla="*/ 0 w 5"/>
                  <a:gd name="T3" fmla="*/ 0 h 41"/>
                  <a:gd name="T4" fmla="*/ 0 w 5"/>
                  <a:gd name="T5" fmla="*/ 0 h 41"/>
                  <a:gd name="T6" fmla="*/ 0 w 5"/>
                  <a:gd name="T7" fmla="*/ 0 h 41"/>
                  <a:gd name="T8" fmla="*/ 0 w 5"/>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1">
                    <a:moveTo>
                      <a:pt x="2" y="0"/>
                    </a:moveTo>
                    <a:lnTo>
                      <a:pt x="0" y="5"/>
                    </a:lnTo>
                    <a:lnTo>
                      <a:pt x="1" y="18"/>
                    </a:lnTo>
                    <a:lnTo>
                      <a:pt x="5" y="33"/>
                    </a:lnTo>
                    <a:lnTo>
                      <a:pt x="1"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5" name="Freeform 236"/>
              <p:cNvSpPr>
                <a:spLocks/>
              </p:cNvSpPr>
              <p:nvPr/>
            </p:nvSpPr>
            <p:spPr bwMode="auto">
              <a:xfrm>
                <a:off x="4673" y="2989"/>
                <a:ext cx="8" cy="20"/>
              </a:xfrm>
              <a:custGeom>
                <a:avLst/>
                <a:gdLst>
                  <a:gd name="T0" fmla="*/ 0 w 43"/>
                  <a:gd name="T1" fmla="*/ 0 h 82"/>
                  <a:gd name="T2" fmla="*/ 0 w 43"/>
                  <a:gd name="T3" fmla="*/ 0 h 82"/>
                  <a:gd name="T4" fmla="*/ 0 w 43"/>
                  <a:gd name="T5" fmla="*/ 0 h 82"/>
                  <a:gd name="T6" fmla="*/ 0 w 43"/>
                  <a:gd name="T7" fmla="*/ 0 h 82"/>
                  <a:gd name="T8" fmla="*/ 0 w 43"/>
                  <a:gd name="T9" fmla="*/ 0 h 82"/>
                  <a:gd name="T10" fmla="*/ 0 w 43"/>
                  <a:gd name="T11" fmla="*/ 0 h 82"/>
                  <a:gd name="T12" fmla="*/ 0 w 43"/>
                  <a:gd name="T13" fmla="*/ 0 h 82"/>
                  <a:gd name="T14" fmla="*/ 0 w 43"/>
                  <a:gd name="T15" fmla="*/ 0 h 82"/>
                  <a:gd name="T16" fmla="*/ 0 w 4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82">
                    <a:moveTo>
                      <a:pt x="10" y="0"/>
                    </a:moveTo>
                    <a:lnTo>
                      <a:pt x="3" y="1"/>
                    </a:lnTo>
                    <a:lnTo>
                      <a:pt x="0" y="4"/>
                    </a:lnTo>
                    <a:lnTo>
                      <a:pt x="9" y="11"/>
                    </a:lnTo>
                    <a:lnTo>
                      <a:pt x="25" y="27"/>
                    </a:lnTo>
                    <a:lnTo>
                      <a:pt x="36" y="45"/>
                    </a:lnTo>
                    <a:lnTo>
                      <a:pt x="42" y="60"/>
                    </a:lnTo>
                    <a:lnTo>
                      <a:pt x="43" y="76"/>
                    </a:lnTo>
                    <a:lnTo>
                      <a:pt x="41" y="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6" name="Freeform 237"/>
              <p:cNvSpPr>
                <a:spLocks/>
              </p:cNvSpPr>
              <p:nvPr/>
            </p:nvSpPr>
            <p:spPr bwMode="auto">
              <a:xfrm>
                <a:off x="4675" y="2976"/>
                <a:ext cx="15" cy="23"/>
              </a:xfrm>
              <a:custGeom>
                <a:avLst/>
                <a:gdLst>
                  <a:gd name="T0" fmla="*/ 0 w 76"/>
                  <a:gd name="T1" fmla="*/ 0 h 89"/>
                  <a:gd name="T2" fmla="*/ 0 w 76"/>
                  <a:gd name="T3" fmla="*/ 0 h 89"/>
                  <a:gd name="T4" fmla="*/ 0 w 76"/>
                  <a:gd name="T5" fmla="*/ 0 h 89"/>
                  <a:gd name="T6" fmla="*/ 0 w 76"/>
                  <a:gd name="T7" fmla="*/ 0 h 89"/>
                  <a:gd name="T8" fmla="*/ 0 w 76"/>
                  <a:gd name="T9" fmla="*/ 0 h 89"/>
                  <a:gd name="T10" fmla="*/ 0 w 76"/>
                  <a:gd name="T11" fmla="*/ 0 h 89"/>
                  <a:gd name="T12" fmla="*/ 0 w 76"/>
                  <a:gd name="T13" fmla="*/ 0 h 89"/>
                  <a:gd name="T14" fmla="*/ 0 w 76"/>
                  <a:gd name="T15" fmla="*/ 0 h 89"/>
                  <a:gd name="T16" fmla="*/ 0 w 76"/>
                  <a:gd name="T17" fmla="*/ 0 h 89"/>
                  <a:gd name="T18" fmla="*/ 0 w 76"/>
                  <a:gd name="T19" fmla="*/ 0 h 89"/>
                  <a:gd name="T20" fmla="*/ 0 w 76"/>
                  <a:gd name="T21" fmla="*/ 0 h 89"/>
                  <a:gd name="T22" fmla="*/ 0 w 76"/>
                  <a:gd name="T23" fmla="*/ 0 h 89"/>
                  <a:gd name="T24" fmla="*/ 0 w 76"/>
                  <a:gd name="T25" fmla="*/ 0 h 89"/>
                  <a:gd name="T26" fmla="*/ 0 w 76"/>
                  <a:gd name="T27" fmla="*/ 0 h 89"/>
                  <a:gd name="T28" fmla="*/ 0 w 76"/>
                  <a:gd name="T29" fmla="*/ 0 h 89"/>
                  <a:gd name="T30" fmla="*/ 0 w 76"/>
                  <a:gd name="T31" fmla="*/ 0 h 89"/>
                  <a:gd name="T32" fmla="*/ 0 w 76"/>
                  <a:gd name="T33" fmla="*/ 0 h 89"/>
                  <a:gd name="T34" fmla="*/ 0 w 76"/>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89">
                    <a:moveTo>
                      <a:pt x="51" y="85"/>
                    </a:moveTo>
                    <a:lnTo>
                      <a:pt x="65" y="89"/>
                    </a:lnTo>
                    <a:lnTo>
                      <a:pt x="74" y="86"/>
                    </a:lnTo>
                    <a:lnTo>
                      <a:pt x="76" y="80"/>
                    </a:lnTo>
                    <a:lnTo>
                      <a:pt x="74" y="66"/>
                    </a:lnTo>
                    <a:lnTo>
                      <a:pt x="67" y="52"/>
                    </a:lnTo>
                    <a:lnTo>
                      <a:pt x="52" y="34"/>
                    </a:lnTo>
                    <a:lnTo>
                      <a:pt x="36" y="19"/>
                    </a:lnTo>
                    <a:lnTo>
                      <a:pt x="21" y="10"/>
                    </a:lnTo>
                    <a:lnTo>
                      <a:pt x="7" y="5"/>
                    </a:lnTo>
                    <a:lnTo>
                      <a:pt x="0" y="9"/>
                    </a:lnTo>
                    <a:lnTo>
                      <a:pt x="7" y="5"/>
                    </a:lnTo>
                    <a:lnTo>
                      <a:pt x="10" y="2"/>
                    </a:lnTo>
                    <a:lnTo>
                      <a:pt x="16" y="0"/>
                    </a:lnTo>
                    <a:lnTo>
                      <a:pt x="31" y="4"/>
                    </a:lnTo>
                    <a:lnTo>
                      <a:pt x="45" y="12"/>
                    </a:lnTo>
                    <a:lnTo>
                      <a:pt x="62" y="27"/>
                    </a:lnTo>
                    <a:lnTo>
                      <a:pt x="76"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7" name="Freeform 238"/>
              <p:cNvSpPr>
                <a:spLocks/>
              </p:cNvSpPr>
              <p:nvPr/>
            </p:nvSpPr>
            <p:spPr bwMode="auto">
              <a:xfrm>
                <a:off x="4690" y="2988"/>
                <a:ext cx="10" cy="29"/>
              </a:xfrm>
              <a:custGeom>
                <a:avLst/>
                <a:gdLst>
                  <a:gd name="T0" fmla="*/ 0 w 52"/>
                  <a:gd name="T1" fmla="*/ 0 h 117"/>
                  <a:gd name="T2" fmla="*/ 0 w 52"/>
                  <a:gd name="T3" fmla="*/ 0 h 117"/>
                  <a:gd name="T4" fmla="*/ 0 w 52"/>
                  <a:gd name="T5" fmla="*/ 0 h 117"/>
                  <a:gd name="T6" fmla="*/ 0 w 52"/>
                  <a:gd name="T7" fmla="*/ 0 h 117"/>
                  <a:gd name="T8" fmla="*/ 0 w 52"/>
                  <a:gd name="T9" fmla="*/ 0 h 117"/>
                  <a:gd name="T10" fmla="*/ 0 w 52"/>
                  <a:gd name="T11" fmla="*/ 0 h 117"/>
                  <a:gd name="T12" fmla="*/ 0 w 52"/>
                  <a:gd name="T13" fmla="*/ 0 h 117"/>
                  <a:gd name="T14" fmla="*/ 0 w 52"/>
                  <a:gd name="T15" fmla="*/ 0 h 117"/>
                  <a:gd name="T16" fmla="*/ 0 w 52"/>
                  <a:gd name="T17" fmla="*/ 0 h 117"/>
                  <a:gd name="T18" fmla="*/ 0 w 52"/>
                  <a:gd name="T19" fmla="*/ 0 h 117"/>
                  <a:gd name="T20" fmla="*/ 0 w 52"/>
                  <a:gd name="T21" fmla="*/ 0 h 117"/>
                  <a:gd name="T22" fmla="*/ 0 w 52"/>
                  <a:gd name="T23" fmla="*/ 0 h 117"/>
                  <a:gd name="T24" fmla="*/ 0 w 52"/>
                  <a:gd name="T25" fmla="*/ 0 h 117"/>
                  <a:gd name="T26" fmla="*/ 0 w 52"/>
                  <a:gd name="T27" fmla="*/ 0 h 117"/>
                  <a:gd name="T28" fmla="*/ 0 w 52"/>
                  <a:gd name="T29" fmla="*/ 0 h 117"/>
                  <a:gd name="T30" fmla="*/ 0 w 52"/>
                  <a:gd name="T31" fmla="*/ 0 h 117"/>
                  <a:gd name="T32" fmla="*/ 0 w 52"/>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117">
                    <a:moveTo>
                      <a:pt x="1" y="0"/>
                    </a:moveTo>
                    <a:lnTo>
                      <a:pt x="8" y="16"/>
                    </a:lnTo>
                    <a:lnTo>
                      <a:pt x="10" y="30"/>
                    </a:lnTo>
                    <a:lnTo>
                      <a:pt x="8" y="35"/>
                    </a:lnTo>
                    <a:lnTo>
                      <a:pt x="0" y="39"/>
                    </a:lnTo>
                    <a:lnTo>
                      <a:pt x="3" y="39"/>
                    </a:lnTo>
                    <a:lnTo>
                      <a:pt x="1" y="37"/>
                    </a:lnTo>
                    <a:lnTo>
                      <a:pt x="3" y="39"/>
                    </a:lnTo>
                    <a:lnTo>
                      <a:pt x="16" y="47"/>
                    </a:lnTo>
                    <a:lnTo>
                      <a:pt x="31" y="62"/>
                    </a:lnTo>
                    <a:lnTo>
                      <a:pt x="43" y="81"/>
                    </a:lnTo>
                    <a:lnTo>
                      <a:pt x="52" y="96"/>
                    </a:lnTo>
                    <a:lnTo>
                      <a:pt x="52" y="110"/>
                    </a:lnTo>
                    <a:lnTo>
                      <a:pt x="47" y="116"/>
                    </a:lnTo>
                    <a:lnTo>
                      <a:pt x="41" y="117"/>
                    </a:lnTo>
                    <a:lnTo>
                      <a:pt x="41" y="115"/>
                    </a:lnTo>
                    <a:lnTo>
                      <a:pt x="41"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8" name="Freeform 239"/>
              <p:cNvSpPr>
                <a:spLocks/>
              </p:cNvSpPr>
              <p:nvPr/>
            </p:nvSpPr>
            <p:spPr bwMode="auto">
              <a:xfrm>
                <a:off x="4697" y="3013"/>
                <a:ext cx="1" cy="5"/>
              </a:xfrm>
              <a:custGeom>
                <a:avLst/>
                <a:gdLst>
                  <a:gd name="T0" fmla="*/ 0 w 5"/>
                  <a:gd name="T1" fmla="*/ 0 h 21"/>
                  <a:gd name="T2" fmla="*/ 0 w 5"/>
                  <a:gd name="T3" fmla="*/ 0 h 21"/>
                  <a:gd name="T4" fmla="*/ 0 w 5"/>
                  <a:gd name="T5" fmla="*/ 0 h 21"/>
                  <a:gd name="T6" fmla="*/ 0 w 5"/>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1">
                    <a:moveTo>
                      <a:pt x="5" y="0"/>
                    </a:moveTo>
                    <a:lnTo>
                      <a:pt x="5" y="14"/>
                    </a:lnTo>
                    <a:lnTo>
                      <a:pt x="2" y="21"/>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69" name="Freeform 240"/>
              <p:cNvSpPr>
                <a:spLocks/>
              </p:cNvSpPr>
              <p:nvPr/>
            </p:nvSpPr>
            <p:spPr bwMode="auto">
              <a:xfrm>
                <a:off x="4701" y="2971"/>
                <a:ext cx="20" cy="44"/>
              </a:xfrm>
              <a:custGeom>
                <a:avLst/>
                <a:gdLst>
                  <a:gd name="T0" fmla="*/ 0 w 99"/>
                  <a:gd name="T1" fmla="*/ 0 h 175"/>
                  <a:gd name="T2" fmla="*/ 0 w 99"/>
                  <a:gd name="T3" fmla="*/ 0 h 175"/>
                  <a:gd name="T4" fmla="*/ 0 w 99"/>
                  <a:gd name="T5" fmla="*/ 0 h 175"/>
                  <a:gd name="T6" fmla="*/ 0 w 99"/>
                  <a:gd name="T7" fmla="*/ 0 h 175"/>
                  <a:gd name="T8" fmla="*/ 0 w 99"/>
                  <a:gd name="T9" fmla="*/ 0 h 175"/>
                  <a:gd name="T10" fmla="*/ 0 w 99"/>
                  <a:gd name="T11" fmla="*/ 0 h 175"/>
                  <a:gd name="T12" fmla="*/ 0 w 99"/>
                  <a:gd name="T13" fmla="*/ 0 h 175"/>
                  <a:gd name="T14" fmla="*/ 0 w 99"/>
                  <a:gd name="T15" fmla="*/ 0 h 175"/>
                  <a:gd name="T16" fmla="*/ 0 w 99"/>
                  <a:gd name="T17" fmla="*/ 0 h 175"/>
                  <a:gd name="T18" fmla="*/ 0 w 99"/>
                  <a:gd name="T19" fmla="*/ 0 h 175"/>
                  <a:gd name="T20" fmla="*/ 0 w 99"/>
                  <a:gd name="T21" fmla="*/ 0 h 175"/>
                  <a:gd name="T22" fmla="*/ 0 w 99"/>
                  <a:gd name="T23" fmla="*/ 0 h 175"/>
                  <a:gd name="T24" fmla="*/ 0 w 99"/>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75">
                    <a:moveTo>
                      <a:pt x="0" y="175"/>
                    </a:moveTo>
                    <a:lnTo>
                      <a:pt x="81" y="112"/>
                    </a:lnTo>
                    <a:lnTo>
                      <a:pt x="94" y="108"/>
                    </a:lnTo>
                    <a:lnTo>
                      <a:pt x="99" y="103"/>
                    </a:lnTo>
                    <a:lnTo>
                      <a:pt x="98" y="88"/>
                    </a:lnTo>
                    <a:lnTo>
                      <a:pt x="92" y="73"/>
                    </a:lnTo>
                    <a:lnTo>
                      <a:pt x="78" y="56"/>
                    </a:lnTo>
                    <a:lnTo>
                      <a:pt x="64" y="40"/>
                    </a:lnTo>
                    <a:lnTo>
                      <a:pt x="50" y="31"/>
                    </a:lnTo>
                    <a:lnTo>
                      <a:pt x="49" y="30"/>
                    </a:lnTo>
                    <a:lnTo>
                      <a:pt x="49" y="18"/>
                    </a:lnTo>
                    <a:lnTo>
                      <a:pt x="46" y="15"/>
                    </a:lnTo>
                    <a:lnTo>
                      <a:pt x="4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0" name="Freeform 241"/>
              <p:cNvSpPr>
                <a:spLocks/>
              </p:cNvSpPr>
              <p:nvPr/>
            </p:nvSpPr>
            <p:spPr bwMode="auto">
              <a:xfrm>
                <a:off x="4638" y="2923"/>
                <a:ext cx="86" cy="99"/>
              </a:xfrm>
              <a:custGeom>
                <a:avLst/>
                <a:gdLst>
                  <a:gd name="T0" fmla="*/ 0 w 429"/>
                  <a:gd name="T1" fmla="*/ 0 h 395"/>
                  <a:gd name="T2" fmla="*/ 0 w 429"/>
                  <a:gd name="T3" fmla="*/ 0 h 395"/>
                  <a:gd name="T4" fmla="*/ 0 w 429"/>
                  <a:gd name="T5" fmla="*/ 0 h 395"/>
                  <a:gd name="T6" fmla="*/ 0 w 429"/>
                  <a:gd name="T7" fmla="*/ 0 h 395"/>
                  <a:gd name="T8" fmla="*/ 0 w 429"/>
                  <a:gd name="T9" fmla="*/ 0 h 395"/>
                  <a:gd name="T10" fmla="*/ 0 w 429"/>
                  <a:gd name="T11" fmla="*/ 0 h 3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9" h="395">
                    <a:moveTo>
                      <a:pt x="358" y="177"/>
                    </a:moveTo>
                    <a:lnTo>
                      <a:pt x="429" y="313"/>
                    </a:lnTo>
                    <a:lnTo>
                      <a:pt x="328" y="395"/>
                    </a:lnTo>
                    <a:lnTo>
                      <a:pt x="78" y="294"/>
                    </a:lnTo>
                    <a:lnTo>
                      <a:pt x="81" y="29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1" name="Line 242"/>
              <p:cNvSpPr>
                <a:spLocks noChangeShapeType="1"/>
              </p:cNvSpPr>
              <p:nvPr/>
            </p:nvSpPr>
            <p:spPr bwMode="auto">
              <a:xfrm flipV="1">
                <a:off x="4643" y="2913"/>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72" name="Freeform 243"/>
              <p:cNvSpPr>
                <a:spLocks/>
              </p:cNvSpPr>
              <p:nvPr/>
            </p:nvSpPr>
            <p:spPr bwMode="auto">
              <a:xfrm>
                <a:off x="4643" y="2858"/>
                <a:ext cx="9" cy="22"/>
              </a:xfrm>
              <a:custGeom>
                <a:avLst/>
                <a:gdLst>
                  <a:gd name="T0" fmla="*/ 0 w 45"/>
                  <a:gd name="T1" fmla="*/ 0 h 87"/>
                  <a:gd name="T2" fmla="*/ 0 w 45"/>
                  <a:gd name="T3" fmla="*/ 0 h 87"/>
                  <a:gd name="T4" fmla="*/ 0 w 45"/>
                  <a:gd name="T5" fmla="*/ 0 h 87"/>
                  <a:gd name="T6" fmla="*/ 0 w 45"/>
                  <a:gd name="T7" fmla="*/ 0 h 87"/>
                  <a:gd name="T8" fmla="*/ 0 w 45"/>
                  <a:gd name="T9" fmla="*/ 0 h 87"/>
                  <a:gd name="T10" fmla="*/ 0 w 45"/>
                  <a:gd name="T11" fmla="*/ 0 h 87"/>
                  <a:gd name="T12" fmla="*/ 0 w 45"/>
                  <a:gd name="T13" fmla="*/ 0 h 87"/>
                  <a:gd name="T14" fmla="*/ 0 w 45"/>
                  <a:gd name="T15" fmla="*/ 0 h 87"/>
                  <a:gd name="T16" fmla="*/ 0 w 45"/>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87">
                    <a:moveTo>
                      <a:pt x="3" y="87"/>
                    </a:moveTo>
                    <a:lnTo>
                      <a:pt x="0" y="73"/>
                    </a:lnTo>
                    <a:lnTo>
                      <a:pt x="2" y="58"/>
                    </a:lnTo>
                    <a:lnTo>
                      <a:pt x="7" y="42"/>
                    </a:lnTo>
                    <a:lnTo>
                      <a:pt x="18" y="28"/>
                    </a:lnTo>
                    <a:lnTo>
                      <a:pt x="30" y="20"/>
                    </a:lnTo>
                    <a:lnTo>
                      <a:pt x="45" y="15"/>
                    </a:lnTo>
                    <a:lnTo>
                      <a:pt x="3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3" name="Freeform 244"/>
              <p:cNvSpPr>
                <a:spLocks/>
              </p:cNvSpPr>
              <p:nvPr/>
            </p:nvSpPr>
            <p:spPr bwMode="auto">
              <a:xfrm>
                <a:off x="4644" y="2862"/>
                <a:ext cx="13" cy="21"/>
              </a:xfrm>
              <a:custGeom>
                <a:avLst/>
                <a:gdLst>
                  <a:gd name="T0" fmla="*/ 0 w 68"/>
                  <a:gd name="T1" fmla="*/ 0 h 83"/>
                  <a:gd name="T2" fmla="*/ 0 w 68"/>
                  <a:gd name="T3" fmla="*/ 0 h 83"/>
                  <a:gd name="T4" fmla="*/ 0 w 68"/>
                  <a:gd name="T5" fmla="*/ 0 h 83"/>
                  <a:gd name="T6" fmla="*/ 0 w 68"/>
                  <a:gd name="T7" fmla="*/ 0 h 83"/>
                  <a:gd name="T8" fmla="*/ 0 w 68"/>
                  <a:gd name="T9" fmla="*/ 0 h 83"/>
                  <a:gd name="T10" fmla="*/ 0 w 68"/>
                  <a:gd name="T11" fmla="*/ 0 h 83"/>
                  <a:gd name="T12" fmla="*/ 0 w 68"/>
                  <a:gd name="T13" fmla="*/ 0 h 83"/>
                  <a:gd name="T14" fmla="*/ 0 w 68"/>
                  <a:gd name="T15" fmla="*/ 0 h 83"/>
                  <a:gd name="T16" fmla="*/ 0 w 68"/>
                  <a:gd name="T17" fmla="*/ 0 h 83"/>
                  <a:gd name="T18" fmla="*/ 0 w 68"/>
                  <a:gd name="T19" fmla="*/ 0 h 83"/>
                  <a:gd name="T20" fmla="*/ 0 w 68"/>
                  <a:gd name="T21" fmla="*/ 0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83">
                    <a:moveTo>
                      <a:pt x="0" y="72"/>
                    </a:moveTo>
                    <a:lnTo>
                      <a:pt x="9" y="81"/>
                    </a:lnTo>
                    <a:lnTo>
                      <a:pt x="21" y="83"/>
                    </a:lnTo>
                    <a:lnTo>
                      <a:pt x="38" y="80"/>
                    </a:lnTo>
                    <a:lnTo>
                      <a:pt x="48" y="71"/>
                    </a:lnTo>
                    <a:lnTo>
                      <a:pt x="59" y="56"/>
                    </a:lnTo>
                    <a:lnTo>
                      <a:pt x="67" y="41"/>
                    </a:lnTo>
                    <a:lnTo>
                      <a:pt x="68" y="26"/>
                    </a:lnTo>
                    <a:lnTo>
                      <a:pt x="64" y="11"/>
                    </a:lnTo>
                    <a:lnTo>
                      <a:pt x="56" y="2"/>
                    </a:lnTo>
                    <a:lnTo>
                      <a:pt x="4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4" name="Freeform 245"/>
              <p:cNvSpPr>
                <a:spLocks/>
              </p:cNvSpPr>
              <p:nvPr/>
            </p:nvSpPr>
            <p:spPr bwMode="auto">
              <a:xfrm>
                <a:off x="4657" y="2864"/>
                <a:ext cx="30" cy="16"/>
              </a:xfrm>
              <a:custGeom>
                <a:avLst/>
                <a:gdLst>
                  <a:gd name="T0" fmla="*/ 0 w 147"/>
                  <a:gd name="T1" fmla="*/ 0 h 65"/>
                  <a:gd name="T2" fmla="*/ 0 w 147"/>
                  <a:gd name="T3" fmla="*/ 0 h 65"/>
                  <a:gd name="T4" fmla="*/ 0 w 147"/>
                  <a:gd name="T5" fmla="*/ 0 h 65"/>
                  <a:gd name="T6" fmla="*/ 0 w 147"/>
                  <a:gd name="T7" fmla="*/ 0 h 65"/>
                  <a:gd name="T8" fmla="*/ 0 w 147"/>
                  <a:gd name="T9" fmla="*/ 0 h 65"/>
                  <a:gd name="T10" fmla="*/ 0 w 147"/>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5">
                    <a:moveTo>
                      <a:pt x="0" y="0"/>
                    </a:moveTo>
                    <a:lnTo>
                      <a:pt x="147" y="63"/>
                    </a:lnTo>
                    <a:lnTo>
                      <a:pt x="134" y="65"/>
                    </a:lnTo>
                    <a:lnTo>
                      <a:pt x="9" y="14"/>
                    </a:lnTo>
                    <a:lnTo>
                      <a:pt x="16" y="16"/>
                    </a:lnTo>
                    <a:lnTo>
                      <a:pt x="83"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5" name="Line 246"/>
              <p:cNvSpPr>
                <a:spLocks noChangeShapeType="1"/>
              </p:cNvSpPr>
              <p:nvPr/>
            </p:nvSpPr>
            <p:spPr bwMode="auto">
              <a:xfrm flipV="1">
                <a:off x="4641" y="2871"/>
                <a:ext cx="3"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76" name="Freeform 247"/>
              <p:cNvSpPr>
                <a:spLocks/>
              </p:cNvSpPr>
              <p:nvPr/>
            </p:nvSpPr>
            <p:spPr bwMode="auto">
              <a:xfrm>
                <a:off x="4643" y="2858"/>
                <a:ext cx="2" cy="13"/>
              </a:xfrm>
              <a:custGeom>
                <a:avLst/>
                <a:gdLst>
                  <a:gd name="T0" fmla="*/ 0 w 8"/>
                  <a:gd name="T1" fmla="*/ 0 h 51"/>
                  <a:gd name="T2" fmla="*/ 0 w 8"/>
                  <a:gd name="T3" fmla="*/ 0 h 51"/>
                  <a:gd name="T4" fmla="*/ 0 w 8"/>
                  <a:gd name="T5" fmla="*/ 0 h 51"/>
                  <a:gd name="T6" fmla="*/ 0 w 8"/>
                  <a:gd name="T7" fmla="*/ 0 h 51"/>
                  <a:gd name="T8" fmla="*/ 0 w 8"/>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1">
                    <a:moveTo>
                      <a:pt x="2" y="51"/>
                    </a:moveTo>
                    <a:lnTo>
                      <a:pt x="7" y="34"/>
                    </a:lnTo>
                    <a:lnTo>
                      <a:pt x="8" y="20"/>
                    </a:lnTo>
                    <a:lnTo>
                      <a:pt x="6"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7" name="Freeform 248"/>
              <p:cNvSpPr>
                <a:spLocks/>
              </p:cNvSpPr>
              <p:nvPr/>
            </p:nvSpPr>
            <p:spPr bwMode="auto">
              <a:xfrm>
                <a:off x="4629" y="2856"/>
                <a:ext cx="14" cy="20"/>
              </a:xfrm>
              <a:custGeom>
                <a:avLst/>
                <a:gdLst>
                  <a:gd name="T0" fmla="*/ 0 w 72"/>
                  <a:gd name="T1" fmla="*/ 0 h 82"/>
                  <a:gd name="T2" fmla="*/ 0 w 72"/>
                  <a:gd name="T3" fmla="*/ 0 h 82"/>
                  <a:gd name="T4" fmla="*/ 0 w 72"/>
                  <a:gd name="T5" fmla="*/ 0 h 82"/>
                  <a:gd name="T6" fmla="*/ 0 w 72"/>
                  <a:gd name="T7" fmla="*/ 0 h 82"/>
                  <a:gd name="T8" fmla="*/ 0 w 72"/>
                  <a:gd name="T9" fmla="*/ 0 h 82"/>
                  <a:gd name="T10" fmla="*/ 0 w 72"/>
                  <a:gd name="T11" fmla="*/ 0 h 82"/>
                  <a:gd name="T12" fmla="*/ 0 w 72"/>
                  <a:gd name="T13" fmla="*/ 0 h 82"/>
                  <a:gd name="T14" fmla="*/ 0 w 72"/>
                  <a:gd name="T15" fmla="*/ 0 h 82"/>
                  <a:gd name="T16" fmla="*/ 0 w 72"/>
                  <a:gd name="T17" fmla="*/ 0 h 82"/>
                  <a:gd name="T18" fmla="*/ 0 w 72"/>
                  <a:gd name="T19" fmla="*/ 0 h 82"/>
                  <a:gd name="T20" fmla="*/ 0 w 72"/>
                  <a:gd name="T21" fmla="*/ 0 h 82"/>
                  <a:gd name="T22" fmla="*/ 0 w 72"/>
                  <a:gd name="T23" fmla="*/ 0 h 82"/>
                  <a:gd name="T24" fmla="*/ 0 w 72"/>
                  <a:gd name="T25" fmla="*/ 0 h 82"/>
                  <a:gd name="T26" fmla="*/ 0 w 72"/>
                  <a:gd name="T27" fmla="*/ 0 h 82"/>
                  <a:gd name="T28" fmla="*/ 0 w 72"/>
                  <a:gd name="T29" fmla="*/ 0 h 82"/>
                  <a:gd name="T30" fmla="*/ 0 w 72"/>
                  <a:gd name="T31" fmla="*/ 0 h 82"/>
                  <a:gd name="T32" fmla="*/ 0 w 7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2">
                    <a:moveTo>
                      <a:pt x="45" y="0"/>
                    </a:moveTo>
                    <a:lnTo>
                      <a:pt x="30" y="5"/>
                    </a:lnTo>
                    <a:lnTo>
                      <a:pt x="17" y="14"/>
                    </a:lnTo>
                    <a:lnTo>
                      <a:pt x="9" y="26"/>
                    </a:lnTo>
                    <a:lnTo>
                      <a:pt x="0" y="42"/>
                    </a:lnTo>
                    <a:lnTo>
                      <a:pt x="0" y="57"/>
                    </a:lnTo>
                    <a:lnTo>
                      <a:pt x="3" y="72"/>
                    </a:lnTo>
                    <a:lnTo>
                      <a:pt x="12" y="80"/>
                    </a:lnTo>
                    <a:lnTo>
                      <a:pt x="26" y="82"/>
                    </a:lnTo>
                    <a:lnTo>
                      <a:pt x="40" y="79"/>
                    </a:lnTo>
                    <a:lnTo>
                      <a:pt x="53" y="68"/>
                    </a:lnTo>
                    <a:lnTo>
                      <a:pt x="64" y="56"/>
                    </a:lnTo>
                    <a:lnTo>
                      <a:pt x="70" y="40"/>
                    </a:lnTo>
                    <a:lnTo>
                      <a:pt x="72" y="25"/>
                    </a:lnTo>
                    <a:lnTo>
                      <a:pt x="68" y="10"/>
                    </a:lnTo>
                    <a:lnTo>
                      <a:pt x="57" y="1"/>
                    </a:lnTo>
                    <a:lnTo>
                      <a:pt x="45"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78" name="Line 249"/>
              <p:cNvSpPr>
                <a:spLocks noChangeShapeType="1"/>
              </p:cNvSpPr>
              <p:nvPr/>
            </p:nvSpPr>
            <p:spPr bwMode="auto">
              <a:xfrm flipV="1">
                <a:off x="4639" y="2874"/>
                <a:ext cx="2"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79" name="Freeform 250"/>
              <p:cNvSpPr>
                <a:spLocks/>
              </p:cNvSpPr>
              <p:nvPr/>
            </p:nvSpPr>
            <p:spPr bwMode="auto">
              <a:xfrm>
                <a:off x="4632" y="2876"/>
                <a:ext cx="10" cy="7"/>
              </a:xfrm>
              <a:custGeom>
                <a:avLst/>
                <a:gdLst>
                  <a:gd name="T0" fmla="*/ 0 w 47"/>
                  <a:gd name="T1" fmla="*/ 0 h 26"/>
                  <a:gd name="T2" fmla="*/ 0 w 47"/>
                  <a:gd name="T3" fmla="*/ 0 h 26"/>
                  <a:gd name="T4" fmla="*/ 0 w 47"/>
                  <a:gd name="T5" fmla="*/ 0 h 26"/>
                  <a:gd name="T6" fmla="*/ 0 w 47"/>
                  <a:gd name="T7" fmla="*/ 0 h 26"/>
                  <a:gd name="T8" fmla="*/ 0 w 47"/>
                  <a:gd name="T9" fmla="*/ 0 h 26"/>
                  <a:gd name="T10" fmla="*/ 0 w 47"/>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26">
                    <a:moveTo>
                      <a:pt x="34" y="1"/>
                    </a:moveTo>
                    <a:lnTo>
                      <a:pt x="19" y="6"/>
                    </a:lnTo>
                    <a:lnTo>
                      <a:pt x="5" y="3"/>
                    </a:lnTo>
                    <a:lnTo>
                      <a:pt x="0" y="0"/>
                    </a:lnTo>
                    <a:lnTo>
                      <a:pt x="8" y="6"/>
                    </a:lnTo>
                    <a:lnTo>
                      <a:pt x="47"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0" name="Freeform 251"/>
              <p:cNvSpPr>
                <a:spLocks/>
              </p:cNvSpPr>
              <p:nvPr/>
            </p:nvSpPr>
            <p:spPr bwMode="auto">
              <a:xfrm>
                <a:off x="4647" y="2881"/>
                <a:ext cx="8" cy="3"/>
              </a:xfrm>
              <a:custGeom>
                <a:avLst/>
                <a:gdLst>
                  <a:gd name="T0" fmla="*/ 0 w 44"/>
                  <a:gd name="T1" fmla="*/ 0 h 14"/>
                  <a:gd name="T2" fmla="*/ 0 w 44"/>
                  <a:gd name="T3" fmla="*/ 0 h 14"/>
                  <a:gd name="T4" fmla="*/ 0 w 44"/>
                  <a:gd name="T5" fmla="*/ 0 h 14"/>
                  <a:gd name="T6" fmla="*/ 0 w 44"/>
                  <a:gd name="T7" fmla="*/ 0 h 14"/>
                  <a:gd name="T8" fmla="*/ 0 w 4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4">
                    <a:moveTo>
                      <a:pt x="0" y="7"/>
                    </a:moveTo>
                    <a:lnTo>
                      <a:pt x="5" y="11"/>
                    </a:lnTo>
                    <a:lnTo>
                      <a:pt x="17" y="14"/>
                    </a:lnTo>
                    <a:lnTo>
                      <a:pt x="33" y="8"/>
                    </a:lnTo>
                    <a:lnTo>
                      <a:pt x="4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1" name="Freeform 252"/>
              <p:cNvSpPr>
                <a:spLocks/>
              </p:cNvSpPr>
              <p:nvPr/>
            </p:nvSpPr>
            <p:spPr bwMode="auto">
              <a:xfrm>
                <a:off x="4655" y="2864"/>
                <a:ext cx="4" cy="17"/>
              </a:xfrm>
              <a:custGeom>
                <a:avLst/>
                <a:gdLst>
                  <a:gd name="T0" fmla="*/ 0 w 20"/>
                  <a:gd name="T1" fmla="*/ 0 h 68"/>
                  <a:gd name="T2" fmla="*/ 0 w 20"/>
                  <a:gd name="T3" fmla="*/ 0 h 68"/>
                  <a:gd name="T4" fmla="*/ 0 w 20"/>
                  <a:gd name="T5" fmla="*/ 0 h 68"/>
                  <a:gd name="T6" fmla="*/ 0 w 20"/>
                  <a:gd name="T7" fmla="*/ 0 h 68"/>
                  <a:gd name="T8" fmla="*/ 0 w 20"/>
                  <a:gd name="T9" fmla="*/ 0 h 68"/>
                  <a:gd name="T10" fmla="*/ 0 w 20"/>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68">
                    <a:moveTo>
                      <a:pt x="0" y="68"/>
                    </a:moveTo>
                    <a:lnTo>
                      <a:pt x="11" y="55"/>
                    </a:lnTo>
                    <a:lnTo>
                      <a:pt x="18" y="37"/>
                    </a:lnTo>
                    <a:lnTo>
                      <a:pt x="20" y="24"/>
                    </a:lnTo>
                    <a:lnTo>
                      <a:pt x="15" y="10"/>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2" name="Line 253"/>
              <p:cNvSpPr>
                <a:spLocks noChangeShapeType="1"/>
              </p:cNvSpPr>
              <p:nvPr/>
            </p:nvSpPr>
            <p:spPr bwMode="auto">
              <a:xfrm>
                <a:off x="4680" y="2883"/>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83" name="Line 254"/>
              <p:cNvSpPr>
                <a:spLocks noChangeShapeType="1"/>
              </p:cNvSpPr>
              <p:nvPr/>
            </p:nvSpPr>
            <p:spPr bwMode="auto">
              <a:xfrm>
                <a:off x="4686" y="2879"/>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84" name="Freeform 255"/>
              <p:cNvSpPr>
                <a:spLocks/>
              </p:cNvSpPr>
              <p:nvPr/>
            </p:nvSpPr>
            <p:spPr bwMode="auto">
              <a:xfrm>
                <a:off x="4709" y="2902"/>
                <a:ext cx="12" cy="9"/>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6">
                    <a:moveTo>
                      <a:pt x="0" y="11"/>
                    </a:moveTo>
                    <a:lnTo>
                      <a:pt x="46" y="36"/>
                    </a:lnTo>
                    <a:lnTo>
                      <a:pt x="56" y="32"/>
                    </a:lnTo>
                    <a:lnTo>
                      <a:pt x="41" y="12"/>
                    </a:lnTo>
                    <a:lnTo>
                      <a:pt x="5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5" name="Freeform 256"/>
              <p:cNvSpPr>
                <a:spLocks/>
              </p:cNvSpPr>
              <p:nvPr/>
            </p:nvSpPr>
            <p:spPr bwMode="auto">
              <a:xfrm>
                <a:off x="4727" y="2888"/>
                <a:ext cx="51" cy="17"/>
              </a:xfrm>
              <a:custGeom>
                <a:avLst/>
                <a:gdLst>
                  <a:gd name="T0" fmla="*/ 0 w 257"/>
                  <a:gd name="T1" fmla="*/ 0 h 69"/>
                  <a:gd name="T2" fmla="*/ 0 w 257"/>
                  <a:gd name="T3" fmla="*/ 0 h 69"/>
                  <a:gd name="T4" fmla="*/ 0 w 257"/>
                  <a:gd name="T5" fmla="*/ 0 h 69"/>
                  <a:gd name="T6" fmla="*/ 0 w 25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7" h="69">
                    <a:moveTo>
                      <a:pt x="0" y="69"/>
                    </a:moveTo>
                    <a:lnTo>
                      <a:pt x="87" y="2"/>
                    </a:lnTo>
                    <a:lnTo>
                      <a:pt x="81" y="0"/>
                    </a:lnTo>
                    <a:lnTo>
                      <a:pt x="257" y="6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6" name="Freeform 257"/>
              <p:cNvSpPr>
                <a:spLocks/>
              </p:cNvSpPr>
              <p:nvPr/>
            </p:nvSpPr>
            <p:spPr bwMode="auto">
              <a:xfrm>
                <a:off x="4742" y="2883"/>
                <a:ext cx="39" cy="18"/>
              </a:xfrm>
              <a:custGeom>
                <a:avLst/>
                <a:gdLst>
                  <a:gd name="T0" fmla="*/ 0 w 194"/>
                  <a:gd name="T1" fmla="*/ 0 h 74"/>
                  <a:gd name="T2" fmla="*/ 0 w 194"/>
                  <a:gd name="T3" fmla="*/ 0 h 74"/>
                  <a:gd name="T4" fmla="*/ 0 w 194"/>
                  <a:gd name="T5" fmla="*/ 0 h 74"/>
                  <a:gd name="T6" fmla="*/ 0 60000 65536"/>
                  <a:gd name="T7" fmla="*/ 0 60000 65536"/>
                  <a:gd name="T8" fmla="*/ 0 60000 65536"/>
                </a:gdLst>
                <a:ahLst/>
                <a:cxnLst>
                  <a:cxn ang="T6">
                    <a:pos x="T0" y="T1"/>
                  </a:cxn>
                  <a:cxn ang="T7">
                    <a:pos x="T2" y="T3"/>
                  </a:cxn>
                  <a:cxn ang="T8">
                    <a:pos x="T4" y="T5"/>
                  </a:cxn>
                </a:cxnLst>
                <a:rect l="0" t="0" r="r" b="b"/>
                <a:pathLst>
                  <a:path w="194" h="74">
                    <a:moveTo>
                      <a:pt x="194" y="74"/>
                    </a:moveTo>
                    <a:lnTo>
                      <a:pt x="0" y="0"/>
                    </a:lnTo>
                    <a:lnTo>
                      <a:pt x="6"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7" name="Freeform 258"/>
              <p:cNvSpPr>
                <a:spLocks/>
              </p:cNvSpPr>
              <p:nvPr/>
            </p:nvSpPr>
            <p:spPr bwMode="auto">
              <a:xfrm>
                <a:off x="4742" y="2880"/>
                <a:ext cx="42" cy="17"/>
              </a:xfrm>
              <a:custGeom>
                <a:avLst/>
                <a:gdLst>
                  <a:gd name="T0" fmla="*/ 0 w 210"/>
                  <a:gd name="T1" fmla="*/ 0 h 69"/>
                  <a:gd name="T2" fmla="*/ 0 w 210"/>
                  <a:gd name="T3" fmla="*/ 0 h 69"/>
                  <a:gd name="T4" fmla="*/ 0 w 210"/>
                  <a:gd name="T5" fmla="*/ 0 h 69"/>
                  <a:gd name="T6" fmla="*/ 0 60000 65536"/>
                  <a:gd name="T7" fmla="*/ 0 60000 65536"/>
                  <a:gd name="T8" fmla="*/ 0 60000 65536"/>
                </a:gdLst>
                <a:ahLst/>
                <a:cxnLst>
                  <a:cxn ang="T6">
                    <a:pos x="T0" y="T1"/>
                  </a:cxn>
                  <a:cxn ang="T7">
                    <a:pos x="T2" y="T3"/>
                  </a:cxn>
                  <a:cxn ang="T8">
                    <a:pos x="T4" y="T5"/>
                  </a:cxn>
                </a:cxnLst>
                <a:rect l="0" t="0" r="r" b="b"/>
                <a:pathLst>
                  <a:path w="210" h="69">
                    <a:moveTo>
                      <a:pt x="0" y="10"/>
                    </a:moveTo>
                    <a:lnTo>
                      <a:pt x="16" y="0"/>
                    </a:lnTo>
                    <a:lnTo>
                      <a:pt x="210" y="6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8" name="Freeform 259"/>
              <p:cNvSpPr>
                <a:spLocks/>
              </p:cNvSpPr>
              <p:nvPr/>
            </p:nvSpPr>
            <p:spPr bwMode="auto">
              <a:xfrm>
                <a:off x="4775" y="2884"/>
                <a:ext cx="11" cy="11"/>
              </a:xfrm>
              <a:custGeom>
                <a:avLst/>
                <a:gdLst>
                  <a:gd name="T0" fmla="*/ 0 w 55"/>
                  <a:gd name="T1" fmla="*/ 0 h 44"/>
                  <a:gd name="T2" fmla="*/ 0 w 55"/>
                  <a:gd name="T3" fmla="*/ 0 h 44"/>
                  <a:gd name="T4" fmla="*/ 0 w 55"/>
                  <a:gd name="T5" fmla="*/ 0 h 44"/>
                  <a:gd name="T6" fmla="*/ 0 w 55"/>
                  <a:gd name="T7" fmla="*/ 0 h 44"/>
                  <a:gd name="T8" fmla="*/ 0 w 55"/>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44">
                    <a:moveTo>
                      <a:pt x="55" y="44"/>
                    </a:moveTo>
                    <a:lnTo>
                      <a:pt x="43" y="28"/>
                    </a:lnTo>
                    <a:lnTo>
                      <a:pt x="27" y="13"/>
                    </a:lnTo>
                    <a:lnTo>
                      <a:pt x="11"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89" name="Line 260"/>
              <p:cNvSpPr>
                <a:spLocks noChangeShapeType="1"/>
              </p:cNvSpPr>
              <p:nvPr/>
            </p:nvSpPr>
            <p:spPr bwMode="auto">
              <a:xfrm flipV="1">
                <a:off x="4767" y="2869"/>
                <a:ext cx="22" cy="2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90" name="Line 261"/>
              <p:cNvSpPr>
                <a:spLocks noChangeShapeType="1"/>
              </p:cNvSpPr>
              <p:nvPr/>
            </p:nvSpPr>
            <p:spPr bwMode="auto">
              <a:xfrm flipH="1">
                <a:off x="4750" y="2862"/>
                <a:ext cx="21"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91" name="Freeform 262"/>
              <p:cNvSpPr>
                <a:spLocks/>
              </p:cNvSpPr>
              <p:nvPr/>
            </p:nvSpPr>
            <p:spPr bwMode="auto">
              <a:xfrm>
                <a:off x="4738" y="2893"/>
                <a:ext cx="9" cy="8"/>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46" y="31"/>
                    </a:moveTo>
                    <a:lnTo>
                      <a:pt x="31" y="15"/>
                    </a:lnTo>
                    <a:lnTo>
                      <a:pt x="16"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92" name="Freeform 263"/>
              <p:cNvSpPr>
                <a:spLocks/>
              </p:cNvSpPr>
              <p:nvPr/>
            </p:nvSpPr>
            <p:spPr bwMode="auto">
              <a:xfrm>
                <a:off x="4747" y="2901"/>
                <a:ext cx="4" cy="6"/>
              </a:xfrm>
              <a:custGeom>
                <a:avLst/>
                <a:gdLst>
                  <a:gd name="T0" fmla="*/ 0 w 16"/>
                  <a:gd name="T1" fmla="*/ 0 h 24"/>
                  <a:gd name="T2" fmla="*/ 0 w 16"/>
                  <a:gd name="T3" fmla="*/ 0 h 24"/>
                  <a:gd name="T4" fmla="*/ 0 w 16"/>
                  <a:gd name="T5" fmla="*/ 0 h 24"/>
                  <a:gd name="T6" fmla="*/ 0 60000 65536"/>
                  <a:gd name="T7" fmla="*/ 0 60000 65536"/>
                  <a:gd name="T8" fmla="*/ 0 60000 65536"/>
                </a:gdLst>
                <a:ahLst/>
                <a:cxnLst>
                  <a:cxn ang="T6">
                    <a:pos x="T0" y="T1"/>
                  </a:cxn>
                  <a:cxn ang="T7">
                    <a:pos x="T2" y="T3"/>
                  </a:cxn>
                  <a:cxn ang="T8">
                    <a:pos x="T4" y="T5"/>
                  </a:cxn>
                </a:cxnLst>
                <a:rect l="0" t="0" r="r" b="b"/>
                <a:pathLst>
                  <a:path w="16" h="24">
                    <a:moveTo>
                      <a:pt x="0" y="0"/>
                    </a:moveTo>
                    <a:lnTo>
                      <a:pt x="13" y="17"/>
                    </a:lnTo>
                    <a:lnTo>
                      <a:pt x="16"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93" name="Line 264"/>
              <p:cNvSpPr>
                <a:spLocks noChangeShapeType="1"/>
              </p:cNvSpPr>
              <p:nvPr/>
            </p:nvSpPr>
            <p:spPr bwMode="auto">
              <a:xfrm flipV="1">
                <a:off x="4744" y="2896"/>
                <a:ext cx="17" cy="1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94" name="Freeform 265"/>
              <p:cNvSpPr>
                <a:spLocks/>
              </p:cNvSpPr>
              <p:nvPr/>
            </p:nvSpPr>
            <p:spPr bwMode="auto">
              <a:xfrm>
                <a:off x="4786" y="2888"/>
                <a:ext cx="29" cy="20"/>
              </a:xfrm>
              <a:custGeom>
                <a:avLst/>
                <a:gdLst>
                  <a:gd name="T0" fmla="*/ 0 w 146"/>
                  <a:gd name="T1" fmla="*/ 0 h 81"/>
                  <a:gd name="T2" fmla="*/ 0 w 146"/>
                  <a:gd name="T3" fmla="*/ 0 h 81"/>
                  <a:gd name="T4" fmla="*/ 0 w 146"/>
                  <a:gd name="T5" fmla="*/ 0 h 81"/>
                  <a:gd name="T6" fmla="*/ 0 w 146"/>
                  <a:gd name="T7" fmla="*/ 0 h 81"/>
                  <a:gd name="T8" fmla="*/ 0 w 146"/>
                  <a:gd name="T9" fmla="*/ 0 h 81"/>
                  <a:gd name="T10" fmla="*/ 0 w 146"/>
                  <a:gd name="T11" fmla="*/ 0 h 81"/>
                  <a:gd name="T12" fmla="*/ 0 w 146"/>
                  <a:gd name="T13" fmla="*/ 0 h 81"/>
                  <a:gd name="T14" fmla="*/ 0 w 146"/>
                  <a:gd name="T15" fmla="*/ 0 h 81"/>
                  <a:gd name="T16" fmla="*/ 0 w 146"/>
                  <a:gd name="T17" fmla="*/ 0 h 81"/>
                  <a:gd name="T18" fmla="*/ 0 w 146"/>
                  <a:gd name="T19" fmla="*/ 0 h 81"/>
                  <a:gd name="T20" fmla="*/ 0 w 146"/>
                  <a:gd name="T21" fmla="*/ 0 h 81"/>
                  <a:gd name="T22" fmla="*/ 0 w 146"/>
                  <a:gd name="T23" fmla="*/ 0 h 81"/>
                  <a:gd name="T24" fmla="*/ 0 w 146"/>
                  <a:gd name="T25" fmla="*/ 0 h 81"/>
                  <a:gd name="T26" fmla="*/ 0 w 146"/>
                  <a:gd name="T27" fmla="*/ 0 h 81"/>
                  <a:gd name="T28" fmla="*/ 0 w 146"/>
                  <a:gd name="T29" fmla="*/ 0 h 81"/>
                  <a:gd name="T30" fmla="*/ 0 w 146"/>
                  <a:gd name="T31" fmla="*/ 0 h 81"/>
                  <a:gd name="T32" fmla="*/ 0 w 146"/>
                  <a:gd name="T33" fmla="*/ 0 h 81"/>
                  <a:gd name="T34" fmla="*/ 0 w 146"/>
                  <a:gd name="T35" fmla="*/ 0 h 81"/>
                  <a:gd name="T36" fmla="*/ 0 w 146"/>
                  <a:gd name="T37" fmla="*/ 0 h 81"/>
                  <a:gd name="T38" fmla="*/ 0 w 146"/>
                  <a:gd name="T39" fmla="*/ 0 h 81"/>
                  <a:gd name="T40" fmla="*/ 0 w 146"/>
                  <a:gd name="T41" fmla="*/ 0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81">
                    <a:moveTo>
                      <a:pt x="0" y="27"/>
                    </a:moveTo>
                    <a:lnTo>
                      <a:pt x="8" y="42"/>
                    </a:lnTo>
                    <a:lnTo>
                      <a:pt x="9" y="56"/>
                    </a:lnTo>
                    <a:lnTo>
                      <a:pt x="12" y="61"/>
                    </a:lnTo>
                    <a:lnTo>
                      <a:pt x="6" y="60"/>
                    </a:lnTo>
                    <a:lnTo>
                      <a:pt x="2" y="58"/>
                    </a:lnTo>
                    <a:lnTo>
                      <a:pt x="78" y="0"/>
                    </a:lnTo>
                    <a:lnTo>
                      <a:pt x="72" y="2"/>
                    </a:lnTo>
                    <a:lnTo>
                      <a:pt x="80" y="7"/>
                    </a:lnTo>
                    <a:lnTo>
                      <a:pt x="95" y="16"/>
                    </a:lnTo>
                    <a:lnTo>
                      <a:pt x="111" y="32"/>
                    </a:lnTo>
                    <a:lnTo>
                      <a:pt x="124" y="50"/>
                    </a:lnTo>
                    <a:lnTo>
                      <a:pt x="131" y="65"/>
                    </a:lnTo>
                    <a:lnTo>
                      <a:pt x="133" y="81"/>
                    </a:lnTo>
                    <a:lnTo>
                      <a:pt x="137" y="77"/>
                    </a:lnTo>
                    <a:lnTo>
                      <a:pt x="142" y="76"/>
                    </a:lnTo>
                    <a:lnTo>
                      <a:pt x="146" y="70"/>
                    </a:lnTo>
                    <a:lnTo>
                      <a:pt x="143" y="56"/>
                    </a:lnTo>
                    <a:lnTo>
                      <a:pt x="135" y="41"/>
                    </a:lnTo>
                    <a:lnTo>
                      <a:pt x="122" y="23"/>
                    </a:lnTo>
                    <a:lnTo>
                      <a:pt x="106"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95" name="Freeform 266"/>
              <p:cNvSpPr>
                <a:spLocks/>
              </p:cNvSpPr>
              <p:nvPr/>
            </p:nvSpPr>
            <p:spPr bwMode="auto">
              <a:xfrm>
                <a:off x="4804" y="2887"/>
                <a:ext cx="3" cy="3"/>
              </a:xfrm>
              <a:custGeom>
                <a:avLst/>
                <a:gdLst>
                  <a:gd name="T0" fmla="*/ 0 w 16"/>
                  <a:gd name="T1" fmla="*/ 0 h 11"/>
                  <a:gd name="T2" fmla="*/ 0 w 16"/>
                  <a:gd name="T3" fmla="*/ 0 h 11"/>
                  <a:gd name="T4" fmla="*/ 0 w 16"/>
                  <a:gd name="T5" fmla="*/ 0 h 11"/>
                  <a:gd name="T6" fmla="*/ 0 60000 65536"/>
                  <a:gd name="T7" fmla="*/ 0 60000 65536"/>
                  <a:gd name="T8" fmla="*/ 0 60000 65536"/>
                </a:gdLst>
                <a:ahLst/>
                <a:cxnLst>
                  <a:cxn ang="T6">
                    <a:pos x="T0" y="T1"/>
                  </a:cxn>
                  <a:cxn ang="T7">
                    <a:pos x="T2" y="T3"/>
                  </a:cxn>
                  <a:cxn ang="T8">
                    <a:pos x="T4" y="T5"/>
                  </a:cxn>
                </a:cxnLst>
                <a:rect l="0" t="0" r="r" b="b"/>
                <a:pathLst>
                  <a:path w="16" h="11">
                    <a:moveTo>
                      <a:pt x="16" y="11"/>
                    </a:moveTo>
                    <a:lnTo>
                      <a:pt x="3"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96" name="Line 267"/>
              <p:cNvSpPr>
                <a:spLocks noChangeShapeType="1"/>
              </p:cNvSpPr>
              <p:nvPr/>
            </p:nvSpPr>
            <p:spPr bwMode="auto">
              <a:xfrm flipH="1">
                <a:off x="4794" y="2907"/>
                <a:ext cx="19"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97" name="Freeform 268"/>
              <p:cNvSpPr>
                <a:spLocks/>
              </p:cNvSpPr>
              <p:nvPr/>
            </p:nvSpPr>
            <p:spPr bwMode="auto">
              <a:xfrm>
                <a:off x="4788" y="2903"/>
                <a:ext cx="10" cy="20"/>
              </a:xfrm>
              <a:custGeom>
                <a:avLst/>
                <a:gdLst>
                  <a:gd name="T0" fmla="*/ 0 w 48"/>
                  <a:gd name="T1" fmla="*/ 0 h 79"/>
                  <a:gd name="T2" fmla="*/ 0 w 48"/>
                  <a:gd name="T3" fmla="*/ 0 h 79"/>
                  <a:gd name="T4" fmla="*/ 0 w 48"/>
                  <a:gd name="T5" fmla="*/ 0 h 79"/>
                  <a:gd name="T6" fmla="*/ 0 w 48"/>
                  <a:gd name="T7" fmla="*/ 0 h 79"/>
                  <a:gd name="T8" fmla="*/ 0 w 48"/>
                  <a:gd name="T9" fmla="*/ 0 h 79"/>
                  <a:gd name="T10" fmla="*/ 0 w 48"/>
                  <a:gd name="T11" fmla="*/ 0 h 79"/>
                  <a:gd name="T12" fmla="*/ 0 w 4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9">
                    <a:moveTo>
                      <a:pt x="45" y="79"/>
                    </a:moveTo>
                    <a:lnTo>
                      <a:pt x="48" y="72"/>
                    </a:lnTo>
                    <a:lnTo>
                      <a:pt x="46" y="57"/>
                    </a:lnTo>
                    <a:lnTo>
                      <a:pt x="40" y="44"/>
                    </a:lnTo>
                    <a:lnTo>
                      <a:pt x="29" y="25"/>
                    </a:lnTo>
                    <a:lnTo>
                      <a:pt x="13" y="1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98" name="Line 269"/>
              <p:cNvSpPr>
                <a:spLocks noChangeShapeType="1"/>
              </p:cNvSpPr>
              <p:nvPr/>
            </p:nvSpPr>
            <p:spPr bwMode="auto">
              <a:xfrm>
                <a:off x="4784" y="2897"/>
                <a:ext cx="13" cy="3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99" name="Line 270"/>
              <p:cNvSpPr>
                <a:spLocks noChangeShapeType="1"/>
              </p:cNvSpPr>
              <p:nvPr/>
            </p:nvSpPr>
            <p:spPr bwMode="auto">
              <a:xfrm flipH="1" flipV="1">
                <a:off x="4794" y="2936"/>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00" name="Freeform 271"/>
              <p:cNvSpPr>
                <a:spLocks/>
              </p:cNvSpPr>
              <p:nvPr/>
            </p:nvSpPr>
            <p:spPr bwMode="auto">
              <a:xfrm>
                <a:off x="4708" y="2941"/>
                <a:ext cx="88" cy="86"/>
              </a:xfrm>
              <a:custGeom>
                <a:avLst/>
                <a:gdLst>
                  <a:gd name="T0" fmla="*/ 0 w 439"/>
                  <a:gd name="T1" fmla="*/ 0 h 343"/>
                  <a:gd name="T2" fmla="*/ 0 w 439"/>
                  <a:gd name="T3" fmla="*/ 0 h 343"/>
                  <a:gd name="T4" fmla="*/ 0 w 439"/>
                  <a:gd name="T5" fmla="*/ 0 h 343"/>
                  <a:gd name="T6" fmla="*/ 0 w 439"/>
                  <a:gd name="T7" fmla="*/ 0 h 3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9" h="343">
                    <a:moveTo>
                      <a:pt x="439" y="0"/>
                    </a:moveTo>
                    <a:lnTo>
                      <a:pt x="329" y="316"/>
                    </a:lnTo>
                    <a:lnTo>
                      <a:pt x="5" y="343"/>
                    </a:lnTo>
                    <a:lnTo>
                      <a:pt x="0" y="3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1" name="Freeform 272"/>
              <p:cNvSpPr>
                <a:spLocks/>
              </p:cNvSpPr>
              <p:nvPr/>
            </p:nvSpPr>
            <p:spPr bwMode="auto">
              <a:xfrm>
                <a:off x="4708" y="3001"/>
                <a:ext cx="24" cy="24"/>
              </a:xfrm>
              <a:custGeom>
                <a:avLst/>
                <a:gdLst>
                  <a:gd name="T0" fmla="*/ 0 w 119"/>
                  <a:gd name="T1" fmla="*/ 0 h 96"/>
                  <a:gd name="T2" fmla="*/ 0 w 119"/>
                  <a:gd name="T3" fmla="*/ 0 h 96"/>
                  <a:gd name="T4" fmla="*/ 0 w 119"/>
                  <a:gd name="T5" fmla="*/ 0 h 96"/>
                  <a:gd name="T6" fmla="*/ 0 w 119"/>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96">
                    <a:moveTo>
                      <a:pt x="0" y="96"/>
                    </a:moveTo>
                    <a:lnTo>
                      <a:pt x="119" y="7"/>
                    </a:lnTo>
                    <a:lnTo>
                      <a:pt x="116" y="4"/>
                    </a:lnTo>
                    <a:lnTo>
                      <a:pt x="10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2" name="Freeform 273"/>
              <p:cNvSpPr>
                <a:spLocks/>
              </p:cNvSpPr>
              <p:nvPr/>
            </p:nvSpPr>
            <p:spPr bwMode="auto">
              <a:xfrm>
                <a:off x="4729" y="2943"/>
                <a:ext cx="66" cy="64"/>
              </a:xfrm>
              <a:custGeom>
                <a:avLst/>
                <a:gdLst>
                  <a:gd name="T0" fmla="*/ 0 w 327"/>
                  <a:gd name="T1" fmla="*/ 0 h 256"/>
                  <a:gd name="T2" fmla="*/ 0 w 327"/>
                  <a:gd name="T3" fmla="*/ 0 h 256"/>
                  <a:gd name="T4" fmla="*/ 0 w 327"/>
                  <a:gd name="T5" fmla="*/ 0 h 256"/>
                  <a:gd name="T6" fmla="*/ 0 w 327"/>
                  <a:gd name="T7" fmla="*/ 0 h 256"/>
                  <a:gd name="T8" fmla="*/ 0 w 327"/>
                  <a:gd name="T9" fmla="*/ 0 h 256"/>
                  <a:gd name="T10" fmla="*/ 0 w 327"/>
                  <a:gd name="T11" fmla="*/ 0 h 256"/>
                  <a:gd name="T12" fmla="*/ 0 w 327"/>
                  <a:gd name="T13" fmla="*/ 0 h 256"/>
                  <a:gd name="T14" fmla="*/ 0 w 327"/>
                  <a:gd name="T15" fmla="*/ 0 h 256"/>
                  <a:gd name="T16" fmla="*/ 0 w 327"/>
                  <a:gd name="T17" fmla="*/ 0 h 256"/>
                  <a:gd name="T18" fmla="*/ 0 w 327"/>
                  <a:gd name="T19" fmla="*/ 0 h 256"/>
                  <a:gd name="T20" fmla="*/ 0 w 327"/>
                  <a:gd name="T21" fmla="*/ 0 h 256"/>
                  <a:gd name="T22" fmla="*/ 0 w 327"/>
                  <a:gd name="T23" fmla="*/ 0 h 256"/>
                  <a:gd name="T24" fmla="*/ 0 w 327"/>
                  <a:gd name="T25" fmla="*/ 0 h 256"/>
                  <a:gd name="T26" fmla="*/ 0 w 327"/>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7" h="256">
                    <a:moveTo>
                      <a:pt x="0" y="219"/>
                    </a:moveTo>
                    <a:lnTo>
                      <a:pt x="25" y="228"/>
                    </a:lnTo>
                    <a:lnTo>
                      <a:pt x="28" y="246"/>
                    </a:lnTo>
                    <a:lnTo>
                      <a:pt x="17" y="256"/>
                    </a:lnTo>
                    <a:lnTo>
                      <a:pt x="11" y="238"/>
                    </a:lnTo>
                    <a:lnTo>
                      <a:pt x="25" y="228"/>
                    </a:lnTo>
                    <a:lnTo>
                      <a:pt x="26" y="233"/>
                    </a:lnTo>
                    <a:lnTo>
                      <a:pt x="218" y="86"/>
                    </a:lnTo>
                    <a:lnTo>
                      <a:pt x="209" y="85"/>
                    </a:lnTo>
                    <a:lnTo>
                      <a:pt x="231" y="90"/>
                    </a:lnTo>
                    <a:lnTo>
                      <a:pt x="251" y="78"/>
                    </a:lnTo>
                    <a:lnTo>
                      <a:pt x="245" y="58"/>
                    </a:lnTo>
                    <a:lnTo>
                      <a:pt x="246" y="64"/>
                    </a:lnTo>
                    <a:lnTo>
                      <a:pt x="32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3" name="Freeform 274"/>
              <p:cNvSpPr>
                <a:spLocks/>
              </p:cNvSpPr>
              <p:nvPr/>
            </p:nvSpPr>
            <p:spPr bwMode="auto">
              <a:xfrm>
                <a:off x="4778" y="2943"/>
                <a:ext cx="17" cy="60"/>
              </a:xfrm>
              <a:custGeom>
                <a:avLst/>
                <a:gdLst>
                  <a:gd name="T0" fmla="*/ 0 w 84"/>
                  <a:gd name="T1" fmla="*/ 0 h 239"/>
                  <a:gd name="T2" fmla="*/ 0 w 84"/>
                  <a:gd name="T3" fmla="*/ 0 h 239"/>
                  <a:gd name="T4" fmla="*/ 0 w 84"/>
                  <a:gd name="T5" fmla="*/ 0 h 239"/>
                  <a:gd name="T6" fmla="*/ 0 w 84"/>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239">
                    <a:moveTo>
                      <a:pt x="84" y="0"/>
                    </a:moveTo>
                    <a:lnTo>
                      <a:pt x="80" y="5"/>
                    </a:lnTo>
                    <a:lnTo>
                      <a:pt x="0" y="239"/>
                    </a:lnTo>
                    <a:lnTo>
                      <a:pt x="0"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4" name="Freeform 275"/>
              <p:cNvSpPr>
                <a:spLocks/>
              </p:cNvSpPr>
              <p:nvPr/>
            </p:nvSpPr>
            <p:spPr bwMode="auto">
              <a:xfrm>
                <a:off x="4747" y="2958"/>
                <a:ext cx="29" cy="60"/>
              </a:xfrm>
              <a:custGeom>
                <a:avLst/>
                <a:gdLst>
                  <a:gd name="T0" fmla="*/ 0 w 144"/>
                  <a:gd name="T1" fmla="*/ 0 h 238"/>
                  <a:gd name="T2" fmla="*/ 0 w 144"/>
                  <a:gd name="T3" fmla="*/ 0 h 238"/>
                  <a:gd name="T4" fmla="*/ 0 w 144"/>
                  <a:gd name="T5" fmla="*/ 0 h 238"/>
                  <a:gd name="T6" fmla="*/ 0 w 144"/>
                  <a:gd name="T7" fmla="*/ 0 h 238"/>
                  <a:gd name="T8" fmla="*/ 0 w 144"/>
                  <a:gd name="T9" fmla="*/ 0 h 238"/>
                  <a:gd name="T10" fmla="*/ 0 w 144"/>
                  <a:gd name="T11" fmla="*/ 0 h 238"/>
                  <a:gd name="T12" fmla="*/ 0 w 144"/>
                  <a:gd name="T13" fmla="*/ 0 h 238"/>
                  <a:gd name="T14" fmla="*/ 0 w 144"/>
                  <a:gd name="T15" fmla="*/ 0 h 2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38">
                    <a:moveTo>
                      <a:pt x="144" y="29"/>
                    </a:moveTo>
                    <a:lnTo>
                      <a:pt x="139" y="9"/>
                    </a:lnTo>
                    <a:lnTo>
                      <a:pt x="117" y="0"/>
                    </a:lnTo>
                    <a:lnTo>
                      <a:pt x="122" y="24"/>
                    </a:lnTo>
                    <a:lnTo>
                      <a:pt x="125" y="32"/>
                    </a:lnTo>
                    <a:lnTo>
                      <a:pt x="125" y="238"/>
                    </a:lnTo>
                    <a:lnTo>
                      <a:pt x="0" y="183"/>
                    </a:lnTo>
                    <a:lnTo>
                      <a:pt x="1" y="1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5" name="Freeform 276"/>
              <p:cNvSpPr>
                <a:spLocks/>
              </p:cNvSpPr>
              <p:nvPr/>
            </p:nvSpPr>
            <p:spPr bwMode="auto">
              <a:xfrm>
                <a:off x="4723" y="2933"/>
                <a:ext cx="24" cy="47"/>
              </a:xfrm>
              <a:custGeom>
                <a:avLst/>
                <a:gdLst>
                  <a:gd name="T0" fmla="*/ 0 w 120"/>
                  <a:gd name="T1" fmla="*/ 0 h 188"/>
                  <a:gd name="T2" fmla="*/ 0 w 120"/>
                  <a:gd name="T3" fmla="*/ 0 h 188"/>
                  <a:gd name="T4" fmla="*/ 0 w 120"/>
                  <a:gd name="T5" fmla="*/ 0 h 188"/>
                  <a:gd name="T6" fmla="*/ 0 w 120"/>
                  <a:gd name="T7" fmla="*/ 0 h 188"/>
                  <a:gd name="T8" fmla="*/ 0 w 120"/>
                  <a:gd name="T9" fmla="*/ 0 h 188"/>
                  <a:gd name="T10" fmla="*/ 0 w 120"/>
                  <a:gd name="T11" fmla="*/ 0 h 188"/>
                  <a:gd name="T12" fmla="*/ 0 w 120"/>
                  <a:gd name="T13" fmla="*/ 0 h 188"/>
                  <a:gd name="T14" fmla="*/ 0 w 120"/>
                  <a:gd name="T15" fmla="*/ 0 h 188"/>
                  <a:gd name="T16" fmla="*/ 0 w 120"/>
                  <a:gd name="T17" fmla="*/ 0 h 188"/>
                  <a:gd name="T18" fmla="*/ 0 w 120"/>
                  <a:gd name="T19" fmla="*/ 0 h 188"/>
                  <a:gd name="T20" fmla="*/ 0 w 120"/>
                  <a:gd name="T21" fmla="*/ 0 h 188"/>
                  <a:gd name="T22" fmla="*/ 0 w 120"/>
                  <a:gd name="T23" fmla="*/ 0 h 188"/>
                  <a:gd name="T24" fmla="*/ 0 w 120"/>
                  <a:gd name="T25" fmla="*/ 0 h 188"/>
                  <a:gd name="T26" fmla="*/ 0 w 120"/>
                  <a:gd name="T27" fmla="*/ 0 h 188"/>
                  <a:gd name="T28" fmla="*/ 0 w 120"/>
                  <a:gd name="T29" fmla="*/ 0 h 188"/>
                  <a:gd name="T30" fmla="*/ 0 w 120"/>
                  <a:gd name="T31" fmla="*/ 0 h 188"/>
                  <a:gd name="T32" fmla="*/ 0 w 120"/>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88">
                    <a:moveTo>
                      <a:pt x="118" y="188"/>
                    </a:moveTo>
                    <a:lnTo>
                      <a:pt x="120" y="154"/>
                    </a:lnTo>
                    <a:lnTo>
                      <a:pt x="110" y="157"/>
                    </a:lnTo>
                    <a:lnTo>
                      <a:pt x="114" y="151"/>
                    </a:lnTo>
                    <a:lnTo>
                      <a:pt x="114" y="135"/>
                    </a:lnTo>
                    <a:lnTo>
                      <a:pt x="107" y="119"/>
                    </a:lnTo>
                    <a:lnTo>
                      <a:pt x="94" y="102"/>
                    </a:lnTo>
                    <a:lnTo>
                      <a:pt x="79" y="87"/>
                    </a:lnTo>
                    <a:lnTo>
                      <a:pt x="66" y="77"/>
                    </a:lnTo>
                    <a:lnTo>
                      <a:pt x="58" y="75"/>
                    </a:lnTo>
                    <a:lnTo>
                      <a:pt x="64" y="70"/>
                    </a:lnTo>
                    <a:lnTo>
                      <a:pt x="62" y="58"/>
                    </a:lnTo>
                    <a:lnTo>
                      <a:pt x="55" y="45"/>
                    </a:lnTo>
                    <a:lnTo>
                      <a:pt x="41" y="27"/>
                    </a:lnTo>
                    <a:lnTo>
                      <a:pt x="26" y="12"/>
                    </a:lnTo>
                    <a:lnTo>
                      <a:pt x="1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6" name="Line 277"/>
              <p:cNvSpPr>
                <a:spLocks noChangeShapeType="1"/>
              </p:cNvSpPr>
              <p:nvPr/>
            </p:nvSpPr>
            <p:spPr bwMode="auto">
              <a:xfrm flipH="1" flipV="1">
                <a:off x="4720" y="2937"/>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07" name="Freeform 278"/>
              <p:cNvSpPr>
                <a:spLocks/>
              </p:cNvSpPr>
              <p:nvPr/>
            </p:nvSpPr>
            <p:spPr bwMode="auto">
              <a:xfrm>
                <a:off x="4720" y="2937"/>
                <a:ext cx="22" cy="48"/>
              </a:xfrm>
              <a:custGeom>
                <a:avLst/>
                <a:gdLst>
                  <a:gd name="T0" fmla="*/ 0 w 113"/>
                  <a:gd name="T1" fmla="*/ 0 h 190"/>
                  <a:gd name="T2" fmla="*/ 0 w 113"/>
                  <a:gd name="T3" fmla="*/ 0 h 190"/>
                  <a:gd name="T4" fmla="*/ 0 w 113"/>
                  <a:gd name="T5" fmla="*/ 0 h 190"/>
                  <a:gd name="T6" fmla="*/ 0 w 113"/>
                  <a:gd name="T7" fmla="*/ 0 h 190"/>
                  <a:gd name="T8" fmla="*/ 0 w 113"/>
                  <a:gd name="T9" fmla="*/ 0 h 190"/>
                  <a:gd name="T10" fmla="*/ 0 w 113"/>
                  <a:gd name="T11" fmla="*/ 0 h 190"/>
                  <a:gd name="T12" fmla="*/ 0 w 113"/>
                  <a:gd name="T13" fmla="*/ 0 h 190"/>
                  <a:gd name="T14" fmla="*/ 0 w 113"/>
                  <a:gd name="T15" fmla="*/ 0 h 190"/>
                  <a:gd name="T16" fmla="*/ 0 w 113"/>
                  <a:gd name="T17" fmla="*/ 0 h 190"/>
                  <a:gd name="T18" fmla="*/ 0 w 113"/>
                  <a:gd name="T19" fmla="*/ 0 h 190"/>
                  <a:gd name="T20" fmla="*/ 0 w 113"/>
                  <a:gd name="T21" fmla="*/ 0 h 190"/>
                  <a:gd name="T22" fmla="*/ 0 w 113"/>
                  <a:gd name="T23" fmla="*/ 0 h 190"/>
                  <a:gd name="T24" fmla="*/ 0 w 113"/>
                  <a:gd name="T25" fmla="*/ 0 h 190"/>
                  <a:gd name="T26" fmla="*/ 0 w 113"/>
                  <a:gd name="T27" fmla="*/ 0 h 190"/>
                  <a:gd name="T28" fmla="*/ 0 w 113"/>
                  <a:gd name="T29" fmla="*/ 0 h 190"/>
                  <a:gd name="T30" fmla="*/ 0 w 113"/>
                  <a:gd name="T31" fmla="*/ 0 h 190"/>
                  <a:gd name="T32" fmla="*/ 0 w 113"/>
                  <a:gd name="T33" fmla="*/ 0 h 190"/>
                  <a:gd name="T34" fmla="*/ 0 w 113"/>
                  <a:gd name="T35" fmla="*/ 0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90">
                    <a:moveTo>
                      <a:pt x="0" y="0"/>
                    </a:moveTo>
                    <a:lnTo>
                      <a:pt x="11" y="4"/>
                    </a:lnTo>
                    <a:lnTo>
                      <a:pt x="23" y="12"/>
                    </a:lnTo>
                    <a:lnTo>
                      <a:pt x="39" y="28"/>
                    </a:lnTo>
                    <a:lnTo>
                      <a:pt x="54" y="44"/>
                    </a:lnTo>
                    <a:lnTo>
                      <a:pt x="60" y="59"/>
                    </a:lnTo>
                    <a:lnTo>
                      <a:pt x="64" y="71"/>
                    </a:lnTo>
                    <a:lnTo>
                      <a:pt x="64" y="77"/>
                    </a:lnTo>
                    <a:lnTo>
                      <a:pt x="59" y="75"/>
                    </a:lnTo>
                    <a:lnTo>
                      <a:pt x="64" y="77"/>
                    </a:lnTo>
                    <a:lnTo>
                      <a:pt x="77" y="86"/>
                    </a:lnTo>
                    <a:lnTo>
                      <a:pt x="92" y="102"/>
                    </a:lnTo>
                    <a:lnTo>
                      <a:pt x="106" y="120"/>
                    </a:lnTo>
                    <a:lnTo>
                      <a:pt x="112" y="135"/>
                    </a:lnTo>
                    <a:lnTo>
                      <a:pt x="113" y="150"/>
                    </a:lnTo>
                    <a:lnTo>
                      <a:pt x="110" y="156"/>
                    </a:lnTo>
                    <a:lnTo>
                      <a:pt x="113" y="156"/>
                    </a:lnTo>
                    <a:lnTo>
                      <a:pt x="113" y="19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8" name="Freeform 279"/>
              <p:cNvSpPr>
                <a:spLocks/>
              </p:cNvSpPr>
              <p:nvPr/>
            </p:nvSpPr>
            <p:spPr bwMode="auto">
              <a:xfrm>
                <a:off x="4737" y="2994"/>
                <a:ext cx="5" cy="8"/>
              </a:xfrm>
              <a:custGeom>
                <a:avLst/>
                <a:gdLst>
                  <a:gd name="T0" fmla="*/ 0 w 24"/>
                  <a:gd name="T1" fmla="*/ 0 h 32"/>
                  <a:gd name="T2" fmla="*/ 0 w 24"/>
                  <a:gd name="T3" fmla="*/ 0 h 32"/>
                  <a:gd name="T4" fmla="*/ 0 w 24"/>
                  <a:gd name="T5" fmla="*/ 0 h 32"/>
                  <a:gd name="T6" fmla="*/ 0 60000 65536"/>
                  <a:gd name="T7" fmla="*/ 0 60000 65536"/>
                  <a:gd name="T8" fmla="*/ 0 60000 65536"/>
                </a:gdLst>
                <a:ahLst/>
                <a:cxnLst>
                  <a:cxn ang="T6">
                    <a:pos x="T0" y="T1"/>
                  </a:cxn>
                  <a:cxn ang="T7">
                    <a:pos x="T2" y="T3"/>
                  </a:cxn>
                  <a:cxn ang="T8">
                    <a:pos x="T4" y="T5"/>
                  </a:cxn>
                </a:cxnLst>
                <a:rect l="0" t="0" r="r" b="b"/>
                <a:pathLst>
                  <a:path w="24" h="32">
                    <a:moveTo>
                      <a:pt x="24" y="0"/>
                    </a:moveTo>
                    <a:lnTo>
                      <a:pt x="22" y="32"/>
                    </a:lnTo>
                    <a:lnTo>
                      <a:pt x="0"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09" name="Line 280"/>
              <p:cNvSpPr>
                <a:spLocks noChangeShapeType="1"/>
              </p:cNvSpPr>
              <p:nvPr/>
            </p:nvSpPr>
            <p:spPr bwMode="auto">
              <a:xfrm flipV="1">
                <a:off x="4729" y="2958"/>
                <a:ext cx="41" cy="4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10" name="Freeform 281"/>
              <p:cNvSpPr>
                <a:spLocks/>
              </p:cNvSpPr>
              <p:nvPr/>
            </p:nvSpPr>
            <p:spPr bwMode="auto">
              <a:xfrm>
                <a:off x="4755" y="2923"/>
                <a:ext cx="15" cy="36"/>
              </a:xfrm>
              <a:custGeom>
                <a:avLst/>
                <a:gdLst>
                  <a:gd name="T0" fmla="*/ 0 w 76"/>
                  <a:gd name="T1" fmla="*/ 0 h 142"/>
                  <a:gd name="T2" fmla="*/ 0 w 76"/>
                  <a:gd name="T3" fmla="*/ 0 h 142"/>
                  <a:gd name="T4" fmla="*/ 0 w 76"/>
                  <a:gd name="T5" fmla="*/ 0 h 142"/>
                  <a:gd name="T6" fmla="*/ 0 w 76"/>
                  <a:gd name="T7" fmla="*/ 0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42">
                    <a:moveTo>
                      <a:pt x="76" y="139"/>
                    </a:moveTo>
                    <a:lnTo>
                      <a:pt x="5" y="0"/>
                    </a:lnTo>
                    <a:lnTo>
                      <a:pt x="0" y="7"/>
                    </a:lnTo>
                    <a:lnTo>
                      <a:pt x="71" y="1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1" name="Freeform 282"/>
              <p:cNvSpPr>
                <a:spLocks/>
              </p:cNvSpPr>
              <p:nvPr/>
            </p:nvSpPr>
            <p:spPr bwMode="auto">
              <a:xfrm>
                <a:off x="4774" y="2903"/>
                <a:ext cx="18" cy="57"/>
              </a:xfrm>
              <a:custGeom>
                <a:avLst/>
                <a:gdLst>
                  <a:gd name="T0" fmla="*/ 0 w 91"/>
                  <a:gd name="T1" fmla="*/ 0 h 227"/>
                  <a:gd name="T2" fmla="*/ 0 w 91"/>
                  <a:gd name="T3" fmla="*/ 0 h 227"/>
                  <a:gd name="T4" fmla="*/ 0 w 91"/>
                  <a:gd name="T5" fmla="*/ 0 h 227"/>
                  <a:gd name="T6" fmla="*/ 0 w 91"/>
                  <a:gd name="T7" fmla="*/ 0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5" y="227"/>
                    </a:moveTo>
                    <a:lnTo>
                      <a:pt x="24" y="215"/>
                    </a:lnTo>
                    <a:lnTo>
                      <a:pt x="0" y="205"/>
                    </a:lnTo>
                    <a:lnTo>
                      <a:pt x="91" y="136"/>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2" name="Line 283"/>
              <p:cNvSpPr>
                <a:spLocks noChangeShapeType="1"/>
              </p:cNvSpPr>
              <p:nvPr/>
            </p:nvSpPr>
            <p:spPr bwMode="auto">
              <a:xfrm>
                <a:off x="4781" y="2901"/>
                <a:ext cx="13" cy="3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13" name="Freeform 284"/>
              <p:cNvSpPr>
                <a:spLocks/>
              </p:cNvSpPr>
              <p:nvPr/>
            </p:nvSpPr>
            <p:spPr bwMode="auto">
              <a:xfrm>
                <a:off x="4797" y="2935"/>
                <a:ext cx="5" cy="7"/>
              </a:xfrm>
              <a:custGeom>
                <a:avLst/>
                <a:gdLst>
                  <a:gd name="T0" fmla="*/ 0 w 24"/>
                  <a:gd name="T1" fmla="*/ 0 h 31"/>
                  <a:gd name="T2" fmla="*/ 0 w 24"/>
                  <a:gd name="T3" fmla="*/ 0 h 31"/>
                  <a:gd name="T4" fmla="*/ 0 w 24"/>
                  <a:gd name="T5" fmla="*/ 0 h 31"/>
                  <a:gd name="T6" fmla="*/ 0 w 24"/>
                  <a:gd name="T7" fmla="*/ 0 h 31"/>
                  <a:gd name="T8" fmla="*/ 0 w 2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1">
                    <a:moveTo>
                      <a:pt x="0" y="14"/>
                    </a:moveTo>
                    <a:lnTo>
                      <a:pt x="6" y="31"/>
                    </a:lnTo>
                    <a:lnTo>
                      <a:pt x="24" y="17"/>
                    </a:lnTo>
                    <a:lnTo>
                      <a:pt x="19" y="0"/>
                    </a:lnTo>
                    <a:lnTo>
                      <a:pt x="0" y="1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4" name="Freeform 285"/>
              <p:cNvSpPr>
                <a:spLocks/>
              </p:cNvSpPr>
              <p:nvPr/>
            </p:nvSpPr>
            <p:spPr bwMode="auto">
              <a:xfrm>
                <a:off x="4649" y="2941"/>
                <a:ext cx="149" cy="91"/>
              </a:xfrm>
              <a:custGeom>
                <a:avLst/>
                <a:gdLst>
                  <a:gd name="T0" fmla="*/ 0 w 746"/>
                  <a:gd name="T1" fmla="*/ 0 h 362"/>
                  <a:gd name="T2" fmla="*/ 0 w 746"/>
                  <a:gd name="T3" fmla="*/ 0 h 362"/>
                  <a:gd name="T4" fmla="*/ 0 w 746"/>
                  <a:gd name="T5" fmla="*/ 0 h 362"/>
                  <a:gd name="T6" fmla="*/ 0 w 746"/>
                  <a:gd name="T7" fmla="*/ 0 h 362"/>
                  <a:gd name="T8" fmla="*/ 0 w 746"/>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 h="362">
                    <a:moveTo>
                      <a:pt x="735" y="0"/>
                    </a:moveTo>
                    <a:lnTo>
                      <a:pt x="746" y="4"/>
                    </a:lnTo>
                    <a:lnTo>
                      <a:pt x="635" y="338"/>
                    </a:lnTo>
                    <a:lnTo>
                      <a:pt x="294" y="362"/>
                    </a:lnTo>
                    <a:lnTo>
                      <a:pt x="0" y="2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5" name="Freeform 286"/>
              <p:cNvSpPr>
                <a:spLocks/>
              </p:cNvSpPr>
              <p:nvPr/>
            </p:nvSpPr>
            <p:spPr bwMode="auto">
              <a:xfrm>
                <a:off x="4667" y="2989"/>
                <a:ext cx="4" cy="12"/>
              </a:xfrm>
              <a:custGeom>
                <a:avLst/>
                <a:gdLst>
                  <a:gd name="T0" fmla="*/ 0 w 19"/>
                  <a:gd name="T1" fmla="*/ 0 h 48"/>
                  <a:gd name="T2" fmla="*/ 0 w 19"/>
                  <a:gd name="T3" fmla="*/ 0 h 48"/>
                  <a:gd name="T4" fmla="*/ 0 w 19"/>
                  <a:gd name="T5" fmla="*/ 0 h 48"/>
                  <a:gd name="T6" fmla="*/ 0 w 19"/>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8">
                    <a:moveTo>
                      <a:pt x="19" y="48"/>
                    </a:moveTo>
                    <a:lnTo>
                      <a:pt x="8" y="29"/>
                    </a:lnTo>
                    <a:lnTo>
                      <a:pt x="1"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6" name="Line 287"/>
              <p:cNvSpPr>
                <a:spLocks noChangeShapeType="1"/>
              </p:cNvSpPr>
              <p:nvPr/>
            </p:nvSpPr>
            <p:spPr bwMode="auto">
              <a:xfrm flipV="1">
                <a:off x="4667" y="2988"/>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17" name="Line 288"/>
              <p:cNvSpPr>
                <a:spLocks noChangeShapeType="1"/>
              </p:cNvSpPr>
              <p:nvPr/>
            </p:nvSpPr>
            <p:spPr bwMode="auto">
              <a:xfrm flipV="1">
                <a:off x="4680" y="2960"/>
                <a:ext cx="16"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18" name="Freeform 289"/>
              <p:cNvSpPr>
                <a:spLocks/>
              </p:cNvSpPr>
              <p:nvPr/>
            </p:nvSpPr>
            <p:spPr bwMode="auto">
              <a:xfrm>
                <a:off x="4689" y="2958"/>
                <a:ext cx="4" cy="5"/>
              </a:xfrm>
              <a:custGeom>
                <a:avLst/>
                <a:gdLst>
                  <a:gd name="T0" fmla="*/ 0 w 18"/>
                  <a:gd name="T1" fmla="*/ 0 h 19"/>
                  <a:gd name="T2" fmla="*/ 0 w 18"/>
                  <a:gd name="T3" fmla="*/ 0 h 19"/>
                  <a:gd name="T4" fmla="*/ 0 w 18"/>
                  <a:gd name="T5" fmla="*/ 0 h 19"/>
                  <a:gd name="T6" fmla="*/ 0 60000 65536"/>
                  <a:gd name="T7" fmla="*/ 0 60000 65536"/>
                  <a:gd name="T8" fmla="*/ 0 60000 65536"/>
                </a:gdLst>
                <a:ahLst/>
                <a:cxnLst>
                  <a:cxn ang="T6">
                    <a:pos x="T0" y="T1"/>
                  </a:cxn>
                  <a:cxn ang="T7">
                    <a:pos x="T2" y="T3"/>
                  </a:cxn>
                  <a:cxn ang="T8">
                    <a:pos x="T4" y="T5"/>
                  </a:cxn>
                </a:cxnLst>
                <a:rect l="0" t="0" r="r" b="b"/>
                <a:pathLst>
                  <a:path w="18" h="19">
                    <a:moveTo>
                      <a:pt x="18" y="19"/>
                    </a:moveTo>
                    <a:lnTo>
                      <a:pt x="5"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19" name="Line 290"/>
              <p:cNvSpPr>
                <a:spLocks noChangeShapeType="1"/>
              </p:cNvSpPr>
              <p:nvPr/>
            </p:nvSpPr>
            <p:spPr bwMode="auto">
              <a:xfrm>
                <a:off x="4693" y="296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20" name="Line 291"/>
              <p:cNvSpPr>
                <a:spLocks noChangeShapeType="1"/>
              </p:cNvSpPr>
              <p:nvPr/>
            </p:nvSpPr>
            <p:spPr bwMode="auto">
              <a:xfrm flipV="1">
                <a:off x="4702" y="2918"/>
                <a:ext cx="37" cy="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21" name="Freeform 292"/>
              <p:cNvSpPr>
                <a:spLocks/>
              </p:cNvSpPr>
              <p:nvPr/>
            </p:nvSpPr>
            <p:spPr bwMode="auto">
              <a:xfrm>
                <a:off x="4733" y="2915"/>
                <a:ext cx="4" cy="5"/>
              </a:xfrm>
              <a:custGeom>
                <a:avLst/>
                <a:gdLst>
                  <a:gd name="T0" fmla="*/ 0 w 17"/>
                  <a:gd name="T1" fmla="*/ 0 h 20"/>
                  <a:gd name="T2" fmla="*/ 0 w 17"/>
                  <a:gd name="T3" fmla="*/ 0 h 20"/>
                  <a:gd name="T4" fmla="*/ 0 w 17"/>
                  <a:gd name="T5" fmla="*/ 0 h 20"/>
                  <a:gd name="T6" fmla="*/ 0 60000 65536"/>
                  <a:gd name="T7" fmla="*/ 0 60000 65536"/>
                  <a:gd name="T8" fmla="*/ 0 60000 65536"/>
                </a:gdLst>
                <a:ahLst/>
                <a:cxnLst>
                  <a:cxn ang="T6">
                    <a:pos x="T0" y="T1"/>
                  </a:cxn>
                  <a:cxn ang="T7">
                    <a:pos x="T2" y="T3"/>
                  </a:cxn>
                  <a:cxn ang="T8">
                    <a:pos x="T4" y="T5"/>
                  </a:cxn>
                </a:cxnLst>
                <a:rect l="0" t="0" r="r" b="b"/>
                <a:pathLst>
                  <a:path w="17" h="20">
                    <a:moveTo>
                      <a:pt x="17" y="20"/>
                    </a:moveTo>
                    <a:lnTo>
                      <a:pt x="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22" name="Line 293"/>
              <p:cNvSpPr>
                <a:spLocks noChangeShapeType="1"/>
              </p:cNvSpPr>
              <p:nvPr/>
            </p:nvSpPr>
            <p:spPr bwMode="auto">
              <a:xfrm>
                <a:off x="4737" y="2920"/>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23" name="Line 294"/>
              <p:cNvSpPr>
                <a:spLocks noChangeShapeType="1"/>
              </p:cNvSpPr>
              <p:nvPr/>
            </p:nvSpPr>
            <p:spPr bwMode="auto">
              <a:xfrm>
                <a:off x="4760" y="2919"/>
                <a:ext cx="13" cy="3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24" name="Line 295"/>
              <p:cNvSpPr>
                <a:spLocks noChangeShapeType="1"/>
              </p:cNvSpPr>
              <p:nvPr/>
            </p:nvSpPr>
            <p:spPr bwMode="auto">
              <a:xfrm flipV="1">
                <a:off x="4771" y="2930"/>
                <a:ext cx="18" cy="1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25" name="Freeform 296"/>
              <p:cNvSpPr>
                <a:spLocks/>
              </p:cNvSpPr>
              <p:nvPr/>
            </p:nvSpPr>
            <p:spPr bwMode="auto">
              <a:xfrm>
                <a:off x="4770" y="2901"/>
                <a:ext cx="16" cy="28"/>
              </a:xfrm>
              <a:custGeom>
                <a:avLst/>
                <a:gdLst>
                  <a:gd name="T0" fmla="*/ 0 w 79"/>
                  <a:gd name="T1" fmla="*/ 0 h 113"/>
                  <a:gd name="T2" fmla="*/ 0 w 79"/>
                  <a:gd name="T3" fmla="*/ 0 h 113"/>
                  <a:gd name="T4" fmla="*/ 0 w 79"/>
                  <a:gd name="T5" fmla="*/ 0 h 113"/>
                  <a:gd name="T6" fmla="*/ 0 w 79"/>
                  <a:gd name="T7" fmla="*/ 0 h 113"/>
                  <a:gd name="T8" fmla="*/ 0 w 79"/>
                  <a:gd name="T9" fmla="*/ 0 h 113"/>
                  <a:gd name="T10" fmla="*/ 0 w 79"/>
                  <a:gd name="T11" fmla="*/ 0 h 113"/>
                  <a:gd name="T12" fmla="*/ 0 w 79"/>
                  <a:gd name="T13" fmla="*/ 0 h 113"/>
                  <a:gd name="T14" fmla="*/ 0 w 79"/>
                  <a:gd name="T15" fmla="*/ 0 h 113"/>
                  <a:gd name="T16" fmla="*/ 0 w 79"/>
                  <a:gd name="T17" fmla="*/ 0 h 113"/>
                  <a:gd name="T18" fmla="*/ 0 w 79"/>
                  <a:gd name="T19" fmla="*/ 0 h 113"/>
                  <a:gd name="T20" fmla="*/ 0 w 79"/>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113">
                    <a:moveTo>
                      <a:pt x="79" y="113"/>
                    </a:moveTo>
                    <a:lnTo>
                      <a:pt x="73" y="98"/>
                    </a:lnTo>
                    <a:lnTo>
                      <a:pt x="59" y="82"/>
                    </a:lnTo>
                    <a:lnTo>
                      <a:pt x="44" y="65"/>
                    </a:lnTo>
                    <a:lnTo>
                      <a:pt x="32" y="56"/>
                    </a:lnTo>
                    <a:lnTo>
                      <a:pt x="30" y="55"/>
                    </a:lnTo>
                    <a:lnTo>
                      <a:pt x="31" y="43"/>
                    </a:lnTo>
                    <a:lnTo>
                      <a:pt x="30" y="38"/>
                    </a:lnTo>
                    <a:lnTo>
                      <a:pt x="21" y="25"/>
                    </a:lnTo>
                    <a:lnTo>
                      <a:pt x="8"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26" name="Freeform 297"/>
              <p:cNvSpPr>
                <a:spLocks/>
              </p:cNvSpPr>
              <p:nvPr/>
            </p:nvSpPr>
            <p:spPr bwMode="auto">
              <a:xfrm>
                <a:off x="4759" y="2875"/>
                <a:ext cx="12" cy="13"/>
              </a:xfrm>
              <a:custGeom>
                <a:avLst/>
                <a:gdLst>
                  <a:gd name="T0" fmla="*/ 0 w 62"/>
                  <a:gd name="T1" fmla="*/ 0 h 55"/>
                  <a:gd name="T2" fmla="*/ 0 w 62"/>
                  <a:gd name="T3" fmla="*/ 0 h 55"/>
                  <a:gd name="T4" fmla="*/ 0 w 62"/>
                  <a:gd name="T5" fmla="*/ 0 h 55"/>
                  <a:gd name="T6" fmla="*/ 0 w 62"/>
                  <a:gd name="T7" fmla="*/ 0 h 55"/>
                  <a:gd name="T8" fmla="*/ 0 w 62"/>
                  <a:gd name="T9" fmla="*/ 0 h 55"/>
                  <a:gd name="T10" fmla="*/ 0 w 6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55">
                    <a:moveTo>
                      <a:pt x="62" y="55"/>
                    </a:moveTo>
                    <a:lnTo>
                      <a:pt x="58" y="48"/>
                    </a:lnTo>
                    <a:lnTo>
                      <a:pt x="45" y="30"/>
                    </a:lnTo>
                    <a:lnTo>
                      <a:pt x="30" y="15"/>
                    </a:lnTo>
                    <a:lnTo>
                      <a:pt x="14"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27" name="Freeform 298"/>
              <p:cNvSpPr>
                <a:spLocks/>
              </p:cNvSpPr>
              <p:nvPr/>
            </p:nvSpPr>
            <p:spPr bwMode="auto">
              <a:xfrm>
                <a:off x="4754" y="2893"/>
                <a:ext cx="27" cy="45"/>
              </a:xfrm>
              <a:custGeom>
                <a:avLst/>
                <a:gdLst>
                  <a:gd name="T0" fmla="*/ 0 w 134"/>
                  <a:gd name="T1" fmla="*/ 0 h 181"/>
                  <a:gd name="T2" fmla="*/ 0 w 134"/>
                  <a:gd name="T3" fmla="*/ 0 h 181"/>
                  <a:gd name="T4" fmla="*/ 0 w 134"/>
                  <a:gd name="T5" fmla="*/ 0 h 181"/>
                  <a:gd name="T6" fmla="*/ 0 w 134"/>
                  <a:gd name="T7" fmla="*/ 0 h 181"/>
                  <a:gd name="T8" fmla="*/ 0 w 134"/>
                  <a:gd name="T9" fmla="*/ 0 h 181"/>
                  <a:gd name="T10" fmla="*/ 0 w 134"/>
                  <a:gd name="T11" fmla="*/ 0 h 181"/>
                  <a:gd name="T12" fmla="*/ 0 w 134"/>
                  <a:gd name="T13" fmla="*/ 0 h 181"/>
                  <a:gd name="T14" fmla="*/ 0 w 134"/>
                  <a:gd name="T15" fmla="*/ 0 h 181"/>
                  <a:gd name="T16" fmla="*/ 0 w 134"/>
                  <a:gd name="T17" fmla="*/ 0 h 181"/>
                  <a:gd name="T18" fmla="*/ 0 w 134"/>
                  <a:gd name="T19" fmla="*/ 0 h 181"/>
                  <a:gd name="T20" fmla="*/ 0 w 134"/>
                  <a:gd name="T21" fmla="*/ 0 h 181"/>
                  <a:gd name="T22" fmla="*/ 0 w 134"/>
                  <a:gd name="T23" fmla="*/ 0 h 181"/>
                  <a:gd name="T24" fmla="*/ 0 w 134"/>
                  <a:gd name="T25" fmla="*/ 0 h 181"/>
                  <a:gd name="T26" fmla="*/ 0 w 134"/>
                  <a:gd name="T27" fmla="*/ 0 h 181"/>
                  <a:gd name="T28" fmla="*/ 0 w 134"/>
                  <a:gd name="T29" fmla="*/ 0 h 181"/>
                  <a:gd name="T30" fmla="*/ 0 w 134"/>
                  <a:gd name="T31" fmla="*/ 0 h 181"/>
                  <a:gd name="T32" fmla="*/ 0 w 134"/>
                  <a:gd name="T33" fmla="*/ 0 h 181"/>
                  <a:gd name="T34" fmla="*/ 0 w 134"/>
                  <a:gd name="T35" fmla="*/ 0 h 181"/>
                  <a:gd name="T36" fmla="*/ 0 w 134"/>
                  <a:gd name="T37" fmla="*/ 0 h 181"/>
                  <a:gd name="T38" fmla="*/ 0 w 134"/>
                  <a:gd name="T39" fmla="*/ 0 h 181"/>
                  <a:gd name="T40" fmla="*/ 0 w 134"/>
                  <a:gd name="T41" fmla="*/ 0 h 1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4" h="181">
                    <a:moveTo>
                      <a:pt x="4" y="3"/>
                    </a:moveTo>
                    <a:lnTo>
                      <a:pt x="0" y="0"/>
                    </a:lnTo>
                    <a:lnTo>
                      <a:pt x="4" y="3"/>
                    </a:lnTo>
                    <a:lnTo>
                      <a:pt x="16" y="21"/>
                    </a:lnTo>
                    <a:lnTo>
                      <a:pt x="18" y="24"/>
                    </a:lnTo>
                    <a:lnTo>
                      <a:pt x="21" y="37"/>
                    </a:lnTo>
                    <a:lnTo>
                      <a:pt x="10" y="33"/>
                    </a:lnTo>
                    <a:lnTo>
                      <a:pt x="21" y="37"/>
                    </a:lnTo>
                    <a:lnTo>
                      <a:pt x="35" y="46"/>
                    </a:lnTo>
                    <a:lnTo>
                      <a:pt x="52" y="61"/>
                    </a:lnTo>
                    <a:lnTo>
                      <a:pt x="66" y="78"/>
                    </a:lnTo>
                    <a:lnTo>
                      <a:pt x="73" y="91"/>
                    </a:lnTo>
                    <a:lnTo>
                      <a:pt x="74" y="104"/>
                    </a:lnTo>
                    <a:lnTo>
                      <a:pt x="79" y="98"/>
                    </a:lnTo>
                    <a:lnTo>
                      <a:pt x="85" y="103"/>
                    </a:lnTo>
                    <a:lnTo>
                      <a:pt x="99" y="112"/>
                    </a:lnTo>
                    <a:lnTo>
                      <a:pt x="112" y="128"/>
                    </a:lnTo>
                    <a:lnTo>
                      <a:pt x="126" y="145"/>
                    </a:lnTo>
                    <a:lnTo>
                      <a:pt x="132" y="160"/>
                    </a:lnTo>
                    <a:lnTo>
                      <a:pt x="134" y="176"/>
                    </a:lnTo>
                    <a:lnTo>
                      <a:pt x="131" y="1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28" name="Freeform 299"/>
              <p:cNvSpPr>
                <a:spLocks/>
              </p:cNvSpPr>
              <p:nvPr/>
            </p:nvSpPr>
            <p:spPr bwMode="auto">
              <a:xfrm>
                <a:off x="4786" y="2929"/>
                <a:ext cx="1" cy="5"/>
              </a:xfrm>
              <a:custGeom>
                <a:avLst/>
                <a:gdLst>
                  <a:gd name="T0" fmla="*/ 0 w 3"/>
                  <a:gd name="T1" fmla="*/ 0 h 20"/>
                  <a:gd name="T2" fmla="*/ 0 w 3"/>
                  <a:gd name="T3" fmla="*/ 0 h 20"/>
                  <a:gd name="T4" fmla="*/ 0 w 3"/>
                  <a:gd name="T5" fmla="*/ 0 h 20"/>
                  <a:gd name="T6" fmla="*/ 0 60000 65536"/>
                  <a:gd name="T7" fmla="*/ 0 60000 65536"/>
                  <a:gd name="T8" fmla="*/ 0 60000 65536"/>
                </a:gdLst>
                <a:ahLst/>
                <a:cxnLst>
                  <a:cxn ang="T6">
                    <a:pos x="T0" y="T1"/>
                  </a:cxn>
                  <a:cxn ang="T7">
                    <a:pos x="T2" y="T3"/>
                  </a:cxn>
                  <a:cxn ang="T8">
                    <a:pos x="T4" y="T5"/>
                  </a:cxn>
                </a:cxnLst>
                <a:rect l="0" t="0" r="r" b="b"/>
                <a:pathLst>
                  <a:path w="3" h="20">
                    <a:moveTo>
                      <a:pt x="0" y="20"/>
                    </a:moveTo>
                    <a:lnTo>
                      <a:pt x="3" y="15"/>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29" name="Line 300"/>
              <p:cNvSpPr>
                <a:spLocks noChangeShapeType="1"/>
              </p:cNvSpPr>
              <p:nvPr/>
            </p:nvSpPr>
            <p:spPr bwMode="auto">
              <a:xfrm>
                <a:off x="4797" y="2933"/>
                <a:ext cx="4"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0" name="Freeform 301"/>
              <p:cNvSpPr>
                <a:spLocks/>
              </p:cNvSpPr>
              <p:nvPr/>
            </p:nvSpPr>
            <p:spPr bwMode="auto">
              <a:xfrm>
                <a:off x="4788" y="2867"/>
                <a:ext cx="16" cy="21"/>
              </a:xfrm>
              <a:custGeom>
                <a:avLst/>
                <a:gdLst>
                  <a:gd name="T0" fmla="*/ 0 w 81"/>
                  <a:gd name="T1" fmla="*/ 0 h 85"/>
                  <a:gd name="T2" fmla="*/ 0 w 81"/>
                  <a:gd name="T3" fmla="*/ 0 h 85"/>
                  <a:gd name="T4" fmla="*/ 0 w 81"/>
                  <a:gd name="T5" fmla="*/ 0 h 85"/>
                  <a:gd name="T6" fmla="*/ 0 w 81"/>
                  <a:gd name="T7" fmla="*/ 0 h 85"/>
                  <a:gd name="T8" fmla="*/ 0 w 81"/>
                  <a:gd name="T9" fmla="*/ 0 h 85"/>
                  <a:gd name="T10" fmla="*/ 0 w 81"/>
                  <a:gd name="T11" fmla="*/ 0 h 85"/>
                  <a:gd name="T12" fmla="*/ 0 w 81"/>
                  <a:gd name="T13" fmla="*/ 0 h 85"/>
                  <a:gd name="T14" fmla="*/ 0 w 81"/>
                  <a:gd name="T15" fmla="*/ 0 h 85"/>
                  <a:gd name="T16" fmla="*/ 0 w 81"/>
                  <a:gd name="T17" fmla="*/ 0 h 85"/>
                  <a:gd name="T18" fmla="*/ 0 w 81"/>
                  <a:gd name="T19" fmla="*/ 0 h 85"/>
                  <a:gd name="T20" fmla="*/ 0 w 81"/>
                  <a:gd name="T21" fmla="*/ 0 h 85"/>
                  <a:gd name="T22" fmla="*/ 0 w 81"/>
                  <a:gd name="T23" fmla="*/ 0 h 85"/>
                  <a:gd name="T24" fmla="*/ 0 w 81"/>
                  <a:gd name="T25" fmla="*/ 0 h 85"/>
                  <a:gd name="T26" fmla="*/ 0 w 81"/>
                  <a:gd name="T27" fmla="*/ 0 h 85"/>
                  <a:gd name="T28" fmla="*/ 0 w 81"/>
                  <a:gd name="T29" fmla="*/ 0 h 85"/>
                  <a:gd name="T30" fmla="*/ 0 w 81"/>
                  <a:gd name="T31" fmla="*/ 0 h 85"/>
                  <a:gd name="T32" fmla="*/ 0 w 81"/>
                  <a:gd name="T33" fmla="*/ 0 h 85"/>
                  <a:gd name="T34" fmla="*/ 0 w 81"/>
                  <a:gd name="T35" fmla="*/ 0 h 85"/>
                  <a:gd name="T36" fmla="*/ 0 w 81"/>
                  <a:gd name="T37" fmla="*/ 0 h 85"/>
                  <a:gd name="T38" fmla="*/ 0 w 81"/>
                  <a:gd name="T39" fmla="*/ 0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85">
                    <a:moveTo>
                      <a:pt x="66" y="84"/>
                    </a:moveTo>
                    <a:lnTo>
                      <a:pt x="70" y="85"/>
                    </a:lnTo>
                    <a:lnTo>
                      <a:pt x="77" y="82"/>
                    </a:lnTo>
                    <a:lnTo>
                      <a:pt x="81" y="77"/>
                    </a:lnTo>
                    <a:lnTo>
                      <a:pt x="77" y="61"/>
                    </a:lnTo>
                    <a:lnTo>
                      <a:pt x="70" y="46"/>
                    </a:lnTo>
                    <a:lnTo>
                      <a:pt x="56" y="30"/>
                    </a:lnTo>
                    <a:lnTo>
                      <a:pt x="40" y="14"/>
                    </a:lnTo>
                    <a:lnTo>
                      <a:pt x="27" y="5"/>
                    </a:lnTo>
                    <a:lnTo>
                      <a:pt x="13" y="0"/>
                    </a:lnTo>
                    <a:lnTo>
                      <a:pt x="6" y="1"/>
                    </a:lnTo>
                    <a:lnTo>
                      <a:pt x="3" y="6"/>
                    </a:lnTo>
                    <a:lnTo>
                      <a:pt x="3" y="9"/>
                    </a:lnTo>
                    <a:lnTo>
                      <a:pt x="0" y="10"/>
                    </a:lnTo>
                    <a:lnTo>
                      <a:pt x="13" y="14"/>
                    </a:lnTo>
                    <a:lnTo>
                      <a:pt x="27" y="25"/>
                    </a:lnTo>
                    <a:lnTo>
                      <a:pt x="43" y="40"/>
                    </a:lnTo>
                    <a:lnTo>
                      <a:pt x="56" y="58"/>
                    </a:lnTo>
                    <a:lnTo>
                      <a:pt x="63" y="74"/>
                    </a:lnTo>
                    <a:lnTo>
                      <a:pt x="66" y="8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31" name="Freeform 302"/>
              <p:cNvSpPr>
                <a:spLocks/>
              </p:cNvSpPr>
              <p:nvPr/>
            </p:nvSpPr>
            <p:spPr bwMode="auto">
              <a:xfrm>
                <a:off x="4770" y="2859"/>
                <a:ext cx="14" cy="17"/>
              </a:xfrm>
              <a:custGeom>
                <a:avLst/>
                <a:gdLst>
                  <a:gd name="T0" fmla="*/ 0 w 71"/>
                  <a:gd name="T1" fmla="*/ 0 h 67"/>
                  <a:gd name="T2" fmla="*/ 0 w 71"/>
                  <a:gd name="T3" fmla="*/ 0 h 67"/>
                  <a:gd name="T4" fmla="*/ 0 w 71"/>
                  <a:gd name="T5" fmla="*/ 0 h 67"/>
                  <a:gd name="T6" fmla="*/ 0 w 71"/>
                  <a:gd name="T7" fmla="*/ 0 h 67"/>
                  <a:gd name="T8" fmla="*/ 0 w 71"/>
                  <a:gd name="T9" fmla="*/ 0 h 67"/>
                  <a:gd name="T10" fmla="*/ 0 w 71"/>
                  <a:gd name="T11" fmla="*/ 0 h 67"/>
                  <a:gd name="T12" fmla="*/ 0 w 71"/>
                  <a:gd name="T13" fmla="*/ 0 h 67"/>
                  <a:gd name="T14" fmla="*/ 0 w 71"/>
                  <a:gd name="T15" fmla="*/ 0 h 67"/>
                  <a:gd name="T16" fmla="*/ 0 w 71"/>
                  <a:gd name="T17" fmla="*/ 0 h 67"/>
                  <a:gd name="T18" fmla="*/ 0 w 71"/>
                  <a:gd name="T19" fmla="*/ 0 h 67"/>
                  <a:gd name="T20" fmla="*/ 0 w 71"/>
                  <a:gd name="T21" fmla="*/ 0 h 67"/>
                  <a:gd name="T22" fmla="*/ 0 w 71"/>
                  <a:gd name="T23" fmla="*/ 0 h 67"/>
                  <a:gd name="T24" fmla="*/ 0 w 71"/>
                  <a:gd name="T25" fmla="*/ 0 h 67"/>
                  <a:gd name="T26" fmla="*/ 0 w 71"/>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67">
                    <a:moveTo>
                      <a:pt x="71" y="57"/>
                    </a:moveTo>
                    <a:lnTo>
                      <a:pt x="67" y="48"/>
                    </a:lnTo>
                    <a:lnTo>
                      <a:pt x="54" y="29"/>
                    </a:lnTo>
                    <a:lnTo>
                      <a:pt x="38" y="15"/>
                    </a:lnTo>
                    <a:lnTo>
                      <a:pt x="23" y="3"/>
                    </a:lnTo>
                    <a:lnTo>
                      <a:pt x="8" y="0"/>
                    </a:lnTo>
                    <a:lnTo>
                      <a:pt x="2" y="1"/>
                    </a:lnTo>
                    <a:lnTo>
                      <a:pt x="0" y="7"/>
                    </a:lnTo>
                    <a:lnTo>
                      <a:pt x="0" y="11"/>
                    </a:lnTo>
                    <a:lnTo>
                      <a:pt x="11" y="17"/>
                    </a:lnTo>
                    <a:lnTo>
                      <a:pt x="27" y="27"/>
                    </a:lnTo>
                    <a:lnTo>
                      <a:pt x="43" y="42"/>
                    </a:lnTo>
                    <a:lnTo>
                      <a:pt x="55" y="59"/>
                    </a:lnTo>
                    <a:lnTo>
                      <a:pt x="59" y="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32" name="Line 303"/>
              <p:cNvSpPr>
                <a:spLocks noChangeShapeType="1"/>
              </p:cNvSpPr>
              <p:nvPr/>
            </p:nvSpPr>
            <p:spPr bwMode="auto">
              <a:xfrm flipH="1">
                <a:off x="4763" y="2908"/>
                <a:ext cx="17" cy="1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3" name="Freeform 304"/>
              <p:cNvSpPr>
                <a:spLocks/>
              </p:cNvSpPr>
              <p:nvPr/>
            </p:nvSpPr>
            <p:spPr bwMode="auto">
              <a:xfrm>
                <a:off x="4727" y="2932"/>
                <a:ext cx="39" cy="58"/>
              </a:xfrm>
              <a:custGeom>
                <a:avLst/>
                <a:gdLst>
                  <a:gd name="T0" fmla="*/ 0 w 198"/>
                  <a:gd name="T1" fmla="*/ 0 h 235"/>
                  <a:gd name="T2" fmla="*/ 0 w 198"/>
                  <a:gd name="T3" fmla="*/ 0 h 235"/>
                  <a:gd name="T4" fmla="*/ 0 w 198"/>
                  <a:gd name="T5" fmla="*/ 0 h 235"/>
                  <a:gd name="T6" fmla="*/ 0 w 198"/>
                  <a:gd name="T7" fmla="*/ 0 h 235"/>
                  <a:gd name="T8" fmla="*/ 0 w 198"/>
                  <a:gd name="T9" fmla="*/ 0 h 235"/>
                  <a:gd name="T10" fmla="*/ 0 w 198"/>
                  <a:gd name="T11" fmla="*/ 0 h 235"/>
                  <a:gd name="T12" fmla="*/ 0 w 198"/>
                  <a:gd name="T13" fmla="*/ 0 h 235"/>
                  <a:gd name="T14" fmla="*/ 0 w 198"/>
                  <a:gd name="T15" fmla="*/ 0 h 235"/>
                  <a:gd name="T16" fmla="*/ 0 w 198"/>
                  <a:gd name="T17" fmla="*/ 0 h 235"/>
                  <a:gd name="T18" fmla="*/ 0 w 198"/>
                  <a:gd name="T19" fmla="*/ 0 h 235"/>
                  <a:gd name="T20" fmla="*/ 0 w 198"/>
                  <a:gd name="T21" fmla="*/ 0 h 235"/>
                  <a:gd name="T22" fmla="*/ 0 w 198"/>
                  <a:gd name="T23" fmla="*/ 0 h 2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235">
                    <a:moveTo>
                      <a:pt x="142" y="0"/>
                    </a:moveTo>
                    <a:lnTo>
                      <a:pt x="143" y="7"/>
                    </a:lnTo>
                    <a:lnTo>
                      <a:pt x="143" y="19"/>
                    </a:lnTo>
                    <a:lnTo>
                      <a:pt x="132" y="14"/>
                    </a:lnTo>
                    <a:lnTo>
                      <a:pt x="143" y="19"/>
                    </a:lnTo>
                    <a:lnTo>
                      <a:pt x="157" y="28"/>
                    </a:lnTo>
                    <a:lnTo>
                      <a:pt x="171" y="44"/>
                    </a:lnTo>
                    <a:lnTo>
                      <a:pt x="185" y="60"/>
                    </a:lnTo>
                    <a:lnTo>
                      <a:pt x="191" y="75"/>
                    </a:lnTo>
                    <a:lnTo>
                      <a:pt x="192" y="89"/>
                    </a:lnTo>
                    <a:lnTo>
                      <a:pt x="198" y="83"/>
                    </a:lnTo>
                    <a:lnTo>
                      <a:pt x="0" y="2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34" name="Line 305"/>
              <p:cNvSpPr>
                <a:spLocks noChangeShapeType="1"/>
              </p:cNvSpPr>
              <p:nvPr/>
            </p:nvSpPr>
            <p:spPr bwMode="auto">
              <a:xfrm flipH="1" flipV="1">
                <a:off x="4713" y="2964"/>
                <a:ext cx="14" cy="3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5" name="Line 306"/>
              <p:cNvSpPr>
                <a:spLocks noChangeShapeType="1"/>
              </p:cNvSpPr>
              <p:nvPr/>
            </p:nvSpPr>
            <p:spPr bwMode="auto">
              <a:xfrm>
                <a:off x="4715" y="2960"/>
                <a:ext cx="14" cy="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6" name="Line 307"/>
              <p:cNvSpPr>
                <a:spLocks noChangeShapeType="1"/>
              </p:cNvSpPr>
              <p:nvPr/>
            </p:nvSpPr>
            <p:spPr bwMode="auto">
              <a:xfrm flipH="1">
                <a:off x="4720" y="2995"/>
                <a:ext cx="2"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7" name="Line 308"/>
              <p:cNvSpPr>
                <a:spLocks noChangeShapeType="1"/>
              </p:cNvSpPr>
              <p:nvPr/>
            </p:nvSpPr>
            <p:spPr bwMode="auto">
              <a:xfrm flipH="1">
                <a:off x="4724" y="3012"/>
                <a:ext cx="1" cy="1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38" name="Freeform 309"/>
              <p:cNvSpPr>
                <a:spLocks/>
              </p:cNvSpPr>
              <p:nvPr/>
            </p:nvSpPr>
            <p:spPr bwMode="auto">
              <a:xfrm>
                <a:off x="4729" y="3009"/>
                <a:ext cx="35" cy="14"/>
              </a:xfrm>
              <a:custGeom>
                <a:avLst/>
                <a:gdLst>
                  <a:gd name="T0" fmla="*/ 0 w 172"/>
                  <a:gd name="T1" fmla="*/ 0 h 52"/>
                  <a:gd name="T2" fmla="*/ 0 w 172"/>
                  <a:gd name="T3" fmla="*/ 0 h 52"/>
                  <a:gd name="T4" fmla="*/ 0 w 172"/>
                  <a:gd name="T5" fmla="*/ 0 h 52"/>
                  <a:gd name="T6" fmla="*/ 0 w 17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2">
                    <a:moveTo>
                      <a:pt x="0" y="52"/>
                    </a:moveTo>
                    <a:lnTo>
                      <a:pt x="1" y="2"/>
                    </a:lnTo>
                    <a:lnTo>
                      <a:pt x="77" y="0"/>
                    </a:lnTo>
                    <a:lnTo>
                      <a:pt x="172"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39" name="Line 310"/>
              <p:cNvSpPr>
                <a:spLocks noChangeShapeType="1"/>
              </p:cNvSpPr>
              <p:nvPr/>
            </p:nvSpPr>
            <p:spPr bwMode="auto">
              <a:xfrm flipH="1">
                <a:off x="4711" y="3019"/>
                <a:ext cx="59"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40" name="Line 311"/>
              <p:cNvSpPr>
                <a:spLocks noChangeShapeType="1"/>
              </p:cNvSpPr>
              <p:nvPr/>
            </p:nvSpPr>
            <p:spPr bwMode="auto">
              <a:xfrm>
                <a:off x="4706" y="3023"/>
                <a:ext cx="2"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41" name="Line 312"/>
              <p:cNvSpPr>
                <a:spLocks noChangeShapeType="1"/>
              </p:cNvSpPr>
              <p:nvPr/>
            </p:nvSpPr>
            <p:spPr bwMode="auto">
              <a:xfrm>
                <a:off x="4705" y="3011"/>
                <a:ext cx="9"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42" name="Line 313"/>
              <p:cNvSpPr>
                <a:spLocks noChangeShapeType="1"/>
              </p:cNvSpPr>
              <p:nvPr/>
            </p:nvSpPr>
            <p:spPr bwMode="auto">
              <a:xfrm flipH="1">
                <a:off x="4693" y="2974"/>
                <a:ext cx="20"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243" name="Freeform 314"/>
              <p:cNvSpPr>
                <a:spLocks/>
              </p:cNvSpPr>
              <p:nvPr/>
            </p:nvSpPr>
            <p:spPr bwMode="auto">
              <a:xfrm>
                <a:off x="4710" y="2937"/>
                <a:ext cx="4" cy="5"/>
              </a:xfrm>
              <a:custGeom>
                <a:avLst/>
                <a:gdLst>
                  <a:gd name="T0" fmla="*/ 0 w 16"/>
                  <a:gd name="T1" fmla="*/ 0 h 21"/>
                  <a:gd name="T2" fmla="*/ 0 w 16"/>
                  <a:gd name="T3" fmla="*/ 0 h 21"/>
                  <a:gd name="T4" fmla="*/ 0 w 16"/>
                  <a:gd name="T5" fmla="*/ 0 h 21"/>
                  <a:gd name="T6" fmla="*/ 0 60000 65536"/>
                  <a:gd name="T7" fmla="*/ 0 60000 65536"/>
                  <a:gd name="T8" fmla="*/ 0 60000 65536"/>
                </a:gdLst>
                <a:ahLst/>
                <a:cxnLst>
                  <a:cxn ang="T6">
                    <a:pos x="T0" y="T1"/>
                  </a:cxn>
                  <a:cxn ang="T7">
                    <a:pos x="T2" y="T3"/>
                  </a:cxn>
                  <a:cxn ang="T8">
                    <a:pos x="T4" y="T5"/>
                  </a:cxn>
                </a:cxnLst>
                <a:rect l="0" t="0" r="r" b="b"/>
                <a:pathLst>
                  <a:path w="16" h="21">
                    <a:moveTo>
                      <a:pt x="16" y="21"/>
                    </a:moveTo>
                    <a:lnTo>
                      <a:pt x="14"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244" name="Freeform 315"/>
              <p:cNvSpPr>
                <a:spLocks/>
              </p:cNvSpPr>
              <p:nvPr/>
            </p:nvSpPr>
            <p:spPr bwMode="auto">
              <a:xfrm>
                <a:off x="4710" y="2908"/>
                <a:ext cx="4" cy="13"/>
              </a:xfrm>
              <a:custGeom>
                <a:avLst/>
                <a:gdLst>
                  <a:gd name="T0" fmla="*/ 0 w 21"/>
                  <a:gd name="T1" fmla="*/ 0 h 55"/>
                  <a:gd name="T2" fmla="*/ 0 w 21"/>
                  <a:gd name="T3" fmla="*/ 0 h 55"/>
                  <a:gd name="T4" fmla="*/ 0 w 21"/>
                  <a:gd name="T5" fmla="*/ 0 h 55"/>
                  <a:gd name="T6" fmla="*/ 0 w 21"/>
                  <a:gd name="T7" fmla="*/ 0 h 55"/>
                  <a:gd name="T8" fmla="*/ 0 w 21"/>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5">
                    <a:moveTo>
                      <a:pt x="0" y="55"/>
                    </a:moveTo>
                    <a:lnTo>
                      <a:pt x="10" y="40"/>
                    </a:lnTo>
                    <a:lnTo>
                      <a:pt x="18" y="24"/>
                    </a:lnTo>
                    <a:lnTo>
                      <a:pt x="21" y="8"/>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125" name="Group 316"/>
            <p:cNvGrpSpPr>
              <a:grpSpLocks/>
            </p:cNvGrpSpPr>
            <p:nvPr/>
          </p:nvGrpSpPr>
          <p:grpSpPr bwMode="auto">
            <a:xfrm>
              <a:off x="3661" y="3190"/>
              <a:ext cx="264" cy="165"/>
              <a:chOff x="3661" y="2855"/>
              <a:chExt cx="264" cy="165"/>
            </a:xfrm>
          </p:grpSpPr>
          <p:sp>
            <p:nvSpPr>
              <p:cNvPr id="90087" name="Freeform 317"/>
              <p:cNvSpPr>
                <a:spLocks/>
              </p:cNvSpPr>
              <p:nvPr/>
            </p:nvSpPr>
            <p:spPr bwMode="auto">
              <a:xfrm>
                <a:off x="3789" y="2878"/>
                <a:ext cx="59" cy="115"/>
              </a:xfrm>
              <a:custGeom>
                <a:avLst/>
                <a:gdLst>
                  <a:gd name="T0" fmla="*/ 0 w 296"/>
                  <a:gd name="T1" fmla="*/ 0 h 462"/>
                  <a:gd name="T2" fmla="*/ 0 w 296"/>
                  <a:gd name="T3" fmla="*/ 0 h 462"/>
                  <a:gd name="T4" fmla="*/ 0 w 296"/>
                  <a:gd name="T5" fmla="*/ 0 h 462"/>
                  <a:gd name="T6" fmla="*/ 0 w 296"/>
                  <a:gd name="T7" fmla="*/ 0 h 462"/>
                  <a:gd name="T8" fmla="*/ 0 w 296"/>
                  <a:gd name="T9" fmla="*/ 0 h 462"/>
                  <a:gd name="T10" fmla="*/ 0 w 296"/>
                  <a:gd name="T11" fmla="*/ 0 h 462"/>
                  <a:gd name="T12" fmla="*/ 0 w 296"/>
                  <a:gd name="T13" fmla="*/ 0 h 462"/>
                  <a:gd name="T14" fmla="*/ 0 w 296"/>
                  <a:gd name="T15" fmla="*/ 0 h 462"/>
                  <a:gd name="T16" fmla="*/ 0 w 296"/>
                  <a:gd name="T17" fmla="*/ 0 h 462"/>
                  <a:gd name="T18" fmla="*/ 0 w 296"/>
                  <a:gd name="T19" fmla="*/ 0 h 462"/>
                  <a:gd name="T20" fmla="*/ 0 w 296"/>
                  <a:gd name="T21" fmla="*/ 0 h 462"/>
                  <a:gd name="T22" fmla="*/ 0 w 296"/>
                  <a:gd name="T23" fmla="*/ 0 h 462"/>
                  <a:gd name="T24" fmla="*/ 0 w 296"/>
                  <a:gd name="T25" fmla="*/ 0 h 462"/>
                  <a:gd name="T26" fmla="*/ 0 w 296"/>
                  <a:gd name="T27" fmla="*/ 0 h 462"/>
                  <a:gd name="T28" fmla="*/ 0 w 296"/>
                  <a:gd name="T29" fmla="*/ 0 h 462"/>
                  <a:gd name="T30" fmla="*/ 0 w 296"/>
                  <a:gd name="T31" fmla="*/ 0 h 462"/>
                  <a:gd name="T32" fmla="*/ 0 w 296"/>
                  <a:gd name="T33" fmla="*/ 0 h 462"/>
                  <a:gd name="T34" fmla="*/ 0 w 296"/>
                  <a:gd name="T35" fmla="*/ 0 h 462"/>
                  <a:gd name="T36" fmla="*/ 0 w 296"/>
                  <a:gd name="T37" fmla="*/ 0 h 462"/>
                  <a:gd name="T38" fmla="*/ 0 w 296"/>
                  <a:gd name="T39" fmla="*/ 0 h 462"/>
                  <a:gd name="T40" fmla="*/ 0 w 296"/>
                  <a:gd name="T41" fmla="*/ 0 h 462"/>
                  <a:gd name="T42" fmla="*/ 0 w 296"/>
                  <a:gd name="T43" fmla="*/ 0 h 462"/>
                  <a:gd name="T44" fmla="*/ 0 w 296"/>
                  <a:gd name="T45" fmla="*/ 0 h 462"/>
                  <a:gd name="T46" fmla="*/ 0 w 296"/>
                  <a:gd name="T47" fmla="*/ 0 h 462"/>
                  <a:gd name="T48" fmla="*/ 0 w 296"/>
                  <a:gd name="T49" fmla="*/ 0 h 462"/>
                  <a:gd name="T50" fmla="*/ 0 w 296"/>
                  <a:gd name="T51" fmla="*/ 0 h 462"/>
                  <a:gd name="T52" fmla="*/ 0 w 296"/>
                  <a:gd name="T53" fmla="*/ 0 h 462"/>
                  <a:gd name="T54" fmla="*/ 0 w 296"/>
                  <a:gd name="T55" fmla="*/ 0 h 462"/>
                  <a:gd name="T56" fmla="*/ 0 w 296"/>
                  <a:gd name="T57" fmla="*/ 0 h 462"/>
                  <a:gd name="T58" fmla="*/ 0 w 296"/>
                  <a:gd name="T59" fmla="*/ 0 h 462"/>
                  <a:gd name="T60" fmla="*/ 0 w 296"/>
                  <a:gd name="T61" fmla="*/ 0 h 462"/>
                  <a:gd name="T62" fmla="*/ 0 w 296"/>
                  <a:gd name="T63" fmla="*/ 0 h 462"/>
                  <a:gd name="T64" fmla="*/ 0 w 296"/>
                  <a:gd name="T65" fmla="*/ 0 h 462"/>
                  <a:gd name="T66" fmla="*/ 0 w 296"/>
                  <a:gd name="T67" fmla="*/ 0 h 462"/>
                  <a:gd name="T68" fmla="*/ 0 w 296"/>
                  <a:gd name="T69" fmla="*/ 0 h 462"/>
                  <a:gd name="T70" fmla="*/ 0 w 296"/>
                  <a:gd name="T71" fmla="*/ 0 h 462"/>
                  <a:gd name="T72" fmla="*/ 0 w 296"/>
                  <a:gd name="T73" fmla="*/ 0 h 462"/>
                  <a:gd name="T74" fmla="*/ 0 w 296"/>
                  <a:gd name="T75" fmla="*/ 0 h 462"/>
                  <a:gd name="T76" fmla="*/ 0 w 296"/>
                  <a:gd name="T77" fmla="*/ 0 h 462"/>
                  <a:gd name="T78" fmla="*/ 0 w 296"/>
                  <a:gd name="T79" fmla="*/ 0 h 462"/>
                  <a:gd name="T80" fmla="*/ 0 w 296"/>
                  <a:gd name="T81" fmla="*/ 0 h 462"/>
                  <a:gd name="T82" fmla="*/ 0 w 296"/>
                  <a:gd name="T83" fmla="*/ 0 h 462"/>
                  <a:gd name="T84" fmla="*/ 0 w 296"/>
                  <a:gd name="T85" fmla="*/ 0 h 462"/>
                  <a:gd name="T86" fmla="*/ 0 w 296"/>
                  <a:gd name="T87" fmla="*/ 0 h 462"/>
                  <a:gd name="T88" fmla="*/ 0 w 296"/>
                  <a:gd name="T89" fmla="*/ 0 h 462"/>
                  <a:gd name="T90" fmla="*/ 0 w 296"/>
                  <a:gd name="T91" fmla="*/ 0 h 462"/>
                  <a:gd name="T92" fmla="*/ 0 w 296"/>
                  <a:gd name="T93" fmla="*/ 0 h 462"/>
                  <a:gd name="T94" fmla="*/ 0 w 296"/>
                  <a:gd name="T95" fmla="*/ 0 h 462"/>
                  <a:gd name="T96" fmla="*/ 0 w 296"/>
                  <a:gd name="T97" fmla="*/ 0 h 462"/>
                  <a:gd name="T98" fmla="*/ 0 w 296"/>
                  <a:gd name="T99" fmla="*/ 0 h 462"/>
                  <a:gd name="T100" fmla="*/ 0 w 296"/>
                  <a:gd name="T101" fmla="*/ 0 h 462"/>
                  <a:gd name="T102" fmla="*/ 0 w 296"/>
                  <a:gd name="T103" fmla="*/ 0 h 462"/>
                  <a:gd name="T104" fmla="*/ 0 w 296"/>
                  <a:gd name="T105" fmla="*/ 0 h 462"/>
                  <a:gd name="T106" fmla="*/ 0 w 296"/>
                  <a:gd name="T107" fmla="*/ 0 h 462"/>
                  <a:gd name="T108" fmla="*/ 0 w 296"/>
                  <a:gd name="T109" fmla="*/ 0 h 462"/>
                  <a:gd name="T110" fmla="*/ 0 w 296"/>
                  <a:gd name="T111" fmla="*/ 0 h 462"/>
                  <a:gd name="T112" fmla="*/ 0 w 296"/>
                  <a:gd name="T113" fmla="*/ 0 h 462"/>
                  <a:gd name="T114" fmla="*/ 0 w 296"/>
                  <a:gd name="T115" fmla="*/ 0 h 462"/>
                  <a:gd name="T116" fmla="*/ 0 w 296"/>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 h="462">
                    <a:moveTo>
                      <a:pt x="296" y="0"/>
                    </a:moveTo>
                    <a:lnTo>
                      <a:pt x="294" y="1"/>
                    </a:lnTo>
                    <a:lnTo>
                      <a:pt x="292" y="1"/>
                    </a:lnTo>
                    <a:lnTo>
                      <a:pt x="290" y="2"/>
                    </a:lnTo>
                    <a:lnTo>
                      <a:pt x="289" y="3"/>
                    </a:lnTo>
                    <a:lnTo>
                      <a:pt x="288" y="6"/>
                    </a:lnTo>
                    <a:lnTo>
                      <a:pt x="285" y="6"/>
                    </a:lnTo>
                    <a:lnTo>
                      <a:pt x="284" y="7"/>
                    </a:lnTo>
                    <a:lnTo>
                      <a:pt x="281" y="7"/>
                    </a:lnTo>
                    <a:lnTo>
                      <a:pt x="280" y="8"/>
                    </a:lnTo>
                    <a:lnTo>
                      <a:pt x="275" y="8"/>
                    </a:lnTo>
                    <a:lnTo>
                      <a:pt x="273" y="10"/>
                    </a:lnTo>
                    <a:lnTo>
                      <a:pt x="270" y="10"/>
                    </a:lnTo>
                    <a:lnTo>
                      <a:pt x="266" y="11"/>
                    </a:lnTo>
                    <a:lnTo>
                      <a:pt x="262" y="13"/>
                    </a:lnTo>
                    <a:lnTo>
                      <a:pt x="258" y="13"/>
                    </a:lnTo>
                    <a:lnTo>
                      <a:pt x="254" y="15"/>
                    </a:lnTo>
                    <a:lnTo>
                      <a:pt x="249" y="16"/>
                    </a:lnTo>
                    <a:lnTo>
                      <a:pt x="246" y="17"/>
                    </a:lnTo>
                    <a:lnTo>
                      <a:pt x="243" y="18"/>
                    </a:lnTo>
                    <a:lnTo>
                      <a:pt x="237" y="21"/>
                    </a:lnTo>
                    <a:lnTo>
                      <a:pt x="232" y="23"/>
                    </a:lnTo>
                    <a:lnTo>
                      <a:pt x="230" y="24"/>
                    </a:lnTo>
                    <a:lnTo>
                      <a:pt x="225" y="26"/>
                    </a:lnTo>
                    <a:lnTo>
                      <a:pt x="220" y="28"/>
                    </a:lnTo>
                    <a:lnTo>
                      <a:pt x="217" y="31"/>
                    </a:lnTo>
                    <a:lnTo>
                      <a:pt x="211" y="33"/>
                    </a:lnTo>
                    <a:lnTo>
                      <a:pt x="209" y="36"/>
                    </a:lnTo>
                    <a:lnTo>
                      <a:pt x="204" y="37"/>
                    </a:lnTo>
                    <a:lnTo>
                      <a:pt x="201" y="41"/>
                    </a:lnTo>
                    <a:lnTo>
                      <a:pt x="197" y="43"/>
                    </a:lnTo>
                    <a:lnTo>
                      <a:pt x="194" y="47"/>
                    </a:lnTo>
                    <a:lnTo>
                      <a:pt x="192" y="49"/>
                    </a:lnTo>
                    <a:lnTo>
                      <a:pt x="187" y="52"/>
                    </a:lnTo>
                    <a:lnTo>
                      <a:pt x="184" y="53"/>
                    </a:lnTo>
                    <a:lnTo>
                      <a:pt x="182" y="57"/>
                    </a:lnTo>
                    <a:lnTo>
                      <a:pt x="178" y="59"/>
                    </a:lnTo>
                    <a:lnTo>
                      <a:pt x="174" y="63"/>
                    </a:lnTo>
                    <a:lnTo>
                      <a:pt x="173" y="66"/>
                    </a:lnTo>
                    <a:lnTo>
                      <a:pt x="169" y="67"/>
                    </a:lnTo>
                    <a:lnTo>
                      <a:pt x="168" y="69"/>
                    </a:lnTo>
                    <a:lnTo>
                      <a:pt x="167" y="73"/>
                    </a:lnTo>
                    <a:lnTo>
                      <a:pt x="164" y="74"/>
                    </a:lnTo>
                    <a:lnTo>
                      <a:pt x="161" y="76"/>
                    </a:lnTo>
                    <a:lnTo>
                      <a:pt x="160" y="80"/>
                    </a:lnTo>
                    <a:lnTo>
                      <a:pt x="158" y="81"/>
                    </a:lnTo>
                    <a:lnTo>
                      <a:pt x="157" y="82"/>
                    </a:lnTo>
                    <a:lnTo>
                      <a:pt x="156" y="85"/>
                    </a:lnTo>
                    <a:lnTo>
                      <a:pt x="155" y="86"/>
                    </a:lnTo>
                    <a:lnTo>
                      <a:pt x="152" y="91"/>
                    </a:lnTo>
                    <a:lnTo>
                      <a:pt x="151" y="93"/>
                    </a:lnTo>
                    <a:lnTo>
                      <a:pt x="150" y="94"/>
                    </a:lnTo>
                    <a:lnTo>
                      <a:pt x="146" y="98"/>
                    </a:lnTo>
                    <a:lnTo>
                      <a:pt x="144" y="102"/>
                    </a:lnTo>
                    <a:lnTo>
                      <a:pt x="142" y="106"/>
                    </a:lnTo>
                    <a:lnTo>
                      <a:pt x="141" y="108"/>
                    </a:lnTo>
                    <a:lnTo>
                      <a:pt x="140" y="111"/>
                    </a:lnTo>
                    <a:lnTo>
                      <a:pt x="139" y="114"/>
                    </a:lnTo>
                    <a:lnTo>
                      <a:pt x="137" y="116"/>
                    </a:lnTo>
                    <a:lnTo>
                      <a:pt x="137" y="118"/>
                    </a:lnTo>
                    <a:lnTo>
                      <a:pt x="134" y="122"/>
                    </a:lnTo>
                    <a:lnTo>
                      <a:pt x="133" y="123"/>
                    </a:lnTo>
                    <a:lnTo>
                      <a:pt x="131" y="126"/>
                    </a:lnTo>
                    <a:lnTo>
                      <a:pt x="131" y="129"/>
                    </a:lnTo>
                    <a:lnTo>
                      <a:pt x="130" y="132"/>
                    </a:lnTo>
                    <a:lnTo>
                      <a:pt x="129" y="136"/>
                    </a:lnTo>
                    <a:lnTo>
                      <a:pt x="129" y="141"/>
                    </a:lnTo>
                    <a:lnTo>
                      <a:pt x="126" y="146"/>
                    </a:lnTo>
                    <a:lnTo>
                      <a:pt x="125" y="149"/>
                    </a:lnTo>
                    <a:lnTo>
                      <a:pt x="124" y="156"/>
                    </a:lnTo>
                    <a:lnTo>
                      <a:pt x="124" y="159"/>
                    </a:lnTo>
                    <a:lnTo>
                      <a:pt x="122" y="167"/>
                    </a:lnTo>
                    <a:lnTo>
                      <a:pt x="120" y="173"/>
                    </a:lnTo>
                    <a:lnTo>
                      <a:pt x="120" y="179"/>
                    </a:lnTo>
                    <a:lnTo>
                      <a:pt x="119" y="184"/>
                    </a:lnTo>
                    <a:lnTo>
                      <a:pt x="119" y="191"/>
                    </a:lnTo>
                    <a:lnTo>
                      <a:pt x="117" y="197"/>
                    </a:lnTo>
                    <a:lnTo>
                      <a:pt x="117" y="203"/>
                    </a:lnTo>
                    <a:lnTo>
                      <a:pt x="117" y="208"/>
                    </a:lnTo>
                    <a:lnTo>
                      <a:pt x="115" y="214"/>
                    </a:lnTo>
                    <a:lnTo>
                      <a:pt x="115" y="221"/>
                    </a:lnTo>
                    <a:lnTo>
                      <a:pt x="115" y="226"/>
                    </a:lnTo>
                    <a:lnTo>
                      <a:pt x="114" y="233"/>
                    </a:lnTo>
                    <a:lnTo>
                      <a:pt x="114" y="239"/>
                    </a:lnTo>
                    <a:lnTo>
                      <a:pt x="113" y="245"/>
                    </a:lnTo>
                    <a:lnTo>
                      <a:pt x="113" y="250"/>
                    </a:lnTo>
                    <a:lnTo>
                      <a:pt x="112" y="257"/>
                    </a:lnTo>
                    <a:lnTo>
                      <a:pt x="112" y="263"/>
                    </a:lnTo>
                    <a:lnTo>
                      <a:pt x="112" y="269"/>
                    </a:lnTo>
                    <a:lnTo>
                      <a:pt x="108" y="274"/>
                    </a:lnTo>
                    <a:lnTo>
                      <a:pt x="108" y="281"/>
                    </a:lnTo>
                    <a:lnTo>
                      <a:pt x="107" y="287"/>
                    </a:lnTo>
                    <a:lnTo>
                      <a:pt x="107" y="292"/>
                    </a:lnTo>
                    <a:lnTo>
                      <a:pt x="107" y="298"/>
                    </a:lnTo>
                    <a:lnTo>
                      <a:pt x="106" y="307"/>
                    </a:lnTo>
                    <a:lnTo>
                      <a:pt x="106" y="313"/>
                    </a:lnTo>
                    <a:lnTo>
                      <a:pt x="106" y="320"/>
                    </a:lnTo>
                    <a:lnTo>
                      <a:pt x="104" y="328"/>
                    </a:lnTo>
                    <a:lnTo>
                      <a:pt x="104" y="335"/>
                    </a:lnTo>
                    <a:lnTo>
                      <a:pt x="104" y="344"/>
                    </a:lnTo>
                    <a:lnTo>
                      <a:pt x="103" y="352"/>
                    </a:lnTo>
                    <a:lnTo>
                      <a:pt x="103" y="358"/>
                    </a:lnTo>
                    <a:lnTo>
                      <a:pt x="103" y="366"/>
                    </a:lnTo>
                    <a:lnTo>
                      <a:pt x="103" y="375"/>
                    </a:lnTo>
                    <a:lnTo>
                      <a:pt x="102" y="382"/>
                    </a:lnTo>
                    <a:lnTo>
                      <a:pt x="102" y="389"/>
                    </a:lnTo>
                    <a:lnTo>
                      <a:pt x="102" y="395"/>
                    </a:lnTo>
                    <a:lnTo>
                      <a:pt x="99" y="399"/>
                    </a:lnTo>
                    <a:lnTo>
                      <a:pt x="99" y="404"/>
                    </a:lnTo>
                    <a:lnTo>
                      <a:pt x="99" y="409"/>
                    </a:lnTo>
                    <a:lnTo>
                      <a:pt x="99" y="413"/>
                    </a:lnTo>
                    <a:lnTo>
                      <a:pt x="99" y="415"/>
                    </a:lnTo>
                    <a:lnTo>
                      <a:pt x="98" y="419"/>
                    </a:lnTo>
                    <a:lnTo>
                      <a:pt x="98" y="422"/>
                    </a:lnTo>
                    <a:lnTo>
                      <a:pt x="98" y="425"/>
                    </a:lnTo>
                    <a:lnTo>
                      <a:pt x="96" y="428"/>
                    </a:lnTo>
                    <a:lnTo>
                      <a:pt x="96" y="429"/>
                    </a:lnTo>
                    <a:lnTo>
                      <a:pt x="95" y="432"/>
                    </a:lnTo>
                    <a:lnTo>
                      <a:pt x="95" y="434"/>
                    </a:lnTo>
                    <a:lnTo>
                      <a:pt x="93" y="435"/>
                    </a:lnTo>
                    <a:lnTo>
                      <a:pt x="91" y="437"/>
                    </a:lnTo>
                    <a:lnTo>
                      <a:pt x="91" y="439"/>
                    </a:lnTo>
                    <a:lnTo>
                      <a:pt x="89" y="443"/>
                    </a:lnTo>
                    <a:lnTo>
                      <a:pt x="88" y="444"/>
                    </a:lnTo>
                    <a:lnTo>
                      <a:pt x="88" y="445"/>
                    </a:lnTo>
                    <a:lnTo>
                      <a:pt x="87" y="447"/>
                    </a:lnTo>
                    <a:lnTo>
                      <a:pt x="86" y="448"/>
                    </a:lnTo>
                    <a:lnTo>
                      <a:pt x="82" y="449"/>
                    </a:lnTo>
                    <a:lnTo>
                      <a:pt x="81" y="452"/>
                    </a:lnTo>
                    <a:lnTo>
                      <a:pt x="80" y="453"/>
                    </a:lnTo>
                    <a:lnTo>
                      <a:pt x="78" y="454"/>
                    </a:lnTo>
                    <a:lnTo>
                      <a:pt x="77" y="454"/>
                    </a:lnTo>
                    <a:lnTo>
                      <a:pt x="76" y="455"/>
                    </a:lnTo>
                    <a:lnTo>
                      <a:pt x="73" y="457"/>
                    </a:lnTo>
                    <a:lnTo>
                      <a:pt x="71" y="457"/>
                    </a:lnTo>
                    <a:lnTo>
                      <a:pt x="70" y="459"/>
                    </a:lnTo>
                    <a:lnTo>
                      <a:pt x="69" y="459"/>
                    </a:lnTo>
                    <a:lnTo>
                      <a:pt x="67" y="460"/>
                    </a:lnTo>
                    <a:lnTo>
                      <a:pt x="64" y="460"/>
                    </a:lnTo>
                    <a:lnTo>
                      <a:pt x="62" y="460"/>
                    </a:lnTo>
                    <a:lnTo>
                      <a:pt x="61" y="460"/>
                    </a:lnTo>
                    <a:lnTo>
                      <a:pt x="60" y="462"/>
                    </a:lnTo>
                    <a:lnTo>
                      <a:pt x="55" y="462"/>
                    </a:lnTo>
                    <a:lnTo>
                      <a:pt x="54" y="462"/>
                    </a:lnTo>
                    <a:lnTo>
                      <a:pt x="53" y="460"/>
                    </a:lnTo>
                    <a:lnTo>
                      <a:pt x="50" y="460"/>
                    </a:lnTo>
                    <a:lnTo>
                      <a:pt x="48" y="460"/>
                    </a:lnTo>
                    <a:lnTo>
                      <a:pt x="44" y="459"/>
                    </a:lnTo>
                    <a:lnTo>
                      <a:pt x="43" y="459"/>
                    </a:lnTo>
                    <a:lnTo>
                      <a:pt x="40" y="457"/>
                    </a:lnTo>
                    <a:lnTo>
                      <a:pt x="38" y="455"/>
                    </a:lnTo>
                    <a:lnTo>
                      <a:pt x="37" y="454"/>
                    </a:lnTo>
                    <a:lnTo>
                      <a:pt x="34" y="453"/>
                    </a:lnTo>
                    <a:lnTo>
                      <a:pt x="32" y="452"/>
                    </a:lnTo>
                    <a:lnTo>
                      <a:pt x="28" y="449"/>
                    </a:lnTo>
                    <a:lnTo>
                      <a:pt x="27" y="448"/>
                    </a:lnTo>
                    <a:lnTo>
                      <a:pt x="26" y="445"/>
                    </a:lnTo>
                    <a:lnTo>
                      <a:pt x="23" y="444"/>
                    </a:lnTo>
                    <a:lnTo>
                      <a:pt x="21" y="439"/>
                    </a:lnTo>
                    <a:lnTo>
                      <a:pt x="18" y="438"/>
                    </a:lnTo>
                    <a:lnTo>
                      <a:pt x="17" y="437"/>
                    </a:lnTo>
                    <a:lnTo>
                      <a:pt x="16" y="434"/>
                    </a:lnTo>
                    <a:lnTo>
                      <a:pt x="15" y="432"/>
                    </a:lnTo>
                    <a:lnTo>
                      <a:pt x="12" y="429"/>
                    </a:lnTo>
                    <a:lnTo>
                      <a:pt x="11" y="427"/>
                    </a:lnTo>
                    <a:lnTo>
                      <a:pt x="11" y="425"/>
                    </a:lnTo>
                    <a:lnTo>
                      <a:pt x="10" y="422"/>
                    </a:lnTo>
                    <a:lnTo>
                      <a:pt x="8" y="420"/>
                    </a:lnTo>
                    <a:lnTo>
                      <a:pt x="8" y="418"/>
                    </a:lnTo>
                    <a:lnTo>
                      <a:pt x="6" y="414"/>
                    </a:lnTo>
                    <a:lnTo>
                      <a:pt x="6" y="413"/>
                    </a:lnTo>
                    <a:lnTo>
                      <a:pt x="5" y="410"/>
                    </a:lnTo>
                    <a:lnTo>
                      <a:pt x="5" y="407"/>
                    </a:lnTo>
                    <a:lnTo>
                      <a:pt x="2" y="404"/>
                    </a:lnTo>
                    <a:lnTo>
                      <a:pt x="2" y="399"/>
                    </a:lnTo>
                    <a:lnTo>
                      <a:pt x="2" y="397"/>
                    </a:lnTo>
                    <a:lnTo>
                      <a:pt x="1" y="394"/>
                    </a:lnTo>
                    <a:lnTo>
                      <a:pt x="1" y="389"/>
                    </a:lnTo>
                    <a:lnTo>
                      <a:pt x="0" y="38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88" name="Line 318"/>
              <p:cNvSpPr>
                <a:spLocks noChangeShapeType="1"/>
              </p:cNvSpPr>
              <p:nvPr/>
            </p:nvSpPr>
            <p:spPr bwMode="auto">
              <a:xfrm flipV="1">
                <a:off x="3788" y="2948"/>
                <a:ext cx="1"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9" name="Line 319"/>
              <p:cNvSpPr>
                <a:spLocks noChangeShapeType="1"/>
              </p:cNvSpPr>
              <p:nvPr/>
            </p:nvSpPr>
            <p:spPr bwMode="auto">
              <a:xfrm>
                <a:off x="3788" y="2961"/>
                <a:ext cx="1"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90" name="Freeform 320"/>
              <p:cNvSpPr>
                <a:spLocks/>
              </p:cNvSpPr>
              <p:nvPr/>
            </p:nvSpPr>
            <p:spPr bwMode="auto">
              <a:xfrm>
                <a:off x="3780" y="2855"/>
                <a:ext cx="105" cy="42"/>
              </a:xfrm>
              <a:custGeom>
                <a:avLst/>
                <a:gdLst>
                  <a:gd name="T0" fmla="*/ 0 w 528"/>
                  <a:gd name="T1" fmla="*/ 0 h 167"/>
                  <a:gd name="T2" fmla="*/ 0 w 528"/>
                  <a:gd name="T3" fmla="*/ 0 h 167"/>
                  <a:gd name="T4" fmla="*/ 0 w 528"/>
                  <a:gd name="T5" fmla="*/ 0 h 167"/>
                  <a:gd name="T6" fmla="*/ 0 w 528"/>
                  <a:gd name="T7" fmla="*/ 0 h 167"/>
                  <a:gd name="T8" fmla="*/ 0 w 528"/>
                  <a:gd name="T9" fmla="*/ 0 h 167"/>
                  <a:gd name="T10" fmla="*/ 0 w 528"/>
                  <a:gd name="T11" fmla="*/ 0 h 167"/>
                  <a:gd name="T12" fmla="*/ 0 w 528"/>
                  <a:gd name="T13" fmla="*/ 0 h 167"/>
                  <a:gd name="T14" fmla="*/ 0 w 528"/>
                  <a:gd name="T15" fmla="*/ 0 h 167"/>
                  <a:gd name="T16" fmla="*/ 0 w 528"/>
                  <a:gd name="T17" fmla="*/ 0 h 167"/>
                  <a:gd name="T18" fmla="*/ 0 w 528"/>
                  <a:gd name="T19" fmla="*/ 0 h 167"/>
                  <a:gd name="T20" fmla="*/ 0 w 528"/>
                  <a:gd name="T21" fmla="*/ 0 h 167"/>
                  <a:gd name="T22" fmla="*/ 0 w 528"/>
                  <a:gd name="T23" fmla="*/ 0 h 167"/>
                  <a:gd name="T24" fmla="*/ 0 w 528"/>
                  <a:gd name="T25" fmla="*/ 0 h 167"/>
                  <a:gd name="T26" fmla="*/ 0 w 528"/>
                  <a:gd name="T27" fmla="*/ 0 h 167"/>
                  <a:gd name="T28" fmla="*/ 0 w 528"/>
                  <a:gd name="T29" fmla="*/ 0 h 167"/>
                  <a:gd name="T30" fmla="*/ 0 w 528"/>
                  <a:gd name="T31" fmla="*/ 0 h 167"/>
                  <a:gd name="T32" fmla="*/ 0 w 528"/>
                  <a:gd name="T33" fmla="*/ 0 h 167"/>
                  <a:gd name="T34" fmla="*/ 0 w 528"/>
                  <a:gd name="T35" fmla="*/ 0 h 167"/>
                  <a:gd name="T36" fmla="*/ 0 w 528"/>
                  <a:gd name="T37" fmla="*/ 0 h 167"/>
                  <a:gd name="T38" fmla="*/ 0 w 528"/>
                  <a:gd name="T39" fmla="*/ 0 h 167"/>
                  <a:gd name="T40" fmla="*/ 0 w 528"/>
                  <a:gd name="T41" fmla="*/ 0 h 167"/>
                  <a:gd name="T42" fmla="*/ 0 w 528"/>
                  <a:gd name="T43" fmla="*/ 0 h 167"/>
                  <a:gd name="T44" fmla="*/ 0 w 528"/>
                  <a:gd name="T45" fmla="*/ 0 h 167"/>
                  <a:gd name="T46" fmla="*/ 0 w 528"/>
                  <a:gd name="T47" fmla="*/ 0 h 167"/>
                  <a:gd name="T48" fmla="*/ 0 w 528"/>
                  <a:gd name="T49" fmla="*/ 0 h 167"/>
                  <a:gd name="T50" fmla="*/ 0 w 528"/>
                  <a:gd name="T51" fmla="*/ 0 h 167"/>
                  <a:gd name="T52" fmla="*/ 0 w 528"/>
                  <a:gd name="T53" fmla="*/ 0 h 167"/>
                  <a:gd name="T54" fmla="*/ 0 w 528"/>
                  <a:gd name="T55" fmla="*/ 0 h 167"/>
                  <a:gd name="T56" fmla="*/ 0 w 528"/>
                  <a:gd name="T57" fmla="*/ 0 h 167"/>
                  <a:gd name="T58" fmla="*/ 0 w 528"/>
                  <a:gd name="T59" fmla="*/ 0 h 167"/>
                  <a:gd name="T60" fmla="*/ 0 w 528"/>
                  <a:gd name="T61" fmla="*/ 0 h 167"/>
                  <a:gd name="T62" fmla="*/ 0 w 528"/>
                  <a:gd name="T63" fmla="*/ 0 h 167"/>
                  <a:gd name="T64" fmla="*/ 0 w 528"/>
                  <a:gd name="T65" fmla="*/ 0 h 167"/>
                  <a:gd name="T66" fmla="*/ 0 w 528"/>
                  <a:gd name="T67" fmla="*/ 0 h 167"/>
                  <a:gd name="T68" fmla="*/ 0 w 528"/>
                  <a:gd name="T69" fmla="*/ 0 h 167"/>
                  <a:gd name="T70" fmla="*/ 0 w 528"/>
                  <a:gd name="T71" fmla="*/ 0 h 167"/>
                  <a:gd name="T72" fmla="*/ 0 w 528"/>
                  <a:gd name="T73" fmla="*/ 0 h 167"/>
                  <a:gd name="T74" fmla="*/ 0 w 528"/>
                  <a:gd name="T75" fmla="*/ 0 h 167"/>
                  <a:gd name="T76" fmla="*/ 0 w 528"/>
                  <a:gd name="T77" fmla="*/ 0 h 167"/>
                  <a:gd name="T78" fmla="*/ 0 w 528"/>
                  <a:gd name="T79" fmla="*/ 0 h 167"/>
                  <a:gd name="T80" fmla="*/ 0 w 528"/>
                  <a:gd name="T81" fmla="*/ 0 h 167"/>
                  <a:gd name="T82" fmla="*/ 0 w 528"/>
                  <a:gd name="T83" fmla="*/ 0 h 167"/>
                  <a:gd name="T84" fmla="*/ 0 w 528"/>
                  <a:gd name="T85" fmla="*/ 0 h 167"/>
                  <a:gd name="T86" fmla="*/ 0 w 528"/>
                  <a:gd name="T87" fmla="*/ 0 h 167"/>
                  <a:gd name="T88" fmla="*/ 0 w 528"/>
                  <a:gd name="T89" fmla="*/ 0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8" h="167">
                    <a:moveTo>
                      <a:pt x="0" y="167"/>
                    </a:moveTo>
                    <a:lnTo>
                      <a:pt x="3" y="159"/>
                    </a:lnTo>
                    <a:lnTo>
                      <a:pt x="4" y="147"/>
                    </a:lnTo>
                    <a:lnTo>
                      <a:pt x="8" y="138"/>
                    </a:lnTo>
                    <a:lnTo>
                      <a:pt x="9" y="133"/>
                    </a:lnTo>
                    <a:lnTo>
                      <a:pt x="9" y="131"/>
                    </a:lnTo>
                    <a:lnTo>
                      <a:pt x="10" y="127"/>
                    </a:lnTo>
                    <a:lnTo>
                      <a:pt x="11" y="124"/>
                    </a:lnTo>
                    <a:lnTo>
                      <a:pt x="11" y="123"/>
                    </a:lnTo>
                    <a:lnTo>
                      <a:pt x="13" y="121"/>
                    </a:lnTo>
                    <a:lnTo>
                      <a:pt x="16" y="118"/>
                    </a:lnTo>
                    <a:lnTo>
                      <a:pt x="16" y="117"/>
                    </a:lnTo>
                    <a:lnTo>
                      <a:pt x="17" y="114"/>
                    </a:lnTo>
                    <a:lnTo>
                      <a:pt x="19" y="113"/>
                    </a:lnTo>
                    <a:lnTo>
                      <a:pt x="20" y="111"/>
                    </a:lnTo>
                    <a:lnTo>
                      <a:pt x="21" y="108"/>
                    </a:lnTo>
                    <a:lnTo>
                      <a:pt x="22" y="107"/>
                    </a:lnTo>
                    <a:lnTo>
                      <a:pt x="25" y="105"/>
                    </a:lnTo>
                    <a:lnTo>
                      <a:pt x="26" y="103"/>
                    </a:lnTo>
                    <a:lnTo>
                      <a:pt x="28" y="101"/>
                    </a:lnTo>
                    <a:lnTo>
                      <a:pt x="30" y="100"/>
                    </a:lnTo>
                    <a:lnTo>
                      <a:pt x="31" y="98"/>
                    </a:lnTo>
                    <a:lnTo>
                      <a:pt x="33" y="97"/>
                    </a:lnTo>
                    <a:lnTo>
                      <a:pt x="35" y="96"/>
                    </a:lnTo>
                    <a:lnTo>
                      <a:pt x="36" y="93"/>
                    </a:lnTo>
                    <a:lnTo>
                      <a:pt x="37" y="92"/>
                    </a:lnTo>
                    <a:lnTo>
                      <a:pt x="38" y="92"/>
                    </a:lnTo>
                    <a:lnTo>
                      <a:pt x="41" y="91"/>
                    </a:lnTo>
                    <a:lnTo>
                      <a:pt x="43" y="90"/>
                    </a:lnTo>
                    <a:lnTo>
                      <a:pt x="45" y="88"/>
                    </a:lnTo>
                    <a:lnTo>
                      <a:pt x="46" y="87"/>
                    </a:lnTo>
                    <a:lnTo>
                      <a:pt x="48" y="85"/>
                    </a:lnTo>
                    <a:lnTo>
                      <a:pt x="51" y="83"/>
                    </a:lnTo>
                    <a:lnTo>
                      <a:pt x="52" y="82"/>
                    </a:lnTo>
                    <a:lnTo>
                      <a:pt x="56" y="81"/>
                    </a:lnTo>
                    <a:lnTo>
                      <a:pt x="57" y="80"/>
                    </a:lnTo>
                    <a:lnTo>
                      <a:pt x="61" y="76"/>
                    </a:lnTo>
                    <a:lnTo>
                      <a:pt x="63" y="74"/>
                    </a:lnTo>
                    <a:lnTo>
                      <a:pt x="67" y="73"/>
                    </a:lnTo>
                    <a:lnTo>
                      <a:pt x="70" y="69"/>
                    </a:lnTo>
                    <a:lnTo>
                      <a:pt x="73" y="68"/>
                    </a:lnTo>
                    <a:lnTo>
                      <a:pt x="78" y="67"/>
                    </a:lnTo>
                    <a:lnTo>
                      <a:pt x="81" y="64"/>
                    </a:lnTo>
                    <a:lnTo>
                      <a:pt x="86" y="63"/>
                    </a:lnTo>
                    <a:lnTo>
                      <a:pt x="90" y="59"/>
                    </a:lnTo>
                    <a:lnTo>
                      <a:pt x="96" y="58"/>
                    </a:lnTo>
                    <a:lnTo>
                      <a:pt x="100" y="56"/>
                    </a:lnTo>
                    <a:lnTo>
                      <a:pt x="106" y="53"/>
                    </a:lnTo>
                    <a:lnTo>
                      <a:pt x="110" y="51"/>
                    </a:lnTo>
                    <a:lnTo>
                      <a:pt x="115" y="49"/>
                    </a:lnTo>
                    <a:lnTo>
                      <a:pt x="122" y="47"/>
                    </a:lnTo>
                    <a:lnTo>
                      <a:pt x="126" y="44"/>
                    </a:lnTo>
                    <a:lnTo>
                      <a:pt x="132" y="43"/>
                    </a:lnTo>
                    <a:lnTo>
                      <a:pt x="135" y="41"/>
                    </a:lnTo>
                    <a:lnTo>
                      <a:pt x="142" y="38"/>
                    </a:lnTo>
                    <a:lnTo>
                      <a:pt x="148" y="36"/>
                    </a:lnTo>
                    <a:lnTo>
                      <a:pt x="152" y="33"/>
                    </a:lnTo>
                    <a:lnTo>
                      <a:pt x="158" y="32"/>
                    </a:lnTo>
                    <a:lnTo>
                      <a:pt x="161" y="31"/>
                    </a:lnTo>
                    <a:lnTo>
                      <a:pt x="166" y="30"/>
                    </a:lnTo>
                    <a:lnTo>
                      <a:pt x="171" y="27"/>
                    </a:lnTo>
                    <a:lnTo>
                      <a:pt x="176" y="26"/>
                    </a:lnTo>
                    <a:lnTo>
                      <a:pt x="180" y="25"/>
                    </a:lnTo>
                    <a:lnTo>
                      <a:pt x="186" y="23"/>
                    </a:lnTo>
                    <a:lnTo>
                      <a:pt x="190" y="22"/>
                    </a:lnTo>
                    <a:lnTo>
                      <a:pt x="196" y="20"/>
                    </a:lnTo>
                    <a:lnTo>
                      <a:pt x="198" y="18"/>
                    </a:lnTo>
                    <a:lnTo>
                      <a:pt x="203" y="17"/>
                    </a:lnTo>
                    <a:lnTo>
                      <a:pt x="207" y="17"/>
                    </a:lnTo>
                    <a:lnTo>
                      <a:pt x="212" y="16"/>
                    </a:lnTo>
                    <a:lnTo>
                      <a:pt x="215" y="15"/>
                    </a:lnTo>
                    <a:lnTo>
                      <a:pt x="220" y="15"/>
                    </a:lnTo>
                    <a:lnTo>
                      <a:pt x="224" y="13"/>
                    </a:lnTo>
                    <a:lnTo>
                      <a:pt x="229" y="13"/>
                    </a:lnTo>
                    <a:lnTo>
                      <a:pt x="231" y="11"/>
                    </a:lnTo>
                    <a:lnTo>
                      <a:pt x="238" y="11"/>
                    </a:lnTo>
                    <a:lnTo>
                      <a:pt x="241" y="10"/>
                    </a:lnTo>
                    <a:lnTo>
                      <a:pt x="245" y="10"/>
                    </a:lnTo>
                    <a:lnTo>
                      <a:pt x="250" y="8"/>
                    </a:lnTo>
                    <a:lnTo>
                      <a:pt x="255" y="8"/>
                    </a:lnTo>
                    <a:lnTo>
                      <a:pt x="257" y="7"/>
                    </a:lnTo>
                    <a:lnTo>
                      <a:pt x="263" y="7"/>
                    </a:lnTo>
                    <a:lnTo>
                      <a:pt x="267" y="6"/>
                    </a:lnTo>
                    <a:lnTo>
                      <a:pt x="273" y="6"/>
                    </a:lnTo>
                    <a:lnTo>
                      <a:pt x="276" y="3"/>
                    </a:lnTo>
                    <a:lnTo>
                      <a:pt x="281" y="3"/>
                    </a:lnTo>
                    <a:lnTo>
                      <a:pt x="287" y="2"/>
                    </a:lnTo>
                    <a:lnTo>
                      <a:pt x="292" y="2"/>
                    </a:lnTo>
                    <a:lnTo>
                      <a:pt x="295" y="2"/>
                    </a:lnTo>
                    <a:lnTo>
                      <a:pt x="301" y="1"/>
                    </a:lnTo>
                    <a:lnTo>
                      <a:pt x="308" y="1"/>
                    </a:lnTo>
                    <a:lnTo>
                      <a:pt x="312" y="1"/>
                    </a:lnTo>
                    <a:lnTo>
                      <a:pt x="317" y="0"/>
                    </a:lnTo>
                    <a:lnTo>
                      <a:pt x="325" y="0"/>
                    </a:lnTo>
                    <a:lnTo>
                      <a:pt x="328" y="0"/>
                    </a:lnTo>
                    <a:lnTo>
                      <a:pt x="334" y="0"/>
                    </a:lnTo>
                    <a:lnTo>
                      <a:pt x="338" y="0"/>
                    </a:lnTo>
                    <a:lnTo>
                      <a:pt x="343" y="0"/>
                    </a:lnTo>
                    <a:lnTo>
                      <a:pt x="347" y="0"/>
                    </a:lnTo>
                    <a:lnTo>
                      <a:pt x="353" y="0"/>
                    </a:lnTo>
                    <a:lnTo>
                      <a:pt x="357" y="0"/>
                    </a:lnTo>
                    <a:lnTo>
                      <a:pt x="364" y="0"/>
                    </a:lnTo>
                    <a:lnTo>
                      <a:pt x="369" y="1"/>
                    </a:lnTo>
                    <a:lnTo>
                      <a:pt x="374" y="1"/>
                    </a:lnTo>
                    <a:lnTo>
                      <a:pt x="380" y="1"/>
                    </a:lnTo>
                    <a:lnTo>
                      <a:pt x="386" y="2"/>
                    </a:lnTo>
                    <a:lnTo>
                      <a:pt x="392" y="2"/>
                    </a:lnTo>
                    <a:lnTo>
                      <a:pt x="399" y="2"/>
                    </a:lnTo>
                    <a:lnTo>
                      <a:pt x="405" y="3"/>
                    </a:lnTo>
                    <a:lnTo>
                      <a:pt x="410" y="6"/>
                    </a:lnTo>
                    <a:lnTo>
                      <a:pt x="417" y="6"/>
                    </a:lnTo>
                    <a:lnTo>
                      <a:pt x="422" y="7"/>
                    </a:lnTo>
                    <a:lnTo>
                      <a:pt x="426" y="8"/>
                    </a:lnTo>
                    <a:lnTo>
                      <a:pt x="433" y="8"/>
                    </a:lnTo>
                    <a:lnTo>
                      <a:pt x="438" y="10"/>
                    </a:lnTo>
                    <a:lnTo>
                      <a:pt x="443" y="11"/>
                    </a:lnTo>
                    <a:lnTo>
                      <a:pt x="448" y="13"/>
                    </a:lnTo>
                    <a:lnTo>
                      <a:pt x="452" y="15"/>
                    </a:lnTo>
                    <a:lnTo>
                      <a:pt x="456" y="16"/>
                    </a:lnTo>
                    <a:lnTo>
                      <a:pt x="460" y="16"/>
                    </a:lnTo>
                    <a:lnTo>
                      <a:pt x="465" y="17"/>
                    </a:lnTo>
                    <a:lnTo>
                      <a:pt x="469" y="18"/>
                    </a:lnTo>
                    <a:lnTo>
                      <a:pt x="474" y="20"/>
                    </a:lnTo>
                    <a:lnTo>
                      <a:pt x="477" y="20"/>
                    </a:lnTo>
                    <a:lnTo>
                      <a:pt x="481" y="22"/>
                    </a:lnTo>
                    <a:lnTo>
                      <a:pt x="486" y="23"/>
                    </a:lnTo>
                    <a:lnTo>
                      <a:pt x="492" y="25"/>
                    </a:lnTo>
                    <a:lnTo>
                      <a:pt x="494" y="26"/>
                    </a:lnTo>
                    <a:lnTo>
                      <a:pt x="498" y="27"/>
                    </a:lnTo>
                    <a:lnTo>
                      <a:pt x="503" y="30"/>
                    </a:lnTo>
                    <a:lnTo>
                      <a:pt x="509" y="31"/>
                    </a:lnTo>
                    <a:lnTo>
                      <a:pt x="512" y="32"/>
                    </a:lnTo>
                    <a:lnTo>
                      <a:pt x="515" y="33"/>
                    </a:lnTo>
                    <a:lnTo>
                      <a:pt x="522" y="35"/>
                    </a:lnTo>
                    <a:lnTo>
                      <a:pt x="527" y="36"/>
                    </a:lnTo>
                    <a:lnTo>
                      <a:pt x="528"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1" name="Line 321"/>
              <p:cNvSpPr>
                <a:spLocks noChangeShapeType="1"/>
              </p:cNvSpPr>
              <p:nvPr/>
            </p:nvSpPr>
            <p:spPr bwMode="auto">
              <a:xfrm>
                <a:off x="3903" y="2883"/>
                <a:ext cx="3"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92" name="Freeform 322"/>
              <p:cNvSpPr>
                <a:spLocks/>
              </p:cNvSpPr>
              <p:nvPr/>
            </p:nvSpPr>
            <p:spPr bwMode="auto">
              <a:xfrm>
                <a:off x="3885" y="2865"/>
                <a:ext cx="18" cy="18"/>
              </a:xfrm>
              <a:custGeom>
                <a:avLst/>
                <a:gdLst>
                  <a:gd name="T0" fmla="*/ 0 w 87"/>
                  <a:gd name="T1" fmla="*/ 0 h 72"/>
                  <a:gd name="T2" fmla="*/ 0 w 87"/>
                  <a:gd name="T3" fmla="*/ 0 h 72"/>
                  <a:gd name="T4" fmla="*/ 0 w 87"/>
                  <a:gd name="T5" fmla="*/ 0 h 72"/>
                  <a:gd name="T6" fmla="*/ 0 w 87"/>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72">
                    <a:moveTo>
                      <a:pt x="87" y="72"/>
                    </a:moveTo>
                    <a:lnTo>
                      <a:pt x="62" y="45"/>
                    </a:lnTo>
                    <a:lnTo>
                      <a:pt x="34" y="2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3" name="Freeform 323"/>
              <p:cNvSpPr>
                <a:spLocks/>
              </p:cNvSpPr>
              <p:nvPr/>
            </p:nvSpPr>
            <p:spPr bwMode="auto">
              <a:xfrm>
                <a:off x="3848" y="2868"/>
                <a:ext cx="2" cy="10"/>
              </a:xfrm>
              <a:custGeom>
                <a:avLst/>
                <a:gdLst>
                  <a:gd name="T0" fmla="*/ 0 w 11"/>
                  <a:gd name="T1" fmla="*/ 0 h 38"/>
                  <a:gd name="T2" fmla="*/ 0 w 11"/>
                  <a:gd name="T3" fmla="*/ 0 h 38"/>
                  <a:gd name="T4" fmla="*/ 0 w 11"/>
                  <a:gd name="T5" fmla="*/ 0 h 38"/>
                  <a:gd name="T6" fmla="*/ 0 w 11"/>
                  <a:gd name="T7" fmla="*/ 0 h 38"/>
                  <a:gd name="T8" fmla="*/ 0 w 11"/>
                  <a:gd name="T9" fmla="*/ 0 h 38"/>
                  <a:gd name="T10" fmla="*/ 0 w 11"/>
                  <a:gd name="T11" fmla="*/ 0 h 38"/>
                  <a:gd name="T12" fmla="*/ 0 w 11"/>
                  <a:gd name="T13" fmla="*/ 0 h 38"/>
                  <a:gd name="T14" fmla="*/ 0 w 11"/>
                  <a:gd name="T15" fmla="*/ 0 h 38"/>
                  <a:gd name="T16" fmla="*/ 0 w 11"/>
                  <a:gd name="T17" fmla="*/ 0 h 38"/>
                  <a:gd name="T18" fmla="*/ 0 w 11"/>
                  <a:gd name="T19" fmla="*/ 0 h 38"/>
                  <a:gd name="T20" fmla="*/ 0 w 11"/>
                  <a:gd name="T21" fmla="*/ 0 h 38"/>
                  <a:gd name="T22" fmla="*/ 0 w 11"/>
                  <a:gd name="T23" fmla="*/ 0 h 38"/>
                  <a:gd name="T24" fmla="*/ 0 w 11"/>
                  <a:gd name="T25" fmla="*/ 0 h 38"/>
                  <a:gd name="T26" fmla="*/ 0 w 11"/>
                  <a:gd name="T27" fmla="*/ 0 h 38"/>
                  <a:gd name="T28" fmla="*/ 0 w 11"/>
                  <a:gd name="T29" fmla="*/ 0 h 38"/>
                  <a:gd name="T30" fmla="*/ 0 w 11"/>
                  <a:gd name="T31" fmla="*/ 0 h 38"/>
                  <a:gd name="T32" fmla="*/ 0 w 11"/>
                  <a:gd name="T33" fmla="*/ 0 h 38"/>
                  <a:gd name="T34" fmla="*/ 0 w 11"/>
                  <a:gd name="T35" fmla="*/ 0 h 38"/>
                  <a:gd name="T36" fmla="*/ 0 w 11"/>
                  <a:gd name="T37" fmla="*/ 0 h 38"/>
                  <a:gd name="T38" fmla="*/ 0 w 11"/>
                  <a:gd name="T39" fmla="*/ 0 h 38"/>
                  <a:gd name="T40" fmla="*/ 0 w 11"/>
                  <a:gd name="T41" fmla="*/ 0 h 38"/>
                  <a:gd name="T42" fmla="*/ 0 w 11"/>
                  <a:gd name="T43" fmla="*/ 0 h 38"/>
                  <a:gd name="T44" fmla="*/ 0 w 11"/>
                  <a:gd name="T45" fmla="*/ 0 h 38"/>
                  <a:gd name="T46" fmla="*/ 0 w 11"/>
                  <a:gd name="T47" fmla="*/ 0 h 38"/>
                  <a:gd name="T48" fmla="*/ 0 w 11"/>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38">
                    <a:moveTo>
                      <a:pt x="6" y="0"/>
                    </a:moveTo>
                    <a:lnTo>
                      <a:pt x="6" y="1"/>
                    </a:lnTo>
                    <a:lnTo>
                      <a:pt x="10" y="1"/>
                    </a:lnTo>
                    <a:lnTo>
                      <a:pt x="10" y="4"/>
                    </a:lnTo>
                    <a:lnTo>
                      <a:pt x="11" y="5"/>
                    </a:lnTo>
                    <a:lnTo>
                      <a:pt x="11" y="6"/>
                    </a:lnTo>
                    <a:lnTo>
                      <a:pt x="11" y="7"/>
                    </a:lnTo>
                    <a:lnTo>
                      <a:pt x="11" y="9"/>
                    </a:lnTo>
                    <a:lnTo>
                      <a:pt x="11" y="11"/>
                    </a:lnTo>
                    <a:lnTo>
                      <a:pt x="11" y="12"/>
                    </a:lnTo>
                    <a:lnTo>
                      <a:pt x="11" y="14"/>
                    </a:lnTo>
                    <a:lnTo>
                      <a:pt x="11" y="15"/>
                    </a:lnTo>
                    <a:lnTo>
                      <a:pt x="10" y="16"/>
                    </a:lnTo>
                    <a:lnTo>
                      <a:pt x="10" y="20"/>
                    </a:lnTo>
                    <a:lnTo>
                      <a:pt x="10" y="21"/>
                    </a:lnTo>
                    <a:lnTo>
                      <a:pt x="6" y="22"/>
                    </a:lnTo>
                    <a:lnTo>
                      <a:pt x="6" y="24"/>
                    </a:lnTo>
                    <a:lnTo>
                      <a:pt x="5" y="28"/>
                    </a:lnTo>
                    <a:lnTo>
                      <a:pt x="5" y="29"/>
                    </a:lnTo>
                    <a:lnTo>
                      <a:pt x="4" y="30"/>
                    </a:lnTo>
                    <a:lnTo>
                      <a:pt x="4" y="31"/>
                    </a:lnTo>
                    <a:lnTo>
                      <a:pt x="3" y="33"/>
                    </a:lnTo>
                    <a:lnTo>
                      <a:pt x="1" y="35"/>
                    </a:lnTo>
                    <a:lnTo>
                      <a:pt x="0" y="36"/>
                    </a:lnTo>
                    <a:lnTo>
                      <a:pt x="0"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4" name="Freeform 324"/>
              <p:cNvSpPr>
                <a:spLocks/>
              </p:cNvSpPr>
              <p:nvPr/>
            </p:nvSpPr>
            <p:spPr bwMode="auto">
              <a:xfrm>
                <a:off x="3799" y="2868"/>
                <a:ext cx="50" cy="27"/>
              </a:xfrm>
              <a:custGeom>
                <a:avLst/>
                <a:gdLst>
                  <a:gd name="T0" fmla="*/ 0 w 252"/>
                  <a:gd name="T1" fmla="*/ 0 h 108"/>
                  <a:gd name="T2" fmla="*/ 0 w 252"/>
                  <a:gd name="T3" fmla="*/ 0 h 108"/>
                  <a:gd name="T4" fmla="*/ 0 w 252"/>
                  <a:gd name="T5" fmla="*/ 0 h 108"/>
                  <a:gd name="T6" fmla="*/ 0 w 252"/>
                  <a:gd name="T7" fmla="*/ 0 h 108"/>
                  <a:gd name="T8" fmla="*/ 0 w 252"/>
                  <a:gd name="T9" fmla="*/ 0 h 108"/>
                  <a:gd name="T10" fmla="*/ 0 w 252"/>
                  <a:gd name="T11" fmla="*/ 0 h 108"/>
                  <a:gd name="T12" fmla="*/ 0 w 252"/>
                  <a:gd name="T13" fmla="*/ 0 h 108"/>
                  <a:gd name="T14" fmla="*/ 0 w 252"/>
                  <a:gd name="T15" fmla="*/ 0 h 108"/>
                  <a:gd name="T16" fmla="*/ 0 w 252"/>
                  <a:gd name="T17" fmla="*/ 0 h 108"/>
                  <a:gd name="T18" fmla="*/ 0 w 252"/>
                  <a:gd name="T19" fmla="*/ 0 h 108"/>
                  <a:gd name="T20" fmla="*/ 0 w 252"/>
                  <a:gd name="T21" fmla="*/ 0 h 108"/>
                  <a:gd name="T22" fmla="*/ 0 w 252"/>
                  <a:gd name="T23" fmla="*/ 0 h 108"/>
                  <a:gd name="T24" fmla="*/ 0 w 252"/>
                  <a:gd name="T25" fmla="*/ 0 h 108"/>
                  <a:gd name="T26" fmla="*/ 0 w 252"/>
                  <a:gd name="T27" fmla="*/ 0 h 108"/>
                  <a:gd name="T28" fmla="*/ 0 w 252"/>
                  <a:gd name="T29" fmla="*/ 0 h 108"/>
                  <a:gd name="T30" fmla="*/ 0 w 252"/>
                  <a:gd name="T31" fmla="*/ 0 h 108"/>
                  <a:gd name="T32" fmla="*/ 0 w 252"/>
                  <a:gd name="T33" fmla="*/ 0 h 108"/>
                  <a:gd name="T34" fmla="*/ 0 w 252"/>
                  <a:gd name="T35" fmla="*/ 0 h 108"/>
                  <a:gd name="T36" fmla="*/ 0 w 252"/>
                  <a:gd name="T37" fmla="*/ 0 h 108"/>
                  <a:gd name="T38" fmla="*/ 0 w 252"/>
                  <a:gd name="T39" fmla="*/ 0 h 108"/>
                  <a:gd name="T40" fmla="*/ 0 w 252"/>
                  <a:gd name="T41" fmla="*/ 0 h 108"/>
                  <a:gd name="T42" fmla="*/ 0 w 252"/>
                  <a:gd name="T43" fmla="*/ 0 h 108"/>
                  <a:gd name="T44" fmla="*/ 0 w 252"/>
                  <a:gd name="T45" fmla="*/ 0 h 108"/>
                  <a:gd name="T46" fmla="*/ 0 w 252"/>
                  <a:gd name="T47" fmla="*/ 0 h 108"/>
                  <a:gd name="T48" fmla="*/ 0 w 252"/>
                  <a:gd name="T49" fmla="*/ 0 h 108"/>
                  <a:gd name="T50" fmla="*/ 0 w 252"/>
                  <a:gd name="T51" fmla="*/ 0 h 108"/>
                  <a:gd name="T52" fmla="*/ 0 w 252"/>
                  <a:gd name="T53" fmla="*/ 0 h 108"/>
                  <a:gd name="T54" fmla="*/ 0 w 252"/>
                  <a:gd name="T55" fmla="*/ 0 h 108"/>
                  <a:gd name="T56" fmla="*/ 0 w 252"/>
                  <a:gd name="T57" fmla="*/ 0 h 108"/>
                  <a:gd name="T58" fmla="*/ 0 w 252"/>
                  <a:gd name="T59" fmla="*/ 0 h 108"/>
                  <a:gd name="T60" fmla="*/ 0 w 252"/>
                  <a:gd name="T61" fmla="*/ 0 h 108"/>
                  <a:gd name="T62" fmla="*/ 0 w 252"/>
                  <a:gd name="T63" fmla="*/ 0 h 108"/>
                  <a:gd name="T64" fmla="*/ 0 w 252"/>
                  <a:gd name="T65" fmla="*/ 0 h 108"/>
                  <a:gd name="T66" fmla="*/ 0 w 252"/>
                  <a:gd name="T67" fmla="*/ 0 h 108"/>
                  <a:gd name="T68" fmla="*/ 0 w 252"/>
                  <a:gd name="T69" fmla="*/ 0 h 108"/>
                  <a:gd name="T70" fmla="*/ 0 w 252"/>
                  <a:gd name="T71" fmla="*/ 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2" h="108">
                    <a:moveTo>
                      <a:pt x="246" y="2"/>
                    </a:moveTo>
                    <a:lnTo>
                      <a:pt x="247" y="2"/>
                    </a:lnTo>
                    <a:lnTo>
                      <a:pt x="249" y="2"/>
                    </a:lnTo>
                    <a:lnTo>
                      <a:pt x="250" y="3"/>
                    </a:lnTo>
                    <a:lnTo>
                      <a:pt x="251" y="3"/>
                    </a:lnTo>
                    <a:lnTo>
                      <a:pt x="252" y="3"/>
                    </a:lnTo>
                    <a:lnTo>
                      <a:pt x="246" y="2"/>
                    </a:lnTo>
                    <a:lnTo>
                      <a:pt x="244" y="2"/>
                    </a:lnTo>
                    <a:lnTo>
                      <a:pt x="242" y="2"/>
                    </a:lnTo>
                    <a:lnTo>
                      <a:pt x="239" y="2"/>
                    </a:lnTo>
                    <a:lnTo>
                      <a:pt x="238" y="2"/>
                    </a:lnTo>
                    <a:lnTo>
                      <a:pt x="234" y="0"/>
                    </a:lnTo>
                    <a:lnTo>
                      <a:pt x="232" y="0"/>
                    </a:lnTo>
                    <a:lnTo>
                      <a:pt x="230" y="0"/>
                    </a:lnTo>
                    <a:lnTo>
                      <a:pt x="225" y="2"/>
                    </a:lnTo>
                    <a:lnTo>
                      <a:pt x="223" y="2"/>
                    </a:lnTo>
                    <a:lnTo>
                      <a:pt x="220" y="2"/>
                    </a:lnTo>
                    <a:lnTo>
                      <a:pt x="214" y="2"/>
                    </a:lnTo>
                    <a:lnTo>
                      <a:pt x="212" y="2"/>
                    </a:lnTo>
                    <a:lnTo>
                      <a:pt x="208" y="2"/>
                    </a:lnTo>
                    <a:lnTo>
                      <a:pt x="204" y="2"/>
                    </a:lnTo>
                    <a:lnTo>
                      <a:pt x="198" y="2"/>
                    </a:lnTo>
                    <a:lnTo>
                      <a:pt x="196" y="2"/>
                    </a:lnTo>
                    <a:lnTo>
                      <a:pt x="191" y="2"/>
                    </a:lnTo>
                    <a:lnTo>
                      <a:pt x="186" y="3"/>
                    </a:lnTo>
                    <a:lnTo>
                      <a:pt x="181" y="3"/>
                    </a:lnTo>
                    <a:lnTo>
                      <a:pt x="177" y="3"/>
                    </a:lnTo>
                    <a:lnTo>
                      <a:pt x="172" y="3"/>
                    </a:lnTo>
                    <a:lnTo>
                      <a:pt x="169" y="4"/>
                    </a:lnTo>
                    <a:lnTo>
                      <a:pt x="164" y="4"/>
                    </a:lnTo>
                    <a:lnTo>
                      <a:pt x="159" y="4"/>
                    </a:lnTo>
                    <a:lnTo>
                      <a:pt x="154" y="7"/>
                    </a:lnTo>
                    <a:lnTo>
                      <a:pt x="149" y="8"/>
                    </a:lnTo>
                    <a:lnTo>
                      <a:pt x="144" y="8"/>
                    </a:lnTo>
                    <a:lnTo>
                      <a:pt x="142" y="9"/>
                    </a:lnTo>
                    <a:lnTo>
                      <a:pt x="135" y="10"/>
                    </a:lnTo>
                    <a:lnTo>
                      <a:pt x="132" y="10"/>
                    </a:lnTo>
                    <a:lnTo>
                      <a:pt x="127" y="12"/>
                    </a:lnTo>
                    <a:lnTo>
                      <a:pt x="122" y="14"/>
                    </a:lnTo>
                    <a:lnTo>
                      <a:pt x="117" y="15"/>
                    </a:lnTo>
                    <a:lnTo>
                      <a:pt x="111" y="17"/>
                    </a:lnTo>
                    <a:lnTo>
                      <a:pt x="107" y="18"/>
                    </a:lnTo>
                    <a:lnTo>
                      <a:pt x="105" y="19"/>
                    </a:lnTo>
                    <a:lnTo>
                      <a:pt x="100" y="23"/>
                    </a:lnTo>
                    <a:lnTo>
                      <a:pt x="94" y="24"/>
                    </a:lnTo>
                    <a:lnTo>
                      <a:pt x="90" y="25"/>
                    </a:lnTo>
                    <a:lnTo>
                      <a:pt x="87" y="27"/>
                    </a:lnTo>
                    <a:lnTo>
                      <a:pt x="81" y="28"/>
                    </a:lnTo>
                    <a:lnTo>
                      <a:pt x="79" y="32"/>
                    </a:lnTo>
                    <a:lnTo>
                      <a:pt x="74" y="33"/>
                    </a:lnTo>
                    <a:lnTo>
                      <a:pt x="70" y="36"/>
                    </a:lnTo>
                    <a:lnTo>
                      <a:pt x="65" y="38"/>
                    </a:lnTo>
                    <a:lnTo>
                      <a:pt x="63" y="41"/>
                    </a:lnTo>
                    <a:lnTo>
                      <a:pt x="58" y="42"/>
                    </a:lnTo>
                    <a:lnTo>
                      <a:pt x="54" y="44"/>
                    </a:lnTo>
                    <a:lnTo>
                      <a:pt x="52" y="48"/>
                    </a:lnTo>
                    <a:lnTo>
                      <a:pt x="48" y="51"/>
                    </a:lnTo>
                    <a:lnTo>
                      <a:pt x="45" y="54"/>
                    </a:lnTo>
                    <a:lnTo>
                      <a:pt x="41" y="57"/>
                    </a:lnTo>
                    <a:lnTo>
                      <a:pt x="38" y="59"/>
                    </a:lnTo>
                    <a:lnTo>
                      <a:pt x="32" y="64"/>
                    </a:lnTo>
                    <a:lnTo>
                      <a:pt x="30" y="68"/>
                    </a:lnTo>
                    <a:lnTo>
                      <a:pt x="27" y="72"/>
                    </a:lnTo>
                    <a:lnTo>
                      <a:pt x="23" y="74"/>
                    </a:lnTo>
                    <a:lnTo>
                      <a:pt x="20" y="78"/>
                    </a:lnTo>
                    <a:lnTo>
                      <a:pt x="19" y="82"/>
                    </a:lnTo>
                    <a:lnTo>
                      <a:pt x="15" y="85"/>
                    </a:lnTo>
                    <a:lnTo>
                      <a:pt x="12" y="89"/>
                    </a:lnTo>
                    <a:lnTo>
                      <a:pt x="10" y="93"/>
                    </a:lnTo>
                    <a:lnTo>
                      <a:pt x="5" y="98"/>
                    </a:lnTo>
                    <a:lnTo>
                      <a:pt x="4" y="100"/>
                    </a:lnTo>
                    <a:lnTo>
                      <a:pt x="1" y="105"/>
                    </a:lnTo>
                    <a:lnTo>
                      <a:pt x="0" y="10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5" name="Freeform 325"/>
              <p:cNvSpPr>
                <a:spLocks/>
              </p:cNvSpPr>
              <p:nvPr/>
            </p:nvSpPr>
            <p:spPr bwMode="auto">
              <a:xfrm>
                <a:off x="3771" y="2893"/>
                <a:ext cx="148" cy="115"/>
              </a:xfrm>
              <a:custGeom>
                <a:avLst/>
                <a:gdLst>
                  <a:gd name="T0" fmla="*/ 0 w 741"/>
                  <a:gd name="T1" fmla="*/ 0 h 460"/>
                  <a:gd name="T2" fmla="*/ 0 w 741"/>
                  <a:gd name="T3" fmla="*/ 0 h 460"/>
                  <a:gd name="T4" fmla="*/ 0 w 741"/>
                  <a:gd name="T5" fmla="*/ 0 h 460"/>
                  <a:gd name="T6" fmla="*/ 0 w 741"/>
                  <a:gd name="T7" fmla="*/ 0 h 460"/>
                  <a:gd name="T8" fmla="*/ 0 w 741"/>
                  <a:gd name="T9" fmla="*/ 0 h 460"/>
                  <a:gd name="T10" fmla="*/ 0 w 741"/>
                  <a:gd name="T11" fmla="*/ 0 h 460"/>
                  <a:gd name="T12" fmla="*/ 0 w 741"/>
                  <a:gd name="T13" fmla="*/ 0 h 460"/>
                  <a:gd name="T14" fmla="*/ 0 w 741"/>
                  <a:gd name="T15" fmla="*/ 0 h 460"/>
                  <a:gd name="T16" fmla="*/ 0 w 741"/>
                  <a:gd name="T17" fmla="*/ 0 h 460"/>
                  <a:gd name="T18" fmla="*/ 0 w 741"/>
                  <a:gd name="T19" fmla="*/ 0 h 460"/>
                  <a:gd name="T20" fmla="*/ 0 w 741"/>
                  <a:gd name="T21" fmla="*/ 0 h 460"/>
                  <a:gd name="T22" fmla="*/ 0 w 741"/>
                  <a:gd name="T23" fmla="*/ 0 h 460"/>
                  <a:gd name="T24" fmla="*/ 0 w 741"/>
                  <a:gd name="T25" fmla="*/ 0 h 460"/>
                  <a:gd name="T26" fmla="*/ 0 w 741"/>
                  <a:gd name="T27" fmla="*/ 0 h 460"/>
                  <a:gd name="T28" fmla="*/ 0 w 741"/>
                  <a:gd name="T29" fmla="*/ 0 h 460"/>
                  <a:gd name="T30" fmla="*/ 0 w 741"/>
                  <a:gd name="T31" fmla="*/ 0 h 460"/>
                  <a:gd name="T32" fmla="*/ 0 w 741"/>
                  <a:gd name="T33" fmla="*/ 0 h 460"/>
                  <a:gd name="T34" fmla="*/ 0 w 741"/>
                  <a:gd name="T35" fmla="*/ 0 h 460"/>
                  <a:gd name="T36" fmla="*/ 0 w 741"/>
                  <a:gd name="T37" fmla="*/ 0 h 460"/>
                  <a:gd name="T38" fmla="*/ 0 w 741"/>
                  <a:gd name="T39" fmla="*/ 0 h 460"/>
                  <a:gd name="T40" fmla="*/ 0 w 741"/>
                  <a:gd name="T41" fmla="*/ 0 h 460"/>
                  <a:gd name="T42" fmla="*/ 0 w 741"/>
                  <a:gd name="T43" fmla="*/ 0 h 460"/>
                  <a:gd name="T44" fmla="*/ 0 w 741"/>
                  <a:gd name="T45" fmla="*/ 0 h 460"/>
                  <a:gd name="T46" fmla="*/ 0 w 741"/>
                  <a:gd name="T47" fmla="*/ 0 h 460"/>
                  <a:gd name="T48" fmla="*/ 0 w 741"/>
                  <a:gd name="T49" fmla="*/ 0 h 460"/>
                  <a:gd name="T50" fmla="*/ 0 w 741"/>
                  <a:gd name="T51" fmla="*/ 0 h 460"/>
                  <a:gd name="T52" fmla="*/ 0 w 741"/>
                  <a:gd name="T53" fmla="*/ 0 h 460"/>
                  <a:gd name="T54" fmla="*/ 0 w 741"/>
                  <a:gd name="T55" fmla="*/ 0 h 460"/>
                  <a:gd name="T56" fmla="*/ 0 w 741"/>
                  <a:gd name="T57" fmla="*/ 0 h 460"/>
                  <a:gd name="T58" fmla="*/ 0 w 741"/>
                  <a:gd name="T59" fmla="*/ 0 h 460"/>
                  <a:gd name="T60" fmla="*/ 0 w 741"/>
                  <a:gd name="T61" fmla="*/ 0 h 460"/>
                  <a:gd name="T62" fmla="*/ 0 w 741"/>
                  <a:gd name="T63" fmla="*/ 0 h 460"/>
                  <a:gd name="T64" fmla="*/ 0 w 741"/>
                  <a:gd name="T65" fmla="*/ 0 h 460"/>
                  <a:gd name="T66" fmla="*/ 0 w 741"/>
                  <a:gd name="T67" fmla="*/ 0 h 460"/>
                  <a:gd name="T68" fmla="*/ 0 w 741"/>
                  <a:gd name="T69" fmla="*/ 0 h 460"/>
                  <a:gd name="T70" fmla="*/ 0 w 741"/>
                  <a:gd name="T71" fmla="*/ 0 h 460"/>
                  <a:gd name="T72" fmla="*/ 0 w 741"/>
                  <a:gd name="T73" fmla="*/ 0 h 460"/>
                  <a:gd name="T74" fmla="*/ 0 w 741"/>
                  <a:gd name="T75" fmla="*/ 0 h 460"/>
                  <a:gd name="T76" fmla="*/ 0 w 741"/>
                  <a:gd name="T77" fmla="*/ 0 h 460"/>
                  <a:gd name="T78" fmla="*/ 0 w 741"/>
                  <a:gd name="T79" fmla="*/ 0 h 460"/>
                  <a:gd name="T80" fmla="*/ 0 w 741"/>
                  <a:gd name="T81" fmla="*/ 0 h 460"/>
                  <a:gd name="T82" fmla="*/ 0 w 741"/>
                  <a:gd name="T83" fmla="*/ 0 h 460"/>
                  <a:gd name="T84" fmla="*/ 0 w 741"/>
                  <a:gd name="T85" fmla="*/ 0 h 460"/>
                  <a:gd name="T86" fmla="*/ 0 w 741"/>
                  <a:gd name="T87" fmla="*/ 0 h 460"/>
                  <a:gd name="T88" fmla="*/ 0 w 741"/>
                  <a:gd name="T89" fmla="*/ 0 h 460"/>
                  <a:gd name="T90" fmla="*/ 0 w 741"/>
                  <a:gd name="T91" fmla="*/ 0 h 460"/>
                  <a:gd name="T92" fmla="*/ 0 w 741"/>
                  <a:gd name="T93" fmla="*/ 0 h 460"/>
                  <a:gd name="T94" fmla="*/ 0 w 741"/>
                  <a:gd name="T95" fmla="*/ 0 h 460"/>
                  <a:gd name="T96" fmla="*/ 0 w 741"/>
                  <a:gd name="T97" fmla="*/ 0 h 460"/>
                  <a:gd name="T98" fmla="*/ 0 w 741"/>
                  <a:gd name="T99" fmla="*/ 0 h 460"/>
                  <a:gd name="T100" fmla="*/ 0 w 741"/>
                  <a:gd name="T101" fmla="*/ 0 h 460"/>
                  <a:gd name="T102" fmla="*/ 0 w 741"/>
                  <a:gd name="T103" fmla="*/ 0 h 460"/>
                  <a:gd name="T104" fmla="*/ 0 w 741"/>
                  <a:gd name="T105" fmla="*/ 0 h 460"/>
                  <a:gd name="T106" fmla="*/ 0 w 741"/>
                  <a:gd name="T107" fmla="*/ 0 h 460"/>
                  <a:gd name="T108" fmla="*/ 0 w 741"/>
                  <a:gd name="T109" fmla="*/ 0 h 4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41" h="460">
                    <a:moveTo>
                      <a:pt x="675" y="0"/>
                    </a:moveTo>
                    <a:lnTo>
                      <a:pt x="681" y="26"/>
                    </a:lnTo>
                    <a:lnTo>
                      <a:pt x="688" y="57"/>
                    </a:lnTo>
                    <a:lnTo>
                      <a:pt x="695" y="89"/>
                    </a:lnTo>
                    <a:lnTo>
                      <a:pt x="703" y="123"/>
                    </a:lnTo>
                    <a:lnTo>
                      <a:pt x="708" y="157"/>
                    </a:lnTo>
                    <a:lnTo>
                      <a:pt x="716" y="190"/>
                    </a:lnTo>
                    <a:lnTo>
                      <a:pt x="722" y="220"/>
                    </a:lnTo>
                    <a:lnTo>
                      <a:pt x="726" y="246"/>
                    </a:lnTo>
                    <a:lnTo>
                      <a:pt x="732" y="266"/>
                    </a:lnTo>
                    <a:lnTo>
                      <a:pt x="734" y="283"/>
                    </a:lnTo>
                    <a:lnTo>
                      <a:pt x="737" y="297"/>
                    </a:lnTo>
                    <a:lnTo>
                      <a:pt x="738" y="305"/>
                    </a:lnTo>
                    <a:lnTo>
                      <a:pt x="739" y="313"/>
                    </a:lnTo>
                    <a:lnTo>
                      <a:pt x="739" y="319"/>
                    </a:lnTo>
                    <a:lnTo>
                      <a:pt x="739" y="321"/>
                    </a:lnTo>
                    <a:lnTo>
                      <a:pt x="741" y="324"/>
                    </a:lnTo>
                    <a:lnTo>
                      <a:pt x="739" y="326"/>
                    </a:lnTo>
                    <a:lnTo>
                      <a:pt x="739" y="329"/>
                    </a:lnTo>
                    <a:lnTo>
                      <a:pt x="739" y="330"/>
                    </a:lnTo>
                    <a:lnTo>
                      <a:pt x="739" y="334"/>
                    </a:lnTo>
                    <a:lnTo>
                      <a:pt x="739" y="335"/>
                    </a:lnTo>
                    <a:lnTo>
                      <a:pt x="739" y="338"/>
                    </a:lnTo>
                    <a:lnTo>
                      <a:pt x="739" y="339"/>
                    </a:lnTo>
                    <a:lnTo>
                      <a:pt x="739" y="343"/>
                    </a:lnTo>
                    <a:lnTo>
                      <a:pt x="739" y="344"/>
                    </a:lnTo>
                    <a:lnTo>
                      <a:pt x="738" y="345"/>
                    </a:lnTo>
                    <a:lnTo>
                      <a:pt x="738" y="348"/>
                    </a:lnTo>
                    <a:lnTo>
                      <a:pt x="738" y="350"/>
                    </a:lnTo>
                    <a:lnTo>
                      <a:pt x="738" y="351"/>
                    </a:lnTo>
                    <a:lnTo>
                      <a:pt x="737" y="353"/>
                    </a:lnTo>
                    <a:lnTo>
                      <a:pt x="737" y="354"/>
                    </a:lnTo>
                    <a:lnTo>
                      <a:pt x="737" y="356"/>
                    </a:lnTo>
                    <a:lnTo>
                      <a:pt x="737" y="359"/>
                    </a:lnTo>
                    <a:lnTo>
                      <a:pt x="734" y="360"/>
                    </a:lnTo>
                    <a:lnTo>
                      <a:pt x="734" y="361"/>
                    </a:lnTo>
                    <a:lnTo>
                      <a:pt x="733" y="363"/>
                    </a:lnTo>
                    <a:lnTo>
                      <a:pt x="733" y="364"/>
                    </a:lnTo>
                    <a:lnTo>
                      <a:pt x="732" y="366"/>
                    </a:lnTo>
                    <a:lnTo>
                      <a:pt x="732" y="368"/>
                    </a:lnTo>
                    <a:lnTo>
                      <a:pt x="730" y="369"/>
                    </a:lnTo>
                    <a:lnTo>
                      <a:pt x="729" y="370"/>
                    </a:lnTo>
                    <a:lnTo>
                      <a:pt x="726" y="371"/>
                    </a:lnTo>
                    <a:lnTo>
                      <a:pt x="726" y="373"/>
                    </a:lnTo>
                    <a:lnTo>
                      <a:pt x="724" y="375"/>
                    </a:lnTo>
                    <a:lnTo>
                      <a:pt x="723" y="376"/>
                    </a:lnTo>
                    <a:lnTo>
                      <a:pt x="722" y="378"/>
                    </a:lnTo>
                    <a:lnTo>
                      <a:pt x="721" y="379"/>
                    </a:lnTo>
                    <a:lnTo>
                      <a:pt x="719" y="380"/>
                    </a:lnTo>
                    <a:lnTo>
                      <a:pt x="716" y="384"/>
                    </a:lnTo>
                    <a:lnTo>
                      <a:pt x="713" y="385"/>
                    </a:lnTo>
                    <a:lnTo>
                      <a:pt x="712" y="386"/>
                    </a:lnTo>
                    <a:lnTo>
                      <a:pt x="708" y="388"/>
                    </a:lnTo>
                    <a:lnTo>
                      <a:pt x="707" y="390"/>
                    </a:lnTo>
                    <a:lnTo>
                      <a:pt x="705" y="393"/>
                    </a:lnTo>
                    <a:lnTo>
                      <a:pt x="701" y="394"/>
                    </a:lnTo>
                    <a:lnTo>
                      <a:pt x="697" y="395"/>
                    </a:lnTo>
                    <a:lnTo>
                      <a:pt x="695" y="398"/>
                    </a:lnTo>
                    <a:lnTo>
                      <a:pt x="691" y="400"/>
                    </a:lnTo>
                    <a:lnTo>
                      <a:pt x="686" y="401"/>
                    </a:lnTo>
                    <a:lnTo>
                      <a:pt x="684" y="404"/>
                    </a:lnTo>
                    <a:lnTo>
                      <a:pt x="680" y="405"/>
                    </a:lnTo>
                    <a:lnTo>
                      <a:pt x="675" y="406"/>
                    </a:lnTo>
                    <a:lnTo>
                      <a:pt x="670" y="409"/>
                    </a:lnTo>
                    <a:lnTo>
                      <a:pt x="668" y="411"/>
                    </a:lnTo>
                    <a:lnTo>
                      <a:pt x="662" y="413"/>
                    </a:lnTo>
                    <a:lnTo>
                      <a:pt x="658" y="414"/>
                    </a:lnTo>
                    <a:lnTo>
                      <a:pt x="653" y="416"/>
                    </a:lnTo>
                    <a:lnTo>
                      <a:pt x="649" y="418"/>
                    </a:lnTo>
                    <a:lnTo>
                      <a:pt x="644" y="420"/>
                    </a:lnTo>
                    <a:lnTo>
                      <a:pt x="638" y="421"/>
                    </a:lnTo>
                    <a:lnTo>
                      <a:pt x="633" y="423"/>
                    </a:lnTo>
                    <a:lnTo>
                      <a:pt x="628" y="425"/>
                    </a:lnTo>
                    <a:lnTo>
                      <a:pt x="625" y="426"/>
                    </a:lnTo>
                    <a:lnTo>
                      <a:pt x="617" y="428"/>
                    </a:lnTo>
                    <a:lnTo>
                      <a:pt x="611" y="429"/>
                    </a:lnTo>
                    <a:lnTo>
                      <a:pt x="606" y="430"/>
                    </a:lnTo>
                    <a:lnTo>
                      <a:pt x="600" y="433"/>
                    </a:lnTo>
                    <a:lnTo>
                      <a:pt x="594" y="434"/>
                    </a:lnTo>
                    <a:lnTo>
                      <a:pt x="589" y="435"/>
                    </a:lnTo>
                    <a:lnTo>
                      <a:pt x="582" y="436"/>
                    </a:lnTo>
                    <a:lnTo>
                      <a:pt x="576" y="438"/>
                    </a:lnTo>
                    <a:lnTo>
                      <a:pt x="570" y="439"/>
                    </a:lnTo>
                    <a:lnTo>
                      <a:pt x="563" y="441"/>
                    </a:lnTo>
                    <a:lnTo>
                      <a:pt x="555" y="443"/>
                    </a:lnTo>
                    <a:lnTo>
                      <a:pt x="548" y="444"/>
                    </a:lnTo>
                    <a:lnTo>
                      <a:pt x="540" y="445"/>
                    </a:lnTo>
                    <a:lnTo>
                      <a:pt x="531" y="446"/>
                    </a:lnTo>
                    <a:lnTo>
                      <a:pt x="524" y="449"/>
                    </a:lnTo>
                    <a:lnTo>
                      <a:pt x="517" y="450"/>
                    </a:lnTo>
                    <a:lnTo>
                      <a:pt x="506" y="451"/>
                    </a:lnTo>
                    <a:lnTo>
                      <a:pt x="499" y="454"/>
                    </a:lnTo>
                    <a:lnTo>
                      <a:pt x="491" y="455"/>
                    </a:lnTo>
                    <a:lnTo>
                      <a:pt x="482" y="456"/>
                    </a:lnTo>
                    <a:lnTo>
                      <a:pt x="475" y="456"/>
                    </a:lnTo>
                    <a:lnTo>
                      <a:pt x="466" y="459"/>
                    </a:lnTo>
                    <a:lnTo>
                      <a:pt x="460" y="459"/>
                    </a:lnTo>
                    <a:lnTo>
                      <a:pt x="453" y="459"/>
                    </a:lnTo>
                    <a:lnTo>
                      <a:pt x="446" y="460"/>
                    </a:lnTo>
                    <a:lnTo>
                      <a:pt x="439" y="460"/>
                    </a:lnTo>
                    <a:lnTo>
                      <a:pt x="433" y="460"/>
                    </a:lnTo>
                    <a:lnTo>
                      <a:pt x="424" y="460"/>
                    </a:lnTo>
                    <a:lnTo>
                      <a:pt x="416" y="460"/>
                    </a:lnTo>
                    <a:lnTo>
                      <a:pt x="408" y="460"/>
                    </a:lnTo>
                    <a:lnTo>
                      <a:pt x="400" y="460"/>
                    </a:lnTo>
                    <a:lnTo>
                      <a:pt x="390" y="460"/>
                    </a:lnTo>
                    <a:lnTo>
                      <a:pt x="383" y="460"/>
                    </a:lnTo>
                    <a:lnTo>
                      <a:pt x="373" y="459"/>
                    </a:lnTo>
                    <a:lnTo>
                      <a:pt x="363" y="459"/>
                    </a:lnTo>
                    <a:lnTo>
                      <a:pt x="353" y="459"/>
                    </a:lnTo>
                    <a:lnTo>
                      <a:pt x="346" y="459"/>
                    </a:lnTo>
                    <a:lnTo>
                      <a:pt x="337" y="459"/>
                    </a:lnTo>
                    <a:lnTo>
                      <a:pt x="330" y="459"/>
                    </a:lnTo>
                    <a:lnTo>
                      <a:pt x="321" y="459"/>
                    </a:lnTo>
                    <a:lnTo>
                      <a:pt x="314" y="456"/>
                    </a:lnTo>
                    <a:lnTo>
                      <a:pt x="308" y="456"/>
                    </a:lnTo>
                    <a:lnTo>
                      <a:pt x="299" y="456"/>
                    </a:lnTo>
                    <a:lnTo>
                      <a:pt x="293" y="456"/>
                    </a:lnTo>
                    <a:lnTo>
                      <a:pt x="286" y="455"/>
                    </a:lnTo>
                    <a:lnTo>
                      <a:pt x="281" y="455"/>
                    </a:lnTo>
                    <a:lnTo>
                      <a:pt x="272" y="455"/>
                    </a:lnTo>
                    <a:lnTo>
                      <a:pt x="266" y="454"/>
                    </a:lnTo>
                    <a:lnTo>
                      <a:pt x="258" y="454"/>
                    </a:lnTo>
                    <a:lnTo>
                      <a:pt x="250" y="451"/>
                    </a:lnTo>
                    <a:lnTo>
                      <a:pt x="245" y="450"/>
                    </a:lnTo>
                    <a:lnTo>
                      <a:pt x="236" y="449"/>
                    </a:lnTo>
                    <a:lnTo>
                      <a:pt x="229" y="449"/>
                    </a:lnTo>
                    <a:lnTo>
                      <a:pt x="220" y="446"/>
                    </a:lnTo>
                    <a:lnTo>
                      <a:pt x="213" y="445"/>
                    </a:lnTo>
                    <a:lnTo>
                      <a:pt x="204" y="444"/>
                    </a:lnTo>
                    <a:lnTo>
                      <a:pt x="195" y="441"/>
                    </a:lnTo>
                    <a:lnTo>
                      <a:pt x="187" y="439"/>
                    </a:lnTo>
                    <a:lnTo>
                      <a:pt x="177" y="438"/>
                    </a:lnTo>
                    <a:lnTo>
                      <a:pt x="169" y="436"/>
                    </a:lnTo>
                    <a:lnTo>
                      <a:pt x="160" y="434"/>
                    </a:lnTo>
                    <a:lnTo>
                      <a:pt x="151" y="433"/>
                    </a:lnTo>
                    <a:lnTo>
                      <a:pt x="143" y="429"/>
                    </a:lnTo>
                    <a:lnTo>
                      <a:pt x="137" y="428"/>
                    </a:lnTo>
                    <a:lnTo>
                      <a:pt x="129" y="425"/>
                    </a:lnTo>
                    <a:lnTo>
                      <a:pt x="121" y="423"/>
                    </a:lnTo>
                    <a:lnTo>
                      <a:pt x="115" y="420"/>
                    </a:lnTo>
                    <a:lnTo>
                      <a:pt x="107" y="419"/>
                    </a:lnTo>
                    <a:lnTo>
                      <a:pt x="101" y="416"/>
                    </a:lnTo>
                    <a:lnTo>
                      <a:pt x="95" y="413"/>
                    </a:lnTo>
                    <a:lnTo>
                      <a:pt x="89" y="410"/>
                    </a:lnTo>
                    <a:lnTo>
                      <a:pt x="84" y="406"/>
                    </a:lnTo>
                    <a:lnTo>
                      <a:pt x="78" y="405"/>
                    </a:lnTo>
                    <a:lnTo>
                      <a:pt x="73" y="403"/>
                    </a:lnTo>
                    <a:lnTo>
                      <a:pt x="68" y="400"/>
                    </a:lnTo>
                    <a:lnTo>
                      <a:pt x="62" y="396"/>
                    </a:lnTo>
                    <a:lnTo>
                      <a:pt x="56" y="394"/>
                    </a:lnTo>
                    <a:lnTo>
                      <a:pt x="52" y="390"/>
                    </a:lnTo>
                    <a:lnTo>
                      <a:pt x="47" y="386"/>
                    </a:lnTo>
                    <a:lnTo>
                      <a:pt x="42" y="384"/>
                    </a:lnTo>
                    <a:lnTo>
                      <a:pt x="38" y="379"/>
                    </a:lnTo>
                    <a:lnTo>
                      <a:pt x="35" y="376"/>
                    </a:lnTo>
                    <a:lnTo>
                      <a:pt x="29" y="371"/>
                    </a:lnTo>
                    <a:lnTo>
                      <a:pt x="26" y="369"/>
                    </a:lnTo>
                    <a:lnTo>
                      <a:pt x="24" y="364"/>
                    </a:lnTo>
                    <a:lnTo>
                      <a:pt x="18" y="360"/>
                    </a:lnTo>
                    <a:lnTo>
                      <a:pt x="15" y="356"/>
                    </a:lnTo>
                    <a:lnTo>
                      <a:pt x="11" y="353"/>
                    </a:lnTo>
                    <a:lnTo>
                      <a:pt x="10" y="348"/>
                    </a:lnTo>
                    <a:lnTo>
                      <a:pt x="8" y="345"/>
                    </a:lnTo>
                    <a:lnTo>
                      <a:pt x="3" y="340"/>
                    </a:lnTo>
                    <a:lnTo>
                      <a:pt x="2" y="338"/>
                    </a:lnTo>
                    <a:lnTo>
                      <a:pt x="0" y="3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6" name="Freeform 326"/>
              <p:cNvSpPr>
                <a:spLocks/>
              </p:cNvSpPr>
              <p:nvPr/>
            </p:nvSpPr>
            <p:spPr bwMode="auto">
              <a:xfrm>
                <a:off x="3770" y="2917"/>
                <a:ext cx="8" cy="59"/>
              </a:xfrm>
              <a:custGeom>
                <a:avLst/>
                <a:gdLst>
                  <a:gd name="T0" fmla="*/ 0 w 39"/>
                  <a:gd name="T1" fmla="*/ 0 h 237"/>
                  <a:gd name="T2" fmla="*/ 0 w 39"/>
                  <a:gd name="T3" fmla="*/ 0 h 237"/>
                  <a:gd name="T4" fmla="*/ 0 w 39"/>
                  <a:gd name="T5" fmla="*/ 0 h 237"/>
                  <a:gd name="T6" fmla="*/ 0 w 39"/>
                  <a:gd name="T7" fmla="*/ 0 h 237"/>
                  <a:gd name="T8" fmla="*/ 0 w 39"/>
                  <a:gd name="T9" fmla="*/ 0 h 237"/>
                  <a:gd name="T10" fmla="*/ 0 w 39"/>
                  <a:gd name="T11" fmla="*/ 0 h 237"/>
                  <a:gd name="T12" fmla="*/ 0 w 39"/>
                  <a:gd name="T13" fmla="*/ 0 h 237"/>
                  <a:gd name="T14" fmla="*/ 0 w 39"/>
                  <a:gd name="T15" fmla="*/ 0 h 237"/>
                  <a:gd name="T16" fmla="*/ 0 w 39"/>
                  <a:gd name="T17" fmla="*/ 0 h 237"/>
                  <a:gd name="T18" fmla="*/ 0 w 39"/>
                  <a:gd name="T19" fmla="*/ 0 h 237"/>
                  <a:gd name="T20" fmla="*/ 0 w 39"/>
                  <a:gd name="T21" fmla="*/ 0 h 237"/>
                  <a:gd name="T22" fmla="*/ 0 w 39"/>
                  <a:gd name="T23" fmla="*/ 0 h 237"/>
                  <a:gd name="T24" fmla="*/ 0 w 39"/>
                  <a:gd name="T25" fmla="*/ 0 h 237"/>
                  <a:gd name="T26" fmla="*/ 0 w 39"/>
                  <a:gd name="T27" fmla="*/ 0 h 237"/>
                  <a:gd name="T28" fmla="*/ 0 w 39"/>
                  <a:gd name="T29" fmla="*/ 0 h 237"/>
                  <a:gd name="T30" fmla="*/ 0 w 39"/>
                  <a:gd name="T31" fmla="*/ 0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237">
                    <a:moveTo>
                      <a:pt x="6" y="237"/>
                    </a:moveTo>
                    <a:lnTo>
                      <a:pt x="5" y="236"/>
                    </a:lnTo>
                    <a:lnTo>
                      <a:pt x="4" y="232"/>
                    </a:lnTo>
                    <a:lnTo>
                      <a:pt x="4" y="231"/>
                    </a:lnTo>
                    <a:lnTo>
                      <a:pt x="1" y="230"/>
                    </a:lnTo>
                    <a:lnTo>
                      <a:pt x="1" y="228"/>
                    </a:lnTo>
                    <a:lnTo>
                      <a:pt x="0" y="226"/>
                    </a:lnTo>
                    <a:lnTo>
                      <a:pt x="0" y="225"/>
                    </a:lnTo>
                    <a:lnTo>
                      <a:pt x="0" y="223"/>
                    </a:lnTo>
                    <a:lnTo>
                      <a:pt x="0" y="221"/>
                    </a:lnTo>
                    <a:lnTo>
                      <a:pt x="0" y="216"/>
                    </a:lnTo>
                    <a:lnTo>
                      <a:pt x="1" y="206"/>
                    </a:lnTo>
                    <a:lnTo>
                      <a:pt x="5" y="192"/>
                    </a:lnTo>
                    <a:lnTo>
                      <a:pt x="8" y="173"/>
                    </a:lnTo>
                    <a:lnTo>
                      <a:pt x="14" y="147"/>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7" name="Freeform 327"/>
              <p:cNvSpPr>
                <a:spLocks/>
              </p:cNvSpPr>
              <p:nvPr/>
            </p:nvSpPr>
            <p:spPr bwMode="auto">
              <a:xfrm>
                <a:off x="3808" y="2876"/>
                <a:ext cx="38" cy="22"/>
              </a:xfrm>
              <a:custGeom>
                <a:avLst/>
                <a:gdLst>
                  <a:gd name="T0" fmla="*/ 0 w 188"/>
                  <a:gd name="T1" fmla="*/ 0 h 88"/>
                  <a:gd name="T2" fmla="*/ 0 w 188"/>
                  <a:gd name="T3" fmla="*/ 0 h 88"/>
                  <a:gd name="T4" fmla="*/ 0 w 188"/>
                  <a:gd name="T5" fmla="*/ 0 h 88"/>
                  <a:gd name="T6" fmla="*/ 0 w 188"/>
                  <a:gd name="T7" fmla="*/ 0 h 88"/>
                  <a:gd name="T8" fmla="*/ 0 w 188"/>
                  <a:gd name="T9" fmla="*/ 0 h 88"/>
                  <a:gd name="T10" fmla="*/ 0 w 188"/>
                  <a:gd name="T11" fmla="*/ 0 h 88"/>
                  <a:gd name="T12" fmla="*/ 0 w 188"/>
                  <a:gd name="T13" fmla="*/ 0 h 88"/>
                  <a:gd name="T14" fmla="*/ 0 w 188"/>
                  <a:gd name="T15" fmla="*/ 0 h 88"/>
                  <a:gd name="T16" fmla="*/ 0 w 188"/>
                  <a:gd name="T17" fmla="*/ 0 h 88"/>
                  <a:gd name="T18" fmla="*/ 0 w 188"/>
                  <a:gd name="T19" fmla="*/ 0 h 88"/>
                  <a:gd name="T20" fmla="*/ 0 w 188"/>
                  <a:gd name="T21" fmla="*/ 0 h 88"/>
                  <a:gd name="T22" fmla="*/ 0 w 188"/>
                  <a:gd name="T23" fmla="*/ 0 h 88"/>
                  <a:gd name="T24" fmla="*/ 0 w 188"/>
                  <a:gd name="T25" fmla="*/ 0 h 88"/>
                  <a:gd name="T26" fmla="*/ 0 w 188"/>
                  <a:gd name="T27" fmla="*/ 0 h 88"/>
                  <a:gd name="T28" fmla="*/ 0 w 188"/>
                  <a:gd name="T29" fmla="*/ 0 h 88"/>
                  <a:gd name="T30" fmla="*/ 0 w 188"/>
                  <a:gd name="T31" fmla="*/ 0 h 88"/>
                  <a:gd name="T32" fmla="*/ 0 w 188"/>
                  <a:gd name="T33" fmla="*/ 0 h 88"/>
                  <a:gd name="T34" fmla="*/ 0 w 188"/>
                  <a:gd name="T35" fmla="*/ 0 h 88"/>
                  <a:gd name="T36" fmla="*/ 0 w 188"/>
                  <a:gd name="T37" fmla="*/ 0 h 88"/>
                  <a:gd name="T38" fmla="*/ 0 w 188"/>
                  <a:gd name="T39" fmla="*/ 0 h 88"/>
                  <a:gd name="T40" fmla="*/ 0 w 188"/>
                  <a:gd name="T41" fmla="*/ 0 h 88"/>
                  <a:gd name="T42" fmla="*/ 0 w 188"/>
                  <a:gd name="T43" fmla="*/ 0 h 88"/>
                  <a:gd name="T44" fmla="*/ 0 w 188"/>
                  <a:gd name="T45" fmla="*/ 0 h 88"/>
                  <a:gd name="T46" fmla="*/ 0 w 188"/>
                  <a:gd name="T47" fmla="*/ 0 h 88"/>
                  <a:gd name="T48" fmla="*/ 0 w 188"/>
                  <a:gd name="T49" fmla="*/ 0 h 88"/>
                  <a:gd name="T50" fmla="*/ 0 w 188"/>
                  <a:gd name="T51" fmla="*/ 0 h 88"/>
                  <a:gd name="T52" fmla="*/ 0 w 188"/>
                  <a:gd name="T53" fmla="*/ 0 h 88"/>
                  <a:gd name="T54" fmla="*/ 0 w 188"/>
                  <a:gd name="T55" fmla="*/ 0 h 88"/>
                  <a:gd name="T56" fmla="*/ 0 w 188"/>
                  <a:gd name="T57" fmla="*/ 0 h 88"/>
                  <a:gd name="T58" fmla="*/ 0 w 188"/>
                  <a:gd name="T59" fmla="*/ 0 h 88"/>
                  <a:gd name="T60" fmla="*/ 0 w 188"/>
                  <a:gd name="T61" fmla="*/ 0 h 88"/>
                  <a:gd name="T62" fmla="*/ 0 w 188"/>
                  <a:gd name="T63" fmla="*/ 0 h 88"/>
                  <a:gd name="T64" fmla="*/ 0 w 188"/>
                  <a:gd name="T65" fmla="*/ 0 h 88"/>
                  <a:gd name="T66" fmla="*/ 0 w 188"/>
                  <a:gd name="T67" fmla="*/ 0 h 88"/>
                  <a:gd name="T68" fmla="*/ 0 w 188"/>
                  <a:gd name="T69" fmla="*/ 0 h 88"/>
                  <a:gd name="T70" fmla="*/ 0 w 188"/>
                  <a:gd name="T71" fmla="*/ 0 h 88"/>
                  <a:gd name="T72" fmla="*/ 0 w 188"/>
                  <a:gd name="T73" fmla="*/ 0 h 88"/>
                  <a:gd name="T74" fmla="*/ 0 w 188"/>
                  <a:gd name="T75" fmla="*/ 0 h 88"/>
                  <a:gd name="T76" fmla="*/ 0 w 188"/>
                  <a:gd name="T77" fmla="*/ 0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88">
                    <a:moveTo>
                      <a:pt x="0" y="88"/>
                    </a:moveTo>
                    <a:lnTo>
                      <a:pt x="2" y="84"/>
                    </a:lnTo>
                    <a:lnTo>
                      <a:pt x="3" y="81"/>
                    </a:lnTo>
                    <a:lnTo>
                      <a:pt x="6" y="79"/>
                    </a:lnTo>
                    <a:lnTo>
                      <a:pt x="8" y="76"/>
                    </a:lnTo>
                    <a:lnTo>
                      <a:pt x="10" y="74"/>
                    </a:lnTo>
                    <a:lnTo>
                      <a:pt x="11" y="73"/>
                    </a:lnTo>
                    <a:lnTo>
                      <a:pt x="12" y="70"/>
                    </a:lnTo>
                    <a:lnTo>
                      <a:pt x="16" y="68"/>
                    </a:lnTo>
                    <a:lnTo>
                      <a:pt x="18" y="65"/>
                    </a:lnTo>
                    <a:lnTo>
                      <a:pt x="19" y="64"/>
                    </a:lnTo>
                    <a:lnTo>
                      <a:pt x="21" y="60"/>
                    </a:lnTo>
                    <a:lnTo>
                      <a:pt x="24" y="59"/>
                    </a:lnTo>
                    <a:lnTo>
                      <a:pt x="28" y="56"/>
                    </a:lnTo>
                    <a:lnTo>
                      <a:pt x="29" y="55"/>
                    </a:lnTo>
                    <a:lnTo>
                      <a:pt x="33" y="51"/>
                    </a:lnTo>
                    <a:lnTo>
                      <a:pt x="35" y="50"/>
                    </a:lnTo>
                    <a:lnTo>
                      <a:pt x="37" y="48"/>
                    </a:lnTo>
                    <a:lnTo>
                      <a:pt x="41" y="46"/>
                    </a:lnTo>
                    <a:lnTo>
                      <a:pt x="44" y="43"/>
                    </a:lnTo>
                    <a:lnTo>
                      <a:pt x="46" y="41"/>
                    </a:lnTo>
                    <a:lnTo>
                      <a:pt x="48" y="40"/>
                    </a:lnTo>
                    <a:lnTo>
                      <a:pt x="51" y="38"/>
                    </a:lnTo>
                    <a:lnTo>
                      <a:pt x="55" y="35"/>
                    </a:lnTo>
                    <a:lnTo>
                      <a:pt x="59" y="34"/>
                    </a:lnTo>
                    <a:lnTo>
                      <a:pt x="61" y="31"/>
                    </a:lnTo>
                    <a:lnTo>
                      <a:pt x="64" y="30"/>
                    </a:lnTo>
                    <a:lnTo>
                      <a:pt x="68" y="28"/>
                    </a:lnTo>
                    <a:lnTo>
                      <a:pt x="71" y="24"/>
                    </a:lnTo>
                    <a:lnTo>
                      <a:pt x="73" y="23"/>
                    </a:lnTo>
                    <a:lnTo>
                      <a:pt x="77" y="22"/>
                    </a:lnTo>
                    <a:lnTo>
                      <a:pt x="81" y="20"/>
                    </a:lnTo>
                    <a:lnTo>
                      <a:pt x="83" y="17"/>
                    </a:lnTo>
                    <a:lnTo>
                      <a:pt x="88" y="15"/>
                    </a:lnTo>
                    <a:lnTo>
                      <a:pt x="91" y="14"/>
                    </a:lnTo>
                    <a:lnTo>
                      <a:pt x="96" y="13"/>
                    </a:lnTo>
                    <a:lnTo>
                      <a:pt x="99" y="13"/>
                    </a:lnTo>
                    <a:lnTo>
                      <a:pt x="103" y="10"/>
                    </a:lnTo>
                    <a:lnTo>
                      <a:pt x="107" y="9"/>
                    </a:lnTo>
                    <a:lnTo>
                      <a:pt x="112" y="8"/>
                    </a:lnTo>
                    <a:lnTo>
                      <a:pt x="114" y="8"/>
                    </a:lnTo>
                    <a:lnTo>
                      <a:pt x="118" y="7"/>
                    </a:lnTo>
                    <a:lnTo>
                      <a:pt x="123" y="5"/>
                    </a:lnTo>
                    <a:lnTo>
                      <a:pt x="125" y="5"/>
                    </a:lnTo>
                    <a:lnTo>
                      <a:pt x="129" y="4"/>
                    </a:lnTo>
                    <a:lnTo>
                      <a:pt x="132" y="4"/>
                    </a:lnTo>
                    <a:lnTo>
                      <a:pt x="135" y="4"/>
                    </a:lnTo>
                    <a:lnTo>
                      <a:pt x="139" y="2"/>
                    </a:lnTo>
                    <a:lnTo>
                      <a:pt x="141" y="2"/>
                    </a:lnTo>
                    <a:lnTo>
                      <a:pt x="145" y="2"/>
                    </a:lnTo>
                    <a:lnTo>
                      <a:pt x="147" y="0"/>
                    </a:lnTo>
                    <a:lnTo>
                      <a:pt x="150" y="0"/>
                    </a:lnTo>
                    <a:lnTo>
                      <a:pt x="151" y="0"/>
                    </a:lnTo>
                    <a:lnTo>
                      <a:pt x="153" y="0"/>
                    </a:lnTo>
                    <a:lnTo>
                      <a:pt x="157" y="0"/>
                    </a:lnTo>
                    <a:lnTo>
                      <a:pt x="158" y="0"/>
                    </a:lnTo>
                    <a:lnTo>
                      <a:pt x="159" y="0"/>
                    </a:lnTo>
                    <a:lnTo>
                      <a:pt x="161" y="0"/>
                    </a:lnTo>
                    <a:lnTo>
                      <a:pt x="162" y="0"/>
                    </a:lnTo>
                    <a:lnTo>
                      <a:pt x="164" y="0"/>
                    </a:lnTo>
                    <a:lnTo>
                      <a:pt x="166" y="0"/>
                    </a:lnTo>
                    <a:lnTo>
                      <a:pt x="167" y="0"/>
                    </a:lnTo>
                    <a:lnTo>
                      <a:pt x="170" y="0"/>
                    </a:lnTo>
                    <a:lnTo>
                      <a:pt x="172" y="0"/>
                    </a:lnTo>
                    <a:lnTo>
                      <a:pt x="174" y="0"/>
                    </a:lnTo>
                    <a:lnTo>
                      <a:pt x="175" y="2"/>
                    </a:lnTo>
                    <a:lnTo>
                      <a:pt x="177" y="2"/>
                    </a:lnTo>
                    <a:lnTo>
                      <a:pt x="178" y="2"/>
                    </a:lnTo>
                    <a:lnTo>
                      <a:pt x="179" y="2"/>
                    </a:lnTo>
                    <a:lnTo>
                      <a:pt x="183" y="2"/>
                    </a:lnTo>
                    <a:lnTo>
                      <a:pt x="184" y="4"/>
                    </a:lnTo>
                    <a:lnTo>
                      <a:pt x="185" y="4"/>
                    </a:lnTo>
                    <a:lnTo>
                      <a:pt x="185" y="5"/>
                    </a:lnTo>
                    <a:lnTo>
                      <a:pt x="186" y="5"/>
                    </a:lnTo>
                    <a:lnTo>
                      <a:pt x="186" y="7"/>
                    </a:lnTo>
                    <a:lnTo>
                      <a:pt x="188" y="8"/>
                    </a:lnTo>
                    <a:lnTo>
                      <a:pt x="188" y="9"/>
                    </a:lnTo>
                    <a:lnTo>
                      <a:pt x="188" y="10"/>
                    </a:lnTo>
                    <a:lnTo>
                      <a:pt x="188"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98" name="Line 328"/>
              <p:cNvSpPr>
                <a:spLocks noChangeShapeType="1"/>
              </p:cNvSpPr>
              <p:nvPr/>
            </p:nvSpPr>
            <p:spPr bwMode="auto">
              <a:xfrm>
                <a:off x="3906" y="2891"/>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99" name="Freeform 329"/>
              <p:cNvSpPr>
                <a:spLocks/>
              </p:cNvSpPr>
              <p:nvPr/>
            </p:nvSpPr>
            <p:spPr bwMode="auto">
              <a:xfrm>
                <a:off x="3907" y="2983"/>
                <a:ext cx="17" cy="17"/>
              </a:xfrm>
              <a:custGeom>
                <a:avLst/>
                <a:gdLst>
                  <a:gd name="T0" fmla="*/ 0 w 87"/>
                  <a:gd name="T1" fmla="*/ 0 h 68"/>
                  <a:gd name="T2" fmla="*/ 0 w 87"/>
                  <a:gd name="T3" fmla="*/ 0 h 68"/>
                  <a:gd name="T4" fmla="*/ 0 w 87"/>
                  <a:gd name="T5" fmla="*/ 0 h 68"/>
                  <a:gd name="T6" fmla="*/ 0 w 87"/>
                  <a:gd name="T7" fmla="*/ 0 h 68"/>
                  <a:gd name="T8" fmla="*/ 0 w 87"/>
                  <a:gd name="T9" fmla="*/ 0 h 68"/>
                  <a:gd name="T10" fmla="*/ 0 w 87"/>
                  <a:gd name="T11" fmla="*/ 0 h 68"/>
                  <a:gd name="T12" fmla="*/ 0 w 87"/>
                  <a:gd name="T13" fmla="*/ 0 h 68"/>
                  <a:gd name="T14" fmla="*/ 0 w 87"/>
                  <a:gd name="T15" fmla="*/ 0 h 68"/>
                  <a:gd name="T16" fmla="*/ 0 w 87"/>
                  <a:gd name="T17" fmla="*/ 0 h 68"/>
                  <a:gd name="T18" fmla="*/ 0 w 87"/>
                  <a:gd name="T19" fmla="*/ 0 h 68"/>
                  <a:gd name="T20" fmla="*/ 0 w 87"/>
                  <a:gd name="T21" fmla="*/ 0 h 68"/>
                  <a:gd name="T22" fmla="*/ 0 w 87"/>
                  <a:gd name="T23" fmla="*/ 0 h 68"/>
                  <a:gd name="T24" fmla="*/ 0 w 87"/>
                  <a:gd name="T25" fmla="*/ 0 h 68"/>
                  <a:gd name="T26" fmla="*/ 0 w 87"/>
                  <a:gd name="T27" fmla="*/ 0 h 68"/>
                  <a:gd name="T28" fmla="*/ 0 w 87"/>
                  <a:gd name="T29" fmla="*/ 0 h 68"/>
                  <a:gd name="T30" fmla="*/ 0 w 87"/>
                  <a:gd name="T31" fmla="*/ 0 h 68"/>
                  <a:gd name="T32" fmla="*/ 0 w 87"/>
                  <a:gd name="T33" fmla="*/ 0 h 68"/>
                  <a:gd name="T34" fmla="*/ 0 w 87"/>
                  <a:gd name="T35" fmla="*/ 0 h 68"/>
                  <a:gd name="T36" fmla="*/ 0 w 87"/>
                  <a:gd name="T37" fmla="*/ 0 h 68"/>
                  <a:gd name="T38" fmla="*/ 0 w 87"/>
                  <a:gd name="T39" fmla="*/ 0 h 68"/>
                  <a:gd name="T40" fmla="*/ 0 w 87"/>
                  <a:gd name="T41" fmla="*/ 0 h 68"/>
                  <a:gd name="T42" fmla="*/ 0 w 87"/>
                  <a:gd name="T43" fmla="*/ 0 h 68"/>
                  <a:gd name="T44" fmla="*/ 0 w 87"/>
                  <a:gd name="T45" fmla="*/ 0 h 68"/>
                  <a:gd name="T46" fmla="*/ 0 w 87"/>
                  <a:gd name="T47" fmla="*/ 0 h 68"/>
                  <a:gd name="T48" fmla="*/ 0 w 87"/>
                  <a:gd name="T49" fmla="*/ 0 h 68"/>
                  <a:gd name="T50" fmla="*/ 0 w 87"/>
                  <a:gd name="T51" fmla="*/ 0 h 68"/>
                  <a:gd name="T52" fmla="*/ 0 w 87"/>
                  <a:gd name="T53" fmla="*/ 0 h 68"/>
                  <a:gd name="T54" fmla="*/ 0 w 87"/>
                  <a:gd name="T55" fmla="*/ 0 h 68"/>
                  <a:gd name="T56" fmla="*/ 0 w 87"/>
                  <a:gd name="T57" fmla="*/ 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68">
                    <a:moveTo>
                      <a:pt x="0" y="68"/>
                    </a:moveTo>
                    <a:lnTo>
                      <a:pt x="6" y="65"/>
                    </a:lnTo>
                    <a:lnTo>
                      <a:pt x="13" y="60"/>
                    </a:lnTo>
                    <a:lnTo>
                      <a:pt x="21" y="58"/>
                    </a:lnTo>
                    <a:lnTo>
                      <a:pt x="29" y="53"/>
                    </a:lnTo>
                    <a:lnTo>
                      <a:pt x="35" y="50"/>
                    </a:lnTo>
                    <a:lnTo>
                      <a:pt x="44" y="45"/>
                    </a:lnTo>
                    <a:lnTo>
                      <a:pt x="51" y="42"/>
                    </a:lnTo>
                    <a:lnTo>
                      <a:pt x="55" y="39"/>
                    </a:lnTo>
                    <a:lnTo>
                      <a:pt x="60" y="35"/>
                    </a:lnTo>
                    <a:lnTo>
                      <a:pt x="65" y="33"/>
                    </a:lnTo>
                    <a:lnTo>
                      <a:pt x="70" y="29"/>
                    </a:lnTo>
                    <a:lnTo>
                      <a:pt x="72" y="28"/>
                    </a:lnTo>
                    <a:lnTo>
                      <a:pt x="73" y="25"/>
                    </a:lnTo>
                    <a:lnTo>
                      <a:pt x="78" y="24"/>
                    </a:lnTo>
                    <a:lnTo>
                      <a:pt x="80" y="23"/>
                    </a:lnTo>
                    <a:lnTo>
                      <a:pt x="81" y="19"/>
                    </a:lnTo>
                    <a:lnTo>
                      <a:pt x="82" y="18"/>
                    </a:lnTo>
                    <a:lnTo>
                      <a:pt x="83" y="17"/>
                    </a:lnTo>
                    <a:lnTo>
                      <a:pt x="83" y="15"/>
                    </a:lnTo>
                    <a:lnTo>
                      <a:pt x="86" y="14"/>
                    </a:lnTo>
                    <a:lnTo>
                      <a:pt x="86" y="12"/>
                    </a:lnTo>
                    <a:lnTo>
                      <a:pt x="86" y="10"/>
                    </a:lnTo>
                    <a:lnTo>
                      <a:pt x="87" y="9"/>
                    </a:lnTo>
                    <a:lnTo>
                      <a:pt x="87" y="8"/>
                    </a:lnTo>
                    <a:lnTo>
                      <a:pt x="87" y="7"/>
                    </a:lnTo>
                    <a:lnTo>
                      <a:pt x="87" y="5"/>
                    </a:lnTo>
                    <a:lnTo>
                      <a:pt x="87" y="2"/>
                    </a:lnTo>
                    <a:lnTo>
                      <a:pt x="8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0" name="Line 330"/>
              <p:cNvSpPr>
                <a:spLocks noChangeShapeType="1"/>
              </p:cNvSpPr>
              <p:nvPr/>
            </p:nvSpPr>
            <p:spPr bwMode="auto">
              <a:xfrm flipV="1">
                <a:off x="3924" y="298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01" name="Freeform 331"/>
              <p:cNvSpPr>
                <a:spLocks/>
              </p:cNvSpPr>
              <p:nvPr/>
            </p:nvSpPr>
            <p:spPr bwMode="auto">
              <a:xfrm>
                <a:off x="3924" y="2981"/>
                <a:ext cx="1" cy="2"/>
              </a:xfrm>
              <a:custGeom>
                <a:avLst/>
                <a:gdLst>
                  <a:gd name="T0" fmla="*/ 0 w 1"/>
                  <a:gd name="T1" fmla="*/ 0 h 8"/>
                  <a:gd name="T2" fmla="*/ 0 w 1"/>
                  <a:gd name="T3" fmla="*/ 0 h 8"/>
                  <a:gd name="T4" fmla="*/ 0 w 1"/>
                  <a:gd name="T5" fmla="*/ 0 h 8"/>
                  <a:gd name="T6" fmla="*/ 0 w 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8">
                    <a:moveTo>
                      <a:pt x="0" y="8"/>
                    </a:moveTo>
                    <a:lnTo>
                      <a:pt x="0" y="5"/>
                    </a:lnTo>
                    <a:lnTo>
                      <a:pt x="0"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2" name="Freeform 332"/>
              <p:cNvSpPr>
                <a:spLocks/>
              </p:cNvSpPr>
              <p:nvPr/>
            </p:nvSpPr>
            <p:spPr bwMode="auto">
              <a:xfrm>
                <a:off x="3767" y="2981"/>
                <a:ext cx="140" cy="39"/>
              </a:xfrm>
              <a:custGeom>
                <a:avLst/>
                <a:gdLst>
                  <a:gd name="T0" fmla="*/ 0 w 699"/>
                  <a:gd name="T1" fmla="*/ 0 h 155"/>
                  <a:gd name="T2" fmla="*/ 0 w 699"/>
                  <a:gd name="T3" fmla="*/ 0 h 155"/>
                  <a:gd name="T4" fmla="*/ 0 w 699"/>
                  <a:gd name="T5" fmla="*/ 0 h 155"/>
                  <a:gd name="T6" fmla="*/ 0 w 699"/>
                  <a:gd name="T7" fmla="*/ 0 h 155"/>
                  <a:gd name="T8" fmla="*/ 0 w 699"/>
                  <a:gd name="T9" fmla="*/ 0 h 155"/>
                  <a:gd name="T10" fmla="*/ 0 w 699"/>
                  <a:gd name="T11" fmla="*/ 0 h 155"/>
                  <a:gd name="T12" fmla="*/ 0 w 699"/>
                  <a:gd name="T13" fmla="*/ 0 h 155"/>
                  <a:gd name="T14" fmla="*/ 0 w 699"/>
                  <a:gd name="T15" fmla="*/ 0 h 155"/>
                  <a:gd name="T16" fmla="*/ 0 w 699"/>
                  <a:gd name="T17" fmla="*/ 0 h 155"/>
                  <a:gd name="T18" fmla="*/ 0 w 699"/>
                  <a:gd name="T19" fmla="*/ 0 h 155"/>
                  <a:gd name="T20" fmla="*/ 0 w 699"/>
                  <a:gd name="T21" fmla="*/ 0 h 155"/>
                  <a:gd name="T22" fmla="*/ 0 w 699"/>
                  <a:gd name="T23" fmla="*/ 0 h 155"/>
                  <a:gd name="T24" fmla="*/ 0 w 699"/>
                  <a:gd name="T25" fmla="*/ 0 h 155"/>
                  <a:gd name="T26" fmla="*/ 0 w 699"/>
                  <a:gd name="T27" fmla="*/ 0 h 155"/>
                  <a:gd name="T28" fmla="*/ 0 w 699"/>
                  <a:gd name="T29" fmla="*/ 0 h 155"/>
                  <a:gd name="T30" fmla="*/ 0 w 699"/>
                  <a:gd name="T31" fmla="*/ 0 h 155"/>
                  <a:gd name="T32" fmla="*/ 0 w 699"/>
                  <a:gd name="T33" fmla="*/ 0 h 155"/>
                  <a:gd name="T34" fmla="*/ 0 w 699"/>
                  <a:gd name="T35" fmla="*/ 0 h 155"/>
                  <a:gd name="T36" fmla="*/ 0 w 699"/>
                  <a:gd name="T37" fmla="*/ 0 h 155"/>
                  <a:gd name="T38" fmla="*/ 0 w 699"/>
                  <a:gd name="T39" fmla="*/ 0 h 155"/>
                  <a:gd name="T40" fmla="*/ 0 w 699"/>
                  <a:gd name="T41" fmla="*/ 0 h 155"/>
                  <a:gd name="T42" fmla="*/ 0 w 699"/>
                  <a:gd name="T43" fmla="*/ 0 h 155"/>
                  <a:gd name="T44" fmla="*/ 0 w 699"/>
                  <a:gd name="T45" fmla="*/ 0 h 155"/>
                  <a:gd name="T46" fmla="*/ 0 w 699"/>
                  <a:gd name="T47" fmla="*/ 0 h 155"/>
                  <a:gd name="T48" fmla="*/ 0 w 699"/>
                  <a:gd name="T49" fmla="*/ 0 h 155"/>
                  <a:gd name="T50" fmla="*/ 0 w 699"/>
                  <a:gd name="T51" fmla="*/ 0 h 155"/>
                  <a:gd name="T52" fmla="*/ 0 w 699"/>
                  <a:gd name="T53" fmla="*/ 0 h 155"/>
                  <a:gd name="T54" fmla="*/ 0 w 699"/>
                  <a:gd name="T55" fmla="*/ 0 h 155"/>
                  <a:gd name="T56" fmla="*/ 0 w 699"/>
                  <a:gd name="T57" fmla="*/ 0 h 155"/>
                  <a:gd name="T58" fmla="*/ 0 w 699"/>
                  <a:gd name="T59" fmla="*/ 0 h 155"/>
                  <a:gd name="T60" fmla="*/ 0 w 699"/>
                  <a:gd name="T61" fmla="*/ 0 h 155"/>
                  <a:gd name="T62" fmla="*/ 0 w 699"/>
                  <a:gd name="T63" fmla="*/ 0 h 155"/>
                  <a:gd name="T64" fmla="*/ 0 w 699"/>
                  <a:gd name="T65" fmla="*/ 0 h 155"/>
                  <a:gd name="T66" fmla="*/ 0 w 699"/>
                  <a:gd name="T67" fmla="*/ 0 h 155"/>
                  <a:gd name="T68" fmla="*/ 0 w 699"/>
                  <a:gd name="T69" fmla="*/ 0 h 155"/>
                  <a:gd name="T70" fmla="*/ 0 w 699"/>
                  <a:gd name="T71" fmla="*/ 0 h 155"/>
                  <a:gd name="T72" fmla="*/ 0 w 699"/>
                  <a:gd name="T73" fmla="*/ 0 h 155"/>
                  <a:gd name="T74" fmla="*/ 0 w 699"/>
                  <a:gd name="T75" fmla="*/ 0 h 155"/>
                  <a:gd name="T76" fmla="*/ 0 w 699"/>
                  <a:gd name="T77" fmla="*/ 0 h 155"/>
                  <a:gd name="T78" fmla="*/ 0 w 699"/>
                  <a:gd name="T79" fmla="*/ 0 h 155"/>
                  <a:gd name="T80" fmla="*/ 0 w 699"/>
                  <a:gd name="T81" fmla="*/ 0 h 155"/>
                  <a:gd name="T82" fmla="*/ 0 w 699"/>
                  <a:gd name="T83" fmla="*/ 0 h 155"/>
                  <a:gd name="T84" fmla="*/ 0 w 699"/>
                  <a:gd name="T85" fmla="*/ 0 h 155"/>
                  <a:gd name="T86" fmla="*/ 0 w 699"/>
                  <a:gd name="T87" fmla="*/ 0 h 155"/>
                  <a:gd name="T88" fmla="*/ 0 w 699"/>
                  <a:gd name="T89" fmla="*/ 0 h 155"/>
                  <a:gd name="T90" fmla="*/ 0 w 699"/>
                  <a:gd name="T91" fmla="*/ 0 h 155"/>
                  <a:gd name="T92" fmla="*/ 0 w 699"/>
                  <a:gd name="T93" fmla="*/ 0 h 155"/>
                  <a:gd name="T94" fmla="*/ 0 w 699"/>
                  <a:gd name="T95" fmla="*/ 0 h 155"/>
                  <a:gd name="T96" fmla="*/ 0 w 699"/>
                  <a:gd name="T97" fmla="*/ 0 h 155"/>
                  <a:gd name="T98" fmla="*/ 0 w 699"/>
                  <a:gd name="T99" fmla="*/ 0 h 155"/>
                  <a:gd name="T100" fmla="*/ 0 w 699"/>
                  <a:gd name="T101" fmla="*/ 0 h 155"/>
                  <a:gd name="T102" fmla="*/ 0 w 699"/>
                  <a:gd name="T103" fmla="*/ 0 h 155"/>
                  <a:gd name="T104" fmla="*/ 0 w 699"/>
                  <a:gd name="T105" fmla="*/ 0 h 155"/>
                  <a:gd name="T106" fmla="*/ 0 w 699"/>
                  <a:gd name="T107" fmla="*/ 0 h 155"/>
                  <a:gd name="T108" fmla="*/ 0 w 699"/>
                  <a:gd name="T109" fmla="*/ 0 h 155"/>
                  <a:gd name="T110" fmla="*/ 0 w 699"/>
                  <a:gd name="T111" fmla="*/ 0 h 155"/>
                  <a:gd name="T112" fmla="*/ 0 w 699"/>
                  <a:gd name="T113" fmla="*/ 0 h 155"/>
                  <a:gd name="T114" fmla="*/ 0 w 699"/>
                  <a:gd name="T115" fmla="*/ 0 h 1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99" h="155">
                    <a:moveTo>
                      <a:pt x="699" y="76"/>
                    </a:moveTo>
                    <a:lnTo>
                      <a:pt x="690" y="81"/>
                    </a:lnTo>
                    <a:lnTo>
                      <a:pt x="683" y="83"/>
                    </a:lnTo>
                    <a:lnTo>
                      <a:pt x="675" y="86"/>
                    </a:lnTo>
                    <a:lnTo>
                      <a:pt x="669" y="88"/>
                    </a:lnTo>
                    <a:lnTo>
                      <a:pt x="663" y="91"/>
                    </a:lnTo>
                    <a:lnTo>
                      <a:pt x="656" y="93"/>
                    </a:lnTo>
                    <a:lnTo>
                      <a:pt x="649" y="96"/>
                    </a:lnTo>
                    <a:lnTo>
                      <a:pt x="643" y="98"/>
                    </a:lnTo>
                    <a:lnTo>
                      <a:pt x="637" y="101"/>
                    </a:lnTo>
                    <a:lnTo>
                      <a:pt x="630" y="102"/>
                    </a:lnTo>
                    <a:lnTo>
                      <a:pt x="624" y="106"/>
                    </a:lnTo>
                    <a:lnTo>
                      <a:pt x="618" y="107"/>
                    </a:lnTo>
                    <a:lnTo>
                      <a:pt x="611" y="108"/>
                    </a:lnTo>
                    <a:lnTo>
                      <a:pt x="604" y="109"/>
                    </a:lnTo>
                    <a:lnTo>
                      <a:pt x="597" y="111"/>
                    </a:lnTo>
                    <a:lnTo>
                      <a:pt x="591" y="113"/>
                    </a:lnTo>
                    <a:lnTo>
                      <a:pt x="583" y="116"/>
                    </a:lnTo>
                    <a:lnTo>
                      <a:pt x="574" y="117"/>
                    </a:lnTo>
                    <a:lnTo>
                      <a:pt x="567" y="118"/>
                    </a:lnTo>
                    <a:lnTo>
                      <a:pt x="560" y="120"/>
                    </a:lnTo>
                    <a:lnTo>
                      <a:pt x="551" y="122"/>
                    </a:lnTo>
                    <a:lnTo>
                      <a:pt x="544" y="123"/>
                    </a:lnTo>
                    <a:lnTo>
                      <a:pt x="535" y="125"/>
                    </a:lnTo>
                    <a:lnTo>
                      <a:pt x="527" y="126"/>
                    </a:lnTo>
                    <a:lnTo>
                      <a:pt x="522" y="126"/>
                    </a:lnTo>
                    <a:lnTo>
                      <a:pt x="513" y="127"/>
                    </a:lnTo>
                    <a:lnTo>
                      <a:pt x="506" y="130"/>
                    </a:lnTo>
                    <a:lnTo>
                      <a:pt x="498" y="130"/>
                    </a:lnTo>
                    <a:lnTo>
                      <a:pt x="490" y="131"/>
                    </a:lnTo>
                    <a:lnTo>
                      <a:pt x="482" y="131"/>
                    </a:lnTo>
                    <a:lnTo>
                      <a:pt x="474" y="132"/>
                    </a:lnTo>
                    <a:lnTo>
                      <a:pt x="467" y="132"/>
                    </a:lnTo>
                    <a:lnTo>
                      <a:pt x="456" y="132"/>
                    </a:lnTo>
                    <a:lnTo>
                      <a:pt x="447" y="133"/>
                    </a:lnTo>
                    <a:lnTo>
                      <a:pt x="437" y="133"/>
                    </a:lnTo>
                    <a:lnTo>
                      <a:pt x="428" y="133"/>
                    </a:lnTo>
                    <a:lnTo>
                      <a:pt x="418" y="133"/>
                    </a:lnTo>
                    <a:lnTo>
                      <a:pt x="407" y="133"/>
                    </a:lnTo>
                    <a:lnTo>
                      <a:pt x="398" y="133"/>
                    </a:lnTo>
                    <a:lnTo>
                      <a:pt x="385" y="133"/>
                    </a:lnTo>
                    <a:lnTo>
                      <a:pt x="374" y="133"/>
                    </a:lnTo>
                    <a:lnTo>
                      <a:pt x="364" y="133"/>
                    </a:lnTo>
                    <a:lnTo>
                      <a:pt x="353" y="133"/>
                    </a:lnTo>
                    <a:lnTo>
                      <a:pt x="341" y="132"/>
                    </a:lnTo>
                    <a:lnTo>
                      <a:pt x="330" y="132"/>
                    </a:lnTo>
                    <a:lnTo>
                      <a:pt x="319" y="132"/>
                    </a:lnTo>
                    <a:lnTo>
                      <a:pt x="307" y="131"/>
                    </a:lnTo>
                    <a:lnTo>
                      <a:pt x="295" y="130"/>
                    </a:lnTo>
                    <a:lnTo>
                      <a:pt x="284" y="127"/>
                    </a:lnTo>
                    <a:lnTo>
                      <a:pt x="276" y="127"/>
                    </a:lnTo>
                    <a:lnTo>
                      <a:pt x="266" y="126"/>
                    </a:lnTo>
                    <a:lnTo>
                      <a:pt x="254" y="125"/>
                    </a:lnTo>
                    <a:lnTo>
                      <a:pt x="244" y="123"/>
                    </a:lnTo>
                    <a:lnTo>
                      <a:pt x="236" y="122"/>
                    </a:lnTo>
                    <a:lnTo>
                      <a:pt x="227" y="120"/>
                    </a:lnTo>
                    <a:lnTo>
                      <a:pt x="217" y="117"/>
                    </a:lnTo>
                    <a:lnTo>
                      <a:pt x="209" y="116"/>
                    </a:lnTo>
                    <a:lnTo>
                      <a:pt x="201" y="114"/>
                    </a:lnTo>
                    <a:lnTo>
                      <a:pt x="192" y="113"/>
                    </a:lnTo>
                    <a:lnTo>
                      <a:pt x="186" y="111"/>
                    </a:lnTo>
                    <a:lnTo>
                      <a:pt x="177" y="109"/>
                    </a:lnTo>
                    <a:lnTo>
                      <a:pt x="171" y="108"/>
                    </a:lnTo>
                    <a:lnTo>
                      <a:pt x="163" y="107"/>
                    </a:lnTo>
                    <a:lnTo>
                      <a:pt x="155" y="106"/>
                    </a:lnTo>
                    <a:lnTo>
                      <a:pt x="150" y="102"/>
                    </a:lnTo>
                    <a:lnTo>
                      <a:pt x="144" y="101"/>
                    </a:lnTo>
                    <a:lnTo>
                      <a:pt x="137" y="98"/>
                    </a:lnTo>
                    <a:lnTo>
                      <a:pt x="131" y="97"/>
                    </a:lnTo>
                    <a:lnTo>
                      <a:pt x="126" y="96"/>
                    </a:lnTo>
                    <a:lnTo>
                      <a:pt x="120" y="92"/>
                    </a:lnTo>
                    <a:lnTo>
                      <a:pt x="112" y="91"/>
                    </a:lnTo>
                    <a:lnTo>
                      <a:pt x="109" y="88"/>
                    </a:lnTo>
                    <a:lnTo>
                      <a:pt x="101" y="86"/>
                    </a:lnTo>
                    <a:lnTo>
                      <a:pt x="95" y="83"/>
                    </a:lnTo>
                    <a:lnTo>
                      <a:pt x="89" y="81"/>
                    </a:lnTo>
                    <a:lnTo>
                      <a:pt x="84" y="77"/>
                    </a:lnTo>
                    <a:lnTo>
                      <a:pt x="77" y="76"/>
                    </a:lnTo>
                    <a:lnTo>
                      <a:pt x="73" y="73"/>
                    </a:lnTo>
                    <a:lnTo>
                      <a:pt x="67" y="70"/>
                    </a:lnTo>
                    <a:lnTo>
                      <a:pt x="62" y="67"/>
                    </a:lnTo>
                    <a:lnTo>
                      <a:pt x="58" y="65"/>
                    </a:lnTo>
                    <a:lnTo>
                      <a:pt x="54" y="61"/>
                    </a:lnTo>
                    <a:lnTo>
                      <a:pt x="50" y="58"/>
                    </a:lnTo>
                    <a:lnTo>
                      <a:pt x="47" y="57"/>
                    </a:lnTo>
                    <a:lnTo>
                      <a:pt x="45" y="53"/>
                    </a:lnTo>
                    <a:lnTo>
                      <a:pt x="41" y="51"/>
                    </a:lnTo>
                    <a:lnTo>
                      <a:pt x="37" y="48"/>
                    </a:lnTo>
                    <a:lnTo>
                      <a:pt x="34" y="45"/>
                    </a:lnTo>
                    <a:lnTo>
                      <a:pt x="31" y="42"/>
                    </a:lnTo>
                    <a:lnTo>
                      <a:pt x="29" y="40"/>
                    </a:lnTo>
                    <a:lnTo>
                      <a:pt x="24" y="35"/>
                    </a:lnTo>
                    <a:lnTo>
                      <a:pt x="21" y="31"/>
                    </a:lnTo>
                    <a:lnTo>
                      <a:pt x="16" y="23"/>
                    </a:lnTo>
                    <a:lnTo>
                      <a:pt x="12" y="17"/>
                    </a:lnTo>
                    <a:lnTo>
                      <a:pt x="6" y="10"/>
                    </a:lnTo>
                    <a:lnTo>
                      <a:pt x="0" y="1"/>
                    </a:lnTo>
                    <a:lnTo>
                      <a:pt x="3" y="0"/>
                    </a:lnTo>
                    <a:lnTo>
                      <a:pt x="3" y="2"/>
                    </a:lnTo>
                    <a:lnTo>
                      <a:pt x="3" y="6"/>
                    </a:lnTo>
                    <a:lnTo>
                      <a:pt x="3" y="8"/>
                    </a:lnTo>
                    <a:lnTo>
                      <a:pt x="3" y="11"/>
                    </a:lnTo>
                    <a:lnTo>
                      <a:pt x="3" y="16"/>
                    </a:lnTo>
                    <a:lnTo>
                      <a:pt x="4" y="18"/>
                    </a:lnTo>
                    <a:lnTo>
                      <a:pt x="4" y="22"/>
                    </a:lnTo>
                    <a:lnTo>
                      <a:pt x="5" y="26"/>
                    </a:lnTo>
                    <a:lnTo>
                      <a:pt x="5" y="31"/>
                    </a:lnTo>
                    <a:lnTo>
                      <a:pt x="6" y="33"/>
                    </a:lnTo>
                    <a:lnTo>
                      <a:pt x="9" y="36"/>
                    </a:lnTo>
                    <a:lnTo>
                      <a:pt x="10" y="41"/>
                    </a:lnTo>
                    <a:lnTo>
                      <a:pt x="12" y="43"/>
                    </a:lnTo>
                    <a:lnTo>
                      <a:pt x="13" y="47"/>
                    </a:lnTo>
                    <a:lnTo>
                      <a:pt x="16" y="50"/>
                    </a:lnTo>
                    <a:lnTo>
                      <a:pt x="19" y="52"/>
                    </a:lnTo>
                    <a:lnTo>
                      <a:pt x="21" y="57"/>
                    </a:lnTo>
                    <a:lnTo>
                      <a:pt x="23" y="58"/>
                    </a:lnTo>
                    <a:lnTo>
                      <a:pt x="26" y="61"/>
                    </a:lnTo>
                    <a:lnTo>
                      <a:pt x="29" y="65"/>
                    </a:lnTo>
                    <a:lnTo>
                      <a:pt x="31" y="67"/>
                    </a:lnTo>
                    <a:lnTo>
                      <a:pt x="34" y="70"/>
                    </a:lnTo>
                    <a:lnTo>
                      <a:pt x="36" y="72"/>
                    </a:lnTo>
                    <a:lnTo>
                      <a:pt x="39" y="75"/>
                    </a:lnTo>
                    <a:lnTo>
                      <a:pt x="45" y="77"/>
                    </a:lnTo>
                    <a:lnTo>
                      <a:pt x="47" y="81"/>
                    </a:lnTo>
                    <a:lnTo>
                      <a:pt x="51" y="82"/>
                    </a:lnTo>
                    <a:lnTo>
                      <a:pt x="57" y="85"/>
                    </a:lnTo>
                    <a:lnTo>
                      <a:pt x="62" y="88"/>
                    </a:lnTo>
                    <a:lnTo>
                      <a:pt x="68" y="91"/>
                    </a:lnTo>
                    <a:lnTo>
                      <a:pt x="73" y="93"/>
                    </a:lnTo>
                    <a:lnTo>
                      <a:pt x="80" y="96"/>
                    </a:lnTo>
                    <a:lnTo>
                      <a:pt x="85" y="98"/>
                    </a:lnTo>
                    <a:lnTo>
                      <a:pt x="92" y="102"/>
                    </a:lnTo>
                    <a:lnTo>
                      <a:pt x="99" y="106"/>
                    </a:lnTo>
                    <a:lnTo>
                      <a:pt x="107" y="107"/>
                    </a:lnTo>
                    <a:lnTo>
                      <a:pt x="111" y="109"/>
                    </a:lnTo>
                    <a:lnTo>
                      <a:pt x="118" y="111"/>
                    </a:lnTo>
                    <a:lnTo>
                      <a:pt x="125" y="114"/>
                    </a:lnTo>
                    <a:lnTo>
                      <a:pt x="131" y="116"/>
                    </a:lnTo>
                    <a:lnTo>
                      <a:pt x="137" y="117"/>
                    </a:lnTo>
                    <a:lnTo>
                      <a:pt x="144" y="120"/>
                    </a:lnTo>
                    <a:lnTo>
                      <a:pt x="150" y="122"/>
                    </a:lnTo>
                    <a:lnTo>
                      <a:pt x="155" y="123"/>
                    </a:lnTo>
                    <a:lnTo>
                      <a:pt x="163" y="125"/>
                    </a:lnTo>
                    <a:lnTo>
                      <a:pt x="171" y="127"/>
                    </a:lnTo>
                    <a:lnTo>
                      <a:pt x="177" y="130"/>
                    </a:lnTo>
                    <a:lnTo>
                      <a:pt x="186" y="131"/>
                    </a:lnTo>
                    <a:lnTo>
                      <a:pt x="192" y="132"/>
                    </a:lnTo>
                    <a:lnTo>
                      <a:pt x="201" y="135"/>
                    </a:lnTo>
                    <a:lnTo>
                      <a:pt x="209" y="136"/>
                    </a:lnTo>
                    <a:lnTo>
                      <a:pt x="218" y="138"/>
                    </a:lnTo>
                    <a:lnTo>
                      <a:pt x="227" y="140"/>
                    </a:lnTo>
                    <a:lnTo>
                      <a:pt x="236" y="142"/>
                    </a:lnTo>
                    <a:lnTo>
                      <a:pt x="247" y="143"/>
                    </a:lnTo>
                    <a:lnTo>
                      <a:pt x="256" y="146"/>
                    </a:lnTo>
                    <a:lnTo>
                      <a:pt x="266" y="147"/>
                    </a:lnTo>
                    <a:lnTo>
                      <a:pt x="277" y="148"/>
                    </a:lnTo>
                    <a:lnTo>
                      <a:pt x="287" y="148"/>
                    </a:lnTo>
                    <a:lnTo>
                      <a:pt x="297" y="150"/>
                    </a:lnTo>
                    <a:lnTo>
                      <a:pt x="309" y="151"/>
                    </a:lnTo>
                    <a:lnTo>
                      <a:pt x="320" y="152"/>
                    </a:lnTo>
                    <a:lnTo>
                      <a:pt x="331" y="152"/>
                    </a:lnTo>
                    <a:lnTo>
                      <a:pt x="342" y="152"/>
                    </a:lnTo>
                    <a:lnTo>
                      <a:pt x="354" y="155"/>
                    </a:lnTo>
                    <a:lnTo>
                      <a:pt x="365" y="155"/>
                    </a:lnTo>
                    <a:lnTo>
                      <a:pt x="376" y="155"/>
                    </a:lnTo>
                    <a:lnTo>
                      <a:pt x="389" y="155"/>
                    </a:lnTo>
                    <a:lnTo>
                      <a:pt x="398" y="155"/>
                    </a:lnTo>
                    <a:lnTo>
                      <a:pt x="409" y="155"/>
                    </a:lnTo>
                    <a:lnTo>
                      <a:pt x="420" y="155"/>
                    </a:lnTo>
                    <a:lnTo>
                      <a:pt x="429" y="155"/>
                    </a:lnTo>
                    <a:lnTo>
                      <a:pt x="438" y="155"/>
                    </a:lnTo>
                    <a:lnTo>
                      <a:pt x="449" y="155"/>
                    </a:lnTo>
                    <a:lnTo>
                      <a:pt x="456" y="152"/>
                    </a:lnTo>
                    <a:lnTo>
                      <a:pt x="467" y="1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3" name="Freeform 333"/>
              <p:cNvSpPr>
                <a:spLocks/>
              </p:cNvSpPr>
              <p:nvPr/>
            </p:nvSpPr>
            <p:spPr bwMode="auto">
              <a:xfrm>
                <a:off x="3860" y="3014"/>
                <a:ext cx="28" cy="5"/>
              </a:xfrm>
              <a:custGeom>
                <a:avLst/>
                <a:gdLst>
                  <a:gd name="T0" fmla="*/ 0 w 136"/>
                  <a:gd name="T1" fmla="*/ 0 h 20"/>
                  <a:gd name="T2" fmla="*/ 0 w 136"/>
                  <a:gd name="T3" fmla="*/ 0 h 20"/>
                  <a:gd name="T4" fmla="*/ 0 w 136"/>
                  <a:gd name="T5" fmla="*/ 0 h 20"/>
                  <a:gd name="T6" fmla="*/ 0 w 136"/>
                  <a:gd name="T7" fmla="*/ 0 h 20"/>
                  <a:gd name="T8" fmla="*/ 0 w 136"/>
                  <a:gd name="T9" fmla="*/ 0 h 20"/>
                  <a:gd name="T10" fmla="*/ 0 w 136"/>
                  <a:gd name="T11" fmla="*/ 0 h 20"/>
                  <a:gd name="T12" fmla="*/ 0 w 136"/>
                  <a:gd name="T13" fmla="*/ 0 h 20"/>
                  <a:gd name="T14" fmla="*/ 0 w 136"/>
                  <a:gd name="T15" fmla="*/ 0 h 20"/>
                  <a:gd name="T16" fmla="*/ 0 w 136"/>
                  <a:gd name="T17" fmla="*/ 0 h 20"/>
                  <a:gd name="T18" fmla="*/ 0 w 136"/>
                  <a:gd name="T19" fmla="*/ 0 h 20"/>
                  <a:gd name="T20" fmla="*/ 0 w 136"/>
                  <a:gd name="T21" fmla="*/ 0 h 20"/>
                  <a:gd name="T22" fmla="*/ 0 w 136"/>
                  <a:gd name="T23" fmla="*/ 0 h 20"/>
                  <a:gd name="T24" fmla="*/ 0 w 136"/>
                  <a:gd name="T25" fmla="*/ 0 h 20"/>
                  <a:gd name="T26" fmla="*/ 0 w 136"/>
                  <a:gd name="T27" fmla="*/ 0 h 20"/>
                  <a:gd name="T28" fmla="*/ 0 w 136"/>
                  <a:gd name="T29" fmla="*/ 0 h 20"/>
                  <a:gd name="T30" fmla="*/ 0 w 136"/>
                  <a:gd name="T31" fmla="*/ 0 h 20"/>
                  <a:gd name="T32" fmla="*/ 0 w 136"/>
                  <a:gd name="T33" fmla="*/ 0 h 20"/>
                  <a:gd name="T34" fmla="*/ 0 w 136"/>
                  <a:gd name="T35" fmla="*/ 0 h 20"/>
                  <a:gd name="T36" fmla="*/ 0 w 136"/>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0">
                    <a:moveTo>
                      <a:pt x="0" y="20"/>
                    </a:moveTo>
                    <a:lnTo>
                      <a:pt x="7" y="20"/>
                    </a:lnTo>
                    <a:lnTo>
                      <a:pt x="15" y="19"/>
                    </a:lnTo>
                    <a:lnTo>
                      <a:pt x="23" y="19"/>
                    </a:lnTo>
                    <a:lnTo>
                      <a:pt x="31" y="19"/>
                    </a:lnTo>
                    <a:lnTo>
                      <a:pt x="39" y="18"/>
                    </a:lnTo>
                    <a:lnTo>
                      <a:pt x="46" y="16"/>
                    </a:lnTo>
                    <a:lnTo>
                      <a:pt x="53" y="16"/>
                    </a:lnTo>
                    <a:lnTo>
                      <a:pt x="60" y="15"/>
                    </a:lnTo>
                    <a:lnTo>
                      <a:pt x="68" y="14"/>
                    </a:lnTo>
                    <a:lnTo>
                      <a:pt x="77" y="14"/>
                    </a:lnTo>
                    <a:lnTo>
                      <a:pt x="84" y="11"/>
                    </a:lnTo>
                    <a:lnTo>
                      <a:pt x="91" y="10"/>
                    </a:lnTo>
                    <a:lnTo>
                      <a:pt x="99" y="9"/>
                    </a:lnTo>
                    <a:lnTo>
                      <a:pt x="107" y="8"/>
                    </a:lnTo>
                    <a:lnTo>
                      <a:pt x="116" y="4"/>
                    </a:lnTo>
                    <a:lnTo>
                      <a:pt x="121" y="3"/>
                    </a:lnTo>
                    <a:lnTo>
                      <a:pt x="130" y="1"/>
                    </a:lnTo>
                    <a:lnTo>
                      <a:pt x="13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4" name="Freeform 334"/>
              <p:cNvSpPr>
                <a:spLocks/>
              </p:cNvSpPr>
              <p:nvPr/>
            </p:nvSpPr>
            <p:spPr bwMode="auto">
              <a:xfrm>
                <a:off x="3888" y="3000"/>
                <a:ext cx="26" cy="14"/>
              </a:xfrm>
              <a:custGeom>
                <a:avLst/>
                <a:gdLst>
                  <a:gd name="T0" fmla="*/ 0 w 131"/>
                  <a:gd name="T1" fmla="*/ 0 h 55"/>
                  <a:gd name="T2" fmla="*/ 0 w 131"/>
                  <a:gd name="T3" fmla="*/ 0 h 55"/>
                  <a:gd name="T4" fmla="*/ 0 w 131"/>
                  <a:gd name="T5" fmla="*/ 0 h 55"/>
                  <a:gd name="T6" fmla="*/ 0 w 131"/>
                  <a:gd name="T7" fmla="*/ 0 h 55"/>
                  <a:gd name="T8" fmla="*/ 0 w 131"/>
                  <a:gd name="T9" fmla="*/ 0 h 55"/>
                  <a:gd name="T10" fmla="*/ 0 w 131"/>
                  <a:gd name="T11" fmla="*/ 0 h 55"/>
                  <a:gd name="T12" fmla="*/ 0 w 131"/>
                  <a:gd name="T13" fmla="*/ 0 h 55"/>
                  <a:gd name="T14" fmla="*/ 0 w 131"/>
                  <a:gd name="T15" fmla="*/ 0 h 55"/>
                  <a:gd name="T16" fmla="*/ 0 w 131"/>
                  <a:gd name="T17" fmla="*/ 0 h 55"/>
                  <a:gd name="T18" fmla="*/ 0 w 131"/>
                  <a:gd name="T19" fmla="*/ 0 h 55"/>
                  <a:gd name="T20" fmla="*/ 0 w 131"/>
                  <a:gd name="T21" fmla="*/ 0 h 55"/>
                  <a:gd name="T22" fmla="*/ 0 w 131"/>
                  <a:gd name="T23" fmla="*/ 0 h 55"/>
                  <a:gd name="T24" fmla="*/ 0 w 131"/>
                  <a:gd name="T25" fmla="*/ 0 h 55"/>
                  <a:gd name="T26" fmla="*/ 0 w 131"/>
                  <a:gd name="T27" fmla="*/ 0 h 55"/>
                  <a:gd name="T28" fmla="*/ 0 w 131"/>
                  <a:gd name="T29" fmla="*/ 0 h 55"/>
                  <a:gd name="T30" fmla="*/ 0 w 131"/>
                  <a:gd name="T31" fmla="*/ 0 h 55"/>
                  <a:gd name="T32" fmla="*/ 0 w 131"/>
                  <a:gd name="T33" fmla="*/ 0 h 55"/>
                  <a:gd name="T34" fmla="*/ 0 w 131"/>
                  <a:gd name="T35" fmla="*/ 0 h 55"/>
                  <a:gd name="T36" fmla="*/ 0 w 131"/>
                  <a:gd name="T37" fmla="*/ 0 h 55"/>
                  <a:gd name="T38" fmla="*/ 0 w 131"/>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1" h="55">
                    <a:moveTo>
                      <a:pt x="0" y="55"/>
                    </a:moveTo>
                    <a:lnTo>
                      <a:pt x="7" y="53"/>
                    </a:lnTo>
                    <a:lnTo>
                      <a:pt x="12" y="50"/>
                    </a:lnTo>
                    <a:lnTo>
                      <a:pt x="19" y="49"/>
                    </a:lnTo>
                    <a:lnTo>
                      <a:pt x="26" y="46"/>
                    </a:lnTo>
                    <a:lnTo>
                      <a:pt x="33" y="45"/>
                    </a:lnTo>
                    <a:lnTo>
                      <a:pt x="38" y="41"/>
                    </a:lnTo>
                    <a:lnTo>
                      <a:pt x="45" y="40"/>
                    </a:lnTo>
                    <a:lnTo>
                      <a:pt x="53" y="37"/>
                    </a:lnTo>
                    <a:lnTo>
                      <a:pt x="60" y="34"/>
                    </a:lnTo>
                    <a:lnTo>
                      <a:pt x="66" y="32"/>
                    </a:lnTo>
                    <a:lnTo>
                      <a:pt x="72" y="30"/>
                    </a:lnTo>
                    <a:lnTo>
                      <a:pt x="79" y="26"/>
                    </a:lnTo>
                    <a:lnTo>
                      <a:pt x="87" y="24"/>
                    </a:lnTo>
                    <a:lnTo>
                      <a:pt x="93" y="20"/>
                    </a:lnTo>
                    <a:lnTo>
                      <a:pt x="102" y="15"/>
                    </a:lnTo>
                    <a:lnTo>
                      <a:pt x="109" y="13"/>
                    </a:lnTo>
                    <a:lnTo>
                      <a:pt x="117" y="8"/>
                    </a:lnTo>
                    <a:lnTo>
                      <a:pt x="125" y="5"/>
                    </a:lnTo>
                    <a:lnTo>
                      <a:pt x="13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5" name="Freeform 335"/>
              <p:cNvSpPr>
                <a:spLocks/>
              </p:cNvSpPr>
              <p:nvPr/>
            </p:nvSpPr>
            <p:spPr bwMode="auto">
              <a:xfrm>
                <a:off x="3914" y="2989"/>
                <a:ext cx="11" cy="11"/>
              </a:xfrm>
              <a:custGeom>
                <a:avLst/>
                <a:gdLst>
                  <a:gd name="T0" fmla="*/ 0 w 56"/>
                  <a:gd name="T1" fmla="*/ 0 h 44"/>
                  <a:gd name="T2" fmla="*/ 0 w 56"/>
                  <a:gd name="T3" fmla="*/ 0 h 44"/>
                  <a:gd name="T4" fmla="*/ 0 w 56"/>
                  <a:gd name="T5" fmla="*/ 0 h 44"/>
                  <a:gd name="T6" fmla="*/ 0 w 56"/>
                  <a:gd name="T7" fmla="*/ 0 h 44"/>
                  <a:gd name="T8" fmla="*/ 0 w 56"/>
                  <a:gd name="T9" fmla="*/ 0 h 44"/>
                  <a:gd name="T10" fmla="*/ 0 w 56"/>
                  <a:gd name="T11" fmla="*/ 0 h 44"/>
                  <a:gd name="T12" fmla="*/ 0 w 56"/>
                  <a:gd name="T13" fmla="*/ 0 h 44"/>
                  <a:gd name="T14" fmla="*/ 0 w 56"/>
                  <a:gd name="T15" fmla="*/ 0 h 44"/>
                  <a:gd name="T16" fmla="*/ 0 w 56"/>
                  <a:gd name="T17" fmla="*/ 0 h 44"/>
                  <a:gd name="T18" fmla="*/ 0 w 56"/>
                  <a:gd name="T19" fmla="*/ 0 h 44"/>
                  <a:gd name="T20" fmla="*/ 0 w 56"/>
                  <a:gd name="T21" fmla="*/ 0 h 44"/>
                  <a:gd name="T22" fmla="*/ 0 w 56"/>
                  <a:gd name="T23" fmla="*/ 0 h 44"/>
                  <a:gd name="T24" fmla="*/ 0 w 56"/>
                  <a:gd name="T25" fmla="*/ 0 h 44"/>
                  <a:gd name="T26" fmla="*/ 0 w 56"/>
                  <a:gd name="T27" fmla="*/ 0 h 44"/>
                  <a:gd name="T28" fmla="*/ 0 w 56"/>
                  <a:gd name="T29" fmla="*/ 0 h 44"/>
                  <a:gd name="T30" fmla="*/ 0 w 56"/>
                  <a:gd name="T31" fmla="*/ 0 h 44"/>
                  <a:gd name="T32" fmla="*/ 0 w 56"/>
                  <a:gd name="T33" fmla="*/ 0 h 44"/>
                  <a:gd name="T34" fmla="*/ 0 w 56"/>
                  <a:gd name="T35" fmla="*/ 0 h 44"/>
                  <a:gd name="T36" fmla="*/ 0 w 56"/>
                  <a:gd name="T37" fmla="*/ 0 h 44"/>
                  <a:gd name="T38" fmla="*/ 0 w 56"/>
                  <a:gd name="T39" fmla="*/ 0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44">
                    <a:moveTo>
                      <a:pt x="0" y="44"/>
                    </a:moveTo>
                    <a:lnTo>
                      <a:pt x="9" y="42"/>
                    </a:lnTo>
                    <a:lnTo>
                      <a:pt x="16" y="37"/>
                    </a:lnTo>
                    <a:lnTo>
                      <a:pt x="20" y="34"/>
                    </a:lnTo>
                    <a:lnTo>
                      <a:pt x="26" y="30"/>
                    </a:lnTo>
                    <a:lnTo>
                      <a:pt x="31" y="27"/>
                    </a:lnTo>
                    <a:lnTo>
                      <a:pt x="35" y="24"/>
                    </a:lnTo>
                    <a:lnTo>
                      <a:pt x="37" y="20"/>
                    </a:lnTo>
                    <a:lnTo>
                      <a:pt x="42" y="18"/>
                    </a:lnTo>
                    <a:lnTo>
                      <a:pt x="45" y="17"/>
                    </a:lnTo>
                    <a:lnTo>
                      <a:pt x="46" y="14"/>
                    </a:lnTo>
                    <a:lnTo>
                      <a:pt x="47" y="12"/>
                    </a:lnTo>
                    <a:lnTo>
                      <a:pt x="48" y="9"/>
                    </a:lnTo>
                    <a:lnTo>
                      <a:pt x="51" y="8"/>
                    </a:lnTo>
                    <a:lnTo>
                      <a:pt x="52" y="7"/>
                    </a:lnTo>
                    <a:lnTo>
                      <a:pt x="52" y="4"/>
                    </a:lnTo>
                    <a:lnTo>
                      <a:pt x="54" y="3"/>
                    </a:lnTo>
                    <a:lnTo>
                      <a:pt x="54" y="2"/>
                    </a:lnTo>
                    <a:lnTo>
                      <a:pt x="56" y="2"/>
                    </a:lnTo>
                    <a:lnTo>
                      <a:pt x="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6" name="Freeform 336"/>
              <p:cNvSpPr>
                <a:spLocks/>
              </p:cNvSpPr>
              <p:nvPr/>
            </p:nvSpPr>
            <p:spPr bwMode="auto">
              <a:xfrm>
                <a:off x="3919" y="2969"/>
                <a:ext cx="6" cy="20"/>
              </a:xfrm>
              <a:custGeom>
                <a:avLst/>
                <a:gdLst>
                  <a:gd name="T0" fmla="*/ 0 w 32"/>
                  <a:gd name="T1" fmla="*/ 0 h 81"/>
                  <a:gd name="T2" fmla="*/ 0 w 32"/>
                  <a:gd name="T3" fmla="*/ 0 h 81"/>
                  <a:gd name="T4" fmla="*/ 0 w 32"/>
                  <a:gd name="T5" fmla="*/ 0 h 81"/>
                  <a:gd name="T6" fmla="*/ 0 w 32"/>
                  <a:gd name="T7" fmla="*/ 0 h 81"/>
                  <a:gd name="T8" fmla="*/ 0 w 32"/>
                  <a:gd name="T9" fmla="*/ 0 h 81"/>
                  <a:gd name="T10" fmla="*/ 0 w 32"/>
                  <a:gd name="T11" fmla="*/ 0 h 81"/>
                  <a:gd name="T12" fmla="*/ 0 w 32"/>
                  <a:gd name="T13" fmla="*/ 0 h 81"/>
                  <a:gd name="T14" fmla="*/ 0 w 32"/>
                  <a:gd name="T15" fmla="*/ 0 h 81"/>
                  <a:gd name="T16" fmla="*/ 0 w 32"/>
                  <a:gd name="T17" fmla="*/ 0 h 81"/>
                  <a:gd name="T18" fmla="*/ 0 w 32"/>
                  <a:gd name="T19" fmla="*/ 0 h 81"/>
                  <a:gd name="T20" fmla="*/ 0 w 32"/>
                  <a:gd name="T21" fmla="*/ 0 h 81"/>
                  <a:gd name="T22" fmla="*/ 0 w 32"/>
                  <a:gd name="T23" fmla="*/ 0 h 81"/>
                  <a:gd name="T24" fmla="*/ 0 w 32"/>
                  <a:gd name="T25" fmla="*/ 0 h 81"/>
                  <a:gd name="T26" fmla="*/ 0 w 32"/>
                  <a:gd name="T27" fmla="*/ 0 h 81"/>
                  <a:gd name="T28" fmla="*/ 0 w 32"/>
                  <a:gd name="T29" fmla="*/ 0 h 81"/>
                  <a:gd name="T30" fmla="*/ 0 w 32"/>
                  <a:gd name="T31" fmla="*/ 0 h 81"/>
                  <a:gd name="T32" fmla="*/ 0 w 32"/>
                  <a:gd name="T33" fmla="*/ 0 h 81"/>
                  <a:gd name="T34" fmla="*/ 0 w 32"/>
                  <a:gd name="T35" fmla="*/ 0 h 81"/>
                  <a:gd name="T36" fmla="*/ 0 w 32"/>
                  <a:gd name="T37" fmla="*/ 0 h 81"/>
                  <a:gd name="T38" fmla="*/ 0 w 32"/>
                  <a:gd name="T39" fmla="*/ 0 h 81"/>
                  <a:gd name="T40" fmla="*/ 0 w 32"/>
                  <a:gd name="T41" fmla="*/ 0 h 81"/>
                  <a:gd name="T42" fmla="*/ 0 w 32"/>
                  <a:gd name="T43" fmla="*/ 0 h 81"/>
                  <a:gd name="T44" fmla="*/ 0 w 32"/>
                  <a:gd name="T45" fmla="*/ 0 h 81"/>
                  <a:gd name="T46" fmla="*/ 0 w 32"/>
                  <a:gd name="T47" fmla="*/ 0 h 81"/>
                  <a:gd name="T48" fmla="*/ 0 w 32"/>
                  <a:gd name="T49" fmla="*/ 0 h 81"/>
                  <a:gd name="T50" fmla="*/ 0 w 32"/>
                  <a:gd name="T51" fmla="*/ 0 h 81"/>
                  <a:gd name="T52" fmla="*/ 0 w 32"/>
                  <a:gd name="T53" fmla="*/ 0 h 81"/>
                  <a:gd name="T54" fmla="*/ 0 w 32"/>
                  <a:gd name="T55" fmla="*/ 0 h 81"/>
                  <a:gd name="T56" fmla="*/ 0 w 32"/>
                  <a:gd name="T57" fmla="*/ 0 h 81"/>
                  <a:gd name="T58" fmla="*/ 0 w 32"/>
                  <a:gd name="T59" fmla="*/ 0 h 81"/>
                  <a:gd name="T60" fmla="*/ 0 w 32"/>
                  <a:gd name="T61" fmla="*/ 0 h 81"/>
                  <a:gd name="T62" fmla="*/ 0 w 32"/>
                  <a:gd name="T63" fmla="*/ 0 h 81"/>
                  <a:gd name="T64" fmla="*/ 0 w 3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 h="81">
                    <a:moveTo>
                      <a:pt x="31" y="81"/>
                    </a:moveTo>
                    <a:lnTo>
                      <a:pt x="31" y="80"/>
                    </a:lnTo>
                    <a:lnTo>
                      <a:pt x="32" y="79"/>
                    </a:lnTo>
                    <a:lnTo>
                      <a:pt x="32" y="75"/>
                    </a:lnTo>
                    <a:lnTo>
                      <a:pt x="32" y="74"/>
                    </a:lnTo>
                    <a:lnTo>
                      <a:pt x="32" y="73"/>
                    </a:lnTo>
                    <a:lnTo>
                      <a:pt x="32" y="71"/>
                    </a:lnTo>
                    <a:lnTo>
                      <a:pt x="32" y="70"/>
                    </a:lnTo>
                    <a:lnTo>
                      <a:pt x="32" y="68"/>
                    </a:lnTo>
                    <a:lnTo>
                      <a:pt x="32" y="66"/>
                    </a:lnTo>
                    <a:lnTo>
                      <a:pt x="32" y="64"/>
                    </a:lnTo>
                    <a:lnTo>
                      <a:pt x="31" y="63"/>
                    </a:lnTo>
                    <a:lnTo>
                      <a:pt x="31" y="61"/>
                    </a:lnTo>
                    <a:lnTo>
                      <a:pt x="31" y="58"/>
                    </a:lnTo>
                    <a:lnTo>
                      <a:pt x="29" y="56"/>
                    </a:lnTo>
                    <a:lnTo>
                      <a:pt x="29" y="54"/>
                    </a:lnTo>
                    <a:lnTo>
                      <a:pt x="29" y="51"/>
                    </a:lnTo>
                    <a:lnTo>
                      <a:pt x="27" y="50"/>
                    </a:lnTo>
                    <a:lnTo>
                      <a:pt x="27" y="48"/>
                    </a:lnTo>
                    <a:lnTo>
                      <a:pt x="26" y="46"/>
                    </a:lnTo>
                    <a:lnTo>
                      <a:pt x="26" y="43"/>
                    </a:lnTo>
                    <a:lnTo>
                      <a:pt x="23" y="41"/>
                    </a:lnTo>
                    <a:lnTo>
                      <a:pt x="23" y="39"/>
                    </a:lnTo>
                    <a:lnTo>
                      <a:pt x="22" y="38"/>
                    </a:lnTo>
                    <a:lnTo>
                      <a:pt x="22" y="34"/>
                    </a:lnTo>
                    <a:lnTo>
                      <a:pt x="21" y="31"/>
                    </a:lnTo>
                    <a:lnTo>
                      <a:pt x="20" y="29"/>
                    </a:lnTo>
                    <a:lnTo>
                      <a:pt x="18" y="25"/>
                    </a:lnTo>
                    <a:lnTo>
                      <a:pt x="17" y="23"/>
                    </a:lnTo>
                    <a:lnTo>
                      <a:pt x="13" y="18"/>
                    </a:lnTo>
                    <a:lnTo>
                      <a:pt x="10" y="14"/>
                    </a:lnTo>
                    <a:lnTo>
                      <a:pt x="5"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7" name="Line 337"/>
              <p:cNvSpPr>
                <a:spLocks noChangeShapeType="1"/>
              </p:cNvSpPr>
              <p:nvPr/>
            </p:nvSpPr>
            <p:spPr bwMode="auto">
              <a:xfrm flipH="1">
                <a:off x="3769" y="297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08" name="Freeform 338"/>
              <p:cNvSpPr>
                <a:spLocks/>
              </p:cNvSpPr>
              <p:nvPr/>
            </p:nvSpPr>
            <p:spPr bwMode="auto">
              <a:xfrm>
                <a:off x="3768" y="2974"/>
                <a:ext cx="1" cy="7"/>
              </a:xfrm>
              <a:custGeom>
                <a:avLst/>
                <a:gdLst>
                  <a:gd name="T0" fmla="*/ 0 w 9"/>
                  <a:gd name="T1" fmla="*/ 0 h 29"/>
                  <a:gd name="T2" fmla="*/ 0 w 9"/>
                  <a:gd name="T3" fmla="*/ 0 h 29"/>
                  <a:gd name="T4" fmla="*/ 0 w 9"/>
                  <a:gd name="T5" fmla="*/ 0 h 29"/>
                  <a:gd name="T6" fmla="*/ 0 w 9"/>
                  <a:gd name="T7" fmla="*/ 0 h 29"/>
                  <a:gd name="T8" fmla="*/ 0 w 9"/>
                  <a:gd name="T9" fmla="*/ 0 h 29"/>
                  <a:gd name="T10" fmla="*/ 0 w 9"/>
                  <a:gd name="T11" fmla="*/ 0 h 29"/>
                  <a:gd name="T12" fmla="*/ 0 w 9"/>
                  <a:gd name="T13" fmla="*/ 0 h 29"/>
                  <a:gd name="T14" fmla="*/ 0 w 9"/>
                  <a:gd name="T15" fmla="*/ 0 h 29"/>
                  <a:gd name="T16" fmla="*/ 0 w 9"/>
                  <a:gd name="T17" fmla="*/ 0 h 29"/>
                  <a:gd name="T18" fmla="*/ 0 w 9"/>
                  <a:gd name="T19" fmla="*/ 0 h 29"/>
                  <a:gd name="T20" fmla="*/ 0 w 9"/>
                  <a:gd name="T21" fmla="*/ 0 h 29"/>
                  <a:gd name="T22" fmla="*/ 0 w 9"/>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29">
                    <a:moveTo>
                      <a:pt x="9" y="0"/>
                    </a:moveTo>
                    <a:lnTo>
                      <a:pt x="7" y="4"/>
                    </a:lnTo>
                    <a:lnTo>
                      <a:pt x="6" y="6"/>
                    </a:lnTo>
                    <a:lnTo>
                      <a:pt x="3" y="10"/>
                    </a:lnTo>
                    <a:lnTo>
                      <a:pt x="2" y="11"/>
                    </a:lnTo>
                    <a:lnTo>
                      <a:pt x="2" y="14"/>
                    </a:lnTo>
                    <a:lnTo>
                      <a:pt x="1" y="15"/>
                    </a:lnTo>
                    <a:lnTo>
                      <a:pt x="1" y="19"/>
                    </a:lnTo>
                    <a:lnTo>
                      <a:pt x="1" y="21"/>
                    </a:lnTo>
                    <a:lnTo>
                      <a:pt x="0" y="22"/>
                    </a:lnTo>
                    <a:lnTo>
                      <a:pt x="0" y="26"/>
                    </a:lnTo>
                    <a:lnTo>
                      <a:pt x="0"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09" name="Freeform 339"/>
              <p:cNvSpPr>
                <a:spLocks/>
              </p:cNvSpPr>
              <p:nvPr/>
            </p:nvSpPr>
            <p:spPr bwMode="auto">
              <a:xfrm>
                <a:off x="3797" y="2975"/>
                <a:ext cx="12" cy="8"/>
              </a:xfrm>
              <a:custGeom>
                <a:avLst/>
                <a:gdLst>
                  <a:gd name="T0" fmla="*/ 0 w 57"/>
                  <a:gd name="T1" fmla="*/ 0 h 33"/>
                  <a:gd name="T2" fmla="*/ 0 w 57"/>
                  <a:gd name="T3" fmla="*/ 0 h 33"/>
                  <a:gd name="T4" fmla="*/ 0 w 57"/>
                  <a:gd name="T5" fmla="*/ 0 h 33"/>
                  <a:gd name="T6" fmla="*/ 0 w 57"/>
                  <a:gd name="T7" fmla="*/ 0 h 33"/>
                  <a:gd name="T8" fmla="*/ 0 w 57"/>
                  <a:gd name="T9" fmla="*/ 0 h 33"/>
                  <a:gd name="T10" fmla="*/ 0 w 57"/>
                  <a:gd name="T11" fmla="*/ 0 h 33"/>
                  <a:gd name="T12" fmla="*/ 0 w 57"/>
                  <a:gd name="T13" fmla="*/ 0 h 33"/>
                  <a:gd name="T14" fmla="*/ 0 w 57"/>
                  <a:gd name="T15" fmla="*/ 0 h 33"/>
                  <a:gd name="T16" fmla="*/ 0 w 57"/>
                  <a:gd name="T17" fmla="*/ 0 h 33"/>
                  <a:gd name="T18" fmla="*/ 0 w 57"/>
                  <a:gd name="T19" fmla="*/ 0 h 33"/>
                  <a:gd name="T20" fmla="*/ 0 w 57"/>
                  <a:gd name="T21" fmla="*/ 0 h 33"/>
                  <a:gd name="T22" fmla="*/ 0 w 57"/>
                  <a:gd name="T23" fmla="*/ 0 h 33"/>
                  <a:gd name="T24" fmla="*/ 0 w 57"/>
                  <a:gd name="T25" fmla="*/ 0 h 33"/>
                  <a:gd name="T26" fmla="*/ 0 w 57"/>
                  <a:gd name="T27" fmla="*/ 0 h 33"/>
                  <a:gd name="T28" fmla="*/ 0 w 57"/>
                  <a:gd name="T29" fmla="*/ 0 h 33"/>
                  <a:gd name="T30" fmla="*/ 0 w 57"/>
                  <a:gd name="T31" fmla="*/ 0 h 33"/>
                  <a:gd name="T32" fmla="*/ 0 w 57"/>
                  <a:gd name="T33" fmla="*/ 0 h 33"/>
                  <a:gd name="T34" fmla="*/ 0 w 57"/>
                  <a:gd name="T35" fmla="*/ 0 h 33"/>
                  <a:gd name="T36" fmla="*/ 0 w 57"/>
                  <a:gd name="T37" fmla="*/ 0 h 33"/>
                  <a:gd name="T38" fmla="*/ 0 w 57"/>
                  <a:gd name="T39" fmla="*/ 0 h 33"/>
                  <a:gd name="T40" fmla="*/ 0 w 57"/>
                  <a:gd name="T41" fmla="*/ 0 h 33"/>
                  <a:gd name="T42" fmla="*/ 0 w 57"/>
                  <a:gd name="T43" fmla="*/ 0 h 33"/>
                  <a:gd name="T44" fmla="*/ 0 w 57"/>
                  <a:gd name="T45" fmla="*/ 0 h 33"/>
                  <a:gd name="T46" fmla="*/ 0 w 57"/>
                  <a:gd name="T47" fmla="*/ 0 h 33"/>
                  <a:gd name="T48" fmla="*/ 0 w 57"/>
                  <a:gd name="T49" fmla="*/ 0 h 33"/>
                  <a:gd name="T50" fmla="*/ 0 w 57"/>
                  <a:gd name="T51" fmla="*/ 0 h 33"/>
                  <a:gd name="T52" fmla="*/ 0 w 57"/>
                  <a:gd name="T53" fmla="*/ 0 h 33"/>
                  <a:gd name="T54" fmla="*/ 0 w 57"/>
                  <a:gd name="T55" fmla="*/ 0 h 33"/>
                  <a:gd name="T56" fmla="*/ 0 w 57"/>
                  <a:gd name="T57" fmla="*/ 0 h 33"/>
                  <a:gd name="T58" fmla="*/ 0 w 57"/>
                  <a:gd name="T59" fmla="*/ 0 h 33"/>
                  <a:gd name="T60" fmla="*/ 0 w 57"/>
                  <a:gd name="T61" fmla="*/ 0 h 33"/>
                  <a:gd name="T62" fmla="*/ 0 w 57"/>
                  <a:gd name="T63" fmla="*/ 0 h 33"/>
                  <a:gd name="T64" fmla="*/ 0 w 57"/>
                  <a:gd name="T65" fmla="*/ 0 h 33"/>
                  <a:gd name="T66" fmla="*/ 0 w 57"/>
                  <a:gd name="T67" fmla="*/ 0 h 33"/>
                  <a:gd name="T68" fmla="*/ 0 w 57"/>
                  <a:gd name="T69" fmla="*/ 0 h 33"/>
                  <a:gd name="T70" fmla="*/ 0 w 57"/>
                  <a:gd name="T71" fmla="*/ 0 h 33"/>
                  <a:gd name="T72" fmla="*/ 0 w 57"/>
                  <a:gd name="T73" fmla="*/ 0 h 33"/>
                  <a:gd name="T74" fmla="*/ 0 w 57"/>
                  <a:gd name="T75" fmla="*/ 0 h 33"/>
                  <a:gd name="T76" fmla="*/ 0 w 57"/>
                  <a:gd name="T77" fmla="*/ 0 h 33"/>
                  <a:gd name="T78" fmla="*/ 0 w 57"/>
                  <a:gd name="T79" fmla="*/ 0 h 33"/>
                  <a:gd name="T80" fmla="*/ 0 w 57"/>
                  <a:gd name="T81" fmla="*/ 0 h 33"/>
                  <a:gd name="T82" fmla="*/ 0 w 57"/>
                  <a:gd name="T83" fmla="*/ 0 h 33"/>
                  <a:gd name="T84" fmla="*/ 0 w 57"/>
                  <a:gd name="T85" fmla="*/ 0 h 33"/>
                  <a:gd name="T86" fmla="*/ 0 w 57"/>
                  <a:gd name="T87" fmla="*/ 0 h 33"/>
                  <a:gd name="T88" fmla="*/ 0 w 57"/>
                  <a:gd name="T89" fmla="*/ 0 h 33"/>
                  <a:gd name="T90" fmla="*/ 0 w 57"/>
                  <a:gd name="T91" fmla="*/ 0 h 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3">
                    <a:moveTo>
                      <a:pt x="0" y="0"/>
                    </a:moveTo>
                    <a:lnTo>
                      <a:pt x="1" y="0"/>
                    </a:lnTo>
                    <a:lnTo>
                      <a:pt x="1" y="1"/>
                    </a:lnTo>
                    <a:lnTo>
                      <a:pt x="2" y="2"/>
                    </a:lnTo>
                    <a:lnTo>
                      <a:pt x="2" y="3"/>
                    </a:lnTo>
                    <a:lnTo>
                      <a:pt x="2" y="6"/>
                    </a:lnTo>
                    <a:lnTo>
                      <a:pt x="3" y="6"/>
                    </a:lnTo>
                    <a:lnTo>
                      <a:pt x="6" y="7"/>
                    </a:lnTo>
                    <a:lnTo>
                      <a:pt x="6" y="8"/>
                    </a:lnTo>
                    <a:lnTo>
                      <a:pt x="8" y="10"/>
                    </a:lnTo>
                    <a:lnTo>
                      <a:pt x="9" y="11"/>
                    </a:lnTo>
                    <a:lnTo>
                      <a:pt x="11" y="12"/>
                    </a:lnTo>
                    <a:lnTo>
                      <a:pt x="11" y="15"/>
                    </a:lnTo>
                    <a:lnTo>
                      <a:pt x="12" y="16"/>
                    </a:lnTo>
                    <a:lnTo>
                      <a:pt x="13" y="16"/>
                    </a:lnTo>
                    <a:lnTo>
                      <a:pt x="16" y="17"/>
                    </a:lnTo>
                    <a:lnTo>
                      <a:pt x="16" y="18"/>
                    </a:lnTo>
                    <a:lnTo>
                      <a:pt x="18" y="20"/>
                    </a:lnTo>
                    <a:lnTo>
                      <a:pt x="19" y="20"/>
                    </a:lnTo>
                    <a:lnTo>
                      <a:pt x="20" y="22"/>
                    </a:lnTo>
                    <a:lnTo>
                      <a:pt x="22" y="23"/>
                    </a:lnTo>
                    <a:lnTo>
                      <a:pt x="23" y="25"/>
                    </a:lnTo>
                    <a:lnTo>
                      <a:pt x="25" y="25"/>
                    </a:lnTo>
                    <a:lnTo>
                      <a:pt x="27" y="26"/>
                    </a:lnTo>
                    <a:lnTo>
                      <a:pt x="28" y="26"/>
                    </a:lnTo>
                    <a:lnTo>
                      <a:pt x="29" y="27"/>
                    </a:lnTo>
                    <a:lnTo>
                      <a:pt x="31" y="27"/>
                    </a:lnTo>
                    <a:lnTo>
                      <a:pt x="34" y="28"/>
                    </a:lnTo>
                    <a:lnTo>
                      <a:pt x="35" y="28"/>
                    </a:lnTo>
                    <a:lnTo>
                      <a:pt x="36" y="31"/>
                    </a:lnTo>
                    <a:lnTo>
                      <a:pt x="38" y="31"/>
                    </a:lnTo>
                    <a:lnTo>
                      <a:pt x="39" y="32"/>
                    </a:lnTo>
                    <a:lnTo>
                      <a:pt x="40" y="32"/>
                    </a:lnTo>
                    <a:lnTo>
                      <a:pt x="44" y="32"/>
                    </a:lnTo>
                    <a:lnTo>
                      <a:pt x="45" y="32"/>
                    </a:lnTo>
                    <a:lnTo>
                      <a:pt x="46" y="33"/>
                    </a:lnTo>
                    <a:lnTo>
                      <a:pt x="47" y="33"/>
                    </a:lnTo>
                    <a:lnTo>
                      <a:pt x="49" y="33"/>
                    </a:lnTo>
                    <a:lnTo>
                      <a:pt x="51" y="33"/>
                    </a:lnTo>
                    <a:lnTo>
                      <a:pt x="51" y="32"/>
                    </a:lnTo>
                    <a:lnTo>
                      <a:pt x="53" y="32"/>
                    </a:lnTo>
                    <a:lnTo>
                      <a:pt x="53" y="31"/>
                    </a:lnTo>
                    <a:lnTo>
                      <a:pt x="54" y="28"/>
                    </a:lnTo>
                    <a:lnTo>
                      <a:pt x="54" y="27"/>
                    </a:lnTo>
                    <a:lnTo>
                      <a:pt x="56" y="25"/>
                    </a:lnTo>
                    <a:lnTo>
                      <a:pt x="57"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0" name="Line 340"/>
              <p:cNvSpPr>
                <a:spLocks noChangeShapeType="1"/>
              </p:cNvSpPr>
              <p:nvPr/>
            </p:nvSpPr>
            <p:spPr bwMode="auto">
              <a:xfrm flipV="1">
                <a:off x="3809" y="2979"/>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11" name="Line 341"/>
              <p:cNvSpPr>
                <a:spLocks noChangeShapeType="1"/>
              </p:cNvSpPr>
              <p:nvPr/>
            </p:nvSpPr>
            <p:spPr bwMode="auto">
              <a:xfrm flipV="1">
                <a:off x="3797" y="2974"/>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12" name="Freeform 342"/>
              <p:cNvSpPr>
                <a:spLocks/>
              </p:cNvSpPr>
              <p:nvPr/>
            </p:nvSpPr>
            <p:spPr bwMode="auto">
              <a:xfrm>
                <a:off x="3797" y="2924"/>
                <a:ext cx="4" cy="50"/>
              </a:xfrm>
              <a:custGeom>
                <a:avLst/>
                <a:gdLst>
                  <a:gd name="T0" fmla="*/ 0 w 20"/>
                  <a:gd name="T1" fmla="*/ 0 h 201"/>
                  <a:gd name="T2" fmla="*/ 0 w 20"/>
                  <a:gd name="T3" fmla="*/ 0 h 201"/>
                  <a:gd name="T4" fmla="*/ 0 w 20"/>
                  <a:gd name="T5" fmla="*/ 0 h 201"/>
                  <a:gd name="T6" fmla="*/ 0 w 20"/>
                  <a:gd name="T7" fmla="*/ 0 h 201"/>
                  <a:gd name="T8" fmla="*/ 0 w 20"/>
                  <a:gd name="T9" fmla="*/ 0 h 201"/>
                  <a:gd name="T10" fmla="*/ 0 w 20"/>
                  <a:gd name="T11" fmla="*/ 0 h 201"/>
                  <a:gd name="T12" fmla="*/ 0 w 20"/>
                  <a:gd name="T13" fmla="*/ 0 h 201"/>
                  <a:gd name="T14" fmla="*/ 0 w 20"/>
                  <a:gd name="T15" fmla="*/ 0 h 201"/>
                  <a:gd name="T16" fmla="*/ 0 w 20"/>
                  <a:gd name="T17" fmla="*/ 0 h 201"/>
                  <a:gd name="T18" fmla="*/ 0 w 20"/>
                  <a:gd name="T19" fmla="*/ 0 h 201"/>
                  <a:gd name="T20" fmla="*/ 0 w 20"/>
                  <a:gd name="T21" fmla="*/ 0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01">
                    <a:moveTo>
                      <a:pt x="2" y="201"/>
                    </a:moveTo>
                    <a:lnTo>
                      <a:pt x="2" y="199"/>
                    </a:lnTo>
                    <a:lnTo>
                      <a:pt x="0" y="196"/>
                    </a:lnTo>
                    <a:lnTo>
                      <a:pt x="0" y="195"/>
                    </a:lnTo>
                    <a:lnTo>
                      <a:pt x="0" y="190"/>
                    </a:lnTo>
                    <a:lnTo>
                      <a:pt x="0" y="184"/>
                    </a:lnTo>
                    <a:lnTo>
                      <a:pt x="2" y="173"/>
                    </a:lnTo>
                    <a:lnTo>
                      <a:pt x="2" y="156"/>
                    </a:lnTo>
                    <a:lnTo>
                      <a:pt x="4" y="133"/>
                    </a:lnTo>
                    <a:lnTo>
                      <a:pt x="8" y="103"/>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3" name="Line 343"/>
              <p:cNvSpPr>
                <a:spLocks noChangeShapeType="1"/>
              </p:cNvSpPr>
              <p:nvPr/>
            </p:nvSpPr>
            <p:spPr bwMode="auto">
              <a:xfrm>
                <a:off x="3797" y="2895"/>
                <a:ext cx="2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14" name="Freeform 344"/>
              <p:cNvSpPr>
                <a:spLocks/>
              </p:cNvSpPr>
              <p:nvPr/>
            </p:nvSpPr>
            <p:spPr bwMode="auto">
              <a:xfrm>
                <a:off x="3757" y="2907"/>
                <a:ext cx="3" cy="2"/>
              </a:xfrm>
              <a:custGeom>
                <a:avLst/>
                <a:gdLst>
                  <a:gd name="T0" fmla="*/ 0 w 17"/>
                  <a:gd name="T1" fmla="*/ 0 h 7"/>
                  <a:gd name="T2" fmla="*/ 0 w 17"/>
                  <a:gd name="T3" fmla="*/ 0 h 7"/>
                  <a:gd name="T4" fmla="*/ 0 w 17"/>
                  <a:gd name="T5" fmla="*/ 0 h 7"/>
                  <a:gd name="T6" fmla="*/ 0 w 17"/>
                  <a:gd name="T7" fmla="*/ 0 h 7"/>
                  <a:gd name="T8" fmla="*/ 0 w 17"/>
                  <a:gd name="T9" fmla="*/ 0 h 7"/>
                  <a:gd name="T10" fmla="*/ 0 w 17"/>
                  <a:gd name="T11" fmla="*/ 0 h 7"/>
                  <a:gd name="T12" fmla="*/ 0 w 17"/>
                  <a:gd name="T13" fmla="*/ 0 h 7"/>
                  <a:gd name="T14" fmla="*/ 0 w 17"/>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7">
                    <a:moveTo>
                      <a:pt x="17" y="7"/>
                    </a:moveTo>
                    <a:lnTo>
                      <a:pt x="13" y="7"/>
                    </a:lnTo>
                    <a:lnTo>
                      <a:pt x="12" y="6"/>
                    </a:lnTo>
                    <a:lnTo>
                      <a:pt x="11" y="6"/>
                    </a:lnTo>
                    <a:lnTo>
                      <a:pt x="10" y="5"/>
                    </a:lnTo>
                    <a:lnTo>
                      <a:pt x="6" y="2"/>
                    </a:lnTo>
                    <a:lnTo>
                      <a:pt x="3"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5" name="Freeform 345"/>
              <p:cNvSpPr>
                <a:spLocks/>
              </p:cNvSpPr>
              <p:nvPr/>
            </p:nvSpPr>
            <p:spPr bwMode="auto">
              <a:xfrm>
                <a:off x="3760" y="2909"/>
                <a:ext cx="14" cy="16"/>
              </a:xfrm>
              <a:custGeom>
                <a:avLst/>
                <a:gdLst>
                  <a:gd name="T0" fmla="*/ 0 w 68"/>
                  <a:gd name="T1" fmla="*/ 0 h 65"/>
                  <a:gd name="T2" fmla="*/ 0 w 68"/>
                  <a:gd name="T3" fmla="*/ 0 h 65"/>
                  <a:gd name="T4" fmla="*/ 0 w 68"/>
                  <a:gd name="T5" fmla="*/ 0 h 65"/>
                  <a:gd name="T6" fmla="*/ 0 w 68"/>
                  <a:gd name="T7" fmla="*/ 0 h 65"/>
                  <a:gd name="T8" fmla="*/ 0 w 68"/>
                  <a:gd name="T9" fmla="*/ 0 h 65"/>
                  <a:gd name="T10" fmla="*/ 0 w 68"/>
                  <a:gd name="T11" fmla="*/ 0 h 65"/>
                  <a:gd name="T12" fmla="*/ 0 w 68"/>
                  <a:gd name="T13" fmla="*/ 0 h 65"/>
                  <a:gd name="T14" fmla="*/ 0 w 68"/>
                  <a:gd name="T15" fmla="*/ 0 h 65"/>
                  <a:gd name="T16" fmla="*/ 0 w 68"/>
                  <a:gd name="T17" fmla="*/ 0 h 65"/>
                  <a:gd name="T18" fmla="*/ 0 w 68"/>
                  <a:gd name="T19" fmla="*/ 0 h 65"/>
                  <a:gd name="T20" fmla="*/ 0 w 68"/>
                  <a:gd name="T21" fmla="*/ 0 h 65"/>
                  <a:gd name="T22" fmla="*/ 0 w 68"/>
                  <a:gd name="T23" fmla="*/ 0 h 65"/>
                  <a:gd name="T24" fmla="*/ 0 w 68"/>
                  <a:gd name="T25" fmla="*/ 0 h 65"/>
                  <a:gd name="T26" fmla="*/ 0 w 68"/>
                  <a:gd name="T27" fmla="*/ 0 h 65"/>
                  <a:gd name="T28" fmla="*/ 0 w 68"/>
                  <a:gd name="T29" fmla="*/ 0 h 65"/>
                  <a:gd name="T30" fmla="*/ 0 w 68"/>
                  <a:gd name="T31" fmla="*/ 0 h 65"/>
                  <a:gd name="T32" fmla="*/ 0 w 68"/>
                  <a:gd name="T33" fmla="*/ 0 h 65"/>
                  <a:gd name="T34" fmla="*/ 0 w 68"/>
                  <a:gd name="T35" fmla="*/ 0 h 65"/>
                  <a:gd name="T36" fmla="*/ 0 w 68"/>
                  <a:gd name="T37" fmla="*/ 0 h 65"/>
                  <a:gd name="T38" fmla="*/ 0 w 68"/>
                  <a:gd name="T39" fmla="*/ 0 h 65"/>
                  <a:gd name="T40" fmla="*/ 0 w 68"/>
                  <a:gd name="T41" fmla="*/ 0 h 65"/>
                  <a:gd name="T42" fmla="*/ 0 w 68"/>
                  <a:gd name="T43" fmla="*/ 0 h 65"/>
                  <a:gd name="T44" fmla="*/ 0 w 68"/>
                  <a:gd name="T45" fmla="*/ 0 h 65"/>
                  <a:gd name="T46" fmla="*/ 0 w 68"/>
                  <a:gd name="T47" fmla="*/ 0 h 65"/>
                  <a:gd name="T48" fmla="*/ 0 w 68"/>
                  <a:gd name="T49" fmla="*/ 0 h 65"/>
                  <a:gd name="T50" fmla="*/ 0 w 68"/>
                  <a:gd name="T51" fmla="*/ 0 h 65"/>
                  <a:gd name="T52" fmla="*/ 0 w 68"/>
                  <a:gd name="T53" fmla="*/ 0 h 65"/>
                  <a:gd name="T54" fmla="*/ 0 w 68"/>
                  <a:gd name="T55" fmla="*/ 0 h 65"/>
                  <a:gd name="T56" fmla="*/ 0 w 68"/>
                  <a:gd name="T57" fmla="*/ 0 h 65"/>
                  <a:gd name="T58" fmla="*/ 0 w 68"/>
                  <a:gd name="T59" fmla="*/ 0 h 65"/>
                  <a:gd name="T60" fmla="*/ 0 w 68"/>
                  <a:gd name="T61" fmla="*/ 0 h 65"/>
                  <a:gd name="T62" fmla="*/ 0 w 68"/>
                  <a:gd name="T63" fmla="*/ 0 h 65"/>
                  <a:gd name="T64" fmla="*/ 0 w 68"/>
                  <a:gd name="T65" fmla="*/ 0 h 65"/>
                  <a:gd name="T66" fmla="*/ 0 w 68"/>
                  <a:gd name="T67" fmla="*/ 0 h 65"/>
                  <a:gd name="T68" fmla="*/ 0 w 68"/>
                  <a:gd name="T69" fmla="*/ 0 h 65"/>
                  <a:gd name="T70" fmla="*/ 0 w 68"/>
                  <a:gd name="T71" fmla="*/ 0 h 65"/>
                  <a:gd name="T72" fmla="*/ 0 w 68"/>
                  <a:gd name="T73" fmla="*/ 0 h 65"/>
                  <a:gd name="T74" fmla="*/ 0 w 68"/>
                  <a:gd name="T75" fmla="*/ 0 h 65"/>
                  <a:gd name="T76" fmla="*/ 0 w 68"/>
                  <a:gd name="T77" fmla="*/ 0 h 65"/>
                  <a:gd name="T78" fmla="*/ 0 w 68"/>
                  <a:gd name="T79" fmla="*/ 0 h 65"/>
                  <a:gd name="T80" fmla="*/ 0 w 68"/>
                  <a:gd name="T81" fmla="*/ 0 h 65"/>
                  <a:gd name="T82" fmla="*/ 0 w 68"/>
                  <a:gd name="T83" fmla="*/ 0 h 65"/>
                  <a:gd name="T84" fmla="*/ 0 w 68"/>
                  <a:gd name="T85" fmla="*/ 0 h 65"/>
                  <a:gd name="T86" fmla="*/ 0 w 68"/>
                  <a:gd name="T87" fmla="*/ 0 h 65"/>
                  <a:gd name="T88" fmla="*/ 0 w 68"/>
                  <a:gd name="T89" fmla="*/ 0 h 65"/>
                  <a:gd name="T90" fmla="*/ 0 w 68"/>
                  <a:gd name="T91" fmla="*/ 0 h 65"/>
                  <a:gd name="T92" fmla="*/ 0 w 68"/>
                  <a:gd name="T93" fmla="*/ 0 h 65"/>
                  <a:gd name="T94" fmla="*/ 0 w 68"/>
                  <a:gd name="T95" fmla="*/ 0 h 65"/>
                  <a:gd name="T96" fmla="*/ 0 w 68"/>
                  <a:gd name="T97" fmla="*/ 0 h 65"/>
                  <a:gd name="T98" fmla="*/ 0 w 68"/>
                  <a:gd name="T99" fmla="*/ 0 h 65"/>
                  <a:gd name="T100" fmla="*/ 0 w 68"/>
                  <a:gd name="T101" fmla="*/ 0 h 65"/>
                  <a:gd name="T102" fmla="*/ 0 w 68"/>
                  <a:gd name="T103" fmla="*/ 0 h 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 h="65">
                    <a:moveTo>
                      <a:pt x="0" y="0"/>
                    </a:moveTo>
                    <a:lnTo>
                      <a:pt x="0" y="2"/>
                    </a:lnTo>
                    <a:lnTo>
                      <a:pt x="0" y="3"/>
                    </a:lnTo>
                    <a:lnTo>
                      <a:pt x="1" y="3"/>
                    </a:lnTo>
                    <a:lnTo>
                      <a:pt x="1" y="5"/>
                    </a:lnTo>
                    <a:lnTo>
                      <a:pt x="1" y="7"/>
                    </a:lnTo>
                    <a:lnTo>
                      <a:pt x="2" y="7"/>
                    </a:lnTo>
                    <a:lnTo>
                      <a:pt x="2" y="8"/>
                    </a:lnTo>
                    <a:lnTo>
                      <a:pt x="2" y="9"/>
                    </a:lnTo>
                    <a:lnTo>
                      <a:pt x="2" y="10"/>
                    </a:lnTo>
                    <a:lnTo>
                      <a:pt x="4" y="10"/>
                    </a:lnTo>
                    <a:lnTo>
                      <a:pt x="4" y="12"/>
                    </a:lnTo>
                    <a:lnTo>
                      <a:pt x="4" y="14"/>
                    </a:lnTo>
                    <a:lnTo>
                      <a:pt x="4" y="15"/>
                    </a:lnTo>
                    <a:lnTo>
                      <a:pt x="4" y="17"/>
                    </a:lnTo>
                    <a:lnTo>
                      <a:pt x="4" y="18"/>
                    </a:lnTo>
                    <a:lnTo>
                      <a:pt x="4" y="19"/>
                    </a:lnTo>
                    <a:lnTo>
                      <a:pt x="4" y="22"/>
                    </a:lnTo>
                    <a:lnTo>
                      <a:pt x="4" y="23"/>
                    </a:lnTo>
                    <a:lnTo>
                      <a:pt x="4" y="24"/>
                    </a:lnTo>
                    <a:lnTo>
                      <a:pt x="4" y="25"/>
                    </a:lnTo>
                    <a:lnTo>
                      <a:pt x="4" y="27"/>
                    </a:lnTo>
                    <a:lnTo>
                      <a:pt x="4" y="28"/>
                    </a:lnTo>
                    <a:lnTo>
                      <a:pt x="4" y="30"/>
                    </a:lnTo>
                    <a:lnTo>
                      <a:pt x="2" y="30"/>
                    </a:lnTo>
                    <a:lnTo>
                      <a:pt x="2" y="32"/>
                    </a:lnTo>
                    <a:lnTo>
                      <a:pt x="2" y="33"/>
                    </a:lnTo>
                    <a:lnTo>
                      <a:pt x="2" y="34"/>
                    </a:lnTo>
                    <a:lnTo>
                      <a:pt x="2" y="35"/>
                    </a:lnTo>
                    <a:lnTo>
                      <a:pt x="2" y="39"/>
                    </a:lnTo>
                    <a:lnTo>
                      <a:pt x="2" y="40"/>
                    </a:lnTo>
                    <a:lnTo>
                      <a:pt x="2" y="41"/>
                    </a:lnTo>
                    <a:lnTo>
                      <a:pt x="2" y="43"/>
                    </a:lnTo>
                    <a:lnTo>
                      <a:pt x="1" y="43"/>
                    </a:lnTo>
                    <a:lnTo>
                      <a:pt x="1" y="44"/>
                    </a:lnTo>
                    <a:lnTo>
                      <a:pt x="1" y="45"/>
                    </a:lnTo>
                    <a:lnTo>
                      <a:pt x="1" y="48"/>
                    </a:lnTo>
                    <a:lnTo>
                      <a:pt x="1" y="49"/>
                    </a:lnTo>
                    <a:lnTo>
                      <a:pt x="1" y="50"/>
                    </a:lnTo>
                    <a:lnTo>
                      <a:pt x="1" y="52"/>
                    </a:lnTo>
                    <a:lnTo>
                      <a:pt x="1" y="53"/>
                    </a:lnTo>
                    <a:lnTo>
                      <a:pt x="1" y="55"/>
                    </a:lnTo>
                    <a:lnTo>
                      <a:pt x="1" y="57"/>
                    </a:lnTo>
                    <a:lnTo>
                      <a:pt x="2" y="57"/>
                    </a:lnTo>
                    <a:lnTo>
                      <a:pt x="2" y="58"/>
                    </a:lnTo>
                    <a:lnTo>
                      <a:pt x="2" y="59"/>
                    </a:lnTo>
                    <a:lnTo>
                      <a:pt x="4" y="59"/>
                    </a:lnTo>
                    <a:lnTo>
                      <a:pt x="4" y="60"/>
                    </a:lnTo>
                    <a:lnTo>
                      <a:pt x="4" y="62"/>
                    </a:lnTo>
                    <a:lnTo>
                      <a:pt x="5" y="62"/>
                    </a:lnTo>
                    <a:lnTo>
                      <a:pt x="6" y="64"/>
                    </a:lnTo>
                    <a:lnTo>
                      <a:pt x="9" y="64"/>
                    </a:lnTo>
                    <a:lnTo>
                      <a:pt x="11" y="65"/>
                    </a:lnTo>
                    <a:lnTo>
                      <a:pt x="12" y="65"/>
                    </a:lnTo>
                    <a:lnTo>
                      <a:pt x="13" y="65"/>
                    </a:lnTo>
                    <a:lnTo>
                      <a:pt x="15" y="65"/>
                    </a:lnTo>
                    <a:lnTo>
                      <a:pt x="17" y="65"/>
                    </a:lnTo>
                    <a:lnTo>
                      <a:pt x="18" y="65"/>
                    </a:lnTo>
                    <a:lnTo>
                      <a:pt x="20" y="65"/>
                    </a:lnTo>
                    <a:lnTo>
                      <a:pt x="21" y="65"/>
                    </a:lnTo>
                    <a:lnTo>
                      <a:pt x="21" y="64"/>
                    </a:lnTo>
                    <a:lnTo>
                      <a:pt x="23" y="64"/>
                    </a:lnTo>
                    <a:lnTo>
                      <a:pt x="26" y="64"/>
                    </a:lnTo>
                    <a:lnTo>
                      <a:pt x="26" y="62"/>
                    </a:lnTo>
                    <a:lnTo>
                      <a:pt x="27" y="62"/>
                    </a:lnTo>
                    <a:lnTo>
                      <a:pt x="28" y="62"/>
                    </a:lnTo>
                    <a:lnTo>
                      <a:pt x="28" y="60"/>
                    </a:lnTo>
                    <a:lnTo>
                      <a:pt x="29" y="60"/>
                    </a:lnTo>
                    <a:lnTo>
                      <a:pt x="29" y="59"/>
                    </a:lnTo>
                    <a:lnTo>
                      <a:pt x="31" y="59"/>
                    </a:lnTo>
                    <a:lnTo>
                      <a:pt x="31" y="58"/>
                    </a:lnTo>
                    <a:lnTo>
                      <a:pt x="32" y="58"/>
                    </a:lnTo>
                    <a:lnTo>
                      <a:pt x="32" y="57"/>
                    </a:lnTo>
                    <a:lnTo>
                      <a:pt x="34" y="55"/>
                    </a:lnTo>
                    <a:lnTo>
                      <a:pt x="34" y="53"/>
                    </a:lnTo>
                    <a:lnTo>
                      <a:pt x="37" y="53"/>
                    </a:lnTo>
                    <a:lnTo>
                      <a:pt x="37" y="52"/>
                    </a:lnTo>
                    <a:lnTo>
                      <a:pt x="38" y="52"/>
                    </a:lnTo>
                    <a:lnTo>
                      <a:pt x="38" y="50"/>
                    </a:lnTo>
                    <a:lnTo>
                      <a:pt x="39" y="50"/>
                    </a:lnTo>
                    <a:lnTo>
                      <a:pt x="39" y="49"/>
                    </a:lnTo>
                    <a:lnTo>
                      <a:pt x="40" y="49"/>
                    </a:lnTo>
                    <a:lnTo>
                      <a:pt x="40" y="48"/>
                    </a:lnTo>
                    <a:lnTo>
                      <a:pt x="43" y="48"/>
                    </a:lnTo>
                    <a:lnTo>
                      <a:pt x="43" y="45"/>
                    </a:lnTo>
                    <a:lnTo>
                      <a:pt x="44" y="45"/>
                    </a:lnTo>
                    <a:lnTo>
                      <a:pt x="44" y="44"/>
                    </a:lnTo>
                    <a:lnTo>
                      <a:pt x="46" y="44"/>
                    </a:lnTo>
                    <a:lnTo>
                      <a:pt x="46" y="43"/>
                    </a:lnTo>
                    <a:lnTo>
                      <a:pt x="47" y="43"/>
                    </a:lnTo>
                    <a:lnTo>
                      <a:pt x="49" y="41"/>
                    </a:lnTo>
                    <a:lnTo>
                      <a:pt x="50" y="41"/>
                    </a:lnTo>
                    <a:lnTo>
                      <a:pt x="50" y="40"/>
                    </a:lnTo>
                    <a:lnTo>
                      <a:pt x="53" y="40"/>
                    </a:lnTo>
                    <a:lnTo>
                      <a:pt x="54" y="39"/>
                    </a:lnTo>
                    <a:lnTo>
                      <a:pt x="55" y="39"/>
                    </a:lnTo>
                    <a:lnTo>
                      <a:pt x="57" y="35"/>
                    </a:lnTo>
                    <a:lnTo>
                      <a:pt x="58" y="35"/>
                    </a:lnTo>
                    <a:lnTo>
                      <a:pt x="60" y="35"/>
                    </a:lnTo>
                    <a:lnTo>
                      <a:pt x="63" y="35"/>
                    </a:lnTo>
                    <a:lnTo>
                      <a:pt x="63" y="34"/>
                    </a:lnTo>
                    <a:lnTo>
                      <a:pt x="64" y="34"/>
                    </a:lnTo>
                    <a:lnTo>
                      <a:pt x="65" y="34"/>
                    </a:lnTo>
                    <a:lnTo>
                      <a:pt x="66" y="34"/>
                    </a:lnTo>
                    <a:lnTo>
                      <a:pt x="68"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6" name="Freeform 346"/>
              <p:cNvSpPr>
                <a:spLocks/>
              </p:cNvSpPr>
              <p:nvPr/>
            </p:nvSpPr>
            <p:spPr bwMode="auto">
              <a:xfrm>
                <a:off x="3774" y="2917"/>
                <a:ext cx="4" cy="1"/>
              </a:xfrm>
              <a:custGeom>
                <a:avLst/>
                <a:gdLst>
                  <a:gd name="T0" fmla="*/ 0 w 20"/>
                  <a:gd name="T1" fmla="*/ 0 h 1"/>
                  <a:gd name="T2" fmla="*/ 0 w 20"/>
                  <a:gd name="T3" fmla="*/ 0 h 1"/>
                  <a:gd name="T4" fmla="*/ 0 w 20"/>
                  <a:gd name="T5" fmla="*/ 0 h 1"/>
                  <a:gd name="T6" fmla="*/ 0 w 20"/>
                  <a:gd name="T7" fmla="*/ 0 h 1"/>
                  <a:gd name="T8" fmla="*/ 0 w 20"/>
                  <a:gd name="T9" fmla="*/ 0 h 1"/>
                  <a:gd name="T10" fmla="*/ 0 w 20"/>
                  <a:gd name="T11" fmla="*/ 0 h 1"/>
                  <a:gd name="T12" fmla="*/ 0 w 20"/>
                  <a:gd name="T13" fmla="*/ 0 h 1"/>
                  <a:gd name="T14" fmla="*/ 0 w 20"/>
                  <a:gd name="T15" fmla="*/ 0 h 1"/>
                  <a:gd name="T16" fmla="*/ 0 w 20"/>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
                    <a:moveTo>
                      <a:pt x="0" y="0"/>
                    </a:moveTo>
                    <a:lnTo>
                      <a:pt x="2" y="0"/>
                    </a:lnTo>
                    <a:lnTo>
                      <a:pt x="3" y="0"/>
                    </a:lnTo>
                    <a:lnTo>
                      <a:pt x="5" y="0"/>
                    </a:lnTo>
                    <a:lnTo>
                      <a:pt x="7" y="0"/>
                    </a:lnTo>
                    <a:lnTo>
                      <a:pt x="8" y="0"/>
                    </a:lnTo>
                    <a:lnTo>
                      <a:pt x="12" y="0"/>
                    </a:lnTo>
                    <a:lnTo>
                      <a:pt x="14" y="0"/>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7" name="Line 347"/>
              <p:cNvSpPr>
                <a:spLocks noChangeShapeType="1"/>
              </p:cNvSpPr>
              <p:nvPr/>
            </p:nvSpPr>
            <p:spPr bwMode="auto">
              <a:xfrm flipH="1" flipV="1">
                <a:off x="3757" y="2907"/>
                <a:ext cx="15"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18" name="Freeform 348"/>
              <p:cNvSpPr>
                <a:spLocks/>
              </p:cNvSpPr>
              <p:nvPr/>
            </p:nvSpPr>
            <p:spPr bwMode="auto">
              <a:xfrm>
                <a:off x="3661" y="2870"/>
                <a:ext cx="87" cy="34"/>
              </a:xfrm>
              <a:custGeom>
                <a:avLst/>
                <a:gdLst>
                  <a:gd name="T0" fmla="*/ 0 w 438"/>
                  <a:gd name="T1" fmla="*/ 0 h 134"/>
                  <a:gd name="T2" fmla="*/ 0 w 438"/>
                  <a:gd name="T3" fmla="*/ 0 h 134"/>
                  <a:gd name="T4" fmla="*/ 0 w 438"/>
                  <a:gd name="T5" fmla="*/ 0 h 134"/>
                  <a:gd name="T6" fmla="*/ 0 w 438"/>
                  <a:gd name="T7" fmla="*/ 0 h 134"/>
                  <a:gd name="T8" fmla="*/ 0 w 438"/>
                  <a:gd name="T9" fmla="*/ 0 h 134"/>
                  <a:gd name="T10" fmla="*/ 0 w 438"/>
                  <a:gd name="T11" fmla="*/ 0 h 134"/>
                  <a:gd name="T12" fmla="*/ 0 w 438"/>
                  <a:gd name="T13" fmla="*/ 0 h 134"/>
                  <a:gd name="T14" fmla="*/ 0 w 438"/>
                  <a:gd name="T15" fmla="*/ 0 h 134"/>
                  <a:gd name="T16" fmla="*/ 0 w 438"/>
                  <a:gd name="T17" fmla="*/ 0 h 134"/>
                  <a:gd name="T18" fmla="*/ 0 w 438"/>
                  <a:gd name="T19" fmla="*/ 0 h 134"/>
                  <a:gd name="T20" fmla="*/ 0 w 438"/>
                  <a:gd name="T21" fmla="*/ 0 h 134"/>
                  <a:gd name="T22" fmla="*/ 0 w 438"/>
                  <a:gd name="T23" fmla="*/ 0 h 134"/>
                  <a:gd name="T24" fmla="*/ 0 w 438"/>
                  <a:gd name="T25" fmla="*/ 0 h 134"/>
                  <a:gd name="T26" fmla="*/ 0 w 438"/>
                  <a:gd name="T27" fmla="*/ 0 h 134"/>
                  <a:gd name="T28" fmla="*/ 0 w 438"/>
                  <a:gd name="T29" fmla="*/ 0 h 134"/>
                  <a:gd name="T30" fmla="*/ 0 w 438"/>
                  <a:gd name="T31" fmla="*/ 0 h 134"/>
                  <a:gd name="T32" fmla="*/ 0 w 438"/>
                  <a:gd name="T33" fmla="*/ 0 h 134"/>
                  <a:gd name="T34" fmla="*/ 0 w 438"/>
                  <a:gd name="T35" fmla="*/ 0 h 134"/>
                  <a:gd name="T36" fmla="*/ 0 w 438"/>
                  <a:gd name="T37" fmla="*/ 0 h 134"/>
                  <a:gd name="T38" fmla="*/ 0 w 438"/>
                  <a:gd name="T39" fmla="*/ 0 h 134"/>
                  <a:gd name="T40" fmla="*/ 0 w 438"/>
                  <a:gd name="T41" fmla="*/ 0 h 134"/>
                  <a:gd name="T42" fmla="*/ 0 w 438"/>
                  <a:gd name="T43" fmla="*/ 0 h 134"/>
                  <a:gd name="T44" fmla="*/ 0 w 438"/>
                  <a:gd name="T45" fmla="*/ 0 h 134"/>
                  <a:gd name="T46" fmla="*/ 0 w 438"/>
                  <a:gd name="T47" fmla="*/ 0 h 134"/>
                  <a:gd name="T48" fmla="*/ 0 w 438"/>
                  <a:gd name="T49" fmla="*/ 0 h 134"/>
                  <a:gd name="T50" fmla="*/ 0 w 438"/>
                  <a:gd name="T51" fmla="*/ 0 h 134"/>
                  <a:gd name="T52" fmla="*/ 0 w 438"/>
                  <a:gd name="T53" fmla="*/ 0 h 134"/>
                  <a:gd name="T54" fmla="*/ 0 w 438"/>
                  <a:gd name="T55" fmla="*/ 0 h 134"/>
                  <a:gd name="T56" fmla="*/ 0 w 438"/>
                  <a:gd name="T57" fmla="*/ 0 h 134"/>
                  <a:gd name="T58" fmla="*/ 0 w 438"/>
                  <a:gd name="T59" fmla="*/ 0 h 134"/>
                  <a:gd name="T60" fmla="*/ 0 w 438"/>
                  <a:gd name="T61" fmla="*/ 0 h 134"/>
                  <a:gd name="T62" fmla="*/ 0 w 438"/>
                  <a:gd name="T63" fmla="*/ 0 h 134"/>
                  <a:gd name="T64" fmla="*/ 0 w 438"/>
                  <a:gd name="T65" fmla="*/ 0 h 134"/>
                  <a:gd name="T66" fmla="*/ 0 w 438"/>
                  <a:gd name="T67" fmla="*/ 0 h 134"/>
                  <a:gd name="T68" fmla="*/ 0 w 438"/>
                  <a:gd name="T69" fmla="*/ 0 h 134"/>
                  <a:gd name="T70" fmla="*/ 0 w 438"/>
                  <a:gd name="T71" fmla="*/ 0 h 134"/>
                  <a:gd name="T72" fmla="*/ 0 w 438"/>
                  <a:gd name="T73" fmla="*/ 0 h 134"/>
                  <a:gd name="T74" fmla="*/ 0 w 438"/>
                  <a:gd name="T75" fmla="*/ 0 h 134"/>
                  <a:gd name="T76" fmla="*/ 0 w 438"/>
                  <a:gd name="T77" fmla="*/ 0 h 134"/>
                  <a:gd name="T78" fmla="*/ 0 w 438"/>
                  <a:gd name="T79" fmla="*/ 0 h 134"/>
                  <a:gd name="T80" fmla="*/ 0 w 438"/>
                  <a:gd name="T81" fmla="*/ 0 h 134"/>
                  <a:gd name="T82" fmla="*/ 0 w 438"/>
                  <a:gd name="T83" fmla="*/ 0 h 134"/>
                  <a:gd name="T84" fmla="*/ 0 w 438"/>
                  <a:gd name="T85" fmla="*/ 0 h 134"/>
                  <a:gd name="T86" fmla="*/ 0 w 438"/>
                  <a:gd name="T87" fmla="*/ 0 h 134"/>
                  <a:gd name="T88" fmla="*/ 0 w 438"/>
                  <a:gd name="T89" fmla="*/ 0 h 134"/>
                  <a:gd name="T90" fmla="*/ 0 w 438"/>
                  <a:gd name="T91" fmla="*/ 0 h 134"/>
                  <a:gd name="T92" fmla="*/ 0 w 438"/>
                  <a:gd name="T93" fmla="*/ 0 h 134"/>
                  <a:gd name="T94" fmla="*/ 0 w 438"/>
                  <a:gd name="T95" fmla="*/ 0 h 134"/>
                  <a:gd name="T96" fmla="*/ 0 w 438"/>
                  <a:gd name="T97" fmla="*/ 0 h 134"/>
                  <a:gd name="T98" fmla="*/ 0 w 438"/>
                  <a:gd name="T99" fmla="*/ 0 h 134"/>
                  <a:gd name="T100" fmla="*/ 0 w 438"/>
                  <a:gd name="T101" fmla="*/ 0 h 134"/>
                  <a:gd name="T102" fmla="*/ 0 w 438"/>
                  <a:gd name="T103" fmla="*/ 0 h 134"/>
                  <a:gd name="T104" fmla="*/ 0 w 438"/>
                  <a:gd name="T105" fmla="*/ 0 h 134"/>
                  <a:gd name="T106" fmla="*/ 0 w 438"/>
                  <a:gd name="T107" fmla="*/ 0 h 134"/>
                  <a:gd name="T108" fmla="*/ 0 w 438"/>
                  <a:gd name="T109" fmla="*/ 0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134">
                    <a:moveTo>
                      <a:pt x="438" y="134"/>
                    </a:moveTo>
                    <a:lnTo>
                      <a:pt x="75" y="42"/>
                    </a:lnTo>
                    <a:lnTo>
                      <a:pt x="74" y="44"/>
                    </a:lnTo>
                    <a:lnTo>
                      <a:pt x="77" y="38"/>
                    </a:lnTo>
                    <a:lnTo>
                      <a:pt x="79" y="32"/>
                    </a:lnTo>
                    <a:lnTo>
                      <a:pt x="80" y="23"/>
                    </a:lnTo>
                    <a:lnTo>
                      <a:pt x="79" y="17"/>
                    </a:lnTo>
                    <a:lnTo>
                      <a:pt x="78" y="13"/>
                    </a:lnTo>
                    <a:lnTo>
                      <a:pt x="75" y="10"/>
                    </a:lnTo>
                    <a:lnTo>
                      <a:pt x="52" y="5"/>
                    </a:lnTo>
                    <a:lnTo>
                      <a:pt x="49" y="5"/>
                    </a:lnTo>
                    <a:lnTo>
                      <a:pt x="44" y="8"/>
                    </a:lnTo>
                    <a:lnTo>
                      <a:pt x="42" y="8"/>
                    </a:lnTo>
                    <a:lnTo>
                      <a:pt x="44" y="8"/>
                    </a:lnTo>
                    <a:lnTo>
                      <a:pt x="52" y="8"/>
                    </a:lnTo>
                    <a:lnTo>
                      <a:pt x="49" y="8"/>
                    </a:lnTo>
                    <a:lnTo>
                      <a:pt x="52" y="8"/>
                    </a:lnTo>
                    <a:lnTo>
                      <a:pt x="53" y="9"/>
                    </a:lnTo>
                    <a:lnTo>
                      <a:pt x="58" y="14"/>
                    </a:lnTo>
                    <a:lnTo>
                      <a:pt x="58" y="18"/>
                    </a:lnTo>
                    <a:lnTo>
                      <a:pt x="57" y="26"/>
                    </a:lnTo>
                    <a:lnTo>
                      <a:pt x="53" y="32"/>
                    </a:lnTo>
                    <a:lnTo>
                      <a:pt x="51" y="37"/>
                    </a:lnTo>
                    <a:lnTo>
                      <a:pt x="46" y="39"/>
                    </a:lnTo>
                    <a:lnTo>
                      <a:pt x="44" y="39"/>
                    </a:lnTo>
                    <a:lnTo>
                      <a:pt x="36" y="34"/>
                    </a:lnTo>
                    <a:lnTo>
                      <a:pt x="40" y="34"/>
                    </a:lnTo>
                    <a:lnTo>
                      <a:pt x="42" y="32"/>
                    </a:lnTo>
                    <a:lnTo>
                      <a:pt x="46" y="29"/>
                    </a:lnTo>
                    <a:lnTo>
                      <a:pt x="48" y="23"/>
                    </a:lnTo>
                    <a:lnTo>
                      <a:pt x="49" y="18"/>
                    </a:lnTo>
                    <a:lnTo>
                      <a:pt x="48" y="14"/>
                    </a:lnTo>
                    <a:lnTo>
                      <a:pt x="46" y="9"/>
                    </a:lnTo>
                    <a:lnTo>
                      <a:pt x="44" y="8"/>
                    </a:lnTo>
                    <a:lnTo>
                      <a:pt x="33" y="7"/>
                    </a:lnTo>
                    <a:lnTo>
                      <a:pt x="31" y="7"/>
                    </a:lnTo>
                    <a:lnTo>
                      <a:pt x="27" y="5"/>
                    </a:lnTo>
                    <a:lnTo>
                      <a:pt x="13" y="2"/>
                    </a:lnTo>
                    <a:lnTo>
                      <a:pt x="13" y="0"/>
                    </a:lnTo>
                    <a:lnTo>
                      <a:pt x="9" y="2"/>
                    </a:lnTo>
                    <a:lnTo>
                      <a:pt x="6" y="4"/>
                    </a:lnTo>
                    <a:lnTo>
                      <a:pt x="3" y="8"/>
                    </a:lnTo>
                    <a:lnTo>
                      <a:pt x="0" y="13"/>
                    </a:lnTo>
                    <a:lnTo>
                      <a:pt x="0" y="18"/>
                    </a:lnTo>
                    <a:lnTo>
                      <a:pt x="0" y="23"/>
                    </a:lnTo>
                    <a:lnTo>
                      <a:pt x="3" y="28"/>
                    </a:lnTo>
                    <a:lnTo>
                      <a:pt x="6" y="29"/>
                    </a:lnTo>
                    <a:lnTo>
                      <a:pt x="8" y="28"/>
                    </a:lnTo>
                    <a:lnTo>
                      <a:pt x="10" y="26"/>
                    </a:lnTo>
                    <a:lnTo>
                      <a:pt x="14" y="22"/>
                    </a:lnTo>
                    <a:lnTo>
                      <a:pt x="15" y="17"/>
                    </a:lnTo>
                    <a:lnTo>
                      <a:pt x="16" y="10"/>
                    </a:lnTo>
                    <a:lnTo>
                      <a:pt x="16" y="7"/>
                    </a:lnTo>
                    <a:lnTo>
                      <a:pt x="15" y="2"/>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19" name="Freeform 349"/>
              <p:cNvSpPr>
                <a:spLocks/>
              </p:cNvSpPr>
              <p:nvPr/>
            </p:nvSpPr>
            <p:spPr bwMode="auto">
              <a:xfrm>
                <a:off x="3662" y="2872"/>
                <a:ext cx="6" cy="7"/>
              </a:xfrm>
              <a:custGeom>
                <a:avLst/>
                <a:gdLst>
                  <a:gd name="T0" fmla="*/ 0 w 33"/>
                  <a:gd name="T1" fmla="*/ 0 h 26"/>
                  <a:gd name="T2" fmla="*/ 0 w 33"/>
                  <a:gd name="T3" fmla="*/ 0 h 26"/>
                  <a:gd name="T4" fmla="*/ 0 w 33"/>
                  <a:gd name="T5" fmla="*/ 0 h 26"/>
                  <a:gd name="T6" fmla="*/ 0 w 33"/>
                  <a:gd name="T7" fmla="*/ 0 h 26"/>
                  <a:gd name="T8" fmla="*/ 0 w 33"/>
                  <a:gd name="T9" fmla="*/ 0 h 26"/>
                  <a:gd name="T10" fmla="*/ 0 w 33"/>
                  <a:gd name="T11" fmla="*/ 0 h 26"/>
                  <a:gd name="T12" fmla="*/ 0 w 33"/>
                  <a:gd name="T13" fmla="*/ 0 h 26"/>
                  <a:gd name="T14" fmla="*/ 0 w 33"/>
                  <a:gd name="T15" fmla="*/ 0 h 26"/>
                  <a:gd name="T16" fmla="*/ 0 w 33"/>
                  <a:gd name="T17" fmla="*/ 0 h 26"/>
                  <a:gd name="T18" fmla="*/ 0 w 33"/>
                  <a:gd name="T19" fmla="*/ 0 h 26"/>
                  <a:gd name="T20" fmla="*/ 0 w 33"/>
                  <a:gd name="T21" fmla="*/ 0 h 26"/>
                  <a:gd name="T22" fmla="*/ 0 w 33"/>
                  <a:gd name="T23" fmla="*/ 0 h 26"/>
                  <a:gd name="T24" fmla="*/ 0 w 33"/>
                  <a:gd name="T25" fmla="*/ 0 h 26"/>
                  <a:gd name="T26" fmla="*/ 0 w 33"/>
                  <a:gd name="T27" fmla="*/ 0 h 26"/>
                  <a:gd name="T28" fmla="*/ 0 w 33"/>
                  <a:gd name="T29" fmla="*/ 0 h 26"/>
                  <a:gd name="T30" fmla="*/ 0 w 33"/>
                  <a:gd name="T31" fmla="*/ 0 h 26"/>
                  <a:gd name="T32" fmla="*/ 0 w 33"/>
                  <a:gd name="T33" fmla="*/ 0 h 26"/>
                  <a:gd name="T34" fmla="*/ 0 w 33"/>
                  <a:gd name="T35" fmla="*/ 0 h 26"/>
                  <a:gd name="T36" fmla="*/ 0 w 33"/>
                  <a:gd name="T37" fmla="*/ 0 h 26"/>
                  <a:gd name="T38" fmla="*/ 0 w 33"/>
                  <a:gd name="T39" fmla="*/ 0 h 26"/>
                  <a:gd name="T40" fmla="*/ 0 w 33"/>
                  <a:gd name="T41" fmla="*/ 0 h 26"/>
                  <a:gd name="T42" fmla="*/ 0 w 33"/>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 h="26">
                    <a:moveTo>
                      <a:pt x="10" y="8"/>
                    </a:moveTo>
                    <a:lnTo>
                      <a:pt x="10" y="16"/>
                    </a:lnTo>
                    <a:lnTo>
                      <a:pt x="16" y="25"/>
                    </a:lnTo>
                    <a:lnTo>
                      <a:pt x="19" y="25"/>
                    </a:lnTo>
                    <a:lnTo>
                      <a:pt x="21" y="22"/>
                    </a:lnTo>
                    <a:lnTo>
                      <a:pt x="26" y="19"/>
                    </a:lnTo>
                    <a:lnTo>
                      <a:pt x="27" y="14"/>
                    </a:lnTo>
                    <a:lnTo>
                      <a:pt x="28" y="7"/>
                    </a:lnTo>
                    <a:lnTo>
                      <a:pt x="27" y="2"/>
                    </a:lnTo>
                    <a:lnTo>
                      <a:pt x="26" y="0"/>
                    </a:lnTo>
                    <a:lnTo>
                      <a:pt x="28" y="0"/>
                    </a:lnTo>
                    <a:lnTo>
                      <a:pt x="30" y="1"/>
                    </a:lnTo>
                    <a:lnTo>
                      <a:pt x="31" y="3"/>
                    </a:lnTo>
                    <a:lnTo>
                      <a:pt x="33" y="8"/>
                    </a:lnTo>
                    <a:lnTo>
                      <a:pt x="31" y="15"/>
                    </a:lnTo>
                    <a:lnTo>
                      <a:pt x="30" y="19"/>
                    </a:lnTo>
                    <a:lnTo>
                      <a:pt x="27" y="24"/>
                    </a:lnTo>
                    <a:lnTo>
                      <a:pt x="22" y="26"/>
                    </a:lnTo>
                    <a:lnTo>
                      <a:pt x="20" y="26"/>
                    </a:lnTo>
                    <a:lnTo>
                      <a:pt x="19" y="25"/>
                    </a:lnTo>
                    <a:lnTo>
                      <a:pt x="17" y="25"/>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0" name="Freeform 350"/>
              <p:cNvSpPr>
                <a:spLocks/>
              </p:cNvSpPr>
              <p:nvPr/>
            </p:nvSpPr>
            <p:spPr bwMode="auto">
              <a:xfrm>
                <a:off x="3666" y="2871"/>
                <a:ext cx="7" cy="10"/>
              </a:xfrm>
              <a:custGeom>
                <a:avLst/>
                <a:gdLst>
                  <a:gd name="T0" fmla="*/ 0 w 33"/>
                  <a:gd name="T1" fmla="*/ 0 h 37"/>
                  <a:gd name="T2" fmla="*/ 0 w 33"/>
                  <a:gd name="T3" fmla="*/ 0 h 37"/>
                  <a:gd name="T4" fmla="*/ 0 w 33"/>
                  <a:gd name="T5" fmla="*/ 0 h 37"/>
                  <a:gd name="T6" fmla="*/ 0 w 33"/>
                  <a:gd name="T7" fmla="*/ 0 h 37"/>
                  <a:gd name="T8" fmla="*/ 0 w 33"/>
                  <a:gd name="T9" fmla="*/ 0 h 37"/>
                  <a:gd name="T10" fmla="*/ 0 w 33"/>
                  <a:gd name="T11" fmla="*/ 0 h 37"/>
                  <a:gd name="T12" fmla="*/ 0 w 33"/>
                  <a:gd name="T13" fmla="*/ 0 h 37"/>
                  <a:gd name="T14" fmla="*/ 0 w 33"/>
                  <a:gd name="T15" fmla="*/ 0 h 37"/>
                  <a:gd name="T16" fmla="*/ 0 w 33"/>
                  <a:gd name="T17" fmla="*/ 0 h 37"/>
                  <a:gd name="T18" fmla="*/ 0 w 33"/>
                  <a:gd name="T19" fmla="*/ 0 h 37"/>
                  <a:gd name="T20" fmla="*/ 0 w 33"/>
                  <a:gd name="T21" fmla="*/ 0 h 37"/>
                  <a:gd name="T22" fmla="*/ 0 w 33"/>
                  <a:gd name="T23" fmla="*/ 0 h 37"/>
                  <a:gd name="T24" fmla="*/ 0 w 3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7">
                    <a:moveTo>
                      <a:pt x="0" y="28"/>
                    </a:moveTo>
                    <a:lnTo>
                      <a:pt x="10" y="29"/>
                    </a:lnTo>
                    <a:lnTo>
                      <a:pt x="12" y="29"/>
                    </a:lnTo>
                    <a:lnTo>
                      <a:pt x="14" y="36"/>
                    </a:lnTo>
                    <a:lnTo>
                      <a:pt x="16" y="37"/>
                    </a:lnTo>
                    <a:lnTo>
                      <a:pt x="20" y="37"/>
                    </a:lnTo>
                    <a:lnTo>
                      <a:pt x="25" y="33"/>
                    </a:lnTo>
                    <a:lnTo>
                      <a:pt x="31" y="28"/>
                    </a:lnTo>
                    <a:lnTo>
                      <a:pt x="32" y="21"/>
                    </a:lnTo>
                    <a:lnTo>
                      <a:pt x="33" y="13"/>
                    </a:lnTo>
                    <a:lnTo>
                      <a:pt x="33" y="8"/>
                    </a:lnTo>
                    <a:lnTo>
                      <a:pt x="31" y="2"/>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1" name="Freeform 351"/>
              <p:cNvSpPr>
                <a:spLocks/>
              </p:cNvSpPr>
              <p:nvPr/>
            </p:nvSpPr>
            <p:spPr bwMode="auto">
              <a:xfrm>
                <a:off x="3677" y="2876"/>
                <a:ext cx="84" cy="25"/>
              </a:xfrm>
              <a:custGeom>
                <a:avLst/>
                <a:gdLst>
                  <a:gd name="T0" fmla="*/ 0 w 422"/>
                  <a:gd name="T1" fmla="*/ 0 h 104"/>
                  <a:gd name="T2" fmla="*/ 0 w 422"/>
                  <a:gd name="T3" fmla="*/ 0 h 104"/>
                  <a:gd name="T4" fmla="*/ 0 w 422"/>
                  <a:gd name="T5" fmla="*/ 0 h 104"/>
                  <a:gd name="T6" fmla="*/ 0 w 422"/>
                  <a:gd name="T7" fmla="*/ 0 h 104"/>
                  <a:gd name="T8" fmla="*/ 0 w 422"/>
                  <a:gd name="T9" fmla="*/ 0 h 104"/>
                  <a:gd name="T10" fmla="*/ 0 w 422"/>
                  <a:gd name="T11" fmla="*/ 0 h 104"/>
                  <a:gd name="T12" fmla="*/ 0 w 422"/>
                  <a:gd name="T13" fmla="*/ 0 h 104"/>
                  <a:gd name="T14" fmla="*/ 0 w 422"/>
                  <a:gd name="T15" fmla="*/ 0 h 104"/>
                  <a:gd name="T16" fmla="*/ 0 w 422"/>
                  <a:gd name="T17" fmla="*/ 0 h 104"/>
                  <a:gd name="T18" fmla="*/ 0 w 422"/>
                  <a:gd name="T19" fmla="*/ 0 h 104"/>
                  <a:gd name="T20" fmla="*/ 0 w 422"/>
                  <a:gd name="T21" fmla="*/ 0 h 104"/>
                  <a:gd name="T22" fmla="*/ 0 w 422"/>
                  <a:gd name="T23" fmla="*/ 0 h 104"/>
                  <a:gd name="T24" fmla="*/ 0 w 422"/>
                  <a:gd name="T25" fmla="*/ 0 h 104"/>
                  <a:gd name="T26" fmla="*/ 0 w 422"/>
                  <a:gd name="T27" fmla="*/ 0 h 104"/>
                  <a:gd name="T28" fmla="*/ 0 w 422"/>
                  <a:gd name="T29" fmla="*/ 0 h 104"/>
                  <a:gd name="T30" fmla="*/ 0 w 422"/>
                  <a:gd name="T31" fmla="*/ 0 h 104"/>
                  <a:gd name="T32" fmla="*/ 0 w 422"/>
                  <a:gd name="T33" fmla="*/ 0 h 104"/>
                  <a:gd name="T34" fmla="*/ 0 w 422"/>
                  <a:gd name="T35" fmla="*/ 0 h 104"/>
                  <a:gd name="T36" fmla="*/ 0 w 422"/>
                  <a:gd name="T37" fmla="*/ 0 h 104"/>
                  <a:gd name="T38" fmla="*/ 0 w 422"/>
                  <a:gd name="T39" fmla="*/ 0 h 104"/>
                  <a:gd name="T40" fmla="*/ 0 w 422"/>
                  <a:gd name="T41" fmla="*/ 0 h 104"/>
                  <a:gd name="T42" fmla="*/ 0 w 422"/>
                  <a:gd name="T43" fmla="*/ 0 h 104"/>
                  <a:gd name="T44" fmla="*/ 0 w 422"/>
                  <a:gd name="T45" fmla="*/ 0 h 104"/>
                  <a:gd name="T46" fmla="*/ 0 w 422"/>
                  <a:gd name="T47" fmla="*/ 0 h 104"/>
                  <a:gd name="T48" fmla="*/ 0 w 422"/>
                  <a:gd name="T49" fmla="*/ 0 h 104"/>
                  <a:gd name="T50" fmla="*/ 0 w 422"/>
                  <a:gd name="T51" fmla="*/ 0 h 104"/>
                  <a:gd name="T52" fmla="*/ 0 w 422"/>
                  <a:gd name="T53" fmla="*/ 0 h 104"/>
                  <a:gd name="T54" fmla="*/ 0 w 422"/>
                  <a:gd name="T55" fmla="*/ 0 h 104"/>
                  <a:gd name="T56" fmla="*/ 0 w 422"/>
                  <a:gd name="T57" fmla="*/ 0 h 104"/>
                  <a:gd name="T58" fmla="*/ 0 w 422"/>
                  <a:gd name="T59" fmla="*/ 0 h 104"/>
                  <a:gd name="T60" fmla="*/ 0 w 422"/>
                  <a:gd name="T61" fmla="*/ 0 h 104"/>
                  <a:gd name="T62" fmla="*/ 0 w 422"/>
                  <a:gd name="T63" fmla="*/ 0 h 104"/>
                  <a:gd name="T64" fmla="*/ 0 w 422"/>
                  <a:gd name="T65" fmla="*/ 0 h 104"/>
                  <a:gd name="T66" fmla="*/ 0 w 422"/>
                  <a:gd name="T67" fmla="*/ 0 h 104"/>
                  <a:gd name="T68" fmla="*/ 0 w 422"/>
                  <a:gd name="T69" fmla="*/ 0 h 104"/>
                  <a:gd name="T70" fmla="*/ 0 w 422"/>
                  <a:gd name="T71" fmla="*/ 0 h 104"/>
                  <a:gd name="T72" fmla="*/ 0 w 422"/>
                  <a:gd name="T73" fmla="*/ 0 h 104"/>
                  <a:gd name="T74" fmla="*/ 0 w 422"/>
                  <a:gd name="T75" fmla="*/ 0 h 104"/>
                  <a:gd name="T76" fmla="*/ 0 w 422"/>
                  <a:gd name="T77" fmla="*/ 0 h 104"/>
                  <a:gd name="T78" fmla="*/ 0 w 422"/>
                  <a:gd name="T79" fmla="*/ 0 h 104"/>
                  <a:gd name="T80" fmla="*/ 0 w 422"/>
                  <a:gd name="T81" fmla="*/ 0 h 104"/>
                  <a:gd name="T82" fmla="*/ 0 w 422"/>
                  <a:gd name="T83" fmla="*/ 0 h 104"/>
                  <a:gd name="T84" fmla="*/ 0 w 422"/>
                  <a:gd name="T85" fmla="*/ 0 h 104"/>
                  <a:gd name="T86" fmla="*/ 0 w 422"/>
                  <a:gd name="T87" fmla="*/ 0 h 104"/>
                  <a:gd name="T88" fmla="*/ 0 w 422"/>
                  <a:gd name="T89" fmla="*/ 0 h 104"/>
                  <a:gd name="T90" fmla="*/ 0 w 422"/>
                  <a:gd name="T91" fmla="*/ 0 h 104"/>
                  <a:gd name="T92" fmla="*/ 0 w 422"/>
                  <a:gd name="T93" fmla="*/ 0 h 104"/>
                  <a:gd name="T94" fmla="*/ 0 w 422"/>
                  <a:gd name="T95" fmla="*/ 0 h 104"/>
                  <a:gd name="T96" fmla="*/ 0 w 422"/>
                  <a:gd name="T97" fmla="*/ 0 h 104"/>
                  <a:gd name="T98" fmla="*/ 0 w 422"/>
                  <a:gd name="T99" fmla="*/ 0 h 104"/>
                  <a:gd name="T100" fmla="*/ 0 w 422"/>
                  <a:gd name="T101" fmla="*/ 0 h 104"/>
                  <a:gd name="T102" fmla="*/ 0 w 422"/>
                  <a:gd name="T103" fmla="*/ 0 h 104"/>
                  <a:gd name="T104" fmla="*/ 0 w 422"/>
                  <a:gd name="T105" fmla="*/ 0 h 104"/>
                  <a:gd name="T106" fmla="*/ 0 w 422"/>
                  <a:gd name="T107" fmla="*/ 0 h 104"/>
                  <a:gd name="T108" fmla="*/ 0 w 422"/>
                  <a:gd name="T109" fmla="*/ 0 h 104"/>
                  <a:gd name="T110" fmla="*/ 0 w 422"/>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2" h="104">
                    <a:moveTo>
                      <a:pt x="0" y="0"/>
                    </a:moveTo>
                    <a:lnTo>
                      <a:pt x="369" y="76"/>
                    </a:lnTo>
                    <a:lnTo>
                      <a:pt x="369" y="68"/>
                    </a:lnTo>
                    <a:lnTo>
                      <a:pt x="369" y="67"/>
                    </a:lnTo>
                    <a:lnTo>
                      <a:pt x="370" y="67"/>
                    </a:lnTo>
                    <a:lnTo>
                      <a:pt x="373" y="66"/>
                    </a:lnTo>
                    <a:lnTo>
                      <a:pt x="374" y="66"/>
                    </a:lnTo>
                    <a:lnTo>
                      <a:pt x="376" y="66"/>
                    </a:lnTo>
                    <a:lnTo>
                      <a:pt x="378" y="66"/>
                    </a:lnTo>
                    <a:lnTo>
                      <a:pt x="378" y="63"/>
                    </a:lnTo>
                    <a:lnTo>
                      <a:pt x="379" y="63"/>
                    </a:lnTo>
                    <a:lnTo>
                      <a:pt x="381" y="63"/>
                    </a:lnTo>
                    <a:lnTo>
                      <a:pt x="383" y="63"/>
                    </a:lnTo>
                    <a:lnTo>
                      <a:pt x="384" y="63"/>
                    </a:lnTo>
                    <a:lnTo>
                      <a:pt x="385" y="63"/>
                    </a:lnTo>
                    <a:lnTo>
                      <a:pt x="386" y="63"/>
                    </a:lnTo>
                    <a:lnTo>
                      <a:pt x="389" y="63"/>
                    </a:lnTo>
                    <a:lnTo>
                      <a:pt x="391" y="66"/>
                    </a:lnTo>
                    <a:lnTo>
                      <a:pt x="392" y="66"/>
                    </a:lnTo>
                    <a:lnTo>
                      <a:pt x="394" y="66"/>
                    </a:lnTo>
                    <a:lnTo>
                      <a:pt x="394" y="67"/>
                    </a:lnTo>
                    <a:lnTo>
                      <a:pt x="395" y="67"/>
                    </a:lnTo>
                    <a:lnTo>
                      <a:pt x="396" y="68"/>
                    </a:lnTo>
                    <a:lnTo>
                      <a:pt x="399" y="68"/>
                    </a:lnTo>
                    <a:lnTo>
                      <a:pt x="400" y="69"/>
                    </a:lnTo>
                    <a:lnTo>
                      <a:pt x="402" y="69"/>
                    </a:lnTo>
                    <a:lnTo>
                      <a:pt x="402" y="71"/>
                    </a:lnTo>
                    <a:lnTo>
                      <a:pt x="403" y="71"/>
                    </a:lnTo>
                    <a:lnTo>
                      <a:pt x="405" y="73"/>
                    </a:lnTo>
                    <a:lnTo>
                      <a:pt x="406" y="74"/>
                    </a:lnTo>
                    <a:lnTo>
                      <a:pt x="408" y="76"/>
                    </a:lnTo>
                    <a:lnTo>
                      <a:pt x="410" y="76"/>
                    </a:lnTo>
                    <a:lnTo>
                      <a:pt x="410" y="77"/>
                    </a:lnTo>
                    <a:lnTo>
                      <a:pt x="411" y="77"/>
                    </a:lnTo>
                    <a:lnTo>
                      <a:pt x="411" y="78"/>
                    </a:lnTo>
                    <a:lnTo>
                      <a:pt x="412" y="78"/>
                    </a:lnTo>
                    <a:lnTo>
                      <a:pt x="412" y="79"/>
                    </a:lnTo>
                    <a:lnTo>
                      <a:pt x="413" y="79"/>
                    </a:lnTo>
                    <a:lnTo>
                      <a:pt x="413" y="82"/>
                    </a:lnTo>
                    <a:lnTo>
                      <a:pt x="417" y="83"/>
                    </a:lnTo>
                    <a:lnTo>
                      <a:pt x="418" y="84"/>
                    </a:lnTo>
                    <a:lnTo>
                      <a:pt x="418" y="86"/>
                    </a:lnTo>
                    <a:lnTo>
                      <a:pt x="419" y="86"/>
                    </a:lnTo>
                    <a:lnTo>
                      <a:pt x="419" y="87"/>
                    </a:lnTo>
                    <a:lnTo>
                      <a:pt x="419" y="90"/>
                    </a:lnTo>
                    <a:lnTo>
                      <a:pt x="421" y="91"/>
                    </a:lnTo>
                    <a:lnTo>
                      <a:pt x="421" y="92"/>
                    </a:lnTo>
                    <a:lnTo>
                      <a:pt x="421" y="93"/>
                    </a:lnTo>
                    <a:lnTo>
                      <a:pt x="422" y="93"/>
                    </a:lnTo>
                    <a:lnTo>
                      <a:pt x="422" y="95"/>
                    </a:lnTo>
                    <a:lnTo>
                      <a:pt x="422" y="96"/>
                    </a:lnTo>
                    <a:lnTo>
                      <a:pt x="422" y="98"/>
                    </a:lnTo>
                    <a:lnTo>
                      <a:pt x="422" y="101"/>
                    </a:lnTo>
                    <a:lnTo>
                      <a:pt x="422" y="102"/>
                    </a:lnTo>
                    <a:lnTo>
                      <a:pt x="422" y="103"/>
                    </a:lnTo>
                    <a:lnTo>
                      <a:pt x="422" y="1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2" name="Freeform 352"/>
              <p:cNvSpPr>
                <a:spLocks/>
              </p:cNvSpPr>
              <p:nvPr/>
            </p:nvSpPr>
            <p:spPr bwMode="auto">
              <a:xfrm>
                <a:off x="3761" y="2901"/>
                <a:ext cx="1" cy="2"/>
              </a:xfrm>
              <a:custGeom>
                <a:avLst/>
                <a:gdLst>
                  <a:gd name="T0" fmla="*/ 0 w 3"/>
                  <a:gd name="T1" fmla="*/ 0 h 7"/>
                  <a:gd name="T2" fmla="*/ 0 w 3"/>
                  <a:gd name="T3" fmla="*/ 0 h 7"/>
                  <a:gd name="T4" fmla="*/ 0 w 3"/>
                  <a:gd name="T5" fmla="*/ 0 h 7"/>
                  <a:gd name="T6" fmla="*/ 0 w 3"/>
                  <a:gd name="T7" fmla="*/ 0 h 7"/>
                  <a:gd name="T8" fmla="*/ 0 w 3"/>
                  <a:gd name="T9" fmla="*/ 0 h 7"/>
                  <a:gd name="T10" fmla="*/ 0 w 3"/>
                  <a:gd name="T11" fmla="*/ 0 h 7"/>
                  <a:gd name="T12" fmla="*/ 0 w 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2" y="0"/>
                    </a:lnTo>
                    <a:lnTo>
                      <a:pt x="2" y="3"/>
                    </a:lnTo>
                    <a:lnTo>
                      <a:pt x="2" y="4"/>
                    </a:lnTo>
                    <a:lnTo>
                      <a:pt x="2" y="5"/>
                    </a:lnTo>
                    <a:lnTo>
                      <a:pt x="0" y="5"/>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3" name="Freeform 353"/>
              <p:cNvSpPr>
                <a:spLocks/>
              </p:cNvSpPr>
              <p:nvPr/>
            </p:nvSpPr>
            <p:spPr bwMode="auto">
              <a:xfrm>
                <a:off x="3750" y="2903"/>
                <a:ext cx="11" cy="6"/>
              </a:xfrm>
              <a:custGeom>
                <a:avLst/>
                <a:gdLst>
                  <a:gd name="T0" fmla="*/ 0 w 55"/>
                  <a:gd name="T1" fmla="*/ 0 h 22"/>
                  <a:gd name="T2" fmla="*/ 0 w 55"/>
                  <a:gd name="T3" fmla="*/ 0 h 22"/>
                  <a:gd name="T4" fmla="*/ 0 w 55"/>
                  <a:gd name="T5" fmla="*/ 0 h 22"/>
                  <a:gd name="T6" fmla="*/ 0 w 55"/>
                  <a:gd name="T7" fmla="*/ 0 h 22"/>
                  <a:gd name="T8" fmla="*/ 0 w 55"/>
                  <a:gd name="T9" fmla="*/ 0 h 22"/>
                  <a:gd name="T10" fmla="*/ 0 w 55"/>
                  <a:gd name="T11" fmla="*/ 0 h 22"/>
                  <a:gd name="T12" fmla="*/ 0 w 55"/>
                  <a:gd name="T13" fmla="*/ 0 h 22"/>
                  <a:gd name="T14" fmla="*/ 0 w 55"/>
                  <a:gd name="T15" fmla="*/ 0 h 22"/>
                  <a:gd name="T16" fmla="*/ 0 w 55"/>
                  <a:gd name="T17" fmla="*/ 0 h 22"/>
                  <a:gd name="T18" fmla="*/ 0 w 55"/>
                  <a:gd name="T19" fmla="*/ 0 h 22"/>
                  <a:gd name="T20" fmla="*/ 0 w 55"/>
                  <a:gd name="T21" fmla="*/ 0 h 22"/>
                  <a:gd name="T22" fmla="*/ 0 w 55"/>
                  <a:gd name="T23" fmla="*/ 0 h 22"/>
                  <a:gd name="T24" fmla="*/ 0 w 55"/>
                  <a:gd name="T25" fmla="*/ 0 h 22"/>
                  <a:gd name="T26" fmla="*/ 0 w 55"/>
                  <a:gd name="T27" fmla="*/ 0 h 22"/>
                  <a:gd name="T28" fmla="*/ 0 w 55"/>
                  <a:gd name="T29" fmla="*/ 0 h 22"/>
                  <a:gd name="T30" fmla="*/ 0 w 55"/>
                  <a:gd name="T31" fmla="*/ 0 h 22"/>
                  <a:gd name="T32" fmla="*/ 0 w 55"/>
                  <a:gd name="T33" fmla="*/ 0 h 22"/>
                  <a:gd name="T34" fmla="*/ 0 w 55"/>
                  <a:gd name="T35" fmla="*/ 0 h 22"/>
                  <a:gd name="T36" fmla="*/ 0 w 55"/>
                  <a:gd name="T37" fmla="*/ 0 h 22"/>
                  <a:gd name="T38" fmla="*/ 0 w 55"/>
                  <a:gd name="T39" fmla="*/ 0 h 22"/>
                  <a:gd name="T40" fmla="*/ 0 w 55"/>
                  <a:gd name="T41" fmla="*/ 0 h 22"/>
                  <a:gd name="T42" fmla="*/ 0 w 55"/>
                  <a:gd name="T43" fmla="*/ 0 h 22"/>
                  <a:gd name="T44" fmla="*/ 0 w 55"/>
                  <a:gd name="T45" fmla="*/ 0 h 22"/>
                  <a:gd name="T46" fmla="*/ 0 w 55"/>
                  <a:gd name="T47" fmla="*/ 0 h 22"/>
                  <a:gd name="T48" fmla="*/ 0 w 55"/>
                  <a:gd name="T49" fmla="*/ 0 h 22"/>
                  <a:gd name="T50" fmla="*/ 0 w 55"/>
                  <a:gd name="T51" fmla="*/ 0 h 22"/>
                  <a:gd name="T52" fmla="*/ 0 w 55"/>
                  <a:gd name="T53" fmla="*/ 0 h 22"/>
                  <a:gd name="T54" fmla="*/ 0 w 55"/>
                  <a:gd name="T55" fmla="*/ 0 h 22"/>
                  <a:gd name="T56" fmla="*/ 0 w 55"/>
                  <a:gd name="T57" fmla="*/ 0 h 22"/>
                  <a:gd name="T58" fmla="*/ 0 w 55"/>
                  <a:gd name="T59" fmla="*/ 0 h 22"/>
                  <a:gd name="T60" fmla="*/ 0 w 55"/>
                  <a:gd name="T61" fmla="*/ 0 h 22"/>
                  <a:gd name="T62" fmla="*/ 0 w 55"/>
                  <a:gd name="T63" fmla="*/ 0 h 22"/>
                  <a:gd name="T64" fmla="*/ 0 w 55"/>
                  <a:gd name="T65" fmla="*/ 0 h 22"/>
                  <a:gd name="T66" fmla="*/ 0 w 55"/>
                  <a:gd name="T67" fmla="*/ 0 h 22"/>
                  <a:gd name="T68" fmla="*/ 0 w 55"/>
                  <a:gd name="T69" fmla="*/ 0 h 22"/>
                  <a:gd name="T70" fmla="*/ 0 w 55"/>
                  <a:gd name="T71" fmla="*/ 0 h 22"/>
                  <a:gd name="T72" fmla="*/ 0 w 55"/>
                  <a:gd name="T73" fmla="*/ 0 h 22"/>
                  <a:gd name="T74" fmla="*/ 0 w 55"/>
                  <a:gd name="T75" fmla="*/ 0 h 22"/>
                  <a:gd name="T76" fmla="*/ 0 w 55"/>
                  <a:gd name="T77" fmla="*/ 0 h 22"/>
                  <a:gd name="T78" fmla="*/ 0 w 55"/>
                  <a:gd name="T79" fmla="*/ 0 h 22"/>
                  <a:gd name="T80" fmla="*/ 0 w 55"/>
                  <a:gd name="T81" fmla="*/ 0 h 22"/>
                  <a:gd name="T82" fmla="*/ 0 w 55"/>
                  <a:gd name="T83" fmla="*/ 0 h 22"/>
                  <a:gd name="T84" fmla="*/ 0 w 55"/>
                  <a:gd name="T85" fmla="*/ 0 h 22"/>
                  <a:gd name="T86" fmla="*/ 0 w 55"/>
                  <a:gd name="T87" fmla="*/ 0 h 22"/>
                  <a:gd name="T88" fmla="*/ 0 w 55"/>
                  <a:gd name="T89" fmla="*/ 0 h 22"/>
                  <a:gd name="T90" fmla="*/ 0 w 55"/>
                  <a:gd name="T91" fmla="*/ 0 h 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 h="22">
                    <a:moveTo>
                      <a:pt x="55" y="0"/>
                    </a:moveTo>
                    <a:lnTo>
                      <a:pt x="54" y="1"/>
                    </a:lnTo>
                    <a:lnTo>
                      <a:pt x="54" y="2"/>
                    </a:lnTo>
                    <a:lnTo>
                      <a:pt x="53" y="2"/>
                    </a:lnTo>
                    <a:lnTo>
                      <a:pt x="53" y="5"/>
                    </a:lnTo>
                    <a:lnTo>
                      <a:pt x="49" y="6"/>
                    </a:lnTo>
                    <a:lnTo>
                      <a:pt x="48" y="7"/>
                    </a:lnTo>
                    <a:lnTo>
                      <a:pt x="47" y="7"/>
                    </a:lnTo>
                    <a:lnTo>
                      <a:pt x="47" y="8"/>
                    </a:lnTo>
                    <a:lnTo>
                      <a:pt x="46" y="8"/>
                    </a:lnTo>
                    <a:lnTo>
                      <a:pt x="46" y="10"/>
                    </a:lnTo>
                    <a:lnTo>
                      <a:pt x="44" y="10"/>
                    </a:lnTo>
                    <a:lnTo>
                      <a:pt x="44" y="12"/>
                    </a:lnTo>
                    <a:lnTo>
                      <a:pt x="42" y="12"/>
                    </a:lnTo>
                    <a:lnTo>
                      <a:pt x="42" y="13"/>
                    </a:lnTo>
                    <a:lnTo>
                      <a:pt x="41" y="13"/>
                    </a:lnTo>
                    <a:lnTo>
                      <a:pt x="39" y="15"/>
                    </a:lnTo>
                    <a:lnTo>
                      <a:pt x="38" y="15"/>
                    </a:lnTo>
                    <a:lnTo>
                      <a:pt x="38" y="16"/>
                    </a:lnTo>
                    <a:lnTo>
                      <a:pt x="36" y="16"/>
                    </a:lnTo>
                    <a:lnTo>
                      <a:pt x="35" y="17"/>
                    </a:lnTo>
                    <a:lnTo>
                      <a:pt x="32" y="17"/>
                    </a:lnTo>
                    <a:lnTo>
                      <a:pt x="31" y="18"/>
                    </a:lnTo>
                    <a:lnTo>
                      <a:pt x="30" y="18"/>
                    </a:lnTo>
                    <a:lnTo>
                      <a:pt x="28" y="21"/>
                    </a:lnTo>
                    <a:lnTo>
                      <a:pt x="27" y="21"/>
                    </a:lnTo>
                    <a:lnTo>
                      <a:pt x="25" y="21"/>
                    </a:lnTo>
                    <a:lnTo>
                      <a:pt x="25" y="22"/>
                    </a:lnTo>
                    <a:lnTo>
                      <a:pt x="22" y="22"/>
                    </a:lnTo>
                    <a:lnTo>
                      <a:pt x="21" y="22"/>
                    </a:lnTo>
                    <a:lnTo>
                      <a:pt x="20" y="22"/>
                    </a:lnTo>
                    <a:lnTo>
                      <a:pt x="19" y="22"/>
                    </a:lnTo>
                    <a:lnTo>
                      <a:pt x="17" y="22"/>
                    </a:lnTo>
                    <a:lnTo>
                      <a:pt x="15" y="21"/>
                    </a:lnTo>
                    <a:lnTo>
                      <a:pt x="14" y="21"/>
                    </a:lnTo>
                    <a:lnTo>
                      <a:pt x="12" y="21"/>
                    </a:lnTo>
                    <a:lnTo>
                      <a:pt x="10" y="18"/>
                    </a:lnTo>
                    <a:lnTo>
                      <a:pt x="9" y="17"/>
                    </a:lnTo>
                    <a:lnTo>
                      <a:pt x="6" y="17"/>
                    </a:lnTo>
                    <a:lnTo>
                      <a:pt x="5" y="16"/>
                    </a:lnTo>
                    <a:lnTo>
                      <a:pt x="4" y="15"/>
                    </a:lnTo>
                    <a:lnTo>
                      <a:pt x="3" y="15"/>
                    </a:lnTo>
                    <a:lnTo>
                      <a:pt x="3" y="13"/>
                    </a:lnTo>
                    <a:lnTo>
                      <a:pt x="1" y="13"/>
                    </a:lnTo>
                    <a:lnTo>
                      <a:pt x="1" y="12"/>
                    </a:lnTo>
                    <a:lnTo>
                      <a:pt x="0"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4" name="Freeform 354"/>
              <p:cNvSpPr>
                <a:spLocks/>
              </p:cNvSpPr>
              <p:nvPr/>
            </p:nvSpPr>
            <p:spPr bwMode="auto">
              <a:xfrm>
                <a:off x="3748" y="2893"/>
                <a:ext cx="4" cy="13"/>
              </a:xfrm>
              <a:custGeom>
                <a:avLst/>
                <a:gdLst>
                  <a:gd name="T0" fmla="*/ 0 w 19"/>
                  <a:gd name="T1" fmla="*/ 0 h 55"/>
                  <a:gd name="T2" fmla="*/ 0 w 19"/>
                  <a:gd name="T3" fmla="*/ 0 h 55"/>
                  <a:gd name="T4" fmla="*/ 0 w 19"/>
                  <a:gd name="T5" fmla="*/ 0 h 55"/>
                  <a:gd name="T6" fmla="*/ 0 w 19"/>
                  <a:gd name="T7" fmla="*/ 0 h 55"/>
                  <a:gd name="T8" fmla="*/ 0 w 19"/>
                  <a:gd name="T9" fmla="*/ 0 h 55"/>
                  <a:gd name="T10" fmla="*/ 0 w 19"/>
                  <a:gd name="T11" fmla="*/ 0 h 55"/>
                  <a:gd name="T12" fmla="*/ 0 w 19"/>
                  <a:gd name="T13" fmla="*/ 0 h 55"/>
                  <a:gd name="T14" fmla="*/ 0 w 19"/>
                  <a:gd name="T15" fmla="*/ 0 h 55"/>
                  <a:gd name="T16" fmla="*/ 0 w 19"/>
                  <a:gd name="T17" fmla="*/ 0 h 55"/>
                  <a:gd name="T18" fmla="*/ 0 w 19"/>
                  <a:gd name="T19" fmla="*/ 0 h 55"/>
                  <a:gd name="T20" fmla="*/ 0 w 19"/>
                  <a:gd name="T21" fmla="*/ 0 h 55"/>
                  <a:gd name="T22" fmla="*/ 0 w 19"/>
                  <a:gd name="T23" fmla="*/ 0 h 55"/>
                  <a:gd name="T24" fmla="*/ 0 w 19"/>
                  <a:gd name="T25" fmla="*/ 0 h 55"/>
                  <a:gd name="T26" fmla="*/ 0 w 19"/>
                  <a:gd name="T27" fmla="*/ 0 h 55"/>
                  <a:gd name="T28" fmla="*/ 0 w 19"/>
                  <a:gd name="T29" fmla="*/ 0 h 55"/>
                  <a:gd name="T30" fmla="*/ 0 w 19"/>
                  <a:gd name="T31" fmla="*/ 0 h 55"/>
                  <a:gd name="T32" fmla="*/ 0 w 19"/>
                  <a:gd name="T33" fmla="*/ 0 h 55"/>
                  <a:gd name="T34" fmla="*/ 0 w 19"/>
                  <a:gd name="T35" fmla="*/ 0 h 55"/>
                  <a:gd name="T36" fmla="*/ 0 w 19"/>
                  <a:gd name="T37" fmla="*/ 0 h 55"/>
                  <a:gd name="T38" fmla="*/ 0 w 19"/>
                  <a:gd name="T39" fmla="*/ 0 h 55"/>
                  <a:gd name="T40" fmla="*/ 0 w 19"/>
                  <a:gd name="T41" fmla="*/ 0 h 55"/>
                  <a:gd name="T42" fmla="*/ 0 w 19"/>
                  <a:gd name="T43" fmla="*/ 0 h 55"/>
                  <a:gd name="T44" fmla="*/ 0 w 19"/>
                  <a:gd name="T45" fmla="*/ 0 h 55"/>
                  <a:gd name="T46" fmla="*/ 0 w 19"/>
                  <a:gd name="T47" fmla="*/ 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 h="55">
                    <a:moveTo>
                      <a:pt x="9" y="55"/>
                    </a:moveTo>
                    <a:lnTo>
                      <a:pt x="5" y="53"/>
                    </a:lnTo>
                    <a:lnTo>
                      <a:pt x="4" y="51"/>
                    </a:lnTo>
                    <a:lnTo>
                      <a:pt x="4" y="50"/>
                    </a:lnTo>
                    <a:lnTo>
                      <a:pt x="3" y="50"/>
                    </a:lnTo>
                    <a:lnTo>
                      <a:pt x="3" y="49"/>
                    </a:lnTo>
                    <a:lnTo>
                      <a:pt x="2" y="48"/>
                    </a:lnTo>
                    <a:lnTo>
                      <a:pt x="0" y="45"/>
                    </a:lnTo>
                    <a:lnTo>
                      <a:pt x="0" y="44"/>
                    </a:lnTo>
                    <a:lnTo>
                      <a:pt x="3" y="45"/>
                    </a:lnTo>
                    <a:lnTo>
                      <a:pt x="9" y="45"/>
                    </a:lnTo>
                    <a:lnTo>
                      <a:pt x="13" y="41"/>
                    </a:lnTo>
                    <a:lnTo>
                      <a:pt x="15" y="36"/>
                    </a:lnTo>
                    <a:lnTo>
                      <a:pt x="19" y="28"/>
                    </a:lnTo>
                    <a:lnTo>
                      <a:pt x="19" y="22"/>
                    </a:lnTo>
                    <a:lnTo>
                      <a:pt x="19" y="15"/>
                    </a:lnTo>
                    <a:lnTo>
                      <a:pt x="15" y="9"/>
                    </a:lnTo>
                    <a:lnTo>
                      <a:pt x="13" y="8"/>
                    </a:lnTo>
                    <a:lnTo>
                      <a:pt x="5" y="6"/>
                    </a:lnTo>
                    <a:lnTo>
                      <a:pt x="9" y="5"/>
                    </a:lnTo>
                    <a:lnTo>
                      <a:pt x="10" y="3"/>
                    </a:lnTo>
                    <a:lnTo>
                      <a:pt x="12" y="1"/>
                    </a:lnTo>
                    <a:lnTo>
                      <a:pt x="13" y="0"/>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5" name="Freeform 355"/>
              <p:cNvSpPr>
                <a:spLocks/>
              </p:cNvSpPr>
              <p:nvPr/>
            </p:nvSpPr>
            <p:spPr bwMode="auto">
              <a:xfrm>
                <a:off x="3759" y="2895"/>
                <a:ext cx="22" cy="21"/>
              </a:xfrm>
              <a:custGeom>
                <a:avLst/>
                <a:gdLst>
                  <a:gd name="T0" fmla="*/ 0 w 113"/>
                  <a:gd name="T1" fmla="*/ 0 h 86"/>
                  <a:gd name="T2" fmla="*/ 0 w 113"/>
                  <a:gd name="T3" fmla="*/ 0 h 86"/>
                  <a:gd name="T4" fmla="*/ 0 w 113"/>
                  <a:gd name="T5" fmla="*/ 0 h 86"/>
                  <a:gd name="T6" fmla="*/ 0 w 113"/>
                  <a:gd name="T7" fmla="*/ 0 h 86"/>
                  <a:gd name="T8" fmla="*/ 0 w 113"/>
                  <a:gd name="T9" fmla="*/ 0 h 86"/>
                  <a:gd name="T10" fmla="*/ 0 w 113"/>
                  <a:gd name="T11" fmla="*/ 0 h 86"/>
                  <a:gd name="T12" fmla="*/ 0 w 113"/>
                  <a:gd name="T13" fmla="*/ 0 h 86"/>
                  <a:gd name="T14" fmla="*/ 0 w 113"/>
                  <a:gd name="T15" fmla="*/ 0 h 86"/>
                  <a:gd name="T16" fmla="*/ 0 w 113"/>
                  <a:gd name="T17" fmla="*/ 0 h 86"/>
                  <a:gd name="T18" fmla="*/ 0 w 113"/>
                  <a:gd name="T19" fmla="*/ 0 h 86"/>
                  <a:gd name="T20" fmla="*/ 0 w 113"/>
                  <a:gd name="T21" fmla="*/ 0 h 86"/>
                  <a:gd name="T22" fmla="*/ 0 w 113"/>
                  <a:gd name="T23" fmla="*/ 0 h 86"/>
                  <a:gd name="T24" fmla="*/ 0 w 113"/>
                  <a:gd name="T25" fmla="*/ 0 h 86"/>
                  <a:gd name="T26" fmla="*/ 0 w 113"/>
                  <a:gd name="T27" fmla="*/ 0 h 86"/>
                  <a:gd name="T28" fmla="*/ 0 w 113"/>
                  <a:gd name="T29" fmla="*/ 0 h 86"/>
                  <a:gd name="T30" fmla="*/ 0 w 113"/>
                  <a:gd name="T31" fmla="*/ 0 h 86"/>
                  <a:gd name="T32" fmla="*/ 0 w 113"/>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86">
                    <a:moveTo>
                      <a:pt x="0" y="0"/>
                    </a:moveTo>
                    <a:lnTo>
                      <a:pt x="78" y="20"/>
                    </a:lnTo>
                    <a:lnTo>
                      <a:pt x="71" y="19"/>
                    </a:lnTo>
                    <a:lnTo>
                      <a:pt x="72" y="16"/>
                    </a:lnTo>
                    <a:lnTo>
                      <a:pt x="83" y="10"/>
                    </a:lnTo>
                    <a:lnTo>
                      <a:pt x="92" y="8"/>
                    </a:lnTo>
                    <a:lnTo>
                      <a:pt x="103" y="14"/>
                    </a:lnTo>
                    <a:lnTo>
                      <a:pt x="109" y="26"/>
                    </a:lnTo>
                    <a:lnTo>
                      <a:pt x="113" y="37"/>
                    </a:lnTo>
                    <a:lnTo>
                      <a:pt x="109" y="53"/>
                    </a:lnTo>
                    <a:lnTo>
                      <a:pt x="104" y="68"/>
                    </a:lnTo>
                    <a:lnTo>
                      <a:pt x="95" y="80"/>
                    </a:lnTo>
                    <a:lnTo>
                      <a:pt x="83" y="85"/>
                    </a:lnTo>
                    <a:lnTo>
                      <a:pt x="73" y="86"/>
                    </a:lnTo>
                    <a:lnTo>
                      <a:pt x="65" y="82"/>
                    </a:lnTo>
                    <a:lnTo>
                      <a:pt x="60" y="72"/>
                    </a:lnTo>
                    <a:lnTo>
                      <a:pt x="57" y="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6" name="Freeform 356"/>
              <p:cNvSpPr>
                <a:spLocks/>
              </p:cNvSpPr>
              <p:nvPr/>
            </p:nvSpPr>
            <p:spPr bwMode="auto">
              <a:xfrm>
                <a:off x="3774" y="2897"/>
                <a:ext cx="42" cy="20"/>
              </a:xfrm>
              <a:custGeom>
                <a:avLst/>
                <a:gdLst>
                  <a:gd name="T0" fmla="*/ 0 w 208"/>
                  <a:gd name="T1" fmla="*/ 0 h 78"/>
                  <a:gd name="T2" fmla="*/ 0 w 208"/>
                  <a:gd name="T3" fmla="*/ 0 h 78"/>
                  <a:gd name="T4" fmla="*/ 0 w 208"/>
                  <a:gd name="T5" fmla="*/ 0 h 78"/>
                  <a:gd name="T6" fmla="*/ 0 w 208"/>
                  <a:gd name="T7" fmla="*/ 0 h 78"/>
                  <a:gd name="T8" fmla="*/ 0 w 208"/>
                  <a:gd name="T9" fmla="*/ 0 h 78"/>
                  <a:gd name="T10" fmla="*/ 0 w 208"/>
                  <a:gd name="T11" fmla="*/ 0 h 78"/>
                  <a:gd name="T12" fmla="*/ 0 w 208"/>
                  <a:gd name="T13" fmla="*/ 0 h 78"/>
                  <a:gd name="T14" fmla="*/ 0 w 208"/>
                  <a:gd name="T15" fmla="*/ 0 h 78"/>
                  <a:gd name="T16" fmla="*/ 0 w 208"/>
                  <a:gd name="T17" fmla="*/ 0 h 78"/>
                  <a:gd name="T18" fmla="*/ 0 w 208"/>
                  <a:gd name="T19" fmla="*/ 0 h 78"/>
                  <a:gd name="T20" fmla="*/ 0 w 208"/>
                  <a:gd name="T21" fmla="*/ 0 h 78"/>
                  <a:gd name="T22" fmla="*/ 0 w 208"/>
                  <a:gd name="T23" fmla="*/ 0 h 78"/>
                  <a:gd name="T24" fmla="*/ 0 w 20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8" h="78">
                    <a:moveTo>
                      <a:pt x="0" y="76"/>
                    </a:moveTo>
                    <a:lnTo>
                      <a:pt x="3" y="78"/>
                    </a:lnTo>
                    <a:lnTo>
                      <a:pt x="12" y="78"/>
                    </a:lnTo>
                    <a:lnTo>
                      <a:pt x="26" y="71"/>
                    </a:lnTo>
                    <a:lnTo>
                      <a:pt x="33" y="60"/>
                    </a:lnTo>
                    <a:lnTo>
                      <a:pt x="39" y="46"/>
                    </a:lnTo>
                    <a:lnTo>
                      <a:pt x="41" y="30"/>
                    </a:lnTo>
                    <a:lnTo>
                      <a:pt x="39" y="17"/>
                    </a:lnTo>
                    <a:lnTo>
                      <a:pt x="32" y="5"/>
                    </a:lnTo>
                    <a:lnTo>
                      <a:pt x="23" y="0"/>
                    </a:lnTo>
                    <a:lnTo>
                      <a:pt x="20" y="0"/>
                    </a:lnTo>
                    <a:lnTo>
                      <a:pt x="23" y="0"/>
                    </a:lnTo>
                    <a:lnTo>
                      <a:pt x="208"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7" name="Line 357"/>
              <p:cNvSpPr>
                <a:spLocks noChangeShapeType="1"/>
              </p:cNvSpPr>
              <p:nvPr/>
            </p:nvSpPr>
            <p:spPr bwMode="auto">
              <a:xfrm flipH="1" flipV="1">
                <a:off x="3775" y="2917"/>
                <a:ext cx="37"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28" name="Freeform 358"/>
              <p:cNvSpPr>
                <a:spLocks/>
              </p:cNvSpPr>
              <p:nvPr/>
            </p:nvSpPr>
            <p:spPr bwMode="auto">
              <a:xfrm>
                <a:off x="3782" y="2923"/>
                <a:ext cx="3" cy="6"/>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w 16"/>
                  <a:gd name="T11" fmla="*/ 0 h 21"/>
                  <a:gd name="T12" fmla="*/ 0 w 16"/>
                  <a:gd name="T13" fmla="*/ 0 h 21"/>
                  <a:gd name="T14" fmla="*/ 0 w 16"/>
                  <a:gd name="T15" fmla="*/ 0 h 21"/>
                  <a:gd name="T16" fmla="*/ 0 w 16"/>
                  <a:gd name="T17" fmla="*/ 0 h 21"/>
                  <a:gd name="T18" fmla="*/ 0 w 16"/>
                  <a:gd name="T19" fmla="*/ 0 h 21"/>
                  <a:gd name="T20" fmla="*/ 0 w 16"/>
                  <a:gd name="T21" fmla="*/ 0 h 21"/>
                  <a:gd name="T22" fmla="*/ 0 w 16"/>
                  <a:gd name="T23" fmla="*/ 0 h 21"/>
                  <a:gd name="T24" fmla="*/ 0 w 16"/>
                  <a:gd name="T25" fmla="*/ 0 h 21"/>
                  <a:gd name="T26" fmla="*/ 0 w 16"/>
                  <a:gd name="T27" fmla="*/ 0 h 21"/>
                  <a:gd name="T28" fmla="*/ 0 w 16"/>
                  <a:gd name="T29" fmla="*/ 0 h 21"/>
                  <a:gd name="T30" fmla="*/ 0 w 1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 h="21">
                    <a:moveTo>
                      <a:pt x="16" y="0"/>
                    </a:moveTo>
                    <a:lnTo>
                      <a:pt x="15" y="1"/>
                    </a:lnTo>
                    <a:lnTo>
                      <a:pt x="15" y="2"/>
                    </a:lnTo>
                    <a:lnTo>
                      <a:pt x="12" y="2"/>
                    </a:lnTo>
                    <a:lnTo>
                      <a:pt x="11" y="4"/>
                    </a:lnTo>
                    <a:lnTo>
                      <a:pt x="10" y="6"/>
                    </a:lnTo>
                    <a:lnTo>
                      <a:pt x="10" y="7"/>
                    </a:lnTo>
                    <a:lnTo>
                      <a:pt x="9" y="9"/>
                    </a:lnTo>
                    <a:lnTo>
                      <a:pt x="7" y="10"/>
                    </a:lnTo>
                    <a:lnTo>
                      <a:pt x="6" y="10"/>
                    </a:lnTo>
                    <a:lnTo>
                      <a:pt x="6" y="11"/>
                    </a:lnTo>
                    <a:lnTo>
                      <a:pt x="3" y="14"/>
                    </a:lnTo>
                    <a:lnTo>
                      <a:pt x="3" y="15"/>
                    </a:lnTo>
                    <a:lnTo>
                      <a:pt x="1" y="17"/>
                    </a:lnTo>
                    <a:lnTo>
                      <a:pt x="0" y="19"/>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29" name="Freeform 359"/>
              <p:cNvSpPr>
                <a:spLocks/>
              </p:cNvSpPr>
              <p:nvPr/>
            </p:nvSpPr>
            <p:spPr bwMode="auto">
              <a:xfrm>
                <a:off x="3780" y="2929"/>
                <a:ext cx="2" cy="5"/>
              </a:xfrm>
              <a:custGeom>
                <a:avLst/>
                <a:gdLst>
                  <a:gd name="T0" fmla="*/ 0 w 10"/>
                  <a:gd name="T1" fmla="*/ 0 h 19"/>
                  <a:gd name="T2" fmla="*/ 0 w 10"/>
                  <a:gd name="T3" fmla="*/ 0 h 19"/>
                  <a:gd name="T4" fmla="*/ 0 w 10"/>
                  <a:gd name="T5" fmla="*/ 0 h 19"/>
                  <a:gd name="T6" fmla="*/ 0 w 10"/>
                  <a:gd name="T7" fmla="*/ 0 h 19"/>
                  <a:gd name="T8" fmla="*/ 0 w 10"/>
                  <a:gd name="T9" fmla="*/ 0 h 19"/>
                  <a:gd name="T10" fmla="*/ 0 w 10"/>
                  <a:gd name="T11" fmla="*/ 0 h 19"/>
                  <a:gd name="T12" fmla="*/ 0 w 10"/>
                  <a:gd name="T13" fmla="*/ 0 h 19"/>
                  <a:gd name="T14" fmla="*/ 0 w 10"/>
                  <a:gd name="T15" fmla="*/ 0 h 19"/>
                  <a:gd name="T16" fmla="*/ 0 w 10"/>
                  <a:gd name="T17" fmla="*/ 0 h 19"/>
                  <a:gd name="T18" fmla="*/ 0 w 1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9">
                    <a:moveTo>
                      <a:pt x="10" y="0"/>
                    </a:moveTo>
                    <a:lnTo>
                      <a:pt x="9" y="1"/>
                    </a:lnTo>
                    <a:lnTo>
                      <a:pt x="9" y="3"/>
                    </a:lnTo>
                    <a:lnTo>
                      <a:pt x="8" y="5"/>
                    </a:lnTo>
                    <a:lnTo>
                      <a:pt x="5" y="6"/>
                    </a:lnTo>
                    <a:lnTo>
                      <a:pt x="5" y="10"/>
                    </a:lnTo>
                    <a:lnTo>
                      <a:pt x="4" y="11"/>
                    </a:lnTo>
                    <a:lnTo>
                      <a:pt x="3" y="14"/>
                    </a:lnTo>
                    <a:lnTo>
                      <a:pt x="0" y="16"/>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0" name="Freeform 360"/>
              <p:cNvSpPr>
                <a:spLocks/>
              </p:cNvSpPr>
              <p:nvPr/>
            </p:nvSpPr>
            <p:spPr bwMode="auto">
              <a:xfrm>
                <a:off x="3777" y="2923"/>
                <a:ext cx="25" cy="25"/>
              </a:xfrm>
              <a:custGeom>
                <a:avLst/>
                <a:gdLst>
                  <a:gd name="T0" fmla="*/ 0 w 124"/>
                  <a:gd name="T1" fmla="*/ 0 h 97"/>
                  <a:gd name="T2" fmla="*/ 0 w 124"/>
                  <a:gd name="T3" fmla="*/ 0 h 97"/>
                  <a:gd name="T4" fmla="*/ 0 w 124"/>
                  <a:gd name="T5" fmla="*/ 0 h 97"/>
                  <a:gd name="T6" fmla="*/ 0 w 124"/>
                  <a:gd name="T7" fmla="*/ 0 h 97"/>
                  <a:gd name="T8" fmla="*/ 0 w 124"/>
                  <a:gd name="T9" fmla="*/ 0 h 97"/>
                  <a:gd name="T10" fmla="*/ 0 w 124"/>
                  <a:gd name="T11" fmla="*/ 0 h 97"/>
                  <a:gd name="T12" fmla="*/ 0 w 124"/>
                  <a:gd name="T13" fmla="*/ 0 h 97"/>
                  <a:gd name="T14" fmla="*/ 0 w 124"/>
                  <a:gd name="T15" fmla="*/ 0 h 97"/>
                  <a:gd name="T16" fmla="*/ 0 w 124"/>
                  <a:gd name="T17" fmla="*/ 0 h 97"/>
                  <a:gd name="T18" fmla="*/ 0 w 124"/>
                  <a:gd name="T19" fmla="*/ 0 h 97"/>
                  <a:gd name="T20" fmla="*/ 0 w 124"/>
                  <a:gd name="T21" fmla="*/ 0 h 97"/>
                  <a:gd name="T22" fmla="*/ 0 w 124"/>
                  <a:gd name="T23" fmla="*/ 0 h 97"/>
                  <a:gd name="T24" fmla="*/ 0 w 124"/>
                  <a:gd name="T25" fmla="*/ 0 h 97"/>
                  <a:gd name="T26" fmla="*/ 0 w 124"/>
                  <a:gd name="T27" fmla="*/ 0 h 97"/>
                  <a:gd name="T28" fmla="*/ 0 w 124"/>
                  <a:gd name="T29" fmla="*/ 0 h 97"/>
                  <a:gd name="T30" fmla="*/ 0 w 124"/>
                  <a:gd name="T31" fmla="*/ 0 h 97"/>
                  <a:gd name="T32" fmla="*/ 0 w 124"/>
                  <a:gd name="T33" fmla="*/ 0 h 97"/>
                  <a:gd name="T34" fmla="*/ 0 w 124"/>
                  <a:gd name="T35" fmla="*/ 0 h 97"/>
                  <a:gd name="T36" fmla="*/ 0 w 124"/>
                  <a:gd name="T37" fmla="*/ 0 h 97"/>
                  <a:gd name="T38" fmla="*/ 0 w 124"/>
                  <a:gd name="T39" fmla="*/ 0 h 97"/>
                  <a:gd name="T40" fmla="*/ 0 w 124"/>
                  <a:gd name="T41" fmla="*/ 0 h 97"/>
                  <a:gd name="T42" fmla="*/ 0 w 124"/>
                  <a:gd name="T43" fmla="*/ 0 h 97"/>
                  <a:gd name="T44" fmla="*/ 0 w 124"/>
                  <a:gd name="T45" fmla="*/ 0 h 97"/>
                  <a:gd name="T46" fmla="*/ 0 w 124"/>
                  <a:gd name="T47" fmla="*/ 0 h 97"/>
                  <a:gd name="T48" fmla="*/ 0 w 124"/>
                  <a:gd name="T49" fmla="*/ 0 h 97"/>
                  <a:gd name="T50" fmla="*/ 0 w 124"/>
                  <a:gd name="T51" fmla="*/ 0 h 97"/>
                  <a:gd name="T52" fmla="*/ 0 w 124"/>
                  <a:gd name="T53" fmla="*/ 0 h 97"/>
                  <a:gd name="T54" fmla="*/ 0 w 124"/>
                  <a:gd name="T55" fmla="*/ 0 h 97"/>
                  <a:gd name="T56" fmla="*/ 0 w 124"/>
                  <a:gd name="T57" fmla="*/ 0 h 97"/>
                  <a:gd name="T58" fmla="*/ 0 w 124"/>
                  <a:gd name="T59" fmla="*/ 0 h 97"/>
                  <a:gd name="T60" fmla="*/ 0 w 124"/>
                  <a:gd name="T61" fmla="*/ 0 h 97"/>
                  <a:gd name="T62" fmla="*/ 0 w 124"/>
                  <a:gd name="T63" fmla="*/ 0 h 97"/>
                  <a:gd name="T64" fmla="*/ 0 w 124"/>
                  <a:gd name="T65" fmla="*/ 0 h 97"/>
                  <a:gd name="T66" fmla="*/ 0 w 124"/>
                  <a:gd name="T67" fmla="*/ 0 h 97"/>
                  <a:gd name="T68" fmla="*/ 0 w 124"/>
                  <a:gd name="T69" fmla="*/ 0 h 97"/>
                  <a:gd name="T70" fmla="*/ 0 w 124"/>
                  <a:gd name="T71" fmla="*/ 0 h 97"/>
                  <a:gd name="T72" fmla="*/ 0 w 124"/>
                  <a:gd name="T73" fmla="*/ 0 h 97"/>
                  <a:gd name="T74" fmla="*/ 0 w 124"/>
                  <a:gd name="T75" fmla="*/ 0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4" h="97">
                    <a:moveTo>
                      <a:pt x="14" y="40"/>
                    </a:moveTo>
                    <a:lnTo>
                      <a:pt x="13" y="41"/>
                    </a:lnTo>
                    <a:lnTo>
                      <a:pt x="13" y="44"/>
                    </a:lnTo>
                    <a:lnTo>
                      <a:pt x="12" y="46"/>
                    </a:lnTo>
                    <a:lnTo>
                      <a:pt x="12" y="50"/>
                    </a:lnTo>
                    <a:lnTo>
                      <a:pt x="9" y="51"/>
                    </a:lnTo>
                    <a:lnTo>
                      <a:pt x="9" y="52"/>
                    </a:lnTo>
                    <a:lnTo>
                      <a:pt x="8" y="56"/>
                    </a:lnTo>
                    <a:lnTo>
                      <a:pt x="8" y="57"/>
                    </a:lnTo>
                    <a:lnTo>
                      <a:pt x="7" y="60"/>
                    </a:lnTo>
                    <a:lnTo>
                      <a:pt x="7" y="61"/>
                    </a:lnTo>
                    <a:lnTo>
                      <a:pt x="7" y="63"/>
                    </a:lnTo>
                    <a:lnTo>
                      <a:pt x="6" y="66"/>
                    </a:lnTo>
                    <a:lnTo>
                      <a:pt x="6" y="67"/>
                    </a:lnTo>
                    <a:lnTo>
                      <a:pt x="4" y="68"/>
                    </a:lnTo>
                    <a:lnTo>
                      <a:pt x="4" y="71"/>
                    </a:lnTo>
                    <a:lnTo>
                      <a:pt x="4" y="72"/>
                    </a:lnTo>
                    <a:lnTo>
                      <a:pt x="1" y="73"/>
                    </a:lnTo>
                    <a:lnTo>
                      <a:pt x="1" y="75"/>
                    </a:lnTo>
                    <a:lnTo>
                      <a:pt x="0" y="76"/>
                    </a:lnTo>
                    <a:lnTo>
                      <a:pt x="0" y="77"/>
                    </a:lnTo>
                    <a:lnTo>
                      <a:pt x="33" y="84"/>
                    </a:lnTo>
                    <a:lnTo>
                      <a:pt x="62" y="97"/>
                    </a:lnTo>
                    <a:lnTo>
                      <a:pt x="62" y="96"/>
                    </a:lnTo>
                    <a:lnTo>
                      <a:pt x="65" y="94"/>
                    </a:lnTo>
                    <a:lnTo>
                      <a:pt x="65" y="92"/>
                    </a:lnTo>
                    <a:lnTo>
                      <a:pt x="66" y="91"/>
                    </a:lnTo>
                    <a:lnTo>
                      <a:pt x="66" y="90"/>
                    </a:lnTo>
                    <a:lnTo>
                      <a:pt x="68" y="87"/>
                    </a:lnTo>
                    <a:lnTo>
                      <a:pt x="68" y="84"/>
                    </a:lnTo>
                    <a:lnTo>
                      <a:pt x="70" y="81"/>
                    </a:lnTo>
                    <a:lnTo>
                      <a:pt x="70" y="80"/>
                    </a:lnTo>
                    <a:lnTo>
                      <a:pt x="71" y="76"/>
                    </a:lnTo>
                    <a:lnTo>
                      <a:pt x="71" y="73"/>
                    </a:lnTo>
                    <a:lnTo>
                      <a:pt x="72" y="72"/>
                    </a:lnTo>
                    <a:lnTo>
                      <a:pt x="72" y="71"/>
                    </a:lnTo>
                    <a:lnTo>
                      <a:pt x="75" y="67"/>
                    </a:lnTo>
                    <a:lnTo>
                      <a:pt x="75" y="66"/>
                    </a:lnTo>
                    <a:lnTo>
                      <a:pt x="76" y="65"/>
                    </a:lnTo>
                    <a:lnTo>
                      <a:pt x="76" y="63"/>
                    </a:lnTo>
                    <a:lnTo>
                      <a:pt x="77" y="61"/>
                    </a:lnTo>
                    <a:lnTo>
                      <a:pt x="77" y="60"/>
                    </a:lnTo>
                    <a:lnTo>
                      <a:pt x="78" y="57"/>
                    </a:lnTo>
                    <a:lnTo>
                      <a:pt x="78" y="56"/>
                    </a:lnTo>
                    <a:lnTo>
                      <a:pt x="81" y="55"/>
                    </a:lnTo>
                    <a:lnTo>
                      <a:pt x="81" y="52"/>
                    </a:lnTo>
                    <a:lnTo>
                      <a:pt x="83" y="51"/>
                    </a:lnTo>
                    <a:lnTo>
                      <a:pt x="84" y="47"/>
                    </a:lnTo>
                    <a:lnTo>
                      <a:pt x="84" y="46"/>
                    </a:lnTo>
                    <a:lnTo>
                      <a:pt x="86" y="44"/>
                    </a:lnTo>
                    <a:lnTo>
                      <a:pt x="87" y="41"/>
                    </a:lnTo>
                    <a:lnTo>
                      <a:pt x="88" y="40"/>
                    </a:lnTo>
                    <a:lnTo>
                      <a:pt x="88" y="39"/>
                    </a:lnTo>
                    <a:lnTo>
                      <a:pt x="89" y="35"/>
                    </a:lnTo>
                    <a:lnTo>
                      <a:pt x="92" y="34"/>
                    </a:lnTo>
                    <a:lnTo>
                      <a:pt x="94" y="31"/>
                    </a:lnTo>
                    <a:lnTo>
                      <a:pt x="95" y="30"/>
                    </a:lnTo>
                    <a:lnTo>
                      <a:pt x="95" y="27"/>
                    </a:lnTo>
                    <a:lnTo>
                      <a:pt x="97" y="25"/>
                    </a:lnTo>
                    <a:lnTo>
                      <a:pt x="98" y="24"/>
                    </a:lnTo>
                    <a:lnTo>
                      <a:pt x="100" y="22"/>
                    </a:lnTo>
                    <a:lnTo>
                      <a:pt x="102" y="21"/>
                    </a:lnTo>
                    <a:lnTo>
                      <a:pt x="103" y="19"/>
                    </a:lnTo>
                    <a:lnTo>
                      <a:pt x="104" y="17"/>
                    </a:lnTo>
                    <a:lnTo>
                      <a:pt x="105" y="16"/>
                    </a:lnTo>
                    <a:lnTo>
                      <a:pt x="108" y="15"/>
                    </a:lnTo>
                    <a:lnTo>
                      <a:pt x="110" y="14"/>
                    </a:lnTo>
                    <a:lnTo>
                      <a:pt x="111" y="11"/>
                    </a:lnTo>
                    <a:lnTo>
                      <a:pt x="113" y="10"/>
                    </a:lnTo>
                    <a:lnTo>
                      <a:pt x="114" y="7"/>
                    </a:lnTo>
                    <a:lnTo>
                      <a:pt x="115" y="7"/>
                    </a:lnTo>
                    <a:lnTo>
                      <a:pt x="118" y="6"/>
                    </a:lnTo>
                    <a:lnTo>
                      <a:pt x="120" y="4"/>
                    </a:lnTo>
                    <a:lnTo>
                      <a:pt x="121" y="2"/>
                    </a:lnTo>
                    <a:lnTo>
                      <a:pt x="122" y="1"/>
                    </a:lnTo>
                    <a:lnTo>
                      <a:pt x="1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1" name="Freeform 361"/>
              <p:cNvSpPr>
                <a:spLocks/>
              </p:cNvSpPr>
              <p:nvPr/>
            </p:nvSpPr>
            <p:spPr bwMode="auto">
              <a:xfrm>
                <a:off x="3785" y="2921"/>
                <a:ext cx="6" cy="2"/>
              </a:xfrm>
              <a:custGeom>
                <a:avLst/>
                <a:gdLst>
                  <a:gd name="T0" fmla="*/ 0 w 32"/>
                  <a:gd name="T1" fmla="*/ 0 h 10"/>
                  <a:gd name="T2" fmla="*/ 0 w 32"/>
                  <a:gd name="T3" fmla="*/ 0 h 10"/>
                  <a:gd name="T4" fmla="*/ 0 w 32"/>
                  <a:gd name="T5" fmla="*/ 0 h 10"/>
                  <a:gd name="T6" fmla="*/ 0 w 32"/>
                  <a:gd name="T7" fmla="*/ 0 h 10"/>
                  <a:gd name="T8" fmla="*/ 0 w 32"/>
                  <a:gd name="T9" fmla="*/ 0 h 10"/>
                  <a:gd name="T10" fmla="*/ 0 w 32"/>
                  <a:gd name="T11" fmla="*/ 0 h 10"/>
                  <a:gd name="T12" fmla="*/ 0 w 3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0">
                    <a:moveTo>
                      <a:pt x="32" y="0"/>
                    </a:moveTo>
                    <a:lnTo>
                      <a:pt x="11" y="5"/>
                    </a:lnTo>
                    <a:lnTo>
                      <a:pt x="9" y="7"/>
                    </a:lnTo>
                    <a:lnTo>
                      <a:pt x="7" y="9"/>
                    </a:lnTo>
                    <a:lnTo>
                      <a:pt x="4" y="9"/>
                    </a:lnTo>
                    <a:lnTo>
                      <a:pt x="2" y="10"/>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2" name="Freeform 362"/>
              <p:cNvSpPr>
                <a:spLocks/>
              </p:cNvSpPr>
              <p:nvPr/>
            </p:nvSpPr>
            <p:spPr bwMode="auto">
              <a:xfrm>
                <a:off x="3774" y="2900"/>
                <a:ext cx="3" cy="11"/>
              </a:xfrm>
              <a:custGeom>
                <a:avLst/>
                <a:gdLst>
                  <a:gd name="T0" fmla="*/ 0 w 11"/>
                  <a:gd name="T1" fmla="*/ 0 h 45"/>
                  <a:gd name="T2" fmla="*/ 0 w 11"/>
                  <a:gd name="T3" fmla="*/ 0 h 45"/>
                  <a:gd name="T4" fmla="*/ 0 w 11"/>
                  <a:gd name="T5" fmla="*/ 0 h 45"/>
                  <a:gd name="T6" fmla="*/ 0 w 11"/>
                  <a:gd name="T7" fmla="*/ 0 h 45"/>
                  <a:gd name="T8" fmla="*/ 0 w 11"/>
                  <a:gd name="T9" fmla="*/ 0 h 45"/>
                  <a:gd name="T10" fmla="*/ 0 w 11"/>
                  <a:gd name="T11" fmla="*/ 0 h 45"/>
                  <a:gd name="T12" fmla="*/ 0 w 1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45">
                    <a:moveTo>
                      <a:pt x="0" y="45"/>
                    </a:moveTo>
                    <a:lnTo>
                      <a:pt x="8" y="38"/>
                    </a:lnTo>
                    <a:lnTo>
                      <a:pt x="10" y="30"/>
                    </a:lnTo>
                    <a:lnTo>
                      <a:pt x="11" y="20"/>
                    </a:lnTo>
                    <a:lnTo>
                      <a:pt x="10" y="12"/>
                    </a:lnTo>
                    <a:lnTo>
                      <a:pt x="5"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3" name="Freeform 363"/>
              <p:cNvSpPr>
                <a:spLocks/>
              </p:cNvSpPr>
              <p:nvPr/>
            </p:nvSpPr>
            <p:spPr bwMode="auto">
              <a:xfrm>
                <a:off x="3772" y="2911"/>
                <a:ext cx="2" cy="1"/>
              </a:xfrm>
              <a:custGeom>
                <a:avLst/>
                <a:gdLst>
                  <a:gd name="T0" fmla="*/ 0 w 13"/>
                  <a:gd name="T1" fmla="*/ 0 h 3"/>
                  <a:gd name="T2" fmla="*/ 0 w 13"/>
                  <a:gd name="T3" fmla="*/ 0 h 3"/>
                  <a:gd name="T4" fmla="*/ 0 w 13"/>
                  <a:gd name="T5" fmla="*/ 0 h 3"/>
                  <a:gd name="T6" fmla="*/ 0 60000 65536"/>
                  <a:gd name="T7" fmla="*/ 0 60000 65536"/>
                  <a:gd name="T8" fmla="*/ 0 60000 65536"/>
                </a:gdLst>
                <a:ahLst/>
                <a:cxnLst>
                  <a:cxn ang="T6">
                    <a:pos x="T0" y="T1"/>
                  </a:cxn>
                  <a:cxn ang="T7">
                    <a:pos x="T2" y="T3"/>
                  </a:cxn>
                  <a:cxn ang="T8">
                    <a:pos x="T4" y="T5"/>
                  </a:cxn>
                </a:cxnLst>
                <a:rect l="0" t="0" r="r" b="b"/>
                <a:pathLst>
                  <a:path w="13" h="3">
                    <a:moveTo>
                      <a:pt x="13" y="0"/>
                    </a:moveTo>
                    <a:lnTo>
                      <a:pt x="7" y="3"/>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4" name="Freeform 364"/>
              <p:cNvSpPr>
                <a:spLocks/>
              </p:cNvSpPr>
              <p:nvPr/>
            </p:nvSpPr>
            <p:spPr bwMode="auto">
              <a:xfrm>
                <a:off x="3794" y="2895"/>
                <a:ext cx="5" cy="7"/>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 y="25"/>
                    </a:moveTo>
                    <a:lnTo>
                      <a:pt x="6" y="28"/>
                    </a:lnTo>
                    <a:lnTo>
                      <a:pt x="11" y="31"/>
                    </a:lnTo>
                    <a:lnTo>
                      <a:pt x="16" y="31"/>
                    </a:lnTo>
                    <a:lnTo>
                      <a:pt x="19" y="27"/>
                    </a:lnTo>
                    <a:lnTo>
                      <a:pt x="24" y="22"/>
                    </a:lnTo>
                    <a:lnTo>
                      <a:pt x="25" y="16"/>
                    </a:lnTo>
                    <a:lnTo>
                      <a:pt x="25" y="10"/>
                    </a:lnTo>
                    <a:lnTo>
                      <a:pt x="24" y="6"/>
                    </a:lnTo>
                    <a:lnTo>
                      <a:pt x="19" y="1"/>
                    </a:lnTo>
                    <a:lnTo>
                      <a:pt x="16" y="0"/>
                    </a:lnTo>
                    <a:lnTo>
                      <a:pt x="11" y="0"/>
                    </a:lnTo>
                    <a:lnTo>
                      <a:pt x="6" y="2"/>
                    </a:lnTo>
                    <a:lnTo>
                      <a:pt x="2" y="7"/>
                    </a:lnTo>
                    <a:lnTo>
                      <a:pt x="0" y="14"/>
                    </a:lnTo>
                    <a:lnTo>
                      <a:pt x="0" y="19"/>
                    </a:lnTo>
                    <a:lnTo>
                      <a:pt x="1" y="2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5" name="Line 365"/>
              <p:cNvSpPr>
                <a:spLocks noChangeShapeType="1"/>
              </p:cNvSpPr>
              <p:nvPr/>
            </p:nvSpPr>
            <p:spPr bwMode="auto">
              <a:xfrm>
                <a:off x="3789" y="297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136" name="Freeform 366"/>
              <p:cNvSpPr>
                <a:spLocks/>
              </p:cNvSpPr>
              <p:nvPr/>
            </p:nvSpPr>
            <p:spPr bwMode="auto">
              <a:xfrm>
                <a:off x="3669" y="2881"/>
                <a:ext cx="7" cy="1"/>
              </a:xfrm>
              <a:custGeom>
                <a:avLst/>
                <a:gdLst>
                  <a:gd name="T0" fmla="*/ 0 w 32"/>
                  <a:gd name="T1" fmla="*/ 0 h 5"/>
                  <a:gd name="T2" fmla="*/ 0 w 32"/>
                  <a:gd name="T3" fmla="*/ 0 h 5"/>
                  <a:gd name="T4" fmla="*/ 0 w 32"/>
                  <a:gd name="T5" fmla="*/ 0 h 5"/>
                  <a:gd name="T6" fmla="*/ 0 w 3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5">
                    <a:moveTo>
                      <a:pt x="32" y="2"/>
                    </a:moveTo>
                    <a:lnTo>
                      <a:pt x="26" y="5"/>
                    </a:lnTo>
                    <a:lnTo>
                      <a:pt x="24"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137" name="Line 367"/>
              <p:cNvSpPr>
                <a:spLocks noChangeShapeType="1"/>
              </p:cNvSpPr>
              <p:nvPr/>
            </p:nvSpPr>
            <p:spPr bwMode="auto">
              <a:xfrm>
                <a:off x="3673" y="2882"/>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grpSp>
          <p:nvGrpSpPr>
            <p:cNvPr id="89126" name="Group 368"/>
            <p:cNvGrpSpPr>
              <a:grpSpLocks/>
            </p:cNvGrpSpPr>
            <p:nvPr/>
          </p:nvGrpSpPr>
          <p:grpSpPr bwMode="auto">
            <a:xfrm>
              <a:off x="3753" y="2850"/>
              <a:ext cx="139" cy="215"/>
              <a:chOff x="3753" y="2515"/>
              <a:chExt cx="139" cy="215"/>
            </a:xfrm>
          </p:grpSpPr>
          <p:sp>
            <p:nvSpPr>
              <p:cNvPr id="90074" name="Freeform 369"/>
              <p:cNvSpPr>
                <a:spLocks/>
              </p:cNvSpPr>
              <p:nvPr/>
            </p:nvSpPr>
            <p:spPr bwMode="auto">
              <a:xfrm>
                <a:off x="3753" y="2515"/>
                <a:ext cx="139" cy="205"/>
              </a:xfrm>
              <a:custGeom>
                <a:avLst/>
                <a:gdLst>
                  <a:gd name="T0" fmla="*/ 0 w 698"/>
                  <a:gd name="T1" fmla="*/ 0 h 818"/>
                  <a:gd name="T2" fmla="*/ 0 w 698"/>
                  <a:gd name="T3" fmla="*/ 0 h 818"/>
                  <a:gd name="T4" fmla="*/ 0 w 698"/>
                  <a:gd name="T5" fmla="*/ 0 h 818"/>
                  <a:gd name="T6" fmla="*/ 0 w 698"/>
                  <a:gd name="T7" fmla="*/ 0 h 818"/>
                  <a:gd name="T8" fmla="*/ 0 w 698"/>
                  <a:gd name="T9" fmla="*/ 0 h 818"/>
                  <a:gd name="T10" fmla="*/ 0 w 698"/>
                  <a:gd name="T11" fmla="*/ 0 h 818"/>
                  <a:gd name="T12" fmla="*/ 0 w 698"/>
                  <a:gd name="T13" fmla="*/ 0 h 818"/>
                  <a:gd name="T14" fmla="*/ 0 w 698"/>
                  <a:gd name="T15" fmla="*/ 0 h 8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8" h="818">
                    <a:moveTo>
                      <a:pt x="0" y="724"/>
                    </a:moveTo>
                    <a:lnTo>
                      <a:pt x="569" y="818"/>
                    </a:lnTo>
                    <a:lnTo>
                      <a:pt x="698" y="770"/>
                    </a:lnTo>
                    <a:lnTo>
                      <a:pt x="698" y="42"/>
                    </a:lnTo>
                    <a:lnTo>
                      <a:pt x="569" y="66"/>
                    </a:lnTo>
                    <a:lnTo>
                      <a:pt x="0" y="19"/>
                    </a:lnTo>
                    <a:lnTo>
                      <a:pt x="140" y="0"/>
                    </a:lnTo>
                    <a:lnTo>
                      <a:pt x="698"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5" name="Freeform 370"/>
              <p:cNvSpPr>
                <a:spLocks/>
              </p:cNvSpPr>
              <p:nvPr/>
            </p:nvSpPr>
            <p:spPr bwMode="auto">
              <a:xfrm>
                <a:off x="3778" y="2531"/>
                <a:ext cx="92" cy="199"/>
              </a:xfrm>
              <a:custGeom>
                <a:avLst/>
                <a:gdLst>
                  <a:gd name="T0" fmla="*/ 0 w 460"/>
                  <a:gd name="T1" fmla="*/ 0 h 796"/>
                  <a:gd name="T2" fmla="*/ 0 w 460"/>
                  <a:gd name="T3" fmla="*/ 0 h 796"/>
                  <a:gd name="T4" fmla="*/ 0 w 460"/>
                  <a:gd name="T5" fmla="*/ 0 h 796"/>
                  <a:gd name="T6" fmla="*/ 0 w 460"/>
                  <a:gd name="T7" fmla="*/ 0 h 796"/>
                  <a:gd name="T8" fmla="*/ 0 w 460"/>
                  <a:gd name="T9" fmla="*/ 0 h 796"/>
                  <a:gd name="T10" fmla="*/ 0 w 460"/>
                  <a:gd name="T11" fmla="*/ 0 h 796"/>
                  <a:gd name="T12" fmla="*/ 0 w 460"/>
                  <a:gd name="T13" fmla="*/ 0 h 7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0" h="796">
                    <a:moveTo>
                      <a:pt x="460" y="0"/>
                    </a:moveTo>
                    <a:lnTo>
                      <a:pt x="460" y="748"/>
                    </a:lnTo>
                    <a:lnTo>
                      <a:pt x="455" y="751"/>
                    </a:lnTo>
                    <a:lnTo>
                      <a:pt x="455" y="770"/>
                    </a:lnTo>
                    <a:lnTo>
                      <a:pt x="390" y="796"/>
                    </a:lnTo>
                    <a:lnTo>
                      <a:pt x="0" y="727"/>
                    </a:lnTo>
                    <a:lnTo>
                      <a:pt x="0" y="6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6" name="Freeform 371"/>
              <p:cNvSpPr>
                <a:spLocks/>
              </p:cNvSpPr>
              <p:nvPr/>
            </p:nvSpPr>
            <p:spPr bwMode="auto">
              <a:xfrm>
                <a:off x="3768" y="2565"/>
                <a:ext cx="84" cy="136"/>
              </a:xfrm>
              <a:custGeom>
                <a:avLst/>
                <a:gdLst>
                  <a:gd name="T0" fmla="*/ 0 w 419"/>
                  <a:gd name="T1" fmla="*/ 0 h 543"/>
                  <a:gd name="T2" fmla="*/ 0 w 419"/>
                  <a:gd name="T3" fmla="*/ 0 h 543"/>
                  <a:gd name="T4" fmla="*/ 0 w 419"/>
                  <a:gd name="T5" fmla="*/ 0 h 543"/>
                  <a:gd name="T6" fmla="*/ 0 w 419"/>
                  <a:gd name="T7" fmla="*/ 0 h 543"/>
                  <a:gd name="T8" fmla="*/ 0 w 419"/>
                  <a:gd name="T9" fmla="*/ 0 h 543"/>
                  <a:gd name="T10" fmla="*/ 0 w 419"/>
                  <a:gd name="T11" fmla="*/ 0 h 543"/>
                  <a:gd name="T12" fmla="*/ 0 w 419"/>
                  <a:gd name="T13" fmla="*/ 0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9" h="543">
                    <a:moveTo>
                      <a:pt x="0" y="481"/>
                    </a:moveTo>
                    <a:lnTo>
                      <a:pt x="0" y="462"/>
                    </a:lnTo>
                    <a:lnTo>
                      <a:pt x="380" y="525"/>
                    </a:lnTo>
                    <a:lnTo>
                      <a:pt x="380" y="543"/>
                    </a:lnTo>
                    <a:lnTo>
                      <a:pt x="419" y="530"/>
                    </a:lnTo>
                    <a:lnTo>
                      <a:pt x="419" y="0"/>
                    </a:lnTo>
                    <a:lnTo>
                      <a:pt x="419" y="5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7" name="Freeform 372"/>
              <p:cNvSpPr>
                <a:spLocks/>
              </p:cNvSpPr>
              <p:nvPr/>
            </p:nvSpPr>
            <p:spPr bwMode="auto">
              <a:xfrm>
                <a:off x="3765" y="2637"/>
                <a:ext cx="87" cy="59"/>
              </a:xfrm>
              <a:custGeom>
                <a:avLst/>
                <a:gdLst>
                  <a:gd name="T0" fmla="*/ 0 w 431"/>
                  <a:gd name="T1" fmla="*/ 0 h 238"/>
                  <a:gd name="T2" fmla="*/ 0 w 431"/>
                  <a:gd name="T3" fmla="*/ 0 h 238"/>
                  <a:gd name="T4" fmla="*/ 0 w 431"/>
                  <a:gd name="T5" fmla="*/ 0 h 238"/>
                  <a:gd name="T6" fmla="*/ 0 w 431"/>
                  <a:gd name="T7" fmla="*/ 0 h 238"/>
                  <a:gd name="T8" fmla="*/ 0 w 431"/>
                  <a:gd name="T9" fmla="*/ 0 h 238"/>
                  <a:gd name="T10" fmla="*/ 0 w 431"/>
                  <a:gd name="T11" fmla="*/ 0 h 238"/>
                  <a:gd name="T12" fmla="*/ 0 w 431"/>
                  <a:gd name="T13" fmla="*/ 0 h 238"/>
                  <a:gd name="T14" fmla="*/ 0 w 431"/>
                  <a:gd name="T15" fmla="*/ 0 h 2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38">
                    <a:moveTo>
                      <a:pt x="392" y="238"/>
                    </a:moveTo>
                    <a:lnTo>
                      <a:pt x="431" y="60"/>
                    </a:lnTo>
                    <a:lnTo>
                      <a:pt x="392" y="70"/>
                    </a:lnTo>
                    <a:lnTo>
                      <a:pt x="392" y="51"/>
                    </a:lnTo>
                    <a:lnTo>
                      <a:pt x="12" y="0"/>
                    </a:lnTo>
                    <a:lnTo>
                      <a:pt x="12" y="19"/>
                    </a:lnTo>
                    <a:lnTo>
                      <a:pt x="0" y="18"/>
                    </a:lnTo>
                    <a:lnTo>
                      <a:pt x="392"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8" name="Freeform 373"/>
              <p:cNvSpPr>
                <a:spLocks/>
              </p:cNvSpPr>
              <p:nvPr/>
            </p:nvSpPr>
            <p:spPr bwMode="auto">
              <a:xfrm>
                <a:off x="3765" y="2594"/>
                <a:ext cx="87" cy="56"/>
              </a:xfrm>
              <a:custGeom>
                <a:avLst/>
                <a:gdLst>
                  <a:gd name="T0" fmla="*/ 0 w 431"/>
                  <a:gd name="T1" fmla="*/ 0 h 222"/>
                  <a:gd name="T2" fmla="*/ 0 w 431"/>
                  <a:gd name="T3" fmla="*/ 0 h 222"/>
                  <a:gd name="T4" fmla="*/ 0 w 431"/>
                  <a:gd name="T5" fmla="*/ 0 h 222"/>
                  <a:gd name="T6" fmla="*/ 0 w 431"/>
                  <a:gd name="T7" fmla="*/ 0 h 222"/>
                  <a:gd name="T8" fmla="*/ 0 w 431"/>
                  <a:gd name="T9" fmla="*/ 0 h 222"/>
                  <a:gd name="T10" fmla="*/ 0 w 431"/>
                  <a:gd name="T11" fmla="*/ 0 h 222"/>
                  <a:gd name="T12" fmla="*/ 0 w 431"/>
                  <a:gd name="T13" fmla="*/ 0 h 222"/>
                  <a:gd name="T14" fmla="*/ 0 w 431"/>
                  <a:gd name="T15" fmla="*/ 0 h 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222">
                    <a:moveTo>
                      <a:pt x="392" y="222"/>
                    </a:moveTo>
                    <a:lnTo>
                      <a:pt x="431" y="55"/>
                    </a:lnTo>
                    <a:lnTo>
                      <a:pt x="392" y="64"/>
                    </a:lnTo>
                    <a:lnTo>
                      <a:pt x="392" y="46"/>
                    </a:lnTo>
                    <a:lnTo>
                      <a:pt x="12" y="0"/>
                    </a:lnTo>
                    <a:lnTo>
                      <a:pt x="12" y="18"/>
                    </a:lnTo>
                    <a:lnTo>
                      <a:pt x="0" y="16"/>
                    </a:lnTo>
                    <a:lnTo>
                      <a:pt x="392"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9" name="Freeform 374"/>
              <p:cNvSpPr>
                <a:spLocks/>
              </p:cNvSpPr>
              <p:nvPr/>
            </p:nvSpPr>
            <p:spPr bwMode="auto">
              <a:xfrm>
                <a:off x="3765" y="2555"/>
                <a:ext cx="87" cy="50"/>
              </a:xfrm>
              <a:custGeom>
                <a:avLst/>
                <a:gdLst>
                  <a:gd name="T0" fmla="*/ 0 w 431"/>
                  <a:gd name="T1" fmla="*/ 0 h 203"/>
                  <a:gd name="T2" fmla="*/ 0 w 431"/>
                  <a:gd name="T3" fmla="*/ 0 h 203"/>
                  <a:gd name="T4" fmla="*/ 0 w 431"/>
                  <a:gd name="T5" fmla="*/ 0 h 203"/>
                  <a:gd name="T6" fmla="*/ 0 w 431"/>
                  <a:gd name="T7" fmla="*/ 0 h 2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1" h="203">
                    <a:moveTo>
                      <a:pt x="392" y="203"/>
                    </a:moveTo>
                    <a:lnTo>
                      <a:pt x="431" y="41"/>
                    </a:lnTo>
                    <a:lnTo>
                      <a:pt x="0" y="0"/>
                    </a:lnTo>
                    <a:lnTo>
                      <a:pt x="12" y="1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80" name="Line 375"/>
              <p:cNvSpPr>
                <a:spLocks noChangeShapeType="1"/>
              </p:cNvSpPr>
              <p:nvPr/>
            </p:nvSpPr>
            <p:spPr bwMode="auto">
              <a:xfrm>
                <a:off x="3765" y="2598"/>
                <a:ext cx="3" cy="3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1" name="Line 376"/>
              <p:cNvSpPr>
                <a:spLocks noChangeShapeType="1"/>
              </p:cNvSpPr>
              <p:nvPr/>
            </p:nvSpPr>
            <p:spPr bwMode="auto">
              <a:xfrm>
                <a:off x="3765" y="2641"/>
                <a:ext cx="3" cy="3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2" name="Line 377"/>
              <p:cNvSpPr>
                <a:spLocks noChangeShapeType="1"/>
              </p:cNvSpPr>
              <p:nvPr/>
            </p:nvSpPr>
            <p:spPr bwMode="auto">
              <a:xfrm>
                <a:off x="3765" y="2685"/>
                <a:ext cx="79"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3" name="Line 378"/>
              <p:cNvSpPr>
                <a:spLocks noChangeShapeType="1"/>
              </p:cNvSpPr>
              <p:nvPr/>
            </p:nvSpPr>
            <p:spPr bwMode="auto">
              <a:xfrm>
                <a:off x="3856" y="2718"/>
                <a:ext cx="1"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4" name="Line 379"/>
              <p:cNvSpPr>
                <a:spLocks noChangeShapeType="1"/>
              </p:cNvSpPr>
              <p:nvPr/>
            </p:nvSpPr>
            <p:spPr bwMode="auto">
              <a:xfrm flipV="1">
                <a:off x="3866" y="2532"/>
                <a:ext cx="1" cy="1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5" name="Line 380"/>
              <p:cNvSpPr>
                <a:spLocks noChangeShapeType="1"/>
              </p:cNvSpPr>
              <p:nvPr/>
            </p:nvSpPr>
            <p:spPr bwMode="auto">
              <a:xfrm>
                <a:off x="3765" y="2555"/>
                <a:ext cx="1" cy="13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86" name="Line 381"/>
              <p:cNvSpPr>
                <a:spLocks noChangeShapeType="1"/>
              </p:cNvSpPr>
              <p:nvPr/>
            </p:nvSpPr>
            <p:spPr bwMode="auto">
              <a:xfrm flipV="1">
                <a:off x="3753" y="2520"/>
                <a:ext cx="1" cy="17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grpSp>
          <p:nvGrpSpPr>
            <p:cNvPr id="89127" name="Group 382"/>
            <p:cNvGrpSpPr>
              <a:grpSpLocks/>
            </p:cNvGrpSpPr>
            <p:nvPr/>
          </p:nvGrpSpPr>
          <p:grpSpPr bwMode="auto">
            <a:xfrm>
              <a:off x="5620" y="1601"/>
              <a:ext cx="254" cy="340"/>
              <a:chOff x="5745" y="1266"/>
              <a:chExt cx="254" cy="340"/>
            </a:xfrm>
          </p:grpSpPr>
          <p:sp>
            <p:nvSpPr>
              <p:cNvPr id="89878" name="Freeform 383"/>
              <p:cNvSpPr>
                <a:spLocks/>
              </p:cNvSpPr>
              <p:nvPr/>
            </p:nvSpPr>
            <p:spPr bwMode="auto">
              <a:xfrm>
                <a:off x="5830" y="1457"/>
                <a:ext cx="82" cy="7"/>
              </a:xfrm>
              <a:custGeom>
                <a:avLst/>
                <a:gdLst>
                  <a:gd name="T0" fmla="*/ 0 w 409"/>
                  <a:gd name="T1" fmla="*/ 0 h 29"/>
                  <a:gd name="T2" fmla="*/ 0 w 409"/>
                  <a:gd name="T3" fmla="*/ 0 h 29"/>
                  <a:gd name="T4" fmla="*/ 0 w 409"/>
                  <a:gd name="T5" fmla="*/ 0 h 29"/>
                  <a:gd name="T6" fmla="*/ 0 w 409"/>
                  <a:gd name="T7" fmla="*/ 0 h 29"/>
                  <a:gd name="T8" fmla="*/ 0 w 409"/>
                  <a:gd name="T9" fmla="*/ 0 h 29"/>
                  <a:gd name="T10" fmla="*/ 0 w 409"/>
                  <a:gd name="T11" fmla="*/ 0 h 29"/>
                  <a:gd name="T12" fmla="*/ 0 w 409"/>
                  <a:gd name="T13" fmla="*/ 0 h 29"/>
                  <a:gd name="T14" fmla="*/ 0 w 409"/>
                  <a:gd name="T15" fmla="*/ 0 h 29"/>
                  <a:gd name="T16" fmla="*/ 0 w 40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 h="29">
                    <a:moveTo>
                      <a:pt x="0" y="0"/>
                    </a:moveTo>
                    <a:lnTo>
                      <a:pt x="56" y="16"/>
                    </a:lnTo>
                    <a:lnTo>
                      <a:pt x="114" y="24"/>
                    </a:lnTo>
                    <a:lnTo>
                      <a:pt x="200" y="29"/>
                    </a:lnTo>
                    <a:lnTo>
                      <a:pt x="288" y="29"/>
                    </a:lnTo>
                    <a:lnTo>
                      <a:pt x="347" y="24"/>
                    </a:lnTo>
                    <a:lnTo>
                      <a:pt x="402" y="10"/>
                    </a:lnTo>
                    <a:lnTo>
                      <a:pt x="406" y="8"/>
                    </a:lnTo>
                    <a:lnTo>
                      <a:pt x="409"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9" name="Freeform 384"/>
              <p:cNvSpPr>
                <a:spLocks/>
              </p:cNvSpPr>
              <p:nvPr/>
            </p:nvSpPr>
            <p:spPr bwMode="auto">
              <a:xfrm>
                <a:off x="5830" y="1442"/>
                <a:ext cx="37" cy="8"/>
              </a:xfrm>
              <a:custGeom>
                <a:avLst/>
                <a:gdLst>
                  <a:gd name="T0" fmla="*/ 0 w 185"/>
                  <a:gd name="T1" fmla="*/ 0 h 32"/>
                  <a:gd name="T2" fmla="*/ 0 w 185"/>
                  <a:gd name="T3" fmla="*/ 0 h 32"/>
                  <a:gd name="T4" fmla="*/ 0 w 185"/>
                  <a:gd name="T5" fmla="*/ 0 h 32"/>
                  <a:gd name="T6" fmla="*/ 0 w 185"/>
                  <a:gd name="T7" fmla="*/ 0 h 32"/>
                  <a:gd name="T8" fmla="*/ 0 w 18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32">
                    <a:moveTo>
                      <a:pt x="185" y="32"/>
                    </a:moveTo>
                    <a:lnTo>
                      <a:pt x="116" y="27"/>
                    </a:lnTo>
                    <a:lnTo>
                      <a:pt x="58" y="19"/>
                    </a:lnTo>
                    <a:lnTo>
                      <a:pt x="2"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0" name="Line 385"/>
              <p:cNvSpPr>
                <a:spLocks noChangeShapeType="1"/>
              </p:cNvSpPr>
              <p:nvPr/>
            </p:nvSpPr>
            <p:spPr bwMode="auto">
              <a:xfrm flipH="1" flipV="1">
                <a:off x="5830" y="1441"/>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81" name="Freeform 386"/>
              <p:cNvSpPr>
                <a:spLocks/>
              </p:cNvSpPr>
              <p:nvPr/>
            </p:nvSpPr>
            <p:spPr bwMode="auto">
              <a:xfrm>
                <a:off x="5838" y="1441"/>
                <a:ext cx="30" cy="4"/>
              </a:xfrm>
              <a:custGeom>
                <a:avLst/>
                <a:gdLst>
                  <a:gd name="T0" fmla="*/ 0 w 147"/>
                  <a:gd name="T1" fmla="*/ 0 h 20"/>
                  <a:gd name="T2" fmla="*/ 0 w 147"/>
                  <a:gd name="T3" fmla="*/ 0 h 20"/>
                  <a:gd name="T4" fmla="*/ 0 w 147"/>
                  <a:gd name="T5" fmla="*/ 0 h 20"/>
                  <a:gd name="T6" fmla="*/ 0 w 147"/>
                  <a:gd name="T7" fmla="*/ 0 h 20"/>
                  <a:gd name="T8" fmla="*/ 0 w 147"/>
                  <a:gd name="T9" fmla="*/ 0 h 20"/>
                  <a:gd name="T10" fmla="*/ 0 w 147"/>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20">
                    <a:moveTo>
                      <a:pt x="0" y="0"/>
                    </a:moveTo>
                    <a:lnTo>
                      <a:pt x="0" y="3"/>
                    </a:lnTo>
                    <a:lnTo>
                      <a:pt x="4" y="5"/>
                    </a:lnTo>
                    <a:lnTo>
                      <a:pt x="58" y="14"/>
                    </a:lnTo>
                    <a:lnTo>
                      <a:pt x="117" y="19"/>
                    </a:lnTo>
                    <a:lnTo>
                      <a:pt x="147"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2" name="Freeform 387"/>
              <p:cNvSpPr>
                <a:spLocks/>
              </p:cNvSpPr>
              <p:nvPr/>
            </p:nvSpPr>
            <p:spPr bwMode="auto">
              <a:xfrm>
                <a:off x="5830" y="1455"/>
                <a:ext cx="1" cy="2"/>
              </a:xfrm>
              <a:custGeom>
                <a:avLst/>
                <a:gdLst>
                  <a:gd name="T0" fmla="*/ 0 w 4"/>
                  <a:gd name="T1" fmla="*/ 0 h 8"/>
                  <a:gd name="T2" fmla="*/ 0 w 4"/>
                  <a:gd name="T3" fmla="*/ 0 h 8"/>
                  <a:gd name="T4" fmla="*/ 0 w 4"/>
                  <a:gd name="T5" fmla="*/ 0 h 8"/>
                  <a:gd name="T6" fmla="*/ 0 60000 65536"/>
                  <a:gd name="T7" fmla="*/ 0 60000 65536"/>
                  <a:gd name="T8" fmla="*/ 0 60000 65536"/>
                </a:gdLst>
                <a:ahLst/>
                <a:cxnLst>
                  <a:cxn ang="T6">
                    <a:pos x="T0" y="T1"/>
                  </a:cxn>
                  <a:cxn ang="T7">
                    <a:pos x="T2" y="T3"/>
                  </a:cxn>
                  <a:cxn ang="T8">
                    <a:pos x="T4" y="T5"/>
                  </a:cxn>
                </a:cxnLst>
                <a:rect l="0" t="0" r="r" b="b"/>
                <a:pathLst>
                  <a:path w="4" h="8">
                    <a:moveTo>
                      <a:pt x="0" y="0"/>
                    </a:moveTo>
                    <a:lnTo>
                      <a:pt x="2" y="3"/>
                    </a:lnTo>
                    <a:lnTo>
                      <a:pt x="4"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3" name="Freeform 388"/>
              <p:cNvSpPr>
                <a:spLocks/>
              </p:cNvSpPr>
              <p:nvPr/>
            </p:nvSpPr>
            <p:spPr bwMode="auto">
              <a:xfrm>
                <a:off x="5911" y="1455"/>
                <a:ext cx="1" cy="1"/>
              </a:xfrm>
              <a:custGeom>
                <a:avLst/>
                <a:gdLst>
                  <a:gd name="T0" fmla="*/ 0 w 7"/>
                  <a:gd name="T1" fmla="*/ 0 h 3"/>
                  <a:gd name="T2" fmla="*/ 0 w 7"/>
                  <a:gd name="T3" fmla="*/ 0 h 3"/>
                  <a:gd name="T4" fmla="*/ 0 w 7"/>
                  <a:gd name="T5" fmla="*/ 0 h 3"/>
                  <a:gd name="T6" fmla="*/ 0 60000 65536"/>
                  <a:gd name="T7" fmla="*/ 0 60000 65536"/>
                  <a:gd name="T8" fmla="*/ 0 60000 65536"/>
                </a:gdLst>
                <a:ahLst/>
                <a:cxnLst>
                  <a:cxn ang="T6">
                    <a:pos x="T0" y="T1"/>
                  </a:cxn>
                  <a:cxn ang="T7">
                    <a:pos x="T2" y="T3"/>
                  </a:cxn>
                  <a:cxn ang="T8">
                    <a:pos x="T4" y="T5"/>
                  </a:cxn>
                </a:cxnLst>
                <a:rect l="0" t="0" r="r" b="b"/>
                <a:pathLst>
                  <a:path w="7" h="3">
                    <a:moveTo>
                      <a:pt x="0" y="3"/>
                    </a:moveTo>
                    <a:lnTo>
                      <a:pt x="4" y="2"/>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4" name="Freeform 389"/>
              <p:cNvSpPr>
                <a:spLocks/>
              </p:cNvSpPr>
              <p:nvPr/>
            </p:nvSpPr>
            <p:spPr bwMode="auto">
              <a:xfrm>
                <a:off x="5867" y="1449"/>
                <a:ext cx="1" cy="2"/>
              </a:xfrm>
              <a:custGeom>
                <a:avLst/>
                <a:gdLst>
                  <a:gd name="T0" fmla="*/ 0 w 6"/>
                  <a:gd name="T1" fmla="*/ 0 h 6"/>
                  <a:gd name="T2" fmla="*/ 0 w 6"/>
                  <a:gd name="T3" fmla="*/ 0 h 6"/>
                  <a:gd name="T4" fmla="*/ 0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lnTo>
                      <a:pt x="0" y="0"/>
                    </a:lnTo>
                    <a:lnTo>
                      <a:pt x="0" y="5"/>
                    </a:lnTo>
                    <a:lnTo>
                      <a:pt x="6"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5" name="Line 390"/>
              <p:cNvSpPr>
                <a:spLocks noChangeShapeType="1"/>
              </p:cNvSpPr>
              <p:nvPr/>
            </p:nvSpPr>
            <p:spPr bwMode="auto">
              <a:xfrm>
                <a:off x="5890" y="1377"/>
                <a:ext cx="38"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86" name="Freeform 391"/>
              <p:cNvSpPr>
                <a:spLocks/>
              </p:cNvSpPr>
              <p:nvPr/>
            </p:nvSpPr>
            <p:spPr bwMode="auto">
              <a:xfrm>
                <a:off x="5894" y="1329"/>
                <a:ext cx="18" cy="42"/>
              </a:xfrm>
              <a:custGeom>
                <a:avLst/>
                <a:gdLst>
                  <a:gd name="T0" fmla="*/ 0 w 89"/>
                  <a:gd name="T1" fmla="*/ 0 h 168"/>
                  <a:gd name="T2" fmla="*/ 0 w 89"/>
                  <a:gd name="T3" fmla="*/ 0 h 168"/>
                  <a:gd name="T4" fmla="*/ 0 w 89"/>
                  <a:gd name="T5" fmla="*/ 0 h 168"/>
                  <a:gd name="T6" fmla="*/ 0 w 89"/>
                  <a:gd name="T7" fmla="*/ 0 h 168"/>
                  <a:gd name="T8" fmla="*/ 0 w 89"/>
                  <a:gd name="T9" fmla="*/ 0 h 168"/>
                  <a:gd name="T10" fmla="*/ 0 w 89"/>
                  <a:gd name="T11" fmla="*/ 0 h 168"/>
                  <a:gd name="T12" fmla="*/ 0 w 89"/>
                  <a:gd name="T13" fmla="*/ 0 h 168"/>
                  <a:gd name="T14" fmla="*/ 0 w 89"/>
                  <a:gd name="T15" fmla="*/ 0 h 168"/>
                  <a:gd name="T16" fmla="*/ 0 w 89"/>
                  <a:gd name="T17" fmla="*/ 0 h 168"/>
                  <a:gd name="T18" fmla="*/ 0 w 89"/>
                  <a:gd name="T19" fmla="*/ 0 h 168"/>
                  <a:gd name="T20" fmla="*/ 0 w 89"/>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9" h="168">
                    <a:moveTo>
                      <a:pt x="89" y="168"/>
                    </a:moveTo>
                    <a:lnTo>
                      <a:pt x="88" y="168"/>
                    </a:lnTo>
                    <a:lnTo>
                      <a:pt x="46" y="161"/>
                    </a:lnTo>
                    <a:lnTo>
                      <a:pt x="48" y="161"/>
                    </a:lnTo>
                    <a:lnTo>
                      <a:pt x="35" y="157"/>
                    </a:lnTo>
                    <a:lnTo>
                      <a:pt x="17" y="140"/>
                    </a:lnTo>
                    <a:lnTo>
                      <a:pt x="5" y="111"/>
                    </a:lnTo>
                    <a:lnTo>
                      <a:pt x="0" y="78"/>
                    </a:lnTo>
                    <a:lnTo>
                      <a:pt x="2" y="43"/>
                    </a:lnTo>
                    <a:lnTo>
                      <a:pt x="11" y="16"/>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7" name="Freeform 392"/>
              <p:cNvSpPr>
                <a:spLocks/>
              </p:cNvSpPr>
              <p:nvPr/>
            </p:nvSpPr>
            <p:spPr bwMode="auto">
              <a:xfrm>
                <a:off x="5890" y="1326"/>
                <a:ext cx="2" cy="2"/>
              </a:xfrm>
              <a:custGeom>
                <a:avLst/>
                <a:gdLst>
                  <a:gd name="T0" fmla="*/ 0 w 7"/>
                  <a:gd name="T1" fmla="*/ 0 h 5"/>
                  <a:gd name="T2" fmla="*/ 0 w 7"/>
                  <a:gd name="T3" fmla="*/ 0 h 5"/>
                  <a:gd name="T4" fmla="*/ 0 w 7"/>
                  <a:gd name="T5" fmla="*/ 0 h 5"/>
                  <a:gd name="T6" fmla="*/ 0 60000 65536"/>
                  <a:gd name="T7" fmla="*/ 0 60000 65536"/>
                  <a:gd name="T8" fmla="*/ 0 60000 65536"/>
                </a:gdLst>
                <a:ahLst/>
                <a:cxnLst>
                  <a:cxn ang="T6">
                    <a:pos x="T0" y="T1"/>
                  </a:cxn>
                  <a:cxn ang="T7">
                    <a:pos x="T2" y="T3"/>
                  </a:cxn>
                  <a:cxn ang="T8">
                    <a:pos x="T4" y="T5"/>
                  </a:cxn>
                </a:cxnLst>
                <a:rect l="0" t="0" r="r" b="b"/>
                <a:pathLst>
                  <a:path w="7" h="5">
                    <a:moveTo>
                      <a:pt x="7" y="5"/>
                    </a:moveTo>
                    <a:lnTo>
                      <a:pt x="3"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88" name="Line 393"/>
              <p:cNvSpPr>
                <a:spLocks noChangeShapeType="1"/>
              </p:cNvSpPr>
              <p:nvPr/>
            </p:nvSpPr>
            <p:spPr bwMode="auto">
              <a:xfrm>
                <a:off x="5899" y="1326"/>
                <a:ext cx="1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89" name="Freeform 394"/>
              <p:cNvSpPr>
                <a:spLocks/>
              </p:cNvSpPr>
              <p:nvPr/>
            </p:nvSpPr>
            <p:spPr bwMode="auto">
              <a:xfrm>
                <a:off x="5924" y="1328"/>
                <a:ext cx="16" cy="1"/>
              </a:xfrm>
              <a:custGeom>
                <a:avLst/>
                <a:gdLst>
                  <a:gd name="T0" fmla="*/ 0 w 80"/>
                  <a:gd name="T1" fmla="*/ 0 h 7"/>
                  <a:gd name="T2" fmla="*/ 0 w 80"/>
                  <a:gd name="T3" fmla="*/ 0 h 7"/>
                  <a:gd name="T4" fmla="*/ 0 w 80"/>
                  <a:gd name="T5" fmla="*/ 0 h 7"/>
                  <a:gd name="T6" fmla="*/ 0 w 80"/>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
                    <a:moveTo>
                      <a:pt x="0" y="2"/>
                    </a:moveTo>
                    <a:lnTo>
                      <a:pt x="44" y="7"/>
                    </a:lnTo>
                    <a:lnTo>
                      <a:pt x="52" y="0"/>
                    </a:lnTo>
                    <a:lnTo>
                      <a:pt x="8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0" name="Line 395"/>
              <p:cNvSpPr>
                <a:spLocks noChangeShapeType="1"/>
              </p:cNvSpPr>
              <p:nvPr/>
            </p:nvSpPr>
            <p:spPr bwMode="auto">
              <a:xfrm>
                <a:off x="5943" y="1334"/>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91" name="Freeform 396"/>
              <p:cNvSpPr>
                <a:spLocks/>
              </p:cNvSpPr>
              <p:nvPr/>
            </p:nvSpPr>
            <p:spPr bwMode="auto">
              <a:xfrm>
                <a:off x="5916" y="1327"/>
                <a:ext cx="8" cy="3"/>
              </a:xfrm>
              <a:custGeom>
                <a:avLst/>
                <a:gdLst>
                  <a:gd name="T0" fmla="*/ 0 w 39"/>
                  <a:gd name="T1" fmla="*/ 0 h 11"/>
                  <a:gd name="T2" fmla="*/ 0 w 39"/>
                  <a:gd name="T3" fmla="*/ 0 h 11"/>
                  <a:gd name="T4" fmla="*/ 0 w 39"/>
                  <a:gd name="T5" fmla="*/ 0 h 11"/>
                  <a:gd name="T6" fmla="*/ 0 w 39"/>
                  <a:gd name="T7" fmla="*/ 0 h 11"/>
                  <a:gd name="T8" fmla="*/ 0 w 39"/>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
                    <a:moveTo>
                      <a:pt x="39" y="11"/>
                    </a:moveTo>
                    <a:lnTo>
                      <a:pt x="0" y="8"/>
                    </a:lnTo>
                    <a:lnTo>
                      <a:pt x="0" y="0"/>
                    </a:lnTo>
                    <a:lnTo>
                      <a:pt x="39" y="2"/>
                    </a:lnTo>
                    <a:lnTo>
                      <a:pt x="39" y="1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2" name="Freeform 397"/>
              <p:cNvSpPr>
                <a:spLocks/>
              </p:cNvSpPr>
              <p:nvPr/>
            </p:nvSpPr>
            <p:spPr bwMode="auto">
              <a:xfrm>
                <a:off x="5873" y="1329"/>
                <a:ext cx="39" cy="55"/>
              </a:xfrm>
              <a:custGeom>
                <a:avLst/>
                <a:gdLst>
                  <a:gd name="T0" fmla="*/ 0 w 195"/>
                  <a:gd name="T1" fmla="*/ 0 h 217"/>
                  <a:gd name="T2" fmla="*/ 0 w 195"/>
                  <a:gd name="T3" fmla="*/ 0 h 217"/>
                  <a:gd name="T4" fmla="*/ 0 w 195"/>
                  <a:gd name="T5" fmla="*/ 0 h 217"/>
                  <a:gd name="T6" fmla="*/ 0 w 195"/>
                  <a:gd name="T7" fmla="*/ 0 h 217"/>
                  <a:gd name="T8" fmla="*/ 0 w 195"/>
                  <a:gd name="T9" fmla="*/ 0 h 217"/>
                  <a:gd name="T10" fmla="*/ 0 w 195"/>
                  <a:gd name="T11" fmla="*/ 0 h 217"/>
                  <a:gd name="T12" fmla="*/ 0 w 195"/>
                  <a:gd name="T13" fmla="*/ 0 h 217"/>
                  <a:gd name="T14" fmla="*/ 0 w 195"/>
                  <a:gd name="T15" fmla="*/ 0 h 217"/>
                  <a:gd name="T16" fmla="*/ 0 w 195"/>
                  <a:gd name="T17" fmla="*/ 0 h 217"/>
                  <a:gd name="T18" fmla="*/ 0 w 195"/>
                  <a:gd name="T19" fmla="*/ 0 h 217"/>
                  <a:gd name="T20" fmla="*/ 0 w 195"/>
                  <a:gd name="T21" fmla="*/ 0 h 217"/>
                  <a:gd name="T22" fmla="*/ 0 w 195"/>
                  <a:gd name="T23" fmla="*/ 0 h 217"/>
                  <a:gd name="T24" fmla="*/ 0 w 195"/>
                  <a:gd name="T25" fmla="*/ 0 h 217"/>
                  <a:gd name="T26" fmla="*/ 0 w 195"/>
                  <a:gd name="T27" fmla="*/ 0 h 217"/>
                  <a:gd name="T28" fmla="*/ 0 w 195"/>
                  <a:gd name="T29" fmla="*/ 0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5" h="217">
                    <a:moveTo>
                      <a:pt x="168" y="0"/>
                    </a:moveTo>
                    <a:lnTo>
                      <a:pt x="154" y="17"/>
                    </a:lnTo>
                    <a:lnTo>
                      <a:pt x="145" y="44"/>
                    </a:lnTo>
                    <a:lnTo>
                      <a:pt x="143" y="80"/>
                    </a:lnTo>
                    <a:lnTo>
                      <a:pt x="148" y="116"/>
                    </a:lnTo>
                    <a:lnTo>
                      <a:pt x="160" y="141"/>
                    </a:lnTo>
                    <a:lnTo>
                      <a:pt x="178" y="159"/>
                    </a:lnTo>
                    <a:lnTo>
                      <a:pt x="194" y="165"/>
                    </a:lnTo>
                    <a:lnTo>
                      <a:pt x="195" y="170"/>
                    </a:lnTo>
                    <a:lnTo>
                      <a:pt x="15" y="204"/>
                    </a:lnTo>
                    <a:lnTo>
                      <a:pt x="12" y="216"/>
                    </a:lnTo>
                    <a:lnTo>
                      <a:pt x="0" y="217"/>
                    </a:lnTo>
                    <a:lnTo>
                      <a:pt x="80" y="201"/>
                    </a:lnTo>
                    <a:lnTo>
                      <a:pt x="82" y="203"/>
                    </a:lnTo>
                    <a:lnTo>
                      <a:pt x="82" y="19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3" name="Freeform 398"/>
              <p:cNvSpPr>
                <a:spLocks/>
              </p:cNvSpPr>
              <p:nvPr/>
            </p:nvSpPr>
            <p:spPr bwMode="auto">
              <a:xfrm>
                <a:off x="5871" y="1384"/>
                <a:ext cx="1" cy="1"/>
              </a:xfrm>
              <a:custGeom>
                <a:avLst/>
                <a:gdLst>
                  <a:gd name="T0" fmla="*/ 0 w 6"/>
                  <a:gd name="T1" fmla="*/ 0 h 5"/>
                  <a:gd name="T2" fmla="*/ 0 w 6"/>
                  <a:gd name="T3" fmla="*/ 0 h 5"/>
                  <a:gd name="T4" fmla="*/ 0 w 6"/>
                  <a:gd name="T5" fmla="*/ 0 h 5"/>
                  <a:gd name="T6" fmla="*/ 0 60000 65536"/>
                  <a:gd name="T7" fmla="*/ 0 60000 65536"/>
                  <a:gd name="T8" fmla="*/ 0 60000 65536"/>
                </a:gdLst>
                <a:ahLst/>
                <a:cxnLst>
                  <a:cxn ang="T6">
                    <a:pos x="T0" y="T1"/>
                  </a:cxn>
                  <a:cxn ang="T7">
                    <a:pos x="T2" y="T3"/>
                  </a:cxn>
                  <a:cxn ang="T8">
                    <a:pos x="T4" y="T5"/>
                  </a:cxn>
                </a:cxnLst>
                <a:rect l="0" t="0" r="r" b="b"/>
                <a:pathLst>
                  <a:path w="6" h="5">
                    <a:moveTo>
                      <a:pt x="6" y="0"/>
                    </a:moveTo>
                    <a:lnTo>
                      <a:pt x="1" y="2"/>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4" name="Freeform 399"/>
              <p:cNvSpPr>
                <a:spLocks/>
              </p:cNvSpPr>
              <p:nvPr/>
            </p:nvSpPr>
            <p:spPr bwMode="auto">
              <a:xfrm>
                <a:off x="5880" y="1315"/>
                <a:ext cx="3" cy="36"/>
              </a:xfrm>
              <a:custGeom>
                <a:avLst/>
                <a:gdLst>
                  <a:gd name="T0" fmla="*/ 0 w 15"/>
                  <a:gd name="T1" fmla="*/ 0 h 147"/>
                  <a:gd name="T2" fmla="*/ 0 w 15"/>
                  <a:gd name="T3" fmla="*/ 0 h 147"/>
                  <a:gd name="T4" fmla="*/ 0 w 15"/>
                  <a:gd name="T5" fmla="*/ 0 h 147"/>
                  <a:gd name="T6" fmla="*/ 0 60000 65536"/>
                  <a:gd name="T7" fmla="*/ 0 60000 65536"/>
                  <a:gd name="T8" fmla="*/ 0 60000 65536"/>
                </a:gdLst>
                <a:ahLst/>
                <a:cxnLst>
                  <a:cxn ang="T6">
                    <a:pos x="T0" y="T1"/>
                  </a:cxn>
                  <a:cxn ang="T7">
                    <a:pos x="T2" y="T3"/>
                  </a:cxn>
                  <a:cxn ang="T8">
                    <a:pos x="T4" y="T5"/>
                  </a:cxn>
                </a:cxnLst>
                <a:rect l="0" t="0" r="r" b="b"/>
                <a:pathLst>
                  <a:path w="15" h="147">
                    <a:moveTo>
                      <a:pt x="15" y="147"/>
                    </a:moveTo>
                    <a:lnTo>
                      <a:pt x="15" y="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5" name="Freeform 400"/>
              <p:cNvSpPr>
                <a:spLocks/>
              </p:cNvSpPr>
              <p:nvPr/>
            </p:nvSpPr>
            <p:spPr bwMode="auto">
              <a:xfrm>
                <a:off x="5883" y="1311"/>
                <a:ext cx="7" cy="8"/>
              </a:xfrm>
              <a:custGeom>
                <a:avLst/>
                <a:gdLst>
                  <a:gd name="T0" fmla="*/ 0 w 35"/>
                  <a:gd name="T1" fmla="*/ 0 h 30"/>
                  <a:gd name="T2" fmla="*/ 0 w 35"/>
                  <a:gd name="T3" fmla="*/ 0 h 30"/>
                  <a:gd name="T4" fmla="*/ 0 w 35"/>
                  <a:gd name="T5" fmla="*/ 0 h 30"/>
                  <a:gd name="T6" fmla="*/ 0 w 35"/>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0">
                    <a:moveTo>
                      <a:pt x="0" y="15"/>
                    </a:moveTo>
                    <a:lnTo>
                      <a:pt x="15" y="30"/>
                    </a:lnTo>
                    <a:lnTo>
                      <a:pt x="15" y="16"/>
                    </a:lnTo>
                    <a:lnTo>
                      <a:pt x="3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6" name="Line 401"/>
              <p:cNvSpPr>
                <a:spLocks noChangeShapeType="1"/>
              </p:cNvSpPr>
              <p:nvPr/>
            </p:nvSpPr>
            <p:spPr bwMode="auto">
              <a:xfrm flipV="1">
                <a:off x="5899" y="1324"/>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97" name="Freeform 402"/>
              <p:cNvSpPr>
                <a:spLocks/>
              </p:cNvSpPr>
              <p:nvPr/>
            </p:nvSpPr>
            <p:spPr bwMode="auto">
              <a:xfrm>
                <a:off x="5916" y="1320"/>
                <a:ext cx="7" cy="3"/>
              </a:xfrm>
              <a:custGeom>
                <a:avLst/>
                <a:gdLst>
                  <a:gd name="T0" fmla="*/ 0 w 38"/>
                  <a:gd name="T1" fmla="*/ 0 h 13"/>
                  <a:gd name="T2" fmla="*/ 0 w 38"/>
                  <a:gd name="T3" fmla="*/ 0 h 13"/>
                  <a:gd name="T4" fmla="*/ 0 w 38"/>
                  <a:gd name="T5" fmla="*/ 0 h 13"/>
                  <a:gd name="T6" fmla="*/ 0 w 3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3">
                    <a:moveTo>
                      <a:pt x="0" y="0"/>
                    </a:moveTo>
                    <a:lnTo>
                      <a:pt x="13" y="7"/>
                    </a:lnTo>
                    <a:lnTo>
                      <a:pt x="30" y="13"/>
                    </a:lnTo>
                    <a:lnTo>
                      <a:pt x="38"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8" name="Freeform 403"/>
              <p:cNvSpPr>
                <a:spLocks/>
              </p:cNvSpPr>
              <p:nvPr/>
            </p:nvSpPr>
            <p:spPr bwMode="auto">
              <a:xfrm>
                <a:off x="5907" y="1280"/>
                <a:ext cx="31" cy="47"/>
              </a:xfrm>
              <a:custGeom>
                <a:avLst/>
                <a:gdLst>
                  <a:gd name="T0" fmla="*/ 0 w 156"/>
                  <a:gd name="T1" fmla="*/ 0 h 191"/>
                  <a:gd name="T2" fmla="*/ 0 w 156"/>
                  <a:gd name="T3" fmla="*/ 0 h 191"/>
                  <a:gd name="T4" fmla="*/ 0 w 156"/>
                  <a:gd name="T5" fmla="*/ 0 h 191"/>
                  <a:gd name="T6" fmla="*/ 0 w 156"/>
                  <a:gd name="T7" fmla="*/ 0 h 191"/>
                  <a:gd name="T8" fmla="*/ 0 w 156"/>
                  <a:gd name="T9" fmla="*/ 0 h 191"/>
                  <a:gd name="T10" fmla="*/ 0 w 156"/>
                  <a:gd name="T11" fmla="*/ 0 h 191"/>
                  <a:gd name="T12" fmla="*/ 0 w 156"/>
                  <a:gd name="T13" fmla="*/ 0 h 191"/>
                  <a:gd name="T14" fmla="*/ 0 w 156"/>
                  <a:gd name="T15" fmla="*/ 0 h 191"/>
                  <a:gd name="T16" fmla="*/ 0 w 156"/>
                  <a:gd name="T17" fmla="*/ 0 h 191"/>
                  <a:gd name="T18" fmla="*/ 0 w 156"/>
                  <a:gd name="T19" fmla="*/ 0 h 191"/>
                  <a:gd name="T20" fmla="*/ 0 w 156"/>
                  <a:gd name="T21" fmla="*/ 0 h 191"/>
                  <a:gd name="T22" fmla="*/ 0 w 156"/>
                  <a:gd name="T23" fmla="*/ 0 h 191"/>
                  <a:gd name="T24" fmla="*/ 0 w 156"/>
                  <a:gd name="T25" fmla="*/ 0 h 191"/>
                  <a:gd name="T26" fmla="*/ 0 w 156"/>
                  <a:gd name="T27" fmla="*/ 0 h 191"/>
                  <a:gd name="T28" fmla="*/ 0 w 156"/>
                  <a:gd name="T29" fmla="*/ 0 h 191"/>
                  <a:gd name="T30" fmla="*/ 0 w 156"/>
                  <a:gd name="T31" fmla="*/ 0 h 191"/>
                  <a:gd name="T32" fmla="*/ 0 w 156"/>
                  <a:gd name="T33" fmla="*/ 0 h 191"/>
                  <a:gd name="T34" fmla="*/ 0 w 156"/>
                  <a:gd name="T35" fmla="*/ 0 h 191"/>
                  <a:gd name="T36" fmla="*/ 0 w 156"/>
                  <a:gd name="T37" fmla="*/ 0 h 1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6" h="191">
                    <a:moveTo>
                      <a:pt x="43" y="160"/>
                    </a:moveTo>
                    <a:lnTo>
                      <a:pt x="20" y="137"/>
                    </a:lnTo>
                    <a:lnTo>
                      <a:pt x="3" y="107"/>
                    </a:lnTo>
                    <a:lnTo>
                      <a:pt x="0" y="71"/>
                    </a:lnTo>
                    <a:lnTo>
                      <a:pt x="8" y="41"/>
                    </a:lnTo>
                    <a:lnTo>
                      <a:pt x="16" y="26"/>
                    </a:lnTo>
                    <a:lnTo>
                      <a:pt x="27" y="16"/>
                    </a:lnTo>
                    <a:lnTo>
                      <a:pt x="38" y="7"/>
                    </a:lnTo>
                    <a:lnTo>
                      <a:pt x="51" y="2"/>
                    </a:lnTo>
                    <a:lnTo>
                      <a:pt x="65" y="0"/>
                    </a:lnTo>
                    <a:lnTo>
                      <a:pt x="80" y="1"/>
                    </a:lnTo>
                    <a:lnTo>
                      <a:pt x="97" y="5"/>
                    </a:lnTo>
                    <a:lnTo>
                      <a:pt x="110" y="12"/>
                    </a:lnTo>
                    <a:lnTo>
                      <a:pt x="132" y="36"/>
                    </a:lnTo>
                    <a:lnTo>
                      <a:pt x="149" y="67"/>
                    </a:lnTo>
                    <a:lnTo>
                      <a:pt x="153" y="97"/>
                    </a:lnTo>
                    <a:lnTo>
                      <a:pt x="156" y="95"/>
                    </a:lnTo>
                    <a:lnTo>
                      <a:pt x="147" y="103"/>
                    </a:lnTo>
                    <a:lnTo>
                      <a:pt x="65" y="19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99" name="Line 404"/>
              <p:cNvSpPr>
                <a:spLocks noChangeShapeType="1"/>
              </p:cNvSpPr>
              <p:nvPr/>
            </p:nvSpPr>
            <p:spPr bwMode="auto">
              <a:xfrm>
                <a:off x="5923" y="1319"/>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00" name="Freeform 405"/>
              <p:cNvSpPr>
                <a:spLocks/>
              </p:cNvSpPr>
              <p:nvPr/>
            </p:nvSpPr>
            <p:spPr bwMode="auto">
              <a:xfrm>
                <a:off x="5912" y="1304"/>
                <a:ext cx="11" cy="15"/>
              </a:xfrm>
              <a:custGeom>
                <a:avLst/>
                <a:gdLst>
                  <a:gd name="T0" fmla="*/ 0 w 53"/>
                  <a:gd name="T1" fmla="*/ 0 h 60"/>
                  <a:gd name="T2" fmla="*/ 0 w 53"/>
                  <a:gd name="T3" fmla="*/ 0 h 60"/>
                  <a:gd name="T4" fmla="*/ 0 w 53"/>
                  <a:gd name="T5" fmla="*/ 0 h 60"/>
                  <a:gd name="T6" fmla="*/ 0 w 53"/>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60">
                    <a:moveTo>
                      <a:pt x="53" y="60"/>
                    </a:moveTo>
                    <a:lnTo>
                      <a:pt x="29" y="48"/>
                    </a:lnTo>
                    <a:lnTo>
                      <a:pt x="11" y="2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1" name="Freeform 406"/>
              <p:cNvSpPr>
                <a:spLocks/>
              </p:cNvSpPr>
              <p:nvPr/>
            </p:nvSpPr>
            <p:spPr bwMode="auto">
              <a:xfrm>
                <a:off x="5912" y="1282"/>
                <a:ext cx="8" cy="22"/>
              </a:xfrm>
              <a:custGeom>
                <a:avLst/>
                <a:gdLst>
                  <a:gd name="T0" fmla="*/ 0 w 42"/>
                  <a:gd name="T1" fmla="*/ 0 h 87"/>
                  <a:gd name="T2" fmla="*/ 0 w 42"/>
                  <a:gd name="T3" fmla="*/ 0 h 87"/>
                  <a:gd name="T4" fmla="*/ 0 w 42"/>
                  <a:gd name="T5" fmla="*/ 0 h 87"/>
                  <a:gd name="T6" fmla="*/ 0 w 42"/>
                  <a:gd name="T7" fmla="*/ 0 h 87"/>
                  <a:gd name="T8" fmla="*/ 0 w 42"/>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87">
                    <a:moveTo>
                      <a:pt x="3" y="87"/>
                    </a:moveTo>
                    <a:lnTo>
                      <a:pt x="0" y="57"/>
                    </a:lnTo>
                    <a:lnTo>
                      <a:pt x="6" y="32"/>
                    </a:lnTo>
                    <a:lnTo>
                      <a:pt x="22" y="10"/>
                    </a:lnTo>
                    <a:lnTo>
                      <a:pt x="4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2" name="Line 407"/>
              <p:cNvSpPr>
                <a:spLocks noChangeShapeType="1"/>
              </p:cNvSpPr>
              <p:nvPr/>
            </p:nvSpPr>
            <p:spPr bwMode="auto">
              <a:xfrm flipH="1">
                <a:off x="5918" y="1278"/>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03" name="Freeform 408"/>
              <p:cNvSpPr>
                <a:spLocks/>
              </p:cNvSpPr>
              <p:nvPr/>
            </p:nvSpPr>
            <p:spPr bwMode="auto">
              <a:xfrm>
                <a:off x="5921" y="1278"/>
                <a:ext cx="19" cy="15"/>
              </a:xfrm>
              <a:custGeom>
                <a:avLst/>
                <a:gdLst>
                  <a:gd name="T0" fmla="*/ 0 w 95"/>
                  <a:gd name="T1" fmla="*/ 0 h 60"/>
                  <a:gd name="T2" fmla="*/ 0 w 95"/>
                  <a:gd name="T3" fmla="*/ 0 h 60"/>
                  <a:gd name="T4" fmla="*/ 0 w 95"/>
                  <a:gd name="T5" fmla="*/ 0 h 60"/>
                  <a:gd name="T6" fmla="*/ 0 w 95"/>
                  <a:gd name="T7" fmla="*/ 0 h 60"/>
                  <a:gd name="T8" fmla="*/ 0 w 95"/>
                  <a:gd name="T9" fmla="*/ 0 h 60"/>
                  <a:gd name="T10" fmla="*/ 0 w 95"/>
                  <a:gd name="T11" fmla="*/ 0 h 60"/>
                  <a:gd name="T12" fmla="*/ 0 w 95"/>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60">
                    <a:moveTo>
                      <a:pt x="0" y="1"/>
                    </a:moveTo>
                    <a:lnTo>
                      <a:pt x="14" y="0"/>
                    </a:lnTo>
                    <a:lnTo>
                      <a:pt x="27" y="1"/>
                    </a:lnTo>
                    <a:lnTo>
                      <a:pt x="43" y="6"/>
                    </a:lnTo>
                    <a:lnTo>
                      <a:pt x="58" y="14"/>
                    </a:lnTo>
                    <a:lnTo>
                      <a:pt x="82" y="37"/>
                    </a:lnTo>
                    <a:lnTo>
                      <a:pt x="95"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4" name="Line 409"/>
              <p:cNvSpPr>
                <a:spLocks noChangeShapeType="1"/>
              </p:cNvSpPr>
              <p:nvPr/>
            </p:nvSpPr>
            <p:spPr bwMode="auto">
              <a:xfrm flipV="1">
                <a:off x="5940" y="1277"/>
                <a:ext cx="1"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05" name="Freeform 410"/>
              <p:cNvSpPr>
                <a:spLocks/>
              </p:cNvSpPr>
              <p:nvPr/>
            </p:nvSpPr>
            <p:spPr bwMode="auto">
              <a:xfrm>
                <a:off x="5942" y="1272"/>
                <a:ext cx="1" cy="2"/>
              </a:xfrm>
              <a:custGeom>
                <a:avLst/>
                <a:gdLst>
                  <a:gd name="T0" fmla="*/ 0 w 5"/>
                  <a:gd name="T1" fmla="*/ 0 h 7"/>
                  <a:gd name="T2" fmla="*/ 0 w 5"/>
                  <a:gd name="T3" fmla="*/ 0 h 7"/>
                  <a:gd name="T4" fmla="*/ 0 w 5"/>
                  <a:gd name="T5" fmla="*/ 0 h 7"/>
                  <a:gd name="T6" fmla="*/ 0 60000 65536"/>
                  <a:gd name="T7" fmla="*/ 0 60000 65536"/>
                  <a:gd name="T8" fmla="*/ 0 60000 65536"/>
                </a:gdLst>
                <a:ahLst/>
                <a:cxnLst>
                  <a:cxn ang="T6">
                    <a:pos x="T0" y="T1"/>
                  </a:cxn>
                  <a:cxn ang="T7">
                    <a:pos x="T2" y="T3"/>
                  </a:cxn>
                  <a:cxn ang="T8">
                    <a:pos x="T4" y="T5"/>
                  </a:cxn>
                </a:cxnLst>
                <a:rect l="0" t="0" r="r" b="b"/>
                <a:pathLst>
                  <a:path w="5" h="7">
                    <a:moveTo>
                      <a:pt x="5" y="7"/>
                    </a:moveTo>
                    <a:lnTo>
                      <a:pt x="4"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6" name="Freeform 411"/>
              <p:cNvSpPr>
                <a:spLocks/>
              </p:cNvSpPr>
              <p:nvPr/>
            </p:nvSpPr>
            <p:spPr bwMode="auto">
              <a:xfrm>
                <a:off x="5948" y="1270"/>
                <a:ext cx="10" cy="41"/>
              </a:xfrm>
              <a:custGeom>
                <a:avLst/>
                <a:gdLst>
                  <a:gd name="T0" fmla="*/ 0 w 51"/>
                  <a:gd name="T1" fmla="*/ 0 h 163"/>
                  <a:gd name="T2" fmla="*/ 0 w 51"/>
                  <a:gd name="T3" fmla="*/ 0 h 163"/>
                  <a:gd name="T4" fmla="*/ 0 w 51"/>
                  <a:gd name="T5" fmla="*/ 0 h 163"/>
                  <a:gd name="T6" fmla="*/ 0 w 51"/>
                  <a:gd name="T7" fmla="*/ 0 h 163"/>
                  <a:gd name="T8" fmla="*/ 0 w 51"/>
                  <a:gd name="T9" fmla="*/ 0 h 163"/>
                  <a:gd name="T10" fmla="*/ 0 w 51"/>
                  <a:gd name="T11" fmla="*/ 0 h 163"/>
                  <a:gd name="T12" fmla="*/ 0 w 51"/>
                  <a:gd name="T13" fmla="*/ 0 h 163"/>
                  <a:gd name="T14" fmla="*/ 0 w 51"/>
                  <a:gd name="T15" fmla="*/ 0 h 163"/>
                  <a:gd name="T16" fmla="*/ 0 w 51"/>
                  <a:gd name="T17" fmla="*/ 0 h 163"/>
                  <a:gd name="T18" fmla="*/ 0 w 51"/>
                  <a:gd name="T19" fmla="*/ 0 h 163"/>
                  <a:gd name="T20" fmla="*/ 0 w 51"/>
                  <a:gd name="T21" fmla="*/ 0 h 163"/>
                  <a:gd name="T22" fmla="*/ 0 w 51"/>
                  <a:gd name="T23" fmla="*/ 0 h 163"/>
                  <a:gd name="T24" fmla="*/ 0 w 51"/>
                  <a:gd name="T25" fmla="*/ 0 h 163"/>
                  <a:gd name="T26" fmla="*/ 0 w 51"/>
                  <a:gd name="T27" fmla="*/ 0 h 163"/>
                  <a:gd name="T28" fmla="*/ 0 w 51"/>
                  <a:gd name="T29" fmla="*/ 0 h 163"/>
                  <a:gd name="T30" fmla="*/ 0 w 51"/>
                  <a:gd name="T31" fmla="*/ 0 h 163"/>
                  <a:gd name="T32" fmla="*/ 0 w 51"/>
                  <a:gd name="T33" fmla="*/ 0 h 163"/>
                  <a:gd name="T34" fmla="*/ 0 w 51"/>
                  <a:gd name="T35" fmla="*/ 0 h 163"/>
                  <a:gd name="T36" fmla="*/ 0 w 51"/>
                  <a:gd name="T37" fmla="*/ 0 h 163"/>
                  <a:gd name="T38" fmla="*/ 0 w 51"/>
                  <a:gd name="T39" fmla="*/ 0 h 163"/>
                  <a:gd name="T40" fmla="*/ 0 w 51"/>
                  <a:gd name="T41" fmla="*/ 0 h 163"/>
                  <a:gd name="T42" fmla="*/ 0 w 51"/>
                  <a:gd name="T43" fmla="*/ 0 h 163"/>
                  <a:gd name="T44" fmla="*/ 0 w 51"/>
                  <a:gd name="T45" fmla="*/ 0 h 163"/>
                  <a:gd name="T46" fmla="*/ 0 w 51"/>
                  <a:gd name="T47" fmla="*/ 0 h 163"/>
                  <a:gd name="T48" fmla="*/ 0 w 51"/>
                  <a:gd name="T49" fmla="*/ 0 h 163"/>
                  <a:gd name="T50" fmla="*/ 0 w 51"/>
                  <a:gd name="T51" fmla="*/ 0 h 163"/>
                  <a:gd name="T52" fmla="*/ 0 w 51"/>
                  <a:gd name="T53" fmla="*/ 0 h 163"/>
                  <a:gd name="T54" fmla="*/ 0 w 51"/>
                  <a:gd name="T55" fmla="*/ 0 h 163"/>
                  <a:gd name="T56" fmla="*/ 0 w 51"/>
                  <a:gd name="T57" fmla="*/ 0 h 163"/>
                  <a:gd name="T58" fmla="*/ 0 w 51"/>
                  <a:gd name="T59" fmla="*/ 0 h 163"/>
                  <a:gd name="T60" fmla="*/ 0 w 51"/>
                  <a:gd name="T61" fmla="*/ 0 h 163"/>
                  <a:gd name="T62" fmla="*/ 0 w 51"/>
                  <a:gd name="T63" fmla="*/ 0 h 163"/>
                  <a:gd name="T64" fmla="*/ 0 w 51"/>
                  <a:gd name="T65" fmla="*/ 0 h 163"/>
                  <a:gd name="T66" fmla="*/ 0 w 51"/>
                  <a:gd name="T67" fmla="*/ 0 h 163"/>
                  <a:gd name="T68" fmla="*/ 0 w 51"/>
                  <a:gd name="T69" fmla="*/ 0 h 163"/>
                  <a:gd name="T70" fmla="*/ 0 w 51"/>
                  <a:gd name="T71" fmla="*/ 0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 h="163">
                    <a:moveTo>
                      <a:pt x="6" y="7"/>
                    </a:moveTo>
                    <a:lnTo>
                      <a:pt x="5" y="3"/>
                    </a:lnTo>
                    <a:lnTo>
                      <a:pt x="0" y="0"/>
                    </a:lnTo>
                    <a:lnTo>
                      <a:pt x="6" y="7"/>
                    </a:lnTo>
                    <a:lnTo>
                      <a:pt x="6" y="119"/>
                    </a:lnTo>
                    <a:lnTo>
                      <a:pt x="7" y="115"/>
                    </a:lnTo>
                    <a:lnTo>
                      <a:pt x="2" y="124"/>
                    </a:lnTo>
                    <a:lnTo>
                      <a:pt x="1" y="134"/>
                    </a:lnTo>
                    <a:lnTo>
                      <a:pt x="1" y="132"/>
                    </a:lnTo>
                    <a:lnTo>
                      <a:pt x="5" y="129"/>
                    </a:lnTo>
                    <a:lnTo>
                      <a:pt x="7" y="128"/>
                    </a:lnTo>
                    <a:lnTo>
                      <a:pt x="12" y="128"/>
                    </a:lnTo>
                    <a:lnTo>
                      <a:pt x="17" y="129"/>
                    </a:lnTo>
                    <a:lnTo>
                      <a:pt x="19" y="132"/>
                    </a:lnTo>
                    <a:lnTo>
                      <a:pt x="23" y="137"/>
                    </a:lnTo>
                    <a:lnTo>
                      <a:pt x="23" y="144"/>
                    </a:lnTo>
                    <a:lnTo>
                      <a:pt x="23" y="148"/>
                    </a:lnTo>
                    <a:lnTo>
                      <a:pt x="18" y="152"/>
                    </a:lnTo>
                    <a:lnTo>
                      <a:pt x="14" y="153"/>
                    </a:lnTo>
                    <a:lnTo>
                      <a:pt x="11" y="153"/>
                    </a:lnTo>
                    <a:lnTo>
                      <a:pt x="6" y="152"/>
                    </a:lnTo>
                    <a:lnTo>
                      <a:pt x="2" y="148"/>
                    </a:lnTo>
                    <a:lnTo>
                      <a:pt x="5" y="149"/>
                    </a:lnTo>
                    <a:lnTo>
                      <a:pt x="7" y="155"/>
                    </a:lnTo>
                    <a:lnTo>
                      <a:pt x="16" y="162"/>
                    </a:lnTo>
                    <a:lnTo>
                      <a:pt x="25" y="163"/>
                    </a:lnTo>
                    <a:lnTo>
                      <a:pt x="35" y="162"/>
                    </a:lnTo>
                    <a:lnTo>
                      <a:pt x="43" y="155"/>
                    </a:lnTo>
                    <a:lnTo>
                      <a:pt x="50" y="147"/>
                    </a:lnTo>
                    <a:lnTo>
                      <a:pt x="51" y="136"/>
                    </a:lnTo>
                    <a:lnTo>
                      <a:pt x="50" y="124"/>
                    </a:lnTo>
                    <a:lnTo>
                      <a:pt x="43" y="115"/>
                    </a:lnTo>
                    <a:lnTo>
                      <a:pt x="35" y="110"/>
                    </a:lnTo>
                    <a:lnTo>
                      <a:pt x="25" y="108"/>
                    </a:lnTo>
                    <a:lnTo>
                      <a:pt x="16" y="110"/>
                    </a:lnTo>
                    <a:lnTo>
                      <a:pt x="7" y="1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7" name="Freeform 412"/>
              <p:cNvSpPr>
                <a:spLocks/>
              </p:cNvSpPr>
              <p:nvPr/>
            </p:nvSpPr>
            <p:spPr bwMode="auto">
              <a:xfrm>
                <a:off x="5953" y="1281"/>
                <a:ext cx="36" cy="37"/>
              </a:xfrm>
              <a:custGeom>
                <a:avLst/>
                <a:gdLst>
                  <a:gd name="T0" fmla="*/ 0 w 181"/>
                  <a:gd name="T1" fmla="*/ 0 h 146"/>
                  <a:gd name="T2" fmla="*/ 0 w 181"/>
                  <a:gd name="T3" fmla="*/ 0 h 146"/>
                  <a:gd name="T4" fmla="*/ 0 w 181"/>
                  <a:gd name="T5" fmla="*/ 0 h 146"/>
                  <a:gd name="T6" fmla="*/ 0 w 181"/>
                  <a:gd name="T7" fmla="*/ 0 h 146"/>
                  <a:gd name="T8" fmla="*/ 0 w 181"/>
                  <a:gd name="T9" fmla="*/ 0 h 146"/>
                  <a:gd name="T10" fmla="*/ 0 w 181"/>
                  <a:gd name="T11" fmla="*/ 0 h 146"/>
                  <a:gd name="T12" fmla="*/ 0 w 181"/>
                  <a:gd name="T13" fmla="*/ 0 h 146"/>
                  <a:gd name="T14" fmla="*/ 0 w 181"/>
                  <a:gd name="T15" fmla="*/ 0 h 146"/>
                  <a:gd name="T16" fmla="*/ 0 w 181"/>
                  <a:gd name="T17" fmla="*/ 0 h 146"/>
                  <a:gd name="T18" fmla="*/ 0 w 181"/>
                  <a:gd name="T19" fmla="*/ 0 h 146"/>
                  <a:gd name="T20" fmla="*/ 0 w 181"/>
                  <a:gd name="T21" fmla="*/ 0 h 146"/>
                  <a:gd name="T22" fmla="*/ 0 w 181"/>
                  <a:gd name="T23" fmla="*/ 0 h 146"/>
                  <a:gd name="T24" fmla="*/ 0 w 181"/>
                  <a:gd name="T25" fmla="*/ 0 h 146"/>
                  <a:gd name="T26" fmla="*/ 0 w 181"/>
                  <a:gd name="T27" fmla="*/ 0 h 146"/>
                  <a:gd name="T28" fmla="*/ 0 w 181"/>
                  <a:gd name="T29" fmla="*/ 0 h 146"/>
                  <a:gd name="T30" fmla="*/ 0 w 181"/>
                  <a:gd name="T31" fmla="*/ 0 h 146"/>
                  <a:gd name="T32" fmla="*/ 0 w 181"/>
                  <a:gd name="T33" fmla="*/ 0 h 146"/>
                  <a:gd name="T34" fmla="*/ 0 w 181"/>
                  <a:gd name="T35" fmla="*/ 0 h 146"/>
                  <a:gd name="T36" fmla="*/ 0 w 181"/>
                  <a:gd name="T37" fmla="*/ 0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1" h="146">
                    <a:moveTo>
                      <a:pt x="0" y="64"/>
                    </a:moveTo>
                    <a:lnTo>
                      <a:pt x="0" y="13"/>
                    </a:lnTo>
                    <a:lnTo>
                      <a:pt x="92" y="0"/>
                    </a:lnTo>
                    <a:lnTo>
                      <a:pt x="181" y="8"/>
                    </a:lnTo>
                    <a:lnTo>
                      <a:pt x="181" y="129"/>
                    </a:lnTo>
                    <a:lnTo>
                      <a:pt x="89" y="146"/>
                    </a:lnTo>
                    <a:lnTo>
                      <a:pt x="0" y="136"/>
                    </a:lnTo>
                    <a:lnTo>
                      <a:pt x="0" y="119"/>
                    </a:lnTo>
                    <a:lnTo>
                      <a:pt x="4" y="119"/>
                    </a:lnTo>
                    <a:lnTo>
                      <a:pt x="35" y="114"/>
                    </a:lnTo>
                    <a:lnTo>
                      <a:pt x="45" y="113"/>
                    </a:lnTo>
                    <a:lnTo>
                      <a:pt x="53" y="108"/>
                    </a:lnTo>
                    <a:lnTo>
                      <a:pt x="57" y="98"/>
                    </a:lnTo>
                    <a:lnTo>
                      <a:pt x="59" y="87"/>
                    </a:lnTo>
                    <a:lnTo>
                      <a:pt x="57" y="76"/>
                    </a:lnTo>
                    <a:lnTo>
                      <a:pt x="53" y="68"/>
                    </a:lnTo>
                    <a:lnTo>
                      <a:pt x="45" y="61"/>
                    </a:lnTo>
                    <a:lnTo>
                      <a:pt x="35" y="60"/>
                    </a:lnTo>
                    <a:lnTo>
                      <a:pt x="29"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8" name="Freeform 413"/>
              <p:cNvSpPr>
                <a:spLocks/>
              </p:cNvSpPr>
              <p:nvPr/>
            </p:nvSpPr>
            <p:spPr bwMode="auto">
              <a:xfrm>
                <a:off x="5953" y="1292"/>
                <a:ext cx="5" cy="5"/>
              </a:xfrm>
              <a:custGeom>
                <a:avLst/>
                <a:gdLst>
                  <a:gd name="T0" fmla="*/ 0 w 26"/>
                  <a:gd name="T1" fmla="*/ 0 h 19"/>
                  <a:gd name="T2" fmla="*/ 0 w 26"/>
                  <a:gd name="T3" fmla="*/ 0 h 19"/>
                  <a:gd name="T4" fmla="*/ 0 w 26"/>
                  <a:gd name="T5" fmla="*/ 0 h 19"/>
                  <a:gd name="T6" fmla="*/ 0 w 26"/>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0"/>
                    </a:moveTo>
                    <a:lnTo>
                      <a:pt x="13" y="6"/>
                    </a:lnTo>
                    <a:lnTo>
                      <a:pt x="2" y="16"/>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09" name="Freeform 414"/>
              <p:cNvSpPr>
                <a:spLocks/>
              </p:cNvSpPr>
              <p:nvPr/>
            </p:nvSpPr>
            <p:spPr bwMode="auto">
              <a:xfrm>
                <a:off x="5953" y="1301"/>
                <a:ext cx="2" cy="3"/>
              </a:xfrm>
              <a:custGeom>
                <a:avLst/>
                <a:gdLst>
                  <a:gd name="T0" fmla="*/ 0 w 9"/>
                  <a:gd name="T1" fmla="*/ 0 h 13"/>
                  <a:gd name="T2" fmla="*/ 0 w 9"/>
                  <a:gd name="T3" fmla="*/ 0 h 13"/>
                  <a:gd name="T4" fmla="*/ 0 w 9"/>
                  <a:gd name="T5" fmla="*/ 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3" y="4"/>
                    </a:lnTo>
                    <a:lnTo>
                      <a:pt x="6" y="8"/>
                    </a:lnTo>
                    <a:lnTo>
                      <a:pt x="9"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0" name="Freeform 415"/>
              <p:cNvSpPr>
                <a:spLocks/>
              </p:cNvSpPr>
              <p:nvPr/>
            </p:nvSpPr>
            <p:spPr bwMode="auto">
              <a:xfrm>
                <a:off x="5944" y="1303"/>
                <a:ext cx="11" cy="5"/>
              </a:xfrm>
              <a:custGeom>
                <a:avLst/>
                <a:gdLst>
                  <a:gd name="T0" fmla="*/ 0 w 57"/>
                  <a:gd name="T1" fmla="*/ 0 h 20"/>
                  <a:gd name="T2" fmla="*/ 0 w 57"/>
                  <a:gd name="T3" fmla="*/ 0 h 20"/>
                  <a:gd name="T4" fmla="*/ 0 w 57"/>
                  <a:gd name="T5" fmla="*/ 0 h 20"/>
                  <a:gd name="T6" fmla="*/ 0 w 57"/>
                  <a:gd name="T7" fmla="*/ 0 h 20"/>
                  <a:gd name="T8" fmla="*/ 0 w 57"/>
                  <a:gd name="T9" fmla="*/ 0 h 20"/>
                  <a:gd name="T10" fmla="*/ 0 w 57"/>
                  <a:gd name="T11" fmla="*/ 0 h 20"/>
                  <a:gd name="T12" fmla="*/ 0 w 57"/>
                  <a:gd name="T13" fmla="*/ 0 h 20"/>
                  <a:gd name="T14" fmla="*/ 0 w 57"/>
                  <a:gd name="T15" fmla="*/ 0 h 20"/>
                  <a:gd name="T16" fmla="*/ 0 w 57"/>
                  <a:gd name="T17" fmla="*/ 0 h 20"/>
                  <a:gd name="T18" fmla="*/ 0 w 57"/>
                  <a:gd name="T19" fmla="*/ 0 h 20"/>
                  <a:gd name="T20" fmla="*/ 0 w 57"/>
                  <a:gd name="T21" fmla="*/ 0 h 20"/>
                  <a:gd name="T22" fmla="*/ 0 w 57"/>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0">
                    <a:moveTo>
                      <a:pt x="57" y="4"/>
                    </a:moveTo>
                    <a:lnTo>
                      <a:pt x="56" y="10"/>
                    </a:lnTo>
                    <a:lnTo>
                      <a:pt x="54" y="15"/>
                    </a:lnTo>
                    <a:lnTo>
                      <a:pt x="51" y="17"/>
                    </a:lnTo>
                    <a:lnTo>
                      <a:pt x="46" y="20"/>
                    </a:lnTo>
                    <a:lnTo>
                      <a:pt x="44" y="20"/>
                    </a:lnTo>
                    <a:lnTo>
                      <a:pt x="39" y="17"/>
                    </a:lnTo>
                    <a:lnTo>
                      <a:pt x="37" y="15"/>
                    </a:lnTo>
                    <a:lnTo>
                      <a:pt x="5" y="17"/>
                    </a:lnTo>
                    <a:lnTo>
                      <a:pt x="5" y="13"/>
                    </a:lnTo>
                    <a:lnTo>
                      <a:pt x="5"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1" name="Freeform 416"/>
              <p:cNvSpPr>
                <a:spLocks/>
              </p:cNvSpPr>
              <p:nvPr/>
            </p:nvSpPr>
            <p:spPr bwMode="auto">
              <a:xfrm>
                <a:off x="5938" y="1303"/>
                <a:ext cx="6" cy="1"/>
              </a:xfrm>
              <a:custGeom>
                <a:avLst/>
                <a:gdLst>
                  <a:gd name="T0" fmla="*/ 0 w 27"/>
                  <a:gd name="T1" fmla="*/ 0 h 3"/>
                  <a:gd name="T2" fmla="*/ 0 w 27"/>
                  <a:gd name="T3" fmla="*/ 0 h 3"/>
                  <a:gd name="T4" fmla="*/ 0 w 27"/>
                  <a:gd name="T5" fmla="*/ 0 h 3"/>
                  <a:gd name="T6" fmla="*/ 0 w 2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1" y="0"/>
                    </a:lnTo>
                    <a:lnTo>
                      <a:pt x="10" y="0"/>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2" name="Freeform 417"/>
              <p:cNvSpPr>
                <a:spLocks/>
              </p:cNvSpPr>
              <p:nvPr/>
            </p:nvSpPr>
            <p:spPr bwMode="auto">
              <a:xfrm>
                <a:off x="5937" y="1305"/>
                <a:ext cx="6" cy="6"/>
              </a:xfrm>
              <a:custGeom>
                <a:avLst/>
                <a:gdLst>
                  <a:gd name="T0" fmla="*/ 0 w 30"/>
                  <a:gd name="T1" fmla="*/ 0 h 26"/>
                  <a:gd name="T2" fmla="*/ 0 w 30"/>
                  <a:gd name="T3" fmla="*/ 0 h 26"/>
                  <a:gd name="T4" fmla="*/ 0 w 30"/>
                  <a:gd name="T5" fmla="*/ 0 h 26"/>
                  <a:gd name="T6" fmla="*/ 0 w 30"/>
                  <a:gd name="T7" fmla="*/ 0 h 26"/>
                  <a:gd name="T8" fmla="*/ 0 w 30"/>
                  <a:gd name="T9" fmla="*/ 0 h 26"/>
                  <a:gd name="T10" fmla="*/ 0 w 30"/>
                  <a:gd name="T11" fmla="*/ 0 h 26"/>
                  <a:gd name="T12" fmla="*/ 0 w 3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24" y="0"/>
                    </a:moveTo>
                    <a:lnTo>
                      <a:pt x="30" y="8"/>
                    </a:lnTo>
                    <a:lnTo>
                      <a:pt x="30" y="17"/>
                    </a:lnTo>
                    <a:lnTo>
                      <a:pt x="22" y="23"/>
                    </a:lnTo>
                    <a:lnTo>
                      <a:pt x="15" y="26"/>
                    </a:lnTo>
                    <a:lnTo>
                      <a:pt x="6" y="25"/>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3" name="Line 418"/>
              <p:cNvSpPr>
                <a:spLocks noChangeShapeType="1"/>
              </p:cNvSpPr>
              <p:nvPr/>
            </p:nvSpPr>
            <p:spPr bwMode="auto">
              <a:xfrm>
                <a:off x="5940" y="1313"/>
                <a:ext cx="1"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14" name="Freeform 419"/>
              <p:cNvSpPr>
                <a:spLocks/>
              </p:cNvSpPr>
              <p:nvPr/>
            </p:nvSpPr>
            <p:spPr bwMode="auto">
              <a:xfrm>
                <a:off x="5890" y="1269"/>
                <a:ext cx="53" cy="65"/>
              </a:xfrm>
              <a:custGeom>
                <a:avLst/>
                <a:gdLst>
                  <a:gd name="T0" fmla="*/ 0 w 265"/>
                  <a:gd name="T1" fmla="*/ 0 h 261"/>
                  <a:gd name="T2" fmla="*/ 0 w 265"/>
                  <a:gd name="T3" fmla="*/ 0 h 261"/>
                  <a:gd name="T4" fmla="*/ 0 w 265"/>
                  <a:gd name="T5" fmla="*/ 0 h 261"/>
                  <a:gd name="T6" fmla="*/ 0 w 265"/>
                  <a:gd name="T7" fmla="*/ 0 h 261"/>
                  <a:gd name="T8" fmla="*/ 0 w 265"/>
                  <a:gd name="T9" fmla="*/ 0 h 261"/>
                  <a:gd name="T10" fmla="*/ 0 w 265"/>
                  <a:gd name="T11" fmla="*/ 0 h 261"/>
                  <a:gd name="T12" fmla="*/ 0 w 265"/>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261">
                    <a:moveTo>
                      <a:pt x="265" y="261"/>
                    </a:moveTo>
                    <a:lnTo>
                      <a:pt x="7" y="236"/>
                    </a:lnTo>
                    <a:lnTo>
                      <a:pt x="0" y="231"/>
                    </a:lnTo>
                    <a:lnTo>
                      <a:pt x="0" y="9"/>
                    </a:lnTo>
                    <a:lnTo>
                      <a:pt x="3" y="2"/>
                    </a:lnTo>
                    <a:lnTo>
                      <a:pt x="8" y="0"/>
                    </a:lnTo>
                    <a:lnTo>
                      <a:pt x="26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5" name="Line 420"/>
              <p:cNvSpPr>
                <a:spLocks noChangeShapeType="1"/>
              </p:cNvSpPr>
              <p:nvPr/>
            </p:nvSpPr>
            <p:spPr bwMode="auto">
              <a:xfrm flipH="1">
                <a:off x="5939" y="1268"/>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16" name="Freeform 421"/>
              <p:cNvSpPr>
                <a:spLocks/>
              </p:cNvSpPr>
              <p:nvPr/>
            </p:nvSpPr>
            <p:spPr bwMode="auto">
              <a:xfrm>
                <a:off x="5942" y="1268"/>
                <a:ext cx="47" cy="12"/>
              </a:xfrm>
              <a:custGeom>
                <a:avLst/>
                <a:gdLst>
                  <a:gd name="T0" fmla="*/ 0 w 236"/>
                  <a:gd name="T1" fmla="*/ 0 h 45"/>
                  <a:gd name="T2" fmla="*/ 0 w 236"/>
                  <a:gd name="T3" fmla="*/ 0 h 45"/>
                  <a:gd name="T4" fmla="*/ 0 w 236"/>
                  <a:gd name="T5" fmla="*/ 0 h 45"/>
                  <a:gd name="T6" fmla="*/ 0 60000 65536"/>
                  <a:gd name="T7" fmla="*/ 0 60000 65536"/>
                  <a:gd name="T8" fmla="*/ 0 60000 65536"/>
                </a:gdLst>
                <a:ahLst/>
                <a:cxnLst>
                  <a:cxn ang="T6">
                    <a:pos x="T0" y="T1"/>
                  </a:cxn>
                  <a:cxn ang="T7">
                    <a:pos x="T2" y="T3"/>
                  </a:cxn>
                  <a:cxn ang="T8">
                    <a:pos x="T4" y="T5"/>
                  </a:cxn>
                </a:cxnLst>
                <a:rect l="0" t="0" r="r" b="b"/>
                <a:pathLst>
                  <a:path w="236" h="45">
                    <a:moveTo>
                      <a:pt x="0" y="0"/>
                    </a:moveTo>
                    <a:lnTo>
                      <a:pt x="236" y="16"/>
                    </a:lnTo>
                    <a:lnTo>
                      <a:pt x="37"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7" name="Freeform 422"/>
              <p:cNvSpPr>
                <a:spLocks/>
              </p:cNvSpPr>
              <p:nvPr/>
            </p:nvSpPr>
            <p:spPr bwMode="auto">
              <a:xfrm>
                <a:off x="5953" y="1285"/>
                <a:ext cx="18" cy="33"/>
              </a:xfrm>
              <a:custGeom>
                <a:avLst/>
                <a:gdLst>
                  <a:gd name="T0" fmla="*/ 0 w 88"/>
                  <a:gd name="T1" fmla="*/ 0 h 133"/>
                  <a:gd name="T2" fmla="*/ 0 w 88"/>
                  <a:gd name="T3" fmla="*/ 0 h 133"/>
                  <a:gd name="T4" fmla="*/ 0 w 88"/>
                  <a:gd name="T5" fmla="*/ 0 h 133"/>
                  <a:gd name="T6" fmla="*/ 0 60000 65536"/>
                  <a:gd name="T7" fmla="*/ 0 60000 65536"/>
                  <a:gd name="T8" fmla="*/ 0 60000 65536"/>
                </a:gdLst>
                <a:ahLst/>
                <a:cxnLst>
                  <a:cxn ang="T6">
                    <a:pos x="T0" y="T1"/>
                  </a:cxn>
                  <a:cxn ang="T7">
                    <a:pos x="T2" y="T3"/>
                  </a:cxn>
                  <a:cxn ang="T8">
                    <a:pos x="T4" y="T5"/>
                  </a:cxn>
                </a:cxnLst>
                <a:rect l="0" t="0" r="r" b="b"/>
                <a:pathLst>
                  <a:path w="88" h="133">
                    <a:moveTo>
                      <a:pt x="0" y="0"/>
                    </a:moveTo>
                    <a:lnTo>
                      <a:pt x="88" y="7"/>
                    </a:lnTo>
                    <a:lnTo>
                      <a:pt x="88" y="1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8" name="Freeform 423"/>
              <p:cNvSpPr>
                <a:spLocks/>
              </p:cNvSpPr>
              <p:nvPr/>
            </p:nvSpPr>
            <p:spPr bwMode="auto">
              <a:xfrm>
                <a:off x="5958" y="1292"/>
                <a:ext cx="9" cy="20"/>
              </a:xfrm>
              <a:custGeom>
                <a:avLst/>
                <a:gdLst>
                  <a:gd name="T0" fmla="*/ 0 w 45"/>
                  <a:gd name="T1" fmla="*/ 0 h 80"/>
                  <a:gd name="T2" fmla="*/ 0 w 45"/>
                  <a:gd name="T3" fmla="*/ 0 h 80"/>
                  <a:gd name="T4" fmla="*/ 0 w 45"/>
                  <a:gd name="T5" fmla="*/ 0 h 80"/>
                  <a:gd name="T6" fmla="*/ 0 w 45"/>
                  <a:gd name="T7" fmla="*/ 0 h 80"/>
                  <a:gd name="T8" fmla="*/ 0 w 45"/>
                  <a:gd name="T9" fmla="*/ 0 h 80"/>
                  <a:gd name="T10" fmla="*/ 0 w 45"/>
                  <a:gd name="T11" fmla="*/ 0 h 80"/>
                  <a:gd name="T12" fmla="*/ 0 w 45"/>
                  <a:gd name="T13" fmla="*/ 0 h 80"/>
                  <a:gd name="T14" fmla="*/ 0 w 45"/>
                  <a:gd name="T15" fmla="*/ 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80">
                    <a:moveTo>
                      <a:pt x="29" y="80"/>
                    </a:moveTo>
                    <a:lnTo>
                      <a:pt x="40" y="68"/>
                    </a:lnTo>
                    <a:lnTo>
                      <a:pt x="45" y="55"/>
                    </a:lnTo>
                    <a:lnTo>
                      <a:pt x="45" y="35"/>
                    </a:lnTo>
                    <a:lnTo>
                      <a:pt x="38" y="21"/>
                    </a:lnTo>
                    <a:lnTo>
                      <a:pt x="27" y="9"/>
                    </a:lnTo>
                    <a:lnTo>
                      <a:pt x="1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19" name="Freeform 424"/>
              <p:cNvSpPr>
                <a:spLocks/>
              </p:cNvSpPr>
              <p:nvPr/>
            </p:nvSpPr>
            <p:spPr bwMode="auto">
              <a:xfrm>
                <a:off x="5959" y="1312"/>
                <a:ext cx="5" cy="2"/>
              </a:xfrm>
              <a:custGeom>
                <a:avLst/>
                <a:gdLst>
                  <a:gd name="T0" fmla="*/ 0 w 27"/>
                  <a:gd name="T1" fmla="*/ 0 h 5"/>
                  <a:gd name="T2" fmla="*/ 0 w 27"/>
                  <a:gd name="T3" fmla="*/ 0 h 5"/>
                  <a:gd name="T4" fmla="*/ 0 w 27"/>
                  <a:gd name="T5" fmla="*/ 0 h 5"/>
                  <a:gd name="T6" fmla="*/ 0 60000 65536"/>
                  <a:gd name="T7" fmla="*/ 0 60000 65536"/>
                  <a:gd name="T8" fmla="*/ 0 60000 65536"/>
                </a:gdLst>
                <a:ahLst/>
                <a:cxnLst>
                  <a:cxn ang="T6">
                    <a:pos x="T0" y="T1"/>
                  </a:cxn>
                  <a:cxn ang="T7">
                    <a:pos x="T2" y="T3"/>
                  </a:cxn>
                  <a:cxn ang="T8">
                    <a:pos x="T4" y="T5"/>
                  </a:cxn>
                </a:cxnLst>
                <a:rect l="0" t="0" r="r" b="b"/>
                <a:pathLst>
                  <a:path w="27" h="5">
                    <a:moveTo>
                      <a:pt x="0" y="4"/>
                    </a:moveTo>
                    <a:lnTo>
                      <a:pt x="14" y="5"/>
                    </a:lnTo>
                    <a:lnTo>
                      <a:pt x="2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0" name="Freeform 425"/>
              <p:cNvSpPr>
                <a:spLocks/>
              </p:cNvSpPr>
              <p:nvPr/>
            </p:nvSpPr>
            <p:spPr bwMode="auto">
              <a:xfrm>
                <a:off x="5955" y="1311"/>
                <a:ext cx="4" cy="2"/>
              </a:xfrm>
              <a:custGeom>
                <a:avLst/>
                <a:gdLst>
                  <a:gd name="T0" fmla="*/ 0 w 20"/>
                  <a:gd name="T1" fmla="*/ 0 h 11"/>
                  <a:gd name="T2" fmla="*/ 0 w 20"/>
                  <a:gd name="T3" fmla="*/ 0 h 11"/>
                  <a:gd name="T4" fmla="*/ 0 w 20"/>
                  <a:gd name="T5" fmla="*/ 0 h 11"/>
                  <a:gd name="T6" fmla="*/ 0 60000 65536"/>
                  <a:gd name="T7" fmla="*/ 0 60000 65536"/>
                  <a:gd name="T8" fmla="*/ 0 60000 65536"/>
                </a:gdLst>
                <a:ahLst/>
                <a:cxnLst>
                  <a:cxn ang="T6">
                    <a:pos x="T0" y="T1"/>
                  </a:cxn>
                  <a:cxn ang="T7">
                    <a:pos x="T2" y="T3"/>
                  </a:cxn>
                  <a:cxn ang="T8">
                    <a:pos x="T4" y="T5"/>
                  </a:cxn>
                </a:cxnLst>
                <a:rect l="0" t="0" r="r" b="b"/>
                <a:pathLst>
                  <a:path w="20" h="11">
                    <a:moveTo>
                      <a:pt x="20" y="11"/>
                    </a:moveTo>
                    <a:lnTo>
                      <a:pt x="5"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1" name="Freeform 426"/>
              <p:cNvSpPr>
                <a:spLocks/>
              </p:cNvSpPr>
              <p:nvPr/>
            </p:nvSpPr>
            <p:spPr bwMode="auto">
              <a:xfrm>
                <a:off x="5944" y="1308"/>
                <a:ext cx="5" cy="26"/>
              </a:xfrm>
              <a:custGeom>
                <a:avLst/>
                <a:gdLst>
                  <a:gd name="T0" fmla="*/ 0 w 27"/>
                  <a:gd name="T1" fmla="*/ 0 h 102"/>
                  <a:gd name="T2" fmla="*/ 0 w 27"/>
                  <a:gd name="T3" fmla="*/ 0 h 102"/>
                  <a:gd name="T4" fmla="*/ 0 w 27"/>
                  <a:gd name="T5" fmla="*/ 0 h 102"/>
                  <a:gd name="T6" fmla="*/ 0 60000 65536"/>
                  <a:gd name="T7" fmla="*/ 0 60000 65536"/>
                  <a:gd name="T8" fmla="*/ 0 60000 65536"/>
                </a:gdLst>
                <a:ahLst/>
                <a:cxnLst>
                  <a:cxn ang="T6">
                    <a:pos x="T0" y="T1"/>
                  </a:cxn>
                  <a:cxn ang="T7">
                    <a:pos x="T2" y="T3"/>
                  </a:cxn>
                  <a:cxn ang="T8">
                    <a:pos x="T4" y="T5"/>
                  </a:cxn>
                </a:cxnLst>
                <a:rect l="0" t="0" r="r" b="b"/>
                <a:pathLst>
                  <a:path w="27" h="102">
                    <a:moveTo>
                      <a:pt x="27" y="0"/>
                    </a:moveTo>
                    <a:lnTo>
                      <a:pt x="27" y="95"/>
                    </a:lnTo>
                    <a:lnTo>
                      <a:pt x="0"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2" name="Freeform 427"/>
              <p:cNvSpPr>
                <a:spLocks/>
              </p:cNvSpPr>
              <p:nvPr/>
            </p:nvSpPr>
            <p:spPr bwMode="auto">
              <a:xfrm>
                <a:off x="5941" y="1336"/>
                <a:ext cx="19" cy="34"/>
              </a:xfrm>
              <a:custGeom>
                <a:avLst/>
                <a:gdLst>
                  <a:gd name="T0" fmla="*/ 0 w 98"/>
                  <a:gd name="T1" fmla="*/ 0 h 135"/>
                  <a:gd name="T2" fmla="*/ 0 w 98"/>
                  <a:gd name="T3" fmla="*/ 0 h 135"/>
                  <a:gd name="T4" fmla="*/ 0 w 98"/>
                  <a:gd name="T5" fmla="*/ 0 h 135"/>
                  <a:gd name="T6" fmla="*/ 0 w 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35">
                    <a:moveTo>
                      <a:pt x="0" y="8"/>
                    </a:moveTo>
                    <a:lnTo>
                      <a:pt x="0" y="135"/>
                    </a:lnTo>
                    <a:lnTo>
                      <a:pt x="98" y="115"/>
                    </a:lnTo>
                    <a:lnTo>
                      <a:pt x="9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3" name="Line 428"/>
              <p:cNvSpPr>
                <a:spLocks noChangeShapeType="1"/>
              </p:cNvSpPr>
              <p:nvPr/>
            </p:nvSpPr>
            <p:spPr bwMode="auto">
              <a:xfrm flipV="1">
                <a:off x="5966" y="1327"/>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24" name="Freeform 429"/>
              <p:cNvSpPr>
                <a:spLocks/>
              </p:cNvSpPr>
              <p:nvPr/>
            </p:nvSpPr>
            <p:spPr bwMode="auto">
              <a:xfrm>
                <a:off x="5910" y="1331"/>
                <a:ext cx="56" cy="8"/>
              </a:xfrm>
              <a:custGeom>
                <a:avLst/>
                <a:gdLst>
                  <a:gd name="T0" fmla="*/ 0 w 280"/>
                  <a:gd name="T1" fmla="*/ 0 h 32"/>
                  <a:gd name="T2" fmla="*/ 0 w 280"/>
                  <a:gd name="T3" fmla="*/ 0 h 32"/>
                  <a:gd name="T4" fmla="*/ 0 w 280"/>
                  <a:gd name="T5" fmla="*/ 0 h 32"/>
                  <a:gd name="T6" fmla="*/ 0 w 280"/>
                  <a:gd name="T7" fmla="*/ 0 h 32"/>
                  <a:gd name="T8" fmla="*/ 0 w 280"/>
                  <a:gd name="T9" fmla="*/ 0 h 32"/>
                  <a:gd name="T10" fmla="*/ 0 w 28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0" h="32">
                    <a:moveTo>
                      <a:pt x="280" y="16"/>
                    </a:moveTo>
                    <a:lnTo>
                      <a:pt x="208" y="32"/>
                    </a:lnTo>
                    <a:lnTo>
                      <a:pt x="0" y="12"/>
                    </a:lnTo>
                    <a:lnTo>
                      <a:pt x="42" y="1"/>
                    </a:lnTo>
                    <a:lnTo>
                      <a:pt x="42" y="0"/>
                    </a:lnTo>
                    <a:lnTo>
                      <a:pt x="42"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5" name="Freeform 430"/>
              <p:cNvSpPr>
                <a:spLocks/>
              </p:cNvSpPr>
              <p:nvPr/>
            </p:nvSpPr>
            <p:spPr bwMode="auto">
              <a:xfrm>
                <a:off x="5910" y="1334"/>
                <a:ext cx="31" cy="36"/>
              </a:xfrm>
              <a:custGeom>
                <a:avLst/>
                <a:gdLst>
                  <a:gd name="T0" fmla="*/ 0 w 156"/>
                  <a:gd name="T1" fmla="*/ 0 h 144"/>
                  <a:gd name="T2" fmla="*/ 0 w 156"/>
                  <a:gd name="T3" fmla="*/ 0 h 144"/>
                  <a:gd name="T4" fmla="*/ 0 w 156"/>
                  <a:gd name="T5" fmla="*/ 0 h 144"/>
                  <a:gd name="T6" fmla="*/ 0 60000 65536"/>
                  <a:gd name="T7" fmla="*/ 0 60000 65536"/>
                  <a:gd name="T8" fmla="*/ 0 60000 65536"/>
                </a:gdLst>
                <a:ahLst/>
                <a:cxnLst>
                  <a:cxn ang="T6">
                    <a:pos x="T0" y="T1"/>
                  </a:cxn>
                  <a:cxn ang="T7">
                    <a:pos x="T2" y="T3"/>
                  </a:cxn>
                  <a:cxn ang="T8">
                    <a:pos x="T4" y="T5"/>
                  </a:cxn>
                </a:cxnLst>
                <a:rect l="0" t="0" r="r" b="b"/>
                <a:pathLst>
                  <a:path w="156" h="144">
                    <a:moveTo>
                      <a:pt x="0" y="0"/>
                    </a:moveTo>
                    <a:lnTo>
                      <a:pt x="0" y="129"/>
                    </a:lnTo>
                    <a:lnTo>
                      <a:pt x="156" y="1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6" name="Freeform 431"/>
              <p:cNvSpPr>
                <a:spLocks/>
              </p:cNvSpPr>
              <p:nvPr/>
            </p:nvSpPr>
            <p:spPr bwMode="auto">
              <a:xfrm>
                <a:off x="5939" y="1365"/>
                <a:ext cx="20" cy="12"/>
              </a:xfrm>
              <a:custGeom>
                <a:avLst/>
                <a:gdLst>
                  <a:gd name="T0" fmla="*/ 0 w 98"/>
                  <a:gd name="T1" fmla="*/ 0 h 49"/>
                  <a:gd name="T2" fmla="*/ 0 w 98"/>
                  <a:gd name="T3" fmla="*/ 0 h 49"/>
                  <a:gd name="T4" fmla="*/ 0 w 98"/>
                  <a:gd name="T5" fmla="*/ 0 h 49"/>
                  <a:gd name="T6" fmla="*/ 0 60000 65536"/>
                  <a:gd name="T7" fmla="*/ 0 60000 65536"/>
                  <a:gd name="T8" fmla="*/ 0 60000 65536"/>
                </a:gdLst>
                <a:ahLst/>
                <a:cxnLst>
                  <a:cxn ang="T6">
                    <a:pos x="T0" y="T1"/>
                  </a:cxn>
                  <a:cxn ang="T7">
                    <a:pos x="T2" y="T3"/>
                  </a:cxn>
                  <a:cxn ang="T8">
                    <a:pos x="T4" y="T5"/>
                  </a:cxn>
                </a:cxnLst>
                <a:rect l="0" t="0" r="r" b="b"/>
                <a:pathLst>
                  <a:path w="98" h="49">
                    <a:moveTo>
                      <a:pt x="0" y="49"/>
                    </a:moveTo>
                    <a:lnTo>
                      <a:pt x="98" y="29"/>
                    </a:lnTo>
                    <a:lnTo>
                      <a:pt x="9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7" name="Freeform 432"/>
              <p:cNvSpPr>
                <a:spLocks/>
              </p:cNvSpPr>
              <p:nvPr/>
            </p:nvSpPr>
            <p:spPr bwMode="auto">
              <a:xfrm>
                <a:off x="5912" y="1361"/>
                <a:ext cx="87" cy="95"/>
              </a:xfrm>
              <a:custGeom>
                <a:avLst/>
                <a:gdLst>
                  <a:gd name="T0" fmla="*/ 0 w 435"/>
                  <a:gd name="T1" fmla="*/ 0 h 378"/>
                  <a:gd name="T2" fmla="*/ 0 w 435"/>
                  <a:gd name="T3" fmla="*/ 0 h 378"/>
                  <a:gd name="T4" fmla="*/ 0 w 435"/>
                  <a:gd name="T5" fmla="*/ 0 h 378"/>
                  <a:gd name="T6" fmla="*/ 0 w 435"/>
                  <a:gd name="T7" fmla="*/ 0 h 378"/>
                  <a:gd name="T8" fmla="*/ 0 w 435"/>
                  <a:gd name="T9" fmla="*/ 0 h 378"/>
                  <a:gd name="T10" fmla="*/ 0 w 435"/>
                  <a:gd name="T11" fmla="*/ 0 h 378"/>
                  <a:gd name="T12" fmla="*/ 0 w 435"/>
                  <a:gd name="T13" fmla="*/ 0 h 378"/>
                  <a:gd name="T14" fmla="*/ 0 w 435"/>
                  <a:gd name="T15" fmla="*/ 0 h 378"/>
                  <a:gd name="T16" fmla="*/ 0 w 435"/>
                  <a:gd name="T17" fmla="*/ 0 h 378"/>
                  <a:gd name="T18" fmla="*/ 0 w 435"/>
                  <a:gd name="T19" fmla="*/ 0 h 378"/>
                  <a:gd name="T20" fmla="*/ 0 w 435"/>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5" h="378">
                    <a:moveTo>
                      <a:pt x="242" y="0"/>
                    </a:moveTo>
                    <a:lnTo>
                      <a:pt x="418" y="15"/>
                    </a:lnTo>
                    <a:lnTo>
                      <a:pt x="426" y="15"/>
                    </a:lnTo>
                    <a:lnTo>
                      <a:pt x="41" y="90"/>
                    </a:lnTo>
                    <a:lnTo>
                      <a:pt x="1" y="375"/>
                    </a:lnTo>
                    <a:lnTo>
                      <a:pt x="0" y="378"/>
                    </a:lnTo>
                    <a:lnTo>
                      <a:pt x="400" y="287"/>
                    </a:lnTo>
                    <a:lnTo>
                      <a:pt x="435" y="241"/>
                    </a:lnTo>
                    <a:lnTo>
                      <a:pt x="435" y="21"/>
                    </a:lnTo>
                    <a:lnTo>
                      <a:pt x="432" y="16"/>
                    </a:lnTo>
                    <a:lnTo>
                      <a:pt x="426"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8" name="Freeform 433"/>
              <p:cNvSpPr>
                <a:spLocks/>
              </p:cNvSpPr>
              <p:nvPr/>
            </p:nvSpPr>
            <p:spPr bwMode="auto">
              <a:xfrm>
                <a:off x="5988" y="1272"/>
                <a:ext cx="4" cy="49"/>
              </a:xfrm>
              <a:custGeom>
                <a:avLst/>
                <a:gdLst>
                  <a:gd name="T0" fmla="*/ 0 w 16"/>
                  <a:gd name="T1" fmla="*/ 0 h 194"/>
                  <a:gd name="T2" fmla="*/ 0 w 16"/>
                  <a:gd name="T3" fmla="*/ 0 h 194"/>
                  <a:gd name="T4" fmla="*/ 0 w 16"/>
                  <a:gd name="T5" fmla="*/ 0 h 194"/>
                  <a:gd name="T6" fmla="*/ 0 w 16"/>
                  <a:gd name="T7" fmla="*/ 0 h 194"/>
                  <a:gd name="T8" fmla="*/ 0 w 16"/>
                  <a:gd name="T9" fmla="*/ 0 h 194"/>
                  <a:gd name="T10" fmla="*/ 0 w 16"/>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4">
                    <a:moveTo>
                      <a:pt x="16" y="194"/>
                    </a:moveTo>
                    <a:lnTo>
                      <a:pt x="16" y="11"/>
                    </a:lnTo>
                    <a:lnTo>
                      <a:pt x="16" y="14"/>
                    </a:lnTo>
                    <a:lnTo>
                      <a:pt x="15" y="6"/>
                    </a:lnTo>
                    <a:lnTo>
                      <a:pt x="8"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29" name="Freeform 434"/>
              <p:cNvSpPr>
                <a:spLocks/>
              </p:cNvSpPr>
              <p:nvPr/>
            </p:nvSpPr>
            <p:spPr bwMode="auto">
              <a:xfrm>
                <a:off x="5892" y="1266"/>
                <a:ext cx="56" cy="4"/>
              </a:xfrm>
              <a:custGeom>
                <a:avLst/>
                <a:gdLst>
                  <a:gd name="T0" fmla="*/ 0 w 282"/>
                  <a:gd name="T1" fmla="*/ 0 h 16"/>
                  <a:gd name="T2" fmla="*/ 0 w 282"/>
                  <a:gd name="T3" fmla="*/ 0 h 16"/>
                  <a:gd name="T4" fmla="*/ 0 w 282"/>
                  <a:gd name="T5" fmla="*/ 0 h 16"/>
                  <a:gd name="T6" fmla="*/ 0 w 28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16">
                    <a:moveTo>
                      <a:pt x="282" y="16"/>
                    </a:moveTo>
                    <a:lnTo>
                      <a:pt x="31" y="0"/>
                    </a:lnTo>
                    <a:lnTo>
                      <a:pt x="28" y="3"/>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0" name="Line 435"/>
              <p:cNvSpPr>
                <a:spLocks noChangeShapeType="1"/>
              </p:cNvSpPr>
              <p:nvPr/>
            </p:nvSpPr>
            <p:spPr bwMode="auto">
              <a:xfrm>
                <a:off x="5895" y="1274"/>
                <a:ext cx="1" cy="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31" name="Line 436"/>
              <p:cNvSpPr>
                <a:spLocks noChangeShapeType="1"/>
              </p:cNvSpPr>
              <p:nvPr/>
            </p:nvSpPr>
            <p:spPr bwMode="auto">
              <a:xfrm flipV="1">
                <a:off x="5900" y="1274"/>
                <a:ext cx="1"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32" name="Freeform 437"/>
              <p:cNvSpPr>
                <a:spLocks/>
              </p:cNvSpPr>
              <p:nvPr/>
            </p:nvSpPr>
            <p:spPr bwMode="auto">
              <a:xfrm>
                <a:off x="5900" y="1275"/>
                <a:ext cx="11" cy="14"/>
              </a:xfrm>
              <a:custGeom>
                <a:avLst/>
                <a:gdLst>
                  <a:gd name="T0" fmla="*/ 0 w 53"/>
                  <a:gd name="T1" fmla="*/ 0 h 54"/>
                  <a:gd name="T2" fmla="*/ 0 w 53"/>
                  <a:gd name="T3" fmla="*/ 0 h 54"/>
                  <a:gd name="T4" fmla="*/ 0 w 53"/>
                  <a:gd name="T5" fmla="*/ 0 h 54"/>
                  <a:gd name="T6" fmla="*/ 0 w 53"/>
                  <a:gd name="T7" fmla="*/ 0 h 54"/>
                  <a:gd name="T8" fmla="*/ 0 w 53"/>
                  <a:gd name="T9" fmla="*/ 0 h 54"/>
                  <a:gd name="T10" fmla="*/ 0 w 53"/>
                  <a:gd name="T11" fmla="*/ 0 h 54"/>
                  <a:gd name="T12" fmla="*/ 0 w 53"/>
                  <a:gd name="T13" fmla="*/ 0 h 54"/>
                  <a:gd name="T14" fmla="*/ 0 w 53"/>
                  <a:gd name="T15" fmla="*/ 0 h 54"/>
                  <a:gd name="T16" fmla="*/ 0 w 53"/>
                  <a:gd name="T17" fmla="*/ 0 h 54"/>
                  <a:gd name="T18" fmla="*/ 0 w 53"/>
                  <a:gd name="T19" fmla="*/ 0 h 54"/>
                  <a:gd name="T20" fmla="*/ 0 w 53"/>
                  <a:gd name="T21" fmla="*/ 0 h 54"/>
                  <a:gd name="T22" fmla="*/ 0 w 53"/>
                  <a:gd name="T23" fmla="*/ 0 h 54"/>
                  <a:gd name="T24" fmla="*/ 0 w 53"/>
                  <a:gd name="T25" fmla="*/ 0 h 54"/>
                  <a:gd name="T26" fmla="*/ 0 w 53"/>
                  <a:gd name="T27" fmla="*/ 0 h 54"/>
                  <a:gd name="T28" fmla="*/ 0 w 53"/>
                  <a:gd name="T29" fmla="*/ 0 h 54"/>
                  <a:gd name="T30" fmla="*/ 0 w 53"/>
                  <a:gd name="T31" fmla="*/ 0 h 54"/>
                  <a:gd name="T32" fmla="*/ 0 w 5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4">
                    <a:moveTo>
                      <a:pt x="10" y="5"/>
                    </a:moveTo>
                    <a:lnTo>
                      <a:pt x="4" y="13"/>
                    </a:lnTo>
                    <a:lnTo>
                      <a:pt x="0" y="24"/>
                    </a:lnTo>
                    <a:lnTo>
                      <a:pt x="4" y="34"/>
                    </a:lnTo>
                    <a:lnTo>
                      <a:pt x="9" y="44"/>
                    </a:lnTo>
                    <a:lnTo>
                      <a:pt x="17" y="52"/>
                    </a:lnTo>
                    <a:lnTo>
                      <a:pt x="27" y="54"/>
                    </a:lnTo>
                    <a:lnTo>
                      <a:pt x="37" y="54"/>
                    </a:lnTo>
                    <a:lnTo>
                      <a:pt x="45" y="50"/>
                    </a:lnTo>
                    <a:lnTo>
                      <a:pt x="52" y="41"/>
                    </a:lnTo>
                    <a:lnTo>
                      <a:pt x="53" y="29"/>
                    </a:lnTo>
                    <a:lnTo>
                      <a:pt x="52" y="19"/>
                    </a:lnTo>
                    <a:lnTo>
                      <a:pt x="45" y="10"/>
                    </a:lnTo>
                    <a:lnTo>
                      <a:pt x="37" y="3"/>
                    </a:lnTo>
                    <a:lnTo>
                      <a:pt x="27" y="0"/>
                    </a:lnTo>
                    <a:lnTo>
                      <a:pt x="18" y="2"/>
                    </a:lnTo>
                    <a:lnTo>
                      <a:pt x="1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3" name="Line 438"/>
              <p:cNvSpPr>
                <a:spLocks noChangeShapeType="1"/>
              </p:cNvSpPr>
              <p:nvPr/>
            </p:nvSpPr>
            <p:spPr bwMode="auto">
              <a:xfrm>
                <a:off x="5895" y="1274"/>
                <a:ext cx="45"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34" name="Freeform 439"/>
              <p:cNvSpPr>
                <a:spLocks/>
              </p:cNvSpPr>
              <p:nvPr/>
            </p:nvSpPr>
            <p:spPr bwMode="auto">
              <a:xfrm>
                <a:off x="5922" y="1306"/>
                <a:ext cx="23" cy="21"/>
              </a:xfrm>
              <a:custGeom>
                <a:avLst/>
                <a:gdLst>
                  <a:gd name="T0" fmla="*/ 0 w 116"/>
                  <a:gd name="T1" fmla="*/ 0 h 84"/>
                  <a:gd name="T2" fmla="*/ 0 w 116"/>
                  <a:gd name="T3" fmla="*/ 0 h 84"/>
                  <a:gd name="T4" fmla="*/ 0 w 116"/>
                  <a:gd name="T5" fmla="*/ 0 h 84"/>
                  <a:gd name="T6" fmla="*/ 0 w 116"/>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84">
                    <a:moveTo>
                      <a:pt x="116" y="0"/>
                    </a:moveTo>
                    <a:lnTo>
                      <a:pt x="111" y="12"/>
                    </a:lnTo>
                    <a:lnTo>
                      <a:pt x="101" y="20"/>
                    </a:lnTo>
                    <a:lnTo>
                      <a:pt x="0" y="8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5" name="Line 440"/>
              <p:cNvSpPr>
                <a:spLocks noChangeShapeType="1"/>
              </p:cNvSpPr>
              <p:nvPr/>
            </p:nvSpPr>
            <p:spPr bwMode="auto">
              <a:xfrm flipV="1">
                <a:off x="5949" y="1321"/>
                <a:ext cx="43"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36" name="Freeform 441"/>
              <p:cNvSpPr>
                <a:spLocks/>
              </p:cNvSpPr>
              <p:nvPr/>
            </p:nvSpPr>
            <p:spPr bwMode="auto">
              <a:xfrm>
                <a:off x="5912" y="1366"/>
                <a:ext cx="27" cy="11"/>
              </a:xfrm>
              <a:custGeom>
                <a:avLst/>
                <a:gdLst>
                  <a:gd name="T0" fmla="*/ 0 w 135"/>
                  <a:gd name="T1" fmla="*/ 0 h 45"/>
                  <a:gd name="T2" fmla="*/ 0 w 135"/>
                  <a:gd name="T3" fmla="*/ 0 h 45"/>
                  <a:gd name="T4" fmla="*/ 0 w 135"/>
                  <a:gd name="T5" fmla="*/ 0 h 45"/>
                  <a:gd name="T6" fmla="*/ 0 60000 65536"/>
                  <a:gd name="T7" fmla="*/ 0 60000 65536"/>
                  <a:gd name="T8" fmla="*/ 0 60000 65536"/>
                </a:gdLst>
                <a:ahLst/>
                <a:cxnLst>
                  <a:cxn ang="T6">
                    <a:pos x="T0" y="T1"/>
                  </a:cxn>
                  <a:cxn ang="T7">
                    <a:pos x="T2" y="T3"/>
                  </a:cxn>
                  <a:cxn ang="T8">
                    <a:pos x="T4" y="T5"/>
                  </a:cxn>
                </a:cxnLst>
                <a:rect l="0" t="0" r="r" b="b"/>
                <a:pathLst>
                  <a:path w="135" h="45">
                    <a:moveTo>
                      <a:pt x="135" y="45"/>
                    </a:moveTo>
                    <a:lnTo>
                      <a:pt x="0" y="3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7" name="Freeform 442"/>
              <p:cNvSpPr>
                <a:spLocks/>
              </p:cNvSpPr>
              <p:nvPr/>
            </p:nvSpPr>
            <p:spPr bwMode="auto">
              <a:xfrm>
                <a:off x="5871" y="1384"/>
                <a:ext cx="48" cy="68"/>
              </a:xfrm>
              <a:custGeom>
                <a:avLst/>
                <a:gdLst>
                  <a:gd name="T0" fmla="*/ 0 w 242"/>
                  <a:gd name="T1" fmla="*/ 0 h 272"/>
                  <a:gd name="T2" fmla="*/ 0 w 242"/>
                  <a:gd name="T3" fmla="*/ 0 h 272"/>
                  <a:gd name="T4" fmla="*/ 0 w 242"/>
                  <a:gd name="T5" fmla="*/ 0 h 272"/>
                  <a:gd name="T6" fmla="*/ 0 w 242"/>
                  <a:gd name="T7" fmla="*/ 0 h 272"/>
                  <a:gd name="T8" fmla="*/ 0 w 242"/>
                  <a:gd name="T9" fmla="*/ 0 h 272"/>
                  <a:gd name="T10" fmla="*/ 0 w 242"/>
                  <a:gd name="T11" fmla="*/ 0 h 272"/>
                  <a:gd name="T12" fmla="*/ 0 w 242"/>
                  <a:gd name="T13" fmla="*/ 0 h 272"/>
                  <a:gd name="T14" fmla="*/ 0 w 242"/>
                  <a:gd name="T15" fmla="*/ 0 h 272"/>
                  <a:gd name="T16" fmla="*/ 0 w 242"/>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72">
                    <a:moveTo>
                      <a:pt x="199" y="19"/>
                    </a:moveTo>
                    <a:lnTo>
                      <a:pt x="198" y="19"/>
                    </a:lnTo>
                    <a:lnTo>
                      <a:pt x="6" y="0"/>
                    </a:lnTo>
                    <a:lnTo>
                      <a:pt x="0" y="5"/>
                    </a:lnTo>
                    <a:lnTo>
                      <a:pt x="0" y="251"/>
                    </a:lnTo>
                    <a:lnTo>
                      <a:pt x="199" y="272"/>
                    </a:lnTo>
                    <a:lnTo>
                      <a:pt x="199" y="20"/>
                    </a:lnTo>
                    <a:lnTo>
                      <a:pt x="199" y="19"/>
                    </a:lnTo>
                    <a:lnTo>
                      <a:pt x="242"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8" name="Freeform 443"/>
              <p:cNvSpPr>
                <a:spLocks/>
              </p:cNvSpPr>
              <p:nvPr/>
            </p:nvSpPr>
            <p:spPr bwMode="auto">
              <a:xfrm>
                <a:off x="5794" y="1283"/>
                <a:ext cx="92" cy="95"/>
              </a:xfrm>
              <a:custGeom>
                <a:avLst/>
                <a:gdLst>
                  <a:gd name="T0" fmla="*/ 0 w 461"/>
                  <a:gd name="T1" fmla="*/ 0 h 379"/>
                  <a:gd name="T2" fmla="*/ 0 w 461"/>
                  <a:gd name="T3" fmla="*/ 0 h 379"/>
                  <a:gd name="T4" fmla="*/ 0 w 461"/>
                  <a:gd name="T5" fmla="*/ 0 h 379"/>
                  <a:gd name="T6" fmla="*/ 0 w 461"/>
                  <a:gd name="T7" fmla="*/ 0 h 379"/>
                  <a:gd name="T8" fmla="*/ 0 w 461"/>
                  <a:gd name="T9" fmla="*/ 0 h 379"/>
                  <a:gd name="T10" fmla="*/ 0 w 461"/>
                  <a:gd name="T11" fmla="*/ 0 h 379"/>
                  <a:gd name="T12" fmla="*/ 0 w 461"/>
                  <a:gd name="T13" fmla="*/ 0 h 379"/>
                  <a:gd name="T14" fmla="*/ 0 w 461"/>
                  <a:gd name="T15" fmla="*/ 0 h 379"/>
                  <a:gd name="T16" fmla="*/ 0 w 461"/>
                  <a:gd name="T17" fmla="*/ 0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379">
                    <a:moveTo>
                      <a:pt x="461" y="379"/>
                    </a:moveTo>
                    <a:lnTo>
                      <a:pt x="461" y="127"/>
                    </a:lnTo>
                    <a:lnTo>
                      <a:pt x="106" y="100"/>
                    </a:lnTo>
                    <a:lnTo>
                      <a:pt x="106" y="130"/>
                    </a:lnTo>
                    <a:lnTo>
                      <a:pt x="106" y="122"/>
                    </a:lnTo>
                    <a:lnTo>
                      <a:pt x="0" y="137"/>
                    </a:lnTo>
                    <a:lnTo>
                      <a:pt x="0" y="28"/>
                    </a:lnTo>
                    <a:lnTo>
                      <a:pt x="193" y="0"/>
                    </a:lnTo>
                    <a:lnTo>
                      <a:pt x="193"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39" name="Line 444"/>
              <p:cNvSpPr>
                <a:spLocks noChangeShapeType="1"/>
              </p:cNvSpPr>
              <p:nvPr/>
            </p:nvSpPr>
            <p:spPr bwMode="auto">
              <a:xfrm flipH="1">
                <a:off x="5815" y="1300"/>
                <a:ext cx="12"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40" name="Freeform 445"/>
              <p:cNvSpPr>
                <a:spLocks/>
              </p:cNvSpPr>
              <p:nvPr/>
            </p:nvSpPr>
            <p:spPr bwMode="auto">
              <a:xfrm>
                <a:off x="5820" y="1315"/>
                <a:ext cx="63" cy="68"/>
              </a:xfrm>
              <a:custGeom>
                <a:avLst/>
                <a:gdLst>
                  <a:gd name="T0" fmla="*/ 0 w 314"/>
                  <a:gd name="T1" fmla="*/ 0 h 275"/>
                  <a:gd name="T2" fmla="*/ 0 w 314"/>
                  <a:gd name="T3" fmla="*/ 0 h 275"/>
                  <a:gd name="T4" fmla="*/ 0 w 314"/>
                  <a:gd name="T5" fmla="*/ 0 h 275"/>
                  <a:gd name="T6" fmla="*/ 0 w 314"/>
                  <a:gd name="T7" fmla="*/ 0 h 275"/>
                  <a:gd name="T8" fmla="*/ 0 w 314"/>
                  <a:gd name="T9" fmla="*/ 0 h 275"/>
                  <a:gd name="T10" fmla="*/ 0 w 314"/>
                  <a:gd name="T11" fmla="*/ 0 h 275"/>
                  <a:gd name="T12" fmla="*/ 0 w 314"/>
                  <a:gd name="T13" fmla="*/ 0 h 275"/>
                  <a:gd name="T14" fmla="*/ 0 w 314"/>
                  <a:gd name="T15" fmla="*/ 0 h 275"/>
                  <a:gd name="T16" fmla="*/ 0 w 314"/>
                  <a:gd name="T17" fmla="*/ 0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 h="275">
                    <a:moveTo>
                      <a:pt x="0" y="0"/>
                    </a:moveTo>
                    <a:lnTo>
                      <a:pt x="275" y="24"/>
                    </a:lnTo>
                    <a:lnTo>
                      <a:pt x="275" y="127"/>
                    </a:lnTo>
                    <a:lnTo>
                      <a:pt x="302" y="150"/>
                    </a:lnTo>
                    <a:lnTo>
                      <a:pt x="308" y="155"/>
                    </a:lnTo>
                    <a:lnTo>
                      <a:pt x="314" y="160"/>
                    </a:lnTo>
                    <a:lnTo>
                      <a:pt x="314" y="207"/>
                    </a:lnTo>
                    <a:lnTo>
                      <a:pt x="275" y="229"/>
                    </a:lnTo>
                    <a:lnTo>
                      <a:pt x="275" y="27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1" name="Line 446"/>
              <p:cNvSpPr>
                <a:spLocks noChangeShapeType="1"/>
              </p:cNvSpPr>
              <p:nvPr/>
            </p:nvSpPr>
            <p:spPr bwMode="auto">
              <a:xfrm flipV="1">
                <a:off x="5883" y="1370"/>
                <a:ext cx="1"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42" name="Freeform 447"/>
              <p:cNvSpPr>
                <a:spLocks/>
              </p:cNvSpPr>
              <p:nvPr/>
            </p:nvSpPr>
            <p:spPr bwMode="auto">
              <a:xfrm>
                <a:off x="5867" y="1371"/>
                <a:ext cx="44" cy="85"/>
              </a:xfrm>
              <a:custGeom>
                <a:avLst/>
                <a:gdLst>
                  <a:gd name="T0" fmla="*/ 0 w 219"/>
                  <a:gd name="T1" fmla="*/ 0 h 339"/>
                  <a:gd name="T2" fmla="*/ 0 w 219"/>
                  <a:gd name="T3" fmla="*/ 0 h 339"/>
                  <a:gd name="T4" fmla="*/ 0 w 219"/>
                  <a:gd name="T5" fmla="*/ 0 h 339"/>
                  <a:gd name="T6" fmla="*/ 0 w 219"/>
                  <a:gd name="T7" fmla="*/ 0 h 339"/>
                  <a:gd name="T8" fmla="*/ 0 w 219"/>
                  <a:gd name="T9" fmla="*/ 0 h 339"/>
                  <a:gd name="T10" fmla="*/ 0 w 219"/>
                  <a:gd name="T11" fmla="*/ 0 h 339"/>
                  <a:gd name="T12" fmla="*/ 0 w 219"/>
                  <a:gd name="T13" fmla="*/ 0 h 339"/>
                  <a:gd name="T14" fmla="*/ 0 w 219"/>
                  <a:gd name="T15" fmla="*/ 0 h 3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339">
                    <a:moveTo>
                      <a:pt x="32" y="0"/>
                    </a:moveTo>
                    <a:lnTo>
                      <a:pt x="5" y="17"/>
                    </a:lnTo>
                    <a:lnTo>
                      <a:pt x="5" y="205"/>
                    </a:lnTo>
                    <a:lnTo>
                      <a:pt x="19" y="202"/>
                    </a:lnTo>
                    <a:lnTo>
                      <a:pt x="19" y="195"/>
                    </a:lnTo>
                    <a:lnTo>
                      <a:pt x="0" y="313"/>
                    </a:lnTo>
                    <a:lnTo>
                      <a:pt x="6" y="319"/>
                    </a:lnTo>
                    <a:lnTo>
                      <a:pt x="219" y="3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3" name="Freeform 448"/>
              <p:cNvSpPr>
                <a:spLocks/>
              </p:cNvSpPr>
              <p:nvPr/>
            </p:nvSpPr>
            <p:spPr bwMode="auto">
              <a:xfrm>
                <a:off x="5874" y="1405"/>
                <a:ext cx="26" cy="34"/>
              </a:xfrm>
              <a:custGeom>
                <a:avLst/>
                <a:gdLst>
                  <a:gd name="T0" fmla="*/ 0 w 130"/>
                  <a:gd name="T1" fmla="*/ 0 h 136"/>
                  <a:gd name="T2" fmla="*/ 0 w 130"/>
                  <a:gd name="T3" fmla="*/ 0 h 136"/>
                  <a:gd name="T4" fmla="*/ 0 w 130"/>
                  <a:gd name="T5" fmla="*/ 0 h 136"/>
                  <a:gd name="T6" fmla="*/ 0 w 130"/>
                  <a:gd name="T7" fmla="*/ 0 h 136"/>
                  <a:gd name="T8" fmla="*/ 0 w 130"/>
                  <a:gd name="T9" fmla="*/ 0 h 136"/>
                  <a:gd name="T10" fmla="*/ 0 w 130"/>
                  <a:gd name="T11" fmla="*/ 0 h 136"/>
                  <a:gd name="T12" fmla="*/ 0 w 130"/>
                  <a:gd name="T13" fmla="*/ 0 h 136"/>
                  <a:gd name="T14" fmla="*/ 0 w 130"/>
                  <a:gd name="T15" fmla="*/ 0 h 136"/>
                  <a:gd name="T16" fmla="*/ 0 w 130"/>
                  <a:gd name="T17" fmla="*/ 0 h 136"/>
                  <a:gd name="T18" fmla="*/ 0 w 130"/>
                  <a:gd name="T19" fmla="*/ 0 h 136"/>
                  <a:gd name="T20" fmla="*/ 0 w 130"/>
                  <a:gd name="T21" fmla="*/ 0 h 136"/>
                  <a:gd name="T22" fmla="*/ 0 w 130"/>
                  <a:gd name="T23" fmla="*/ 0 h 136"/>
                  <a:gd name="T24" fmla="*/ 0 w 130"/>
                  <a:gd name="T25" fmla="*/ 0 h 136"/>
                  <a:gd name="T26" fmla="*/ 0 w 130"/>
                  <a:gd name="T27" fmla="*/ 0 h 136"/>
                  <a:gd name="T28" fmla="*/ 0 w 130"/>
                  <a:gd name="T29" fmla="*/ 0 h 136"/>
                  <a:gd name="T30" fmla="*/ 0 w 130"/>
                  <a:gd name="T31" fmla="*/ 0 h 136"/>
                  <a:gd name="T32" fmla="*/ 0 w 130"/>
                  <a:gd name="T33" fmla="*/ 0 h 136"/>
                  <a:gd name="T34" fmla="*/ 0 w 130"/>
                  <a:gd name="T35" fmla="*/ 0 h 136"/>
                  <a:gd name="T36" fmla="*/ 0 w 130"/>
                  <a:gd name="T37" fmla="*/ 0 h 136"/>
                  <a:gd name="T38" fmla="*/ 0 w 130"/>
                  <a:gd name="T39" fmla="*/ 0 h 136"/>
                  <a:gd name="T40" fmla="*/ 0 w 130"/>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136">
                    <a:moveTo>
                      <a:pt x="119" y="111"/>
                    </a:moveTo>
                    <a:lnTo>
                      <a:pt x="129" y="90"/>
                    </a:lnTo>
                    <a:lnTo>
                      <a:pt x="130" y="61"/>
                    </a:lnTo>
                    <a:lnTo>
                      <a:pt x="122" y="35"/>
                    </a:lnTo>
                    <a:lnTo>
                      <a:pt x="105" y="15"/>
                    </a:lnTo>
                    <a:lnTo>
                      <a:pt x="86" y="3"/>
                    </a:lnTo>
                    <a:lnTo>
                      <a:pt x="62" y="0"/>
                    </a:lnTo>
                    <a:lnTo>
                      <a:pt x="59" y="0"/>
                    </a:lnTo>
                    <a:lnTo>
                      <a:pt x="51" y="1"/>
                    </a:lnTo>
                    <a:lnTo>
                      <a:pt x="28" y="8"/>
                    </a:lnTo>
                    <a:lnTo>
                      <a:pt x="11" y="26"/>
                    </a:lnTo>
                    <a:lnTo>
                      <a:pt x="1" y="49"/>
                    </a:lnTo>
                    <a:lnTo>
                      <a:pt x="0" y="75"/>
                    </a:lnTo>
                    <a:lnTo>
                      <a:pt x="8" y="101"/>
                    </a:lnTo>
                    <a:lnTo>
                      <a:pt x="23" y="120"/>
                    </a:lnTo>
                    <a:lnTo>
                      <a:pt x="45" y="134"/>
                    </a:lnTo>
                    <a:lnTo>
                      <a:pt x="67" y="136"/>
                    </a:lnTo>
                    <a:lnTo>
                      <a:pt x="88" y="130"/>
                    </a:lnTo>
                    <a:lnTo>
                      <a:pt x="105" y="114"/>
                    </a:lnTo>
                    <a:lnTo>
                      <a:pt x="116" y="90"/>
                    </a:lnTo>
                    <a:lnTo>
                      <a:pt x="119"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4" name="Freeform 449"/>
              <p:cNvSpPr>
                <a:spLocks/>
              </p:cNvSpPr>
              <p:nvPr/>
            </p:nvSpPr>
            <p:spPr bwMode="auto">
              <a:xfrm>
                <a:off x="5884" y="1406"/>
                <a:ext cx="14" cy="15"/>
              </a:xfrm>
              <a:custGeom>
                <a:avLst/>
                <a:gdLst>
                  <a:gd name="T0" fmla="*/ 0 w 68"/>
                  <a:gd name="T1" fmla="*/ 0 h 60"/>
                  <a:gd name="T2" fmla="*/ 0 w 68"/>
                  <a:gd name="T3" fmla="*/ 0 h 60"/>
                  <a:gd name="T4" fmla="*/ 0 w 68"/>
                  <a:gd name="T5" fmla="*/ 0 h 60"/>
                  <a:gd name="T6" fmla="*/ 0 w 68"/>
                  <a:gd name="T7" fmla="*/ 0 h 60"/>
                  <a:gd name="T8" fmla="*/ 0 w 6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0">
                    <a:moveTo>
                      <a:pt x="68" y="60"/>
                    </a:moveTo>
                    <a:lnTo>
                      <a:pt x="60" y="35"/>
                    </a:lnTo>
                    <a:lnTo>
                      <a:pt x="43" y="15"/>
                    </a:lnTo>
                    <a:lnTo>
                      <a:pt x="22"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5" name="Freeform 450"/>
              <p:cNvSpPr>
                <a:spLocks/>
              </p:cNvSpPr>
              <p:nvPr/>
            </p:nvSpPr>
            <p:spPr bwMode="auto">
              <a:xfrm>
                <a:off x="5877" y="1414"/>
                <a:ext cx="12" cy="18"/>
              </a:xfrm>
              <a:custGeom>
                <a:avLst/>
                <a:gdLst>
                  <a:gd name="T0" fmla="*/ 0 w 63"/>
                  <a:gd name="T1" fmla="*/ 0 h 73"/>
                  <a:gd name="T2" fmla="*/ 0 w 63"/>
                  <a:gd name="T3" fmla="*/ 0 h 73"/>
                  <a:gd name="T4" fmla="*/ 0 w 63"/>
                  <a:gd name="T5" fmla="*/ 0 h 73"/>
                  <a:gd name="T6" fmla="*/ 0 w 63"/>
                  <a:gd name="T7" fmla="*/ 0 h 73"/>
                  <a:gd name="T8" fmla="*/ 0 w 63"/>
                  <a:gd name="T9" fmla="*/ 0 h 73"/>
                  <a:gd name="T10" fmla="*/ 0 w 63"/>
                  <a:gd name="T11" fmla="*/ 0 h 73"/>
                  <a:gd name="T12" fmla="*/ 0 w 63"/>
                  <a:gd name="T13" fmla="*/ 0 h 73"/>
                  <a:gd name="T14" fmla="*/ 0 w 63"/>
                  <a:gd name="T15" fmla="*/ 0 h 73"/>
                  <a:gd name="T16" fmla="*/ 0 w 63"/>
                  <a:gd name="T17" fmla="*/ 0 h 73"/>
                  <a:gd name="T18" fmla="*/ 0 w 63"/>
                  <a:gd name="T19" fmla="*/ 0 h 73"/>
                  <a:gd name="T20" fmla="*/ 0 w 63"/>
                  <a:gd name="T21" fmla="*/ 0 h 73"/>
                  <a:gd name="T22" fmla="*/ 0 w 63"/>
                  <a:gd name="T23" fmla="*/ 0 h 73"/>
                  <a:gd name="T24" fmla="*/ 0 w 63"/>
                  <a:gd name="T25" fmla="*/ 0 h 73"/>
                  <a:gd name="T26" fmla="*/ 0 w 63"/>
                  <a:gd name="T27" fmla="*/ 0 h 73"/>
                  <a:gd name="T28" fmla="*/ 0 w 63"/>
                  <a:gd name="T29" fmla="*/ 0 h 73"/>
                  <a:gd name="T30" fmla="*/ 0 w 63"/>
                  <a:gd name="T31" fmla="*/ 0 h 73"/>
                  <a:gd name="T32" fmla="*/ 0 w 63"/>
                  <a:gd name="T33" fmla="*/ 0 h 73"/>
                  <a:gd name="T34" fmla="*/ 0 w 63"/>
                  <a:gd name="T35" fmla="*/ 0 h 73"/>
                  <a:gd name="T36" fmla="*/ 0 w 63"/>
                  <a:gd name="T37" fmla="*/ 0 h 73"/>
                  <a:gd name="T38" fmla="*/ 0 w 63"/>
                  <a:gd name="T39" fmla="*/ 0 h 73"/>
                  <a:gd name="T40" fmla="*/ 0 w 63"/>
                  <a:gd name="T41" fmla="*/ 0 h 73"/>
                  <a:gd name="T42" fmla="*/ 0 w 63"/>
                  <a:gd name="T43" fmla="*/ 0 h 73"/>
                  <a:gd name="T44" fmla="*/ 0 w 63"/>
                  <a:gd name="T45" fmla="*/ 0 h 73"/>
                  <a:gd name="T46" fmla="*/ 0 w 63"/>
                  <a:gd name="T47" fmla="*/ 0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73">
                    <a:moveTo>
                      <a:pt x="33" y="0"/>
                    </a:moveTo>
                    <a:lnTo>
                      <a:pt x="22" y="0"/>
                    </a:lnTo>
                    <a:lnTo>
                      <a:pt x="11" y="5"/>
                    </a:lnTo>
                    <a:lnTo>
                      <a:pt x="3" y="15"/>
                    </a:lnTo>
                    <a:lnTo>
                      <a:pt x="0" y="29"/>
                    </a:lnTo>
                    <a:lnTo>
                      <a:pt x="1" y="44"/>
                    </a:lnTo>
                    <a:lnTo>
                      <a:pt x="7" y="58"/>
                    </a:lnTo>
                    <a:lnTo>
                      <a:pt x="18" y="68"/>
                    </a:lnTo>
                    <a:lnTo>
                      <a:pt x="31" y="73"/>
                    </a:lnTo>
                    <a:lnTo>
                      <a:pt x="41" y="73"/>
                    </a:lnTo>
                    <a:lnTo>
                      <a:pt x="51" y="68"/>
                    </a:lnTo>
                    <a:lnTo>
                      <a:pt x="59" y="58"/>
                    </a:lnTo>
                    <a:lnTo>
                      <a:pt x="63" y="44"/>
                    </a:lnTo>
                    <a:lnTo>
                      <a:pt x="60" y="29"/>
                    </a:lnTo>
                    <a:lnTo>
                      <a:pt x="54" y="15"/>
                    </a:lnTo>
                    <a:lnTo>
                      <a:pt x="46" y="7"/>
                    </a:lnTo>
                    <a:lnTo>
                      <a:pt x="33" y="0"/>
                    </a:lnTo>
                    <a:lnTo>
                      <a:pt x="42" y="5"/>
                    </a:lnTo>
                    <a:lnTo>
                      <a:pt x="41" y="9"/>
                    </a:lnTo>
                    <a:lnTo>
                      <a:pt x="38" y="22"/>
                    </a:lnTo>
                    <a:lnTo>
                      <a:pt x="40" y="37"/>
                    </a:lnTo>
                    <a:lnTo>
                      <a:pt x="46" y="50"/>
                    </a:lnTo>
                    <a:lnTo>
                      <a:pt x="54" y="61"/>
                    </a:lnTo>
                    <a:lnTo>
                      <a:pt x="57" y="6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6" name="Freeform 451"/>
              <p:cNvSpPr>
                <a:spLocks/>
              </p:cNvSpPr>
              <p:nvPr/>
            </p:nvSpPr>
            <p:spPr bwMode="auto">
              <a:xfrm>
                <a:off x="5888" y="1433"/>
                <a:ext cx="10" cy="6"/>
              </a:xfrm>
              <a:custGeom>
                <a:avLst/>
                <a:gdLst>
                  <a:gd name="T0" fmla="*/ 0 w 47"/>
                  <a:gd name="T1" fmla="*/ 0 h 24"/>
                  <a:gd name="T2" fmla="*/ 0 w 47"/>
                  <a:gd name="T3" fmla="*/ 0 h 24"/>
                  <a:gd name="T4" fmla="*/ 0 w 47"/>
                  <a:gd name="T5" fmla="*/ 0 h 24"/>
                  <a:gd name="T6" fmla="*/ 0 w 47"/>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4">
                    <a:moveTo>
                      <a:pt x="0" y="24"/>
                    </a:moveTo>
                    <a:lnTo>
                      <a:pt x="6" y="24"/>
                    </a:lnTo>
                    <a:lnTo>
                      <a:pt x="27" y="16"/>
                    </a:lnTo>
                    <a:lnTo>
                      <a:pt x="4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7" name="Line 452"/>
              <p:cNvSpPr>
                <a:spLocks noChangeShapeType="1"/>
              </p:cNvSpPr>
              <p:nvPr/>
            </p:nvSpPr>
            <p:spPr bwMode="auto">
              <a:xfrm flipH="1" flipV="1">
                <a:off x="5817" y="1421"/>
                <a:ext cx="53"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48" name="Freeform 453"/>
              <p:cNvSpPr>
                <a:spLocks/>
              </p:cNvSpPr>
              <p:nvPr/>
            </p:nvSpPr>
            <p:spPr bwMode="auto">
              <a:xfrm>
                <a:off x="5806" y="1315"/>
                <a:ext cx="14" cy="106"/>
              </a:xfrm>
              <a:custGeom>
                <a:avLst/>
                <a:gdLst>
                  <a:gd name="T0" fmla="*/ 0 w 74"/>
                  <a:gd name="T1" fmla="*/ 0 h 423"/>
                  <a:gd name="T2" fmla="*/ 0 w 74"/>
                  <a:gd name="T3" fmla="*/ 0 h 423"/>
                  <a:gd name="T4" fmla="*/ 0 w 74"/>
                  <a:gd name="T5" fmla="*/ 0 h 423"/>
                  <a:gd name="T6" fmla="*/ 0 w 74"/>
                  <a:gd name="T7" fmla="*/ 0 h 423"/>
                  <a:gd name="T8" fmla="*/ 0 w 74"/>
                  <a:gd name="T9" fmla="*/ 0 h 423"/>
                  <a:gd name="T10" fmla="*/ 0 w 74"/>
                  <a:gd name="T11" fmla="*/ 0 h 423"/>
                  <a:gd name="T12" fmla="*/ 0 w 74"/>
                  <a:gd name="T13" fmla="*/ 0 h 423"/>
                  <a:gd name="T14" fmla="*/ 0 w 74"/>
                  <a:gd name="T15" fmla="*/ 0 h 423"/>
                  <a:gd name="T16" fmla="*/ 0 w 74"/>
                  <a:gd name="T17" fmla="*/ 0 h 4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423">
                    <a:moveTo>
                      <a:pt x="59" y="423"/>
                    </a:moveTo>
                    <a:lnTo>
                      <a:pt x="42" y="405"/>
                    </a:lnTo>
                    <a:lnTo>
                      <a:pt x="28" y="405"/>
                    </a:lnTo>
                    <a:lnTo>
                      <a:pt x="28" y="222"/>
                    </a:lnTo>
                    <a:lnTo>
                      <a:pt x="0" y="200"/>
                    </a:lnTo>
                    <a:lnTo>
                      <a:pt x="0" y="132"/>
                    </a:lnTo>
                    <a:lnTo>
                      <a:pt x="28" y="113"/>
                    </a:lnTo>
                    <a:lnTo>
                      <a:pt x="28" y="10"/>
                    </a:lnTo>
                    <a:lnTo>
                      <a:pt x="7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49" name="Freeform 454"/>
              <p:cNvSpPr>
                <a:spLocks/>
              </p:cNvSpPr>
              <p:nvPr/>
            </p:nvSpPr>
            <p:spPr bwMode="auto">
              <a:xfrm>
                <a:off x="5811" y="1317"/>
                <a:ext cx="62" cy="54"/>
              </a:xfrm>
              <a:custGeom>
                <a:avLst/>
                <a:gdLst>
                  <a:gd name="T0" fmla="*/ 0 w 311"/>
                  <a:gd name="T1" fmla="*/ 0 h 215"/>
                  <a:gd name="T2" fmla="*/ 0 w 311"/>
                  <a:gd name="T3" fmla="*/ 0 h 215"/>
                  <a:gd name="T4" fmla="*/ 0 w 311"/>
                  <a:gd name="T5" fmla="*/ 0 h 215"/>
                  <a:gd name="T6" fmla="*/ 0 w 311"/>
                  <a:gd name="T7" fmla="*/ 0 h 215"/>
                  <a:gd name="T8" fmla="*/ 0 w 311"/>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215">
                    <a:moveTo>
                      <a:pt x="0" y="0"/>
                    </a:moveTo>
                    <a:lnTo>
                      <a:pt x="284" y="25"/>
                    </a:lnTo>
                    <a:lnTo>
                      <a:pt x="284" y="131"/>
                    </a:lnTo>
                    <a:lnTo>
                      <a:pt x="311" y="154"/>
                    </a:lnTo>
                    <a:lnTo>
                      <a:pt x="311" y="2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0" name="Line 455"/>
              <p:cNvSpPr>
                <a:spLocks noChangeShapeType="1"/>
              </p:cNvSpPr>
              <p:nvPr/>
            </p:nvSpPr>
            <p:spPr bwMode="auto">
              <a:xfrm flipH="1">
                <a:off x="5868" y="1321"/>
                <a:ext cx="7"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51" name="Freeform 456"/>
              <p:cNvSpPr>
                <a:spLocks/>
              </p:cNvSpPr>
              <p:nvPr/>
            </p:nvSpPr>
            <p:spPr bwMode="auto">
              <a:xfrm>
                <a:off x="5764" y="1270"/>
                <a:ext cx="100" cy="27"/>
              </a:xfrm>
              <a:custGeom>
                <a:avLst/>
                <a:gdLst>
                  <a:gd name="T0" fmla="*/ 0 w 497"/>
                  <a:gd name="T1" fmla="*/ 0 h 108"/>
                  <a:gd name="T2" fmla="*/ 0 w 497"/>
                  <a:gd name="T3" fmla="*/ 0 h 108"/>
                  <a:gd name="T4" fmla="*/ 0 w 497"/>
                  <a:gd name="T5" fmla="*/ 0 h 108"/>
                  <a:gd name="T6" fmla="*/ 0 w 497"/>
                  <a:gd name="T7" fmla="*/ 0 h 108"/>
                  <a:gd name="T8" fmla="*/ 0 w 497"/>
                  <a:gd name="T9" fmla="*/ 0 h 108"/>
                  <a:gd name="T10" fmla="*/ 0 w 497"/>
                  <a:gd name="T11" fmla="*/ 0 h 108"/>
                  <a:gd name="T12" fmla="*/ 0 w 497"/>
                  <a:gd name="T13" fmla="*/ 0 h 108"/>
                  <a:gd name="T14" fmla="*/ 0 w 497"/>
                  <a:gd name="T15" fmla="*/ 0 h 108"/>
                  <a:gd name="T16" fmla="*/ 0 w 497"/>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7" h="108">
                    <a:moveTo>
                      <a:pt x="497" y="108"/>
                    </a:moveTo>
                    <a:lnTo>
                      <a:pt x="497" y="10"/>
                    </a:lnTo>
                    <a:lnTo>
                      <a:pt x="328" y="0"/>
                    </a:lnTo>
                    <a:lnTo>
                      <a:pt x="213" y="12"/>
                    </a:lnTo>
                    <a:lnTo>
                      <a:pt x="213" y="47"/>
                    </a:lnTo>
                    <a:lnTo>
                      <a:pt x="224" y="47"/>
                    </a:lnTo>
                    <a:lnTo>
                      <a:pt x="8" y="72"/>
                    </a:lnTo>
                    <a:lnTo>
                      <a:pt x="2" y="75"/>
                    </a:lnTo>
                    <a:lnTo>
                      <a:pt x="0" y="7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2" name="Freeform 457"/>
              <p:cNvSpPr>
                <a:spLocks/>
              </p:cNvSpPr>
              <p:nvPr/>
            </p:nvSpPr>
            <p:spPr bwMode="auto">
              <a:xfrm>
                <a:off x="5758" y="1289"/>
                <a:ext cx="53" cy="36"/>
              </a:xfrm>
              <a:custGeom>
                <a:avLst/>
                <a:gdLst>
                  <a:gd name="T0" fmla="*/ 0 w 265"/>
                  <a:gd name="T1" fmla="*/ 0 h 144"/>
                  <a:gd name="T2" fmla="*/ 0 w 265"/>
                  <a:gd name="T3" fmla="*/ 0 h 144"/>
                  <a:gd name="T4" fmla="*/ 0 w 265"/>
                  <a:gd name="T5" fmla="*/ 0 h 144"/>
                  <a:gd name="T6" fmla="*/ 0 w 265"/>
                  <a:gd name="T7" fmla="*/ 0 h 144"/>
                  <a:gd name="T8" fmla="*/ 0 w 265"/>
                  <a:gd name="T9" fmla="*/ 0 h 144"/>
                  <a:gd name="T10" fmla="*/ 0 w 265"/>
                  <a:gd name="T11" fmla="*/ 0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5" h="144">
                    <a:moveTo>
                      <a:pt x="31" y="0"/>
                    </a:moveTo>
                    <a:lnTo>
                      <a:pt x="31" y="103"/>
                    </a:lnTo>
                    <a:lnTo>
                      <a:pt x="0" y="110"/>
                    </a:lnTo>
                    <a:lnTo>
                      <a:pt x="0" y="127"/>
                    </a:lnTo>
                    <a:lnTo>
                      <a:pt x="180" y="144"/>
                    </a:lnTo>
                    <a:lnTo>
                      <a:pt x="265" y="1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3" name="Freeform 458"/>
              <p:cNvSpPr>
                <a:spLocks/>
              </p:cNvSpPr>
              <p:nvPr/>
            </p:nvSpPr>
            <p:spPr bwMode="auto">
              <a:xfrm>
                <a:off x="5771" y="1322"/>
                <a:ext cx="33" cy="5"/>
              </a:xfrm>
              <a:custGeom>
                <a:avLst/>
                <a:gdLst>
                  <a:gd name="T0" fmla="*/ 0 w 162"/>
                  <a:gd name="T1" fmla="*/ 0 h 20"/>
                  <a:gd name="T2" fmla="*/ 0 w 162"/>
                  <a:gd name="T3" fmla="*/ 0 h 20"/>
                  <a:gd name="T4" fmla="*/ 0 w 162"/>
                  <a:gd name="T5" fmla="*/ 0 h 20"/>
                  <a:gd name="T6" fmla="*/ 0 w 162"/>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
                    <a:moveTo>
                      <a:pt x="162" y="2"/>
                    </a:moveTo>
                    <a:lnTo>
                      <a:pt x="162" y="20"/>
                    </a:lnTo>
                    <a:lnTo>
                      <a:pt x="0"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4" name="Line 459"/>
              <p:cNvSpPr>
                <a:spLocks noChangeShapeType="1"/>
              </p:cNvSpPr>
              <p:nvPr/>
            </p:nvSpPr>
            <p:spPr bwMode="auto">
              <a:xfrm>
                <a:off x="5764" y="1315"/>
                <a:ext cx="30"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55" name="Freeform 460"/>
              <p:cNvSpPr>
                <a:spLocks/>
              </p:cNvSpPr>
              <p:nvPr/>
            </p:nvSpPr>
            <p:spPr bwMode="auto">
              <a:xfrm>
                <a:off x="5745" y="1328"/>
                <a:ext cx="48" cy="16"/>
              </a:xfrm>
              <a:custGeom>
                <a:avLst/>
                <a:gdLst>
                  <a:gd name="T0" fmla="*/ 0 w 241"/>
                  <a:gd name="T1" fmla="*/ 0 h 64"/>
                  <a:gd name="T2" fmla="*/ 0 w 241"/>
                  <a:gd name="T3" fmla="*/ 0 h 64"/>
                  <a:gd name="T4" fmla="*/ 0 w 241"/>
                  <a:gd name="T5" fmla="*/ 0 h 64"/>
                  <a:gd name="T6" fmla="*/ 0 w 241"/>
                  <a:gd name="T7" fmla="*/ 0 h 64"/>
                  <a:gd name="T8" fmla="*/ 0 w 241"/>
                  <a:gd name="T9" fmla="*/ 0 h 64"/>
                  <a:gd name="T10" fmla="*/ 0 w 241"/>
                  <a:gd name="T11" fmla="*/ 0 h 64"/>
                  <a:gd name="T12" fmla="*/ 0 w 241"/>
                  <a:gd name="T13" fmla="*/ 0 h 64"/>
                  <a:gd name="T14" fmla="*/ 0 w 241"/>
                  <a:gd name="T15" fmla="*/ 0 h 64"/>
                  <a:gd name="T16" fmla="*/ 0 w 241"/>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1" h="64">
                    <a:moveTo>
                      <a:pt x="241" y="0"/>
                    </a:moveTo>
                    <a:lnTo>
                      <a:pt x="212" y="0"/>
                    </a:lnTo>
                    <a:lnTo>
                      <a:pt x="217" y="2"/>
                    </a:lnTo>
                    <a:lnTo>
                      <a:pt x="188" y="0"/>
                    </a:lnTo>
                    <a:lnTo>
                      <a:pt x="43" y="23"/>
                    </a:lnTo>
                    <a:lnTo>
                      <a:pt x="27" y="28"/>
                    </a:lnTo>
                    <a:lnTo>
                      <a:pt x="14" y="37"/>
                    </a:lnTo>
                    <a:lnTo>
                      <a:pt x="4" y="49"/>
                    </a:lnTo>
                    <a:lnTo>
                      <a:pt x="0"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6" name="Freeform 461"/>
              <p:cNvSpPr>
                <a:spLocks/>
              </p:cNvSpPr>
              <p:nvPr/>
            </p:nvSpPr>
            <p:spPr bwMode="auto">
              <a:xfrm>
                <a:off x="5745" y="1344"/>
                <a:ext cx="28" cy="34"/>
              </a:xfrm>
              <a:custGeom>
                <a:avLst/>
                <a:gdLst>
                  <a:gd name="T0" fmla="*/ 0 w 143"/>
                  <a:gd name="T1" fmla="*/ 0 h 135"/>
                  <a:gd name="T2" fmla="*/ 0 w 143"/>
                  <a:gd name="T3" fmla="*/ 0 h 135"/>
                  <a:gd name="T4" fmla="*/ 0 w 143"/>
                  <a:gd name="T5" fmla="*/ 0 h 135"/>
                  <a:gd name="T6" fmla="*/ 0 w 143"/>
                  <a:gd name="T7" fmla="*/ 0 h 135"/>
                  <a:gd name="T8" fmla="*/ 0 w 143"/>
                  <a:gd name="T9" fmla="*/ 0 h 135"/>
                  <a:gd name="T10" fmla="*/ 0 w 143"/>
                  <a:gd name="T11" fmla="*/ 0 h 135"/>
                  <a:gd name="T12" fmla="*/ 0 w 143"/>
                  <a:gd name="T13" fmla="*/ 0 h 135"/>
                  <a:gd name="T14" fmla="*/ 0 w 143"/>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 h="135">
                    <a:moveTo>
                      <a:pt x="0" y="0"/>
                    </a:moveTo>
                    <a:lnTo>
                      <a:pt x="0" y="16"/>
                    </a:lnTo>
                    <a:lnTo>
                      <a:pt x="4" y="29"/>
                    </a:lnTo>
                    <a:lnTo>
                      <a:pt x="26" y="62"/>
                    </a:lnTo>
                    <a:lnTo>
                      <a:pt x="52" y="89"/>
                    </a:lnTo>
                    <a:lnTo>
                      <a:pt x="81" y="113"/>
                    </a:lnTo>
                    <a:lnTo>
                      <a:pt x="115" y="135"/>
                    </a:lnTo>
                    <a:lnTo>
                      <a:pt x="143" y="1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7" name="Freeform 462"/>
              <p:cNvSpPr>
                <a:spLocks/>
              </p:cNvSpPr>
              <p:nvPr/>
            </p:nvSpPr>
            <p:spPr bwMode="auto">
              <a:xfrm>
                <a:off x="5773" y="1370"/>
                <a:ext cx="11" cy="6"/>
              </a:xfrm>
              <a:custGeom>
                <a:avLst/>
                <a:gdLst>
                  <a:gd name="T0" fmla="*/ 0 w 54"/>
                  <a:gd name="T1" fmla="*/ 0 h 26"/>
                  <a:gd name="T2" fmla="*/ 0 w 54"/>
                  <a:gd name="T3" fmla="*/ 0 h 26"/>
                  <a:gd name="T4" fmla="*/ 0 w 54"/>
                  <a:gd name="T5" fmla="*/ 0 h 26"/>
                  <a:gd name="T6" fmla="*/ 0 w 54"/>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0"/>
                    </a:moveTo>
                    <a:lnTo>
                      <a:pt x="18" y="18"/>
                    </a:lnTo>
                    <a:lnTo>
                      <a:pt x="40" y="26"/>
                    </a:lnTo>
                    <a:lnTo>
                      <a:pt x="54"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8" name="Freeform 463"/>
              <p:cNvSpPr>
                <a:spLocks/>
              </p:cNvSpPr>
              <p:nvPr/>
            </p:nvSpPr>
            <p:spPr bwMode="auto">
              <a:xfrm>
                <a:off x="5745" y="1335"/>
                <a:ext cx="39" cy="42"/>
              </a:xfrm>
              <a:custGeom>
                <a:avLst/>
                <a:gdLst>
                  <a:gd name="T0" fmla="*/ 0 w 194"/>
                  <a:gd name="T1" fmla="*/ 0 h 169"/>
                  <a:gd name="T2" fmla="*/ 0 w 194"/>
                  <a:gd name="T3" fmla="*/ 0 h 169"/>
                  <a:gd name="T4" fmla="*/ 0 w 194"/>
                  <a:gd name="T5" fmla="*/ 0 h 169"/>
                  <a:gd name="T6" fmla="*/ 0 w 194"/>
                  <a:gd name="T7" fmla="*/ 0 h 169"/>
                  <a:gd name="T8" fmla="*/ 0 w 194"/>
                  <a:gd name="T9" fmla="*/ 0 h 169"/>
                  <a:gd name="T10" fmla="*/ 0 w 194"/>
                  <a:gd name="T11" fmla="*/ 0 h 169"/>
                  <a:gd name="T12" fmla="*/ 0 w 194"/>
                  <a:gd name="T13" fmla="*/ 0 h 169"/>
                  <a:gd name="T14" fmla="*/ 0 w 194"/>
                  <a:gd name="T15" fmla="*/ 0 h 169"/>
                  <a:gd name="T16" fmla="*/ 0 w 194"/>
                  <a:gd name="T17" fmla="*/ 0 h 169"/>
                  <a:gd name="T18" fmla="*/ 0 w 194"/>
                  <a:gd name="T19" fmla="*/ 0 h 169"/>
                  <a:gd name="T20" fmla="*/ 0 w 194"/>
                  <a:gd name="T21" fmla="*/ 0 h 169"/>
                  <a:gd name="T22" fmla="*/ 0 w 194"/>
                  <a:gd name="T23" fmla="*/ 0 h 169"/>
                  <a:gd name="T24" fmla="*/ 0 w 194"/>
                  <a:gd name="T25" fmla="*/ 0 h 169"/>
                  <a:gd name="T26" fmla="*/ 0 w 194"/>
                  <a:gd name="T27" fmla="*/ 0 h 169"/>
                  <a:gd name="T28" fmla="*/ 0 w 194"/>
                  <a:gd name="T29" fmla="*/ 0 h 169"/>
                  <a:gd name="T30" fmla="*/ 0 w 194"/>
                  <a:gd name="T31" fmla="*/ 0 h 169"/>
                  <a:gd name="T32" fmla="*/ 0 w 194"/>
                  <a:gd name="T33" fmla="*/ 0 h 169"/>
                  <a:gd name="T34" fmla="*/ 0 w 194"/>
                  <a:gd name="T35" fmla="*/ 0 h 169"/>
                  <a:gd name="T36" fmla="*/ 0 w 194"/>
                  <a:gd name="T37" fmla="*/ 0 h 169"/>
                  <a:gd name="T38" fmla="*/ 0 w 194"/>
                  <a:gd name="T39" fmla="*/ 0 h 169"/>
                  <a:gd name="T40" fmla="*/ 0 w 194"/>
                  <a:gd name="T41" fmla="*/ 0 h 169"/>
                  <a:gd name="T42" fmla="*/ 0 w 194"/>
                  <a:gd name="T43" fmla="*/ 0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69">
                    <a:moveTo>
                      <a:pt x="193" y="166"/>
                    </a:moveTo>
                    <a:lnTo>
                      <a:pt x="194" y="158"/>
                    </a:lnTo>
                    <a:lnTo>
                      <a:pt x="194" y="135"/>
                    </a:lnTo>
                    <a:lnTo>
                      <a:pt x="190" y="115"/>
                    </a:lnTo>
                    <a:lnTo>
                      <a:pt x="179" y="95"/>
                    </a:lnTo>
                    <a:lnTo>
                      <a:pt x="164" y="76"/>
                    </a:lnTo>
                    <a:lnTo>
                      <a:pt x="125" y="44"/>
                    </a:lnTo>
                    <a:lnTo>
                      <a:pt x="121" y="37"/>
                    </a:lnTo>
                    <a:lnTo>
                      <a:pt x="109" y="22"/>
                    </a:lnTo>
                    <a:lnTo>
                      <a:pt x="95" y="11"/>
                    </a:lnTo>
                    <a:lnTo>
                      <a:pt x="77" y="4"/>
                    </a:lnTo>
                    <a:lnTo>
                      <a:pt x="60" y="0"/>
                    </a:lnTo>
                    <a:lnTo>
                      <a:pt x="40" y="0"/>
                    </a:lnTo>
                    <a:lnTo>
                      <a:pt x="23" y="5"/>
                    </a:lnTo>
                    <a:lnTo>
                      <a:pt x="10" y="16"/>
                    </a:lnTo>
                    <a:lnTo>
                      <a:pt x="1" y="32"/>
                    </a:lnTo>
                    <a:lnTo>
                      <a:pt x="0" y="49"/>
                    </a:lnTo>
                    <a:lnTo>
                      <a:pt x="6" y="65"/>
                    </a:lnTo>
                    <a:lnTo>
                      <a:pt x="27" y="96"/>
                    </a:lnTo>
                    <a:lnTo>
                      <a:pt x="53" y="125"/>
                    </a:lnTo>
                    <a:lnTo>
                      <a:pt x="82" y="149"/>
                    </a:lnTo>
                    <a:lnTo>
                      <a:pt x="115" y="16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59" name="Freeform 464"/>
              <p:cNvSpPr>
                <a:spLocks/>
              </p:cNvSpPr>
              <p:nvPr/>
            </p:nvSpPr>
            <p:spPr bwMode="auto">
              <a:xfrm>
                <a:off x="5753" y="1334"/>
                <a:ext cx="32" cy="46"/>
              </a:xfrm>
              <a:custGeom>
                <a:avLst/>
                <a:gdLst>
                  <a:gd name="T0" fmla="*/ 0 w 160"/>
                  <a:gd name="T1" fmla="*/ 0 h 185"/>
                  <a:gd name="T2" fmla="*/ 0 w 160"/>
                  <a:gd name="T3" fmla="*/ 0 h 185"/>
                  <a:gd name="T4" fmla="*/ 0 w 160"/>
                  <a:gd name="T5" fmla="*/ 0 h 185"/>
                  <a:gd name="T6" fmla="*/ 0 w 160"/>
                  <a:gd name="T7" fmla="*/ 0 h 185"/>
                  <a:gd name="T8" fmla="*/ 0 w 160"/>
                  <a:gd name="T9" fmla="*/ 0 h 185"/>
                  <a:gd name="T10" fmla="*/ 0 w 160"/>
                  <a:gd name="T11" fmla="*/ 0 h 185"/>
                  <a:gd name="T12" fmla="*/ 0 w 160"/>
                  <a:gd name="T13" fmla="*/ 0 h 185"/>
                  <a:gd name="T14" fmla="*/ 0 w 160"/>
                  <a:gd name="T15" fmla="*/ 0 h 185"/>
                  <a:gd name="T16" fmla="*/ 0 w 160"/>
                  <a:gd name="T17" fmla="*/ 0 h 185"/>
                  <a:gd name="T18" fmla="*/ 0 w 160"/>
                  <a:gd name="T19" fmla="*/ 0 h 185"/>
                  <a:gd name="T20" fmla="*/ 0 w 160"/>
                  <a:gd name="T21" fmla="*/ 0 h 185"/>
                  <a:gd name="T22" fmla="*/ 0 w 160"/>
                  <a:gd name="T23" fmla="*/ 0 h 185"/>
                  <a:gd name="T24" fmla="*/ 0 w 160"/>
                  <a:gd name="T25" fmla="*/ 0 h 185"/>
                  <a:gd name="T26" fmla="*/ 0 w 160"/>
                  <a:gd name="T27" fmla="*/ 0 h 185"/>
                  <a:gd name="T28" fmla="*/ 0 w 160"/>
                  <a:gd name="T29" fmla="*/ 0 h 185"/>
                  <a:gd name="T30" fmla="*/ 0 w 160"/>
                  <a:gd name="T31" fmla="*/ 0 h 185"/>
                  <a:gd name="T32" fmla="*/ 0 w 160"/>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 h="185">
                    <a:moveTo>
                      <a:pt x="91" y="148"/>
                    </a:moveTo>
                    <a:lnTo>
                      <a:pt x="112" y="169"/>
                    </a:lnTo>
                    <a:lnTo>
                      <a:pt x="139" y="178"/>
                    </a:lnTo>
                    <a:lnTo>
                      <a:pt x="151" y="179"/>
                    </a:lnTo>
                    <a:lnTo>
                      <a:pt x="153" y="185"/>
                    </a:lnTo>
                    <a:lnTo>
                      <a:pt x="160" y="162"/>
                    </a:lnTo>
                    <a:lnTo>
                      <a:pt x="160" y="139"/>
                    </a:lnTo>
                    <a:lnTo>
                      <a:pt x="154" y="116"/>
                    </a:lnTo>
                    <a:lnTo>
                      <a:pt x="143" y="96"/>
                    </a:lnTo>
                    <a:lnTo>
                      <a:pt x="127" y="78"/>
                    </a:lnTo>
                    <a:lnTo>
                      <a:pt x="89" y="45"/>
                    </a:lnTo>
                    <a:lnTo>
                      <a:pt x="85" y="39"/>
                    </a:lnTo>
                    <a:lnTo>
                      <a:pt x="73" y="23"/>
                    </a:lnTo>
                    <a:lnTo>
                      <a:pt x="57" y="13"/>
                    </a:lnTo>
                    <a:lnTo>
                      <a:pt x="38" y="4"/>
                    </a:lnTo>
                    <a:lnTo>
                      <a:pt x="2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0" name="Freeform 465"/>
              <p:cNvSpPr>
                <a:spLocks/>
              </p:cNvSpPr>
              <p:nvPr/>
            </p:nvSpPr>
            <p:spPr bwMode="auto">
              <a:xfrm>
                <a:off x="5766" y="1342"/>
                <a:ext cx="2" cy="8"/>
              </a:xfrm>
              <a:custGeom>
                <a:avLst/>
                <a:gdLst>
                  <a:gd name="T0" fmla="*/ 0 w 11"/>
                  <a:gd name="T1" fmla="*/ 0 h 28"/>
                  <a:gd name="T2" fmla="*/ 0 w 11"/>
                  <a:gd name="T3" fmla="*/ 0 h 28"/>
                  <a:gd name="T4" fmla="*/ 0 w 11"/>
                  <a:gd name="T5" fmla="*/ 0 h 28"/>
                  <a:gd name="T6" fmla="*/ 0 60000 65536"/>
                  <a:gd name="T7" fmla="*/ 0 60000 65536"/>
                  <a:gd name="T8" fmla="*/ 0 60000 65536"/>
                </a:gdLst>
                <a:ahLst/>
                <a:cxnLst>
                  <a:cxn ang="T6">
                    <a:pos x="T0" y="T1"/>
                  </a:cxn>
                  <a:cxn ang="T7">
                    <a:pos x="T2" y="T3"/>
                  </a:cxn>
                  <a:cxn ang="T8">
                    <a:pos x="T4" y="T5"/>
                  </a:cxn>
                </a:cxnLst>
                <a:rect l="0" t="0" r="r" b="b"/>
                <a:pathLst>
                  <a:path w="11" h="28">
                    <a:moveTo>
                      <a:pt x="11" y="0"/>
                    </a:moveTo>
                    <a:lnTo>
                      <a:pt x="10" y="2"/>
                    </a:lnTo>
                    <a:lnTo>
                      <a:pt x="0"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1" name="Freeform 466"/>
              <p:cNvSpPr>
                <a:spLocks/>
              </p:cNvSpPr>
              <p:nvPr/>
            </p:nvSpPr>
            <p:spPr bwMode="auto">
              <a:xfrm>
                <a:off x="5766" y="1344"/>
                <a:ext cx="7" cy="27"/>
              </a:xfrm>
              <a:custGeom>
                <a:avLst/>
                <a:gdLst>
                  <a:gd name="T0" fmla="*/ 0 w 36"/>
                  <a:gd name="T1" fmla="*/ 0 h 107"/>
                  <a:gd name="T2" fmla="*/ 0 w 36"/>
                  <a:gd name="T3" fmla="*/ 0 h 107"/>
                  <a:gd name="T4" fmla="*/ 0 w 36"/>
                  <a:gd name="T5" fmla="*/ 0 h 107"/>
                  <a:gd name="T6" fmla="*/ 0 w 36"/>
                  <a:gd name="T7" fmla="*/ 0 h 107"/>
                  <a:gd name="T8" fmla="*/ 0 w 36"/>
                  <a:gd name="T9" fmla="*/ 0 h 107"/>
                  <a:gd name="T10" fmla="*/ 0 w 36"/>
                  <a:gd name="T11" fmla="*/ 0 h 107"/>
                  <a:gd name="T12" fmla="*/ 0 w 36"/>
                  <a:gd name="T13" fmla="*/ 0 h 107"/>
                  <a:gd name="T14" fmla="*/ 0 w 36"/>
                  <a:gd name="T15" fmla="*/ 0 h 107"/>
                  <a:gd name="T16" fmla="*/ 0 w 36"/>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07">
                    <a:moveTo>
                      <a:pt x="1" y="21"/>
                    </a:moveTo>
                    <a:lnTo>
                      <a:pt x="0" y="47"/>
                    </a:lnTo>
                    <a:lnTo>
                      <a:pt x="10" y="79"/>
                    </a:lnTo>
                    <a:lnTo>
                      <a:pt x="28" y="107"/>
                    </a:lnTo>
                    <a:lnTo>
                      <a:pt x="36" y="103"/>
                    </a:lnTo>
                    <a:lnTo>
                      <a:pt x="18" y="75"/>
                    </a:lnTo>
                    <a:lnTo>
                      <a:pt x="10" y="46"/>
                    </a:lnTo>
                    <a:lnTo>
                      <a:pt x="10" y="22"/>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2" name="Freeform 467"/>
              <p:cNvSpPr>
                <a:spLocks/>
              </p:cNvSpPr>
              <p:nvPr/>
            </p:nvSpPr>
            <p:spPr bwMode="auto">
              <a:xfrm>
                <a:off x="5788" y="1329"/>
                <a:ext cx="12" cy="16"/>
              </a:xfrm>
              <a:custGeom>
                <a:avLst/>
                <a:gdLst>
                  <a:gd name="T0" fmla="*/ 0 w 61"/>
                  <a:gd name="T1" fmla="*/ 0 h 64"/>
                  <a:gd name="T2" fmla="*/ 0 w 61"/>
                  <a:gd name="T3" fmla="*/ 0 h 64"/>
                  <a:gd name="T4" fmla="*/ 0 w 61"/>
                  <a:gd name="T5" fmla="*/ 0 h 64"/>
                  <a:gd name="T6" fmla="*/ 0 w 61"/>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64">
                    <a:moveTo>
                      <a:pt x="61" y="64"/>
                    </a:moveTo>
                    <a:lnTo>
                      <a:pt x="46" y="38"/>
                    </a:lnTo>
                    <a:lnTo>
                      <a:pt x="25"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3" name="Freeform 468"/>
              <p:cNvSpPr>
                <a:spLocks/>
              </p:cNvSpPr>
              <p:nvPr/>
            </p:nvSpPr>
            <p:spPr bwMode="auto">
              <a:xfrm>
                <a:off x="5793" y="1328"/>
                <a:ext cx="16" cy="14"/>
              </a:xfrm>
              <a:custGeom>
                <a:avLst/>
                <a:gdLst>
                  <a:gd name="T0" fmla="*/ 0 w 81"/>
                  <a:gd name="T1" fmla="*/ 0 h 57"/>
                  <a:gd name="T2" fmla="*/ 0 w 81"/>
                  <a:gd name="T3" fmla="*/ 0 h 57"/>
                  <a:gd name="T4" fmla="*/ 0 w 81"/>
                  <a:gd name="T5" fmla="*/ 0 h 57"/>
                  <a:gd name="T6" fmla="*/ 0 w 81"/>
                  <a:gd name="T7" fmla="*/ 0 h 57"/>
                  <a:gd name="T8" fmla="*/ 0 w 8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57">
                    <a:moveTo>
                      <a:pt x="0" y="0"/>
                    </a:moveTo>
                    <a:lnTo>
                      <a:pt x="19" y="3"/>
                    </a:lnTo>
                    <a:lnTo>
                      <a:pt x="43" y="12"/>
                    </a:lnTo>
                    <a:lnTo>
                      <a:pt x="63" y="28"/>
                    </a:lnTo>
                    <a:lnTo>
                      <a:pt x="81"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4" name="Freeform 469"/>
              <p:cNvSpPr>
                <a:spLocks/>
              </p:cNvSpPr>
              <p:nvPr/>
            </p:nvSpPr>
            <p:spPr bwMode="auto">
              <a:xfrm>
                <a:off x="5782" y="1345"/>
                <a:ext cx="20" cy="37"/>
              </a:xfrm>
              <a:custGeom>
                <a:avLst/>
                <a:gdLst>
                  <a:gd name="T0" fmla="*/ 0 w 96"/>
                  <a:gd name="T1" fmla="*/ 0 h 150"/>
                  <a:gd name="T2" fmla="*/ 0 w 96"/>
                  <a:gd name="T3" fmla="*/ 0 h 150"/>
                  <a:gd name="T4" fmla="*/ 0 w 96"/>
                  <a:gd name="T5" fmla="*/ 0 h 150"/>
                  <a:gd name="T6" fmla="*/ 0 w 96"/>
                  <a:gd name="T7" fmla="*/ 0 h 150"/>
                  <a:gd name="T8" fmla="*/ 0 w 96"/>
                  <a:gd name="T9" fmla="*/ 0 h 150"/>
                  <a:gd name="T10" fmla="*/ 0 w 96"/>
                  <a:gd name="T11" fmla="*/ 0 h 150"/>
                  <a:gd name="T12" fmla="*/ 0 w 96"/>
                  <a:gd name="T13" fmla="*/ 0 h 150"/>
                  <a:gd name="T14" fmla="*/ 0 w 96"/>
                  <a:gd name="T15" fmla="*/ 0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150">
                    <a:moveTo>
                      <a:pt x="90" y="0"/>
                    </a:moveTo>
                    <a:lnTo>
                      <a:pt x="96" y="29"/>
                    </a:lnTo>
                    <a:lnTo>
                      <a:pt x="96" y="60"/>
                    </a:lnTo>
                    <a:lnTo>
                      <a:pt x="90" y="87"/>
                    </a:lnTo>
                    <a:lnTo>
                      <a:pt x="75" y="112"/>
                    </a:lnTo>
                    <a:lnTo>
                      <a:pt x="0" y="150"/>
                    </a:lnTo>
                    <a:lnTo>
                      <a:pt x="3" y="140"/>
                    </a:lnTo>
                    <a:lnTo>
                      <a:pt x="9" y="1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5" name="Line 470"/>
              <p:cNvSpPr>
                <a:spLocks noChangeShapeType="1"/>
              </p:cNvSpPr>
              <p:nvPr/>
            </p:nvSpPr>
            <p:spPr bwMode="auto">
              <a:xfrm flipH="1">
                <a:off x="5783" y="1380"/>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66" name="Line 471"/>
              <p:cNvSpPr>
                <a:spLocks noChangeShapeType="1"/>
              </p:cNvSpPr>
              <p:nvPr/>
            </p:nvSpPr>
            <p:spPr bwMode="auto">
              <a:xfrm flipV="1">
                <a:off x="5797" y="1365"/>
                <a:ext cx="8"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67" name="Line 472"/>
              <p:cNvSpPr>
                <a:spLocks noChangeShapeType="1"/>
              </p:cNvSpPr>
              <p:nvPr/>
            </p:nvSpPr>
            <p:spPr bwMode="auto">
              <a:xfrm>
                <a:off x="5811" y="1416"/>
                <a:ext cx="57"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68" name="Freeform 473"/>
              <p:cNvSpPr>
                <a:spLocks/>
              </p:cNvSpPr>
              <p:nvPr/>
            </p:nvSpPr>
            <p:spPr bwMode="auto">
              <a:xfrm>
                <a:off x="5838" y="1423"/>
                <a:ext cx="1" cy="18"/>
              </a:xfrm>
              <a:custGeom>
                <a:avLst/>
                <a:gdLst>
                  <a:gd name="T0" fmla="*/ 0 w 1"/>
                  <a:gd name="T1" fmla="*/ 0 h 71"/>
                  <a:gd name="T2" fmla="*/ 0 w 1"/>
                  <a:gd name="T3" fmla="*/ 0 h 71"/>
                  <a:gd name="T4" fmla="*/ 0 w 1"/>
                  <a:gd name="T5" fmla="*/ 0 h 71"/>
                  <a:gd name="T6" fmla="*/ 0 60000 65536"/>
                  <a:gd name="T7" fmla="*/ 0 60000 65536"/>
                  <a:gd name="T8" fmla="*/ 0 60000 65536"/>
                </a:gdLst>
                <a:ahLst/>
                <a:cxnLst>
                  <a:cxn ang="T6">
                    <a:pos x="T0" y="T1"/>
                  </a:cxn>
                  <a:cxn ang="T7">
                    <a:pos x="T2" y="T3"/>
                  </a:cxn>
                  <a:cxn ang="T8">
                    <a:pos x="T4" y="T5"/>
                  </a:cxn>
                </a:cxnLst>
                <a:rect l="0" t="0" r="r" b="b"/>
                <a:pathLst>
                  <a:path w="1" h="71">
                    <a:moveTo>
                      <a:pt x="0" y="0"/>
                    </a:moveTo>
                    <a:lnTo>
                      <a:pt x="0" y="57"/>
                    </a:lnTo>
                    <a:lnTo>
                      <a:pt x="0" y="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69" name="Freeform 474"/>
              <p:cNvSpPr>
                <a:spLocks/>
              </p:cNvSpPr>
              <p:nvPr/>
            </p:nvSpPr>
            <p:spPr bwMode="auto">
              <a:xfrm>
                <a:off x="5830" y="1437"/>
                <a:ext cx="8" cy="18"/>
              </a:xfrm>
              <a:custGeom>
                <a:avLst/>
                <a:gdLst>
                  <a:gd name="T0" fmla="*/ 0 w 42"/>
                  <a:gd name="T1" fmla="*/ 0 h 74"/>
                  <a:gd name="T2" fmla="*/ 0 w 42"/>
                  <a:gd name="T3" fmla="*/ 0 h 74"/>
                  <a:gd name="T4" fmla="*/ 0 w 42"/>
                  <a:gd name="T5" fmla="*/ 0 h 74"/>
                  <a:gd name="T6" fmla="*/ 0 w 42"/>
                  <a:gd name="T7" fmla="*/ 0 h 74"/>
                  <a:gd name="T8" fmla="*/ 0 w 42"/>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74">
                    <a:moveTo>
                      <a:pt x="42" y="0"/>
                    </a:moveTo>
                    <a:lnTo>
                      <a:pt x="7" y="10"/>
                    </a:lnTo>
                    <a:lnTo>
                      <a:pt x="2" y="14"/>
                    </a:lnTo>
                    <a:lnTo>
                      <a:pt x="0" y="18"/>
                    </a:lnTo>
                    <a:lnTo>
                      <a:pt x="0" y="7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0" name="Freeform 475"/>
              <p:cNvSpPr>
                <a:spLocks/>
              </p:cNvSpPr>
              <p:nvPr/>
            </p:nvSpPr>
            <p:spPr bwMode="auto">
              <a:xfrm>
                <a:off x="5803" y="1458"/>
                <a:ext cx="11" cy="13"/>
              </a:xfrm>
              <a:custGeom>
                <a:avLst/>
                <a:gdLst>
                  <a:gd name="T0" fmla="*/ 0 w 51"/>
                  <a:gd name="T1" fmla="*/ 0 h 50"/>
                  <a:gd name="T2" fmla="*/ 0 w 51"/>
                  <a:gd name="T3" fmla="*/ 0 h 50"/>
                  <a:gd name="T4" fmla="*/ 0 w 51"/>
                  <a:gd name="T5" fmla="*/ 0 h 50"/>
                  <a:gd name="T6" fmla="*/ 0 w 51"/>
                  <a:gd name="T7" fmla="*/ 0 h 50"/>
                  <a:gd name="T8" fmla="*/ 0 w 51"/>
                  <a:gd name="T9" fmla="*/ 0 h 50"/>
                  <a:gd name="T10" fmla="*/ 0 w 51"/>
                  <a:gd name="T11" fmla="*/ 0 h 50"/>
                  <a:gd name="T12" fmla="*/ 0 w 51"/>
                  <a:gd name="T13" fmla="*/ 0 h 50"/>
                  <a:gd name="T14" fmla="*/ 0 w 51"/>
                  <a:gd name="T15" fmla="*/ 0 h 50"/>
                  <a:gd name="T16" fmla="*/ 0 w 51"/>
                  <a:gd name="T17" fmla="*/ 0 h 50"/>
                  <a:gd name="T18" fmla="*/ 0 w 51"/>
                  <a:gd name="T19" fmla="*/ 0 h 50"/>
                  <a:gd name="T20" fmla="*/ 0 w 51"/>
                  <a:gd name="T21" fmla="*/ 0 h 50"/>
                  <a:gd name="T22" fmla="*/ 0 w 51"/>
                  <a:gd name="T23" fmla="*/ 0 h 50"/>
                  <a:gd name="T24" fmla="*/ 0 w 51"/>
                  <a:gd name="T25" fmla="*/ 0 h 50"/>
                  <a:gd name="T26" fmla="*/ 0 w 51"/>
                  <a:gd name="T27" fmla="*/ 0 h 50"/>
                  <a:gd name="T28" fmla="*/ 0 w 51"/>
                  <a:gd name="T29" fmla="*/ 0 h 50"/>
                  <a:gd name="T30" fmla="*/ 0 w 51"/>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50">
                    <a:moveTo>
                      <a:pt x="51" y="0"/>
                    </a:moveTo>
                    <a:lnTo>
                      <a:pt x="18" y="2"/>
                    </a:lnTo>
                    <a:lnTo>
                      <a:pt x="12" y="7"/>
                    </a:lnTo>
                    <a:lnTo>
                      <a:pt x="12" y="20"/>
                    </a:lnTo>
                    <a:lnTo>
                      <a:pt x="0" y="40"/>
                    </a:lnTo>
                    <a:lnTo>
                      <a:pt x="1" y="43"/>
                    </a:lnTo>
                    <a:lnTo>
                      <a:pt x="2" y="44"/>
                    </a:lnTo>
                    <a:lnTo>
                      <a:pt x="6" y="47"/>
                    </a:lnTo>
                    <a:lnTo>
                      <a:pt x="9" y="48"/>
                    </a:lnTo>
                    <a:lnTo>
                      <a:pt x="12" y="50"/>
                    </a:lnTo>
                    <a:lnTo>
                      <a:pt x="15" y="50"/>
                    </a:lnTo>
                    <a:lnTo>
                      <a:pt x="15" y="48"/>
                    </a:lnTo>
                    <a:lnTo>
                      <a:pt x="16" y="50"/>
                    </a:lnTo>
                    <a:lnTo>
                      <a:pt x="28" y="30"/>
                    </a:lnTo>
                    <a:lnTo>
                      <a:pt x="38" y="35"/>
                    </a:lnTo>
                    <a:lnTo>
                      <a:pt x="12"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1" name="Freeform 476"/>
              <p:cNvSpPr>
                <a:spLocks/>
              </p:cNvSpPr>
              <p:nvPr/>
            </p:nvSpPr>
            <p:spPr bwMode="auto">
              <a:xfrm>
                <a:off x="5796" y="1468"/>
                <a:ext cx="7" cy="1"/>
              </a:xfrm>
              <a:custGeom>
                <a:avLst/>
                <a:gdLst>
                  <a:gd name="T0" fmla="*/ 0 w 35"/>
                  <a:gd name="T1" fmla="*/ 0 h 5"/>
                  <a:gd name="T2" fmla="*/ 0 w 35"/>
                  <a:gd name="T3" fmla="*/ 0 h 5"/>
                  <a:gd name="T4" fmla="*/ 0 w 35"/>
                  <a:gd name="T5" fmla="*/ 0 h 5"/>
                  <a:gd name="T6" fmla="*/ 0 60000 65536"/>
                  <a:gd name="T7" fmla="*/ 0 60000 65536"/>
                  <a:gd name="T8" fmla="*/ 0 60000 65536"/>
                </a:gdLst>
                <a:ahLst/>
                <a:cxnLst>
                  <a:cxn ang="T6">
                    <a:pos x="T0" y="T1"/>
                  </a:cxn>
                  <a:cxn ang="T7">
                    <a:pos x="T2" y="T3"/>
                  </a:cxn>
                  <a:cxn ang="T8">
                    <a:pos x="T4" y="T5"/>
                  </a:cxn>
                </a:cxnLst>
                <a:rect l="0" t="0" r="r" b="b"/>
                <a:pathLst>
                  <a:path w="35" h="5">
                    <a:moveTo>
                      <a:pt x="35" y="2"/>
                    </a:moveTo>
                    <a:lnTo>
                      <a:pt x="16" y="0"/>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2" name="Freeform 477"/>
              <p:cNvSpPr>
                <a:spLocks/>
              </p:cNvSpPr>
              <p:nvPr/>
            </p:nvSpPr>
            <p:spPr bwMode="auto">
              <a:xfrm>
                <a:off x="5796" y="1469"/>
                <a:ext cx="13" cy="9"/>
              </a:xfrm>
              <a:custGeom>
                <a:avLst/>
                <a:gdLst>
                  <a:gd name="T0" fmla="*/ 0 w 62"/>
                  <a:gd name="T1" fmla="*/ 0 h 36"/>
                  <a:gd name="T2" fmla="*/ 0 w 62"/>
                  <a:gd name="T3" fmla="*/ 0 h 36"/>
                  <a:gd name="T4" fmla="*/ 0 w 62"/>
                  <a:gd name="T5" fmla="*/ 0 h 36"/>
                  <a:gd name="T6" fmla="*/ 0 w 62"/>
                  <a:gd name="T7" fmla="*/ 0 h 36"/>
                  <a:gd name="T8" fmla="*/ 0 w 62"/>
                  <a:gd name="T9" fmla="*/ 0 h 36"/>
                  <a:gd name="T10" fmla="*/ 0 w 62"/>
                  <a:gd name="T11" fmla="*/ 0 h 36"/>
                  <a:gd name="T12" fmla="*/ 0 w 62"/>
                  <a:gd name="T13" fmla="*/ 0 h 36"/>
                  <a:gd name="T14" fmla="*/ 0 w 62"/>
                  <a:gd name="T15" fmla="*/ 0 h 36"/>
                  <a:gd name="T16" fmla="*/ 0 w 62"/>
                  <a:gd name="T17" fmla="*/ 0 h 36"/>
                  <a:gd name="T18" fmla="*/ 0 w 62"/>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36">
                    <a:moveTo>
                      <a:pt x="0" y="0"/>
                    </a:moveTo>
                    <a:lnTo>
                      <a:pt x="0" y="1"/>
                    </a:lnTo>
                    <a:lnTo>
                      <a:pt x="8" y="7"/>
                    </a:lnTo>
                    <a:lnTo>
                      <a:pt x="16" y="12"/>
                    </a:lnTo>
                    <a:lnTo>
                      <a:pt x="29" y="21"/>
                    </a:lnTo>
                    <a:lnTo>
                      <a:pt x="42" y="27"/>
                    </a:lnTo>
                    <a:lnTo>
                      <a:pt x="52" y="34"/>
                    </a:lnTo>
                    <a:lnTo>
                      <a:pt x="62" y="36"/>
                    </a:lnTo>
                    <a:lnTo>
                      <a:pt x="61" y="20"/>
                    </a:lnTo>
                    <a:lnTo>
                      <a:pt x="51"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3" name="Line 478"/>
              <p:cNvSpPr>
                <a:spLocks noChangeShapeType="1"/>
              </p:cNvSpPr>
              <p:nvPr/>
            </p:nvSpPr>
            <p:spPr bwMode="auto">
              <a:xfrm flipH="1">
                <a:off x="5780" y="1478"/>
                <a:ext cx="29" cy="6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74" name="Freeform 479"/>
              <p:cNvSpPr>
                <a:spLocks/>
              </p:cNvSpPr>
              <p:nvPr/>
            </p:nvSpPr>
            <p:spPr bwMode="auto">
              <a:xfrm>
                <a:off x="5768" y="1469"/>
                <a:ext cx="28" cy="76"/>
              </a:xfrm>
              <a:custGeom>
                <a:avLst/>
                <a:gdLst>
                  <a:gd name="T0" fmla="*/ 0 w 142"/>
                  <a:gd name="T1" fmla="*/ 0 h 303"/>
                  <a:gd name="T2" fmla="*/ 0 w 142"/>
                  <a:gd name="T3" fmla="*/ 0 h 303"/>
                  <a:gd name="T4" fmla="*/ 0 w 142"/>
                  <a:gd name="T5" fmla="*/ 0 h 303"/>
                  <a:gd name="T6" fmla="*/ 0 w 142"/>
                  <a:gd name="T7" fmla="*/ 0 h 303"/>
                  <a:gd name="T8" fmla="*/ 0 w 142"/>
                  <a:gd name="T9" fmla="*/ 0 h 303"/>
                  <a:gd name="T10" fmla="*/ 0 w 142"/>
                  <a:gd name="T11" fmla="*/ 0 h 303"/>
                  <a:gd name="T12" fmla="*/ 0 w 142"/>
                  <a:gd name="T13" fmla="*/ 0 h 303"/>
                  <a:gd name="T14" fmla="*/ 0 w 142"/>
                  <a:gd name="T15" fmla="*/ 0 h 303"/>
                  <a:gd name="T16" fmla="*/ 0 w 142"/>
                  <a:gd name="T17" fmla="*/ 0 h 303"/>
                  <a:gd name="T18" fmla="*/ 0 w 142"/>
                  <a:gd name="T19" fmla="*/ 0 h 303"/>
                  <a:gd name="T20" fmla="*/ 0 w 142"/>
                  <a:gd name="T21" fmla="*/ 0 h 303"/>
                  <a:gd name="T22" fmla="*/ 0 w 142"/>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303">
                    <a:moveTo>
                      <a:pt x="62" y="301"/>
                    </a:moveTo>
                    <a:lnTo>
                      <a:pt x="62" y="303"/>
                    </a:lnTo>
                    <a:lnTo>
                      <a:pt x="60" y="303"/>
                    </a:lnTo>
                    <a:lnTo>
                      <a:pt x="49" y="301"/>
                    </a:lnTo>
                    <a:lnTo>
                      <a:pt x="39" y="297"/>
                    </a:lnTo>
                    <a:lnTo>
                      <a:pt x="27" y="290"/>
                    </a:lnTo>
                    <a:lnTo>
                      <a:pt x="13" y="282"/>
                    </a:lnTo>
                    <a:lnTo>
                      <a:pt x="7" y="275"/>
                    </a:lnTo>
                    <a:lnTo>
                      <a:pt x="0" y="267"/>
                    </a:lnTo>
                    <a:lnTo>
                      <a:pt x="0" y="265"/>
                    </a:lnTo>
                    <a:lnTo>
                      <a:pt x="0" y="266"/>
                    </a:lnTo>
                    <a:lnTo>
                      <a:pt x="14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5" name="Freeform 480"/>
              <p:cNvSpPr>
                <a:spLocks/>
              </p:cNvSpPr>
              <p:nvPr/>
            </p:nvSpPr>
            <p:spPr bwMode="auto">
              <a:xfrm>
                <a:off x="5766" y="1538"/>
                <a:ext cx="12" cy="15"/>
              </a:xfrm>
              <a:custGeom>
                <a:avLst/>
                <a:gdLst>
                  <a:gd name="T0" fmla="*/ 0 w 59"/>
                  <a:gd name="T1" fmla="*/ 0 h 60"/>
                  <a:gd name="T2" fmla="*/ 0 w 59"/>
                  <a:gd name="T3" fmla="*/ 0 h 60"/>
                  <a:gd name="T4" fmla="*/ 0 w 59"/>
                  <a:gd name="T5" fmla="*/ 0 h 60"/>
                  <a:gd name="T6" fmla="*/ 0 w 59"/>
                  <a:gd name="T7" fmla="*/ 0 h 60"/>
                  <a:gd name="T8" fmla="*/ 0 w 59"/>
                  <a:gd name="T9" fmla="*/ 0 h 60"/>
                  <a:gd name="T10" fmla="*/ 0 w 59"/>
                  <a:gd name="T11" fmla="*/ 0 h 60"/>
                  <a:gd name="T12" fmla="*/ 0 w 59"/>
                  <a:gd name="T13" fmla="*/ 0 h 60"/>
                  <a:gd name="T14" fmla="*/ 0 w 59"/>
                  <a:gd name="T15" fmla="*/ 0 h 60"/>
                  <a:gd name="T16" fmla="*/ 0 w 59"/>
                  <a:gd name="T17" fmla="*/ 0 h 60"/>
                  <a:gd name="T18" fmla="*/ 0 w 59"/>
                  <a:gd name="T19" fmla="*/ 0 h 60"/>
                  <a:gd name="T20" fmla="*/ 0 w 59"/>
                  <a:gd name="T21" fmla="*/ 0 h 60"/>
                  <a:gd name="T22" fmla="*/ 0 w 59"/>
                  <a:gd name="T23" fmla="*/ 0 h 60"/>
                  <a:gd name="T24" fmla="*/ 0 w 59"/>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23"/>
                    </a:moveTo>
                    <a:lnTo>
                      <a:pt x="39" y="58"/>
                    </a:lnTo>
                    <a:lnTo>
                      <a:pt x="38" y="60"/>
                    </a:lnTo>
                    <a:lnTo>
                      <a:pt x="32" y="58"/>
                    </a:lnTo>
                    <a:lnTo>
                      <a:pt x="24" y="55"/>
                    </a:lnTo>
                    <a:lnTo>
                      <a:pt x="18" y="53"/>
                    </a:lnTo>
                    <a:lnTo>
                      <a:pt x="10" y="45"/>
                    </a:lnTo>
                    <a:lnTo>
                      <a:pt x="4" y="43"/>
                    </a:lnTo>
                    <a:lnTo>
                      <a:pt x="0" y="38"/>
                    </a:lnTo>
                    <a:lnTo>
                      <a:pt x="0" y="36"/>
                    </a:lnTo>
                    <a:lnTo>
                      <a:pt x="1" y="35"/>
                    </a:lnTo>
                    <a:lnTo>
                      <a:pt x="0" y="36"/>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6" name="Freeform 481"/>
              <p:cNvSpPr>
                <a:spLocks/>
              </p:cNvSpPr>
              <p:nvPr/>
            </p:nvSpPr>
            <p:spPr bwMode="auto">
              <a:xfrm>
                <a:off x="5761" y="1550"/>
                <a:ext cx="12" cy="16"/>
              </a:xfrm>
              <a:custGeom>
                <a:avLst/>
                <a:gdLst>
                  <a:gd name="T0" fmla="*/ 0 w 60"/>
                  <a:gd name="T1" fmla="*/ 0 h 64"/>
                  <a:gd name="T2" fmla="*/ 0 w 60"/>
                  <a:gd name="T3" fmla="*/ 0 h 64"/>
                  <a:gd name="T4" fmla="*/ 0 w 60"/>
                  <a:gd name="T5" fmla="*/ 0 h 64"/>
                  <a:gd name="T6" fmla="*/ 0 w 60"/>
                  <a:gd name="T7" fmla="*/ 0 h 64"/>
                  <a:gd name="T8" fmla="*/ 0 w 60"/>
                  <a:gd name="T9" fmla="*/ 0 h 64"/>
                  <a:gd name="T10" fmla="*/ 0 w 60"/>
                  <a:gd name="T11" fmla="*/ 0 h 64"/>
                  <a:gd name="T12" fmla="*/ 0 w 60"/>
                  <a:gd name="T13" fmla="*/ 0 h 64"/>
                  <a:gd name="T14" fmla="*/ 0 w 60"/>
                  <a:gd name="T15" fmla="*/ 0 h 64"/>
                  <a:gd name="T16" fmla="*/ 0 w 60"/>
                  <a:gd name="T17" fmla="*/ 0 h 64"/>
                  <a:gd name="T18" fmla="*/ 0 w 60"/>
                  <a:gd name="T19" fmla="*/ 0 h 64"/>
                  <a:gd name="T20" fmla="*/ 0 w 60"/>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64">
                    <a:moveTo>
                      <a:pt x="35" y="0"/>
                    </a:moveTo>
                    <a:lnTo>
                      <a:pt x="22" y="29"/>
                    </a:lnTo>
                    <a:lnTo>
                      <a:pt x="27" y="27"/>
                    </a:lnTo>
                    <a:lnTo>
                      <a:pt x="18" y="31"/>
                    </a:lnTo>
                    <a:lnTo>
                      <a:pt x="11" y="38"/>
                    </a:lnTo>
                    <a:lnTo>
                      <a:pt x="0" y="64"/>
                    </a:lnTo>
                    <a:lnTo>
                      <a:pt x="60" y="64"/>
                    </a:lnTo>
                    <a:lnTo>
                      <a:pt x="49" y="47"/>
                    </a:lnTo>
                    <a:lnTo>
                      <a:pt x="44" y="36"/>
                    </a:lnTo>
                    <a:lnTo>
                      <a:pt x="37" y="31"/>
                    </a:lnTo>
                    <a:lnTo>
                      <a:pt x="27"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7" name="Line 482"/>
              <p:cNvSpPr>
                <a:spLocks noChangeShapeType="1"/>
              </p:cNvSpPr>
              <p:nvPr/>
            </p:nvSpPr>
            <p:spPr bwMode="auto">
              <a:xfrm flipV="1">
                <a:off x="5770" y="1552"/>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78" name="Freeform 483"/>
              <p:cNvSpPr>
                <a:spLocks/>
              </p:cNvSpPr>
              <p:nvPr/>
            </p:nvSpPr>
            <p:spPr bwMode="auto">
              <a:xfrm>
                <a:off x="5770" y="1556"/>
                <a:ext cx="4" cy="10"/>
              </a:xfrm>
              <a:custGeom>
                <a:avLst/>
                <a:gdLst>
                  <a:gd name="T0" fmla="*/ 0 w 19"/>
                  <a:gd name="T1" fmla="*/ 0 h 41"/>
                  <a:gd name="T2" fmla="*/ 0 w 19"/>
                  <a:gd name="T3" fmla="*/ 0 h 41"/>
                  <a:gd name="T4" fmla="*/ 0 w 19"/>
                  <a:gd name="T5" fmla="*/ 0 h 41"/>
                  <a:gd name="T6" fmla="*/ 0 w 19"/>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1">
                    <a:moveTo>
                      <a:pt x="0" y="0"/>
                    </a:moveTo>
                    <a:lnTo>
                      <a:pt x="6" y="6"/>
                    </a:lnTo>
                    <a:lnTo>
                      <a:pt x="19" y="29"/>
                    </a:lnTo>
                    <a:lnTo>
                      <a:pt x="12"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79" name="Line 484"/>
              <p:cNvSpPr>
                <a:spLocks noChangeShapeType="1"/>
              </p:cNvSpPr>
              <p:nvPr/>
            </p:nvSpPr>
            <p:spPr bwMode="auto">
              <a:xfrm flipV="1">
                <a:off x="5867" y="1537"/>
                <a:ext cx="39"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0" name="Line 485"/>
              <p:cNvSpPr>
                <a:spLocks noChangeShapeType="1"/>
              </p:cNvSpPr>
              <p:nvPr/>
            </p:nvSpPr>
            <p:spPr bwMode="auto">
              <a:xfrm flipH="1">
                <a:off x="5866" y="1529"/>
                <a:ext cx="38"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1" name="Freeform 486"/>
              <p:cNvSpPr>
                <a:spLocks/>
              </p:cNvSpPr>
              <p:nvPr/>
            </p:nvSpPr>
            <p:spPr bwMode="auto">
              <a:xfrm>
                <a:off x="5921" y="1475"/>
                <a:ext cx="55" cy="52"/>
              </a:xfrm>
              <a:custGeom>
                <a:avLst/>
                <a:gdLst>
                  <a:gd name="T0" fmla="*/ 0 w 277"/>
                  <a:gd name="T1" fmla="*/ 0 h 207"/>
                  <a:gd name="T2" fmla="*/ 0 w 277"/>
                  <a:gd name="T3" fmla="*/ 0 h 207"/>
                  <a:gd name="T4" fmla="*/ 0 w 277"/>
                  <a:gd name="T5" fmla="*/ 0 h 207"/>
                  <a:gd name="T6" fmla="*/ 0 w 277"/>
                  <a:gd name="T7" fmla="*/ 0 h 207"/>
                  <a:gd name="T8" fmla="*/ 0 w 277"/>
                  <a:gd name="T9" fmla="*/ 0 h 207"/>
                  <a:gd name="T10" fmla="*/ 0 w 277"/>
                  <a:gd name="T11" fmla="*/ 0 h 207"/>
                  <a:gd name="T12" fmla="*/ 0 w 277"/>
                  <a:gd name="T13" fmla="*/ 0 h 207"/>
                  <a:gd name="T14" fmla="*/ 0 w 277"/>
                  <a:gd name="T15" fmla="*/ 0 h 207"/>
                  <a:gd name="T16" fmla="*/ 0 w 277"/>
                  <a:gd name="T17" fmla="*/ 0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7" h="207">
                    <a:moveTo>
                      <a:pt x="0" y="207"/>
                    </a:moveTo>
                    <a:lnTo>
                      <a:pt x="264" y="190"/>
                    </a:lnTo>
                    <a:lnTo>
                      <a:pt x="269" y="186"/>
                    </a:lnTo>
                    <a:lnTo>
                      <a:pt x="269" y="181"/>
                    </a:lnTo>
                    <a:lnTo>
                      <a:pt x="269" y="170"/>
                    </a:lnTo>
                    <a:lnTo>
                      <a:pt x="277" y="165"/>
                    </a:lnTo>
                    <a:lnTo>
                      <a:pt x="153" y="51"/>
                    </a:lnTo>
                    <a:lnTo>
                      <a:pt x="163" y="49"/>
                    </a:lnTo>
                    <a:lnTo>
                      <a:pt x="16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82" name="Freeform 487"/>
              <p:cNvSpPr>
                <a:spLocks/>
              </p:cNvSpPr>
              <p:nvPr/>
            </p:nvSpPr>
            <p:spPr bwMode="auto">
              <a:xfrm>
                <a:off x="5920" y="1487"/>
                <a:ext cx="34" cy="39"/>
              </a:xfrm>
              <a:custGeom>
                <a:avLst/>
                <a:gdLst>
                  <a:gd name="T0" fmla="*/ 0 w 170"/>
                  <a:gd name="T1" fmla="*/ 0 h 153"/>
                  <a:gd name="T2" fmla="*/ 0 w 170"/>
                  <a:gd name="T3" fmla="*/ 0 h 153"/>
                  <a:gd name="T4" fmla="*/ 0 w 170"/>
                  <a:gd name="T5" fmla="*/ 0 h 153"/>
                  <a:gd name="T6" fmla="*/ 0 w 170"/>
                  <a:gd name="T7" fmla="*/ 0 h 153"/>
                  <a:gd name="T8" fmla="*/ 0 w 170"/>
                  <a:gd name="T9" fmla="*/ 0 h 153"/>
                  <a:gd name="T10" fmla="*/ 0 w 170"/>
                  <a:gd name="T11" fmla="*/ 0 h 153"/>
                  <a:gd name="T12" fmla="*/ 0 w 170"/>
                  <a:gd name="T13" fmla="*/ 0 h 153"/>
                  <a:gd name="T14" fmla="*/ 0 w 170"/>
                  <a:gd name="T15" fmla="*/ 0 h 153"/>
                  <a:gd name="T16" fmla="*/ 0 w 170"/>
                  <a:gd name="T17" fmla="*/ 0 h 153"/>
                  <a:gd name="T18" fmla="*/ 0 w 170"/>
                  <a:gd name="T19" fmla="*/ 0 h 153"/>
                  <a:gd name="T20" fmla="*/ 0 w 170"/>
                  <a:gd name="T21" fmla="*/ 0 h 153"/>
                  <a:gd name="T22" fmla="*/ 0 w 170"/>
                  <a:gd name="T23" fmla="*/ 0 h 153"/>
                  <a:gd name="T24" fmla="*/ 0 w 170"/>
                  <a:gd name="T25" fmla="*/ 0 h 153"/>
                  <a:gd name="T26" fmla="*/ 0 w 170"/>
                  <a:gd name="T27" fmla="*/ 0 h 153"/>
                  <a:gd name="T28" fmla="*/ 0 w 170"/>
                  <a:gd name="T29" fmla="*/ 0 h 153"/>
                  <a:gd name="T30" fmla="*/ 0 w 170"/>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 h="153">
                    <a:moveTo>
                      <a:pt x="170" y="0"/>
                    </a:moveTo>
                    <a:lnTo>
                      <a:pt x="133" y="11"/>
                    </a:lnTo>
                    <a:lnTo>
                      <a:pt x="83" y="8"/>
                    </a:lnTo>
                    <a:lnTo>
                      <a:pt x="11" y="101"/>
                    </a:lnTo>
                    <a:lnTo>
                      <a:pt x="11" y="100"/>
                    </a:lnTo>
                    <a:lnTo>
                      <a:pt x="5" y="102"/>
                    </a:lnTo>
                    <a:lnTo>
                      <a:pt x="2" y="107"/>
                    </a:lnTo>
                    <a:lnTo>
                      <a:pt x="0" y="113"/>
                    </a:lnTo>
                    <a:lnTo>
                      <a:pt x="3" y="119"/>
                    </a:lnTo>
                    <a:lnTo>
                      <a:pt x="13" y="147"/>
                    </a:lnTo>
                    <a:lnTo>
                      <a:pt x="11" y="143"/>
                    </a:lnTo>
                    <a:lnTo>
                      <a:pt x="15" y="149"/>
                    </a:lnTo>
                    <a:lnTo>
                      <a:pt x="19" y="153"/>
                    </a:lnTo>
                    <a:lnTo>
                      <a:pt x="26" y="153"/>
                    </a:lnTo>
                    <a:lnTo>
                      <a:pt x="32" y="152"/>
                    </a:lnTo>
                    <a:lnTo>
                      <a:pt x="37" y="1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83" name="Freeform 488"/>
              <p:cNvSpPr>
                <a:spLocks/>
              </p:cNvSpPr>
              <p:nvPr/>
            </p:nvSpPr>
            <p:spPr bwMode="auto">
              <a:xfrm>
                <a:off x="5927" y="1521"/>
                <a:ext cx="4" cy="5"/>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0" y="12"/>
                    </a:moveTo>
                    <a:lnTo>
                      <a:pt x="1" y="6"/>
                    </a:lnTo>
                    <a:lnTo>
                      <a:pt x="0" y="0"/>
                    </a:lnTo>
                    <a:lnTo>
                      <a:pt x="0" y="1"/>
                    </a:lnTo>
                    <a:lnTo>
                      <a:pt x="21"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84" name="Line 489"/>
              <p:cNvSpPr>
                <a:spLocks noChangeShapeType="1"/>
              </p:cNvSpPr>
              <p:nvPr/>
            </p:nvSpPr>
            <p:spPr bwMode="auto">
              <a:xfrm>
                <a:off x="5925" y="1526"/>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5" name="Freeform 490"/>
              <p:cNvSpPr>
                <a:spLocks/>
              </p:cNvSpPr>
              <p:nvPr/>
            </p:nvSpPr>
            <p:spPr bwMode="auto">
              <a:xfrm>
                <a:off x="5922" y="1513"/>
                <a:ext cx="5" cy="10"/>
              </a:xfrm>
              <a:custGeom>
                <a:avLst/>
                <a:gdLst>
                  <a:gd name="T0" fmla="*/ 0 w 27"/>
                  <a:gd name="T1" fmla="*/ 0 h 41"/>
                  <a:gd name="T2" fmla="*/ 0 w 27"/>
                  <a:gd name="T3" fmla="*/ 0 h 41"/>
                  <a:gd name="T4" fmla="*/ 0 w 27"/>
                  <a:gd name="T5" fmla="*/ 0 h 41"/>
                  <a:gd name="T6" fmla="*/ 0 w 27"/>
                  <a:gd name="T7" fmla="*/ 0 h 41"/>
                  <a:gd name="T8" fmla="*/ 0 w 27"/>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1">
                    <a:moveTo>
                      <a:pt x="27" y="41"/>
                    </a:moveTo>
                    <a:lnTo>
                      <a:pt x="16" y="8"/>
                    </a:lnTo>
                    <a:lnTo>
                      <a:pt x="14" y="2"/>
                    </a:lnTo>
                    <a:lnTo>
                      <a:pt x="7"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86" name="Line 491"/>
              <p:cNvSpPr>
                <a:spLocks noChangeShapeType="1"/>
              </p:cNvSpPr>
              <p:nvPr/>
            </p:nvSpPr>
            <p:spPr bwMode="auto">
              <a:xfrm flipV="1">
                <a:off x="5925" y="1490"/>
                <a:ext cx="17"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7" name="Line 492"/>
              <p:cNvSpPr>
                <a:spLocks noChangeShapeType="1"/>
              </p:cNvSpPr>
              <p:nvPr/>
            </p:nvSpPr>
            <p:spPr bwMode="auto">
              <a:xfrm flipV="1">
                <a:off x="5936" y="1478"/>
                <a:ext cx="1"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8" name="Line 493"/>
              <p:cNvSpPr>
                <a:spLocks noChangeShapeType="1"/>
              </p:cNvSpPr>
              <p:nvPr/>
            </p:nvSpPr>
            <p:spPr bwMode="auto">
              <a:xfrm>
                <a:off x="5924" y="1480"/>
                <a:ext cx="6"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89" name="Line 494"/>
              <p:cNvSpPr>
                <a:spLocks noChangeShapeType="1"/>
              </p:cNvSpPr>
              <p:nvPr/>
            </p:nvSpPr>
            <p:spPr bwMode="auto">
              <a:xfrm>
                <a:off x="5932" y="1505"/>
                <a:ext cx="6"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0" name="Freeform 495"/>
              <p:cNvSpPr>
                <a:spLocks/>
              </p:cNvSpPr>
              <p:nvPr/>
            </p:nvSpPr>
            <p:spPr bwMode="auto">
              <a:xfrm>
                <a:off x="5913" y="1533"/>
                <a:ext cx="43" cy="32"/>
              </a:xfrm>
              <a:custGeom>
                <a:avLst/>
                <a:gdLst>
                  <a:gd name="T0" fmla="*/ 0 w 216"/>
                  <a:gd name="T1" fmla="*/ 0 h 126"/>
                  <a:gd name="T2" fmla="*/ 0 w 216"/>
                  <a:gd name="T3" fmla="*/ 0 h 126"/>
                  <a:gd name="T4" fmla="*/ 0 w 216"/>
                  <a:gd name="T5" fmla="*/ 0 h 126"/>
                  <a:gd name="T6" fmla="*/ 0 w 216"/>
                  <a:gd name="T7" fmla="*/ 0 h 126"/>
                  <a:gd name="T8" fmla="*/ 0 w 216"/>
                  <a:gd name="T9" fmla="*/ 0 h 126"/>
                  <a:gd name="T10" fmla="*/ 0 w 216"/>
                  <a:gd name="T11" fmla="*/ 0 h 126"/>
                  <a:gd name="T12" fmla="*/ 0 w 216"/>
                  <a:gd name="T13" fmla="*/ 0 h 126"/>
                  <a:gd name="T14" fmla="*/ 0 w 216"/>
                  <a:gd name="T15" fmla="*/ 0 h 126"/>
                  <a:gd name="T16" fmla="*/ 0 w 216"/>
                  <a:gd name="T17" fmla="*/ 0 h 126"/>
                  <a:gd name="T18" fmla="*/ 0 w 216"/>
                  <a:gd name="T19" fmla="*/ 0 h 126"/>
                  <a:gd name="T20" fmla="*/ 0 w 216"/>
                  <a:gd name="T21" fmla="*/ 0 h 126"/>
                  <a:gd name="T22" fmla="*/ 0 w 216"/>
                  <a:gd name="T23" fmla="*/ 0 h 126"/>
                  <a:gd name="T24" fmla="*/ 0 w 216"/>
                  <a:gd name="T25" fmla="*/ 0 h 126"/>
                  <a:gd name="T26" fmla="*/ 0 w 216"/>
                  <a:gd name="T27" fmla="*/ 0 h 126"/>
                  <a:gd name="T28" fmla="*/ 0 w 216"/>
                  <a:gd name="T29" fmla="*/ 0 h 126"/>
                  <a:gd name="T30" fmla="*/ 0 w 21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 h="126">
                    <a:moveTo>
                      <a:pt x="128" y="0"/>
                    </a:moveTo>
                    <a:lnTo>
                      <a:pt x="216" y="73"/>
                    </a:lnTo>
                    <a:lnTo>
                      <a:pt x="214" y="84"/>
                    </a:lnTo>
                    <a:lnTo>
                      <a:pt x="72" y="74"/>
                    </a:lnTo>
                    <a:lnTo>
                      <a:pt x="72" y="86"/>
                    </a:lnTo>
                    <a:lnTo>
                      <a:pt x="61" y="85"/>
                    </a:lnTo>
                    <a:lnTo>
                      <a:pt x="49" y="86"/>
                    </a:lnTo>
                    <a:lnTo>
                      <a:pt x="33" y="91"/>
                    </a:lnTo>
                    <a:lnTo>
                      <a:pt x="16" y="98"/>
                    </a:lnTo>
                    <a:lnTo>
                      <a:pt x="7" y="105"/>
                    </a:lnTo>
                    <a:lnTo>
                      <a:pt x="0" y="115"/>
                    </a:lnTo>
                    <a:lnTo>
                      <a:pt x="0" y="119"/>
                    </a:lnTo>
                    <a:lnTo>
                      <a:pt x="5" y="124"/>
                    </a:lnTo>
                    <a:lnTo>
                      <a:pt x="16" y="126"/>
                    </a:lnTo>
                    <a:lnTo>
                      <a:pt x="28" y="125"/>
                    </a:lnTo>
                    <a:lnTo>
                      <a:pt x="33" y="1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91" name="Freeform 496"/>
              <p:cNvSpPr>
                <a:spLocks/>
              </p:cNvSpPr>
              <p:nvPr/>
            </p:nvSpPr>
            <p:spPr bwMode="auto">
              <a:xfrm>
                <a:off x="5916" y="1558"/>
                <a:ext cx="19" cy="29"/>
              </a:xfrm>
              <a:custGeom>
                <a:avLst/>
                <a:gdLst>
                  <a:gd name="T0" fmla="*/ 0 w 95"/>
                  <a:gd name="T1" fmla="*/ 0 h 117"/>
                  <a:gd name="T2" fmla="*/ 0 w 95"/>
                  <a:gd name="T3" fmla="*/ 0 h 117"/>
                  <a:gd name="T4" fmla="*/ 0 w 95"/>
                  <a:gd name="T5" fmla="*/ 0 h 117"/>
                  <a:gd name="T6" fmla="*/ 0 w 95"/>
                  <a:gd name="T7" fmla="*/ 0 h 117"/>
                  <a:gd name="T8" fmla="*/ 0 w 95"/>
                  <a:gd name="T9" fmla="*/ 0 h 117"/>
                  <a:gd name="T10" fmla="*/ 0 w 95"/>
                  <a:gd name="T11" fmla="*/ 0 h 117"/>
                  <a:gd name="T12" fmla="*/ 0 w 95"/>
                  <a:gd name="T13" fmla="*/ 0 h 117"/>
                  <a:gd name="T14" fmla="*/ 0 w 95"/>
                  <a:gd name="T15" fmla="*/ 0 h 117"/>
                  <a:gd name="T16" fmla="*/ 0 w 95"/>
                  <a:gd name="T17" fmla="*/ 0 h 117"/>
                  <a:gd name="T18" fmla="*/ 0 w 95"/>
                  <a:gd name="T19" fmla="*/ 0 h 117"/>
                  <a:gd name="T20" fmla="*/ 0 w 95"/>
                  <a:gd name="T21" fmla="*/ 0 h 117"/>
                  <a:gd name="T22" fmla="*/ 0 w 95"/>
                  <a:gd name="T23" fmla="*/ 0 h 117"/>
                  <a:gd name="T24" fmla="*/ 0 w 95"/>
                  <a:gd name="T25" fmla="*/ 0 h 117"/>
                  <a:gd name="T26" fmla="*/ 0 w 95"/>
                  <a:gd name="T27" fmla="*/ 0 h 117"/>
                  <a:gd name="T28" fmla="*/ 0 w 95"/>
                  <a:gd name="T29" fmla="*/ 0 h 117"/>
                  <a:gd name="T30" fmla="*/ 0 w 95"/>
                  <a:gd name="T31" fmla="*/ 0 h 117"/>
                  <a:gd name="T32" fmla="*/ 0 w 95"/>
                  <a:gd name="T33" fmla="*/ 0 h 117"/>
                  <a:gd name="T34" fmla="*/ 0 w 95"/>
                  <a:gd name="T35" fmla="*/ 0 h 117"/>
                  <a:gd name="T36" fmla="*/ 0 w 95"/>
                  <a:gd name="T37" fmla="*/ 0 h 117"/>
                  <a:gd name="T38" fmla="*/ 0 w 95"/>
                  <a:gd name="T39" fmla="*/ 0 h 117"/>
                  <a:gd name="T40" fmla="*/ 0 w 95"/>
                  <a:gd name="T41" fmla="*/ 0 h 117"/>
                  <a:gd name="T42" fmla="*/ 0 w 95"/>
                  <a:gd name="T43" fmla="*/ 0 h 117"/>
                  <a:gd name="T44" fmla="*/ 0 w 95"/>
                  <a:gd name="T45" fmla="*/ 0 h 117"/>
                  <a:gd name="T46" fmla="*/ 0 w 95"/>
                  <a:gd name="T47" fmla="*/ 0 h 117"/>
                  <a:gd name="T48" fmla="*/ 0 w 95"/>
                  <a:gd name="T49" fmla="*/ 0 h 117"/>
                  <a:gd name="T50" fmla="*/ 0 w 95"/>
                  <a:gd name="T51" fmla="*/ 0 h 117"/>
                  <a:gd name="T52" fmla="*/ 0 w 95"/>
                  <a:gd name="T53" fmla="*/ 0 h 117"/>
                  <a:gd name="T54" fmla="*/ 0 w 95"/>
                  <a:gd name="T55" fmla="*/ 0 h 117"/>
                  <a:gd name="T56" fmla="*/ 0 w 95"/>
                  <a:gd name="T57" fmla="*/ 0 h 117"/>
                  <a:gd name="T58" fmla="*/ 0 w 95"/>
                  <a:gd name="T59" fmla="*/ 0 h 117"/>
                  <a:gd name="T60" fmla="*/ 0 w 95"/>
                  <a:gd name="T61" fmla="*/ 0 h 117"/>
                  <a:gd name="T62" fmla="*/ 0 w 95"/>
                  <a:gd name="T63" fmla="*/ 0 h 117"/>
                  <a:gd name="T64" fmla="*/ 0 w 95"/>
                  <a:gd name="T65" fmla="*/ 0 h 117"/>
                  <a:gd name="T66" fmla="*/ 0 w 95"/>
                  <a:gd name="T67" fmla="*/ 0 h 117"/>
                  <a:gd name="T68" fmla="*/ 0 w 95"/>
                  <a:gd name="T69" fmla="*/ 0 h 117"/>
                  <a:gd name="T70" fmla="*/ 0 w 95"/>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 h="117">
                    <a:moveTo>
                      <a:pt x="9" y="7"/>
                    </a:moveTo>
                    <a:lnTo>
                      <a:pt x="9" y="6"/>
                    </a:lnTo>
                    <a:lnTo>
                      <a:pt x="10" y="4"/>
                    </a:lnTo>
                    <a:lnTo>
                      <a:pt x="15" y="2"/>
                    </a:lnTo>
                    <a:lnTo>
                      <a:pt x="19" y="1"/>
                    </a:lnTo>
                    <a:lnTo>
                      <a:pt x="24" y="0"/>
                    </a:lnTo>
                    <a:lnTo>
                      <a:pt x="27" y="1"/>
                    </a:lnTo>
                    <a:lnTo>
                      <a:pt x="31" y="1"/>
                    </a:lnTo>
                    <a:lnTo>
                      <a:pt x="32" y="2"/>
                    </a:lnTo>
                    <a:lnTo>
                      <a:pt x="46" y="59"/>
                    </a:lnTo>
                    <a:lnTo>
                      <a:pt x="48" y="60"/>
                    </a:lnTo>
                    <a:lnTo>
                      <a:pt x="58" y="66"/>
                    </a:lnTo>
                    <a:lnTo>
                      <a:pt x="62" y="75"/>
                    </a:lnTo>
                    <a:lnTo>
                      <a:pt x="61" y="85"/>
                    </a:lnTo>
                    <a:lnTo>
                      <a:pt x="54" y="92"/>
                    </a:lnTo>
                    <a:lnTo>
                      <a:pt x="58" y="99"/>
                    </a:lnTo>
                    <a:lnTo>
                      <a:pt x="74" y="106"/>
                    </a:lnTo>
                    <a:lnTo>
                      <a:pt x="70" y="107"/>
                    </a:lnTo>
                    <a:lnTo>
                      <a:pt x="58" y="107"/>
                    </a:lnTo>
                    <a:lnTo>
                      <a:pt x="57" y="109"/>
                    </a:lnTo>
                    <a:lnTo>
                      <a:pt x="45" y="84"/>
                    </a:lnTo>
                    <a:lnTo>
                      <a:pt x="42" y="75"/>
                    </a:lnTo>
                    <a:lnTo>
                      <a:pt x="35" y="69"/>
                    </a:lnTo>
                    <a:lnTo>
                      <a:pt x="29" y="66"/>
                    </a:lnTo>
                    <a:lnTo>
                      <a:pt x="21" y="67"/>
                    </a:lnTo>
                    <a:lnTo>
                      <a:pt x="15" y="72"/>
                    </a:lnTo>
                    <a:lnTo>
                      <a:pt x="9" y="90"/>
                    </a:lnTo>
                    <a:lnTo>
                      <a:pt x="0" y="91"/>
                    </a:lnTo>
                    <a:lnTo>
                      <a:pt x="0" y="99"/>
                    </a:lnTo>
                    <a:lnTo>
                      <a:pt x="40" y="117"/>
                    </a:lnTo>
                    <a:lnTo>
                      <a:pt x="95" y="113"/>
                    </a:lnTo>
                    <a:lnTo>
                      <a:pt x="94" y="105"/>
                    </a:lnTo>
                    <a:lnTo>
                      <a:pt x="84" y="100"/>
                    </a:lnTo>
                    <a:lnTo>
                      <a:pt x="79" y="99"/>
                    </a:lnTo>
                    <a:lnTo>
                      <a:pt x="70" y="76"/>
                    </a:lnTo>
                    <a:lnTo>
                      <a:pt x="59"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92" name="Line 497"/>
              <p:cNvSpPr>
                <a:spLocks noChangeShapeType="1"/>
              </p:cNvSpPr>
              <p:nvPr/>
            </p:nvSpPr>
            <p:spPr bwMode="auto">
              <a:xfrm flipH="1" flipV="1">
                <a:off x="5918" y="1560"/>
                <a:ext cx="3"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3" name="Line 498"/>
              <p:cNvSpPr>
                <a:spLocks noChangeShapeType="1"/>
              </p:cNvSpPr>
              <p:nvPr/>
            </p:nvSpPr>
            <p:spPr bwMode="auto">
              <a:xfrm flipH="1">
                <a:off x="5850" y="1561"/>
                <a:ext cx="6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4" name="Freeform 499"/>
              <p:cNvSpPr>
                <a:spLocks/>
              </p:cNvSpPr>
              <p:nvPr/>
            </p:nvSpPr>
            <p:spPr bwMode="auto">
              <a:xfrm>
                <a:off x="5860" y="1530"/>
                <a:ext cx="8" cy="14"/>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54">
                    <a:moveTo>
                      <a:pt x="14" y="49"/>
                    </a:moveTo>
                    <a:lnTo>
                      <a:pt x="20" y="53"/>
                    </a:lnTo>
                    <a:lnTo>
                      <a:pt x="26" y="54"/>
                    </a:lnTo>
                    <a:lnTo>
                      <a:pt x="31" y="52"/>
                    </a:lnTo>
                    <a:lnTo>
                      <a:pt x="36" y="47"/>
                    </a:lnTo>
                    <a:lnTo>
                      <a:pt x="38" y="41"/>
                    </a:lnTo>
                    <a:lnTo>
                      <a:pt x="36" y="36"/>
                    </a:lnTo>
                    <a:lnTo>
                      <a:pt x="38" y="41"/>
                    </a:lnTo>
                    <a:lnTo>
                      <a:pt x="26" y="7"/>
                    </a:lnTo>
                    <a:lnTo>
                      <a:pt x="23" y="3"/>
                    </a:lnTo>
                    <a:lnTo>
                      <a:pt x="16" y="0"/>
                    </a:lnTo>
                    <a:lnTo>
                      <a:pt x="10" y="0"/>
                    </a:lnTo>
                    <a:lnTo>
                      <a:pt x="4" y="2"/>
                    </a:lnTo>
                    <a:lnTo>
                      <a:pt x="0" y="7"/>
                    </a:lnTo>
                    <a:lnTo>
                      <a:pt x="0" y="14"/>
                    </a:lnTo>
                    <a:lnTo>
                      <a:pt x="2" y="19"/>
                    </a:lnTo>
                    <a:lnTo>
                      <a:pt x="12" y="47"/>
                    </a:lnTo>
                    <a:lnTo>
                      <a:pt x="10" y="44"/>
                    </a:lnTo>
                    <a:lnTo>
                      <a:pt x="14" y="4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95" name="Freeform 500"/>
              <p:cNvSpPr>
                <a:spLocks/>
              </p:cNvSpPr>
              <p:nvPr/>
            </p:nvSpPr>
            <p:spPr bwMode="auto">
              <a:xfrm>
                <a:off x="5825" y="1486"/>
                <a:ext cx="39" cy="44"/>
              </a:xfrm>
              <a:custGeom>
                <a:avLst/>
                <a:gdLst>
                  <a:gd name="T0" fmla="*/ 0 w 193"/>
                  <a:gd name="T1" fmla="*/ 0 h 177"/>
                  <a:gd name="T2" fmla="*/ 0 w 193"/>
                  <a:gd name="T3" fmla="*/ 0 h 177"/>
                  <a:gd name="T4" fmla="*/ 0 w 193"/>
                  <a:gd name="T5" fmla="*/ 0 h 177"/>
                  <a:gd name="T6" fmla="*/ 0 w 193"/>
                  <a:gd name="T7" fmla="*/ 0 h 177"/>
                  <a:gd name="T8" fmla="*/ 0 w 193"/>
                  <a:gd name="T9" fmla="*/ 0 h 177"/>
                  <a:gd name="T10" fmla="*/ 0 w 193"/>
                  <a:gd name="T11" fmla="*/ 0 h 177"/>
                  <a:gd name="T12" fmla="*/ 0 w 1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 h="177">
                    <a:moveTo>
                      <a:pt x="193" y="177"/>
                    </a:moveTo>
                    <a:lnTo>
                      <a:pt x="92" y="50"/>
                    </a:lnTo>
                    <a:lnTo>
                      <a:pt x="102" y="49"/>
                    </a:lnTo>
                    <a:lnTo>
                      <a:pt x="65" y="54"/>
                    </a:lnTo>
                    <a:lnTo>
                      <a:pt x="42" y="54"/>
                    </a:lnTo>
                    <a:lnTo>
                      <a:pt x="0" y="4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996" name="Line 501"/>
              <p:cNvSpPr>
                <a:spLocks noChangeShapeType="1"/>
              </p:cNvSpPr>
              <p:nvPr/>
            </p:nvSpPr>
            <p:spPr bwMode="auto">
              <a:xfrm>
                <a:off x="5821" y="1486"/>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7" name="Line 502"/>
              <p:cNvSpPr>
                <a:spLocks noChangeShapeType="1"/>
              </p:cNvSpPr>
              <p:nvPr/>
            </p:nvSpPr>
            <p:spPr bwMode="auto">
              <a:xfrm>
                <a:off x="5839" y="1499"/>
                <a:ext cx="21"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8" name="Line 503"/>
              <p:cNvSpPr>
                <a:spLocks noChangeShapeType="1"/>
              </p:cNvSpPr>
              <p:nvPr/>
            </p:nvSpPr>
            <p:spPr bwMode="auto">
              <a:xfrm flipH="1">
                <a:off x="5839" y="1539"/>
                <a:ext cx="23" cy="3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999" name="Freeform 504"/>
              <p:cNvSpPr>
                <a:spLocks/>
              </p:cNvSpPr>
              <p:nvPr/>
            </p:nvSpPr>
            <p:spPr bwMode="auto">
              <a:xfrm>
                <a:off x="5835" y="1574"/>
                <a:ext cx="6" cy="8"/>
              </a:xfrm>
              <a:custGeom>
                <a:avLst/>
                <a:gdLst>
                  <a:gd name="T0" fmla="*/ 0 w 27"/>
                  <a:gd name="T1" fmla="*/ 0 h 32"/>
                  <a:gd name="T2" fmla="*/ 0 w 27"/>
                  <a:gd name="T3" fmla="*/ 0 h 32"/>
                  <a:gd name="T4" fmla="*/ 0 w 27"/>
                  <a:gd name="T5" fmla="*/ 0 h 32"/>
                  <a:gd name="T6" fmla="*/ 0 w 2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2">
                    <a:moveTo>
                      <a:pt x="3" y="0"/>
                    </a:moveTo>
                    <a:lnTo>
                      <a:pt x="0" y="18"/>
                    </a:lnTo>
                    <a:lnTo>
                      <a:pt x="0" y="32"/>
                    </a:lnTo>
                    <a:lnTo>
                      <a:pt x="27"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00" name="Freeform 505"/>
              <p:cNvSpPr>
                <a:spLocks/>
              </p:cNvSpPr>
              <p:nvPr/>
            </p:nvSpPr>
            <p:spPr bwMode="auto">
              <a:xfrm>
                <a:off x="5842" y="1573"/>
                <a:ext cx="11" cy="11"/>
              </a:xfrm>
              <a:custGeom>
                <a:avLst/>
                <a:gdLst>
                  <a:gd name="T0" fmla="*/ 0 w 52"/>
                  <a:gd name="T1" fmla="*/ 0 h 45"/>
                  <a:gd name="T2" fmla="*/ 0 w 52"/>
                  <a:gd name="T3" fmla="*/ 0 h 45"/>
                  <a:gd name="T4" fmla="*/ 0 w 52"/>
                  <a:gd name="T5" fmla="*/ 0 h 45"/>
                  <a:gd name="T6" fmla="*/ 0 w 52"/>
                  <a:gd name="T7" fmla="*/ 0 h 45"/>
                  <a:gd name="T8" fmla="*/ 0 w 52"/>
                  <a:gd name="T9" fmla="*/ 0 h 45"/>
                  <a:gd name="T10" fmla="*/ 0 w 52"/>
                  <a:gd name="T11" fmla="*/ 0 h 45"/>
                  <a:gd name="T12" fmla="*/ 0 w 52"/>
                  <a:gd name="T13" fmla="*/ 0 h 45"/>
                  <a:gd name="T14" fmla="*/ 0 w 52"/>
                  <a:gd name="T15" fmla="*/ 0 h 45"/>
                  <a:gd name="T16" fmla="*/ 0 w 52"/>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45">
                    <a:moveTo>
                      <a:pt x="0" y="45"/>
                    </a:moveTo>
                    <a:lnTo>
                      <a:pt x="52" y="35"/>
                    </a:lnTo>
                    <a:lnTo>
                      <a:pt x="44" y="13"/>
                    </a:lnTo>
                    <a:lnTo>
                      <a:pt x="41" y="5"/>
                    </a:lnTo>
                    <a:lnTo>
                      <a:pt x="30" y="0"/>
                    </a:lnTo>
                    <a:lnTo>
                      <a:pt x="19" y="0"/>
                    </a:lnTo>
                    <a:lnTo>
                      <a:pt x="10" y="5"/>
                    </a:lnTo>
                    <a:lnTo>
                      <a:pt x="5" y="13"/>
                    </a:lnTo>
                    <a:lnTo>
                      <a:pt x="0" y="4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01" name="Line 506"/>
              <p:cNvSpPr>
                <a:spLocks noChangeShapeType="1"/>
              </p:cNvSpPr>
              <p:nvPr/>
            </p:nvSpPr>
            <p:spPr bwMode="auto">
              <a:xfrm flipH="1" flipV="1">
                <a:off x="5794" y="1581"/>
                <a:ext cx="44"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02" name="Line 507"/>
              <p:cNvSpPr>
                <a:spLocks noChangeShapeType="1"/>
              </p:cNvSpPr>
              <p:nvPr/>
            </p:nvSpPr>
            <p:spPr bwMode="auto">
              <a:xfrm flipV="1">
                <a:off x="5798" y="1545"/>
                <a:ext cx="8" cy="2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03" name="Line 508"/>
              <p:cNvSpPr>
                <a:spLocks noChangeShapeType="1"/>
              </p:cNvSpPr>
              <p:nvPr/>
            </p:nvSpPr>
            <p:spPr bwMode="auto">
              <a:xfrm flipH="1">
                <a:off x="5802" y="1547"/>
                <a:ext cx="7" cy="2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04" name="Freeform 509"/>
              <p:cNvSpPr>
                <a:spLocks/>
              </p:cNvSpPr>
              <p:nvPr/>
            </p:nvSpPr>
            <p:spPr bwMode="auto">
              <a:xfrm>
                <a:off x="5810" y="1544"/>
                <a:ext cx="38" cy="33"/>
              </a:xfrm>
              <a:custGeom>
                <a:avLst/>
                <a:gdLst>
                  <a:gd name="T0" fmla="*/ 0 w 192"/>
                  <a:gd name="T1" fmla="*/ 0 h 131"/>
                  <a:gd name="T2" fmla="*/ 0 w 192"/>
                  <a:gd name="T3" fmla="*/ 0 h 131"/>
                  <a:gd name="T4" fmla="*/ 0 w 192"/>
                  <a:gd name="T5" fmla="*/ 0 h 131"/>
                  <a:gd name="T6" fmla="*/ 0 60000 65536"/>
                  <a:gd name="T7" fmla="*/ 0 60000 65536"/>
                  <a:gd name="T8" fmla="*/ 0 60000 65536"/>
                </a:gdLst>
                <a:ahLst/>
                <a:cxnLst>
                  <a:cxn ang="T6">
                    <a:pos x="T0" y="T1"/>
                  </a:cxn>
                  <a:cxn ang="T7">
                    <a:pos x="T2" y="T3"/>
                  </a:cxn>
                  <a:cxn ang="T8">
                    <a:pos x="T4" y="T5"/>
                  </a:cxn>
                </a:cxnLst>
                <a:rect l="0" t="0" r="r" b="b"/>
                <a:pathLst>
                  <a:path w="192" h="131">
                    <a:moveTo>
                      <a:pt x="0" y="131"/>
                    </a:moveTo>
                    <a:lnTo>
                      <a:pt x="72" y="6"/>
                    </a:lnTo>
                    <a:lnTo>
                      <a:pt x="19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05" name="Line 510"/>
              <p:cNvSpPr>
                <a:spLocks noChangeShapeType="1"/>
              </p:cNvSpPr>
              <p:nvPr/>
            </p:nvSpPr>
            <p:spPr bwMode="auto">
              <a:xfrm flipH="1" flipV="1">
                <a:off x="5823" y="1518"/>
                <a:ext cx="26" cy="2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06" name="Line 511"/>
              <p:cNvSpPr>
                <a:spLocks noChangeShapeType="1"/>
              </p:cNvSpPr>
              <p:nvPr/>
            </p:nvSpPr>
            <p:spPr bwMode="auto">
              <a:xfrm>
                <a:off x="5825" y="1514"/>
                <a:ext cx="24"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07" name="Freeform 512"/>
              <p:cNvSpPr>
                <a:spLocks/>
              </p:cNvSpPr>
              <p:nvPr/>
            </p:nvSpPr>
            <p:spPr bwMode="auto">
              <a:xfrm>
                <a:off x="5821" y="1552"/>
                <a:ext cx="27" cy="18"/>
              </a:xfrm>
              <a:custGeom>
                <a:avLst/>
                <a:gdLst>
                  <a:gd name="T0" fmla="*/ 0 w 138"/>
                  <a:gd name="T1" fmla="*/ 0 h 70"/>
                  <a:gd name="T2" fmla="*/ 0 w 138"/>
                  <a:gd name="T3" fmla="*/ 0 h 70"/>
                  <a:gd name="T4" fmla="*/ 0 w 138"/>
                  <a:gd name="T5" fmla="*/ 0 h 70"/>
                  <a:gd name="T6" fmla="*/ 0 w 138"/>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70">
                    <a:moveTo>
                      <a:pt x="138" y="4"/>
                    </a:moveTo>
                    <a:lnTo>
                      <a:pt x="56" y="0"/>
                    </a:lnTo>
                    <a:lnTo>
                      <a:pt x="0" y="70"/>
                    </a:lnTo>
                    <a:lnTo>
                      <a:pt x="116" y="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08" name="Freeform 513"/>
              <p:cNvSpPr>
                <a:spLocks/>
              </p:cNvSpPr>
              <p:nvPr/>
            </p:nvSpPr>
            <p:spPr bwMode="auto">
              <a:xfrm>
                <a:off x="5836" y="1570"/>
                <a:ext cx="6" cy="4"/>
              </a:xfrm>
              <a:custGeom>
                <a:avLst/>
                <a:gdLst>
                  <a:gd name="T0" fmla="*/ 0 w 32"/>
                  <a:gd name="T1" fmla="*/ 0 h 16"/>
                  <a:gd name="T2" fmla="*/ 0 w 32"/>
                  <a:gd name="T3" fmla="*/ 0 h 16"/>
                  <a:gd name="T4" fmla="*/ 0 w 32"/>
                  <a:gd name="T5" fmla="*/ 0 h 16"/>
                  <a:gd name="T6" fmla="*/ 0 w 3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6">
                    <a:moveTo>
                      <a:pt x="32" y="3"/>
                    </a:moveTo>
                    <a:lnTo>
                      <a:pt x="20" y="0"/>
                    </a:lnTo>
                    <a:lnTo>
                      <a:pt x="8" y="4"/>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09" name="Freeform 514"/>
              <p:cNvSpPr>
                <a:spLocks/>
              </p:cNvSpPr>
              <p:nvPr/>
            </p:nvSpPr>
            <p:spPr bwMode="auto">
              <a:xfrm>
                <a:off x="5810" y="1577"/>
                <a:ext cx="25" cy="2"/>
              </a:xfrm>
              <a:custGeom>
                <a:avLst/>
                <a:gdLst>
                  <a:gd name="T0" fmla="*/ 0 w 128"/>
                  <a:gd name="T1" fmla="*/ 0 h 6"/>
                  <a:gd name="T2" fmla="*/ 0 w 128"/>
                  <a:gd name="T3" fmla="*/ 0 h 6"/>
                  <a:gd name="T4" fmla="*/ 0 w 128"/>
                  <a:gd name="T5" fmla="*/ 0 h 6"/>
                  <a:gd name="T6" fmla="*/ 0 60000 65536"/>
                  <a:gd name="T7" fmla="*/ 0 60000 65536"/>
                  <a:gd name="T8" fmla="*/ 0 60000 65536"/>
                </a:gdLst>
                <a:ahLst/>
                <a:cxnLst>
                  <a:cxn ang="T6">
                    <a:pos x="T0" y="T1"/>
                  </a:cxn>
                  <a:cxn ang="T7">
                    <a:pos x="T2" y="T3"/>
                  </a:cxn>
                  <a:cxn ang="T8">
                    <a:pos x="T4" y="T5"/>
                  </a:cxn>
                </a:cxnLst>
                <a:rect l="0" t="0" r="r" b="b"/>
                <a:pathLst>
                  <a:path w="128" h="6">
                    <a:moveTo>
                      <a:pt x="128" y="0"/>
                    </a:moveTo>
                    <a:lnTo>
                      <a:pt x="67"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10" name="Line 515"/>
              <p:cNvSpPr>
                <a:spLocks noChangeShapeType="1"/>
              </p:cNvSpPr>
              <p:nvPr/>
            </p:nvSpPr>
            <p:spPr bwMode="auto">
              <a:xfrm flipV="1">
                <a:off x="5809" y="1498"/>
                <a:ext cx="19" cy="3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1" name="Line 516"/>
              <p:cNvSpPr>
                <a:spLocks noChangeShapeType="1"/>
              </p:cNvSpPr>
              <p:nvPr/>
            </p:nvSpPr>
            <p:spPr bwMode="auto">
              <a:xfrm flipH="1">
                <a:off x="5812" y="1499"/>
                <a:ext cx="20" cy="4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2" name="Freeform 517"/>
              <p:cNvSpPr>
                <a:spLocks/>
              </p:cNvSpPr>
              <p:nvPr/>
            </p:nvSpPr>
            <p:spPr bwMode="auto">
              <a:xfrm>
                <a:off x="5816" y="1496"/>
                <a:ext cx="11" cy="20"/>
              </a:xfrm>
              <a:custGeom>
                <a:avLst/>
                <a:gdLst>
                  <a:gd name="T0" fmla="*/ 0 w 55"/>
                  <a:gd name="T1" fmla="*/ 0 h 84"/>
                  <a:gd name="T2" fmla="*/ 0 w 55"/>
                  <a:gd name="T3" fmla="*/ 0 h 84"/>
                  <a:gd name="T4" fmla="*/ 0 w 55"/>
                  <a:gd name="T5" fmla="*/ 0 h 84"/>
                  <a:gd name="T6" fmla="*/ 0 w 55"/>
                  <a:gd name="T7" fmla="*/ 0 h 84"/>
                  <a:gd name="T8" fmla="*/ 0 w 55"/>
                  <a:gd name="T9" fmla="*/ 0 h 84"/>
                  <a:gd name="T10" fmla="*/ 0 w 55"/>
                  <a:gd name="T11" fmla="*/ 0 h 84"/>
                  <a:gd name="T12" fmla="*/ 0 w 55"/>
                  <a:gd name="T13" fmla="*/ 0 h 84"/>
                  <a:gd name="T14" fmla="*/ 0 w 55"/>
                  <a:gd name="T15" fmla="*/ 0 h 84"/>
                  <a:gd name="T16" fmla="*/ 0 w 55"/>
                  <a:gd name="T17" fmla="*/ 0 h 84"/>
                  <a:gd name="T18" fmla="*/ 0 w 55"/>
                  <a:gd name="T19" fmla="*/ 0 h 84"/>
                  <a:gd name="T20" fmla="*/ 0 w 55"/>
                  <a:gd name="T21" fmla="*/ 0 h 84"/>
                  <a:gd name="T22" fmla="*/ 0 w 55"/>
                  <a:gd name="T23" fmla="*/ 0 h 84"/>
                  <a:gd name="T24" fmla="*/ 0 w 55"/>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84">
                    <a:moveTo>
                      <a:pt x="16" y="84"/>
                    </a:moveTo>
                    <a:lnTo>
                      <a:pt x="0" y="45"/>
                    </a:lnTo>
                    <a:lnTo>
                      <a:pt x="0" y="36"/>
                    </a:lnTo>
                    <a:lnTo>
                      <a:pt x="8" y="30"/>
                    </a:lnTo>
                    <a:lnTo>
                      <a:pt x="18" y="30"/>
                    </a:lnTo>
                    <a:lnTo>
                      <a:pt x="24" y="39"/>
                    </a:lnTo>
                    <a:lnTo>
                      <a:pt x="32" y="58"/>
                    </a:lnTo>
                    <a:lnTo>
                      <a:pt x="29" y="50"/>
                    </a:lnTo>
                    <a:lnTo>
                      <a:pt x="55" y="10"/>
                    </a:lnTo>
                    <a:lnTo>
                      <a:pt x="46" y="8"/>
                    </a:lnTo>
                    <a:lnTo>
                      <a:pt x="26" y="0"/>
                    </a:lnTo>
                    <a:lnTo>
                      <a:pt x="29" y="1"/>
                    </a:lnTo>
                    <a:lnTo>
                      <a:pt x="10"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13" name="Line 518"/>
              <p:cNvSpPr>
                <a:spLocks noChangeShapeType="1"/>
              </p:cNvSpPr>
              <p:nvPr/>
            </p:nvSpPr>
            <p:spPr bwMode="auto">
              <a:xfrm>
                <a:off x="5827" y="1509"/>
                <a:ext cx="20"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4" name="Line 519"/>
              <p:cNvSpPr>
                <a:spLocks noChangeShapeType="1"/>
              </p:cNvSpPr>
              <p:nvPr/>
            </p:nvSpPr>
            <p:spPr bwMode="auto">
              <a:xfrm>
                <a:off x="5849" y="1514"/>
                <a:ext cx="1" cy="4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5" name="Line 520"/>
              <p:cNvSpPr>
                <a:spLocks noChangeShapeType="1"/>
              </p:cNvSpPr>
              <p:nvPr/>
            </p:nvSpPr>
            <p:spPr bwMode="auto">
              <a:xfrm flipV="1">
                <a:off x="5846" y="1544"/>
                <a:ext cx="20" cy="2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6" name="Line 521"/>
              <p:cNvSpPr>
                <a:spLocks noChangeShapeType="1"/>
              </p:cNvSpPr>
              <p:nvPr/>
            </p:nvSpPr>
            <p:spPr bwMode="auto">
              <a:xfrm>
                <a:off x="5891" y="1538"/>
                <a:ext cx="1" cy="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7" name="Line 522"/>
              <p:cNvSpPr>
                <a:spLocks noChangeShapeType="1"/>
              </p:cNvSpPr>
              <p:nvPr/>
            </p:nvSpPr>
            <p:spPr bwMode="auto">
              <a:xfrm>
                <a:off x="5892" y="1557"/>
                <a:ext cx="19"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8" name="Line 523"/>
              <p:cNvSpPr>
                <a:spLocks noChangeShapeType="1"/>
              </p:cNvSpPr>
              <p:nvPr/>
            </p:nvSpPr>
            <p:spPr bwMode="auto">
              <a:xfrm flipH="1" flipV="1">
                <a:off x="5892" y="1552"/>
                <a:ext cx="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19" name="Line 524"/>
              <p:cNvSpPr>
                <a:spLocks noChangeShapeType="1"/>
              </p:cNvSpPr>
              <p:nvPr/>
            </p:nvSpPr>
            <p:spPr bwMode="auto">
              <a:xfrm>
                <a:off x="5891" y="1572"/>
                <a:ext cx="1"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20" name="Freeform 525"/>
              <p:cNvSpPr>
                <a:spLocks/>
              </p:cNvSpPr>
              <p:nvPr/>
            </p:nvSpPr>
            <p:spPr bwMode="auto">
              <a:xfrm>
                <a:off x="5920" y="1582"/>
                <a:ext cx="6" cy="5"/>
              </a:xfrm>
              <a:custGeom>
                <a:avLst/>
                <a:gdLst>
                  <a:gd name="T0" fmla="*/ 0 w 30"/>
                  <a:gd name="T1" fmla="*/ 0 h 23"/>
                  <a:gd name="T2" fmla="*/ 0 w 30"/>
                  <a:gd name="T3" fmla="*/ 0 h 23"/>
                  <a:gd name="T4" fmla="*/ 0 w 30"/>
                  <a:gd name="T5" fmla="*/ 0 h 23"/>
                  <a:gd name="T6" fmla="*/ 0 w 30"/>
                  <a:gd name="T7" fmla="*/ 0 h 23"/>
                  <a:gd name="T8" fmla="*/ 0 w 30"/>
                  <a:gd name="T9" fmla="*/ 0 h 23"/>
                  <a:gd name="T10" fmla="*/ 0 w 30"/>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3">
                    <a:moveTo>
                      <a:pt x="0" y="0"/>
                    </a:moveTo>
                    <a:lnTo>
                      <a:pt x="18" y="7"/>
                    </a:lnTo>
                    <a:lnTo>
                      <a:pt x="22" y="17"/>
                    </a:lnTo>
                    <a:lnTo>
                      <a:pt x="30" y="15"/>
                    </a:lnTo>
                    <a:lnTo>
                      <a:pt x="22" y="17"/>
                    </a:lnTo>
                    <a:lnTo>
                      <a:pt x="22"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1" name="Freeform 526"/>
              <p:cNvSpPr>
                <a:spLocks/>
              </p:cNvSpPr>
              <p:nvPr/>
            </p:nvSpPr>
            <p:spPr bwMode="auto">
              <a:xfrm>
                <a:off x="5932" y="1582"/>
                <a:ext cx="3" cy="3"/>
              </a:xfrm>
              <a:custGeom>
                <a:avLst/>
                <a:gdLst>
                  <a:gd name="T0" fmla="*/ 0 w 16"/>
                  <a:gd name="T1" fmla="*/ 0 h 9"/>
                  <a:gd name="T2" fmla="*/ 0 w 16"/>
                  <a:gd name="T3" fmla="*/ 0 h 9"/>
                  <a:gd name="T4" fmla="*/ 0 w 16"/>
                  <a:gd name="T5" fmla="*/ 0 h 9"/>
                  <a:gd name="T6" fmla="*/ 0 w 1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9">
                    <a:moveTo>
                      <a:pt x="1" y="9"/>
                    </a:moveTo>
                    <a:lnTo>
                      <a:pt x="0" y="0"/>
                    </a:lnTo>
                    <a:lnTo>
                      <a:pt x="1" y="9"/>
                    </a:lnTo>
                    <a:lnTo>
                      <a:pt x="16"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2" name="Freeform 527"/>
              <p:cNvSpPr>
                <a:spLocks/>
              </p:cNvSpPr>
              <p:nvPr/>
            </p:nvSpPr>
            <p:spPr bwMode="auto">
              <a:xfrm>
                <a:off x="5944" y="1560"/>
                <a:ext cx="29" cy="13"/>
              </a:xfrm>
              <a:custGeom>
                <a:avLst/>
                <a:gdLst>
                  <a:gd name="T0" fmla="*/ 0 w 146"/>
                  <a:gd name="T1" fmla="*/ 0 h 54"/>
                  <a:gd name="T2" fmla="*/ 0 w 146"/>
                  <a:gd name="T3" fmla="*/ 0 h 54"/>
                  <a:gd name="T4" fmla="*/ 0 w 146"/>
                  <a:gd name="T5" fmla="*/ 0 h 54"/>
                  <a:gd name="T6" fmla="*/ 0 w 146"/>
                  <a:gd name="T7" fmla="*/ 0 h 54"/>
                  <a:gd name="T8" fmla="*/ 0 w 146"/>
                  <a:gd name="T9" fmla="*/ 0 h 54"/>
                  <a:gd name="T10" fmla="*/ 0 w 146"/>
                  <a:gd name="T11" fmla="*/ 0 h 54"/>
                  <a:gd name="T12" fmla="*/ 0 w 146"/>
                  <a:gd name="T13" fmla="*/ 0 h 54"/>
                  <a:gd name="T14" fmla="*/ 0 w 146"/>
                  <a:gd name="T15" fmla="*/ 0 h 54"/>
                  <a:gd name="T16" fmla="*/ 0 w 146"/>
                  <a:gd name="T17" fmla="*/ 0 h 54"/>
                  <a:gd name="T18" fmla="*/ 0 w 14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6" h="54">
                    <a:moveTo>
                      <a:pt x="0" y="28"/>
                    </a:moveTo>
                    <a:lnTo>
                      <a:pt x="22" y="48"/>
                    </a:lnTo>
                    <a:lnTo>
                      <a:pt x="82" y="54"/>
                    </a:lnTo>
                    <a:lnTo>
                      <a:pt x="146" y="43"/>
                    </a:lnTo>
                    <a:lnTo>
                      <a:pt x="128" y="10"/>
                    </a:lnTo>
                    <a:lnTo>
                      <a:pt x="123" y="3"/>
                    </a:lnTo>
                    <a:lnTo>
                      <a:pt x="112" y="0"/>
                    </a:lnTo>
                    <a:lnTo>
                      <a:pt x="102" y="3"/>
                    </a:lnTo>
                    <a:lnTo>
                      <a:pt x="93" y="9"/>
                    </a:lnTo>
                    <a:lnTo>
                      <a:pt x="82" y="5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3" name="Freeform 528"/>
              <p:cNvSpPr>
                <a:spLocks/>
              </p:cNvSpPr>
              <p:nvPr/>
            </p:nvSpPr>
            <p:spPr bwMode="auto">
              <a:xfrm>
                <a:off x="5932" y="1533"/>
                <a:ext cx="29" cy="35"/>
              </a:xfrm>
              <a:custGeom>
                <a:avLst/>
                <a:gdLst>
                  <a:gd name="T0" fmla="*/ 0 w 144"/>
                  <a:gd name="T1" fmla="*/ 0 h 140"/>
                  <a:gd name="T2" fmla="*/ 0 w 144"/>
                  <a:gd name="T3" fmla="*/ 0 h 140"/>
                  <a:gd name="T4" fmla="*/ 0 w 144"/>
                  <a:gd name="T5" fmla="*/ 0 h 140"/>
                  <a:gd name="T6" fmla="*/ 0 w 144"/>
                  <a:gd name="T7" fmla="*/ 0 h 140"/>
                  <a:gd name="T8" fmla="*/ 0 w 144"/>
                  <a:gd name="T9" fmla="*/ 0 h 140"/>
                  <a:gd name="T10" fmla="*/ 0 w 144"/>
                  <a:gd name="T11" fmla="*/ 0 h 140"/>
                  <a:gd name="T12" fmla="*/ 0 w 144"/>
                  <a:gd name="T13" fmla="*/ 0 h 140"/>
                  <a:gd name="T14" fmla="*/ 0 w 144"/>
                  <a:gd name="T15" fmla="*/ 0 h 140"/>
                  <a:gd name="T16" fmla="*/ 0 w 144"/>
                  <a:gd name="T17" fmla="*/ 0 h 140"/>
                  <a:gd name="T18" fmla="*/ 0 w 144"/>
                  <a:gd name="T19" fmla="*/ 0 h 140"/>
                  <a:gd name="T20" fmla="*/ 0 w 144"/>
                  <a:gd name="T21" fmla="*/ 0 h 140"/>
                  <a:gd name="T22" fmla="*/ 0 w 144"/>
                  <a:gd name="T23" fmla="*/ 0 h 140"/>
                  <a:gd name="T24" fmla="*/ 0 w 144"/>
                  <a:gd name="T25" fmla="*/ 0 h 140"/>
                  <a:gd name="T26" fmla="*/ 0 w 144"/>
                  <a:gd name="T27" fmla="*/ 0 h 140"/>
                  <a:gd name="T28" fmla="*/ 0 w 144"/>
                  <a:gd name="T29" fmla="*/ 0 h 140"/>
                  <a:gd name="T30" fmla="*/ 0 w 144"/>
                  <a:gd name="T31" fmla="*/ 0 h 140"/>
                  <a:gd name="T32" fmla="*/ 0 w 144"/>
                  <a:gd name="T33" fmla="*/ 0 h 140"/>
                  <a:gd name="T34" fmla="*/ 0 w 144"/>
                  <a:gd name="T35" fmla="*/ 0 h 140"/>
                  <a:gd name="T36" fmla="*/ 0 w 144"/>
                  <a:gd name="T37" fmla="*/ 0 h 140"/>
                  <a:gd name="T38" fmla="*/ 0 w 144"/>
                  <a:gd name="T39" fmla="*/ 0 h 140"/>
                  <a:gd name="T40" fmla="*/ 0 w 14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40">
                    <a:moveTo>
                      <a:pt x="141" y="139"/>
                    </a:moveTo>
                    <a:lnTo>
                      <a:pt x="113" y="140"/>
                    </a:lnTo>
                    <a:lnTo>
                      <a:pt x="115" y="123"/>
                    </a:lnTo>
                    <a:lnTo>
                      <a:pt x="120" y="112"/>
                    </a:lnTo>
                    <a:lnTo>
                      <a:pt x="131" y="102"/>
                    </a:lnTo>
                    <a:lnTo>
                      <a:pt x="144" y="98"/>
                    </a:lnTo>
                    <a:lnTo>
                      <a:pt x="141" y="95"/>
                    </a:lnTo>
                    <a:lnTo>
                      <a:pt x="118" y="83"/>
                    </a:lnTo>
                    <a:lnTo>
                      <a:pt x="129" y="82"/>
                    </a:lnTo>
                    <a:lnTo>
                      <a:pt x="123" y="74"/>
                    </a:lnTo>
                    <a:lnTo>
                      <a:pt x="115" y="72"/>
                    </a:lnTo>
                    <a:lnTo>
                      <a:pt x="107" y="73"/>
                    </a:lnTo>
                    <a:lnTo>
                      <a:pt x="98" y="77"/>
                    </a:lnTo>
                    <a:lnTo>
                      <a:pt x="96" y="82"/>
                    </a:lnTo>
                    <a:lnTo>
                      <a:pt x="96" y="77"/>
                    </a:lnTo>
                    <a:lnTo>
                      <a:pt x="1" y="0"/>
                    </a:lnTo>
                    <a:lnTo>
                      <a:pt x="0" y="0"/>
                    </a:lnTo>
                    <a:lnTo>
                      <a:pt x="10" y="34"/>
                    </a:lnTo>
                    <a:lnTo>
                      <a:pt x="14" y="40"/>
                    </a:lnTo>
                    <a:lnTo>
                      <a:pt x="12" y="59"/>
                    </a:lnTo>
                    <a:lnTo>
                      <a:pt x="49"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4" name="Freeform 529"/>
              <p:cNvSpPr>
                <a:spLocks/>
              </p:cNvSpPr>
              <p:nvPr/>
            </p:nvSpPr>
            <p:spPr bwMode="auto">
              <a:xfrm>
                <a:off x="5935" y="1539"/>
                <a:ext cx="2" cy="5"/>
              </a:xfrm>
              <a:custGeom>
                <a:avLst/>
                <a:gdLst>
                  <a:gd name="T0" fmla="*/ 0 w 13"/>
                  <a:gd name="T1" fmla="*/ 0 h 18"/>
                  <a:gd name="T2" fmla="*/ 0 w 13"/>
                  <a:gd name="T3" fmla="*/ 0 h 18"/>
                  <a:gd name="T4" fmla="*/ 0 w 13"/>
                  <a:gd name="T5" fmla="*/ 0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3" y="7"/>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5" name="Freeform 530"/>
              <p:cNvSpPr>
                <a:spLocks/>
              </p:cNvSpPr>
              <p:nvPr/>
            </p:nvSpPr>
            <p:spPr bwMode="auto">
              <a:xfrm>
                <a:off x="5928" y="1540"/>
                <a:ext cx="6" cy="8"/>
              </a:xfrm>
              <a:custGeom>
                <a:avLst/>
                <a:gdLst>
                  <a:gd name="T0" fmla="*/ 0 w 32"/>
                  <a:gd name="T1" fmla="*/ 0 h 34"/>
                  <a:gd name="T2" fmla="*/ 0 w 32"/>
                  <a:gd name="T3" fmla="*/ 0 h 34"/>
                  <a:gd name="T4" fmla="*/ 0 w 32"/>
                  <a:gd name="T5" fmla="*/ 0 h 34"/>
                  <a:gd name="T6" fmla="*/ 0 w 32"/>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4">
                    <a:moveTo>
                      <a:pt x="4" y="0"/>
                    </a:moveTo>
                    <a:lnTo>
                      <a:pt x="1" y="10"/>
                    </a:lnTo>
                    <a:lnTo>
                      <a:pt x="0" y="30"/>
                    </a:lnTo>
                    <a:lnTo>
                      <a:pt x="32"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6" name="Line 531"/>
              <p:cNvSpPr>
                <a:spLocks noChangeShapeType="1"/>
              </p:cNvSpPr>
              <p:nvPr/>
            </p:nvSpPr>
            <p:spPr bwMode="auto">
              <a:xfrm flipH="1" flipV="1">
                <a:off x="5927" y="1534"/>
                <a:ext cx="3" cy="1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27" name="Freeform 532"/>
              <p:cNvSpPr>
                <a:spLocks/>
              </p:cNvSpPr>
              <p:nvPr/>
            </p:nvSpPr>
            <p:spPr bwMode="auto">
              <a:xfrm>
                <a:off x="5923" y="1516"/>
                <a:ext cx="59" cy="19"/>
              </a:xfrm>
              <a:custGeom>
                <a:avLst/>
                <a:gdLst>
                  <a:gd name="T0" fmla="*/ 0 w 294"/>
                  <a:gd name="T1" fmla="*/ 0 h 73"/>
                  <a:gd name="T2" fmla="*/ 0 w 294"/>
                  <a:gd name="T3" fmla="*/ 0 h 73"/>
                  <a:gd name="T4" fmla="*/ 0 w 294"/>
                  <a:gd name="T5" fmla="*/ 0 h 73"/>
                  <a:gd name="T6" fmla="*/ 0 w 294"/>
                  <a:gd name="T7" fmla="*/ 0 h 73"/>
                  <a:gd name="T8" fmla="*/ 0 w 294"/>
                  <a:gd name="T9" fmla="*/ 0 h 73"/>
                  <a:gd name="T10" fmla="*/ 0 w 294"/>
                  <a:gd name="T11" fmla="*/ 0 h 73"/>
                  <a:gd name="T12" fmla="*/ 0 w 294"/>
                  <a:gd name="T13" fmla="*/ 0 h 73"/>
                  <a:gd name="T14" fmla="*/ 0 w 294"/>
                  <a:gd name="T15" fmla="*/ 0 h 73"/>
                  <a:gd name="T16" fmla="*/ 0 w 294"/>
                  <a:gd name="T17" fmla="*/ 0 h 73"/>
                  <a:gd name="T18" fmla="*/ 0 w 294"/>
                  <a:gd name="T19" fmla="*/ 0 h 73"/>
                  <a:gd name="T20" fmla="*/ 0 w 294"/>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 h="73">
                    <a:moveTo>
                      <a:pt x="0" y="73"/>
                    </a:moveTo>
                    <a:lnTo>
                      <a:pt x="272" y="50"/>
                    </a:lnTo>
                    <a:lnTo>
                      <a:pt x="272" y="54"/>
                    </a:lnTo>
                    <a:lnTo>
                      <a:pt x="272" y="51"/>
                    </a:lnTo>
                    <a:lnTo>
                      <a:pt x="277" y="59"/>
                    </a:lnTo>
                    <a:lnTo>
                      <a:pt x="286" y="60"/>
                    </a:lnTo>
                    <a:lnTo>
                      <a:pt x="294" y="54"/>
                    </a:lnTo>
                    <a:lnTo>
                      <a:pt x="294" y="47"/>
                    </a:lnTo>
                    <a:lnTo>
                      <a:pt x="283" y="10"/>
                    </a:lnTo>
                    <a:lnTo>
                      <a:pt x="278" y="1"/>
                    </a:lnTo>
                    <a:lnTo>
                      <a:pt x="26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8" name="Freeform 533"/>
              <p:cNvSpPr>
                <a:spLocks/>
              </p:cNvSpPr>
              <p:nvPr/>
            </p:nvSpPr>
            <p:spPr bwMode="auto">
              <a:xfrm>
                <a:off x="5946" y="1476"/>
                <a:ext cx="29" cy="44"/>
              </a:xfrm>
              <a:custGeom>
                <a:avLst/>
                <a:gdLst>
                  <a:gd name="T0" fmla="*/ 0 w 143"/>
                  <a:gd name="T1" fmla="*/ 0 h 180"/>
                  <a:gd name="T2" fmla="*/ 0 w 143"/>
                  <a:gd name="T3" fmla="*/ 0 h 180"/>
                  <a:gd name="T4" fmla="*/ 0 w 143"/>
                  <a:gd name="T5" fmla="*/ 0 h 180"/>
                  <a:gd name="T6" fmla="*/ 0 w 143"/>
                  <a:gd name="T7" fmla="*/ 0 h 180"/>
                  <a:gd name="T8" fmla="*/ 0 w 143"/>
                  <a:gd name="T9" fmla="*/ 0 h 180"/>
                  <a:gd name="T10" fmla="*/ 0 w 143"/>
                  <a:gd name="T11" fmla="*/ 0 h 1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80">
                    <a:moveTo>
                      <a:pt x="143" y="176"/>
                    </a:moveTo>
                    <a:lnTo>
                      <a:pt x="143" y="180"/>
                    </a:lnTo>
                    <a:lnTo>
                      <a:pt x="143" y="177"/>
                    </a:lnTo>
                    <a:lnTo>
                      <a:pt x="7" y="58"/>
                    </a:lnTo>
                    <a:lnTo>
                      <a:pt x="0" y="5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29" name="Line 534"/>
              <p:cNvSpPr>
                <a:spLocks noChangeShapeType="1"/>
              </p:cNvSpPr>
              <p:nvPr/>
            </p:nvSpPr>
            <p:spPr bwMode="auto">
              <a:xfrm flipH="1">
                <a:off x="5909" y="1475"/>
                <a:ext cx="44"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30" name="Freeform 535"/>
              <p:cNvSpPr>
                <a:spLocks/>
              </p:cNvSpPr>
              <p:nvPr/>
            </p:nvSpPr>
            <p:spPr bwMode="auto">
              <a:xfrm>
                <a:off x="5892" y="1472"/>
                <a:ext cx="21" cy="92"/>
              </a:xfrm>
              <a:custGeom>
                <a:avLst/>
                <a:gdLst>
                  <a:gd name="T0" fmla="*/ 0 w 106"/>
                  <a:gd name="T1" fmla="*/ 0 h 366"/>
                  <a:gd name="T2" fmla="*/ 0 w 106"/>
                  <a:gd name="T3" fmla="*/ 0 h 366"/>
                  <a:gd name="T4" fmla="*/ 0 w 106"/>
                  <a:gd name="T5" fmla="*/ 0 h 366"/>
                  <a:gd name="T6" fmla="*/ 0 w 106"/>
                  <a:gd name="T7" fmla="*/ 0 h 366"/>
                  <a:gd name="T8" fmla="*/ 0 w 106"/>
                  <a:gd name="T9" fmla="*/ 0 h 366"/>
                  <a:gd name="T10" fmla="*/ 0 w 106"/>
                  <a:gd name="T11" fmla="*/ 0 h 366"/>
                  <a:gd name="T12" fmla="*/ 0 w 106"/>
                  <a:gd name="T13" fmla="*/ 0 h 366"/>
                  <a:gd name="T14" fmla="*/ 0 w 106"/>
                  <a:gd name="T15" fmla="*/ 0 h 366"/>
                  <a:gd name="T16" fmla="*/ 0 w 106"/>
                  <a:gd name="T17" fmla="*/ 0 h 366"/>
                  <a:gd name="T18" fmla="*/ 0 w 106"/>
                  <a:gd name="T19" fmla="*/ 0 h 366"/>
                  <a:gd name="T20" fmla="*/ 0 w 106"/>
                  <a:gd name="T21" fmla="*/ 0 h 366"/>
                  <a:gd name="T22" fmla="*/ 0 w 106"/>
                  <a:gd name="T23" fmla="*/ 0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366">
                    <a:moveTo>
                      <a:pt x="79" y="8"/>
                    </a:moveTo>
                    <a:lnTo>
                      <a:pt x="78" y="8"/>
                    </a:lnTo>
                    <a:lnTo>
                      <a:pt x="74" y="4"/>
                    </a:lnTo>
                    <a:lnTo>
                      <a:pt x="62" y="0"/>
                    </a:lnTo>
                    <a:lnTo>
                      <a:pt x="49" y="3"/>
                    </a:lnTo>
                    <a:lnTo>
                      <a:pt x="32" y="7"/>
                    </a:lnTo>
                    <a:lnTo>
                      <a:pt x="17" y="14"/>
                    </a:lnTo>
                    <a:lnTo>
                      <a:pt x="6" y="22"/>
                    </a:lnTo>
                    <a:lnTo>
                      <a:pt x="0" y="30"/>
                    </a:lnTo>
                    <a:lnTo>
                      <a:pt x="0" y="38"/>
                    </a:lnTo>
                    <a:lnTo>
                      <a:pt x="0" y="39"/>
                    </a:lnTo>
                    <a:lnTo>
                      <a:pt x="106" y="3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1" name="Freeform 536"/>
              <p:cNvSpPr>
                <a:spLocks/>
              </p:cNvSpPr>
              <p:nvPr/>
            </p:nvSpPr>
            <p:spPr bwMode="auto">
              <a:xfrm>
                <a:off x="5923" y="1554"/>
                <a:ext cx="31" cy="8"/>
              </a:xfrm>
              <a:custGeom>
                <a:avLst/>
                <a:gdLst>
                  <a:gd name="T0" fmla="*/ 0 w 153"/>
                  <a:gd name="T1" fmla="*/ 0 h 31"/>
                  <a:gd name="T2" fmla="*/ 0 w 153"/>
                  <a:gd name="T3" fmla="*/ 0 h 31"/>
                  <a:gd name="T4" fmla="*/ 0 w 153"/>
                  <a:gd name="T5" fmla="*/ 0 h 31"/>
                  <a:gd name="T6" fmla="*/ 0 w 153"/>
                  <a:gd name="T7" fmla="*/ 0 h 31"/>
                  <a:gd name="T8" fmla="*/ 0 w 153"/>
                  <a:gd name="T9" fmla="*/ 0 h 31"/>
                  <a:gd name="T10" fmla="*/ 0 w 153"/>
                  <a:gd name="T11" fmla="*/ 0 h 31"/>
                  <a:gd name="T12" fmla="*/ 0 w 153"/>
                  <a:gd name="T13" fmla="*/ 0 h 31"/>
                  <a:gd name="T14" fmla="*/ 0 w 153"/>
                  <a:gd name="T15" fmla="*/ 0 h 31"/>
                  <a:gd name="T16" fmla="*/ 0 w 15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31">
                    <a:moveTo>
                      <a:pt x="0" y="31"/>
                    </a:moveTo>
                    <a:lnTo>
                      <a:pt x="7" y="29"/>
                    </a:lnTo>
                    <a:lnTo>
                      <a:pt x="18" y="21"/>
                    </a:lnTo>
                    <a:lnTo>
                      <a:pt x="24" y="13"/>
                    </a:lnTo>
                    <a:lnTo>
                      <a:pt x="24" y="6"/>
                    </a:lnTo>
                    <a:lnTo>
                      <a:pt x="19" y="1"/>
                    </a:lnTo>
                    <a:lnTo>
                      <a:pt x="23" y="0"/>
                    </a:lnTo>
                    <a:lnTo>
                      <a:pt x="153" y="9"/>
                    </a:lnTo>
                    <a:lnTo>
                      <a:pt x="19"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2" name="Line 537"/>
              <p:cNvSpPr>
                <a:spLocks noChangeShapeType="1"/>
              </p:cNvSpPr>
              <p:nvPr/>
            </p:nvSpPr>
            <p:spPr bwMode="auto">
              <a:xfrm flipH="1" flipV="1">
                <a:off x="5907" y="1474"/>
                <a:ext cx="21" cy="8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33" name="Freeform 538"/>
              <p:cNvSpPr>
                <a:spLocks/>
              </p:cNvSpPr>
              <p:nvPr/>
            </p:nvSpPr>
            <p:spPr bwMode="auto">
              <a:xfrm>
                <a:off x="5891" y="1465"/>
                <a:ext cx="13" cy="5"/>
              </a:xfrm>
              <a:custGeom>
                <a:avLst/>
                <a:gdLst>
                  <a:gd name="T0" fmla="*/ 0 w 61"/>
                  <a:gd name="T1" fmla="*/ 0 h 18"/>
                  <a:gd name="T2" fmla="*/ 0 w 61"/>
                  <a:gd name="T3" fmla="*/ 0 h 18"/>
                  <a:gd name="T4" fmla="*/ 0 w 61"/>
                  <a:gd name="T5" fmla="*/ 0 h 18"/>
                  <a:gd name="T6" fmla="*/ 0 w 61"/>
                  <a:gd name="T7" fmla="*/ 0 h 18"/>
                  <a:gd name="T8" fmla="*/ 0 w 61"/>
                  <a:gd name="T9" fmla="*/ 0 h 18"/>
                  <a:gd name="T10" fmla="*/ 0 w 61"/>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8">
                    <a:moveTo>
                      <a:pt x="60" y="18"/>
                    </a:moveTo>
                    <a:lnTo>
                      <a:pt x="61" y="10"/>
                    </a:lnTo>
                    <a:lnTo>
                      <a:pt x="57" y="3"/>
                    </a:lnTo>
                    <a:lnTo>
                      <a:pt x="50" y="1"/>
                    </a:lnTo>
                    <a:lnTo>
                      <a:pt x="0"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4" name="Freeform 539"/>
              <p:cNvSpPr>
                <a:spLocks/>
              </p:cNvSpPr>
              <p:nvPr/>
            </p:nvSpPr>
            <p:spPr bwMode="auto">
              <a:xfrm>
                <a:off x="5886" y="1453"/>
                <a:ext cx="67" cy="26"/>
              </a:xfrm>
              <a:custGeom>
                <a:avLst/>
                <a:gdLst>
                  <a:gd name="T0" fmla="*/ 0 w 337"/>
                  <a:gd name="T1" fmla="*/ 0 h 105"/>
                  <a:gd name="T2" fmla="*/ 0 w 337"/>
                  <a:gd name="T3" fmla="*/ 0 h 105"/>
                  <a:gd name="T4" fmla="*/ 0 w 337"/>
                  <a:gd name="T5" fmla="*/ 0 h 105"/>
                  <a:gd name="T6" fmla="*/ 0 w 337"/>
                  <a:gd name="T7" fmla="*/ 0 h 105"/>
                  <a:gd name="T8" fmla="*/ 0 w 337"/>
                  <a:gd name="T9" fmla="*/ 0 h 105"/>
                  <a:gd name="T10" fmla="*/ 0 w 337"/>
                  <a:gd name="T11" fmla="*/ 0 h 105"/>
                  <a:gd name="T12" fmla="*/ 0 w 337"/>
                  <a:gd name="T13" fmla="*/ 0 h 105"/>
                  <a:gd name="T14" fmla="*/ 0 w 337"/>
                  <a:gd name="T15" fmla="*/ 0 h 105"/>
                  <a:gd name="T16" fmla="*/ 0 w 337"/>
                  <a:gd name="T17" fmla="*/ 0 h 105"/>
                  <a:gd name="T18" fmla="*/ 0 w 337"/>
                  <a:gd name="T19" fmla="*/ 0 h 105"/>
                  <a:gd name="T20" fmla="*/ 0 w 337"/>
                  <a:gd name="T21" fmla="*/ 0 h 105"/>
                  <a:gd name="T22" fmla="*/ 0 w 337"/>
                  <a:gd name="T23" fmla="*/ 0 h 105"/>
                  <a:gd name="T24" fmla="*/ 0 w 337"/>
                  <a:gd name="T25" fmla="*/ 0 h 105"/>
                  <a:gd name="T26" fmla="*/ 0 w 337"/>
                  <a:gd name="T27" fmla="*/ 0 h 105"/>
                  <a:gd name="T28" fmla="*/ 0 w 337"/>
                  <a:gd name="T29" fmla="*/ 0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105">
                    <a:moveTo>
                      <a:pt x="49" y="53"/>
                    </a:moveTo>
                    <a:lnTo>
                      <a:pt x="0" y="51"/>
                    </a:lnTo>
                    <a:lnTo>
                      <a:pt x="0" y="105"/>
                    </a:lnTo>
                    <a:lnTo>
                      <a:pt x="53" y="74"/>
                    </a:lnTo>
                    <a:lnTo>
                      <a:pt x="59" y="69"/>
                    </a:lnTo>
                    <a:lnTo>
                      <a:pt x="60" y="61"/>
                    </a:lnTo>
                    <a:lnTo>
                      <a:pt x="56" y="56"/>
                    </a:lnTo>
                    <a:lnTo>
                      <a:pt x="49" y="53"/>
                    </a:lnTo>
                    <a:lnTo>
                      <a:pt x="51" y="50"/>
                    </a:lnTo>
                    <a:lnTo>
                      <a:pt x="334" y="24"/>
                    </a:lnTo>
                    <a:lnTo>
                      <a:pt x="335" y="23"/>
                    </a:lnTo>
                    <a:lnTo>
                      <a:pt x="337" y="19"/>
                    </a:lnTo>
                    <a:lnTo>
                      <a:pt x="335" y="16"/>
                    </a:lnTo>
                    <a:lnTo>
                      <a:pt x="334" y="15"/>
                    </a:lnTo>
                    <a:lnTo>
                      <a:pt x="18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5" name="Freeform 540"/>
              <p:cNvSpPr>
                <a:spLocks/>
              </p:cNvSpPr>
              <p:nvPr/>
            </p:nvSpPr>
            <p:spPr bwMode="auto">
              <a:xfrm>
                <a:off x="5896" y="1470"/>
                <a:ext cx="7" cy="5"/>
              </a:xfrm>
              <a:custGeom>
                <a:avLst/>
                <a:gdLst>
                  <a:gd name="T0" fmla="*/ 0 w 38"/>
                  <a:gd name="T1" fmla="*/ 0 h 20"/>
                  <a:gd name="T2" fmla="*/ 0 w 38"/>
                  <a:gd name="T3" fmla="*/ 0 h 20"/>
                  <a:gd name="T4" fmla="*/ 0 w 38"/>
                  <a:gd name="T5" fmla="*/ 0 h 20"/>
                  <a:gd name="T6" fmla="*/ 0 w 38"/>
                  <a:gd name="T7" fmla="*/ 0 h 20"/>
                  <a:gd name="T8" fmla="*/ 0 w 38"/>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0">
                    <a:moveTo>
                      <a:pt x="38" y="0"/>
                    </a:moveTo>
                    <a:lnTo>
                      <a:pt x="31" y="5"/>
                    </a:lnTo>
                    <a:lnTo>
                      <a:pt x="11" y="16"/>
                    </a:lnTo>
                    <a:lnTo>
                      <a:pt x="4" y="20"/>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6" name="Line 541"/>
              <p:cNvSpPr>
                <a:spLocks noChangeShapeType="1"/>
              </p:cNvSpPr>
              <p:nvPr/>
            </p:nvSpPr>
            <p:spPr bwMode="auto">
              <a:xfrm flipH="1" flipV="1">
                <a:off x="5899" y="1471"/>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37" name="Freeform 542"/>
              <p:cNvSpPr>
                <a:spLocks/>
              </p:cNvSpPr>
              <p:nvPr/>
            </p:nvSpPr>
            <p:spPr bwMode="auto">
              <a:xfrm>
                <a:off x="5811" y="1464"/>
                <a:ext cx="85" cy="2"/>
              </a:xfrm>
              <a:custGeom>
                <a:avLst/>
                <a:gdLst>
                  <a:gd name="T0" fmla="*/ 0 w 425"/>
                  <a:gd name="T1" fmla="*/ 0 h 8"/>
                  <a:gd name="T2" fmla="*/ 0 w 425"/>
                  <a:gd name="T3" fmla="*/ 0 h 8"/>
                  <a:gd name="T4" fmla="*/ 0 w 425"/>
                  <a:gd name="T5" fmla="*/ 0 h 8"/>
                  <a:gd name="T6" fmla="*/ 0 w 42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 h="8">
                    <a:moveTo>
                      <a:pt x="425" y="5"/>
                    </a:moveTo>
                    <a:lnTo>
                      <a:pt x="15" y="8"/>
                    </a:lnTo>
                    <a:lnTo>
                      <a:pt x="6"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8" name="Freeform 543"/>
              <p:cNvSpPr>
                <a:spLocks/>
              </p:cNvSpPr>
              <p:nvPr/>
            </p:nvSpPr>
            <p:spPr bwMode="auto">
              <a:xfrm>
                <a:off x="5811" y="1448"/>
                <a:ext cx="19" cy="16"/>
              </a:xfrm>
              <a:custGeom>
                <a:avLst/>
                <a:gdLst>
                  <a:gd name="T0" fmla="*/ 0 w 93"/>
                  <a:gd name="T1" fmla="*/ 0 h 66"/>
                  <a:gd name="T2" fmla="*/ 0 w 93"/>
                  <a:gd name="T3" fmla="*/ 0 h 66"/>
                  <a:gd name="T4" fmla="*/ 0 w 93"/>
                  <a:gd name="T5" fmla="*/ 0 h 66"/>
                  <a:gd name="T6" fmla="*/ 0 w 93"/>
                  <a:gd name="T7" fmla="*/ 0 h 66"/>
                  <a:gd name="T8" fmla="*/ 0 w 9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66">
                    <a:moveTo>
                      <a:pt x="1" y="66"/>
                    </a:moveTo>
                    <a:lnTo>
                      <a:pt x="0" y="59"/>
                    </a:lnTo>
                    <a:lnTo>
                      <a:pt x="1" y="49"/>
                    </a:lnTo>
                    <a:lnTo>
                      <a:pt x="7" y="45"/>
                    </a:lnTo>
                    <a:lnTo>
                      <a:pt x="9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39" name="Freeform 544"/>
              <p:cNvSpPr>
                <a:spLocks/>
              </p:cNvSpPr>
              <p:nvPr/>
            </p:nvSpPr>
            <p:spPr bwMode="auto">
              <a:xfrm>
                <a:off x="5811" y="1464"/>
                <a:ext cx="80" cy="66"/>
              </a:xfrm>
              <a:custGeom>
                <a:avLst/>
                <a:gdLst>
                  <a:gd name="T0" fmla="*/ 0 w 402"/>
                  <a:gd name="T1" fmla="*/ 0 h 263"/>
                  <a:gd name="T2" fmla="*/ 0 w 402"/>
                  <a:gd name="T3" fmla="*/ 0 h 263"/>
                  <a:gd name="T4" fmla="*/ 0 w 402"/>
                  <a:gd name="T5" fmla="*/ 0 h 263"/>
                  <a:gd name="T6" fmla="*/ 0 w 402"/>
                  <a:gd name="T7" fmla="*/ 0 h 263"/>
                  <a:gd name="T8" fmla="*/ 0 w 402"/>
                  <a:gd name="T9" fmla="*/ 0 h 263"/>
                  <a:gd name="T10" fmla="*/ 0 w 402"/>
                  <a:gd name="T11" fmla="*/ 0 h 263"/>
                  <a:gd name="T12" fmla="*/ 0 w 402"/>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2" h="263">
                    <a:moveTo>
                      <a:pt x="0" y="0"/>
                    </a:moveTo>
                    <a:lnTo>
                      <a:pt x="0" y="78"/>
                    </a:lnTo>
                    <a:lnTo>
                      <a:pt x="6" y="86"/>
                    </a:lnTo>
                    <a:lnTo>
                      <a:pt x="16" y="88"/>
                    </a:lnTo>
                    <a:lnTo>
                      <a:pt x="402" y="86"/>
                    </a:lnTo>
                    <a:lnTo>
                      <a:pt x="402" y="81"/>
                    </a:lnTo>
                    <a:lnTo>
                      <a:pt x="402" y="26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40" name="Line 545"/>
              <p:cNvSpPr>
                <a:spLocks noChangeShapeType="1"/>
              </p:cNvSpPr>
              <p:nvPr/>
            </p:nvSpPr>
            <p:spPr bwMode="auto">
              <a:xfrm>
                <a:off x="5891" y="1521"/>
                <a:ext cx="1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1" name="Line 546"/>
              <p:cNvSpPr>
                <a:spLocks noChangeShapeType="1"/>
              </p:cNvSpPr>
              <p:nvPr/>
            </p:nvSpPr>
            <p:spPr bwMode="auto">
              <a:xfrm flipH="1" flipV="1">
                <a:off x="5891" y="1515"/>
                <a:ext cx="1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2" name="Line 547"/>
              <p:cNvSpPr>
                <a:spLocks noChangeShapeType="1"/>
              </p:cNvSpPr>
              <p:nvPr/>
            </p:nvSpPr>
            <p:spPr bwMode="auto">
              <a:xfrm>
                <a:off x="5918" y="1518"/>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3" name="Line 548"/>
              <p:cNvSpPr>
                <a:spLocks noChangeShapeType="1"/>
              </p:cNvSpPr>
              <p:nvPr/>
            </p:nvSpPr>
            <p:spPr bwMode="auto">
              <a:xfrm>
                <a:off x="5920" y="1523"/>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4" name="Line 549"/>
              <p:cNvSpPr>
                <a:spLocks noChangeShapeType="1"/>
              </p:cNvSpPr>
              <p:nvPr/>
            </p:nvSpPr>
            <p:spPr bwMode="auto">
              <a:xfrm flipH="1">
                <a:off x="5851" y="1569"/>
                <a:ext cx="69"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5" name="Freeform 550"/>
              <p:cNvSpPr>
                <a:spLocks/>
              </p:cNvSpPr>
              <p:nvPr/>
            </p:nvSpPr>
            <p:spPr bwMode="auto">
              <a:xfrm>
                <a:off x="5849" y="1584"/>
                <a:ext cx="42" cy="3"/>
              </a:xfrm>
              <a:custGeom>
                <a:avLst/>
                <a:gdLst>
                  <a:gd name="T0" fmla="*/ 0 w 213"/>
                  <a:gd name="T1" fmla="*/ 0 h 12"/>
                  <a:gd name="T2" fmla="*/ 0 w 213"/>
                  <a:gd name="T3" fmla="*/ 0 h 12"/>
                  <a:gd name="T4" fmla="*/ 0 w 213"/>
                  <a:gd name="T5" fmla="*/ 0 h 12"/>
                  <a:gd name="T6" fmla="*/ 0 w 213"/>
                  <a:gd name="T7" fmla="*/ 0 h 12"/>
                  <a:gd name="T8" fmla="*/ 0 w 213"/>
                  <a:gd name="T9" fmla="*/ 0 h 12"/>
                  <a:gd name="T10" fmla="*/ 0 w 213"/>
                  <a:gd name="T11" fmla="*/ 0 h 12"/>
                  <a:gd name="T12" fmla="*/ 0 w 213"/>
                  <a:gd name="T13" fmla="*/ 0 h 12"/>
                  <a:gd name="T14" fmla="*/ 0 w 213"/>
                  <a:gd name="T15" fmla="*/ 0 h 12"/>
                  <a:gd name="T16" fmla="*/ 0 w 213"/>
                  <a:gd name="T17" fmla="*/ 0 h 12"/>
                  <a:gd name="T18" fmla="*/ 0 w 213"/>
                  <a:gd name="T19" fmla="*/ 0 h 12"/>
                  <a:gd name="T20" fmla="*/ 0 w 21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12">
                    <a:moveTo>
                      <a:pt x="0" y="0"/>
                    </a:moveTo>
                    <a:lnTo>
                      <a:pt x="0" y="1"/>
                    </a:lnTo>
                    <a:lnTo>
                      <a:pt x="3" y="2"/>
                    </a:lnTo>
                    <a:lnTo>
                      <a:pt x="31" y="8"/>
                    </a:lnTo>
                    <a:lnTo>
                      <a:pt x="63" y="11"/>
                    </a:lnTo>
                    <a:lnTo>
                      <a:pt x="107" y="12"/>
                    </a:lnTo>
                    <a:lnTo>
                      <a:pt x="151" y="11"/>
                    </a:lnTo>
                    <a:lnTo>
                      <a:pt x="181" y="8"/>
                    </a:lnTo>
                    <a:lnTo>
                      <a:pt x="212" y="2"/>
                    </a:lnTo>
                    <a:lnTo>
                      <a:pt x="213" y="1"/>
                    </a:lnTo>
                    <a:lnTo>
                      <a:pt x="2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46" name="Freeform 551"/>
              <p:cNvSpPr>
                <a:spLocks/>
              </p:cNvSpPr>
              <p:nvPr/>
            </p:nvSpPr>
            <p:spPr bwMode="auto">
              <a:xfrm>
                <a:off x="5881" y="1586"/>
                <a:ext cx="5" cy="19"/>
              </a:xfrm>
              <a:custGeom>
                <a:avLst/>
                <a:gdLst>
                  <a:gd name="T0" fmla="*/ 0 w 24"/>
                  <a:gd name="T1" fmla="*/ 0 h 74"/>
                  <a:gd name="T2" fmla="*/ 0 w 24"/>
                  <a:gd name="T3" fmla="*/ 0 h 74"/>
                  <a:gd name="T4" fmla="*/ 0 w 24"/>
                  <a:gd name="T5" fmla="*/ 0 h 74"/>
                  <a:gd name="T6" fmla="*/ 0 w 24"/>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74">
                    <a:moveTo>
                      <a:pt x="24" y="0"/>
                    </a:moveTo>
                    <a:lnTo>
                      <a:pt x="24" y="63"/>
                    </a:lnTo>
                    <a:lnTo>
                      <a:pt x="22" y="68"/>
                    </a:lnTo>
                    <a:lnTo>
                      <a:pt x="0" y="7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47" name="Freeform 552"/>
              <p:cNvSpPr>
                <a:spLocks/>
              </p:cNvSpPr>
              <p:nvPr/>
            </p:nvSpPr>
            <p:spPr bwMode="auto">
              <a:xfrm>
                <a:off x="5854" y="1586"/>
                <a:ext cx="27" cy="20"/>
              </a:xfrm>
              <a:custGeom>
                <a:avLst/>
                <a:gdLst>
                  <a:gd name="T0" fmla="*/ 0 w 136"/>
                  <a:gd name="T1" fmla="*/ 0 h 78"/>
                  <a:gd name="T2" fmla="*/ 0 w 136"/>
                  <a:gd name="T3" fmla="*/ 0 h 78"/>
                  <a:gd name="T4" fmla="*/ 0 w 136"/>
                  <a:gd name="T5" fmla="*/ 0 h 78"/>
                  <a:gd name="T6" fmla="*/ 0 w 136"/>
                  <a:gd name="T7" fmla="*/ 0 h 78"/>
                  <a:gd name="T8" fmla="*/ 0 w 136"/>
                  <a:gd name="T9" fmla="*/ 0 h 78"/>
                  <a:gd name="T10" fmla="*/ 0 w 136"/>
                  <a:gd name="T11" fmla="*/ 0 h 78"/>
                  <a:gd name="T12" fmla="*/ 0 w 136"/>
                  <a:gd name="T13" fmla="*/ 0 h 78"/>
                  <a:gd name="T14" fmla="*/ 0 w 136"/>
                  <a:gd name="T15" fmla="*/ 0 h 78"/>
                  <a:gd name="T16" fmla="*/ 0 w 136"/>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 h="78">
                    <a:moveTo>
                      <a:pt x="136" y="74"/>
                    </a:moveTo>
                    <a:lnTo>
                      <a:pt x="113" y="77"/>
                    </a:lnTo>
                    <a:lnTo>
                      <a:pt x="80" y="78"/>
                    </a:lnTo>
                    <a:lnTo>
                      <a:pt x="47" y="77"/>
                    </a:lnTo>
                    <a:lnTo>
                      <a:pt x="25" y="74"/>
                    </a:lnTo>
                    <a:lnTo>
                      <a:pt x="4" y="68"/>
                    </a:lnTo>
                    <a:lnTo>
                      <a:pt x="0" y="63"/>
                    </a:lnTo>
                    <a:lnTo>
                      <a:pt x="0" y="6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48" name="Line 553"/>
              <p:cNvSpPr>
                <a:spLocks noChangeShapeType="1"/>
              </p:cNvSpPr>
              <p:nvPr/>
            </p:nvSpPr>
            <p:spPr bwMode="auto">
              <a:xfrm flipH="1">
                <a:off x="5838" y="1582"/>
                <a:ext cx="18"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49" name="Line 554"/>
              <p:cNvSpPr>
                <a:spLocks noChangeShapeType="1"/>
              </p:cNvSpPr>
              <p:nvPr/>
            </p:nvSpPr>
            <p:spPr bwMode="auto">
              <a:xfrm flipH="1">
                <a:off x="5828" y="1553"/>
                <a:ext cx="14"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50" name="Freeform 555"/>
              <p:cNvSpPr>
                <a:spLocks/>
              </p:cNvSpPr>
              <p:nvPr/>
            </p:nvSpPr>
            <p:spPr bwMode="auto">
              <a:xfrm>
                <a:off x="5806" y="1556"/>
                <a:ext cx="12" cy="2"/>
              </a:xfrm>
              <a:custGeom>
                <a:avLst/>
                <a:gdLst>
                  <a:gd name="T0" fmla="*/ 0 w 60"/>
                  <a:gd name="T1" fmla="*/ 0 h 9"/>
                  <a:gd name="T2" fmla="*/ 0 w 60"/>
                  <a:gd name="T3" fmla="*/ 0 h 9"/>
                  <a:gd name="T4" fmla="*/ 0 w 60"/>
                  <a:gd name="T5" fmla="*/ 0 h 9"/>
                  <a:gd name="T6" fmla="*/ 0 60000 65536"/>
                  <a:gd name="T7" fmla="*/ 0 60000 65536"/>
                  <a:gd name="T8" fmla="*/ 0 60000 65536"/>
                </a:gdLst>
                <a:ahLst/>
                <a:cxnLst>
                  <a:cxn ang="T6">
                    <a:pos x="T0" y="T1"/>
                  </a:cxn>
                  <a:cxn ang="T7">
                    <a:pos x="T2" y="T3"/>
                  </a:cxn>
                  <a:cxn ang="T8">
                    <a:pos x="T4" y="T5"/>
                  </a:cxn>
                </a:cxnLst>
                <a:rect l="0" t="0" r="r" b="b"/>
                <a:pathLst>
                  <a:path w="60" h="9">
                    <a:moveTo>
                      <a:pt x="60" y="9"/>
                    </a:moveTo>
                    <a:lnTo>
                      <a:pt x="11"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1" name="Freeform 556"/>
              <p:cNvSpPr>
                <a:spLocks/>
              </p:cNvSpPr>
              <p:nvPr/>
            </p:nvSpPr>
            <p:spPr bwMode="auto">
              <a:xfrm>
                <a:off x="5806" y="1537"/>
                <a:ext cx="8" cy="12"/>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 h="49">
                    <a:moveTo>
                      <a:pt x="16" y="49"/>
                    </a:moveTo>
                    <a:lnTo>
                      <a:pt x="17" y="49"/>
                    </a:lnTo>
                    <a:lnTo>
                      <a:pt x="18" y="49"/>
                    </a:lnTo>
                    <a:lnTo>
                      <a:pt x="42" y="4"/>
                    </a:lnTo>
                    <a:lnTo>
                      <a:pt x="40" y="2"/>
                    </a:lnTo>
                    <a:lnTo>
                      <a:pt x="34" y="9"/>
                    </a:lnTo>
                    <a:lnTo>
                      <a:pt x="31" y="12"/>
                    </a:lnTo>
                    <a:lnTo>
                      <a:pt x="22" y="12"/>
                    </a:lnTo>
                    <a:lnTo>
                      <a:pt x="17" y="6"/>
                    </a:lnTo>
                    <a:lnTo>
                      <a:pt x="18" y="0"/>
                    </a:lnTo>
                    <a:lnTo>
                      <a:pt x="17" y="1"/>
                    </a:lnTo>
                    <a:lnTo>
                      <a:pt x="1" y="32"/>
                    </a:lnTo>
                    <a:lnTo>
                      <a:pt x="0" y="35"/>
                    </a:lnTo>
                    <a:lnTo>
                      <a:pt x="5"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2" name="Freeform 557"/>
              <p:cNvSpPr>
                <a:spLocks/>
              </p:cNvSpPr>
              <p:nvPr/>
            </p:nvSpPr>
            <p:spPr bwMode="auto">
              <a:xfrm>
                <a:off x="5807" y="1539"/>
                <a:ext cx="5" cy="8"/>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3">
                    <a:moveTo>
                      <a:pt x="0" y="20"/>
                    </a:moveTo>
                    <a:lnTo>
                      <a:pt x="8" y="20"/>
                    </a:lnTo>
                    <a:lnTo>
                      <a:pt x="13" y="26"/>
                    </a:lnTo>
                    <a:lnTo>
                      <a:pt x="13" y="33"/>
                    </a:lnTo>
                    <a:lnTo>
                      <a:pt x="13" y="28"/>
                    </a:lnTo>
                    <a:lnTo>
                      <a:pt x="29" y="1"/>
                    </a:lnTo>
                    <a:lnTo>
                      <a:pt x="26" y="8"/>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3" name="Freeform 558"/>
              <p:cNvSpPr>
                <a:spLocks/>
              </p:cNvSpPr>
              <p:nvPr/>
            </p:nvSpPr>
            <p:spPr bwMode="auto">
              <a:xfrm>
                <a:off x="5805" y="1535"/>
                <a:ext cx="4" cy="12"/>
              </a:xfrm>
              <a:custGeom>
                <a:avLst/>
                <a:gdLst>
                  <a:gd name="T0" fmla="*/ 0 w 23"/>
                  <a:gd name="T1" fmla="*/ 0 h 47"/>
                  <a:gd name="T2" fmla="*/ 0 w 23"/>
                  <a:gd name="T3" fmla="*/ 0 h 47"/>
                  <a:gd name="T4" fmla="*/ 0 w 23"/>
                  <a:gd name="T5" fmla="*/ 0 h 47"/>
                  <a:gd name="T6" fmla="*/ 0 w 23"/>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7">
                    <a:moveTo>
                      <a:pt x="23" y="0"/>
                    </a:moveTo>
                    <a:lnTo>
                      <a:pt x="0" y="43"/>
                    </a:lnTo>
                    <a:lnTo>
                      <a:pt x="0" y="45"/>
                    </a:lnTo>
                    <a:lnTo>
                      <a:pt x="1"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4" name="Line 559"/>
              <p:cNvSpPr>
                <a:spLocks noChangeShapeType="1"/>
              </p:cNvSpPr>
              <p:nvPr/>
            </p:nvSpPr>
            <p:spPr bwMode="auto">
              <a:xfrm>
                <a:off x="5807" y="1543"/>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55" name="Line 560"/>
              <p:cNvSpPr>
                <a:spLocks noChangeShapeType="1"/>
              </p:cNvSpPr>
              <p:nvPr/>
            </p:nvSpPr>
            <p:spPr bwMode="auto">
              <a:xfrm flipV="1">
                <a:off x="5809" y="1548"/>
                <a:ext cx="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56" name="Freeform 561"/>
              <p:cNvSpPr>
                <a:spLocks/>
              </p:cNvSpPr>
              <p:nvPr/>
            </p:nvSpPr>
            <p:spPr bwMode="auto">
              <a:xfrm>
                <a:off x="5809" y="1535"/>
                <a:ext cx="1" cy="1"/>
              </a:xfrm>
              <a:custGeom>
                <a:avLst/>
                <a:gdLst>
                  <a:gd name="T0" fmla="*/ 0 w 4"/>
                  <a:gd name="T1" fmla="*/ 0 h 1"/>
                  <a:gd name="T2" fmla="*/ 0 w 4"/>
                  <a:gd name="T3" fmla="*/ 0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lnTo>
                      <a:pt x="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7" name="Freeform 562"/>
              <p:cNvSpPr>
                <a:spLocks/>
              </p:cNvSpPr>
              <p:nvPr/>
            </p:nvSpPr>
            <p:spPr bwMode="auto">
              <a:xfrm>
                <a:off x="5792" y="1567"/>
                <a:ext cx="21" cy="5"/>
              </a:xfrm>
              <a:custGeom>
                <a:avLst/>
                <a:gdLst>
                  <a:gd name="T0" fmla="*/ 0 w 104"/>
                  <a:gd name="T1" fmla="*/ 0 h 21"/>
                  <a:gd name="T2" fmla="*/ 0 w 104"/>
                  <a:gd name="T3" fmla="*/ 0 h 21"/>
                  <a:gd name="T4" fmla="*/ 0 w 104"/>
                  <a:gd name="T5" fmla="*/ 0 h 21"/>
                  <a:gd name="T6" fmla="*/ 0 w 104"/>
                  <a:gd name="T7" fmla="*/ 0 h 21"/>
                  <a:gd name="T8" fmla="*/ 0 w 104"/>
                  <a:gd name="T9" fmla="*/ 0 h 21"/>
                  <a:gd name="T10" fmla="*/ 0 w 104"/>
                  <a:gd name="T11" fmla="*/ 0 h 21"/>
                  <a:gd name="T12" fmla="*/ 0 w 104"/>
                  <a:gd name="T13" fmla="*/ 0 h 21"/>
                  <a:gd name="T14" fmla="*/ 0 w 104"/>
                  <a:gd name="T15" fmla="*/ 0 h 21"/>
                  <a:gd name="T16" fmla="*/ 0 w 104"/>
                  <a:gd name="T17" fmla="*/ 0 h 21"/>
                  <a:gd name="T18" fmla="*/ 0 w 104"/>
                  <a:gd name="T19" fmla="*/ 0 h 21"/>
                  <a:gd name="T20" fmla="*/ 0 w 10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21">
                    <a:moveTo>
                      <a:pt x="104" y="12"/>
                    </a:moveTo>
                    <a:lnTo>
                      <a:pt x="48" y="21"/>
                    </a:lnTo>
                    <a:lnTo>
                      <a:pt x="48" y="12"/>
                    </a:lnTo>
                    <a:lnTo>
                      <a:pt x="46" y="5"/>
                    </a:lnTo>
                    <a:lnTo>
                      <a:pt x="37" y="4"/>
                    </a:lnTo>
                    <a:lnTo>
                      <a:pt x="31" y="6"/>
                    </a:lnTo>
                    <a:lnTo>
                      <a:pt x="27" y="12"/>
                    </a:lnTo>
                    <a:lnTo>
                      <a:pt x="19" y="11"/>
                    </a:lnTo>
                    <a:lnTo>
                      <a:pt x="14" y="5"/>
                    </a:lnTo>
                    <a:lnTo>
                      <a:pt x="6" y="0"/>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8" name="Freeform 563"/>
              <p:cNvSpPr>
                <a:spLocks/>
              </p:cNvSpPr>
              <p:nvPr/>
            </p:nvSpPr>
            <p:spPr bwMode="auto">
              <a:xfrm>
                <a:off x="5789" y="1568"/>
                <a:ext cx="5" cy="13"/>
              </a:xfrm>
              <a:custGeom>
                <a:avLst/>
                <a:gdLst>
                  <a:gd name="T0" fmla="*/ 0 w 23"/>
                  <a:gd name="T1" fmla="*/ 0 h 50"/>
                  <a:gd name="T2" fmla="*/ 0 w 23"/>
                  <a:gd name="T3" fmla="*/ 0 h 50"/>
                  <a:gd name="T4" fmla="*/ 0 w 23"/>
                  <a:gd name="T5" fmla="*/ 0 h 50"/>
                  <a:gd name="T6" fmla="*/ 0 w 23"/>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0">
                    <a:moveTo>
                      <a:pt x="13" y="0"/>
                    </a:moveTo>
                    <a:lnTo>
                      <a:pt x="10" y="7"/>
                    </a:lnTo>
                    <a:lnTo>
                      <a:pt x="0" y="20"/>
                    </a:lnTo>
                    <a:lnTo>
                      <a:pt x="23" y="5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59" name="Line 564"/>
              <p:cNvSpPr>
                <a:spLocks noChangeShapeType="1"/>
              </p:cNvSpPr>
              <p:nvPr/>
            </p:nvSpPr>
            <p:spPr bwMode="auto">
              <a:xfrm flipH="1" flipV="1">
                <a:off x="5796" y="1570"/>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0" name="Line 565"/>
              <p:cNvSpPr>
                <a:spLocks noChangeShapeType="1"/>
              </p:cNvSpPr>
              <p:nvPr/>
            </p:nvSpPr>
            <p:spPr bwMode="auto">
              <a:xfrm>
                <a:off x="5802" y="1570"/>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1" name="Line 566"/>
              <p:cNvSpPr>
                <a:spLocks noChangeShapeType="1"/>
              </p:cNvSpPr>
              <p:nvPr/>
            </p:nvSpPr>
            <p:spPr bwMode="auto">
              <a:xfrm>
                <a:off x="5826" y="1515"/>
                <a:ext cx="2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2" name="Line 567"/>
              <p:cNvSpPr>
                <a:spLocks noChangeShapeType="1"/>
              </p:cNvSpPr>
              <p:nvPr/>
            </p:nvSpPr>
            <p:spPr bwMode="auto">
              <a:xfrm flipV="1">
                <a:off x="5849" y="1485"/>
                <a:ext cx="1" cy="2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3" name="Line 568"/>
              <p:cNvSpPr>
                <a:spLocks noChangeShapeType="1"/>
              </p:cNvSpPr>
              <p:nvPr/>
            </p:nvSpPr>
            <p:spPr bwMode="auto">
              <a:xfrm>
                <a:off x="5845" y="1485"/>
                <a:ext cx="1"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4" name="Line 569"/>
              <p:cNvSpPr>
                <a:spLocks noChangeShapeType="1"/>
              </p:cNvSpPr>
              <p:nvPr/>
            </p:nvSpPr>
            <p:spPr bwMode="auto">
              <a:xfrm flipV="1">
                <a:off x="5953" y="1458"/>
                <a:ext cx="1" cy="1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5" name="Line 570"/>
              <p:cNvSpPr>
                <a:spLocks noChangeShapeType="1"/>
              </p:cNvSpPr>
              <p:nvPr/>
            </p:nvSpPr>
            <p:spPr bwMode="auto">
              <a:xfrm>
                <a:off x="5958" y="1554"/>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6" name="Line 571"/>
              <p:cNvSpPr>
                <a:spLocks noChangeShapeType="1"/>
              </p:cNvSpPr>
              <p:nvPr/>
            </p:nvSpPr>
            <p:spPr bwMode="auto">
              <a:xfrm flipV="1">
                <a:off x="5959" y="1531"/>
                <a:ext cx="18"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7" name="Line 572"/>
              <p:cNvSpPr>
                <a:spLocks noChangeShapeType="1"/>
              </p:cNvSpPr>
              <p:nvPr/>
            </p:nvSpPr>
            <p:spPr bwMode="auto">
              <a:xfrm flipH="1">
                <a:off x="5962" y="1531"/>
                <a:ext cx="19"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8" name="Line 573"/>
              <p:cNvSpPr>
                <a:spLocks noChangeShapeType="1"/>
              </p:cNvSpPr>
              <p:nvPr/>
            </p:nvSpPr>
            <p:spPr bwMode="auto">
              <a:xfrm flipH="1">
                <a:off x="5925" y="1565"/>
                <a:ext cx="30"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69" name="Freeform 574"/>
              <p:cNvSpPr>
                <a:spLocks/>
              </p:cNvSpPr>
              <p:nvPr/>
            </p:nvSpPr>
            <p:spPr bwMode="auto">
              <a:xfrm>
                <a:off x="5827" y="1295"/>
                <a:ext cx="63" cy="12"/>
              </a:xfrm>
              <a:custGeom>
                <a:avLst/>
                <a:gdLst>
                  <a:gd name="T0" fmla="*/ 0 w 316"/>
                  <a:gd name="T1" fmla="*/ 0 h 49"/>
                  <a:gd name="T2" fmla="*/ 0 w 316"/>
                  <a:gd name="T3" fmla="*/ 0 h 49"/>
                  <a:gd name="T4" fmla="*/ 0 w 316"/>
                  <a:gd name="T5" fmla="*/ 0 h 49"/>
                  <a:gd name="T6" fmla="*/ 0 w 316"/>
                  <a:gd name="T7" fmla="*/ 0 h 49"/>
                  <a:gd name="T8" fmla="*/ 0 w 316"/>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49">
                    <a:moveTo>
                      <a:pt x="316" y="49"/>
                    </a:moveTo>
                    <a:lnTo>
                      <a:pt x="5" y="24"/>
                    </a:lnTo>
                    <a:lnTo>
                      <a:pt x="0" y="20"/>
                    </a:lnTo>
                    <a:lnTo>
                      <a:pt x="108" y="0"/>
                    </a:lnTo>
                    <a:lnTo>
                      <a:pt x="316"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0" name="Freeform 575"/>
              <p:cNvSpPr>
                <a:spLocks/>
              </p:cNvSpPr>
              <p:nvPr/>
            </p:nvSpPr>
            <p:spPr bwMode="auto">
              <a:xfrm>
                <a:off x="5840" y="1272"/>
                <a:ext cx="24" cy="25"/>
              </a:xfrm>
              <a:custGeom>
                <a:avLst/>
                <a:gdLst>
                  <a:gd name="T0" fmla="*/ 0 w 119"/>
                  <a:gd name="T1" fmla="*/ 0 h 100"/>
                  <a:gd name="T2" fmla="*/ 0 w 119"/>
                  <a:gd name="T3" fmla="*/ 0 h 100"/>
                  <a:gd name="T4" fmla="*/ 0 w 119"/>
                  <a:gd name="T5" fmla="*/ 0 h 100"/>
                  <a:gd name="T6" fmla="*/ 0 60000 65536"/>
                  <a:gd name="T7" fmla="*/ 0 60000 65536"/>
                  <a:gd name="T8" fmla="*/ 0 60000 65536"/>
                </a:gdLst>
                <a:ahLst/>
                <a:cxnLst>
                  <a:cxn ang="T6">
                    <a:pos x="T0" y="T1"/>
                  </a:cxn>
                  <a:cxn ang="T7">
                    <a:pos x="T2" y="T3"/>
                  </a:cxn>
                  <a:cxn ang="T8">
                    <a:pos x="T4" y="T5"/>
                  </a:cxn>
                </a:cxnLst>
                <a:rect l="0" t="0" r="r" b="b"/>
                <a:pathLst>
                  <a:path w="119" h="100">
                    <a:moveTo>
                      <a:pt x="119" y="0"/>
                    </a:moveTo>
                    <a:lnTo>
                      <a:pt x="0" y="10"/>
                    </a:lnTo>
                    <a:lnTo>
                      <a:pt x="0" y="1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0071" name="Line 576"/>
              <p:cNvSpPr>
                <a:spLocks noChangeShapeType="1"/>
              </p:cNvSpPr>
              <p:nvPr/>
            </p:nvSpPr>
            <p:spPr bwMode="auto">
              <a:xfrm flipH="1" flipV="1">
                <a:off x="5809" y="1281"/>
                <a:ext cx="24"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72" name="Line 577"/>
              <p:cNvSpPr>
                <a:spLocks noChangeShapeType="1"/>
              </p:cNvSpPr>
              <p:nvPr/>
            </p:nvSpPr>
            <p:spPr bwMode="auto">
              <a:xfrm>
                <a:off x="5807" y="1272"/>
                <a:ext cx="3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0073" name="Line 578"/>
              <p:cNvSpPr>
                <a:spLocks noChangeShapeType="1"/>
              </p:cNvSpPr>
              <p:nvPr/>
            </p:nvSpPr>
            <p:spPr bwMode="auto">
              <a:xfrm flipH="1" flipV="1">
                <a:off x="5766" y="1288"/>
                <a:ext cx="28"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grpSp>
          <p:nvGrpSpPr>
            <p:cNvPr id="89128" name="Group 579"/>
            <p:cNvGrpSpPr>
              <a:grpSpLocks/>
            </p:cNvGrpSpPr>
            <p:nvPr/>
          </p:nvGrpSpPr>
          <p:grpSpPr bwMode="auto">
            <a:xfrm>
              <a:off x="4945" y="1596"/>
              <a:ext cx="159" cy="348"/>
              <a:chOff x="4945" y="1261"/>
              <a:chExt cx="159" cy="348"/>
            </a:xfrm>
          </p:grpSpPr>
          <p:sp>
            <p:nvSpPr>
              <p:cNvPr id="89821" name="Line 580"/>
              <p:cNvSpPr>
                <a:spLocks noChangeShapeType="1"/>
              </p:cNvSpPr>
              <p:nvPr/>
            </p:nvSpPr>
            <p:spPr bwMode="auto">
              <a:xfrm>
                <a:off x="5041" y="1498"/>
                <a:ext cx="1" cy="5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22" name="Freeform 581"/>
              <p:cNvSpPr>
                <a:spLocks/>
              </p:cNvSpPr>
              <p:nvPr/>
            </p:nvSpPr>
            <p:spPr bwMode="auto">
              <a:xfrm>
                <a:off x="5029" y="1591"/>
                <a:ext cx="14" cy="8"/>
              </a:xfrm>
              <a:custGeom>
                <a:avLst/>
                <a:gdLst>
                  <a:gd name="T0" fmla="*/ 0 w 74"/>
                  <a:gd name="T1" fmla="*/ 0 h 32"/>
                  <a:gd name="T2" fmla="*/ 0 w 74"/>
                  <a:gd name="T3" fmla="*/ 0 h 32"/>
                  <a:gd name="T4" fmla="*/ 0 w 74"/>
                  <a:gd name="T5" fmla="*/ 0 h 32"/>
                  <a:gd name="T6" fmla="*/ 0 w 74"/>
                  <a:gd name="T7" fmla="*/ 0 h 32"/>
                  <a:gd name="T8" fmla="*/ 0 w 74"/>
                  <a:gd name="T9" fmla="*/ 0 h 32"/>
                  <a:gd name="T10" fmla="*/ 0 w 74"/>
                  <a:gd name="T11" fmla="*/ 0 h 32"/>
                  <a:gd name="T12" fmla="*/ 0 w 74"/>
                  <a:gd name="T13" fmla="*/ 0 h 32"/>
                  <a:gd name="T14" fmla="*/ 0 w 74"/>
                  <a:gd name="T15" fmla="*/ 0 h 32"/>
                  <a:gd name="T16" fmla="*/ 0 w 74"/>
                  <a:gd name="T17" fmla="*/ 0 h 32"/>
                  <a:gd name="T18" fmla="*/ 0 w 74"/>
                  <a:gd name="T19" fmla="*/ 0 h 32"/>
                  <a:gd name="T20" fmla="*/ 0 w 74"/>
                  <a:gd name="T21" fmla="*/ 0 h 32"/>
                  <a:gd name="T22" fmla="*/ 0 w 74"/>
                  <a:gd name="T23" fmla="*/ 0 h 32"/>
                  <a:gd name="T24" fmla="*/ 0 w 74"/>
                  <a:gd name="T25" fmla="*/ 0 h 32"/>
                  <a:gd name="T26" fmla="*/ 0 w 74"/>
                  <a:gd name="T27" fmla="*/ 0 h 32"/>
                  <a:gd name="T28" fmla="*/ 0 w 74"/>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32">
                    <a:moveTo>
                      <a:pt x="74" y="0"/>
                    </a:moveTo>
                    <a:lnTo>
                      <a:pt x="74" y="24"/>
                    </a:lnTo>
                    <a:lnTo>
                      <a:pt x="74" y="26"/>
                    </a:lnTo>
                    <a:lnTo>
                      <a:pt x="67" y="29"/>
                    </a:lnTo>
                    <a:lnTo>
                      <a:pt x="59" y="31"/>
                    </a:lnTo>
                    <a:lnTo>
                      <a:pt x="47" y="31"/>
                    </a:lnTo>
                    <a:lnTo>
                      <a:pt x="34" y="31"/>
                    </a:lnTo>
                    <a:lnTo>
                      <a:pt x="26" y="29"/>
                    </a:lnTo>
                    <a:lnTo>
                      <a:pt x="20" y="26"/>
                    </a:lnTo>
                    <a:lnTo>
                      <a:pt x="17" y="24"/>
                    </a:lnTo>
                    <a:lnTo>
                      <a:pt x="17" y="7"/>
                    </a:lnTo>
                    <a:lnTo>
                      <a:pt x="9" y="7"/>
                    </a:lnTo>
                    <a:lnTo>
                      <a:pt x="9" y="29"/>
                    </a:lnTo>
                    <a:lnTo>
                      <a:pt x="7" y="31"/>
                    </a:lnTo>
                    <a:lnTo>
                      <a:pt x="0"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3" name="Freeform 582"/>
              <p:cNvSpPr>
                <a:spLocks/>
              </p:cNvSpPr>
              <p:nvPr/>
            </p:nvSpPr>
            <p:spPr bwMode="auto">
              <a:xfrm>
                <a:off x="5012" y="1593"/>
                <a:ext cx="17" cy="16"/>
              </a:xfrm>
              <a:custGeom>
                <a:avLst/>
                <a:gdLst>
                  <a:gd name="T0" fmla="*/ 0 w 81"/>
                  <a:gd name="T1" fmla="*/ 0 h 64"/>
                  <a:gd name="T2" fmla="*/ 0 w 81"/>
                  <a:gd name="T3" fmla="*/ 0 h 64"/>
                  <a:gd name="T4" fmla="*/ 0 w 81"/>
                  <a:gd name="T5" fmla="*/ 0 h 64"/>
                  <a:gd name="T6" fmla="*/ 0 w 81"/>
                  <a:gd name="T7" fmla="*/ 0 h 64"/>
                  <a:gd name="T8" fmla="*/ 0 w 81"/>
                  <a:gd name="T9" fmla="*/ 0 h 64"/>
                  <a:gd name="T10" fmla="*/ 0 w 81"/>
                  <a:gd name="T11" fmla="*/ 0 h 64"/>
                  <a:gd name="T12" fmla="*/ 0 w 81"/>
                  <a:gd name="T13" fmla="*/ 0 h 64"/>
                  <a:gd name="T14" fmla="*/ 0 w 81"/>
                  <a:gd name="T15" fmla="*/ 0 h 64"/>
                  <a:gd name="T16" fmla="*/ 0 w 81"/>
                  <a:gd name="T17" fmla="*/ 0 h 64"/>
                  <a:gd name="T18" fmla="*/ 0 w 81"/>
                  <a:gd name="T19" fmla="*/ 0 h 64"/>
                  <a:gd name="T20" fmla="*/ 0 w 81"/>
                  <a:gd name="T21" fmla="*/ 0 h 64"/>
                  <a:gd name="T22" fmla="*/ 0 w 81"/>
                  <a:gd name="T23" fmla="*/ 0 h 64"/>
                  <a:gd name="T24" fmla="*/ 0 w 81"/>
                  <a:gd name="T25" fmla="*/ 0 h 64"/>
                  <a:gd name="T26" fmla="*/ 0 w 81"/>
                  <a:gd name="T27" fmla="*/ 0 h 64"/>
                  <a:gd name="T28" fmla="*/ 0 w 81"/>
                  <a:gd name="T29" fmla="*/ 0 h 64"/>
                  <a:gd name="T30" fmla="*/ 0 w 81"/>
                  <a:gd name="T31" fmla="*/ 0 h 64"/>
                  <a:gd name="T32" fmla="*/ 0 w 81"/>
                  <a:gd name="T33" fmla="*/ 0 h 64"/>
                  <a:gd name="T34" fmla="*/ 0 w 81"/>
                  <a:gd name="T35" fmla="*/ 0 h 64"/>
                  <a:gd name="T36" fmla="*/ 0 w 8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64">
                    <a:moveTo>
                      <a:pt x="81" y="24"/>
                    </a:moveTo>
                    <a:lnTo>
                      <a:pt x="71" y="25"/>
                    </a:lnTo>
                    <a:lnTo>
                      <a:pt x="60" y="26"/>
                    </a:lnTo>
                    <a:lnTo>
                      <a:pt x="49" y="26"/>
                    </a:lnTo>
                    <a:lnTo>
                      <a:pt x="39" y="25"/>
                    </a:lnTo>
                    <a:lnTo>
                      <a:pt x="33" y="23"/>
                    </a:lnTo>
                    <a:lnTo>
                      <a:pt x="31" y="21"/>
                    </a:lnTo>
                    <a:lnTo>
                      <a:pt x="31" y="0"/>
                    </a:lnTo>
                    <a:lnTo>
                      <a:pt x="31" y="15"/>
                    </a:lnTo>
                    <a:lnTo>
                      <a:pt x="7" y="16"/>
                    </a:lnTo>
                    <a:lnTo>
                      <a:pt x="7" y="18"/>
                    </a:lnTo>
                    <a:lnTo>
                      <a:pt x="0" y="21"/>
                    </a:lnTo>
                    <a:lnTo>
                      <a:pt x="4" y="60"/>
                    </a:lnTo>
                    <a:lnTo>
                      <a:pt x="4" y="62"/>
                    </a:lnTo>
                    <a:lnTo>
                      <a:pt x="7" y="62"/>
                    </a:lnTo>
                    <a:lnTo>
                      <a:pt x="12" y="64"/>
                    </a:lnTo>
                    <a:lnTo>
                      <a:pt x="17" y="64"/>
                    </a:lnTo>
                    <a:lnTo>
                      <a:pt x="21" y="64"/>
                    </a:lnTo>
                    <a:lnTo>
                      <a:pt x="26"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4" name="Freeform 583"/>
              <p:cNvSpPr>
                <a:spLocks/>
              </p:cNvSpPr>
              <p:nvPr/>
            </p:nvSpPr>
            <p:spPr bwMode="auto">
              <a:xfrm>
                <a:off x="5018" y="1599"/>
                <a:ext cx="1" cy="10"/>
              </a:xfrm>
              <a:custGeom>
                <a:avLst/>
                <a:gdLst>
                  <a:gd name="T0" fmla="*/ 0 w 5"/>
                  <a:gd name="T1" fmla="*/ 0 h 41"/>
                  <a:gd name="T2" fmla="*/ 0 w 5"/>
                  <a:gd name="T3" fmla="*/ 0 h 41"/>
                  <a:gd name="T4" fmla="*/ 0 w 5"/>
                  <a:gd name="T5" fmla="*/ 0 h 41"/>
                  <a:gd name="T6" fmla="*/ 0 w 5"/>
                  <a:gd name="T7" fmla="*/ 0 h 41"/>
                  <a:gd name="T8" fmla="*/ 0 w 5"/>
                  <a:gd name="T9" fmla="*/ 0 h 41"/>
                  <a:gd name="T10" fmla="*/ 0 w 5"/>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1">
                    <a:moveTo>
                      <a:pt x="0" y="41"/>
                    </a:moveTo>
                    <a:lnTo>
                      <a:pt x="2" y="41"/>
                    </a:lnTo>
                    <a:lnTo>
                      <a:pt x="4" y="39"/>
                    </a:lnTo>
                    <a:lnTo>
                      <a:pt x="5" y="17"/>
                    </a:lnTo>
                    <a:lnTo>
                      <a:pt x="5" y="19"/>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5" name="Freeform 584"/>
              <p:cNvSpPr>
                <a:spLocks/>
              </p:cNvSpPr>
              <p:nvPr/>
            </p:nvSpPr>
            <p:spPr bwMode="auto">
              <a:xfrm>
                <a:off x="5019" y="1600"/>
                <a:ext cx="7" cy="7"/>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29">
                    <a:moveTo>
                      <a:pt x="0" y="14"/>
                    </a:moveTo>
                    <a:lnTo>
                      <a:pt x="5" y="26"/>
                    </a:lnTo>
                    <a:lnTo>
                      <a:pt x="7" y="29"/>
                    </a:lnTo>
                    <a:lnTo>
                      <a:pt x="12" y="29"/>
                    </a:lnTo>
                    <a:lnTo>
                      <a:pt x="18" y="29"/>
                    </a:lnTo>
                    <a:lnTo>
                      <a:pt x="24" y="29"/>
                    </a:lnTo>
                    <a:lnTo>
                      <a:pt x="28" y="29"/>
                    </a:lnTo>
                    <a:lnTo>
                      <a:pt x="33" y="26"/>
                    </a:lnTo>
                    <a:lnTo>
                      <a:pt x="35" y="9"/>
                    </a:lnTo>
                    <a:lnTo>
                      <a:pt x="3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6" name="Line 585"/>
              <p:cNvSpPr>
                <a:spLocks noChangeShapeType="1"/>
              </p:cNvSpPr>
              <p:nvPr/>
            </p:nvSpPr>
            <p:spPr bwMode="auto">
              <a:xfrm>
                <a:off x="5030" y="1596"/>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27" name="Freeform 586"/>
              <p:cNvSpPr>
                <a:spLocks/>
              </p:cNvSpPr>
              <p:nvPr/>
            </p:nvSpPr>
            <p:spPr bwMode="auto">
              <a:xfrm>
                <a:off x="5043" y="1588"/>
                <a:ext cx="8" cy="7"/>
              </a:xfrm>
              <a:custGeom>
                <a:avLst/>
                <a:gdLst>
                  <a:gd name="T0" fmla="*/ 0 w 39"/>
                  <a:gd name="T1" fmla="*/ 0 h 25"/>
                  <a:gd name="T2" fmla="*/ 0 w 39"/>
                  <a:gd name="T3" fmla="*/ 0 h 25"/>
                  <a:gd name="T4" fmla="*/ 0 w 39"/>
                  <a:gd name="T5" fmla="*/ 0 h 25"/>
                  <a:gd name="T6" fmla="*/ 0 w 39"/>
                  <a:gd name="T7" fmla="*/ 0 h 25"/>
                  <a:gd name="T8" fmla="*/ 0 w 39"/>
                  <a:gd name="T9" fmla="*/ 0 h 25"/>
                  <a:gd name="T10" fmla="*/ 0 w 39"/>
                  <a:gd name="T11" fmla="*/ 0 h 25"/>
                  <a:gd name="T12" fmla="*/ 0 w 39"/>
                  <a:gd name="T13" fmla="*/ 0 h 25"/>
                  <a:gd name="T14" fmla="*/ 0 w 39"/>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25">
                    <a:moveTo>
                      <a:pt x="0" y="25"/>
                    </a:moveTo>
                    <a:lnTo>
                      <a:pt x="5" y="25"/>
                    </a:lnTo>
                    <a:lnTo>
                      <a:pt x="15" y="25"/>
                    </a:lnTo>
                    <a:lnTo>
                      <a:pt x="24" y="25"/>
                    </a:lnTo>
                    <a:lnTo>
                      <a:pt x="32" y="24"/>
                    </a:lnTo>
                    <a:lnTo>
                      <a:pt x="39" y="20"/>
                    </a:lnTo>
                    <a:lnTo>
                      <a:pt x="39" y="19"/>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8" name="Freeform 587"/>
              <p:cNvSpPr>
                <a:spLocks/>
              </p:cNvSpPr>
              <p:nvPr/>
            </p:nvSpPr>
            <p:spPr bwMode="auto">
              <a:xfrm>
                <a:off x="5004" y="1593"/>
                <a:ext cx="10" cy="6"/>
              </a:xfrm>
              <a:custGeom>
                <a:avLst/>
                <a:gdLst>
                  <a:gd name="T0" fmla="*/ 0 w 48"/>
                  <a:gd name="T1" fmla="*/ 0 h 24"/>
                  <a:gd name="T2" fmla="*/ 0 w 48"/>
                  <a:gd name="T3" fmla="*/ 0 h 24"/>
                  <a:gd name="T4" fmla="*/ 0 w 48"/>
                  <a:gd name="T5" fmla="*/ 0 h 24"/>
                  <a:gd name="T6" fmla="*/ 0 w 48"/>
                  <a:gd name="T7" fmla="*/ 0 h 24"/>
                  <a:gd name="T8" fmla="*/ 0 w 48"/>
                  <a:gd name="T9" fmla="*/ 0 h 24"/>
                  <a:gd name="T10" fmla="*/ 0 w 48"/>
                  <a:gd name="T11" fmla="*/ 0 h 24"/>
                  <a:gd name="T12" fmla="*/ 0 w 48"/>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4">
                    <a:moveTo>
                      <a:pt x="48" y="0"/>
                    </a:moveTo>
                    <a:lnTo>
                      <a:pt x="48" y="17"/>
                    </a:lnTo>
                    <a:lnTo>
                      <a:pt x="41" y="22"/>
                    </a:lnTo>
                    <a:lnTo>
                      <a:pt x="32" y="24"/>
                    </a:lnTo>
                    <a:lnTo>
                      <a:pt x="21" y="24"/>
                    </a:lnTo>
                    <a:lnTo>
                      <a:pt x="8" y="24"/>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9" name="Freeform 588"/>
              <p:cNvSpPr>
                <a:spLocks/>
              </p:cNvSpPr>
              <p:nvPr/>
            </p:nvSpPr>
            <p:spPr bwMode="auto">
              <a:xfrm>
                <a:off x="4995" y="1588"/>
                <a:ext cx="9" cy="11"/>
              </a:xfrm>
              <a:custGeom>
                <a:avLst/>
                <a:gdLst>
                  <a:gd name="T0" fmla="*/ 0 w 46"/>
                  <a:gd name="T1" fmla="*/ 0 h 40"/>
                  <a:gd name="T2" fmla="*/ 0 w 46"/>
                  <a:gd name="T3" fmla="*/ 0 h 40"/>
                  <a:gd name="T4" fmla="*/ 0 w 46"/>
                  <a:gd name="T5" fmla="*/ 0 h 40"/>
                  <a:gd name="T6" fmla="*/ 0 w 46"/>
                  <a:gd name="T7" fmla="*/ 0 h 40"/>
                  <a:gd name="T8" fmla="*/ 0 w 46"/>
                  <a:gd name="T9" fmla="*/ 0 h 40"/>
                  <a:gd name="T10" fmla="*/ 0 w 46"/>
                  <a:gd name="T11" fmla="*/ 0 h 40"/>
                  <a:gd name="T12" fmla="*/ 0 w 46"/>
                  <a:gd name="T13" fmla="*/ 0 h 40"/>
                  <a:gd name="T14" fmla="*/ 0 w 46"/>
                  <a:gd name="T15" fmla="*/ 0 h 40"/>
                  <a:gd name="T16" fmla="*/ 0 w 46"/>
                  <a:gd name="T17" fmla="*/ 0 h 40"/>
                  <a:gd name="T18" fmla="*/ 0 w 46"/>
                  <a:gd name="T19" fmla="*/ 0 h 40"/>
                  <a:gd name="T20" fmla="*/ 0 w 46"/>
                  <a:gd name="T21" fmla="*/ 0 h 40"/>
                  <a:gd name="T22" fmla="*/ 0 w 46"/>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40">
                    <a:moveTo>
                      <a:pt x="46" y="40"/>
                    </a:moveTo>
                    <a:lnTo>
                      <a:pt x="39" y="37"/>
                    </a:lnTo>
                    <a:lnTo>
                      <a:pt x="38" y="35"/>
                    </a:lnTo>
                    <a:lnTo>
                      <a:pt x="38" y="11"/>
                    </a:lnTo>
                    <a:lnTo>
                      <a:pt x="38" y="25"/>
                    </a:lnTo>
                    <a:lnTo>
                      <a:pt x="35" y="25"/>
                    </a:lnTo>
                    <a:lnTo>
                      <a:pt x="24" y="25"/>
                    </a:lnTo>
                    <a:lnTo>
                      <a:pt x="15" y="25"/>
                    </a:lnTo>
                    <a:lnTo>
                      <a:pt x="6" y="24"/>
                    </a:lnTo>
                    <a:lnTo>
                      <a:pt x="1" y="20"/>
                    </a:lnTo>
                    <a:lnTo>
                      <a:pt x="0" y="1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0" name="Freeform 589"/>
              <p:cNvSpPr>
                <a:spLocks/>
              </p:cNvSpPr>
              <p:nvPr/>
            </p:nvSpPr>
            <p:spPr bwMode="auto">
              <a:xfrm>
                <a:off x="4978" y="1447"/>
                <a:ext cx="12" cy="18"/>
              </a:xfrm>
              <a:custGeom>
                <a:avLst/>
                <a:gdLst>
                  <a:gd name="T0" fmla="*/ 0 w 60"/>
                  <a:gd name="T1" fmla="*/ 0 h 72"/>
                  <a:gd name="T2" fmla="*/ 0 w 60"/>
                  <a:gd name="T3" fmla="*/ 0 h 72"/>
                  <a:gd name="T4" fmla="*/ 0 w 60"/>
                  <a:gd name="T5" fmla="*/ 0 h 72"/>
                  <a:gd name="T6" fmla="*/ 0 w 60"/>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72">
                    <a:moveTo>
                      <a:pt x="60" y="72"/>
                    </a:moveTo>
                    <a:lnTo>
                      <a:pt x="0" y="40"/>
                    </a:lnTo>
                    <a:lnTo>
                      <a:pt x="0" y="3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1" name="Freeform 590"/>
              <p:cNvSpPr>
                <a:spLocks/>
              </p:cNvSpPr>
              <p:nvPr/>
            </p:nvSpPr>
            <p:spPr bwMode="auto">
              <a:xfrm>
                <a:off x="4970" y="1430"/>
                <a:ext cx="103" cy="14"/>
              </a:xfrm>
              <a:custGeom>
                <a:avLst/>
                <a:gdLst>
                  <a:gd name="T0" fmla="*/ 0 w 514"/>
                  <a:gd name="T1" fmla="*/ 0 h 53"/>
                  <a:gd name="T2" fmla="*/ 0 w 514"/>
                  <a:gd name="T3" fmla="*/ 0 h 53"/>
                  <a:gd name="T4" fmla="*/ 0 w 514"/>
                  <a:gd name="T5" fmla="*/ 0 h 53"/>
                  <a:gd name="T6" fmla="*/ 0 w 514"/>
                  <a:gd name="T7" fmla="*/ 0 h 53"/>
                  <a:gd name="T8" fmla="*/ 0 w 514"/>
                  <a:gd name="T9" fmla="*/ 0 h 53"/>
                  <a:gd name="T10" fmla="*/ 0 w 514"/>
                  <a:gd name="T11" fmla="*/ 0 h 53"/>
                  <a:gd name="T12" fmla="*/ 0 w 514"/>
                  <a:gd name="T13" fmla="*/ 0 h 53"/>
                  <a:gd name="T14" fmla="*/ 0 w 514"/>
                  <a:gd name="T15" fmla="*/ 0 h 53"/>
                  <a:gd name="T16" fmla="*/ 0 w 514"/>
                  <a:gd name="T17" fmla="*/ 0 h 53"/>
                  <a:gd name="T18" fmla="*/ 0 w 514"/>
                  <a:gd name="T19" fmla="*/ 0 h 53"/>
                  <a:gd name="T20" fmla="*/ 0 w 514"/>
                  <a:gd name="T21" fmla="*/ 0 h 53"/>
                  <a:gd name="T22" fmla="*/ 0 w 514"/>
                  <a:gd name="T23" fmla="*/ 0 h 53"/>
                  <a:gd name="T24" fmla="*/ 0 w 514"/>
                  <a:gd name="T25" fmla="*/ 0 h 53"/>
                  <a:gd name="T26" fmla="*/ 0 w 514"/>
                  <a:gd name="T27" fmla="*/ 0 h 53"/>
                  <a:gd name="T28" fmla="*/ 0 w 514"/>
                  <a:gd name="T29" fmla="*/ 0 h 53"/>
                  <a:gd name="T30" fmla="*/ 0 w 514"/>
                  <a:gd name="T31" fmla="*/ 0 h 53"/>
                  <a:gd name="T32" fmla="*/ 0 w 51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4" h="53">
                    <a:moveTo>
                      <a:pt x="0" y="53"/>
                    </a:moveTo>
                    <a:lnTo>
                      <a:pt x="0" y="51"/>
                    </a:lnTo>
                    <a:lnTo>
                      <a:pt x="0" y="53"/>
                    </a:lnTo>
                    <a:lnTo>
                      <a:pt x="0" y="10"/>
                    </a:lnTo>
                    <a:lnTo>
                      <a:pt x="2" y="15"/>
                    </a:lnTo>
                    <a:lnTo>
                      <a:pt x="6" y="17"/>
                    </a:lnTo>
                    <a:lnTo>
                      <a:pt x="74" y="30"/>
                    </a:lnTo>
                    <a:lnTo>
                      <a:pt x="150" y="35"/>
                    </a:lnTo>
                    <a:lnTo>
                      <a:pt x="257" y="36"/>
                    </a:lnTo>
                    <a:lnTo>
                      <a:pt x="364" y="35"/>
                    </a:lnTo>
                    <a:lnTo>
                      <a:pt x="440" y="30"/>
                    </a:lnTo>
                    <a:lnTo>
                      <a:pt x="509" y="17"/>
                    </a:lnTo>
                    <a:lnTo>
                      <a:pt x="512" y="15"/>
                    </a:lnTo>
                    <a:lnTo>
                      <a:pt x="514" y="10"/>
                    </a:lnTo>
                    <a:lnTo>
                      <a:pt x="512" y="6"/>
                    </a:lnTo>
                    <a:lnTo>
                      <a:pt x="509" y="4"/>
                    </a:lnTo>
                    <a:lnTo>
                      <a:pt x="49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2" name="Freeform 591"/>
              <p:cNvSpPr>
                <a:spLocks/>
              </p:cNvSpPr>
              <p:nvPr/>
            </p:nvSpPr>
            <p:spPr bwMode="auto">
              <a:xfrm>
                <a:off x="5067" y="1380"/>
                <a:ext cx="2" cy="54"/>
              </a:xfrm>
              <a:custGeom>
                <a:avLst/>
                <a:gdLst>
                  <a:gd name="T0" fmla="*/ 0 w 12"/>
                  <a:gd name="T1" fmla="*/ 0 h 218"/>
                  <a:gd name="T2" fmla="*/ 0 w 12"/>
                  <a:gd name="T3" fmla="*/ 0 h 218"/>
                  <a:gd name="T4" fmla="*/ 0 w 12"/>
                  <a:gd name="T5" fmla="*/ 0 h 218"/>
                  <a:gd name="T6" fmla="*/ 0 60000 65536"/>
                  <a:gd name="T7" fmla="*/ 0 60000 65536"/>
                  <a:gd name="T8" fmla="*/ 0 60000 65536"/>
                </a:gdLst>
                <a:ahLst/>
                <a:cxnLst>
                  <a:cxn ang="T6">
                    <a:pos x="T0" y="T1"/>
                  </a:cxn>
                  <a:cxn ang="T7">
                    <a:pos x="T2" y="T3"/>
                  </a:cxn>
                  <a:cxn ang="T8">
                    <a:pos x="T4" y="T5"/>
                  </a:cxn>
                </a:cxnLst>
                <a:rect l="0" t="0" r="r" b="b"/>
                <a:pathLst>
                  <a:path w="12" h="218">
                    <a:moveTo>
                      <a:pt x="12" y="218"/>
                    </a:moveTo>
                    <a:lnTo>
                      <a:pt x="12"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3" name="Freeform 592"/>
              <p:cNvSpPr>
                <a:spLocks/>
              </p:cNvSpPr>
              <p:nvPr/>
            </p:nvSpPr>
            <p:spPr bwMode="auto">
              <a:xfrm>
                <a:off x="4971" y="1409"/>
                <a:ext cx="98" cy="25"/>
              </a:xfrm>
              <a:custGeom>
                <a:avLst/>
                <a:gdLst>
                  <a:gd name="T0" fmla="*/ 0 w 492"/>
                  <a:gd name="T1" fmla="*/ 0 h 99"/>
                  <a:gd name="T2" fmla="*/ 0 w 492"/>
                  <a:gd name="T3" fmla="*/ 0 h 99"/>
                  <a:gd name="T4" fmla="*/ 0 w 492"/>
                  <a:gd name="T5" fmla="*/ 0 h 99"/>
                  <a:gd name="T6" fmla="*/ 0 w 492"/>
                  <a:gd name="T7" fmla="*/ 0 h 99"/>
                  <a:gd name="T8" fmla="*/ 0 w 492"/>
                  <a:gd name="T9" fmla="*/ 0 h 99"/>
                  <a:gd name="T10" fmla="*/ 0 w 492"/>
                  <a:gd name="T11" fmla="*/ 0 h 99"/>
                  <a:gd name="T12" fmla="*/ 0 w 492"/>
                  <a:gd name="T13" fmla="*/ 0 h 99"/>
                  <a:gd name="T14" fmla="*/ 0 w 492"/>
                  <a:gd name="T15" fmla="*/ 0 h 99"/>
                  <a:gd name="T16" fmla="*/ 0 w 492"/>
                  <a:gd name="T17" fmla="*/ 0 h 99"/>
                  <a:gd name="T18" fmla="*/ 0 w 492"/>
                  <a:gd name="T19" fmla="*/ 0 h 99"/>
                  <a:gd name="T20" fmla="*/ 0 w 492"/>
                  <a:gd name="T21" fmla="*/ 0 h 99"/>
                  <a:gd name="T22" fmla="*/ 0 w 492"/>
                  <a:gd name="T23" fmla="*/ 0 h 99"/>
                  <a:gd name="T24" fmla="*/ 0 w 492"/>
                  <a:gd name="T25" fmla="*/ 0 h 99"/>
                  <a:gd name="T26" fmla="*/ 0 w 492"/>
                  <a:gd name="T27" fmla="*/ 0 h 99"/>
                  <a:gd name="T28" fmla="*/ 0 w 492"/>
                  <a:gd name="T29" fmla="*/ 0 h 99"/>
                  <a:gd name="T30" fmla="*/ 0 w 492"/>
                  <a:gd name="T31" fmla="*/ 0 h 99"/>
                  <a:gd name="T32" fmla="*/ 0 w 492"/>
                  <a:gd name="T33" fmla="*/ 0 h 99"/>
                  <a:gd name="T34" fmla="*/ 0 w 492"/>
                  <a:gd name="T35" fmla="*/ 0 h 99"/>
                  <a:gd name="T36" fmla="*/ 0 w 492"/>
                  <a:gd name="T37" fmla="*/ 0 h 99"/>
                  <a:gd name="T38" fmla="*/ 0 w 492"/>
                  <a:gd name="T39" fmla="*/ 0 h 99"/>
                  <a:gd name="T40" fmla="*/ 0 w 492"/>
                  <a:gd name="T41" fmla="*/ 0 h 99"/>
                  <a:gd name="T42" fmla="*/ 0 w 492"/>
                  <a:gd name="T43" fmla="*/ 0 h 99"/>
                  <a:gd name="T44" fmla="*/ 0 w 492"/>
                  <a:gd name="T45" fmla="*/ 0 h 99"/>
                  <a:gd name="T46" fmla="*/ 0 w 492"/>
                  <a:gd name="T47" fmla="*/ 0 h 99"/>
                  <a:gd name="T48" fmla="*/ 0 w 492"/>
                  <a:gd name="T49" fmla="*/ 0 h 99"/>
                  <a:gd name="T50" fmla="*/ 0 w 492"/>
                  <a:gd name="T51" fmla="*/ 0 h 99"/>
                  <a:gd name="T52" fmla="*/ 0 w 492"/>
                  <a:gd name="T53" fmla="*/ 0 h 99"/>
                  <a:gd name="T54" fmla="*/ 0 w 492"/>
                  <a:gd name="T55" fmla="*/ 0 h 99"/>
                  <a:gd name="T56" fmla="*/ 0 w 492"/>
                  <a:gd name="T57" fmla="*/ 0 h 99"/>
                  <a:gd name="T58" fmla="*/ 0 w 492"/>
                  <a:gd name="T59" fmla="*/ 0 h 99"/>
                  <a:gd name="T60" fmla="*/ 0 w 492"/>
                  <a:gd name="T61" fmla="*/ 0 h 99"/>
                  <a:gd name="T62" fmla="*/ 0 w 492"/>
                  <a:gd name="T63" fmla="*/ 0 h 99"/>
                  <a:gd name="T64" fmla="*/ 0 w 492"/>
                  <a:gd name="T65" fmla="*/ 0 h 99"/>
                  <a:gd name="T66" fmla="*/ 0 w 492"/>
                  <a:gd name="T67" fmla="*/ 0 h 99"/>
                  <a:gd name="T68" fmla="*/ 0 w 492"/>
                  <a:gd name="T69" fmla="*/ 0 h 99"/>
                  <a:gd name="T70" fmla="*/ 0 w 492"/>
                  <a:gd name="T71" fmla="*/ 0 h 99"/>
                  <a:gd name="T72" fmla="*/ 0 w 492"/>
                  <a:gd name="T73" fmla="*/ 0 h 99"/>
                  <a:gd name="T74" fmla="*/ 0 w 492"/>
                  <a:gd name="T75" fmla="*/ 0 h 99"/>
                  <a:gd name="T76" fmla="*/ 0 w 492"/>
                  <a:gd name="T77" fmla="*/ 0 h 99"/>
                  <a:gd name="T78" fmla="*/ 0 w 492"/>
                  <a:gd name="T79" fmla="*/ 0 h 99"/>
                  <a:gd name="T80" fmla="*/ 0 w 492"/>
                  <a:gd name="T81" fmla="*/ 0 h 99"/>
                  <a:gd name="T82" fmla="*/ 0 w 492"/>
                  <a:gd name="T83" fmla="*/ 0 h 99"/>
                  <a:gd name="T84" fmla="*/ 0 w 492"/>
                  <a:gd name="T85" fmla="*/ 0 h 99"/>
                  <a:gd name="T86" fmla="*/ 0 w 492"/>
                  <a:gd name="T87" fmla="*/ 0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2" h="99">
                    <a:moveTo>
                      <a:pt x="492" y="13"/>
                    </a:moveTo>
                    <a:lnTo>
                      <a:pt x="491" y="16"/>
                    </a:lnTo>
                    <a:lnTo>
                      <a:pt x="489" y="18"/>
                    </a:lnTo>
                    <a:lnTo>
                      <a:pt x="422" y="25"/>
                    </a:lnTo>
                    <a:lnTo>
                      <a:pt x="353" y="28"/>
                    </a:lnTo>
                    <a:lnTo>
                      <a:pt x="255" y="29"/>
                    </a:lnTo>
                    <a:lnTo>
                      <a:pt x="158" y="28"/>
                    </a:lnTo>
                    <a:lnTo>
                      <a:pt x="88" y="25"/>
                    </a:lnTo>
                    <a:lnTo>
                      <a:pt x="22" y="18"/>
                    </a:lnTo>
                    <a:lnTo>
                      <a:pt x="19" y="16"/>
                    </a:lnTo>
                    <a:lnTo>
                      <a:pt x="19" y="13"/>
                    </a:lnTo>
                    <a:lnTo>
                      <a:pt x="19" y="0"/>
                    </a:lnTo>
                    <a:lnTo>
                      <a:pt x="19" y="75"/>
                    </a:lnTo>
                    <a:lnTo>
                      <a:pt x="16" y="75"/>
                    </a:lnTo>
                    <a:lnTo>
                      <a:pt x="15" y="75"/>
                    </a:lnTo>
                    <a:lnTo>
                      <a:pt x="11" y="75"/>
                    </a:lnTo>
                    <a:lnTo>
                      <a:pt x="8" y="75"/>
                    </a:lnTo>
                    <a:lnTo>
                      <a:pt x="5" y="75"/>
                    </a:lnTo>
                    <a:lnTo>
                      <a:pt x="4" y="75"/>
                    </a:lnTo>
                    <a:lnTo>
                      <a:pt x="4" y="76"/>
                    </a:lnTo>
                    <a:lnTo>
                      <a:pt x="0" y="76"/>
                    </a:lnTo>
                    <a:lnTo>
                      <a:pt x="4" y="78"/>
                    </a:lnTo>
                    <a:lnTo>
                      <a:pt x="6" y="78"/>
                    </a:lnTo>
                    <a:lnTo>
                      <a:pt x="11" y="78"/>
                    </a:lnTo>
                    <a:lnTo>
                      <a:pt x="15" y="78"/>
                    </a:lnTo>
                    <a:lnTo>
                      <a:pt x="17" y="78"/>
                    </a:lnTo>
                    <a:lnTo>
                      <a:pt x="21" y="76"/>
                    </a:lnTo>
                    <a:lnTo>
                      <a:pt x="19" y="76"/>
                    </a:lnTo>
                    <a:lnTo>
                      <a:pt x="16" y="76"/>
                    </a:lnTo>
                    <a:lnTo>
                      <a:pt x="15" y="76"/>
                    </a:lnTo>
                    <a:lnTo>
                      <a:pt x="11" y="76"/>
                    </a:lnTo>
                    <a:lnTo>
                      <a:pt x="8" y="76"/>
                    </a:lnTo>
                    <a:lnTo>
                      <a:pt x="5" y="76"/>
                    </a:lnTo>
                    <a:lnTo>
                      <a:pt x="4" y="76"/>
                    </a:lnTo>
                    <a:lnTo>
                      <a:pt x="1" y="76"/>
                    </a:lnTo>
                    <a:lnTo>
                      <a:pt x="0" y="76"/>
                    </a:lnTo>
                    <a:lnTo>
                      <a:pt x="0" y="98"/>
                    </a:lnTo>
                    <a:lnTo>
                      <a:pt x="4" y="98"/>
                    </a:lnTo>
                    <a:lnTo>
                      <a:pt x="6" y="99"/>
                    </a:lnTo>
                    <a:lnTo>
                      <a:pt x="11" y="99"/>
                    </a:lnTo>
                    <a:lnTo>
                      <a:pt x="15" y="99"/>
                    </a:lnTo>
                    <a:lnTo>
                      <a:pt x="17" y="98"/>
                    </a:lnTo>
                    <a:lnTo>
                      <a:pt x="21" y="98"/>
                    </a:lnTo>
                    <a:lnTo>
                      <a:pt x="21"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4" name="Freeform 593"/>
              <p:cNvSpPr>
                <a:spLocks/>
              </p:cNvSpPr>
              <p:nvPr/>
            </p:nvSpPr>
            <p:spPr bwMode="auto">
              <a:xfrm>
                <a:off x="4970" y="1429"/>
                <a:ext cx="2" cy="5"/>
              </a:xfrm>
              <a:custGeom>
                <a:avLst/>
                <a:gdLst>
                  <a:gd name="T0" fmla="*/ 0 w 7"/>
                  <a:gd name="T1" fmla="*/ 0 h 19"/>
                  <a:gd name="T2" fmla="*/ 0 w 7"/>
                  <a:gd name="T3" fmla="*/ 0 h 19"/>
                  <a:gd name="T4" fmla="*/ 0 w 7"/>
                  <a:gd name="T5" fmla="*/ 0 h 19"/>
                  <a:gd name="T6" fmla="*/ 0 w 7"/>
                  <a:gd name="T7" fmla="*/ 0 h 19"/>
                  <a:gd name="T8" fmla="*/ 0 w 7"/>
                  <a:gd name="T9" fmla="*/ 0 h 19"/>
                  <a:gd name="T10" fmla="*/ 0 w 7"/>
                  <a:gd name="T11" fmla="*/ 0 h 19"/>
                  <a:gd name="T12" fmla="*/ 0 w 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9">
                    <a:moveTo>
                      <a:pt x="6" y="0"/>
                    </a:moveTo>
                    <a:lnTo>
                      <a:pt x="6" y="16"/>
                    </a:lnTo>
                    <a:lnTo>
                      <a:pt x="7" y="16"/>
                    </a:lnTo>
                    <a:lnTo>
                      <a:pt x="7" y="4"/>
                    </a:lnTo>
                    <a:lnTo>
                      <a:pt x="2" y="11"/>
                    </a:lnTo>
                    <a:lnTo>
                      <a:pt x="0" y="15"/>
                    </a:lnTo>
                    <a:lnTo>
                      <a:pt x="3"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5" name="Freeform 594"/>
              <p:cNvSpPr>
                <a:spLocks/>
              </p:cNvSpPr>
              <p:nvPr/>
            </p:nvSpPr>
            <p:spPr bwMode="auto">
              <a:xfrm>
                <a:off x="4945" y="1317"/>
                <a:ext cx="38" cy="93"/>
              </a:xfrm>
              <a:custGeom>
                <a:avLst/>
                <a:gdLst>
                  <a:gd name="T0" fmla="*/ 0 w 190"/>
                  <a:gd name="T1" fmla="*/ 0 h 372"/>
                  <a:gd name="T2" fmla="*/ 0 w 190"/>
                  <a:gd name="T3" fmla="*/ 0 h 372"/>
                  <a:gd name="T4" fmla="*/ 0 w 190"/>
                  <a:gd name="T5" fmla="*/ 0 h 372"/>
                  <a:gd name="T6" fmla="*/ 0 w 190"/>
                  <a:gd name="T7" fmla="*/ 0 h 3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 h="372">
                    <a:moveTo>
                      <a:pt x="190" y="372"/>
                    </a:moveTo>
                    <a:lnTo>
                      <a:pt x="6" y="361"/>
                    </a:lnTo>
                    <a:lnTo>
                      <a:pt x="0" y="181"/>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6" name="Freeform 595"/>
              <p:cNvSpPr>
                <a:spLocks/>
              </p:cNvSpPr>
              <p:nvPr/>
            </p:nvSpPr>
            <p:spPr bwMode="auto">
              <a:xfrm>
                <a:off x="4991" y="1313"/>
                <a:ext cx="40" cy="33"/>
              </a:xfrm>
              <a:custGeom>
                <a:avLst/>
                <a:gdLst>
                  <a:gd name="T0" fmla="*/ 0 w 196"/>
                  <a:gd name="T1" fmla="*/ 0 h 131"/>
                  <a:gd name="T2" fmla="*/ 0 w 196"/>
                  <a:gd name="T3" fmla="*/ 0 h 131"/>
                  <a:gd name="T4" fmla="*/ 0 w 196"/>
                  <a:gd name="T5" fmla="*/ 0 h 131"/>
                  <a:gd name="T6" fmla="*/ 0 w 196"/>
                  <a:gd name="T7" fmla="*/ 0 h 131"/>
                  <a:gd name="T8" fmla="*/ 0 w 196"/>
                  <a:gd name="T9" fmla="*/ 0 h 131"/>
                  <a:gd name="T10" fmla="*/ 0 w 196"/>
                  <a:gd name="T11" fmla="*/ 0 h 131"/>
                  <a:gd name="T12" fmla="*/ 0 w 196"/>
                  <a:gd name="T13" fmla="*/ 0 h 131"/>
                  <a:gd name="T14" fmla="*/ 0 w 196"/>
                  <a:gd name="T15" fmla="*/ 0 h 131"/>
                  <a:gd name="T16" fmla="*/ 0 w 196"/>
                  <a:gd name="T17" fmla="*/ 0 h 131"/>
                  <a:gd name="T18" fmla="*/ 0 w 196"/>
                  <a:gd name="T19" fmla="*/ 0 h 131"/>
                  <a:gd name="T20" fmla="*/ 0 w 196"/>
                  <a:gd name="T21" fmla="*/ 0 h 131"/>
                  <a:gd name="T22" fmla="*/ 0 w 196"/>
                  <a:gd name="T23" fmla="*/ 0 h 131"/>
                  <a:gd name="T24" fmla="*/ 0 w 196"/>
                  <a:gd name="T25" fmla="*/ 0 h 131"/>
                  <a:gd name="T26" fmla="*/ 0 w 196"/>
                  <a:gd name="T27" fmla="*/ 0 h 131"/>
                  <a:gd name="T28" fmla="*/ 0 w 196"/>
                  <a:gd name="T29" fmla="*/ 0 h 131"/>
                  <a:gd name="T30" fmla="*/ 0 w 196"/>
                  <a:gd name="T31" fmla="*/ 0 h 131"/>
                  <a:gd name="T32" fmla="*/ 0 w 196"/>
                  <a:gd name="T33" fmla="*/ 0 h 131"/>
                  <a:gd name="T34" fmla="*/ 0 w 196"/>
                  <a:gd name="T35" fmla="*/ 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131">
                    <a:moveTo>
                      <a:pt x="0" y="21"/>
                    </a:moveTo>
                    <a:lnTo>
                      <a:pt x="2" y="43"/>
                    </a:lnTo>
                    <a:lnTo>
                      <a:pt x="8" y="65"/>
                    </a:lnTo>
                    <a:lnTo>
                      <a:pt x="16" y="82"/>
                    </a:lnTo>
                    <a:lnTo>
                      <a:pt x="29" y="98"/>
                    </a:lnTo>
                    <a:lnTo>
                      <a:pt x="44" y="113"/>
                    </a:lnTo>
                    <a:lnTo>
                      <a:pt x="61" y="123"/>
                    </a:lnTo>
                    <a:lnTo>
                      <a:pt x="79" y="129"/>
                    </a:lnTo>
                    <a:lnTo>
                      <a:pt x="98" y="131"/>
                    </a:lnTo>
                    <a:lnTo>
                      <a:pt x="117" y="129"/>
                    </a:lnTo>
                    <a:lnTo>
                      <a:pt x="135" y="123"/>
                    </a:lnTo>
                    <a:lnTo>
                      <a:pt x="152" y="113"/>
                    </a:lnTo>
                    <a:lnTo>
                      <a:pt x="168" y="98"/>
                    </a:lnTo>
                    <a:lnTo>
                      <a:pt x="180" y="82"/>
                    </a:lnTo>
                    <a:lnTo>
                      <a:pt x="187" y="65"/>
                    </a:lnTo>
                    <a:lnTo>
                      <a:pt x="195" y="43"/>
                    </a:lnTo>
                    <a:lnTo>
                      <a:pt x="196" y="21"/>
                    </a:lnTo>
                    <a:lnTo>
                      <a:pt x="19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7" name="Freeform 596"/>
              <p:cNvSpPr>
                <a:spLocks/>
              </p:cNvSpPr>
              <p:nvPr/>
            </p:nvSpPr>
            <p:spPr bwMode="auto">
              <a:xfrm>
                <a:off x="4991" y="1291"/>
                <a:ext cx="39" cy="28"/>
              </a:xfrm>
              <a:custGeom>
                <a:avLst/>
                <a:gdLst>
                  <a:gd name="T0" fmla="*/ 0 w 195"/>
                  <a:gd name="T1" fmla="*/ 0 h 110"/>
                  <a:gd name="T2" fmla="*/ 0 w 195"/>
                  <a:gd name="T3" fmla="*/ 0 h 110"/>
                  <a:gd name="T4" fmla="*/ 0 w 195"/>
                  <a:gd name="T5" fmla="*/ 0 h 110"/>
                  <a:gd name="T6" fmla="*/ 0 w 195"/>
                  <a:gd name="T7" fmla="*/ 0 h 110"/>
                  <a:gd name="T8" fmla="*/ 0 w 195"/>
                  <a:gd name="T9" fmla="*/ 0 h 110"/>
                  <a:gd name="T10" fmla="*/ 0 w 195"/>
                  <a:gd name="T11" fmla="*/ 0 h 110"/>
                  <a:gd name="T12" fmla="*/ 0 w 195"/>
                  <a:gd name="T13" fmla="*/ 0 h 110"/>
                  <a:gd name="T14" fmla="*/ 0 w 195"/>
                  <a:gd name="T15" fmla="*/ 0 h 110"/>
                  <a:gd name="T16" fmla="*/ 0 w 195"/>
                  <a:gd name="T17" fmla="*/ 0 h 110"/>
                  <a:gd name="T18" fmla="*/ 0 w 195"/>
                  <a:gd name="T19" fmla="*/ 0 h 110"/>
                  <a:gd name="T20" fmla="*/ 0 w 195"/>
                  <a:gd name="T21" fmla="*/ 0 h 110"/>
                  <a:gd name="T22" fmla="*/ 0 w 195"/>
                  <a:gd name="T23" fmla="*/ 0 h 110"/>
                  <a:gd name="T24" fmla="*/ 0 w 195"/>
                  <a:gd name="T25" fmla="*/ 0 h 110"/>
                  <a:gd name="T26" fmla="*/ 0 w 195"/>
                  <a:gd name="T27" fmla="*/ 0 h 110"/>
                  <a:gd name="T28" fmla="*/ 0 w 195"/>
                  <a:gd name="T29" fmla="*/ 0 h 110"/>
                  <a:gd name="T30" fmla="*/ 0 w 195"/>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10">
                    <a:moveTo>
                      <a:pt x="195" y="89"/>
                    </a:moveTo>
                    <a:lnTo>
                      <a:pt x="187" y="69"/>
                    </a:lnTo>
                    <a:lnTo>
                      <a:pt x="180" y="49"/>
                    </a:lnTo>
                    <a:lnTo>
                      <a:pt x="168" y="32"/>
                    </a:lnTo>
                    <a:lnTo>
                      <a:pt x="152" y="20"/>
                    </a:lnTo>
                    <a:lnTo>
                      <a:pt x="135" y="9"/>
                    </a:lnTo>
                    <a:lnTo>
                      <a:pt x="117" y="4"/>
                    </a:lnTo>
                    <a:lnTo>
                      <a:pt x="98" y="0"/>
                    </a:lnTo>
                    <a:lnTo>
                      <a:pt x="79" y="4"/>
                    </a:lnTo>
                    <a:lnTo>
                      <a:pt x="61" y="9"/>
                    </a:lnTo>
                    <a:lnTo>
                      <a:pt x="44" y="20"/>
                    </a:lnTo>
                    <a:lnTo>
                      <a:pt x="29" y="32"/>
                    </a:lnTo>
                    <a:lnTo>
                      <a:pt x="16" y="49"/>
                    </a:lnTo>
                    <a:lnTo>
                      <a:pt x="8" y="69"/>
                    </a:lnTo>
                    <a:lnTo>
                      <a:pt x="2" y="89"/>
                    </a:lnTo>
                    <a:lnTo>
                      <a:pt x="0" y="1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8" name="Freeform 597"/>
              <p:cNvSpPr>
                <a:spLocks/>
              </p:cNvSpPr>
              <p:nvPr/>
            </p:nvSpPr>
            <p:spPr bwMode="auto">
              <a:xfrm>
                <a:off x="5000" y="1304"/>
                <a:ext cx="23" cy="30"/>
              </a:xfrm>
              <a:custGeom>
                <a:avLst/>
                <a:gdLst>
                  <a:gd name="T0" fmla="*/ 0 w 115"/>
                  <a:gd name="T1" fmla="*/ 0 h 120"/>
                  <a:gd name="T2" fmla="*/ 0 w 115"/>
                  <a:gd name="T3" fmla="*/ 0 h 120"/>
                  <a:gd name="T4" fmla="*/ 0 w 115"/>
                  <a:gd name="T5" fmla="*/ 0 h 120"/>
                  <a:gd name="T6" fmla="*/ 0 w 115"/>
                  <a:gd name="T7" fmla="*/ 0 h 120"/>
                  <a:gd name="T8" fmla="*/ 0 w 115"/>
                  <a:gd name="T9" fmla="*/ 0 h 120"/>
                  <a:gd name="T10" fmla="*/ 0 w 115"/>
                  <a:gd name="T11" fmla="*/ 0 h 120"/>
                  <a:gd name="T12" fmla="*/ 0 w 115"/>
                  <a:gd name="T13" fmla="*/ 0 h 120"/>
                  <a:gd name="T14" fmla="*/ 0 w 115"/>
                  <a:gd name="T15" fmla="*/ 0 h 120"/>
                  <a:gd name="T16" fmla="*/ 0 w 115"/>
                  <a:gd name="T17" fmla="*/ 0 h 120"/>
                  <a:gd name="T18" fmla="*/ 0 w 115"/>
                  <a:gd name="T19" fmla="*/ 0 h 120"/>
                  <a:gd name="T20" fmla="*/ 0 w 115"/>
                  <a:gd name="T21" fmla="*/ 0 h 120"/>
                  <a:gd name="T22" fmla="*/ 0 w 115"/>
                  <a:gd name="T23" fmla="*/ 0 h 120"/>
                  <a:gd name="T24" fmla="*/ 0 w 115"/>
                  <a:gd name="T25" fmla="*/ 0 h 120"/>
                  <a:gd name="T26" fmla="*/ 0 w 115"/>
                  <a:gd name="T27" fmla="*/ 0 h 120"/>
                  <a:gd name="T28" fmla="*/ 0 w 115"/>
                  <a:gd name="T29" fmla="*/ 0 h 120"/>
                  <a:gd name="T30" fmla="*/ 0 w 115"/>
                  <a:gd name="T31" fmla="*/ 0 h 120"/>
                  <a:gd name="T32" fmla="*/ 0 w 115"/>
                  <a:gd name="T33" fmla="*/ 0 h 120"/>
                  <a:gd name="T34" fmla="*/ 0 w 115"/>
                  <a:gd name="T35" fmla="*/ 0 h 120"/>
                  <a:gd name="T36" fmla="*/ 0 w 115"/>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120">
                    <a:moveTo>
                      <a:pt x="0" y="60"/>
                    </a:moveTo>
                    <a:lnTo>
                      <a:pt x="4" y="84"/>
                    </a:lnTo>
                    <a:lnTo>
                      <a:pt x="15" y="103"/>
                    </a:lnTo>
                    <a:lnTo>
                      <a:pt x="36" y="116"/>
                    </a:lnTo>
                    <a:lnTo>
                      <a:pt x="56" y="120"/>
                    </a:lnTo>
                    <a:lnTo>
                      <a:pt x="79" y="116"/>
                    </a:lnTo>
                    <a:lnTo>
                      <a:pt x="96" y="103"/>
                    </a:lnTo>
                    <a:lnTo>
                      <a:pt x="109" y="84"/>
                    </a:lnTo>
                    <a:lnTo>
                      <a:pt x="115" y="60"/>
                    </a:lnTo>
                    <a:lnTo>
                      <a:pt x="109" y="36"/>
                    </a:lnTo>
                    <a:lnTo>
                      <a:pt x="96" y="18"/>
                    </a:lnTo>
                    <a:lnTo>
                      <a:pt x="79" y="5"/>
                    </a:lnTo>
                    <a:lnTo>
                      <a:pt x="56" y="0"/>
                    </a:lnTo>
                    <a:lnTo>
                      <a:pt x="36" y="5"/>
                    </a:lnTo>
                    <a:lnTo>
                      <a:pt x="15" y="18"/>
                    </a:lnTo>
                    <a:lnTo>
                      <a:pt x="4" y="36"/>
                    </a:lnTo>
                    <a:lnTo>
                      <a:pt x="0" y="60"/>
                    </a:lnTo>
                    <a:lnTo>
                      <a:pt x="0" y="64"/>
                    </a:lnTo>
                    <a:lnTo>
                      <a:pt x="6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39" name="Line 598"/>
              <p:cNvSpPr>
                <a:spLocks noChangeShapeType="1"/>
              </p:cNvSpPr>
              <p:nvPr/>
            </p:nvSpPr>
            <p:spPr bwMode="auto">
              <a:xfrm flipH="1">
                <a:off x="5001" y="1306"/>
                <a:ext cx="16"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0" name="Line 599"/>
              <p:cNvSpPr>
                <a:spLocks noChangeShapeType="1"/>
              </p:cNvSpPr>
              <p:nvPr/>
            </p:nvSpPr>
            <p:spPr bwMode="auto">
              <a:xfrm flipV="1">
                <a:off x="5002" y="1309"/>
                <a:ext cx="18"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1" name="Line 600"/>
              <p:cNvSpPr>
                <a:spLocks noChangeShapeType="1"/>
              </p:cNvSpPr>
              <p:nvPr/>
            </p:nvSpPr>
            <p:spPr bwMode="auto">
              <a:xfrm flipH="1">
                <a:off x="5005" y="1312"/>
                <a:ext cx="16"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2" name="Line 601"/>
              <p:cNvSpPr>
                <a:spLocks noChangeShapeType="1"/>
              </p:cNvSpPr>
              <p:nvPr/>
            </p:nvSpPr>
            <p:spPr bwMode="auto">
              <a:xfrm flipV="1">
                <a:off x="5008" y="1317"/>
                <a:ext cx="14"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3" name="Line 602"/>
              <p:cNvSpPr>
                <a:spLocks noChangeShapeType="1"/>
              </p:cNvSpPr>
              <p:nvPr/>
            </p:nvSpPr>
            <p:spPr bwMode="auto">
              <a:xfrm flipH="1">
                <a:off x="5013" y="1323"/>
                <a:ext cx="9" cy="1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4" name="Line 603"/>
              <p:cNvSpPr>
                <a:spLocks noChangeShapeType="1"/>
              </p:cNvSpPr>
              <p:nvPr/>
            </p:nvSpPr>
            <p:spPr bwMode="auto">
              <a:xfrm flipV="1">
                <a:off x="5000" y="1304"/>
                <a:ext cx="8"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5" name="Freeform 604"/>
              <p:cNvSpPr>
                <a:spLocks/>
              </p:cNvSpPr>
              <p:nvPr/>
            </p:nvSpPr>
            <p:spPr bwMode="auto">
              <a:xfrm>
                <a:off x="5071" y="1305"/>
                <a:ext cx="6" cy="22"/>
              </a:xfrm>
              <a:custGeom>
                <a:avLst/>
                <a:gdLst>
                  <a:gd name="T0" fmla="*/ 0 w 26"/>
                  <a:gd name="T1" fmla="*/ 0 h 88"/>
                  <a:gd name="T2" fmla="*/ 0 w 26"/>
                  <a:gd name="T3" fmla="*/ 0 h 88"/>
                  <a:gd name="T4" fmla="*/ 0 w 26"/>
                  <a:gd name="T5" fmla="*/ 0 h 88"/>
                  <a:gd name="T6" fmla="*/ 0 w 26"/>
                  <a:gd name="T7" fmla="*/ 0 h 88"/>
                  <a:gd name="T8" fmla="*/ 0 w 26"/>
                  <a:gd name="T9" fmla="*/ 0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88">
                    <a:moveTo>
                      <a:pt x="26" y="0"/>
                    </a:moveTo>
                    <a:lnTo>
                      <a:pt x="12" y="15"/>
                    </a:lnTo>
                    <a:lnTo>
                      <a:pt x="2" y="34"/>
                    </a:lnTo>
                    <a:lnTo>
                      <a:pt x="0" y="62"/>
                    </a:lnTo>
                    <a:lnTo>
                      <a:pt x="4" y="8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46" name="Freeform 605"/>
              <p:cNvSpPr>
                <a:spLocks/>
              </p:cNvSpPr>
              <p:nvPr/>
            </p:nvSpPr>
            <p:spPr bwMode="auto">
              <a:xfrm>
                <a:off x="5072" y="1304"/>
                <a:ext cx="16" cy="33"/>
              </a:xfrm>
              <a:custGeom>
                <a:avLst/>
                <a:gdLst>
                  <a:gd name="T0" fmla="*/ 0 w 78"/>
                  <a:gd name="T1" fmla="*/ 0 h 131"/>
                  <a:gd name="T2" fmla="*/ 0 w 78"/>
                  <a:gd name="T3" fmla="*/ 0 h 131"/>
                  <a:gd name="T4" fmla="*/ 0 w 78"/>
                  <a:gd name="T5" fmla="*/ 0 h 131"/>
                  <a:gd name="T6" fmla="*/ 0 w 78"/>
                  <a:gd name="T7" fmla="*/ 0 h 131"/>
                  <a:gd name="T8" fmla="*/ 0 w 78"/>
                  <a:gd name="T9" fmla="*/ 0 h 131"/>
                  <a:gd name="T10" fmla="*/ 0 w 78"/>
                  <a:gd name="T11" fmla="*/ 0 h 131"/>
                  <a:gd name="T12" fmla="*/ 0 w 78"/>
                  <a:gd name="T13" fmla="*/ 0 h 131"/>
                  <a:gd name="T14" fmla="*/ 0 w 78"/>
                  <a:gd name="T15" fmla="*/ 0 h 131"/>
                  <a:gd name="T16" fmla="*/ 0 w 78"/>
                  <a:gd name="T17" fmla="*/ 0 h 131"/>
                  <a:gd name="T18" fmla="*/ 0 w 78"/>
                  <a:gd name="T19" fmla="*/ 0 h 131"/>
                  <a:gd name="T20" fmla="*/ 0 w 78"/>
                  <a:gd name="T21" fmla="*/ 0 h 131"/>
                  <a:gd name="T22" fmla="*/ 0 w 78"/>
                  <a:gd name="T23" fmla="*/ 0 h 131"/>
                  <a:gd name="T24" fmla="*/ 0 w 78"/>
                  <a:gd name="T25" fmla="*/ 0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31">
                    <a:moveTo>
                      <a:pt x="0" y="92"/>
                    </a:moveTo>
                    <a:lnTo>
                      <a:pt x="9" y="112"/>
                    </a:lnTo>
                    <a:lnTo>
                      <a:pt x="23" y="126"/>
                    </a:lnTo>
                    <a:lnTo>
                      <a:pt x="38" y="131"/>
                    </a:lnTo>
                    <a:lnTo>
                      <a:pt x="53" y="126"/>
                    </a:lnTo>
                    <a:lnTo>
                      <a:pt x="66" y="111"/>
                    </a:lnTo>
                    <a:lnTo>
                      <a:pt x="75" y="92"/>
                    </a:lnTo>
                    <a:lnTo>
                      <a:pt x="78" y="64"/>
                    </a:lnTo>
                    <a:lnTo>
                      <a:pt x="75" y="38"/>
                    </a:lnTo>
                    <a:lnTo>
                      <a:pt x="65" y="19"/>
                    </a:lnTo>
                    <a:lnTo>
                      <a:pt x="51" y="4"/>
                    </a:lnTo>
                    <a:lnTo>
                      <a:pt x="37" y="0"/>
                    </a:lnTo>
                    <a:lnTo>
                      <a:pt x="22"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47" name="Line 606"/>
              <p:cNvSpPr>
                <a:spLocks noChangeShapeType="1"/>
              </p:cNvSpPr>
              <p:nvPr/>
            </p:nvSpPr>
            <p:spPr bwMode="auto">
              <a:xfrm flipH="1">
                <a:off x="5005" y="1261"/>
                <a:ext cx="7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8" name="Line 607"/>
              <p:cNvSpPr>
                <a:spLocks noChangeShapeType="1"/>
              </p:cNvSpPr>
              <p:nvPr/>
            </p:nvSpPr>
            <p:spPr bwMode="auto">
              <a:xfrm flipV="1">
                <a:off x="5062" y="1265"/>
                <a:ext cx="5"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49" name="Freeform 608"/>
              <p:cNvSpPr>
                <a:spLocks/>
              </p:cNvSpPr>
              <p:nvPr/>
            </p:nvSpPr>
            <p:spPr bwMode="auto">
              <a:xfrm>
                <a:off x="5050" y="1261"/>
                <a:ext cx="54" cy="119"/>
              </a:xfrm>
              <a:custGeom>
                <a:avLst/>
                <a:gdLst>
                  <a:gd name="T0" fmla="*/ 0 w 270"/>
                  <a:gd name="T1" fmla="*/ 0 h 477"/>
                  <a:gd name="T2" fmla="*/ 0 w 270"/>
                  <a:gd name="T3" fmla="*/ 0 h 477"/>
                  <a:gd name="T4" fmla="*/ 0 w 270"/>
                  <a:gd name="T5" fmla="*/ 0 h 477"/>
                  <a:gd name="T6" fmla="*/ 0 w 270"/>
                  <a:gd name="T7" fmla="*/ 0 h 477"/>
                  <a:gd name="T8" fmla="*/ 0 w 270"/>
                  <a:gd name="T9" fmla="*/ 0 h 477"/>
                  <a:gd name="T10" fmla="*/ 0 w 270"/>
                  <a:gd name="T11" fmla="*/ 0 h 477"/>
                  <a:gd name="T12" fmla="*/ 0 w 270"/>
                  <a:gd name="T13" fmla="*/ 0 h 477"/>
                  <a:gd name="T14" fmla="*/ 0 w 270"/>
                  <a:gd name="T15" fmla="*/ 0 h 477"/>
                  <a:gd name="T16" fmla="*/ 0 w 270"/>
                  <a:gd name="T17" fmla="*/ 0 h 477"/>
                  <a:gd name="T18" fmla="*/ 0 w 270"/>
                  <a:gd name="T19" fmla="*/ 0 h 477"/>
                  <a:gd name="T20" fmla="*/ 0 w 270"/>
                  <a:gd name="T21" fmla="*/ 0 h 477"/>
                  <a:gd name="T22" fmla="*/ 0 w 270"/>
                  <a:gd name="T23" fmla="*/ 0 h 477"/>
                  <a:gd name="T24" fmla="*/ 0 w 270"/>
                  <a:gd name="T25" fmla="*/ 0 h 477"/>
                  <a:gd name="T26" fmla="*/ 0 w 270"/>
                  <a:gd name="T27" fmla="*/ 0 h 477"/>
                  <a:gd name="T28" fmla="*/ 0 w 270"/>
                  <a:gd name="T29" fmla="*/ 0 h 477"/>
                  <a:gd name="T30" fmla="*/ 0 w 270"/>
                  <a:gd name="T31" fmla="*/ 0 h 477"/>
                  <a:gd name="T32" fmla="*/ 0 w 270"/>
                  <a:gd name="T33" fmla="*/ 0 h 477"/>
                  <a:gd name="T34" fmla="*/ 0 w 270"/>
                  <a:gd name="T35" fmla="*/ 0 h 477"/>
                  <a:gd name="T36" fmla="*/ 0 w 270"/>
                  <a:gd name="T37" fmla="*/ 0 h 477"/>
                  <a:gd name="T38" fmla="*/ 0 w 270"/>
                  <a:gd name="T39" fmla="*/ 0 h 477"/>
                  <a:gd name="T40" fmla="*/ 0 w 270"/>
                  <a:gd name="T41" fmla="*/ 0 h 477"/>
                  <a:gd name="T42" fmla="*/ 0 w 270"/>
                  <a:gd name="T43" fmla="*/ 0 h 477"/>
                  <a:gd name="T44" fmla="*/ 0 w 270"/>
                  <a:gd name="T45" fmla="*/ 0 h 477"/>
                  <a:gd name="T46" fmla="*/ 0 w 270"/>
                  <a:gd name="T47" fmla="*/ 0 h 477"/>
                  <a:gd name="T48" fmla="*/ 0 w 270"/>
                  <a:gd name="T49" fmla="*/ 0 h 477"/>
                  <a:gd name="T50" fmla="*/ 0 w 270"/>
                  <a:gd name="T51" fmla="*/ 0 h 477"/>
                  <a:gd name="T52" fmla="*/ 0 w 270"/>
                  <a:gd name="T53" fmla="*/ 0 h 477"/>
                  <a:gd name="T54" fmla="*/ 0 w 270"/>
                  <a:gd name="T55" fmla="*/ 0 h 477"/>
                  <a:gd name="T56" fmla="*/ 0 w 270"/>
                  <a:gd name="T57" fmla="*/ 0 h 477"/>
                  <a:gd name="T58" fmla="*/ 0 w 270"/>
                  <a:gd name="T59" fmla="*/ 0 h 477"/>
                  <a:gd name="T60" fmla="*/ 0 w 270"/>
                  <a:gd name="T61" fmla="*/ 0 h 477"/>
                  <a:gd name="T62" fmla="*/ 0 w 270"/>
                  <a:gd name="T63" fmla="*/ 0 h 477"/>
                  <a:gd name="T64" fmla="*/ 0 w 270"/>
                  <a:gd name="T65" fmla="*/ 0 h 477"/>
                  <a:gd name="T66" fmla="*/ 0 w 270"/>
                  <a:gd name="T67" fmla="*/ 0 h 477"/>
                  <a:gd name="T68" fmla="*/ 0 w 270"/>
                  <a:gd name="T69" fmla="*/ 0 h 477"/>
                  <a:gd name="T70" fmla="*/ 0 w 270"/>
                  <a:gd name="T71" fmla="*/ 0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0" h="477">
                    <a:moveTo>
                      <a:pt x="61" y="40"/>
                    </a:moveTo>
                    <a:lnTo>
                      <a:pt x="38" y="69"/>
                    </a:lnTo>
                    <a:lnTo>
                      <a:pt x="23" y="106"/>
                    </a:lnTo>
                    <a:lnTo>
                      <a:pt x="11" y="141"/>
                    </a:lnTo>
                    <a:lnTo>
                      <a:pt x="2" y="190"/>
                    </a:lnTo>
                    <a:lnTo>
                      <a:pt x="0" y="237"/>
                    </a:lnTo>
                    <a:lnTo>
                      <a:pt x="2" y="285"/>
                    </a:lnTo>
                    <a:lnTo>
                      <a:pt x="11" y="333"/>
                    </a:lnTo>
                    <a:lnTo>
                      <a:pt x="23" y="371"/>
                    </a:lnTo>
                    <a:lnTo>
                      <a:pt x="38" y="406"/>
                    </a:lnTo>
                    <a:lnTo>
                      <a:pt x="61" y="436"/>
                    </a:lnTo>
                    <a:lnTo>
                      <a:pt x="88" y="462"/>
                    </a:lnTo>
                    <a:lnTo>
                      <a:pt x="103" y="470"/>
                    </a:lnTo>
                    <a:lnTo>
                      <a:pt x="116" y="473"/>
                    </a:lnTo>
                    <a:lnTo>
                      <a:pt x="135" y="477"/>
                    </a:lnTo>
                    <a:lnTo>
                      <a:pt x="151" y="473"/>
                    </a:lnTo>
                    <a:lnTo>
                      <a:pt x="167" y="470"/>
                    </a:lnTo>
                    <a:lnTo>
                      <a:pt x="179" y="462"/>
                    </a:lnTo>
                    <a:lnTo>
                      <a:pt x="209" y="436"/>
                    </a:lnTo>
                    <a:lnTo>
                      <a:pt x="230" y="406"/>
                    </a:lnTo>
                    <a:lnTo>
                      <a:pt x="246" y="371"/>
                    </a:lnTo>
                    <a:lnTo>
                      <a:pt x="258" y="333"/>
                    </a:lnTo>
                    <a:lnTo>
                      <a:pt x="266" y="285"/>
                    </a:lnTo>
                    <a:lnTo>
                      <a:pt x="270" y="237"/>
                    </a:lnTo>
                    <a:lnTo>
                      <a:pt x="266" y="190"/>
                    </a:lnTo>
                    <a:lnTo>
                      <a:pt x="258" y="141"/>
                    </a:lnTo>
                    <a:lnTo>
                      <a:pt x="246" y="106"/>
                    </a:lnTo>
                    <a:lnTo>
                      <a:pt x="230" y="69"/>
                    </a:lnTo>
                    <a:lnTo>
                      <a:pt x="209" y="40"/>
                    </a:lnTo>
                    <a:lnTo>
                      <a:pt x="179" y="15"/>
                    </a:lnTo>
                    <a:lnTo>
                      <a:pt x="167" y="5"/>
                    </a:lnTo>
                    <a:lnTo>
                      <a:pt x="151" y="1"/>
                    </a:lnTo>
                    <a:lnTo>
                      <a:pt x="135" y="0"/>
                    </a:lnTo>
                    <a:lnTo>
                      <a:pt x="116" y="1"/>
                    </a:lnTo>
                    <a:lnTo>
                      <a:pt x="103" y="5"/>
                    </a:lnTo>
                    <a:lnTo>
                      <a:pt x="88"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0" name="Freeform 609"/>
              <p:cNvSpPr>
                <a:spLocks/>
              </p:cNvSpPr>
              <p:nvPr/>
            </p:nvSpPr>
            <p:spPr bwMode="auto">
              <a:xfrm>
                <a:off x="5055" y="1266"/>
                <a:ext cx="46" cy="109"/>
              </a:xfrm>
              <a:custGeom>
                <a:avLst/>
                <a:gdLst>
                  <a:gd name="T0" fmla="*/ 0 w 229"/>
                  <a:gd name="T1" fmla="*/ 0 h 438"/>
                  <a:gd name="T2" fmla="*/ 0 w 229"/>
                  <a:gd name="T3" fmla="*/ 0 h 438"/>
                  <a:gd name="T4" fmla="*/ 0 w 229"/>
                  <a:gd name="T5" fmla="*/ 0 h 438"/>
                  <a:gd name="T6" fmla="*/ 0 w 229"/>
                  <a:gd name="T7" fmla="*/ 0 h 438"/>
                  <a:gd name="T8" fmla="*/ 0 w 229"/>
                  <a:gd name="T9" fmla="*/ 0 h 438"/>
                  <a:gd name="T10" fmla="*/ 0 w 229"/>
                  <a:gd name="T11" fmla="*/ 0 h 438"/>
                  <a:gd name="T12" fmla="*/ 0 w 229"/>
                  <a:gd name="T13" fmla="*/ 0 h 438"/>
                  <a:gd name="T14" fmla="*/ 0 w 229"/>
                  <a:gd name="T15" fmla="*/ 0 h 438"/>
                  <a:gd name="T16" fmla="*/ 0 w 229"/>
                  <a:gd name="T17" fmla="*/ 0 h 438"/>
                  <a:gd name="T18" fmla="*/ 0 w 229"/>
                  <a:gd name="T19" fmla="*/ 0 h 438"/>
                  <a:gd name="T20" fmla="*/ 0 w 229"/>
                  <a:gd name="T21" fmla="*/ 0 h 438"/>
                  <a:gd name="T22" fmla="*/ 0 w 229"/>
                  <a:gd name="T23" fmla="*/ 0 h 438"/>
                  <a:gd name="T24" fmla="*/ 0 w 229"/>
                  <a:gd name="T25" fmla="*/ 0 h 438"/>
                  <a:gd name="T26" fmla="*/ 0 w 229"/>
                  <a:gd name="T27" fmla="*/ 0 h 438"/>
                  <a:gd name="T28" fmla="*/ 0 w 229"/>
                  <a:gd name="T29" fmla="*/ 0 h 438"/>
                  <a:gd name="T30" fmla="*/ 0 w 229"/>
                  <a:gd name="T31" fmla="*/ 0 h 438"/>
                  <a:gd name="T32" fmla="*/ 0 w 229"/>
                  <a:gd name="T33" fmla="*/ 0 h 438"/>
                  <a:gd name="T34" fmla="*/ 0 w 229"/>
                  <a:gd name="T35" fmla="*/ 0 h 438"/>
                  <a:gd name="T36" fmla="*/ 0 w 229"/>
                  <a:gd name="T37" fmla="*/ 0 h 438"/>
                  <a:gd name="T38" fmla="*/ 0 w 229"/>
                  <a:gd name="T39" fmla="*/ 0 h 438"/>
                  <a:gd name="T40" fmla="*/ 0 w 229"/>
                  <a:gd name="T41" fmla="*/ 0 h 438"/>
                  <a:gd name="T42" fmla="*/ 0 w 229"/>
                  <a:gd name="T43" fmla="*/ 0 h 438"/>
                  <a:gd name="T44" fmla="*/ 0 w 229"/>
                  <a:gd name="T45" fmla="*/ 0 h 438"/>
                  <a:gd name="T46" fmla="*/ 0 w 229"/>
                  <a:gd name="T47" fmla="*/ 0 h 438"/>
                  <a:gd name="T48" fmla="*/ 0 w 229"/>
                  <a:gd name="T49" fmla="*/ 0 h 438"/>
                  <a:gd name="T50" fmla="*/ 0 w 229"/>
                  <a:gd name="T51" fmla="*/ 0 h 438"/>
                  <a:gd name="T52" fmla="*/ 0 w 229"/>
                  <a:gd name="T53" fmla="*/ 0 h 438"/>
                  <a:gd name="T54" fmla="*/ 0 w 229"/>
                  <a:gd name="T55" fmla="*/ 0 h 438"/>
                  <a:gd name="T56" fmla="*/ 0 w 229"/>
                  <a:gd name="T57" fmla="*/ 0 h 438"/>
                  <a:gd name="T58" fmla="*/ 0 w 229"/>
                  <a:gd name="T59" fmla="*/ 0 h 438"/>
                  <a:gd name="T60" fmla="*/ 0 w 229"/>
                  <a:gd name="T61" fmla="*/ 0 h 438"/>
                  <a:gd name="T62" fmla="*/ 0 w 229"/>
                  <a:gd name="T63" fmla="*/ 0 h 438"/>
                  <a:gd name="T64" fmla="*/ 0 w 229"/>
                  <a:gd name="T65" fmla="*/ 0 h 438"/>
                  <a:gd name="T66" fmla="*/ 0 w 229"/>
                  <a:gd name="T67" fmla="*/ 0 h 438"/>
                  <a:gd name="T68" fmla="*/ 0 w 229"/>
                  <a:gd name="T69" fmla="*/ 0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9" h="438">
                    <a:moveTo>
                      <a:pt x="84" y="12"/>
                    </a:moveTo>
                    <a:lnTo>
                      <a:pt x="58" y="33"/>
                    </a:lnTo>
                    <a:lnTo>
                      <a:pt x="38" y="60"/>
                    </a:lnTo>
                    <a:lnTo>
                      <a:pt x="24" y="93"/>
                    </a:lnTo>
                    <a:lnTo>
                      <a:pt x="13" y="128"/>
                    </a:lnTo>
                    <a:lnTo>
                      <a:pt x="5" y="173"/>
                    </a:lnTo>
                    <a:lnTo>
                      <a:pt x="0" y="220"/>
                    </a:lnTo>
                    <a:lnTo>
                      <a:pt x="5" y="266"/>
                    </a:lnTo>
                    <a:lnTo>
                      <a:pt x="13" y="312"/>
                    </a:lnTo>
                    <a:lnTo>
                      <a:pt x="24" y="346"/>
                    </a:lnTo>
                    <a:lnTo>
                      <a:pt x="38" y="379"/>
                    </a:lnTo>
                    <a:lnTo>
                      <a:pt x="58" y="404"/>
                    </a:lnTo>
                    <a:lnTo>
                      <a:pt x="84" y="427"/>
                    </a:lnTo>
                    <a:lnTo>
                      <a:pt x="97" y="435"/>
                    </a:lnTo>
                    <a:lnTo>
                      <a:pt x="115" y="438"/>
                    </a:lnTo>
                    <a:lnTo>
                      <a:pt x="133" y="435"/>
                    </a:lnTo>
                    <a:lnTo>
                      <a:pt x="149" y="427"/>
                    </a:lnTo>
                    <a:lnTo>
                      <a:pt x="173" y="404"/>
                    </a:lnTo>
                    <a:lnTo>
                      <a:pt x="192" y="379"/>
                    </a:lnTo>
                    <a:lnTo>
                      <a:pt x="209" y="346"/>
                    </a:lnTo>
                    <a:lnTo>
                      <a:pt x="218" y="312"/>
                    </a:lnTo>
                    <a:lnTo>
                      <a:pt x="226" y="266"/>
                    </a:lnTo>
                    <a:lnTo>
                      <a:pt x="229" y="220"/>
                    </a:lnTo>
                    <a:lnTo>
                      <a:pt x="226" y="173"/>
                    </a:lnTo>
                    <a:lnTo>
                      <a:pt x="218" y="128"/>
                    </a:lnTo>
                    <a:lnTo>
                      <a:pt x="209" y="93"/>
                    </a:lnTo>
                    <a:lnTo>
                      <a:pt x="192" y="60"/>
                    </a:lnTo>
                    <a:lnTo>
                      <a:pt x="173" y="33"/>
                    </a:lnTo>
                    <a:lnTo>
                      <a:pt x="149" y="12"/>
                    </a:lnTo>
                    <a:lnTo>
                      <a:pt x="133" y="2"/>
                    </a:lnTo>
                    <a:lnTo>
                      <a:pt x="115" y="0"/>
                    </a:lnTo>
                    <a:lnTo>
                      <a:pt x="97" y="2"/>
                    </a:lnTo>
                    <a:lnTo>
                      <a:pt x="84" y="12"/>
                    </a:lnTo>
                    <a:lnTo>
                      <a:pt x="87" y="2"/>
                    </a:lnTo>
                    <a:lnTo>
                      <a:pt x="10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1" name="Freeform 610"/>
              <p:cNvSpPr>
                <a:spLocks/>
              </p:cNvSpPr>
              <p:nvPr/>
            </p:nvSpPr>
            <p:spPr bwMode="auto">
              <a:xfrm>
                <a:off x="5054" y="1266"/>
                <a:ext cx="23" cy="109"/>
              </a:xfrm>
              <a:custGeom>
                <a:avLst/>
                <a:gdLst>
                  <a:gd name="T0" fmla="*/ 0 w 115"/>
                  <a:gd name="T1" fmla="*/ 0 h 436"/>
                  <a:gd name="T2" fmla="*/ 0 w 115"/>
                  <a:gd name="T3" fmla="*/ 0 h 436"/>
                  <a:gd name="T4" fmla="*/ 0 w 115"/>
                  <a:gd name="T5" fmla="*/ 0 h 436"/>
                  <a:gd name="T6" fmla="*/ 0 w 115"/>
                  <a:gd name="T7" fmla="*/ 0 h 436"/>
                  <a:gd name="T8" fmla="*/ 0 w 115"/>
                  <a:gd name="T9" fmla="*/ 0 h 436"/>
                  <a:gd name="T10" fmla="*/ 0 w 115"/>
                  <a:gd name="T11" fmla="*/ 0 h 436"/>
                  <a:gd name="T12" fmla="*/ 0 w 115"/>
                  <a:gd name="T13" fmla="*/ 0 h 436"/>
                  <a:gd name="T14" fmla="*/ 0 w 115"/>
                  <a:gd name="T15" fmla="*/ 0 h 436"/>
                  <a:gd name="T16" fmla="*/ 0 w 115"/>
                  <a:gd name="T17" fmla="*/ 0 h 436"/>
                  <a:gd name="T18" fmla="*/ 0 w 115"/>
                  <a:gd name="T19" fmla="*/ 0 h 436"/>
                  <a:gd name="T20" fmla="*/ 0 w 115"/>
                  <a:gd name="T21" fmla="*/ 0 h 436"/>
                  <a:gd name="T22" fmla="*/ 0 w 115"/>
                  <a:gd name="T23" fmla="*/ 0 h 436"/>
                  <a:gd name="T24" fmla="*/ 0 w 115"/>
                  <a:gd name="T25" fmla="*/ 0 h 436"/>
                  <a:gd name="T26" fmla="*/ 0 w 115"/>
                  <a:gd name="T27" fmla="*/ 0 h 436"/>
                  <a:gd name="T28" fmla="*/ 0 w 115"/>
                  <a:gd name="T29" fmla="*/ 0 h 436"/>
                  <a:gd name="T30" fmla="*/ 0 w 115"/>
                  <a:gd name="T31" fmla="*/ 0 h 4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436">
                    <a:moveTo>
                      <a:pt x="96" y="0"/>
                    </a:moveTo>
                    <a:lnTo>
                      <a:pt x="80" y="8"/>
                    </a:lnTo>
                    <a:lnTo>
                      <a:pt x="57" y="31"/>
                    </a:lnTo>
                    <a:lnTo>
                      <a:pt x="39" y="57"/>
                    </a:lnTo>
                    <a:lnTo>
                      <a:pt x="22" y="90"/>
                    </a:lnTo>
                    <a:lnTo>
                      <a:pt x="9" y="124"/>
                    </a:lnTo>
                    <a:lnTo>
                      <a:pt x="4" y="170"/>
                    </a:lnTo>
                    <a:lnTo>
                      <a:pt x="0" y="216"/>
                    </a:lnTo>
                    <a:lnTo>
                      <a:pt x="4" y="263"/>
                    </a:lnTo>
                    <a:lnTo>
                      <a:pt x="9" y="309"/>
                    </a:lnTo>
                    <a:lnTo>
                      <a:pt x="22" y="343"/>
                    </a:lnTo>
                    <a:lnTo>
                      <a:pt x="39" y="376"/>
                    </a:lnTo>
                    <a:lnTo>
                      <a:pt x="57" y="402"/>
                    </a:lnTo>
                    <a:lnTo>
                      <a:pt x="80" y="424"/>
                    </a:lnTo>
                    <a:lnTo>
                      <a:pt x="96" y="433"/>
                    </a:lnTo>
                    <a:lnTo>
                      <a:pt x="115" y="4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2" name="Line 611"/>
              <p:cNvSpPr>
                <a:spLocks noChangeShapeType="1"/>
              </p:cNvSpPr>
              <p:nvPr/>
            </p:nvSpPr>
            <p:spPr bwMode="auto">
              <a:xfrm flipH="1" flipV="1">
                <a:off x="5006" y="1377"/>
                <a:ext cx="70"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53" name="Freeform 612"/>
              <p:cNvSpPr>
                <a:spLocks/>
              </p:cNvSpPr>
              <p:nvPr/>
            </p:nvSpPr>
            <p:spPr bwMode="auto">
              <a:xfrm>
                <a:off x="4980" y="1381"/>
                <a:ext cx="89" cy="6"/>
              </a:xfrm>
              <a:custGeom>
                <a:avLst/>
                <a:gdLst>
                  <a:gd name="T0" fmla="*/ 0 w 447"/>
                  <a:gd name="T1" fmla="*/ 0 h 22"/>
                  <a:gd name="T2" fmla="*/ 0 w 447"/>
                  <a:gd name="T3" fmla="*/ 0 h 22"/>
                  <a:gd name="T4" fmla="*/ 0 w 447"/>
                  <a:gd name="T5" fmla="*/ 0 h 22"/>
                  <a:gd name="T6" fmla="*/ 0 w 447"/>
                  <a:gd name="T7" fmla="*/ 0 h 22"/>
                  <a:gd name="T8" fmla="*/ 0 w 447"/>
                  <a:gd name="T9" fmla="*/ 0 h 22"/>
                  <a:gd name="T10" fmla="*/ 0 w 447"/>
                  <a:gd name="T11" fmla="*/ 0 h 22"/>
                  <a:gd name="T12" fmla="*/ 0 w 447"/>
                  <a:gd name="T13" fmla="*/ 0 h 22"/>
                  <a:gd name="T14" fmla="*/ 0 w 447"/>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22">
                    <a:moveTo>
                      <a:pt x="0" y="0"/>
                    </a:moveTo>
                    <a:lnTo>
                      <a:pt x="2" y="7"/>
                    </a:lnTo>
                    <a:lnTo>
                      <a:pt x="7" y="12"/>
                    </a:lnTo>
                    <a:lnTo>
                      <a:pt x="14" y="14"/>
                    </a:lnTo>
                    <a:lnTo>
                      <a:pt x="222" y="21"/>
                    </a:lnTo>
                    <a:lnTo>
                      <a:pt x="297" y="22"/>
                    </a:lnTo>
                    <a:lnTo>
                      <a:pt x="373" y="17"/>
                    </a:lnTo>
                    <a:lnTo>
                      <a:pt x="447"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4" name="Freeform 613"/>
              <p:cNvSpPr>
                <a:spLocks/>
              </p:cNvSpPr>
              <p:nvPr/>
            </p:nvSpPr>
            <p:spPr bwMode="auto">
              <a:xfrm>
                <a:off x="4970" y="1433"/>
                <a:ext cx="103" cy="17"/>
              </a:xfrm>
              <a:custGeom>
                <a:avLst/>
                <a:gdLst>
                  <a:gd name="T0" fmla="*/ 0 w 514"/>
                  <a:gd name="T1" fmla="*/ 0 h 71"/>
                  <a:gd name="T2" fmla="*/ 0 w 514"/>
                  <a:gd name="T3" fmla="*/ 0 h 71"/>
                  <a:gd name="T4" fmla="*/ 0 w 514"/>
                  <a:gd name="T5" fmla="*/ 0 h 71"/>
                  <a:gd name="T6" fmla="*/ 0 w 514"/>
                  <a:gd name="T7" fmla="*/ 0 h 71"/>
                  <a:gd name="T8" fmla="*/ 0 w 514"/>
                  <a:gd name="T9" fmla="*/ 0 h 71"/>
                  <a:gd name="T10" fmla="*/ 0 w 514"/>
                  <a:gd name="T11" fmla="*/ 0 h 71"/>
                  <a:gd name="T12" fmla="*/ 0 w 514"/>
                  <a:gd name="T13" fmla="*/ 0 h 71"/>
                  <a:gd name="T14" fmla="*/ 0 w 514"/>
                  <a:gd name="T15" fmla="*/ 0 h 71"/>
                  <a:gd name="T16" fmla="*/ 0 w 514"/>
                  <a:gd name="T17" fmla="*/ 0 h 71"/>
                  <a:gd name="T18" fmla="*/ 0 w 51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4" h="71">
                    <a:moveTo>
                      <a:pt x="514" y="0"/>
                    </a:moveTo>
                    <a:lnTo>
                      <a:pt x="514" y="43"/>
                    </a:lnTo>
                    <a:lnTo>
                      <a:pt x="509" y="50"/>
                    </a:lnTo>
                    <a:lnTo>
                      <a:pt x="440" y="64"/>
                    </a:lnTo>
                    <a:lnTo>
                      <a:pt x="364" y="70"/>
                    </a:lnTo>
                    <a:lnTo>
                      <a:pt x="257" y="71"/>
                    </a:lnTo>
                    <a:lnTo>
                      <a:pt x="151" y="70"/>
                    </a:lnTo>
                    <a:lnTo>
                      <a:pt x="76" y="64"/>
                    </a:lnTo>
                    <a:lnTo>
                      <a:pt x="6" y="50"/>
                    </a:lnTo>
                    <a:lnTo>
                      <a:pt x="0"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5" name="Freeform 614"/>
              <p:cNvSpPr>
                <a:spLocks/>
              </p:cNvSpPr>
              <p:nvPr/>
            </p:nvSpPr>
            <p:spPr bwMode="auto">
              <a:xfrm>
                <a:off x="4978" y="1447"/>
                <a:ext cx="87" cy="13"/>
              </a:xfrm>
              <a:custGeom>
                <a:avLst/>
                <a:gdLst>
                  <a:gd name="T0" fmla="*/ 0 w 435"/>
                  <a:gd name="T1" fmla="*/ 0 h 48"/>
                  <a:gd name="T2" fmla="*/ 0 w 435"/>
                  <a:gd name="T3" fmla="*/ 0 h 48"/>
                  <a:gd name="T4" fmla="*/ 0 w 435"/>
                  <a:gd name="T5" fmla="*/ 0 h 48"/>
                  <a:gd name="T6" fmla="*/ 0 w 435"/>
                  <a:gd name="T7" fmla="*/ 0 h 48"/>
                  <a:gd name="T8" fmla="*/ 0 w 435"/>
                  <a:gd name="T9" fmla="*/ 0 h 48"/>
                  <a:gd name="T10" fmla="*/ 0 w 435"/>
                  <a:gd name="T11" fmla="*/ 0 h 48"/>
                  <a:gd name="T12" fmla="*/ 0 w 435"/>
                  <a:gd name="T13" fmla="*/ 0 h 48"/>
                  <a:gd name="T14" fmla="*/ 0 w 435"/>
                  <a:gd name="T15" fmla="*/ 0 h 48"/>
                  <a:gd name="T16" fmla="*/ 0 w 435"/>
                  <a:gd name="T17" fmla="*/ 0 h 48"/>
                  <a:gd name="T18" fmla="*/ 0 w 435"/>
                  <a:gd name="T19" fmla="*/ 0 h 48"/>
                  <a:gd name="T20" fmla="*/ 0 w 435"/>
                  <a:gd name="T21" fmla="*/ 0 h 48"/>
                  <a:gd name="T22" fmla="*/ 0 w 435"/>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5" h="48">
                    <a:moveTo>
                      <a:pt x="0" y="37"/>
                    </a:moveTo>
                    <a:lnTo>
                      <a:pt x="0" y="38"/>
                    </a:lnTo>
                    <a:lnTo>
                      <a:pt x="4" y="40"/>
                    </a:lnTo>
                    <a:lnTo>
                      <a:pt x="64" y="46"/>
                    </a:lnTo>
                    <a:lnTo>
                      <a:pt x="128" y="48"/>
                    </a:lnTo>
                    <a:lnTo>
                      <a:pt x="218" y="48"/>
                    </a:lnTo>
                    <a:lnTo>
                      <a:pt x="307" y="48"/>
                    </a:lnTo>
                    <a:lnTo>
                      <a:pt x="370" y="46"/>
                    </a:lnTo>
                    <a:lnTo>
                      <a:pt x="431" y="40"/>
                    </a:lnTo>
                    <a:lnTo>
                      <a:pt x="434" y="38"/>
                    </a:lnTo>
                    <a:lnTo>
                      <a:pt x="435" y="37"/>
                    </a:lnTo>
                    <a:lnTo>
                      <a:pt x="43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6" name="Line 615"/>
              <p:cNvSpPr>
                <a:spLocks noChangeShapeType="1"/>
              </p:cNvSpPr>
              <p:nvPr/>
            </p:nvSpPr>
            <p:spPr bwMode="auto">
              <a:xfrm flipH="1">
                <a:off x="5053" y="1458"/>
                <a:ext cx="12"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57" name="Freeform 616"/>
              <p:cNvSpPr>
                <a:spLocks/>
              </p:cNvSpPr>
              <p:nvPr/>
            </p:nvSpPr>
            <p:spPr bwMode="auto">
              <a:xfrm>
                <a:off x="4985" y="1463"/>
                <a:ext cx="73" cy="9"/>
              </a:xfrm>
              <a:custGeom>
                <a:avLst/>
                <a:gdLst>
                  <a:gd name="T0" fmla="*/ 0 w 366"/>
                  <a:gd name="T1" fmla="*/ 0 h 35"/>
                  <a:gd name="T2" fmla="*/ 0 w 366"/>
                  <a:gd name="T3" fmla="*/ 0 h 35"/>
                  <a:gd name="T4" fmla="*/ 0 w 366"/>
                  <a:gd name="T5" fmla="*/ 0 h 35"/>
                  <a:gd name="T6" fmla="*/ 0 w 366"/>
                  <a:gd name="T7" fmla="*/ 0 h 35"/>
                  <a:gd name="T8" fmla="*/ 0 w 366"/>
                  <a:gd name="T9" fmla="*/ 0 h 35"/>
                  <a:gd name="T10" fmla="*/ 0 w 366"/>
                  <a:gd name="T11" fmla="*/ 0 h 35"/>
                  <a:gd name="T12" fmla="*/ 0 w 366"/>
                  <a:gd name="T13" fmla="*/ 0 h 35"/>
                  <a:gd name="T14" fmla="*/ 0 w 366"/>
                  <a:gd name="T15" fmla="*/ 0 h 35"/>
                  <a:gd name="T16" fmla="*/ 0 w 366"/>
                  <a:gd name="T17" fmla="*/ 0 h 35"/>
                  <a:gd name="T18" fmla="*/ 0 w 366"/>
                  <a:gd name="T19" fmla="*/ 0 h 35"/>
                  <a:gd name="T20" fmla="*/ 0 w 366"/>
                  <a:gd name="T21" fmla="*/ 0 h 35"/>
                  <a:gd name="T22" fmla="*/ 0 w 366"/>
                  <a:gd name="T23" fmla="*/ 0 h 35"/>
                  <a:gd name="T24" fmla="*/ 0 w 366"/>
                  <a:gd name="T25" fmla="*/ 0 h 35"/>
                  <a:gd name="T26" fmla="*/ 0 w 366"/>
                  <a:gd name="T27" fmla="*/ 0 h 35"/>
                  <a:gd name="T28" fmla="*/ 0 w 366"/>
                  <a:gd name="T29" fmla="*/ 0 h 35"/>
                  <a:gd name="T30" fmla="*/ 0 w 366"/>
                  <a:gd name="T31" fmla="*/ 0 h 35"/>
                  <a:gd name="T32" fmla="*/ 0 w 366"/>
                  <a:gd name="T33" fmla="*/ 0 h 35"/>
                  <a:gd name="T34" fmla="*/ 0 w 366"/>
                  <a:gd name="T35" fmla="*/ 0 h 35"/>
                  <a:gd name="T36" fmla="*/ 0 w 366"/>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6" h="35">
                    <a:moveTo>
                      <a:pt x="352" y="0"/>
                    </a:moveTo>
                    <a:lnTo>
                      <a:pt x="364" y="1"/>
                    </a:lnTo>
                    <a:lnTo>
                      <a:pt x="366" y="3"/>
                    </a:lnTo>
                    <a:lnTo>
                      <a:pt x="366" y="25"/>
                    </a:lnTo>
                    <a:lnTo>
                      <a:pt x="364" y="25"/>
                    </a:lnTo>
                    <a:lnTo>
                      <a:pt x="364" y="26"/>
                    </a:lnTo>
                    <a:lnTo>
                      <a:pt x="364" y="28"/>
                    </a:lnTo>
                    <a:lnTo>
                      <a:pt x="362" y="28"/>
                    </a:lnTo>
                    <a:lnTo>
                      <a:pt x="310" y="34"/>
                    </a:lnTo>
                    <a:lnTo>
                      <a:pt x="257" y="35"/>
                    </a:lnTo>
                    <a:lnTo>
                      <a:pt x="182" y="35"/>
                    </a:lnTo>
                    <a:lnTo>
                      <a:pt x="107" y="35"/>
                    </a:lnTo>
                    <a:lnTo>
                      <a:pt x="53" y="33"/>
                    </a:lnTo>
                    <a:lnTo>
                      <a:pt x="4" y="26"/>
                    </a:lnTo>
                    <a:lnTo>
                      <a:pt x="2" y="26"/>
                    </a:lnTo>
                    <a:lnTo>
                      <a:pt x="0" y="25"/>
                    </a:lnTo>
                    <a:lnTo>
                      <a:pt x="0" y="3"/>
                    </a:lnTo>
                    <a:lnTo>
                      <a:pt x="2" y="4"/>
                    </a:lnTo>
                    <a:lnTo>
                      <a:pt x="4"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8" name="Freeform 617"/>
              <p:cNvSpPr>
                <a:spLocks/>
              </p:cNvSpPr>
              <p:nvPr/>
            </p:nvSpPr>
            <p:spPr bwMode="auto">
              <a:xfrm>
                <a:off x="4986" y="1464"/>
                <a:ext cx="72" cy="2"/>
              </a:xfrm>
              <a:custGeom>
                <a:avLst/>
                <a:gdLst>
                  <a:gd name="T0" fmla="*/ 0 w 362"/>
                  <a:gd name="T1" fmla="*/ 0 h 8"/>
                  <a:gd name="T2" fmla="*/ 0 w 362"/>
                  <a:gd name="T3" fmla="*/ 0 h 8"/>
                  <a:gd name="T4" fmla="*/ 0 w 362"/>
                  <a:gd name="T5" fmla="*/ 0 h 8"/>
                  <a:gd name="T6" fmla="*/ 0 w 362"/>
                  <a:gd name="T7" fmla="*/ 0 h 8"/>
                  <a:gd name="T8" fmla="*/ 0 w 362"/>
                  <a:gd name="T9" fmla="*/ 0 h 8"/>
                  <a:gd name="T10" fmla="*/ 0 w 362"/>
                  <a:gd name="T11" fmla="*/ 0 h 8"/>
                  <a:gd name="T12" fmla="*/ 0 w 362"/>
                  <a:gd name="T13" fmla="*/ 0 h 8"/>
                  <a:gd name="T14" fmla="*/ 0 w 362"/>
                  <a:gd name="T15" fmla="*/ 0 h 8"/>
                  <a:gd name="T16" fmla="*/ 0 w 36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 h="8">
                    <a:moveTo>
                      <a:pt x="0" y="2"/>
                    </a:moveTo>
                    <a:lnTo>
                      <a:pt x="50" y="7"/>
                    </a:lnTo>
                    <a:lnTo>
                      <a:pt x="103" y="8"/>
                    </a:lnTo>
                    <a:lnTo>
                      <a:pt x="180" y="8"/>
                    </a:lnTo>
                    <a:lnTo>
                      <a:pt x="256" y="8"/>
                    </a:lnTo>
                    <a:lnTo>
                      <a:pt x="309" y="7"/>
                    </a:lnTo>
                    <a:lnTo>
                      <a:pt x="360" y="2"/>
                    </a:lnTo>
                    <a:lnTo>
                      <a:pt x="362" y="1"/>
                    </a:lnTo>
                    <a:lnTo>
                      <a:pt x="3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59" name="Freeform 618"/>
              <p:cNvSpPr>
                <a:spLocks/>
              </p:cNvSpPr>
              <p:nvPr/>
            </p:nvSpPr>
            <p:spPr bwMode="auto">
              <a:xfrm>
                <a:off x="4993" y="1471"/>
                <a:ext cx="59" cy="14"/>
              </a:xfrm>
              <a:custGeom>
                <a:avLst/>
                <a:gdLst>
                  <a:gd name="T0" fmla="*/ 0 w 296"/>
                  <a:gd name="T1" fmla="*/ 0 h 59"/>
                  <a:gd name="T2" fmla="*/ 0 w 296"/>
                  <a:gd name="T3" fmla="*/ 0 h 59"/>
                  <a:gd name="T4" fmla="*/ 0 w 296"/>
                  <a:gd name="T5" fmla="*/ 0 h 59"/>
                  <a:gd name="T6" fmla="*/ 0 w 296"/>
                  <a:gd name="T7" fmla="*/ 0 h 59"/>
                  <a:gd name="T8" fmla="*/ 0 w 296"/>
                  <a:gd name="T9" fmla="*/ 0 h 59"/>
                  <a:gd name="T10" fmla="*/ 0 w 296"/>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59">
                    <a:moveTo>
                      <a:pt x="296" y="0"/>
                    </a:moveTo>
                    <a:lnTo>
                      <a:pt x="280" y="53"/>
                    </a:lnTo>
                    <a:lnTo>
                      <a:pt x="192" y="59"/>
                    </a:lnTo>
                    <a:lnTo>
                      <a:pt x="105" y="59"/>
                    </a:lnTo>
                    <a:lnTo>
                      <a:pt x="17" y="5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0" name="Line 619"/>
              <p:cNvSpPr>
                <a:spLocks noChangeShapeType="1"/>
              </p:cNvSpPr>
              <p:nvPr/>
            </p:nvSpPr>
            <p:spPr bwMode="auto">
              <a:xfrm flipH="1">
                <a:off x="4985" y="1463"/>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61" name="Line 620"/>
              <p:cNvSpPr>
                <a:spLocks noChangeShapeType="1"/>
              </p:cNvSpPr>
              <p:nvPr/>
            </p:nvSpPr>
            <p:spPr bwMode="auto">
              <a:xfrm flipH="1">
                <a:off x="4985" y="1464"/>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62" name="Line 621"/>
              <p:cNvSpPr>
                <a:spLocks noChangeShapeType="1"/>
              </p:cNvSpPr>
              <p:nvPr/>
            </p:nvSpPr>
            <p:spPr bwMode="auto">
              <a:xfrm>
                <a:off x="5000" y="1459"/>
                <a:ext cx="4"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63" name="Freeform 622"/>
              <p:cNvSpPr>
                <a:spLocks/>
              </p:cNvSpPr>
              <p:nvPr/>
            </p:nvSpPr>
            <p:spPr bwMode="auto">
              <a:xfrm>
                <a:off x="4993" y="1484"/>
                <a:ext cx="59" cy="109"/>
              </a:xfrm>
              <a:custGeom>
                <a:avLst/>
                <a:gdLst>
                  <a:gd name="T0" fmla="*/ 0 w 293"/>
                  <a:gd name="T1" fmla="*/ 0 h 437"/>
                  <a:gd name="T2" fmla="*/ 0 w 293"/>
                  <a:gd name="T3" fmla="*/ 0 h 437"/>
                  <a:gd name="T4" fmla="*/ 0 w 293"/>
                  <a:gd name="T5" fmla="*/ 0 h 437"/>
                  <a:gd name="T6" fmla="*/ 0 w 293"/>
                  <a:gd name="T7" fmla="*/ 0 h 437"/>
                  <a:gd name="T8" fmla="*/ 0 w 293"/>
                  <a:gd name="T9" fmla="*/ 0 h 437"/>
                  <a:gd name="T10" fmla="*/ 0 w 293"/>
                  <a:gd name="T11" fmla="*/ 0 h 437"/>
                  <a:gd name="T12" fmla="*/ 0 w 293"/>
                  <a:gd name="T13" fmla="*/ 0 h 437"/>
                  <a:gd name="T14" fmla="*/ 0 w 293"/>
                  <a:gd name="T15" fmla="*/ 0 h 437"/>
                  <a:gd name="T16" fmla="*/ 0 w 293"/>
                  <a:gd name="T17" fmla="*/ 0 h 437"/>
                  <a:gd name="T18" fmla="*/ 0 w 293"/>
                  <a:gd name="T19" fmla="*/ 0 h 437"/>
                  <a:gd name="T20" fmla="*/ 0 w 293"/>
                  <a:gd name="T21" fmla="*/ 0 h 437"/>
                  <a:gd name="T22" fmla="*/ 0 w 293"/>
                  <a:gd name="T23" fmla="*/ 0 h 437"/>
                  <a:gd name="T24" fmla="*/ 0 w 293"/>
                  <a:gd name="T25" fmla="*/ 0 h 437"/>
                  <a:gd name="T26" fmla="*/ 0 w 293"/>
                  <a:gd name="T27" fmla="*/ 0 h 437"/>
                  <a:gd name="T28" fmla="*/ 0 w 293"/>
                  <a:gd name="T29" fmla="*/ 0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3" h="437">
                    <a:moveTo>
                      <a:pt x="19" y="0"/>
                    </a:moveTo>
                    <a:lnTo>
                      <a:pt x="19" y="306"/>
                    </a:lnTo>
                    <a:lnTo>
                      <a:pt x="9" y="310"/>
                    </a:lnTo>
                    <a:lnTo>
                      <a:pt x="3" y="313"/>
                    </a:lnTo>
                    <a:lnTo>
                      <a:pt x="0" y="321"/>
                    </a:lnTo>
                    <a:lnTo>
                      <a:pt x="0" y="405"/>
                    </a:lnTo>
                    <a:lnTo>
                      <a:pt x="3" y="413"/>
                    </a:lnTo>
                    <a:lnTo>
                      <a:pt x="9" y="418"/>
                    </a:lnTo>
                    <a:lnTo>
                      <a:pt x="47" y="429"/>
                    </a:lnTo>
                    <a:lnTo>
                      <a:pt x="89" y="434"/>
                    </a:lnTo>
                    <a:lnTo>
                      <a:pt x="149" y="437"/>
                    </a:lnTo>
                    <a:lnTo>
                      <a:pt x="207" y="434"/>
                    </a:lnTo>
                    <a:lnTo>
                      <a:pt x="250" y="429"/>
                    </a:lnTo>
                    <a:lnTo>
                      <a:pt x="288" y="418"/>
                    </a:lnTo>
                    <a:lnTo>
                      <a:pt x="293" y="4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4" name="Freeform 623"/>
              <p:cNvSpPr>
                <a:spLocks/>
              </p:cNvSpPr>
              <p:nvPr/>
            </p:nvSpPr>
            <p:spPr bwMode="auto">
              <a:xfrm>
                <a:off x="5050" y="1484"/>
                <a:ext cx="3" cy="103"/>
              </a:xfrm>
              <a:custGeom>
                <a:avLst/>
                <a:gdLst>
                  <a:gd name="T0" fmla="*/ 0 w 16"/>
                  <a:gd name="T1" fmla="*/ 0 h 413"/>
                  <a:gd name="T2" fmla="*/ 0 w 16"/>
                  <a:gd name="T3" fmla="*/ 0 h 413"/>
                  <a:gd name="T4" fmla="*/ 0 w 16"/>
                  <a:gd name="T5" fmla="*/ 0 h 413"/>
                  <a:gd name="T6" fmla="*/ 0 w 16"/>
                  <a:gd name="T7" fmla="*/ 0 h 413"/>
                  <a:gd name="T8" fmla="*/ 0 w 16"/>
                  <a:gd name="T9" fmla="*/ 0 h 413"/>
                  <a:gd name="T10" fmla="*/ 0 w 16"/>
                  <a:gd name="T11" fmla="*/ 0 h 413"/>
                  <a:gd name="T12" fmla="*/ 0 w 16"/>
                  <a:gd name="T13" fmla="*/ 0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13">
                    <a:moveTo>
                      <a:pt x="12" y="413"/>
                    </a:moveTo>
                    <a:lnTo>
                      <a:pt x="16" y="405"/>
                    </a:lnTo>
                    <a:lnTo>
                      <a:pt x="16" y="321"/>
                    </a:lnTo>
                    <a:lnTo>
                      <a:pt x="12" y="313"/>
                    </a:lnTo>
                    <a:lnTo>
                      <a:pt x="7" y="310"/>
                    </a:lnTo>
                    <a:lnTo>
                      <a:pt x="0" y="30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5" name="Line 624"/>
              <p:cNvSpPr>
                <a:spLocks noChangeShapeType="1"/>
              </p:cNvSpPr>
              <p:nvPr/>
            </p:nvSpPr>
            <p:spPr bwMode="auto">
              <a:xfrm flipV="1">
                <a:off x="5039" y="1459"/>
                <a:ext cx="4"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66" name="Freeform 625"/>
              <p:cNvSpPr>
                <a:spLocks/>
              </p:cNvSpPr>
              <p:nvPr/>
            </p:nvSpPr>
            <p:spPr bwMode="auto">
              <a:xfrm>
                <a:off x="5039" y="1409"/>
                <a:ext cx="30" cy="3"/>
              </a:xfrm>
              <a:custGeom>
                <a:avLst/>
                <a:gdLst>
                  <a:gd name="T0" fmla="*/ 0 w 150"/>
                  <a:gd name="T1" fmla="*/ 0 h 14"/>
                  <a:gd name="T2" fmla="*/ 0 w 150"/>
                  <a:gd name="T3" fmla="*/ 0 h 14"/>
                  <a:gd name="T4" fmla="*/ 0 w 150"/>
                  <a:gd name="T5" fmla="*/ 0 h 14"/>
                  <a:gd name="T6" fmla="*/ 0 60000 65536"/>
                  <a:gd name="T7" fmla="*/ 0 60000 65536"/>
                  <a:gd name="T8" fmla="*/ 0 60000 65536"/>
                </a:gdLst>
                <a:ahLst/>
                <a:cxnLst>
                  <a:cxn ang="T6">
                    <a:pos x="T0" y="T1"/>
                  </a:cxn>
                  <a:cxn ang="T7">
                    <a:pos x="T2" y="T3"/>
                  </a:cxn>
                  <a:cxn ang="T8">
                    <a:pos x="T4" y="T5"/>
                  </a:cxn>
                </a:cxnLst>
                <a:rect l="0" t="0" r="r" b="b"/>
                <a:pathLst>
                  <a:path w="150" h="14">
                    <a:moveTo>
                      <a:pt x="0" y="14"/>
                    </a:moveTo>
                    <a:lnTo>
                      <a:pt x="76" y="10"/>
                    </a:lnTo>
                    <a:lnTo>
                      <a:pt x="15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7" name="Freeform 626"/>
              <p:cNvSpPr>
                <a:spLocks/>
              </p:cNvSpPr>
              <p:nvPr/>
            </p:nvSpPr>
            <p:spPr bwMode="auto">
              <a:xfrm>
                <a:off x="4983" y="1410"/>
                <a:ext cx="56" cy="2"/>
              </a:xfrm>
              <a:custGeom>
                <a:avLst/>
                <a:gdLst>
                  <a:gd name="T0" fmla="*/ 0 w 283"/>
                  <a:gd name="T1" fmla="*/ 0 h 9"/>
                  <a:gd name="T2" fmla="*/ 0 w 283"/>
                  <a:gd name="T3" fmla="*/ 0 h 9"/>
                  <a:gd name="T4" fmla="*/ 0 w 283"/>
                  <a:gd name="T5" fmla="*/ 0 h 9"/>
                  <a:gd name="T6" fmla="*/ 0 60000 65536"/>
                  <a:gd name="T7" fmla="*/ 0 60000 65536"/>
                  <a:gd name="T8" fmla="*/ 0 60000 65536"/>
                </a:gdLst>
                <a:ahLst/>
                <a:cxnLst>
                  <a:cxn ang="T6">
                    <a:pos x="T0" y="T1"/>
                  </a:cxn>
                  <a:cxn ang="T7">
                    <a:pos x="T2" y="T3"/>
                  </a:cxn>
                  <a:cxn ang="T8">
                    <a:pos x="T4" y="T5"/>
                  </a:cxn>
                </a:cxnLst>
                <a:rect l="0" t="0" r="r" b="b"/>
                <a:pathLst>
                  <a:path w="283" h="9">
                    <a:moveTo>
                      <a:pt x="283" y="9"/>
                    </a:moveTo>
                    <a:lnTo>
                      <a:pt x="208"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8" name="Freeform 627"/>
              <p:cNvSpPr>
                <a:spLocks/>
              </p:cNvSpPr>
              <p:nvPr/>
            </p:nvSpPr>
            <p:spPr bwMode="auto">
              <a:xfrm>
                <a:off x="4953" y="1349"/>
                <a:ext cx="21" cy="45"/>
              </a:xfrm>
              <a:custGeom>
                <a:avLst/>
                <a:gdLst>
                  <a:gd name="T0" fmla="*/ 0 w 105"/>
                  <a:gd name="T1" fmla="*/ 0 h 181"/>
                  <a:gd name="T2" fmla="*/ 0 w 105"/>
                  <a:gd name="T3" fmla="*/ 0 h 181"/>
                  <a:gd name="T4" fmla="*/ 0 w 105"/>
                  <a:gd name="T5" fmla="*/ 0 h 181"/>
                  <a:gd name="T6" fmla="*/ 0 w 105"/>
                  <a:gd name="T7" fmla="*/ 0 h 181"/>
                  <a:gd name="T8" fmla="*/ 0 w 105"/>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81">
                    <a:moveTo>
                      <a:pt x="105" y="181"/>
                    </a:moveTo>
                    <a:lnTo>
                      <a:pt x="1" y="176"/>
                    </a:lnTo>
                    <a:lnTo>
                      <a:pt x="0" y="0"/>
                    </a:lnTo>
                    <a:lnTo>
                      <a:pt x="105" y="5"/>
                    </a:lnTo>
                    <a:lnTo>
                      <a:pt x="105" y="18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69" name="Freeform 628"/>
              <p:cNvSpPr>
                <a:spLocks/>
              </p:cNvSpPr>
              <p:nvPr/>
            </p:nvSpPr>
            <p:spPr bwMode="auto">
              <a:xfrm>
                <a:off x="4980" y="1342"/>
                <a:ext cx="26" cy="39"/>
              </a:xfrm>
              <a:custGeom>
                <a:avLst/>
                <a:gdLst>
                  <a:gd name="T0" fmla="*/ 0 w 129"/>
                  <a:gd name="T1" fmla="*/ 0 h 155"/>
                  <a:gd name="T2" fmla="*/ 0 w 129"/>
                  <a:gd name="T3" fmla="*/ 0 h 155"/>
                  <a:gd name="T4" fmla="*/ 0 w 129"/>
                  <a:gd name="T5" fmla="*/ 0 h 155"/>
                  <a:gd name="T6" fmla="*/ 0 w 129"/>
                  <a:gd name="T7" fmla="*/ 0 h 155"/>
                  <a:gd name="T8" fmla="*/ 0 w 129"/>
                  <a:gd name="T9" fmla="*/ 0 h 155"/>
                  <a:gd name="T10" fmla="*/ 0 w 129"/>
                  <a:gd name="T11" fmla="*/ 0 h 155"/>
                  <a:gd name="T12" fmla="*/ 0 w 129"/>
                  <a:gd name="T13" fmla="*/ 0 h 155"/>
                  <a:gd name="T14" fmla="*/ 0 w 129"/>
                  <a:gd name="T15" fmla="*/ 0 h 155"/>
                  <a:gd name="T16" fmla="*/ 0 w 129"/>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55">
                    <a:moveTo>
                      <a:pt x="0" y="155"/>
                    </a:moveTo>
                    <a:lnTo>
                      <a:pt x="0" y="5"/>
                    </a:lnTo>
                    <a:lnTo>
                      <a:pt x="0" y="0"/>
                    </a:lnTo>
                    <a:lnTo>
                      <a:pt x="12" y="36"/>
                    </a:lnTo>
                    <a:lnTo>
                      <a:pt x="29" y="71"/>
                    </a:lnTo>
                    <a:lnTo>
                      <a:pt x="51" y="99"/>
                    </a:lnTo>
                    <a:lnTo>
                      <a:pt x="79" y="123"/>
                    </a:lnTo>
                    <a:lnTo>
                      <a:pt x="103" y="136"/>
                    </a:lnTo>
                    <a:lnTo>
                      <a:pt x="129" y="1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0" name="Freeform 629"/>
              <p:cNvSpPr>
                <a:spLocks/>
              </p:cNvSpPr>
              <p:nvPr/>
            </p:nvSpPr>
            <p:spPr bwMode="auto">
              <a:xfrm>
                <a:off x="4977" y="1262"/>
                <a:ext cx="23" cy="80"/>
              </a:xfrm>
              <a:custGeom>
                <a:avLst/>
                <a:gdLst>
                  <a:gd name="T0" fmla="*/ 0 w 115"/>
                  <a:gd name="T1" fmla="*/ 0 h 322"/>
                  <a:gd name="T2" fmla="*/ 0 w 115"/>
                  <a:gd name="T3" fmla="*/ 0 h 322"/>
                  <a:gd name="T4" fmla="*/ 0 w 115"/>
                  <a:gd name="T5" fmla="*/ 0 h 322"/>
                  <a:gd name="T6" fmla="*/ 0 w 115"/>
                  <a:gd name="T7" fmla="*/ 0 h 322"/>
                  <a:gd name="T8" fmla="*/ 0 w 115"/>
                  <a:gd name="T9" fmla="*/ 0 h 322"/>
                  <a:gd name="T10" fmla="*/ 0 w 115"/>
                  <a:gd name="T11" fmla="*/ 0 h 322"/>
                  <a:gd name="T12" fmla="*/ 0 w 115"/>
                  <a:gd name="T13" fmla="*/ 0 h 322"/>
                  <a:gd name="T14" fmla="*/ 0 w 115"/>
                  <a:gd name="T15" fmla="*/ 0 h 322"/>
                  <a:gd name="T16" fmla="*/ 0 w 115"/>
                  <a:gd name="T17" fmla="*/ 0 h 322"/>
                  <a:gd name="T18" fmla="*/ 0 w 115"/>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322">
                    <a:moveTo>
                      <a:pt x="13" y="322"/>
                    </a:moveTo>
                    <a:lnTo>
                      <a:pt x="3" y="276"/>
                    </a:lnTo>
                    <a:lnTo>
                      <a:pt x="0" y="228"/>
                    </a:lnTo>
                    <a:lnTo>
                      <a:pt x="3" y="182"/>
                    </a:lnTo>
                    <a:lnTo>
                      <a:pt x="11" y="136"/>
                    </a:lnTo>
                    <a:lnTo>
                      <a:pt x="25" y="99"/>
                    </a:lnTo>
                    <a:lnTo>
                      <a:pt x="42" y="65"/>
                    </a:lnTo>
                    <a:lnTo>
                      <a:pt x="63" y="37"/>
                    </a:lnTo>
                    <a:lnTo>
                      <a:pt x="91" y="12"/>
                    </a:lnTo>
                    <a:lnTo>
                      <a:pt x="1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1" name="Line 630"/>
              <p:cNvSpPr>
                <a:spLocks noChangeShapeType="1"/>
              </p:cNvSpPr>
              <p:nvPr/>
            </p:nvSpPr>
            <p:spPr bwMode="auto">
              <a:xfrm flipV="1">
                <a:off x="5000" y="1261"/>
                <a:ext cx="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72" name="Freeform 631"/>
              <p:cNvSpPr>
                <a:spLocks/>
              </p:cNvSpPr>
              <p:nvPr/>
            </p:nvSpPr>
            <p:spPr bwMode="auto">
              <a:xfrm>
                <a:off x="4947" y="1263"/>
                <a:ext cx="51" cy="36"/>
              </a:xfrm>
              <a:custGeom>
                <a:avLst/>
                <a:gdLst>
                  <a:gd name="T0" fmla="*/ 0 w 256"/>
                  <a:gd name="T1" fmla="*/ 0 h 142"/>
                  <a:gd name="T2" fmla="*/ 0 w 256"/>
                  <a:gd name="T3" fmla="*/ 0 h 142"/>
                  <a:gd name="T4" fmla="*/ 0 w 256"/>
                  <a:gd name="T5" fmla="*/ 0 h 142"/>
                  <a:gd name="T6" fmla="*/ 0 w 256"/>
                  <a:gd name="T7" fmla="*/ 0 h 142"/>
                  <a:gd name="T8" fmla="*/ 0 w 256"/>
                  <a:gd name="T9" fmla="*/ 0 h 142"/>
                  <a:gd name="T10" fmla="*/ 0 w 256"/>
                  <a:gd name="T11" fmla="*/ 0 h 142"/>
                  <a:gd name="T12" fmla="*/ 0 w 256"/>
                  <a:gd name="T13" fmla="*/ 0 h 142"/>
                  <a:gd name="T14" fmla="*/ 0 w 256"/>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 h="142">
                    <a:moveTo>
                      <a:pt x="256" y="0"/>
                    </a:moveTo>
                    <a:lnTo>
                      <a:pt x="128" y="2"/>
                    </a:lnTo>
                    <a:lnTo>
                      <a:pt x="102" y="7"/>
                    </a:lnTo>
                    <a:lnTo>
                      <a:pt x="81" y="17"/>
                    </a:lnTo>
                    <a:lnTo>
                      <a:pt x="52" y="42"/>
                    </a:lnTo>
                    <a:lnTo>
                      <a:pt x="31" y="72"/>
                    </a:lnTo>
                    <a:lnTo>
                      <a:pt x="12" y="107"/>
                    </a:lnTo>
                    <a:lnTo>
                      <a:pt x="0" y="1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3" name="Freeform 632"/>
              <p:cNvSpPr>
                <a:spLocks/>
              </p:cNvSpPr>
              <p:nvPr/>
            </p:nvSpPr>
            <p:spPr bwMode="auto">
              <a:xfrm>
                <a:off x="4945" y="1299"/>
                <a:ext cx="2" cy="25"/>
              </a:xfrm>
              <a:custGeom>
                <a:avLst/>
                <a:gdLst>
                  <a:gd name="T0" fmla="*/ 0 w 12"/>
                  <a:gd name="T1" fmla="*/ 0 h 101"/>
                  <a:gd name="T2" fmla="*/ 0 w 12"/>
                  <a:gd name="T3" fmla="*/ 0 h 101"/>
                  <a:gd name="T4" fmla="*/ 0 w 12"/>
                  <a:gd name="T5" fmla="*/ 0 h 101"/>
                  <a:gd name="T6" fmla="*/ 0 w 12"/>
                  <a:gd name="T7" fmla="*/ 0 h 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1">
                    <a:moveTo>
                      <a:pt x="12" y="0"/>
                    </a:moveTo>
                    <a:lnTo>
                      <a:pt x="5" y="48"/>
                    </a:lnTo>
                    <a:lnTo>
                      <a:pt x="0" y="95"/>
                    </a:lnTo>
                    <a:lnTo>
                      <a:pt x="0"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4" name="Line 633"/>
              <p:cNvSpPr>
                <a:spLocks noChangeShapeType="1"/>
              </p:cNvSpPr>
              <p:nvPr/>
            </p:nvSpPr>
            <p:spPr bwMode="auto">
              <a:xfrm>
                <a:off x="5077" y="1266"/>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75" name="Freeform 634"/>
              <p:cNvSpPr>
                <a:spLocks/>
              </p:cNvSpPr>
              <p:nvPr/>
            </p:nvSpPr>
            <p:spPr bwMode="auto">
              <a:xfrm>
                <a:off x="4993" y="1564"/>
                <a:ext cx="60" cy="8"/>
              </a:xfrm>
              <a:custGeom>
                <a:avLst/>
                <a:gdLst>
                  <a:gd name="T0" fmla="*/ 0 w 297"/>
                  <a:gd name="T1" fmla="*/ 0 h 32"/>
                  <a:gd name="T2" fmla="*/ 0 w 297"/>
                  <a:gd name="T3" fmla="*/ 0 h 32"/>
                  <a:gd name="T4" fmla="*/ 0 w 297"/>
                  <a:gd name="T5" fmla="*/ 0 h 32"/>
                  <a:gd name="T6" fmla="*/ 0 w 297"/>
                  <a:gd name="T7" fmla="*/ 0 h 32"/>
                  <a:gd name="T8" fmla="*/ 0 w 297"/>
                  <a:gd name="T9" fmla="*/ 0 h 32"/>
                  <a:gd name="T10" fmla="*/ 0 w 297"/>
                  <a:gd name="T11" fmla="*/ 0 h 32"/>
                  <a:gd name="T12" fmla="*/ 0 w 297"/>
                  <a:gd name="T13" fmla="*/ 0 h 32"/>
                  <a:gd name="T14" fmla="*/ 0 w 297"/>
                  <a:gd name="T15" fmla="*/ 0 h 32"/>
                  <a:gd name="T16" fmla="*/ 0 w 297"/>
                  <a:gd name="T17" fmla="*/ 0 h 32"/>
                  <a:gd name="T18" fmla="*/ 0 w 297"/>
                  <a:gd name="T19" fmla="*/ 0 h 32"/>
                  <a:gd name="T20" fmla="*/ 0 w 297"/>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7" h="32">
                    <a:moveTo>
                      <a:pt x="297" y="0"/>
                    </a:moveTo>
                    <a:lnTo>
                      <a:pt x="293" y="7"/>
                    </a:lnTo>
                    <a:lnTo>
                      <a:pt x="288" y="15"/>
                    </a:lnTo>
                    <a:lnTo>
                      <a:pt x="250" y="25"/>
                    </a:lnTo>
                    <a:lnTo>
                      <a:pt x="207" y="31"/>
                    </a:lnTo>
                    <a:lnTo>
                      <a:pt x="149" y="32"/>
                    </a:lnTo>
                    <a:lnTo>
                      <a:pt x="89" y="31"/>
                    </a:lnTo>
                    <a:lnTo>
                      <a:pt x="47" y="25"/>
                    </a:lnTo>
                    <a:lnTo>
                      <a:pt x="9" y="15"/>
                    </a:lnTo>
                    <a:lnTo>
                      <a:pt x="3"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6" name="Freeform 635"/>
              <p:cNvSpPr>
                <a:spLocks/>
              </p:cNvSpPr>
              <p:nvPr/>
            </p:nvSpPr>
            <p:spPr bwMode="auto">
              <a:xfrm>
                <a:off x="4997" y="1561"/>
                <a:ext cx="53" cy="5"/>
              </a:xfrm>
              <a:custGeom>
                <a:avLst/>
                <a:gdLst>
                  <a:gd name="T0" fmla="*/ 0 w 262"/>
                  <a:gd name="T1" fmla="*/ 0 h 20"/>
                  <a:gd name="T2" fmla="*/ 0 w 262"/>
                  <a:gd name="T3" fmla="*/ 0 h 20"/>
                  <a:gd name="T4" fmla="*/ 0 w 262"/>
                  <a:gd name="T5" fmla="*/ 0 h 20"/>
                  <a:gd name="T6" fmla="*/ 0 w 262"/>
                  <a:gd name="T7" fmla="*/ 0 h 20"/>
                  <a:gd name="T8" fmla="*/ 0 w 262"/>
                  <a:gd name="T9" fmla="*/ 0 h 20"/>
                  <a:gd name="T10" fmla="*/ 0 w 262"/>
                  <a:gd name="T11" fmla="*/ 0 h 20"/>
                  <a:gd name="T12" fmla="*/ 0 w 262"/>
                  <a:gd name="T13" fmla="*/ 0 h 20"/>
                  <a:gd name="T14" fmla="*/ 0 w 262"/>
                  <a:gd name="T15" fmla="*/ 0 h 20"/>
                  <a:gd name="T16" fmla="*/ 0 w 262"/>
                  <a:gd name="T17" fmla="*/ 0 h 20"/>
                  <a:gd name="T18" fmla="*/ 0 w 262"/>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0">
                    <a:moveTo>
                      <a:pt x="0" y="4"/>
                    </a:moveTo>
                    <a:lnTo>
                      <a:pt x="4" y="5"/>
                    </a:lnTo>
                    <a:lnTo>
                      <a:pt x="39" y="14"/>
                    </a:lnTo>
                    <a:lnTo>
                      <a:pt x="76" y="17"/>
                    </a:lnTo>
                    <a:lnTo>
                      <a:pt x="130" y="20"/>
                    </a:lnTo>
                    <a:lnTo>
                      <a:pt x="184" y="17"/>
                    </a:lnTo>
                    <a:lnTo>
                      <a:pt x="224" y="14"/>
                    </a:lnTo>
                    <a:lnTo>
                      <a:pt x="257" y="5"/>
                    </a:lnTo>
                    <a:lnTo>
                      <a:pt x="260" y="4"/>
                    </a:lnTo>
                    <a:lnTo>
                      <a:pt x="2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77" name="Line 636"/>
              <p:cNvSpPr>
                <a:spLocks noChangeShapeType="1"/>
              </p:cNvSpPr>
              <p:nvPr/>
            </p:nvSpPr>
            <p:spPr bwMode="auto">
              <a:xfrm>
                <a:off x="4997" y="1561"/>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grpSp>
          <p:nvGrpSpPr>
            <p:cNvPr id="89129" name="Group 637"/>
            <p:cNvGrpSpPr>
              <a:grpSpLocks/>
            </p:cNvGrpSpPr>
            <p:nvPr/>
          </p:nvGrpSpPr>
          <p:grpSpPr bwMode="auto">
            <a:xfrm>
              <a:off x="3212" y="1767"/>
              <a:ext cx="109" cy="156"/>
              <a:chOff x="3212" y="1587"/>
              <a:chExt cx="109" cy="156"/>
            </a:xfrm>
          </p:grpSpPr>
          <p:sp>
            <p:nvSpPr>
              <p:cNvPr id="89809" name="Freeform 638"/>
              <p:cNvSpPr>
                <a:spLocks/>
              </p:cNvSpPr>
              <p:nvPr/>
            </p:nvSpPr>
            <p:spPr bwMode="auto">
              <a:xfrm>
                <a:off x="3212" y="1587"/>
                <a:ext cx="104" cy="138"/>
              </a:xfrm>
              <a:custGeom>
                <a:avLst/>
                <a:gdLst>
                  <a:gd name="T0" fmla="*/ 0 w 521"/>
                  <a:gd name="T1" fmla="*/ 0 h 551"/>
                  <a:gd name="T2" fmla="*/ 0 w 521"/>
                  <a:gd name="T3" fmla="*/ 0 h 551"/>
                  <a:gd name="T4" fmla="*/ 0 w 521"/>
                  <a:gd name="T5" fmla="*/ 0 h 551"/>
                  <a:gd name="T6" fmla="*/ 0 w 521"/>
                  <a:gd name="T7" fmla="*/ 0 h 551"/>
                  <a:gd name="T8" fmla="*/ 0 w 521"/>
                  <a:gd name="T9" fmla="*/ 0 h 551"/>
                  <a:gd name="T10" fmla="*/ 0 w 521"/>
                  <a:gd name="T11" fmla="*/ 0 h 551"/>
                  <a:gd name="T12" fmla="*/ 0 w 521"/>
                  <a:gd name="T13" fmla="*/ 0 h 551"/>
                  <a:gd name="T14" fmla="*/ 0 w 521"/>
                  <a:gd name="T15" fmla="*/ 0 h 551"/>
                  <a:gd name="T16" fmla="*/ 0 w 521"/>
                  <a:gd name="T17" fmla="*/ 0 h 551"/>
                  <a:gd name="T18" fmla="*/ 0 w 521"/>
                  <a:gd name="T19" fmla="*/ 0 h 551"/>
                  <a:gd name="T20" fmla="*/ 0 w 521"/>
                  <a:gd name="T21" fmla="*/ 0 h 551"/>
                  <a:gd name="T22" fmla="*/ 0 w 521"/>
                  <a:gd name="T23" fmla="*/ 0 h 5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1" h="551">
                    <a:moveTo>
                      <a:pt x="176" y="0"/>
                    </a:moveTo>
                    <a:lnTo>
                      <a:pt x="521" y="16"/>
                    </a:lnTo>
                    <a:lnTo>
                      <a:pt x="521" y="114"/>
                    </a:lnTo>
                    <a:lnTo>
                      <a:pt x="521" y="113"/>
                    </a:lnTo>
                    <a:lnTo>
                      <a:pt x="421" y="125"/>
                    </a:lnTo>
                    <a:lnTo>
                      <a:pt x="378" y="211"/>
                    </a:lnTo>
                    <a:lnTo>
                      <a:pt x="378" y="545"/>
                    </a:lnTo>
                    <a:lnTo>
                      <a:pt x="351" y="551"/>
                    </a:lnTo>
                    <a:lnTo>
                      <a:pt x="0" y="512"/>
                    </a:lnTo>
                    <a:lnTo>
                      <a:pt x="0" y="95"/>
                    </a:lnTo>
                    <a:lnTo>
                      <a:pt x="351" y="116"/>
                    </a:lnTo>
                    <a:lnTo>
                      <a:pt x="351" y="5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0" name="Line 639"/>
              <p:cNvSpPr>
                <a:spLocks noChangeShapeType="1"/>
              </p:cNvSpPr>
              <p:nvPr/>
            </p:nvSpPr>
            <p:spPr bwMode="auto">
              <a:xfrm>
                <a:off x="3287" y="1724"/>
                <a:ext cx="1"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11" name="Freeform 640"/>
              <p:cNvSpPr>
                <a:spLocks/>
              </p:cNvSpPr>
              <p:nvPr/>
            </p:nvSpPr>
            <p:spPr bwMode="auto">
              <a:xfrm>
                <a:off x="3311" y="1710"/>
                <a:ext cx="10" cy="15"/>
              </a:xfrm>
              <a:custGeom>
                <a:avLst/>
                <a:gdLst>
                  <a:gd name="T0" fmla="*/ 0 w 50"/>
                  <a:gd name="T1" fmla="*/ 0 h 57"/>
                  <a:gd name="T2" fmla="*/ 0 w 50"/>
                  <a:gd name="T3" fmla="*/ 0 h 57"/>
                  <a:gd name="T4" fmla="*/ 0 w 50"/>
                  <a:gd name="T5" fmla="*/ 0 h 57"/>
                  <a:gd name="T6" fmla="*/ 0 w 50"/>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0" y="50"/>
                    </a:moveTo>
                    <a:lnTo>
                      <a:pt x="50" y="57"/>
                    </a:lnTo>
                    <a:lnTo>
                      <a:pt x="50"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2" name="Freeform 641"/>
              <p:cNvSpPr>
                <a:spLocks/>
              </p:cNvSpPr>
              <p:nvPr/>
            </p:nvSpPr>
            <p:spPr bwMode="auto">
              <a:xfrm>
                <a:off x="3312" y="1712"/>
                <a:ext cx="6" cy="11"/>
              </a:xfrm>
              <a:custGeom>
                <a:avLst/>
                <a:gdLst>
                  <a:gd name="T0" fmla="*/ 0 w 30"/>
                  <a:gd name="T1" fmla="*/ 0 h 41"/>
                  <a:gd name="T2" fmla="*/ 0 w 30"/>
                  <a:gd name="T3" fmla="*/ 0 h 41"/>
                  <a:gd name="T4" fmla="*/ 0 w 30"/>
                  <a:gd name="T5" fmla="*/ 0 h 41"/>
                  <a:gd name="T6" fmla="*/ 0 w 30"/>
                  <a:gd name="T7" fmla="*/ 0 h 41"/>
                  <a:gd name="T8" fmla="*/ 0 w 30"/>
                  <a:gd name="T9" fmla="*/ 0 h 41"/>
                  <a:gd name="T10" fmla="*/ 0 w 30"/>
                  <a:gd name="T11" fmla="*/ 0 h 41"/>
                  <a:gd name="T12" fmla="*/ 0 w 30"/>
                  <a:gd name="T13" fmla="*/ 0 h 41"/>
                  <a:gd name="T14" fmla="*/ 0 w 30"/>
                  <a:gd name="T15" fmla="*/ 0 h 41"/>
                  <a:gd name="T16" fmla="*/ 0 w 30"/>
                  <a:gd name="T17" fmla="*/ 0 h 41"/>
                  <a:gd name="T18" fmla="*/ 0 w 30"/>
                  <a:gd name="T19" fmla="*/ 0 h 41"/>
                  <a:gd name="T20" fmla="*/ 0 w 30"/>
                  <a:gd name="T21" fmla="*/ 0 h 41"/>
                  <a:gd name="T22" fmla="*/ 0 w 30"/>
                  <a:gd name="T23" fmla="*/ 0 h 41"/>
                  <a:gd name="T24" fmla="*/ 0 w 30"/>
                  <a:gd name="T25" fmla="*/ 0 h 41"/>
                  <a:gd name="T26" fmla="*/ 0 w 30"/>
                  <a:gd name="T27" fmla="*/ 0 h 41"/>
                  <a:gd name="T28" fmla="*/ 0 w 30"/>
                  <a:gd name="T29" fmla="*/ 0 h 41"/>
                  <a:gd name="T30" fmla="*/ 0 w 30"/>
                  <a:gd name="T31" fmla="*/ 0 h 41"/>
                  <a:gd name="T32" fmla="*/ 0 w 30"/>
                  <a:gd name="T33" fmla="*/ 0 h 41"/>
                  <a:gd name="T34" fmla="*/ 0 w 30"/>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41">
                    <a:moveTo>
                      <a:pt x="6" y="1"/>
                    </a:moveTo>
                    <a:lnTo>
                      <a:pt x="9" y="1"/>
                    </a:lnTo>
                    <a:lnTo>
                      <a:pt x="15" y="0"/>
                    </a:lnTo>
                    <a:lnTo>
                      <a:pt x="22" y="1"/>
                    </a:lnTo>
                    <a:lnTo>
                      <a:pt x="26" y="7"/>
                    </a:lnTo>
                    <a:lnTo>
                      <a:pt x="30" y="12"/>
                    </a:lnTo>
                    <a:lnTo>
                      <a:pt x="30" y="21"/>
                    </a:lnTo>
                    <a:lnTo>
                      <a:pt x="27" y="29"/>
                    </a:lnTo>
                    <a:lnTo>
                      <a:pt x="23" y="35"/>
                    </a:lnTo>
                    <a:lnTo>
                      <a:pt x="16" y="40"/>
                    </a:lnTo>
                    <a:lnTo>
                      <a:pt x="12" y="41"/>
                    </a:lnTo>
                    <a:lnTo>
                      <a:pt x="6" y="34"/>
                    </a:lnTo>
                    <a:lnTo>
                      <a:pt x="9" y="29"/>
                    </a:lnTo>
                    <a:lnTo>
                      <a:pt x="10" y="24"/>
                    </a:lnTo>
                    <a:lnTo>
                      <a:pt x="10" y="17"/>
                    </a:lnTo>
                    <a:lnTo>
                      <a:pt x="9" y="12"/>
                    </a:lnTo>
                    <a:lnTo>
                      <a:pt x="4" y="10"/>
                    </a:lnTo>
                    <a:lnTo>
                      <a:pt x="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3" name="Freeform 642"/>
              <p:cNvSpPr>
                <a:spLocks/>
              </p:cNvSpPr>
              <p:nvPr/>
            </p:nvSpPr>
            <p:spPr bwMode="auto">
              <a:xfrm>
                <a:off x="3312" y="1721"/>
                <a:ext cx="1" cy="1"/>
              </a:xfrm>
              <a:custGeom>
                <a:avLst/>
                <a:gdLst>
                  <a:gd name="T0" fmla="*/ 0 w 7"/>
                  <a:gd name="T1" fmla="*/ 0 h 5"/>
                  <a:gd name="T2" fmla="*/ 0 w 7"/>
                  <a:gd name="T3" fmla="*/ 0 h 5"/>
                  <a:gd name="T4" fmla="*/ 0 w 7"/>
                  <a:gd name="T5" fmla="*/ 0 h 5"/>
                  <a:gd name="T6" fmla="*/ 0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2"/>
                    </a:moveTo>
                    <a:lnTo>
                      <a:pt x="7" y="0"/>
                    </a:lnTo>
                    <a:lnTo>
                      <a:pt x="4" y="2"/>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4" name="Freeform 643"/>
              <p:cNvSpPr>
                <a:spLocks/>
              </p:cNvSpPr>
              <p:nvPr/>
            </p:nvSpPr>
            <p:spPr bwMode="auto">
              <a:xfrm>
                <a:off x="3217" y="1716"/>
                <a:ext cx="94" cy="24"/>
              </a:xfrm>
              <a:custGeom>
                <a:avLst/>
                <a:gdLst>
                  <a:gd name="T0" fmla="*/ 0 w 470"/>
                  <a:gd name="T1" fmla="*/ 0 h 93"/>
                  <a:gd name="T2" fmla="*/ 0 w 470"/>
                  <a:gd name="T3" fmla="*/ 0 h 93"/>
                  <a:gd name="T4" fmla="*/ 0 w 470"/>
                  <a:gd name="T5" fmla="*/ 0 h 93"/>
                  <a:gd name="T6" fmla="*/ 0 w 470"/>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0" h="93">
                    <a:moveTo>
                      <a:pt x="470" y="61"/>
                    </a:moveTo>
                    <a:lnTo>
                      <a:pt x="351" y="93"/>
                    </a:lnTo>
                    <a:lnTo>
                      <a:pt x="0" y="5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5" name="Freeform 644"/>
              <p:cNvSpPr>
                <a:spLocks/>
              </p:cNvSpPr>
              <p:nvPr/>
            </p:nvSpPr>
            <p:spPr bwMode="auto">
              <a:xfrm>
                <a:off x="3222" y="1730"/>
                <a:ext cx="77" cy="13"/>
              </a:xfrm>
              <a:custGeom>
                <a:avLst/>
                <a:gdLst>
                  <a:gd name="T0" fmla="*/ 0 w 382"/>
                  <a:gd name="T1" fmla="*/ 0 h 51"/>
                  <a:gd name="T2" fmla="*/ 0 w 382"/>
                  <a:gd name="T3" fmla="*/ 0 h 51"/>
                  <a:gd name="T4" fmla="*/ 0 w 382"/>
                  <a:gd name="T5" fmla="*/ 0 h 51"/>
                  <a:gd name="T6" fmla="*/ 0 w 382"/>
                  <a:gd name="T7" fmla="*/ 0 h 51"/>
                  <a:gd name="T8" fmla="*/ 0 w 382"/>
                  <a:gd name="T9" fmla="*/ 0 h 51"/>
                  <a:gd name="T10" fmla="*/ 0 w 382"/>
                  <a:gd name="T11" fmla="*/ 0 h 51"/>
                  <a:gd name="T12" fmla="*/ 0 w 382"/>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2" h="51">
                    <a:moveTo>
                      <a:pt x="0" y="0"/>
                    </a:moveTo>
                    <a:lnTo>
                      <a:pt x="0" y="12"/>
                    </a:lnTo>
                    <a:lnTo>
                      <a:pt x="318" y="51"/>
                    </a:lnTo>
                    <a:lnTo>
                      <a:pt x="318" y="37"/>
                    </a:lnTo>
                    <a:lnTo>
                      <a:pt x="318" y="51"/>
                    </a:lnTo>
                    <a:lnTo>
                      <a:pt x="382" y="35"/>
                    </a:lnTo>
                    <a:lnTo>
                      <a:pt x="382"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6" name="Line 645"/>
              <p:cNvSpPr>
                <a:spLocks noChangeShapeType="1"/>
              </p:cNvSpPr>
              <p:nvPr/>
            </p:nvSpPr>
            <p:spPr bwMode="auto">
              <a:xfrm flipV="1">
                <a:off x="3311" y="1616"/>
                <a:ext cx="1" cy="1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17" name="Freeform 646"/>
              <p:cNvSpPr>
                <a:spLocks/>
              </p:cNvSpPr>
              <p:nvPr/>
            </p:nvSpPr>
            <p:spPr bwMode="auto">
              <a:xfrm>
                <a:off x="3311" y="1624"/>
                <a:ext cx="10" cy="13"/>
              </a:xfrm>
              <a:custGeom>
                <a:avLst/>
                <a:gdLst>
                  <a:gd name="T0" fmla="*/ 0 w 50"/>
                  <a:gd name="T1" fmla="*/ 0 h 52"/>
                  <a:gd name="T2" fmla="*/ 0 w 50"/>
                  <a:gd name="T3" fmla="*/ 0 h 52"/>
                  <a:gd name="T4" fmla="*/ 0 w 50"/>
                  <a:gd name="T5" fmla="*/ 0 h 52"/>
                  <a:gd name="T6" fmla="*/ 0 w 50"/>
                  <a:gd name="T7" fmla="*/ 0 h 52"/>
                  <a:gd name="T8" fmla="*/ 0 w 50"/>
                  <a:gd name="T9" fmla="*/ 0 h 52"/>
                  <a:gd name="T10" fmla="*/ 0 w 50"/>
                  <a:gd name="T11" fmla="*/ 0 h 52"/>
                  <a:gd name="T12" fmla="*/ 0 w 50"/>
                  <a:gd name="T13" fmla="*/ 0 h 52"/>
                  <a:gd name="T14" fmla="*/ 0 w 50"/>
                  <a:gd name="T15" fmla="*/ 0 h 52"/>
                  <a:gd name="T16" fmla="*/ 0 w 50"/>
                  <a:gd name="T17" fmla="*/ 0 h 52"/>
                  <a:gd name="T18" fmla="*/ 0 w 50"/>
                  <a:gd name="T19" fmla="*/ 0 h 52"/>
                  <a:gd name="T20" fmla="*/ 0 w 50"/>
                  <a:gd name="T21" fmla="*/ 0 h 52"/>
                  <a:gd name="T22" fmla="*/ 0 w 50"/>
                  <a:gd name="T23" fmla="*/ 0 h 52"/>
                  <a:gd name="T24" fmla="*/ 0 w 50"/>
                  <a:gd name="T25" fmla="*/ 0 h 52"/>
                  <a:gd name="T26" fmla="*/ 0 w 50"/>
                  <a:gd name="T27" fmla="*/ 0 h 52"/>
                  <a:gd name="T28" fmla="*/ 0 w 50"/>
                  <a:gd name="T29" fmla="*/ 0 h 52"/>
                  <a:gd name="T30" fmla="*/ 0 w 50"/>
                  <a:gd name="T31" fmla="*/ 0 h 52"/>
                  <a:gd name="T32" fmla="*/ 0 w 50"/>
                  <a:gd name="T33" fmla="*/ 0 h 52"/>
                  <a:gd name="T34" fmla="*/ 0 w 50"/>
                  <a:gd name="T35" fmla="*/ 0 h 52"/>
                  <a:gd name="T36" fmla="*/ 0 w 50"/>
                  <a:gd name="T37" fmla="*/ 0 h 52"/>
                  <a:gd name="T38" fmla="*/ 0 w 50"/>
                  <a:gd name="T39" fmla="*/ 0 h 52"/>
                  <a:gd name="T40" fmla="*/ 0 w 50"/>
                  <a:gd name="T41" fmla="*/ 0 h 52"/>
                  <a:gd name="T42" fmla="*/ 0 w 50"/>
                  <a:gd name="T43" fmla="*/ 0 h 52"/>
                  <a:gd name="T44" fmla="*/ 0 w 50"/>
                  <a:gd name="T45" fmla="*/ 0 h 52"/>
                  <a:gd name="T46" fmla="*/ 0 w 50"/>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 h="52">
                    <a:moveTo>
                      <a:pt x="0" y="0"/>
                    </a:moveTo>
                    <a:lnTo>
                      <a:pt x="50" y="3"/>
                    </a:lnTo>
                    <a:lnTo>
                      <a:pt x="50" y="52"/>
                    </a:lnTo>
                    <a:lnTo>
                      <a:pt x="0" y="49"/>
                    </a:lnTo>
                    <a:lnTo>
                      <a:pt x="7" y="44"/>
                    </a:lnTo>
                    <a:lnTo>
                      <a:pt x="11" y="43"/>
                    </a:lnTo>
                    <a:lnTo>
                      <a:pt x="14" y="40"/>
                    </a:lnTo>
                    <a:lnTo>
                      <a:pt x="17" y="35"/>
                    </a:lnTo>
                    <a:lnTo>
                      <a:pt x="18" y="30"/>
                    </a:lnTo>
                    <a:lnTo>
                      <a:pt x="18" y="24"/>
                    </a:lnTo>
                    <a:lnTo>
                      <a:pt x="17" y="19"/>
                    </a:lnTo>
                    <a:lnTo>
                      <a:pt x="12" y="17"/>
                    </a:lnTo>
                    <a:lnTo>
                      <a:pt x="8" y="15"/>
                    </a:lnTo>
                    <a:lnTo>
                      <a:pt x="14" y="8"/>
                    </a:lnTo>
                    <a:lnTo>
                      <a:pt x="17" y="7"/>
                    </a:lnTo>
                    <a:lnTo>
                      <a:pt x="23" y="7"/>
                    </a:lnTo>
                    <a:lnTo>
                      <a:pt x="30" y="8"/>
                    </a:lnTo>
                    <a:lnTo>
                      <a:pt x="34" y="14"/>
                    </a:lnTo>
                    <a:lnTo>
                      <a:pt x="38" y="19"/>
                    </a:lnTo>
                    <a:lnTo>
                      <a:pt x="38" y="28"/>
                    </a:lnTo>
                    <a:lnTo>
                      <a:pt x="35" y="35"/>
                    </a:lnTo>
                    <a:lnTo>
                      <a:pt x="31" y="42"/>
                    </a:lnTo>
                    <a:lnTo>
                      <a:pt x="24" y="47"/>
                    </a:lnTo>
                    <a:lnTo>
                      <a:pt x="20"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8" name="Freeform 647"/>
              <p:cNvSpPr>
                <a:spLocks/>
              </p:cNvSpPr>
              <p:nvPr/>
            </p:nvSpPr>
            <p:spPr bwMode="auto">
              <a:xfrm>
                <a:off x="3282" y="1591"/>
                <a:ext cx="34" cy="25"/>
              </a:xfrm>
              <a:custGeom>
                <a:avLst/>
                <a:gdLst>
                  <a:gd name="T0" fmla="*/ 0 w 170"/>
                  <a:gd name="T1" fmla="*/ 0 h 100"/>
                  <a:gd name="T2" fmla="*/ 0 w 170"/>
                  <a:gd name="T3" fmla="*/ 0 h 100"/>
                  <a:gd name="T4" fmla="*/ 0 w 170"/>
                  <a:gd name="T5" fmla="*/ 0 h 100"/>
                  <a:gd name="T6" fmla="*/ 0 60000 65536"/>
                  <a:gd name="T7" fmla="*/ 0 60000 65536"/>
                  <a:gd name="T8" fmla="*/ 0 60000 65536"/>
                </a:gdLst>
                <a:ahLst/>
                <a:cxnLst>
                  <a:cxn ang="T6">
                    <a:pos x="T0" y="T1"/>
                  </a:cxn>
                  <a:cxn ang="T7">
                    <a:pos x="T2" y="T3"/>
                  </a:cxn>
                  <a:cxn ang="T8">
                    <a:pos x="T4" y="T5"/>
                  </a:cxn>
                </a:cxnLst>
                <a:rect l="0" t="0" r="r" b="b"/>
                <a:pathLst>
                  <a:path w="170" h="100">
                    <a:moveTo>
                      <a:pt x="170" y="0"/>
                    </a:moveTo>
                    <a:lnTo>
                      <a:pt x="41" y="16"/>
                    </a:lnTo>
                    <a:lnTo>
                      <a:pt x="0" y="1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19" name="Freeform 648"/>
              <p:cNvSpPr>
                <a:spLocks/>
              </p:cNvSpPr>
              <p:nvPr/>
            </p:nvSpPr>
            <p:spPr bwMode="auto">
              <a:xfrm>
                <a:off x="3212" y="1591"/>
                <a:ext cx="78" cy="20"/>
              </a:xfrm>
              <a:custGeom>
                <a:avLst/>
                <a:gdLst>
                  <a:gd name="T0" fmla="*/ 0 w 392"/>
                  <a:gd name="T1" fmla="*/ 0 h 81"/>
                  <a:gd name="T2" fmla="*/ 0 w 392"/>
                  <a:gd name="T3" fmla="*/ 0 h 81"/>
                  <a:gd name="T4" fmla="*/ 0 w 392"/>
                  <a:gd name="T5" fmla="*/ 0 h 81"/>
                  <a:gd name="T6" fmla="*/ 0 60000 65536"/>
                  <a:gd name="T7" fmla="*/ 0 60000 65536"/>
                  <a:gd name="T8" fmla="*/ 0 60000 65536"/>
                </a:gdLst>
                <a:ahLst/>
                <a:cxnLst>
                  <a:cxn ang="T6">
                    <a:pos x="T0" y="T1"/>
                  </a:cxn>
                  <a:cxn ang="T7">
                    <a:pos x="T2" y="T3"/>
                  </a:cxn>
                  <a:cxn ang="T8">
                    <a:pos x="T4" y="T5"/>
                  </a:cxn>
                </a:cxnLst>
                <a:rect l="0" t="0" r="r" b="b"/>
                <a:pathLst>
                  <a:path w="392" h="81">
                    <a:moveTo>
                      <a:pt x="392" y="18"/>
                    </a:moveTo>
                    <a:lnTo>
                      <a:pt x="40" y="0"/>
                    </a:lnTo>
                    <a:lnTo>
                      <a:pt x="0"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20" name="Line 649"/>
              <p:cNvSpPr>
                <a:spLocks noChangeShapeType="1"/>
              </p:cNvSpPr>
              <p:nvPr/>
            </p:nvSpPr>
            <p:spPr bwMode="auto">
              <a:xfrm flipV="1">
                <a:off x="3220" y="1587"/>
                <a:ext cx="27"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grpSp>
          <p:nvGrpSpPr>
            <p:cNvPr id="89130" name="Group 650"/>
            <p:cNvGrpSpPr>
              <a:grpSpLocks/>
            </p:cNvGrpSpPr>
            <p:nvPr/>
          </p:nvGrpSpPr>
          <p:grpSpPr bwMode="auto">
            <a:xfrm>
              <a:off x="4659" y="2856"/>
              <a:ext cx="109" cy="155"/>
              <a:chOff x="4659" y="2521"/>
              <a:chExt cx="109" cy="155"/>
            </a:xfrm>
          </p:grpSpPr>
          <p:sp>
            <p:nvSpPr>
              <p:cNvPr id="89797" name="Freeform 651"/>
              <p:cNvSpPr>
                <a:spLocks/>
              </p:cNvSpPr>
              <p:nvPr/>
            </p:nvSpPr>
            <p:spPr bwMode="auto">
              <a:xfrm>
                <a:off x="4659" y="2545"/>
                <a:ext cx="76" cy="128"/>
              </a:xfrm>
              <a:custGeom>
                <a:avLst/>
                <a:gdLst>
                  <a:gd name="T0" fmla="*/ 0 w 377"/>
                  <a:gd name="T1" fmla="*/ 0 h 514"/>
                  <a:gd name="T2" fmla="*/ 0 w 377"/>
                  <a:gd name="T3" fmla="*/ 0 h 514"/>
                  <a:gd name="T4" fmla="*/ 0 w 377"/>
                  <a:gd name="T5" fmla="*/ 0 h 514"/>
                  <a:gd name="T6" fmla="*/ 0 w 377"/>
                  <a:gd name="T7" fmla="*/ 0 h 514"/>
                  <a:gd name="T8" fmla="*/ 0 w 377"/>
                  <a:gd name="T9" fmla="*/ 0 h 514"/>
                  <a:gd name="T10" fmla="*/ 0 w 377"/>
                  <a:gd name="T11" fmla="*/ 0 h 514"/>
                  <a:gd name="T12" fmla="*/ 0 w 377"/>
                  <a:gd name="T13" fmla="*/ 0 h 514"/>
                  <a:gd name="T14" fmla="*/ 0 w 377"/>
                  <a:gd name="T15" fmla="*/ 0 h 514"/>
                  <a:gd name="T16" fmla="*/ 0 w 377"/>
                  <a:gd name="T17" fmla="*/ 0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7" h="514">
                    <a:moveTo>
                      <a:pt x="22" y="472"/>
                    </a:moveTo>
                    <a:lnTo>
                      <a:pt x="375" y="514"/>
                    </a:lnTo>
                    <a:lnTo>
                      <a:pt x="375" y="453"/>
                    </a:lnTo>
                    <a:lnTo>
                      <a:pt x="377" y="452"/>
                    </a:lnTo>
                    <a:lnTo>
                      <a:pt x="350" y="457"/>
                    </a:lnTo>
                    <a:lnTo>
                      <a:pt x="0" y="418"/>
                    </a:lnTo>
                    <a:lnTo>
                      <a:pt x="0" y="0"/>
                    </a:lnTo>
                    <a:lnTo>
                      <a:pt x="350" y="23"/>
                    </a:lnTo>
                    <a:lnTo>
                      <a:pt x="350" y="4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98" name="Freeform 652"/>
              <p:cNvSpPr>
                <a:spLocks/>
              </p:cNvSpPr>
              <p:nvPr/>
            </p:nvSpPr>
            <p:spPr bwMode="auto">
              <a:xfrm>
                <a:off x="4729" y="2525"/>
                <a:ext cx="35" cy="132"/>
              </a:xfrm>
              <a:custGeom>
                <a:avLst/>
                <a:gdLst>
                  <a:gd name="T0" fmla="*/ 0 w 171"/>
                  <a:gd name="T1" fmla="*/ 0 h 530"/>
                  <a:gd name="T2" fmla="*/ 0 w 171"/>
                  <a:gd name="T3" fmla="*/ 0 h 530"/>
                  <a:gd name="T4" fmla="*/ 0 w 171"/>
                  <a:gd name="T5" fmla="*/ 0 h 530"/>
                  <a:gd name="T6" fmla="*/ 0 w 171"/>
                  <a:gd name="T7" fmla="*/ 0 h 530"/>
                  <a:gd name="T8" fmla="*/ 0 w 171"/>
                  <a:gd name="T9" fmla="*/ 0 h 530"/>
                  <a:gd name="T10" fmla="*/ 0 w 171"/>
                  <a:gd name="T11" fmla="*/ 0 h 530"/>
                  <a:gd name="T12" fmla="*/ 0 w 171"/>
                  <a:gd name="T13" fmla="*/ 0 h 530"/>
                  <a:gd name="T14" fmla="*/ 0 w 171"/>
                  <a:gd name="T15" fmla="*/ 0 h 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 h="530">
                    <a:moveTo>
                      <a:pt x="27" y="530"/>
                    </a:moveTo>
                    <a:lnTo>
                      <a:pt x="27" y="194"/>
                    </a:lnTo>
                    <a:lnTo>
                      <a:pt x="69" y="110"/>
                    </a:lnTo>
                    <a:lnTo>
                      <a:pt x="171" y="95"/>
                    </a:lnTo>
                    <a:lnTo>
                      <a:pt x="171" y="96"/>
                    </a:lnTo>
                    <a:lnTo>
                      <a:pt x="171" y="0"/>
                    </a:lnTo>
                    <a:lnTo>
                      <a:pt x="41" y="14"/>
                    </a:lnTo>
                    <a:lnTo>
                      <a:pt x="0"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99" name="Freeform 653"/>
              <p:cNvSpPr>
                <a:spLocks/>
              </p:cNvSpPr>
              <p:nvPr/>
            </p:nvSpPr>
            <p:spPr bwMode="auto">
              <a:xfrm>
                <a:off x="4659" y="2524"/>
                <a:ext cx="79" cy="21"/>
              </a:xfrm>
              <a:custGeom>
                <a:avLst/>
                <a:gdLst>
                  <a:gd name="T0" fmla="*/ 0 w 391"/>
                  <a:gd name="T1" fmla="*/ 0 h 82"/>
                  <a:gd name="T2" fmla="*/ 0 w 391"/>
                  <a:gd name="T3" fmla="*/ 0 h 82"/>
                  <a:gd name="T4" fmla="*/ 0 w 391"/>
                  <a:gd name="T5" fmla="*/ 0 h 82"/>
                  <a:gd name="T6" fmla="*/ 0 60000 65536"/>
                  <a:gd name="T7" fmla="*/ 0 60000 65536"/>
                  <a:gd name="T8" fmla="*/ 0 60000 65536"/>
                </a:gdLst>
                <a:ahLst/>
                <a:cxnLst>
                  <a:cxn ang="T6">
                    <a:pos x="T0" y="T1"/>
                  </a:cxn>
                  <a:cxn ang="T7">
                    <a:pos x="T2" y="T3"/>
                  </a:cxn>
                  <a:cxn ang="T8">
                    <a:pos x="T4" y="T5"/>
                  </a:cxn>
                </a:cxnLst>
                <a:rect l="0" t="0" r="r" b="b"/>
                <a:pathLst>
                  <a:path w="391" h="82">
                    <a:moveTo>
                      <a:pt x="391" y="18"/>
                    </a:moveTo>
                    <a:lnTo>
                      <a:pt x="40" y="0"/>
                    </a:lnTo>
                    <a:lnTo>
                      <a:pt x="0" y="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0" name="Freeform 654"/>
              <p:cNvSpPr>
                <a:spLocks/>
              </p:cNvSpPr>
              <p:nvPr/>
            </p:nvSpPr>
            <p:spPr bwMode="auto">
              <a:xfrm>
                <a:off x="4667" y="2521"/>
                <a:ext cx="97" cy="4"/>
              </a:xfrm>
              <a:custGeom>
                <a:avLst/>
                <a:gdLst>
                  <a:gd name="T0" fmla="*/ 0 w 481"/>
                  <a:gd name="T1" fmla="*/ 0 h 17"/>
                  <a:gd name="T2" fmla="*/ 0 w 481"/>
                  <a:gd name="T3" fmla="*/ 0 h 17"/>
                  <a:gd name="T4" fmla="*/ 0 w 481"/>
                  <a:gd name="T5" fmla="*/ 0 h 17"/>
                  <a:gd name="T6" fmla="*/ 0 60000 65536"/>
                  <a:gd name="T7" fmla="*/ 0 60000 65536"/>
                  <a:gd name="T8" fmla="*/ 0 60000 65536"/>
                </a:gdLst>
                <a:ahLst/>
                <a:cxnLst>
                  <a:cxn ang="T6">
                    <a:pos x="T0" y="T1"/>
                  </a:cxn>
                  <a:cxn ang="T7">
                    <a:pos x="T2" y="T3"/>
                  </a:cxn>
                  <a:cxn ang="T8">
                    <a:pos x="T4" y="T5"/>
                  </a:cxn>
                </a:cxnLst>
                <a:rect l="0" t="0" r="r" b="b"/>
                <a:pathLst>
                  <a:path w="481" h="17">
                    <a:moveTo>
                      <a:pt x="0" y="13"/>
                    </a:moveTo>
                    <a:lnTo>
                      <a:pt x="136" y="0"/>
                    </a:lnTo>
                    <a:lnTo>
                      <a:pt x="481"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1" name="Freeform 655"/>
              <p:cNvSpPr>
                <a:spLocks/>
              </p:cNvSpPr>
              <p:nvPr/>
            </p:nvSpPr>
            <p:spPr bwMode="auto">
              <a:xfrm>
                <a:off x="4670" y="2550"/>
                <a:ext cx="88" cy="126"/>
              </a:xfrm>
              <a:custGeom>
                <a:avLst/>
                <a:gdLst>
                  <a:gd name="T0" fmla="*/ 0 w 442"/>
                  <a:gd name="T1" fmla="*/ 0 h 505"/>
                  <a:gd name="T2" fmla="*/ 0 w 442"/>
                  <a:gd name="T3" fmla="*/ 0 h 505"/>
                  <a:gd name="T4" fmla="*/ 0 w 442"/>
                  <a:gd name="T5" fmla="*/ 0 h 505"/>
                  <a:gd name="T6" fmla="*/ 0 w 442"/>
                  <a:gd name="T7" fmla="*/ 0 h 505"/>
                  <a:gd name="T8" fmla="*/ 0 w 442"/>
                  <a:gd name="T9" fmla="*/ 0 h 505"/>
                  <a:gd name="T10" fmla="*/ 0 w 442"/>
                  <a:gd name="T11" fmla="*/ 0 h 505"/>
                  <a:gd name="T12" fmla="*/ 0 w 442"/>
                  <a:gd name="T13" fmla="*/ 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 h="505">
                    <a:moveTo>
                      <a:pt x="442" y="0"/>
                    </a:moveTo>
                    <a:lnTo>
                      <a:pt x="442" y="461"/>
                    </a:lnTo>
                    <a:lnTo>
                      <a:pt x="324" y="492"/>
                    </a:lnTo>
                    <a:lnTo>
                      <a:pt x="318" y="491"/>
                    </a:lnTo>
                    <a:lnTo>
                      <a:pt x="318" y="505"/>
                    </a:lnTo>
                    <a:lnTo>
                      <a:pt x="0" y="465"/>
                    </a:lnTo>
                    <a:lnTo>
                      <a:pt x="0" y="4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2" name="Line 656"/>
              <p:cNvSpPr>
                <a:spLocks noChangeShapeType="1"/>
              </p:cNvSpPr>
              <p:nvPr/>
            </p:nvSpPr>
            <p:spPr bwMode="auto">
              <a:xfrm flipV="1">
                <a:off x="4664" y="2650"/>
                <a:ext cx="1"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03" name="Freeform 657"/>
              <p:cNvSpPr>
                <a:spLocks/>
              </p:cNvSpPr>
              <p:nvPr/>
            </p:nvSpPr>
            <p:spPr bwMode="auto">
              <a:xfrm>
                <a:off x="4733" y="2669"/>
                <a:ext cx="12" cy="7"/>
              </a:xfrm>
              <a:custGeom>
                <a:avLst/>
                <a:gdLst>
                  <a:gd name="T0" fmla="*/ 0 w 61"/>
                  <a:gd name="T1" fmla="*/ 0 h 28"/>
                  <a:gd name="T2" fmla="*/ 0 w 61"/>
                  <a:gd name="T3" fmla="*/ 0 h 28"/>
                  <a:gd name="T4" fmla="*/ 0 w 61"/>
                  <a:gd name="T5" fmla="*/ 0 h 28"/>
                  <a:gd name="T6" fmla="*/ 0 60000 65536"/>
                  <a:gd name="T7" fmla="*/ 0 60000 65536"/>
                  <a:gd name="T8" fmla="*/ 0 60000 65536"/>
                </a:gdLst>
                <a:ahLst/>
                <a:cxnLst>
                  <a:cxn ang="T6">
                    <a:pos x="T0" y="T1"/>
                  </a:cxn>
                  <a:cxn ang="T7">
                    <a:pos x="T2" y="T3"/>
                  </a:cxn>
                  <a:cxn ang="T8">
                    <a:pos x="T4" y="T5"/>
                  </a:cxn>
                </a:cxnLst>
                <a:rect l="0" t="0" r="r" b="b"/>
                <a:pathLst>
                  <a:path w="61" h="28">
                    <a:moveTo>
                      <a:pt x="0" y="28"/>
                    </a:moveTo>
                    <a:lnTo>
                      <a:pt x="61" y="10"/>
                    </a:lnTo>
                    <a:lnTo>
                      <a:pt x="6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4" name="Freeform 658"/>
              <p:cNvSpPr>
                <a:spLocks/>
              </p:cNvSpPr>
              <p:nvPr/>
            </p:nvSpPr>
            <p:spPr bwMode="auto">
              <a:xfrm>
                <a:off x="4758" y="2644"/>
                <a:ext cx="10" cy="14"/>
              </a:xfrm>
              <a:custGeom>
                <a:avLst/>
                <a:gdLst>
                  <a:gd name="T0" fmla="*/ 0 w 49"/>
                  <a:gd name="T1" fmla="*/ 0 h 57"/>
                  <a:gd name="T2" fmla="*/ 0 w 49"/>
                  <a:gd name="T3" fmla="*/ 0 h 57"/>
                  <a:gd name="T4" fmla="*/ 0 w 49"/>
                  <a:gd name="T5" fmla="*/ 0 h 57"/>
                  <a:gd name="T6" fmla="*/ 0 w 49"/>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0" y="51"/>
                    </a:moveTo>
                    <a:lnTo>
                      <a:pt x="49" y="57"/>
                    </a:lnTo>
                    <a:lnTo>
                      <a:pt x="49"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5" name="Freeform 659"/>
              <p:cNvSpPr>
                <a:spLocks/>
              </p:cNvSpPr>
              <p:nvPr/>
            </p:nvSpPr>
            <p:spPr bwMode="auto">
              <a:xfrm>
                <a:off x="4759" y="2648"/>
                <a:ext cx="2" cy="4"/>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0" y="0"/>
                    </a:moveTo>
                    <a:lnTo>
                      <a:pt x="5" y="1"/>
                    </a:lnTo>
                    <a:lnTo>
                      <a:pt x="7" y="5"/>
                    </a:lnTo>
                    <a:lnTo>
                      <a:pt x="10" y="9"/>
                    </a:lnTo>
                    <a:lnTo>
                      <a:pt x="1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6" name="Line 660"/>
              <p:cNvSpPr>
                <a:spLocks noChangeShapeType="1"/>
              </p:cNvSpPr>
              <p:nvPr/>
            </p:nvSpPr>
            <p:spPr bwMode="auto">
              <a:xfrm flipH="1">
                <a:off x="4761" y="2652"/>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807" name="Freeform 661"/>
              <p:cNvSpPr>
                <a:spLocks/>
              </p:cNvSpPr>
              <p:nvPr/>
            </p:nvSpPr>
            <p:spPr bwMode="auto">
              <a:xfrm>
                <a:off x="4759" y="2645"/>
                <a:ext cx="7" cy="11"/>
              </a:xfrm>
              <a:custGeom>
                <a:avLst/>
                <a:gdLst>
                  <a:gd name="T0" fmla="*/ 0 w 33"/>
                  <a:gd name="T1" fmla="*/ 0 h 43"/>
                  <a:gd name="T2" fmla="*/ 0 w 33"/>
                  <a:gd name="T3" fmla="*/ 0 h 43"/>
                  <a:gd name="T4" fmla="*/ 0 w 33"/>
                  <a:gd name="T5" fmla="*/ 0 h 43"/>
                  <a:gd name="T6" fmla="*/ 0 w 33"/>
                  <a:gd name="T7" fmla="*/ 0 h 43"/>
                  <a:gd name="T8" fmla="*/ 0 w 33"/>
                  <a:gd name="T9" fmla="*/ 0 h 43"/>
                  <a:gd name="T10" fmla="*/ 0 w 33"/>
                  <a:gd name="T11" fmla="*/ 0 h 43"/>
                  <a:gd name="T12" fmla="*/ 0 w 33"/>
                  <a:gd name="T13" fmla="*/ 0 h 43"/>
                  <a:gd name="T14" fmla="*/ 0 w 33"/>
                  <a:gd name="T15" fmla="*/ 0 h 43"/>
                  <a:gd name="T16" fmla="*/ 0 w 33"/>
                  <a:gd name="T17" fmla="*/ 0 h 43"/>
                  <a:gd name="T18" fmla="*/ 0 w 33"/>
                  <a:gd name="T19" fmla="*/ 0 h 43"/>
                  <a:gd name="T20" fmla="*/ 0 w 33"/>
                  <a:gd name="T21" fmla="*/ 0 h 43"/>
                  <a:gd name="T22" fmla="*/ 0 w 33"/>
                  <a:gd name="T23" fmla="*/ 0 h 43"/>
                  <a:gd name="T24" fmla="*/ 0 w 33"/>
                  <a:gd name="T25" fmla="*/ 0 h 43"/>
                  <a:gd name="T26" fmla="*/ 0 w 33"/>
                  <a:gd name="T27" fmla="*/ 0 h 43"/>
                  <a:gd name="T28" fmla="*/ 0 w 33"/>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43">
                    <a:moveTo>
                      <a:pt x="11" y="30"/>
                    </a:moveTo>
                    <a:lnTo>
                      <a:pt x="8" y="34"/>
                    </a:lnTo>
                    <a:lnTo>
                      <a:pt x="6" y="39"/>
                    </a:lnTo>
                    <a:lnTo>
                      <a:pt x="0" y="40"/>
                    </a:lnTo>
                    <a:lnTo>
                      <a:pt x="12" y="43"/>
                    </a:lnTo>
                    <a:lnTo>
                      <a:pt x="19" y="41"/>
                    </a:lnTo>
                    <a:lnTo>
                      <a:pt x="25" y="35"/>
                    </a:lnTo>
                    <a:lnTo>
                      <a:pt x="29" y="30"/>
                    </a:lnTo>
                    <a:lnTo>
                      <a:pt x="33" y="23"/>
                    </a:lnTo>
                    <a:lnTo>
                      <a:pt x="33" y="14"/>
                    </a:lnTo>
                    <a:lnTo>
                      <a:pt x="29" y="8"/>
                    </a:lnTo>
                    <a:lnTo>
                      <a:pt x="24" y="1"/>
                    </a:lnTo>
                    <a:lnTo>
                      <a:pt x="18" y="0"/>
                    </a:lnTo>
                    <a:lnTo>
                      <a:pt x="11" y="1"/>
                    </a:lnTo>
                    <a:lnTo>
                      <a:pt x="9"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808" name="Freeform 662"/>
              <p:cNvSpPr>
                <a:spLocks/>
              </p:cNvSpPr>
              <p:nvPr/>
            </p:nvSpPr>
            <p:spPr bwMode="auto">
              <a:xfrm>
                <a:off x="4758" y="2557"/>
                <a:ext cx="10" cy="13"/>
              </a:xfrm>
              <a:custGeom>
                <a:avLst/>
                <a:gdLst>
                  <a:gd name="T0" fmla="*/ 0 w 49"/>
                  <a:gd name="T1" fmla="*/ 0 h 53"/>
                  <a:gd name="T2" fmla="*/ 0 w 49"/>
                  <a:gd name="T3" fmla="*/ 0 h 53"/>
                  <a:gd name="T4" fmla="*/ 0 w 49"/>
                  <a:gd name="T5" fmla="*/ 0 h 53"/>
                  <a:gd name="T6" fmla="*/ 0 w 49"/>
                  <a:gd name="T7" fmla="*/ 0 h 53"/>
                  <a:gd name="T8" fmla="*/ 0 w 49"/>
                  <a:gd name="T9" fmla="*/ 0 h 53"/>
                  <a:gd name="T10" fmla="*/ 0 w 49"/>
                  <a:gd name="T11" fmla="*/ 0 h 53"/>
                  <a:gd name="T12" fmla="*/ 0 w 49"/>
                  <a:gd name="T13" fmla="*/ 0 h 53"/>
                  <a:gd name="T14" fmla="*/ 0 w 49"/>
                  <a:gd name="T15" fmla="*/ 0 h 53"/>
                  <a:gd name="T16" fmla="*/ 0 w 49"/>
                  <a:gd name="T17" fmla="*/ 0 h 53"/>
                  <a:gd name="T18" fmla="*/ 0 w 49"/>
                  <a:gd name="T19" fmla="*/ 0 h 53"/>
                  <a:gd name="T20" fmla="*/ 0 w 49"/>
                  <a:gd name="T21" fmla="*/ 0 h 53"/>
                  <a:gd name="T22" fmla="*/ 0 w 49"/>
                  <a:gd name="T23" fmla="*/ 0 h 53"/>
                  <a:gd name="T24" fmla="*/ 0 w 49"/>
                  <a:gd name="T25" fmla="*/ 0 h 53"/>
                  <a:gd name="T26" fmla="*/ 0 w 49"/>
                  <a:gd name="T27" fmla="*/ 0 h 53"/>
                  <a:gd name="T28" fmla="*/ 0 w 49"/>
                  <a:gd name="T29" fmla="*/ 0 h 53"/>
                  <a:gd name="T30" fmla="*/ 0 w 49"/>
                  <a:gd name="T31" fmla="*/ 0 h 53"/>
                  <a:gd name="T32" fmla="*/ 0 w 49"/>
                  <a:gd name="T33" fmla="*/ 0 h 53"/>
                  <a:gd name="T34" fmla="*/ 0 w 49"/>
                  <a:gd name="T35" fmla="*/ 0 h 53"/>
                  <a:gd name="T36" fmla="*/ 0 w 49"/>
                  <a:gd name="T37" fmla="*/ 0 h 53"/>
                  <a:gd name="T38" fmla="*/ 0 w 49"/>
                  <a:gd name="T39" fmla="*/ 0 h 53"/>
                  <a:gd name="T40" fmla="*/ 0 w 49"/>
                  <a:gd name="T41" fmla="*/ 0 h 53"/>
                  <a:gd name="T42" fmla="*/ 0 w 49"/>
                  <a:gd name="T43" fmla="*/ 0 h 53"/>
                  <a:gd name="T44" fmla="*/ 0 w 49"/>
                  <a:gd name="T45" fmla="*/ 0 h 53"/>
                  <a:gd name="T46" fmla="*/ 0 w 49"/>
                  <a:gd name="T47" fmla="*/ 0 h 53"/>
                  <a:gd name="T48" fmla="*/ 0 w 49"/>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53">
                    <a:moveTo>
                      <a:pt x="17" y="47"/>
                    </a:moveTo>
                    <a:lnTo>
                      <a:pt x="24" y="47"/>
                    </a:lnTo>
                    <a:lnTo>
                      <a:pt x="30" y="42"/>
                    </a:lnTo>
                    <a:lnTo>
                      <a:pt x="34" y="36"/>
                    </a:lnTo>
                    <a:lnTo>
                      <a:pt x="38" y="29"/>
                    </a:lnTo>
                    <a:lnTo>
                      <a:pt x="38" y="20"/>
                    </a:lnTo>
                    <a:lnTo>
                      <a:pt x="34" y="14"/>
                    </a:lnTo>
                    <a:lnTo>
                      <a:pt x="29" y="7"/>
                    </a:lnTo>
                    <a:lnTo>
                      <a:pt x="23" y="6"/>
                    </a:lnTo>
                    <a:lnTo>
                      <a:pt x="16" y="6"/>
                    </a:lnTo>
                    <a:lnTo>
                      <a:pt x="14" y="7"/>
                    </a:lnTo>
                    <a:lnTo>
                      <a:pt x="14" y="20"/>
                    </a:lnTo>
                    <a:lnTo>
                      <a:pt x="12" y="16"/>
                    </a:lnTo>
                    <a:lnTo>
                      <a:pt x="7" y="15"/>
                    </a:lnTo>
                    <a:lnTo>
                      <a:pt x="14" y="20"/>
                    </a:lnTo>
                    <a:lnTo>
                      <a:pt x="17" y="24"/>
                    </a:lnTo>
                    <a:lnTo>
                      <a:pt x="17" y="30"/>
                    </a:lnTo>
                    <a:lnTo>
                      <a:pt x="16" y="36"/>
                    </a:lnTo>
                    <a:lnTo>
                      <a:pt x="13" y="41"/>
                    </a:lnTo>
                    <a:lnTo>
                      <a:pt x="11" y="43"/>
                    </a:lnTo>
                    <a:lnTo>
                      <a:pt x="5" y="46"/>
                    </a:lnTo>
                    <a:lnTo>
                      <a:pt x="0" y="50"/>
                    </a:lnTo>
                    <a:lnTo>
                      <a:pt x="49" y="53"/>
                    </a:lnTo>
                    <a:lnTo>
                      <a:pt x="49"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89131" name="Freeform 663"/>
            <p:cNvSpPr>
              <a:spLocks/>
            </p:cNvSpPr>
            <p:nvPr/>
          </p:nvSpPr>
          <p:spPr bwMode="auto">
            <a:xfrm>
              <a:off x="3024" y="2242"/>
              <a:ext cx="3068" cy="483"/>
            </a:xfrm>
            <a:custGeom>
              <a:avLst/>
              <a:gdLst>
                <a:gd name="T0" fmla="*/ 0 w 5087"/>
                <a:gd name="T1" fmla="*/ 30 h 684"/>
                <a:gd name="T2" fmla="*/ 54 w 5087"/>
                <a:gd name="T3" fmla="*/ 30 h 684"/>
                <a:gd name="T4" fmla="*/ 54 w 5087"/>
                <a:gd name="T5" fmla="*/ 0 h 684"/>
                <a:gd name="T6" fmla="*/ 0 w 5087"/>
                <a:gd name="T7" fmla="*/ 0 h 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7" h="684">
                  <a:moveTo>
                    <a:pt x="0" y="683"/>
                  </a:moveTo>
                  <a:lnTo>
                    <a:pt x="5086" y="683"/>
                  </a:lnTo>
                  <a:lnTo>
                    <a:pt x="5086"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9132" name="Line 664"/>
            <p:cNvSpPr>
              <a:spLocks noChangeShapeType="1"/>
            </p:cNvSpPr>
            <p:nvPr/>
          </p:nvSpPr>
          <p:spPr bwMode="auto">
            <a:xfrm>
              <a:off x="3026" y="2172"/>
              <a:ext cx="30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89133" name="Group 665"/>
            <p:cNvGrpSpPr>
              <a:grpSpLocks/>
            </p:cNvGrpSpPr>
            <p:nvPr/>
          </p:nvGrpSpPr>
          <p:grpSpPr bwMode="auto">
            <a:xfrm>
              <a:off x="3406" y="2149"/>
              <a:ext cx="216" cy="445"/>
              <a:chOff x="3481" y="1944"/>
              <a:chExt cx="216" cy="445"/>
            </a:xfrm>
          </p:grpSpPr>
          <p:grpSp>
            <p:nvGrpSpPr>
              <p:cNvPr id="89734" name="Group 666"/>
              <p:cNvGrpSpPr>
                <a:grpSpLocks/>
              </p:cNvGrpSpPr>
              <p:nvPr/>
            </p:nvGrpSpPr>
            <p:grpSpPr bwMode="auto">
              <a:xfrm>
                <a:off x="3481" y="2115"/>
                <a:ext cx="216" cy="274"/>
                <a:chOff x="3481" y="1985"/>
                <a:chExt cx="216" cy="274"/>
              </a:xfrm>
            </p:grpSpPr>
            <p:sp>
              <p:nvSpPr>
                <p:cNvPr id="89740" name="Freeform 667"/>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1" name="Freeform 668"/>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2" name="Freeform 669"/>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3" name="Freeform 670"/>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4" name="Freeform 671"/>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5" name="Freeform 672"/>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6" name="Line 673"/>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47" name="Freeform 674"/>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8" name="Freeform 675"/>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49" name="Freeform 676"/>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50" name="Line 677"/>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51" name="Freeform 678"/>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52" name="Freeform 679"/>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53" name="Freeform 680"/>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54" name="Freeform 681"/>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55" name="Line 682"/>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56" name="Line 683"/>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57" name="Line 684"/>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58" name="Line 685"/>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59" name="Freeform 686"/>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0" name="Line 687"/>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61" name="Freeform 688"/>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2" name="Line 689"/>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63" name="Freeform 690"/>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4" name="Freeform 691"/>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5" name="Freeform 692"/>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6" name="Freeform 693"/>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7" name="Freeform 694"/>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8" name="Freeform 695"/>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69" name="Freeform 696"/>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0" name="Freeform 697"/>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1" name="Freeform 698"/>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2" name="Freeform 699"/>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3" name="Freeform 700"/>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4" name="Freeform 701"/>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5" name="Freeform 702"/>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6" name="Freeform 703"/>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7" name="Line 704"/>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78" name="Freeform 705"/>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79" name="Freeform 706"/>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0" name="Freeform 707"/>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1" name="Freeform 708"/>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2" name="Line 709"/>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83" name="Line 710"/>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84" name="Freeform 711"/>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5" name="Freeform 712"/>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6" name="Freeform 713"/>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7" name="Freeform 714"/>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8" name="Freeform 715"/>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89" name="Freeform 716"/>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90" name="Freeform 717"/>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91" name="Line 718"/>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92" name="Line 719"/>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93" name="Freeform 720"/>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94" name="Line 721"/>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95" name="Line 722"/>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96" name="Freeform 723"/>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735" name="Group 724"/>
              <p:cNvGrpSpPr>
                <a:grpSpLocks/>
              </p:cNvGrpSpPr>
              <p:nvPr/>
            </p:nvGrpSpPr>
            <p:grpSpPr bwMode="auto">
              <a:xfrm>
                <a:off x="3546" y="1944"/>
                <a:ext cx="123" cy="166"/>
                <a:chOff x="3546" y="1944"/>
                <a:chExt cx="123" cy="166"/>
              </a:xfrm>
            </p:grpSpPr>
            <p:sp>
              <p:nvSpPr>
                <p:cNvPr id="89736" name="Rectangle 725"/>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737" name="Line 726"/>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738" name="Rectangle 727"/>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739" name="Line 728"/>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sp>
          <p:nvSpPr>
            <p:cNvPr id="494297" name="Rectangle 729"/>
            <p:cNvSpPr>
              <a:spLocks noChangeArrowheads="1"/>
            </p:cNvSpPr>
            <p:nvPr/>
          </p:nvSpPr>
          <p:spPr bwMode="auto">
            <a:xfrm>
              <a:off x="4742" y="2803"/>
              <a:ext cx="10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spcBef>
                  <a:spcPct val="20000"/>
                </a:spcBef>
                <a:defRPr/>
              </a:pPr>
              <a:endParaRPr lang="en-US" altLang="en-US" sz="1800">
                <a:solidFill>
                  <a:srgbClr val="FFFFFF"/>
                </a:solidFill>
                <a:effectLst>
                  <a:outerShdw blurRad="38100" dist="38100" dir="2700000" algn="tl">
                    <a:srgbClr val="C0C0C0"/>
                  </a:outerShdw>
                </a:effectLst>
                <a:latin typeface="Frutiger 55 Roman" charset="0"/>
              </a:endParaRPr>
            </a:p>
            <a:p>
              <a:pPr defTabSz="762000">
                <a:defRPr/>
              </a:pPr>
              <a:endParaRPr lang="en-US" altLang="en-US" sz="1800">
                <a:solidFill>
                  <a:srgbClr val="FFFFFF"/>
                </a:solidFill>
                <a:effectLst>
                  <a:outerShdw blurRad="38100" dist="38100" dir="2700000" algn="tl">
                    <a:srgbClr val="C0C0C0"/>
                  </a:outerShdw>
                </a:effectLst>
                <a:latin typeface="Frutiger 55 Roman" charset="0"/>
              </a:endParaRPr>
            </a:p>
          </p:txBody>
        </p:sp>
        <p:sp>
          <p:nvSpPr>
            <p:cNvPr id="89135" name="Rectangle 730"/>
            <p:cNvSpPr>
              <a:spLocks noChangeArrowheads="1"/>
            </p:cNvSpPr>
            <p:nvPr/>
          </p:nvSpPr>
          <p:spPr bwMode="auto">
            <a:xfrm>
              <a:off x="4694" y="2696"/>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136" name="Line 731"/>
            <p:cNvSpPr>
              <a:spLocks noChangeShapeType="1"/>
            </p:cNvSpPr>
            <p:nvPr/>
          </p:nvSpPr>
          <p:spPr bwMode="auto">
            <a:xfrm>
              <a:off x="4715" y="2727"/>
              <a:ext cx="0" cy="1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137" name="Rectangle 732"/>
            <p:cNvSpPr>
              <a:spLocks noChangeArrowheads="1"/>
            </p:cNvSpPr>
            <p:nvPr/>
          </p:nvSpPr>
          <p:spPr bwMode="auto">
            <a:xfrm>
              <a:off x="3803" y="2696"/>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138" name="Line 733"/>
            <p:cNvSpPr>
              <a:spLocks noChangeShapeType="1"/>
            </p:cNvSpPr>
            <p:nvPr/>
          </p:nvSpPr>
          <p:spPr bwMode="auto">
            <a:xfrm>
              <a:off x="3824" y="2727"/>
              <a:ext cx="0" cy="1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139" name="Line 734"/>
            <p:cNvSpPr>
              <a:spLocks noChangeShapeType="1"/>
            </p:cNvSpPr>
            <p:nvPr/>
          </p:nvSpPr>
          <p:spPr bwMode="auto">
            <a:xfrm>
              <a:off x="3823" y="3069"/>
              <a:ext cx="0" cy="10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140" name="Line 735"/>
            <p:cNvSpPr>
              <a:spLocks noChangeShapeType="1"/>
            </p:cNvSpPr>
            <p:nvPr/>
          </p:nvSpPr>
          <p:spPr bwMode="auto">
            <a:xfrm>
              <a:off x="4715" y="3018"/>
              <a:ext cx="0" cy="20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89141" name="Group 736"/>
            <p:cNvGrpSpPr>
              <a:grpSpLocks/>
            </p:cNvGrpSpPr>
            <p:nvPr/>
          </p:nvGrpSpPr>
          <p:grpSpPr bwMode="auto">
            <a:xfrm>
              <a:off x="5376" y="3071"/>
              <a:ext cx="343" cy="307"/>
              <a:chOff x="5273" y="3245"/>
              <a:chExt cx="418" cy="368"/>
            </a:xfrm>
          </p:grpSpPr>
          <p:sp>
            <p:nvSpPr>
              <p:cNvPr id="89575" name="Line 737"/>
              <p:cNvSpPr>
                <a:spLocks noChangeShapeType="1"/>
              </p:cNvSpPr>
              <p:nvPr/>
            </p:nvSpPr>
            <p:spPr bwMode="auto">
              <a:xfrm>
                <a:off x="5279" y="3565"/>
                <a:ext cx="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76" name="Line 738"/>
              <p:cNvSpPr>
                <a:spLocks noChangeShapeType="1"/>
              </p:cNvSpPr>
              <p:nvPr/>
            </p:nvSpPr>
            <p:spPr bwMode="auto">
              <a:xfrm>
                <a:off x="5293" y="3567"/>
                <a:ext cx="5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77" name="Line 739"/>
              <p:cNvSpPr>
                <a:spLocks noChangeShapeType="1"/>
              </p:cNvSpPr>
              <p:nvPr/>
            </p:nvSpPr>
            <p:spPr bwMode="auto">
              <a:xfrm flipH="1">
                <a:off x="5281" y="3561"/>
                <a:ext cx="6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78" name="Freeform 740"/>
              <p:cNvSpPr>
                <a:spLocks/>
              </p:cNvSpPr>
              <p:nvPr/>
            </p:nvSpPr>
            <p:spPr bwMode="auto">
              <a:xfrm>
                <a:off x="5279" y="3442"/>
                <a:ext cx="36" cy="123"/>
              </a:xfrm>
              <a:custGeom>
                <a:avLst/>
                <a:gdLst>
                  <a:gd name="T0" fmla="*/ 0 w 109"/>
                  <a:gd name="T1" fmla="*/ 0 h 368"/>
                  <a:gd name="T2" fmla="*/ 0 w 109"/>
                  <a:gd name="T3" fmla="*/ 0 h 368"/>
                  <a:gd name="T4" fmla="*/ 0 w 109"/>
                  <a:gd name="T5" fmla="*/ 0 h 368"/>
                  <a:gd name="T6" fmla="*/ 0 w 109"/>
                  <a:gd name="T7" fmla="*/ 0 h 368"/>
                  <a:gd name="T8" fmla="*/ 0 w 109"/>
                  <a:gd name="T9" fmla="*/ 0 h 368"/>
                  <a:gd name="T10" fmla="*/ 0 w 109"/>
                  <a:gd name="T11" fmla="*/ 0 h 368"/>
                  <a:gd name="T12" fmla="*/ 0 w 109"/>
                  <a:gd name="T13" fmla="*/ 0 h 3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368">
                    <a:moveTo>
                      <a:pt x="0" y="368"/>
                    </a:moveTo>
                    <a:lnTo>
                      <a:pt x="109" y="0"/>
                    </a:lnTo>
                    <a:lnTo>
                      <a:pt x="107" y="1"/>
                    </a:lnTo>
                    <a:lnTo>
                      <a:pt x="95" y="6"/>
                    </a:lnTo>
                    <a:lnTo>
                      <a:pt x="18" y="251"/>
                    </a:lnTo>
                    <a:lnTo>
                      <a:pt x="19" y="257"/>
                    </a:lnTo>
                    <a:lnTo>
                      <a:pt x="28" y="2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79" name="Freeform 741"/>
              <p:cNvSpPr>
                <a:spLocks/>
              </p:cNvSpPr>
              <p:nvPr/>
            </p:nvSpPr>
            <p:spPr bwMode="auto">
              <a:xfrm>
                <a:off x="5286" y="3453"/>
                <a:ext cx="22" cy="62"/>
              </a:xfrm>
              <a:custGeom>
                <a:avLst/>
                <a:gdLst>
                  <a:gd name="T0" fmla="*/ 0 w 65"/>
                  <a:gd name="T1" fmla="*/ 0 h 186"/>
                  <a:gd name="T2" fmla="*/ 0 w 65"/>
                  <a:gd name="T3" fmla="*/ 0 h 186"/>
                  <a:gd name="T4" fmla="*/ 0 w 65"/>
                  <a:gd name="T5" fmla="*/ 0 h 186"/>
                  <a:gd name="T6" fmla="*/ 0 w 65"/>
                  <a:gd name="T7" fmla="*/ 0 h 186"/>
                  <a:gd name="T8" fmla="*/ 0 w 65"/>
                  <a:gd name="T9" fmla="*/ 0 h 186"/>
                  <a:gd name="T10" fmla="*/ 0 w 65"/>
                  <a:gd name="T11" fmla="*/ 0 h 186"/>
                  <a:gd name="T12" fmla="*/ 0 w 65"/>
                  <a:gd name="T13" fmla="*/ 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186">
                    <a:moveTo>
                      <a:pt x="5" y="186"/>
                    </a:moveTo>
                    <a:lnTo>
                      <a:pt x="0" y="154"/>
                    </a:lnTo>
                    <a:lnTo>
                      <a:pt x="1" y="119"/>
                    </a:lnTo>
                    <a:lnTo>
                      <a:pt x="9" y="87"/>
                    </a:lnTo>
                    <a:lnTo>
                      <a:pt x="23" y="53"/>
                    </a:lnTo>
                    <a:lnTo>
                      <a:pt x="42" y="25"/>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0" name="Line 742"/>
              <p:cNvSpPr>
                <a:spLocks noChangeShapeType="1"/>
              </p:cNvSpPr>
              <p:nvPr/>
            </p:nvSpPr>
            <p:spPr bwMode="auto">
              <a:xfrm flipV="1">
                <a:off x="5321" y="3444"/>
                <a:ext cx="2" cy="1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81" name="Freeform 743"/>
              <p:cNvSpPr>
                <a:spLocks/>
              </p:cNvSpPr>
              <p:nvPr/>
            </p:nvSpPr>
            <p:spPr bwMode="auto">
              <a:xfrm>
                <a:off x="5321" y="3455"/>
                <a:ext cx="65" cy="24"/>
              </a:xfrm>
              <a:custGeom>
                <a:avLst/>
                <a:gdLst>
                  <a:gd name="T0" fmla="*/ 0 w 195"/>
                  <a:gd name="T1" fmla="*/ 0 h 72"/>
                  <a:gd name="T2" fmla="*/ 0 w 195"/>
                  <a:gd name="T3" fmla="*/ 0 h 72"/>
                  <a:gd name="T4" fmla="*/ 0 w 195"/>
                  <a:gd name="T5" fmla="*/ 0 h 72"/>
                  <a:gd name="T6" fmla="*/ 0 w 195"/>
                  <a:gd name="T7" fmla="*/ 0 h 72"/>
                  <a:gd name="T8" fmla="*/ 0 w 195"/>
                  <a:gd name="T9" fmla="*/ 0 h 72"/>
                  <a:gd name="T10" fmla="*/ 0 w 195"/>
                  <a:gd name="T11" fmla="*/ 0 h 72"/>
                  <a:gd name="T12" fmla="*/ 0 w 195"/>
                  <a:gd name="T13" fmla="*/ 0 h 72"/>
                  <a:gd name="T14" fmla="*/ 0 w 195"/>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5" h="72">
                    <a:moveTo>
                      <a:pt x="0" y="0"/>
                    </a:moveTo>
                    <a:lnTo>
                      <a:pt x="1" y="6"/>
                    </a:lnTo>
                    <a:lnTo>
                      <a:pt x="7" y="10"/>
                    </a:lnTo>
                    <a:lnTo>
                      <a:pt x="96" y="10"/>
                    </a:lnTo>
                    <a:lnTo>
                      <a:pt x="94" y="12"/>
                    </a:lnTo>
                    <a:lnTo>
                      <a:pt x="82" y="66"/>
                    </a:lnTo>
                    <a:lnTo>
                      <a:pt x="85" y="72"/>
                    </a:lnTo>
                    <a:lnTo>
                      <a:pt x="195" y="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2" name="Freeform 744"/>
              <p:cNvSpPr>
                <a:spLocks/>
              </p:cNvSpPr>
              <p:nvPr/>
            </p:nvSpPr>
            <p:spPr bwMode="auto">
              <a:xfrm>
                <a:off x="5335" y="3459"/>
                <a:ext cx="42" cy="13"/>
              </a:xfrm>
              <a:custGeom>
                <a:avLst/>
                <a:gdLst>
                  <a:gd name="T0" fmla="*/ 0 w 124"/>
                  <a:gd name="T1" fmla="*/ 0 h 38"/>
                  <a:gd name="T2" fmla="*/ 0 w 124"/>
                  <a:gd name="T3" fmla="*/ 0 h 38"/>
                  <a:gd name="T4" fmla="*/ 0 w 124"/>
                  <a:gd name="T5" fmla="*/ 0 h 38"/>
                  <a:gd name="T6" fmla="*/ 0 w 124"/>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8">
                    <a:moveTo>
                      <a:pt x="124" y="35"/>
                    </a:moveTo>
                    <a:lnTo>
                      <a:pt x="3" y="0"/>
                    </a:lnTo>
                    <a:lnTo>
                      <a:pt x="0" y="7"/>
                    </a:lnTo>
                    <a:lnTo>
                      <a:pt x="28"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3" name="Freeform 745"/>
              <p:cNvSpPr>
                <a:spLocks/>
              </p:cNvSpPr>
              <p:nvPr/>
            </p:nvSpPr>
            <p:spPr bwMode="auto">
              <a:xfrm>
                <a:off x="5295" y="3424"/>
                <a:ext cx="49" cy="23"/>
              </a:xfrm>
              <a:custGeom>
                <a:avLst/>
                <a:gdLst>
                  <a:gd name="T0" fmla="*/ 0 w 147"/>
                  <a:gd name="T1" fmla="*/ 0 h 70"/>
                  <a:gd name="T2" fmla="*/ 0 w 147"/>
                  <a:gd name="T3" fmla="*/ 0 h 70"/>
                  <a:gd name="T4" fmla="*/ 0 w 147"/>
                  <a:gd name="T5" fmla="*/ 0 h 70"/>
                  <a:gd name="T6" fmla="*/ 0 w 1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70">
                    <a:moveTo>
                      <a:pt x="147" y="70"/>
                    </a:moveTo>
                    <a:lnTo>
                      <a:pt x="43" y="21"/>
                    </a:lnTo>
                    <a:lnTo>
                      <a:pt x="37" y="1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4" name="Freeform 746"/>
              <p:cNvSpPr>
                <a:spLocks/>
              </p:cNvSpPr>
              <p:nvPr/>
            </p:nvSpPr>
            <p:spPr bwMode="auto">
              <a:xfrm>
                <a:off x="5299" y="3421"/>
                <a:ext cx="48" cy="23"/>
              </a:xfrm>
              <a:custGeom>
                <a:avLst/>
                <a:gdLst>
                  <a:gd name="T0" fmla="*/ 0 w 146"/>
                  <a:gd name="T1" fmla="*/ 0 h 68"/>
                  <a:gd name="T2" fmla="*/ 0 w 146"/>
                  <a:gd name="T3" fmla="*/ 0 h 68"/>
                  <a:gd name="T4" fmla="*/ 0 w 146"/>
                  <a:gd name="T5" fmla="*/ 0 h 68"/>
                  <a:gd name="T6" fmla="*/ 0 w 146"/>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68">
                    <a:moveTo>
                      <a:pt x="0" y="0"/>
                    </a:moveTo>
                    <a:lnTo>
                      <a:pt x="36" y="15"/>
                    </a:lnTo>
                    <a:lnTo>
                      <a:pt x="44" y="20"/>
                    </a:lnTo>
                    <a:lnTo>
                      <a:pt x="146" y="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5" name="Line 747"/>
              <p:cNvSpPr>
                <a:spLocks noChangeShapeType="1"/>
              </p:cNvSpPr>
              <p:nvPr/>
            </p:nvSpPr>
            <p:spPr bwMode="auto">
              <a:xfrm flipH="1">
                <a:off x="5343" y="3446"/>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86" name="Line 748"/>
              <p:cNvSpPr>
                <a:spLocks noChangeShapeType="1"/>
              </p:cNvSpPr>
              <p:nvPr/>
            </p:nvSpPr>
            <p:spPr bwMode="auto">
              <a:xfrm flipH="1" flipV="1">
                <a:off x="5304" y="3434"/>
                <a:ext cx="29" cy="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87" name="Line 749"/>
              <p:cNvSpPr>
                <a:spLocks noChangeShapeType="1"/>
              </p:cNvSpPr>
              <p:nvPr/>
            </p:nvSpPr>
            <p:spPr bwMode="auto">
              <a:xfrm flipH="1" flipV="1">
                <a:off x="5283" y="3424"/>
                <a:ext cx="16"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88" name="Freeform 750"/>
              <p:cNvSpPr>
                <a:spLocks/>
              </p:cNvSpPr>
              <p:nvPr/>
            </p:nvSpPr>
            <p:spPr bwMode="auto">
              <a:xfrm>
                <a:off x="5302" y="3412"/>
                <a:ext cx="48" cy="24"/>
              </a:xfrm>
              <a:custGeom>
                <a:avLst/>
                <a:gdLst>
                  <a:gd name="T0" fmla="*/ 0 w 144"/>
                  <a:gd name="T1" fmla="*/ 0 h 74"/>
                  <a:gd name="T2" fmla="*/ 0 w 144"/>
                  <a:gd name="T3" fmla="*/ 0 h 74"/>
                  <a:gd name="T4" fmla="*/ 0 w 144"/>
                  <a:gd name="T5" fmla="*/ 0 h 74"/>
                  <a:gd name="T6" fmla="*/ 0 w 144"/>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74">
                    <a:moveTo>
                      <a:pt x="0" y="0"/>
                    </a:moveTo>
                    <a:lnTo>
                      <a:pt x="35" y="17"/>
                    </a:lnTo>
                    <a:lnTo>
                      <a:pt x="43" y="23"/>
                    </a:lnTo>
                    <a:lnTo>
                      <a:pt x="144" y="7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89" name="Freeform 751"/>
              <p:cNvSpPr>
                <a:spLocks/>
              </p:cNvSpPr>
              <p:nvPr/>
            </p:nvSpPr>
            <p:spPr bwMode="auto">
              <a:xfrm>
                <a:off x="5299" y="3399"/>
                <a:ext cx="47" cy="27"/>
              </a:xfrm>
              <a:custGeom>
                <a:avLst/>
                <a:gdLst>
                  <a:gd name="T0" fmla="*/ 0 w 141"/>
                  <a:gd name="T1" fmla="*/ 0 h 81"/>
                  <a:gd name="T2" fmla="*/ 0 w 141"/>
                  <a:gd name="T3" fmla="*/ 0 h 81"/>
                  <a:gd name="T4" fmla="*/ 0 w 141"/>
                  <a:gd name="T5" fmla="*/ 0 h 81"/>
                  <a:gd name="T6" fmla="*/ 0 w 141"/>
                  <a:gd name="T7" fmla="*/ 0 h 81"/>
                  <a:gd name="T8" fmla="*/ 0 w 141"/>
                  <a:gd name="T9" fmla="*/ 0 h 81"/>
                  <a:gd name="T10" fmla="*/ 0 w 141"/>
                  <a:gd name="T11" fmla="*/ 0 h 81"/>
                  <a:gd name="T12" fmla="*/ 0 w 141"/>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81">
                    <a:moveTo>
                      <a:pt x="141" y="81"/>
                    </a:moveTo>
                    <a:lnTo>
                      <a:pt x="52" y="37"/>
                    </a:lnTo>
                    <a:lnTo>
                      <a:pt x="42" y="32"/>
                    </a:lnTo>
                    <a:lnTo>
                      <a:pt x="2" y="12"/>
                    </a:lnTo>
                    <a:lnTo>
                      <a:pt x="0" y="0"/>
                    </a:lnTo>
                    <a:lnTo>
                      <a:pt x="25" y="14"/>
                    </a:lnTo>
                    <a:lnTo>
                      <a:pt x="24"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90" name="Line 752"/>
              <p:cNvSpPr>
                <a:spLocks noChangeShapeType="1"/>
              </p:cNvSpPr>
              <p:nvPr/>
            </p:nvSpPr>
            <p:spPr bwMode="auto">
              <a:xfrm>
                <a:off x="5331" y="3418"/>
                <a:ext cx="2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1" name="Freeform 753"/>
              <p:cNvSpPr>
                <a:spLocks/>
              </p:cNvSpPr>
              <p:nvPr/>
            </p:nvSpPr>
            <p:spPr bwMode="auto">
              <a:xfrm>
                <a:off x="5353" y="3387"/>
                <a:ext cx="15" cy="12"/>
              </a:xfrm>
              <a:custGeom>
                <a:avLst/>
                <a:gdLst>
                  <a:gd name="T0" fmla="*/ 0 w 45"/>
                  <a:gd name="T1" fmla="*/ 0 h 38"/>
                  <a:gd name="T2" fmla="*/ 0 w 45"/>
                  <a:gd name="T3" fmla="*/ 0 h 38"/>
                  <a:gd name="T4" fmla="*/ 0 w 45"/>
                  <a:gd name="T5" fmla="*/ 0 h 38"/>
                  <a:gd name="T6" fmla="*/ 0 w 45"/>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8">
                    <a:moveTo>
                      <a:pt x="30" y="38"/>
                    </a:moveTo>
                    <a:lnTo>
                      <a:pt x="0" y="38"/>
                    </a:lnTo>
                    <a:lnTo>
                      <a:pt x="0" y="0"/>
                    </a:lnTo>
                    <a:lnTo>
                      <a:pt x="4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92" name="Line 754"/>
              <p:cNvSpPr>
                <a:spLocks noChangeShapeType="1"/>
              </p:cNvSpPr>
              <p:nvPr/>
            </p:nvSpPr>
            <p:spPr bwMode="auto">
              <a:xfrm>
                <a:off x="5362" y="3430"/>
                <a:ext cx="23" cy="4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3" name="Freeform 755"/>
              <p:cNvSpPr>
                <a:spLocks/>
              </p:cNvSpPr>
              <p:nvPr/>
            </p:nvSpPr>
            <p:spPr bwMode="auto">
              <a:xfrm>
                <a:off x="5392" y="3431"/>
                <a:ext cx="32" cy="60"/>
              </a:xfrm>
              <a:custGeom>
                <a:avLst/>
                <a:gdLst>
                  <a:gd name="T0" fmla="*/ 0 w 95"/>
                  <a:gd name="T1" fmla="*/ 0 h 178"/>
                  <a:gd name="T2" fmla="*/ 0 w 95"/>
                  <a:gd name="T3" fmla="*/ 0 h 178"/>
                  <a:gd name="T4" fmla="*/ 0 w 95"/>
                  <a:gd name="T5" fmla="*/ 0 h 178"/>
                  <a:gd name="T6" fmla="*/ 0 60000 65536"/>
                  <a:gd name="T7" fmla="*/ 0 60000 65536"/>
                  <a:gd name="T8" fmla="*/ 0 60000 65536"/>
                </a:gdLst>
                <a:ahLst/>
                <a:cxnLst>
                  <a:cxn ang="T6">
                    <a:pos x="T0" y="T1"/>
                  </a:cxn>
                  <a:cxn ang="T7">
                    <a:pos x="T2" y="T3"/>
                  </a:cxn>
                  <a:cxn ang="T8">
                    <a:pos x="T4" y="T5"/>
                  </a:cxn>
                </a:cxnLst>
                <a:rect l="0" t="0" r="r" b="b"/>
                <a:pathLst>
                  <a:path w="95" h="178">
                    <a:moveTo>
                      <a:pt x="0" y="124"/>
                    </a:moveTo>
                    <a:lnTo>
                      <a:pt x="9" y="0"/>
                    </a:lnTo>
                    <a:lnTo>
                      <a:pt x="95" y="17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94" name="Line 756"/>
              <p:cNvSpPr>
                <a:spLocks noChangeShapeType="1"/>
              </p:cNvSpPr>
              <p:nvPr/>
            </p:nvSpPr>
            <p:spPr bwMode="auto">
              <a:xfrm flipV="1">
                <a:off x="5424" y="3432"/>
                <a:ext cx="6" cy="6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5" name="Line 757"/>
              <p:cNvSpPr>
                <a:spLocks noChangeShapeType="1"/>
              </p:cNvSpPr>
              <p:nvPr/>
            </p:nvSpPr>
            <p:spPr bwMode="auto">
              <a:xfrm flipH="1">
                <a:off x="5394" y="3440"/>
                <a:ext cx="32" cy="3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6" name="Line 758"/>
              <p:cNvSpPr>
                <a:spLocks noChangeShapeType="1"/>
              </p:cNvSpPr>
              <p:nvPr/>
            </p:nvSpPr>
            <p:spPr bwMode="auto">
              <a:xfrm>
                <a:off x="5395" y="3459"/>
                <a:ext cx="7"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7" name="Line 759"/>
              <p:cNvSpPr>
                <a:spLocks noChangeShapeType="1"/>
              </p:cNvSpPr>
              <p:nvPr/>
            </p:nvSpPr>
            <p:spPr bwMode="auto">
              <a:xfrm flipH="1" flipV="1">
                <a:off x="5363" y="3455"/>
                <a:ext cx="14"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8" name="Line 760"/>
              <p:cNvSpPr>
                <a:spLocks noChangeShapeType="1"/>
              </p:cNvSpPr>
              <p:nvPr/>
            </p:nvSpPr>
            <p:spPr bwMode="auto">
              <a:xfrm>
                <a:off x="5359" y="3459"/>
                <a:ext cx="62" cy="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99" name="Line 761"/>
              <p:cNvSpPr>
                <a:spLocks noChangeShapeType="1"/>
              </p:cNvSpPr>
              <p:nvPr/>
            </p:nvSpPr>
            <p:spPr bwMode="auto">
              <a:xfrm flipV="1">
                <a:off x="5441" y="3446"/>
                <a:ext cx="2"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00" name="Line 762"/>
              <p:cNvSpPr>
                <a:spLocks noChangeShapeType="1"/>
              </p:cNvSpPr>
              <p:nvPr/>
            </p:nvSpPr>
            <p:spPr bwMode="auto">
              <a:xfrm flipH="1">
                <a:off x="5439" y="3429"/>
                <a:ext cx="11" cy="13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01" name="Freeform 763"/>
              <p:cNvSpPr>
                <a:spLocks/>
              </p:cNvSpPr>
              <p:nvPr/>
            </p:nvSpPr>
            <p:spPr bwMode="auto">
              <a:xfrm>
                <a:off x="5339" y="3570"/>
                <a:ext cx="104" cy="9"/>
              </a:xfrm>
              <a:custGeom>
                <a:avLst/>
                <a:gdLst>
                  <a:gd name="T0" fmla="*/ 0 w 313"/>
                  <a:gd name="T1" fmla="*/ 0 h 27"/>
                  <a:gd name="T2" fmla="*/ 0 w 313"/>
                  <a:gd name="T3" fmla="*/ 0 h 27"/>
                  <a:gd name="T4" fmla="*/ 0 w 313"/>
                  <a:gd name="T5" fmla="*/ 0 h 27"/>
                  <a:gd name="T6" fmla="*/ 0 w 313"/>
                  <a:gd name="T7" fmla="*/ 0 h 27"/>
                  <a:gd name="T8" fmla="*/ 0 w 313"/>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27">
                    <a:moveTo>
                      <a:pt x="313" y="22"/>
                    </a:moveTo>
                    <a:lnTo>
                      <a:pt x="234" y="27"/>
                    </a:lnTo>
                    <a:lnTo>
                      <a:pt x="155" y="22"/>
                    </a:lnTo>
                    <a:lnTo>
                      <a:pt x="78"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02" name="Freeform 764"/>
              <p:cNvSpPr>
                <a:spLocks/>
              </p:cNvSpPr>
              <p:nvPr/>
            </p:nvSpPr>
            <p:spPr bwMode="auto">
              <a:xfrm>
                <a:off x="5330" y="3567"/>
                <a:ext cx="178" cy="18"/>
              </a:xfrm>
              <a:custGeom>
                <a:avLst/>
                <a:gdLst>
                  <a:gd name="T0" fmla="*/ 0 w 536"/>
                  <a:gd name="T1" fmla="*/ 0 h 53"/>
                  <a:gd name="T2" fmla="*/ 0 w 536"/>
                  <a:gd name="T3" fmla="*/ 0 h 53"/>
                  <a:gd name="T4" fmla="*/ 0 w 536"/>
                  <a:gd name="T5" fmla="*/ 0 h 53"/>
                  <a:gd name="T6" fmla="*/ 0 w 536"/>
                  <a:gd name="T7" fmla="*/ 0 h 53"/>
                  <a:gd name="T8" fmla="*/ 0 w 536"/>
                  <a:gd name="T9" fmla="*/ 0 h 53"/>
                  <a:gd name="T10" fmla="*/ 0 w 536"/>
                  <a:gd name="T11" fmla="*/ 0 h 53"/>
                  <a:gd name="T12" fmla="*/ 0 w 536"/>
                  <a:gd name="T13" fmla="*/ 0 h 53"/>
                  <a:gd name="T14" fmla="*/ 0 w 536"/>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6" h="53">
                    <a:moveTo>
                      <a:pt x="11" y="0"/>
                    </a:moveTo>
                    <a:lnTo>
                      <a:pt x="0" y="26"/>
                    </a:lnTo>
                    <a:lnTo>
                      <a:pt x="87" y="41"/>
                    </a:lnTo>
                    <a:lnTo>
                      <a:pt x="178" y="50"/>
                    </a:lnTo>
                    <a:lnTo>
                      <a:pt x="268" y="53"/>
                    </a:lnTo>
                    <a:lnTo>
                      <a:pt x="356" y="50"/>
                    </a:lnTo>
                    <a:lnTo>
                      <a:pt x="446" y="42"/>
                    </a:lnTo>
                    <a:lnTo>
                      <a:pt x="536"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03" name="Line 765"/>
              <p:cNvSpPr>
                <a:spLocks noChangeShapeType="1"/>
              </p:cNvSpPr>
              <p:nvPr/>
            </p:nvSpPr>
            <p:spPr bwMode="auto">
              <a:xfrm flipH="1" flipV="1">
                <a:off x="5507" y="3442"/>
                <a:ext cx="10" cy="10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04" name="Line 766"/>
              <p:cNvSpPr>
                <a:spLocks noChangeShapeType="1"/>
              </p:cNvSpPr>
              <p:nvPr/>
            </p:nvSpPr>
            <p:spPr bwMode="auto">
              <a:xfrm>
                <a:off x="5518" y="3441"/>
                <a:ext cx="21" cy="10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05" name="Line 767"/>
              <p:cNvSpPr>
                <a:spLocks noChangeShapeType="1"/>
              </p:cNvSpPr>
              <p:nvPr/>
            </p:nvSpPr>
            <p:spPr bwMode="auto">
              <a:xfrm flipV="1">
                <a:off x="5540" y="3432"/>
                <a:ext cx="27" cy="1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06" name="Freeform 768"/>
              <p:cNvSpPr>
                <a:spLocks/>
              </p:cNvSpPr>
              <p:nvPr/>
            </p:nvSpPr>
            <p:spPr bwMode="auto">
              <a:xfrm>
                <a:off x="5504" y="3349"/>
                <a:ext cx="98" cy="77"/>
              </a:xfrm>
              <a:custGeom>
                <a:avLst/>
                <a:gdLst>
                  <a:gd name="T0" fmla="*/ 0 w 294"/>
                  <a:gd name="T1" fmla="*/ 0 h 231"/>
                  <a:gd name="T2" fmla="*/ 0 w 294"/>
                  <a:gd name="T3" fmla="*/ 0 h 231"/>
                  <a:gd name="T4" fmla="*/ 0 w 294"/>
                  <a:gd name="T5" fmla="*/ 0 h 231"/>
                  <a:gd name="T6" fmla="*/ 0 w 294"/>
                  <a:gd name="T7" fmla="*/ 0 h 231"/>
                  <a:gd name="T8" fmla="*/ 0 w 294"/>
                  <a:gd name="T9" fmla="*/ 0 h 231"/>
                  <a:gd name="T10" fmla="*/ 0 w 294"/>
                  <a:gd name="T11" fmla="*/ 0 h 231"/>
                  <a:gd name="T12" fmla="*/ 0 w 294"/>
                  <a:gd name="T13" fmla="*/ 0 h 231"/>
                  <a:gd name="T14" fmla="*/ 0 w 294"/>
                  <a:gd name="T15" fmla="*/ 0 h 231"/>
                  <a:gd name="T16" fmla="*/ 0 w 294"/>
                  <a:gd name="T17" fmla="*/ 0 h 231"/>
                  <a:gd name="T18" fmla="*/ 0 w 294"/>
                  <a:gd name="T19" fmla="*/ 0 h 231"/>
                  <a:gd name="T20" fmla="*/ 0 w 294"/>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 h="231">
                    <a:moveTo>
                      <a:pt x="180" y="231"/>
                    </a:moveTo>
                    <a:lnTo>
                      <a:pt x="0" y="231"/>
                    </a:lnTo>
                    <a:lnTo>
                      <a:pt x="186" y="0"/>
                    </a:lnTo>
                    <a:lnTo>
                      <a:pt x="274" y="0"/>
                    </a:lnTo>
                    <a:lnTo>
                      <a:pt x="294" y="2"/>
                    </a:lnTo>
                    <a:lnTo>
                      <a:pt x="294" y="128"/>
                    </a:lnTo>
                    <a:lnTo>
                      <a:pt x="248" y="199"/>
                    </a:lnTo>
                    <a:lnTo>
                      <a:pt x="244" y="202"/>
                    </a:lnTo>
                    <a:lnTo>
                      <a:pt x="248" y="129"/>
                    </a:lnTo>
                    <a:lnTo>
                      <a:pt x="277" y="18"/>
                    </a:lnTo>
                    <a:lnTo>
                      <a:pt x="29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07" name="Freeform 769"/>
              <p:cNvSpPr>
                <a:spLocks/>
              </p:cNvSpPr>
              <p:nvPr/>
            </p:nvSpPr>
            <p:spPr bwMode="auto">
              <a:xfrm>
                <a:off x="5600" y="3329"/>
                <a:ext cx="16" cy="17"/>
              </a:xfrm>
              <a:custGeom>
                <a:avLst/>
                <a:gdLst>
                  <a:gd name="T0" fmla="*/ 0 w 46"/>
                  <a:gd name="T1" fmla="*/ 0 h 52"/>
                  <a:gd name="T2" fmla="*/ 0 w 46"/>
                  <a:gd name="T3" fmla="*/ 0 h 52"/>
                  <a:gd name="T4" fmla="*/ 0 w 46"/>
                  <a:gd name="T5" fmla="*/ 0 h 52"/>
                  <a:gd name="T6" fmla="*/ 0 w 46"/>
                  <a:gd name="T7" fmla="*/ 0 h 52"/>
                  <a:gd name="T8" fmla="*/ 0 w 46"/>
                  <a:gd name="T9" fmla="*/ 0 h 52"/>
                  <a:gd name="T10" fmla="*/ 0 w 46"/>
                  <a:gd name="T11" fmla="*/ 0 h 52"/>
                  <a:gd name="T12" fmla="*/ 0 w 46"/>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2">
                    <a:moveTo>
                      <a:pt x="0" y="52"/>
                    </a:moveTo>
                    <a:lnTo>
                      <a:pt x="20" y="48"/>
                    </a:lnTo>
                    <a:lnTo>
                      <a:pt x="37" y="35"/>
                    </a:lnTo>
                    <a:lnTo>
                      <a:pt x="37" y="0"/>
                    </a:lnTo>
                    <a:lnTo>
                      <a:pt x="46" y="0"/>
                    </a:lnTo>
                    <a:lnTo>
                      <a:pt x="46" y="31"/>
                    </a:lnTo>
                    <a:lnTo>
                      <a:pt x="37"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08" name="Freeform 770"/>
              <p:cNvSpPr>
                <a:spLocks/>
              </p:cNvSpPr>
              <p:nvPr/>
            </p:nvSpPr>
            <p:spPr bwMode="auto">
              <a:xfrm>
                <a:off x="5598" y="3317"/>
                <a:ext cx="15" cy="14"/>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1">
                    <a:moveTo>
                      <a:pt x="43" y="35"/>
                    </a:moveTo>
                    <a:lnTo>
                      <a:pt x="23" y="41"/>
                    </a:lnTo>
                    <a:lnTo>
                      <a:pt x="16" y="33"/>
                    </a:lnTo>
                    <a:lnTo>
                      <a:pt x="29" y="9"/>
                    </a:lnTo>
                    <a:lnTo>
                      <a:pt x="12" y="0"/>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09" name="Line 771"/>
              <p:cNvSpPr>
                <a:spLocks noChangeShapeType="1"/>
              </p:cNvSpPr>
              <p:nvPr/>
            </p:nvSpPr>
            <p:spPr bwMode="auto">
              <a:xfrm>
                <a:off x="5598" y="3319"/>
                <a:ext cx="1" cy="2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0" name="Line 772"/>
              <p:cNvSpPr>
                <a:spLocks noChangeShapeType="1"/>
              </p:cNvSpPr>
              <p:nvPr/>
            </p:nvSpPr>
            <p:spPr bwMode="auto">
              <a:xfrm flipH="1">
                <a:off x="5570" y="3349"/>
                <a:ext cx="26" cy="7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1" name="Line 773"/>
              <p:cNvSpPr>
                <a:spLocks noChangeShapeType="1"/>
              </p:cNvSpPr>
              <p:nvPr/>
            </p:nvSpPr>
            <p:spPr bwMode="auto">
              <a:xfrm flipH="1">
                <a:off x="5562" y="3437"/>
                <a:ext cx="20" cy="1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2" name="Freeform 774"/>
              <p:cNvSpPr>
                <a:spLocks/>
              </p:cNvSpPr>
              <p:nvPr/>
            </p:nvSpPr>
            <p:spPr bwMode="auto">
              <a:xfrm>
                <a:off x="5451" y="3410"/>
                <a:ext cx="66" cy="26"/>
              </a:xfrm>
              <a:custGeom>
                <a:avLst/>
                <a:gdLst>
                  <a:gd name="T0" fmla="*/ 0 w 196"/>
                  <a:gd name="T1" fmla="*/ 0 h 78"/>
                  <a:gd name="T2" fmla="*/ 0 w 196"/>
                  <a:gd name="T3" fmla="*/ 0 h 78"/>
                  <a:gd name="T4" fmla="*/ 0 w 196"/>
                  <a:gd name="T5" fmla="*/ 0 h 78"/>
                  <a:gd name="T6" fmla="*/ 0 w 196"/>
                  <a:gd name="T7" fmla="*/ 0 h 78"/>
                  <a:gd name="T8" fmla="*/ 0 w 196"/>
                  <a:gd name="T9" fmla="*/ 0 h 78"/>
                  <a:gd name="T10" fmla="*/ 0 w 196"/>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 h="78">
                    <a:moveTo>
                      <a:pt x="196" y="78"/>
                    </a:moveTo>
                    <a:lnTo>
                      <a:pt x="193" y="71"/>
                    </a:lnTo>
                    <a:lnTo>
                      <a:pt x="0" y="59"/>
                    </a:lnTo>
                    <a:lnTo>
                      <a:pt x="1" y="46"/>
                    </a:lnTo>
                    <a:lnTo>
                      <a:pt x="56" y="46"/>
                    </a:lnTo>
                    <a:lnTo>
                      <a:pt x="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13" name="Freeform 775"/>
              <p:cNvSpPr>
                <a:spLocks/>
              </p:cNvSpPr>
              <p:nvPr/>
            </p:nvSpPr>
            <p:spPr bwMode="auto">
              <a:xfrm>
                <a:off x="5419" y="3404"/>
                <a:ext cx="45" cy="15"/>
              </a:xfrm>
              <a:custGeom>
                <a:avLst/>
                <a:gdLst>
                  <a:gd name="T0" fmla="*/ 0 w 136"/>
                  <a:gd name="T1" fmla="*/ 0 h 45"/>
                  <a:gd name="T2" fmla="*/ 0 w 136"/>
                  <a:gd name="T3" fmla="*/ 0 h 45"/>
                  <a:gd name="T4" fmla="*/ 0 w 136"/>
                  <a:gd name="T5" fmla="*/ 0 h 45"/>
                  <a:gd name="T6" fmla="*/ 0 w 136"/>
                  <a:gd name="T7" fmla="*/ 0 h 45"/>
                  <a:gd name="T8" fmla="*/ 0 w 136"/>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45">
                    <a:moveTo>
                      <a:pt x="136" y="16"/>
                    </a:moveTo>
                    <a:lnTo>
                      <a:pt x="136" y="0"/>
                    </a:lnTo>
                    <a:lnTo>
                      <a:pt x="136" y="16"/>
                    </a:lnTo>
                    <a:lnTo>
                      <a:pt x="95" y="39"/>
                    </a:lnTo>
                    <a:lnTo>
                      <a:pt x="0"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14" name="Line 776"/>
              <p:cNvSpPr>
                <a:spLocks noChangeShapeType="1"/>
              </p:cNvSpPr>
              <p:nvPr/>
            </p:nvSpPr>
            <p:spPr bwMode="auto">
              <a:xfrm>
                <a:off x="5412" y="3428"/>
                <a:ext cx="1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5" name="Freeform 777"/>
              <p:cNvSpPr>
                <a:spLocks/>
              </p:cNvSpPr>
              <p:nvPr/>
            </p:nvSpPr>
            <p:spPr bwMode="auto">
              <a:xfrm>
                <a:off x="5353" y="3418"/>
                <a:ext cx="77" cy="40"/>
              </a:xfrm>
              <a:custGeom>
                <a:avLst/>
                <a:gdLst>
                  <a:gd name="T0" fmla="*/ 0 w 230"/>
                  <a:gd name="T1" fmla="*/ 0 h 121"/>
                  <a:gd name="T2" fmla="*/ 0 w 230"/>
                  <a:gd name="T3" fmla="*/ 0 h 121"/>
                  <a:gd name="T4" fmla="*/ 0 w 230"/>
                  <a:gd name="T5" fmla="*/ 0 h 121"/>
                  <a:gd name="T6" fmla="*/ 0 w 230"/>
                  <a:gd name="T7" fmla="*/ 0 h 121"/>
                  <a:gd name="T8" fmla="*/ 0 w 230"/>
                  <a:gd name="T9" fmla="*/ 0 h 121"/>
                  <a:gd name="T10" fmla="*/ 0 w 230"/>
                  <a:gd name="T11" fmla="*/ 0 h 121"/>
                  <a:gd name="T12" fmla="*/ 0 w 230"/>
                  <a:gd name="T13" fmla="*/ 0 h 121"/>
                  <a:gd name="T14" fmla="*/ 0 w 230"/>
                  <a:gd name="T15" fmla="*/ 0 h 121"/>
                  <a:gd name="T16" fmla="*/ 0 w 230"/>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21">
                    <a:moveTo>
                      <a:pt x="230" y="47"/>
                    </a:moveTo>
                    <a:lnTo>
                      <a:pt x="28" y="4"/>
                    </a:lnTo>
                    <a:lnTo>
                      <a:pt x="23" y="4"/>
                    </a:lnTo>
                    <a:lnTo>
                      <a:pt x="16" y="0"/>
                    </a:lnTo>
                    <a:lnTo>
                      <a:pt x="23" y="4"/>
                    </a:lnTo>
                    <a:lnTo>
                      <a:pt x="24" y="10"/>
                    </a:lnTo>
                    <a:lnTo>
                      <a:pt x="6" y="115"/>
                    </a:lnTo>
                    <a:lnTo>
                      <a:pt x="5" y="120"/>
                    </a:lnTo>
                    <a:lnTo>
                      <a:pt x="0"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16" name="Line 778"/>
              <p:cNvSpPr>
                <a:spLocks noChangeShapeType="1"/>
              </p:cNvSpPr>
              <p:nvPr/>
            </p:nvSpPr>
            <p:spPr bwMode="auto">
              <a:xfrm>
                <a:off x="5356" y="3461"/>
                <a:ext cx="6"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7" name="Line 779"/>
              <p:cNvSpPr>
                <a:spLocks noChangeShapeType="1"/>
              </p:cNvSpPr>
              <p:nvPr/>
            </p:nvSpPr>
            <p:spPr bwMode="auto">
              <a:xfrm>
                <a:off x="5363" y="3452"/>
                <a:ext cx="11"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8" name="Line 780"/>
              <p:cNvSpPr>
                <a:spLocks noChangeShapeType="1"/>
              </p:cNvSpPr>
              <p:nvPr/>
            </p:nvSpPr>
            <p:spPr bwMode="auto">
              <a:xfrm>
                <a:off x="5376" y="3449"/>
                <a:ext cx="13"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19" name="Line 781"/>
              <p:cNvSpPr>
                <a:spLocks noChangeShapeType="1"/>
              </p:cNvSpPr>
              <p:nvPr/>
            </p:nvSpPr>
            <p:spPr bwMode="auto">
              <a:xfrm flipH="1" flipV="1">
                <a:off x="5379" y="3442"/>
                <a:ext cx="10"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0" name="Line 782"/>
              <p:cNvSpPr>
                <a:spLocks noChangeShapeType="1"/>
              </p:cNvSpPr>
              <p:nvPr/>
            </p:nvSpPr>
            <p:spPr bwMode="auto">
              <a:xfrm flipH="1" flipV="1">
                <a:off x="5367" y="3436"/>
                <a:ext cx="6"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1" name="Line 783"/>
              <p:cNvSpPr>
                <a:spLocks noChangeShapeType="1"/>
              </p:cNvSpPr>
              <p:nvPr/>
            </p:nvSpPr>
            <p:spPr bwMode="auto">
              <a:xfrm flipH="1" flipV="1">
                <a:off x="5359" y="3432"/>
                <a:ext cx="4"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2" name="Line 784"/>
              <p:cNvSpPr>
                <a:spLocks noChangeShapeType="1"/>
              </p:cNvSpPr>
              <p:nvPr/>
            </p:nvSpPr>
            <p:spPr bwMode="auto">
              <a:xfrm>
                <a:off x="5358" y="3440"/>
                <a:ext cx="7"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3" name="Freeform 785"/>
              <p:cNvSpPr>
                <a:spLocks/>
              </p:cNvSpPr>
              <p:nvPr/>
            </p:nvSpPr>
            <p:spPr bwMode="auto">
              <a:xfrm>
                <a:off x="5361" y="3427"/>
                <a:ext cx="28" cy="23"/>
              </a:xfrm>
              <a:custGeom>
                <a:avLst/>
                <a:gdLst>
                  <a:gd name="T0" fmla="*/ 0 w 85"/>
                  <a:gd name="T1" fmla="*/ 0 h 68"/>
                  <a:gd name="T2" fmla="*/ 0 w 85"/>
                  <a:gd name="T3" fmla="*/ 0 h 68"/>
                  <a:gd name="T4" fmla="*/ 0 w 85"/>
                  <a:gd name="T5" fmla="*/ 0 h 68"/>
                  <a:gd name="T6" fmla="*/ 0 w 8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8">
                    <a:moveTo>
                      <a:pt x="0" y="68"/>
                    </a:moveTo>
                    <a:lnTo>
                      <a:pt x="85" y="15"/>
                    </a:lnTo>
                    <a:lnTo>
                      <a:pt x="74" y="13"/>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24" name="Freeform 786"/>
              <p:cNvSpPr>
                <a:spLocks/>
              </p:cNvSpPr>
              <p:nvPr/>
            </p:nvSpPr>
            <p:spPr bwMode="auto">
              <a:xfrm>
                <a:off x="5371" y="3410"/>
                <a:ext cx="36" cy="14"/>
              </a:xfrm>
              <a:custGeom>
                <a:avLst/>
                <a:gdLst>
                  <a:gd name="T0" fmla="*/ 0 w 107"/>
                  <a:gd name="T1" fmla="*/ 0 h 42"/>
                  <a:gd name="T2" fmla="*/ 0 w 107"/>
                  <a:gd name="T3" fmla="*/ 0 h 42"/>
                  <a:gd name="T4" fmla="*/ 0 w 107"/>
                  <a:gd name="T5" fmla="*/ 0 h 42"/>
                  <a:gd name="T6" fmla="*/ 0 w 107"/>
                  <a:gd name="T7" fmla="*/ 0 h 42"/>
                  <a:gd name="T8" fmla="*/ 0 w 107"/>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2">
                    <a:moveTo>
                      <a:pt x="4" y="28"/>
                    </a:moveTo>
                    <a:lnTo>
                      <a:pt x="0" y="13"/>
                    </a:lnTo>
                    <a:lnTo>
                      <a:pt x="2" y="0"/>
                    </a:lnTo>
                    <a:lnTo>
                      <a:pt x="57" y="31"/>
                    </a:lnTo>
                    <a:lnTo>
                      <a:pt x="107"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25" name="Line 787"/>
              <p:cNvSpPr>
                <a:spLocks noChangeShapeType="1"/>
              </p:cNvSpPr>
              <p:nvPr/>
            </p:nvSpPr>
            <p:spPr bwMode="auto">
              <a:xfrm>
                <a:off x="5403" y="3434"/>
                <a:ext cx="19"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6" name="Line 788"/>
              <p:cNvSpPr>
                <a:spLocks noChangeShapeType="1"/>
              </p:cNvSpPr>
              <p:nvPr/>
            </p:nvSpPr>
            <p:spPr bwMode="auto">
              <a:xfrm>
                <a:off x="5443" y="3446"/>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27" name="Freeform 789"/>
              <p:cNvSpPr>
                <a:spLocks/>
              </p:cNvSpPr>
              <p:nvPr/>
            </p:nvSpPr>
            <p:spPr bwMode="auto">
              <a:xfrm>
                <a:off x="5438" y="3462"/>
                <a:ext cx="7" cy="38"/>
              </a:xfrm>
              <a:custGeom>
                <a:avLst/>
                <a:gdLst>
                  <a:gd name="T0" fmla="*/ 0 w 21"/>
                  <a:gd name="T1" fmla="*/ 0 h 114"/>
                  <a:gd name="T2" fmla="*/ 0 w 21"/>
                  <a:gd name="T3" fmla="*/ 0 h 114"/>
                  <a:gd name="T4" fmla="*/ 0 w 21"/>
                  <a:gd name="T5" fmla="*/ 0 h 114"/>
                  <a:gd name="T6" fmla="*/ 0 60000 65536"/>
                  <a:gd name="T7" fmla="*/ 0 60000 65536"/>
                  <a:gd name="T8" fmla="*/ 0 60000 65536"/>
                </a:gdLst>
                <a:ahLst/>
                <a:cxnLst>
                  <a:cxn ang="T6">
                    <a:pos x="T0" y="T1"/>
                  </a:cxn>
                  <a:cxn ang="T7">
                    <a:pos x="T2" y="T3"/>
                  </a:cxn>
                  <a:cxn ang="T8">
                    <a:pos x="T4" y="T5"/>
                  </a:cxn>
                </a:cxnLst>
                <a:rect l="0" t="0" r="r" b="b"/>
                <a:pathLst>
                  <a:path w="21" h="114">
                    <a:moveTo>
                      <a:pt x="21" y="2"/>
                    </a:moveTo>
                    <a:lnTo>
                      <a:pt x="10" y="0"/>
                    </a:lnTo>
                    <a:lnTo>
                      <a:pt x="0" y="1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28" name="Freeform 790"/>
              <p:cNvSpPr>
                <a:spLocks/>
              </p:cNvSpPr>
              <p:nvPr/>
            </p:nvSpPr>
            <p:spPr bwMode="auto">
              <a:xfrm>
                <a:off x="5370" y="3508"/>
                <a:ext cx="69" cy="7"/>
              </a:xfrm>
              <a:custGeom>
                <a:avLst/>
                <a:gdLst>
                  <a:gd name="T0" fmla="*/ 0 w 208"/>
                  <a:gd name="T1" fmla="*/ 0 h 19"/>
                  <a:gd name="T2" fmla="*/ 0 w 208"/>
                  <a:gd name="T3" fmla="*/ 0 h 19"/>
                  <a:gd name="T4" fmla="*/ 0 w 208"/>
                  <a:gd name="T5" fmla="*/ 0 h 19"/>
                  <a:gd name="T6" fmla="*/ 0 w 208"/>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19">
                    <a:moveTo>
                      <a:pt x="202" y="0"/>
                    </a:moveTo>
                    <a:lnTo>
                      <a:pt x="0" y="0"/>
                    </a:lnTo>
                    <a:lnTo>
                      <a:pt x="0" y="19"/>
                    </a:lnTo>
                    <a:lnTo>
                      <a:pt x="208"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29" name="Freeform 791"/>
              <p:cNvSpPr>
                <a:spLocks/>
              </p:cNvSpPr>
              <p:nvPr/>
            </p:nvSpPr>
            <p:spPr bwMode="auto">
              <a:xfrm>
                <a:off x="5421" y="3496"/>
                <a:ext cx="3" cy="5"/>
              </a:xfrm>
              <a:custGeom>
                <a:avLst/>
                <a:gdLst>
                  <a:gd name="T0" fmla="*/ 0 w 8"/>
                  <a:gd name="T1" fmla="*/ 0 h 13"/>
                  <a:gd name="T2" fmla="*/ 0 w 8"/>
                  <a:gd name="T3" fmla="*/ 0 h 13"/>
                  <a:gd name="T4" fmla="*/ 0 w 8"/>
                  <a:gd name="T5" fmla="*/ 0 h 13"/>
                  <a:gd name="T6" fmla="*/ 0 60000 65536"/>
                  <a:gd name="T7" fmla="*/ 0 60000 65536"/>
                  <a:gd name="T8" fmla="*/ 0 60000 65536"/>
                </a:gdLst>
                <a:ahLst/>
                <a:cxnLst>
                  <a:cxn ang="T6">
                    <a:pos x="T0" y="T1"/>
                  </a:cxn>
                  <a:cxn ang="T7">
                    <a:pos x="T2" y="T3"/>
                  </a:cxn>
                  <a:cxn ang="T8">
                    <a:pos x="T4" y="T5"/>
                  </a:cxn>
                </a:cxnLst>
                <a:rect l="0" t="0" r="r" b="b"/>
                <a:pathLst>
                  <a:path w="8" h="13">
                    <a:moveTo>
                      <a:pt x="0" y="13"/>
                    </a:moveTo>
                    <a:lnTo>
                      <a:pt x="6" y="8"/>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0" name="Freeform 792"/>
              <p:cNvSpPr>
                <a:spLocks/>
              </p:cNvSpPr>
              <p:nvPr/>
            </p:nvSpPr>
            <p:spPr bwMode="auto">
              <a:xfrm>
                <a:off x="5366" y="3479"/>
                <a:ext cx="55" cy="22"/>
              </a:xfrm>
              <a:custGeom>
                <a:avLst/>
                <a:gdLst>
                  <a:gd name="T0" fmla="*/ 0 w 167"/>
                  <a:gd name="T1" fmla="*/ 0 h 66"/>
                  <a:gd name="T2" fmla="*/ 0 w 167"/>
                  <a:gd name="T3" fmla="*/ 0 h 66"/>
                  <a:gd name="T4" fmla="*/ 0 w 167"/>
                  <a:gd name="T5" fmla="*/ 0 h 66"/>
                  <a:gd name="T6" fmla="*/ 0 w 167"/>
                  <a:gd name="T7" fmla="*/ 0 h 66"/>
                  <a:gd name="T8" fmla="*/ 0 w 167"/>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66">
                    <a:moveTo>
                      <a:pt x="167" y="65"/>
                    </a:moveTo>
                    <a:lnTo>
                      <a:pt x="160" y="66"/>
                    </a:lnTo>
                    <a:lnTo>
                      <a:pt x="0" y="66"/>
                    </a:lnTo>
                    <a:lnTo>
                      <a:pt x="0" y="59"/>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1" name="Line 793"/>
              <p:cNvSpPr>
                <a:spLocks noChangeShapeType="1"/>
              </p:cNvSpPr>
              <p:nvPr/>
            </p:nvSpPr>
            <p:spPr bwMode="auto">
              <a:xfrm>
                <a:off x="5390" y="3483"/>
                <a:ext cx="13"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32" name="Line 794"/>
              <p:cNvSpPr>
                <a:spLocks noChangeShapeType="1"/>
              </p:cNvSpPr>
              <p:nvPr/>
            </p:nvSpPr>
            <p:spPr bwMode="auto">
              <a:xfrm>
                <a:off x="5402" y="3475"/>
                <a:ext cx="7"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33" name="Line 795"/>
              <p:cNvSpPr>
                <a:spLocks noChangeShapeType="1"/>
              </p:cNvSpPr>
              <p:nvPr/>
            </p:nvSpPr>
            <p:spPr bwMode="auto">
              <a:xfrm flipH="1" flipV="1">
                <a:off x="5401" y="3470"/>
                <a:ext cx="11"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34" name="Line 796"/>
              <p:cNvSpPr>
                <a:spLocks noChangeShapeType="1"/>
              </p:cNvSpPr>
              <p:nvPr/>
            </p:nvSpPr>
            <p:spPr bwMode="auto">
              <a:xfrm>
                <a:off x="5397" y="3476"/>
                <a:ext cx="22"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35" name="Freeform 797"/>
              <p:cNvSpPr>
                <a:spLocks/>
              </p:cNvSpPr>
              <p:nvPr/>
            </p:nvSpPr>
            <p:spPr bwMode="auto">
              <a:xfrm>
                <a:off x="5353" y="3482"/>
                <a:ext cx="64" cy="17"/>
              </a:xfrm>
              <a:custGeom>
                <a:avLst/>
                <a:gdLst>
                  <a:gd name="T0" fmla="*/ 0 w 191"/>
                  <a:gd name="T1" fmla="*/ 0 h 51"/>
                  <a:gd name="T2" fmla="*/ 0 w 191"/>
                  <a:gd name="T3" fmla="*/ 0 h 51"/>
                  <a:gd name="T4" fmla="*/ 0 w 191"/>
                  <a:gd name="T5" fmla="*/ 0 h 51"/>
                  <a:gd name="T6" fmla="*/ 0 w 191"/>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51">
                    <a:moveTo>
                      <a:pt x="191" y="51"/>
                    </a:moveTo>
                    <a:lnTo>
                      <a:pt x="0" y="0"/>
                    </a:lnTo>
                    <a:lnTo>
                      <a:pt x="1" y="2"/>
                    </a:lnTo>
                    <a:lnTo>
                      <a:pt x="37"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6" name="Freeform 798"/>
              <p:cNvSpPr>
                <a:spLocks/>
              </p:cNvSpPr>
              <p:nvPr/>
            </p:nvSpPr>
            <p:spPr bwMode="auto">
              <a:xfrm>
                <a:off x="5346" y="3495"/>
                <a:ext cx="8" cy="64"/>
              </a:xfrm>
              <a:custGeom>
                <a:avLst/>
                <a:gdLst>
                  <a:gd name="T0" fmla="*/ 0 w 22"/>
                  <a:gd name="T1" fmla="*/ 0 h 194"/>
                  <a:gd name="T2" fmla="*/ 0 w 22"/>
                  <a:gd name="T3" fmla="*/ 0 h 194"/>
                  <a:gd name="T4" fmla="*/ 0 w 22"/>
                  <a:gd name="T5" fmla="*/ 0 h 194"/>
                  <a:gd name="T6" fmla="*/ 0 60000 65536"/>
                  <a:gd name="T7" fmla="*/ 0 60000 65536"/>
                  <a:gd name="T8" fmla="*/ 0 60000 65536"/>
                </a:gdLst>
                <a:ahLst/>
                <a:cxnLst>
                  <a:cxn ang="T6">
                    <a:pos x="T0" y="T1"/>
                  </a:cxn>
                  <a:cxn ang="T7">
                    <a:pos x="T2" y="T3"/>
                  </a:cxn>
                  <a:cxn ang="T8">
                    <a:pos x="T4" y="T5"/>
                  </a:cxn>
                </a:cxnLst>
                <a:rect l="0" t="0" r="r" b="b"/>
                <a:pathLst>
                  <a:path w="22" h="194">
                    <a:moveTo>
                      <a:pt x="22" y="0"/>
                    </a:moveTo>
                    <a:lnTo>
                      <a:pt x="0" y="186"/>
                    </a:lnTo>
                    <a:lnTo>
                      <a:pt x="19" y="19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7" name="Freeform 799"/>
              <p:cNvSpPr>
                <a:spLocks/>
              </p:cNvSpPr>
              <p:nvPr/>
            </p:nvSpPr>
            <p:spPr bwMode="auto">
              <a:xfrm>
                <a:off x="5360" y="3537"/>
                <a:ext cx="41" cy="23"/>
              </a:xfrm>
              <a:custGeom>
                <a:avLst/>
                <a:gdLst>
                  <a:gd name="T0" fmla="*/ 0 w 123"/>
                  <a:gd name="T1" fmla="*/ 0 h 67"/>
                  <a:gd name="T2" fmla="*/ 0 w 123"/>
                  <a:gd name="T3" fmla="*/ 0 h 67"/>
                  <a:gd name="T4" fmla="*/ 0 w 123"/>
                  <a:gd name="T5" fmla="*/ 0 h 67"/>
                  <a:gd name="T6" fmla="*/ 0 60000 65536"/>
                  <a:gd name="T7" fmla="*/ 0 60000 65536"/>
                  <a:gd name="T8" fmla="*/ 0 60000 65536"/>
                </a:gdLst>
                <a:ahLst/>
                <a:cxnLst>
                  <a:cxn ang="T6">
                    <a:pos x="T0" y="T1"/>
                  </a:cxn>
                  <a:cxn ang="T7">
                    <a:pos x="T2" y="T3"/>
                  </a:cxn>
                  <a:cxn ang="T8">
                    <a:pos x="T4" y="T5"/>
                  </a:cxn>
                </a:cxnLst>
                <a:rect l="0" t="0" r="r" b="b"/>
                <a:pathLst>
                  <a:path w="123" h="67">
                    <a:moveTo>
                      <a:pt x="0" y="67"/>
                    </a:moveTo>
                    <a:lnTo>
                      <a:pt x="6" y="0"/>
                    </a:lnTo>
                    <a:lnTo>
                      <a:pt x="1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8" name="Freeform 800"/>
              <p:cNvSpPr>
                <a:spLocks/>
              </p:cNvSpPr>
              <p:nvPr/>
            </p:nvSpPr>
            <p:spPr bwMode="auto">
              <a:xfrm>
                <a:off x="5409" y="3535"/>
                <a:ext cx="21" cy="17"/>
              </a:xfrm>
              <a:custGeom>
                <a:avLst/>
                <a:gdLst>
                  <a:gd name="T0" fmla="*/ 0 w 63"/>
                  <a:gd name="T1" fmla="*/ 0 h 50"/>
                  <a:gd name="T2" fmla="*/ 0 w 63"/>
                  <a:gd name="T3" fmla="*/ 0 h 50"/>
                  <a:gd name="T4" fmla="*/ 0 w 63"/>
                  <a:gd name="T5" fmla="*/ 0 h 50"/>
                  <a:gd name="T6" fmla="*/ 0 60000 65536"/>
                  <a:gd name="T7" fmla="*/ 0 60000 65536"/>
                  <a:gd name="T8" fmla="*/ 0 60000 65536"/>
                </a:gdLst>
                <a:ahLst/>
                <a:cxnLst>
                  <a:cxn ang="T6">
                    <a:pos x="T0" y="T1"/>
                  </a:cxn>
                  <a:cxn ang="T7">
                    <a:pos x="T2" y="T3"/>
                  </a:cxn>
                  <a:cxn ang="T8">
                    <a:pos x="T4" y="T5"/>
                  </a:cxn>
                </a:cxnLst>
                <a:rect l="0" t="0" r="r" b="b"/>
                <a:pathLst>
                  <a:path w="63" h="50">
                    <a:moveTo>
                      <a:pt x="0" y="0"/>
                    </a:moveTo>
                    <a:lnTo>
                      <a:pt x="63" y="6"/>
                    </a:lnTo>
                    <a:lnTo>
                      <a:pt x="61" y="5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39" name="Line 801"/>
              <p:cNvSpPr>
                <a:spLocks noChangeShapeType="1"/>
              </p:cNvSpPr>
              <p:nvPr/>
            </p:nvSpPr>
            <p:spPr bwMode="auto">
              <a:xfrm flipH="1" flipV="1">
                <a:off x="5390" y="3539"/>
                <a:ext cx="40"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40" name="Line 802"/>
              <p:cNvSpPr>
                <a:spLocks noChangeShapeType="1"/>
              </p:cNvSpPr>
              <p:nvPr/>
            </p:nvSpPr>
            <p:spPr bwMode="auto">
              <a:xfrm flipH="1">
                <a:off x="5362" y="3535"/>
                <a:ext cx="19"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41" name="Freeform 803"/>
              <p:cNvSpPr>
                <a:spLocks/>
              </p:cNvSpPr>
              <p:nvPr/>
            </p:nvSpPr>
            <p:spPr bwMode="auto">
              <a:xfrm>
                <a:off x="5380" y="3530"/>
                <a:ext cx="1" cy="5"/>
              </a:xfrm>
              <a:custGeom>
                <a:avLst/>
                <a:gdLst>
                  <a:gd name="T0" fmla="*/ 0 w 3"/>
                  <a:gd name="T1" fmla="*/ 0 h 13"/>
                  <a:gd name="T2" fmla="*/ 0 w 3"/>
                  <a:gd name="T3" fmla="*/ 0 h 13"/>
                  <a:gd name="T4" fmla="*/ 0 w 3"/>
                  <a:gd name="T5" fmla="*/ 0 h 13"/>
                  <a:gd name="T6" fmla="*/ 0 60000 65536"/>
                  <a:gd name="T7" fmla="*/ 0 60000 65536"/>
                  <a:gd name="T8" fmla="*/ 0 60000 65536"/>
                </a:gdLst>
                <a:ahLst/>
                <a:cxnLst>
                  <a:cxn ang="T6">
                    <a:pos x="T0" y="T1"/>
                  </a:cxn>
                  <a:cxn ang="T7">
                    <a:pos x="T2" y="T3"/>
                  </a:cxn>
                  <a:cxn ang="T8">
                    <a:pos x="T4" y="T5"/>
                  </a:cxn>
                </a:cxnLst>
                <a:rect l="0" t="0" r="r" b="b"/>
                <a:pathLst>
                  <a:path w="3" h="13">
                    <a:moveTo>
                      <a:pt x="1" y="13"/>
                    </a:moveTo>
                    <a:lnTo>
                      <a:pt x="0" y="6"/>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42" name="Line 804"/>
              <p:cNvSpPr>
                <a:spLocks noChangeShapeType="1"/>
              </p:cNvSpPr>
              <p:nvPr/>
            </p:nvSpPr>
            <p:spPr bwMode="auto">
              <a:xfrm>
                <a:off x="5376" y="3530"/>
                <a:ext cx="3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43" name="Freeform 805"/>
              <p:cNvSpPr>
                <a:spLocks/>
              </p:cNvSpPr>
              <p:nvPr/>
            </p:nvSpPr>
            <p:spPr bwMode="auto">
              <a:xfrm>
                <a:off x="5360" y="3560"/>
                <a:ext cx="62" cy="2"/>
              </a:xfrm>
              <a:custGeom>
                <a:avLst/>
                <a:gdLst>
                  <a:gd name="T0" fmla="*/ 0 w 185"/>
                  <a:gd name="T1" fmla="*/ 0 h 7"/>
                  <a:gd name="T2" fmla="*/ 0 w 185"/>
                  <a:gd name="T3" fmla="*/ 0 h 7"/>
                  <a:gd name="T4" fmla="*/ 0 w 185"/>
                  <a:gd name="T5" fmla="*/ 0 h 7"/>
                  <a:gd name="T6" fmla="*/ 0 60000 65536"/>
                  <a:gd name="T7" fmla="*/ 0 60000 65536"/>
                  <a:gd name="T8" fmla="*/ 0 60000 65536"/>
                </a:gdLst>
                <a:ahLst/>
                <a:cxnLst>
                  <a:cxn ang="T6">
                    <a:pos x="T0" y="T1"/>
                  </a:cxn>
                  <a:cxn ang="T7">
                    <a:pos x="T2" y="T3"/>
                  </a:cxn>
                  <a:cxn ang="T8">
                    <a:pos x="T4" y="T5"/>
                  </a:cxn>
                </a:cxnLst>
                <a:rect l="0" t="0" r="r" b="b"/>
                <a:pathLst>
                  <a:path w="185" h="7">
                    <a:moveTo>
                      <a:pt x="185" y="0"/>
                    </a:moveTo>
                    <a:lnTo>
                      <a:pt x="8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44" name="Line 806"/>
              <p:cNvSpPr>
                <a:spLocks noChangeShapeType="1"/>
              </p:cNvSpPr>
              <p:nvPr/>
            </p:nvSpPr>
            <p:spPr bwMode="auto">
              <a:xfrm>
                <a:off x="5354" y="3565"/>
                <a:ext cx="75"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45" name="Line 807"/>
              <p:cNvSpPr>
                <a:spLocks noChangeShapeType="1"/>
              </p:cNvSpPr>
              <p:nvPr/>
            </p:nvSpPr>
            <p:spPr bwMode="auto">
              <a:xfrm flipV="1">
                <a:off x="5430" y="3559"/>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46" name="Freeform 808"/>
              <p:cNvSpPr>
                <a:spLocks/>
              </p:cNvSpPr>
              <p:nvPr/>
            </p:nvSpPr>
            <p:spPr bwMode="auto">
              <a:xfrm>
                <a:off x="5439" y="3557"/>
                <a:ext cx="116" cy="9"/>
              </a:xfrm>
              <a:custGeom>
                <a:avLst/>
                <a:gdLst>
                  <a:gd name="T0" fmla="*/ 0 w 350"/>
                  <a:gd name="T1" fmla="*/ 0 h 27"/>
                  <a:gd name="T2" fmla="*/ 0 w 350"/>
                  <a:gd name="T3" fmla="*/ 0 h 27"/>
                  <a:gd name="T4" fmla="*/ 0 w 350"/>
                  <a:gd name="T5" fmla="*/ 0 h 27"/>
                  <a:gd name="T6" fmla="*/ 0 60000 65536"/>
                  <a:gd name="T7" fmla="*/ 0 60000 65536"/>
                  <a:gd name="T8" fmla="*/ 0 60000 65536"/>
                </a:gdLst>
                <a:ahLst/>
                <a:cxnLst>
                  <a:cxn ang="T6">
                    <a:pos x="T0" y="T1"/>
                  </a:cxn>
                  <a:cxn ang="T7">
                    <a:pos x="T2" y="T3"/>
                  </a:cxn>
                  <a:cxn ang="T8">
                    <a:pos x="T4" y="T5"/>
                  </a:cxn>
                </a:cxnLst>
                <a:rect l="0" t="0" r="r" b="b"/>
                <a:pathLst>
                  <a:path w="350" h="27">
                    <a:moveTo>
                      <a:pt x="0" y="20"/>
                    </a:moveTo>
                    <a:lnTo>
                      <a:pt x="238" y="27"/>
                    </a:lnTo>
                    <a:lnTo>
                      <a:pt x="35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47" name="Freeform 809"/>
              <p:cNvSpPr>
                <a:spLocks/>
              </p:cNvSpPr>
              <p:nvPr/>
            </p:nvSpPr>
            <p:spPr bwMode="auto">
              <a:xfrm>
                <a:off x="5549" y="3547"/>
                <a:ext cx="13" cy="15"/>
              </a:xfrm>
              <a:custGeom>
                <a:avLst/>
                <a:gdLst>
                  <a:gd name="T0" fmla="*/ 0 w 37"/>
                  <a:gd name="T1" fmla="*/ 0 h 44"/>
                  <a:gd name="T2" fmla="*/ 0 w 37"/>
                  <a:gd name="T3" fmla="*/ 0 h 44"/>
                  <a:gd name="T4" fmla="*/ 0 w 37"/>
                  <a:gd name="T5" fmla="*/ 0 h 44"/>
                  <a:gd name="T6" fmla="*/ 0 w 37"/>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44">
                    <a:moveTo>
                      <a:pt x="24" y="44"/>
                    </a:moveTo>
                    <a:lnTo>
                      <a:pt x="31" y="0"/>
                    </a:lnTo>
                    <a:lnTo>
                      <a:pt x="37" y="0"/>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48" name="Freeform 810"/>
              <p:cNvSpPr>
                <a:spLocks/>
              </p:cNvSpPr>
              <p:nvPr/>
            </p:nvSpPr>
            <p:spPr bwMode="auto">
              <a:xfrm>
                <a:off x="5537" y="3545"/>
                <a:ext cx="2" cy="5"/>
              </a:xfrm>
              <a:custGeom>
                <a:avLst/>
                <a:gdLst>
                  <a:gd name="T0" fmla="*/ 0 w 6"/>
                  <a:gd name="T1" fmla="*/ 0 h 14"/>
                  <a:gd name="T2" fmla="*/ 0 w 6"/>
                  <a:gd name="T3" fmla="*/ 0 h 14"/>
                  <a:gd name="T4" fmla="*/ 0 w 6"/>
                  <a:gd name="T5" fmla="*/ 0 h 14"/>
                  <a:gd name="T6" fmla="*/ 0 60000 65536"/>
                  <a:gd name="T7" fmla="*/ 0 60000 65536"/>
                  <a:gd name="T8" fmla="*/ 0 60000 65536"/>
                </a:gdLst>
                <a:ahLst/>
                <a:cxnLst>
                  <a:cxn ang="T6">
                    <a:pos x="T0" y="T1"/>
                  </a:cxn>
                  <a:cxn ang="T7">
                    <a:pos x="T2" y="T3"/>
                  </a:cxn>
                  <a:cxn ang="T8">
                    <a:pos x="T4" y="T5"/>
                  </a:cxn>
                </a:cxnLst>
                <a:rect l="0" t="0" r="r" b="b"/>
                <a:pathLst>
                  <a:path w="6" h="14">
                    <a:moveTo>
                      <a:pt x="0" y="14"/>
                    </a:moveTo>
                    <a:lnTo>
                      <a:pt x="6" y="8"/>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49" name="Freeform 811"/>
              <p:cNvSpPr>
                <a:spLocks/>
              </p:cNvSpPr>
              <p:nvPr/>
            </p:nvSpPr>
            <p:spPr bwMode="auto">
              <a:xfrm>
                <a:off x="5517" y="3548"/>
                <a:ext cx="20" cy="5"/>
              </a:xfrm>
              <a:custGeom>
                <a:avLst/>
                <a:gdLst>
                  <a:gd name="T0" fmla="*/ 0 w 60"/>
                  <a:gd name="T1" fmla="*/ 0 h 14"/>
                  <a:gd name="T2" fmla="*/ 0 w 60"/>
                  <a:gd name="T3" fmla="*/ 0 h 14"/>
                  <a:gd name="T4" fmla="*/ 0 w 60"/>
                  <a:gd name="T5" fmla="*/ 0 h 14"/>
                  <a:gd name="T6" fmla="*/ 0 w 60"/>
                  <a:gd name="T7" fmla="*/ 0 h 14"/>
                  <a:gd name="T8" fmla="*/ 0 w 60"/>
                  <a:gd name="T9" fmla="*/ 0 h 14"/>
                  <a:gd name="T10" fmla="*/ 0 w 60"/>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4">
                    <a:moveTo>
                      <a:pt x="60" y="5"/>
                    </a:moveTo>
                    <a:lnTo>
                      <a:pt x="52" y="9"/>
                    </a:lnTo>
                    <a:lnTo>
                      <a:pt x="15" y="14"/>
                    </a:lnTo>
                    <a:lnTo>
                      <a:pt x="7" y="14"/>
                    </a:lnTo>
                    <a:lnTo>
                      <a:pt x="2" y="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0" name="Freeform 812"/>
              <p:cNvSpPr>
                <a:spLocks/>
              </p:cNvSpPr>
              <p:nvPr/>
            </p:nvSpPr>
            <p:spPr bwMode="auto">
              <a:xfrm>
                <a:off x="5521" y="3562"/>
                <a:ext cx="36" cy="12"/>
              </a:xfrm>
              <a:custGeom>
                <a:avLst/>
                <a:gdLst>
                  <a:gd name="T0" fmla="*/ 0 w 110"/>
                  <a:gd name="T1" fmla="*/ 0 h 36"/>
                  <a:gd name="T2" fmla="*/ 0 w 110"/>
                  <a:gd name="T3" fmla="*/ 0 h 36"/>
                  <a:gd name="T4" fmla="*/ 0 w 110"/>
                  <a:gd name="T5" fmla="*/ 0 h 36"/>
                  <a:gd name="T6" fmla="*/ 0 w 11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36">
                    <a:moveTo>
                      <a:pt x="0" y="36"/>
                    </a:moveTo>
                    <a:lnTo>
                      <a:pt x="89" y="15"/>
                    </a:lnTo>
                    <a:lnTo>
                      <a:pt x="94" y="7"/>
                    </a:lnTo>
                    <a:lnTo>
                      <a:pt x="1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1" name="Line 813"/>
              <p:cNvSpPr>
                <a:spLocks noChangeShapeType="1"/>
              </p:cNvSpPr>
              <p:nvPr/>
            </p:nvSpPr>
            <p:spPr bwMode="auto">
              <a:xfrm flipH="1" flipV="1">
                <a:off x="5437" y="3572"/>
                <a:ext cx="84"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52" name="Line 814"/>
              <p:cNvSpPr>
                <a:spLocks noChangeShapeType="1"/>
              </p:cNvSpPr>
              <p:nvPr/>
            </p:nvSpPr>
            <p:spPr bwMode="auto">
              <a:xfrm>
                <a:off x="5508" y="3576"/>
                <a:ext cx="19" cy="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53" name="Freeform 815"/>
              <p:cNvSpPr>
                <a:spLocks/>
              </p:cNvSpPr>
              <p:nvPr/>
            </p:nvSpPr>
            <p:spPr bwMode="auto">
              <a:xfrm>
                <a:off x="5507" y="3437"/>
                <a:ext cx="11" cy="5"/>
              </a:xfrm>
              <a:custGeom>
                <a:avLst/>
                <a:gdLst>
                  <a:gd name="T0" fmla="*/ 0 w 33"/>
                  <a:gd name="T1" fmla="*/ 0 h 16"/>
                  <a:gd name="T2" fmla="*/ 0 w 33"/>
                  <a:gd name="T3" fmla="*/ 0 h 16"/>
                  <a:gd name="T4" fmla="*/ 0 w 33"/>
                  <a:gd name="T5" fmla="*/ 0 h 16"/>
                  <a:gd name="T6" fmla="*/ 0 w 33"/>
                  <a:gd name="T7" fmla="*/ 0 h 16"/>
                  <a:gd name="T8" fmla="*/ 0 w 33"/>
                  <a:gd name="T9" fmla="*/ 0 h 16"/>
                  <a:gd name="T10" fmla="*/ 0 w 33"/>
                  <a:gd name="T11" fmla="*/ 0 h 16"/>
                  <a:gd name="T12" fmla="*/ 0 w 33"/>
                  <a:gd name="T13" fmla="*/ 0 h 16"/>
                  <a:gd name="T14" fmla="*/ 0 w 33"/>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33" y="12"/>
                    </a:moveTo>
                    <a:lnTo>
                      <a:pt x="30" y="5"/>
                    </a:lnTo>
                    <a:lnTo>
                      <a:pt x="23" y="2"/>
                    </a:lnTo>
                    <a:lnTo>
                      <a:pt x="17" y="0"/>
                    </a:lnTo>
                    <a:lnTo>
                      <a:pt x="12" y="0"/>
                    </a:lnTo>
                    <a:lnTo>
                      <a:pt x="6" y="4"/>
                    </a:lnTo>
                    <a:lnTo>
                      <a:pt x="3" y="8"/>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4" name="Line 816"/>
              <p:cNvSpPr>
                <a:spLocks noChangeShapeType="1"/>
              </p:cNvSpPr>
              <p:nvPr/>
            </p:nvSpPr>
            <p:spPr bwMode="auto">
              <a:xfrm flipV="1">
                <a:off x="5502" y="3426"/>
                <a:ext cx="2"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55" name="Freeform 817"/>
              <p:cNvSpPr>
                <a:spLocks/>
              </p:cNvSpPr>
              <p:nvPr/>
            </p:nvSpPr>
            <p:spPr bwMode="auto">
              <a:xfrm>
                <a:off x="5462" y="3375"/>
                <a:ext cx="38" cy="39"/>
              </a:xfrm>
              <a:custGeom>
                <a:avLst/>
                <a:gdLst>
                  <a:gd name="T0" fmla="*/ 0 w 115"/>
                  <a:gd name="T1" fmla="*/ 0 h 117"/>
                  <a:gd name="T2" fmla="*/ 0 w 115"/>
                  <a:gd name="T3" fmla="*/ 0 h 117"/>
                  <a:gd name="T4" fmla="*/ 0 w 115"/>
                  <a:gd name="T5" fmla="*/ 0 h 117"/>
                  <a:gd name="T6" fmla="*/ 0 w 115"/>
                  <a:gd name="T7" fmla="*/ 0 h 117"/>
                  <a:gd name="T8" fmla="*/ 0 w 115"/>
                  <a:gd name="T9" fmla="*/ 0 h 117"/>
                  <a:gd name="T10" fmla="*/ 0 w 115"/>
                  <a:gd name="T11" fmla="*/ 0 h 1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7">
                    <a:moveTo>
                      <a:pt x="115" y="117"/>
                    </a:moveTo>
                    <a:lnTo>
                      <a:pt x="115" y="67"/>
                    </a:lnTo>
                    <a:lnTo>
                      <a:pt x="49" y="15"/>
                    </a:lnTo>
                    <a:lnTo>
                      <a:pt x="0" y="15"/>
                    </a:lnTo>
                    <a:lnTo>
                      <a:pt x="6" y="11"/>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6" name="Freeform 818"/>
              <p:cNvSpPr>
                <a:spLocks/>
              </p:cNvSpPr>
              <p:nvPr/>
            </p:nvSpPr>
            <p:spPr bwMode="auto">
              <a:xfrm>
                <a:off x="5460" y="3365"/>
                <a:ext cx="40" cy="49"/>
              </a:xfrm>
              <a:custGeom>
                <a:avLst/>
                <a:gdLst>
                  <a:gd name="T0" fmla="*/ 0 w 121"/>
                  <a:gd name="T1" fmla="*/ 0 h 146"/>
                  <a:gd name="T2" fmla="*/ 0 w 121"/>
                  <a:gd name="T3" fmla="*/ 0 h 146"/>
                  <a:gd name="T4" fmla="*/ 0 w 121"/>
                  <a:gd name="T5" fmla="*/ 0 h 146"/>
                  <a:gd name="T6" fmla="*/ 0 w 121"/>
                  <a:gd name="T7" fmla="*/ 0 h 146"/>
                  <a:gd name="T8" fmla="*/ 0 w 121"/>
                  <a:gd name="T9" fmla="*/ 0 h 146"/>
                  <a:gd name="T10" fmla="*/ 0 w 121"/>
                  <a:gd name="T11" fmla="*/ 0 h 146"/>
                  <a:gd name="T12" fmla="*/ 0 w 121"/>
                  <a:gd name="T13" fmla="*/ 0 h 146"/>
                  <a:gd name="T14" fmla="*/ 0 w 121"/>
                  <a:gd name="T15" fmla="*/ 0 h 146"/>
                  <a:gd name="T16" fmla="*/ 0 w 121"/>
                  <a:gd name="T17" fmla="*/ 0 h 146"/>
                  <a:gd name="T18" fmla="*/ 0 w 121"/>
                  <a:gd name="T19" fmla="*/ 0 h 146"/>
                  <a:gd name="T20" fmla="*/ 0 w 121"/>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46">
                    <a:moveTo>
                      <a:pt x="14" y="0"/>
                    </a:moveTo>
                    <a:lnTo>
                      <a:pt x="32" y="0"/>
                    </a:lnTo>
                    <a:lnTo>
                      <a:pt x="42" y="31"/>
                    </a:lnTo>
                    <a:lnTo>
                      <a:pt x="56" y="31"/>
                    </a:lnTo>
                    <a:lnTo>
                      <a:pt x="60" y="42"/>
                    </a:lnTo>
                    <a:lnTo>
                      <a:pt x="55" y="44"/>
                    </a:lnTo>
                    <a:lnTo>
                      <a:pt x="55" y="103"/>
                    </a:lnTo>
                    <a:lnTo>
                      <a:pt x="121" y="146"/>
                    </a:lnTo>
                    <a:lnTo>
                      <a:pt x="71" y="146"/>
                    </a:lnTo>
                    <a:lnTo>
                      <a:pt x="0" y="103"/>
                    </a:lnTo>
                    <a:lnTo>
                      <a:pt x="55" y="10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7" name="Line 819"/>
              <p:cNvSpPr>
                <a:spLocks noChangeShapeType="1"/>
              </p:cNvSpPr>
              <p:nvPr/>
            </p:nvSpPr>
            <p:spPr bwMode="auto">
              <a:xfrm flipV="1">
                <a:off x="5460" y="3385"/>
                <a:ext cx="1" cy="1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58" name="Freeform 820"/>
              <p:cNvSpPr>
                <a:spLocks/>
              </p:cNvSpPr>
              <p:nvPr/>
            </p:nvSpPr>
            <p:spPr bwMode="auto">
              <a:xfrm>
                <a:off x="5446" y="3392"/>
                <a:ext cx="12" cy="17"/>
              </a:xfrm>
              <a:custGeom>
                <a:avLst/>
                <a:gdLst>
                  <a:gd name="T0" fmla="*/ 0 w 35"/>
                  <a:gd name="T1" fmla="*/ 0 h 51"/>
                  <a:gd name="T2" fmla="*/ 0 w 35"/>
                  <a:gd name="T3" fmla="*/ 0 h 51"/>
                  <a:gd name="T4" fmla="*/ 0 w 35"/>
                  <a:gd name="T5" fmla="*/ 0 h 51"/>
                  <a:gd name="T6" fmla="*/ 0 60000 65536"/>
                  <a:gd name="T7" fmla="*/ 0 60000 65536"/>
                  <a:gd name="T8" fmla="*/ 0 60000 65536"/>
                </a:gdLst>
                <a:ahLst/>
                <a:cxnLst>
                  <a:cxn ang="T6">
                    <a:pos x="T0" y="T1"/>
                  </a:cxn>
                  <a:cxn ang="T7">
                    <a:pos x="T2" y="T3"/>
                  </a:cxn>
                  <a:cxn ang="T8">
                    <a:pos x="T4" y="T5"/>
                  </a:cxn>
                </a:cxnLst>
                <a:rect l="0" t="0" r="r" b="b"/>
                <a:pathLst>
                  <a:path w="35" h="51">
                    <a:moveTo>
                      <a:pt x="35" y="0"/>
                    </a:moveTo>
                    <a:lnTo>
                      <a:pt x="35" y="33"/>
                    </a:lnTo>
                    <a:lnTo>
                      <a:pt x="0"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59" name="Line 821"/>
              <p:cNvSpPr>
                <a:spLocks noChangeShapeType="1"/>
              </p:cNvSpPr>
              <p:nvPr/>
            </p:nvSpPr>
            <p:spPr bwMode="auto">
              <a:xfrm>
                <a:off x="5461" y="3416"/>
                <a:ext cx="1"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0" name="Line 822"/>
              <p:cNvSpPr>
                <a:spLocks noChangeShapeType="1"/>
              </p:cNvSpPr>
              <p:nvPr/>
            </p:nvSpPr>
            <p:spPr bwMode="auto">
              <a:xfrm flipH="1" flipV="1">
                <a:off x="5411" y="3458"/>
                <a:ext cx="4"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1" name="Line 823"/>
              <p:cNvSpPr>
                <a:spLocks noChangeShapeType="1"/>
              </p:cNvSpPr>
              <p:nvPr/>
            </p:nvSpPr>
            <p:spPr bwMode="auto">
              <a:xfrm flipH="1" flipV="1">
                <a:off x="5395" y="3450"/>
                <a:ext cx="9"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2" name="Line 824"/>
              <p:cNvSpPr>
                <a:spLocks noChangeShapeType="1"/>
              </p:cNvSpPr>
              <p:nvPr/>
            </p:nvSpPr>
            <p:spPr bwMode="auto">
              <a:xfrm flipH="1" flipV="1">
                <a:off x="5384" y="3462"/>
                <a:ext cx="6"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3" name="Line 825"/>
              <p:cNvSpPr>
                <a:spLocks noChangeShapeType="1"/>
              </p:cNvSpPr>
              <p:nvPr/>
            </p:nvSpPr>
            <p:spPr bwMode="auto">
              <a:xfrm>
                <a:off x="5387" y="3468"/>
                <a:ext cx="3"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4" name="Line 826"/>
              <p:cNvSpPr>
                <a:spLocks noChangeShapeType="1"/>
              </p:cNvSpPr>
              <p:nvPr/>
            </p:nvSpPr>
            <p:spPr bwMode="auto">
              <a:xfrm>
                <a:off x="5405" y="3464"/>
                <a:ext cx="10" cy="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5" name="Freeform 827"/>
              <p:cNvSpPr>
                <a:spLocks/>
              </p:cNvSpPr>
              <p:nvPr/>
            </p:nvSpPr>
            <p:spPr bwMode="auto">
              <a:xfrm>
                <a:off x="5356" y="3448"/>
                <a:ext cx="1" cy="6"/>
              </a:xfrm>
              <a:custGeom>
                <a:avLst/>
                <a:gdLst>
                  <a:gd name="T0" fmla="*/ 0 w 5"/>
                  <a:gd name="T1" fmla="*/ 0 h 16"/>
                  <a:gd name="T2" fmla="*/ 0 w 5"/>
                  <a:gd name="T3" fmla="*/ 0 h 16"/>
                  <a:gd name="T4" fmla="*/ 0 w 5"/>
                  <a:gd name="T5" fmla="*/ 0 h 16"/>
                  <a:gd name="T6" fmla="*/ 0 w 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6">
                    <a:moveTo>
                      <a:pt x="4" y="16"/>
                    </a:moveTo>
                    <a:lnTo>
                      <a:pt x="0" y="15"/>
                    </a:lnTo>
                    <a:lnTo>
                      <a:pt x="2" y="0"/>
                    </a:lnTo>
                    <a:lnTo>
                      <a:pt x="5"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66" name="Line 828"/>
              <p:cNvSpPr>
                <a:spLocks noChangeShapeType="1"/>
              </p:cNvSpPr>
              <p:nvPr/>
            </p:nvSpPr>
            <p:spPr bwMode="auto">
              <a:xfrm>
                <a:off x="5325" y="3459"/>
                <a:ext cx="43" cy="4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7" name="Line 829"/>
              <p:cNvSpPr>
                <a:spLocks noChangeShapeType="1"/>
              </p:cNvSpPr>
              <p:nvPr/>
            </p:nvSpPr>
            <p:spPr bwMode="auto">
              <a:xfrm flipV="1">
                <a:off x="5377" y="3416"/>
                <a:ext cx="2"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68" name="Freeform 830"/>
              <p:cNvSpPr>
                <a:spLocks/>
              </p:cNvSpPr>
              <p:nvPr/>
            </p:nvSpPr>
            <p:spPr bwMode="auto">
              <a:xfrm>
                <a:off x="5363" y="3399"/>
                <a:ext cx="7" cy="11"/>
              </a:xfrm>
              <a:custGeom>
                <a:avLst/>
                <a:gdLst>
                  <a:gd name="T0" fmla="*/ 0 w 23"/>
                  <a:gd name="T1" fmla="*/ 0 h 32"/>
                  <a:gd name="T2" fmla="*/ 0 w 23"/>
                  <a:gd name="T3" fmla="*/ 0 h 32"/>
                  <a:gd name="T4" fmla="*/ 0 w 23"/>
                  <a:gd name="T5" fmla="*/ 0 h 32"/>
                  <a:gd name="T6" fmla="*/ 0 60000 65536"/>
                  <a:gd name="T7" fmla="*/ 0 60000 65536"/>
                  <a:gd name="T8" fmla="*/ 0 60000 65536"/>
                </a:gdLst>
                <a:ahLst/>
                <a:cxnLst>
                  <a:cxn ang="T6">
                    <a:pos x="T0" y="T1"/>
                  </a:cxn>
                  <a:cxn ang="T7">
                    <a:pos x="T2" y="T3"/>
                  </a:cxn>
                  <a:cxn ang="T8">
                    <a:pos x="T4" y="T5"/>
                  </a:cxn>
                </a:cxnLst>
                <a:rect l="0" t="0" r="r" b="b"/>
                <a:pathLst>
                  <a:path w="23" h="32">
                    <a:moveTo>
                      <a:pt x="23" y="32"/>
                    </a:moveTo>
                    <a:lnTo>
                      <a:pt x="0" y="3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69" name="Line 831"/>
              <p:cNvSpPr>
                <a:spLocks noChangeShapeType="1"/>
              </p:cNvSpPr>
              <p:nvPr/>
            </p:nvSpPr>
            <p:spPr bwMode="auto">
              <a:xfrm>
                <a:off x="5368" y="3400"/>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70" name="Line 832"/>
              <p:cNvSpPr>
                <a:spLocks noChangeShapeType="1"/>
              </p:cNvSpPr>
              <p:nvPr/>
            </p:nvSpPr>
            <p:spPr bwMode="auto">
              <a:xfrm flipH="1">
                <a:off x="5312" y="3577"/>
                <a:ext cx="23"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71" name="Freeform 833"/>
              <p:cNvSpPr>
                <a:spLocks/>
              </p:cNvSpPr>
              <p:nvPr/>
            </p:nvSpPr>
            <p:spPr bwMode="auto">
              <a:xfrm>
                <a:off x="5564" y="3415"/>
                <a:ext cx="23" cy="17"/>
              </a:xfrm>
              <a:custGeom>
                <a:avLst/>
                <a:gdLst>
                  <a:gd name="T0" fmla="*/ 0 w 68"/>
                  <a:gd name="T1" fmla="*/ 0 h 50"/>
                  <a:gd name="T2" fmla="*/ 0 w 68"/>
                  <a:gd name="T3" fmla="*/ 0 h 50"/>
                  <a:gd name="T4" fmla="*/ 0 w 68"/>
                  <a:gd name="T5" fmla="*/ 0 h 50"/>
                  <a:gd name="T6" fmla="*/ 0 w 68"/>
                  <a:gd name="T7" fmla="*/ 0 h 50"/>
                  <a:gd name="T8" fmla="*/ 0 w 68"/>
                  <a:gd name="T9" fmla="*/ 0 h 50"/>
                  <a:gd name="T10" fmla="*/ 0 w 68"/>
                  <a:gd name="T11" fmla="*/ 0 h 50"/>
                  <a:gd name="T12" fmla="*/ 0 w 68"/>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50">
                    <a:moveTo>
                      <a:pt x="7" y="50"/>
                    </a:moveTo>
                    <a:lnTo>
                      <a:pt x="6" y="43"/>
                    </a:lnTo>
                    <a:lnTo>
                      <a:pt x="0" y="32"/>
                    </a:lnTo>
                    <a:lnTo>
                      <a:pt x="54" y="39"/>
                    </a:lnTo>
                    <a:lnTo>
                      <a:pt x="68" y="0"/>
                    </a:lnTo>
                    <a:lnTo>
                      <a:pt x="67" y="5"/>
                    </a:lnTo>
                    <a:lnTo>
                      <a:pt x="64"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2" name="Freeform 834"/>
              <p:cNvSpPr>
                <a:spLocks/>
              </p:cNvSpPr>
              <p:nvPr/>
            </p:nvSpPr>
            <p:spPr bwMode="auto">
              <a:xfrm>
                <a:off x="5576" y="3428"/>
                <a:ext cx="6" cy="9"/>
              </a:xfrm>
              <a:custGeom>
                <a:avLst/>
                <a:gdLst>
                  <a:gd name="T0" fmla="*/ 0 w 19"/>
                  <a:gd name="T1" fmla="*/ 0 h 27"/>
                  <a:gd name="T2" fmla="*/ 0 w 19"/>
                  <a:gd name="T3" fmla="*/ 0 h 27"/>
                  <a:gd name="T4" fmla="*/ 0 w 19"/>
                  <a:gd name="T5" fmla="*/ 0 h 27"/>
                  <a:gd name="T6" fmla="*/ 0 w 19"/>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7">
                    <a:moveTo>
                      <a:pt x="19" y="0"/>
                    </a:moveTo>
                    <a:lnTo>
                      <a:pt x="15" y="25"/>
                    </a:lnTo>
                    <a:lnTo>
                      <a:pt x="18" y="25"/>
                    </a:lnTo>
                    <a:lnTo>
                      <a:pt x="0"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3" name="Freeform 835"/>
              <p:cNvSpPr>
                <a:spLocks/>
              </p:cNvSpPr>
              <p:nvPr/>
            </p:nvSpPr>
            <p:spPr bwMode="auto">
              <a:xfrm>
                <a:off x="5564" y="3419"/>
                <a:ext cx="6" cy="7"/>
              </a:xfrm>
              <a:custGeom>
                <a:avLst/>
                <a:gdLst>
                  <a:gd name="T0" fmla="*/ 0 w 18"/>
                  <a:gd name="T1" fmla="*/ 0 h 21"/>
                  <a:gd name="T2" fmla="*/ 0 w 18"/>
                  <a:gd name="T3" fmla="*/ 0 h 21"/>
                  <a:gd name="T4" fmla="*/ 0 w 18"/>
                  <a:gd name="T5" fmla="*/ 0 h 21"/>
                  <a:gd name="T6" fmla="*/ 0 60000 65536"/>
                  <a:gd name="T7" fmla="*/ 0 60000 65536"/>
                  <a:gd name="T8" fmla="*/ 0 60000 65536"/>
                </a:gdLst>
                <a:ahLst/>
                <a:cxnLst>
                  <a:cxn ang="T6">
                    <a:pos x="T0" y="T1"/>
                  </a:cxn>
                  <a:cxn ang="T7">
                    <a:pos x="T2" y="T3"/>
                  </a:cxn>
                  <a:cxn ang="T8">
                    <a:pos x="T4" y="T5"/>
                  </a:cxn>
                </a:cxnLst>
                <a:rect l="0" t="0" r="r" b="b"/>
                <a:pathLst>
                  <a:path w="18" h="21">
                    <a:moveTo>
                      <a:pt x="0" y="21"/>
                    </a:moveTo>
                    <a:lnTo>
                      <a:pt x="5" y="3"/>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4" name="Freeform 836"/>
              <p:cNvSpPr>
                <a:spLocks/>
              </p:cNvSpPr>
              <p:nvPr/>
            </p:nvSpPr>
            <p:spPr bwMode="auto">
              <a:xfrm>
                <a:off x="5587" y="3390"/>
                <a:ext cx="15" cy="2"/>
              </a:xfrm>
              <a:custGeom>
                <a:avLst/>
                <a:gdLst>
                  <a:gd name="T0" fmla="*/ 0 w 44"/>
                  <a:gd name="T1" fmla="*/ 0 h 7"/>
                  <a:gd name="T2" fmla="*/ 0 w 44"/>
                  <a:gd name="T3" fmla="*/ 0 h 7"/>
                  <a:gd name="T4" fmla="*/ 0 w 44"/>
                  <a:gd name="T5" fmla="*/ 0 h 7"/>
                  <a:gd name="T6" fmla="*/ 0 60000 65536"/>
                  <a:gd name="T7" fmla="*/ 0 60000 65536"/>
                  <a:gd name="T8" fmla="*/ 0 60000 65536"/>
                </a:gdLst>
                <a:ahLst/>
                <a:cxnLst>
                  <a:cxn ang="T6">
                    <a:pos x="T0" y="T1"/>
                  </a:cxn>
                  <a:cxn ang="T7">
                    <a:pos x="T2" y="T3"/>
                  </a:cxn>
                  <a:cxn ang="T8">
                    <a:pos x="T4" y="T5"/>
                  </a:cxn>
                </a:cxnLst>
                <a:rect l="0" t="0" r="r" b="b"/>
                <a:pathLst>
                  <a:path w="44" h="7">
                    <a:moveTo>
                      <a:pt x="0" y="7"/>
                    </a:moveTo>
                    <a:lnTo>
                      <a:pt x="35" y="0"/>
                    </a:lnTo>
                    <a:lnTo>
                      <a:pt x="44"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5" name="Freeform 837"/>
              <p:cNvSpPr>
                <a:spLocks/>
              </p:cNvSpPr>
              <p:nvPr/>
            </p:nvSpPr>
            <p:spPr bwMode="auto">
              <a:xfrm>
                <a:off x="5559" y="3291"/>
                <a:ext cx="10" cy="58"/>
              </a:xfrm>
              <a:custGeom>
                <a:avLst/>
                <a:gdLst>
                  <a:gd name="T0" fmla="*/ 0 w 28"/>
                  <a:gd name="T1" fmla="*/ 0 h 173"/>
                  <a:gd name="T2" fmla="*/ 0 w 28"/>
                  <a:gd name="T3" fmla="*/ 0 h 173"/>
                  <a:gd name="T4" fmla="*/ 0 w 28"/>
                  <a:gd name="T5" fmla="*/ 0 h 173"/>
                  <a:gd name="T6" fmla="*/ 0 w 28"/>
                  <a:gd name="T7" fmla="*/ 0 h 173"/>
                  <a:gd name="T8" fmla="*/ 0 w 28"/>
                  <a:gd name="T9" fmla="*/ 0 h 173"/>
                  <a:gd name="T10" fmla="*/ 0 w 28"/>
                  <a:gd name="T11" fmla="*/ 0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73">
                    <a:moveTo>
                      <a:pt x="27" y="173"/>
                    </a:moveTo>
                    <a:lnTo>
                      <a:pt x="27" y="81"/>
                    </a:lnTo>
                    <a:lnTo>
                      <a:pt x="28" y="63"/>
                    </a:lnTo>
                    <a:lnTo>
                      <a:pt x="9" y="21"/>
                    </a:lnTo>
                    <a:lnTo>
                      <a:pt x="9" y="1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6" name="Freeform 838"/>
              <p:cNvSpPr>
                <a:spLocks/>
              </p:cNvSpPr>
              <p:nvPr/>
            </p:nvSpPr>
            <p:spPr bwMode="auto">
              <a:xfrm>
                <a:off x="5568" y="3288"/>
                <a:ext cx="32" cy="11"/>
              </a:xfrm>
              <a:custGeom>
                <a:avLst/>
                <a:gdLst>
                  <a:gd name="T0" fmla="*/ 0 w 94"/>
                  <a:gd name="T1" fmla="*/ 0 h 31"/>
                  <a:gd name="T2" fmla="*/ 0 w 94"/>
                  <a:gd name="T3" fmla="*/ 0 h 31"/>
                  <a:gd name="T4" fmla="*/ 0 w 94"/>
                  <a:gd name="T5" fmla="*/ 0 h 31"/>
                  <a:gd name="T6" fmla="*/ 0 w 94"/>
                  <a:gd name="T7" fmla="*/ 0 h 31"/>
                  <a:gd name="T8" fmla="*/ 0 w 94"/>
                  <a:gd name="T9" fmla="*/ 0 h 31"/>
                  <a:gd name="T10" fmla="*/ 0 w 94"/>
                  <a:gd name="T11" fmla="*/ 0 h 31"/>
                  <a:gd name="T12" fmla="*/ 0 w 94"/>
                  <a:gd name="T13" fmla="*/ 0 h 31"/>
                  <a:gd name="T14" fmla="*/ 0 w 94"/>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31">
                    <a:moveTo>
                      <a:pt x="0" y="7"/>
                    </a:moveTo>
                    <a:lnTo>
                      <a:pt x="10" y="19"/>
                    </a:lnTo>
                    <a:lnTo>
                      <a:pt x="24" y="26"/>
                    </a:lnTo>
                    <a:lnTo>
                      <a:pt x="40" y="31"/>
                    </a:lnTo>
                    <a:lnTo>
                      <a:pt x="56" y="31"/>
                    </a:lnTo>
                    <a:lnTo>
                      <a:pt x="72" y="24"/>
                    </a:lnTo>
                    <a:lnTo>
                      <a:pt x="85" y="12"/>
                    </a:lnTo>
                    <a:lnTo>
                      <a:pt x="9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7" name="Line 839"/>
              <p:cNvSpPr>
                <a:spLocks noChangeShapeType="1"/>
              </p:cNvSpPr>
              <p:nvPr/>
            </p:nvSpPr>
            <p:spPr bwMode="auto">
              <a:xfrm flipH="1">
                <a:off x="5593" y="3294"/>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78" name="Freeform 840"/>
              <p:cNvSpPr>
                <a:spLocks/>
              </p:cNvSpPr>
              <p:nvPr/>
            </p:nvSpPr>
            <p:spPr bwMode="auto">
              <a:xfrm>
                <a:off x="5569" y="3298"/>
                <a:ext cx="35" cy="15"/>
              </a:xfrm>
              <a:custGeom>
                <a:avLst/>
                <a:gdLst>
                  <a:gd name="T0" fmla="*/ 0 w 106"/>
                  <a:gd name="T1" fmla="*/ 0 h 44"/>
                  <a:gd name="T2" fmla="*/ 0 w 106"/>
                  <a:gd name="T3" fmla="*/ 0 h 44"/>
                  <a:gd name="T4" fmla="*/ 0 w 106"/>
                  <a:gd name="T5" fmla="*/ 0 h 44"/>
                  <a:gd name="T6" fmla="*/ 0 w 106"/>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44">
                    <a:moveTo>
                      <a:pt x="106" y="0"/>
                    </a:moveTo>
                    <a:lnTo>
                      <a:pt x="85" y="44"/>
                    </a:lnTo>
                    <a:lnTo>
                      <a:pt x="45" y="40"/>
                    </a:lnTo>
                    <a:lnTo>
                      <a:pt x="0"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79" name="Freeform 841"/>
              <p:cNvSpPr>
                <a:spLocks/>
              </p:cNvSpPr>
              <p:nvPr/>
            </p:nvSpPr>
            <p:spPr bwMode="auto">
              <a:xfrm>
                <a:off x="5550" y="3319"/>
                <a:ext cx="18" cy="31"/>
              </a:xfrm>
              <a:custGeom>
                <a:avLst/>
                <a:gdLst>
                  <a:gd name="T0" fmla="*/ 0 w 55"/>
                  <a:gd name="T1" fmla="*/ 0 h 95"/>
                  <a:gd name="T2" fmla="*/ 0 w 55"/>
                  <a:gd name="T3" fmla="*/ 0 h 95"/>
                  <a:gd name="T4" fmla="*/ 0 w 55"/>
                  <a:gd name="T5" fmla="*/ 0 h 95"/>
                  <a:gd name="T6" fmla="*/ 0 w 55"/>
                  <a:gd name="T7" fmla="*/ 0 h 95"/>
                  <a:gd name="T8" fmla="*/ 0 w 55"/>
                  <a:gd name="T9" fmla="*/ 0 h 95"/>
                  <a:gd name="T10" fmla="*/ 0 w 55"/>
                  <a:gd name="T11" fmla="*/ 0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95">
                    <a:moveTo>
                      <a:pt x="55" y="0"/>
                    </a:moveTo>
                    <a:lnTo>
                      <a:pt x="42" y="0"/>
                    </a:lnTo>
                    <a:lnTo>
                      <a:pt x="0" y="23"/>
                    </a:lnTo>
                    <a:lnTo>
                      <a:pt x="0" y="83"/>
                    </a:lnTo>
                    <a:lnTo>
                      <a:pt x="35" y="95"/>
                    </a:lnTo>
                    <a:lnTo>
                      <a:pt x="43" y="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80" name="Freeform 842"/>
              <p:cNvSpPr>
                <a:spLocks/>
              </p:cNvSpPr>
              <p:nvPr/>
            </p:nvSpPr>
            <p:spPr bwMode="auto">
              <a:xfrm>
                <a:off x="5550" y="3344"/>
                <a:ext cx="17" cy="2"/>
              </a:xfrm>
              <a:custGeom>
                <a:avLst/>
                <a:gdLst>
                  <a:gd name="T0" fmla="*/ 0 w 50"/>
                  <a:gd name="T1" fmla="*/ 0 h 6"/>
                  <a:gd name="T2" fmla="*/ 0 w 50"/>
                  <a:gd name="T3" fmla="*/ 0 h 6"/>
                  <a:gd name="T4" fmla="*/ 0 w 50"/>
                  <a:gd name="T5" fmla="*/ 0 h 6"/>
                  <a:gd name="T6" fmla="*/ 0 60000 65536"/>
                  <a:gd name="T7" fmla="*/ 0 60000 65536"/>
                  <a:gd name="T8" fmla="*/ 0 60000 65536"/>
                </a:gdLst>
                <a:ahLst/>
                <a:cxnLst>
                  <a:cxn ang="T6">
                    <a:pos x="T0" y="T1"/>
                  </a:cxn>
                  <a:cxn ang="T7">
                    <a:pos x="T2" y="T3"/>
                  </a:cxn>
                  <a:cxn ang="T8">
                    <a:pos x="T4" y="T5"/>
                  </a:cxn>
                </a:cxnLst>
                <a:rect l="0" t="0" r="r" b="b"/>
                <a:pathLst>
                  <a:path w="50" h="6">
                    <a:moveTo>
                      <a:pt x="50" y="0"/>
                    </a:moveTo>
                    <a:lnTo>
                      <a:pt x="15"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81" name="Freeform 843"/>
              <p:cNvSpPr>
                <a:spLocks/>
              </p:cNvSpPr>
              <p:nvPr/>
            </p:nvSpPr>
            <p:spPr bwMode="auto">
              <a:xfrm>
                <a:off x="5568" y="3313"/>
                <a:ext cx="30" cy="6"/>
              </a:xfrm>
              <a:custGeom>
                <a:avLst/>
                <a:gdLst>
                  <a:gd name="T0" fmla="*/ 0 w 90"/>
                  <a:gd name="T1" fmla="*/ 0 h 17"/>
                  <a:gd name="T2" fmla="*/ 0 w 90"/>
                  <a:gd name="T3" fmla="*/ 0 h 17"/>
                  <a:gd name="T4" fmla="*/ 0 w 90"/>
                  <a:gd name="T5" fmla="*/ 0 h 17"/>
                  <a:gd name="T6" fmla="*/ 0 w 90"/>
                  <a:gd name="T7" fmla="*/ 0 h 17"/>
                  <a:gd name="T8" fmla="*/ 0 w 9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7">
                    <a:moveTo>
                      <a:pt x="0" y="17"/>
                    </a:moveTo>
                    <a:lnTo>
                      <a:pt x="28" y="12"/>
                    </a:lnTo>
                    <a:lnTo>
                      <a:pt x="60" y="12"/>
                    </a:lnTo>
                    <a:lnTo>
                      <a:pt x="90" y="17"/>
                    </a:lnTo>
                    <a:lnTo>
                      <a:pt x="8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82" name="Line 844"/>
              <p:cNvSpPr>
                <a:spLocks noChangeShapeType="1"/>
              </p:cNvSpPr>
              <p:nvPr/>
            </p:nvSpPr>
            <p:spPr bwMode="auto">
              <a:xfrm flipV="1">
                <a:off x="5604" y="3288"/>
                <a:ext cx="5"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83" name="Freeform 845"/>
              <p:cNvSpPr>
                <a:spLocks/>
              </p:cNvSpPr>
              <p:nvPr/>
            </p:nvSpPr>
            <p:spPr bwMode="auto">
              <a:xfrm>
                <a:off x="5594" y="3255"/>
                <a:ext cx="8" cy="6"/>
              </a:xfrm>
              <a:custGeom>
                <a:avLst/>
                <a:gdLst>
                  <a:gd name="T0" fmla="*/ 0 w 25"/>
                  <a:gd name="T1" fmla="*/ 0 h 18"/>
                  <a:gd name="T2" fmla="*/ 0 w 25"/>
                  <a:gd name="T3" fmla="*/ 0 h 18"/>
                  <a:gd name="T4" fmla="*/ 0 w 25"/>
                  <a:gd name="T5" fmla="*/ 0 h 18"/>
                  <a:gd name="T6" fmla="*/ 0 w 25"/>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8">
                    <a:moveTo>
                      <a:pt x="25" y="18"/>
                    </a:moveTo>
                    <a:lnTo>
                      <a:pt x="10" y="0"/>
                    </a:lnTo>
                    <a:lnTo>
                      <a:pt x="0" y="1"/>
                    </a:lnTo>
                    <a:lnTo>
                      <a:pt x="14"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84" name="Freeform 846"/>
              <p:cNvSpPr>
                <a:spLocks/>
              </p:cNvSpPr>
              <p:nvPr/>
            </p:nvSpPr>
            <p:spPr bwMode="auto">
              <a:xfrm>
                <a:off x="5577" y="3245"/>
                <a:ext cx="21" cy="11"/>
              </a:xfrm>
              <a:custGeom>
                <a:avLst/>
                <a:gdLst>
                  <a:gd name="T0" fmla="*/ 0 w 64"/>
                  <a:gd name="T1" fmla="*/ 0 h 34"/>
                  <a:gd name="T2" fmla="*/ 0 w 64"/>
                  <a:gd name="T3" fmla="*/ 0 h 34"/>
                  <a:gd name="T4" fmla="*/ 0 w 64"/>
                  <a:gd name="T5" fmla="*/ 0 h 34"/>
                  <a:gd name="T6" fmla="*/ 0 w 64"/>
                  <a:gd name="T7" fmla="*/ 0 h 34"/>
                  <a:gd name="T8" fmla="*/ 0 w 64"/>
                  <a:gd name="T9" fmla="*/ 0 h 34"/>
                  <a:gd name="T10" fmla="*/ 0 w 64"/>
                  <a:gd name="T11" fmla="*/ 0 h 34"/>
                  <a:gd name="T12" fmla="*/ 0 w 64"/>
                  <a:gd name="T13" fmla="*/ 0 h 34"/>
                  <a:gd name="T14" fmla="*/ 0 w 64"/>
                  <a:gd name="T15" fmla="*/ 0 h 34"/>
                  <a:gd name="T16" fmla="*/ 0 w 64"/>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34">
                    <a:moveTo>
                      <a:pt x="64" y="30"/>
                    </a:moveTo>
                    <a:lnTo>
                      <a:pt x="64" y="8"/>
                    </a:lnTo>
                    <a:lnTo>
                      <a:pt x="49" y="0"/>
                    </a:lnTo>
                    <a:lnTo>
                      <a:pt x="6" y="4"/>
                    </a:lnTo>
                    <a:lnTo>
                      <a:pt x="6" y="34"/>
                    </a:lnTo>
                    <a:lnTo>
                      <a:pt x="0" y="34"/>
                    </a:lnTo>
                    <a:lnTo>
                      <a:pt x="51" y="32"/>
                    </a:lnTo>
                    <a:lnTo>
                      <a:pt x="49" y="27"/>
                    </a:lnTo>
                    <a:lnTo>
                      <a:pt x="49"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85" name="Line 847"/>
              <p:cNvSpPr>
                <a:spLocks noChangeShapeType="1"/>
              </p:cNvSpPr>
              <p:nvPr/>
            </p:nvSpPr>
            <p:spPr bwMode="auto">
              <a:xfrm flipH="1">
                <a:off x="5572" y="3256"/>
                <a:ext cx="5"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86" name="Line 848"/>
              <p:cNvSpPr>
                <a:spLocks noChangeShapeType="1"/>
              </p:cNvSpPr>
              <p:nvPr/>
            </p:nvSpPr>
            <p:spPr bwMode="auto">
              <a:xfrm>
                <a:off x="5570" y="3294"/>
                <a:ext cx="4"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87" name="Line 849"/>
              <p:cNvSpPr>
                <a:spLocks noChangeShapeType="1"/>
              </p:cNvSpPr>
              <p:nvPr/>
            </p:nvSpPr>
            <p:spPr bwMode="auto">
              <a:xfrm flipV="1">
                <a:off x="5481" y="3282"/>
                <a:ext cx="206"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88" name="Line 850"/>
              <p:cNvSpPr>
                <a:spLocks noChangeShapeType="1"/>
              </p:cNvSpPr>
              <p:nvPr/>
            </p:nvSpPr>
            <p:spPr bwMode="auto">
              <a:xfrm flipH="1">
                <a:off x="5480" y="3255"/>
                <a:ext cx="205" cy="1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89" name="Freeform 851"/>
              <p:cNvSpPr>
                <a:spLocks/>
              </p:cNvSpPr>
              <p:nvPr/>
            </p:nvSpPr>
            <p:spPr bwMode="auto">
              <a:xfrm>
                <a:off x="5366" y="3312"/>
                <a:ext cx="98" cy="107"/>
              </a:xfrm>
              <a:custGeom>
                <a:avLst/>
                <a:gdLst>
                  <a:gd name="T0" fmla="*/ 0 w 296"/>
                  <a:gd name="T1" fmla="*/ 0 h 322"/>
                  <a:gd name="T2" fmla="*/ 0 w 296"/>
                  <a:gd name="T3" fmla="*/ 0 h 322"/>
                  <a:gd name="T4" fmla="*/ 0 w 296"/>
                  <a:gd name="T5" fmla="*/ 0 h 322"/>
                  <a:gd name="T6" fmla="*/ 0 w 296"/>
                  <a:gd name="T7" fmla="*/ 0 h 322"/>
                  <a:gd name="T8" fmla="*/ 0 w 296"/>
                  <a:gd name="T9" fmla="*/ 0 h 322"/>
                  <a:gd name="T10" fmla="*/ 0 w 296"/>
                  <a:gd name="T11" fmla="*/ 0 h 322"/>
                  <a:gd name="T12" fmla="*/ 0 w 296"/>
                  <a:gd name="T13" fmla="*/ 0 h 322"/>
                  <a:gd name="T14" fmla="*/ 0 w 296"/>
                  <a:gd name="T15" fmla="*/ 0 h 322"/>
                  <a:gd name="T16" fmla="*/ 0 w 296"/>
                  <a:gd name="T17" fmla="*/ 0 h 322"/>
                  <a:gd name="T18" fmla="*/ 0 w 296"/>
                  <a:gd name="T19" fmla="*/ 0 h 322"/>
                  <a:gd name="T20" fmla="*/ 0 w 296"/>
                  <a:gd name="T21" fmla="*/ 0 h 322"/>
                  <a:gd name="T22" fmla="*/ 0 w 296"/>
                  <a:gd name="T23" fmla="*/ 0 h 322"/>
                  <a:gd name="T24" fmla="*/ 0 w 296"/>
                  <a:gd name="T25" fmla="*/ 0 h 322"/>
                  <a:gd name="T26" fmla="*/ 0 w 296"/>
                  <a:gd name="T27" fmla="*/ 0 h 322"/>
                  <a:gd name="T28" fmla="*/ 0 w 296"/>
                  <a:gd name="T29" fmla="*/ 0 h 322"/>
                  <a:gd name="T30" fmla="*/ 0 w 296"/>
                  <a:gd name="T31" fmla="*/ 0 h 322"/>
                  <a:gd name="T32" fmla="*/ 0 w 296"/>
                  <a:gd name="T33" fmla="*/ 0 h 322"/>
                  <a:gd name="T34" fmla="*/ 0 w 296"/>
                  <a:gd name="T35" fmla="*/ 0 h 322"/>
                  <a:gd name="T36" fmla="*/ 0 w 296"/>
                  <a:gd name="T37" fmla="*/ 0 h 322"/>
                  <a:gd name="T38" fmla="*/ 0 w 296"/>
                  <a:gd name="T39" fmla="*/ 0 h 322"/>
                  <a:gd name="T40" fmla="*/ 0 w 296"/>
                  <a:gd name="T41" fmla="*/ 0 h 322"/>
                  <a:gd name="T42" fmla="*/ 0 w 296"/>
                  <a:gd name="T43" fmla="*/ 0 h 322"/>
                  <a:gd name="T44" fmla="*/ 0 w 296"/>
                  <a:gd name="T45" fmla="*/ 0 h 322"/>
                  <a:gd name="T46" fmla="*/ 0 w 296"/>
                  <a:gd name="T47" fmla="*/ 0 h 322"/>
                  <a:gd name="T48" fmla="*/ 0 w 296"/>
                  <a:gd name="T49" fmla="*/ 0 h 322"/>
                  <a:gd name="T50" fmla="*/ 0 w 296"/>
                  <a:gd name="T51" fmla="*/ 0 h 322"/>
                  <a:gd name="T52" fmla="*/ 0 w 296"/>
                  <a:gd name="T53" fmla="*/ 0 h 322"/>
                  <a:gd name="T54" fmla="*/ 0 w 296"/>
                  <a:gd name="T55" fmla="*/ 0 h 322"/>
                  <a:gd name="T56" fmla="*/ 0 w 296"/>
                  <a:gd name="T57" fmla="*/ 0 h 322"/>
                  <a:gd name="T58" fmla="*/ 0 w 296"/>
                  <a:gd name="T59" fmla="*/ 0 h 322"/>
                  <a:gd name="T60" fmla="*/ 0 w 296"/>
                  <a:gd name="T61" fmla="*/ 0 h 322"/>
                  <a:gd name="T62" fmla="*/ 0 w 296"/>
                  <a:gd name="T63" fmla="*/ 0 h 322"/>
                  <a:gd name="T64" fmla="*/ 0 w 296"/>
                  <a:gd name="T65" fmla="*/ 0 h 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6" h="322">
                    <a:moveTo>
                      <a:pt x="47" y="52"/>
                    </a:moveTo>
                    <a:lnTo>
                      <a:pt x="28" y="79"/>
                    </a:lnTo>
                    <a:lnTo>
                      <a:pt x="14" y="107"/>
                    </a:lnTo>
                    <a:lnTo>
                      <a:pt x="4" y="137"/>
                    </a:lnTo>
                    <a:lnTo>
                      <a:pt x="0" y="169"/>
                    </a:lnTo>
                    <a:lnTo>
                      <a:pt x="2" y="200"/>
                    </a:lnTo>
                    <a:lnTo>
                      <a:pt x="11" y="231"/>
                    </a:lnTo>
                    <a:lnTo>
                      <a:pt x="22" y="257"/>
                    </a:lnTo>
                    <a:lnTo>
                      <a:pt x="41" y="281"/>
                    </a:lnTo>
                    <a:lnTo>
                      <a:pt x="64" y="299"/>
                    </a:lnTo>
                    <a:lnTo>
                      <a:pt x="87" y="312"/>
                    </a:lnTo>
                    <a:lnTo>
                      <a:pt x="114" y="321"/>
                    </a:lnTo>
                    <a:lnTo>
                      <a:pt x="144" y="322"/>
                    </a:lnTo>
                    <a:lnTo>
                      <a:pt x="174" y="316"/>
                    </a:lnTo>
                    <a:lnTo>
                      <a:pt x="201" y="307"/>
                    </a:lnTo>
                    <a:lnTo>
                      <a:pt x="227" y="291"/>
                    </a:lnTo>
                    <a:lnTo>
                      <a:pt x="250" y="270"/>
                    </a:lnTo>
                    <a:lnTo>
                      <a:pt x="270" y="244"/>
                    </a:lnTo>
                    <a:lnTo>
                      <a:pt x="284" y="216"/>
                    </a:lnTo>
                    <a:lnTo>
                      <a:pt x="294" y="183"/>
                    </a:lnTo>
                    <a:lnTo>
                      <a:pt x="296" y="152"/>
                    </a:lnTo>
                    <a:lnTo>
                      <a:pt x="295" y="122"/>
                    </a:lnTo>
                    <a:lnTo>
                      <a:pt x="287" y="93"/>
                    </a:lnTo>
                    <a:lnTo>
                      <a:pt x="274" y="66"/>
                    </a:lnTo>
                    <a:lnTo>
                      <a:pt x="256" y="42"/>
                    </a:lnTo>
                    <a:lnTo>
                      <a:pt x="234" y="21"/>
                    </a:lnTo>
                    <a:lnTo>
                      <a:pt x="209" y="9"/>
                    </a:lnTo>
                    <a:lnTo>
                      <a:pt x="181" y="1"/>
                    </a:lnTo>
                    <a:lnTo>
                      <a:pt x="153" y="0"/>
                    </a:lnTo>
                    <a:lnTo>
                      <a:pt x="124" y="5"/>
                    </a:lnTo>
                    <a:lnTo>
                      <a:pt x="95" y="15"/>
                    </a:lnTo>
                    <a:lnTo>
                      <a:pt x="70" y="32"/>
                    </a:lnTo>
                    <a:lnTo>
                      <a:pt x="47" y="5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0" name="Freeform 852"/>
              <p:cNvSpPr>
                <a:spLocks/>
              </p:cNvSpPr>
              <p:nvPr/>
            </p:nvSpPr>
            <p:spPr bwMode="auto">
              <a:xfrm>
                <a:off x="5399" y="3314"/>
                <a:ext cx="61" cy="99"/>
              </a:xfrm>
              <a:custGeom>
                <a:avLst/>
                <a:gdLst>
                  <a:gd name="T0" fmla="*/ 0 w 182"/>
                  <a:gd name="T1" fmla="*/ 0 h 297"/>
                  <a:gd name="T2" fmla="*/ 0 w 182"/>
                  <a:gd name="T3" fmla="*/ 0 h 297"/>
                  <a:gd name="T4" fmla="*/ 0 w 182"/>
                  <a:gd name="T5" fmla="*/ 0 h 297"/>
                  <a:gd name="T6" fmla="*/ 0 w 182"/>
                  <a:gd name="T7" fmla="*/ 0 h 297"/>
                  <a:gd name="T8" fmla="*/ 0 w 182"/>
                  <a:gd name="T9" fmla="*/ 0 h 297"/>
                  <a:gd name="T10" fmla="*/ 0 w 182"/>
                  <a:gd name="T11" fmla="*/ 0 h 297"/>
                  <a:gd name="T12" fmla="*/ 0 w 182"/>
                  <a:gd name="T13" fmla="*/ 0 h 297"/>
                  <a:gd name="T14" fmla="*/ 0 w 182"/>
                  <a:gd name="T15" fmla="*/ 0 h 297"/>
                  <a:gd name="T16" fmla="*/ 0 w 182"/>
                  <a:gd name="T17" fmla="*/ 0 h 297"/>
                  <a:gd name="T18" fmla="*/ 0 w 182"/>
                  <a:gd name="T19" fmla="*/ 0 h 297"/>
                  <a:gd name="T20" fmla="*/ 0 w 182"/>
                  <a:gd name="T21" fmla="*/ 0 h 297"/>
                  <a:gd name="T22" fmla="*/ 0 w 182"/>
                  <a:gd name="T23" fmla="*/ 0 h 297"/>
                  <a:gd name="T24" fmla="*/ 0 w 182"/>
                  <a:gd name="T25" fmla="*/ 0 h 297"/>
                  <a:gd name="T26" fmla="*/ 0 w 182"/>
                  <a:gd name="T27" fmla="*/ 0 h 297"/>
                  <a:gd name="T28" fmla="*/ 0 w 182"/>
                  <a:gd name="T29" fmla="*/ 0 h 297"/>
                  <a:gd name="T30" fmla="*/ 0 w 182"/>
                  <a:gd name="T31" fmla="*/ 0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2" h="297">
                    <a:moveTo>
                      <a:pt x="0" y="145"/>
                    </a:moveTo>
                    <a:lnTo>
                      <a:pt x="74" y="293"/>
                    </a:lnTo>
                    <a:lnTo>
                      <a:pt x="63" y="297"/>
                    </a:lnTo>
                    <a:lnTo>
                      <a:pt x="91" y="287"/>
                    </a:lnTo>
                    <a:lnTo>
                      <a:pt x="115" y="270"/>
                    </a:lnTo>
                    <a:lnTo>
                      <a:pt x="138" y="251"/>
                    </a:lnTo>
                    <a:lnTo>
                      <a:pt x="157" y="226"/>
                    </a:lnTo>
                    <a:lnTo>
                      <a:pt x="171" y="199"/>
                    </a:lnTo>
                    <a:lnTo>
                      <a:pt x="180" y="169"/>
                    </a:lnTo>
                    <a:lnTo>
                      <a:pt x="182" y="139"/>
                    </a:lnTo>
                    <a:lnTo>
                      <a:pt x="181" y="108"/>
                    </a:lnTo>
                    <a:lnTo>
                      <a:pt x="172" y="80"/>
                    </a:lnTo>
                    <a:lnTo>
                      <a:pt x="162" y="54"/>
                    </a:lnTo>
                    <a:lnTo>
                      <a:pt x="144" y="30"/>
                    </a:lnTo>
                    <a:lnTo>
                      <a:pt x="122" y="13"/>
                    </a:lnTo>
                    <a:lnTo>
                      <a:pt x="9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1" name="Line 853"/>
              <p:cNvSpPr>
                <a:spLocks noChangeShapeType="1"/>
              </p:cNvSpPr>
              <p:nvPr/>
            </p:nvSpPr>
            <p:spPr bwMode="auto">
              <a:xfrm>
                <a:off x="5433" y="3389"/>
                <a:ext cx="5"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92" name="Freeform 854"/>
              <p:cNvSpPr>
                <a:spLocks/>
              </p:cNvSpPr>
              <p:nvPr/>
            </p:nvSpPr>
            <p:spPr bwMode="auto">
              <a:xfrm>
                <a:off x="5463" y="3385"/>
                <a:ext cx="8"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w 23"/>
                  <a:gd name="T13" fmla="*/ 0 h 29"/>
                  <a:gd name="T14" fmla="*/ 0 w 23"/>
                  <a:gd name="T15" fmla="*/ 0 h 29"/>
                  <a:gd name="T16" fmla="*/ 0 w 23"/>
                  <a:gd name="T17" fmla="*/ 0 h 29"/>
                  <a:gd name="T18" fmla="*/ 0 w 23"/>
                  <a:gd name="T19" fmla="*/ 0 h 29"/>
                  <a:gd name="T20" fmla="*/ 0 w 23"/>
                  <a:gd name="T21" fmla="*/ 0 h 29"/>
                  <a:gd name="T22" fmla="*/ 0 w 23"/>
                  <a:gd name="T23" fmla="*/ 0 h 29"/>
                  <a:gd name="T24" fmla="*/ 0 w 23"/>
                  <a:gd name="T25" fmla="*/ 0 h 29"/>
                  <a:gd name="T26" fmla="*/ 0 w 23"/>
                  <a:gd name="T27" fmla="*/ 0 h 29"/>
                  <a:gd name="T28" fmla="*/ 0 w 23"/>
                  <a:gd name="T29" fmla="*/ 0 h 29"/>
                  <a:gd name="T30" fmla="*/ 0 w 23"/>
                  <a:gd name="T31" fmla="*/ 0 h 29"/>
                  <a:gd name="T32" fmla="*/ 0 w 23"/>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9">
                    <a:moveTo>
                      <a:pt x="2" y="24"/>
                    </a:moveTo>
                    <a:lnTo>
                      <a:pt x="7" y="27"/>
                    </a:lnTo>
                    <a:lnTo>
                      <a:pt x="13" y="29"/>
                    </a:lnTo>
                    <a:lnTo>
                      <a:pt x="17" y="27"/>
                    </a:lnTo>
                    <a:lnTo>
                      <a:pt x="20" y="24"/>
                    </a:lnTo>
                    <a:lnTo>
                      <a:pt x="23" y="20"/>
                    </a:lnTo>
                    <a:lnTo>
                      <a:pt x="23" y="14"/>
                    </a:lnTo>
                    <a:lnTo>
                      <a:pt x="23" y="9"/>
                    </a:lnTo>
                    <a:lnTo>
                      <a:pt x="20" y="5"/>
                    </a:lnTo>
                    <a:lnTo>
                      <a:pt x="17" y="1"/>
                    </a:lnTo>
                    <a:lnTo>
                      <a:pt x="13" y="0"/>
                    </a:lnTo>
                    <a:lnTo>
                      <a:pt x="7" y="1"/>
                    </a:lnTo>
                    <a:lnTo>
                      <a:pt x="2" y="5"/>
                    </a:lnTo>
                    <a:lnTo>
                      <a:pt x="1" y="9"/>
                    </a:lnTo>
                    <a:lnTo>
                      <a:pt x="0" y="14"/>
                    </a:lnTo>
                    <a:lnTo>
                      <a:pt x="1" y="20"/>
                    </a:lnTo>
                    <a:lnTo>
                      <a:pt x="2" y="2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3" name="Freeform 855"/>
              <p:cNvSpPr>
                <a:spLocks/>
              </p:cNvSpPr>
              <p:nvPr/>
            </p:nvSpPr>
            <p:spPr bwMode="auto">
              <a:xfrm>
                <a:off x="5429" y="3424"/>
                <a:ext cx="21" cy="5"/>
              </a:xfrm>
              <a:custGeom>
                <a:avLst/>
                <a:gdLst>
                  <a:gd name="T0" fmla="*/ 0 w 65"/>
                  <a:gd name="T1" fmla="*/ 0 h 14"/>
                  <a:gd name="T2" fmla="*/ 0 w 65"/>
                  <a:gd name="T3" fmla="*/ 0 h 14"/>
                  <a:gd name="T4" fmla="*/ 0 w 65"/>
                  <a:gd name="T5" fmla="*/ 0 h 14"/>
                  <a:gd name="T6" fmla="*/ 0 w 65"/>
                  <a:gd name="T7" fmla="*/ 0 h 14"/>
                  <a:gd name="T8" fmla="*/ 0 w 6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4">
                    <a:moveTo>
                      <a:pt x="65" y="14"/>
                    </a:moveTo>
                    <a:lnTo>
                      <a:pt x="25" y="0"/>
                    </a:lnTo>
                    <a:lnTo>
                      <a:pt x="12" y="0"/>
                    </a:lnTo>
                    <a:lnTo>
                      <a:pt x="1" y="6"/>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4" name="Freeform 856"/>
              <p:cNvSpPr>
                <a:spLocks/>
              </p:cNvSpPr>
              <p:nvPr/>
            </p:nvSpPr>
            <p:spPr bwMode="auto">
              <a:xfrm>
                <a:off x="5381" y="3404"/>
                <a:ext cx="39" cy="11"/>
              </a:xfrm>
              <a:custGeom>
                <a:avLst/>
                <a:gdLst>
                  <a:gd name="T0" fmla="*/ 0 w 118"/>
                  <a:gd name="T1" fmla="*/ 0 h 32"/>
                  <a:gd name="T2" fmla="*/ 0 w 118"/>
                  <a:gd name="T3" fmla="*/ 0 h 32"/>
                  <a:gd name="T4" fmla="*/ 0 w 118"/>
                  <a:gd name="T5" fmla="*/ 0 h 32"/>
                  <a:gd name="T6" fmla="*/ 0 w 118"/>
                  <a:gd name="T7" fmla="*/ 0 h 32"/>
                  <a:gd name="T8" fmla="*/ 0 w 118"/>
                  <a:gd name="T9" fmla="*/ 0 h 32"/>
                  <a:gd name="T10" fmla="*/ 0 w 118"/>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32">
                    <a:moveTo>
                      <a:pt x="118" y="27"/>
                    </a:moveTo>
                    <a:lnTo>
                      <a:pt x="91" y="32"/>
                    </a:lnTo>
                    <a:lnTo>
                      <a:pt x="63" y="30"/>
                    </a:lnTo>
                    <a:lnTo>
                      <a:pt x="37" y="23"/>
                    </a:lnTo>
                    <a:lnTo>
                      <a:pt x="19"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5" name="Line 857"/>
              <p:cNvSpPr>
                <a:spLocks noChangeShapeType="1"/>
              </p:cNvSpPr>
              <p:nvPr/>
            </p:nvSpPr>
            <p:spPr bwMode="auto">
              <a:xfrm flipV="1">
                <a:off x="5387" y="3381"/>
                <a:ext cx="5" cy="2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96" name="Line 858"/>
              <p:cNvSpPr>
                <a:spLocks noChangeShapeType="1"/>
              </p:cNvSpPr>
              <p:nvPr/>
            </p:nvSpPr>
            <p:spPr bwMode="auto">
              <a:xfrm>
                <a:off x="5397" y="3366"/>
                <a:ext cx="10" cy="4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697" name="Freeform 859"/>
              <p:cNvSpPr>
                <a:spLocks/>
              </p:cNvSpPr>
              <p:nvPr/>
            </p:nvSpPr>
            <p:spPr bwMode="auto">
              <a:xfrm>
                <a:off x="5308" y="3403"/>
                <a:ext cx="9" cy="12"/>
              </a:xfrm>
              <a:custGeom>
                <a:avLst/>
                <a:gdLst>
                  <a:gd name="T0" fmla="*/ 0 w 26"/>
                  <a:gd name="T1" fmla="*/ 0 h 36"/>
                  <a:gd name="T2" fmla="*/ 0 w 26"/>
                  <a:gd name="T3" fmla="*/ 0 h 36"/>
                  <a:gd name="T4" fmla="*/ 0 w 26"/>
                  <a:gd name="T5" fmla="*/ 0 h 36"/>
                  <a:gd name="T6" fmla="*/ 0 w 2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6">
                    <a:moveTo>
                      <a:pt x="26" y="36"/>
                    </a:moveTo>
                    <a:lnTo>
                      <a:pt x="21" y="20"/>
                    </a:lnTo>
                    <a:lnTo>
                      <a:pt x="1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8" name="Freeform 860"/>
              <p:cNvSpPr>
                <a:spLocks/>
              </p:cNvSpPr>
              <p:nvPr/>
            </p:nvSpPr>
            <p:spPr bwMode="auto">
              <a:xfrm>
                <a:off x="5299" y="3415"/>
                <a:ext cx="18" cy="18"/>
              </a:xfrm>
              <a:custGeom>
                <a:avLst/>
                <a:gdLst>
                  <a:gd name="T0" fmla="*/ 0 w 54"/>
                  <a:gd name="T1" fmla="*/ 0 h 55"/>
                  <a:gd name="T2" fmla="*/ 0 w 54"/>
                  <a:gd name="T3" fmla="*/ 0 h 55"/>
                  <a:gd name="T4" fmla="*/ 0 w 54"/>
                  <a:gd name="T5" fmla="*/ 0 h 55"/>
                  <a:gd name="T6" fmla="*/ 0 w 54"/>
                  <a:gd name="T7" fmla="*/ 0 h 55"/>
                  <a:gd name="T8" fmla="*/ 0 w 54"/>
                  <a:gd name="T9" fmla="*/ 0 h 55"/>
                  <a:gd name="T10" fmla="*/ 0 w 54"/>
                  <a:gd name="T11" fmla="*/ 0 h 55"/>
                  <a:gd name="T12" fmla="*/ 0 w 54"/>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55">
                    <a:moveTo>
                      <a:pt x="54" y="0"/>
                    </a:moveTo>
                    <a:lnTo>
                      <a:pt x="53" y="18"/>
                    </a:lnTo>
                    <a:lnTo>
                      <a:pt x="46" y="34"/>
                    </a:lnTo>
                    <a:lnTo>
                      <a:pt x="35" y="48"/>
                    </a:lnTo>
                    <a:lnTo>
                      <a:pt x="19" y="55"/>
                    </a:lnTo>
                    <a:lnTo>
                      <a:pt x="2" y="55"/>
                    </a:lnTo>
                    <a:lnTo>
                      <a:pt x="0"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699" name="Freeform 861"/>
              <p:cNvSpPr>
                <a:spLocks/>
              </p:cNvSpPr>
              <p:nvPr/>
            </p:nvSpPr>
            <p:spPr bwMode="auto">
              <a:xfrm>
                <a:off x="5291" y="3418"/>
                <a:ext cx="2" cy="2"/>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w 7"/>
                  <a:gd name="T13" fmla="*/ 0 h 7"/>
                  <a:gd name="T14" fmla="*/ 0 w 7"/>
                  <a:gd name="T15" fmla="*/ 0 h 7"/>
                  <a:gd name="T16" fmla="*/ 0 w 7"/>
                  <a:gd name="T17" fmla="*/ 0 h 7"/>
                  <a:gd name="T18" fmla="*/ 0 w 7"/>
                  <a:gd name="T19" fmla="*/ 0 h 7"/>
                  <a:gd name="T20" fmla="*/ 0 w 7"/>
                  <a:gd name="T21" fmla="*/ 0 h 7"/>
                  <a:gd name="T22" fmla="*/ 0 w 7"/>
                  <a:gd name="T23" fmla="*/ 0 h 7"/>
                  <a:gd name="T24" fmla="*/ 0 w 7"/>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5" y="7"/>
                    </a:moveTo>
                    <a:lnTo>
                      <a:pt x="5" y="6"/>
                    </a:lnTo>
                    <a:lnTo>
                      <a:pt x="7" y="5"/>
                    </a:lnTo>
                    <a:lnTo>
                      <a:pt x="5" y="4"/>
                    </a:lnTo>
                    <a:lnTo>
                      <a:pt x="3" y="0"/>
                    </a:lnTo>
                    <a:lnTo>
                      <a:pt x="1" y="0"/>
                    </a:lnTo>
                    <a:lnTo>
                      <a:pt x="0" y="4"/>
                    </a:lnTo>
                    <a:lnTo>
                      <a:pt x="0" y="5"/>
                    </a:lnTo>
                    <a:lnTo>
                      <a:pt x="0" y="6"/>
                    </a:lnTo>
                    <a:lnTo>
                      <a:pt x="0" y="7"/>
                    </a:lnTo>
                    <a:lnTo>
                      <a:pt x="1" y="7"/>
                    </a:lnTo>
                    <a:lnTo>
                      <a:pt x="3" y="7"/>
                    </a:lnTo>
                    <a:lnTo>
                      <a:pt x="5"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0" name="Freeform 862"/>
              <p:cNvSpPr>
                <a:spLocks/>
              </p:cNvSpPr>
              <p:nvPr/>
            </p:nvSpPr>
            <p:spPr bwMode="auto">
              <a:xfrm>
                <a:off x="5282" y="3419"/>
                <a:ext cx="2" cy="2"/>
              </a:xfrm>
              <a:custGeom>
                <a:avLst/>
                <a:gdLst>
                  <a:gd name="T0" fmla="*/ 0 w 5"/>
                  <a:gd name="T1" fmla="*/ 0 h 6"/>
                  <a:gd name="T2" fmla="*/ 0 w 5"/>
                  <a:gd name="T3" fmla="*/ 0 h 6"/>
                  <a:gd name="T4" fmla="*/ 0 w 5"/>
                  <a:gd name="T5" fmla="*/ 0 h 6"/>
                  <a:gd name="T6" fmla="*/ 0 w 5"/>
                  <a:gd name="T7" fmla="*/ 0 h 6"/>
                  <a:gd name="T8" fmla="*/ 0 w 5"/>
                  <a:gd name="T9" fmla="*/ 0 h 6"/>
                  <a:gd name="T10" fmla="*/ 0 w 5"/>
                  <a:gd name="T11" fmla="*/ 0 h 6"/>
                  <a:gd name="T12" fmla="*/ 0 w 5"/>
                  <a:gd name="T13" fmla="*/ 0 h 6"/>
                  <a:gd name="T14" fmla="*/ 0 w 5"/>
                  <a:gd name="T15" fmla="*/ 0 h 6"/>
                  <a:gd name="T16" fmla="*/ 0 w 5"/>
                  <a:gd name="T17" fmla="*/ 0 h 6"/>
                  <a:gd name="T18" fmla="*/ 0 w 5"/>
                  <a:gd name="T19" fmla="*/ 0 h 6"/>
                  <a:gd name="T20" fmla="*/ 0 w 5"/>
                  <a:gd name="T21" fmla="*/ 0 h 6"/>
                  <a:gd name="T22" fmla="*/ 0 w 5"/>
                  <a:gd name="T23" fmla="*/ 0 h 6"/>
                  <a:gd name="T24" fmla="*/ 0 w 5"/>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6">
                    <a:moveTo>
                      <a:pt x="5" y="3"/>
                    </a:moveTo>
                    <a:lnTo>
                      <a:pt x="5" y="2"/>
                    </a:lnTo>
                    <a:lnTo>
                      <a:pt x="5" y="1"/>
                    </a:lnTo>
                    <a:lnTo>
                      <a:pt x="5" y="0"/>
                    </a:lnTo>
                    <a:lnTo>
                      <a:pt x="3" y="0"/>
                    </a:lnTo>
                    <a:lnTo>
                      <a:pt x="2" y="0"/>
                    </a:lnTo>
                    <a:lnTo>
                      <a:pt x="0" y="1"/>
                    </a:lnTo>
                    <a:lnTo>
                      <a:pt x="0" y="2"/>
                    </a:lnTo>
                    <a:lnTo>
                      <a:pt x="0" y="3"/>
                    </a:lnTo>
                    <a:lnTo>
                      <a:pt x="0" y="6"/>
                    </a:lnTo>
                    <a:lnTo>
                      <a:pt x="2" y="6"/>
                    </a:lnTo>
                    <a:lnTo>
                      <a:pt x="3" y="6"/>
                    </a:lnTo>
                    <a:lnTo>
                      <a:pt x="5"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1" name="Freeform 863"/>
              <p:cNvSpPr>
                <a:spLocks/>
              </p:cNvSpPr>
              <p:nvPr/>
            </p:nvSpPr>
            <p:spPr bwMode="auto">
              <a:xfrm>
                <a:off x="5277" y="3412"/>
                <a:ext cx="2" cy="3"/>
              </a:xfrm>
              <a:custGeom>
                <a:avLst/>
                <a:gdLst>
                  <a:gd name="T0" fmla="*/ 0 w 6"/>
                  <a:gd name="T1" fmla="*/ 0 h 8"/>
                  <a:gd name="T2" fmla="*/ 0 w 6"/>
                  <a:gd name="T3" fmla="*/ 0 h 8"/>
                  <a:gd name="T4" fmla="*/ 0 w 6"/>
                  <a:gd name="T5" fmla="*/ 0 h 8"/>
                  <a:gd name="T6" fmla="*/ 0 w 6"/>
                  <a:gd name="T7" fmla="*/ 0 h 8"/>
                  <a:gd name="T8" fmla="*/ 0 w 6"/>
                  <a:gd name="T9" fmla="*/ 0 h 8"/>
                  <a:gd name="T10" fmla="*/ 0 w 6"/>
                  <a:gd name="T11" fmla="*/ 0 h 8"/>
                  <a:gd name="T12" fmla="*/ 0 w 6"/>
                  <a:gd name="T13" fmla="*/ 0 h 8"/>
                  <a:gd name="T14" fmla="*/ 0 w 6"/>
                  <a:gd name="T15" fmla="*/ 0 h 8"/>
                  <a:gd name="T16" fmla="*/ 0 w 6"/>
                  <a:gd name="T17" fmla="*/ 0 h 8"/>
                  <a:gd name="T18" fmla="*/ 0 w 6"/>
                  <a:gd name="T19" fmla="*/ 0 h 8"/>
                  <a:gd name="T20" fmla="*/ 0 w 6"/>
                  <a:gd name="T21" fmla="*/ 0 h 8"/>
                  <a:gd name="T22" fmla="*/ 0 w 6"/>
                  <a:gd name="T23" fmla="*/ 0 h 8"/>
                  <a:gd name="T24" fmla="*/ 0 w 6"/>
                  <a:gd name="T25" fmla="*/ 0 h 8"/>
                  <a:gd name="T26" fmla="*/ 0 w 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8">
                    <a:moveTo>
                      <a:pt x="4" y="8"/>
                    </a:moveTo>
                    <a:lnTo>
                      <a:pt x="5" y="6"/>
                    </a:lnTo>
                    <a:lnTo>
                      <a:pt x="6" y="5"/>
                    </a:lnTo>
                    <a:lnTo>
                      <a:pt x="6" y="3"/>
                    </a:lnTo>
                    <a:lnTo>
                      <a:pt x="5" y="0"/>
                    </a:lnTo>
                    <a:lnTo>
                      <a:pt x="4" y="0"/>
                    </a:lnTo>
                    <a:lnTo>
                      <a:pt x="1" y="0"/>
                    </a:lnTo>
                    <a:lnTo>
                      <a:pt x="0" y="0"/>
                    </a:lnTo>
                    <a:lnTo>
                      <a:pt x="0" y="3"/>
                    </a:lnTo>
                    <a:lnTo>
                      <a:pt x="0" y="5"/>
                    </a:lnTo>
                    <a:lnTo>
                      <a:pt x="0" y="6"/>
                    </a:lnTo>
                    <a:lnTo>
                      <a:pt x="1" y="6"/>
                    </a:lnTo>
                    <a:lnTo>
                      <a:pt x="1" y="8"/>
                    </a:lnTo>
                    <a:lnTo>
                      <a:pt x="4"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2" name="Freeform 864"/>
              <p:cNvSpPr>
                <a:spLocks/>
              </p:cNvSpPr>
              <p:nvPr/>
            </p:nvSpPr>
            <p:spPr bwMode="auto">
              <a:xfrm>
                <a:off x="5279" y="3403"/>
                <a:ext cx="2" cy="1"/>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w 7"/>
                  <a:gd name="T23" fmla="*/ 0 h 5"/>
                  <a:gd name="T24" fmla="*/ 0 w 7"/>
                  <a:gd name="T25" fmla="*/ 0 h 5"/>
                  <a:gd name="T26" fmla="*/ 0 w 7"/>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5">
                    <a:moveTo>
                      <a:pt x="1" y="5"/>
                    </a:moveTo>
                    <a:lnTo>
                      <a:pt x="4" y="5"/>
                    </a:lnTo>
                    <a:lnTo>
                      <a:pt x="6" y="5"/>
                    </a:lnTo>
                    <a:lnTo>
                      <a:pt x="7" y="5"/>
                    </a:lnTo>
                    <a:lnTo>
                      <a:pt x="7" y="4"/>
                    </a:lnTo>
                    <a:lnTo>
                      <a:pt x="7" y="3"/>
                    </a:lnTo>
                    <a:lnTo>
                      <a:pt x="7" y="1"/>
                    </a:lnTo>
                    <a:lnTo>
                      <a:pt x="6" y="0"/>
                    </a:lnTo>
                    <a:lnTo>
                      <a:pt x="4" y="0"/>
                    </a:lnTo>
                    <a:lnTo>
                      <a:pt x="1" y="1"/>
                    </a:lnTo>
                    <a:lnTo>
                      <a:pt x="1" y="3"/>
                    </a:lnTo>
                    <a:lnTo>
                      <a:pt x="0" y="3"/>
                    </a:lnTo>
                    <a:lnTo>
                      <a:pt x="1" y="4"/>
                    </a:lnTo>
                    <a:lnTo>
                      <a:pt x="1"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3" name="Freeform 865"/>
              <p:cNvSpPr>
                <a:spLocks/>
              </p:cNvSpPr>
              <p:nvPr/>
            </p:nvSpPr>
            <p:spPr bwMode="auto">
              <a:xfrm>
                <a:off x="5282" y="3405"/>
                <a:ext cx="8"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w 23"/>
                  <a:gd name="T13" fmla="*/ 0 h 29"/>
                  <a:gd name="T14" fmla="*/ 0 w 23"/>
                  <a:gd name="T15" fmla="*/ 0 h 29"/>
                  <a:gd name="T16" fmla="*/ 0 w 23"/>
                  <a:gd name="T17" fmla="*/ 0 h 29"/>
                  <a:gd name="T18" fmla="*/ 0 w 23"/>
                  <a:gd name="T19" fmla="*/ 0 h 29"/>
                  <a:gd name="T20" fmla="*/ 0 w 23"/>
                  <a:gd name="T21" fmla="*/ 0 h 29"/>
                  <a:gd name="T22" fmla="*/ 0 w 23"/>
                  <a:gd name="T23" fmla="*/ 0 h 29"/>
                  <a:gd name="T24" fmla="*/ 0 w 23"/>
                  <a:gd name="T25" fmla="*/ 0 h 29"/>
                  <a:gd name="T26" fmla="*/ 0 w 23"/>
                  <a:gd name="T27" fmla="*/ 0 h 29"/>
                  <a:gd name="T28" fmla="*/ 0 w 23"/>
                  <a:gd name="T29" fmla="*/ 0 h 29"/>
                  <a:gd name="T30" fmla="*/ 0 w 23"/>
                  <a:gd name="T31" fmla="*/ 0 h 29"/>
                  <a:gd name="T32" fmla="*/ 0 w 23"/>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9">
                    <a:moveTo>
                      <a:pt x="7" y="3"/>
                    </a:moveTo>
                    <a:lnTo>
                      <a:pt x="3" y="6"/>
                    </a:lnTo>
                    <a:lnTo>
                      <a:pt x="0" y="11"/>
                    </a:lnTo>
                    <a:lnTo>
                      <a:pt x="0" y="18"/>
                    </a:lnTo>
                    <a:lnTo>
                      <a:pt x="0" y="21"/>
                    </a:lnTo>
                    <a:lnTo>
                      <a:pt x="3" y="27"/>
                    </a:lnTo>
                    <a:lnTo>
                      <a:pt x="7" y="29"/>
                    </a:lnTo>
                    <a:lnTo>
                      <a:pt x="12" y="29"/>
                    </a:lnTo>
                    <a:lnTo>
                      <a:pt x="17" y="27"/>
                    </a:lnTo>
                    <a:lnTo>
                      <a:pt x="20" y="21"/>
                    </a:lnTo>
                    <a:lnTo>
                      <a:pt x="21" y="18"/>
                    </a:lnTo>
                    <a:lnTo>
                      <a:pt x="23" y="13"/>
                    </a:lnTo>
                    <a:lnTo>
                      <a:pt x="21" y="6"/>
                    </a:lnTo>
                    <a:lnTo>
                      <a:pt x="20" y="3"/>
                    </a:lnTo>
                    <a:lnTo>
                      <a:pt x="14" y="0"/>
                    </a:lnTo>
                    <a:lnTo>
                      <a:pt x="12" y="0"/>
                    </a:lnTo>
                    <a:lnTo>
                      <a:pt x="7"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4" name="Freeform 866"/>
              <p:cNvSpPr>
                <a:spLocks/>
              </p:cNvSpPr>
              <p:nvPr/>
            </p:nvSpPr>
            <p:spPr bwMode="auto">
              <a:xfrm>
                <a:off x="5288" y="3399"/>
                <a:ext cx="2" cy="2"/>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w 6"/>
                  <a:gd name="T21" fmla="*/ 0 h 7"/>
                  <a:gd name="T22" fmla="*/ 0 w 6"/>
                  <a:gd name="T23" fmla="*/ 0 h 7"/>
                  <a:gd name="T24" fmla="*/ 0 w 6"/>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7">
                    <a:moveTo>
                      <a:pt x="1" y="7"/>
                    </a:moveTo>
                    <a:lnTo>
                      <a:pt x="3" y="7"/>
                    </a:lnTo>
                    <a:lnTo>
                      <a:pt x="4" y="7"/>
                    </a:lnTo>
                    <a:lnTo>
                      <a:pt x="6" y="3"/>
                    </a:lnTo>
                    <a:lnTo>
                      <a:pt x="6" y="2"/>
                    </a:lnTo>
                    <a:lnTo>
                      <a:pt x="6" y="1"/>
                    </a:lnTo>
                    <a:lnTo>
                      <a:pt x="6" y="0"/>
                    </a:lnTo>
                    <a:lnTo>
                      <a:pt x="4" y="0"/>
                    </a:lnTo>
                    <a:lnTo>
                      <a:pt x="3" y="0"/>
                    </a:lnTo>
                    <a:lnTo>
                      <a:pt x="1" y="1"/>
                    </a:lnTo>
                    <a:lnTo>
                      <a:pt x="0" y="2"/>
                    </a:lnTo>
                    <a:lnTo>
                      <a:pt x="1" y="3"/>
                    </a:lnTo>
                    <a:lnTo>
                      <a:pt x="1"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5" name="Freeform 867"/>
              <p:cNvSpPr>
                <a:spLocks/>
              </p:cNvSpPr>
              <p:nvPr/>
            </p:nvSpPr>
            <p:spPr bwMode="auto">
              <a:xfrm>
                <a:off x="5273" y="3395"/>
                <a:ext cx="28" cy="29"/>
              </a:xfrm>
              <a:custGeom>
                <a:avLst/>
                <a:gdLst>
                  <a:gd name="T0" fmla="*/ 0 w 82"/>
                  <a:gd name="T1" fmla="*/ 0 h 88"/>
                  <a:gd name="T2" fmla="*/ 0 w 82"/>
                  <a:gd name="T3" fmla="*/ 0 h 88"/>
                  <a:gd name="T4" fmla="*/ 0 w 82"/>
                  <a:gd name="T5" fmla="*/ 0 h 88"/>
                  <a:gd name="T6" fmla="*/ 0 w 82"/>
                  <a:gd name="T7" fmla="*/ 0 h 88"/>
                  <a:gd name="T8" fmla="*/ 0 w 82"/>
                  <a:gd name="T9" fmla="*/ 0 h 88"/>
                  <a:gd name="T10" fmla="*/ 0 w 82"/>
                  <a:gd name="T11" fmla="*/ 0 h 88"/>
                  <a:gd name="T12" fmla="*/ 0 w 82"/>
                  <a:gd name="T13" fmla="*/ 0 h 88"/>
                  <a:gd name="T14" fmla="*/ 0 w 82"/>
                  <a:gd name="T15" fmla="*/ 0 h 88"/>
                  <a:gd name="T16" fmla="*/ 0 w 82"/>
                  <a:gd name="T17" fmla="*/ 0 h 88"/>
                  <a:gd name="T18" fmla="*/ 0 w 82"/>
                  <a:gd name="T19" fmla="*/ 0 h 88"/>
                  <a:gd name="T20" fmla="*/ 0 w 82"/>
                  <a:gd name="T21" fmla="*/ 0 h 88"/>
                  <a:gd name="T22" fmla="*/ 0 w 82"/>
                  <a:gd name="T23" fmla="*/ 0 h 88"/>
                  <a:gd name="T24" fmla="*/ 0 w 82"/>
                  <a:gd name="T25" fmla="*/ 0 h 88"/>
                  <a:gd name="T26" fmla="*/ 0 w 82"/>
                  <a:gd name="T27" fmla="*/ 0 h 88"/>
                  <a:gd name="T28" fmla="*/ 0 w 82"/>
                  <a:gd name="T29" fmla="*/ 0 h 88"/>
                  <a:gd name="T30" fmla="*/ 0 w 82"/>
                  <a:gd name="T31" fmla="*/ 0 h 88"/>
                  <a:gd name="T32" fmla="*/ 0 w 82"/>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8">
                    <a:moveTo>
                      <a:pt x="44" y="0"/>
                    </a:moveTo>
                    <a:lnTo>
                      <a:pt x="27" y="5"/>
                    </a:lnTo>
                    <a:lnTo>
                      <a:pt x="15" y="13"/>
                    </a:lnTo>
                    <a:lnTo>
                      <a:pt x="4" y="27"/>
                    </a:lnTo>
                    <a:lnTo>
                      <a:pt x="0" y="45"/>
                    </a:lnTo>
                    <a:lnTo>
                      <a:pt x="3" y="61"/>
                    </a:lnTo>
                    <a:lnTo>
                      <a:pt x="11" y="75"/>
                    </a:lnTo>
                    <a:lnTo>
                      <a:pt x="23" y="86"/>
                    </a:lnTo>
                    <a:lnTo>
                      <a:pt x="39" y="88"/>
                    </a:lnTo>
                    <a:lnTo>
                      <a:pt x="54" y="84"/>
                    </a:lnTo>
                    <a:lnTo>
                      <a:pt x="68" y="74"/>
                    </a:lnTo>
                    <a:lnTo>
                      <a:pt x="77" y="60"/>
                    </a:lnTo>
                    <a:lnTo>
                      <a:pt x="82" y="42"/>
                    </a:lnTo>
                    <a:lnTo>
                      <a:pt x="81" y="26"/>
                    </a:lnTo>
                    <a:lnTo>
                      <a:pt x="71" y="12"/>
                    </a:lnTo>
                    <a:lnTo>
                      <a:pt x="60" y="5"/>
                    </a:lnTo>
                    <a:lnTo>
                      <a:pt x="4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6" name="Freeform 868"/>
              <p:cNvSpPr>
                <a:spLocks/>
              </p:cNvSpPr>
              <p:nvPr/>
            </p:nvSpPr>
            <p:spPr bwMode="auto">
              <a:xfrm>
                <a:off x="5294" y="3404"/>
                <a:ext cx="2" cy="2"/>
              </a:xfrm>
              <a:custGeom>
                <a:avLst/>
                <a:gdLst>
                  <a:gd name="T0" fmla="*/ 0 w 6"/>
                  <a:gd name="T1" fmla="*/ 0 h 6"/>
                  <a:gd name="T2" fmla="*/ 0 w 6"/>
                  <a:gd name="T3" fmla="*/ 0 h 6"/>
                  <a:gd name="T4" fmla="*/ 0 w 6"/>
                  <a:gd name="T5" fmla="*/ 0 h 6"/>
                  <a:gd name="T6" fmla="*/ 0 w 6"/>
                  <a:gd name="T7" fmla="*/ 0 h 6"/>
                  <a:gd name="T8" fmla="*/ 0 w 6"/>
                  <a:gd name="T9" fmla="*/ 0 h 6"/>
                  <a:gd name="T10" fmla="*/ 0 w 6"/>
                  <a:gd name="T11" fmla="*/ 0 h 6"/>
                  <a:gd name="T12" fmla="*/ 0 w 6"/>
                  <a:gd name="T13" fmla="*/ 0 h 6"/>
                  <a:gd name="T14" fmla="*/ 0 w 6"/>
                  <a:gd name="T15" fmla="*/ 0 h 6"/>
                  <a:gd name="T16" fmla="*/ 0 w 6"/>
                  <a:gd name="T17" fmla="*/ 0 h 6"/>
                  <a:gd name="T18" fmla="*/ 0 w 6"/>
                  <a:gd name="T19" fmla="*/ 0 h 6"/>
                  <a:gd name="T20" fmla="*/ 0 w 6"/>
                  <a:gd name="T21" fmla="*/ 0 h 6"/>
                  <a:gd name="T22" fmla="*/ 0 w 6"/>
                  <a:gd name="T23" fmla="*/ 0 h 6"/>
                  <a:gd name="T24" fmla="*/ 0 w 6"/>
                  <a:gd name="T25" fmla="*/ 0 h 6"/>
                  <a:gd name="T26" fmla="*/ 0 w 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3" y="0"/>
                    </a:moveTo>
                    <a:lnTo>
                      <a:pt x="1" y="1"/>
                    </a:lnTo>
                    <a:lnTo>
                      <a:pt x="1" y="2"/>
                    </a:lnTo>
                    <a:lnTo>
                      <a:pt x="0" y="5"/>
                    </a:lnTo>
                    <a:lnTo>
                      <a:pt x="1" y="5"/>
                    </a:lnTo>
                    <a:lnTo>
                      <a:pt x="1" y="6"/>
                    </a:lnTo>
                    <a:lnTo>
                      <a:pt x="3" y="6"/>
                    </a:lnTo>
                    <a:lnTo>
                      <a:pt x="5" y="6"/>
                    </a:lnTo>
                    <a:lnTo>
                      <a:pt x="6" y="6"/>
                    </a:lnTo>
                    <a:lnTo>
                      <a:pt x="6" y="5"/>
                    </a:lnTo>
                    <a:lnTo>
                      <a:pt x="6" y="2"/>
                    </a:lnTo>
                    <a:lnTo>
                      <a:pt x="6" y="1"/>
                    </a:lnTo>
                    <a:lnTo>
                      <a:pt x="5" y="0"/>
                    </a:lnTo>
                    <a:lnTo>
                      <a:pt x="3"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7" name="Freeform 869"/>
              <p:cNvSpPr>
                <a:spLocks/>
              </p:cNvSpPr>
              <p:nvPr/>
            </p:nvSpPr>
            <p:spPr bwMode="auto">
              <a:xfrm>
                <a:off x="5296" y="3412"/>
                <a:ext cx="1" cy="2"/>
              </a:xfrm>
              <a:custGeom>
                <a:avLst/>
                <a:gdLst>
                  <a:gd name="T0" fmla="*/ 0 w 3"/>
                  <a:gd name="T1" fmla="*/ 0 h 7"/>
                  <a:gd name="T2" fmla="*/ 0 w 3"/>
                  <a:gd name="T3" fmla="*/ 0 h 7"/>
                  <a:gd name="T4" fmla="*/ 0 w 3"/>
                  <a:gd name="T5" fmla="*/ 0 h 7"/>
                  <a:gd name="T6" fmla="*/ 0 w 3"/>
                  <a:gd name="T7" fmla="*/ 0 h 7"/>
                  <a:gd name="T8" fmla="*/ 0 w 3"/>
                  <a:gd name="T9" fmla="*/ 0 h 7"/>
                  <a:gd name="T10" fmla="*/ 0 w 3"/>
                  <a:gd name="T11" fmla="*/ 0 h 7"/>
                  <a:gd name="T12" fmla="*/ 0 w 3"/>
                  <a:gd name="T13" fmla="*/ 0 h 7"/>
                  <a:gd name="T14" fmla="*/ 0 w 3"/>
                  <a:gd name="T15" fmla="*/ 0 h 7"/>
                  <a:gd name="T16" fmla="*/ 0 w 3"/>
                  <a:gd name="T17" fmla="*/ 0 h 7"/>
                  <a:gd name="T18" fmla="*/ 0 w 3"/>
                  <a:gd name="T19" fmla="*/ 0 h 7"/>
                  <a:gd name="T20" fmla="*/ 0 w 3"/>
                  <a:gd name="T21" fmla="*/ 0 h 7"/>
                  <a:gd name="T22" fmla="*/ 0 w 3"/>
                  <a:gd name="T23" fmla="*/ 0 h 7"/>
                  <a:gd name="T24" fmla="*/ 0 w 3"/>
                  <a:gd name="T25" fmla="*/ 0 h 7"/>
                  <a:gd name="T26" fmla="*/ 0 w 3"/>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7">
                    <a:moveTo>
                      <a:pt x="0" y="0"/>
                    </a:moveTo>
                    <a:lnTo>
                      <a:pt x="0" y="1"/>
                    </a:lnTo>
                    <a:lnTo>
                      <a:pt x="0" y="4"/>
                    </a:lnTo>
                    <a:lnTo>
                      <a:pt x="0" y="6"/>
                    </a:lnTo>
                    <a:lnTo>
                      <a:pt x="1" y="7"/>
                    </a:lnTo>
                    <a:lnTo>
                      <a:pt x="2" y="7"/>
                    </a:lnTo>
                    <a:lnTo>
                      <a:pt x="2" y="6"/>
                    </a:lnTo>
                    <a:lnTo>
                      <a:pt x="3" y="6"/>
                    </a:lnTo>
                    <a:lnTo>
                      <a:pt x="3" y="4"/>
                    </a:lnTo>
                    <a:lnTo>
                      <a:pt x="3" y="1"/>
                    </a:lnTo>
                    <a:lnTo>
                      <a:pt x="3" y="0"/>
                    </a:lnTo>
                    <a:lnTo>
                      <a:pt x="2" y="0"/>
                    </a:lnTo>
                    <a:lnTo>
                      <a:pt x="1"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8" name="Freeform 870"/>
              <p:cNvSpPr>
                <a:spLocks/>
              </p:cNvSpPr>
              <p:nvPr/>
            </p:nvSpPr>
            <p:spPr bwMode="auto">
              <a:xfrm>
                <a:off x="5312" y="3408"/>
                <a:ext cx="1" cy="2"/>
              </a:xfrm>
              <a:custGeom>
                <a:avLst/>
                <a:gdLst>
                  <a:gd name="T0" fmla="*/ 1 w 2"/>
                  <a:gd name="T1" fmla="*/ 0 h 6"/>
                  <a:gd name="T2" fmla="*/ 0 w 2"/>
                  <a:gd name="T3" fmla="*/ 0 h 6"/>
                  <a:gd name="T4" fmla="*/ 0 w 2"/>
                  <a:gd name="T5" fmla="*/ 0 h 6"/>
                  <a:gd name="T6" fmla="*/ 0 60000 65536"/>
                  <a:gd name="T7" fmla="*/ 0 60000 65536"/>
                  <a:gd name="T8" fmla="*/ 0 60000 65536"/>
                </a:gdLst>
                <a:ahLst/>
                <a:cxnLst>
                  <a:cxn ang="T6">
                    <a:pos x="T0" y="T1"/>
                  </a:cxn>
                  <a:cxn ang="T7">
                    <a:pos x="T2" y="T3"/>
                  </a:cxn>
                  <a:cxn ang="T8">
                    <a:pos x="T4" y="T5"/>
                  </a:cxn>
                </a:cxnLst>
                <a:rect l="0" t="0" r="r" b="b"/>
                <a:pathLst>
                  <a:path w="2" h="6">
                    <a:moveTo>
                      <a:pt x="2" y="6"/>
                    </a:moveTo>
                    <a:lnTo>
                      <a:pt x="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09" name="Line 871"/>
              <p:cNvSpPr>
                <a:spLocks noChangeShapeType="1"/>
              </p:cNvSpPr>
              <p:nvPr/>
            </p:nvSpPr>
            <p:spPr bwMode="auto">
              <a:xfrm>
                <a:off x="5314" y="3416"/>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10" name="Freeform 872"/>
              <p:cNvSpPr>
                <a:spLocks/>
              </p:cNvSpPr>
              <p:nvPr/>
            </p:nvSpPr>
            <p:spPr bwMode="auto">
              <a:xfrm>
                <a:off x="5311" y="3425"/>
                <a:ext cx="1" cy="1"/>
              </a:xfrm>
              <a:custGeom>
                <a:avLst/>
                <a:gdLst>
                  <a:gd name="T0" fmla="*/ 1 w 2"/>
                  <a:gd name="T1" fmla="*/ 0 h 3"/>
                  <a:gd name="T2" fmla="*/ 0 w 2"/>
                  <a:gd name="T3" fmla="*/ 0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2"/>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1" name="Line 873"/>
              <p:cNvSpPr>
                <a:spLocks noChangeShapeType="1"/>
              </p:cNvSpPr>
              <p:nvPr/>
            </p:nvSpPr>
            <p:spPr bwMode="auto">
              <a:xfrm flipH="1">
                <a:off x="5307" y="3429"/>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12" name="Freeform 874"/>
              <p:cNvSpPr>
                <a:spLocks/>
              </p:cNvSpPr>
              <p:nvPr/>
            </p:nvSpPr>
            <p:spPr bwMode="auto">
              <a:xfrm>
                <a:off x="5322" y="3418"/>
                <a:ext cx="34" cy="38"/>
              </a:xfrm>
              <a:custGeom>
                <a:avLst/>
                <a:gdLst>
                  <a:gd name="T0" fmla="*/ 0 w 101"/>
                  <a:gd name="T1" fmla="*/ 0 h 114"/>
                  <a:gd name="T2" fmla="*/ 0 w 101"/>
                  <a:gd name="T3" fmla="*/ 0 h 114"/>
                  <a:gd name="T4" fmla="*/ 0 w 101"/>
                  <a:gd name="T5" fmla="*/ 0 h 114"/>
                  <a:gd name="T6" fmla="*/ 0 w 101"/>
                  <a:gd name="T7" fmla="*/ 0 h 114"/>
                  <a:gd name="T8" fmla="*/ 0 w 101"/>
                  <a:gd name="T9" fmla="*/ 0 h 114"/>
                  <a:gd name="T10" fmla="*/ 0 w 101"/>
                  <a:gd name="T11" fmla="*/ 0 h 114"/>
                  <a:gd name="T12" fmla="*/ 0 w 101"/>
                  <a:gd name="T13" fmla="*/ 0 h 114"/>
                  <a:gd name="T14" fmla="*/ 0 w 101"/>
                  <a:gd name="T15" fmla="*/ 0 h 114"/>
                  <a:gd name="T16" fmla="*/ 0 w 101"/>
                  <a:gd name="T17" fmla="*/ 0 h 114"/>
                  <a:gd name="T18" fmla="*/ 0 w 101"/>
                  <a:gd name="T19" fmla="*/ 0 h 114"/>
                  <a:gd name="T20" fmla="*/ 0 w 101"/>
                  <a:gd name="T21" fmla="*/ 0 h 114"/>
                  <a:gd name="T22" fmla="*/ 0 w 101"/>
                  <a:gd name="T23" fmla="*/ 0 h 114"/>
                  <a:gd name="T24" fmla="*/ 0 w 101"/>
                  <a:gd name="T25" fmla="*/ 0 h 114"/>
                  <a:gd name="T26" fmla="*/ 0 w 101"/>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14">
                    <a:moveTo>
                      <a:pt x="0" y="78"/>
                    </a:moveTo>
                    <a:lnTo>
                      <a:pt x="4" y="89"/>
                    </a:lnTo>
                    <a:lnTo>
                      <a:pt x="19" y="105"/>
                    </a:lnTo>
                    <a:lnTo>
                      <a:pt x="39" y="114"/>
                    </a:lnTo>
                    <a:lnTo>
                      <a:pt x="57" y="114"/>
                    </a:lnTo>
                    <a:lnTo>
                      <a:pt x="77" y="105"/>
                    </a:lnTo>
                    <a:lnTo>
                      <a:pt x="92" y="89"/>
                    </a:lnTo>
                    <a:lnTo>
                      <a:pt x="101" y="69"/>
                    </a:lnTo>
                    <a:lnTo>
                      <a:pt x="101" y="47"/>
                    </a:lnTo>
                    <a:lnTo>
                      <a:pt x="94" y="25"/>
                    </a:lnTo>
                    <a:lnTo>
                      <a:pt x="80" y="10"/>
                    </a:lnTo>
                    <a:lnTo>
                      <a:pt x="63" y="0"/>
                    </a:lnTo>
                    <a:lnTo>
                      <a:pt x="41" y="0"/>
                    </a:lnTo>
                    <a:lnTo>
                      <a:pt x="31"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3" name="Freeform 875"/>
              <p:cNvSpPr>
                <a:spLocks/>
              </p:cNvSpPr>
              <p:nvPr/>
            </p:nvSpPr>
            <p:spPr bwMode="auto">
              <a:xfrm>
                <a:off x="5333" y="3426"/>
                <a:ext cx="17" cy="24"/>
              </a:xfrm>
              <a:custGeom>
                <a:avLst/>
                <a:gdLst>
                  <a:gd name="T0" fmla="*/ 0 w 51"/>
                  <a:gd name="T1" fmla="*/ 0 h 74"/>
                  <a:gd name="T2" fmla="*/ 0 w 51"/>
                  <a:gd name="T3" fmla="*/ 0 h 74"/>
                  <a:gd name="T4" fmla="*/ 0 w 51"/>
                  <a:gd name="T5" fmla="*/ 0 h 74"/>
                  <a:gd name="T6" fmla="*/ 0 w 51"/>
                  <a:gd name="T7" fmla="*/ 0 h 74"/>
                  <a:gd name="T8" fmla="*/ 0 w 51"/>
                  <a:gd name="T9" fmla="*/ 0 h 74"/>
                  <a:gd name="T10" fmla="*/ 0 w 51"/>
                  <a:gd name="T11" fmla="*/ 0 h 74"/>
                  <a:gd name="T12" fmla="*/ 0 w 51"/>
                  <a:gd name="T13" fmla="*/ 0 h 74"/>
                  <a:gd name="T14" fmla="*/ 0 w 51"/>
                  <a:gd name="T15" fmla="*/ 0 h 74"/>
                  <a:gd name="T16" fmla="*/ 0 w 51"/>
                  <a:gd name="T17" fmla="*/ 0 h 74"/>
                  <a:gd name="T18" fmla="*/ 0 w 51"/>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74">
                    <a:moveTo>
                      <a:pt x="36" y="0"/>
                    </a:moveTo>
                    <a:lnTo>
                      <a:pt x="37" y="1"/>
                    </a:lnTo>
                    <a:lnTo>
                      <a:pt x="46" y="8"/>
                    </a:lnTo>
                    <a:lnTo>
                      <a:pt x="51" y="20"/>
                    </a:lnTo>
                    <a:lnTo>
                      <a:pt x="51" y="35"/>
                    </a:lnTo>
                    <a:lnTo>
                      <a:pt x="45" y="49"/>
                    </a:lnTo>
                    <a:lnTo>
                      <a:pt x="35" y="62"/>
                    </a:lnTo>
                    <a:lnTo>
                      <a:pt x="23" y="69"/>
                    </a:lnTo>
                    <a:lnTo>
                      <a:pt x="11" y="74"/>
                    </a:lnTo>
                    <a:lnTo>
                      <a:pt x="0"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4" name="Freeform 876"/>
              <p:cNvSpPr>
                <a:spLocks/>
              </p:cNvSpPr>
              <p:nvPr/>
            </p:nvSpPr>
            <p:spPr bwMode="auto">
              <a:xfrm>
                <a:off x="5345" y="3441"/>
                <a:ext cx="1" cy="1"/>
              </a:xfrm>
              <a:custGeom>
                <a:avLst/>
                <a:gdLst>
                  <a:gd name="T0" fmla="*/ 0 w 2"/>
                  <a:gd name="T1" fmla="*/ 0 h 5"/>
                  <a:gd name="T2" fmla="*/ 1 w 2"/>
                  <a:gd name="T3" fmla="*/ 0 h 5"/>
                  <a:gd name="T4" fmla="*/ 1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0" y="5"/>
                    </a:moveTo>
                    <a:lnTo>
                      <a:pt x="1" y="2"/>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5" name="Line 877"/>
              <p:cNvSpPr>
                <a:spLocks noChangeShapeType="1"/>
              </p:cNvSpPr>
              <p:nvPr/>
            </p:nvSpPr>
            <p:spPr bwMode="auto">
              <a:xfrm flipV="1">
                <a:off x="5347" y="3433"/>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16" name="Freeform 878"/>
              <p:cNvSpPr>
                <a:spLocks/>
              </p:cNvSpPr>
              <p:nvPr/>
            </p:nvSpPr>
            <p:spPr bwMode="auto">
              <a:xfrm>
                <a:off x="5373" y="3364"/>
                <a:ext cx="22" cy="26"/>
              </a:xfrm>
              <a:custGeom>
                <a:avLst/>
                <a:gdLst>
                  <a:gd name="T0" fmla="*/ 0 w 66"/>
                  <a:gd name="T1" fmla="*/ 0 h 76"/>
                  <a:gd name="T2" fmla="*/ 0 w 66"/>
                  <a:gd name="T3" fmla="*/ 0 h 76"/>
                  <a:gd name="T4" fmla="*/ 0 w 66"/>
                  <a:gd name="T5" fmla="*/ 0 h 76"/>
                  <a:gd name="T6" fmla="*/ 0 w 66"/>
                  <a:gd name="T7" fmla="*/ 0 h 76"/>
                  <a:gd name="T8" fmla="*/ 0 w 66"/>
                  <a:gd name="T9" fmla="*/ 0 h 76"/>
                  <a:gd name="T10" fmla="*/ 0 w 66"/>
                  <a:gd name="T11" fmla="*/ 0 h 76"/>
                  <a:gd name="T12" fmla="*/ 0 w 66"/>
                  <a:gd name="T13" fmla="*/ 0 h 76"/>
                  <a:gd name="T14" fmla="*/ 0 w 66"/>
                  <a:gd name="T15" fmla="*/ 0 h 76"/>
                  <a:gd name="T16" fmla="*/ 0 w 6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6">
                    <a:moveTo>
                      <a:pt x="0" y="76"/>
                    </a:moveTo>
                    <a:lnTo>
                      <a:pt x="19" y="53"/>
                    </a:lnTo>
                    <a:lnTo>
                      <a:pt x="20" y="50"/>
                    </a:lnTo>
                    <a:lnTo>
                      <a:pt x="22" y="47"/>
                    </a:lnTo>
                    <a:lnTo>
                      <a:pt x="23" y="47"/>
                    </a:lnTo>
                    <a:lnTo>
                      <a:pt x="25" y="45"/>
                    </a:lnTo>
                    <a:lnTo>
                      <a:pt x="59" y="0"/>
                    </a:lnTo>
                    <a:lnTo>
                      <a:pt x="66" y="0"/>
                    </a:lnTo>
                    <a:lnTo>
                      <a:pt x="57"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7" name="Freeform 879"/>
              <p:cNvSpPr>
                <a:spLocks/>
              </p:cNvSpPr>
              <p:nvPr/>
            </p:nvSpPr>
            <p:spPr bwMode="auto">
              <a:xfrm>
                <a:off x="5403" y="3361"/>
                <a:ext cx="29" cy="28"/>
              </a:xfrm>
              <a:custGeom>
                <a:avLst/>
                <a:gdLst>
                  <a:gd name="T0" fmla="*/ 0 w 87"/>
                  <a:gd name="T1" fmla="*/ 0 h 84"/>
                  <a:gd name="T2" fmla="*/ 0 w 87"/>
                  <a:gd name="T3" fmla="*/ 0 h 84"/>
                  <a:gd name="T4" fmla="*/ 0 w 87"/>
                  <a:gd name="T5" fmla="*/ 0 h 84"/>
                  <a:gd name="T6" fmla="*/ 0 w 87"/>
                  <a:gd name="T7" fmla="*/ 0 h 84"/>
                  <a:gd name="T8" fmla="*/ 0 w 87"/>
                  <a:gd name="T9" fmla="*/ 0 h 84"/>
                  <a:gd name="T10" fmla="*/ 0 w 87"/>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84">
                    <a:moveTo>
                      <a:pt x="0" y="0"/>
                    </a:moveTo>
                    <a:lnTo>
                      <a:pt x="28" y="28"/>
                    </a:lnTo>
                    <a:lnTo>
                      <a:pt x="33" y="29"/>
                    </a:lnTo>
                    <a:lnTo>
                      <a:pt x="56" y="53"/>
                    </a:lnTo>
                    <a:lnTo>
                      <a:pt x="58" y="55"/>
                    </a:lnTo>
                    <a:lnTo>
                      <a:pt x="87" y="8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18" name="Line 880"/>
              <p:cNvSpPr>
                <a:spLocks noChangeShapeType="1"/>
              </p:cNvSpPr>
              <p:nvPr/>
            </p:nvSpPr>
            <p:spPr bwMode="auto">
              <a:xfrm flipH="1" flipV="1">
                <a:off x="5407" y="3361"/>
                <a:ext cx="51" cy="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19" name="Line 881"/>
              <p:cNvSpPr>
                <a:spLocks noChangeShapeType="1"/>
              </p:cNvSpPr>
              <p:nvPr/>
            </p:nvSpPr>
            <p:spPr bwMode="auto">
              <a:xfrm>
                <a:off x="5431" y="3314"/>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20" name="Freeform 882"/>
              <p:cNvSpPr>
                <a:spLocks/>
              </p:cNvSpPr>
              <p:nvPr/>
            </p:nvSpPr>
            <p:spPr bwMode="auto">
              <a:xfrm>
                <a:off x="5475" y="3269"/>
                <a:ext cx="6" cy="27"/>
              </a:xfrm>
              <a:custGeom>
                <a:avLst/>
                <a:gdLst>
                  <a:gd name="T0" fmla="*/ 0 w 18"/>
                  <a:gd name="T1" fmla="*/ 0 h 81"/>
                  <a:gd name="T2" fmla="*/ 0 w 18"/>
                  <a:gd name="T3" fmla="*/ 0 h 81"/>
                  <a:gd name="T4" fmla="*/ 0 w 18"/>
                  <a:gd name="T5" fmla="*/ 0 h 81"/>
                  <a:gd name="T6" fmla="*/ 0 w 18"/>
                  <a:gd name="T7" fmla="*/ 0 h 81"/>
                  <a:gd name="T8" fmla="*/ 0 w 18"/>
                  <a:gd name="T9" fmla="*/ 0 h 81"/>
                  <a:gd name="T10" fmla="*/ 0 w 18"/>
                  <a:gd name="T11" fmla="*/ 0 h 81"/>
                  <a:gd name="T12" fmla="*/ 0 w 18"/>
                  <a:gd name="T13" fmla="*/ 0 h 81"/>
                  <a:gd name="T14" fmla="*/ 0 w 18"/>
                  <a:gd name="T15" fmla="*/ 0 h 81"/>
                  <a:gd name="T16" fmla="*/ 0 w 18"/>
                  <a:gd name="T17" fmla="*/ 0 h 81"/>
                  <a:gd name="T18" fmla="*/ 0 w 18"/>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81">
                    <a:moveTo>
                      <a:pt x="13" y="79"/>
                    </a:moveTo>
                    <a:lnTo>
                      <a:pt x="18" y="81"/>
                    </a:lnTo>
                    <a:lnTo>
                      <a:pt x="13" y="79"/>
                    </a:lnTo>
                    <a:lnTo>
                      <a:pt x="7" y="69"/>
                    </a:lnTo>
                    <a:lnTo>
                      <a:pt x="3" y="57"/>
                    </a:lnTo>
                    <a:lnTo>
                      <a:pt x="0" y="42"/>
                    </a:lnTo>
                    <a:lnTo>
                      <a:pt x="1" y="25"/>
                    </a:lnTo>
                    <a:lnTo>
                      <a:pt x="3" y="13"/>
                    </a:lnTo>
                    <a:lnTo>
                      <a:pt x="9" y="2"/>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1" name="Line 883"/>
              <p:cNvSpPr>
                <a:spLocks noChangeShapeType="1"/>
              </p:cNvSpPr>
              <p:nvPr/>
            </p:nvSpPr>
            <p:spPr bwMode="auto">
              <a:xfrm flipV="1">
                <a:off x="5481" y="3279"/>
                <a:ext cx="197"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22" name="Freeform 884"/>
              <p:cNvSpPr>
                <a:spLocks/>
              </p:cNvSpPr>
              <p:nvPr/>
            </p:nvSpPr>
            <p:spPr bwMode="auto">
              <a:xfrm>
                <a:off x="5681" y="3255"/>
                <a:ext cx="10" cy="27"/>
              </a:xfrm>
              <a:custGeom>
                <a:avLst/>
                <a:gdLst>
                  <a:gd name="T0" fmla="*/ 0 w 32"/>
                  <a:gd name="T1" fmla="*/ 0 h 81"/>
                  <a:gd name="T2" fmla="*/ 0 w 32"/>
                  <a:gd name="T3" fmla="*/ 0 h 81"/>
                  <a:gd name="T4" fmla="*/ 0 w 32"/>
                  <a:gd name="T5" fmla="*/ 0 h 81"/>
                  <a:gd name="T6" fmla="*/ 0 w 32"/>
                  <a:gd name="T7" fmla="*/ 0 h 81"/>
                  <a:gd name="T8" fmla="*/ 0 w 32"/>
                  <a:gd name="T9" fmla="*/ 0 h 81"/>
                  <a:gd name="T10" fmla="*/ 0 w 32"/>
                  <a:gd name="T11" fmla="*/ 0 h 81"/>
                  <a:gd name="T12" fmla="*/ 0 w 32"/>
                  <a:gd name="T13" fmla="*/ 0 h 81"/>
                  <a:gd name="T14" fmla="*/ 0 w 32"/>
                  <a:gd name="T15" fmla="*/ 0 h 81"/>
                  <a:gd name="T16" fmla="*/ 0 w 32"/>
                  <a:gd name="T17" fmla="*/ 0 h 81"/>
                  <a:gd name="T18" fmla="*/ 0 w 32"/>
                  <a:gd name="T19" fmla="*/ 0 h 81"/>
                  <a:gd name="T20" fmla="*/ 0 w 32"/>
                  <a:gd name="T21" fmla="*/ 0 h 81"/>
                  <a:gd name="T22" fmla="*/ 0 w 32"/>
                  <a:gd name="T23" fmla="*/ 0 h 81"/>
                  <a:gd name="T24" fmla="*/ 0 w 32"/>
                  <a:gd name="T25" fmla="*/ 0 h 81"/>
                  <a:gd name="T26" fmla="*/ 0 w 32"/>
                  <a:gd name="T27" fmla="*/ 0 h 81"/>
                  <a:gd name="T28" fmla="*/ 0 w 32"/>
                  <a:gd name="T29" fmla="*/ 0 h 81"/>
                  <a:gd name="T30" fmla="*/ 0 w 32"/>
                  <a:gd name="T31" fmla="*/ 0 h 81"/>
                  <a:gd name="T32" fmla="*/ 0 w 32"/>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81">
                    <a:moveTo>
                      <a:pt x="18" y="81"/>
                    </a:moveTo>
                    <a:lnTo>
                      <a:pt x="21" y="80"/>
                    </a:lnTo>
                    <a:lnTo>
                      <a:pt x="27" y="70"/>
                    </a:lnTo>
                    <a:lnTo>
                      <a:pt x="30" y="57"/>
                    </a:lnTo>
                    <a:lnTo>
                      <a:pt x="32" y="40"/>
                    </a:lnTo>
                    <a:lnTo>
                      <a:pt x="30" y="25"/>
                    </a:lnTo>
                    <a:lnTo>
                      <a:pt x="25" y="12"/>
                    </a:lnTo>
                    <a:lnTo>
                      <a:pt x="19" y="1"/>
                    </a:lnTo>
                    <a:lnTo>
                      <a:pt x="13" y="0"/>
                    </a:lnTo>
                    <a:lnTo>
                      <a:pt x="8" y="1"/>
                    </a:lnTo>
                    <a:lnTo>
                      <a:pt x="5" y="13"/>
                    </a:lnTo>
                    <a:lnTo>
                      <a:pt x="0" y="26"/>
                    </a:lnTo>
                    <a:lnTo>
                      <a:pt x="0" y="42"/>
                    </a:lnTo>
                    <a:lnTo>
                      <a:pt x="4" y="58"/>
                    </a:lnTo>
                    <a:lnTo>
                      <a:pt x="6" y="70"/>
                    </a:lnTo>
                    <a:lnTo>
                      <a:pt x="12" y="80"/>
                    </a:lnTo>
                    <a:lnTo>
                      <a:pt x="18" y="8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3" name="Freeform 885"/>
              <p:cNvSpPr>
                <a:spLocks/>
              </p:cNvSpPr>
              <p:nvPr/>
            </p:nvSpPr>
            <p:spPr bwMode="auto">
              <a:xfrm>
                <a:off x="5596" y="3293"/>
                <a:ext cx="8" cy="4"/>
              </a:xfrm>
              <a:custGeom>
                <a:avLst/>
                <a:gdLst>
                  <a:gd name="T0" fmla="*/ 0 w 24"/>
                  <a:gd name="T1" fmla="*/ 0 h 12"/>
                  <a:gd name="T2" fmla="*/ 0 w 24"/>
                  <a:gd name="T3" fmla="*/ 0 h 12"/>
                  <a:gd name="T4" fmla="*/ 0 w 24"/>
                  <a:gd name="T5" fmla="*/ 0 h 12"/>
                  <a:gd name="T6" fmla="*/ 0 w 24"/>
                  <a:gd name="T7" fmla="*/ 0 h 12"/>
                  <a:gd name="T8" fmla="*/ 0 w 24"/>
                  <a:gd name="T9" fmla="*/ 0 h 12"/>
                  <a:gd name="T10" fmla="*/ 0 w 24"/>
                  <a:gd name="T11" fmla="*/ 0 h 12"/>
                  <a:gd name="T12" fmla="*/ 0 w 24"/>
                  <a:gd name="T13" fmla="*/ 0 h 12"/>
                  <a:gd name="T14" fmla="*/ 0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2">
                    <a:moveTo>
                      <a:pt x="24" y="12"/>
                    </a:moveTo>
                    <a:lnTo>
                      <a:pt x="21" y="11"/>
                    </a:lnTo>
                    <a:lnTo>
                      <a:pt x="18" y="9"/>
                    </a:lnTo>
                    <a:lnTo>
                      <a:pt x="13" y="5"/>
                    </a:lnTo>
                    <a:lnTo>
                      <a:pt x="8" y="4"/>
                    </a:lnTo>
                    <a:lnTo>
                      <a:pt x="6" y="3"/>
                    </a:lnTo>
                    <a:lnTo>
                      <a:pt x="2" y="0"/>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4" name="Line 886"/>
              <p:cNvSpPr>
                <a:spLocks noChangeShapeType="1"/>
              </p:cNvSpPr>
              <p:nvPr/>
            </p:nvSpPr>
            <p:spPr bwMode="auto">
              <a:xfrm>
                <a:off x="5604" y="329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725" name="Freeform 887"/>
              <p:cNvSpPr>
                <a:spLocks/>
              </p:cNvSpPr>
              <p:nvPr/>
            </p:nvSpPr>
            <p:spPr bwMode="auto">
              <a:xfrm>
                <a:off x="5575" y="3299"/>
                <a:ext cx="16" cy="7"/>
              </a:xfrm>
              <a:custGeom>
                <a:avLst/>
                <a:gdLst>
                  <a:gd name="T0" fmla="*/ 0 w 48"/>
                  <a:gd name="T1" fmla="*/ 0 h 21"/>
                  <a:gd name="T2" fmla="*/ 0 w 48"/>
                  <a:gd name="T3" fmla="*/ 0 h 21"/>
                  <a:gd name="T4" fmla="*/ 0 w 48"/>
                  <a:gd name="T5" fmla="*/ 0 h 21"/>
                  <a:gd name="T6" fmla="*/ 0 w 48"/>
                  <a:gd name="T7" fmla="*/ 0 h 21"/>
                  <a:gd name="T8" fmla="*/ 0 w 48"/>
                  <a:gd name="T9" fmla="*/ 0 h 21"/>
                  <a:gd name="T10" fmla="*/ 0 w 48"/>
                  <a:gd name="T11" fmla="*/ 0 h 21"/>
                  <a:gd name="T12" fmla="*/ 0 w 48"/>
                  <a:gd name="T13" fmla="*/ 0 h 21"/>
                  <a:gd name="T14" fmla="*/ 0 w 48"/>
                  <a:gd name="T15" fmla="*/ 0 h 21"/>
                  <a:gd name="T16" fmla="*/ 0 w 48"/>
                  <a:gd name="T17" fmla="*/ 0 h 21"/>
                  <a:gd name="T18" fmla="*/ 0 w 48"/>
                  <a:gd name="T19" fmla="*/ 0 h 21"/>
                  <a:gd name="T20" fmla="*/ 0 w 48"/>
                  <a:gd name="T21" fmla="*/ 0 h 21"/>
                  <a:gd name="T22" fmla="*/ 0 w 48"/>
                  <a:gd name="T23" fmla="*/ 0 h 21"/>
                  <a:gd name="T24" fmla="*/ 0 w 48"/>
                  <a:gd name="T25" fmla="*/ 0 h 21"/>
                  <a:gd name="T26" fmla="*/ 0 w 48"/>
                  <a:gd name="T27" fmla="*/ 0 h 21"/>
                  <a:gd name="T28" fmla="*/ 0 w 48"/>
                  <a:gd name="T29" fmla="*/ 0 h 21"/>
                  <a:gd name="T30" fmla="*/ 0 w 48"/>
                  <a:gd name="T31" fmla="*/ 0 h 21"/>
                  <a:gd name="T32" fmla="*/ 0 w 4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1">
                    <a:moveTo>
                      <a:pt x="47" y="7"/>
                    </a:moveTo>
                    <a:lnTo>
                      <a:pt x="41" y="3"/>
                    </a:lnTo>
                    <a:lnTo>
                      <a:pt x="34" y="1"/>
                    </a:lnTo>
                    <a:lnTo>
                      <a:pt x="26" y="0"/>
                    </a:lnTo>
                    <a:lnTo>
                      <a:pt x="15" y="1"/>
                    </a:lnTo>
                    <a:lnTo>
                      <a:pt x="6" y="3"/>
                    </a:lnTo>
                    <a:lnTo>
                      <a:pt x="0" y="7"/>
                    </a:lnTo>
                    <a:lnTo>
                      <a:pt x="0" y="10"/>
                    </a:lnTo>
                    <a:lnTo>
                      <a:pt x="0" y="15"/>
                    </a:lnTo>
                    <a:lnTo>
                      <a:pt x="6" y="17"/>
                    </a:lnTo>
                    <a:lnTo>
                      <a:pt x="15" y="21"/>
                    </a:lnTo>
                    <a:lnTo>
                      <a:pt x="26" y="21"/>
                    </a:lnTo>
                    <a:lnTo>
                      <a:pt x="34" y="21"/>
                    </a:lnTo>
                    <a:lnTo>
                      <a:pt x="41" y="17"/>
                    </a:lnTo>
                    <a:lnTo>
                      <a:pt x="47" y="15"/>
                    </a:lnTo>
                    <a:lnTo>
                      <a:pt x="48" y="10"/>
                    </a:lnTo>
                    <a:lnTo>
                      <a:pt x="47"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6" name="Freeform 888"/>
              <p:cNvSpPr>
                <a:spLocks/>
              </p:cNvSpPr>
              <p:nvPr/>
            </p:nvSpPr>
            <p:spPr bwMode="auto">
              <a:xfrm>
                <a:off x="5587" y="3323"/>
                <a:ext cx="9" cy="12"/>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35">
                    <a:moveTo>
                      <a:pt x="15" y="0"/>
                    </a:moveTo>
                    <a:lnTo>
                      <a:pt x="9" y="2"/>
                    </a:lnTo>
                    <a:lnTo>
                      <a:pt x="6" y="6"/>
                    </a:lnTo>
                    <a:lnTo>
                      <a:pt x="1" y="12"/>
                    </a:lnTo>
                    <a:lnTo>
                      <a:pt x="0" y="18"/>
                    </a:lnTo>
                    <a:lnTo>
                      <a:pt x="1" y="24"/>
                    </a:lnTo>
                    <a:lnTo>
                      <a:pt x="6" y="29"/>
                    </a:lnTo>
                    <a:lnTo>
                      <a:pt x="9" y="35"/>
                    </a:lnTo>
                    <a:lnTo>
                      <a:pt x="15" y="35"/>
                    </a:lnTo>
                    <a:lnTo>
                      <a:pt x="21" y="35"/>
                    </a:lnTo>
                    <a:lnTo>
                      <a:pt x="24" y="29"/>
                    </a:lnTo>
                    <a:lnTo>
                      <a:pt x="28" y="24"/>
                    </a:lnTo>
                    <a:lnTo>
                      <a:pt x="28" y="18"/>
                    </a:lnTo>
                    <a:lnTo>
                      <a:pt x="28" y="12"/>
                    </a:lnTo>
                    <a:lnTo>
                      <a:pt x="24" y="6"/>
                    </a:lnTo>
                    <a:lnTo>
                      <a:pt x="21" y="2"/>
                    </a:lnTo>
                    <a:lnTo>
                      <a:pt x="15"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7" name="Freeform 889"/>
              <p:cNvSpPr>
                <a:spLocks/>
              </p:cNvSpPr>
              <p:nvPr/>
            </p:nvSpPr>
            <p:spPr bwMode="auto">
              <a:xfrm>
                <a:off x="5598" y="3325"/>
                <a:ext cx="8" cy="25"/>
              </a:xfrm>
              <a:custGeom>
                <a:avLst/>
                <a:gdLst>
                  <a:gd name="T0" fmla="*/ 0 w 23"/>
                  <a:gd name="T1" fmla="*/ 0 h 73"/>
                  <a:gd name="T2" fmla="*/ 0 w 23"/>
                  <a:gd name="T3" fmla="*/ 0 h 73"/>
                  <a:gd name="T4" fmla="*/ 0 w 23"/>
                  <a:gd name="T5" fmla="*/ 0 h 73"/>
                  <a:gd name="T6" fmla="*/ 0 w 23"/>
                  <a:gd name="T7" fmla="*/ 0 h 73"/>
                  <a:gd name="T8" fmla="*/ 0 w 23"/>
                  <a:gd name="T9" fmla="*/ 0 h 73"/>
                  <a:gd name="T10" fmla="*/ 0 w 23"/>
                  <a:gd name="T11" fmla="*/ 0 h 73"/>
                  <a:gd name="T12" fmla="*/ 0 w 23"/>
                  <a:gd name="T13" fmla="*/ 0 h 73"/>
                  <a:gd name="T14" fmla="*/ 0 w 23"/>
                  <a:gd name="T15" fmla="*/ 0 h 73"/>
                  <a:gd name="T16" fmla="*/ 0 w 23"/>
                  <a:gd name="T17" fmla="*/ 0 h 73"/>
                  <a:gd name="T18" fmla="*/ 0 w 2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73">
                    <a:moveTo>
                      <a:pt x="0" y="0"/>
                    </a:moveTo>
                    <a:lnTo>
                      <a:pt x="10" y="2"/>
                    </a:lnTo>
                    <a:lnTo>
                      <a:pt x="16" y="9"/>
                    </a:lnTo>
                    <a:lnTo>
                      <a:pt x="23" y="21"/>
                    </a:lnTo>
                    <a:lnTo>
                      <a:pt x="23" y="33"/>
                    </a:lnTo>
                    <a:lnTo>
                      <a:pt x="17" y="45"/>
                    </a:lnTo>
                    <a:lnTo>
                      <a:pt x="10" y="54"/>
                    </a:lnTo>
                    <a:lnTo>
                      <a:pt x="6" y="59"/>
                    </a:lnTo>
                    <a:lnTo>
                      <a:pt x="4" y="66"/>
                    </a:lnTo>
                    <a:lnTo>
                      <a:pt x="4" y="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8" name="Freeform 890"/>
              <p:cNvSpPr>
                <a:spLocks/>
              </p:cNvSpPr>
              <p:nvPr/>
            </p:nvSpPr>
            <p:spPr bwMode="auto">
              <a:xfrm>
                <a:off x="5562" y="3293"/>
                <a:ext cx="8" cy="5"/>
              </a:xfrm>
              <a:custGeom>
                <a:avLst/>
                <a:gdLst>
                  <a:gd name="T0" fmla="*/ 0 w 24"/>
                  <a:gd name="T1" fmla="*/ 0 h 16"/>
                  <a:gd name="T2" fmla="*/ 0 w 24"/>
                  <a:gd name="T3" fmla="*/ 0 h 16"/>
                  <a:gd name="T4" fmla="*/ 0 w 24"/>
                  <a:gd name="T5" fmla="*/ 0 h 16"/>
                  <a:gd name="T6" fmla="*/ 0 w 24"/>
                  <a:gd name="T7" fmla="*/ 0 h 16"/>
                  <a:gd name="T8" fmla="*/ 0 w 24"/>
                  <a:gd name="T9" fmla="*/ 0 h 16"/>
                  <a:gd name="T10" fmla="*/ 0 w 24"/>
                  <a:gd name="T11" fmla="*/ 0 h 16"/>
                  <a:gd name="T12" fmla="*/ 0 w 24"/>
                  <a:gd name="T13" fmla="*/ 0 h 16"/>
                  <a:gd name="T14" fmla="*/ 0 w 24"/>
                  <a:gd name="T15" fmla="*/ 0 h 16"/>
                  <a:gd name="T16" fmla="*/ 0 w 24"/>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6">
                    <a:moveTo>
                      <a:pt x="24" y="3"/>
                    </a:moveTo>
                    <a:lnTo>
                      <a:pt x="23" y="0"/>
                    </a:lnTo>
                    <a:lnTo>
                      <a:pt x="19" y="3"/>
                    </a:lnTo>
                    <a:lnTo>
                      <a:pt x="16" y="4"/>
                    </a:lnTo>
                    <a:lnTo>
                      <a:pt x="12" y="5"/>
                    </a:lnTo>
                    <a:lnTo>
                      <a:pt x="6" y="9"/>
                    </a:lnTo>
                    <a:lnTo>
                      <a:pt x="4" y="11"/>
                    </a:lnTo>
                    <a:lnTo>
                      <a:pt x="0" y="12"/>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29" name="Freeform 891"/>
              <p:cNvSpPr>
                <a:spLocks/>
              </p:cNvSpPr>
              <p:nvPr/>
            </p:nvSpPr>
            <p:spPr bwMode="auto">
              <a:xfrm>
                <a:off x="5413" y="3453"/>
                <a:ext cx="2" cy="13"/>
              </a:xfrm>
              <a:custGeom>
                <a:avLst/>
                <a:gdLst>
                  <a:gd name="T0" fmla="*/ 0 w 8"/>
                  <a:gd name="T1" fmla="*/ 0 h 38"/>
                  <a:gd name="T2" fmla="*/ 0 w 8"/>
                  <a:gd name="T3" fmla="*/ 0 h 38"/>
                  <a:gd name="T4" fmla="*/ 0 w 8"/>
                  <a:gd name="T5" fmla="*/ 0 h 38"/>
                  <a:gd name="T6" fmla="*/ 0 60000 65536"/>
                  <a:gd name="T7" fmla="*/ 0 60000 65536"/>
                  <a:gd name="T8" fmla="*/ 0 60000 65536"/>
                </a:gdLst>
                <a:ahLst/>
                <a:cxnLst>
                  <a:cxn ang="T6">
                    <a:pos x="T0" y="T1"/>
                  </a:cxn>
                  <a:cxn ang="T7">
                    <a:pos x="T2" y="T3"/>
                  </a:cxn>
                  <a:cxn ang="T8">
                    <a:pos x="T4" y="T5"/>
                  </a:cxn>
                </a:cxnLst>
                <a:rect l="0" t="0" r="r" b="b"/>
                <a:pathLst>
                  <a:path w="8" h="38">
                    <a:moveTo>
                      <a:pt x="0" y="0"/>
                    </a:moveTo>
                    <a:lnTo>
                      <a:pt x="8" y="21"/>
                    </a:lnTo>
                    <a:lnTo>
                      <a:pt x="8"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30" name="Freeform 892"/>
              <p:cNvSpPr>
                <a:spLocks/>
              </p:cNvSpPr>
              <p:nvPr/>
            </p:nvSpPr>
            <p:spPr bwMode="auto">
              <a:xfrm>
                <a:off x="5407" y="3473"/>
                <a:ext cx="7" cy="7"/>
              </a:xfrm>
              <a:custGeom>
                <a:avLst/>
                <a:gdLst>
                  <a:gd name="T0" fmla="*/ 0 w 19"/>
                  <a:gd name="T1" fmla="*/ 0 h 22"/>
                  <a:gd name="T2" fmla="*/ 0 w 19"/>
                  <a:gd name="T3" fmla="*/ 0 h 22"/>
                  <a:gd name="T4" fmla="*/ 0 w 19"/>
                  <a:gd name="T5" fmla="*/ 0 h 22"/>
                  <a:gd name="T6" fmla="*/ 0 60000 65536"/>
                  <a:gd name="T7" fmla="*/ 0 60000 65536"/>
                  <a:gd name="T8" fmla="*/ 0 60000 65536"/>
                </a:gdLst>
                <a:ahLst/>
                <a:cxnLst>
                  <a:cxn ang="T6">
                    <a:pos x="T0" y="T1"/>
                  </a:cxn>
                  <a:cxn ang="T7">
                    <a:pos x="T2" y="T3"/>
                  </a:cxn>
                  <a:cxn ang="T8">
                    <a:pos x="T4" y="T5"/>
                  </a:cxn>
                </a:cxnLst>
                <a:rect l="0" t="0" r="r" b="b"/>
                <a:pathLst>
                  <a:path w="19" h="22">
                    <a:moveTo>
                      <a:pt x="19" y="0"/>
                    </a:moveTo>
                    <a:lnTo>
                      <a:pt x="14" y="5"/>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31" name="Freeform 893"/>
              <p:cNvSpPr>
                <a:spLocks/>
              </p:cNvSpPr>
              <p:nvPr/>
            </p:nvSpPr>
            <p:spPr bwMode="auto">
              <a:xfrm>
                <a:off x="5419" y="3591"/>
                <a:ext cx="111" cy="18"/>
              </a:xfrm>
              <a:custGeom>
                <a:avLst/>
                <a:gdLst>
                  <a:gd name="T0" fmla="*/ 0 w 332"/>
                  <a:gd name="T1" fmla="*/ 0 h 52"/>
                  <a:gd name="T2" fmla="*/ 0 w 332"/>
                  <a:gd name="T3" fmla="*/ 0 h 52"/>
                  <a:gd name="T4" fmla="*/ 0 w 332"/>
                  <a:gd name="T5" fmla="*/ 0 h 52"/>
                  <a:gd name="T6" fmla="*/ 0 w 332"/>
                  <a:gd name="T7" fmla="*/ 0 h 52"/>
                  <a:gd name="T8" fmla="*/ 0 w 332"/>
                  <a:gd name="T9" fmla="*/ 0 h 52"/>
                  <a:gd name="T10" fmla="*/ 0 w 332"/>
                  <a:gd name="T11" fmla="*/ 0 h 52"/>
                  <a:gd name="T12" fmla="*/ 0 w 332"/>
                  <a:gd name="T13" fmla="*/ 0 h 52"/>
                  <a:gd name="T14" fmla="*/ 0 w 332"/>
                  <a:gd name="T15" fmla="*/ 0 h 52"/>
                  <a:gd name="T16" fmla="*/ 0 w 33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2" h="52">
                    <a:moveTo>
                      <a:pt x="0" y="52"/>
                    </a:moveTo>
                    <a:lnTo>
                      <a:pt x="133" y="50"/>
                    </a:lnTo>
                    <a:lnTo>
                      <a:pt x="228" y="43"/>
                    </a:lnTo>
                    <a:lnTo>
                      <a:pt x="271" y="36"/>
                    </a:lnTo>
                    <a:lnTo>
                      <a:pt x="314" y="24"/>
                    </a:lnTo>
                    <a:lnTo>
                      <a:pt x="320" y="21"/>
                    </a:lnTo>
                    <a:lnTo>
                      <a:pt x="322" y="14"/>
                    </a:lnTo>
                    <a:lnTo>
                      <a:pt x="332" y="8"/>
                    </a:lnTo>
                    <a:lnTo>
                      <a:pt x="30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32" name="Freeform 894"/>
              <p:cNvSpPr>
                <a:spLocks/>
              </p:cNvSpPr>
              <p:nvPr/>
            </p:nvSpPr>
            <p:spPr bwMode="auto">
              <a:xfrm>
                <a:off x="5305" y="3591"/>
                <a:ext cx="228" cy="22"/>
              </a:xfrm>
              <a:custGeom>
                <a:avLst/>
                <a:gdLst>
                  <a:gd name="T0" fmla="*/ 0 w 682"/>
                  <a:gd name="T1" fmla="*/ 0 h 67"/>
                  <a:gd name="T2" fmla="*/ 0 w 682"/>
                  <a:gd name="T3" fmla="*/ 0 h 67"/>
                  <a:gd name="T4" fmla="*/ 0 w 682"/>
                  <a:gd name="T5" fmla="*/ 0 h 67"/>
                  <a:gd name="T6" fmla="*/ 0 w 682"/>
                  <a:gd name="T7" fmla="*/ 0 h 67"/>
                  <a:gd name="T8" fmla="*/ 0 w 682"/>
                  <a:gd name="T9" fmla="*/ 0 h 67"/>
                  <a:gd name="T10" fmla="*/ 0 w 682"/>
                  <a:gd name="T11" fmla="*/ 0 h 67"/>
                  <a:gd name="T12" fmla="*/ 0 w 682"/>
                  <a:gd name="T13" fmla="*/ 0 h 67"/>
                  <a:gd name="T14" fmla="*/ 0 w 682"/>
                  <a:gd name="T15" fmla="*/ 0 h 67"/>
                  <a:gd name="T16" fmla="*/ 0 w 682"/>
                  <a:gd name="T17" fmla="*/ 0 h 67"/>
                  <a:gd name="T18" fmla="*/ 0 w 682"/>
                  <a:gd name="T19" fmla="*/ 0 h 67"/>
                  <a:gd name="T20" fmla="*/ 0 w 682"/>
                  <a:gd name="T21" fmla="*/ 0 h 67"/>
                  <a:gd name="T22" fmla="*/ 0 w 682"/>
                  <a:gd name="T23" fmla="*/ 0 h 67"/>
                  <a:gd name="T24" fmla="*/ 0 w 682"/>
                  <a:gd name="T25" fmla="*/ 0 h 67"/>
                  <a:gd name="T26" fmla="*/ 0 w 682"/>
                  <a:gd name="T27" fmla="*/ 0 h 67"/>
                  <a:gd name="T28" fmla="*/ 0 w 682"/>
                  <a:gd name="T29" fmla="*/ 0 h 67"/>
                  <a:gd name="T30" fmla="*/ 0 w 682"/>
                  <a:gd name="T31" fmla="*/ 0 h 67"/>
                  <a:gd name="T32" fmla="*/ 0 w 682"/>
                  <a:gd name="T33" fmla="*/ 0 h 67"/>
                  <a:gd name="T34" fmla="*/ 0 w 682"/>
                  <a:gd name="T35" fmla="*/ 0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2" h="67">
                    <a:moveTo>
                      <a:pt x="674" y="9"/>
                    </a:moveTo>
                    <a:lnTo>
                      <a:pt x="680" y="14"/>
                    </a:lnTo>
                    <a:lnTo>
                      <a:pt x="682" y="21"/>
                    </a:lnTo>
                    <a:lnTo>
                      <a:pt x="680" y="28"/>
                    </a:lnTo>
                    <a:lnTo>
                      <a:pt x="674" y="33"/>
                    </a:lnTo>
                    <a:lnTo>
                      <a:pt x="628" y="47"/>
                    </a:lnTo>
                    <a:lnTo>
                      <a:pt x="583" y="55"/>
                    </a:lnTo>
                    <a:lnTo>
                      <a:pt x="482" y="67"/>
                    </a:lnTo>
                    <a:lnTo>
                      <a:pt x="342" y="45"/>
                    </a:lnTo>
                    <a:lnTo>
                      <a:pt x="201" y="67"/>
                    </a:lnTo>
                    <a:lnTo>
                      <a:pt x="100" y="55"/>
                    </a:lnTo>
                    <a:lnTo>
                      <a:pt x="53" y="47"/>
                    </a:lnTo>
                    <a:lnTo>
                      <a:pt x="9" y="33"/>
                    </a:lnTo>
                    <a:lnTo>
                      <a:pt x="2" y="28"/>
                    </a:lnTo>
                    <a:lnTo>
                      <a:pt x="0" y="21"/>
                    </a:lnTo>
                    <a:lnTo>
                      <a:pt x="2" y="14"/>
                    </a:lnTo>
                    <a:lnTo>
                      <a:pt x="9" y="9"/>
                    </a:lnTo>
                    <a:lnTo>
                      <a:pt x="3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733" name="Freeform 895"/>
              <p:cNvSpPr>
                <a:spLocks/>
              </p:cNvSpPr>
              <p:nvPr/>
            </p:nvSpPr>
            <p:spPr bwMode="auto">
              <a:xfrm>
                <a:off x="5312" y="3596"/>
                <a:ext cx="107" cy="13"/>
              </a:xfrm>
              <a:custGeom>
                <a:avLst/>
                <a:gdLst>
                  <a:gd name="T0" fmla="*/ 0 w 322"/>
                  <a:gd name="T1" fmla="*/ 0 h 39"/>
                  <a:gd name="T2" fmla="*/ 0 w 322"/>
                  <a:gd name="T3" fmla="*/ 0 h 39"/>
                  <a:gd name="T4" fmla="*/ 0 w 322"/>
                  <a:gd name="T5" fmla="*/ 0 h 39"/>
                  <a:gd name="T6" fmla="*/ 0 w 322"/>
                  <a:gd name="T7" fmla="*/ 0 h 39"/>
                  <a:gd name="T8" fmla="*/ 0 w 322"/>
                  <a:gd name="T9" fmla="*/ 0 h 39"/>
                  <a:gd name="T10" fmla="*/ 0 w 322"/>
                  <a:gd name="T11" fmla="*/ 0 h 39"/>
                  <a:gd name="T12" fmla="*/ 0 w 322"/>
                  <a:gd name="T13" fmla="*/ 0 h 39"/>
                  <a:gd name="T14" fmla="*/ 0 w 322"/>
                  <a:gd name="T15" fmla="*/ 0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2" h="39">
                    <a:moveTo>
                      <a:pt x="0" y="0"/>
                    </a:moveTo>
                    <a:lnTo>
                      <a:pt x="0" y="1"/>
                    </a:lnTo>
                    <a:lnTo>
                      <a:pt x="2" y="8"/>
                    </a:lnTo>
                    <a:lnTo>
                      <a:pt x="7" y="11"/>
                    </a:lnTo>
                    <a:lnTo>
                      <a:pt x="51" y="23"/>
                    </a:lnTo>
                    <a:lnTo>
                      <a:pt x="94" y="30"/>
                    </a:lnTo>
                    <a:lnTo>
                      <a:pt x="189" y="37"/>
                    </a:lnTo>
                    <a:lnTo>
                      <a:pt x="322"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89142" name="Line 896"/>
            <p:cNvSpPr>
              <a:spLocks noChangeShapeType="1"/>
            </p:cNvSpPr>
            <p:nvPr/>
          </p:nvSpPr>
          <p:spPr bwMode="auto">
            <a:xfrm flipV="1">
              <a:off x="3311" y="1713"/>
              <a:ext cx="0" cy="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3" name="Line 897"/>
            <p:cNvSpPr>
              <a:spLocks noChangeShapeType="1"/>
            </p:cNvSpPr>
            <p:nvPr/>
          </p:nvSpPr>
          <p:spPr bwMode="auto">
            <a:xfrm flipV="1">
              <a:off x="3312" y="1702"/>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4" name="Line 898"/>
            <p:cNvSpPr>
              <a:spLocks noChangeShapeType="1"/>
            </p:cNvSpPr>
            <p:nvPr/>
          </p:nvSpPr>
          <p:spPr bwMode="auto">
            <a:xfrm flipV="1">
              <a:off x="3317" y="1675"/>
              <a:ext cx="1" cy="2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5" name="Line 899"/>
            <p:cNvSpPr>
              <a:spLocks noChangeShapeType="1"/>
            </p:cNvSpPr>
            <p:nvPr/>
          </p:nvSpPr>
          <p:spPr bwMode="auto">
            <a:xfrm>
              <a:off x="3300" y="1675"/>
              <a:ext cx="0" cy="2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6" name="Line 900"/>
            <p:cNvSpPr>
              <a:spLocks noChangeShapeType="1"/>
            </p:cNvSpPr>
            <p:nvPr/>
          </p:nvSpPr>
          <p:spPr bwMode="auto">
            <a:xfrm>
              <a:off x="3303" y="1702"/>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7" name="Freeform 901"/>
            <p:cNvSpPr>
              <a:spLocks/>
            </p:cNvSpPr>
            <p:nvPr/>
          </p:nvSpPr>
          <p:spPr bwMode="auto">
            <a:xfrm>
              <a:off x="3303" y="1521"/>
              <a:ext cx="9" cy="138"/>
            </a:xfrm>
            <a:custGeom>
              <a:avLst/>
              <a:gdLst>
                <a:gd name="T0" fmla="*/ 0 w 29"/>
                <a:gd name="T1" fmla="*/ 0 h 593"/>
                <a:gd name="T2" fmla="*/ 0 w 29"/>
                <a:gd name="T3" fmla="*/ 0 h 593"/>
                <a:gd name="T4" fmla="*/ 0 w 29"/>
                <a:gd name="T5" fmla="*/ 0 h 593"/>
                <a:gd name="T6" fmla="*/ 0 w 29"/>
                <a:gd name="T7" fmla="*/ 0 h 593"/>
                <a:gd name="T8" fmla="*/ 0 w 29"/>
                <a:gd name="T9" fmla="*/ 0 h 593"/>
                <a:gd name="T10" fmla="*/ 0 w 29"/>
                <a:gd name="T11" fmla="*/ 0 h 593"/>
                <a:gd name="T12" fmla="*/ 0 w 29"/>
                <a:gd name="T13" fmla="*/ 0 h 593"/>
                <a:gd name="T14" fmla="*/ 0 w 29"/>
                <a:gd name="T15" fmla="*/ 0 h 5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593">
                  <a:moveTo>
                    <a:pt x="0" y="593"/>
                  </a:moveTo>
                  <a:lnTo>
                    <a:pt x="0" y="576"/>
                  </a:lnTo>
                  <a:lnTo>
                    <a:pt x="8" y="568"/>
                  </a:lnTo>
                  <a:lnTo>
                    <a:pt x="8" y="0"/>
                  </a:lnTo>
                  <a:lnTo>
                    <a:pt x="22" y="0"/>
                  </a:lnTo>
                  <a:lnTo>
                    <a:pt x="22" y="568"/>
                  </a:lnTo>
                  <a:lnTo>
                    <a:pt x="29" y="576"/>
                  </a:lnTo>
                  <a:lnTo>
                    <a:pt x="29" y="5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48" name="Line 902"/>
            <p:cNvSpPr>
              <a:spLocks noChangeShapeType="1"/>
            </p:cNvSpPr>
            <p:nvPr/>
          </p:nvSpPr>
          <p:spPr bwMode="auto">
            <a:xfrm>
              <a:off x="3322" y="1659"/>
              <a:ext cx="0"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49" name="Line 903"/>
            <p:cNvSpPr>
              <a:spLocks noChangeShapeType="1"/>
            </p:cNvSpPr>
            <p:nvPr/>
          </p:nvSpPr>
          <p:spPr bwMode="auto">
            <a:xfrm>
              <a:off x="3326" y="1665"/>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0" name="Line 904"/>
            <p:cNvSpPr>
              <a:spLocks noChangeShapeType="1"/>
            </p:cNvSpPr>
            <p:nvPr/>
          </p:nvSpPr>
          <p:spPr bwMode="auto">
            <a:xfrm flipV="1">
              <a:off x="3290" y="1665"/>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1" name="Line 905"/>
            <p:cNvSpPr>
              <a:spLocks noChangeShapeType="1"/>
            </p:cNvSpPr>
            <p:nvPr/>
          </p:nvSpPr>
          <p:spPr bwMode="auto">
            <a:xfrm flipV="1">
              <a:off x="3294" y="1659"/>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2" name="Line 906"/>
            <p:cNvSpPr>
              <a:spLocks noChangeShapeType="1"/>
            </p:cNvSpPr>
            <p:nvPr/>
          </p:nvSpPr>
          <p:spPr bwMode="auto">
            <a:xfrm>
              <a:off x="3230" y="1659"/>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3" name="Line 907"/>
            <p:cNvSpPr>
              <a:spLocks noChangeShapeType="1"/>
            </p:cNvSpPr>
            <p:nvPr/>
          </p:nvSpPr>
          <p:spPr bwMode="auto">
            <a:xfrm>
              <a:off x="3234" y="1665"/>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4" name="Line 908"/>
            <p:cNvSpPr>
              <a:spLocks noChangeShapeType="1"/>
            </p:cNvSpPr>
            <p:nvPr/>
          </p:nvSpPr>
          <p:spPr bwMode="auto">
            <a:xfrm>
              <a:off x="3224" y="1675"/>
              <a:ext cx="1" cy="2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5" name="Line 909"/>
            <p:cNvSpPr>
              <a:spLocks noChangeShapeType="1"/>
            </p:cNvSpPr>
            <p:nvPr/>
          </p:nvSpPr>
          <p:spPr bwMode="auto">
            <a:xfrm>
              <a:off x="3221" y="1702"/>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6" name="Line 910"/>
            <p:cNvSpPr>
              <a:spLocks noChangeShapeType="1"/>
            </p:cNvSpPr>
            <p:nvPr/>
          </p:nvSpPr>
          <p:spPr bwMode="auto">
            <a:xfrm flipV="1">
              <a:off x="3212" y="1702"/>
              <a:ext cx="1"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7" name="Line 911"/>
            <p:cNvSpPr>
              <a:spLocks noChangeShapeType="1"/>
            </p:cNvSpPr>
            <p:nvPr/>
          </p:nvSpPr>
          <p:spPr bwMode="auto">
            <a:xfrm flipV="1">
              <a:off x="3207" y="1675"/>
              <a:ext cx="1" cy="2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8" name="Line 912"/>
            <p:cNvSpPr>
              <a:spLocks noChangeShapeType="1"/>
            </p:cNvSpPr>
            <p:nvPr/>
          </p:nvSpPr>
          <p:spPr bwMode="auto">
            <a:xfrm flipV="1">
              <a:off x="3198" y="1665"/>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59" name="Line 913"/>
            <p:cNvSpPr>
              <a:spLocks noChangeShapeType="1"/>
            </p:cNvSpPr>
            <p:nvPr/>
          </p:nvSpPr>
          <p:spPr bwMode="auto">
            <a:xfrm flipV="1">
              <a:off x="3202" y="1659"/>
              <a:ext cx="1"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60" name="Freeform 914"/>
            <p:cNvSpPr>
              <a:spLocks/>
            </p:cNvSpPr>
            <p:nvPr/>
          </p:nvSpPr>
          <p:spPr bwMode="auto">
            <a:xfrm>
              <a:off x="3212" y="1521"/>
              <a:ext cx="9" cy="138"/>
            </a:xfrm>
            <a:custGeom>
              <a:avLst/>
              <a:gdLst>
                <a:gd name="T0" fmla="*/ 0 w 30"/>
                <a:gd name="T1" fmla="*/ 0 h 593"/>
                <a:gd name="T2" fmla="*/ 0 w 30"/>
                <a:gd name="T3" fmla="*/ 0 h 593"/>
                <a:gd name="T4" fmla="*/ 0 w 30"/>
                <a:gd name="T5" fmla="*/ 0 h 593"/>
                <a:gd name="T6" fmla="*/ 0 w 30"/>
                <a:gd name="T7" fmla="*/ 0 h 593"/>
                <a:gd name="T8" fmla="*/ 0 w 30"/>
                <a:gd name="T9" fmla="*/ 0 h 593"/>
                <a:gd name="T10" fmla="*/ 0 w 30"/>
                <a:gd name="T11" fmla="*/ 0 h 593"/>
                <a:gd name="T12" fmla="*/ 0 w 30"/>
                <a:gd name="T13" fmla="*/ 0 h 593"/>
                <a:gd name="T14" fmla="*/ 0 w 30"/>
                <a:gd name="T15" fmla="*/ 0 h 5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93">
                  <a:moveTo>
                    <a:pt x="0" y="593"/>
                  </a:moveTo>
                  <a:lnTo>
                    <a:pt x="0" y="576"/>
                  </a:lnTo>
                  <a:lnTo>
                    <a:pt x="8" y="568"/>
                  </a:lnTo>
                  <a:lnTo>
                    <a:pt x="8" y="0"/>
                  </a:lnTo>
                  <a:lnTo>
                    <a:pt x="22" y="0"/>
                  </a:lnTo>
                  <a:lnTo>
                    <a:pt x="22" y="568"/>
                  </a:lnTo>
                  <a:lnTo>
                    <a:pt x="30" y="576"/>
                  </a:lnTo>
                  <a:lnTo>
                    <a:pt x="30" y="5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1" name="Line 915"/>
            <p:cNvSpPr>
              <a:spLocks noChangeShapeType="1"/>
            </p:cNvSpPr>
            <p:nvPr/>
          </p:nvSpPr>
          <p:spPr bwMode="auto">
            <a:xfrm>
              <a:off x="3213" y="1713"/>
              <a:ext cx="1" cy="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grpSp>
          <p:nvGrpSpPr>
            <p:cNvPr id="89162" name="Group 916"/>
            <p:cNvGrpSpPr>
              <a:grpSpLocks/>
            </p:cNvGrpSpPr>
            <p:nvPr/>
          </p:nvGrpSpPr>
          <p:grpSpPr bwMode="auto">
            <a:xfrm>
              <a:off x="3074" y="1410"/>
              <a:ext cx="417" cy="111"/>
              <a:chOff x="3074" y="1410"/>
              <a:chExt cx="417" cy="111"/>
            </a:xfrm>
          </p:grpSpPr>
          <p:sp>
            <p:nvSpPr>
              <p:cNvPr id="89518" name="Freeform 917"/>
              <p:cNvSpPr>
                <a:spLocks/>
              </p:cNvSpPr>
              <p:nvPr/>
            </p:nvSpPr>
            <p:spPr bwMode="auto">
              <a:xfrm>
                <a:off x="3340" y="1425"/>
                <a:ext cx="151" cy="10"/>
              </a:xfrm>
              <a:custGeom>
                <a:avLst/>
                <a:gdLst>
                  <a:gd name="T0" fmla="*/ 0 w 495"/>
                  <a:gd name="T1" fmla="*/ 0 h 41"/>
                  <a:gd name="T2" fmla="*/ 0 w 495"/>
                  <a:gd name="T3" fmla="*/ 0 h 41"/>
                  <a:gd name="T4" fmla="*/ 0 w 495"/>
                  <a:gd name="T5" fmla="*/ 0 h 41"/>
                  <a:gd name="T6" fmla="*/ 0 w 495"/>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5" h="41">
                    <a:moveTo>
                      <a:pt x="495" y="41"/>
                    </a:moveTo>
                    <a:lnTo>
                      <a:pt x="0" y="5"/>
                    </a:lnTo>
                    <a:lnTo>
                      <a:pt x="0" y="0"/>
                    </a:lnTo>
                    <a:lnTo>
                      <a:pt x="495"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19" name="Freeform 918"/>
              <p:cNvSpPr>
                <a:spLocks/>
              </p:cNvSpPr>
              <p:nvPr/>
            </p:nvSpPr>
            <p:spPr bwMode="auto">
              <a:xfrm>
                <a:off x="3373" y="1448"/>
                <a:ext cx="12" cy="3"/>
              </a:xfrm>
              <a:custGeom>
                <a:avLst/>
                <a:gdLst>
                  <a:gd name="T0" fmla="*/ 0 w 40"/>
                  <a:gd name="T1" fmla="*/ 0 h 13"/>
                  <a:gd name="T2" fmla="*/ 0 w 40"/>
                  <a:gd name="T3" fmla="*/ 0 h 13"/>
                  <a:gd name="T4" fmla="*/ 0 w 40"/>
                  <a:gd name="T5" fmla="*/ 0 h 13"/>
                  <a:gd name="T6" fmla="*/ 0 60000 65536"/>
                  <a:gd name="T7" fmla="*/ 0 60000 65536"/>
                  <a:gd name="T8" fmla="*/ 0 60000 65536"/>
                </a:gdLst>
                <a:ahLst/>
                <a:cxnLst>
                  <a:cxn ang="T6">
                    <a:pos x="T0" y="T1"/>
                  </a:cxn>
                  <a:cxn ang="T7">
                    <a:pos x="T2" y="T3"/>
                  </a:cxn>
                  <a:cxn ang="T8">
                    <a:pos x="T4" y="T5"/>
                  </a:cxn>
                </a:cxnLst>
                <a:rect l="0" t="0" r="r" b="b"/>
                <a:pathLst>
                  <a:path w="40" h="13">
                    <a:moveTo>
                      <a:pt x="40" y="13"/>
                    </a:moveTo>
                    <a:lnTo>
                      <a:pt x="22"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0" name="Freeform 919"/>
              <p:cNvSpPr>
                <a:spLocks/>
              </p:cNvSpPr>
              <p:nvPr/>
            </p:nvSpPr>
            <p:spPr bwMode="auto">
              <a:xfrm>
                <a:off x="3295" y="1451"/>
                <a:ext cx="94" cy="4"/>
              </a:xfrm>
              <a:custGeom>
                <a:avLst/>
                <a:gdLst>
                  <a:gd name="T0" fmla="*/ 0 w 310"/>
                  <a:gd name="T1" fmla="*/ 0 h 17"/>
                  <a:gd name="T2" fmla="*/ 0 w 310"/>
                  <a:gd name="T3" fmla="*/ 0 h 17"/>
                  <a:gd name="T4" fmla="*/ 0 w 310"/>
                  <a:gd name="T5" fmla="*/ 0 h 17"/>
                  <a:gd name="T6" fmla="*/ 0 60000 65536"/>
                  <a:gd name="T7" fmla="*/ 0 60000 65536"/>
                  <a:gd name="T8" fmla="*/ 0 60000 65536"/>
                </a:gdLst>
                <a:ahLst/>
                <a:cxnLst>
                  <a:cxn ang="T6">
                    <a:pos x="T0" y="T1"/>
                  </a:cxn>
                  <a:cxn ang="T7">
                    <a:pos x="T2" y="T3"/>
                  </a:cxn>
                  <a:cxn ang="T8">
                    <a:pos x="T4" y="T5"/>
                  </a:cxn>
                </a:cxnLst>
                <a:rect l="0" t="0" r="r" b="b"/>
                <a:pathLst>
                  <a:path w="310" h="17">
                    <a:moveTo>
                      <a:pt x="295" y="0"/>
                    </a:moveTo>
                    <a:lnTo>
                      <a:pt x="310" y="17"/>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1" name="Line 920"/>
              <p:cNvSpPr>
                <a:spLocks noChangeShapeType="1"/>
              </p:cNvSpPr>
              <p:nvPr/>
            </p:nvSpPr>
            <p:spPr bwMode="auto">
              <a:xfrm flipH="1">
                <a:off x="3278" y="1439"/>
                <a:ext cx="13" cy="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22" name="Freeform 921"/>
              <p:cNvSpPr>
                <a:spLocks/>
              </p:cNvSpPr>
              <p:nvPr/>
            </p:nvSpPr>
            <p:spPr bwMode="auto">
              <a:xfrm>
                <a:off x="3291" y="1435"/>
                <a:ext cx="55" cy="8"/>
              </a:xfrm>
              <a:custGeom>
                <a:avLst/>
                <a:gdLst>
                  <a:gd name="T0" fmla="*/ 0 w 179"/>
                  <a:gd name="T1" fmla="*/ 0 h 32"/>
                  <a:gd name="T2" fmla="*/ 0 w 179"/>
                  <a:gd name="T3" fmla="*/ 0 h 32"/>
                  <a:gd name="T4" fmla="*/ 0 w 179"/>
                  <a:gd name="T5" fmla="*/ 0 h 32"/>
                  <a:gd name="T6" fmla="*/ 0 w 179"/>
                  <a:gd name="T7" fmla="*/ 0 h 32"/>
                  <a:gd name="T8" fmla="*/ 0 w 179"/>
                  <a:gd name="T9" fmla="*/ 0 h 32"/>
                  <a:gd name="T10" fmla="*/ 0 w 179"/>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32">
                    <a:moveTo>
                      <a:pt x="0" y="17"/>
                    </a:moveTo>
                    <a:lnTo>
                      <a:pt x="42" y="5"/>
                    </a:lnTo>
                    <a:lnTo>
                      <a:pt x="86" y="0"/>
                    </a:lnTo>
                    <a:lnTo>
                      <a:pt x="131" y="0"/>
                    </a:lnTo>
                    <a:lnTo>
                      <a:pt x="175" y="3"/>
                    </a:lnTo>
                    <a:lnTo>
                      <a:pt x="179"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3" name="Freeform 922"/>
              <p:cNvSpPr>
                <a:spLocks/>
              </p:cNvSpPr>
              <p:nvPr/>
            </p:nvSpPr>
            <p:spPr bwMode="auto">
              <a:xfrm>
                <a:off x="3327" y="1416"/>
                <a:ext cx="6" cy="19"/>
              </a:xfrm>
              <a:custGeom>
                <a:avLst/>
                <a:gdLst>
                  <a:gd name="T0" fmla="*/ 0 w 22"/>
                  <a:gd name="T1" fmla="*/ 0 h 81"/>
                  <a:gd name="T2" fmla="*/ 0 w 22"/>
                  <a:gd name="T3" fmla="*/ 0 h 81"/>
                  <a:gd name="T4" fmla="*/ 0 w 22"/>
                  <a:gd name="T5" fmla="*/ 0 h 81"/>
                  <a:gd name="T6" fmla="*/ 0 w 22"/>
                  <a:gd name="T7" fmla="*/ 0 h 81"/>
                  <a:gd name="T8" fmla="*/ 0 w 22"/>
                  <a:gd name="T9" fmla="*/ 0 h 81"/>
                  <a:gd name="T10" fmla="*/ 0 w 22"/>
                  <a:gd name="T11" fmla="*/ 0 h 81"/>
                  <a:gd name="T12" fmla="*/ 0 w 22"/>
                  <a:gd name="T13" fmla="*/ 0 h 81"/>
                  <a:gd name="T14" fmla="*/ 0 w 22"/>
                  <a:gd name="T15" fmla="*/ 0 h 81"/>
                  <a:gd name="T16" fmla="*/ 0 w 22"/>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81">
                    <a:moveTo>
                      <a:pt x="22" y="81"/>
                    </a:moveTo>
                    <a:lnTo>
                      <a:pt x="21" y="53"/>
                    </a:lnTo>
                    <a:lnTo>
                      <a:pt x="19" y="43"/>
                    </a:lnTo>
                    <a:lnTo>
                      <a:pt x="13" y="33"/>
                    </a:lnTo>
                    <a:lnTo>
                      <a:pt x="1" y="31"/>
                    </a:lnTo>
                    <a:lnTo>
                      <a:pt x="0" y="31"/>
                    </a:lnTo>
                    <a:lnTo>
                      <a:pt x="0" y="80"/>
                    </a:lnTo>
                    <a:lnTo>
                      <a:pt x="1" y="80"/>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4" name="Freeform 923"/>
              <p:cNvSpPr>
                <a:spLocks/>
              </p:cNvSpPr>
              <p:nvPr/>
            </p:nvSpPr>
            <p:spPr bwMode="auto">
              <a:xfrm>
                <a:off x="3320" y="1424"/>
                <a:ext cx="8" cy="11"/>
              </a:xfrm>
              <a:custGeom>
                <a:avLst/>
                <a:gdLst>
                  <a:gd name="T0" fmla="*/ 0 w 25"/>
                  <a:gd name="T1" fmla="*/ 0 h 49"/>
                  <a:gd name="T2" fmla="*/ 0 w 25"/>
                  <a:gd name="T3" fmla="*/ 0 h 49"/>
                  <a:gd name="T4" fmla="*/ 0 w 25"/>
                  <a:gd name="T5" fmla="*/ 0 h 49"/>
                  <a:gd name="T6" fmla="*/ 0 w 25"/>
                  <a:gd name="T7" fmla="*/ 0 h 49"/>
                  <a:gd name="T8" fmla="*/ 0 w 25"/>
                  <a:gd name="T9" fmla="*/ 0 h 49"/>
                  <a:gd name="T10" fmla="*/ 0 w 25"/>
                  <a:gd name="T11" fmla="*/ 0 h 49"/>
                  <a:gd name="T12" fmla="*/ 0 w 25"/>
                  <a:gd name="T13" fmla="*/ 0 h 49"/>
                  <a:gd name="T14" fmla="*/ 0 w 25"/>
                  <a:gd name="T15" fmla="*/ 0 h 49"/>
                  <a:gd name="T16" fmla="*/ 0 w 25"/>
                  <a:gd name="T17" fmla="*/ 0 h 49"/>
                  <a:gd name="T18" fmla="*/ 0 w 2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49">
                    <a:moveTo>
                      <a:pt x="25" y="0"/>
                    </a:moveTo>
                    <a:lnTo>
                      <a:pt x="25" y="49"/>
                    </a:lnTo>
                    <a:lnTo>
                      <a:pt x="23" y="34"/>
                    </a:lnTo>
                    <a:lnTo>
                      <a:pt x="4" y="34"/>
                    </a:lnTo>
                    <a:lnTo>
                      <a:pt x="5" y="24"/>
                    </a:lnTo>
                    <a:lnTo>
                      <a:pt x="0" y="21"/>
                    </a:lnTo>
                    <a:lnTo>
                      <a:pt x="0" y="22"/>
                    </a:lnTo>
                    <a:lnTo>
                      <a:pt x="4" y="12"/>
                    </a:lnTo>
                    <a:lnTo>
                      <a:pt x="11" y="2"/>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5" name="Freeform 924"/>
              <p:cNvSpPr>
                <a:spLocks/>
              </p:cNvSpPr>
              <p:nvPr/>
            </p:nvSpPr>
            <p:spPr bwMode="auto">
              <a:xfrm>
                <a:off x="3327" y="1424"/>
                <a:ext cx="13" cy="5"/>
              </a:xfrm>
              <a:custGeom>
                <a:avLst/>
                <a:gdLst>
                  <a:gd name="T0" fmla="*/ 0 w 43"/>
                  <a:gd name="T1" fmla="*/ 0 h 23"/>
                  <a:gd name="T2" fmla="*/ 0 w 43"/>
                  <a:gd name="T3" fmla="*/ 0 h 23"/>
                  <a:gd name="T4" fmla="*/ 0 w 43"/>
                  <a:gd name="T5" fmla="*/ 0 h 23"/>
                  <a:gd name="T6" fmla="*/ 0 w 43"/>
                  <a:gd name="T7" fmla="*/ 0 h 23"/>
                  <a:gd name="T8" fmla="*/ 0 w 43"/>
                  <a:gd name="T9" fmla="*/ 0 h 23"/>
                  <a:gd name="T10" fmla="*/ 0 w 4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23"/>
                    </a:moveTo>
                    <a:lnTo>
                      <a:pt x="18" y="11"/>
                    </a:lnTo>
                    <a:lnTo>
                      <a:pt x="18" y="8"/>
                    </a:lnTo>
                    <a:lnTo>
                      <a:pt x="43" y="0"/>
                    </a:lnTo>
                    <a:lnTo>
                      <a:pt x="43" y="15"/>
                    </a:lnTo>
                    <a:lnTo>
                      <a:pt x="2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6" name="Freeform 925"/>
              <p:cNvSpPr>
                <a:spLocks/>
              </p:cNvSpPr>
              <p:nvPr/>
            </p:nvSpPr>
            <p:spPr bwMode="auto">
              <a:xfrm>
                <a:off x="3313" y="1424"/>
                <a:ext cx="9" cy="30"/>
              </a:xfrm>
              <a:custGeom>
                <a:avLst/>
                <a:gdLst>
                  <a:gd name="T0" fmla="*/ 0 w 29"/>
                  <a:gd name="T1" fmla="*/ 0 h 130"/>
                  <a:gd name="T2" fmla="*/ 0 w 29"/>
                  <a:gd name="T3" fmla="*/ 0 h 130"/>
                  <a:gd name="T4" fmla="*/ 0 w 29"/>
                  <a:gd name="T5" fmla="*/ 0 h 130"/>
                  <a:gd name="T6" fmla="*/ 0 w 29"/>
                  <a:gd name="T7" fmla="*/ 0 h 130"/>
                  <a:gd name="T8" fmla="*/ 0 w 29"/>
                  <a:gd name="T9" fmla="*/ 0 h 130"/>
                  <a:gd name="T10" fmla="*/ 0 w 29"/>
                  <a:gd name="T11" fmla="*/ 0 h 130"/>
                  <a:gd name="T12" fmla="*/ 0 w 29"/>
                  <a:gd name="T13" fmla="*/ 0 h 130"/>
                  <a:gd name="T14" fmla="*/ 0 w 29"/>
                  <a:gd name="T15" fmla="*/ 0 h 1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30">
                    <a:moveTo>
                      <a:pt x="23" y="19"/>
                    </a:moveTo>
                    <a:lnTo>
                      <a:pt x="0" y="15"/>
                    </a:lnTo>
                    <a:lnTo>
                      <a:pt x="0" y="0"/>
                    </a:lnTo>
                    <a:lnTo>
                      <a:pt x="27" y="8"/>
                    </a:lnTo>
                    <a:lnTo>
                      <a:pt x="28" y="23"/>
                    </a:lnTo>
                    <a:lnTo>
                      <a:pt x="25" y="48"/>
                    </a:lnTo>
                    <a:lnTo>
                      <a:pt x="27" y="48"/>
                    </a:lnTo>
                    <a:lnTo>
                      <a:pt x="29" y="1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7" name="Freeform 926"/>
              <p:cNvSpPr>
                <a:spLocks/>
              </p:cNvSpPr>
              <p:nvPr/>
            </p:nvSpPr>
            <p:spPr bwMode="auto">
              <a:xfrm>
                <a:off x="3229" y="1451"/>
                <a:ext cx="86" cy="40"/>
              </a:xfrm>
              <a:custGeom>
                <a:avLst/>
                <a:gdLst>
                  <a:gd name="T0" fmla="*/ 0 w 282"/>
                  <a:gd name="T1" fmla="*/ 0 h 176"/>
                  <a:gd name="T2" fmla="*/ 0 w 282"/>
                  <a:gd name="T3" fmla="*/ 0 h 176"/>
                  <a:gd name="T4" fmla="*/ 0 w 282"/>
                  <a:gd name="T5" fmla="*/ 0 h 176"/>
                  <a:gd name="T6" fmla="*/ 0 w 282"/>
                  <a:gd name="T7" fmla="*/ 0 h 176"/>
                  <a:gd name="T8" fmla="*/ 0 w 282"/>
                  <a:gd name="T9" fmla="*/ 0 h 176"/>
                  <a:gd name="T10" fmla="*/ 0 w 282"/>
                  <a:gd name="T11" fmla="*/ 0 h 176"/>
                  <a:gd name="T12" fmla="*/ 0 w 282"/>
                  <a:gd name="T13" fmla="*/ 0 h 176"/>
                  <a:gd name="T14" fmla="*/ 0 w 282"/>
                  <a:gd name="T15" fmla="*/ 0 h 1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 h="176">
                    <a:moveTo>
                      <a:pt x="282" y="42"/>
                    </a:moveTo>
                    <a:lnTo>
                      <a:pt x="282" y="176"/>
                    </a:lnTo>
                    <a:lnTo>
                      <a:pt x="222" y="172"/>
                    </a:lnTo>
                    <a:lnTo>
                      <a:pt x="164" y="162"/>
                    </a:lnTo>
                    <a:lnTo>
                      <a:pt x="109" y="146"/>
                    </a:lnTo>
                    <a:lnTo>
                      <a:pt x="52" y="123"/>
                    </a:lnTo>
                    <a:lnTo>
                      <a:pt x="0" y="9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8" name="Freeform 927"/>
              <p:cNvSpPr>
                <a:spLocks/>
              </p:cNvSpPr>
              <p:nvPr/>
            </p:nvSpPr>
            <p:spPr bwMode="auto">
              <a:xfrm>
                <a:off x="3074" y="1427"/>
                <a:ext cx="155" cy="46"/>
              </a:xfrm>
              <a:custGeom>
                <a:avLst/>
                <a:gdLst>
                  <a:gd name="T0" fmla="*/ 0 w 508"/>
                  <a:gd name="T1" fmla="*/ 0 h 197"/>
                  <a:gd name="T2" fmla="*/ 0 w 508"/>
                  <a:gd name="T3" fmla="*/ 0 h 197"/>
                  <a:gd name="T4" fmla="*/ 0 w 508"/>
                  <a:gd name="T5" fmla="*/ 0 h 197"/>
                  <a:gd name="T6" fmla="*/ 0 w 508"/>
                  <a:gd name="T7" fmla="*/ 0 h 197"/>
                  <a:gd name="T8" fmla="*/ 0 w 508"/>
                  <a:gd name="T9" fmla="*/ 0 h 197"/>
                  <a:gd name="T10" fmla="*/ 0 w 508"/>
                  <a:gd name="T11" fmla="*/ 0 h 197"/>
                  <a:gd name="T12" fmla="*/ 0 w 508"/>
                  <a:gd name="T13" fmla="*/ 0 h 197"/>
                  <a:gd name="T14" fmla="*/ 0 w 508"/>
                  <a:gd name="T15" fmla="*/ 0 h 197"/>
                  <a:gd name="T16" fmla="*/ 0 w 508"/>
                  <a:gd name="T17" fmla="*/ 0 h 197"/>
                  <a:gd name="T18" fmla="*/ 0 w 508"/>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8" h="197">
                    <a:moveTo>
                      <a:pt x="508" y="197"/>
                    </a:moveTo>
                    <a:lnTo>
                      <a:pt x="172" y="171"/>
                    </a:lnTo>
                    <a:lnTo>
                      <a:pt x="75" y="53"/>
                    </a:lnTo>
                    <a:lnTo>
                      <a:pt x="74" y="46"/>
                    </a:lnTo>
                    <a:lnTo>
                      <a:pt x="78" y="39"/>
                    </a:lnTo>
                    <a:lnTo>
                      <a:pt x="81" y="37"/>
                    </a:lnTo>
                    <a:lnTo>
                      <a:pt x="78" y="24"/>
                    </a:lnTo>
                    <a:lnTo>
                      <a:pt x="4" y="0"/>
                    </a:lnTo>
                    <a:lnTo>
                      <a:pt x="0" y="12"/>
                    </a:lnTo>
                    <a:lnTo>
                      <a:pt x="108"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29" name="Freeform 928"/>
              <p:cNvSpPr>
                <a:spLocks/>
              </p:cNvSpPr>
              <p:nvPr/>
            </p:nvSpPr>
            <p:spPr bwMode="auto">
              <a:xfrm>
                <a:off x="3099" y="1434"/>
                <a:ext cx="9" cy="2"/>
              </a:xfrm>
              <a:custGeom>
                <a:avLst/>
                <a:gdLst>
                  <a:gd name="T0" fmla="*/ 0 w 30"/>
                  <a:gd name="T1" fmla="*/ 0 h 8"/>
                  <a:gd name="T2" fmla="*/ 0 w 30"/>
                  <a:gd name="T3" fmla="*/ 0 h 8"/>
                  <a:gd name="T4" fmla="*/ 0 w 30"/>
                  <a:gd name="T5" fmla="*/ 0 h 8"/>
                  <a:gd name="T6" fmla="*/ 0 60000 65536"/>
                  <a:gd name="T7" fmla="*/ 0 60000 65536"/>
                  <a:gd name="T8" fmla="*/ 0 60000 65536"/>
                </a:gdLst>
                <a:ahLst/>
                <a:cxnLst>
                  <a:cxn ang="T6">
                    <a:pos x="T0" y="T1"/>
                  </a:cxn>
                  <a:cxn ang="T7">
                    <a:pos x="T2" y="T3"/>
                  </a:cxn>
                  <a:cxn ang="T8">
                    <a:pos x="T4" y="T5"/>
                  </a:cxn>
                </a:cxnLst>
                <a:rect l="0" t="0" r="r" b="b"/>
                <a:pathLst>
                  <a:path w="30" h="8">
                    <a:moveTo>
                      <a:pt x="30" y="0"/>
                    </a:moveTo>
                    <a:lnTo>
                      <a:pt x="14" y="1"/>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0" name="Line 929"/>
              <p:cNvSpPr>
                <a:spLocks noChangeShapeType="1"/>
              </p:cNvSpPr>
              <p:nvPr/>
            </p:nvSpPr>
            <p:spPr bwMode="auto">
              <a:xfrm flipH="1" flipV="1">
                <a:off x="3086" y="1434"/>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31" name="Freeform 930"/>
              <p:cNvSpPr>
                <a:spLocks/>
              </p:cNvSpPr>
              <p:nvPr/>
            </p:nvSpPr>
            <p:spPr bwMode="auto">
              <a:xfrm>
                <a:off x="3108" y="1429"/>
                <a:ext cx="42" cy="9"/>
              </a:xfrm>
              <a:custGeom>
                <a:avLst/>
                <a:gdLst>
                  <a:gd name="T0" fmla="*/ 0 w 138"/>
                  <a:gd name="T1" fmla="*/ 0 h 35"/>
                  <a:gd name="T2" fmla="*/ 0 w 138"/>
                  <a:gd name="T3" fmla="*/ 0 h 35"/>
                  <a:gd name="T4" fmla="*/ 0 w 138"/>
                  <a:gd name="T5" fmla="*/ 0 h 35"/>
                  <a:gd name="T6" fmla="*/ 0 w 138"/>
                  <a:gd name="T7" fmla="*/ 0 h 35"/>
                  <a:gd name="T8" fmla="*/ 0 w 138"/>
                  <a:gd name="T9" fmla="*/ 0 h 35"/>
                  <a:gd name="T10" fmla="*/ 0 w 138"/>
                  <a:gd name="T11" fmla="*/ 0 h 35"/>
                  <a:gd name="T12" fmla="*/ 0 w 138"/>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5">
                    <a:moveTo>
                      <a:pt x="0" y="17"/>
                    </a:moveTo>
                    <a:lnTo>
                      <a:pt x="15" y="24"/>
                    </a:lnTo>
                    <a:lnTo>
                      <a:pt x="27" y="35"/>
                    </a:lnTo>
                    <a:lnTo>
                      <a:pt x="134" y="0"/>
                    </a:lnTo>
                    <a:lnTo>
                      <a:pt x="138" y="11"/>
                    </a:lnTo>
                    <a:lnTo>
                      <a:pt x="64" y="32"/>
                    </a:lnTo>
                    <a:lnTo>
                      <a:pt x="55"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2" name="Freeform 931"/>
              <p:cNvSpPr>
                <a:spLocks/>
              </p:cNvSpPr>
              <p:nvPr/>
            </p:nvSpPr>
            <p:spPr bwMode="auto">
              <a:xfrm>
                <a:off x="3112" y="1410"/>
                <a:ext cx="3" cy="26"/>
              </a:xfrm>
              <a:custGeom>
                <a:avLst/>
                <a:gdLst>
                  <a:gd name="T0" fmla="*/ 0 w 11"/>
                  <a:gd name="T1" fmla="*/ 0 h 111"/>
                  <a:gd name="T2" fmla="*/ 0 w 11"/>
                  <a:gd name="T3" fmla="*/ 0 h 111"/>
                  <a:gd name="T4" fmla="*/ 0 w 11"/>
                  <a:gd name="T5" fmla="*/ 0 h 111"/>
                  <a:gd name="T6" fmla="*/ 0 w 11"/>
                  <a:gd name="T7" fmla="*/ 0 h 111"/>
                  <a:gd name="T8" fmla="*/ 0 w 11"/>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1">
                    <a:moveTo>
                      <a:pt x="0" y="111"/>
                    </a:moveTo>
                    <a:lnTo>
                      <a:pt x="0" y="0"/>
                    </a:lnTo>
                    <a:lnTo>
                      <a:pt x="11" y="0"/>
                    </a:lnTo>
                    <a:lnTo>
                      <a:pt x="11" y="75"/>
                    </a:lnTo>
                    <a:lnTo>
                      <a:pt x="0" y="8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3" name="Freeform 932"/>
              <p:cNvSpPr>
                <a:spLocks/>
              </p:cNvSpPr>
              <p:nvPr/>
            </p:nvSpPr>
            <p:spPr bwMode="auto">
              <a:xfrm>
                <a:off x="3086" y="1441"/>
                <a:ext cx="23" cy="22"/>
              </a:xfrm>
              <a:custGeom>
                <a:avLst/>
                <a:gdLst>
                  <a:gd name="T0" fmla="*/ 0 w 75"/>
                  <a:gd name="T1" fmla="*/ 0 h 92"/>
                  <a:gd name="T2" fmla="*/ 0 w 75"/>
                  <a:gd name="T3" fmla="*/ 0 h 92"/>
                  <a:gd name="T4" fmla="*/ 0 w 75"/>
                  <a:gd name="T5" fmla="*/ 0 h 92"/>
                  <a:gd name="T6" fmla="*/ 0 w 75"/>
                  <a:gd name="T7" fmla="*/ 0 h 92"/>
                  <a:gd name="T8" fmla="*/ 0 w 75"/>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92">
                    <a:moveTo>
                      <a:pt x="75" y="0"/>
                    </a:moveTo>
                    <a:lnTo>
                      <a:pt x="7" y="92"/>
                    </a:lnTo>
                    <a:lnTo>
                      <a:pt x="0" y="86"/>
                    </a:lnTo>
                    <a:lnTo>
                      <a:pt x="45" y="25"/>
                    </a:lnTo>
                    <a:lnTo>
                      <a:pt x="57"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4" name="Freeform 933"/>
              <p:cNvSpPr>
                <a:spLocks/>
              </p:cNvSpPr>
              <p:nvPr/>
            </p:nvSpPr>
            <p:spPr bwMode="auto">
              <a:xfrm>
                <a:off x="3115" y="1439"/>
                <a:ext cx="148" cy="25"/>
              </a:xfrm>
              <a:custGeom>
                <a:avLst/>
                <a:gdLst>
                  <a:gd name="T0" fmla="*/ 0 w 488"/>
                  <a:gd name="T1" fmla="*/ 0 h 106"/>
                  <a:gd name="T2" fmla="*/ 0 w 488"/>
                  <a:gd name="T3" fmla="*/ 0 h 106"/>
                  <a:gd name="T4" fmla="*/ 0 w 488"/>
                  <a:gd name="T5" fmla="*/ 0 h 106"/>
                  <a:gd name="T6" fmla="*/ 0 w 488"/>
                  <a:gd name="T7" fmla="*/ 0 h 106"/>
                  <a:gd name="T8" fmla="*/ 0 w 488"/>
                  <a:gd name="T9" fmla="*/ 0 h 106"/>
                  <a:gd name="T10" fmla="*/ 0 w 488"/>
                  <a:gd name="T11" fmla="*/ 0 h 106"/>
                  <a:gd name="T12" fmla="*/ 0 w 488"/>
                  <a:gd name="T13" fmla="*/ 0 h 106"/>
                  <a:gd name="T14" fmla="*/ 0 w 488"/>
                  <a:gd name="T15" fmla="*/ 0 h 106"/>
                  <a:gd name="T16" fmla="*/ 0 w 488"/>
                  <a:gd name="T17" fmla="*/ 0 h 106"/>
                  <a:gd name="T18" fmla="*/ 0 w 488"/>
                  <a:gd name="T19" fmla="*/ 0 h 106"/>
                  <a:gd name="T20" fmla="*/ 0 w 488"/>
                  <a:gd name="T21" fmla="*/ 0 h 106"/>
                  <a:gd name="T22" fmla="*/ 0 w 488"/>
                  <a:gd name="T23" fmla="*/ 0 h 106"/>
                  <a:gd name="T24" fmla="*/ 0 w 488"/>
                  <a:gd name="T25" fmla="*/ 0 h 106"/>
                  <a:gd name="T26" fmla="*/ 0 w 488"/>
                  <a:gd name="T27" fmla="*/ 0 h 106"/>
                  <a:gd name="T28" fmla="*/ 0 w 488"/>
                  <a:gd name="T29" fmla="*/ 0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8" h="106">
                    <a:moveTo>
                      <a:pt x="16" y="32"/>
                    </a:moveTo>
                    <a:lnTo>
                      <a:pt x="11" y="43"/>
                    </a:lnTo>
                    <a:lnTo>
                      <a:pt x="58" y="106"/>
                    </a:lnTo>
                    <a:lnTo>
                      <a:pt x="66" y="100"/>
                    </a:lnTo>
                    <a:lnTo>
                      <a:pt x="0" y="8"/>
                    </a:lnTo>
                    <a:lnTo>
                      <a:pt x="6" y="0"/>
                    </a:lnTo>
                    <a:lnTo>
                      <a:pt x="83" y="48"/>
                    </a:lnTo>
                    <a:lnTo>
                      <a:pt x="99" y="55"/>
                    </a:lnTo>
                    <a:lnTo>
                      <a:pt x="115" y="56"/>
                    </a:lnTo>
                    <a:lnTo>
                      <a:pt x="488" y="43"/>
                    </a:lnTo>
                    <a:lnTo>
                      <a:pt x="488" y="63"/>
                    </a:lnTo>
                    <a:lnTo>
                      <a:pt x="112" y="77"/>
                    </a:lnTo>
                    <a:lnTo>
                      <a:pt x="95" y="74"/>
                    </a:lnTo>
                    <a:lnTo>
                      <a:pt x="79" y="66"/>
                    </a:lnTo>
                    <a:lnTo>
                      <a:pt x="28"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5" name="Freeform 934"/>
              <p:cNvSpPr>
                <a:spLocks/>
              </p:cNvSpPr>
              <p:nvPr/>
            </p:nvSpPr>
            <p:spPr bwMode="auto">
              <a:xfrm>
                <a:off x="3156" y="1416"/>
                <a:ext cx="157" cy="11"/>
              </a:xfrm>
              <a:custGeom>
                <a:avLst/>
                <a:gdLst>
                  <a:gd name="T0" fmla="*/ 0 w 516"/>
                  <a:gd name="T1" fmla="*/ 0 h 46"/>
                  <a:gd name="T2" fmla="*/ 0 w 516"/>
                  <a:gd name="T3" fmla="*/ 0 h 46"/>
                  <a:gd name="T4" fmla="*/ 0 w 516"/>
                  <a:gd name="T5" fmla="*/ 0 h 46"/>
                  <a:gd name="T6" fmla="*/ 0 w 516"/>
                  <a:gd name="T7" fmla="*/ 0 h 46"/>
                  <a:gd name="T8" fmla="*/ 0 w 51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 h="46">
                    <a:moveTo>
                      <a:pt x="0" y="3"/>
                    </a:moveTo>
                    <a:lnTo>
                      <a:pt x="516" y="46"/>
                    </a:lnTo>
                    <a:lnTo>
                      <a:pt x="516" y="41"/>
                    </a:lnTo>
                    <a:lnTo>
                      <a:pt x="0" y="0"/>
                    </a:lnTo>
                    <a:lnTo>
                      <a:pt x="0"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6" name="Freeform 935"/>
              <p:cNvSpPr>
                <a:spLocks/>
              </p:cNvSpPr>
              <p:nvPr/>
            </p:nvSpPr>
            <p:spPr bwMode="auto">
              <a:xfrm>
                <a:off x="3263" y="1443"/>
                <a:ext cx="15" cy="7"/>
              </a:xfrm>
              <a:custGeom>
                <a:avLst/>
                <a:gdLst>
                  <a:gd name="T0" fmla="*/ 0 w 51"/>
                  <a:gd name="T1" fmla="*/ 0 h 29"/>
                  <a:gd name="T2" fmla="*/ 0 w 51"/>
                  <a:gd name="T3" fmla="*/ 0 h 29"/>
                  <a:gd name="T4" fmla="*/ 0 w 51"/>
                  <a:gd name="T5" fmla="*/ 0 h 29"/>
                  <a:gd name="T6" fmla="*/ 0 w 5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29">
                    <a:moveTo>
                      <a:pt x="0" y="29"/>
                    </a:moveTo>
                    <a:lnTo>
                      <a:pt x="21" y="25"/>
                    </a:lnTo>
                    <a:lnTo>
                      <a:pt x="36" y="15"/>
                    </a:lnTo>
                    <a:lnTo>
                      <a:pt x="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37" name="Line 936"/>
              <p:cNvSpPr>
                <a:spLocks noChangeShapeType="1"/>
              </p:cNvSpPr>
              <p:nvPr/>
            </p:nvSpPr>
            <p:spPr bwMode="auto">
              <a:xfrm flipH="1">
                <a:off x="3263" y="1453"/>
                <a:ext cx="1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38" name="Line 937"/>
              <p:cNvSpPr>
                <a:spLocks noChangeShapeType="1"/>
              </p:cNvSpPr>
              <p:nvPr/>
            </p:nvSpPr>
            <p:spPr bwMode="auto">
              <a:xfrm>
                <a:off x="3279" y="1453"/>
                <a:ext cx="1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39" name="Line 938"/>
              <p:cNvSpPr>
                <a:spLocks noChangeShapeType="1"/>
              </p:cNvSpPr>
              <p:nvPr/>
            </p:nvSpPr>
            <p:spPr bwMode="auto">
              <a:xfrm flipV="1">
                <a:off x="3300" y="1460"/>
                <a:ext cx="7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0" name="Freeform 939"/>
              <p:cNvSpPr>
                <a:spLocks/>
              </p:cNvSpPr>
              <p:nvPr/>
            </p:nvSpPr>
            <p:spPr bwMode="auto">
              <a:xfrm>
                <a:off x="3376" y="1455"/>
                <a:ext cx="31" cy="34"/>
              </a:xfrm>
              <a:custGeom>
                <a:avLst/>
                <a:gdLst>
                  <a:gd name="T0" fmla="*/ 0 w 102"/>
                  <a:gd name="T1" fmla="*/ 0 h 148"/>
                  <a:gd name="T2" fmla="*/ 0 w 102"/>
                  <a:gd name="T3" fmla="*/ 0 h 148"/>
                  <a:gd name="T4" fmla="*/ 0 w 102"/>
                  <a:gd name="T5" fmla="*/ 0 h 148"/>
                  <a:gd name="T6" fmla="*/ 0 w 102"/>
                  <a:gd name="T7" fmla="*/ 0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48">
                    <a:moveTo>
                      <a:pt x="0" y="0"/>
                    </a:moveTo>
                    <a:lnTo>
                      <a:pt x="0" y="148"/>
                    </a:lnTo>
                    <a:lnTo>
                      <a:pt x="51" y="142"/>
                    </a:lnTo>
                    <a:lnTo>
                      <a:pt x="102" y="1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41" name="Line 940"/>
              <p:cNvSpPr>
                <a:spLocks noChangeShapeType="1"/>
              </p:cNvSpPr>
              <p:nvPr/>
            </p:nvSpPr>
            <p:spPr bwMode="auto">
              <a:xfrm flipH="1" flipV="1">
                <a:off x="3376" y="1480"/>
                <a:ext cx="3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2" name="Line 941"/>
              <p:cNvSpPr>
                <a:spLocks noChangeShapeType="1"/>
              </p:cNvSpPr>
              <p:nvPr/>
            </p:nvSpPr>
            <p:spPr bwMode="auto">
              <a:xfrm>
                <a:off x="3376" y="1468"/>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3" name="Freeform 942"/>
              <p:cNvSpPr>
                <a:spLocks/>
              </p:cNvSpPr>
              <p:nvPr/>
            </p:nvSpPr>
            <p:spPr bwMode="auto">
              <a:xfrm>
                <a:off x="3376" y="1455"/>
                <a:ext cx="13" cy="43"/>
              </a:xfrm>
              <a:custGeom>
                <a:avLst/>
                <a:gdLst>
                  <a:gd name="T0" fmla="*/ 0 w 43"/>
                  <a:gd name="T1" fmla="*/ 0 h 189"/>
                  <a:gd name="T2" fmla="*/ 0 w 43"/>
                  <a:gd name="T3" fmla="*/ 0 h 189"/>
                  <a:gd name="T4" fmla="*/ 0 w 43"/>
                  <a:gd name="T5" fmla="*/ 0 h 189"/>
                  <a:gd name="T6" fmla="*/ 0 w 43"/>
                  <a:gd name="T7" fmla="*/ 0 h 189"/>
                  <a:gd name="T8" fmla="*/ 0 w 43"/>
                  <a:gd name="T9" fmla="*/ 0 h 189"/>
                  <a:gd name="T10" fmla="*/ 0 w 43"/>
                  <a:gd name="T11" fmla="*/ 0 h 189"/>
                  <a:gd name="T12" fmla="*/ 0 w 43"/>
                  <a:gd name="T13" fmla="*/ 0 h 189"/>
                  <a:gd name="T14" fmla="*/ 0 w 43"/>
                  <a:gd name="T15" fmla="*/ 0 h 189"/>
                  <a:gd name="T16" fmla="*/ 0 w 43"/>
                  <a:gd name="T17" fmla="*/ 0 h 189"/>
                  <a:gd name="T18" fmla="*/ 0 w 43"/>
                  <a:gd name="T19" fmla="*/ 0 h 189"/>
                  <a:gd name="T20" fmla="*/ 0 w 43"/>
                  <a:gd name="T21" fmla="*/ 0 h 189"/>
                  <a:gd name="T22" fmla="*/ 0 w 43"/>
                  <a:gd name="T23" fmla="*/ 0 h 189"/>
                  <a:gd name="T24" fmla="*/ 0 w 43"/>
                  <a:gd name="T25" fmla="*/ 0 h 189"/>
                  <a:gd name="T26" fmla="*/ 0 w 43"/>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189">
                    <a:moveTo>
                      <a:pt x="16" y="0"/>
                    </a:moveTo>
                    <a:lnTo>
                      <a:pt x="20" y="146"/>
                    </a:lnTo>
                    <a:lnTo>
                      <a:pt x="10" y="149"/>
                    </a:lnTo>
                    <a:lnTo>
                      <a:pt x="2" y="158"/>
                    </a:lnTo>
                    <a:lnTo>
                      <a:pt x="0" y="167"/>
                    </a:lnTo>
                    <a:lnTo>
                      <a:pt x="2" y="177"/>
                    </a:lnTo>
                    <a:lnTo>
                      <a:pt x="10" y="185"/>
                    </a:lnTo>
                    <a:lnTo>
                      <a:pt x="20" y="189"/>
                    </a:lnTo>
                    <a:lnTo>
                      <a:pt x="32" y="185"/>
                    </a:lnTo>
                    <a:lnTo>
                      <a:pt x="40" y="177"/>
                    </a:lnTo>
                    <a:lnTo>
                      <a:pt x="43" y="167"/>
                    </a:lnTo>
                    <a:lnTo>
                      <a:pt x="40" y="158"/>
                    </a:lnTo>
                    <a:lnTo>
                      <a:pt x="32" y="149"/>
                    </a:lnTo>
                    <a:lnTo>
                      <a:pt x="20" y="1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44" name="Freeform 943"/>
              <p:cNvSpPr>
                <a:spLocks/>
              </p:cNvSpPr>
              <p:nvPr/>
            </p:nvSpPr>
            <p:spPr bwMode="auto">
              <a:xfrm>
                <a:off x="3258" y="1479"/>
                <a:ext cx="118" cy="12"/>
              </a:xfrm>
              <a:custGeom>
                <a:avLst/>
                <a:gdLst>
                  <a:gd name="T0" fmla="*/ 0 w 383"/>
                  <a:gd name="T1" fmla="*/ 0 h 52"/>
                  <a:gd name="T2" fmla="*/ 0 w 383"/>
                  <a:gd name="T3" fmla="*/ 0 h 52"/>
                  <a:gd name="T4" fmla="*/ 0 w 383"/>
                  <a:gd name="T5" fmla="*/ 0 h 52"/>
                  <a:gd name="T6" fmla="*/ 0 w 383"/>
                  <a:gd name="T7" fmla="*/ 0 h 52"/>
                  <a:gd name="T8" fmla="*/ 0 w 383"/>
                  <a:gd name="T9" fmla="*/ 0 h 52"/>
                  <a:gd name="T10" fmla="*/ 0 w 383"/>
                  <a:gd name="T11" fmla="*/ 0 h 52"/>
                  <a:gd name="T12" fmla="*/ 0 w 383"/>
                  <a:gd name="T13" fmla="*/ 0 h 52"/>
                  <a:gd name="T14" fmla="*/ 0 w 383"/>
                  <a:gd name="T15" fmla="*/ 0 h 52"/>
                  <a:gd name="T16" fmla="*/ 0 w 383"/>
                  <a:gd name="T17" fmla="*/ 0 h 52"/>
                  <a:gd name="T18" fmla="*/ 0 w 383"/>
                  <a:gd name="T19" fmla="*/ 0 h 52"/>
                  <a:gd name="T20" fmla="*/ 0 w 383"/>
                  <a:gd name="T21" fmla="*/ 0 h 52"/>
                  <a:gd name="T22" fmla="*/ 0 w 383"/>
                  <a:gd name="T23" fmla="*/ 0 h 52"/>
                  <a:gd name="T24" fmla="*/ 0 w 383"/>
                  <a:gd name="T25" fmla="*/ 0 h 52"/>
                  <a:gd name="T26" fmla="*/ 0 w 383"/>
                  <a:gd name="T27" fmla="*/ 0 h 52"/>
                  <a:gd name="T28" fmla="*/ 0 w 383"/>
                  <a:gd name="T29" fmla="*/ 0 h 52"/>
                  <a:gd name="T30" fmla="*/ 0 w 383"/>
                  <a:gd name="T31" fmla="*/ 0 h 52"/>
                  <a:gd name="T32" fmla="*/ 0 w 383"/>
                  <a:gd name="T33" fmla="*/ 0 h 52"/>
                  <a:gd name="T34" fmla="*/ 0 w 383"/>
                  <a:gd name="T35" fmla="*/ 0 h 52"/>
                  <a:gd name="T36" fmla="*/ 0 w 383"/>
                  <a:gd name="T37" fmla="*/ 0 h 52"/>
                  <a:gd name="T38" fmla="*/ 0 w 383"/>
                  <a:gd name="T39" fmla="*/ 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52">
                    <a:moveTo>
                      <a:pt x="383" y="44"/>
                    </a:moveTo>
                    <a:lnTo>
                      <a:pt x="317" y="52"/>
                    </a:lnTo>
                    <a:lnTo>
                      <a:pt x="251" y="52"/>
                    </a:lnTo>
                    <a:lnTo>
                      <a:pt x="185" y="48"/>
                    </a:lnTo>
                    <a:lnTo>
                      <a:pt x="185" y="33"/>
                    </a:lnTo>
                    <a:lnTo>
                      <a:pt x="171" y="33"/>
                    </a:lnTo>
                    <a:lnTo>
                      <a:pt x="170" y="26"/>
                    </a:lnTo>
                    <a:lnTo>
                      <a:pt x="164" y="19"/>
                    </a:lnTo>
                    <a:lnTo>
                      <a:pt x="147" y="10"/>
                    </a:lnTo>
                    <a:lnTo>
                      <a:pt x="125" y="4"/>
                    </a:lnTo>
                    <a:lnTo>
                      <a:pt x="64" y="0"/>
                    </a:lnTo>
                    <a:lnTo>
                      <a:pt x="0" y="0"/>
                    </a:lnTo>
                    <a:lnTo>
                      <a:pt x="28" y="20"/>
                    </a:lnTo>
                    <a:lnTo>
                      <a:pt x="58" y="37"/>
                    </a:lnTo>
                    <a:lnTo>
                      <a:pt x="93" y="46"/>
                    </a:lnTo>
                    <a:lnTo>
                      <a:pt x="127" y="50"/>
                    </a:lnTo>
                    <a:lnTo>
                      <a:pt x="161" y="48"/>
                    </a:lnTo>
                    <a:lnTo>
                      <a:pt x="163" y="48"/>
                    </a:lnTo>
                    <a:lnTo>
                      <a:pt x="170" y="42"/>
                    </a:lnTo>
                    <a:lnTo>
                      <a:pt x="171"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45" name="Line 944"/>
              <p:cNvSpPr>
                <a:spLocks noChangeShapeType="1"/>
              </p:cNvSpPr>
              <p:nvPr/>
            </p:nvSpPr>
            <p:spPr bwMode="auto">
              <a:xfrm flipH="1">
                <a:off x="3305" y="149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6" name="Freeform 945"/>
              <p:cNvSpPr>
                <a:spLocks/>
              </p:cNvSpPr>
              <p:nvPr/>
            </p:nvSpPr>
            <p:spPr bwMode="auto">
              <a:xfrm>
                <a:off x="3292" y="1491"/>
                <a:ext cx="10" cy="6"/>
              </a:xfrm>
              <a:custGeom>
                <a:avLst/>
                <a:gdLst>
                  <a:gd name="T0" fmla="*/ 0 w 32"/>
                  <a:gd name="T1" fmla="*/ 0 h 27"/>
                  <a:gd name="T2" fmla="*/ 0 w 32"/>
                  <a:gd name="T3" fmla="*/ 0 h 27"/>
                  <a:gd name="T4" fmla="*/ 0 w 32"/>
                  <a:gd name="T5" fmla="*/ 0 h 27"/>
                  <a:gd name="T6" fmla="*/ 0 w 32"/>
                  <a:gd name="T7" fmla="*/ 0 h 27"/>
                  <a:gd name="T8" fmla="*/ 0 w 32"/>
                  <a:gd name="T9" fmla="*/ 0 h 27"/>
                  <a:gd name="T10" fmla="*/ 0 w 32"/>
                  <a:gd name="T11" fmla="*/ 0 h 27"/>
                  <a:gd name="T12" fmla="*/ 0 w 3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7">
                    <a:moveTo>
                      <a:pt x="32" y="8"/>
                    </a:moveTo>
                    <a:lnTo>
                      <a:pt x="26" y="3"/>
                    </a:lnTo>
                    <a:lnTo>
                      <a:pt x="17" y="0"/>
                    </a:lnTo>
                    <a:lnTo>
                      <a:pt x="9" y="3"/>
                    </a:lnTo>
                    <a:lnTo>
                      <a:pt x="2" y="8"/>
                    </a:lnTo>
                    <a:lnTo>
                      <a:pt x="0" y="17"/>
                    </a:lnTo>
                    <a:lnTo>
                      <a:pt x="2"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47" name="Line 946"/>
              <p:cNvSpPr>
                <a:spLocks noChangeShapeType="1"/>
              </p:cNvSpPr>
              <p:nvPr/>
            </p:nvSpPr>
            <p:spPr bwMode="auto">
              <a:xfrm>
                <a:off x="3293" y="1497"/>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8" name="Line 947"/>
              <p:cNvSpPr>
                <a:spLocks noChangeShapeType="1"/>
              </p:cNvSpPr>
              <p:nvPr/>
            </p:nvSpPr>
            <p:spPr bwMode="auto">
              <a:xfrm>
                <a:off x="3295" y="1498"/>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49" name="Line 948"/>
              <p:cNvSpPr>
                <a:spLocks noChangeShapeType="1"/>
              </p:cNvSpPr>
              <p:nvPr/>
            </p:nvSpPr>
            <p:spPr bwMode="auto">
              <a:xfrm flipV="1">
                <a:off x="3298" y="1498"/>
                <a:ext cx="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0" name="Freeform 949"/>
              <p:cNvSpPr>
                <a:spLocks/>
              </p:cNvSpPr>
              <p:nvPr/>
            </p:nvSpPr>
            <p:spPr bwMode="auto">
              <a:xfrm>
                <a:off x="3294" y="1492"/>
                <a:ext cx="9" cy="6"/>
              </a:xfrm>
              <a:custGeom>
                <a:avLst/>
                <a:gdLst>
                  <a:gd name="T0" fmla="*/ 0 w 29"/>
                  <a:gd name="T1" fmla="*/ 0 h 27"/>
                  <a:gd name="T2" fmla="*/ 0 w 29"/>
                  <a:gd name="T3" fmla="*/ 0 h 27"/>
                  <a:gd name="T4" fmla="*/ 0 w 29"/>
                  <a:gd name="T5" fmla="*/ 0 h 27"/>
                  <a:gd name="T6" fmla="*/ 0 w 29"/>
                  <a:gd name="T7" fmla="*/ 0 h 27"/>
                  <a:gd name="T8" fmla="*/ 0 w 29"/>
                  <a:gd name="T9" fmla="*/ 0 h 27"/>
                  <a:gd name="T10" fmla="*/ 0 w 29"/>
                  <a:gd name="T11" fmla="*/ 0 h 27"/>
                  <a:gd name="T12" fmla="*/ 0 w 29"/>
                  <a:gd name="T13" fmla="*/ 0 h 27"/>
                  <a:gd name="T14" fmla="*/ 0 w 29"/>
                  <a:gd name="T15" fmla="*/ 0 h 27"/>
                  <a:gd name="T16" fmla="*/ 0 w 29"/>
                  <a:gd name="T17" fmla="*/ 0 h 27"/>
                  <a:gd name="T18" fmla="*/ 0 w 29"/>
                  <a:gd name="T19" fmla="*/ 0 h 27"/>
                  <a:gd name="T20" fmla="*/ 0 w 29"/>
                  <a:gd name="T21" fmla="*/ 0 h 27"/>
                  <a:gd name="T22" fmla="*/ 0 w 29"/>
                  <a:gd name="T23" fmla="*/ 0 h 27"/>
                  <a:gd name="T24" fmla="*/ 0 w 29"/>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7">
                    <a:moveTo>
                      <a:pt x="19" y="27"/>
                    </a:moveTo>
                    <a:lnTo>
                      <a:pt x="25" y="21"/>
                    </a:lnTo>
                    <a:lnTo>
                      <a:pt x="29" y="11"/>
                    </a:lnTo>
                    <a:lnTo>
                      <a:pt x="25" y="2"/>
                    </a:lnTo>
                    <a:lnTo>
                      <a:pt x="19" y="4"/>
                    </a:lnTo>
                    <a:lnTo>
                      <a:pt x="10" y="0"/>
                    </a:lnTo>
                    <a:lnTo>
                      <a:pt x="2" y="4"/>
                    </a:lnTo>
                    <a:lnTo>
                      <a:pt x="0" y="11"/>
                    </a:lnTo>
                    <a:lnTo>
                      <a:pt x="2" y="20"/>
                    </a:lnTo>
                    <a:lnTo>
                      <a:pt x="10" y="22"/>
                    </a:lnTo>
                    <a:lnTo>
                      <a:pt x="19" y="20"/>
                    </a:lnTo>
                    <a:lnTo>
                      <a:pt x="22" y="11"/>
                    </a:lnTo>
                    <a:lnTo>
                      <a:pt x="19"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51" name="Line 950"/>
              <p:cNvSpPr>
                <a:spLocks noChangeShapeType="1"/>
              </p:cNvSpPr>
              <p:nvPr/>
            </p:nvSpPr>
            <p:spPr bwMode="auto">
              <a:xfrm>
                <a:off x="3315" y="1483"/>
                <a:ext cx="6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2" name="Line 951"/>
              <p:cNvSpPr>
                <a:spLocks noChangeShapeType="1"/>
              </p:cNvSpPr>
              <p:nvPr/>
            </p:nvSpPr>
            <p:spPr bwMode="auto">
              <a:xfrm>
                <a:off x="3365" y="148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3" name="Line 952"/>
              <p:cNvSpPr>
                <a:spLocks noChangeShapeType="1"/>
              </p:cNvSpPr>
              <p:nvPr/>
            </p:nvSpPr>
            <p:spPr bwMode="auto">
              <a:xfrm flipV="1">
                <a:off x="3357" y="1483"/>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4" name="Line 953"/>
              <p:cNvSpPr>
                <a:spLocks noChangeShapeType="1"/>
              </p:cNvSpPr>
              <p:nvPr/>
            </p:nvSpPr>
            <p:spPr bwMode="auto">
              <a:xfrm>
                <a:off x="3348" y="1483"/>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5" name="Line 954"/>
              <p:cNvSpPr>
                <a:spLocks noChangeShapeType="1"/>
              </p:cNvSpPr>
              <p:nvPr/>
            </p:nvSpPr>
            <p:spPr bwMode="auto">
              <a:xfrm flipV="1">
                <a:off x="3344" y="1461"/>
                <a:ext cx="1" cy="2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56" name="Rectangle 955"/>
              <p:cNvSpPr>
                <a:spLocks noChangeArrowheads="1"/>
              </p:cNvSpPr>
              <p:nvPr/>
            </p:nvSpPr>
            <p:spPr bwMode="auto">
              <a:xfrm>
                <a:off x="3333" y="1466"/>
                <a:ext cx="6" cy="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57" name="Rectangle 956"/>
              <p:cNvSpPr>
                <a:spLocks noChangeArrowheads="1"/>
              </p:cNvSpPr>
              <p:nvPr/>
            </p:nvSpPr>
            <p:spPr bwMode="auto">
              <a:xfrm>
                <a:off x="3354" y="1466"/>
                <a:ext cx="6" cy="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58" name="Rectangle 957"/>
              <p:cNvSpPr>
                <a:spLocks noChangeArrowheads="1"/>
              </p:cNvSpPr>
              <p:nvPr/>
            </p:nvSpPr>
            <p:spPr bwMode="auto">
              <a:xfrm>
                <a:off x="3321" y="1466"/>
                <a:ext cx="5" cy="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59" name="Freeform 958"/>
              <p:cNvSpPr>
                <a:spLocks/>
              </p:cNvSpPr>
              <p:nvPr/>
            </p:nvSpPr>
            <p:spPr bwMode="auto">
              <a:xfrm>
                <a:off x="3300" y="1461"/>
                <a:ext cx="15" cy="1"/>
              </a:xfrm>
              <a:custGeom>
                <a:avLst/>
                <a:gdLst>
                  <a:gd name="T0" fmla="*/ 0 w 49"/>
                  <a:gd name="T1" fmla="*/ 1 h 1"/>
                  <a:gd name="T2" fmla="*/ 0 w 49"/>
                  <a:gd name="T3" fmla="*/ 1 h 1"/>
                  <a:gd name="T4" fmla="*/ 0 w 49"/>
                  <a:gd name="T5" fmla="*/ 0 h 1"/>
                  <a:gd name="T6" fmla="*/ 0 60000 65536"/>
                  <a:gd name="T7" fmla="*/ 0 60000 65536"/>
                  <a:gd name="T8" fmla="*/ 0 60000 65536"/>
                </a:gdLst>
                <a:ahLst/>
                <a:cxnLst>
                  <a:cxn ang="T6">
                    <a:pos x="T0" y="T1"/>
                  </a:cxn>
                  <a:cxn ang="T7">
                    <a:pos x="T2" y="T3"/>
                  </a:cxn>
                  <a:cxn ang="T8">
                    <a:pos x="T4" y="T5"/>
                  </a:cxn>
                </a:cxnLst>
                <a:rect l="0" t="0" r="r" b="b"/>
                <a:pathLst>
                  <a:path w="49" h="1">
                    <a:moveTo>
                      <a:pt x="49" y="1"/>
                    </a:moveTo>
                    <a:lnTo>
                      <a:pt x="0"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0" name="Rectangle 959"/>
              <p:cNvSpPr>
                <a:spLocks noChangeArrowheads="1"/>
              </p:cNvSpPr>
              <p:nvPr/>
            </p:nvSpPr>
            <p:spPr bwMode="auto">
              <a:xfrm>
                <a:off x="3286" y="1466"/>
                <a:ext cx="6" cy="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61" name="Line 960"/>
              <p:cNvSpPr>
                <a:spLocks noChangeShapeType="1"/>
              </p:cNvSpPr>
              <p:nvPr/>
            </p:nvSpPr>
            <p:spPr bwMode="auto">
              <a:xfrm flipV="1">
                <a:off x="3322" y="1448"/>
                <a:ext cx="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62" name="Line 961"/>
              <p:cNvSpPr>
                <a:spLocks noChangeShapeType="1"/>
              </p:cNvSpPr>
              <p:nvPr/>
            </p:nvSpPr>
            <p:spPr bwMode="auto">
              <a:xfrm>
                <a:off x="3336" y="1449"/>
                <a:ext cx="3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63" name="Freeform 962"/>
              <p:cNvSpPr>
                <a:spLocks/>
              </p:cNvSpPr>
              <p:nvPr/>
            </p:nvSpPr>
            <p:spPr bwMode="auto">
              <a:xfrm>
                <a:off x="3336" y="1442"/>
                <a:ext cx="37" cy="13"/>
              </a:xfrm>
              <a:custGeom>
                <a:avLst/>
                <a:gdLst>
                  <a:gd name="T0" fmla="*/ 0 w 121"/>
                  <a:gd name="T1" fmla="*/ 0 h 57"/>
                  <a:gd name="T2" fmla="*/ 0 w 121"/>
                  <a:gd name="T3" fmla="*/ 0 h 57"/>
                  <a:gd name="T4" fmla="*/ 0 w 121"/>
                  <a:gd name="T5" fmla="*/ 0 h 57"/>
                  <a:gd name="T6" fmla="*/ 0 w 121"/>
                  <a:gd name="T7" fmla="*/ 0 h 57"/>
                  <a:gd name="T8" fmla="*/ 0 w 121"/>
                  <a:gd name="T9" fmla="*/ 0 h 57"/>
                  <a:gd name="T10" fmla="*/ 0 w 121"/>
                  <a:gd name="T11" fmla="*/ 0 h 57"/>
                  <a:gd name="T12" fmla="*/ 0 w 121"/>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57">
                    <a:moveTo>
                      <a:pt x="121" y="57"/>
                    </a:moveTo>
                    <a:lnTo>
                      <a:pt x="121" y="3"/>
                    </a:lnTo>
                    <a:lnTo>
                      <a:pt x="73" y="0"/>
                    </a:lnTo>
                    <a:lnTo>
                      <a:pt x="27" y="2"/>
                    </a:lnTo>
                    <a:lnTo>
                      <a:pt x="18" y="3"/>
                    </a:lnTo>
                    <a:lnTo>
                      <a:pt x="7" y="9"/>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4" name="Freeform 963"/>
              <p:cNvSpPr>
                <a:spLocks/>
              </p:cNvSpPr>
              <p:nvPr/>
            </p:nvSpPr>
            <p:spPr bwMode="auto">
              <a:xfrm>
                <a:off x="3355" y="1442"/>
                <a:ext cx="9" cy="3"/>
              </a:xfrm>
              <a:custGeom>
                <a:avLst/>
                <a:gdLst>
                  <a:gd name="T0" fmla="*/ 0 w 27"/>
                  <a:gd name="T1" fmla="*/ 0 h 12"/>
                  <a:gd name="T2" fmla="*/ 0 w 27"/>
                  <a:gd name="T3" fmla="*/ 0 h 12"/>
                  <a:gd name="T4" fmla="*/ 0 w 27"/>
                  <a:gd name="T5" fmla="*/ 0 h 12"/>
                  <a:gd name="T6" fmla="*/ 0 w 27"/>
                  <a:gd name="T7" fmla="*/ 0 h 12"/>
                  <a:gd name="T8" fmla="*/ 0 w 27"/>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2">
                    <a:moveTo>
                      <a:pt x="0" y="12"/>
                    </a:moveTo>
                    <a:lnTo>
                      <a:pt x="0" y="0"/>
                    </a:lnTo>
                    <a:lnTo>
                      <a:pt x="0" y="12"/>
                    </a:lnTo>
                    <a:lnTo>
                      <a:pt x="27" y="12"/>
                    </a:lnTo>
                    <a:lnTo>
                      <a:pt x="27"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5" name="Freeform 964"/>
              <p:cNvSpPr>
                <a:spLocks/>
              </p:cNvSpPr>
              <p:nvPr/>
            </p:nvSpPr>
            <p:spPr bwMode="auto">
              <a:xfrm>
                <a:off x="3389" y="1455"/>
                <a:ext cx="1" cy="33"/>
              </a:xfrm>
              <a:custGeom>
                <a:avLst/>
                <a:gdLst>
                  <a:gd name="T0" fmla="*/ 0 w 3"/>
                  <a:gd name="T1" fmla="*/ 0 h 143"/>
                  <a:gd name="T2" fmla="*/ 0 w 3"/>
                  <a:gd name="T3" fmla="*/ 0 h 143"/>
                  <a:gd name="T4" fmla="*/ 0 w 3"/>
                  <a:gd name="T5" fmla="*/ 0 h 143"/>
                  <a:gd name="T6" fmla="*/ 0 60000 65536"/>
                  <a:gd name="T7" fmla="*/ 0 60000 65536"/>
                  <a:gd name="T8" fmla="*/ 0 60000 65536"/>
                </a:gdLst>
                <a:ahLst/>
                <a:cxnLst>
                  <a:cxn ang="T6">
                    <a:pos x="T0" y="T1"/>
                  </a:cxn>
                  <a:cxn ang="T7">
                    <a:pos x="T2" y="T3"/>
                  </a:cxn>
                  <a:cxn ang="T8">
                    <a:pos x="T4" y="T5"/>
                  </a:cxn>
                </a:cxnLst>
                <a:rect l="0" t="0" r="r" b="b"/>
                <a:pathLst>
                  <a:path w="3" h="143">
                    <a:moveTo>
                      <a:pt x="0" y="0"/>
                    </a:moveTo>
                    <a:lnTo>
                      <a:pt x="3" y="70"/>
                    </a:lnTo>
                    <a:lnTo>
                      <a:pt x="3" y="1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6" name="Line 965"/>
              <p:cNvSpPr>
                <a:spLocks noChangeShapeType="1"/>
              </p:cNvSpPr>
              <p:nvPr/>
            </p:nvSpPr>
            <p:spPr bwMode="auto">
              <a:xfrm flipV="1">
                <a:off x="3398" y="1480"/>
                <a:ext cx="0"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67" name="Freeform 966"/>
              <p:cNvSpPr>
                <a:spLocks/>
              </p:cNvSpPr>
              <p:nvPr/>
            </p:nvSpPr>
            <p:spPr bwMode="auto">
              <a:xfrm>
                <a:off x="3389" y="1455"/>
                <a:ext cx="27" cy="25"/>
              </a:xfrm>
              <a:custGeom>
                <a:avLst/>
                <a:gdLst>
                  <a:gd name="T0" fmla="*/ 0 w 85"/>
                  <a:gd name="T1" fmla="*/ 0 h 109"/>
                  <a:gd name="T2" fmla="*/ 0 w 85"/>
                  <a:gd name="T3" fmla="*/ 0 h 109"/>
                  <a:gd name="T4" fmla="*/ 0 w 85"/>
                  <a:gd name="T5" fmla="*/ 0 h 109"/>
                  <a:gd name="T6" fmla="*/ 0 w 85"/>
                  <a:gd name="T7" fmla="*/ 0 h 109"/>
                  <a:gd name="T8" fmla="*/ 0 w 85"/>
                  <a:gd name="T9" fmla="*/ 0 h 109"/>
                  <a:gd name="T10" fmla="*/ 0 w 85"/>
                  <a:gd name="T11" fmla="*/ 0 h 109"/>
                  <a:gd name="T12" fmla="*/ 0 w 85"/>
                  <a:gd name="T13" fmla="*/ 0 h 109"/>
                  <a:gd name="T14" fmla="*/ 0 w 85"/>
                  <a:gd name="T15" fmla="*/ 0 h 109"/>
                  <a:gd name="T16" fmla="*/ 0 w 85"/>
                  <a:gd name="T17" fmla="*/ 0 h 109"/>
                  <a:gd name="T18" fmla="*/ 0 w 85"/>
                  <a:gd name="T19" fmla="*/ 0 h 109"/>
                  <a:gd name="T20" fmla="*/ 0 w 85"/>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109">
                    <a:moveTo>
                      <a:pt x="74" y="109"/>
                    </a:moveTo>
                    <a:lnTo>
                      <a:pt x="81" y="104"/>
                    </a:lnTo>
                    <a:lnTo>
                      <a:pt x="85" y="96"/>
                    </a:lnTo>
                    <a:lnTo>
                      <a:pt x="81" y="80"/>
                    </a:lnTo>
                    <a:lnTo>
                      <a:pt x="79" y="70"/>
                    </a:lnTo>
                    <a:lnTo>
                      <a:pt x="70" y="64"/>
                    </a:lnTo>
                    <a:lnTo>
                      <a:pt x="62" y="62"/>
                    </a:lnTo>
                    <a:lnTo>
                      <a:pt x="67" y="63"/>
                    </a:lnTo>
                    <a:lnTo>
                      <a:pt x="49" y="39"/>
                    </a:lnTo>
                    <a:lnTo>
                      <a:pt x="26" y="1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8" name="Freeform 967"/>
              <p:cNvSpPr>
                <a:spLocks/>
              </p:cNvSpPr>
              <p:nvPr/>
            </p:nvSpPr>
            <p:spPr bwMode="auto">
              <a:xfrm>
                <a:off x="3378" y="1490"/>
                <a:ext cx="9" cy="7"/>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w 31"/>
                  <a:gd name="T11" fmla="*/ 0 h 30"/>
                  <a:gd name="T12" fmla="*/ 0 w 31"/>
                  <a:gd name="T13" fmla="*/ 0 h 30"/>
                  <a:gd name="T14" fmla="*/ 0 w 31"/>
                  <a:gd name="T15" fmla="*/ 0 h 30"/>
                  <a:gd name="T16" fmla="*/ 0 w 31"/>
                  <a:gd name="T17" fmla="*/ 0 h 30"/>
                  <a:gd name="T18" fmla="*/ 0 w 31"/>
                  <a:gd name="T19" fmla="*/ 0 h 30"/>
                  <a:gd name="T20" fmla="*/ 0 w 31"/>
                  <a:gd name="T21" fmla="*/ 0 h 30"/>
                  <a:gd name="T22" fmla="*/ 0 w 31"/>
                  <a:gd name="T23" fmla="*/ 0 h 30"/>
                  <a:gd name="T24" fmla="*/ 0 w 31"/>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30">
                    <a:moveTo>
                      <a:pt x="22" y="1"/>
                    </a:moveTo>
                    <a:lnTo>
                      <a:pt x="14" y="0"/>
                    </a:lnTo>
                    <a:lnTo>
                      <a:pt x="7" y="1"/>
                    </a:lnTo>
                    <a:lnTo>
                      <a:pt x="1" y="7"/>
                    </a:lnTo>
                    <a:lnTo>
                      <a:pt x="0" y="14"/>
                    </a:lnTo>
                    <a:lnTo>
                      <a:pt x="1" y="22"/>
                    </a:lnTo>
                    <a:lnTo>
                      <a:pt x="7" y="29"/>
                    </a:lnTo>
                    <a:lnTo>
                      <a:pt x="14" y="30"/>
                    </a:lnTo>
                    <a:lnTo>
                      <a:pt x="22" y="29"/>
                    </a:lnTo>
                    <a:lnTo>
                      <a:pt x="27" y="22"/>
                    </a:lnTo>
                    <a:lnTo>
                      <a:pt x="31" y="14"/>
                    </a:lnTo>
                    <a:lnTo>
                      <a:pt x="27" y="7"/>
                    </a:lnTo>
                    <a:lnTo>
                      <a:pt x="22"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69" name="Freeform 968"/>
              <p:cNvSpPr>
                <a:spLocks/>
              </p:cNvSpPr>
              <p:nvPr/>
            </p:nvSpPr>
            <p:spPr bwMode="auto">
              <a:xfrm>
                <a:off x="3407" y="1480"/>
                <a:ext cx="7" cy="5"/>
              </a:xfrm>
              <a:custGeom>
                <a:avLst/>
                <a:gdLst>
                  <a:gd name="T0" fmla="*/ 0 w 25"/>
                  <a:gd name="T1" fmla="*/ 0 h 25"/>
                  <a:gd name="T2" fmla="*/ 0 w 25"/>
                  <a:gd name="T3" fmla="*/ 0 h 25"/>
                  <a:gd name="T4" fmla="*/ 0 w 25"/>
                  <a:gd name="T5" fmla="*/ 0 h 25"/>
                  <a:gd name="T6" fmla="*/ 0 60000 65536"/>
                  <a:gd name="T7" fmla="*/ 0 60000 65536"/>
                  <a:gd name="T8" fmla="*/ 0 60000 65536"/>
                </a:gdLst>
                <a:ahLst/>
                <a:cxnLst>
                  <a:cxn ang="T6">
                    <a:pos x="T0" y="T1"/>
                  </a:cxn>
                  <a:cxn ang="T7">
                    <a:pos x="T2" y="T3"/>
                  </a:cxn>
                  <a:cxn ang="T8">
                    <a:pos x="T4" y="T5"/>
                  </a:cxn>
                </a:cxnLst>
                <a:rect l="0" t="0" r="r" b="b"/>
                <a:pathLst>
                  <a:path w="25" h="25">
                    <a:moveTo>
                      <a:pt x="0" y="25"/>
                    </a:moveTo>
                    <a:lnTo>
                      <a:pt x="16" y="16"/>
                    </a:lnTo>
                    <a:lnTo>
                      <a:pt x="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70" name="Line 969"/>
              <p:cNvSpPr>
                <a:spLocks noChangeShapeType="1"/>
              </p:cNvSpPr>
              <p:nvPr/>
            </p:nvSpPr>
            <p:spPr bwMode="auto">
              <a:xfrm flipV="1">
                <a:off x="3330" y="1483"/>
                <a:ext cx="1" cy="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71" name="Line 970"/>
              <p:cNvSpPr>
                <a:spLocks noChangeShapeType="1"/>
              </p:cNvSpPr>
              <p:nvPr/>
            </p:nvSpPr>
            <p:spPr bwMode="auto">
              <a:xfrm flipV="1">
                <a:off x="3320" y="1429"/>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72" name="Freeform 971"/>
              <p:cNvSpPr>
                <a:spLocks/>
              </p:cNvSpPr>
              <p:nvPr/>
            </p:nvSpPr>
            <p:spPr bwMode="auto">
              <a:xfrm>
                <a:off x="3107" y="1436"/>
                <a:ext cx="9" cy="6"/>
              </a:xfrm>
              <a:custGeom>
                <a:avLst/>
                <a:gdLst>
                  <a:gd name="T0" fmla="*/ 0 w 30"/>
                  <a:gd name="T1" fmla="*/ 0 h 27"/>
                  <a:gd name="T2" fmla="*/ 0 w 30"/>
                  <a:gd name="T3" fmla="*/ 0 h 27"/>
                  <a:gd name="T4" fmla="*/ 0 w 30"/>
                  <a:gd name="T5" fmla="*/ 0 h 27"/>
                  <a:gd name="T6" fmla="*/ 0 w 30"/>
                  <a:gd name="T7" fmla="*/ 0 h 27"/>
                  <a:gd name="T8" fmla="*/ 0 w 30"/>
                  <a:gd name="T9" fmla="*/ 0 h 27"/>
                  <a:gd name="T10" fmla="*/ 0 w 30"/>
                  <a:gd name="T11" fmla="*/ 0 h 27"/>
                  <a:gd name="T12" fmla="*/ 0 w 30"/>
                  <a:gd name="T13" fmla="*/ 0 h 27"/>
                  <a:gd name="T14" fmla="*/ 0 w 30"/>
                  <a:gd name="T15" fmla="*/ 0 h 27"/>
                  <a:gd name="T16" fmla="*/ 0 w 30"/>
                  <a:gd name="T17" fmla="*/ 0 h 27"/>
                  <a:gd name="T18" fmla="*/ 0 w 30"/>
                  <a:gd name="T19" fmla="*/ 0 h 27"/>
                  <a:gd name="T20" fmla="*/ 0 w 30"/>
                  <a:gd name="T21" fmla="*/ 0 h 27"/>
                  <a:gd name="T22" fmla="*/ 0 w 30"/>
                  <a:gd name="T23" fmla="*/ 0 h 27"/>
                  <a:gd name="T24" fmla="*/ 0 w 30"/>
                  <a:gd name="T25" fmla="*/ 0 h 27"/>
                  <a:gd name="T26" fmla="*/ 0 w 30"/>
                  <a:gd name="T27" fmla="*/ 0 h 27"/>
                  <a:gd name="T28" fmla="*/ 0 w 30"/>
                  <a:gd name="T29" fmla="*/ 0 h 27"/>
                  <a:gd name="T30" fmla="*/ 0 w 30"/>
                  <a:gd name="T31" fmla="*/ 0 h 27"/>
                  <a:gd name="T32" fmla="*/ 0 w 3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27">
                    <a:moveTo>
                      <a:pt x="0" y="18"/>
                    </a:moveTo>
                    <a:lnTo>
                      <a:pt x="4" y="23"/>
                    </a:lnTo>
                    <a:lnTo>
                      <a:pt x="10" y="27"/>
                    </a:lnTo>
                    <a:lnTo>
                      <a:pt x="16" y="27"/>
                    </a:lnTo>
                    <a:lnTo>
                      <a:pt x="21" y="27"/>
                    </a:lnTo>
                    <a:lnTo>
                      <a:pt x="27" y="23"/>
                    </a:lnTo>
                    <a:lnTo>
                      <a:pt x="30" y="18"/>
                    </a:lnTo>
                    <a:lnTo>
                      <a:pt x="30" y="14"/>
                    </a:lnTo>
                    <a:lnTo>
                      <a:pt x="30" y="9"/>
                    </a:lnTo>
                    <a:lnTo>
                      <a:pt x="27" y="5"/>
                    </a:lnTo>
                    <a:lnTo>
                      <a:pt x="21" y="2"/>
                    </a:lnTo>
                    <a:lnTo>
                      <a:pt x="16" y="0"/>
                    </a:lnTo>
                    <a:lnTo>
                      <a:pt x="10" y="2"/>
                    </a:lnTo>
                    <a:lnTo>
                      <a:pt x="4" y="5"/>
                    </a:lnTo>
                    <a:lnTo>
                      <a:pt x="0" y="9"/>
                    </a:lnTo>
                    <a:lnTo>
                      <a:pt x="0" y="14"/>
                    </a:lnTo>
                    <a:lnTo>
                      <a:pt x="0" y="1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73" name="Freeform 972"/>
              <p:cNvSpPr>
                <a:spLocks/>
              </p:cNvSpPr>
              <p:nvPr/>
            </p:nvSpPr>
            <p:spPr bwMode="auto">
              <a:xfrm>
                <a:off x="3213" y="1519"/>
                <a:ext cx="5" cy="2"/>
              </a:xfrm>
              <a:custGeom>
                <a:avLst/>
                <a:gdLst>
                  <a:gd name="T0" fmla="*/ 0 w 14"/>
                  <a:gd name="T1" fmla="*/ 0 h 8"/>
                  <a:gd name="T2" fmla="*/ 0 w 14"/>
                  <a:gd name="T3" fmla="*/ 0 h 8"/>
                  <a:gd name="T4" fmla="*/ 0 w 14"/>
                  <a:gd name="T5" fmla="*/ 0 h 8"/>
                  <a:gd name="T6" fmla="*/ 0 w 14"/>
                  <a:gd name="T7" fmla="*/ 0 h 8"/>
                  <a:gd name="T8" fmla="*/ 0 w 14"/>
                  <a:gd name="T9" fmla="*/ 0 h 8"/>
                  <a:gd name="T10" fmla="*/ 0 w 1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8">
                    <a:moveTo>
                      <a:pt x="4" y="1"/>
                    </a:moveTo>
                    <a:lnTo>
                      <a:pt x="0" y="8"/>
                    </a:lnTo>
                    <a:lnTo>
                      <a:pt x="4" y="1"/>
                    </a:lnTo>
                    <a:lnTo>
                      <a:pt x="6" y="0"/>
                    </a:lnTo>
                    <a:lnTo>
                      <a:pt x="11" y="1"/>
                    </a:lnTo>
                    <a:lnTo>
                      <a:pt x="14"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574" name="Freeform 973"/>
              <p:cNvSpPr>
                <a:spLocks/>
              </p:cNvSpPr>
              <p:nvPr/>
            </p:nvSpPr>
            <p:spPr bwMode="auto">
              <a:xfrm>
                <a:off x="3306" y="1519"/>
                <a:ext cx="5" cy="2"/>
              </a:xfrm>
              <a:custGeom>
                <a:avLst/>
                <a:gdLst>
                  <a:gd name="T0" fmla="*/ 0 w 14"/>
                  <a:gd name="T1" fmla="*/ 0 h 8"/>
                  <a:gd name="T2" fmla="*/ 0 w 14"/>
                  <a:gd name="T3" fmla="*/ 0 h 8"/>
                  <a:gd name="T4" fmla="*/ 0 w 14"/>
                  <a:gd name="T5" fmla="*/ 0 h 8"/>
                  <a:gd name="T6" fmla="*/ 0 w 14"/>
                  <a:gd name="T7" fmla="*/ 0 h 8"/>
                  <a:gd name="T8" fmla="*/ 0 w 1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0" y="8"/>
                    </a:moveTo>
                    <a:lnTo>
                      <a:pt x="4" y="1"/>
                    </a:lnTo>
                    <a:lnTo>
                      <a:pt x="6" y="0"/>
                    </a:lnTo>
                    <a:lnTo>
                      <a:pt x="9" y="1"/>
                    </a:lnTo>
                    <a:lnTo>
                      <a:pt x="14"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89163" name="Freeform 974"/>
            <p:cNvSpPr>
              <a:spLocks/>
            </p:cNvSpPr>
            <p:nvPr/>
          </p:nvSpPr>
          <p:spPr bwMode="auto">
            <a:xfrm>
              <a:off x="3202" y="1653"/>
              <a:ext cx="28" cy="12"/>
            </a:xfrm>
            <a:custGeom>
              <a:avLst/>
              <a:gdLst>
                <a:gd name="T0" fmla="*/ 0 w 90"/>
                <a:gd name="T1" fmla="*/ 0 h 52"/>
                <a:gd name="T2" fmla="*/ 0 w 90"/>
                <a:gd name="T3" fmla="*/ 0 h 52"/>
                <a:gd name="T4" fmla="*/ 0 w 90"/>
                <a:gd name="T5" fmla="*/ 0 h 52"/>
                <a:gd name="T6" fmla="*/ 0 w 90"/>
                <a:gd name="T7" fmla="*/ 0 h 52"/>
                <a:gd name="T8" fmla="*/ 0 w 90"/>
                <a:gd name="T9" fmla="*/ 0 h 52"/>
                <a:gd name="T10" fmla="*/ 0 w 90"/>
                <a:gd name="T11" fmla="*/ 0 h 52"/>
                <a:gd name="T12" fmla="*/ 0 w 90"/>
                <a:gd name="T13" fmla="*/ 0 h 52"/>
                <a:gd name="T14" fmla="*/ 0 w 90"/>
                <a:gd name="T15" fmla="*/ 0 h 52"/>
                <a:gd name="T16" fmla="*/ 0 w 90"/>
                <a:gd name="T17" fmla="*/ 0 h 52"/>
                <a:gd name="T18" fmla="*/ 0 w 90"/>
                <a:gd name="T19" fmla="*/ 0 h 52"/>
                <a:gd name="T20" fmla="*/ 0 w 90"/>
                <a:gd name="T21" fmla="*/ 0 h 52"/>
                <a:gd name="T22" fmla="*/ 0 w 90"/>
                <a:gd name="T23" fmla="*/ 0 h 52"/>
                <a:gd name="T24" fmla="*/ 0 w 90"/>
                <a:gd name="T25" fmla="*/ 0 h 52"/>
                <a:gd name="T26" fmla="*/ 0 w 90"/>
                <a:gd name="T27" fmla="*/ 0 h 52"/>
                <a:gd name="T28" fmla="*/ 0 w 90"/>
                <a:gd name="T29" fmla="*/ 0 h 52"/>
                <a:gd name="T30" fmla="*/ 0 w 90"/>
                <a:gd name="T31" fmla="*/ 0 h 52"/>
                <a:gd name="T32" fmla="*/ 0 w 90"/>
                <a:gd name="T33" fmla="*/ 0 h 52"/>
                <a:gd name="T34" fmla="*/ 0 w 90"/>
                <a:gd name="T35" fmla="*/ 0 h 52"/>
                <a:gd name="T36" fmla="*/ 0 w 90"/>
                <a:gd name="T37" fmla="*/ 0 h 52"/>
                <a:gd name="T38" fmla="*/ 0 w 90"/>
                <a:gd name="T39" fmla="*/ 0 h 52"/>
                <a:gd name="T40" fmla="*/ 0 w 90"/>
                <a:gd name="T41" fmla="*/ 0 h 52"/>
                <a:gd name="T42" fmla="*/ 0 w 90"/>
                <a:gd name="T43" fmla="*/ 0 h 52"/>
                <a:gd name="T44" fmla="*/ 0 w 90"/>
                <a:gd name="T45" fmla="*/ 0 h 52"/>
                <a:gd name="T46" fmla="*/ 0 w 90"/>
                <a:gd name="T47" fmla="*/ 0 h 52"/>
                <a:gd name="T48" fmla="*/ 0 w 90"/>
                <a:gd name="T49" fmla="*/ 0 h 52"/>
                <a:gd name="T50" fmla="*/ 0 w 90"/>
                <a:gd name="T51" fmla="*/ 0 h 52"/>
                <a:gd name="T52" fmla="*/ 0 w 90"/>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52">
                  <a:moveTo>
                    <a:pt x="13" y="6"/>
                  </a:moveTo>
                  <a:lnTo>
                    <a:pt x="4" y="16"/>
                  </a:lnTo>
                  <a:lnTo>
                    <a:pt x="0" y="27"/>
                  </a:lnTo>
                  <a:lnTo>
                    <a:pt x="4" y="34"/>
                  </a:lnTo>
                  <a:lnTo>
                    <a:pt x="13" y="43"/>
                  </a:lnTo>
                  <a:lnTo>
                    <a:pt x="28" y="49"/>
                  </a:lnTo>
                  <a:lnTo>
                    <a:pt x="44" y="52"/>
                  </a:lnTo>
                  <a:lnTo>
                    <a:pt x="64" y="49"/>
                  </a:lnTo>
                  <a:lnTo>
                    <a:pt x="76" y="43"/>
                  </a:lnTo>
                  <a:lnTo>
                    <a:pt x="88" y="34"/>
                  </a:lnTo>
                  <a:lnTo>
                    <a:pt x="90" y="27"/>
                  </a:lnTo>
                  <a:lnTo>
                    <a:pt x="88" y="16"/>
                  </a:lnTo>
                  <a:lnTo>
                    <a:pt x="76" y="6"/>
                  </a:lnTo>
                  <a:lnTo>
                    <a:pt x="64" y="2"/>
                  </a:lnTo>
                  <a:lnTo>
                    <a:pt x="52" y="0"/>
                  </a:lnTo>
                  <a:lnTo>
                    <a:pt x="52" y="2"/>
                  </a:lnTo>
                  <a:lnTo>
                    <a:pt x="50" y="3"/>
                  </a:lnTo>
                  <a:lnTo>
                    <a:pt x="49" y="3"/>
                  </a:lnTo>
                  <a:lnTo>
                    <a:pt x="47" y="5"/>
                  </a:lnTo>
                  <a:lnTo>
                    <a:pt x="44" y="5"/>
                  </a:lnTo>
                  <a:lnTo>
                    <a:pt x="42" y="5"/>
                  </a:lnTo>
                  <a:lnTo>
                    <a:pt x="41" y="3"/>
                  </a:lnTo>
                  <a:lnTo>
                    <a:pt x="38" y="3"/>
                  </a:lnTo>
                  <a:lnTo>
                    <a:pt x="38" y="2"/>
                  </a:lnTo>
                  <a:lnTo>
                    <a:pt x="38" y="0"/>
                  </a:lnTo>
                  <a:lnTo>
                    <a:pt x="28" y="2"/>
                  </a:lnTo>
                  <a:lnTo>
                    <a:pt x="13"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4" name="Freeform 975"/>
            <p:cNvSpPr>
              <a:spLocks/>
            </p:cNvSpPr>
            <p:nvPr/>
          </p:nvSpPr>
          <p:spPr bwMode="auto">
            <a:xfrm>
              <a:off x="3212" y="1655"/>
              <a:ext cx="9" cy="6"/>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w 30"/>
                <a:gd name="T11" fmla="*/ 0 h 24"/>
                <a:gd name="T12" fmla="*/ 0 w 30"/>
                <a:gd name="T13" fmla="*/ 0 h 24"/>
                <a:gd name="T14" fmla="*/ 0 w 30"/>
                <a:gd name="T15" fmla="*/ 0 h 24"/>
                <a:gd name="T16" fmla="*/ 0 w 30"/>
                <a:gd name="T17" fmla="*/ 0 h 24"/>
                <a:gd name="T18" fmla="*/ 0 w 30"/>
                <a:gd name="T19" fmla="*/ 0 h 24"/>
                <a:gd name="T20" fmla="*/ 0 w 30"/>
                <a:gd name="T21" fmla="*/ 0 h 24"/>
                <a:gd name="T22" fmla="*/ 0 w 30"/>
                <a:gd name="T23" fmla="*/ 0 h 24"/>
                <a:gd name="T24" fmla="*/ 0 w 30"/>
                <a:gd name="T25" fmla="*/ 0 h 24"/>
                <a:gd name="T26" fmla="*/ 0 w 30"/>
                <a:gd name="T27" fmla="*/ 0 h 24"/>
                <a:gd name="T28" fmla="*/ 0 w 30"/>
                <a:gd name="T29" fmla="*/ 0 h 24"/>
                <a:gd name="T30" fmla="*/ 0 w 30"/>
                <a:gd name="T31" fmla="*/ 0 h 24"/>
                <a:gd name="T32" fmla="*/ 0 w 30"/>
                <a:gd name="T33" fmla="*/ 0 h 24"/>
                <a:gd name="T34" fmla="*/ 0 w 30"/>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24">
                  <a:moveTo>
                    <a:pt x="0" y="0"/>
                  </a:moveTo>
                  <a:lnTo>
                    <a:pt x="0" y="3"/>
                  </a:lnTo>
                  <a:lnTo>
                    <a:pt x="5" y="6"/>
                  </a:lnTo>
                  <a:lnTo>
                    <a:pt x="8" y="7"/>
                  </a:lnTo>
                  <a:lnTo>
                    <a:pt x="14" y="9"/>
                  </a:lnTo>
                  <a:lnTo>
                    <a:pt x="22" y="7"/>
                  </a:lnTo>
                  <a:lnTo>
                    <a:pt x="24" y="6"/>
                  </a:lnTo>
                  <a:lnTo>
                    <a:pt x="28" y="3"/>
                  </a:lnTo>
                  <a:lnTo>
                    <a:pt x="30" y="0"/>
                  </a:lnTo>
                  <a:lnTo>
                    <a:pt x="30" y="17"/>
                  </a:lnTo>
                  <a:lnTo>
                    <a:pt x="28" y="18"/>
                  </a:lnTo>
                  <a:lnTo>
                    <a:pt x="24" y="20"/>
                  </a:lnTo>
                  <a:lnTo>
                    <a:pt x="22" y="21"/>
                  </a:lnTo>
                  <a:lnTo>
                    <a:pt x="14" y="24"/>
                  </a:lnTo>
                  <a:lnTo>
                    <a:pt x="8" y="21"/>
                  </a:lnTo>
                  <a:lnTo>
                    <a:pt x="5" y="20"/>
                  </a:lnTo>
                  <a:lnTo>
                    <a:pt x="0" y="18"/>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5" name="Freeform 976"/>
            <p:cNvSpPr>
              <a:spLocks/>
            </p:cNvSpPr>
            <p:nvPr/>
          </p:nvSpPr>
          <p:spPr bwMode="auto">
            <a:xfrm>
              <a:off x="3198" y="1659"/>
              <a:ext cx="36" cy="13"/>
            </a:xfrm>
            <a:custGeom>
              <a:avLst/>
              <a:gdLst>
                <a:gd name="T0" fmla="*/ 0 w 118"/>
                <a:gd name="T1" fmla="*/ 0 h 57"/>
                <a:gd name="T2" fmla="*/ 0 w 118"/>
                <a:gd name="T3" fmla="*/ 0 h 57"/>
                <a:gd name="T4" fmla="*/ 0 w 118"/>
                <a:gd name="T5" fmla="*/ 0 h 57"/>
                <a:gd name="T6" fmla="*/ 0 w 118"/>
                <a:gd name="T7" fmla="*/ 0 h 57"/>
                <a:gd name="T8" fmla="*/ 0 w 118"/>
                <a:gd name="T9" fmla="*/ 0 h 57"/>
                <a:gd name="T10" fmla="*/ 0 w 118"/>
                <a:gd name="T11" fmla="*/ 0 h 57"/>
                <a:gd name="T12" fmla="*/ 0 w 118"/>
                <a:gd name="T13" fmla="*/ 0 h 57"/>
                <a:gd name="T14" fmla="*/ 0 w 118"/>
                <a:gd name="T15" fmla="*/ 0 h 57"/>
                <a:gd name="T16" fmla="*/ 0 w 118"/>
                <a:gd name="T17" fmla="*/ 0 h 57"/>
                <a:gd name="T18" fmla="*/ 0 w 118"/>
                <a:gd name="T19" fmla="*/ 0 h 57"/>
                <a:gd name="T20" fmla="*/ 0 w 118"/>
                <a:gd name="T21" fmla="*/ 0 h 57"/>
                <a:gd name="T22" fmla="*/ 0 w 118"/>
                <a:gd name="T23" fmla="*/ 0 h 57"/>
                <a:gd name="T24" fmla="*/ 0 w 118"/>
                <a:gd name="T25" fmla="*/ 0 h 57"/>
                <a:gd name="T26" fmla="*/ 0 w 118"/>
                <a:gd name="T27" fmla="*/ 0 h 57"/>
                <a:gd name="T28" fmla="*/ 0 w 118"/>
                <a:gd name="T29" fmla="*/ 0 h 57"/>
                <a:gd name="T30" fmla="*/ 0 w 118"/>
                <a:gd name="T31" fmla="*/ 0 h 57"/>
                <a:gd name="T32" fmla="*/ 0 w 118"/>
                <a:gd name="T33" fmla="*/ 0 h 57"/>
                <a:gd name="T34" fmla="*/ 0 w 118"/>
                <a:gd name="T35" fmla="*/ 0 h 57"/>
                <a:gd name="T36" fmla="*/ 0 w 118"/>
                <a:gd name="T37" fmla="*/ 0 h 57"/>
                <a:gd name="T38" fmla="*/ 0 w 118"/>
                <a:gd name="T39" fmla="*/ 0 h 57"/>
                <a:gd name="T40" fmla="*/ 0 w 118"/>
                <a:gd name="T41" fmla="*/ 0 h 57"/>
                <a:gd name="T42" fmla="*/ 0 w 118"/>
                <a:gd name="T43" fmla="*/ 0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57">
                  <a:moveTo>
                    <a:pt x="14" y="0"/>
                  </a:moveTo>
                  <a:lnTo>
                    <a:pt x="4" y="11"/>
                  </a:lnTo>
                  <a:lnTo>
                    <a:pt x="0" y="23"/>
                  </a:lnTo>
                  <a:lnTo>
                    <a:pt x="4" y="36"/>
                  </a:lnTo>
                  <a:lnTo>
                    <a:pt x="18" y="45"/>
                  </a:lnTo>
                  <a:lnTo>
                    <a:pt x="36" y="54"/>
                  </a:lnTo>
                  <a:lnTo>
                    <a:pt x="58" y="57"/>
                  </a:lnTo>
                  <a:lnTo>
                    <a:pt x="82" y="54"/>
                  </a:lnTo>
                  <a:lnTo>
                    <a:pt x="102" y="45"/>
                  </a:lnTo>
                  <a:lnTo>
                    <a:pt x="115" y="36"/>
                  </a:lnTo>
                  <a:lnTo>
                    <a:pt x="118" y="23"/>
                  </a:lnTo>
                  <a:lnTo>
                    <a:pt x="115" y="11"/>
                  </a:lnTo>
                  <a:lnTo>
                    <a:pt x="104" y="0"/>
                  </a:lnTo>
                  <a:lnTo>
                    <a:pt x="104" y="12"/>
                  </a:lnTo>
                  <a:lnTo>
                    <a:pt x="102" y="21"/>
                  </a:lnTo>
                  <a:lnTo>
                    <a:pt x="90" y="30"/>
                  </a:lnTo>
                  <a:lnTo>
                    <a:pt x="78" y="36"/>
                  </a:lnTo>
                  <a:lnTo>
                    <a:pt x="58" y="38"/>
                  </a:lnTo>
                  <a:lnTo>
                    <a:pt x="42" y="36"/>
                  </a:lnTo>
                  <a:lnTo>
                    <a:pt x="27" y="30"/>
                  </a:lnTo>
                  <a:lnTo>
                    <a:pt x="18" y="21"/>
                  </a:lnTo>
                  <a:lnTo>
                    <a:pt x="14"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6" name="Freeform 977"/>
            <p:cNvSpPr>
              <a:spLocks/>
            </p:cNvSpPr>
            <p:nvPr/>
          </p:nvSpPr>
          <p:spPr bwMode="auto">
            <a:xfrm>
              <a:off x="3198" y="1668"/>
              <a:ext cx="36" cy="8"/>
            </a:xfrm>
            <a:custGeom>
              <a:avLst/>
              <a:gdLst>
                <a:gd name="T0" fmla="*/ 0 w 118"/>
                <a:gd name="T1" fmla="*/ 0 h 34"/>
                <a:gd name="T2" fmla="*/ 0 w 118"/>
                <a:gd name="T3" fmla="*/ 0 h 34"/>
                <a:gd name="T4" fmla="*/ 0 w 118"/>
                <a:gd name="T5" fmla="*/ 0 h 34"/>
                <a:gd name="T6" fmla="*/ 0 w 118"/>
                <a:gd name="T7" fmla="*/ 0 h 34"/>
                <a:gd name="T8" fmla="*/ 0 w 118"/>
                <a:gd name="T9" fmla="*/ 0 h 34"/>
                <a:gd name="T10" fmla="*/ 0 w 118"/>
                <a:gd name="T11" fmla="*/ 0 h 34"/>
                <a:gd name="T12" fmla="*/ 0 w 118"/>
                <a:gd name="T13" fmla="*/ 0 h 34"/>
                <a:gd name="T14" fmla="*/ 0 w 118"/>
                <a:gd name="T15" fmla="*/ 0 h 34"/>
                <a:gd name="T16" fmla="*/ 0 w 11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 h="34">
                  <a:moveTo>
                    <a:pt x="0" y="0"/>
                  </a:moveTo>
                  <a:lnTo>
                    <a:pt x="4" y="11"/>
                  </a:lnTo>
                  <a:lnTo>
                    <a:pt x="18" y="24"/>
                  </a:lnTo>
                  <a:lnTo>
                    <a:pt x="36" y="30"/>
                  </a:lnTo>
                  <a:lnTo>
                    <a:pt x="58" y="34"/>
                  </a:lnTo>
                  <a:lnTo>
                    <a:pt x="82" y="30"/>
                  </a:lnTo>
                  <a:lnTo>
                    <a:pt x="102" y="24"/>
                  </a:lnTo>
                  <a:lnTo>
                    <a:pt x="115" y="11"/>
                  </a:lnTo>
                  <a:lnTo>
                    <a:pt x="1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7" name="Freeform 978"/>
            <p:cNvSpPr>
              <a:spLocks/>
            </p:cNvSpPr>
            <p:nvPr/>
          </p:nvSpPr>
          <p:spPr bwMode="auto">
            <a:xfrm>
              <a:off x="3207" y="1699"/>
              <a:ext cx="17" cy="4"/>
            </a:xfrm>
            <a:custGeom>
              <a:avLst/>
              <a:gdLst>
                <a:gd name="T0" fmla="*/ 0 w 58"/>
                <a:gd name="T1" fmla="*/ 0 h 18"/>
                <a:gd name="T2" fmla="*/ 0 w 58"/>
                <a:gd name="T3" fmla="*/ 0 h 18"/>
                <a:gd name="T4" fmla="*/ 0 w 58"/>
                <a:gd name="T5" fmla="*/ 0 h 18"/>
                <a:gd name="T6" fmla="*/ 0 w 58"/>
                <a:gd name="T7" fmla="*/ 0 h 18"/>
                <a:gd name="T8" fmla="*/ 0 w 58"/>
                <a:gd name="T9" fmla="*/ 0 h 18"/>
                <a:gd name="T10" fmla="*/ 0 w 58"/>
                <a:gd name="T11" fmla="*/ 0 h 18"/>
                <a:gd name="T12" fmla="*/ 0 w 58"/>
                <a:gd name="T13" fmla="*/ 0 h 18"/>
                <a:gd name="T14" fmla="*/ 0 w 58"/>
                <a:gd name="T15" fmla="*/ 0 h 18"/>
                <a:gd name="T16" fmla="*/ 0 w 5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8">
                  <a:moveTo>
                    <a:pt x="58" y="0"/>
                  </a:moveTo>
                  <a:lnTo>
                    <a:pt x="57" y="6"/>
                  </a:lnTo>
                  <a:lnTo>
                    <a:pt x="50" y="13"/>
                  </a:lnTo>
                  <a:lnTo>
                    <a:pt x="40" y="16"/>
                  </a:lnTo>
                  <a:lnTo>
                    <a:pt x="28" y="18"/>
                  </a:lnTo>
                  <a:lnTo>
                    <a:pt x="19" y="16"/>
                  </a:lnTo>
                  <a:lnTo>
                    <a:pt x="8" y="13"/>
                  </a:lnTo>
                  <a:lnTo>
                    <a:pt x="1"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8" name="Freeform 979"/>
            <p:cNvSpPr>
              <a:spLocks/>
            </p:cNvSpPr>
            <p:nvPr/>
          </p:nvSpPr>
          <p:spPr bwMode="auto">
            <a:xfrm>
              <a:off x="3212" y="1706"/>
              <a:ext cx="9" cy="2"/>
            </a:xfrm>
            <a:custGeom>
              <a:avLst/>
              <a:gdLst>
                <a:gd name="T0" fmla="*/ 0 w 30"/>
                <a:gd name="T1" fmla="*/ 0 h 10"/>
                <a:gd name="T2" fmla="*/ 0 w 30"/>
                <a:gd name="T3" fmla="*/ 0 h 10"/>
                <a:gd name="T4" fmla="*/ 0 w 30"/>
                <a:gd name="T5" fmla="*/ 0 h 10"/>
                <a:gd name="T6" fmla="*/ 0 w 30"/>
                <a:gd name="T7" fmla="*/ 0 h 10"/>
                <a:gd name="T8" fmla="*/ 0 w 30"/>
                <a:gd name="T9" fmla="*/ 0 h 10"/>
                <a:gd name="T10" fmla="*/ 0 w 30"/>
                <a:gd name="T11" fmla="*/ 0 h 10"/>
                <a:gd name="T12" fmla="*/ 0 w 30"/>
                <a:gd name="T13" fmla="*/ 0 h 10"/>
                <a:gd name="T14" fmla="*/ 0 w 30"/>
                <a:gd name="T15" fmla="*/ 0 h 10"/>
                <a:gd name="T16" fmla="*/ 0 w 3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0">
                  <a:moveTo>
                    <a:pt x="0" y="0"/>
                  </a:moveTo>
                  <a:lnTo>
                    <a:pt x="0" y="4"/>
                  </a:lnTo>
                  <a:lnTo>
                    <a:pt x="5" y="7"/>
                  </a:lnTo>
                  <a:lnTo>
                    <a:pt x="8" y="8"/>
                  </a:lnTo>
                  <a:lnTo>
                    <a:pt x="14" y="10"/>
                  </a:lnTo>
                  <a:lnTo>
                    <a:pt x="22" y="8"/>
                  </a:lnTo>
                  <a:lnTo>
                    <a:pt x="24" y="7"/>
                  </a:lnTo>
                  <a:lnTo>
                    <a:pt x="28" y="4"/>
                  </a:lnTo>
                  <a:lnTo>
                    <a:pt x="3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69" name="Freeform 980"/>
            <p:cNvSpPr>
              <a:spLocks/>
            </p:cNvSpPr>
            <p:nvPr/>
          </p:nvSpPr>
          <p:spPr bwMode="auto">
            <a:xfrm>
              <a:off x="3303" y="1699"/>
              <a:ext cx="14" cy="9"/>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9">
                  <a:moveTo>
                    <a:pt x="0" y="29"/>
                  </a:moveTo>
                  <a:lnTo>
                    <a:pt x="0" y="33"/>
                  </a:lnTo>
                  <a:lnTo>
                    <a:pt x="2" y="36"/>
                  </a:lnTo>
                  <a:lnTo>
                    <a:pt x="8" y="37"/>
                  </a:lnTo>
                  <a:lnTo>
                    <a:pt x="14" y="39"/>
                  </a:lnTo>
                  <a:lnTo>
                    <a:pt x="22" y="37"/>
                  </a:lnTo>
                  <a:lnTo>
                    <a:pt x="24" y="36"/>
                  </a:lnTo>
                  <a:lnTo>
                    <a:pt x="29" y="33"/>
                  </a:lnTo>
                  <a:lnTo>
                    <a:pt x="29" y="29"/>
                  </a:lnTo>
                  <a:lnTo>
                    <a:pt x="26" y="16"/>
                  </a:lnTo>
                  <a:lnTo>
                    <a:pt x="36" y="13"/>
                  </a:lnTo>
                  <a:lnTo>
                    <a:pt x="42" y="6"/>
                  </a:lnTo>
                  <a:lnTo>
                    <a:pt x="4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70" name="Freeform 981"/>
            <p:cNvSpPr>
              <a:spLocks/>
            </p:cNvSpPr>
            <p:nvPr/>
          </p:nvSpPr>
          <p:spPr bwMode="auto">
            <a:xfrm>
              <a:off x="3300" y="1699"/>
              <a:ext cx="11" cy="4"/>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8">
                  <a:moveTo>
                    <a:pt x="40" y="16"/>
                  </a:moveTo>
                  <a:lnTo>
                    <a:pt x="28" y="18"/>
                  </a:lnTo>
                  <a:lnTo>
                    <a:pt x="16" y="16"/>
                  </a:lnTo>
                  <a:lnTo>
                    <a:pt x="7" y="13"/>
                  </a:lnTo>
                  <a:lnTo>
                    <a:pt x="1"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71" name="Freeform 982"/>
            <p:cNvSpPr>
              <a:spLocks/>
            </p:cNvSpPr>
            <p:nvPr/>
          </p:nvSpPr>
          <p:spPr bwMode="auto">
            <a:xfrm>
              <a:off x="3290" y="1653"/>
              <a:ext cx="36" cy="23"/>
            </a:xfrm>
            <a:custGeom>
              <a:avLst/>
              <a:gdLst>
                <a:gd name="T0" fmla="*/ 0 w 117"/>
                <a:gd name="T1" fmla="*/ 0 h 100"/>
                <a:gd name="T2" fmla="*/ 0 w 117"/>
                <a:gd name="T3" fmla="*/ 0 h 100"/>
                <a:gd name="T4" fmla="*/ 0 w 117"/>
                <a:gd name="T5" fmla="*/ 0 h 100"/>
                <a:gd name="T6" fmla="*/ 0 w 117"/>
                <a:gd name="T7" fmla="*/ 0 h 100"/>
                <a:gd name="T8" fmla="*/ 0 w 117"/>
                <a:gd name="T9" fmla="*/ 0 h 100"/>
                <a:gd name="T10" fmla="*/ 0 w 117"/>
                <a:gd name="T11" fmla="*/ 0 h 100"/>
                <a:gd name="T12" fmla="*/ 0 w 117"/>
                <a:gd name="T13" fmla="*/ 0 h 100"/>
                <a:gd name="T14" fmla="*/ 0 w 117"/>
                <a:gd name="T15" fmla="*/ 0 h 100"/>
                <a:gd name="T16" fmla="*/ 0 w 117"/>
                <a:gd name="T17" fmla="*/ 0 h 100"/>
                <a:gd name="T18" fmla="*/ 0 w 117"/>
                <a:gd name="T19" fmla="*/ 0 h 100"/>
                <a:gd name="T20" fmla="*/ 0 w 117"/>
                <a:gd name="T21" fmla="*/ 0 h 100"/>
                <a:gd name="T22" fmla="*/ 0 w 117"/>
                <a:gd name="T23" fmla="*/ 0 h 100"/>
                <a:gd name="T24" fmla="*/ 0 w 117"/>
                <a:gd name="T25" fmla="*/ 0 h 100"/>
                <a:gd name="T26" fmla="*/ 0 w 117"/>
                <a:gd name="T27" fmla="*/ 0 h 100"/>
                <a:gd name="T28" fmla="*/ 0 w 117"/>
                <a:gd name="T29" fmla="*/ 0 h 100"/>
                <a:gd name="T30" fmla="*/ 0 w 117"/>
                <a:gd name="T31" fmla="*/ 0 h 100"/>
                <a:gd name="T32" fmla="*/ 0 w 117"/>
                <a:gd name="T33" fmla="*/ 0 h 100"/>
                <a:gd name="T34" fmla="*/ 0 w 117"/>
                <a:gd name="T35" fmla="*/ 0 h 100"/>
                <a:gd name="T36" fmla="*/ 0 w 117"/>
                <a:gd name="T37" fmla="*/ 0 h 100"/>
                <a:gd name="T38" fmla="*/ 0 w 117"/>
                <a:gd name="T39" fmla="*/ 0 h 100"/>
                <a:gd name="T40" fmla="*/ 0 w 117"/>
                <a:gd name="T41" fmla="*/ 0 h 100"/>
                <a:gd name="T42" fmla="*/ 0 w 117"/>
                <a:gd name="T43" fmla="*/ 0 h 100"/>
                <a:gd name="T44" fmla="*/ 0 w 117"/>
                <a:gd name="T45" fmla="*/ 0 h 100"/>
                <a:gd name="T46" fmla="*/ 0 w 117"/>
                <a:gd name="T47" fmla="*/ 0 h 100"/>
                <a:gd name="T48" fmla="*/ 0 w 117"/>
                <a:gd name="T49" fmla="*/ 0 h 100"/>
                <a:gd name="T50" fmla="*/ 0 w 117"/>
                <a:gd name="T51" fmla="*/ 0 h 100"/>
                <a:gd name="T52" fmla="*/ 0 w 117"/>
                <a:gd name="T53" fmla="*/ 0 h 100"/>
                <a:gd name="T54" fmla="*/ 0 w 117"/>
                <a:gd name="T55" fmla="*/ 0 h 100"/>
                <a:gd name="T56" fmla="*/ 0 w 117"/>
                <a:gd name="T57" fmla="*/ 0 h 100"/>
                <a:gd name="T58" fmla="*/ 0 w 117"/>
                <a:gd name="T59" fmla="*/ 0 h 100"/>
                <a:gd name="T60" fmla="*/ 0 w 117"/>
                <a:gd name="T61" fmla="*/ 0 h 100"/>
                <a:gd name="T62" fmla="*/ 0 w 117"/>
                <a:gd name="T63" fmla="*/ 0 h 100"/>
                <a:gd name="T64" fmla="*/ 0 w 117"/>
                <a:gd name="T65" fmla="*/ 0 h 100"/>
                <a:gd name="T66" fmla="*/ 0 w 117"/>
                <a:gd name="T67" fmla="*/ 0 h 100"/>
                <a:gd name="T68" fmla="*/ 0 w 117"/>
                <a:gd name="T69" fmla="*/ 0 h 100"/>
                <a:gd name="T70" fmla="*/ 0 w 117"/>
                <a:gd name="T71" fmla="*/ 0 h 100"/>
                <a:gd name="T72" fmla="*/ 0 w 117"/>
                <a:gd name="T73" fmla="*/ 0 h 100"/>
                <a:gd name="T74" fmla="*/ 0 w 117"/>
                <a:gd name="T75" fmla="*/ 0 h 100"/>
                <a:gd name="T76" fmla="*/ 0 w 117"/>
                <a:gd name="T77" fmla="*/ 0 h 100"/>
                <a:gd name="T78" fmla="*/ 0 w 117"/>
                <a:gd name="T79" fmla="*/ 0 h 100"/>
                <a:gd name="T80" fmla="*/ 0 w 117"/>
                <a:gd name="T81" fmla="*/ 0 h 100"/>
                <a:gd name="T82" fmla="*/ 0 w 117"/>
                <a:gd name="T83" fmla="*/ 0 h 100"/>
                <a:gd name="T84" fmla="*/ 0 w 117"/>
                <a:gd name="T85" fmla="*/ 0 h 100"/>
                <a:gd name="T86" fmla="*/ 0 w 117"/>
                <a:gd name="T87" fmla="*/ 0 h 100"/>
                <a:gd name="T88" fmla="*/ 0 w 117"/>
                <a:gd name="T89" fmla="*/ 0 h 100"/>
                <a:gd name="T90" fmla="*/ 0 w 117"/>
                <a:gd name="T91" fmla="*/ 0 h 100"/>
                <a:gd name="T92" fmla="*/ 0 w 117"/>
                <a:gd name="T93" fmla="*/ 0 h 100"/>
                <a:gd name="T94" fmla="*/ 0 w 117"/>
                <a:gd name="T95" fmla="*/ 0 h 100"/>
                <a:gd name="T96" fmla="*/ 0 w 117"/>
                <a:gd name="T97" fmla="*/ 0 h 100"/>
                <a:gd name="T98" fmla="*/ 0 w 117"/>
                <a:gd name="T99" fmla="*/ 0 h 100"/>
                <a:gd name="T100" fmla="*/ 0 w 117"/>
                <a:gd name="T101" fmla="*/ 0 h 100"/>
                <a:gd name="T102" fmla="*/ 0 w 117"/>
                <a:gd name="T103" fmla="*/ 0 h 100"/>
                <a:gd name="T104" fmla="*/ 0 w 117"/>
                <a:gd name="T105" fmla="*/ 0 h 100"/>
                <a:gd name="T106" fmla="*/ 0 w 117"/>
                <a:gd name="T107" fmla="*/ 0 h 1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00">
                  <a:moveTo>
                    <a:pt x="34" y="96"/>
                  </a:moveTo>
                  <a:lnTo>
                    <a:pt x="58" y="100"/>
                  </a:lnTo>
                  <a:lnTo>
                    <a:pt x="82" y="96"/>
                  </a:lnTo>
                  <a:lnTo>
                    <a:pt x="100" y="90"/>
                  </a:lnTo>
                  <a:lnTo>
                    <a:pt x="112" y="77"/>
                  </a:lnTo>
                  <a:lnTo>
                    <a:pt x="117" y="66"/>
                  </a:lnTo>
                  <a:lnTo>
                    <a:pt x="112" y="64"/>
                  </a:lnTo>
                  <a:lnTo>
                    <a:pt x="117" y="51"/>
                  </a:lnTo>
                  <a:lnTo>
                    <a:pt x="112" y="39"/>
                  </a:lnTo>
                  <a:lnTo>
                    <a:pt x="103" y="28"/>
                  </a:lnTo>
                  <a:lnTo>
                    <a:pt x="103" y="27"/>
                  </a:lnTo>
                  <a:lnTo>
                    <a:pt x="100" y="16"/>
                  </a:lnTo>
                  <a:lnTo>
                    <a:pt x="88" y="6"/>
                  </a:lnTo>
                  <a:lnTo>
                    <a:pt x="75" y="2"/>
                  </a:lnTo>
                  <a:lnTo>
                    <a:pt x="66" y="0"/>
                  </a:lnTo>
                  <a:lnTo>
                    <a:pt x="66" y="2"/>
                  </a:lnTo>
                  <a:lnTo>
                    <a:pt x="63" y="3"/>
                  </a:lnTo>
                  <a:lnTo>
                    <a:pt x="60" y="5"/>
                  </a:lnTo>
                  <a:lnTo>
                    <a:pt x="58" y="5"/>
                  </a:lnTo>
                  <a:lnTo>
                    <a:pt x="56" y="5"/>
                  </a:lnTo>
                  <a:lnTo>
                    <a:pt x="54" y="3"/>
                  </a:lnTo>
                  <a:lnTo>
                    <a:pt x="52" y="3"/>
                  </a:lnTo>
                  <a:lnTo>
                    <a:pt x="52" y="2"/>
                  </a:lnTo>
                  <a:lnTo>
                    <a:pt x="52" y="0"/>
                  </a:lnTo>
                  <a:lnTo>
                    <a:pt x="42" y="2"/>
                  </a:lnTo>
                  <a:lnTo>
                    <a:pt x="27" y="6"/>
                  </a:lnTo>
                  <a:lnTo>
                    <a:pt x="16" y="16"/>
                  </a:lnTo>
                  <a:lnTo>
                    <a:pt x="14" y="27"/>
                  </a:lnTo>
                  <a:lnTo>
                    <a:pt x="16" y="34"/>
                  </a:lnTo>
                  <a:lnTo>
                    <a:pt x="27" y="43"/>
                  </a:lnTo>
                  <a:lnTo>
                    <a:pt x="42" y="49"/>
                  </a:lnTo>
                  <a:lnTo>
                    <a:pt x="58" y="52"/>
                  </a:lnTo>
                  <a:lnTo>
                    <a:pt x="75" y="49"/>
                  </a:lnTo>
                  <a:lnTo>
                    <a:pt x="88" y="43"/>
                  </a:lnTo>
                  <a:lnTo>
                    <a:pt x="100" y="34"/>
                  </a:lnTo>
                  <a:lnTo>
                    <a:pt x="103" y="27"/>
                  </a:lnTo>
                  <a:lnTo>
                    <a:pt x="103" y="40"/>
                  </a:lnTo>
                  <a:lnTo>
                    <a:pt x="100" y="49"/>
                  </a:lnTo>
                  <a:lnTo>
                    <a:pt x="88" y="58"/>
                  </a:lnTo>
                  <a:lnTo>
                    <a:pt x="75" y="64"/>
                  </a:lnTo>
                  <a:lnTo>
                    <a:pt x="58" y="66"/>
                  </a:lnTo>
                  <a:lnTo>
                    <a:pt x="42" y="64"/>
                  </a:lnTo>
                  <a:lnTo>
                    <a:pt x="27" y="58"/>
                  </a:lnTo>
                  <a:lnTo>
                    <a:pt x="16" y="49"/>
                  </a:lnTo>
                  <a:lnTo>
                    <a:pt x="14" y="40"/>
                  </a:lnTo>
                  <a:lnTo>
                    <a:pt x="4" y="39"/>
                  </a:lnTo>
                  <a:lnTo>
                    <a:pt x="0" y="51"/>
                  </a:lnTo>
                  <a:lnTo>
                    <a:pt x="4" y="64"/>
                  </a:lnTo>
                  <a:lnTo>
                    <a:pt x="16" y="73"/>
                  </a:lnTo>
                  <a:lnTo>
                    <a:pt x="34" y="82"/>
                  </a:lnTo>
                  <a:lnTo>
                    <a:pt x="58" y="85"/>
                  </a:lnTo>
                  <a:lnTo>
                    <a:pt x="82" y="82"/>
                  </a:lnTo>
                  <a:lnTo>
                    <a:pt x="100" y="73"/>
                  </a:lnTo>
                  <a:lnTo>
                    <a:pt x="112"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72" name="Freeform 983"/>
            <p:cNvSpPr>
              <a:spLocks/>
            </p:cNvSpPr>
            <p:nvPr/>
          </p:nvSpPr>
          <p:spPr bwMode="auto">
            <a:xfrm>
              <a:off x="3303" y="1655"/>
              <a:ext cx="9" cy="6"/>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24">
                  <a:moveTo>
                    <a:pt x="29" y="18"/>
                  </a:moveTo>
                  <a:lnTo>
                    <a:pt x="29" y="17"/>
                  </a:lnTo>
                  <a:lnTo>
                    <a:pt x="29" y="18"/>
                  </a:lnTo>
                  <a:lnTo>
                    <a:pt x="24" y="20"/>
                  </a:lnTo>
                  <a:lnTo>
                    <a:pt x="22" y="21"/>
                  </a:lnTo>
                  <a:lnTo>
                    <a:pt x="14" y="24"/>
                  </a:lnTo>
                  <a:lnTo>
                    <a:pt x="8" y="21"/>
                  </a:lnTo>
                  <a:lnTo>
                    <a:pt x="2" y="20"/>
                  </a:lnTo>
                  <a:lnTo>
                    <a:pt x="0" y="18"/>
                  </a:lnTo>
                  <a:lnTo>
                    <a:pt x="0" y="17"/>
                  </a:lnTo>
                  <a:lnTo>
                    <a:pt x="0" y="3"/>
                  </a:lnTo>
                  <a:lnTo>
                    <a:pt x="2" y="6"/>
                  </a:lnTo>
                  <a:lnTo>
                    <a:pt x="8" y="7"/>
                  </a:lnTo>
                  <a:lnTo>
                    <a:pt x="14" y="9"/>
                  </a:lnTo>
                  <a:lnTo>
                    <a:pt x="22" y="7"/>
                  </a:lnTo>
                  <a:lnTo>
                    <a:pt x="24" y="6"/>
                  </a:lnTo>
                  <a:lnTo>
                    <a:pt x="29" y="3"/>
                  </a:lnTo>
                  <a:lnTo>
                    <a:pt x="2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73" name="Line 984"/>
            <p:cNvSpPr>
              <a:spLocks noChangeShapeType="1"/>
            </p:cNvSpPr>
            <p:nvPr/>
          </p:nvSpPr>
          <p:spPr bwMode="auto">
            <a:xfrm>
              <a:off x="3303" y="1655"/>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74" name="Line 985"/>
            <p:cNvSpPr>
              <a:spLocks noChangeShapeType="1"/>
            </p:cNvSpPr>
            <p:nvPr/>
          </p:nvSpPr>
          <p:spPr bwMode="auto">
            <a:xfrm flipH="1">
              <a:off x="3291" y="1659"/>
              <a:ext cx="3" cy="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175" name="Freeform 986"/>
            <p:cNvSpPr>
              <a:spLocks/>
            </p:cNvSpPr>
            <p:nvPr/>
          </p:nvSpPr>
          <p:spPr bwMode="auto">
            <a:xfrm>
              <a:off x="3290" y="1668"/>
              <a:ext cx="10" cy="7"/>
            </a:xfrm>
            <a:custGeom>
              <a:avLst/>
              <a:gdLst>
                <a:gd name="T0" fmla="*/ 0 w 34"/>
                <a:gd name="T1" fmla="*/ 0 h 30"/>
                <a:gd name="T2" fmla="*/ 0 w 34"/>
                <a:gd name="T3" fmla="*/ 0 h 30"/>
                <a:gd name="T4" fmla="*/ 0 w 34"/>
                <a:gd name="T5" fmla="*/ 0 h 30"/>
                <a:gd name="T6" fmla="*/ 0 w 34"/>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0">
                  <a:moveTo>
                    <a:pt x="0" y="0"/>
                  </a:moveTo>
                  <a:lnTo>
                    <a:pt x="4" y="11"/>
                  </a:lnTo>
                  <a:lnTo>
                    <a:pt x="16" y="24"/>
                  </a:lnTo>
                  <a:lnTo>
                    <a:pt x="34"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nvGrpSpPr>
            <p:cNvPr id="89176" name="Group 987"/>
            <p:cNvGrpSpPr>
              <a:grpSpLocks/>
            </p:cNvGrpSpPr>
            <p:nvPr/>
          </p:nvGrpSpPr>
          <p:grpSpPr bwMode="auto">
            <a:xfrm>
              <a:off x="4128" y="1929"/>
              <a:ext cx="97" cy="339"/>
              <a:chOff x="4128" y="1594"/>
              <a:chExt cx="97" cy="339"/>
            </a:xfrm>
          </p:grpSpPr>
          <p:sp>
            <p:nvSpPr>
              <p:cNvPr id="89514" name="Line 988"/>
              <p:cNvSpPr>
                <a:spLocks noChangeShapeType="1"/>
              </p:cNvSpPr>
              <p:nvPr/>
            </p:nvSpPr>
            <p:spPr bwMode="auto">
              <a:xfrm flipV="1">
                <a:off x="4153" y="1594"/>
                <a:ext cx="0" cy="2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15" name="Line 989"/>
              <p:cNvSpPr>
                <a:spLocks noChangeShapeType="1"/>
              </p:cNvSpPr>
              <p:nvPr/>
            </p:nvSpPr>
            <p:spPr bwMode="auto">
              <a:xfrm flipV="1">
                <a:off x="4204" y="1604"/>
                <a:ext cx="0" cy="3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16" name="Rectangle 990"/>
              <p:cNvSpPr>
                <a:spLocks noChangeArrowheads="1"/>
              </p:cNvSpPr>
              <p:nvPr/>
            </p:nvSpPr>
            <p:spPr bwMode="auto">
              <a:xfrm>
                <a:off x="4128" y="1809"/>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17" name="Rectangle 991"/>
              <p:cNvSpPr>
                <a:spLocks noChangeArrowheads="1"/>
              </p:cNvSpPr>
              <p:nvPr/>
            </p:nvSpPr>
            <p:spPr bwMode="auto">
              <a:xfrm>
                <a:off x="4184" y="1885"/>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grpSp>
          <p:nvGrpSpPr>
            <p:cNvPr id="89177" name="Group 992"/>
            <p:cNvGrpSpPr>
              <a:grpSpLocks/>
            </p:cNvGrpSpPr>
            <p:nvPr/>
          </p:nvGrpSpPr>
          <p:grpSpPr bwMode="auto">
            <a:xfrm>
              <a:off x="4972" y="1929"/>
              <a:ext cx="97" cy="339"/>
              <a:chOff x="4128" y="1594"/>
              <a:chExt cx="97" cy="339"/>
            </a:xfrm>
          </p:grpSpPr>
          <p:sp>
            <p:nvSpPr>
              <p:cNvPr id="89510" name="Line 993"/>
              <p:cNvSpPr>
                <a:spLocks noChangeShapeType="1"/>
              </p:cNvSpPr>
              <p:nvPr/>
            </p:nvSpPr>
            <p:spPr bwMode="auto">
              <a:xfrm flipV="1">
                <a:off x="4153" y="1594"/>
                <a:ext cx="0" cy="2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11" name="Line 994"/>
              <p:cNvSpPr>
                <a:spLocks noChangeShapeType="1"/>
              </p:cNvSpPr>
              <p:nvPr/>
            </p:nvSpPr>
            <p:spPr bwMode="auto">
              <a:xfrm flipV="1">
                <a:off x="4204" y="1604"/>
                <a:ext cx="0" cy="3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12" name="Rectangle 995"/>
              <p:cNvSpPr>
                <a:spLocks noChangeArrowheads="1"/>
              </p:cNvSpPr>
              <p:nvPr/>
            </p:nvSpPr>
            <p:spPr bwMode="auto">
              <a:xfrm>
                <a:off x="4128" y="1809"/>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13" name="Rectangle 996"/>
              <p:cNvSpPr>
                <a:spLocks noChangeArrowheads="1"/>
              </p:cNvSpPr>
              <p:nvPr/>
            </p:nvSpPr>
            <p:spPr bwMode="auto">
              <a:xfrm>
                <a:off x="4184" y="1885"/>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grpSp>
          <p:nvGrpSpPr>
            <p:cNvPr id="89178" name="Group 997"/>
            <p:cNvGrpSpPr>
              <a:grpSpLocks/>
            </p:cNvGrpSpPr>
            <p:nvPr/>
          </p:nvGrpSpPr>
          <p:grpSpPr bwMode="auto">
            <a:xfrm>
              <a:off x="5707" y="1929"/>
              <a:ext cx="97" cy="339"/>
              <a:chOff x="4128" y="1594"/>
              <a:chExt cx="97" cy="339"/>
            </a:xfrm>
          </p:grpSpPr>
          <p:sp>
            <p:nvSpPr>
              <p:cNvPr id="89506" name="Line 998"/>
              <p:cNvSpPr>
                <a:spLocks noChangeShapeType="1"/>
              </p:cNvSpPr>
              <p:nvPr/>
            </p:nvSpPr>
            <p:spPr bwMode="auto">
              <a:xfrm flipV="1">
                <a:off x="4153" y="1594"/>
                <a:ext cx="0" cy="2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07" name="Line 999"/>
              <p:cNvSpPr>
                <a:spLocks noChangeShapeType="1"/>
              </p:cNvSpPr>
              <p:nvPr/>
            </p:nvSpPr>
            <p:spPr bwMode="auto">
              <a:xfrm flipV="1">
                <a:off x="4204" y="1604"/>
                <a:ext cx="0" cy="3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08" name="Rectangle 1000"/>
              <p:cNvSpPr>
                <a:spLocks noChangeArrowheads="1"/>
              </p:cNvSpPr>
              <p:nvPr/>
            </p:nvSpPr>
            <p:spPr bwMode="auto">
              <a:xfrm>
                <a:off x="4128" y="1809"/>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09" name="Rectangle 1001"/>
              <p:cNvSpPr>
                <a:spLocks noChangeArrowheads="1"/>
              </p:cNvSpPr>
              <p:nvPr/>
            </p:nvSpPr>
            <p:spPr bwMode="auto">
              <a:xfrm>
                <a:off x="4184" y="1885"/>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grpSp>
          <p:nvGrpSpPr>
            <p:cNvPr id="89179" name="Group 1002"/>
            <p:cNvGrpSpPr>
              <a:grpSpLocks/>
            </p:cNvGrpSpPr>
            <p:nvPr/>
          </p:nvGrpSpPr>
          <p:grpSpPr bwMode="auto">
            <a:xfrm>
              <a:off x="3216" y="1924"/>
              <a:ext cx="97" cy="339"/>
              <a:chOff x="4128" y="1594"/>
              <a:chExt cx="97" cy="339"/>
            </a:xfrm>
          </p:grpSpPr>
          <p:sp>
            <p:nvSpPr>
              <p:cNvPr id="89502" name="Line 1003"/>
              <p:cNvSpPr>
                <a:spLocks noChangeShapeType="1"/>
              </p:cNvSpPr>
              <p:nvPr/>
            </p:nvSpPr>
            <p:spPr bwMode="auto">
              <a:xfrm flipV="1">
                <a:off x="4153" y="1594"/>
                <a:ext cx="0" cy="2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03" name="Line 1004"/>
              <p:cNvSpPr>
                <a:spLocks noChangeShapeType="1"/>
              </p:cNvSpPr>
              <p:nvPr/>
            </p:nvSpPr>
            <p:spPr bwMode="auto">
              <a:xfrm flipV="1">
                <a:off x="4204" y="1604"/>
                <a:ext cx="0" cy="3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504" name="Rectangle 1005"/>
              <p:cNvSpPr>
                <a:spLocks noChangeArrowheads="1"/>
              </p:cNvSpPr>
              <p:nvPr/>
            </p:nvSpPr>
            <p:spPr bwMode="auto">
              <a:xfrm>
                <a:off x="4128" y="1809"/>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505" name="Rectangle 1006"/>
              <p:cNvSpPr>
                <a:spLocks noChangeArrowheads="1"/>
              </p:cNvSpPr>
              <p:nvPr/>
            </p:nvSpPr>
            <p:spPr bwMode="auto">
              <a:xfrm>
                <a:off x="4184" y="1885"/>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sp>
          <p:nvSpPr>
            <p:cNvPr id="89180" name="Rectangle 1007"/>
            <p:cNvSpPr>
              <a:spLocks noChangeArrowheads="1"/>
            </p:cNvSpPr>
            <p:nvPr/>
          </p:nvSpPr>
          <p:spPr bwMode="auto">
            <a:xfrm>
              <a:off x="5455" y="2697"/>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181" name="Line 1008"/>
            <p:cNvSpPr>
              <a:spLocks noChangeShapeType="1"/>
            </p:cNvSpPr>
            <p:nvPr/>
          </p:nvSpPr>
          <p:spPr bwMode="auto">
            <a:xfrm>
              <a:off x="5472" y="2735"/>
              <a:ext cx="0" cy="38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89182" name="Group 1009"/>
            <p:cNvGrpSpPr>
              <a:grpSpLocks/>
            </p:cNvGrpSpPr>
            <p:nvPr/>
          </p:nvGrpSpPr>
          <p:grpSpPr bwMode="auto">
            <a:xfrm>
              <a:off x="3748" y="2155"/>
              <a:ext cx="216" cy="445"/>
              <a:chOff x="3481" y="1944"/>
              <a:chExt cx="216" cy="445"/>
            </a:xfrm>
          </p:grpSpPr>
          <p:grpSp>
            <p:nvGrpSpPr>
              <p:cNvPr id="89439" name="Group 1010"/>
              <p:cNvGrpSpPr>
                <a:grpSpLocks/>
              </p:cNvGrpSpPr>
              <p:nvPr/>
            </p:nvGrpSpPr>
            <p:grpSpPr bwMode="auto">
              <a:xfrm>
                <a:off x="3481" y="2115"/>
                <a:ext cx="216" cy="274"/>
                <a:chOff x="3481" y="1985"/>
                <a:chExt cx="216" cy="274"/>
              </a:xfrm>
            </p:grpSpPr>
            <p:sp>
              <p:nvSpPr>
                <p:cNvPr id="89445" name="Freeform 1011"/>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46" name="Freeform 1012"/>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47" name="Freeform 1013"/>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48" name="Freeform 1014"/>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49" name="Freeform 1015"/>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0" name="Freeform 1016"/>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1" name="Line 1017"/>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52" name="Freeform 1018"/>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3" name="Freeform 1019"/>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4" name="Freeform 1020"/>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5" name="Line 1021"/>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56" name="Freeform 1022"/>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7" name="Freeform 1023"/>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8" name="Freeform 1024"/>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59" name="Freeform 1025"/>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60" name="Line 1026"/>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1" name="Line 1027"/>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2" name="Line 1028"/>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3" name="Line 1029"/>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4" name="Freeform 1030"/>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65" name="Line 1031"/>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6" name="Freeform 1032"/>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67" name="Line 1033"/>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68" name="Freeform 1034"/>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69" name="Freeform 1035"/>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0" name="Freeform 1036"/>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1" name="Freeform 1037"/>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2" name="Freeform 1038"/>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3" name="Freeform 1039"/>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4" name="Freeform 1040"/>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5" name="Freeform 1041"/>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6" name="Freeform 1042"/>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7" name="Freeform 1043"/>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8" name="Freeform 1044"/>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79" name="Freeform 1045"/>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0" name="Freeform 1046"/>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1" name="Freeform 1047"/>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2" name="Line 1048"/>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83" name="Freeform 1049"/>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4" name="Freeform 1050"/>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5" name="Freeform 1051"/>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6" name="Freeform 1052"/>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87" name="Line 1053"/>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88" name="Line 1054"/>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89" name="Freeform 1055"/>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0" name="Freeform 1056"/>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1" name="Freeform 1057"/>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2" name="Freeform 1058"/>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3" name="Freeform 1059"/>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4" name="Freeform 1060"/>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5" name="Freeform 1061"/>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6" name="Line 1062"/>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97" name="Line 1063"/>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98" name="Freeform 1064"/>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99" name="Line 1065"/>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00" name="Line 1066"/>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501" name="Freeform 1067"/>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440" name="Group 1068"/>
              <p:cNvGrpSpPr>
                <a:grpSpLocks/>
              </p:cNvGrpSpPr>
              <p:nvPr/>
            </p:nvGrpSpPr>
            <p:grpSpPr bwMode="auto">
              <a:xfrm>
                <a:off x="3546" y="1944"/>
                <a:ext cx="123" cy="166"/>
                <a:chOff x="3546" y="1944"/>
                <a:chExt cx="123" cy="166"/>
              </a:xfrm>
            </p:grpSpPr>
            <p:sp>
              <p:nvSpPr>
                <p:cNvPr id="89441" name="Rectangle 1069"/>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442" name="Line 1070"/>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443" name="Rectangle 1071"/>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444" name="Line 1072"/>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grpSp>
          <p:nvGrpSpPr>
            <p:cNvPr id="89183" name="Group 1073"/>
            <p:cNvGrpSpPr>
              <a:grpSpLocks/>
            </p:cNvGrpSpPr>
            <p:nvPr/>
          </p:nvGrpSpPr>
          <p:grpSpPr bwMode="auto">
            <a:xfrm>
              <a:off x="4272" y="2155"/>
              <a:ext cx="216" cy="445"/>
              <a:chOff x="3481" y="1944"/>
              <a:chExt cx="216" cy="445"/>
            </a:xfrm>
          </p:grpSpPr>
          <p:grpSp>
            <p:nvGrpSpPr>
              <p:cNvPr id="89376" name="Group 1074"/>
              <p:cNvGrpSpPr>
                <a:grpSpLocks/>
              </p:cNvGrpSpPr>
              <p:nvPr/>
            </p:nvGrpSpPr>
            <p:grpSpPr bwMode="auto">
              <a:xfrm>
                <a:off x="3481" y="2115"/>
                <a:ext cx="216" cy="274"/>
                <a:chOff x="3481" y="1985"/>
                <a:chExt cx="216" cy="274"/>
              </a:xfrm>
            </p:grpSpPr>
            <p:sp>
              <p:nvSpPr>
                <p:cNvPr id="89382" name="Freeform 1075"/>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3" name="Freeform 1076"/>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4" name="Freeform 1077"/>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5" name="Freeform 1078"/>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6" name="Freeform 1079"/>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7" name="Freeform 1080"/>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88" name="Line 1081"/>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89" name="Freeform 1082"/>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0" name="Freeform 1083"/>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1" name="Freeform 1084"/>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2" name="Line 1085"/>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93" name="Freeform 1086"/>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4" name="Freeform 1087"/>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5" name="Freeform 1088"/>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6" name="Freeform 1089"/>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97" name="Line 1090"/>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98" name="Line 1091"/>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99" name="Line 1092"/>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00" name="Line 1093"/>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01" name="Freeform 1094"/>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2" name="Line 1095"/>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03" name="Freeform 1096"/>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4" name="Line 1097"/>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05" name="Freeform 1098"/>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6" name="Freeform 1099"/>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7" name="Freeform 1100"/>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8" name="Freeform 1101"/>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09" name="Freeform 1102"/>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0" name="Freeform 1103"/>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1" name="Freeform 1104"/>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2" name="Freeform 1105"/>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3" name="Freeform 1106"/>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4" name="Freeform 1107"/>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5" name="Freeform 1108"/>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6" name="Freeform 1109"/>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7" name="Freeform 1110"/>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8" name="Freeform 1111"/>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19" name="Line 1112"/>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20" name="Freeform 1113"/>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1" name="Freeform 1114"/>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2" name="Freeform 1115"/>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3" name="Freeform 1116"/>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4" name="Line 1117"/>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25" name="Line 1118"/>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26" name="Freeform 1119"/>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7" name="Freeform 1120"/>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8" name="Freeform 1121"/>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29" name="Freeform 1122"/>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30" name="Freeform 1123"/>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31" name="Freeform 1124"/>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32" name="Freeform 1125"/>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33" name="Line 1126"/>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34" name="Line 1127"/>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35" name="Freeform 1128"/>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436" name="Line 1129"/>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37" name="Line 1130"/>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438" name="Freeform 1131"/>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377" name="Group 1132"/>
              <p:cNvGrpSpPr>
                <a:grpSpLocks/>
              </p:cNvGrpSpPr>
              <p:nvPr/>
            </p:nvGrpSpPr>
            <p:grpSpPr bwMode="auto">
              <a:xfrm>
                <a:off x="3546" y="1944"/>
                <a:ext cx="123" cy="166"/>
                <a:chOff x="3546" y="1944"/>
                <a:chExt cx="123" cy="166"/>
              </a:xfrm>
            </p:grpSpPr>
            <p:sp>
              <p:nvSpPr>
                <p:cNvPr id="89378" name="Rectangle 1133"/>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379" name="Line 1134"/>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380" name="Rectangle 1135"/>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381" name="Line 1136"/>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grpSp>
          <p:nvGrpSpPr>
            <p:cNvPr id="89184" name="Group 1137"/>
            <p:cNvGrpSpPr>
              <a:grpSpLocks/>
            </p:cNvGrpSpPr>
            <p:nvPr/>
          </p:nvGrpSpPr>
          <p:grpSpPr bwMode="auto">
            <a:xfrm>
              <a:off x="4653" y="2150"/>
              <a:ext cx="216" cy="445"/>
              <a:chOff x="3481" y="1944"/>
              <a:chExt cx="216" cy="445"/>
            </a:xfrm>
          </p:grpSpPr>
          <p:grpSp>
            <p:nvGrpSpPr>
              <p:cNvPr id="89313" name="Group 1138"/>
              <p:cNvGrpSpPr>
                <a:grpSpLocks/>
              </p:cNvGrpSpPr>
              <p:nvPr/>
            </p:nvGrpSpPr>
            <p:grpSpPr bwMode="auto">
              <a:xfrm>
                <a:off x="3481" y="2115"/>
                <a:ext cx="216" cy="274"/>
                <a:chOff x="3481" y="1985"/>
                <a:chExt cx="216" cy="274"/>
              </a:xfrm>
            </p:grpSpPr>
            <p:sp>
              <p:nvSpPr>
                <p:cNvPr id="89319" name="Freeform 1139"/>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0" name="Freeform 1140"/>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1" name="Freeform 1141"/>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2" name="Freeform 1142"/>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3" name="Freeform 1143"/>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4" name="Freeform 1144"/>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5" name="Line 1145"/>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26" name="Freeform 1146"/>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7" name="Freeform 1147"/>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8" name="Freeform 1148"/>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29" name="Line 1149"/>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30" name="Freeform 1150"/>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31" name="Freeform 1151"/>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32" name="Freeform 1152"/>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33" name="Freeform 1153"/>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34" name="Line 1154"/>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35" name="Line 1155"/>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36" name="Line 1156"/>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37" name="Line 1157"/>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38" name="Freeform 1158"/>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39" name="Line 1159"/>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40" name="Freeform 1160"/>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1" name="Line 1161"/>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42" name="Freeform 1162"/>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3" name="Freeform 1163"/>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4" name="Freeform 1164"/>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5" name="Freeform 1165"/>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6" name="Freeform 1166"/>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7" name="Freeform 1167"/>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8" name="Freeform 1168"/>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49" name="Freeform 1169"/>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0" name="Freeform 1170"/>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1" name="Freeform 1171"/>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2" name="Freeform 1172"/>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3" name="Freeform 1173"/>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4" name="Freeform 1174"/>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5" name="Freeform 1175"/>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6" name="Line 1176"/>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57" name="Freeform 1177"/>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8" name="Freeform 1178"/>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59" name="Freeform 1179"/>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0" name="Freeform 1180"/>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1" name="Line 1181"/>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62" name="Line 1182"/>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63" name="Freeform 1183"/>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4" name="Freeform 1184"/>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5" name="Freeform 1185"/>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6" name="Freeform 1186"/>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7" name="Freeform 1187"/>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8" name="Freeform 1188"/>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69" name="Freeform 1189"/>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70" name="Line 1190"/>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71" name="Line 1191"/>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72" name="Freeform 1192"/>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73" name="Line 1193"/>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74" name="Line 1194"/>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75" name="Freeform 1195"/>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314" name="Group 1196"/>
              <p:cNvGrpSpPr>
                <a:grpSpLocks/>
              </p:cNvGrpSpPr>
              <p:nvPr/>
            </p:nvGrpSpPr>
            <p:grpSpPr bwMode="auto">
              <a:xfrm>
                <a:off x="3546" y="1944"/>
                <a:ext cx="123" cy="166"/>
                <a:chOff x="3546" y="1944"/>
                <a:chExt cx="123" cy="166"/>
              </a:xfrm>
            </p:grpSpPr>
            <p:sp>
              <p:nvSpPr>
                <p:cNvPr id="89315" name="Rectangle 1197"/>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316" name="Line 1198"/>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317" name="Rectangle 1199"/>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318" name="Line 1200"/>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grpSp>
          <p:nvGrpSpPr>
            <p:cNvPr id="89185" name="Group 1201"/>
            <p:cNvGrpSpPr>
              <a:grpSpLocks/>
            </p:cNvGrpSpPr>
            <p:nvPr/>
          </p:nvGrpSpPr>
          <p:grpSpPr bwMode="auto">
            <a:xfrm>
              <a:off x="5126" y="2143"/>
              <a:ext cx="216" cy="445"/>
              <a:chOff x="3481" y="1944"/>
              <a:chExt cx="216" cy="445"/>
            </a:xfrm>
          </p:grpSpPr>
          <p:grpSp>
            <p:nvGrpSpPr>
              <p:cNvPr id="89250" name="Group 1202"/>
              <p:cNvGrpSpPr>
                <a:grpSpLocks/>
              </p:cNvGrpSpPr>
              <p:nvPr/>
            </p:nvGrpSpPr>
            <p:grpSpPr bwMode="auto">
              <a:xfrm>
                <a:off x="3481" y="2115"/>
                <a:ext cx="216" cy="274"/>
                <a:chOff x="3481" y="1985"/>
                <a:chExt cx="216" cy="274"/>
              </a:xfrm>
            </p:grpSpPr>
            <p:sp>
              <p:nvSpPr>
                <p:cNvPr id="89256" name="Freeform 1203"/>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57" name="Freeform 1204"/>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58" name="Freeform 1205"/>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59" name="Freeform 1206"/>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0" name="Freeform 1207"/>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1" name="Freeform 1208"/>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2" name="Line 1209"/>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63" name="Freeform 1210"/>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4" name="Freeform 1211"/>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5" name="Freeform 1212"/>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6" name="Line 1213"/>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67" name="Freeform 1214"/>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8" name="Freeform 1215"/>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69" name="Freeform 1216"/>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70" name="Freeform 1217"/>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71" name="Line 1218"/>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2" name="Line 1219"/>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3" name="Line 1220"/>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4" name="Line 1221"/>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5" name="Freeform 1222"/>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76" name="Line 1223"/>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7" name="Freeform 1224"/>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78" name="Line 1225"/>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79" name="Freeform 1226"/>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0" name="Freeform 1227"/>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1" name="Freeform 1228"/>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2" name="Freeform 1229"/>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3" name="Freeform 1230"/>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4" name="Freeform 1231"/>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5" name="Freeform 1232"/>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6" name="Freeform 1233"/>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7" name="Freeform 1234"/>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8" name="Freeform 1235"/>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89" name="Freeform 1236"/>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0" name="Freeform 1237"/>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1" name="Freeform 1238"/>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2" name="Freeform 1239"/>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3" name="Line 1240"/>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94" name="Freeform 1241"/>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5" name="Freeform 1242"/>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6" name="Freeform 1243"/>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7" name="Freeform 1244"/>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98" name="Line 1245"/>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99" name="Line 1246"/>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00" name="Freeform 1247"/>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1" name="Freeform 1248"/>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2" name="Freeform 1249"/>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3" name="Freeform 1250"/>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4" name="Freeform 1251"/>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5" name="Freeform 1252"/>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6" name="Freeform 1253"/>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07" name="Line 1254"/>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08" name="Line 1255"/>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09" name="Freeform 1256"/>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310" name="Line 1257"/>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11" name="Line 1258"/>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312" name="Freeform 1259"/>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251" name="Group 1260"/>
              <p:cNvGrpSpPr>
                <a:grpSpLocks/>
              </p:cNvGrpSpPr>
              <p:nvPr/>
            </p:nvGrpSpPr>
            <p:grpSpPr bwMode="auto">
              <a:xfrm>
                <a:off x="3546" y="1944"/>
                <a:ext cx="123" cy="166"/>
                <a:chOff x="3546" y="1944"/>
                <a:chExt cx="123" cy="166"/>
              </a:xfrm>
            </p:grpSpPr>
            <p:sp>
              <p:nvSpPr>
                <p:cNvPr id="89252" name="Rectangle 1261"/>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253" name="Line 1262"/>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254" name="Rectangle 1263"/>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255" name="Line 1264"/>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grpSp>
          <p:nvGrpSpPr>
            <p:cNvPr id="89186" name="Group 1265"/>
            <p:cNvGrpSpPr>
              <a:grpSpLocks/>
            </p:cNvGrpSpPr>
            <p:nvPr/>
          </p:nvGrpSpPr>
          <p:grpSpPr bwMode="auto">
            <a:xfrm>
              <a:off x="5472" y="2148"/>
              <a:ext cx="216" cy="445"/>
              <a:chOff x="3481" y="1944"/>
              <a:chExt cx="216" cy="445"/>
            </a:xfrm>
          </p:grpSpPr>
          <p:grpSp>
            <p:nvGrpSpPr>
              <p:cNvPr id="89187" name="Group 1266"/>
              <p:cNvGrpSpPr>
                <a:grpSpLocks/>
              </p:cNvGrpSpPr>
              <p:nvPr/>
            </p:nvGrpSpPr>
            <p:grpSpPr bwMode="auto">
              <a:xfrm>
                <a:off x="3481" y="2115"/>
                <a:ext cx="216" cy="274"/>
                <a:chOff x="3481" y="1985"/>
                <a:chExt cx="216" cy="274"/>
              </a:xfrm>
            </p:grpSpPr>
            <p:sp>
              <p:nvSpPr>
                <p:cNvPr id="89193" name="Freeform 1267"/>
                <p:cNvSpPr>
                  <a:spLocks/>
                </p:cNvSpPr>
                <p:nvPr/>
              </p:nvSpPr>
              <p:spPr bwMode="auto">
                <a:xfrm>
                  <a:off x="3533" y="2118"/>
                  <a:ext cx="148" cy="128"/>
                </a:xfrm>
                <a:custGeom>
                  <a:avLst/>
                  <a:gdLst>
                    <a:gd name="T0" fmla="*/ 0 w 740"/>
                    <a:gd name="T1" fmla="*/ 0 h 514"/>
                    <a:gd name="T2" fmla="*/ 0 w 740"/>
                    <a:gd name="T3" fmla="*/ 0 h 514"/>
                    <a:gd name="T4" fmla="*/ 0 w 740"/>
                    <a:gd name="T5" fmla="*/ 0 h 514"/>
                    <a:gd name="T6" fmla="*/ 0 w 740"/>
                    <a:gd name="T7" fmla="*/ 0 h 514"/>
                    <a:gd name="T8" fmla="*/ 0 w 740"/>
                    <a:gd name="T9" fmla="*/ 0 h 514"/>
                    <a:gd name="T10" fmla="*/ 0 w 740"/>
                    <a:gd name="T11" fmla="*/ 0 h 514"/>
                    <a:gd name="T12" fmla="*/ 0 w 740"/>
                    <a:gd name="T13" fmla="*/ 0 h 5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14">
                      <a:moveTo>
                        <a:pt x="740" y="428"/>
                      </a:moveTo>
                      <a:lnTo>
                        <a:pt x="524" y="514"/>
                      </a:lnTo>
                      <a:lnTo>
                        <a:pt x="0" y="422"/>
                      </a:lnTo>
                      <a:lnTo>
                        <a:pt x="0" y="0"/>
                      </a:lnTo>
                      <a:lnTo>
                        <a:pt x="482" y="55"/>
                      </a:lnTo>
                      <a:lnTo>
                        <a:pt x="482" y="494"/>
                      </a:lnTo>
                      <a:lnTo>
                        <a:pt x="0" y="4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4" name="Freeform 1268"/>
                <p:cNvSpPr>
                  <a:spLocks/>
                </p:cNvSpPr>
                <p:nvPr/>
              </p:nvSpPr>
              <p:spPr bwMode="auto">
                <a:xfrm>
                  <a:off x="3543" y="2129"/>
                  <a:ext cx="75" cy="100"/>
                </a:xfrm>
                <a:custGeom>
                  <a:avLst/>
                  <a:gdLst>
                    <a:gd name="T0" fmla="*/ 0 w 374"/>
                    <a:gd name="T1" fmla="*/ 0 h 400"/>
                    <a:gd name="T2" fmla="*/ 0 w 374"/>
                    <a:gd name="T3" fmla="*/ 0 h 400"/>
                    <a:gd name="T4" fmla="*/ 0 w 374"/>
                    <a:gd name="T5" fmla="*/ 0 h 400"/>
                    <a:gd name="T6" fmla="*/ 0 w 374"/>
                    <a:gd name="T7" fmla="*/ 0 h 400"/>
                    <a:gd name="T8" fmla="*/ 0 w 374"/>
                    <a:gd name="T9" fmla="*/ 0 h 400"/>
                    <a:gd name="T10" fmla="*/ 0 w 374"/>
                    <a:gd name="T11" fmla="*/ 0 h 400"/>
                    <a:gd name="T12" fmla="*/ 0 w 374"/>
                    <a:gd name="T13" fmla="*/ 0 h 400"/>
                    <a:gd name="T14" fmla="*/ 0 w 374"/>
                    <a:gd name="T15" fmla="*/ 0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400">
                      <a:moveTo>
                        <a:pt x="8" y="347"/>
                      </a:moveTo>
                      <a:lnTo>
                        <a:pt x="330" y="400"/>
                      </a:lnTo>
                      <a:lnTo>
                        <a:pt x="374" y="395"/>
                      </a:lnTo>
                      <a:lnTo>
                        <a:pt x="374" y="46"/>
                      </a:lnTo>
                      <a:lnTo>
                        <a:pt x="330" y="144"/>
                      </a:lnTo>
                      <a:lnTo>
                        <a:pt x="8" y="99"/>
                      </a:lnTo>
                      <a:lnTo>
                        <a:pt x="0" y="0"/>
                      </a:lnTo>
                      <a:lnTo>
                        <a:pt x="37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5" name="Freeform 1269"/>
                <p:cNvSpPr>
                  <a:spLocks/>
                </p:cNvSpPr>
                <p:nvPr/>
              </p:nvSpPr>
              <p:spPr bwMode="auto">
                <a:xfrm>
                  <a:off x="3629" y="2130"/>
                  <a:ext cx="4" cy="111"/>
                </a:xfrm>
                <a:custGeom>
                  <a:avLst/>
                  <a:gdLst>
                    <a:gd name="T0" fmla="*/ 0 w 17"/>
                    <a:gd name="T1" fmla="*/ 0 h 443"/>
                    <a:gd name="T2" fmla="*/ 0 w 17"/>
                    <a:gd name="T3" fmla="*/ 0 h 443"/>
                    <a:gd name="T4" fmla="*/ 0 w 17"/>
                    <a:gd name="T5" fmla="*/ 0 h 443"/>
                    <a:gd name="T6" fmla="*/ 0 w 17"/>
                    <a:gd name="T7" fmla="*/ 0 h 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43">
                      <a:moveTo>
                        <a:pt x="0" y="4"/>
                      </a:moveTo>
                      <a:lnTo>
                        <a:pt x="17" y="0"/>
                      </a:lnTo>
                      <a:lnTo>
                        <a:pt x="17" y="435"/>
                      </a:lnTo>
                      <a:lnTo>
                        <a:pt x="0" y="4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6" name="Freeform 1270"/>
                <p:cNvSpPr>
                  <a:spLocks/>
                </p:cNvSpPr>
                <p:nvPr/>
              </p:nvSpPr>
              <p:spPr bwMode="auto">
                <a:xfrm>
                  <a:off x="3481" y="2095"/>
                  <a:ext cx="158" cy="164"/>
                </a:xfrm>
                <a:custGeom>
                  <a:avLst/>
                  <a:gdLst>
                    <a:gd name="T0" fmla="*/ 0 w 789"/>
                    <a:gd name="T1" fmla="*/ 0 h 656"/>
                    <a:gd name="T2" fmla="*/ 0 w 789"/>
                    <a:gd name="T3" fmla="*/ 0 h 656"/>
                    <a:gd name="T4" fmla="*/ 0 w 789"/>
                    <a:gd name="T5" fmla="*/ 0 h 656"/>
                    <a:gd name="T6" fmla="*/ 0 w 789"/>
                    <a:gd name="T7" fmla="*/ 0 h 656"/>
                    <a:gd name="T8" fmla="*/ 0 w 789"/>
                    <a:gd name="T9" fmla="*/ 0 h 656"/>
                    <a:gd name="T10" fmla="*/ 0 w 789"/>
                    <a:gd name="T11" fmla="*/ 0 h 656"/>
                    <a:gd name="T12" fmla="*/ 0 w 789"/>
                    <a:gd name="T13" fmla="*/ 0 h 656"/>
                    <a:gd name="T14" fmla="*/ 0 w 789"/>
                    <a:gd name="T15" fmla="*/ 0 h 656"/>
                    <a:gd name="T16" fmla="*/ 0 w 789"/>
                    <a:gd name="T17" fmla="*/ 0 h 656"/>
                    <a:gd name="T18" fmla="*/ 0 w 789"/>
                    <a:gd name="T19" fmla="*/ 0 h 656"/>
                    <a:gd name="T20" fmla="*/ 0 w 789"/>
                    <a:gd name="T21" fmla="*/ 0 h 656"/>
                    <a:gd name="T22" fmla="*/ 0 w 789"/>
                    <a:gd name="T23" fmla="*/ 0 h 656"/>
                    <a:gd name="T24" fmla="*/ 0 w 789"/>
                    <a:gd name="T25" fmla="*/ 0 h 656"/>
                    <a:gd name="T26" fmla="*/ 0 w 789"/>
                    <a:gd name="T27" fmla="*/ 0 h 656"/>
                    <a:gd name="T28" fmla="*/ 0 w 789"/>
                    <a:gd name="T29" fmla="*/ 0 h 656"/>
                    <a:gd name="T30" fmla="*/ 0 w 789"/>
                    <a:gd name="T31" fmla="*/ 0 h 656"/>
                    <a:gd name="T32" fmla="*/ 0 w 789"/>
                    <a:gd name="T33" fmla="*/ 0 h 656"/>
                    <a:gd name="T34" fmla="*/ 0 w 789"/>
                    <a:gd name="T35" fmla="*/ 0 h 6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9" h="656">
                      <a:moveTo>
                        <a:pt x="700" y="590"/>
                      </a:moveTo>
                      <a:lnTo>
                        <a:pt x="700" y="656"/>
                      </a:lnTo>
                      <a:lnTo>
                        <a:pt x="789" y="621"/>
                      </a:lnTo>
                      <a:lnTo>
                        <a:pt x="789" y="603"/>
                      </a:lnTo>
                      <a:lnTo>
                        <a:pt x="784" y="605"/>
                      </a:lnTo>
                      <a:lnTo>
                        <a:pt x="784" y="123"/>
                      </a:lnTo>
                      <a:lnTo>
                        <a:pt x="608" y="73"/>
                      </a:lnTo>
                      <a:lnTo>
                        <a:pt x="545" y="88"/>
                      </a:lnTo>
                      <a:lnTo>
                        <a:pt x="545" y="58"/>
                      </a:lnTo>
                      <a:lnTo>
                        <a:pt x="537" y="68"/>
                      </a:lnTo>
                      <a:lnTo>
                        <a:pt x="537" y="78"/>
                      </a:lnTo>
                      <a:lnTo>
                        <a:pt x="543" y="88"/>
                      </a:lnTo>
                      <a:lnTo>
                        <a:pt x="6" y="28"/>
                      </a:lnTo>
                      <a:lnTo>
                        <a:pt x="0" y="19"/>
                      </a:lnTo>
                      <a:lnTo>
                        <a:pt x="2" y="9"/>
                      </a:lnTo>
                      <a:lnTo>
                        <a:pt x="8" y="0"/>
                      </a:lnTo>
                      <a:lnTo>
                        <a:pt x="545" y="58"/>
                      </a:lnTo>
                      <a:lnTo>
                        <a:pt x="74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7" name="Freeform 1271"/>
                <p:cNvSpPr>
                  <a:spLocks/>
                </p:cNvSpPr>
                <p:nvPr/>
              </p:nvSpPr>
              <p:spPr bwMode="auto">
                <a:xfrm>
                  <a:off x="3483" y="2085"/>
                  <a:ext cx="140" cy="15"/>
                </a:xfrm>
                <a:custGeom>
                  <a:avLst/>
                  <a:gdLst>
                    <a:gd name="T0" fmla="*/ 0 w 704"/>
                    <a:gd name="T1" fmla="*/ 0 h 60"/>
                    <a:gd name="T2" fmla="*/ 0 w 704"/>
                    <a:gd name="T3" fmla="*/ 0 h 60"/>
                    <a:gd name="T4" fmla="*/ 0 w 704"/>
                    <a:gd name="T5" fmla="*/ 0 h 60"/>
                    <a:gd name="T6" fmla="*/ 0 w 704"/>
                    <a:gd name="T7" fmla="*/ 0 h 60"/>
                    <a:gd name="T8" fmla="*/ 0 w 704"/>
                    <a:gd name="T9" fmla="*/ 0 h 60"/>
                    <a:gd name="T10" fmla="*/ 0 w 704"/>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4" h="60">
                      <a:moveTo>
                        <a:pt x="704" y="50"/>
                      </a:moveTo>
                      <a:lnTo>
                        <a:pt x="658" y="60"/>
                      </a:lnTo>
                      <a:lnTo>
                        <a:pt x="223" y="15"/>
                      </a:lnTo>
                      <a:lnTo>
                        <a:pt x="272" y="6"/>
                      </a:lnTo>
                      <a:lnTo>
                        <a:pt x="214" y="0"/>
                      </a:lnTo>
                      <a:lnTo>
                        <a:pt x="0"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8" name="Freeform 1272"/>
                <p:cNvSpPr>
                  <a:spLocks/>
                </p:cNvSpPr>
                <p:nvPr/>
              </p:nvSpPr>
              <p:spPr bwMode="auto">
                <a:xfrm>
                  <a:off x="3494" y="2104"/>
                  <a:ext cx="25" cy="14"/>
                </a:xfrm>
                <a:custGeom>
                  <a:avLst/>
                  <a:gdLst>
                    <a:gd name="T0" fmla="*/ 0 w 124"/>
                    <a:gd name="T1" fmla="*/ 0 h 56"/>
                    <a:gd name="T2" fmla="*/ 0 w 124"/>
                    <a:gd name="T3" fmla="*/ 0 h 56"/>
                    <a:gd name="T4" fmla="*/ 0 w 124"/>
                    <a:gd name="T5" fmla="*/ 0 h 56"/>
                    <a:gd name="T6" fmla="*/ 0 w 124"/>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56">
                      <a:moveTo>
                        <a:pt x="0" y="0"/>
                      </a:moveTo>
                      <a:lnTo>
                        <a:pt x="0" y="41"/>
                      </a:lnTo>
                      <a:lnTo>
                        <a:pt x="124" y="56"/>
                      </a:lnTo>
                      <a:lnTo>
                        <a:pt x="12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199" name="Line 1273"/>
                <p:cNvSpPr>
                  <a:spLocks noChangeShapeType="1"/>
                </p:cNvSpPr>
                <p:nvPr/>
              </p:nvSpPr>
              <p:spPr bwMode="auto">
                <a:xfrm flipV="1">
                  <a:off x="3519" y="2111"/>
                  <a:ext cx="26"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00" name="Freeform 1274"/>
                <p:cNvSpPr>
                  <a:spLocks/>
                </p:cNvSpPr>
                <p:nvPr/>
              </p:nvSpPr>
              <p:spPr bwMode="auto">
                <a:xfrm>
                  <a:off x="3541" y="2112"/>
                  <a:ext cx="56" cy="10"/>
                </a:xfrm>
                <a:custGeom>
                  <a:avLst/>
                  <a:gdLst>
                    <a:gd name="T0" fmla="*/ 0 w 280"/>
                    <a:gd name="T1" fmla="*/ 0 h 40"/>
                    <a:gd name="T2" fmla="*/ 0 w 280"/>
                    <a:gd name="T3" fmla="*/ 0 h 40"/>
                    <a:gd name="T4" fmla="*/ 0 w 280"/>
                    <a:gd name="T5" fmla="*/ 0 h 40"/>
                    <a:gd name="T6" fmla="*/ 0 w 280"/>
                    <a:gd name="T7" fmla="*/ 0 h 40"/>
                    <a:gd name="T8" fmla="*/ 0 w 28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40">
                      <a:moveTo>
                        <a:pt x="0" y="0"/>
                      </a:moveTo>
                      <a:lnTo>
                        <a:pt x="198" y="21"/>
                      </a:lnTo>
                      <a:lnTo>
                        <a:pt x="198" y="31"/>
                      </a:lnTo>
                      <a:lnTo>
                        <a:pt x="280" y="40"/>
                      </a:lnTo>
                      <a:lnTo>
                        <a:pt x="28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1" name="Freeform 1275"/>
                <p:cNvSpPr>
                  <a:spLocks/>
                </p:cNvSpPr>
                <p:nvPr/>
              </p:nvSpPr>
              <p:spPr bwMode="auto">
                <a:xfrm>
                  <a:off x="3597" y="2116"/>
                  <a:ext cx="13" cy="6"/>
                </a:xfrm>
                <a:custGeom>
                  <a:avLst/>
                  <a:gdLst>
                    <a:gd name="T0" fmla="*/ 0 w 62"/>
                    <a:gd name="T1" fmla="*/ 0 h 24"/>
                    <a:gd name="T2" fmla="*/ 0 w 62"/>
                    <a:gd name="T3" fmla="*/ 0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24"/>
                      </a:moveTo>
                      <a:lnTo>
                        <a:pt x="62" y="9"/>
                      </a:lnTo>
                      <a:lnTo>
                        <a:pt x="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2" name="Freeform 1276"/>
                <p:cNvSpPr>
                  <a:spLocks/>
                </p:cNvSpPr>
                <p:nvPr/>
              </p:nvSpPr>
              <p:spPr bwMode="auto">
                <a:xfrm>
                  <a:off x="3603" y="2120"/>
                  <a:ext cx="45" cy="6"/>
                </a:xfrm>
                <a:custGeom>
                  <a:avLst/>
                  <a:gdLst>
                    <a:gd name="T0" fmla="*/ 0 w 225"/>
                    <a:gd name="T1" fmla="*/ 0 h 22"/>
                    <a:gd name="T2" fmla="*/ 0 w 225"/>
                    <a:gd name="T3" fmla="*/ 0 h 22"/>
                    <a:gd name="T4" fmla="*/ 0 w 225"/>
                    <a:gd name="T5" fmla="*/ 0 h 22"/>
                    <a:gd name="T6" fmla="*/ 0 60000 65536"/>
                    <a:gd name="T7" fmla="*/ 0 60000 65536"/>
                    <a:gd name="T8" fmla="*/ 0 60000 65536"/>
                  </a:gdLst>
                  <a:ahLst/>
                  <a:cxnLst>
                    <a:cxn ang="T6">
                      <a:pos x="T0" y="T1"/>
                    </a:cxn>
                    <a:cxn ang="T7">
                      <a:pos x="T2" y="T3"/>
                    </a:cxn>
                    <a:cxn ang="T8">
                      <a:pos x="T4" y="T5"/>
                    </a:cxn>
                  </a:cxnLst>
                  <a:rect l="0" t="0" r="r" b="b"/>
                  <a:pathLst>
                    <a:path w="225" h="22">
                      <a:moveTo>
                        <a:pt x="0" y="0"/>
                      </a:moveTo>
                      <a:lnTo>
                        <a:pt x="176" y="22"/>
                      </a:lnTo>
                      <a:lnTo>
                        <a:pt x="22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3" name="Line 1277"/>
                <p:cNvSpPr>
                  <a:spLocks noChangeShapeType="1"/>
                </p:cNvSpPr>
                <p:nvPr/>
              </p:nvSpPr>
              <p:spPr bwMode="auto">
                <a:xfrm>
                  <a:off x="3648" y="2090"/>
                  <a:ext cx="1" cy="1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04" name="Freeform 1278"/>
                <p:cNvSpPr>
                  <a:spLocks/>
                </p:cNvSpPr>
                <p:nvPr/>
              </p:nvSpPr>
              <p:spPr bwMode="auto">
                <a:xfrm>
                  <a:off x="3552" y="2228"/>
                  <a:ext cx="69" cy="31"/>
                </a:xfrm>
                <a:custGeom>
                  <a:avLst/>
                  <a:gdLst>
                    <a:gd name="T0" fmla="*/ 0 w 343"/>
                    <a:gd name="T1" fmla="*/ 0 h 126"/>
                    <a:gd name="T2" fmla="*/ 0 w 343"/>
                    <a:gd name="T3" fmla="*/ 0 h 126"/>
                    <a:gd name="T4" fmla="*/ 0 w 343"/>
                    <a:gd name="T5" fmla="*/ 0 h 126"/>
                    <a:gd name="T6" fmla="*/ 0 60000 65536"/>
                    <a:gd name="T7" fmla="*/ 0 60000 65536"/>
                    <a:gd name="T8" fmla="*/ 0 60000 65536"/>
                  </a:gdLst>
                  <a:ahLst/>
                  <a:cxnLst>
                    <a:cxn ang="T6">
                      <a:pos x="T0" y="T1"/>
                    </a:cxn>
                    <a:cxn ang="T7">
                      <a:pos x="T2" y="T3"/>
                    </a:cxn>
                    <a:cxn ang="T8">
                      <a:pos x="T4" y="T5"/>
                    </a:cxn>
                  </a:cxnLst>
                  <a:rect l="0" t="0" r="r" b="b"/>
                  <a:pathLst>
                    <a:path w="343" h="126">
                      <a:moveTo>
                        <a:pt x="343" y="126"/>
                      </a:moveTo>
                      <a:lnTo>
                        <a:pt x="0" y="6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5" name="Freeform 1279"/>
                <p:cNvSpPr>
                  <a:spLocks/>
                </p:cNvSpPr>
                <p:nvPr/>
              </p:nvSpPr>
              <p:spPr bwMode="auto">
                <a:xfrm>
                  <a:off x="3543" y="2129"/>
                  <a:ext cx="1" cy="87"/>
                </a:xfrm>
                <a:custGeom>
                  <a:avLst/>
                  <a:gdLst>
                    <a:gd name="T0" fmla="*/ 0 w 8"/>
                    <a:gd name="T1" fmla="*/ 0 h 347"/>
                    <a:gd name="T2" fmla="*/ 0 w 8"/>
                    <a:gd name="T3" fmla="*/ 0 h 347"/>
                    <a:gd name="T4" fmla="*/ 0 w 8"/>
                    <a:gd name="T5" fmla="*/ 0 h 347"/>
                    <a:gd name="T6" fmla="*/ 0 60000 65536"/>
                    <a:gd name="T7" fmla="*/ 0 60000 65536"/>
                    <a:gd name="T8" fmla="*/ 0 60000 65536"/>
                  </a:gdLst>
                  <a:ahLst/>
                  <a:cxnLst>
                    <a:cxn ang="T6">
                      <a:pos x="T0" y="T1"/>
                    </a:cxn>
                    <a:cxn ang="T7">
                      <a:pos x="T2" y="T3"/>
                    </a:cxn>
                    <a:cxn ang="T8">
                      <a:pos x="T4" y="T5"/>
                    </a:cxn>
                  </a:cxnLst>
                  <a:rect l="0" t="0" r="r" b="b"/>
                  <a:pathLst>
                    <a:path w="8" h="347">
                      <a:moveTo>
                        <a:pt x="8" y="347"/>
                      </a:moveTo>
                      <a:lnTo>
                        <a:pt x="0" y="3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6" name="Freeform 1280"/>
                <p:cNvSpPr>
                  <a:spLocks/>
                </p:cNvSpPr>
                <p:nvPr/>
              </p:nvSpPr>
              <p:spPr bwMode="auto">
                <a:xfrm>
                  <a:off x="3543" y="2154"/>
                  <a:ext cx="75" cy="39"/>
                </a:xfrm>
                <a:custGeom>
                  <a:avLst/>
                  <a:gdLst>
                    <a:gd name="T0" fmla="*/ 0 w 374"/>
                    <a:gd name="T1" fmla="*/ 0 h 156"/>
                    <a:gd name="T2" fmla="*/ 0 w 374"/>
                    <a:gd name="T3" fmla="*/ 0 h 156"/>
                    <a:gd name="T4" fmla="*/ 0 w 374"/>
                    <a:gd name="T5" fmla="*/ 0 h 156"/>
                    <a:gd name="T6" fmla="*/ 0 w 374"/>
                    <a:gd name="T7" fmla="*/ 0 h 156"/>
                    <a:gd name="T8" fmla="*/ 0 w 374"/>
                    <a:gd name="T9" fmla="*/ 0 h 156"/>
                    <a:gd name="T10" fmla="*/ 0 w 374"/>
                    <a:gd name="T11" fmla="*/ 0 h 156"/>
                    <a:gd name="T12" fmla="*/ 0 w 374"/>
                    <a:gd name="T13" fmla="*/ 0 h 156"/>
                    <a:gd name="T14" fmla="*/ 0 w 374"/>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56">
                      <a:moveTo>
                        <a:pt x="8" y="0"/>
                      </a:moveTo>
                      <a:lnTo>
                        <a:pt x="8" y="24"/>
                      </a:lnTo>
                      <a:lnTo>
                        <a:pt x="330" y="69"/>
                      </a:lnTo>
                      <a:lnTo>
                        <a:pt x="374" y="63"/>
                      </a:lnTo>
                      <a:lnTo>
                        <a:pt x="330" y="156"/>
                      </a:lnTo>
                      <a:lnTo>
                        <a:pt x="8" y="109"/>
                      </a:lnTo>
                      <a:lnTo>
                        <a:pt x="0" y="12"/>
                      </a:lnTo>
                      <a:lnTo>
                        <a:pt x="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7" name="Freeform 1281"/>
                <p:cNvSpPr>
                  <a:spLocks/>
                </p:cNvSpPr>
                <p:nvPr/>
              </p:nvSpPr>
              <p:spPr bwMode="auto">
                <a:xfrm>
                  <a:off x="3543" y="2181"/>
                  <a:ext cx="75" cy="42"/>
                </a:xfrm>
                <a:custGeom>
                  <a:avLst/>
                  <a:gdLst>
                    <a:gd name="T0" fmla="*/ 0 w 374"/>
                    <a:gd name="T1" fmla="*/ 0 h 168"/>
                    <a:gd name="T2" fmla="*/ 0 w 374"/>
                    <a:gd name="T3" fmla="*/ 0 h 168"/>
                    <a:gd name="T4" fmla="*/ 0 w 374"/>
                    <a:gd name="T5" fmla="*/ 0 h 168"/>
                    <a:gd name="T6" fmla="*/ 0 w 374"/>
                    <a:gd name="T7" fmla="*/ 0 h 168"/>
                    <a:gd name="T8" fmla="*/ 0 w 374"/>
                    <a:gd name="T9" fmla="*/ 0 h 168"/>
                    <a:gd name="T10" fmla="*/ 0 w 374"/>
                    <a:gd name="T11" fmla="*/ 0 h 168"/>
                    <a:gd name="T12" fmla="*/ 0 w 374"/>
                    <a:gd name="T13" fmla="*/ 0 h 168"/>
                    <a:gd name="T14" fmla="*/ 0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8">
                      <a:moveTo>
                        <a:pt x="8" y="0"/>
                      </a:moveTo>
                      <a:lnTo>
                        <a:pt x="8" y="27"/>
                      </a:lnTo>
                      <a:lnTo>
                        <a:pt x="330" y="77"/>
                      </a:lnTo>
                      <a:lnTo>
                        <a:pt x="374" y="72"/>
                      </a:lnTo>
                      <a:lnTo>
                        <a:pt x="330" y="168"/>
                      </a:lnTo>
                      <a:lnTo>
                        <a:pt x="8" y="116"/>
                      </a:lnTo>
                      <a:lnTo>
                        <a:pt x="0" y="17"/>
                      </a:lnTo>
                      <a:lnTo>
                        <a:pt x="8"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08" name="Line 1282"/>
                <p:cNvSpPr>
                  <a:spLocks noChangeShapeType="1"/>
                </p:cNvSpPr>
                <p:nvPr/>
              </p:nvSpPr>
              <p:spPr bwMode="auto">
                <a:xfrm>
                  <a:off x="3544" y="2210"/>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09" name="Line 1283"/>
                <p:cNvSpPr>
                  <a:spLocks noChangeShapeType="1"/>
                </p:cNvSpPr>
                <p:nvPr/>
              </p:nvSpPr>
              <p:spPr bwMode="auto">
                <a:xfrm>
                  <a:off x="3609" y="2223"/>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10" name="Line 1284"/>
                <p:cNvSpPr>
                  <a:spLocks noChangeShapeType="1"/>
                </p:cNvSpPr>
                <p:nvPr/>
              </p:nvSpPr>
              <p:spPr bwMode="auto">
                <a:xfrm flipV="1">
                  <a:off x="3609" y="2193"/>
                  <a:ext cx="1" cy="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11" name="Line 1285"/>
                <p:cNvSpPr>
                  <a:spLocks noChangeShapeType="1"/>
                </p:cNvSpPr>
                <p:nvPr/>
              </p:nvSpPr>
              <p:spPr bwMode="auto">
                <a:xfrm flipV="1">
                  <a:off x="3609" y="2165"/>
                  <a:ext cx="1"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12" name="Freeform 1286"/>
                <p:cNvSpPr>
                  <a:spLocks/>
                </p:cNvSpPr>
                <p:nvPr/>
              </p:nvSpPr>
              <p:spPr bwMode="auto">
                <a:xfrm>
                  <a:off x="3569" y="2084"/>
                  <a:ext cx="43" cy="16"/>
                </a:xfrm>
                <a:custGeom>
                  <a:avLst/>
                  <a:gdLst>
                    <a:gd name="T0" fmla="*/ 0 w 219"/>
                    <a:gd name="T1" fmla="*/ 0 h 63"/>
                    <a:gd name="T2" fmla="*/ 0 w 219"/>
                    <a:gd name="T3" fmla="*/ 0 h 63"/>
                    <a:gd name="T4" fmla="*/ 0 w 219"/>
                    <a:gd name="T5" fmla="*/ 0 h 63"/>
                    <a:gd name="T6" fmla="*/ 0 w 21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63">
                      <a:moveTo>
                        <a:pt x="213" y="63"/>
                      </a:moveTo>
                      <a:lnTo>
                        <a:pt x="219" y="22"/>
                      </a:lnTo>
                      <a:lnTo>
                        <a:pt x="8" y="0"/>
                      </a:lnTo>
                      <a:lnTo>
                        <a:pt x="0"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13" name="Line 1287"/>
                <p:cNvSpPr>
                  <a:spLocks noChangeShapeType="1"/>
                </p:cNvSpPr>
                <p:nvPr/>
              </p:nvSpPr>
              <p:spPr bwMode="auto">
                <a:xfrm>
                  <a:off x="3571" y="2085"/>
                  <a:ext cx="40" cy="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14" name="Freeform 1288"/>
                <p:cNvSpPr>
                  <a:spLocks/>
                </p:cNvSpPr>
                <p:nvPr/>
              </p:nvSpPr>
              <p:spPr bwMode="auto">
                <a:xfrm>
                  <a:off x="3623" y="1991"/>
                  <a:ext cx="64" cy="110"/>
                </a:xfrm>
                <a:custGeom>
                  <a:avLst/>
                  <a:gdLst>
                    <a:gd name="T0" fmla="*/ 0 w 318"/>
                    <a:gd name="T1" fmla="*/ 0 h 438"/>
                    <a:gd name="T2" fmla="*/ 0 w 318"/>
                    <a:gd name="T3" fmla="*/ 0 h 438"/>
                    <a:gd name="T4" fmla="*/ 0 w 318"/>
                    <a:gd name="T5" fmla="*/ 0 h 438"/>
                    <a:gd name="T6" fmla="*/ 0 w 318"/>
                    <a:gd name="T7" fmla="*/ 0 h 438"/>
                    <a:gd name="T8" fmla="*/ 0 w 318"/>
                    <a:gd name="T9" fmla="*/ 0 h 438"/>
                    <a:gd name="T10" fmla="*/ 0 w 318"/>
                    <a:gd name="T11" fmla="*/ 0 h 438"/>
                    <a:gd name="T12" fmla="*/ 0 w 318"/>
                    <a:gd name="T13" fmla="*/ 0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8">
                      <a:moveTo>
                        <a:pt x="0" y="425"/>
                      </a:moveTo>
                      <a:lnTo>
                        <a:pt x="32" y="428"/>
                      </a:lnTo>
                      <a:lnTo>
                        <a:pt x="107" y="0"/>
                      </a:lnTo>
                      <a:lnTo>
                        <a:pt x="318" y="83"/>
                      </a:lnTo>
                      <a:lnTo>
                        <a:pt x="318" y="431"/>
                      </a:lnTo>
                      <a:lnTo>
                        <a:pt x="289" y="438"/>
                      </a:lnTo>
                      <a:lnTo>
                        <a:pt x="42" y="3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15" name="Line 1289"/>
                <p:cNvSpPr>
                  <a:spLocks noChangeShapeType="1"/>
                </p:cNvSpPr>
                <p:nvPr/>
              </p:nvSpPr>
              <p:spPr bwMode="auto">
                <a:xfrm flipH="1" flipV="1">
                  <a:off x="3527" y="2072"/>
                  <a:ext cx="105" cy="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16" name="Freeform 1290"/>
                <p:cNvSpPr>
                  <a:spLocks/>
                </p:cNvSpPr>
                <p:nvPr/>
              </p:nvSpPr>
              <p:spPr bwMode="auto">
                <a:xfrm>
                  <a:off x="3525" y="1985"/>
                  <a:ext cx="120" cy="100"/>
                </a:xfrm>
                <a:custGeom>
                  <a:avLst/>
                  <a:gdLst>
                    <a:gd name="T0" fmla="*/ 0 w 597"/>
                    <a:gd name="T1" fmla="*/ 0 h 399"/>
                    <a:gd name="T2" fmla="*/ 0 w 597"/>
                    <a:gd name="T3" fmla="*/ 0 h 399"/>
                    <a:gd name="T4" fmla="*/ 0 w 597"/>
                    <a:gd name="T5" fmla="*/ 0 h 399"/>
                    <a:gd name="T6" fmla="*/ 0 60000 65536"/>
                    <a:gd name="T7" fmla="*/ 0 60000 65536"/>
                    <a:gd name="T8" fmla="*/ 0 60000 65536"/>
                  </a:gdLst>
                  <a:ahLst/>
                  <a:cxnLst>
                    <a:cxn ang="T6">
                      <a:pos x="T0" y="T1"/>
                    </a:cxn>
                    <a:cxn ang="T7">
                      <a:pos x="T2" y="T3"/>
                    </a:cxn>
                    <a:cxn ang="T8">
                      <a:pos x="T4" y="T5"/>
                    </a:cxn>
                  </a:cxnLst>
                  <a:rect l="0" t="0" r="r" b="b"/>
                  <a:pathLst>
                    <a:path w="597" h="399">
                      <a:moveTo>
                        <a:pt x="0" y="399"/>
                      </a:moveTo>
                      <a:lnTo>
                        <a:pt x="79" y="0"/>
                      </a:lnTo>
                      <a:lnTo>
                        <a:pt x="59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17" name="Freeform 1291"/>
                <p:cNvSpPr>
                  <a:spLocks/>
                </p:cNvSpPr>
                <p:nvPr/>
              </p:nvSpPr>
              <p:spPr bwMode="auto">
                <a:xfrm>
                  <a:off x="3621" y="1991"/>
                  <a:ext cx="17" cy="92"/>
                </a:xfrm>
                <a:custGeom>
                  <a:avLst/>
                  <a:gdLst>
                    <a:gd name="T0" fmla="*/ 0 w 82"/>
                    <a:gd name="T1" fmla="*/ 0 h 369"/>
                    <a:gd name="T2" fmla="*/ 0 w 82"/>
                    <a:gd name="T3" fmla="*/ 0 h 369"/>
                    <a:gd name="T4" fmla="*/ 0 w 82"/>
                    <a:gd name="T5" fmla="*/ 0 h 369"/>
                    <a:gd name="T6" fmla="*/ 0 w 82"/>
                    <a:gd name="T7" fmla="*/ 0 h 369"/>
                    <a:gd name="T8" fmla="*/ 0 w 82"/>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369">
                      <a:moveTo>
                        <a:pt x="82" y="0"/>
                      </a:moveTo>
                      <a:lnTo>
                        <a:pt x="13" y="369"/>
                      </a:lnTo>
                      <a:lnTo>
                        <a:pt x="0" y="346"/>
                      </a:lnTo>
                      <a:lnTo>
                        <a:pt x="62" y="8"/>
                      </a:lnTo>
                      <a:lnTo>
                        <a:pt x="7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18" name="Freeform 1292"/>
                <p:cNvSpPr>
                  <a:spLocks/>
                </p:cNvSpPr>
                <p:nvPr/>
              </p:nvSpPr>
              <p:spPr bwMode="auto">
                <a:xfrm>
                  <a:off x="3554" y="1989"/>
                  <a:ext cx="80" cy="88"/>
                </a:xfrm>
                <a:custGeom>
                  <a:avLst/>
                  <a:gdLst>
                    <a:gd name="T0" fmla="*/ 0 w 396"/>
                    <a:gd name="T1" fmla="*/ 0 h 356"/>
                    <a:gd name="T2" fmla="*/ 0 w 396"/>
                    <a:gd name="T3" fmla="*/ 0 h 356"/>
                    <a:gd name="T4" fmla="*/ 0 w 396"/>
                    <a:gd name="T5" fmla="*/ 0 h 356"/>
                    <a:gd name="T6" fmla="*/ 0 w 39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356">
                      <a:moveTo>
                        <a:pt x="396" y="18"/>
                      </a:moveTo>
                      <a:lnTo>
                        <a:pt x="64" y="0"/>
                      </a:lnTo>
                      <a:lnTo>
                        <a:pt x="0" y="325"/>
                      </a:lnTo>
                      <a:lnTo>
                        <a:pt x="334"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19" name="Freeform 1293"/>
                <p:cNvSpPr>
                  <a:spLocks/>
                </p:cNvSpPr>
                <p:nvPr/>
              </p:nvSpPr>
              <p:spPr bwMode="auto">
                <a:xfrm>
                  <a:off x="3561" y="1999"/>
                  <a:ext cx="63" cy="69"/>
                </a:xfrm>
                <a:custGeom>
                  <a:avLst/>
                  <a:gdLst>
                    <a:gd name="T0" fmla="*/ 0 w 316"/>
                    <a:gd name="T1" fmla="*/ 0 h 278"/>
                    <a:gd name="T2" fmla="*/ 0 w 316"/>
                    <a:gd name="T3" fmla="*/ 0 h 278"/>
                    <a:gd name="T4" fmla="*/ 0 w 316"/>
                    <a:gd name="T5" fmla="*/ 0 h 278"/>
                    <a:gd name="T6" fmla="*/ 0 w 316"/>
                    <a:gd name="T7" fmla="*/ 0 h 278"/>
                    <a:gd name="T8" fmla="*/ 0 w 316"/>
                    <a:gd name="T9" fmla="*/ 0 h 278"/>
                    <a:gd name="T10" fmla="*/ 0 w 316"/>
                    <a:gd name="T11" fmla="*/ 0 h 278"/>
                    <a:gd name="T12" fmla="*/ 0 w 316"/>
                    <a:gd name="T13" fmla="*/ 0 h 278"/>
                    <a:gd name="T14" fmla="*/ 0 w 316"/>
                    <a:gd name="T15" fmla="*/ 0 h 278"/>
                    <a:gd name="T16" fmla="*/ 0 w 316"/>
                    <a:gd name="T17" fmla="*/ 0 h 278"/>
                    <a:gd name="T18" fmla="*/ 0 w 316"/>
                    <a:gd name="T19" fmla="*/ 0 h 278"/>
                    <a:gd name="T20" fmla="*/ 0 w 316"/>
                    <a:gd name="T21" fmla="*/ 0 h 278"/>
                    <a:gd name="T22" fmla="*/ 0 w 316"/>
                    <a:gd name="T23" fmla="*/ 0 h 278"/>
                    <a:gd name="T24" fmla="*/ 0 w 316"/>
                    <a:gd name="T25" fmla="*/ 0 h 278"/>
                    <a:gd name="T26" fmla="*/ 0 w 316"/>
                    <a:gd name="T27" fmla="*/ 0 h 278"/>
                    <a:gd name="T28" fmla="*/ 0 w 316"/>
                    <a:gd name="T29" fmla="*/ 0 h 278"/>
                    <a:gd name="T30" fmla="*/ 0 w 316"/>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6" h="278">
                      <a:moveTo>
                        <a:pt x="296" y="270"/>
                      </a:moveTo>
                      <a:lnTo>
                        <a:pt x="297" y="258"/>
                      </a:lnTo>
                      <a:lnTo>
                        <a:pt x="274" y="255"/>
                      </a:lnTo>
                      <a:lnTo>
                        <a:pt x="271" y="268"/>
                      </a:lnTo>
                      <a:lnTo>
                        <a:pt x="268" y="275"/>
                      </a:lnTo>
                      <a:lnTo>
                        <a:pt x="259" y="278"/>
                      </a:lnTo>
                      <a:lnTo>
                        <a:pt x="12" y="256"/>
                      </a:lnTo>
                      <a:lnTo>
                        <a:pt x="5" y="251"/>
                      </a:lnTo>
                      <a:lnTo>
                        <a:pt x="0" y="245"/>
                      </a:lnTo>
                      <a:lnTo>
                        <a:pt x="48" y="9"/>
                      </a:lnTo>
                      <a:lnTo>
                        <a:pt x="51" y="2"/>
                      </a:lnTo>
                      <a:lnTo>
                        <a:pt x="59" y="0"/>
                      </a:lnTo>
                      <a:lnTo>
                        <a:pt x="306" y="12"/>
                      </a:lnTo>
                      <a:lnTo>
                        <a:pt x="314" y="17"/>
                      </a:lnTo>
                      <a:lnTo>
                        <a:pt x="316" y="26"/>
                      </a:lnTo>
                      <a:lnTo>
                        <a:pt x="271" y="2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0" name="Freeform 1294"/>
                <p:cNvSpPr>
                  <a:spLocks/>
                </p:cNvSpPr>
                <p:nvPr/>
              </p:nvSpPr>
              <p:spPr bwMode="auto">
                <a:xfrm>
                  <a:off x="3616" y="2057"/>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1"/>
                      </a:lnTo>
                      <a:lnTo>
                        <a:pt x="23"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1" name="Freeform 1295"/>
                <p:cNvSpPr>
                  <a:spLocks/>
                </p:cNvSpPr>
                <p:nvPr/>
              </p:nvSpPr>
              <p:spPr bwMode="auto">
                <a:xfrm>
                  <a:off x="3617" y="2052"/>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2" name="Freeform 1296"/>
                <p:cNvSpPr>
                  <a:spLocks/>
                </p:cNvSpPr>
                <p:nvPr/>
              </p:nvSpPr>
              <p:spPr bwMode="auto">
                <a:xfrm>
                  <a:off x="3618" y="2046"/>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0" y="0"/>
                      </a:moveTo>
                      <a:lnTo>
                        <a:pt x="24" y="2"/>
                      </a:lnTo>
                      <a:lnTo>
                        <a:pt x="21"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3" name="Freeform 1297"/>
                <p:cNvSpPr>
                  <a:spLocks/>
                </p:cNvSpPr>
                <p:nvPr/>
              </p:nvSpPr>
              <p:spPr bwMode="auto">
                <a:xfrm>
                  <a:off x="3619" y="2040"/>
                  <a:ext cx="4" cy="4"/>
                </a:xfrm>
                <a:custGeom>
                  <a:avLst/>
                  <a:gdLst>
                    <a:gd name="T0" fmla="*/ 0 w 24"/>
                    <a:gd name="T1" fmla="*/ 0 h 15"/>
                    <a:gd name="T2" fmla="*/ 0 w 24"/>
                    <a:gd name="T3" fmla="*/ 0 h 15"/>
                    <a:gd name="T4" fmla="*/ 0 w 24"/>
                    <a:gd name="T5" fmla="*/ 0 h 15"/>
                    <a:gd name="T6" fmla="*/ 0 60000 65536"/>
                    <a:gd name="T7" fmla="*/ 0 60000 65536"/>
                    <a:gd name="T8" fmla="*/ 0 60000 65536"/>
                  </a:gdLst>
                  <a:ahLst/>
                  <a:cxnLst>
                    <a:cxn ang="T6">
                      <a:pos x="T0" y="T1"/>
                    </a:cxn>
                    <a:cxn ang="T7">
                      <a:pos x="T2" y="T3"/>
                    </a:cxn>
                    <a:cxn ang="T8">
                      <a:pos x="T4" y="T5"/>
                    </a:cxn>
                  </a:cxnLst>
                  <a:rect l="0" t="0" r="r" b="b"/>
                  <a:pathLst>
                    <a:path w="24" h="15">
                      <a:moveTo>
                        <a:pt x="23" y="15"/>
                      </a:moveTo>
                      <a:lnTo>
                        <a:pt x="24"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4" name="Freeform 1298"/>
                <p:cNvSpPr>
                  <a:spLocks/>
                </p:cNvSpPr>
                <p:nvPr/>
              </p:nvSpPr>
              <p:spPr bwMode="auto">
                <a:xfrm>
                  <a:off x="3620" y="2036"/>
                  <a:ext cx="4" cy="2"/>
                </a:xfrm>
                <a:custGeom>
                  <a:avLst/>
                  <a:gdLst>
                    <a:gd name="T0" fmla="*/ 0 w 24"/>
                    <a:gd name="T1" fmla="*/ 0 h 11"/>
                    <a:gd name="T2" fmla="*/ 0 w 24"/>
                    <a:gd name="T3" fmla="*/ 0 h 11"/>
                    <a:gd name="T4" fmla="*/ 0 w 24"/>
                    <a:gd name="T5" fmla="*/ 0 h 11"/>
                    <a:gd name="T6" fmla="*/ 0 60000 65536"/>
                    <a:gd name="T7" fmla="*/ 0 60000 65536"/>
                    <a:gd name="T8" fmla="*/ 0 60000 65536"/>
                  </a:gdLst>
                  <a:ahLst/>
                  <a:cxnLst>
                    <a:cxn ang="T6">
                      <a:pos x="T0" y="T1"/>
                    </a:cxn>
                    <a:cxn ang="T7">
                      <a:pos x="T2" y="T3"/>
                    </a:cxn>
                    <a:cxn ang="T8">
                      <a:pos x="T4" y="T5"/>
                    </a:cxn>
                  </a:cxnLst>
                  <a:rect l="0" t="0" r="r" b="b"/>
                  <a:pathLst>
                    <a:path w="24" h="11">
                      <a:moveTo>
                        <a:pt x="0" y="0"/>
                      </a:moveTo>
                      <a:lnTo>
                        <a:pt x="24" y="1"/>
                      </a:lnTo>
                      <a:lnTo>
                        <a:pt x="2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5" name="Freeform 1299"/>
                <p:cNvSpPr>
                  <a:spLocks/>
                </p:cNvSpPr>
                <p:nvPr/>
              </p:nvSpPr>
              <p:spPr bwMode="auto">
                <a:xfrm>
                  <a:off x="3620" y="2031"/>
                  <a:ext cx="5" cy="3"/>
                </a:xfrm>
                <a:custGeom>
                  <a:avLst/>
                  <a:gdLst>
                    <a:gd name="T0" fmla="*/ 0 w 25"/>
                    <a:gd name="T1" fmla="*/ 0 h 11"/>
                    <a:gd name="T2" fmla="*/ 0 w 25"/>
                    <a:gd name="T3" fmla="*/ 0 h 11"/>
                    <a:gd name="T4" fmla="*/ 0 w 25"/>
                    <a:gd name="T5" fmla="*/ 0 h 11"/>
                    <a:gd name="T6" fmla="*/ 0 60000 65536"/>
                    <a:gd name="T7" fmla="*/ 0 60000 65536"/>
                    <a:gd name="T8" fmla="*/ 0 60000 65536"/>
                  </a:gdLst>
                  <a:ahLst/>
                  <a:cxnLst>
                    <a:cxn ang="T6">
                      <a:pos x="T0" y="T1"/>
                    </a:cxn>
                    <a:cxn ang="T7">
                      <a:pos x="T2" y="T3"/>
                    </a:cxn>
                    <a:cxn ang="T8">
                      <a:pos x="T4" y="T5"/>
                    </a:cxn>
                  </a:cxnLst>
                  <a:rect l="0" t="0" r="r" b="b"/>
                  <a:pathLst>
                    <a:path w="25" h="11">
                      <a:moveTo>
                        <a:pt x="24" y="11"/>
                      </a:moveTo>
                      <a:lnTo>
                        <a:pt x="2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6" name="Freeform 1300"/>
                <p:cNvSpPr>
                  <a:spLocks/>
                </p:cNvSpPr>
                <p:nvPr/>
              </p:nvSpPr>
              <p:spPr bwMode="auto">
                <a:xfrm>
                  <a:off x="3621" y="2025"/>
                  <a:ext cx="4" cy="3"/>
                </a:xfrm>
                <a:custGeom>
                  <a:avLst/>
                  <a:gdLst>
                    <a:gd name="T0" fmla="*/ 0 w 22"/>
                    <a:gd name="T1" fmla="*/ 0 h 12"/>
                    <a:gd name="T2" fmla="*/ 0 w 22"/>
                    <a:gd name="T3" fmla="*/ 0 h 12"/>
                    <a:gd name="T4" fmla="*/ 0 w 22"/>
                    <a:gd name="T5" fmla="*/ 0 h 12"/>
                    <a:gd name="T6" fmla="*/ 0 60000 65536"/>
                    <a:gd name="T7" fmla="*/ 0 60000 65536"/>
                    <a:gd name="T8" fmla="*/ 0 60000 65536"/>
                  </a:gdLst>
                  <a:ahLst/>
                  <a:cxnLst>
                    <a:cxn ang="T6">
                      <a:pos x="T0" y="T1"/>
                    </a:cxn>
                    <a:cxn ang="T7">
                      <a:pos x="T2" y="T3"/>
                    </a:cxn>
                    <a:cxn ang="T8">
                      <a:pos x="T4" y="T5"/>
                    </a:cxn>
                  </a:cxnLst>
                  <a:rect l="0" t="0" r="r" b="b"/>
                  <a:pathLst>
                    <a:path w="22" h="12">
                      <a:moveTo>
                        <a:pt x="0" y="0"/>
                      </a:moveTo>
                      <a:lnTo>
                        <a:pt x="22" y="1"/>
                      </a:lnTo>
                      <a:lnTo>
                        <a:pt x="21"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7" name="Freeform 1301"/>
                <p:cNvSpPr>
                  <a:spLocks/>
                </p:cNvSpPr>
                <p:nvPr/>
              </p:nvSpPr>
              <p:spPr bwMode="auto">
                <a:xfrm>
                  <a:off x="3622" y="2020"/>
                  <a:ext cx="5" cy="3"/>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8" name="Freeform 1302"/>
                <p:cNvSpPr>
                  <a:spLocks/>
                </p:cNvSpPr>
                <p:nvPr/>
              </p:nvSpPr>
              <p:spPr bwMode="auto">
                <a:xfrm>
                  <a:off x="3622" y="2014"/>
                  <a:ext cx="5" cy="4"/>
                </a:xfrm>
                <a:custGeom>
                  <a:avLst/>
                  <a:gdLst>
                    <a:gd name="T0" fmla="*/ 0 w 25"/>
                    <a:gd name="T1" fmla="*/ 0 h 13"/>
                    <a:gd name="T2" fmla="*/ 0 w 25"/>
                    <a:gd name="T3" fmla="*/ 0 h 13"/>
                    <a:gd name="T4" fmla="*/ 0 w 25"/>
                    <a:gd name="T5" fmla="*/ 0 h 13"/>
                    <a:gd name="T6" fmla="*/ 0 60000 65536"/>
                    <a:gd name="T7" fmla="*/ 0 60000 65536"/>
                    <a:gd name="T8" fmla="*/ 0 60000 65536"/>
                  </a:gdLst>
                  <a:ahLst/>
                  <a:cxnLst>
                    <a:cxn ang="T6">
                      <a:pos x="T0" y="T1"/>
                    </a:cxn>
                    <a:cxn ang="T7">
                      <a:pos x="T2" y="T3"/>
                    </a:cxn>
                    <a:cxn ang="T8">
                      <a:pos x="T4" y="T5"/>
                    </a:cxn>
                  </a:cxnLst>
                  <a:rect l="0" t="0" r="r" b="b"/>
                  <a:pathLst>
                    <a:path w="25" h="13">
                      <a:moveTo>
                        <a:pt x="0" y="0"/>
                      </a:moveTo>
                      <a:lnTo>
                        <a:pt x="25" y="2"/>
                      </a:lnTo>
                      <a:lnTo>
                        <a:pt x="2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29" name="Freeform 1303"/>
                <p:cNvSpPr>
                  <a:spLocks/>
                </p:cNvSpPr>
                <p:nvPr/>
              </p:nvSpPr>
              <p:spPr bwMode="auto">
                <a:xfrm>
                  <a:off x="3623" y="2009"/>
                  <a:ext cx="5" cy="4"/>
                </a:xfrm>
                <a:custGeom>
                  <a:avLst/>
                  <a:gdLst>
                    <a:gd name="T0" fmla="*/ 0 w 24"/>
                    <a:gd name="T1" fmla="*/ 0 h 14"/>
                    <a:gd name="T2" fmla="*/ 0 w 24"/>
                    <a:gd name="T3" fmla="*/ 0 h 14"/>
                    <a:gd name="T4" fmla="*/ 0 w 24"/>
                    <a:gd name="T5" fmla="*/ 0 h 14"/>
                    <a:gd name="T6" fmla="*/ 0 60000 65536"/>
                    <a:gd name="T7" fmla="*/ 0 60000 65536"/>
                    <a:gd name="T8" fmla="*/ 0 60000 65536"/>
                  </a:gdLst>
                  <a:ahLst/>
                  <a:cxnLst>
                    <a:cxn ang="T6">
                      <a:pos x="T0" y="T1"/>
                    </a:cxn>
                    <a:cxn ang="T7">
                      <a:pos x="T2" y="T3"/>
                    </a:cxn>
                    <a:cxn ang="T8">
                      <a:pos x="T4" y="T5"/>
                    </a:cxn>
                  </a:cxnLst>
                  <a:rect l="0" t="0" r="r" b="b"/>
                  <a:pathLst>
                    <a:path w="24" h="14">
                      <a:moveTo>
                        <a:pt x="21" y="14"/>
                      </a:moveTo>
                      <a:lnTo>
                        <a:pt x="2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0" name="Line 1304"/>
                <p:cNvSpPr>
                  <a:spLocks noChangeShapeType="1"/>
                </p:cNvSpPr>
                <p:nvPr/>
              </p:nvSpPr>
              <p:spPr bwMode="auto">
                <a:xfrm flipH="1" flipV="1">
                  <a:off x="3620" y="2007"/>
                  <a:ext cx="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31" name="Freeform 1305"/>
                <p:cNvSpPr>
                  <a:spLocks/>
                </p:cNvSpPr>
                <p:nvPr/>
              </p:nvSpPr>
              <p:spPr bwMode="auto">
                <a:xfrm>
                  <a:off x="3567" y="2004"/>
                  <a:ext cx="53" cy="56"/>
                </a:xfrm>
                <a:custGeom>
                  <a:avLst/>
                  <a:gdLst>
                    <a:gd name="T0" fmla="*/ 0 w 263"/>
                    <a:gd name="T1" fmla="*/ 0 h 227"/>
                    <a:gd name="T2" fmla="*/ 0 w 263"/>
                    <a:gd name="T3" fmla="*/ 0 h 227"/>
                    <a:gd name="T4" fmla="*/ 0 w 263"/>
                    <a:gd name="T5" fmla="*/ 0 h 227"/>
                    <a:gd name="T6" fmla="*/ 0 w 263"/>
                    <a:gd name="T7" fmla="*/ 0 h 227"/>
                    <a:gd name="T8" fmla="*/ 0 w 263"/>
                    <a:gd name="T9" fmla="*/ 0 h 227"/>
                    <a:gd name="T10" fmla="*/ 0 w 263"/>
                    <a:gd name="T11" fmla="*/ 0 h 227"/>
                    <a:gd name="T12" fmla="*/ 0 w 263"/>
                    <a:gd name="T13" fmla="*/ 0 h 227"/>
                    <a:gd name="T14" fmla="*/ 0 w 263"/>
                    <a:gd name="T15" fmla="*/ 0 h 227"/>
                    <a:gd name="T16" fmla="*/ 0 w 26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27">
                      <a:moveTo>
                        <a:pt x="263" y="15"/>
                      </a:moveTo>
                      <a:lnTo>
                        <a:pt x="193" y="5"/>
                      </a:lnTo>
                      <a:lnTo>
                        <a:pt x="121" y="0"/>
                      </a:lnTo>
                      <a:lnTo>
                        <a:pt x="51" y="4"/>
                      </a:lnTo>
                      <a:lnTo>
                        <a:pt x="45" y="5"/>
                      </a:lnTo>
                      <a:lnTo>
                        <a:pt x="43" y="8"/>
                      </a:lnTo>
                      <a:lnTo>
                        <a:pt x="24" y="80"/>
                      </a:lnTo>
                      <a:lnTo>
                        <a:pt x="8" y="154"/>
                      </a:lnTo>
                      <a:lnTo>
                        <a:pt x="0" y="2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2" name="Freeform 1306"/>
                <p:cNvSpPr>
                  <a:spLocks/>
                </p:cNvSpPr>
                <p:nvPr/>
              </p:nvSpPr>
              <p:spPr bwMode="auto">
                <a:xfrm>
                  <a:off x="3557" y="2056"/>
                  <a:ext cx="5" cy="4"/>
                </a:xfrm>
                <a:custGeom>
                  <a:avLst/>
                  <a:gdLst>
                    <a:gd name="T0" fmla="*/ 0 w 24"/>
                    <a:gd name="T1" fmla="*/ 0 h 16"/>
                    <a:gd name="T2" fmla="*/ 0 w 24"/>
                    <a:gd name="T3" fmla="*/ 0 h 16"/>
                    <a:gd name="T4" fmla="*/ 0 w 24"/>
                    <a:gd name="T5" fmla="*/ 0 h 16"/>
                    <a:gd name="T6" fmla="*/ 0 60000 65536"/>
                    <a:gd name="T7" fmla="*/ 0 60000 65536"/>
                    <a:gd name="T8" fmla="*/ 0 60000 65536"/>
                  </a:gdLst>
                  <a:ahLst/>
                  <a:cxnLst>
                    <a:cxn ang="T6">
                      <a:pos x="T0" y="T1"/>
                    </a:cxn>
                    <a:cxn ang="T7">
                      <a:pos x="T2" y="T3"/>
                    </a:cxn>
                    <a:cxn ang="T8">
                      <a:pos x="T4" y="T5"/>
                    </a:cxn>
                  </a:cxnLst>
                  <a:rect l="0" t="0" r="r" b="b"/>
                  <a:pathLst>
                    <a:path w="24" h="16">
                      <a:moveTo>
                        <a:pt x="24" y="2"/>
                      </a:moveTo>
                      <a:lnTo>
                        <a:pt x="1"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3" name="Freeform 1307"/>
                <p:cNvSpPr>
                  <a:spLocks/>
                </p:cNvSpPr>
                <p:nvPr/>
              </p:nvSpPr>
              <p:spPr bwMode="auto">
                <a:xfrm>
                  <a:off x="3558" y="2051"/>
                  <a:ext cx="4" cy="2"/>
                </a:xfrm>
                <a:custGeom>
                  <a:avLst/>
                  <a:gdLst>
                    <a:gd name="T0" fmla="*/ 0 w 21"/>
                    <a:gd name="T1" fmla="*/ 0 h 9"/>
                    <a:gd name="T2" fmla="*/ 0 w 21"/>
                    <a:gd name="T3" fmla="*/ 0 h 9"/>
                    <a:gd name="T4" fmla="*/ 0 w 21"/>
                    <a:gd name="T5" fmla="*/ 0 h 9"/>
                    <a:gd name="T6" fmla="*/ 0 60000 65536"/>
                    <a:gd name="T7" fmla="*/ 0 60000 65536"/>
                    <a:gd name="T8" fmla="*/ 0 60000 65536"/>
                  </a:gdLst>
                  <a:ahLst/>
                  <a:cxnLst>
                    <a:cxn ang="T6">
                      <a:pos x="T0" y="T1"/>
                    </a:cxn>
                    <a:cxn ang="T7">
                      <a:pos x="T2" y="T3"/>
                    </a:cxn>
                    <a:cxn ang="T8">
                      <a:pos x="T4" y="T5"/>
                    </a:cxn>
                  </a:cxnLst>
                  <a:rect l="0" t="0" r="r" b="b"/>
                  <a:pathLst>
                    <a:path w="21" h="9">
                      <a:moveTo>
                        <a:pt x="0" y="9"/>
                      </a:moveTo>
                      <a:lnTo>
                        <a:pt x="2" y="0"/>
                      </a:lnTo>
                      <a:lnTo>
                        <a:pt x="2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4" name="Freeform 1308"/>
                <p:cNvSpPr>
                  <a:spLocks/>
                </p:cNvSpPr>
                <p:nvPr/>
              </p:nvSpPr>
              <p:spPr bwMode="auto">
                <a:xfrm>
                  <a:off x="3559" y="2046"/>
                  <a:ext cx="4" cy="1"/>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3"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5" name="Line 1309"/>
                <p:cNvSpPr>
                  <a:spLocks noChangeShapeType="1"/>
                </p:cNvSpPr>
                <p:nvPr/>
              </p:nvSpPr>
              <p:spPr bwMode="auto">
                <a:xfrm flipV="1">
                  <a:off x="3560" y="2040"/>
                  <a:ext cx="1" cy="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36" name="Line 1310"/>
                <p:cNvSpPr>
                  <a:spLocks noChangeShapeType="1"/>
                </p:cNvSpPr>
                <p:nvPr/>
              </p:nvSpPr>
              <p:spPr bwMode="auto">
                <a:xfrm>
                  <a:off x="3560" y="2040"/>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37" name="Freeform 1311"/>
                <p:cNvSpPr>
                  <a:spLocks/>
                </p:cNvSpPr>
                <p:nvPr/>
              </p:nvSpPr>
              <p:spPr bwMode="auto">
                <a:xfrm>
                  <a:off x="3560" y="2035"/>
                  <a:ext cx="5" cy="2"/>
                </a:xfrm>
                <a:custGeom>
                  <a:avLst/>
                  <a:gdLst>
                    <a:gd name="T0" fmla="*/ 0 w 22"/>
                    <a:gd name="T1" fmla="*/ 0 h 7"/>
                    <a:gd name="T2" fmla="*/ 0 w 22"/>
                    <a:gd name="T3" fmla="*/ 0 h 7"/>
                    <a:gd name="T4" fmla="*/ 0 w 22"/>
                    <a:gd name="T5" fmla="*/ 0 h 7"/>
                    <a:gd name="T6" fmla="*/ 0 60000 65536"/>
                    <a:gd name="T7" fmla="*/ 0 60000 65536"/>
                    <a:gd name="T8" fmla="*/ 0 60000 65536"/>
                  </a:gdLst>
                  <a:ahLst/>
                  <a:cxnLst>
                    <a:cxn ang="T6">
                      <a:pos x="T0" y="T1"/>
                    </a:cxn>
                    <a:cxn ang="T7">
                      <a:pos x="T2" y="T3"/>
                    </a:cxn>
                    <a:cxn ang="T8">
                      <a:pos x="T4" y="T5"/>
                    </a:cxn>
                  </a:cxnLst>
                  <a:rect l="0" t="0" r="r" b="b"/>
                  <a:pathLst>
                    <a:path w="22" h="7">
                      <a:moveTo>
                        <a:pt x="22" y="2"/>
                      </a:move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8" name="Freeform 1312"/>
                <p:cNvSpPr>
                  <a:spLocks/>
                </p:cNvSpPr>
                <p:nvPr/>
              </p:nvSpPr>
              <p:spPr bwMode="auto">
                <a:xfrm>
                  <a:off x="3561" y="2030"/>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0" y="6"/>
                      </a:moveTo>
                      <a:lnTo>
                        <a:pt x="3" y="0"/>
                      </a:lnTo>
                      <a:lnTo>
                        <a:pt x="2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39" name="Freeform 1313"/>
                <p:cNvSpPr>
                  <a:spLocks/>
                </p:cNvSpPr>
                <p:nvPr/>
              </p:nvSpPr>
              <p:spPr bwMode="auto">
                <a:xfrm>
                  <a:off x="3562" y="2026"/>
                  <a:ext cx="4" cy="1"/>
                </a:xfrm>
                <a:custGeom>
                  <a:avLst/>
                  <a:gdLst>
                    <a:gd name="T0" fmla="*/ 0 w 22"/>
                    <a:gd name="T1" fmla="*/ 0 h 6"/>
                    <a:gd name="T2" fmla="*/ 0 w 22"/>
                    <a:gd name="T3" fmla="*/ 0 h 6"/>
                    <a:gd name="T4" fmla="*/ 0 w 22"/>
                    <a:gd name="T5" fmla="*/ 0 h 6"/>
                    <a:gd name="T6" fmla="*/ 0 60000 65536"/>
                    <a:gd name="T7" fmla="*/ 0 60000 65536"/>
                    <a:gd name="T8" fmla="*/ 0 60000 65536"/>
                  </a:gdLst>
                  <a:ahLst/>
                  <a:cxnLst>
                    <a:cxn ang="T6">
                      <a:pos x="T0" y="T1"/>
                    </a:cxn>
                    <a:cxn ang="T7">
                      <a:pos x="T2" y="T3"/>
                    </a:cxn>
                    <a:cxn ang="T8">
                      <a:pos x="T4" y="T5"/>
                    </a:cxn>
                  </a:cxnLst>
                  <a:rect l="0" t="0" r="r" b="b"/>
                  <a:pathLst>
                    <a:path w="22" h="6">
                      <a:moveTo>
                        <a:pt x="22"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0" name="Freeform 1314"/>
                <p:cNvSpPr>
                  <a:spLocks/>
                </p:cNvSpPr>
                <p:nvPr/>
              </p:nvSpPr>
              <p:spPr bwMode="auto">
                <a:xfrm>
                  <a:off x="3563" y="2021"/>
                  <a:ext cx="4" cy="2"/>
                </a:xfrm>
                <a:custGeom>
                  <a:avLst/>
                  <a:gdLst>
                    <a:gd name="T0" fmla="*/ 0 w 21"/>
                    <a:gd name="T1" fmla="*/ 0 h 8"/>
                    <a:gd name="T2" fmla="*/ 0 w 21"/>
                    <a:gd name="T3" fmla="*/ 0 h 8"/>
                    <a:gd name="T4" fmla="*/ 0 w 21"/>
                    <a:gd name="T5" fmla="*/ 0 h 8"/>
                    <a:gd name="T6" fmla="*/ 0 60000 65536"/>
                    <a:gd name="T7" fmla="*/ 0 60000 65536"/>
                    <a:gd name="T8" fmla="*/ 0 60000 65536"/>
                  </a:gdLst>
                  <a:ahLst/>
                  <a:cxnLst>
                    <a:cxn ang="T6">
                      <a:pos x="T0" y="T1"/>
                    </a:cxn>
                    <a:cxn ang="T7">
                      <a:pos x="T2" y="T3"/>
                    </a:cxn>
                    <a:cxn ang="T8">
                      <a:pos x="T4" y="T5"/>
                    </a:cxn>
                  </a:cxnLst>
                  <a:rect l="0" t="0" r="r" b="b"/>
                  <a:pathLst>
                    <a:path w="21" h="8">
                      <a:moveTo>
                        <a:pt x="0" y="8"/>
                      </a:moveTo>
                      <a:lnTo>
                        <a:pt x="1" y="0"/>
                      </a:lnTo>
                      <a:lnTo>
                        <a:pt x="2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1" name="Freeform 1315"/>
                <p:cNvSpPr>
                  <a:spLocks/>
                </p:cNvSpPr>
                <p:nvPr/>
              </p:nvSpPr>
              <p:spPr bwMode="auto">
                <a:xfrm>
                  <a:off x="3564" y="2016"/>
                  <a:ext cx="4" cy="1"/>
                </a:xfrm>
                <a:custGeom>
                  <a:avLst/>
                  <a:gdLst>
                    <a:gd name="T0" fmla="*/ 0 w 20"/>
                    <a:gd name="T1" fmla="*/ 0 h 7"/>
                    <a:gd name="T2" fmla="*/ 0 w 20"/>
                    <a:gd name="T3" fmla="*/ 0 h 7"/>
                    <a:gd name="T4" fmla="*/ 0 w 20"/>
                    <a:gd name="T5" fmla="*/ 0 h 7"/>
                    <a:gd name="T6" fmla="*/ 0 60000 65536"/>
                    <a:gd name="T7" fmla="*/ 0 60000 65536"/>
                    <a:gd name="T8" fmla="*/ 0 60000 65536"/>
                  </a:gdLst>
                  <a:ahLst/>
                  <a:cxnLst>
                    <a:cxn ang="T6">
                      <a:pos x="T0" y="T1"/>
                    </a:cxn>
                    <a:cxn ang="T7">
                      <a:pos x="T2" y="T3"/>
                    </a:cxn>
                    <a:cxn ang="T8">
                      <a:pos x="T4" y="T5"/>
                    </a:cxn>
                  </a:cxnLst>
                  <a:rect l="0" t="0" r="r" b="b"/>
                  <a:pathLst>
                    <a:path w="20" h="7">
                      <a:moveTo>
                        <a:pt x="20" y="1"/>
                      </a:moveTo>
                      <a:lnTo>
                        <a:pt x="0"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2" name="Freeform 1316"/>
                <p:cNvSpPr>
                  <a:spLocks/>
                </p:cNvSpPr>
                <p:nvPr/>
              </p:nvSpPr>
              <p:spPr bwMode="auto">
                <a:xfrm>
                  <a:off x="3564" y="2010"/>
                  <a:ext cx="4" cy="2"/>
                </a:xfrm>
                <a:custGeom>
                  <a:avLst/>
                  <a:gdLst>
                    <a:gd name="T0" fmla="*/ 0 w 21"/>
                    <a:gd name="T1" fmla="*/ 0 h 10"/>
                    <a:gd name="T2" fmla="*/ 0 w 21"/>
                    <a:gd name="T3" fmla="*/ 0 h 10"/>
                    <a:gd name="T4" fmla="*/ 0 w 21"/>
                    <a:gd name="T5" fmla="*/ 0 h 10"/>
                    <a:gd name="T6" fmla="*/ 0 60000 65536"/>
                    <a:gd name="T7" fmla="*/ 0 60000 65536"/>
                    <a:gd name="T8" fmla="*/ 0 60000 65536"/>
                  </a:gdLst>
                  <a:ahLst/>
                  <a:cxnLst>
                    <a:cxn ang="T6">
                      <a:pos x="T0" y="T1"/>
                    </a:cxn>
                    <a:cxn ang="T7">
                      <a:pos x="T2" y="T3"/>
                    </a:cxn>
                    <a:cxn ang="T8">
                      <a:pos x="T4" y="T5"/>
                    </a:cxn>
                  </a:cxnLst>
                  <a:rect l="0" t="0" r="r" b="b"/>
                  <a:pathLst>
                    <a:path w="21" h="10">
                      <a:moveTo>
                        <a:pt x="0" y="10"/>
                      </a:moveTo>
                      <a:lnTo>
                        <a:pt x="3" y="0"/>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3" name="Freeform 1317"/>
                <p:cNvSpPr>
                  <a:spLocks/>
                </p:cNvSpPr>
                <p:nvPr/>
              </p:nvSpPr>
              <p:spPr bwMode="auto">
                <a:xfrm>
                  <a:off x="3565" y="2005"/>
                  <a:ext cx="4" cy="2"/>
                </a:xfrm>
                <a:custGeom>
                  <a:avLst/>
                  <a:gdLst>
                    <a:gd name="T0" fmla="*/ 0 w 21"/>
                    <a:gd name="T1" fmla="*/ 0 h 6"/>
                    <a:gd name="T2" fmla="*/ 0 w 21"/>
                    <a:gd name="T3" fmla="*/ 0 h 6"/>
                    <a:gd name="T4" fmla="*/ 0 w 21"/>
                    <a:gd name="T5" fmla="*/ 0 h 6"/>
                    <a:gd name="T6" fmla="*/ 0 60000 65536"/>
                    <a:gd name="T7" fmla="*/ 0 60000 65536"/>
                    <a:gd name="T8" fmla="*/ 0 60000 65536"/>
                  </a:gdLst>
                  <a:ahLst/>
                  <a:cxnLst>
                    <a:cxn ang="T6">
                      <a:pos x="T0" y="T1"/>
                    </a:cxn>
                    <a:cxn ang="T7">
                      <a:pos x="T2" y="T3"/>
                    </a:cxn>
                    <a:cxn ang="T8">
                      <a:pos x="T4" y="T5"/>
                    </a:cxn>
                  </a:cxnLst>
                  <a:rect l="0" t="0" r="r" b="b"/>
                  <a:pathLst>
                    <a:path w="21" h="6">
                      <a:moveTo>
                        <a:pt x="21" y="1"/>
                      </a:moveTo>
                      <a:lnTo>
                        <a:pt x="0" y="0"/>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4" name="Line 1318"/>
                <p:cNvSpPr>
                  <a:spLocks noChangeShapeType="1"/>
                </p:cNvSpPr>
                <p:nvPr/>
              </p:nvSpPr>
              <p:spPr bwMode="auto">
                <a:xfrm flipH="1">
                  <a:off x="3548" y="1987"/>
                  <a:ext cx="15" cy="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45" name="Line 1319"/>
                <p:cNvSpPr>
                  <a:spLocks noChangeShapeType="1"/>
                </p:cNvSpPr>
                <p:nvPr/>
              </p:nvSpPr>
              <p:spPr bwMode="auto">
                <a:xfrm flipH="1" flipV="1">
                  <a:off x="3554" y="2070"/>
                  <a:ext cx="3" cy="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46" name="Freeform 1320"/>
                <p:cNvSpPr>
                  <a:spLocks/>
                </p:cNvSpPr>
                <p:nvPr/>
              </p:nvSpPr>
              <p:spPr bwMode="auto">
                <a:xfrm>
                  <a:off x="3628" y="2007"/>
                  <a:ext cx="11" cy="47"/>
                </a:xfrm>
                <a:custGeom>
                  <a:avLst/>
                  <a:gdLst>
                    <a:gd name="T0" fmla="*/ 0 w 53"/>
                    <a:gd name="T1" fmla="*/ 0 h 188"/>
                    <a:gd name="T2" fmla="*/ 0 w 53"/>
                    <a:gd name="T3" fmla="*/ 0 h 188"/>
                    <a:gd name="T4" fmla="*/ 0 w 53"/>
                    <a:gd name="T5" fmla="*/ 0 h 188"/>
                    <a:gd name="T6" fmla="*/ 0 60000 65536"/>
                    <a:gd name="T7" fmla="*/ 0 60000 65536"/>
                    <a:gd name="T8" fmla="*/ 0 60000 65536"/>
                  </a:gdLst>
                  <a:ahLst/>
                  <a:cxnLst>
                    <a:cxn ang="T6">
                      <a:pos x="T0" y="T1"/>
                    </a:cxn>
                    <a:cxn ang="T7">
                      <a:pos x="T2" y="T3"/>
                    </a:cxn>
                    <a:cxn ang="T8">
                      <a:pos x="T4" y="T5"/>
                    </a:cxn>
                  </a:cxnLst>
                  <a:rect l="0" t="0" r="r" b="b"/>
                  <a:pathLst>
                    <a:path w="53" h="188">
                      <a:moveTo>
                        <a:pt x="0" y="186"/>
                      </a:moveTo>
                      <a:lnTo>
                        <a:pt x="18" y="188"/>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89247" name="Line 1321"/>
                <p:cNvSpPr>
                  <a:spLocks noChangeShapeType="1"/>
                </p:cNvSpPr>
                <p:nvPr/>
              </p:nvSpPr>
              <p:spPr bwMode="auto">
                <a:xfrm flipH="1">
                  <a:off x="3635" y="2007"/>
                  <a:ext cx="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48" name="Line 1322"/>
                <p:cNvSpPr>
                  <a:spLocks noChangeShapeType="1"/>
                </p:cNvSpPr>
                <p:nvPr/>
              </p:nvSpPr>
              <p:spPr bwMode="auto">
                <a:xfrm>
                  <a:off x="3681" y="2100"/>
                  <a:ext cx="1" cy="1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89249" name="Freeform 1323"/>
                <p:cNvSpPr>
                  <a:spLocks/>
                </p:cNvSpPr>
                <p:nvPr/>
              </p:nvSpPr>
              <p:spPr bwMode="auto">
                <a:xfrm>
                  <a:off x="3681" y="2121"/>
                  <a:ext cx="16" cy="95"/>
                </a:xfrm>
                <a:custGeom>
                  <a:avLst/>
                  <a:gdLst>
                    <a:gd name="T0" fmla="*/ 0 w 79"/>
                    <a:gd name="T1" fmla="*/ 0 h 377"/>
                    <a:gd name="T2" fmla="*/ 0 w 79"/>
                    <a:gd name="T3" fmla="*/ 0 h 377"/>
                    <a:gd name="T4" fmla="*/ 0 w 79"/>
                    <a:gd name="T5" fmla="*/ 0 h 377"/>
                    <a:gd name="T6" fmla="*/ 0 w 79"/>
                    <a:gd name="T7" fmla="*/ 0 h 377"/>
                    <a:gd name="T8" fmla="*/ 0 w 79"/>
                    <a:gd name="T9" fmla="*/ 0 h 377"/>
                    <a:gd name="T10" fmla="*/ 0 w 79"/>
                    <a:gd name="T11" fmla="*/ 0 h 377"/>
                    <a:gd name="T12" fmla="*/ 0 w 79"/>
                    <a:gd name="T13" fmla="*/ 0 h 377"/>
                    <a:gd name="T14" fmla="*/ 0 w 79"/>
                    <a:gd name="T15" fmla="*/ 0 h 377"/>
                    <a:gd name="T16" fmla="*/ 0 w 79"/>
                    <a:gd name="T17" fmla="*/ 0 h 3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377">
                      <a:moveTo>
                        <a:pt x="0" y="377"/>
                      </a:moveTo>
                      <a:lnTo>
                        <a:pt x="36" y="365"/>
                      </a:lnTo>
                      <a:lnTo>
                        <a:pt x="79" y="299"/>
                      </a:lnTo>
                      <a:lnTo>
                        <a:pt x="31" y="172"/>
                      </a:lnTo>
                      <a:lnTo>
                        <a:pt x="70" y="111"/>
                      </a:lnTo>
                      <a:lnTo>
                        <a:pt x="27" y="4"/>
                      </a:lnTo>
                      <a:lnTo>
                        <a:pt x="0" y="11"/>
                      </a:lnTo>
                      <a:lnTo>
                        <a:pt x="0" y="0"/>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grpSp>
            <p:nvGrpSpPr>
              <p:cNvPr id="89188" name="Group 1324"/>
              <p:cNvGrpSpPr>
                <a:grpSpLocks/>
              </p:cNvGrpSpPr>
              <p:nvPr/>
            </p:nvGrpSpPr>
            <p:grpSpPr bwMode="auto">
              <a:xfrm>
                <a:off x="3546" y="1944"/>
                <a:ext cx="123" cy="166"/>
                <a:chOff x="3546" y="1944"/>
                <a:chExt cx="123" cy="166"/>
              </a:xfrm>
            </p:grpSpPr>
            <p:sp>
              <p:nvSpPr>
                <p:cNvPr id="89189" name="Rectangle 1325"/>
                <p:cNvSpPr>
                  <a:spLocks noChangeArrowheads="1"/>
                </p:cNvSpPr>
                <p:nvPr/>
              </p:nvSpPr>
              <p:spPr bwMode="auto">
                <a:xfrm>
                  <a:off x="3628" y="2013"/>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190" name="Line 1326"/>
                <p:cNvSpPr>
                  <a:spLocks noChangeShapeType="1"/>
                </p:cNvSpPr>
                <p:nvPr/>
              </p:nvSpPr>
              <p:spPr bwMode="auto">
                <a:xfrm>
                  <a:off x="3648" y="2050"/>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89191" name="Rectangle 1327"/>
                <p:cNvSpPr>
                  <a:spLocks noChangeArrowheads="1"/>
                </p:cNvSpPr>
                <p:nvPr/>
              </p:nvSpPr>
              <p:spPr bwMode="auto">
                <a:xfrm>
                  <a:off x="3546" y="1944"/>
                  <a:ext cx="41" cy="4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89192" name="Line 1328"/>
                <p:cNvSpPr>
                  <a:spLocks noChangeShapeType="1"/>
                </p:cNvSpPr>
                <p:nvPr/>
              </p:nvSpPr>
              <p:spPr bwMode="auto">
                <a:xfrm>
                  <a:off x="3567" y="1975"/>
                  <a:ext cx="0" cy="1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grpSp>
    </p:spTree>
    <p:extLst>
      <p:ext uri="{BB962C8B-B14F-4D97-AF65-F5344CB8AC3E}">
        <p14:creationId xmlns:p14="http://schemas.microsoft.com/office/powerpoint/2010/main" val="26691727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3104066-2132-4BC1-ABE2-43E474010CF5}" type="slidenum">
              <a:rPr lang="en-GB" altLang="en-US" sz="1000" smtClean="0">
                <a:solidFill>
                  <a:srgbClr val="000000"/>
                </a:solidFill>
              </a:rPr>
              <a:pPr>
                <a:spcBef>
                  <a:spcPct val="0"/>
                </a:spcBef>
                <a:buFontTx/>
                <a:buNone/>
              </a:pPr>
              <a:t>76</a:t>
            </a:fld>
            <a:endParaRPr lang="en-GB" altLang="en-US" sz="1000" smtClean="0">
              <a:solidFill>
                <a:srgbClr val="000000"/>
              </a:solidFill>
            </a:endParaRPr>
          </a:p>
        </p:txBody>
      </p:sp>
      <p:sp>
        <p:nvSpPr>
          <p:cNvPr id="92163" name="Rectangle 2"/>
          <p:cNvSpPr>
            <a:spLocks noChangeArrowheads="1"/>
          </p:cNvSpPr>
          <p:nvPr/>
        </p:nvSpPr>
        <p:spPr bwMode="auto">
          <a:xfrm>
            <a:off x="492125" y="2868613"/>
            <a:ext cx="8229600" cy="533400"/>
          </a:xfrm>
          <a:prstGeom prst="rect">
            <a:avLst/>
          </a:prstGeom>
          <a:solidFill>
            <a:srgbClr val="AFDBFF"/>
          </a:solidFill>
          <a:ln>
            <a:noFill/>
          </a:ln>
          <a:effectLst>
            <a:prstShdw prst="shdw17" dist="17961" dir="2700000">
              <a:srgbClr val="698399"/>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163512" tIns="163512" rIns="163512" bIns="163512"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164" name="Rectangle 3"/>
          <p:cNvSpPr>
            <a:spLocks noChangeArrowheads="1"/>
          </p:cNvSpPr>
          <p:nvPr/>
        </p:nvSpPr>
        <p:spPr bwMode="auto">
          <a:xfrm>
            <a:off x="492125" y="4849813"/>
            <a:ext cx="8229600" cy="533400"/>
          </a:xfrm>
          <a:prstGeom prst="rect">
            <a:avLst/>
          </a:prstGeom>
          <a:solidFill>
            <a:srgbClr val="AFDBFF"/>
          </a:solidFill>
          <a:ln>
            <a:noFill/>
          </a:ln>
          <a:effectLst>
            <a:prstShdw prst="shdw17" dist="17961" dir="2700000">
              <a:srgbClr val="698399"/>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163512" tIns="163512" rIns="163512" bIns="163512"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165" name="Freeform 4"/>
          <p:cNvSpPr>
            <a:spLocks/>
          </p:cNvSpPr>
          <p:nvPr/>
        </p:nvSpPr>
        <p:spPr bwMode="auto">
          <a:xfrm>
            <a:off x="7456488" y="4316413"/>
            <a:ext cx="773112" cy="457200"/>
          </a:xfrm>
          <a:custGeom>
            <a:avLst/>
            <a:gdLst>
              <a:gd name="T0" fmla="*/ 0 w 528"/>
              <a:gd name="T1" fmla="*/ 2147483646 h 240"/>
              <a:gd name="T2" fmla="*/ 0 w 528"/>
              <a:gd name="T3" fmla="*/ 0 h 240"/>
              <a:gd name="T4" fmla="*/ 2147483646 w 528"/>
              <a:gd name="T5" fmla="*/ 0 h 240"/>
              <a:gd name="T6" fmla="*/ 0 60000 65536"/>
              <a:gd name="T7" fmla="*/ 0 60000 65536"/>
              <a:gd name="T8" fmla="*/ 0 60000 65536"/>
            </a:gdLst>
            <a:ahLst/>
            <a:cxnLst>
              <a:cxn ang="T6">
                <a:pos x="T0" y="T1"/>
              </a:cxn>
              <a:cxn ang="T7">
                <a:pos x="T2" y="T3"/>
              </a:cxn>
              <a:cxn ang="T8">
                <a:pos x="T4" y="T5"/>
              </a:cxn>
            </a:cxnLst>
            <a:rect l="0" t="0" r="r" b="b"/>
            <a:pathLst>
              <a:path w="528" h="240">
                <a:moveTo>
                  <a:pt x="0" y="240"/>
                </a:moveTo>
                <a:lnTo>
                  <a:pt x="0" y="0"/>
                </a:lnTo>
                <a:lnTo>
                  <a:pt x="528" y="0"/>
                </a:lnTo>
              </a:path>
            </a:pathLst>
          </a:custGeom>
          <a:noFill/>
          <a:ln w="127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1196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512" tIns="163512" rIns="163512" bIns="163512" anchor="ctr"/>
          <a:lstStyle/>
          <a:p>
            <a:endParaRPr lang="en-GB">
              <a:solidFill>
                <a:srgbClr val="000000"/>
              </a:solidFill>
            </a:endParaRPr>
          </a:p>
        </p:txBody>
      </p:sp>
      <p:sp>
        <p:nvSpPr>
          <p:cNvPr id="92166" name="Freeform 5"/>
          <p:cNvSpPr>
            <a:spLocks/>
          </p:cNvSpPr>
          <p:nvPr/>
        </p:nvSpPr>
        <p:spPr bwMode="auto">
          <a:xfrm>
            <a:off x="6667500" y="1873250"/>
            <a:ext cx="1427163" cy="865188"/>
          </a:xfrm>
          <a:custGeom>
            <a:avLst/>
            <a:gdLst>
              <a:gd name="T0" fmla="*/ 0 w 974"/>
              <a:gd name="T1" fmla="*/ 2147483646 h 545"/>
              <a:gd name="T2" fmla="*/ 0 w 974"/>
              <a:gd name="T3" fmla="*/ 2147483646 h 545"/>
              <a:gd name="T4" fmla="*/ 2147483646 w 974"/>
              <a:gd name="T5" fmla="*/ 2147483646 h 545"/>
              <a:gd name="T6" fmla="*/ 2147483646 w 974"/>
              <a:gd name="T7" fmla="*/ 0 h 5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4" h="545">
                <a:moveTo>
                  <a:pt x="0" y="443"/>
                </a:moveTo>
                <a:lnTo>
                  <a:pt x="0" y="543"/>
                </a:lnTo>
                <a:lnTo>
                  <a:pt x="974" y="545"/>
                </a:lnTo>
                <a:lnTo>
                  <a:pt x="974" y="0"/>
                </a:lnTo>
              </a:path>
            </a:pathLst>
          </a:custGeom>
          <a:noFill/>
          <a:ln w="127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67" name="Rectangle 6"/>
          <p:cNvSpPr>
            <a:spLocks noChangeArrowheads="1"/>
          </p:cNvSpPr>
          <p:nvPr/>
        </p:nvSpPr>
        <p:spPr bwMode="auto">
          <a:xfrm>
            <a:off x="492125" y="5497513"/>
            <a:ext cx="5832475" cy="1333500"/>
          </a:xfrm>
          <a:prstGeom prst="rect">
            <a:avLst/>
          </a:prstGeom>
          <a:solidFill>
            <a:srgbClr val="A5D7FF"/>
          </a:solidFill>
          <a:ln>
            <a:noFill/>
          </a:ln>
          <a:effectLst>
            <a:prstShdw prst="shdw17" dist="17961" dir="2700000">
              <a:srgbClr val="6381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168" name="Rectangle 7"/>
          <p:cNvSpPr>
            <a:spLocks noChangeArrowheads="1"/>
          </p:cNvSpPr>
          <p:nvPr/>
        </p:nvSpPr>
        <p:spPr bwMode="auto">
          <a:xfrm>
            <a:off x="6330950" y="5497513"/>
            <a:ext cx="2390775" cy="1333500"/>
          </a:xfrm>
          <a:prstGeom prst="rect">
            <a:avLst/>
          </a:prstGeom>
          <a:solidFill>
            <a:srgbClr val="A5D7FF"/>
          </a:solidFill>
          <a:ln>
            <a:noFill/>
          </a:ln>
          <a:effectLst>
            <a:prstShdw prst="shdw17" dist="17961" dir="2700000">
              <a:srgbClr val="6381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169" name="Line 8"/>
          <p:cNvSpPr>
            <a:spLocks noChangeShapeType="1"/>
          </p:cNvSpPr>
          <p:nvPr/>
        </p:nvSpPr>
        <p:spPr bwMode="auto">
          <a:xfrm>
            <a:off x="4316413"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0" name="Line 9"/>
          <p:cNvSpPr>
            <a:spLocks noChangeShapeType="1"/>
          </p:cNvSpPr>
          <p:nvPr/>
        </p:nvSpPr>
        <p:spPr bwMode="auto">
          <a:xfrm>
            <a:off x="4314825" y="5294313"/>
            <a:ext cx="0" cy="685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1" name="Line 10"/>
          <p:cNvSpPr>
            <a:spLocks noChangeShapeType="1"/>
          </p:cNvSpPr>
          <p:nvPr/>
        </p:nvSpPr>
        <p:spPr bwMode="auto">
          <a:xfrm>
            <a:off x="627063" y="1835150"/>
            <a:ext cx="0" cy="719138"/>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2" name="Text Box 11"/>
          <p:cNvSpPr txBox="1">
            <a:spLocks noChangeArrowheads="1"/>
          </p:cNvSpPr>
          <p:nvPr/>
        </p:nvSpPr>
        <p:spPr bwMode="auto">
          <a:xfrm>
            <a:off x="442913" y="1179513"/>
            <a:ext cx="79057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3D SURV. RADAR</a:t>
            </a:r>
          </a:p>
          <a:p>
            <a:pPr algn="ctr">
              <a:spcBef>
                <a:spcPct val="0"/>
              </a:spcBef>
              <a:buFontTx/>
              <a:buNone/>
            </a:pPr>
            <a:r>
              <a:rPr lang="en-US" altLang="en-US" sz="700">
                <a:solidFill>
                  <a:srgbClr val="000000"/>
                </a:solidFill>
                <a:latin typeface="Times New Roman" panose="02020603050405020304" pitchFamily="18" charset="0"/>
              </a:rPr>
              <a:t>MW08 &amp; IFF</a:t>
            </a:r>
          </a:p>
        </p:txBody>
      </p:sp>
      <p:sp>
        <p:nvSpPr>
          <p:cNvPr id="92173" name="Text Box 12"/>
          <p:cNvSpPr txBox="1">
            <a:spLocks noChangeArrowheads="1"/>
          </p:cNvSpPr>
          <p:nvPr/>
        </p:nvSpPr>
        <p:spPr bwMode="auto">
          <a:xfrm>
            <a:off x="1409700" y="1179513"/>
            <a:ext cx="760413"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SCOUT FMCW</a:t>
            </a:r>
          </a:p>
          <a:p>
            <a:pPr algn="ctr">
              <a:spcBef>
                <a:spcPct val="0"/>
              </a:spcBef>
              <a:buFontTx/>
              <a:buNone/>
            </a:pPr>
            <a:r>
              <a:rPr lang="en-US" altLang="en-US" sz="700">
                <a:solidFill>
                  <a:srgbClr val="000000"/>
                </a:solidFill>
                <a:latin typeface="Times New Roman" panose="02020603050405020304" pitchFamily="18" charset="0"/>
              </a:rPr>
              <a:t>BRIDGEMASTER</a:t>
            </a:r>
          </a:p>
          <a:p>
            <a:pPr algn="ctr">
              <a:spcBef>
                <a:spcPct val="0"/>
              </a:spcBef>
              <a:buFontTx/>
              <a:buNone/>
            </a:pPr>
            <a:r>
              <a:rPr lang="en-US" altLang="en-US" sz="700">
                <a:solidFill>
                  <a:srgbClr val="000000"/>
                </a:solidFill>
                <a:latin typeface="Times New Roman" panose="02020603050405020304" pitchFamily="18" charset="0"/>
              </a:rPr>
              <a:t>LPI RADAR</a:t>
            </a:r>
          </a:p>
        </p:txBody>
      </p:sp>
      <p:sp>
        <p:nvSpPr>
          <p:cNvPr id="92174" name="Text Box 13"/>
          <p:cNvSpPr txBox="1">
            <a:spLocks noChangeArrowheads="1"/>
          </p:cNvSpPr>
          <p:nvPr/>
        </p:nvSpPr>
        <p:spPr bwMode="auto">
          <a:xfrm>
            <a:off x="2219325" y="1179513"/>
            <a:ext cx="760413"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NAVIGATION</a:t>
            </a:r>
          </a:p>
          <a:p>
            <a:pPr algn="ctr">
              <a:spcBef>
                <a:spcPct val="0"/>
              </a:spcBef>
              <a:buFontTx/>
              <a:buNone/>
            </a:pPr>
            <a:r>
              <a:rPr lang="en-US" altLang="en-US" sz="700">
                <a:solidFill>
                  <a:srgbClr val="000000"/>
                </a:solidFill>
                <a:latin typeface="Times New Roman" panose="02020603050405020304" pitchFamily="18" charset="0"/>
              </a:rPr>
              <a:t>RADAR</a:t>
            </a:r>
          </a:p>
          <a:p>
            <a:pPr algn="ctr">
              <a:spcBef>
                <a:spcPct val="0"/>
              </a:spcBef>
              <a:buFontTx/>
              <a:buNone/>
            </a:pPr>
            <a:r>
              <a:rPr lang="en-US" altLang="en-US" sz="700">
                <a:solidFill>
                  <a:srgbClr val="000000"/>
                </a:solidFill>
                <a:latin typeface="Times New Roman" panose="02020603050405020304" pitchFamily="18" charset="0"/>
              </a:rPr>
              <a:t>BRIDGEMASTER</a:t>
            </a:r>
          </a:p>
        </p:txBody>
      </p:sp>
      <p:sp>
        <p:nvSpPr>
          <p:cNvPr id="92175" name="Line 14"/>
          <p:cNvSpPr>
            <a:spLocks noChangeShapeType="1"/>
          </p:cNvSpPr>
          <p:nvPr/>
        </p:nvSpPr>
        <p:spPr bwMode="auto">
          <a:xfrm>
            <a:off x="1143000" y="2017713"/>
            <a:ext cx="0" cy="2971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6" name="Line 15"/>
          <p:cNvSpPr>
            <a:spLocks noChangeShapeType="1"/>
          </p:cNvSpPr>
          <p:nvPr/>
        </p:nvSpPr>
        <p:spPr bwMode="auto">
          <a:xfrm>
            <a:off x="1066800" y="2017713"/>
            <a:ext cx="0" cy="1423987"/>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7" name="Line 16"/>
          <p:cNvSpPr>
            <a:spLocks noChangeShapeType="1"/>
          </p:cNvSpPr>
          <p:nvPr/>
        </p:nvSpPr>
        <p:spPr bwMode="auto">
          <a:xfrm>
            <a:off x="1828800" y="2017713"/>
            <a:ext cx="0" cy="11430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8" name="Line 17"/>
          <p:cNvSpPr>
            <a:spLocks noChangeShapeType="1"/>
          </p:cNvSpPr>
          <p:nvPr/>
        </p:nvSpPr>
        <p:spPr bwMode="auto">
          <a:xfrm>
            <a:off x="2590800" y="1941513"/>
            <a:ext cx="0" cy="1295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79" name="Text Box 18"/>
          <p:cNvSpPr txBox="1">
            <a:spLocks noChangeArrowheads="1"/>
          </p:cNvSpPr>
          <p:nvPr/>
        </p:nvSpPr>
        <p:spPr bwMode="auto">
          <a:xfrm>
            <a:off x="3057525" y="1179513"/>
            <a:ext cx="654050"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STING BS/ CW</a:t>
            </a:r>
          </a:p>
          <a:p>
            <a:pPr algn="ctr">
              <a:spcBef>
                <a:spcPct val="0"/>
              </a:spcBef>
              <a:buFontTx/>
              <a:buNone/>
            </a:pPr>
            <a:r>
              <a:rPr lang="en-US" altLang="en-US" sz="700">
                <a:solidFill>
                  <a:srgbClr val="000000"/>
                </a:solidFill>
                <a:latin typeface="Times New Roman" panose="02020603050405020304" pitchFamily="18" charset="0"/>
              </a:rPr>
              <a:t>TRACK</a:t>
            </a:r>
          </a:p>
          <a:p>
            <a:pPr algn="ctr">
              <a:spcBef>
                <a:spcPct val="0"/>
              </a:spcBef>
              <a:buFontTx/>
              <a:buNone/>
            </a:pPr>
            <a:r>
              <a:rPr lang="en-US" altLang="en-US" sz="700">
                <a:solidFill>
                  <a:srgbClr val="000000"/>
                </a:solidFill>
                <a:latin typeface="Times New Roman" panose="02020603050405020304" pitchFamily="18" charset="0"/>
              </a:rPr>
              <a:t>RADAR</a:t>
            </a:r>
          </a:p>
        </p:txBody>
      </p:sp>
      <p:sp>
        <p:nvSpPr>
          <p:cNvPr id="92180" name="Text Box 19"/>
          <p:cNvSpPr txBox="1">
            <a:spLocks noChangeArrowheads="1"/>
          </p:cNvSpPr>
          <p:nvPr/>
        </p:nvSpPr>
        <p:spPr bwMode="auto">
          <a:xfrm>
            <a:off x="3819525" y="1179513"/>
            <a:ext cx="493713"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MIRADOR</a:t>
            </a:r>
          </a:p>
          <a:p>
            <a:pPr algn="ctr">
              <a:spcBef>
                <a:spcPct val="0"/>
              </a:spcBef>
              <a:buFontTx/>
              <a:buNone/>
            </a:pPr>
            <a:r>
              <a:rPr lang="en-US" altLang="en-US" sz="700">
                <a:solidFill>
                  <a:srgbClr val="000000"/>
                </a:solidFill>
                <a:latin typeface="Times New Roman" panose="02020603050405020304" pitchFamily="18" charset="0"/>
              </a:rPr>
              <a:t>E / O</a:t>
            </a:r>
          </a:p>
          <a:p>
            <a:pPr algn="ctr">
              <a:spcBef>
                <a:spcPct val="0"/>
              </a:spcBef>
              <a:buFontTx/>
              <a:buNone/>
            </a:pPr>
            <a:r>
              <a:rPr lang="en-US" altLang="en-US" sz="700">
                <a:solidFill>
                  <a:srgbClr val="000000"/>
                </a:solidFill>
                <a:latin typeface="Times New Roman" panose="02020603050405020304" pitchFamily="18" charset="0"/>
              </a:rPr>
              <a:t>TRACKER</a:t>
            </a:r>
          </a:p>
        </p:txBody>
      </p:sp>
      <p:sp>
        <p:nvSpPr>
          <p:cNvPr id="92181" name="Text Box 20"/>
          <p:cNvSpPr txBox="1">
            <a:spLocks noChangeArrowheads="1"/>
          </p:cNvSpPr>
          <p:nvPr/>
        </p:nvSpPr>
        <p:spPr bwMode="auto">
          <a:xfrm>
            <a:off x="4495800" y="1179513"/>
            <a:ext cx="579438"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IRSCAN</a:t>
            </a:r>
          </a:p>
          <a:p>
            <a:pPr algn="ctr">
              <a:spcBef>
                <a:spcPct val="0"/>
              </a:spcBef>
              <a:buFontTx/>
              <a:buNone/>
            </a:pPr>
            <a:r>
              <a:rPr lang="en-US" altLang="en-US" sz="700">
                <a:solidFill>
                  <a:srgbClr val="000000"/>
                </a:solidFill>
                <a:latin typeface="Times New Roman" panose="02020603050405020304" pitchFamily="18" charset="0"/>
              </a:rPr>
              <a:t>IR SEARCH /</a:t>
            </a:r>
          </a:p>
          <a:p>
            <a:pPr algn="ctr">
              <a:spcBef>
                <a:spcPct val="0"/>
              </a:spcBef>
              <a:buFontTx/>
              <a:buNone/>
            </a:pPr>
            <a:r>
              <a:rPr lang="en-US" altLang="en-US" sz="700">
                <a:solidFill>
                  <a:srgbClr val="000000"/>
                </a:solidFill>
                <a:latin typeface="Times New Roman" panose="02020603050405020304" pitchFamily="18" charset="0"/>
              </a:rPr>
              <a:t>TRACK</a:t>
            </a:r>
          </a:p>
        </p:txBody>
      </p:sp>
      <p:sp>
        <p:nvSpPr>
          <p:cNvPr id="92182" name="Text Box 21"/>
          <p:cNvSpPr txBox="1">
            <a:spLocks noChangeArrowheads="1"/>
          </p:cNvSpPr>
          <p:nvPr/>
        </p:nvSpPr>
        <p:spPr bwMode="auto">
          <a:xfrm>
            <a:off x="6440488" y="1179513"/>
            <a:ext cx="373062"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DR3000</a:t>
            </a:r>
          </a:p>
          <a:p>
            <a:pPr algn="ctr">
              <a:spcBef>
                <a:spcPct val="0"/>
              </a:spcBef>
              <a:buFontTx/>
              <a:buNone/>
            </a:pPr>
            <a:r>
              <a:rPr lang="en-US" altLang="en-US" sz="700">
                <a:solidFill>
                  <a:srgbClr val="000000"/>
                </a:solidFill>
                <a:latin typeface="Times New Roman" panose="02020603050405020304" pitchFamily="18" charset="0"/>
              </a:rPr>
              <a:t>SLW</a:t>
            </a:r>
          </a:p>
          <a:p>
            <a:pPr algn="ctr">
              <a:spcBef>
                <a:spcPct val="0"/>
              </a:spcBef>
              <a:buFontTx/>
              <a:buNone/>
            </a:pPr>
            <a:r>
              <a:rPr lang="en-US" altLang="en-US" sz="700">
                <a:solidFill>
                  <a:srgbClr val="000000"/>
                </a:solidFill>
                <a:latin typeface="Times New Roman" panose="02020603050405020304" pitchFamily="18" charset="0"/>
              </a:rPr>
              <a:t>ESM</a:t>
            </a:r>
          </a:p>
        </p:txBody>
      </p:sp>
      <p:sp>
        <p:nvSpPr>
          <p:cNvPr id="92183" name="Text Box 22"/>
          <p:cNvSpPr txBox="1">
            <a:spLocks noChangeArrowheads="1"/>
          </p:cNvSpPr>
          <p:nvPr/>
        </p:nvSpPr>
        <p:spPr bwMode="auto">
          <a:xfrm>
            <a:off x="5972175" y="1179513"/>
            <a:ext cx="393700"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DATA</a:t>
            </a:r>
          </a:p>
          <a:p>
            <a:pPr algn="ctr">
              <a:spcBef>
                <a:spcPct val="0"/>
              </a:spcBef>
              <a:buFontTx/>
              <a:buNone/>
            </a:pPr>
            <a:r>
              <a:rPr lang="en-US" altLang="en-US" sz="700">
                <a:solidFill>
                  <a:srgbClr val="000000"/>
                </a:solidFill>
                <a:latin typeface="Times New Roman" panose="02020603050405020304" pitchFamily="18" charset="0"/>
              </a:rPr>
              <a:t>LINK 11</a:t>
            </a:r>
          </a:p>
        </p:txBody>
      </p:sp>
      <p:sp>
        <p:nvSpPr>
          <p:cNvPr id="92184" name="Text Box 23"/>
          <p:cNvSpPr txBox="1">
            <a:spLocks noChangeArrowheads="1"/>
          </p:cNvSpPr>
          <p:nvPr/>
        </p:nvSpPr>
        <p:spPr bwMode="auto">
          <a:xfrm>
            <a:off x="5233988" y="1179513"/>
            <a:ext cx="638175"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TARGET</a:t>
            </a:r>
          </a:p>
          <a:p>
            <a:pPr algn="ctr">
              <a:spcBef>
                <a:spcPct val="0"/>
              </a:spcBef>
              <a:buFontTx/>
              <a:buNone/>
            </a:pPr>
            <a:r>
              <a:rPr lang="en-US" altLang="en-US" sz="700">
                <a:solidFill>
                  <a:srgbClr val="000000"/>
                </a:solidFill>
                <a:latin typeface="Times New Roman" panose="02020603050405020304" pitchFamily="18" charset="0"/>
              </a:rPr>
              <a:t>DES. SIGHT</a:t>
            </a:r>
          </a:p>
          <a:p>
            <a:pPr algn="ctr">
              <a:spcBef>
                <a:spcPct val="0"/>
              </a:spcBef>
              <a:buFontTx/>
              <a:buNone/>
            </a:pPr>
            <a:r>
              <a:rPr lang="en-US" altLang="en-US" sz="700">
                <a:solidFill>
                  <a:srgbClr val="000000"/>
                </a:solidFill>
                <a:latin typeface="Times New Roman" panose="02020603050405020304" pitchFamily="18" charset="0"/>
              </a:rPr>
              <a:t>PORT &amp; STBD</a:t>
            </a:r>
          </a:p>
        </p:txBody>
      </p:sp>
      <p:sp>
        <p:nvSpPr>
          <p:cNvPr id="92185" name="Text Box 24"/>
          <p:cNvSpPr txBox="1">
            <a:spLocks noChangeArrowheads="1"/>
          </p:cNvSpPr>
          <p:nvPr/>
        </p:nvSpPr>
        <p:spPr bwMode="auto">
          <a:xfrm>
            <a:off x="6856413" y="1179513"/>
            <a:ext cx="685800"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SALAMANDRE</a:t>
            </a:r>
          </a:p>
          <a:p>
            <a:pPr algn="ctr">
              <a:spcBef>
                <a:spcPct val="0"/>
              </a:spcBef>
              <a:buFontTx/>
              <a:buNone/>
            </a:pPr>
            <a:r>
              <a:rPr lang="en-US" altLang="en-US" sz="700">
                <a:solidFill>
                  <a:srgbClr val="000000"/>
                </a:solidFill>
                <a:latin typeface="Times New Roman" panose="02020603050405020304" pitchFamily="18" charset="0"/>
              </a:rPr>
              <a:t>ECM</a:t>
            </a:r>
          </a:p>
        </p:txBody>
      </p:sp>
      <p:sp>
        <p:nvSpPr>
          <p:cNvPr id="92186" name="Text Box 25"/>
          <p:cNvSpPr txBox="1">
            <a:spLocks noChangeArrowheads="1"/>
          </p:cNvSpPr>
          <p:nvPr/>
        </p:nvSpPr>
        <p:spPr bwMode="auto">
          <a:xfrm>
            <a:off x="7769225" y="1236663"/>
            <a:ext cx="622300" cy="498475"/>
          </a:xfrm>
          <a:prstGeom prst="rect">
            <a:avLst/>
          </a:prstGeom>
          <a:noFill/>
          <a:ln>
            <a:noFill/>
          </a:ln>
          <a:effectLst/>
          <a:extLst>
            <a:ext uri="{909E8E84-426E-40DD-AFC4-6F175D3DCCD1}">
              <a14:hiddenFill xmlns:a14="http://schemas.microsoft.com/office/drawing/2010/main">
                <a:solidFill>
                  <a:srgbClr val="A5D7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DECOY</a:t>
            </a:r>
          </a:p>
          <a:p>
            <a:pPr algn="ctr">
              <a:spcBef>
                <a:spcPct val="0"/>
              </a:spcBef>
              <a:buFontTx/>
              <a:buNone/>
            </a:pPr>
            <a:r>
              <a:rPr lang="en-US" altLang="en-US" sz="700">
                <a:solidFill>
                  <a:srgbClr val="000000"/>
                </a:solidFill>
                <a:latin typeface="Times New Roman" panose="02020603050405020304" pitchFamily="18" charset="0"/>
              </a:rPr>
              <a:t>SYSTEM</a:t>
            </a:r>
          </a:p>
          <a:p>
            <a:pPr algn="ctr">
              <a:spcBef>
                <a:spcPct val="0"/>
              </a:spcBef>
              <a:buFontTx/>
              <a:buNone/>
            </a:pPr>
            <a:r>
              <a:rPr lang="en-US" altLang="en-US" sz="700">
                <a:solidFill>
                  <a:srgbClr val="000000"/>
                </a:solidFill>
                <a:latin typeface="Times New Roman" panose="02020603050405020304" pitchFamily="18" charset="0"/>
              </a:rPr>
              <a:t>ALEX/SRBOC</a:t>
            </a:r>
          </a:p>
          <a:p>
            <a:pPr algn="ctr">
              <a:spcBef>
                <a:spcPct val="0"/>
              </a:spcBef>
              <a:buFontTx/>
              <a:buNone/>
            </a:pPr>
            <a:r>
              <a:rPr lang="en-US" altLang="en-US" sz="700">
                <a:solidFill>
                  <a:srgbClr val="000000"/>
                </a:solidFill>
                <a:latin typeface="Times New Roman" panose="02020603050405020304" pitchFamily="18" charset="0"/>
              </a:rPr>
              <a:t>MK36</a:t>
            </a:r>
          </a:p>
        </p:txBody>
      </p:sp>
      <p:sp>
        <p:nvSpPr>
          <p:cNvPr id="92187" name="Text Box 26"/>
          <p:cNvSpPr txBox="1">
            <a:spLocks noChangeArrowheads="1"/>
          </p:cNvSpPr>
          <p:nvPr/>
        </p:nvSpPr>
        <p:spPr bwMode="auto">
          <a:xfrm>
            <a:off x="8412163" y="1179513"/>
            <a:ext cx="450850"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ALTESSE</a:t>
            </a:r>
          </a:p>
          <a:p>
            <a:pPr algn="ctr">
              <a:spcBef>
                <a:spcPct val="0"/>
              </a:spcBef>
              <a:buFontTx/>
              <a:buNone/>
            </a:pPr>
            <a:r>
              <a:rPr lang="en-US" altLang="en-US" sz="700">
                <a:solidFill>
                  <a:srgbClr val="000000"/>
                </a:solidFill>
                <a:latin typeface="Times New Roman" panose="02020603050405020304" pitchFamily="18" charset="0"/>
              </a:rPr>
              <a:t>COM</a:t>
            </a:r>
          </a:p>
          <a:p>
            <a:pPr algn="ctr">
              <a:spcBef>
                <a:spcPct val="0"/>
              </a:spcBef>
              <a:buFontTx/>
              <a:buNone/>
            </a:pPr>
            <a:r>
              <a:rPr lang="en-US" altLang="en-US" sz="700">
                <a:solidFill>
                  <a:srgbClr val="000000"/>
                </a:solidFill>
                <a:latin typeface="Times New Roman" panose="02020603050405020304" pitchFamily="18" charset="0"/>
              </a:rPr>
              <a:t>ESM</a:t>
            </a:r>
          </a:p>
        </p:txBody>
      </p:sp>
      <p:grpSp>
        <p:nvGrpSpPr>
          <p:cNvPr id="92188" name="Group 27"/>
          <p:cNvGrpSpPr>
            <a:grpSpLocks/>
          </p:cNvGrpSpPr>
          <p:nvPr/>
        </p:nvGrpSpPr>
        <p:grpSpPr bwMode="auto">
          <a:xfrm>
            <a:off x="6092825" y="1560513"/>
            <a:ext cx="150813" cy="630237"/>
            <a:chOff x="3888" y="467"/>
            <a:chExt cx="96" cy="397"/>
          </a:xfrm>
        </p:grpSpPr>
        <p:grpSp>
          <p:nvGrpSpPr>
            <p:cNvPr id="92585" name="Group 28"/>
            <p:cNvGrpSpPr>
              <a:grpSpLocks/>
            </p:cNvGrpSpPr>
            <p:nvPr/>
          </p:nvGrpSpPr>
          <p:grpSpPr bwMode="auto">
            <a:xfrm>
              <a:off x="3888" y="480"/>
              <a:ext cx="96" cy="48"/>
              <a:chOff x="4848" y="1104"/>
              <a:chExt cx="192" cy="96"/>
            </a:xfrm>
          </p:grpSpPr>
          <p:sp>
            <p:nvSpPr>
              <p:cNvPr id="92587" name="Line 29"/>
              <p:cNvSpPr>
                <a:spLocks noChangeShapeType="1"/>
              </p:cNvSpPr>
              <p:nvPr/>
            </p:nvSpPr>
            <p:spPr bwMode="auto">
              <a:xfrm>
                <a:off x="4848" y="1104"/>
                <a:ext cx="96"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588" name="Line 30"/>
              <p:cNvSpPr>
                <a:spLocks noChangeShapeType="1"/>
              </p:cNvSpPr>
              <p:nvPr/>
            </p:nvSpPr>
            <p:spPr bwMode="auto">
              <a:xfrm rot="5400000">
                <a:off x="4944" y="1104"/>
                <a:ext cx="96"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2586" name="Line 31"/>
            <p:cNvSpPr>
              <a:spLocks noChangeShapeType="1"/>
            </p:cNvSpPr>
            <p:nvPr/>
          </p:nvSpPr>
          <p:spPr bwMode="auto">
            <a:xfrm>
              <a:off x="3936" y="467"/>
              <a:ext cx="0" cy="39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grpSp>
        <p:nvGrpSpPr>
          <p:cNvPr id="92189" name="Group 32"/>
          <p:cNvGrpSpPr>
            <a:grpSpLocks/>
          </p:cNvGrpSpPr>
          <p:nvPr/>
        </p:nvGrpSpPr>
        <p:grpSpPr bwMode="auto">
          <a:xfrm>
            <a:off x="8540750" y="1741488"/>
            <a:ext cx="152400" cy="533400"/>
            <a:chOff x="5424" y="480"/>
            <a:chExt cx="96" cy="336"/>
          </a:xfrm>
        </p:grpSpPr>
        <p:grpSp>
          <p:nvGrpSpPr>
            <p:cNvPr id="92581" name="Group 33"/>
            <p:cNvGrpSpPr>
              <a:grpSpLocks/>
            </p:cNvGrpSpPr>
            <p:nvPr/>
          </p:nvGrpSpPr>
          <p:grpSpPr bwMode="auto">
            <a:xfrm>
              <a:off x="5424" y="493"/>
              <a:ext cx="96" cy="48"/>
              <a:chOff x="4848" y="1104"/>
              <a:chExt cx="192" cy="96"/>
            </a:xfrm>
          </p:grpSpPr>
          <p:sp>
            <p:nvSpPr>
              <p:cNvPr id="92583" name="Line 34"/>
              <p:cNvSpPr>
                <a:spLocks noChangeShapeType="1"/>
              </p:cNvSpPr>
              <p:nvPr/>
            </p:nvSpPr>
            <p:spPr bwMode="auto">
              <a:xfrm>
                <a:off x="4848" y="1104"/>
                <a:ext cx="96"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584" name="Line 35"/>
              <p:cNvSpPr>
                <a:spLocks noChangeShapeType="1"/>
              </p:cNvSpPr>
              <p:nvPr/>
            </p:nvSpPr>
            <p:spPr bwMode="auto">
              <a:xfrm rot="5400000">
                <a:off x="4944" y="1104"/>
                <a:ext cx="96"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2582" name="Line 36"/>
            <p:cNvSpPr>
              <a:spLocks noChangeShapeType="1"/>
            </p:cNvSpPr>
            <p:nvPr/>
          </p:nvSpPr>
          <p:spPr bwMode="auto">
            <a:xfrm>
              <a:off x="5472" y="480"/>
              <a:ext cx="0" cy="33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2190" name="Text Box 37"/>
          <p:cNvSpPr txBox="1">
            <a:spLocks noChangeArrowheads="1"/>
          </p:cNvSpPr>
          <p:nvPr/>
        </p:nvSpPr>
        <p:spPr bwMode="auto">
          <a:xfrm>
            <a:off x="1265238" y="2439988"/>
            <a:ext cx="363537" cy="355600"/>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r">
              <a:spcBef>
                <a:spcPct val="0"/>
              </a:spcBef>
              <a:buFontTx/>
              <a:buNone/>
            </a:pPr>
            <a:r>
              <a:rPr lang="en-US" altLang="en-US" sz="600">
                <a:solidFill>
                  <a:srgbClr val="000000"/>
                </a:solidFill>
                <a:latin typeface="Times New Roman" panose="02020603050405020304" pitchFamily="18" charset="0"/>
              </a:rPr>
              <a:t>TO</a:t>
            </a:r>
          </a:p>
          <a:p>
            <a:pPr algn="r">
              <a:spcBef>
                <a:spcPct val="0"/>
              </a:spcBef>
              <a:buFontTx/>
              <a:buNone/>
            </a:pPr>
            <a:r>
              <a:rPr lang="en-US" altLang="en-US" sz="600">
                <a:solidFill>
                  <a:srgbClr val="000000"/>
                </a:solidFill>
                <a:latin typeface="Times New Roman" panose="02020603050405020304" pitchFamily="18" charset="0"/>
              </a:rPr>
              <a:t>BRIDGE</a:t>
            </a:r>
          </a:p>
          <a:p>
            <a:pPr algn="r">
              <a:spcBef>
                <a:spcPct val="0"/>
              </a:spcBef>
              <a:buFontTx/>
              <a:buNone/>
            </a:pPr>
            <a:r>
              <a:rPr lang="en-US" altLang="en-US" sz="600">
                <a:solidFill>
                  <a:srgbClr val="000000"/>
                </a:solidFill>
                <a:latin typeface="Times New Roman" panose="02020603050405020304" pitchFamily="18" charset="0"/>
              </a:rPr>
              <a:t>MFC</a:t>
            </a:r>
            <a:endParaRPr lang="en-US" altLang="en-US" sz="700">
              <a:solidFill>
                <a:srgbClr val="000000"/>
              </a:solidFill>
              <a:latin typeface="Times New Roman" panose="02020603050405020304" pitchFamily="18" charset="0"/>
            </a:endParaRPr>
          </a:p>
        </p:txBody>
      </p:sp>
      <p:sp>
        <p:nvSpPr>
          <p:cNvPr id="92191" name="Rectangle 38"/>
          <p:cNvSpPr>
            <a:spLocks noChangeArrowheads="1"/>
          </p:cNvSpPr>
          <p:nvPr/>
        </p:nvSpPr>
        <p:spPr bwMode="auto">
          <a:xfrm>
            <a:off x="1260475" y="2230438"/>
            <a:ext cx="354013" cy="185737"/>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FMCW</a:t>
            </a:r>
          </a:p>
        </p:txBody>
      </p:sp>
      <p:sp>
        <p:nvSpPr>
          <p:cNvPr id="92192" name="Line 39"/>
          <p:cNvSpPr>
            <a:spLocks noChangeShapeType="1"/>
          </p:cNvSpPr>
          <p:nvPr/>
        </p:nvSpPr>
        <p:spPr bwMode="auto">
          <a:xfrm>
            <a:off x="1828800" y="2754313"/>
            <a:ext cx="15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3" name="Text Box 40"/>
          <p:cNvSpPr txBox="1">
            <a:spLocks noChangeArrowheads="1"/>
          </p:cNvSpPr>
          <p:nvPr/>
        </p:nvSpPr>
        <p:spPr bwMode="auto">
          <a:xfrm>
            <a:off x="1992313" y="2139950"/>
            <a:ext cx="363537" cy="355600"/>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r">
              <a:spcBef>
                <a:spcPct val="0"/>
              </a:spcBef>
              <a:buFontTx/>
              <a:buNone/>
            </a:pPr>
            <a:r>
              <a:rPr lang="en-US" altLang="en-US" sz="600">
                <a:solidFill>
                  <a:srgbClr val="000000"/>
                </a:solidFill>
                <a:latin typeface="Times New Roman" panose="02020603050405020304" pitchFamily="18" charset="0"/>
              </a:rPr>
              <a:t>TO</a:t>
            </a:r>
          </a:p>
          <a:p>
            <a:pPr algn="r">
              <a:spcBef>
                <a:spcPct val="0"/>
              </a:spcBef>
              <a:buFontTx/>
              <a:buNone/>
            </a:pPr>
            <a:r>
              <a:rPr lang="en-US" altLang="en-US" sz="600">
                <a:solidFill>
                  <a:srgbClr val="000000"/>
                </a:solidFill>
                <a:latin typeface="Times New Roman" panose="02020603050405020304" pitchFamily="18" charset="0"/>
              </a:rPr>
              <a:t>BRIDGE</a:t>
            </a:r>
          </a:p>
          <a:p>
            <a:pPr algn="r">
              <a:spcBef>
                <a:spcPct val="0"/>
              </a:spcBef>
              <a:buFontTx/>
              <a:buNone/>
            </a:pPr>
            <a:r>
              <a:rPr lang="en-US" altLang="en-US" sz="600">
                <a:solidFill>
                  <a:srgbClr val="000000"/>
                </a:solidFill>
                <a:latin typeface="Times New Roman" panose="02020603050405020304" pitchFamily="18" charset="0"/>
              </a:rPr>
              <a:t>MFC</a:t>
            </a:r>
            <a:endParaRPr lang="en-US" altLang="en-US" sz="700">
              <a:solidFill>
                <a:srgbClr val="000000"/>
              </a:solidFill>
              <a:latin typeface="Times New Roman" panose="02020603050405020304" pitchFamily="18" charset="0"/>
            </a:endParaRPr>
          </a:p>
        </p:txBody>
      </p:sp>
      <p:sp>
        <p:nvSpPr>
          <p:cNvPr id="92194" name="Line 41"/>
          <p:cNvSpPr>
            <a:spLocks noChangeShapeType="1"/>
          </p:cNvSpPr>
          <p:nvPr/>
        </p:nvSpPr>
        <p:spPr bwMode="auto">
          <a:xfrm flipH="1">
            <a:off x="2590800" y="2655888"/>
            <a:ext cx="15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5" name="Line 42"/>
          <p:cNvSpPr>
            <a:spLocks noChangeShapeType="1"/>
          </p:cNvSpPr>
          <p:nvPr/>
        </p:nvSpPr>
        <p:spPr bwMode="auto">
          <a:xfrm>
            <a:off x="3276600" y="2170113"/>
            <a:ext cx="0" cy="12954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6" name="Line 43"/>
          <p:cNvSpPr>
            <a:spLocks noChangeShapeType="1"/>
          </p:cNvSpPr>
          <p:nvPr/>
        </p:nvSpPr>
        <p:spPr bwMode="auto">
          <a:xfrm>
            <a:off x="3352800" y="2170113"/>
            <a:ext cx="0" cy="14478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7" name="Line 44"/>
          <p:cNvSpPr>
            <a:spLocks noChangeShapeType="1"/>
          </p:cNvSpPr>
          <p:nvPr/>
        </p:nvSpPr>
        <p:spPr bwMode="auto">
          <a:xfrm>
            <a:off x="4048125" y="2093913"/>
            <a:ext cx="0" cy="1371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8" name="Line 45"/>
          <p:cNvSpPr>
            <a:spLocks noChangeShapeType="1"/>
          </p:cNvSpPr>
          <p:nvPr/>
        </p:nvSpPr>
        <p:spPr bwMode="auto">
          <a:xfrm>
            <a:off x="4124325" y="2093913"/>
            <a:ext cx="0" cy="15240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199" name="Line 46"/>
          <p:cNvSpPr>
            <a:spLocks noChangeShapeType="1"/>
          </p:cNvSpPr>
          <p:nvPr/>
        </p:nvSpPr>
        <p:spPr bwMode="auto">
          <a:xfrm>
            <a:off x="4724400" y="2093913"/>
            <a:ext cx="0" cy="1371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00" name="Line 47"/>
          <p:cNvSpPr>
            <a:spLocks noChangeShapeType="1"/>
          </p:cNvSpPr>
          <p:nvPr/>
        </p:nvSpPr>
        <p:spPr bwMode="auto">
          <a:xfrm>
            <a:off x="4800600" y="2093913"/>
            <a:ext cx="0" cy="15240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01" name="Line 48"/>
          <p:cNvSpPr>
            <a:spLocks noChangeShapeType="1"/>
          </p:cNvSpPr>
          <p:nvPr/>
        </p:nvSpPr>
        <p:spPr bwMode="auto">
          <a:xfrm>
            <a:off x="457200" y="3617913"/>
            <a:ext cx="6176963" cy="0"/>
          </a:xfrm>
          <a:prstGeom prst="line">
            <a:avLst/>
          </a:prstGeom>
          <a:noFill/>
          <a:ln w="571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02" name="Line 49"/>
          <p:cNvSpPr>
            <a:spLocks noChangeShapeType="1"/>
          </p:cNvSpPr>
          <p:nvPr/>
        </p:nvSpPr>
        <p:spPr bwMode="auto">
          <a:xfrm>
            <a:off x="2636838" y="3236913"/>
            <a:ext cx="0" cy="3810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03" name="Line 50"/>
          <p:cNvSpPr>
            <a:spLocks noChangeShapeType="1"/>
          </p:cNvSpPr>
          <p:nvPr/>
        </p:nvSpPr>
        <p:spPr bwMode="auto">
          <a:xfrm>
            <a:off x="2560638" y="3236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04" name="Text Box 51"/>
          <p:cNvSpPr txBox="1">
            <a:spLocks noChangeArrowheads="1"/>
          </p:cNvSpPr>
          <p:nvPr/>
        </p:nvSpPr>
        <p:spPr bwMode="auto">
          <a:xfrm>
            <a:off x="1371600" y="3160713"/>
            <a:ext cx="449263"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NAVRAD</a:t>
            </a:r>
          </a:p>
        </p:txBody>
      </p:sp>
      <p:sp>
        <p:nvSpPr>
          <p:cNvPr id="92205" name="Text Box 52"/>
          <p:cNvSpPr txBox="1">
            <a:spLocks noChangeArrowheads="1"/>
          </p:cNvSpPr>
          <p:nvPr/>
        </p:nvSpPr>
        <p:spPr bwMode="auto">
          <a:xfrm>
            <a:off x="2259013" y="3160713"/>
            <a:ext cx="26352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NAV</a:t>
            </a:r>
          </a:p>
        </p:txBody>
      </p:sp>
      <p:sp>
        <p:nvSpPr>
          <p:cNvPr id="92206" name="Text Box 53"/>
          <p:cNvSpPr txBox="1">
            <a:spLocks noChangeArrowheads="1"/>
          </p:cNvSpPr>
          <p:nvPr/>
        </p:nvSpPr>
        <p:spPr bwMode="auto">
          <a:xfrm>
            <a:off x="5181600" y="3160713"/>
            <a:ext cx="239713"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TDS</a:t>
            </a:r>
          </a:p>
        </p:txBody>
      </p:sp>
      <p:sp>
        <p:nvSpPr>
          <p:cNvPr id="92207" name="Text Box 54"/>
          <p:cNvSpPr txBox="1">
            <a:spLocks noChangeArrowheads="1"/>
          </p:cNvSpPr>
          <p:nvPr/>
        </p:nvSpPr>
        <p:spPr bwMode="auto">
          <a:xfrm>
            <a:off x="5791200" y="3160713"/>
            <a:ext cx="395288"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LINK 11</a:t>
            </a:r>
          </a:p>
        </p:txBody>
      </p:sp>
      <p:sp>
        <p:nvSpPr>
          <p:cNvPr id="92208" name="Text Box 55"/>
          <p:cNvSpPr txBox="1">
            <a:spLocks noChangeArrowheads="1"/>
          </p:cNvSpPr>
          <p:nvPr/>
        </p:nvSpPr>
        <p:spPr bwMode="auto">
          <a:xfrm>
            <a:off x="6942138" y="3160713"/>
            <a:ext cx="234950"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EW</a:t>
            </a:r>
          </a:p>
        </p:txBody>
      </p:sp>
      <p:sp>
        <p:nvSpPr>
          <p:cNvPr id="92209" name="Line 56"/>
          <p:cNvSpPr>
            <a:spLocks noChangeShapeType="1"/>
          </p:cNvSpPr>
          <p:nvPr/>
        </p:nvSpPr>
        <p:spPr bwMode="auto">
          <a:xfrm>
            <a:off x="5516563" y="2444750"/>
            <a:ext cx="0" cy="1020763"/>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0" name="Freeform 57"/>
          <p:cNvSpPr>
            <a:spLocks/>
          </p:cNvSpPr>
          <p:nvPr/>
        </p:nvSpPr>
        <p:spPr bwMode="auto">
          <a:xfrm>
            <a:off x="5364163" y="2170113"/>
            <a:ext cx="304800" cy="249237"/>
          </a:xfrm>
          <a:custGeom>
            <a:avLst/>
            <a:gdLst>
              <a:gd name="T0" fmla="*/ 0 w 192"/>
              <a:gd name="T1" fmla="*/ 0 h 96"/>
              <a:gd name="T2" fmla="*/ 0 w 192"/>
              <a:gd name="T3" fmla="*/ 2147483646 h 96"/>
              <a:gd name="T4" fmla="*/ 2147483646 w 192"/>
              <a:gd name="T5" fmla="*/ 2147483646 h 96"/>
              <a:gd name="T6" fmla="*/ 2147483646 w 19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6">
                <a:moveTo>
                  <a:pt x="0" y="0"/>
                </a:moveTo>
                <a:lnTo>
                  <a:pt x="0" y="96"/>
                </a:lnTo>
                <a:lnTo>
                  <a:pt x="192" y="96"/>
                </a:lnTo>
                <a:lnTo>
                  <a:pt x="192" y="0"/>
                </a:lnTo>
              </a:path>
            </a:pathLst>
          </a:custGeom>
          <a:noFill/>
          <a:ln w="127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1" name="Line 58"/>
          <p:cNvSpPr>
            <a:spLocks noChangeShapeType="1"/>
          </p:cNvSpPr>
          <p:nvPr/>
        </p:nvSpPr>
        <p:spPr bwMode="auto">
          <a:xfrm>
            <a:off x="6167438" y="2474913"/>
            <a:ext cx="0" cy="990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2" name="Line 59"/>
          <p:cNvSpPr>
            <a:spLocks noChangeShapeType="1"/>
          </p:cNvSpPr>
          <p:nvPr/>
        </p:nvSpPr>
        <p:spPr bwMode="auto">
          <a:xfrm>
            <a:off x="7270750" y="1789113"/>
            <a:ext cx="0" cy="16764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3" name="Freeform 60"/>
          <p:cNvSpPr>
            <a:spLocks/>
          </p:cNvSpPr>
          <p:nvPr/>
        </p:nvSpPr>
        <p:spPr bwMode="auto">
          <a:xfrm>
            <a:off x="7391400" y="2627313"/>
            <a:ext cx="1190625" cy="457200"/>
          </a:xfrm>
          <a:custGeom>
            <a:avLst/>
            <a:gdLst>
              <a:gd name="T0" fmla="*/ 0 w 816"/>
              <a:gd name="T1" fmla="*/ 2147483646 h 384"/>
              <a:gd name="T2" fmla="*/ 2147483646 w 816"/>
              <a:gd name="T3" fmla="*/ 2147483646 h 384"/>
              <a:gd name="T4" fmla="*/ 2147483646 w 816"/>
              <a:gd name="T5" fmla="*/ 0 h 384"/>
              <a:gd name="T6" fmla="*/ 0 60000 65536"/>
              <a:gd name="T7" fmla="*/ 0 60000 65536"/>
              <a:gd name="T8" fmla="*/ 0 60000 65536"/>
            </a:gdLst>
            <a:ahLst/>
            <a:cxnLst>
              <a:cxn ang="T6">
                <a:pos x="T0" y="T1"/>
              </a:cxn>
              <a:cxn ang="T7">
                <a:pos x="T2" y="T3"/>
              </a:cxn>
              <a:cxn ang="T8">
                <a:pos x="T4" y="T5"/>
              </a:cxn>
            </a:cxnLst>
            <a:rect l="0" t="0" r="r" b="b"/>
            <a:pathLst>
              <a:path w="816" h="384">
                <a:moveTo>
                  <a:pt x="0" y="384"/>
                </a:moveTo>
                <a:lnTo>
                  <a:pt x="816" y="384"/>
                </a:lnTo>
                <a:lnTo>
                  <a:pt x="816" y="0"/>
                </a:lnTo>
              </a:path>
            </a:pathLst>
          </a:custGeom>
          <a:noFill/>
          <a:ln w="127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4" name="Rectangle 61"/>
          <p:cNvSpPr>
            <a:spLocks noChangeArrowheads="1"/>
          </p:cNvSpPr>
          <p:nvPr/>
        </p:nvSpPr>
        <p:spPr bwMode="auto">
          <a:xfrm>
            <a:off x="5892800" y="2233613"/>
            <a:ext cx="468313" cy="292100"/>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DTS</a:t>
            </a:r>
          </a:p>
          <a:p>
            <a:pPr algn="ctr">
              <a:spcBef>
                <a:spcPct val="0"/>
              </a:spcBef>
              <a:buFontTx/>
              <a:buNone/>
            </a:pPr>
            <a:r>
              <a:rPr lang="en-US" altLang="en-US" sz="700">
                <a:solidFill>
                  <a:srgbClr val="000000"/>
                </a:solidFill>
                <a:latin typeface="Times New Roman" panose="02020603050405020304" pitchFamily="18" charset="0"/>
              </a:rPr>
              <a:t>LINK 11</a:t>
            </a:r>
          </a:p>
        </p:txBody>
      </p:sp>
      <p:sp>
        <p:nvSpPr>
          <p:cNvPr id="92215" name="Text Box 62"/>
          <p:cNvSpPr txBox="1">
            <a:spLocks noChangeArrowheads="1"/>
          </p:cNvSpPr>
          <p:nvPr/>
        </p:nvSpPr>
        <p:spPr bwMode="auto">
          <a:xfrm>
            <a:off x="393700" y="3465513"/>
            <a:ext cx="1927225" cy="1793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     DUAL DATA        DISTRIBUTION       BUS</a:t>
            </a:r>
          </a:p>
        </p:txBody>
      </p:sp>
      <p:sp>
        <p:nvSpPr>
          <p:cNvPr id="92216" name="Text Box 63"/>
          <p:cNvSpPr txBox="1">
            <a:spLocks noChangeArrowheads="1"/>
          </p:cNvSpPr>
          <p:nvPr/>
        </p:nvSpPr>
        <p:spPr bwMode="auto">
          <a:xfrm>
            <a:off x="1209675" y="3627438"/>
            <a:ext cx="1449388" cy="1793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DUAL VIDEO DISTRIBUTION BUS</a:t>
            </a:r>
          </a:p>
        </p:txBody>
      </p:sp>
      <p:sp>
        <p:nvSpPr>
          <p:cNvPr id="92217" name="Line 64"/>
          <p:cNvSpPr>
            <a:spLocks noChangeShapeType="1"/>
          </p:cNvSpPr>
          <p:nvPr/>
        </p:nvSpPr>
        <p:spPr bwMode="auto">
          <a:xfrm>
            <a:off x="1552575" y="4325938"/>
            <a:ext cx="0" cy="2286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8" name="Line 65"/>
          <p:cNvSpPr>
            <a:spLocks noChangeShapeType="1"/>
          </p:cNvSpPr>
          <p:nvPr/>
        </p:nvSpPr>
        <p:spPr bwMode="auto">
          <a:xfrm>
            <a:off x="2314575" y="4325938"/>
            <a:ext cx="0" cy="2286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19" name="Text Box 66"/>
          <p:cNvSpPr txBox="1">
            <a:spLocks noChangeArrowheads="1"/>
          </p:cNvSpPr>
          <p:nvPr/>
        </p:nvSpPr>
        <p:spPr bwMode="auto">
          <a:xfrm>
            <a:off x="1274763" y="3922713"/>
            <a:ext cx="557212" cy="503237"/>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INTERNAL</a:t>
            </a:r>
          </a:p>
          <a:p>
            <a:pPr algn="ctr">
              <a:spcBef>
                <a:spcPct val="0"/>
              </a:spcBef>
              <a:buFontTx/>
              <a:buNone/>
            </a:pPr>
            <a:r>
              <a:rPr lang="en-US" altLang="en-US" sz="700">
                <a:solidFill>
                  <a:srgbClr val="000000"/>
                </a:solidFill>
                <a:latin typeface="Times New Roman" panose="02020603050405020304" pitchFamily="18" charset="0"/>
              </a:rPr>
              <a:t>COMMS</a:t>
            </a:r>
          </a:p>
          <a:p>
            <a:pPr algn="ctr">
              <a:spcBef>
                <a:spcPct val="0"/>
              </a:spcBef>
              <a:buFontTx/>
              <a:buNone/>
            </a:pPr>
            <a:r>
              <a:rPr lang="en-US" altLang="en-US" sz="700">
                <a:solidFill>
                  <a:srgbClr val="000000"/>
                </a:solidFill>
                <a:latin typeface="Times New Roman" panose="02020603050405020304" pitchFamily="18" charset="0"/>
              </a:rPr>
              <a:t>FOCON-32</a:t>
            </a:r>
          </a:p>
        </p:txBody>
      </p:sp>
      <p:sp>
        <p:nvSpPr>
          <p:cNvPr id="92220" name="Text Box 67"/>
          <p:cNvSpPr txBox="1">
            <a:spLocks noChangeArrowheads="1"/>
          </p:cNvSpPr>
          <p:nvPr/>
        </p:nvSpPr>
        <p:spPr bwMode="auto">
          <a:xfrm>
            <a:off x="2033588" y="3922713"/>
            <a:ext cx="560387" cy="503237"/>
          </a:xfrm>
          <a:prstGeom prst="rect">
            <a:avLst/>
          </a:prstGeom>
          <a:solidFill>
            <a:schemeClr val="folHlink"/>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EXTERNAL</a:t>
            </a:r>
          </a:p>
          <a:p>
            <a:pPr algn="ctr">
              <a:spcBef>
                <a:spcPct val="0"/>
              </a:spcBef>
              <a:buFontTx/>
              <a:buNone/>
            </a:pPr>
            <a:r>
              <a:rPr lang="en-US" altLang="en-US" sz="700">
                <a:solidFill>
                  <a:srgbClr val="000000"/>
                </a:solidFill>
                <a:latin typeface="Times New Roman" panose="02020603050405020304" pitchFamily="18" charset="0"/>
              </a:rPr>
              <a:t>COMMS</a:t>
            </a:r>
          </a:p>
        </p:txBody>
      </p:sp>
      <p:sp>
        <p:nvSpPr>
          <p:cNvPr id="92221" name="Text Box 68"/>
          <p:cNvSpPr txBox="1">
            <a:spLocks noChangeArrowheads="1"/>
          </p:cNvSpPr>
          <p:nvPr/>
        </p:nvSpPr>
        <p:spPr bwMode="auto">
          <a:xfrm>
            <a:off x="2795588" y="3922713"/>
            <a:ext cx="557212" cy="503237"/>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MESSAGE</a:t>
            </a:r>
          </a:p>
          <a:p>
            <a:pPr algn="ctr">
              <a:spcBef>
                <a:spcPct val="0"/>
              </a:spcBef>
              <a:buFontTx/>
              <a:buNone/>
            </a:pPr>
            <a:r>
              <a:rPr lang="en-US" altLang="en-US" sz="700">
                <a:solidFill>
                  <a:srgbClr val="000000"/>
                </a:solidFill>
                <a:latin typeface="Times New Roman" panose="02020603050405020304" pitchFamily="18" charset="0"/>
              </a:rPr>
              <a:t>HANDLING</a:t>
            </a:r>
          </a:p>
        </p:txBody>
      </p:sp>
      <p:sp>
        <p:nvSpPr>
          <p:cNvPr id="92222" name="Line 69"/>
          <p:cNvSpPr>
            <a:spLocks noChangeShapeType="1"/>
          </p:cNvSpPr>
          <p:nvPr/>
        </p:nvSpPr>
        <p:spPr bwMode="auto">
          <a:xfrm>
            <a:off x="1295400" y="4570413"/>
            <a:ext cx="20574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23" name="Line 70"/>
          <p:cNvSpPr>
            <a:spLocks noChangeShapeType="1"/>
          </p:cNvSpPr>
          <p:nvPr/>
        </p:nvSpPr>
        <p:spPr bwMode="auto">
          <a:xfrm>
            <a:off x="1868488" y="3236913"/>
            <a:ext cx="0" cy="3810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24" name="Line 71"/>
          <p:cNvSpPr>
            <a:spLocks noChangeShapeType="1"/>
          </p:cNvSpPr>
          <p:nvPr/>
        </p:nvSpPr>
        <p:spPr bwMode="auto">
          <a:xfrm>
            <a:off x="1792288" y="3236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25" name="Text Box 72"/>
          <p:cNvSpPr txBox="1">
            <a:spLocks noChangeArrowheads="1"/>
          </p:cNvSpPr>
          <p:nvPr/>
        </p:nvSpPr>
        <p:spPr bwMode="auto">
          <a:xfrm>
            <a:off x="1895475" y="4589463"/>
            <a:ext cx="795338" cy="1793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rgbClr val="E4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FIBRE OPTIC BUS</a:t>
            </a:r>
          </a:p>
        </p:txBody>
      </p:sp>
      <p:sp>
        <p:nvSpPr>
          <p:cNvPr id="92226" name="Text Box 73"/>
          <p:cNvSpPr txBox="1">
            <a:spLocks noChangeArrowheads="1"/>
          </p:cNvSpPr>
          <p:nvPr/>
        </p:nvSpPr>
        <p:spPr bwMode="auto">
          <a:xfrm>
            <a:off x="3968750" y="4513263"/>
            <a:ext cx="1958975" cy="2555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200" b="1">
                <a:solidFill>
                  <a:srgbClr val="000000"/>
                </a:solidFill>
                <a:latin typeface="Times New Roman" panose="02020603050405020304" pitchFamily="18" charset="0"/>
              </a:rPr>
              <a:t>TACTICOS with MOC-Mk3</a:t>
            </a:r>
            <a:endParaRPr lang="en-US" altLang="en-US" sz="700">
              <a:solidFill>
                <a:srgbClr val="000000"/>
              </a:solidFill>
              <a:latin typeface="Times New Roman" panose="02020603050405020304" pitchFamily="18" charset="0"/>
            </a:endParaRPr>
          </a:p>
        </p:txBody>
      </p:sp>
      <p:sp>
        <p:nvSpPr>
          <p:cNvPr id="92227" name="Line 74"/>
          <p:cNvSpPr>
            <a:spLocks noChangeShapeType="1"/>
          </p:cNvSpPr>
          <p:nvPr/>
        </p:nvSpPr>
        <p:spPr bwMode="auto">
          <a:xfrm flipH="1" flipV="1">
            <a:off x="3879850" y="3465513"/>
            <a:ext cx="0" cy="3810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28" name="Line 75"/>
          <p:cNvSpPr>
            <a:spLocks noChangeShapeType="1"/>
          </p:cNvSpPr>
          <p:nvPr/>
        </p:nvSpPr>
        <p:spPr bwMode="auto">
          <a:xfrm flipH="1" flipV="1">
            <a:off x="3956050" y="3617913"/>
            <a:ext cx="0" cy="2286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29" name="Line 76"/>
          <p:cNvSpPr>
            <a:spLocks noChangeShapeType="1"/>
          </p:cNvSpPr>
          <p:nvPr/>
        </p:nvSpPr>
        <p:spPr bwMode="auto">
          <a:xfrm flipH="1" flipV="1">
            <a:off x="4464050" y="3465513"/>
            <a:ext cx="0" cy="3810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0" name="Line 77"/>
          <p:cNvSpPr>
            <a:spLocks noChangeShapeType="1"/>
          </p:cNvSpPr>
          <p:nvPr/>
        </p:nvSpPr>
        <p:spPr bwMode="auto">
          <a:xfrm flipH="1" flipV="1">
            <a:off x="4540250" y="3617913"/>
            <a:ext cx="0" cy="2286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1" name="Line 78"/>
          <p:cNvSpPr>
            <a:spLocks noChangeShapeType="1"/>
          </p:cNvSpPr>
          <p:nvPr/>
        </p:nvSpPr>
        <p:spPr bwMode="auto">
          <a:xfrm flipH="1" flipV="1">
            <a:off x="5048250" y="3465513"/>
            <a:ext cx="0" cy="3810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2" name="Line 79"/>
          <p:cNvSpPr>
            <a:spLocks noChangeShapeType="1"/>
          </p:cNvSpPr>
          <p:nvPr/>
        </p:nvSpPr>
        <p:spPr bwMode="auto">
          <a:xfrm flipH="1" flipV="1">
            <a:off x="5124450" y="3617913"/>
            <a:ext cx="0" cy="2286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3" name="Line 80"/>
          <p:cNvSpPr>
            <a:spLocks noChangeShapeType="1"/>
          </p:cNvSpPr>
          <p:nvPr/>
        </p:nvSpPr>
        <p:spPr bwMode="auto">
          <a:xfrm flipH="1" flipV="1">
            <a:off x="5626100" y="3465513"/>
            <a:ext cx="0" cy="3810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4" name="Line 81"/>
          <p:cNvSpPr>
            <a:spLocks noChangeShapeType="1"/>
          </p:cNvSpPr>
          <p:nvPr/>
        </p:nvSpPr>
        <p:spPr bwMode="auto">
          <a:xfrm flipH="1" flipV="1">
            <a:off x="5702300" y="3617913"/>
            <a:ext cx="0" cy="22860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5" name="Line 82"/>
          <p:cNvSpPr>
            <a:spLocks noChangeShapeType="1"/>
          </p:cNvSpPr>
          <p:nvPr/>
        </p:nvSpPr>
        <p:spPr bwMode="auto">
          <a:xfrm>
            <a:off x="1219200"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6" name="Line 83"/>
          <p:cNvSpPr>
            <a:spLocks noChangeShapeType="1"/>
          </p:cNvSpPr>
          <p:nvPr/>
        </p:nvSpPr>
        <p:spPr bwMode="auto">
          <a:xfrm>
            <a:off x="1181100" y="5294313"/>
            <a:ext cx="0" cy="533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7" name="Line 84"/>
          <p:cNvSpPr>
            <a:spLocks noChangeShapeType="1"/>
          </p:cNvSpPr>
          <p:nvPr/>
        </p:nvSpPr>
        <p:spPr bwMode="auto">
          <a:xfrm>
            <a:off x="1963738"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8" name="Line 85"/>
          <p:cNvSpPr>
            <a:spLocks noChangeShapeType="1"/>
          </p:cNvSpPr>
          <p:nvPr/>
        </p:nvSpPr>
        <p:spPr bwMode="auto">
          <a:xfrm>
            <a:off x="1962150" y="5294313"/>
            <a:ext cx="0" cy="533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39" name="Line 86"/>
          <p:cNvSpPr>
            <a:spLocks noChangeShapeType="1"/>
          </p:cNvSpPr>
          <p:nvPr/>
        </p:nvSpPr>
        <p:spPr bwMode="auto">
          <a:xfrm>
            <a:off x="2743200"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0" name="Line 87"/>
          <p:cNvSpPr>
            <a:spLocks noChangeShapeType="1"/>
          </p:cNvSpPr>
          <p:nvPr/>
        </p:nvSpPr>
        <p:spPr bwMode="auto">
          <a:xfrm>
            <a:off x="2741613" y="5294313"/>
            <a:ext cx="0" cy="533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1" name="Line 88"/>
          <p:cNvSpPr>
            <a:spLocks noChangeShapeType="1"/>
          </p:cNvSpPr>
          <p:nvPr/>
        </p:nvSpPr>
        <p:spPr bwMode="auto">
          <a:xfrm>
            <a:off x="3524250"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2" name="Line 89"/>
          <p:cNvSpPr>
            <a:spLocks noChangeShapeType="1"/>
          </p:cNvSpPr>
          <p:nvPr/>
        </p:nvSpPr>
        <p:spPr bwMode="auto">
          <a:xfrm>
            <a:off x="3522663" y="5294313"/>
            <a:ext cx="0" cy="698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3" name="Line 90"/>
          <p:cNvSpPr>
            <a:spLocks noChangeShapeType="1"/>
          </p:cNvSpPr>
          <p:nvPr/>
        </p:nvSpPr>
        <p:spPr bwMode="auto">
          <a:xfrm>
            <a:off x="4906963"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4" name="Line 91"/>
          <p:cNvSpPr>
            <a:spLocks noChangeShapeType="1"/>
          </p:cNvSpPr>
          <p:nvPr/>
        </p:nvSpPr>
        <p:spPr bwMode="auto">
          <a:xfrm flipH="1">
            <a:off x="4906963" y="5294313"/>
            <a:ext cx="0" cy="4572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5" name="Line 92"/>
          <p:cNvSpPr>
            <a:spLocks noChangeShapeType="1"/>
          </p:cNvSpPr>
          <p:nvPr/>
        </p:nvSpPr>
        <p:spPr bwMode="auto">
          <a:xfrm>
            <a:off x="5864225"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6" name="Line 93"/>
          <p:cNvSpPr>
            <a:spLocks noChangeShapeType="1"/>
          </p:cNvSpPr>
          <p:nvPr/>
        </p:nvSpPr>
        <p:spPr bwMode="auto">
          <a:xfrm>
            <a:off x="5861050" y="5294313"/>
            <a:ext cx="0" cy="533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7" name="Line 94"/>
          <p:cNvSpPr>
            <a:spLocks noChangeShapeType="1"/>
          </p:cNvSpPr>
          <p:nvPr/>
        </p:nvSpPr>
        <p:spPr bwMode="auto">
          <a:xfrm>
            <a:off x="6618288"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8" name="Line 95"/>
          <p:cNvSpPr>
            <a:spLocks noChangeShapeType="1"/>
          </p:cNvSpPr>
          <p:nvPr/>
        </p:nvSpPr>
        <p:spPr bwMode="auto">
          <a:xfrm flipH="1">
            <a:off x="6618288" y="5294313"/>
            <a:ext cx="0" cy="2413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49" name="Line 96"/>
          <p:cNvSpPr>
            <a:spLocks noChangeShapeType="1"/>
          </p:cNvSpPr>
          <p:nvPr/>
        </p:nvSpPr>
        <p:spPr bwMode="auto">
          <a:xfrm>
            <a:off x="7496175"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50" name="Line 97"/>
          <p:cNvSpPr>
            <a:spLocks noChangeShapeType="1"/>
          </p:cNvSpPr>
          <p:nvPr/>
        </p:nvSpPr>
        <p:spPr bwMode="auto">
          <a:xfrm>
            <a:off x="7496175" y="5294313"/>
            <a:ext cx="0" cy="2413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51" name="Line 98"/>
          <p:cNvSpPr>
            <a:spLocks noChangeShapeType="1"/>
          </p:cNvSpPr>
          <p:nvPr/>
        </p:nvSpPr>
        <p:spPr bwMode="auto">
          <a:xfrm>
            <a:off x="8251825" y="4760913"/>
            <a:ext cx="0" cy="22860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52" name="Line 99"/>
          <p:cNvSpPr>
            <a:spLocks noChangeShapeType="1"/>
          </p:cNvSpPr>
          <p:nvPr/>
        </p:nvSpPr>
        <p:spPr bwMode="auto">
          <a:xfrm>
            <a:off x="8250238" y="5294313"/>
            <a:ext cx="0" cy="533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92253"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6056313"/>
            <a:ext cx="330200" cy="31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4"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6076950"/>
            <a:ext cx="306388" cy="2968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55" name="Group 102"/>
          <p:cNvGrpSpPr>
            <a:grpSpLocks/>
          </p:cNvGrpSpPr>
          <p:nvPr/>
        </p:nvGrpSpPr>
        <p:grpSpPr bwMode="auto">
          <a:xfrm>
            <a:off x="7083425" y="6108700"/>
            <a:ext cx="762000" cy="265113"/>
            <a:chOff x="4416" y="3290"/>
            <a:chExt cx="480" cy="167"/>
          </a:xfrm>
        </p:grpSpPr>
        <p:sp>
          <p:nvSpPr>
            <p:cNvPr id="92435" name="Line 103"/>
            <p:cNvSpPr>
              <a:spLocks noChangeShapeType="1"/>
            </p:cNvSpPr>
            <p:nvPr/>
          </p:nvSpPr>
          <p:spPr bwMode="auto">
            <a:xfrm>
              <a:off x="4416" y="3437"/>
              <a:ext cx="29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36" name="Freeform 104"/>
            <p:cNvSpPr>
              <a:spLocks/>
            </p:cNvSpPr>
            <p:nvPr/>
          </p:nvSpPr>
          <p:spPr bwMode="auto">
            <a:xfrm>
              <a:off x="4630" y="3363"/>
              <a:ext cx="57" cy="74"/>
            </a:xfrm>
            <a:custGeom>
              <a:avLst/>
              <a:gdLst>
                <a:gd name="T0" fmla="*/ 0 w 1999"/>
                <a:gd name="T1" fmla="*/ 0 h 2571"/>
                <a:gd name="T2" fmla="*/ 0 w 1999"/>
                <a:gd name="T3" fmla="*/ 0 h 2571"/>
                <a:gd name="T4" fmla="*/ 0 w 1999"/>
                <a:gd name="T5" fmla="*/ 0 h 2571"/>
                <a:gd name="T6" fmla="*/ 0 w 1999"/>
                <a:gd name="T7" fmla="*/ 0 h 2571"/>
                <a:gd name="T8" fmla="*/ 0 w 1999"/>
                <a:gd name="T9" fmla="*/ 0 h 2571"/>
                <a:gd name="T10" fmla="*/ 0 w 1999"/>
                <a:gd name="T11" fmla="*/ 0 h 2571"/>
                <a:gd name="T12" fmla="*/ 0 w 1999"/>
                <a:gd name="T13" fmla="*/ 0 h 2571"/>
                <a:gd name="T14" fmla="*/ 0 w 1999"/>
                <a:gd name="T15" fmla="*/ 0 h 2571"/>
                <a:gd name="T16" fmla="*/ 0 w 1999"/>
                <a:gd name="T17" fmla="*/ 0 h 2571"/>
                <a:gd name="T18" fmla="*/ 0 w 1999"/>
                <a:gd name="T19" fmla="*/ 0 h 2571"/>
                <a:gd name="T20" fmla="*/ 0 w 1999"/>
                <a:gd name="T21" fmla="*/ 0 h 2571"/>
                <a:gd name="T22" fmla="*/ 0 w 1999"/>
                <a:gd name="T23" fmla="*/ 0 h 2571"/>
                <a:gd name="T24" fmla="*/ 0 w 1999"/>
                <a:gd name="T25" fmla="*/ 0 h 2571"/>
                <a:gd name="T26" fmla="*/ 0 w 1999"/>
                <a:gd name="T27" fmla="*/ 0 h 2571"/>
                <a:gd name="T28" fmla="*/ 0 w 1999"/>
                <a:gd name="T29" fmla="*/ 0 h 2571"/>
                <a:gd name="T30" fmla="*/ 0 w 1999"/>
                <a:gd name="T31" fmla="*/ 0 h 2571"/>
                <a:gd name="T32" fmla="*/ 0 w 1999"/>
                <a:gd name="T33" fmla="*/ 0 h 2571"/>
                <a:gd name="T34" fmla="*/ 0 w 1999"/>
                <a:gd name="T35" fmla="*/ 0 h 2571"/>
                <a:gd name="T36" fmla="*/ 0 w 1999"/>
                <a:gd name="T37" fmla="*/ 0 h 2571"/>
                <a:gd name="T38" fmla="*/ 0 w 1999"/>
                <a:gd name="T39" fmla="*/ 0 h 2571"/>
                <a:gd name="T40" fmla="*/ 0 w 1999"/>
                <a:gd name="T41" fmla="*/ 0 h 2571"/>
                <a:gd name="T42" fmla="*/ 0 w 1999"/>
                <a:gd name="T43" fmla="*/ 0 h 2571"/>
                <a:gd name="T44" fmla="*/ 0 w 1999"/>
                <a:gd name="T45" fmla="*/ 0 h 2571"/>
                <a:gd name="T46" fmla="*/ 0 w 1999"/>
                <a:gd name="T47" fmla="*/ 0 h 2571"/>
                <a:gd name="T48" fmla="*/ 0 w 1999"/>
                <a:gd name="T49" fmla="*/ 0 h 2571"/>
                <a:gd name="T50" fmla="*/ 0 w 1999"/>
                <a:gd name="T51" fmla="*/ 0 h 2571"/>
                <a:gd name="T52" fmla="*/ 0 w 1999"/>
                <a:gd name="T53" fmla="*/ 0 h 2571"/>
                <a:gd name="T54" fmla="*/ 0 w 1999"/>
                <a:gd name="T55" fmla="*/ 0 h 2571"/>
                <a:gd name="T56" fmla="*/ 0 w 1999"/>
                <a:gd name="T57" fmla="*/ 0 h 2571"/>
                <a:gd name="T58" fmla="*/ 0 w 1999"/>
                <a:gd name="T59" fmla="*/ 0 h 2571"/>
                <a:gd name="T60" fmla="*/ 0 w 1999"/>
                <a:gd name="T61" fmla="*/ 0 h 2571"/>
                <a:gd name="T62" fmla="*/ 0 w 1999"/>
                <a:gd name="T63" fmla="*/ 0 h 2571"/>
                <a:gd name="T64" fmla="*/ 0 w 1999"/>
                <a:gd name="T65" fmla="*/ 0 h 2571"/>
                <a:gd name="T66" fmla="*/ 0 w 1999"/>
                <a:gd name="T67" fmla="*/ 0 h 2571"/>
                <a:gd name="T68" fmla="*/ 0 w 1999"/>
                <a:gd name="T69" fmla="*/ 0 h 2571"/>
                <a:gd name="T70" fmla="*/ 0 w 1999"/>
                <a:gd name="T71" fmla="*/ 0 h 2571"/>
                <a:gd name="T72" fmla="*/ 0 w 1999"/>
                <a:gd name="T73" fmla="*/ 0 h 2571"/>
                <a:gd name="T74" fmla="*/ 0 w 1999"/>
                <a:gd name="T75" fmla="*/ 0 h 2571"/>
                <a:gd name="T76" fmla="*/ 0 w 1999"/>
                <a:gd name="T77" fmla="*/ 0 h 2571"/>
                <a:gd name="T78" fmla="*/ 0 w 1999"/>
                <a:gd name="T79" fmla="*/ 0 h 2571"/>
                <a:gd name="T80" fmla="*/ 0 w 1999"/>
                <a:gd name="T81" fmla="*/ 0 h 2571"/>
                <a:gd name="T82" fmla="*/ 0 w 1999"/>
                <a:gd name="T83" fmla="*/ 0 h 2571"/>
                <a:gd name="T84" fmla="*/ 0 w 1999"/>
                <a:gd name="T85" fmla="*/ 0 h 2571"/>
                <a:gd name="T86" fmla="*/ 0 w 1999"/>
                <a:gd name="T87" fmla="*/ 0 h 2571"/>
                <a:gd name="T88" fmla="*/ 0 w 1999"/>
                <a:gd name="T89" fmla="*/ 0 h 2571"/>
                <a:gd name="T90" fmla="*/ 0 w 1999"/>
                <a:gd name="T91" fmla="*/ 0 h 2571"/>
                <a:gd name="T92" fmla="*/ 0 w 1999"/>
                <a:gd name="T93" fmla="*/ 0 h 2571"/>
                <a:gd name="T94" fmla="*/ 0 w 1999"/>
                <a:gd name="T95" fmla="*/ 0 h 2571"/>
                <a:gd name="T96" fmla="*/ 0 w 1999"/>
                <a:gd name="T97" fmla="*/ 0 h 2571"/>
                <a:gd name="T98" fmla="*/ 0 w 1999"/>
                <a:gd name="T99" fmla="*/ 0 h 2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9" h="2571">
                  <a:moveTo>
                    <a:pt x="1244" y="2469"/>
                  </a:moveTo>
                  <a:lnTo>
                    <a:pt x="1280" y="2419"/>
                  </a:lnTo>
                  <a:lnTo>
                    <a:pt x="1308" y="2367"/>
                  </a:lnTo>
                  <a:lnTo>
                    <a:pt x="1324" y="2315"/>
                  </a:lnTo>
                  <a:lnTo>
                    <a:pt x="1333" y="2255"/>
                  </a:lnTo>
                  <a:lnTo>
                    <a:pt x="1329" y="2193"/>
                  </a:lnTo>
                  <a:lnTo>
                    <a:pt x="1316" y="2139"/>
                  </a:lnTo>
                  <a:lnTo>
                    <a:pt x="1294" y="2084"/>
                  </a:lnTo>
                  <a:lnTo>
                    <a:pt x="1261" y="2034"/>
                  </a:lnTo>
                  <a:lnTo>
                    <a:pt x="1219" y="1993"/>
                  </a:lnTo>
                  <a:lnTo>
                    <a:pt x="1173" y="1957"/>
                  </a:lnTo>
                  <a:lnTo>
                    <a:pt x="1119" y="1931"/>
                  </a:lnTo>
                  <a:lnTo>
                    <a:pt x="1064" y="1915"/>
                  </a:lnTo>
                  <a:lnTo>
                    <a:pt x="1010" y="1910"/>
                  </a:lnTo>
                  <a:lnTo>
                    <a:pt x="956" y="1912"/>
                  </a:lnTo>
                  <a:lnTo>
                    <a:pt x="901" y="1923"/>
                  </a:lnTo>
                  <a:lnTo>
                    <a:pt x="848" y="1946"/>
                  </a:lnTo>
                  <a:lnTo>
                    <a:pt x="801" y="1973"/>
                  </a:lnTo>
                  <a:lnTo>
                    <a:pt x="760" y="2009"/>
                  </a:lnTo>
                  <a:lnTo>
                    <a:pt x="724" y="2053"/>
                  </a:lnTo>
                  <a:lnTo>
                    <a:pt x="697" y="2105"/>
                  </a:lnTo>
                  <a:lnTo>
                    <a:pt x="677" y="2160"/>
                  </a:lnTo>
                  <a:lnTo>
                    <a:pt x="666" y="2216"/>
                  </a:lnTo>
                  <a:lnTo>
                    <a:pt x="669" y="2274"/>
                  </a:lnTo>
                  <a:lnTo>
                    <a:pt x="677" y="2331"/>
                  </a:lnTo>
                  <a:lnTo>
                    <a:pt x="700" y="2383"/>
                  </a:lnTo>
                  <a:lnTo>
                    <a:pt x="730" y="2433"/>
                  </a:lnTo>
                  <a:lnTo>
                    <a:pt x="765" y="2477"/>
                  </a:lnTo>
                  <a:lnTo>
                    <a:pt x="810" y="2513"/>
                  </a:lnTo>
                  <a:lnTo>
                    <a:pt x="860" y="2541"/>
                  </a:lnTo>
                  <a:lnTo>
                    <a:pt x="915" y="2560"/>
                  </a:lnTo>
                  <a:lnTo>
                    <a:pt x="971" y="2571"/>
                  </a:lnTo>
                  <a:lnTo>
                    <a:pt x="1028" y="2571"/>
                  </a:lnTo>
                  <a:lnTo>
                    <a:pt x="1086" y="2560"/>
                  </a:lnTo>
                  <a:lnTo>
                    <a:pt x="1139" y="2541"/>
                  </a:lnTo>
                  <a:lnTo>
                    <a:pt x="1189" y="2513"/>
                  </a:lnTo>
                  <a:lnTo>
                    <a:pt x="1233" y="2477"/>
                  </a:lnTo>
                  <a:lnTo>
                    <a:pt x="1272" y="2433"/>
                  </a:lnTo>
                  <a:lnTo>
                    <a:pt x="1302" y="2383"/>
                  </a:lnTo>
                  <a:lnTo>
                    <a:pt x="1318" y="2331"/>
                  </a:lnTo>
                  <a:lnTo>
                    <a:pt x="1329" y="2274"/>
                  </a:lnTo>
                  <a:lnTo>
                    <a:pt x="1329" y="2216"/>
                  </a:lnTo>
                  <a:lnTo>
                    <a:pt x="1321" y="2160"/>
                  </a:lnTo>
                  <a:lnTo>
                    <a:pt x="1305" y="2105"/>
                  </a:lnTo>
                  <a:lnTo>
                    <a:pt x="1277" y="2053"/>
                  </a:lnTo>
                  <a:lnTo>
                    <a:pt x="1238" y="2009"/>
                  </a:lnTo>
                  <a:lnTo>
                    <a:pt x="1194" y="1973"/>
                  </a:lnTo>
                  <a:lnTo>
                    <a:pt x="1300" y="1949"/>
                  </a:lnTo>
                  <a:lnTo>
                    <a:pt x="1393" y="1910"/>
                  </a:lnTo>
                  <a:lnTo>
                    <a:pt x="1487" y="1863"/>
                  </a:lnTo>
                  <a:lnTo>
                    <a:pt x="1576" y="1811"/>
                  </a:lnTo>
                  <a:lnTo>
                    <a:pt x="1656" y="1744"/>
                  </a:lnTo>
                  <a:lnTo>
                    <a:pt x="1734" y="1673"/>
                  </a:lnTo>
                  <a:lnTo>
                    <a:pt x="1799" y="1593"/>
                  </a:lnTo>
                  <a:lnTo>
                    <a:pt x="1858" y="1505"/>
                  </a:lnTo>
                  <a:lnTo>
                    <a:pt x="1905" y="1414"/>
                  </a:lnTo>
                  <a:lnTo>
                    <a:pt x="1946" y="1317"/>
                  </a:lnTo>
                  <a:lnTo>
                    <a:pt x="1973" y="1218"/>
                  </a:lnTo>
                  <a:lnTo>
                    <a:pt x="1993" y="1116"/>
                  </a:lnTo>
                  <a:lnTo>
                    <a:pt x="1999" y="1011"/>
                  </a:lnTo>
                  <a:lnTo>
                    <a:pt x="1996" y="909"/>
                  </a:lnTo>
                  <a:lnTo>
                    <a:pt x="1982" y="805"/>
                  </a:lnTo>
                  <a:lnTo>
                    <a:pt x="1954" y="706"/>
                  </a:lnTo>
                  <a:lnTo>
                    <a:pt x="1918" y="610"/>
                  </a:lnTo>
                  <a:lnTo>
                    <a:pt x="1872" y="512"/>
                  </a:lnTo>
                  <a:lnTo>
                    <a:pt x="1819" y="428"/>
                  </a:lnTo>
                  <a:lnTo>
                    <a:pt x="1755" y="345"/>
                  </a:lnTo>
                  <a:lnTo>
                    <a:pt x="1681" y="270"/>
                  </a:lnTo>
                  <a:lnTo>
                    <a:pt x="1603" y="202"/>
                  </a:lnTo>
                  <a:lnTo>
                    <a:pt x="1515" y="143"/>
                  </a:lnTo>
                  <a:lnTo>
                    <a:pt x="1424" y="96"/>
                  </a:lnTo>
                  <a:lnTo>
                    <a:pt x="1327" y="55"/>
                  </a:lnTo>
                  <a:lnTo>
                    <a:pt x="1227" y="28"/>
                  </a:lnTo>
                  <a:lnTo>
                    <a:pt x="1125" y="8"/>
                  </a:lnTo>
                  <a:lnTo>
                    <a:pt x="1020" y="0"/>
                  </a:lnTo>
                  <a:lnTo>
                    <a:pt x="918" y="3"/>
                  </a:lnTo>
                  <a:lnTo>
                    <a:pt x="813" y="20"/>
                  </a:lnTo>
                  <a:lnTo>
                    <a:pt x="713" y="44"/>
                  </a:lnTo>
                  <a:lnTo>
                    <a:pt x="614" y="80"/>
                  </a:lnTo>
                  <a:lnTo>
                    <a:pt x="519" y="121"/>
                  </a:lnTo>
                  <a:lnTo>
                    <a:pt x="431" y="176"/>
                  </a:lnTo>
                  <a:lnTo>
                    <a:pt x="348" y="243"/>
                  </a:lnTo>
                  <a:lnTo>
                    <a:pt x="271" y="311"/>
                  </a:lnTo>
                  <a:lnTo>
                    <a:pt x="208" y="392"/>
                  </a:lnTo>
                  <a:lnTo>
                    <a:pt x="147" y="477"/>
                  </a:lnTo>
                  <a:lnTo>
                    <a:pt x="97" y="571"/>
                  </a:lnTo>
                  <a:lnTo>
                    <a:pt x="58" y="664"/>
                  </a:lnTo>
                  <a:lnTo>
                    <a:pt x="28" y="766"/>
                  </a:lnTo>
                  <a:lnTo>
                    <a:pt x="9" y="868"/>
                  </a:lnTo>
                  <a:lnTo>
                    <a:pt x="0" y="970"/>
                  </a:lnTo>
                  <a:lnTo>
                    <a:pt x="2" y="1075"/>
                  </a:lnTo>
                  <a:lnTo>
                    <a:pt x="17" y="1177"/>
                  </a:lnTo>
                  <a:lnTo>
                    <a:pt x="41" y="1279"/>
                  </a:lnTo>
                  <a:lnTo>
                    <a:pt x="77" y="1375"/>
                  </a:lnTo>
                  <a:lnTo>
                    <a:pt x="121" y="1471"/>
                  </a:lnTo>
                  <a:lnTo>
                    <a:pt x="177" y="1559"/>
                  </a:lnTo>
                  <a:lnTo>
                    <a:pt x="240" y="1642"/>
                  </a:lnTo>
                  <a:lnTo>
                    <a:pt x="310" y="1717"/>
                  </a:lnTo>
                  <a:lnTo>
                    <a:pt x="390" y="1785"/>
                  </a:lnTo>
                  <a:lnTo>
                    <a:pt x="1064" y="19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37" name="Freeform 105"/>
            <p:cNvSpPr>
              <a:spLocks/>
            </p:cNvSpPr>
            <p:nvPr/>
          </p:nvSpPr>
          <p:spPr bwMode="auto">
            <a:xfrm>
              <a:off x="4656" y="3425"/>
              <a:ext cx="5" cy="5"/>
            </a:xfrm>
            <a:custGeom>
              <a:avLst/>
              <a:gdLst>
                <a:gd name="T0" fmla="*/ 0 w 165"/>
                <a:gd name="T1" fmla="*/ 0 h 169"/>
                <a:gd name="T2" fmla="*/ 0 w 165"/>
                <a:gd name="T3" fmla="*/ 0 h 169"/>
                <a:gd name="T4" fmla="*/ 0 w 165"/>
                <a:gd name="T5" fmla="*/ 0 h 169"/>
                <a:gd name="T6" fmla="*/ 0 w 165"/>
                <a:gd name="T7" fmla="*/ 0 h 169"/>
                <a:gd name="T8" fmla="*/ 0 w 165"/>
                <a:gd name="T9" fmla="*/ 0 h 169"/>
                <a:gd name="T10" fmla="*/ 0 w 165"/>
                <a:gd name="T11" fmla="*/ 0 h 169"/>
                <a:gd name="T12" fmla="*/ 0 w 165"/>
                <a:gd name="T13" fmla="*/ 0 h 169"/>
                <a:gd name="T14" fmla="*/ 0 w 165"/>
                <a:gd name="T15" fmla="*/ 0 h 169"/>
                <a:gd name="T16" fmla="*/ 0 w 165"/>
                <a:gd name="T17" fmla="*/ 0 h 169"/>
                <a:gd name="T18" fmla="*/ 0 w 165"/>
                <a:gd name="T19" fmla="*/ 0 h 169"/>
                <a:gd name="T20" fmla="*/ 0 w 165"/>
                <a:gd name="T21" fmla="*/ 0 h 169"/>
                <a:gd name="T22" fmla="*/ 0 w 165"/>
                <a:gd name="T23" fmla="*/ 0 h 169"/>
                <a:gd name="T24" fmla="*/ 0 w 165"/>
                <a:gd name="T25" fmla="*/ 0 h 169"/>
                <a:gd name="T26" fmla="*/ 0 w 165"/>
                <a:gd name="T27" fmla="*/ 0 h 169"/>
                <a:gd name="T28" fmla="*/ 0 w 165"/>
                <a:gd name="T29" fmla="*/ 0 h 169"/>
                <a:gd name="T30" fmla="*/ 0 w 165"/>
                <a:gd name="T31" fmla="*/ 0 h 169"/>
                <a:gd name="T32" fmla="*/ 0 w 165"/>
                <a:gd name="T33" fmla="*/ 0 h 169"/>
                <a:gd name="T34" fmla="*/ 0 w 165"/>
                <a:gd name="T35" fmla="*/ 0 h 169"/>
                <a:gd name="T36" fmla="*/ 0 w 165"/>
                <a:gd name="T37" fmla="*/ 0 h 169"/>
                <a:gd name="T38" fmla="*/ 0 w 165"/>
                <a:gd name="T39" fmla="*/ 0 h 169"/>
                <a:gd name="T40" fmla="*/ 0 w 165"/>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 h="169">
                  <a:moveTo>
                    <a:pt x="129" y="15"/>
                  </a:moveTo>
                  <a:lnTo>
                    <a:pt x="108" y="7"/>
                  </a:lnTo>
                  <a:lnTo>
                    <a:pt x="80" y="0"/>
                  </a:lnTo>
                  <a:lnTo>
                    <a:pt x="55" y="7"/>
                  </a:lnTo>
                  <a:lnTo>
                    <a:pt x="33" y="15"/>
                  </a:lnTo>
                  <a:lnTo>
                    <a:pt x="17" y="34"/>
                  </a:lnTo>
                  <a:lnTo>
                    <a:pt x="2" y="59"/>
                  </a:lnTo>
                  <a:lnTo>
                    <a:pt x="0" y="83"/>
                  </a:lnTo>
                  <a:lnTo>
                    <a:pt x="2" y="109"/>
                  </a:lnTo>
                  <a:lnTo>
                    <a:pt x="17" y="133"/>
                  </a:lnTo>
                  <a:lnTo>
                    <a:pt x="33" y="153"/>
                  </a:lnTo>
                  <a:lnTo>
                    <a:pt x="55" y="163"/>
                  </a:lnTo>
                  <a:lnTo>
                    <a:pt x="80" y="169"/>
                  </a:lnTo>
                  <a:lnTo>
                    <a:pt x="108" y="163"/>
                  </a:lnTo>
                  <a:lnTo>
                    <a:pt x="129" y="153"/>
                  </a:lnTo>
                  <a:lnTo>
                    <a:pt x="149" y="133"/>
                  </a:lnTo>
                  <a:lnTo>
                    <a:pt x="160" y="109"/>
                  </a:lnTo>
                  <a:lnTo>
                    <a:pt x="165" y="83"/>
                  </a:lnTo>
                  <a:lnTo>
                    <a:pt x="160" y="59"/>
                  </a:lnTo>
                  <a:lnTo>
                    <a:pt x="149" y="34"/>
                  </a:lnTo>
                  <a:lnTo>
                    <a:pt x="129" y="1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38" name="Freeform 106"/>
            <p:cNvSpPr>
              <a:spLocks/>
            </p:cNvSpPr>
            <p:nvPr/>
          </p:nvSpPr>
          <p:spPr bwMode="auto">
            <a:xfrm>
              <a:off x="4656" y="3425"/>
              <a:ext cx="5" cy="5"/>
            </a:xfrm>
            <a:custGeom>
              <a:avLst/>
              <a:gdLst>
                <a:gd name="T0" fmla="*/ 0 w 165"/>
                <a:gd name="T1" fmla="*/ 0 h 169"/>
                <a:gd name="T2" fmla="*/ 0 w 165"/>
                <a:gd name="T3" fmla="*/ 0 h 169"/>
                <a:gd name="T4" fmla="*/ 0 w 165"/>
                <a:gd name="T5" fmla="*/ 0 h 169"/>
                <a:gd name="T6" fmla="*/ 0 w 165"/>
                <a:gd name="T7" fmla="*/ 0 h 169"/>
                <a:gd name="T8" fmla="*/ 0 w 165"/>
                <a:gd name="T9" fmla="*/ 0 h 169"/>
                <a:gd name="T10" fmla="*/ 0 w 165"/>
                <a:gd name="T11" fmla="*/ 0 h 169"/>
                <a:gd name="T12" fmla="*/ 0 w 165"/>
                <a:gd name="T13" fmla="*/ 0 h 169"/>
                <a:gd name="T14" fmla="*/ 0 w 165"/>
                <a:gd name="T15" fmla="*/ 0 h 169"/>
                <a:gd name="T16" fmla="*/ 0 w 165"/>
                <a:gd name="T17" fmla="*/ 0 h 169"/>
                <a:gd name="T18" fmla="*/ 0 w 165"/>
                <a:gd name="T19" fmla="*/ 0 h 169"/>
                <a:gd name="T20" fmla="*/ 0 w 165"/>
                <a:gd name="T21" fmla="*/ 0 h 169"/>
                <a:gd name="T22" fmla="*/ 0 w 165"/>
                <a:gd name="T23" fmla="*/ 0 h 169"/>
                <a:gd name="T24" fmla="*/ 0 w 165"/>
                <a:gd name="T25" fmla="*/ 0 h 169"/>
                <a:gd name="T26" fmla="*/ 0 w 165"/>
                <a:gd name="T27" fmla="*/ 0 h 169"/>
                <a:gd name="T28" fmla="*/ 0 w 165"/>
                <a:gd name="T29" fmla="*/ 0 h 169"/>
                <a:gd name="T30" fmla="*/ 0 w 165"/>
                <a:gd name="T31" fmla="*/ 0 h 169"/>
                <a:gd name="T32" fmla="*/ 0 w 165"/>
                <a:gd name="T33" fmla="*/ 0 h 169"/>
                <a:gd name="T34" fmla="*/ 0 w 165"/>
                <a:gd name="T35" fmla="*/ 0 h 169"/>
                <a:gd name="T36" fmla="*/ 0 w 165"/>
                <a:gd name="T37" fmla="*/ 0 h 169"/>
                <a:gd name="T38" fmla="*/ 0 w 165"/>
                <a:gd name="T39" fmla="*/ 0 h 169"/>
                <a:gd name="T40" fmla="*/ 0 w 165"/>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 h="169">
                  <a:moveTo>
                    <a:pt x="129" y="15"/>
                  </a:moveTo>
                  <a:lnTo>
                    <a:pt x="108" y="7"/>
                  </a:lnTo>
                  <a:lnTo>
                    <a:pt x="80" y="0"/>
                  </a:lnTo>
                  <a:lnTo>
                    <a:pt x="55" y="7"/>
                  </a:lnTo>
                  <a:lnTo>
                    <a:pt x="33" y="15"/>
                  </a:lnTo>
                  <a:lnTo>
                    <a:pt x="17" y="34"/>
                  </a:lnTo>
                  <a:lnTo>
                    <a:pt x="2" y="59"/>
                  </a:lnTo>
                  <a:lnTo>
                    <a:pt x="0" y="83"/>
                  </a:lnTo>
                  <a:lnTo>
                    <a:pt x="2" y="109"/>
                  </a:lnTo>
                  <a:lnTo>
                    <a:pt x="17" y="133"/>
                  </a:lnTo>
                  <a:lnTo>
                    <a:pt x="33" y="153"/>
                  </a:lnTo>
                  <a:lnTo>
                    <a:pt x="55" y="163"/>
                  </a:lnTo>
                  <a:lnTo>
                    <a:pt x="80" y="169"/>
                  </a:lnTo>
                  <a:lnTo>
                    <a:pt x="108" y="163"/>
                  </a:lnTo>
                  <a:lnTo>
                    <a:pt x="129" y="153"/>
                  </a:lnTo>
                  <a:lnTo>
                    <a:pt x="149" y="133"/>
                  </a:lnTo>
                  <a:lnTo>
                    <a:pt x="160" y="109"/>
                  </a:lnTo>
                  <a:lnTo>
                    <a:pt x="165" y="83"/>
                  </a:lnTo>
                  <a:lnTo>
                    <a:pt x="160" y="59"/>
                  </a:lnTo>
                  <a:lnTo>
                    <a:pt x="149" y="34"/>
                  </a:lnTo>
                  <a:lnTo>
                    <a:pt x="129"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39" name="Freeform 107"/>
            <p:cNvSpPr>
              <a:spLocks/>
            </p:cNvSpPr>
            <p:nvPr/>
          </p:nvSpPr>
          <p:spPr bwMode="auto">
            <a:xfrm>
              <a:off x="4660" y="3434"/>
              <a:ext cx="6" cy="3"/>
            </a:xfrm>
            <a:custGeom>
              <a:avLst/>
              <a:gdLst>
                <a:gd name="T0" fmla="*/ 0 w 208"/>
                <a:gd name="T1" fmla="*/ 0 h 102"/>
                <a:gd name="T2" fmla="*/ 0 w 208"/>
                <a:gd name="T3" fmla="*/ 0 h 102"/>
                <a:gd name="T4" fmla="*/ 0 w 208"/>
                <a:gd name="T5" fmla="*/ 0 h 102"/>
                <a:gd name="T6" fmla="*/ 0 w 208"/>
                <a:gd name="T7" fmla="*/ 0 h 102"/>
                <a:gd name="T8" fmla="*/ 0 w 208"/>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102">
                  <a:moveTo>
                    <a:pt x="0" y="102"/>
                  </a:moveTo>
                  <a:lnTo>
                    <a:pt x="59" y="88"/>
                  </a:lnTo>
                  <a:lnTo>
                    <a:pt x="111" y="67"/>
                  </a:lnTo>
                  <a:lnTo>
                    <a:pt x="164" y="39"/>
                  </a:lnTo>
                  <a:lnTo>
                    <a:pt x="20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0" name="Freeform 108"/>
            <p:cNvSpPr>
              <a:spLocks/>
            </p:cNvSpPr>
            <p:nvPr/>
          </p:nvSpPr>
          <p:spPr bwMode="auto">
            <a:xfrm>
              <a:off x="4656" y="3437"/>
              <a:ext cx="4" cy="1"/>
            </a:xfrm>
            <a:custGeom>
              <a:avLst/>
              <a:gdLst>
                <a:gd name="T0" fmla="*/ 0 w 116"/>
                <a:gd name="T1" fmla="*/ 0 h 8"/>
                <a:gd name="T2" fmla="*/ 0 w 116"/>
                <a:gd name="T3" fmla="*/ 0 h 8"/>
                <a:gd name="T4" fmla="*/ 0 w 116"/>
                <a:gd name="T5" fmla="*/ 0 h 8"/>
                <a:gd name="T6" fmla="*/ 0 60000 65536"/>
                <a:gd name="T7" fmla="*/ 0 60000 65536"/>
                <a:gd name="T8" fmla="*/ 0 60000 65536"/>
              </a:gdLst>
              <a:ahLst/>
              <a:cxnLst>
                <a:cxn ang="T6">
                  <a:pos x="T0" y="T1"/>
                </a:cxn>
                <a:cxn ang="T7">
                  <a:pos x="T2" y="T3"/>
                </a:cxn>
                <a:cxn ang="T8">
                  <a:pos x="T4" y="T5"/>
                </a:cxn>
              </a:cxnLst>
              <a:rect l="0" t="0" r="r" b="b"/>
              <a:pathLst>
                <a:path w="116" h="8">
                  <a:moveTo>
                    <a:pt x="116" y="8"/>
                  </a:moveTo>
                  <a:lnTo>
                    <a:pt x="56" y="8"/>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1" name="Freeform 109"/>
            <p:cNvSpPr>
              <a:spLocks/>
            </p:cNvSpPr>
            <p:nvPr/>
          </p:nvSpPr>
          <p:spPr bwMode="auto">
            <a:xfrm>
              <a:off x="4649" y="3382"/>
              <a:ext cx="19" cy="19"/>
            </a:xfrm>
            <a:custGeom>
              <a:avLst/>
              <a:gdLst>
                <a:gd name="T0" fmla="*/ 0 w 667"/>
                <a:gd name="T1" fmla="*/ 0 h 664"/>
                <a:gd name="T2" fmla="*/ 0 w 667"/>
                <a:gd name="T3" fmla="*/ 0 h 664"/>
                <a:gd name="T4" fmla="*/ 0 w 667"/>
                <a:gd name="T5" fmla="*/ 0 h 664"/>
                <a:gd name="T6" fmla="*/ 0 w 667"/>
                <a:gd name="T7" fmla="*/ 0 h 664"/>
                <a:gd name="T8" fmla="*/ 0 w 667"/>
                <a:gd name="T9" fmla="*/ 0 h 664"/>
                <a:gd name="T10" fmla="*/ 0 w 667"/>
                <a:gd name="T11" fmla="*/ 0 h 664"/>
                <a:gd name="T12" fmla="*/ 0 w 667"/>
                <a:gd name="T13" fmla="*/ 0 h 664"/>
                <a:gd name="T14" fmla="*/ 0 w 667"/>
                <a:gd name="T15" fmla="*/ 0 h 664"/>
                <a:gd name="T16" fmla="*/ 0 w 667"/>
                <a:gd name="T17" fmla="*/ 0 h 664"/>
                <a:gd name="T18" fmla="*/ 0 w 667"/>
                <a:gd name="T19" fmla="*/ 0 h 664"/>
                <a:gd name="T20" fmla="*/ 0 w 667"/>
                <a:gd name="T21" fmla="*/ 0 h 664"/>
                <a:gd name="T22" fmla="*/ 0 w 667"/>
                <a:gd name="T23" fmla="*/ 0 h 664"/>
                <a:gd name="T24" fmla="*/ 0 w 667"/>
                <a:gd name="T25" fmla="*/ 0 h 664"/>
                <a:gd name="T26" fmla="*/ 0 w 667"/>
                <a:gd name="T27" fmla="*/ 0 h 664"/>
                <a:gd name="T28" fmla="*/ 0 w 667"/>
                <a:gd name="T29" fmla="*/ 0 h 664"/>
                <a:gd name="T30" fmla="*/ 0 w 667"/>
                <a:gd name="T31" fmla="*/ 0 h 664"/>
                <a:gd name="T32" fmla="*/ 0 w 667"/>
                <a:gd name="T33" fmla="*/ 0 h 664"/>
                <a:gd name="T34" fmla="*/ 0 w 667"/>
                <a:gd name="T35" fmla="*/ 0 h 664"/>
                <a:gd name="T36" fmla="*/ 0 w 667"/>
                <a:gd name="T37" fmla="*/ 0 h 664"/>
                <a:gd name="T38" fmla="*/ 0 w 667"/>
                <a:gd name="T39" fmla="*/ 0 h 664"/>
                <a:gd name="T40" fmla="*/ 0 w 667"/>
                <a:gd name="T41" fmla="*/ 0 h 664"/>
                <a:gd name="T42" fmla="*/ 0 w 667"/>
                <a:gd name="T43" fmla="*/ 0 h 664"/>
                <a:gd name="T44" fmla="*/ 0 w 667"/>
                <a:gd name="T45" fmla="*/ 0 h 664"/>
                <a:gd name="T46" fmla="*/ 0 w 667"/>
                <a:gd name="T47" fmla="*/ 0 h 664"/>
                <a:gd name="T48" fmla="*/ 0 w 667"/>
                <a:gd name="T49" fmla="*/ 0 h 664"/>
                <a:gd name="T50" fmla="*/ 0 w 667"/>
                <a:gd name="T51" fmla="*/ 0 h 664"/>
                <a:gd name="T52" fmla="*/ 0 w 667"/>
                <a:gd name="T53" fmla="*/ 0 h 664"/>
                <a:gd name="T54" fmla="*/ 0 w 667"/>
                <a:gd name="T55" fmla="*/ 0 h 664"/>
                <a:gd name="T56" fmla="*/ 0 w 667"/>
                <a:gd name="T57" fmla="*/ 0 h 664"/>
                <a:gd name="T58" fmla="*/ 0 w 667"/>
                <a:gd name="T59" fmla="*/ 0 h 664"/>
                <a:gd name="T60" fmla="*/ 0 w 667"/>
                <a:gd name="T61" fmla="*/ 0 h 664"/>
                <a:gd name="T62" fmla="*/ 0 w 667"/>
                <a:gd name="T63" fmla="*/ 0 h 664"/>
                <a:gd name="T64" fmla="*/ 0 w 667"/>
                <a:gd name="T65" fmla="*/ 0 h 664"/>
                <a:gd name="T66" fmla="*/ 0 w 667"/>
                <a:gd name="T67" fmla="*/ 0 h 664"/>
                <a:gd name="T68" fmla="*/ 0 w 667"/>
                <a:gd name="T69" fmla="*/ 0 h 664"/>
                <a:gd name="T70" fmla="*/ 0 w 667"/>
                <a:gd name="T71" fmla="*/ 0 h 664"/>
                <a:gd name="T72" fmla="*/ 0 w 667"/>
                <a:gd name="T73" fmla="*/ 0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7" h="664">
                  <a:moveTo>
                    <a:pt x="277" y="659"/>
                  </a:moveTo>
                  <a:lnTo>
                    <a:pt x="332" y="664"/>
                  </a:lnTo>
                  <a:lnTo>
                    <a:pt x="393" y="659"/>
                  </a:lnTo>
                  <a:lnTo>
                    <a:pt x="448" y="642"/>
                  </a:lnTo>
                  <a:lnTo>
                    <a:pt x="500" y="620"/>
                  </a:lnTo>
                  <a:lnTo>
                    <a:pt x="548" y="588"/>
                  </a:lnTo>
                  <a:lnTo>
                    <a:pt x="589" y="546"/>
                  </a:lnTo>
                  <a:lnTo>
                    <a:pt x="622" y="497"/>
                  </a:lnTo>
                  <a:lnTo>
                    <a:pt x="644" y="446"/>
                  </a:lnTo>
                  <a:lnTo>
                    <a:pt x="661" y="389"/>
                  </a:lnTo>
                  <a:lnTo>
                    <a:pt x="667" y="331"/>
                  </a:lnTo>
                  <a:lnTo>
                    <a:pt x="661" y="276"/>
                  </a:lnTo>
                  <a:lnTo>
                    <a:pt x="644" y="217"/>
                  </a:lnTo>
                  <a:lnTo>
                    <a:pt x="622" y="165"/>
                  </a:lnTo>
                  <a:lnTo>
                    <a:pt x="589" y="118"/>
                  </a:lnTo>
                  <a:lnTo>
                    <a:pt x="548" y="77"/>
                  </a:lnTo>
                  <a:lnTo>
                    <a:pt x="500" y="45"/>
                  </a:lnTo>
                  <a:lnTo>
                    <a:pt x="448" y="19"/>
                  </a:lnTo>
                  <a:lnTo>
                    <a:pt x="393" y="6"/>
                  </a:lnTo>
                  <a:lnTo>
                    <a:pt x="332" y="0"/>
                  </a:lnTo>
                  <a:lnTo>
                    <a:pt x="277" y="6"/>
                  </a:lnTo>
                  <a:lnTo>
                    <a:pt x="221" y="19"/>
                  </a:lnTo>
                  <a:lnTo>
                    <a:pt x="166" y="45"/>
                  </a:lnTo>
                  <a:lnTo>
                    <a:pt x="122" y="77"/>
                  </a:lnTo>
                  <a:lnTo>
                    <a:pt x="80" y="118"/>
                  </a:lnTo>
                  <a:lnTo>
                    <a:pt x="44" y="165"/>
                  </a:lnTo>
                  <a:lnTo>
                    <a:pt x="19" y="217"/>
                  </a:lnTo>
                  <a:lnTo>
                    <a:pt x="6" y="276"/>
                  </a:lnTo>
                  <a:lnTo>
                    <a:pt x="0" y="331"/>
                  </a:lnTo>
                  <a:lnTo>
                    <a:pt x="6" y="389"/>
                  </a:lnTo>
                  <a:lnTo>
                    <a:pt x="19" y="446"/>
                  </a:lnTo>
                  <a:lnTo>
                    <a:pt x="44" y="497"/>
                  </a:lnTo>
                  <a:lnTo>
                    <a:pt x="80" y="546"/>
                  </a:lnTo>
                  <a:lnTo>
                    <a:pt x="122" y="588"/>
                  </a:lnTo>
                  <a:lnTo>
                    <a:pt x="166" y="620"/>
                  </a:lnTo>
                  <a:lnTo>
                    <a:pt x="221" y="642"/>
                  </a:lnTo>
                  <a:lnTo>
                    <a:pt x="277" y="65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2" name="Freeform 110"/>
            <p:cNvSpPr>
              <a:spLocks/>
            </p:cNvSpPr>
            <p:nvPr/>
          </p:nvSpPr>
          <p:spPr bwMode="auto">
            <a:xfrm>
              <a:off x="4649" y="3382"/>
              <a:ext cx="19" cy="19"/>
            </a:xfrm>
            <a:custGeom>
              <a:avLst/>
              <a:gdLst>
                <a:gd name="T0" fmla="*/ 0 w 667"/>
                <a:gd name="T1" fmla="*/ 0 h 664"/>
                <a:gd name="T2" fmla="*/ 0 w 667"/>
                <a:gd name="T3" fmla="*/ 0 h 664"/>
                <a:gd name="T4" fmla="*/ 0 w 667"/>
                <a:gd name="T5" fmla="*/ 0 h 664"/>
                <a:gd name="T6" fmla="*/ 0 w 667"/>
                <a:gd name="T7" fmla="*/ 0 h 664"/>
                <a:gd name="T8" fmla="*/ 0 w 667"/>
                <a:gd name="T9" fmla="*/ 0 h 664"/>
                <a:gd name="T10" fmla="*/ 0 w 667"/>
                <a:gd name="T11" fmla="*/ 0 h 664"/>
                <a:gd name="T12" fmla="*/ 0 w 667"/>
                <a:gd name="T13" fmla="*/ 0 h 664"/>
                <a:gd name="T14" fmla="*/ 0 w 667"/>
                <a:gd name="T15" fmla="*/ 0 h 664"/>
                <a:gd name="T16" fmla="*/ 0 w 667"/>
                <a:gd name="T17" fmla="*/ 0 h 664"/>
                <a:gd name="T18" fmla="*/ 0 w 667"/>
                <a:gd name="T19" fmla="*/ 0 h 664"/>
                <a:gd name="T20" fmla="*/ 0 w 667"/>
                <a:gd name="T21" fmla="*/ 0 h 664"/>
                <a:gd name="T22" fmla="*/ 0 w 667"/>
                <a:gd name="T23" fmla="*/ 0 h 664"/>
                <a:gd name="T24" fmla="*/ 0 w 667"/>
                <a:gd name="T25" fmla="*/ 0 h 664"/>
                <a:gd name="T26" fmla="*/ 0 w 667"/>
                <a:gd name="T27" fmla="*/ 0 h 664"/>
                <a:gd name="T28" fmla="*/ 0 w 667"/>
                <a:gd name="T29" fmla="*/ 0 h 664"/>
                <a:gd name="T30" fmla="*/ 0 w 667"/>
                <a:gd name="T31" fmla="*/ 0 h 664"/>
                <a:gd name="T32" fmla="*/ 0 w 667"/>
                <a:gd name="T33" fmla="*/ 0 h 664"/>
                <a:gd name="T34" fmla="*/ 0 w 667"/>
                <a:gd name="T35" fmla="*/ 0 h 664"/>
                <a:gd name="T36" fmla="*/ 0 w 667"/>
                <a:gd name="T37" fmla="*/ 0 h 664"/>
                <a:gd name="T38" fmla="*/ 0 w 667"/>
                <a:gd name="T39" fmla="*/ 0 h 664"/>
                <a:gd name="T40" fmla="*/ 0 w 667"/>
                <a:gd name="T41" fmla="*/ 0 h 664"/>
                <a:gd name="T42" fmla="*/ 0 w 667"/>
                <a:gd name="T43" fmla="*/ 0 h 664"/>
                <a:gd name="T44" fmla="*/ 0 w 667"/>
                <a:gd name="T45" fmla="*/ 0 h 664"/>
                <a:gd name="T46" fmla="*/ 0 w 667"/>
                <a:gd name="T47" fmla="*/ 0 h 664"/>
                <a:gd name="T48" fmla="*/ 0 w 667"/>
                <a:gd name="T49" fmla="*/ 0 h 664"/>
                <a:gd name="T50" fmla="*/ 0 w 667"/>
                <a:gd name="T51" fmla="*/ 0 h 664"/>
                <a:gd name="T52" fmla="*/ 0 w 667"/>
                <a:gd name="T53" fmla="*/ 0 h 664"/>
                <a:gd name="T54" fmla="*/ 0 w 667"/>
                <a:gd name="T55" fmla="*/ 0 h 664"/>
                <a:gd name="T56" fmla="*/ 0 w 667"/>
                <a:gd name="T57" fmla="*/ 0 h 664"/>
                <a:gd name="T58" fmla="*/ 0 w 667"/>
                <a:gd name="T59" fmla="*/ 0 h 664"/>
                <a:gd name="T60" fmla="*/ 0 w 667"/>
                <a:gd name="T61" fmla="*/ 0 h 664"/>
                <a:gd name="T62" fmla="*/ 0 w 667"/>
                <a:gd name="T63" fmla="*/ 0 h 664"/>
                <a:gd name="T64" fmla="*/ 0 w 667"/>
                <a:gd name="T65" fmla="*/ 0 h 664"/>
                <a:gd name="T66" fmla="*/ 0 w 667"/>
                <a:gd name="T67" fmla="*/ 0 h 664"/>
                <a:gd name="T68" fmla="*/ 0 w 667"/>
                <a:gd name="T69" fmla="*/ 0 h 664"/>
                <a:gd name="T70" fmla="*/ 0 w 667"/>
                <a:gd name="T71" fmla="*/ 0 h 664"/>
                <a:gd name="T72" fmla="*/ 0 w 667"/>
                <a:gd name="T73" fmla="*/ 0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7" h="664">
                  <a:moveTo>
                    <a:pt x="277" y="659"/>
                  </a:moveTo>
                  <a:lnTo>
                    <a:pt x="332" y="664"/>
                  </a:lnTo>
                  <a:lnTo>
                    <a:pt x="393" y="659"/>
                  </a:lnTo>
                  <a:lnTo>
                    <a:pt x="448" y="642"/>
                  </a:lnTo>
                  <a:lnTo>
                    <a:pt x="500" y="620"/>
                  </a:lnTo>
                  <a:lnTo>
                    <a:pt x="548" y="588"/>
                  </a:lnTo>
                  <a:lnTo>
                    <a:pt x="589" y="546"/>
                  </a:lnTo>
                  <a:lnTo>
                    <a:pt x="622" y="497"/>
                  </a:lnTo>
                  <a:lnTo>
                    <a:pt x="644" y="446"/>
                  </a:lnTo>
                  <a:lnTo>
                    <a:pt x="661" y="389"/>
                  </a:lnTo>
                  <a:lnTo>
                    <a:pt x="667" y="331"/>
                  </a:lnTo>
                  <a:lnTo>
                    <a:pt x="661" y="276"/>
                  </a:lnTo>
                  <a:lnTo>
                    <a:pt x="644" y="217"/>
                  </a:lnTo>
                  <a:lnTo>
                    <a:pt x="622" y="165"/>
                  </a:lnTo>
                  <a:lnTo>
                    <a:pt x="589" y="118"/>
                  </a:lnTo>
                  <a:lnTo>
                    <a:pt x="548" y="77"/>
                  </a:lnTo>
                  <a:lnTo>
                    <a:pt x="500" y="45"/>
                  </a:lnTo>
                  <a:lnTo>
                    <a:pt x="448" y="19"/>
                  </a:lnTo>
                  <a:lnTo>
                    <a:pt x="393" y="6"/>
                  </a:lnTo>
                  <a:lnTo>
                    <a:pt x="332" y="0"/>
                  </a:lnTo>
                  <a:lnTo>
                    <a:pt x="277" y="6"/>
                  </a:lnTo>
                  <a:lnTo>
                    <a:pt x="221" y="19"/>
                  </a:lnTo>
                  <a:lnTo>
                    <a:pt x="166" y="45"/>
                  </a:lnTo>
                  <a:lnTo>
                    <a:pt x="122" y="77"/>
                  </a:lnTo>
                  <a:lnTo>
                    <a:pt x="80" y="118"/>
                  </a:lnTo>
                  <a:lnTo>
                    <a:pt x="44" y="165"/>
                  </a:lnTo>
                  <a:lnTo>
                    <a:pt x="19" y="217"/>
                  </a:lnTo>
                  <a:lnTo>
                    <a:pt x="6" y="276"/>
                  </a:lnTo>
                  <a:lnTo>
                    <a:pt x="0" y="331"/>
                  </a:lnTo>
                  <a:lnTo>
                    <a:pt x="6" y="389"/>
                  </a:lnTo>
                  <a:lnTo>
                    <a:pt x="19" y="446"/>
                  </a:lnTo>
                  <a:lnTo>
                    <a:pt x="44" y="497"/>
                  </a:lnTo>
                  <a:lnTo>
                    <a:pt x="80" y="546"/>
                  </a:lnTo>
                  <a:lnTo>
                    <a:pt x="122" y="588"/>
                  </a:lnTo>
                  <a:lnTo>
                    <a:pt x="166" y="620"/>
                  </a:lnTo>
                  <a:lnTo>
                    <a:pt x="221" y="642"/>
                  </a:lnTo>
                  <a:lnTo>
                    <a:pt x="277" y="65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3" name="Line 111"/>
            <p:cNvSpPr>
              <a:spLocks noChangeShapeType="1"/>
            </p:cNvSpPr>
            <p:nvPr/>
          </p:nvSpPr>
          <p:spPr bwMode="auto">
            <a:xfrm flipH="1" flipV="1">
              <a:off x="4653" y="3364"/>
              <a:ext cx="10"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44" name="Freeform 112"/>
            <p:cNvSpPr>
              <a:spLocks/>
            </p:cNvSpPr>
            <p:nvPr/>
          </p:nvSpPr>
          <p:spPr bwMode="auto">
            <a:xfrm>
              <a:off x="4511" y="3323"/>
              <a:ext cx="76" cy="52"/>
            </a:xfrm>
            <a:custGeom>
              <a:avLst/>
              <a:gdLst>
                <a:gd name="T0" fmla="*/ 0 w 2662"/>
                <a:gd name="T1" fmla="*/ 0 h 1816"/>
                <a:gd name="T2" fmla="*/ 0 w 2662"/>
                <a:gd name="T3" fmla="*/ 0 h 1816"/>
                <a:gd name="T4" fmla="*/ 0 w 2662"/>
                <a:gd name="T5" fmla="*/ 0 h 1816"/>
                <a:gd name="T6" fmla="*/ 0 w 2662"/>
                <a:gd name="T7" fmla="*/ 0 h 1816"/>
                <a:gd name="T8" fmla="*/ 0 w 2662"/>
                <a:gd name="T9" fmla="*/ 0 h 1816"/>
                <a:gd name="T10" fmla="*/ 0 w 2662"/>
                <a:gd name="T11" fmla="*/ 0 h 1816"/>
                <a:gd name="T12" fmla="*/ 0 w 2662"/>
                <a:gd name="T13" fmla="*/ 0 h 1816"/>
                <a:gd name="T14" fmla="*/ 0 w 2662"/>
                <a:gd name="T15" fmla="*/ 0 h 1816"/>
                <a:gd name="T16" fmla="*/ 0 w 2662"/>
                <a:gd name="T17" fmla="*/ 0 h 1816"/>
                <a:gd name="T18" fmla="*/ 0 w 2662"/>
                <a:gd name="T19" fmla="*/ 0 h 1816"/>
                <a:gd name="T20" fmla="*/ 0 w 2662"/>
                <a:gd name="T21" fmla="*/ 0 h 1816"/>
                <a:gd name="T22" fmla="*/ 0 w 2662"/>
                <a:gd name="T23" fmla="*/ 0 h 1816"/>
                <a:gd name="T24" fmla="*/ 0 w 2662"/>
                <a:gd name="T25" fmla="*/ 0 h 1816"/>
                <a:gd name="T26" fmla="*/ 0 w 2662"/>
                <a:gd name="T27" fmla="*/ 0 h 1816"/>
                <a:gd name="T28" fmla="*/ 0 w 2662"/>
                <a:gd name="T29" fmla="*/ 0 h 1816"/>
                <a:gd name="T30" fmla="*/ 0 w 2662"/>
                <a:gd name="T31" fmla="*/ 0 h 1816"/>
                <a:gd name="T32" fmla="*/ 0 w 2662"/>
                <a:gd name="T33" fmla="*/ 0 h 1816"/>
                <a:gd name="T34" fmla="*/ 0 w 2662"/>
                <a:gd name="T35" fmla="*/ 0 h 1816"/>
                <a:gd name="T36" fmla="*/ 0 w 2662"/>
                <a:gd name="T37" fmla="*/ 0 h 1816"/>
                <a:gd name="T38" fmla="*/ 0 w 2662"/>
                <a:gd name="T39" fmla="*/ 0 h 1816"/>
                <a:gd name="T40" fmla="*/ 0 w 2662"/>
                <a:gd name="T41" fmla="*/ 0 h 1816"/>
                <a:gd name="T42" fmla="*/ 0 w 2662"/>
                <a:gd name="T43" fmla="*/ 0 h 1816"/>
                <a:gd name="T44" fmla="*/ 0 w 2662"/>
                <a:gd name="T45" fmla="*/ 0 h 1816"/>
                <a:gd name="T46" fmla="*/ 0 w 2662"/>
                <a:gd name="T47" fmla="*/ 0 h 1816"/>
                <a:gd name="T48" fmla="*/ 0 w 2662"/>
                <a:gd name="T49" fmla="*/ 0 h 1816"/>
                <a:gd name="T50" fmla="*/ 0 w 2662"/>
                <a:gd name="T51" fmla="*/ 0 h 1816"/>
                <a:gd name="T52" fmla="*/ 0 w 2662"/>
                <a:gd name="T53" fmla="*/ 0 h 1816"/>
                <a:gd name="T54" fmla="*/ 0 w 2662"/>
                <a:gd name="T55" fmla="*/ 0 h 1816"/>
                <a:gd name="T56" fmla="*/ 0 w 2662"/>
                <a:gd name="T57" fmla="*/ 0 h 1816"/>
                <a:gd name="T58" fmla="*/ 0 w 2662"/>
                <a:gd name="T59" fmla="*/ 0 h 1816"/>
                <a:gd name="T60" fmla="*/ 0 w 2662"/>
                <a:gd name="T61" fmla="*/ 0 h 1816"/>
                <a:gd name="T62" fmla="*/ 0 w 2662"/>
                <a:gd name="T63" fmla="*/ 0 h 1816"/>
                <a:gd name="T64" fmla="*/ 0 w 2662"/>
                <a:gd name="T65" fmla="*/ 0 h 1816"/>
                <a:gd name="T66" fmla="*/ 0 w 2662"/>
                <a:gd name="T67" fmla="*/ 0 h 1816"/>
                <a:gd name="T68" fmla="*/ 0 w 2662"/>
                <a:gd name="T69" fmla="*/ 0 h 1816"/>
                <a:gd name="T70" fmla="*/ 0 w 2662"/>
                <a:gd name="T71" fmla="*/ 0 h 1816"/>
                <a:gd name="T72" fmla="*/ 0 w 2662"/>
                <a:gd name="T73" fmla="*/ 0 h 1816"/>
                <a:gd name="T74" fmla="*/ 0 w 2662"/>
                <a:gd name="T75" fmla="*/ 0 h 1816"/>
                <a:gd name="T76" fmla="*/ 0 w 2662"/>
                <a:gd name="T77" fmla="*/ 0 h 1816"/>
                <a:gd name="T78" fmla="*/ 0 w 2662"/>
                <a:gd name="T79" fmla="*/ 0 h 1816"/>
                <a:gd name="T80" fmla="*/ 0 w 2662"/>
                <a:gd name="T81" fmla="*/ 0 h 1816"/>
                <a:gd name="T82" fmla="*/ 0 w 2662"/>
                <a:gd name="T83" fmla="*/ 0 h 18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62" h="1816">
                  <a:moveTo>
                    <a:pt x="2662" y="1384"/>
                  </a:moveTo>
                  <a:lnTo>
                    <a:pt x="2662" y="1270"/>
                  </a:lnTo>
                  <a:lnTo>
                    <a:pt x="2654" y="1158"/>
                  </a:lnTo>
                  <a:lnTo>
                    <a:pt x="2631" y="1042"/>
                  </a:lnTo>
                  <a:lnTo>
                    <a:pt x="2601" y="932"/>
                  </a:lnTo>
                  <a:lnTo>
                    <a:pt x="2563" y="824"/>
                  </a:lnTo>
                  <a:lnTo>
                    <a:pt x="2515" y="717"/>
                  </a:lnTo>
                  <a:lnTo>
                    <a:pt x="2457" y="618"/>
                  </a:lnTo>
                  <a:lnTo>
                    <a:pt x="2388" y="524"/>
                  </a:lnTo>
                  <a:lnTo>
                    <a:pt x="2317" y="436"/>
                  </a:lnTo>
                  <a:lnTo>
                    <a:pt x="2233" y="353"/>
                  </a:lnTo>
                  <a:lnTo>
                    <a:pt x="2147" y="278"/>
                  </a:lnTo>
                  <a:lnTo>
                    <a:pt x="2051" y="212"/>
                  </a:lnTo>
                  <a:lnTo>
                    <a:pt x="1951" y="152"/>
                  </a:lnTo>
                  <a:lnTo>
                    <a:pt x="1847" y="105"/>
                  </a:lnTo>
                  <a:lnTo>
                    <a:pt x="1738" y="66"/>
                  </a:lnTo>
                  <a:lnTo>
                    <a:pt x="1628" y="33"/>
                  </a:lnTo>
                  <a:lnTo>
                    <a:pt x="1511" y="14"/>
                  </a:lnTo>
                  <a:lnTo>
                    <a:pt x="1399" y="2"/>
                  </a:lnTo>
                  <a:lnTo>
                    <a:pt x="1285" y="0"/>
                  </a:lnTo>
                  <a:lnTo>
                    <a:pt x="1167" y="12"/>
                  </a:lnTo>
                  <a:lnTo>
                    <a:pt x="1053" y="30"/>
                  </a:lnTo>
                  <a:lnTo>
                    <a:pt x="942" y="58"/>
                  </a:lnTo>
                  <a:lnTo>
                    <a:pt x="832" y="100"/>
                  </a:lnTo>
                  <a:lnTo>
                    <a:pt x="730" y="144"/>
                  </a:lnTo>
                  <a:lnTo>
                    <a:pt x="631" y="202"/>
                  </a:lnTo>
                  <a:lnTo>
                    <a:pt x="533" y="267"/>
                  </a:lnTo>
                  <a:lnTo>
                    <a:pt x="445" y="339"/>
                  </a:lnTo>
                  <a:lnTo>
                    <a:pt x="359" y="422"/>
                  </a:lnTo>
                  <a:lnTo>
                    <a:pt x="285" y="507"/>
                  </a:lnTo>
                  <a:lnTo>
                    <a:pt x="218" y="601"/>
                  </a:lnTo>
                  <a:lnTo>
                    <a:pt x="158" y="700"/>
                  </a:lnTo>
                  <a:lnTo>
                    <a:pt x="111" y="805"/>
                  </a:lnTo>
                  <a:lnTo>
                    <a:pt x="69" y="912"/>
                  </a:lnTo>
                  <a:lnTo>
                    <a:pt x="36" y="1023"/>
                  </a:lnTo>
                  <a:lnTo>
                    <a:pt x="14" y="1135"/>
                  </a:lnTo>
                  <a:lnTo>
                    <a:pt x="3" y="1251"/>
                  </a:lnTo>
                  <a:lnTo>
                    <a:pt x="0" y="1364"/>
                  </a:lnTo>
                  <a:lnTo>
                    <a:pt x="8" y="1483"/>
                  </a:lnTo>
                  <a:lnTo>
                    <a:pt x="28" y="1593"/>
                  </a:lnTo>
                  <a:lnTo>
                    <a:pt x="55" y="1706"/>
                  </a:lnTo>
                  <a:lnTo>
                    <a:pt x="94" y="181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5" name="Freeform 113"/>
            <p:cNvSpPr>
              <a:spLocks/>
            </p:cNvSpPr>
            <p:nvPr/>
          </p:nvSpPr>
          <p:spPr bwMode="auto">
            <a:xfrm>
              <a:off x="4525" y="3337"/>
              <a:ext cx="48" cy="32"/>
            </a:xfrm>
            <a:custGeom>
              <a:avLst/>
              <a:gdLst>
                <a:gd name="T0" fmla="*/ 0 w 1668"/>
                <a:gd name="T1" fmla="*/ 0 h 1122"/>
                <a:gd name="T2" fmla="*/ 0 w 1668"/>
                <a:gd name="T3" fmla="*/ 0 h 1122"/>
                <a:gd name="T4" fmla="*/ 0 w 1668"/>
                <a:gd name="T5" fmla="*/ 0 h 1122"/>
                <a:gd name="T6" fmla="*/ 0 w 1668"/>
                <a:gd name="T7" fmla="*/ 0 h 1122"/>
                <a:gd name="T8" fmla="*/ 0 w 1668"/>
                <a:gd name="T9" fmla="*/ 0 h 1122"/>
                <a:gd name="T10" fmla="*/ 0 w 1668"/>
                <a:gd name="T11" fmla="*/ 0 h 1122"/>
                <a:gd name="T12" fmla="*/ 0 w 1668"/>
                <a:gd name="T13" fmla="*/ 0 h 1122"/>
                <a:gd name="T14" fmla="*/ 0 w 1668"/>
                <a:gd name="T15" fmla="*/ 0 h 1122"/>
                <a:gd name="T16" fmla="*/ 0 w 1668"/>
                <a:gd name="T17" fmla="*/ 0 h 1122"/>
                <a:gd name="T18" fmla="*/ 0 w 1668"/>
                <a:gd name="T19" fmla="*/ 0 h 1122"/>
                <a:gd name="T20" fmla="*/ 0 w 1668"/>
                <a:gd name="T21" fmla="*/ 0 h 1122"/>
                <a:gd name="T22" fmla="*/ 0 w 1668"/>
                <a:gd name="T23" fmla="*/ 0 h 1122"/>
                <a:gd name="T24" fmla="*/ 0 w 1668"/>
                <a:gd name="T25" fmla="*/ 0 h 1122"/>
                <a:gd name="T26" fmla="*/ 0 w 1668"/>
                <a:gd name="T27" fmla="*/ 0 h 1122"/>
                <a:gd name="T28" fmla="*/ 0 w 1668"/>
                <a:gd name="T29" fmla="*/ 0 h 1122"/>
                <a:gd name="T30" fmla="*/ 0 w 1668"/>
                <a:gd name="T31" fmla="*/ 0 h 1122"/>
                <a:gd name="T32" fmla="*/ 0 w 1668"/>
                <a:gd name="T33" fmla="*/ 0 h 1122"/>
                <a:gd name="T34" fmla="*/ 0 w 1668"/>
                <a:gd name="T35" fmla="*/ 0 h 1122"/>
                <a:gd name="T36" fmla="*/ 0 w 1668"/>
                <a:gd name="T37" fmla="*/ 0 h 1122"/>
                <a:gd name="T38" fmla="*/ 0 w 1668"/>
                <a:gd name="T39" fmla="*/ 0 h 1122"/>
                <a:gd name="T40" fmla="*/ 0 w 1668"/>
                <a:gd name="T41" fmla="*/ 0 h 1122"/>
                <a:gd name="T42" fmla="*/ 0 w 1668"/>
                <a:gd name="T43" fmla="*/ 0 h 1122"/>
                <a:gd name="T44" fmla="*/ 0 w 1668"/>
                <a:gd name="T45" fmla="*/ 0 h 1122"/>
                <a:gd name="T46" fmla="*/ 0 w 1668"/>
                <a:gd name="T47" fmla="*/ 0 h 1122"/>
                <a:gd name="T48" fmla="*/ 0 w 1668"/>
                <a:gd name="T49" fmla="*/ 0 h 1122"/>
                <a:gd name="T50" fmla="*/ 0 w 1668"/>
                <a:gd name="T51" fmla="*/ 0 h 1122"/>
                <a:gd name="T52" fmla="*/ 0 w 1668"/>
                <a:gd name="T53" fmla="*/ 0 h 1122"/>
                <a:gd name="T54" fmla="*/ 0 w 1668"/>
                <a:gd name="T55" fmla="*/ 0 h 1122"/>
                <a:gd name="T56" fmla="*/ 0 w 1668"/>
                <a:gd name="T57" fmla="*/ 0 h 1122"/>
                <a:gd name="T58" fmla="*/ 0 w 1668"/>
                <a:gd name="T59" fmla="*/ 0 h 1122"/>
                <a:gd name="T60" fmla="*/ 0 w 1668"/>
                <a:gd name="T61" fmla="*/ 0 h 1122"/>
                <a:gd name="T62" fmla="*/ 0 w 1668"/>
                <a:gd name="T63" fmla="*/ 0 h 1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8" h="1122">
                  <a:moveTo>
                    <a:pt x="0" y="829"/>
                  </a:moveTo>
                  <a:lnTo>
                    <a:pt x="6" y="735"/>
                  </a:lnTo>
                  <a:lnTo>
                    <a:pt x="23" y="644"/>
                  </a:lnTo>
                  <a:lnTo>
                    <a:pt x="51" y="553"/>
                  </a:lnTo>
                  <a:lnTo>
                    <a:pt x="86" y="469"/>
                  </a:lnTo>
                  <a:lnTo>
                    <a:pt x="134" y="386"/>
                  </a:lnTo>
                  <a:lnTo>
                    <a:pt x="186" y="311"/>
                  </a:lnTo>
                  <a:lnTo>
                    <a:pt x="249" y="240"/>
                  </a:lnTo>
                  <a:lnTo>
                    <a:pt x="318" y="176"/>
                  </a:lnTo>
                  <a:lnTo>
                    <a:pt x="396" y="124"/>
                  </a:lnTo>
                  <a:lnTo>
                    <a:pt x="479" y="80"/>
                  </a:lnTo>
                  <a:lnTo>
                    <a:pt x="564" y="44"/>
                  </a:lnTo>
                  <a:lnTo>
                    <a:pt x="656" y="20"/>
                  </a:lnTo>
                  <a:lnTo>
                    <a:pt x="750" y="2"/>
                  </a:lnTo>
                  <a:lnTo>
                    <a:pt x="841" y="0"/>
                  </a:lnTo>
                  <a:lnTo>
                    <a:pt x="938" y="5"/>
                  </a:lnTo>
                  <a:lnTo>
                    <a:pt x="1029" y="22"/>
                  </a:lnTo>
                  <a:lnTo>
                    <a:pt x="1120" y="49"/>
                  </a:lnTo>
                  <a:lnTo>
                    <a:pt x="1203" y="88"/>
                  </a:lnTo>
                  <a:lnTo>
                    <a:pt x="1286" y="135"/>
                  </a:lnTo>
                  <a:lnTo>
                    <a:pt x="1360" y="187"/>
                  </a:lnTo>
                  <a:lnTo>
                    <a:pt x="1432" y="251"/>
                  </a:lnTo>
                  <a:lnTo>
                    <a:pt x="1493" y="322"/>
                  </a:lnTo>
                  <a:lnTo>
                    <a:pt x="1546" y="399"/>
                  </a:lnTo>
                  <a:lnTo>
                    <a:pt x="1590" y="482"/>
                  </a:lnTo>
                  <a:lnTo>
                    <a:pt x="1626" y="568"/>
                  </a:lnTo>
                  <a:lnTo>
                    <a:pt x="1650" y="662"/>
                  </a:lnTo>
                  <a:lnTo>
                    <a:pt x="1665" y="752"/>
                  </a:lnTo>
                  <a:lnTo>
                    <a:pt x="1668" y="843"/>
                  </a:lnTo>
                  <a:lnTo>
                    <a:pt x="1662" y="940"/>
                  </a:lnTo>
                  <a:lnTo>
                    <a:pt x="1642" y="1031"/>
                  </a:lnTo>
                  <a:lnTo>
                    <a:pt x="1614" y="112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6" name="Freeform 114"/>
            <p:cNvSpPr>
              <a:spLocks/>
            </p:cNvSpPr>
            <p:nvPr/>
          </p:nvSpPr>
          <p:spPr bwMode="auto">
            <a:xfrm>
              <a:off x="4521" y="3333"/>
              <a:ext cx="57" cy="38"/>
            </a:xfrm>
            <a:custGeom>
              <a:avLst/>
              <a:gdLst>
                <a:gd name="T0" fmla="*/ 0 w 1999"/>
                <a:gd name="T1" fmla="*/ 0 h 1334"/>
                <a:gd name="T2" fmla="*/ 0 w 1999"/>
                <a:gd name="T3" fmla="*/ 0 h 1334"/>
                <a:gd name="T4" fmla="*/ 0 w 1999"/>
                <a:gd name="T5" fmla="*/ 0 h 1334"/>
                <a:gd name="T6" fmla="*/ 0 w 1999"/>
                <a:gd name="T7" fmla="*/ 0 h 1334"/>
                <a:gd name="T8" fmla="*/ 0 w 1999"/>
                <a:gd name="T9" fmla="*/ 0 h 1334"/>
                <a:gd name="T10" fmla="*/ 0 w 1999"/>
                <a:gd name="T11" fmla="*/ 0 h 1334"/>
                <a:gd name="T12" fmla="*/ 0 w 1999"/>
                <a:gd name="T13" fmla="*/ 0 h 1334"/>
                <a:gd name="T14" fmla="*/ 0 w 1999"/>
                <a:gd name="T15" fmla="*/ 0 h 1334"/>
                <a:gd name="T16" fmla="*/ 0 w 1999"/>
                <a:gd name="T17" fmla="*/ 0 h 1334"/>
                <a:gd name="T18" fmla="*/ 0 w 1999"/>
                <a:gd name="T19" fmla="*/ 0 h 1334"/>
                <a:gd name="T20" fmla="*/ 0 w 1999"/>
                <a:gd name="T21" fmla="*/ 0 h 1334"/>
                <a:gd name="T22" fmla="*/ 0 w 1999"/>
                <a:gd name="T23" fmla="*/ 0 h 1334"/>
                <a:gd name="T24" fmla="*/ 0 w 1999"/>
                <a:gd name="T25" fmla="*/ 0 h 1334"/>
                <a:gd name="T26" fmla="*/ 0 w 1999"/>
                <a:gd name="T27" fmla="*/ 0 h 1334"/>
                <a:gd name="T28" fmla="*/ 0 w 1999"/>
                <a:gd name="T29" fmla="*/ 0 h 1334"/>
                <a:gd name="T30" fmla="*/ 0 w 1999"/>
                <a:gd name="T31" fmla="*/ 0 h 1334"/>
                <a:gd name="T32" fmla="*/ 0 w 1999"/>
                <a:gd name="T33" fmla="*/ 0 h 1334"/>
                <a:gd name="T34" fmla="*/ 0 w 1999"/>
                <a:gd name="T35" fmla="*/ 0 h 1334"/>
                <a:gd name="T36" fmla="*/ 0 w 1999"/>
                <a:gd name="T37" fmla="*/ 0 h 1334"/>
                <a:gd name="T38" fmla="*/ 0 w 1999"/>
                <a:gd name="T39" fmla="*/ 0 h 1334"/>
                <a:gd name="T40" fmla="*/ 0 w 1999"/>
                <a:gd name="T41" fmla="*/ 0 h 1334"/>
                <a:gd name="T42" fmla="*/ 0 w 1999"/>
                <a:gd name="T43" fmla="*/ 0 h 1334"/>
                <a:gd name="T44" fmla="*/ 0 w 1999"/>
                <a:gd name="T45" fmla="*/ 0 h 1334"/>
                <a:gd name="T46" fmla="*/ 0 w 1999"/>
                <a:gd name="T47" fmla="*/ 0 h 1334"/>
                <a:gd name="T48" fmla="*/ 0 w 1999"/>
                <a:gd name="T49" fmla="*/ 0 h 1334"/>
                <a:gd name="T50" fmla="*/ 0 w 1999"/>
                <a:gd name="T51" fmla="*/ 0 h 1334"/>
                <a:gd name="T52" fmla="*/ 0 w 1999"/>
                <a:gd name="T53" fmla="*/ 0 h 1334"/>
                <a:gd name="T54" fmla="*/ 0 w 1999"/>
                <a:gd name="T55" fmla="*/ 0 h 1334"/>
                <a:gd name="T56" fmla="*/ 0 w 1999"/>
                <a:gd name="T57" fmla="*/ 0 h 1334"/>
                <a:gd name="T58" fmla="*/ 0 w 1999"/>
                <a:gd name="T59" fmla="*/ 0 h 1334"/>
                <a:gd name="T60" fmla="*/ 0 w 1999"/>
                <a:gd name="T61" fmla="*/ 0 h 1334"/>
                <a:gd name="T62" fmla="*/ 0 w 1999"/>
                <a:gd name="T63" fmla="*/ 0 h 1334"/>
                <a:gd name="T64" fmla="*/ 0 w 1999"/>
                <a:gd name="T65" fmla="*/ 0 h 1334"/>
                <a:gd name="T66" fmla="*/ 0 w 1999"/>
                <a:gd name="T67" fmla="*/ 0 h 1334"/>
                <a:gd name="T68" fmla="*/ 0 w 1999"/>
                <a:gd name="T69" fmla="*/ 0 h 1334"/>
                <a:gd name="T70" fmla="*/ 0 w 1999"/>
                <a:gd name="T71" fmla="*/ 0 h 13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99" h="1334">
                  <a:moveTo>
                    <a:pt x="1938" y="1334"/>
                  </a:moveTo>
                  <a:lnTo>
                    <a:pt x="1971" y="1232"/>
                  </a:lnTo>
                  <a:lnTo>
                    <a:pt x="1991" y="1132"/>
                  </a:lnTo>
                  <a:lnTo>
                    <a:pt x="1999" y="1025"/>
                  </a:lnTo>
                  <a:lnTo>
                    <a:pt x="1997" y="923"/>
                  </a:lnTo>
                  <a:lnTo>
                    <a:pt x="1986" y="821"/>
                  </a:lnTo>
                  <a:lnTo>
                    <a:pt x="1961" y="716"/>
                  </a:lnTo>
                  <a:lnTo>
                    <a:pt x="1925" y="619"/>
                  </a:lnTo>
                  <a:lnTo>
                    <a:pt x="1880" y="523"/>
                  </a:lnTo>
                  <a:lnTo>
                    <a:pt x="1828" y="435"/>
                  </a:lnTo>
                  <a:lnTo>
                    <a:pt x="1764" y="352"/>
                  </a:lnTo>
                  <a:lnTo>
                    <a:pt x="1689" y="275"/>
                  </a:lnTo>
                  <a:lnTo>
                    <a:pt x="1612" y="206"/>
                  </a:lnTo>
                  <a:lnTo>
                    <a:pt x="1526" y="146"/>
                  </a:lnTo>
                  <a:lnTo>
                    <a:pt x="1435" y="99"/>
                  </a:lnTo>
                  <a:lnTo>
                    <a:pt x="1335" y="58"/>
                  </a:lnTo>
                  <a:lnTo>
                    <a:pt x="1239" y="27"/>
                  </a:lnTo>
                  <a:lnTo>
                    <a:pt x="1136" y="8"/>
                  </a:lnTo>
                  <a:lnTo>
                    <a:pt x="1029" y="0"/>
                  </a:lnTo>
                  <a:lnTo>
                    <a:pt x="926" y="0"/>
                  </a:lnTo>
                  <a:lnTo>
                    <a:pt x="822" y="13"/>
                  </a:lnTo>
                  <a:lnTo>
                    <a:pt x="719" y="39"/>
                  </a:lnTo>
                  <a:lnTo>
                    <a:pt x="623" y="74"/>
                  </a:lnTo>
                  <a:lnTo>
                    <a:pt x="526" y="118"/>
                  </a:lnTo>
                  <a:lnTo>
                    <a:pt x="437" y="170"/>
                  </a:lnTo>
                  <a:lnTo>
                    <a:pt x="355" y="237"/>
                  </a:lnTo>
                  <a:lnTo>
                    <a:pt x="280" y="308"/>
                  </a:lnTo>
                  <a:lnTo>
                    <a:pt x="210" y="385"/>
                  </a:lnTo>
                  <a:lnTo>
                    <a:pt x="150" y="474"/>
                  </a:lnTo>
                  <a:lnTo>
                    <a:pt x="101" y="564"/>
                  </a:lnTo>
                  <a:lnTo>
                    <a:pt x="62" y="661"/>
                  </a:lnTo>
                  <a:lnTo>
                    <a:pt x="31" y="760"/>
                  </a:lnTo>
                  <a:lnTo>
                    <a:pt x="11" y="863"/>
                  </a:lnTo>
                  <a:lnTo>
                    <a:pt x="0" y="967"/>
                  </a:lnTo>
                  <a:lnTo>
                    <a:pt x="3" y="1071"/>
                  </a:lnTo>
                  <a:lnTo>
                    <a:pt x="18" y="11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7" name="Line 115"/>
            <p:cNvSpPr>
              <a:spLocks noChangeShapeType="1"/>
            </p:cNvSpPr>
            <p:nvPr/>
          </p:nvSpPr>
          <p:spPr bwMode="auto">
            <a:xfrm>
              <a:off x="4525" y="3361"/>
              <a:ext cx="12"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48" name="Freeform 116"/>
            <p:cNvSpPr>
              <a:spLocks/>
            </p:cNvSpPr>
            <p:nvPr/>
          </p:nvSpPr>
          <p:spPr bwMode="auto">
            <a:xfrm>
              <a:off x="4537" y="3349"/>
              <a:ext cx="21" cy="15"/>
            </a:xfrm>
            <a:custGeom>
              <a:avLst/>
              <a:gdLst>
                <a:gd name="T0" fmla="*/ 0 w 735"/>
                <a:gd name="T1" fmla="*/ 0 h 513"/>
                <a:gd name="T2" fmla="*/ 0 w 735"/>
                <a:gd name="T3" fmla="*/ 0 h 513"/>
                <a:gd name="T4" fmla="*/ 0 w 735"/>
                <a:gd name="T5" fmla="*/ 0 h 513"/>
                <a:gd name="T6" fmla="*/ 0 w 735"/>
                <a:gd name="T7" fmla="*/ 0 h 513"/>
                <a:gd name="T8" fmla="*/ 0 w 735"/>
                <a:gd name="T9" fmla="*/ 0 h 513"/>
                <a:gd name="T10" fmla="*/ 0 w 735"/>
                <a:gd name="T11" fmla="*/ 0 h 513"/>
                <a:gd name="T12" fmla="*/ 0 w 735"/>
                <a:gd name="T13" fmla="*/ 0 h 513"/>
                <a:gd name="T14" fmla="*/ 0 w 735"/>
                <a:gd name="T15" fmla="*/ 0 h 513"/>
                <a:gd name="T16" fmla="*/ 0 w 735"/>
                <a:gd name="T17" fmla="*/ 0 h 513"/>
                <a:gd name="T18" fmla="*/ 0 w 735"/>
                <a:gd name="T19" fmla="*/ 0 h 513"/>
                <a:gd name="T20" fmla="*/ 0 w 735"/>
                <a:gd name="T21" fmla="*/ 0 h 513"/>
                <a:gd name="T22" fmla="*/ 0 w 735"/>
                <a:gd name="T23" fmla="*/ 0 h 513"/>
                <a:gd name="T24" fmla="*/ 0 w 735"/>
                <a:gd name="T25" fmla="*/ 0 h 513"/>
                <a:gd name="T26" fmla="*/ 0 w 735"/>
                <a:gd name="T27" fmla="*/ 0 h 513"/>
                <a:gd name="T28" fmla="*/ 0 w 735"/>
                <a:gd name="T29" fmla="*/ 0 h 513"/>
                <a:gd name="T30" fmla="*/ 0 w 735"/>
                <a:gd name="T31" fmla="*/ 0 h 513"/>
                <a:gd name="T32" fmla="*/ 0 w 735"/>
                <a:gd name="T33" fmla="*/ 0 h 513"/>
                <a:gd name="T34" fmla="*/ 0 w 735"/>
                <a:gd name="T35" fmla="*/ 0 h 5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5" h="513">
                  <a:moveTo>
                    <a:pt x="11" y="513"/>
                  </a:moveTo>
                  <a:lnTo>
                    <a:pt x="0" y="446"/>
                  </a:lnTo>
                  <a:lnTo>
                    <a:pt x="0" y="381"/>
                  </a:lnTo>
                  <a:lnTo>
                    <a:pt x="11" y="317"/>
                  </a:lnTo>
                  <a:lnTo>
                    <a:pt x="30" y="254"/>
                  </a:lnTo>
                  <a:lnTo>
                    <a:pt x="58" y="196"/>
                  </a:lnTo>
                  <a:lnTo>
                    <a:pt x="96" y="144"/>
                  </a:lnTo>
                  <a:lnTo>
                    <a:pt x="146" y="96"/>
                  </a:lnTo>
                  <a:lnTo>
                    <a:pt x="199" y="58"/>
                  </a:lnTo>
                  <a:lnTo>
                    <a:pt x="257" y="30"/>
                  </a:lnTo>
                  <a:lnTo>
                    <a:pt x="321" y="9"/>
                  </a:lnTo>
                  <a:lnTo>
                    <a:pt x="386" y="0"/>
                  </a:lnTo>
                  <a:lnTo>
                    <a:pt x="450" y="0"/>
                  </a:lnTo>
                  <a:lnTo>
                    <a:pt x="517" y="11"/>
                  </a:lnTo>
                  <a:lnTo>
                    <a:pt x="577" y="33"/>
                  </a:lnTo>
                  <a:lnTo>
                    <a:pt x="636" y="64"/>
                  </a:lnTo>
                  <a:lnTo>
                    <a:pt x="691" y="102"/>
                  </a:lnTo>
                  <a:lnTo>
                    <a:pt x="735" y="14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49" name="Freeform 117"/>
            <p:cNvSpPr>
              <a:spLocks/>
            </p:cNvSpPr>
            <p:nvPr/>
          </p:nvSpPr>
          <p:spPr bwMode="auto">
            <a:xfrm>
              <a:off x="4478" y="3361"/>
              <a:ext cx="71" cy="53"/>
            </a:xfrm>
            <a:custGeom>
              <a:avLst/>
              <a:gdLst>
                <a:gd name="T0" fmla="*/ 0 w 2494"/>
                <a:gd name="T1" fmla="*/ 0 h 1877"/>
                <a:gd name="T2" fmla="*/ 0 w 2494"/>
                <a:gd name="T3" fmla="*/ 0 h 1877"/>
                <a:gd name="T4" fmla="*/ 0 w 2494"/>
                <a:gd name="T5" fmla="*/ 0 h 1877"/>
                <a:gd name="T6" fmla="*/ 0 w 2494"/>
                <a:gd name="T7" fmla="*/ 0 h 1877"/>
                <a:gd name="T8" fmla="*/ 0 w 2494"/>
                <a:gd name="T9" fmla="*/ 0 h 1877"/>
                <a:gd name="T10" fmla="*/ 0 w 2494"/>
                <a:gd name="T11" fmla="*/ 0 h 1877"/>
                <a:gd name="T12" fmla="*/ 0 w 2494"/>
                <a:gd name="T13" fmla="*/ 0 h 1877"/>
                <a:gd name="T14" fmla="*/ 0 w 2494"/>
                <a:gd name="T15" fmla="*/ 0 h 1877"/>
                <a:gd name="T16" fmla="*/ 0 w 2494"/>
                <a:gd name="T17" fmla="*/ 0 h 1877"/>
                <a:gd name="T18" fmla="*/ 0 w 2494"/>
                <a:gd name="T19" fmla="*/ 0 h 1877"/>
                <a:gd name="T20" fmla="*/ 0 w 2494"/>
                <a:gd name="T21" fmla="*/ 0 h 1877"/>
                <a:gd name="T22" fmla="*/ 0 w 2494"/>
                <a:gd name="T23" fmla="*/ 0 h 1877"/>
                <a:gd name="T24" fmla="*/ 0 w 2494"/>
                <a:gd name="T25" fmla="*/ 0 h 1877"/>
                <a:gd name="T26" fmla="*/ 0 w 2494"/>
                <a:gd name="T27" fmla="*/ 0 h 1877"/>
                <a:gd name="T28" fmla="*/ 0 w 2494"/>
                <a:gd name="T29" fmla="*/ 0 h 1877"/>
                <a:gd name="T30" fmla="*/ 0 w 2494"/>
                <a:gd name="T31" fmla="*/ 0 h 18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4" h="1877">
                  <a:moveTo>
                    <a:pt x="2494" y="19"/>
                  </a:moveTo>
                  <a:lnTo>
                    <a:pt x="0" y="19"/>
                  </a:lnTo>
                  <a:lnTo>
                    <a:pt x="0" y="0"/>
                  </a:lnTo>
                  <a:lnTo>
                    <a:pt x="3" y="163"/>
                  </a:lnTo>
                  <a:lnTo>
                    <a:pt x="19" y="325"/>
                  </a:lnTo>
                  <a:lnTo>
                    <a:pt x="44" y="486"/>
                  </a:lnTo>
                  <a:lnTo>
                    <a:pt x="78" y="645"/>
                  </a:lnTo>
                  <a:lnTo>
                    <a:pt x="125" y="799"/>
                  </a:lnTo>
                  <a:lnTo>
                    <a:pt x="182" y="951"/>
                  </a:lnTo>
                  <a:lnTo>
                    <a:pt x="246" y="1100"/>
                  </a:lnTo>
                  <a:lnTo>
                    <a:pt x="324" y="1243"/>
                  </a:lnTo>
                  <a:lnTo>
                    <a:pt x="409" y="1383"/>
                  </a:lnTo>
                  <a:lnTo>
                    <a:pt x="500" y="1516"/>
                  </a:lnTo>
                  <a:lnTo>
                    <a:pt x="603" y="1643"/>
                  </a:lnTo>
                  <a:lnTo>
                    <a:pt x="714" y="1761"/>
                  </a:lnTo>
                  <a:lnTo>
                    <a:pt x="833" y="187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0" name="Line 118"/>
            <p:cNvSpPr>
              <a:spLocks noChangeShapeType="1"/>
            </p:cNvSpPr>
            <p:nvPr/>
          </p:nvSpPr>
          <p:spPr bwMode="auto">
            <a:xfrm flipH="1" flipV="1">
              <a:off x="4469" y="3407"/>
              <a:ext cx="33" cy="1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51" name="Freeform 119"/>
            <p:cNvSpPr>
              <a:spLocks/>
            </p:cNvSpPr>
            <p:nvPr/>
          </p:nvSpPr>
          <p:spPr bwMode="auto">
            <a:xfrm>
              <a:off x="4459" y="3394"/>
              <a:ext cx="14" cy="38"/>
            </a:xfrm>
            <a:custGeom>
              <a:avLst/>
              <a:gdLst>
                <a:gd name="T0" fmla="*/ 0 w 498"/>
                <a:gd name="T1" fmla="*/ 0 h 1326"/>
                <a:gd name="T2" fmla="*/ 0 w 498"/>
                <a:gd name="T3" fmla="*/ 0 h 1326"/>
                <a:gd name="T4" fmla="*/ 0 w 498"/>
                <a:gd name="T5" fmla="*/ 0 h 1326"/>
                <a:gd name="T6" fmla="*/ 0 w 498"/>
                <a:gd name="T7" fmla="*/ 0 h 1326"/>
                <a:gd name="T8" fmla="*/ 0 w 498"/>
                <a:gd name="T9" fmla="*/ 0 h 13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1326">
                  <a:moveTo>
                    <a:pt x="332" y="165"/>
                  </a:moveTo>
                  <a:lnTo>
                    <a:pt x="332" y="1326"/>
                  </a:lnTo>
                  <a:lnTo>
                    <a:pt x="0" y="1326"/>
                  </a:lnTo>
                  <a:lnTo>
                    <a:pt x="0" y="331"/>
                  </a:lnTo>
                  <a:lnTo>
                    <a:pt x="49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2" name="Line 120"/>
            <p:cNvSpPr>
              <a:spLocks noChangeShapeType="1"/>
            </p:cNvSpPr>
            <p:nvPr/>
          </p:nvSpPr>
          <p:spPr bwMode="auto">
            <a:xfrm flipH="1">
              <a:off x="4468" y="3399"/>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53" name="Freeform 121"/>
            <p:cNvSpPr>
              <a:spLocks/>
            </p:cNvSpPr>
            <p:nvPr/>
          </p:nvSpPr>
          <p:spPr bwMode="auto">
            <a:xfrm>
              <a:off x="4426" y="3361"/>
              <a:ext cx="44" cy="38"/>
            </a:xfrm>
            <a:custGeom>
              <a:avLst/>
              <a:gdLst>
                <a:gd name="T0" fmla="*/ 0 w 1554"/>
                <a:gd name="T1" fmla="*/ 0 h 1328"/>
                <a:gd name="T2" fmla="*/ 0 w 1554"/>
                <a:gd name="T3" fmla="*/ 0 h 1328"/>
                <a:gd name="T4" fmla="*/ 0 w 1554"/>
                <a:gd name="T5" fmla="*/ 0 h 1328"/>
                <a:gd name="T6" fmla="*/ 0 w 1554"/>
                <a:gd name="T7" fmla="*/ 0 h 1328"/>
                <a:gd name="T8" fmla="*/ 0 w 1554"/>
                <a:gd name="T9" fmla="*/ 0 h 1328"/>
                <a:gd name="T10" fmla="*/ 0 w 1554"/>
                <a:gd name="T11" fmla="*/ 0 h 1328"/>
                <a:gd name="T12" fmla="*/ 0 w 1554"/>
                <a:gd name="T13" fmla="*/ 0 h 1328"/>
                <a:gd name="T14" fmla="*/ 0 w 1554"/>
                <a:gd name="T15" fmla="*/ 0 h 1328"/>
                <a:gd name="T16" fmla="*/ 0 w 1554"/>
                <a:gd name="T17" fmla="*/ 0 h 1328"/>
                <a:gd name="T18" fmla="*/ 0 w 1554"/>
                <a:gd name="T19" fmla="*/ 0 h 1328"/>
                <a:gd name="T20" fmla="*/ 0 w 1554"/>
                <a:gd name="T21" fmla="*/ 0 h 1328"/>
                <a:gd name="T22" fmla="*/ 0 w 1554"/>
                <a:gd name="T23" fmla="*/ 0 h 1328"/>
                <a:gd name="T24" fmla="*/ 0 w 1554"/>
                <a:gd name="T25" fmla="*/ 0 h 1328"/>
                <a:gd name="T26" fmla="*/ 0 w 1554"/>
                <a:gd name="T27" fmla="*/ 0 h 1328"/>
                <a:gd name="T28" fmla="*/ 0 w 1554"/>
                <a:gd name="T29" fmla="*/ 0 h 1328"/>
                <a:gd name="T30" fmla="*/ 0 w 1554"/>
                <a:gd name="T31" fmla="*/ 0 h 1328"/>
                <a:gd name="T32" fmla="*/ 0 w 1554"/>
                <a:gd name="T33" fmla="*/ 0 h 1328"/>
                <a:gd name="T34" fmla="*/ 0 w 1554"/>
                <a:gd name="T35" fmla="*/ 0 h 1328"/>
                <a:gd name="T36" fmla="*/ 0 w 1554"/>
                <a:gd name="T37" fmla="*/ 0 h 1328"/>
                <a:gd name="T38" fmla="*/ 0 w 1554"/>
                <a:gd name="T39" fmla="*/ 0 h 1328"/>
                <a:gd name="T40" fmla="*/ 0 w 1554"/>
                <a:gd name="T41" fmla="*/ 0 h 1328"/>
                <a:gd name="T42" fmla="*/ 0 w 1554"/>
                <a:gd name="T43" fmla="*/ 0 h 1328"/>
                <a:gd name="T44" fmla="*/ 0 w 1554"/>
                <a:gd name="T45" fmla="*/ 0 h 1328"/>
                <a:gd name="T46" fmla="*/ 0 w 1554"/>
                <a:gd name="T47" fmla="*/ 0 h 1328"/>
                <a:gd name="T48" fmla="*/ 0 w 1554"/>
                <a:gd name="T49" fmla="*/ 0 h 1328"/>
                <a:gd name="T50" fmla="*/ 0 w 1554"/>
                <a:gd name="T51" fmla="*/ 0 h 1328"/>
                <a:gd name="T52" fmla="*/ 0 w 1554"/>
                <a:gd name="T53" fmla="*/ 0 h 1328"/>
                <a:gd name="T54" fmla="*/ 0 w 1554"/>
                <a:gd name="T55" fmla="*/ 0 h 1328"/>
                <a:gd name="T56" fmla="*/ 0 w 1554"/>
                <a:gd name="T57" fmla="*/ 0 h 1328"/>
                <a:gd name="T58" fmla="*/ 0 w 1554"/>
                <a:gd name="T59" fmla="*/ 0 h 1328"/>
                <a:gd name="T60" fmla="*/ 0 w 1554"/>
                <a:gd name="T61" fmla="*/ 0 h 1328"/>
                <a:gd name="T62" fmla="*/ 0 w 1554"/>
                <a:gd name="T63" fmla="*/ 0 h 1328"/>
                <a:gd name="T64" fmla="*/ 0 w 1554"/>
                <a:gd name="T65" fmla="*/ 0 h 1328"/>
                <a:gd name="T66" fmla="*/ 0 w 1554"/>
                <a:gd name="T67" fmla="*/ 0 h 1328"/>
                <a:gd name="T68" fmla="*/ 0 w 1554"/>
                <a:gd name="T69" fmla="*/ 0 h 1328"/>
                <a:gd name="T70" fmla="*/ 0 w 1554"/>
                <a:gd name="T71" fmla="*/ 0 h 1328"/>
                <a:gd name="T72" fmla="*/ 0 w 1554"/>
                <a:gd name="T73" fmla="*/ 0 h 1328"/>
                <a:gd name="T74" fmla="*/ 0 w 1554"/>
                <a:gd name="T75" fmla="*/ 0 h 1328"/>
                <a:gd name="T76" fmla="*/ 0 w 1554"/>
                <a:gd name="T77" fmla="*/ 0 h 1328"/>
                <a:gd name="T78" fmla="*/ 0 w 1554"/>
                <a:gd name="T79" fmla="*/ 0 h 1328"/>
                <a:gd name="T80" fmla="*/ 0 w 1554"/>
                <a:gd name="T81" fmla="*/ 0 h 1328"/>
                <a:gd name="T82" fmla="*/ 0 w 1554"/>
                <a:gd name="T83" fmla="*/ 0 h 1328"/>
                <a:gd name="T84" fmla="*/ 0 w 1554"/>
                <a:gd name="T85" fmla="*/ 0 h 1328"/>
                <a:gd name="T86" fmla="*/ 0 w 1554"/>
                <a:gd name="T87" fmla="*/ 0 h 1328"/>
                <a:gd name="T88" fmla="*/ 0 w 1554"/>
                <a:gd name="T89" fmla="*/ 0 h 1328"/>
                <a:gd name="T90" fmla="*/ 0 w 1554"/>
                <a:gd name="T91" fmla="*/ 0 h 1328"/>
                <a:gd name="T92" fmla="*/ 0 w 1554"/>
                <a:gd name="T93" fmla="*/ 0 h 1328"/>
                <a:gd name="T94" fmla="*/ 0 w 1554"/>
                <a:gd name="T95" fmla="*/ 0 h 1328"/>
                <a:gd name="T96" fmla="*/ 0 w 1554"/>
                <a:gd name="T97" fmla="*/ 0 h 1328"/>
                <a:gd name="T98" fmla="*/ 0 w 1554"/>
                <a:gd name="T99" fmla="*/ 0 h 1328"/>
                <a:gd name="T100" fmla="*/ 0 w 1554"/>
                <a:gd name="T101" fmla="*/ 0 h 1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54" h="1328">
                  <a:moveTo>
                    <a:pt x="1164" y="1106"/>
                  </a:moveTo>
                  <a:lnTo>
                    <a:pt x="1211" y="1045"/>
                  </a:lnTo>
                  <a:lnTo>
                    <a:pt x="1256" y="973"/>
                  </a:lnTo>
                  <a:lnTo>
                    <a:pt x="1288" y="899"/>
                  </a:lnTo>
                  <a:lnTo>
                    <a:pt x="1313" y="824"/>
                  </a:lnTo>
                  <a:lnTo>
                    <a:pt x="1327" y="745"/>
                  </a:lnTo>
                  <a:lnTo>
                    <a:pt x="1332" y="667"/>
                  </a:lnTo>
                  <a:lnTo>
                    <a:pt x="1327" y="584"/>
                  </a:lnTo>
                  <a:lnTo>
                    <a:pt x="1313" y="508"/>
                  </a:lnTo>
                  <a:lnTo>
                    <a:pt x="1288" y="430"/>
                  </a:lnTo>
                  <a:lnTo>
                    <a:pt x="1256" y="356"/>
                  </a:lnTo>
                  <a:lnTo>
                    <a:pt x="1214" y="287"/>
                  </a:lnTo>
                  <a:lnTo>
                    <a:pt x="1167" y="223"/>
                  </a:lnTo>
                  <a:lnTo>
                    <a:pt x="1109" y="168"/>
                  </a:lnTo>
                  <a:lnTo>
                    <a:pt x="1042" y="119"/>
                  </a:lnTo>
                  <a:lnTo>
                    <a:pt x="977" y="75"/>
                  </a:lnTo>
                  <a:lnTo>
                    <a:pt x="902" y="41"/>
                  </a:lnTo>
                  <a:lnTo>
                    <a:pt x="827" y="17"/>
                  </a:lnTo>
                  <a:lnTo>
                    <a:pt x="744" y="6"/>
                  </a:lnTo>
                  <a:lnTo>
                    <a:pt x="667" y="0"/>
                  </a:lnTo>
                  <a:lnTo>
                    <a:pt x="584" y="6"/>
                  </a:lnTo>
                  <a:lnTo>
                    <a:pt x="506" y="20"/>
                  </a:lnTo>
                  <a:lnTo>
                    <a:pt x="429" y="44"/>
                  </a:lnTo>
                  <a:lnTo>
                    <a:pt x="354" y="77"/>
                  </a:lnTo>
                  <a:lnTo>
                    <a:pt x="287" y="119"/>
                  </a:lnTo>
                  <a:lnTo>
                    <a:pt x="222" y="171"/>
                  </a:lnTo>
                  <a:lnTo>
                    <a:pt x="170" y="226"/>
                  </a:lnTo>
                  <a:lnTo>
                    <a:pt x="116" y="290"/>
                  </a:lnTo>
                  <a:lnTo>
                    <a:pt x="75" y="358"/>
                  </a:lnTo>
                  <a:lnTo>
                    <a:pt x="42" y="433"/>
                  </a:lnTo>
                  <a:lnTo>
                    <a:pt x="20" y="511"/>
                  </a:lnTo>
                  <a:lnTo>
                    <a:pt x="3" y="587"/>
                  </a:lnTo>
                  <a:lnTo>
                    <a:pt x="0" y="670"/>
                  </a:lnTo>
                  <a:lnTo>
                    <a:pt x="6" y="747"/>
                  </a:lnTo>
                  <a:lnTo>
                    <a:pt x="20" y="827"/>
                  </a:lnTo>
                  <a:lnTo>
                    <a:pt x="44" y="904"/>
                  </a:lnTo>
                  <a:lnTo>
                    <a:pt x="80" y="979"/>
                  </a:lnTo>
                  <a:lnTo>
                    <a:pt x="122" y="1045"/>
                  </a:lnTo>
                  <a:lnTo>
                    <a:pt x="172" y="1109"/>
                  </a:lnTo>
                  <a:lnTo>
                    <a:pt x="230" y="1166"/>
                  </a:lnTo>
                  <a:lnTo>
                    <a:pt x="294" y="1216"/>
                  </a:lnTo>
                  <a:lnTo>
                    <a:pt x="362" y="1254"/>
                  </a:lnTo>
                  <a:lnTo>
                    <a:pt x="437" y="1288"/>
                  </a:lnTo>
                  <a:lnTo>
                    <a:pt x="515" y="1309"/>
                  </a:lnTo>
                  <a:lnTo>
                    <a:pt x="592" y="1323"/>
                  </a:lnTo>
                  <a:lnTo>
                    <a:pt x="675" y="1328"/>
                  </a:lnTo>
                  <a:lnTo>
                    <a:pt x="755" y="1323"/>
                  </a:lnTo>
                  <a:lnTo>
                    <a:pt x="835" y="1307"/>
                  </a:lnTo>
                  <a:lnTo>
                    <a:pt x="835" y="998"/>
                  </a:lnTo>
                  <a:lnTo>
                    <a:pt x="1164" y="1106"/>
                  </a:lnTo>
                  <a:lnTo>
                    <a:pt x="1554" y="123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4" name="Freeform 122"/>
            <p:cNvSpPr>
              <a:spLocks/>
            </p:cNvSpPr>
            <p:nvPr/>
          </p:nvSpPr>
          <p:spPr bwMode="auto">
            <a:xfrm>
              <a:off x="4473" y="3399"/>
              <a:ext cx="29" cy="38"/>
            </a:xfrm>
            <a:custGeom>
              <a:avLst/>
              <a:gdLst>
                <a:gd name="T0" fmla="*/ 0 w 1001"/>
                <a:gd name="T1" fmla="*/ 0 h 1326"/>
                <a:gd name="T2" fmla="*/ 0 w 1001"/>
                <a:gd name="T3" fmla="*/ 0 h 1326"/>
                <a:gd name="T4" fmla="*/ 0 w 1001"/>
                <a:gd name="T5" fmla="*/ 0 h 1326"/>
                <a:gd name="T6" fmla="*/ 0 60000 65536"/>
                <a:gd name="T7" fmla="*/ 0 60000 65536"/>
                <a:gd name="T8" fmla="*/ 0 60000 65536"/>
              </a:gdLst>
              <a:ahLst/>
              <a:cxnLst>
                <a:cxn ang="T6">
                  <a:pos x="T0" y="T1"/>
                </a:cxn>
                <a:cxn ang="T7">
                  <a:pos x="T2" y="T3"/>
                </a:cxn>
                <a:cxn ang="T8">
                  <a:pos x="T4" y="T5"/>
                </a:cxn>
              </a:cxnLst>
              <a:rect l="0" t="0" r="r" b="b"/>
              <a:pathLst>
                <a:path w="1001" h="1326">
                  <a:moveTo>
                    <a:pt x="0" y="0"/>
                  </a:moveTo>
                  <a:lnTo>
                    <a:pt x="1001" y="530"/>
                  </a:lnTo>
                  <a:lnTo>
                    <a:pt x="1001" y="132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5" name="Freeform 123"/>
            <p:cNvSpPr>
              <a:spLocks/>
            </p:cNvSpPr>
            <p:nvPr/>
          </p:nvSpPr>
          <p:spPr bwMode="auto">
            <a:xfrm>
              <a:off x="4473" y="3427"/>
              <a:ext cx="29" cy="10"/>
            </a:xfrm>
            <a:custGeom>
              <a:avLst/>
              <a:gdLst>
                <a:gd name="T0" fmla="*/ 0 w 1001"/>
                <a:gd name="T1" fmla="*/ 0 h 331"/>
                <a:gd name="T2" fmla="*/ 0 w 1001"/>
                <a:gd name="T3" fmla="*/ 0 h 331"/>
                <a:gd name="T4" fmla="*/ 0 w 1001"/>
                <a:gd name="T5" fmla="*/ 0 h 331"/>
                <a:gd name="T6" fmla="*/ 0 60000 65536"/>
                <a:gd name="T7" fmla="*/ 0 60000 65536"/>
                <a:gd name="T8" fmla="*/ 0 60000 65536"/>
              </a:gdLst>
              <a:ahLst/>
              <a:cxnLst>
                <a:cxn ang="T6">
                  <a:pos x="T0" y="T1"/>
                </a:cxn>
                <a:cxn ang="T7">
                  <a:pos x="T2" y="T3"/>
                </a:cxn>
                <a:cxn ang="T8">
                  <a:pos x="T4" y="T5"/>
                </a:cxn>
              </a:cxnLst>
              <a:rect l="0" t="0" r="r" b="b"/>
              <a:pathLst>
                <a:path w="1001" h="331">
                  <a:moveTo>
                    <a:pt x="1001" y="0"/>
                  </a:moveTo>
                  <a:lnTo>
                    <a:pt x="0" y="0"/>
                  </a:lnTo>
                  <a:lnTo>
                    <a:pt x="0" y="33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6" name="Line 124"/>
            <p:cNvSpPr>
              <a:spLocks noChangeShapeType="1"/>
            </p:cNvSpPr>
            <p:nvPr/>
          </p:nvSpPr>
          <p:spPr bwMode="auto">
            <a:xfrm flipV="1">
              <a:off x="4464" y="3432"/>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57" name="Line 125"/>
            <p:cNvSpPr>
              <a:spLocks noChangeShapeType="1"/>
            </p:cNvSpPr>
            <p:nvPr/>
          </p:nvSpPr>
          <p:spPr bwMode="auto">
            <a:xfrm flipV="1">
              <a:off x="4449" y="3398"/>
              <a:ext cx="1" cy="3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58" name="Freeform 126"/>
            <p:cNvSpPr>
              <a:spLocks/>
            </p:cNvSpPr>
            <p:nvPr/>
          </p:nvSpPr>
          <p:spPr bwMode="auto">
            <a:xfrm>
              <a:off x="4416" y="3392"/>
              <a:ext cx="29" cy="7"/>
            </a:xfrm>
            <a:custGeom>
              <a:avLst/>
              <a:gdLst>
                <a:gd name="T0" fmla="*/ 0 w 1001"/>
                <a:gd name="T1" fmla="*/ 0 h 250"/>
                <a:gd name="T2" fmla="*/ 0 w 1001"/>
                <a:gd name="T3" fmla="*/ 0 h 250"/>
                <a:gd name="T4" fmla="*/ 0 w 1001"/>
                <a:gd name="T5" fmla="*/ 0 h 250"/>
                <a:gd name="T6" fmla="*/ 0 w 1001"/>
                <a:gd name="T7" fmla="*/ 0 h 250"/>
                <a:gd name="T8" fmla="*/ 0 w 1001"/>
                <a:gd name="T9" fmla="*/ 0 h 250"/>
                <a:gd name="T10" fmla="*/ 0 w 1001"/>
                <a:gd name="T11" fmla="*/ 0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1" h="250">
                  <a:moveTo>
                    <a:pt x="1001" y="250"/>
                  </a:moveTo>
                  <a:lnTo>
                    <a:pt x="0" y="250"/>
                  </a:lnTo>
                  <a:lnTo>
                    <a:pt x="168" y="250"/>
                  </a:lnTo>
                  <a:lnTo>
                    <a:pt x="168" y="0"/>
                  </a:lnTo>
                  <a:lnTo>
                    <a:pt x="417" y="0"/>
                  </a:lnTo>
                  <a:lnTo>
                    <a:pt x="417" y="2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59" name="Freeform 127"/>
            <p:cNvSpPr>
              <a:spLocks/>
            </p:cNvSpPr>
            <p:nvPr/>
          </p:nvSpPr>
          <p:spPr bwMode="auto">
            <a:xfrm>
              <a:off x="4416" y="3399"/>
              <a:ext cx="24" cy="33"/>
            </a:xfrm>
            <a:custGeom>
              <a:avLst/>
              <a:gdLst>
                <a:gd name="T0" fmla="*/ 0 w 835"/>
                <a:gd name="T1" fmla="*/ 0 h 1161"/>
                <a:gd name="T2" fmla="*/ 0 w 835"/>
                <a:gd name="T3" fmla="*/ 0 h 1161"/>
                <a:gd name="T4" fmla="*/ 0 w 835"/>
                <a:gd name="T5" fmla="*/ 0 h 1161"/>
                <a:gd name="T6" fmla="*/ 0 w 835"/>
                <a:gd name="T7" fmla="*/ 0 h 1161"/>
                <a:gd name="T8" fmla="*/ 0 w 835"/>
                <a:gd name="T9" fmla="*/ 0 h 1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161">
                  <a:moveTo>
                    <a:pt x="835" y="0"/>
                  </a:moveTo>
                  <a:lnTo>
                    <a:pt x="835" y="166"/>
                  </a:lnTo>
                  <a:lnTo>
                    <a:pt x="504" y="1161"/>
                  </a:lnTo>
                  <a:lnTo>
                    <a:pt x="0" y="116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0" name="Freeform 128"/>
            <p:cNvSpPr>
              <a:spLocks/>
            </p:cNvSpPr>
            <p:nvPr/>
          </p:nvSpPr>
          <p:spPr bwMode="auto">
            <a:xfrm>
              <a:off x="4435" y="3371"/>
              <a:ext cx="19" cy="19"/>
            </a:xfrm>
            <a:custGeom>
              <a:avLst/>
              <a:gdLst>
                <a:gd name="T0" fmla="*/ 0 w 666"/>
                <a:gd name="T1" fmla="*/ 0 h 664"/>
                <a:gd name="T2" fmla="*/ 0 w 666"/>
                <a:gd name="T3" fmla="*/ 0 h 664"/>
                <a:gd name="T4" fmla="*/ 0 w 666"/>
                <a:gd name="T5" fmla="*/ 0 h 664"/>
                <a:gd name="T6" fmla="*/ 0 w 666"/>
                <a:gd name="T7" fmla="*/ 0 h 664"/>
                <a:gd name="T8" fmla="*/ 0 w 666"/>
                <a:gd name="T9" fmla="*/ 0 h 664"/>
                <a:gd name="T10" fmla="*/ 0 w 666"/>
                <a:gd name="T11" fmla="*/ 0 h 664"/>
                <a:gd name="T12" fmla="*/ 0 w 666"/>
                <a:gd name="T13" fmla="*/ 0 h 664"/>
                <a:gd name="T14" fmla="*/ 0 w 666"/>
                <a:gd name="T15" fmla="*/ 0 h 664"/>
                <a:gd name="T16" fmla="*/ 0 w 666"/>
                <a:gd name="T17" fmla="*/ 0 h 664"/>
                <a:gd name="T18" fmla="*/ 0 w 666"/>
                <a:gd name="T19" fmla="*/ 0 h 664"/>
                <a:gd name="T20" fmla="*/ 0 w 666"/>
                <a:gd name="T21" fmla="*/ 0 h 664"/>
                <a:gd name="T22" fmla="*/ 0 w 666"/>
                <a:gd name="T23" fmla="*/ 0 h 664"/>
                <a:gd name="T24" fmla="*/ 0 w 666"/>
                <a:gd name="T25" fmla="*/ 0 h 664"/>
                <a:gd name="T26" fmla="*/ 0 w 666"/>
                <a:gd name="T27" fmla="*/ 0 h 664"/>
                <a:gd name="T28" fmla="*/ 0 w 666"/>
                <a:gd name="T29" fmla="*/ 0 h 664"/>
                <a:gd name="T30" fmla="*/ 0 w 666"/>
                <a:gd name="T31" fmla="*/ 0 h 664"/>
                <a:gd name="T32" fmla="*/ 0 w 666"/>
                <a:gd name="T33" fmla="*/ 0 h 664"/>
                <a:gd name="T34" fmla="*/ 0 w 666"/>
                <a:gd name="T35" fmla="*/ 0 h 664"/>
                <a:gd name="T36" fmla="*/ 0 w 666"/>
                <a:gd name="T37" fmla="*/ 0 h 664"/>
                <a:gd name="T38" fmla="*/ 0 w 666"/>
                <a:gd name="T39" fmla="*/ 0 h 664"/>
                <a:gd name="T40" fmla="*/ 0 w 666"/>
                <a:gd name="T41" fmla="*/ 0 h 664"/>
                <a:gd name="T42" fmla="*/ 0 w 666"/>
                <a:gd name="T43" fmla="*/ 0 h 664"/>
                <a:gd name="T44" fmla="*/ 0 w 666"/>
                <a:gd name="T45" fmla="*/ 0 h 664"/>
                <a:gd name="T46" fmla="*/ 0 w 666"/>
                <a:gd name="T47" fmla="*/ 0 h 664"/>
                <a:gd name="T48" fmla="*/ 0 w 666"/>
                <a:gd name="T49" fmla="*/ 0 h 664"/>
                <a:gd name="T50" fmla="*/ 0 w 666"/>
                <a:gd name="T51" fmla="*/ 0 h 664"/>
                <a:gd name="T52" fmla="*/ 0 w 666"/>
                <a:gd name="T53" fmla="*/ 0 h 664"/>
                <a:gd name="T54" fmla="*/ 0 w 666"/>
                <a:gd name="T55" fmla="*/ 0 h 664"/>
                <a:gd name="T56" fmla="*/ 0 w 666"/>
                <a:gd name="T57" fmla="*/ 0 h 664"/>
                <a:gd name="T58" fmla="*/ 0 w 666"/>
                <a:gd name="T59" fmla="*/ 0 h 664"/>
                <a:gd name="T60" fmla="*/ 0 w 666"/>
                <a:gd name="T61" fmla="*/ 0 h 664"/>
                <a:gd name="T62" fmla="*/ 0 w 666"/>
                <a:gd name="T63" fmla="*/ 0 h 664"/>
                <a:gd name="T64" fmla="*/ 0 w 666"/>
                <a:gd name="T65" fmla="*/ 0 h 664"/>
                <a:gd name="T66" fmla="*/ 0 w 666"/>
                <a:gd name="T67" fmla="*/ 0 h 664"/>
                <a:gd name="T68" fmla="*/ 0 w 666"/>
                <a:gd name="T69" fmla="*/ 0 h 664"/>
                <a:gd name="T70" fmla="*/ 0 w 666"/>
                <a:gd name="T71" fmla="*/ 0 h 664"/>
                <a:gd name="T72" fmla="*/ 0 w 666"/>
                <a:gd name="T73" fmla="*/ 0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6" h="664">
                  <a:moveTo>
                    <a:pt x="78" y="543"/>
                  </a:moveTo>
                  <a:lnTo>
                    <a:pt x="119" y="584"/>
                  </a:lnTo>
                  <a:lnTo>
                    <a:pt x="166" y="617"/>
                  </a:lnTo>
                  <a:lnTo>
                    <a:pt x="218" y="642"/>
                  </a:lnTo>
                  <a:lnTo>
                    <a:pt x="273" y="658"/>
                  </a:lnTo>
                  <a:lnTo>
                    <a:pt x="332" y="664"/>
                  </a:lnTo>
                  <a:lnTo>
                    <a:pt x="389" y="658"/>
                  </a:lnTo>
                  <a:lnTo>
                    <a:pt x="445" y="642"/>
                  </a:lnTo>
                  <a:lnTo>
                    <a:pt x="500" y="617"/>
                  </a:lnTo>
                  <a:lnTo>
                    <a:pt x="544" y="584"/>
                  </a:lnTo>
                  <a:lnTo>
                    <a:pt x="586" y="543"/>
                  </a:lnTo>
                  <a:lnTo>
                    <a:pt x="619" y="496"/>
                  </a:lnTo>
                  <a:lnTo>
                    <a:pt x="644" y="443"/>
                  </a:lnTo>
                  <a:lnTo>
                    <a:pt x="661" y="385"/>
                  </a:lnTo>
                  <a:lnTo>
                    <a:pt x="666" y="331"/>
                  </a:lnTo>
                  <a:lnTo>
                    <a:pt x="661" y="273"/>
                  </a:lnTo>
                  <a:lnTo>
                    <a:pt x="644" y="214"/>
                  </a:lnTo>
                  <a:lnTo>
                    <a:pt x="619" y="165"/>
                  </a:lnTo>
                  <a:lnTo>
                    <a:pt x="586" y="118"/>
                  </a:lnTo>
                  <a:lnTo>
                    <a:pt x="544" y="74"/>
                  </a:lnTo>
                  <a:lnTo>
                    <a:pt x="500" y="42"/>
                  </a:lnTo>
                  <a:lnTo>
                    <a:pt x="445" y="19"/>
                  </a:lnTo>
                  <a:lnTo>
                    <a:pt x="389" y="6"/>
                  </a:lnTo>
                  <a:lnTo>
                    <a:pt x="332" y="0"/>
                  </a:lnTo>
                  <a:lnTo>
                    <a:pt x="273" y="6"/>
                  </a:lnTo>
                  <a:lnTo>
                    <a:pt x="218" y="19"/>
                  </a:lnTo>
                  <a:lnTo>
                    <a:pt x="166" y="42"/>
                  </a:lnTo>
                  <a:lnTo>
                    <a:pt x="119" y="74"/>
                  </a:lnTo>
                  <a:lnTo>
                    <a:pt x="78" y="118"/>
                  </a:lnTo>
                  <a:lnTo>
                    <a:pt x="42" y="165"/>
                  </a:lnTo>
                  <a:lnTo>
                    <a:pt x="16" y="214"/>
                  </a:lnTo>
                  <a:lnTo>
                    <a:pt x="6" y="273"/>
                  </a:lnTo>
                  <a:lnTo>
                    <a:pt x="0" y="331"/>
                  </a:lnTo>
                  <a:lnTo>
                    <a:pt x="6" y="385"/>
                  </a:lnTo>
                  <a:lnTo>
                    <a:pt x="16" y="443"/>
                  </a:lnTo>
                  <a:lnTo>
                    <a:pt x="42" y="496"/>
                  </a:lnTo>
                  <a:lnTo>
                    <a:pt x="78" y="54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1" name="Freeform 129"/>
            <p:cNvSpPr>
              <a:spLocks/>
            </p:cNvSpPr>
            <p:nvPr/>
          </p:nvSpPr>
          <p:spPr bwMode="auto">
            <a:xfrm>
              <a:off x="4435" y="3371"/>
              <a:ext cx="19" cy="19"/>
            </a:xfrm>
            <a:custGeom>
              <a:avLst/>
              <a:gdLst>
                <a:gd name="T0" fmla="*/ 0 w 666"/>
                <a:gd name="T1" fmla="*/ 0 h 664"/>
                <a:gd name="T2" fmla="*/ 0 w 666"/>
                <a:gd name="T3" fmla="*/ 0 h 664"/>
                <a:gd name="T4" fmla="*/ 0 w 666"/>
                <a:gd name="T5" fmla="*/ 0 h 664"/>
                <a:gd name="T6" fmla="*/ 0 w 666"/>
                <a:gd name="T7" fmla="*/ 0 h 664"/>
                <a:gd name="T8" fmla="*/ 0 w 666"/>
                <a:gd name="T9" fmla="*/ 0 h 664"/>
                <a:gd name="T10" fmla="*/ 0 w 666"/>
                <a:gd name="T11" fmla="*/ 0 h 664"/>
                <a:gd name="T12" fmla="*/ 0 w 666"/>
                <a:gd name="T13" fmla="*/ 0 h 664"/>
                <a:gd name="T14" fmla="*/ 0 w 666"/>
                <a:gd name="T15" fmla="*/ 0 h 664"/>
                <a:gd name="T16" fmla="*/ 0 w 666"/>
                <a:gd name="T17" fmla="*/ 0 h 664"/>
                <a:gd name="T18" fmla="*/ 0 w 666"/>
                <a:gd name="T19" fmla="*/ 0 h 664"/>
                <a:gd name="T20" fmla="*/ 0 w 666"/>
                <a:gd name="T21" fmla="*/ 0 h 664"/>
                <a:gd name="T22" fmla="*/ 0 w 666"/>
                <a:gd name="T23" fmla="*/ 0 h 664"/>
                <a:gd name="T24" fmla="*/ 0 w 666"/>
                <a:gd name="T25" fmla="*/ 0 h 664"/>
                <a:gd name="T26" fmla="*/ 0 w 666"/>
                <a:gd name="T27" fmla="*/ 0 h 664"/>
                <a:gd name="T28" fmla="*/ 0 w 666"/>
                <a:gd name="T29" fmla="*/ 0 h 664"/>
                <a:gd name="T30" fmla="*/ 0 w 666"/>
                <a:gd name="T31" fmla="*/ 0 h 664"/>
                <a:gd name="T32" fmla="*/ 0 w 666"/>
                <a:gd name="T33" fmla="*/ 0 h 664"/>
                <a:gd name="T34" fmla="*/ 0 w 666"/>
                <a:gd name="T35" fmla="*/ 0 h 664"/>
                <a:gd name="T36" fmla="*/ 0 w 666"/>
                <a:gd name="T37" fmla="*/ 0 h 664"/>
                <a:gd name="T38" fmla="*/ 0 w 666"/>
                <a:gd name="T39" fmla="*/ 0 h 664"/>
                <a:gd name="T40" fmla="*/ 0 w 666"/>
                <a:gd name="T41" fmla="*/ 0 h 664"/>
                <a:gd name="T42" fmla="*/ 0 w 666"/>
                <a:gd name="T43" fmla="*/ 0 h 664"/>
                <a:gd name="T44" fmla="*/ 0 w 666"/>
                <a:gd name="T45" fmla="*/ 0 h 664"/>
                <a:gd name="T46" fmla="*/ 0 w 666"/>
                <a:gd name="T47" fmla="*/ 0 h 664"/>
                <a:gd name="T48" fmla="*/ 0 w 666"/>
                <a:gd name="T49" fmla="*/ 0 h 664"/>
                <a:gd name="T50" fmla="*/ 0 w 666"/>
                <a:gd name="T51" fmla="*/ 0 h 664"/>
                <a:gd name="T52" fmla="*/ 0 w 666"/>
                <a:gd name="T53" fmla="*/ 0 h 664"/>
                <a:gd name="T54" fmla="*/ 0 w 666"/>
                <a:gd name="T55" fmla="*/ 0 h 664"/>
                <a:gd name="T56" fmla="*/ 0 w 666"/>
                <a:gd name="T57" fmla="*/ 0 h 664"/>
                <a:gd name="T58" fmla="*/ 0 w 666"/>
                <a:gd name="T59" fmla="*/ 0 h 664"/>
                <a:gd name="T60" fmla="*/ 0 w 666"/>
                <a:gd name="T61" fmla="*/ 0 h 664"/>
                <a:gd name="T62" fmla="*/ 0 w 666"/>
                <a:gd name="T63" fmla="*/ 0 h 664"/>
                <a:gd name="T64" fmla="*/ 0 w 666"/>
                <a:gd name="T65" fmla="*/ 0 h 664"/>
                <a:gd name="T66" fmla="*/ 0 w 666"/>
                <a:gd name="T67" fmla="*/ 0 h 664"/>
                <a:gd name="T68" fmla="*/ 0 w 666"/>
                <a:gd name="T69" fmla="*/ 0 h 664"/>
                <a:gd name="T70" fmla="*/ 0 w 666"/>
                <a:gd name="T71" fmla="*/ 0 h 664"/>
                <a:gd name="T72" fmla="*/ 0 w 666"/>
                <a:gd name="T73" fmla="*/ 0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6" h="664">
                  <a:moveTo>
                    <a:pt x="78" y="543"/>
                  </a:moveTo>
                  <a:lnTo>
                    <a:pt x="119" y="584"/>
                  </a:lnTo>
                  <a:lnTo>
                    <a:pt x="166" y="617"/>
                  </a:lnTo>
                  <a:lnTo>
                    <a:pt x="218" y="642"/>
                  </a:lnTo>
                  <a:lnTo>
                    <a:pt x="273" y="658"/>
                  </a:lnTo>
                  <a:lnTo>
                    <a:pt x="332" y="664"/>
                  </a:lnTo>
                  <a:lnTo>
                    <a:pt x="389" y="658"/>
                  </a:lnTo>
                  <a:lnTo>
                    <a:pt x="445" y="642"/>
                  </a:lnTo>
                  <a:lnTo>
                    <a:pt x="500" y="617"/>
                  </a:lnTo>
                  <a:lnTo>
                    <a:pt x="544" y="584"/>
                  </a:lnTo>
                  <a:lnTo>
                    <a:pt x="586" y="543"/>
                  </a:lnTo>
                  <a:lnTo>
                    <a:pt x="619" y="496"/>
                  </a:lnTo>
                  <a:lnTo>
                    <a:pt x="644" y="443"/>
                  </a:lnTo>
                  <a:lnTo>
                    <a:pt x="661" y="385"/>
                  </a:lnTo>
                  <a:lnTo>
                    <a:pt x="666" y="331"/>
                  </a:lnTo>
                  <a:lnTo>
                    <a:pt x="661" y="273"/>
                  </a:lnTo>
                  <a:lnTo>
                    <a:pt x="644" y="214"/>
                  </a:lnTo>
                  <a:lnTo>
                    <a:pt x="619" y="165"/>
                  </a:lnTo>
                  <a:lnTo>
                    <a:pt x="586" y="118"/>
                  </a:lnTo>
                  <a:lnTo>
                    <a:pt x="544" y="74"/>
                  </a:lnTo>
                  <a:lnTo>
                    <a:pt x="500" y="42"/>
                  </a:lnTo>
                  <a:lnTo>
                    <a:pt x="445" y="19"/>
                  </a:lnTo>
                  <a:lnTo>
                    <a:pt x="389" y="6"/>
                  </a:lnTo>
                  <a:lnTo>
                    <a:pt x="332" y="0"/>
                  </a:lnTo>
                  <a:lnTo>
                    <a:pt x="273" y="6"/>
                  </a:lnTo>
                  <a:lnTo>
                    <a:pt x="218" y="19"/>
                  </a:lnTo>
                  <a:lnTo>
                    <a:pt x="166" y="42"/>
                  </a:lnTo>
                  <a:lnTo>
                    <a:pt x="119" y="74"/>
                  </a:lnTo>
                  <a:lnTo>
                    <a:pt x="78" y="118"/>
                  </a:lnTo>
                  <a:lnTo>
                    <a:pt x="42" y="165"/>
                  </a:lnTo>
                  <a:lnTo>
                    <a:pt x="16" y="214"/>
                  </a:lnTo>
                  <a:lnTo>
                    <a:pt x="6" y="273"/>
                  </a:lnTo>
                  <a:lnTo>
                    <a:pt x="0" y="331"/>
                  </a:lnTo>
                  <a:lnTo>
                    <a:pt x="6" y="385"/>
                  </a:lnTo>
                  <a:lnTo>
                    <a:pt x="16" y="443"/>
                  </a:lnTo>
                  <a:lnTo>
                    <a:pt x="42" y="496"/>
                  </a:lnTo>
                  <a:lnTo>
                    <a:pt x="78" y="5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2" name="Rectangle 130"/>
            <p:cNvSpPr>
              <a:spLocks noChangeArrowheads="1"/>
            </p:cNvSpPr>
            <p:nvPr/>
          </p:nvSpPr>
          <p:spPr bwMode="auto">
            <a:xfrm>
              <a:off x="4430" y="3352"/>
              <a:ext cx="29" cy="1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463" name="Line 131"/>
            <p:cNvSpPr>
              <a:spLocks noChangeShapeType="1"/>
            </p:cNvSpPr>
            <p:nvPr/>
          </p:nvSpPr>
          <p:spPr bwMode="auto">
            <a:xfrm flipH="1">
              <a:off x="4430" y="3356"/>
              <a:ext cx="2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64" name="Rectangle 132"/>
            <p:cNvSpPr>
              <a:spLocks noChangeArrowheads="1"/>
            </p:cNvSpPr>
            <p:nvPr/>
          </p:nvSpPr>
          <p:spPr bwMode="auto">
            <a:xfrm>
              <a:off x="4437" y="3347"/>
              <a:ext cx="3" cy="5"/>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465" name="Freeform 133"/>
            <p:cNvSpPr>
              <a:spLocks/>
            </p:cNvSpPr>
            <p:nvPr/>
          </p:nvSpPr>
          <p:spPr bwMode="auto">
            <a:xfrm>
              <a:off x="4478" y="3351"/>
              <a:ext cx="1" cy="10"/>
            </a:xfrm>
            <a:custGeom>
              <a:avLst/>
              <a:gdLst>
                <a:gd name="T0" fmla="*/ 0 w 22"/>
                <a:gd name="T1" fmla="*/ 0 h 322"/>
                <a:gd name="T2" fmla="*/ 0 w 22"/>
                <a:gd name="T3" fmla="*/ 0 h 322"/>
                <a:gd name="T4" fmla="*/ 0 w 22"/>
                <a:gd name="T5" fmla="*/ 0 h 322"/>
                <a:gd name="T6" fmla="*/ 0 60000 65536"/>
                <a:gd name="T7" fmla="*/ 0 60000 65536"/>
                <a:gd name="T8" fmla="*/ 0 60000 65536"/>
              </a:gdLst>
              <a:ahLst/>
              <a:cxnLst>
                <a:cxn ang="T6">
                  <a:pos x="T0" y="T1"/>
                </a:cxn>
                <a:cxn ang="T7">
                  <a:pos x="T2" y="T3"/>
                </a:cxn>
                <a:cxn ang="T8">
                  <a:pos x="T4" y="T5"/>
                </a:cxn>
              </a:cxnLst>
              <a:rect l="0" t="0" r="r" b="b"/>
              <a:pathLst>
                <a:path w="22" h="322">
                  <a:moveTo>
                    <a:pt x="22" y="0"/>
                  </a:moveTo>
                  <a:lnTo>
                    <a:pt x="6" y="163"/>
                  </a:lnTo>
                  <a:lnTo>
                    <a:pt x="0" y="32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6" name="Freeform 134"/>
            <p:cNvSpPr>
              <a:spLocks/>
            </p:cNvSpPr>
            <p:nvPr/>
          </p:nvSpPr>
          <p:spPr bwMode="auto">
            <a:xfrm>
              <a:off x="4479" y="3290"/>
              <a:ext cx="142" cy="117"/>
            </a:xfrm>
            <a:custGeom>
              <a:avLst/>
              <a:gdLst>
                <a:gd name="T0" fmla="*/ 0 w 4970"/>
                <a:gd name="T1" fmla="*/ 0 h 4101"/>
                <a:gd name="T2" fmla="*/ 0 w 4970"/>
                <a:gd name="T3" fmla="*/ 0 h 4101"/>
                <a:gd name="T4" fmla="*/ 0 w 4970"/>
                <a:gd name="T5" fmla="*/ 0 h 4101"/>
                <a:gd name="T6" fmla="*/ 0 w 4970"/>
                <a:gd name="T7" fmla="*/ 0 h 4101"/>
                <a:gd name="T8" fmla="*/ 0 w 4970"/>
                <a:gd name="T9" fmla="*/ 0 h 4101"/>
                <a:gd name="T10" fmla="*/ 0 w 4970"/>
                <a:gd name="T11" fmla="*/ 0 h 4101"/>
                <a:gd name="T12" fmla="*/ 0 w 4970"/>
                <a:gd name="T13" fmla="*/ 0 h 4101"/>
                <a:gd name="T14" fmla="*/ 0 w 4970"/>
                <a:gd name="T15" fmla="*/ 0 h 4101"/>
                <a:gd name="T16" fmla="*/ 0 w 4970"/>
                <a:gd name="T17" fmla="*/ 0 h 4101"/>
                <a:gd name="T18" fmla="*/ 0 w 4970"/>
                <a:gd name="T19" fmla="*/ 0 h 4101"/>
                <a:gd name="T20" fmla="*/ 0 w 4970"/>
                <a:gd name="T21" fmla="*/ 0 h 4101"/>
                <a:gd name="T22" fmla="*/ 0 w 4970"/>
                <a:gd name="T23" fmla="*/ 0 h 4101"/>
                <a:gd name="T24" fmla="*/ 0 w 4970"/>
                <a:gd name="T25" fmla="*/ 0 h 4101"/>
                <a:gd name="T26" fmla="*/ 0 w 4970"/>
                <a:gd name="T27" fmla="*/ 0 h 4101"/>
                <a:gd name="T28" fmla="*/ 0 w 4970"/>
                <a:gd name="T29" fmla="*/ 0 h 4101"/>
                <a:gd name="T30" fmla="*/ 0 w 4970"/>
                <a:gd name="T31" fmla="*/ 0 h 4101"/>
                <a:gd name="T32" fmla="*/ 0 w 4970"/>
                <a:gd name="T33" fmla="*/ 0 h 4101"/>
                <a:gd name="T34" fmla="*/ 0 w 4970"/>
                <a:gd name="T35" fmla="*/ 0 h 4101"/>
                <a:gd name="T36" fmla="*/ 0 w 4970"/>
                <a:gd name="T37" fmla="*/ 0 h 4101"/>
                <a:gd name="T38" fmla="*/ 0 w 4970"/>
                <a:gd name="T39" fmla="*/ 0 h 4101"/>
                <a:gd name="T40" fmla="*/ 0 w 4970"/>
                <a:gd name="T41" fmla="*/ 0 h 4101"/>
                <a:gd name="T42" fmla="*/ 0 w 4970"/>
                <a:gd name="T43" fmla="*/ 0 h 4101"/>
                <a:gd name="T44" fmla="*/ 0 w 4970"/>
                <a:gd name="T45" fmla="*/ 0 h 4101"/>
                <a:gd name="T46" fmla="*/ 0 w 4970"/>
                <a:gd name="T47" fmla="*/ 0 h 4101"/>
                <a:gd name="T48" fmla="*/ 0 w 4970"/>
                <a:gd name="T49" fmla="*/ 0 h 4101"/>
                <a:gd name="T50" fmla="*/ 0 w 4970"/>
                <a:gd name="T51" fmla="*/ 0 h 4101"/>
                <a:gd name="T52" fmla="*/ 0 w 4970"/>
                <a:gd name="T53" fmla="*/ 0 h 4101"/>
                <a:gd name="T54" fmla="*/ 0 w 4970"/>
                <a:gd name="T55" fmla="*/ 0 h 4101"/>
                <a:gd name="T56" fmla="*/ 0 w 4970"/>
                <a:gd name="T57" fmla="*/ 0 h 4101"/>
                <a:gd name="T58" fmla="*/ 0 w 4970"/>
                <a:gd name="T59" fmla="*/ 0 h 4101"/>
                <a:gd name="T60" fmla="*/ 0 w 4970"/>
                <a:gd name="T61" fmla="*/ 0 h 4101"/>
                <a:gd name="T62" fmla="*/ 0 w 4970"/>
                <a:gd name="T63" fmla="*/ 0 h 4101"/>
                <a:gd name="T64" fmla="*/ 0 w 4970"/>
                <a:gd name="T65" fmla="*/ 0 h 4101"/>
                <a:gd name="T66" fmla="*/ 0 w 4970"/>
                <a:gd name="T67" fmla="*/ 0 h 4101"/>
                <a:gd name="T68" fmla="*/ 0 w 4970"/>
                <a:gd name="T69" fmla="*/ 0 h 4101"/>
                <a:gd name="T70" fmla="*/ 0 w 4970"/>
                <a:gd name="T71" fmla="*/ 0 h 4101"/>
                <a:gd name="T72" fmla="*/ 0 w 4970"/>
                <a:gd name="T73" fmla="*/ 0 h 4101"/>
                <a:gd name="T74" fmla="*/ 0 w 4970"/>
                <a:gd name="T75" fmla="*/ 0 h 4101"/>
                <a:gd name="T76" fmla="*/ 0 w 4970"/>
                <a:gd name="T77" fmla="*/ 0 h 4101"/>
                <a:gd name="T78" fmla="*/ 0 w 4970"/>
                <a:gd name="T79" fmla="*/ 0 h 4101"/>
                <a:gd name="T80" fmla="*/ 0 w 4970"/>
                <a:gd name="T81" fmla="*/ 0 h 4101"/>
                <a:gd name="T82" fmla="*/ 0 w 4970"/>
                <a:gd name="T83" fmla="*/ 0 h 4101"/>
                <a:gd name="T84" fmla="*/ 0 w 4970"/>
                <a:gd name="T85" fmla="*/ 0 h 4101"/>
                <a:gd name="T86" fmla="*/ 0 w 4970"/>
                <a:gd name="T87" fmla="*/ 0 h 4101"/>
                <a:gd name="T88" fmla="*/ 0 w 4970"/>
                <a:gd name="T89" fmla="*/ 0 h 4101"/>
                <a:gd name="T90" fmla="*/ 0 w 4970"/>
                <a:gd name="T91" fmla="*/ 0 h 4101"/>
                <a:gd name="T92" fmla="*/ 0 w 4970"/>
                <a:gd name="T93" fmla="*/ 0 h 4101"/>
                <a:gd name="T94" fmla="*/ 0 w 4970"/>
                <a:gd name="T95" fmla="*/ 0 h 4101"/>
                <a:gd name="T96" fmla="*/ 0 w 4970"/>
                <a:gd name="T97" fmla="*/ 0 h 4101"/>
                <a:gd name="T98" fmla="*/ 0 w 4970"/>
                <a:gd name="T99" fmla="*/ 0 h 4101"/>
                <a:gd name="T100" fmla="*/ 0 w 4970"/>
                <a:gd name="T101" fmla="*/ 0 h 4101"/>
                <a:gd name="T102" fmla="*/ 0 w 4970"/>
                <a:gd name="T103" fmla="*/ 0 h 4101"/>
                <a:gd name="T104" fmla="*/ 0 w 4970"/>
                <a:gd name="T105" fmla="*/ 0 h 4101"/>
                <a:gd name="T106" fmla="*/ 0 w 4970"/>
                <a:gd name="T107" fmla="*/ 0 h 4101"/>
                <a:gd name="T108" fmla="*/ 0 w 4970"/>
                <a:gd name="T109" fmla="*/ 0 h 4101"/>
                <a:gd name="T110" fmla="*/ 0 w 4970"/>
                <a:gd name="T111" fmla="*/ 0 h 4101"/>
                <a:gd name="T112" fmla="*/ 0 w 4970"/>
                <a:gd name="T113" fmla="*/ 0 h 4101"/>
                <a:gd name="T114" fmla="*/ 0 w 4970"/>
                <a:gd name="T115" fmla="*/ 0 h 4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70" h="4101">
                  <a:moveTo>
                    <a:pt x="0" y="2147"/>
                  </a:moveTo>
                  <a:lnTo>
                    <a:pt x="30" y="1984"/>
                  </a:lnTo>
                  <a:lnTo>
                    <a:pt x="66" y="1827"/>
                  </a:lnTo>
                  <a:lnTo>
                    <a:pt x="113" y="1673"/>
                  </a:lnTo>
                  <a:lnTo>
                    <a:pt x="175" y="1521"/>
                  </a:lnTo>
                  <a:lnTo>
                    <a:pt x="240" y="1372"/>
                  </a:lnTo>
                  <a:lnTo>
                    <a:pt x="320" y="1232"/>
                  </a:lnTo>
                  <a:lnTo>
                    <a:pt x="404" y="1094"/>
                  </a:lnTo>
                  <a:lnTo>
                    <a:pt x="503" y="959"/>
                  </a:lnTo>
                  <a:lnTo>
                    <a:pt x="606" y="835"/>
                  </a:lnTo>
                  <a:lnTo>
                    <a:pt x="719" y="719"/>
                  </a:lnTo>
                  <a:lnTo>
                    <a:pt x="838" y="606"/>
                  </a:lnTo>
                  <a:lnTo>
                    <a:pt x="965" y="504"/>
                  </a:lnTo>
                  <a:lnTo>
                    <a:pt x="1095" y="413"/>
                  </a:lnTo>
                  <a:lnTo>
                    <a:pt x="1236" y="325"/>
                  </a:lnTo>
                  <a:lnTo>
                    <a:pt x="1380" y="250"/>
                  </a:lnTo>
                  <a:lnTo>
                    <a:pt x="1528" y="185"/>
                  </a:lnTo>
                  <a:lnTo>
                    <a:pt x="1681" y="127"/>
                  </a:lnTo>
                  <a:lnTo>
                    <a:pt x="1838" y="83"/>
                  </a:lnTo>
                  <a:lnTo>
                    <a:pt x="1996" y="47"/>
                  </a:lnTo>
                  <a:lnTo>
                    <a:pt x="2156" y="19"/>
                  </a:lnTo>
                  <a:lnTo>
                    <a:pt x="2319" y="3"/>
                  </a:lnTo>
                  <a:lnTo>
                    <a:pt x="2482" y="0"/>
                  </a:lnTo>
                  <a:lnTo>
                    <a:pt x="2645" y="5"/>
                  </a:lnTo>
                  <a:lnTo>
                    <a:pt x="2808" y="23"/>
                  </a:lnTo>
                  <a:lnTo>
                    <a:pt x="2969" y="49"/>
                  </a:lnTo>
                  <a:lnTo>
                    <a:pt x="3126" y="88"/>
                  </a:lnTo>
                  <a:lnTo>
                    <a:pt x="3284" y="132"/>
                  </a:lnTo>
                  <a:lnTo>
                    <a:pt x="3436" y="193"/>
                  </a:lnTo>
                  <a:lnTo>
                    <a:pt x="3583" y="259"/>
                  </a:lnTo>
                  <a:lnTo>
                    <a:pt x="3724" y="333"/>
                  </a:lnTo>
                  <a:lnTo>
                    <a:pt x="3862" y="421"/>
                  </a:lnTo>
                  <a:lnTo>
                    <a:pt x="3995" y="512"/>
                  </a:lnTo>
                  <a:lnTo>
                    <a:pt x="4119" y="614"/>
                  </a:lnTo>
                  <a:lnTo>
                    <a:pt x="4238" y="728"/>
                  </a:lnTo>
                  <a:lnTo>
                    <a:pt x="4349" y="843"/>
                  </a:lnTo>
                  <a:lnTo>
                    <a:pt x="4450" y="967"/>
                  </a:lnTo>
                  <a:lnTo>
                    <a:pt x="4545" y="1099"/>
                  </a:lnTo>
                  <a:lnTo>
                    <a:pt x="4631" y="1237"/>
                  </a:lnTo>
                  <a:lnTo>
                    <a:pt x="4708" y="1378"/>
                  </a:lnTo>
                  <a:lnTo>
                    <a:pt x="4774" y="1524"/>
                  </a:lnTo>
                  <a:lnTo>
                    <a:pt x="4835" y="1676"/>
                  </a:lnTo>
                  <a:lnTo>
                    <a:pt x="4882" y="1830"/>
                  </a:lnTo>
                  <a:lnTo>
                    <a:pt x="4918" y="1986"/>
                  </a:lnTo>
                  <a:lnTo>
                    <a:pt x="4946" y="2147"/>
                  </a:lnTo>
                  <a:lnTo>
                    <a:pt x="4962" y="2306"/>
                  </a:lnTo>
                  <a:lnTo>
                    <a:pt x="4970" y="2469"/>
                  </a:lnTo>
                  <a:lnTo>
                    <a:pt x="4965" y="2628"/>
                  </a:lnTo>
                  <a:lnTo>
                    <a:pt x="4951" y="2789"/>
                  </a:lnTo>
                  <a:lnTo>
                    <a:pt x="4926" y="2948"/>
                  </a:lnTo>
                  <a:lnTo>
                    <a:pt x="4890" y="3106"/>
                  </a:lnTo>
                  <a:lnTo>
                    <a:pt x="4849" y="3260"/>
                  </a:lnTo>
                  <a:lnTo>
                    <a:pt x="4791" y="3412"/>
                  </a:lnTo>
                  <a:lnTo>
                    <a:pt x="4724" y="3561"/>
                  </a:lnTo>
                  <a:lnTo>
                    <a:pt x="4652" y="3706"/>
                  </a:lnTo>
                  <a:lnTo>
                    <a:pt x="4567" y="3844"/>
                  </a:lnTo>
                  <a:lnTo>
                    <a:pt x="4476" y="3977"/>
                  </a:lnTo>
                  <a:lnTo>
                    <a:pt x="4373" y="410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7" name="Freeform 135"/>
            <p:cNvSpPr>
              <a:spLocks/>
            </p:cNvSpPr>
            <p:nvPr/>
          </p:nvSpPr>
          <p:spPr bwMode="auto">
            <a:xfrm>
              <a:off x="4549" y="3385"/>
              <a:ext cx="48" cy="47"/>
            </a:xfrm>
            <a:custGeom>
              <a:avLst/>
              <a:gdLst>
                <a:gd name="T0" fmla="*/ 0 w 1666"/>
                <a:gd name="T1" fmla="*/ 0 h 1659"/>
                <a:gd name="T2" fmla="*/ 0 w 1666"/>
                <a:gd name="T3" fmla="*/ 0 h 1659"/>
                <a:gd name="T4" fmla="*/ 0 w 1666"/>
                <a:gd name="T5" fmla="*/ 0 h 1659"/>
                <a:gd name="T6" fmla="*/ 0 w 1666"/>
                <a:gd name="T7" fmla="*/ 0 h 1659"/>
                <a:gd name="T8" fmla="*/ 0 w 1666"/>
                <a:gd name="T9" fmla="*/ 0 h 1659"/>
                <a:gd name="T10" fmla="*/ 0 w 1666"/>
                <a:gd name="T11" fmla="*/ 0 h 1659"/>
                <a:gd name="T12" fmla="*/ 0 w 1666"/>
                <a:gd name="T13" fmla="*/ 0 h 1659"/>
                <a:gd name="T14" fmla="*/ 0 w 1666"/>
                <a:gd name="T15" fmla="*/ 0 h 1659"/>
                <a:gd name="T16" fmla="*/ 0 w 1666"/>
                <a:gd name="T17" fmla="*/ 0 h 1659"/>
                <a:gd name="T18" fmla="*/ 0 w 1666"/>
                <a:gd name="T19" fmla="*/ 0 h 1659"/>
                <a:gd name="T20" fmla="*/ 0 w 1666"/>
                <a:gd name="T21" fmla="*/ 0 h 1659"/>
                <a:gd name="T22" fmla="*/ 0 w 1666"/>
                <a:gd name="T23" fmla="*/ 0 h 1659"/>
                <a:gd name="T24" fmla="*/ 0 w 1666"/>
                <a:gd name="T25" fmla="*/ 0 h 1659"/>
                <a:gd name="T26" fmla="*/ 0 w 1666"/>
                <a:gd name="T27" fmla="*/ 0 h 1659"/>
                <a:gd name="T28" fmla="*/ 0 w 1666"/>
                <a:gd name="T29" fmla="*/ 0 h 1659"/>
                <a:gd name="T30" fmla="*/ 0 w 1666"/>
                <a:gd name="T31" fmla="*/ 0 h 1659"/>
                <a:gd name="T32" fmla="*/ 0 w 1666"/>
                <a:gd name="T33" fmla="*/ 0 h 1659"/>
                <a:gd name="T34" fmla="*/ 0 w 1666"/>
                <a:gd name="T35" fmla="*/ 0 h 1659"/>
                <a:gd name="T36" fmla="*/ 0 w 1666"/>
                <a:gd name="T37" fmla="*/ 0 h 1659"/>
                <a:gd name="T38" fmla="*/ 0 w 1666"/>
                <a:gd name="T39" fmla="*/ 0 h 1659"/>
                <a:gd name="T40" fmla="*/ 0 w 1666"/>
                <a:gd name="T41" fmla="*/ 0 h 1659"/>
                <a:gd name="T42" fmla="*/ 0 w 1666"/>
                <a:gd name="T43" fmla="*/ 0 h 1659"/>
                <a:gd name="T44" fmla="*/ 0 w 1666"/>
                <a:gd name="T45" fmla="*/ 0 h 1659"/>
                <a:gd name="T46" fmla="*/ 0 w 1666"/>
                <a:gd name="T47" fmla="*/ 0 h 1659"/>
                <a:gd name="T48" fmla="*/ 0 w 1666"/>
                <a:gd name="T49" fmla="*/ 0 h 1659"/>
                <a:gd name="T50" fmla="*/ 0 w 1666"/>
                <a:gd name="T51" fmla="*/ 0 h 1659"/>
                <a:gd name="T52" fmla="*/ 0 w 1666"/>
                <a:gd name="T53" fmla="*/ 0 h 1659"/>
                <a:gd name="T54" fmla="*/ 0 w 1666"/>
                <a:gd name="T55" fmla="*/ 0 h 1659"/>
                <a:gd name="T56" fmla="*/ 0 w 1666"/>
                <a:gd name="T57" fmla="*/ 0 h 1659"/>
                <a:gd name="T58" fmla="*/ 0 w 1666"/>
                <a:gd name="T59" fmla="*/ 0 h 1659"/>
                <a:gd name="T60" fmla="*/ 0 w 1666"/>
                <a:gd name="T61" fmla="*/ 0 h 1659"/>
                <a:gd name="T62" fmla="*/ 0 w 1666"/>
                <a:gd name="T63" fmla="*/ 0 h 1659"/>
                <a:gd name="T64" fmla="*/ 0 w 1666"/>
                <a:gd name="T65" fmla="*/ 0 h 1659"/>
                <a:gd name="T66" fmla="*/ 0 w 1666"/>
                <a:gd name="T67" fmla="*/ 0 h 1659"/>
                <a:gd name="T68" fmla="*/ 0 w 1666"/>
                <a:gd name="T69" fmla="*/ 0 h 1659"/>
                <a:gd name="T70" fmla="*/ 0 w 1666"/>
                <a:gd name="T71" fmla="*/ 0 h 1659"/>
                <a:gd name="T72" fmla="*/ 0 w 1666"/>
                <a:gd name="T73" fmla="*/ 0 h 1659"/>
                <a:gd name="T74" fmla="*/ 0 w 1666"/>
                <a:gd name="T75" fmla="*/ 0 h 1659"/>
                <a:gd name="T76" fmla="*/ 0 w 1666"/>
                <a:gd name="T77" fmla="*/ 0 h 1659"/>
                <a:gd name="T78" fmla="*/ 0 w 1666"/>
                <a:gd name="T79" fmla="*/ 0 h 1659"/>
                <a:gd name="T80" fmla="*/ 0 w 1666"/>
                <a:gd name="T81" fmla="*/ 0 h 1659"/>
                <a:gd name="T82" fmla="*/ 0 w 1666"/>
                <a:gd name="T83" fmla="*/ 0 h 1659"/>
                <a:gd name="T84" fmla="*/ 0 w 1666"/>
                <a:gd name="T85" fmla="*/ 0 h 1659"/>
                <a:gd name="T86" fmla="*/ 0 w 1666"/>
                <a:gd name="T87" fmla="*/ 0 h 1659"/>
                <a:gd name="T88" fmla="*/ 0 w 1666"/>
                <a:gd name="T89" fmla="*/ 0 h 16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6" h="1659">
                  <a:moveTo>
                    <a:pt x="1661" y="736"/>
                  </a:moveTo>
                  <a:lnTo>
                    <a:pt x="1644" y="645"/>
                  </a:lnTo>
                  <a:lnTo>
                    <a:pt x="1619" y="557"/>
                  </a:lnTo>
                  <a:lnTo>
                    <a:pt x="1583" y="469"/>
                  </a:lnTo>
                  <a:lnTo>
                    <a:pt x="1539" y="388"/>
                  </a:lnTo>
                  <a:lnTo>
                    <a:pt x="1484" y="311"/>
                  </a:lnTo>
                  <a:lnTo>
                    <a:pt x="1420" y="243"/>
                  </a:lnTo>
                  <a:lnTo>
                    <a:pt x="1354" y="182"/>
                  </a:lnTo>
                  <a:lnTo>
                    <a:pt x="1277" y="126"/>
                  </a:lnTo>
                  <a:lnTo>
                    <a:pt x="1197" y="82"/>
                  </a:lnTo>
                  <a:lnTo>
                    <a:pt x="1108" y="44"/>
                  </a:lnTo>
                  <a:lnTo>
                    <a:pt x="1019" y="22"/>
                  </a:lnTo>
                  <a:lnTo>
                    <a:pt x="926" y="6"/>
                  </a:lnTo>
                  <a:lnTo>
                    <a:pt x="835" y="0"/>
                  </a:lnTo>
                  <a:lnTo>
                    <a:pt x="740" y="6"/>
                  </a:lnTo>
                  <a:lnTo>
                    <a:pt x="649" y="22"/>
                  </a:lnTo>
                  <a:lnTo>
                    <a:pt x="558" y="47"/>
                  </a:lnTo>
                  <a:lnTo>
                    <a:pt x="472" y="82"/>
                  </a:lnTo>
                  <a:lnTo>
                    <a:pt x="390" y="126"/>
                  </a:lnTo>
                  <a:lnTo>
                    <a:pt x="315" y="182"/>
                  </a:lnTo>
                  <a:lnTo>
                    <a:pt x="245" y="243"/>
                  </a:lnTo>
                  <a:lnTo>
                    <a:pt x="181" y="314"/>
                  </a:lnTo>
                  <a:lnTo>
                    <a:pt x="129" y="388"/>
                  </a:lnTo>
                  <a:lnTo>
                    <a:pt x="85" y="471"/>
                  </a:lnTo>
                  <a:lnTo>
                    <a:pt x="46" y="557"/>
                  </a:lnTo>
                  <a:lnTo>
                    <a:pt x="22" y="645"/>
                  </a:lnTo>
                  <a:lnTo>
                    <a:pt x="5" y="736"/>
                  </a:lnTo>
                  <a:lnTo>
                    <a:pt x="0" y="830"/>
                  </a:lnTo>
                  <a:lnTo>
                    <a:pt x="5" y="918"/>
                  </a:lnTo>
                  <a:lnTo>
                    <a:pt x="18" y="1006"/>
                  </a:lnTo>
                  <a:lnTo>
                    <a:pt x="44" y="1091"/>
                  </a:lnTo>
                  <a:lnTo>
                    <a:pt x="77" y="1174"/>
                  </a:lnTo>
                  <a:lnTo>
                    <a:pt x="121" y="1254"/>
                  </a:lnTo>
                  <a:lnTo>
                    <a:pt x="168" y="1331"/>
                  </a:lnTo>
                  <a:lnTo>
                    <a:pt x="229" y="1402"/>
                  </a:lnTo>
                  <a:lnTo>
                    <a:pt x="298" y="1464"/>
                  </a:lnTo>
                  <a:lnTo>
                    <a:pt x="370" y="1519"/>
                  </a:lnTo>
                  <a:lnTo>
                    <a:pt x="447" y="1565"/>
                  </a:lnTo>
                  <a:lnTo>
                    <a:pt x="530" y="1601"/>
                  </a:lnTo>
                  <a:lnTo>
                    <a:pt x="618" y="1631"/>
                  </a:lnTo>
                  <a:lnTo>
                    <a:pt x="710" y="1651"/>
                  </a:lnTo>
                  <a:lnTo>
                    <a:pt x="804" y="1659"/>
                  </a:lnTo>
                  <a:lnTo>
                    <a:pt x="895" y="1656"/>
                  </a:lnTo>
                  <a:lnTo>
                    <a:pt x="990" y="1644"/>
                  </a:lnTo>
                  <a:lnTo>
                    <a:pt x="1078" y="1623"/>
                  </a:lnTo>
                  <a:lnTo>
                    <a:pt x="1166" y="1592"/>
                  </a:lnTo>
                  <a:lnTo>
                    <a:pt x="1246" y="1551"/>
                  </a:lnTo>
                  <a:lnTo>
                    <a:pt x="1326" y="1499"/>
                  </a:lnTo>
                  <a:lnTo>
                    <a:pt x="1396" y="1441"/>
                  </a:lnTo>
                  <a:lnTo>
                    <a:pt x="1461" y="1375"/>
                  </a:lnTo>
                  <a:lnTo>
                    <a:pt x="1520" y="1301"/>
                  </a:lnTo>
                  <a:lnTo>
                    <a:pt x="1564" y="1223"/>
                  </a:lnTo>
                  <a:lnTo>
                    <a:pt x="1606" y="1140"/>
                  </a:lnTo>
                  <a:lnTo>
                    <a:pt x="1636" y="1053"/>
                  </a:lnTo>
                  <a:lnTo>
                    <a:pt x="1658" y="948"/>
                  </a:lnTo>
                  <a:lnTo>
                    <a:pt x="1666" y="843"/>
                  </a:lnTo>
                  <a:lnTo>
                    <a:pt x="1661" y="736"/>
                  </a:lnTo>
                  <a:lnTo>
                    <a:pt x="881" y="584"/>
                  </a:lnTo>
                  <a:lnTo>
                    <a:pt x="835" y="581"/>
                  </a:lnTo>
                  <a:lnTo>
                    <a:pt x="784" y="584"/>
                  </a:lnTo>
                  <a:lnTo>
                    <a:pt x="737" y="598"/>
                  </a:lnTo>
                  <a:lnTo>
                    <a:pt x="693" y="622"/>
                  </a:lnTo>
                  <a:lnTo>
                    <a:pt x="657" y="653"/>
                  </a:lnTo>
                  <a:lnTo>
                    <a:pt x="627" y="692"/>
                  </a:lnTo>
                  <a:lnTo>
                    <a:pt x="602" y="733"/>
                  </a:lnTo>
                  <a:lnTo>
                    <a:pt x="589" y="780"/>
                  </a:lnTo>
                  <a:lnTo>
                    <a:pt x="582" y="830"/>
                  </a:lnTo>
                  <a:lnTo>
                    <a:pt x="589" y="879"/>
                  </a:lnTo>
                  <a:lnTo>
                    <a:pt x="602" y="923"/>
                  </a:lnTo>
                  <a:lnTo>
                    <a:pt x="627" y="967"/>
                  </a:lnTo>
                  <a:lnTo>
                    <a:pt x="657" y="1006"/>
                  </a:lnTo>
                  <a:lnTo>
                    <a:pt x="693" y="1038"/>
                  </a:lnTo>
                  <a:lnTo>
                    <a:pt x="737" y="1061"/>
                  </a:lnTo>
                  <a:lnTo>
                    <a:pt x="784" y="1075"/>
                  </a:lnTo>
                  <a:lnTo>
                    <a:pt x="835" y="1077"/>
                  </a:lnTo>
                  <a:lnTo>
                    <a:pt x="881" y="1075"/>
                  </a:lnTo>
                  <a:lnTo>
                    <a:pt x="928" y="1061"/>
                  </a:lnTo>
                  <a:lnTo>
                    <a:pt x="972" y="1038"/>
                  </a:lnTo>
                  <a:lnTo>
                    <a:pt x="1011" y="1006"/>
                  </a:lnTo>
                  <a:lnTo>
                    <a:pt x="1039" y="967"/>
                  </a:lnTo>
                  <a:lnTo>
                    <a:pt x="1063" y="923"/>
                  </a:lnTo>
                  <a:lnTo>
                    <a:pt x="1078" y="879"/>
                  </a:lnTo>
                  <a:lnTo>
                    <a:pt x="1083" y="830"/>
                  </a:lnTo>
                  <a:lnTo>
                    <a:pt x="1078" y="780"/>
                  </a:lnTo>
                  <a:lnTo>
                    <a:pt x="1063" y="733"/>
                  </a:lnTo>
                  <a:lnTo>
                    <a:pt x="1039" y="692"/>
                  </a:lnTo>
                  <a:lnTo>
                    <a:pt x="1011" y="653"/>
                  </a:lnTo>
                  <a:lnTo>
                    <a:pt x="972" y="622"/>
                  </a:lnTo>
                  <a:lnTo>
                    <a:pt x="928" y="598"/>
                  </a:lnTo>
                  <a:lnTo>
                    <a:pt x="881" y="58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68" name="Line 136"/>
            <p:cNvSpPr>
              <a:spLocks noChangeShapeType="1"/>
            </p:cNvSpPr>
            <p:nvPr/>
          </p:nvSpPr>
          <p:spPr bwMode="auto">
            <a:xfrm>
              <a:off x="4571" y="3415"/>
              <a:ext cx="38"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69" name="Freeform 137"/>
            <p:cNvSpPr>
              <a:spLocks/>
            </p:cNvSpPr>
            <p:nvPr/>
          </p:nvSpPr>
          <p:spPr bwMode="auto">
            <a:xfrm>
              <a:off x="4609" y="3411"/>
              <a:ext cx="23" cy="14"/>
            </a:xfrm>
            <a:custGeom>
              <a:avLst/>
              <a:gdLst>
                <a:gd name="T0" fmla="*/ 0 w 835"/>
                <a:gd name="T1" fmla="*/ 0 h 496"/>
                <a:gd name="T2" fmla="*/ 0 w 835"/>
                <a:gd name="T3" fmla="*/ 0 h 496"/>
                <a:gd name="T4" fmla="*/ 0 w 835"/>
                <a:gd name="T5" fmla="*/ 0 h 496"/>
                <a:gd name="T6" fmla="*/ 0 w 835"/>
                <a:gd name="T7" fmla="*/ 0 h 496"/>
                <a:gd name="T8" fmla="*/ 0 w 835"/>
                <a:gd name="T9" fmla="*/ 0 h 496"/>
                <a:gd name="T10" fmla="*/ 0 w 835"/>
                <a:gd name="T11" fmla="*/ 0 h 496"/>
                <a:gd name="T12" fmla="*/ 0 w 835"/>
                <a:gd name="T13" fmla="*/ 0 h 496"/>
                <a:gd name="T14" fmla="*/ 0 w 835"/>
                <a:gd name="T15" fmla="*/ 0 h 496"/>
                <a:gd name="T16" fmla="*/ 0 w 835"/>
                <a:gd name="T17" fmla="*/ 0 h 496"/>
                <a:gd name="T18" fmla="*/ 0 w 835"/>
                <a:gd name="T19" fmla="*/ 0 h 496"/>
                <a:gd name="T20" fmla="*/ 0 w 835"/>
                <a:gd name="T21" fmla="*/ 0 h 496"/>
                <a:gd name="T22" fmla="*/ 0 w 835"/>
                <a:gd name="T23" fmla="*/ 0 h 496"/>
                <a:gd name="T24" fmla="*/ 0 w 835"/>
                <a:gd name="T25" fmla="*/ 0 h 496"/>
                <a:gd name="T26" fmla="*/ 0 w 835"/>
                <a:gd name="T27" fmla="*/ 0 h 496"/>
                <a:gd name="T28" fmla="*/ 0 w 835"/>
                <a:gd name="T29" fmla="*/ 0 h 496"/>
                <a:gd name="T30" fmla="*/ 0 w 835"/>
                <a:gd name="T31" fmla="*/ 0 h 496"/>
                <a:gd name="T32" fmla="*/ 0 w 835"/>
                <a:gd name="T33" fmla="*/ 0 h 496"/>
                <a:gd name="T34" fmla="*/ 0 w 835"/>
                <a:gd name="T35" fmla="*/ 0 h 496"/>
                <a:gd name="T36" fmla="*/ 0 w 835"/>
                <a:gd name="T37" fmla="*/ 0 h 496"/>
                <a:gd name="T38" fmla="*/ 0 w 835"/>
                <a:gd name="T39" fmla="*/ 0 h 496"/>
                <a:gd name="T40" fmla="*/ 0 w 835"/>
                <a:gd name="T41" fmla="*/ 0 h 496"/>
                <a:gd name="T42" fmla="*/ 0 w 835"/>
                <a:gd name="T43" fmla="*/ 0 h 496"/>
                <a:gd name="T44" fmla="*/ 0 w 835"/>
                <a:gd name="T45" fmla="*/ 0 h 4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5" h="496">
                  <a:moveTo>
                    <a:pt x="826" y="496"/>
                  </a:moveTo>
                  <a:lnTo>
                    <a:pt x="835" y="427"/>
                  </a:lnTo>
                  <a:lnTo>
                    <a:pt x="832" y="361"/>
                  </a:lnTo>
                  <a:lnTo>
                    <a:pt x="818" y="298"/>
                  </a:lnTo>
                  <a:lnTo>
                    <a:pt x="793" y="237"/>
                  </a:lnTo>
                  <a:lnTo>
                    <a:pt x="760" y="179"/>
                  </a:lnTo>
                  <a:lnTo>
                    <a:pt x="716" y="129"/>
                  </a:lnTo>
                  <a:lnTo>
                    <a:pt x="669" y="85"/>
                  </a:lnTo>
                  <a:lnTo>
                    <a:pt x="611" y="50"/>
                  </a:lnTo>
                  <a:lnTo>
                    <a:pt x="550" y="22"/>
                  </a:lnTo>
                  <a:lnTo>
                    <a:pt x="487" y="6"/>
                  </a:lnTo>
                  <a:lnTo>
                    <a:pt x="420" y="0"/>
                  </a:lnTo>
                  <a:lnTo>
                    <a:pt x="354" y="6"/>
                  </a:lnTo>
                  <a:lnTo>
                    <a:pt x="290" y="19"/>
                  </a:lnTo>
                  <a:lnTo>
                    <a:pt x="226" y="47"/>
                  </a:lnTo>
                  <a:lnTo>
                    <a:pt x="171" y="80"/>
                  </a:lnTo>
                  <a:lnTo>
                    <a:pt x="122" y="124"/>
                  </a:lnTo>
                  <a:lnTo>
                    <a:pt x="80" y="173"/>
                  </a:lnTo>
                  <a:lnTo>
                    <a:pt x="44" y="232"/>
                  </a:lnTo>
                  <a:lnTo>
                    <a:pt x="19" y="292"/>
                  </a:lnTo>
                  <a:lnTo>
                    <a:pt x="6" y="355"/>
                  </a:lnTo>
                  <a:lnTo>
                    <a:pt x="0" y="422"/>
                  </a:lnTo>
                  <a:lnTo>
                    <a:pt x="6" y="49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0" name="Line 138"/>
            <p:cNvSpPr>
              <a:spLocks noChangeShapeType="1"/>
            </p:cNvSpPr>
            <p:nvPr/>
          </p:nvSpPr>
          <p:spPr bwMode="auto">
            <a:xfrm>
              <a:off x="4603" y="3407"/>
              <a:ext cx="38"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71" name="Line 139"/>
            <p:cNvSpPr>
              <a:spLocks noChangeShapeType="1"/>
            </p:cNvSpPr>
            <p:nvPr/>
          </p:nvSpPr>
          <p:spPr bwMode="auto">
            <a:xfrm flipV="1">
              <a:off x="4644" y="3395"/>
              <a:ext cx="6"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72" name="Line 140"/>
            <p:cNvSpPr>
              <a:spLocks noChangeShapeType="1"/>
            </p:cNvSpPr>
            <p:nvPr/>
          </p:nvSpPr>
          <p:spPr bwMode="auto">
            <a:xfrm flipH="1">
              <a:off x="4651" y="3401"/>
              <a:ext cx="4" cy="1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73" name="Freeform 141"/>
            <p:cNvSpPr>
              <a:spLocks/>
            </p:cNvSpPr>
            <p:nvPr/>
          </p:nvSpPr>
          <p:spPr bwMode="auto">
            <a:xfrm>
              <a:off x="4630" y="3425"/>
              <a:ext cx="2" cy="5"/>
            </a:xfrm>
            <a:custGeom>
              <a:avLst/>
              <a:gdLst>
                <a:gd name="T0" fmla="*/ 0 w 83"/>
                <a:gd name="T1" fmla="*/ 0 h 179"/>
                <a:gd name="T2" fmla="*/ 0 w 83"/>
                <a:gd name="T3" fmla="*/ 0 h 179"/>
                <a:gd name="T4" fmla="*/ 0 w 83"/>
                <a:gd name="T5" fmla="*/ 0 h 179"/>
                <a:gd name="T6" fmla="*/ 0 w 83"/>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79">
                  <a:moveTo>
                    <a:pt x="83" y="0"/>
                  </a:moveTo>
                  <a:lnTo>
                    <a:pt x="67" y="61"/>
                  </a:lnTo>
                  <a:lnTo>
                    <a:pt x="39" y="121"/>
                  </a:lnTo>
                  <a:lnTo>
                    <a:pt x="0" y="17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4" name="Freeform 142"/>
            <p:cNvSpPr>
              <a:spLocks/>
            </p:cNvSpPr>
            <p:nvPr/>
          </p:nvSpPr>
          <p:spPr bwMode="auto">
            <a:xfrm>
              <a:off x="4609" y="3425"/>
              <a:ext cx="3" cy="6"/>
            </a:xfrm>
            <a:custGeom>
              <a:avLst/>
              <a:gdLst>
                <a:gd name="T0" fmla="*/ 0 w 119"/>
                <a:gd name="T1" fmla="*/ 0 h 218"/>
                <a:gd name="T2" fmla="*/ 0 w 119"/>
                <a:gd name="T3" fmla="*/ 0 h 218"/>
                <a:gd name="T4" fmla="*/ 0 w 119"/>
                <a:gd name="T5" fmla="*/ 0 h 218"/>
                <a:gd name="T6" fmla="*/ 0 w 119"/>
                <a:gd name="T7" fmla="*/ 0 h 218"/>
                <a:gd name="T8" fmla="*/ 0 w 119"/>
                <a:gd name="T9" fmla="*/ 0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8">
                  <a:moveTo>
                    <a:pt x="119" y="218"/>
                  </a:moveTo>
                  <a:lnTo>
                    <a:pt x="77" y="174"/>
                  </a:lnTo>
                  <a:lnTo>
                    <a:pt x="41" y="119"/>
                  </a:lnTo>
                  <a:lnTo>
                    <a:pt x="16" y="58"/>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5" name="Freeform 143"/>
            <p:cNvSpPr>
              <a:spLocks/>
            </p:cNvSpPr>
            <p:nvPr/>
          </p:nvSpPr>
          <p:spPr bwMode="auto">
            <a:xfrm>
              <a:off x="4612" y="3430"/>
              <a:ext cx="18" cy="5"/>
            </a:xfrm>
            <a:custGeom>
              <a:avLst/>
              <a:gdLst>
                <a:gd name="T0" fmla="*/ 0 w 618"/>
                <a:gd name="T1" fmla="*/ 0 h 158"/>
                <a:gd name="T2" fmla="*/ 0 w 618"/>
                <a:gd name="T3" fmla="*/ 0 h 158"/>
                <a:gd name="T4" fmla="*/ 0 w 618"/>
                <a:gd name="T5" fmla="*/ 0 h 158"/>
                <a:gd name="T6" fmla="*/ 0 w 618"/>
                <a:gd name="T7" fmla="*/ 0 h 158"/>
                <a:gd name="T8" fmla="*/ 0 w 618"/>
                <a:gd name="T9" fmla="*/ 0 h 158"/>
                <a:gd name="T10" fmla="*/ 0 w 618"/>
                <a:gd name="T11" fmla="*/ 0 h 158"/>
                <a:gd name="T12" fmla="*/ 0 w 618"/>
                <a:gd name="T13" fmla="*/ 0 h 158"/>
                <a:gd name="T14" fmla="*/ 0 w 618"/>
                <a:gd name="T15" fmla="*/ 0 h 158"/>
                <a:gd name="T16" fmla="*/ 0 w 618"/>
                <a:gd name="T17" fmla="*/ 0 h 158"/>
                <a:gd name="T18" fmla="*/ 0 w 618"/>
                <a:gd name="T19" fmla="*/ 0 h 158"/>
                <a:gd name="T20" fmla="*/ 0 w 618"/>
                <a:gd name="T21" fmla="*/ 0 h 158"/>
                <a:gd name="T22" fmla="*/ 0 w 618"/>
                <a:gd name="T23" fmla="*/ 0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8" h="158">
                  <a:moveTo>
                    <a:pt x="0" y="33"/>
                  </a:moveTo>
                  <a:lnTo>
                    <a:pt x="46" y="77"/>
                  </a:lnTo>
                  <a:lnTo>
                    <a:pt x="101" y="111"/>
                  </a:lnTo>
                  <a:lnTo>
                    <a:pt x="160" y="135"/>
                  </a:lnTo>
                  <a:lnTo>
                    <a:pt x="220" y="152"/>
                  </a:lnTo>
                  <a:lnTo>
                    <a:pt x="287" y="158"/>
                  </a:lnTo>
                  <a:lnTo>
                    <a:pt x="351" y="152"/>
                  </a:lnTo>
                  <a:lnTo>
                    <a:pt x="411" y="138"/>
                  </a:lnTo>
                  <a:lnTo>
                    <a:pt x="472" y="116"/>
                  </a:lnTo>
                  <a:lnTo>
                    <a:pt x="527" y="83"/>
                  </a:lnTo>
                  <a:lnTo>
                    <a:pt x="574" y="44"/>
                  </a:lnTo>
                  <a:lnTo>
                    <a:pt x="61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6" name="Freeform 144"/>
            <p:cNvSpPr>
              <a:spLocks/>
            </p:cNvSpPr>
            <p:nvPr/>
          </p:nvSpPr>
          <p:spPr bwMode="auto">
            <a:xfrm>
              <a:off x="4615" y="3417"/>
              <a:ext cx="11" cy="12"/>
            </a:xfrm>
            <a:custGeom>
              <a:avLst/>
              <a:gdLst>
                <a:gd name="T0" fmla="*/ 0 w 417"/>
                <a:gd name="T1" fmla="*/ 0 h 416"/>
                <a:gd name="T2" fmla="*/ 0 w 417"/>
                <a:gd name="T3" fmla="*/ 0 h 416"/>
                <a:gd name="T4" fmla="*/ 0 w 417"/>
                <a:gd name="T5" fmla="*/ 0 h 416"/>
                <a:gd name="T6" fmla="*/ 0 w 417"/>
                <a:gd name="T7" fmla="*/ 0 h 416"/>
                <a:gd name="T8" fmla="*/ 0 w 417"/>
                <a:gd name="T9" fmla="*/ 0 h 416"/>
                <a:gd name="T10" fmla="*/ 0 w 417"/>
                <a:gd name="T11" fmla="*/ 0 h 416"/>
                <a:gd name="T12" fmla="*/ 0 w 417"/>
                <a:gd name="T13" fmla="*/ 0 h 416"/>
                <a:gd name="T14" fmla="*/ 0 w 417"/>
                <a:gd name="T15" fmla="*/ 0 h 416"/>
                <a:gd name="T16" fmla="*/ 0 w 417"/>
                <a:gd name="T17" fmla="*/ 0 h 416"/>
                <a:gd name="T18" fmla="*/ 0 w 417"/>
                <a:gd name="T19" fmla="*/ 0 h 416"/>
                <a:gd name="T20" fmla="*/ 0 w 417"/>
                <a:gd name="T21" fmla="*/ 0 h 416"/>
                <a:gd name="T22" fmla="*/ 0 w 417"/>
                <a:gd name="T23" fmla="*/ 0 h 416"/>
                <a:gd name="T24" fmla="*/ 0 w 417"/>
                <a:gd name="T25" fmla="*/ 0 h 416"/>
                <a:gd name="T26" fmla="*/ 0 w 417"/>
                <a:gd name="T27" fmla="*/ 0 h 416"/>
                <a:gd name="T28" fmla="*/ 0 w 417"/>
                <a:gd name="T29" fmla="*/ 0 h 416"/>
                <a:gd name="T30" fmla="*/ 0 w 417"/>
                <a:gd name="T31" fmla="*/ 0 h 416"/>
                <a:gd name="T32" fmla="*/ 0 w 417"/>
                <a:gd name="T33" fmla="*/ 0 h 416"/>
                <a:gd name="T34" fmla="*/ 0 w 417"/>
                <a:gd name="T35" fmla="*/ 0 h 416"/>
                <a:gd name="T36" fmla="*/ 0 w 417"/>
                <a:gd name="T37" fmla="*/ 0 h 416"/>
                <a:gd name="T38" fmla="*/ 0 w 417"/>
                <a:gd name="T39" fmla="*/ 0 h 416"/>
                <a:gd name="T40" fmla="*/ 0 w 417"/>
                <a:gd name="T41" fmla="*/ 0 h 416"/>
                <a:gd name="T42" fmla="*/ 0 w 417"/>
                <a:gd name="T43" fmla="*/ 0 h 416"/>
                <a:gd name="T44" fmla="*/ 0 w 417"/>
                <a:gd name="T45" fmla="*/ 0 h 416"/>
                <a:gd name="T46" fmla="*/ 0 w 417"/>
                <a:gd name="T47" fmla="*/ 0 h 416"/>
                <a:gd name="T48" fmla="*/ 0 w 417"/>
                <a:gd name="T49" fmla="*/ 0 h 416"/>
                <a:gd name="T50" fmla="*/ 0 w 417"/>
                <a:gd name="T51" fmla="*/ 0 h 416"/>
                <a:gd name="T52" fmla="*/ 0 w 417"/>
                <a:gd name="T53" fmla="*/ 0 h 416"/>
                <a:gd name="T54" fmla="*/ 0 w 417"/>
                <a:gd name="T55" fmla="*/ 0 h 416"/>
                <a:gd name="T56" fmla="*/ 0 w 417"/>
                <a:gd name="T57" fmla="*/ 0 h 4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7" h="416">
                  <a:moveTo>
                    <a:pt x="417" y="210"/>
                  </a:moveTo>
                  <a:lnTo>
                    <a:pt x="415" y="163"/>
                  </a:lnTo>
                  <a:lnTo>
                    <a:pt x="399" y="121"/>
                  </a:lnTo>
                  <a:lnTo>
                    <a:pt x="373" y="80"/>
                  </a:lnTo>
                  <a:lnTo>
                    <a:pt x="340" y="46"/>
                  </a:lnTo>
                  <a:lnTo>
                    <a:pt x="298" y="21"/>
                  </a:lnTo>
                  <a:lnTo>
                    <a:pt x="257" y="5"/>
                  </a:lnTo>
                  <a:lnTo>
                    <a:pt x="210" y="0"/>
                  </a:lnTo>
                  <a:lnTo>
                    <a:pt x="163" y="5"/>
                  </a:lnTo>
                  <a:lnTo>
                    <a:pt x="122" y="21"/>
                  </a:lnTo>
                  <a:lnTo>
                    <a:pt x="81" y="46"/>
                  </a:lnTo>
                  <a:lnTo>
                    <a:pt x="47" y="80"/>
                  </a:lnTo>
                  <a:lnTo>
                    <a:pt x="22" y="121"/>
                  </a:lnTo>
                  <a:lnTo>
                    <a:pt x="6" y="163"/>
                  </a:lnTo>
                  <a:lnTo>
                    <a:pt x="0" y="210"/>
                  </a:lnTo>
                  <a:lnTo>
                    <a:pt x="6" y="256"/>
                  </a:lnTo>
                  <a:lnTo>
                    <a:pt x="22" y="300"/>
                  </a:lnTo>
                  <a:lnTo>
                    <a:pt x="47" y="338"/>
                  </a:lnTo>
                  <a:lnTo>
                    <a:pt x="81" y="372"/>
                  </a:lnTo>
                  <a:lnTo>
                    <a:pt x="122" y="397"/>
                  </a:lnTo>
                  <a:lnTo>
                    <a:pt x="163" y="410"/>
                  </a:lnTo>
                  <a:lnTo>
                    <a:pt x="210" y="416"/>
                  </a:lnTo>
                  <a:lnTo>
                    <a:pt x="257" y="410"/>
                  </a:lnTo>
                  <a:lnTo>
                    <a:pt x="298" y="397"/>
                  </a:lnTo>
                  <a:lnTo>
                    <a:pt x="340" y="372"/>
                  </a:lnTo>
                  <a:lnTo>
                    <a:pt x="373" y="338"/>
                  </a:lnTo>
                  <a:lnTo>
                    <a:pt x="399" y="300"/>
                  </a:lnTo>
                  <a:lnTo>
                    <a:pt x="415" y="256"/>
                  </a:lnTo>
                  <a:lnTo>
                    <a:pt x="417" y="21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7" name="Freeform 145"/>
            <p:cNvSpPr>
              <a:spLocks/>
            </p:cNvSpPr>
            <p:nvPr/>
          </p:nvSpPr>
          <p:spPr bwMode="auto">
            <a:xfrm>
              <a:off x="4615" y="3417"/>
              <a:ext cx="11" cy="12"/>
            </a:xfrm>
            <a:custGeom>
              <a:avLst/>
              <a:gdLst>
                <a:gd name="T0" fmla="*/ 0 w 417"/>
                <a:gd name="T1" fmla="*/ 0 h 416"/>
                <a:gd name="T2" fmla="*/ 0 w 417"/>
                <a:gd name="T3" fmla="*/ 0 h 416"/>
                <a:gd name="T4" fmla="*/ 0 w 417"/>
                <a:gd name="T5" fmla="*/ 0 h 416"/>
                <a:gd name="T6" fmla="*/ 0 w 417"/>
                <a:gd name="T7" fmla="*/ 0 h 416"/>
                <a:gd name="T8" fmla="*/ 0 w 417"/>
                <a:gd name="T9" fmla="*/ 0 h 416"/>
                <a:gd name="T10" fmla="*/ 0 w 417"/>
                <a:gd name="T11" fmla="*/ 0 h 416"/>
                <a:gd name="T12" fmla="*/ 0 w 417"/>
                <a:gd name="T13" fmla="*/ 0 h 416"/>
                <a:gd name="T14" fmla="*/ 0 w 417"/>
                <a:gd name="T15" fmla="*/ 0 h 416"/>
                <a:gd name="T16" fmla="*/ 0 w 417"/>
                <a:gd name="T17" fmla="*/ 0 h 416"/>
                <a:gd name="T18" fmla="*/ 0 w 417"/>
                <a:gd name="T19" fmla="*/ 0 h 416"/>
                <a:gd name="T20" fmla="*/ 0 w 417"/>
                <a:gd name="T21" fmla="*/ 0 h 416"/>
                <a:gd name="T22" fmla="*/ 0 w 417"/>
                <a:gd name="T23" fmla="*/ 0 h 416"/>
                <a:gd name="T24" fmla="*/ 0 w 417"/>
                <a:gd name="T25" fmla="*/ 0 h 416"/>
                <a:gd name="T26" fmla="*/ 0 w 417"/>
                <a:gd name="T27" fmla="*/ 0 h 416"/>
                <a:gd name="T28" fmla="*/ 0 w 417"/>
                <a:gd name="T29" fmla="*/ 0 h 416"/>
                <a:gd name="T30" fmla="*/ 0 w 417"/>
                <a:gd name="T31" fmla="*/ 0 h 416"/>
                <a:gd name="T32" fmla="*/ 0 w 417"/>
                <a:gd name="T33" fmla="*/ 0 h 416"/>
                <a:gd name="T34" fmla="*/ 0 w 417"/>
                <a:gd name="T35" fmla="*/ 0 h 416"/>
                <a:gd name="T36" fmla="*/ 0 w 417"/>
                <a:gd name="T37" fmla="*/ 0 h 416"/>
                <a:gd name="T38" fmla="*/ 0 w 417"/>
                <a:gd name="T39" fmla="*/ 0 h 416"/>
                <a:gd name="T40" fmla="*/ 0 w 417"/>
                <a:gd name="T41" fmla="*/ 0 h 416"/>
                <a:gd name="T42" fmla="*/ 0 w 417"/>
                <a:gd name="T43" fmla="*/ 0 h 416"/>
                <a:gd name="T44" fmla="*/ 0 w 417"/>
                <a:gd name="T45" fmla="*/ 0 h 416"/>
                <a:gd name="T46" fmla="*/ 0 w 417"/>
                <a:gd name="T47" fmla="*/ 0 h 416"/>
                <a:gd name="T48" fmla="*/ 0 w 417"/>
                <a:gd name="T49" fmla="*/ 0 h 416"/>
                <a:gd name="T50" fmla="*/ 0 w 417"/>
                <a:gd name="T51" fmla="*/ 0 h 416"/>
                <a:gd name="T52" fmla="*/ 0 w 417"/>
                <a:gd name="T53" fmla="*/ 0 h 416"/>
                <a:gd name="T54" fmla="*/ 0 w 417"/>
                <a:gd name="T55" fmla="*/ 0 h 416"/>
                <a:gd name="T56" fmla="*/ 0 w 417"/>
                <a:gd name="T57" fmla="*/ 0 h 4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7" h="416">
                  <a:moveTo>
                    <a:pt x="417" y="210"/>
                  </a:moveTo>
                  <a:lnTo>
                    <a:pt x="415" y="163"/>
                  </a:lnTo>
                  <a:lnTo>
                    <a:pt x="399" y="121"/>
                  </a:lnTo>
                  <a:lnTo>
                    <a:pt x="373" y="80"/>
                  </a:lnTo>
                  <a:lnTo>
                    <a:pt x="340" y="46"/>
                  </a:lnTo>
                  <a:lnTo>
                    <a:pt x="298" y="21"/>
                  </a:lnTo>
                  <a:lnTo>
                    <a:pt x="257" y="5"/>
                  </a:lnTo>
                  <a:lnTo>
                    <a:pt x="210" y="0"/>
                  </a:lnTo>
                  <a:lnTo>
                    <a:pt x="163" y="5"/>
                  </a:lnTo>
                  <a:lnTo>
                    <a:pt x="122" y="21"/>
                  </a:lnTo>
                  <a:lnTo>
                    <a:pt x="81" y="46"/>
                  </a:lnTo>
                  <a:lnTo>
                    <a:pt x="47" y="80"/>
                  </a:lnTo>
                  <a:lnTo>
                    <a:pt x="22" y="121"/>
                  </a:lnTo>
                  <a:lnTo>
                    <a:pt x="6" y="163"/>
                  </a:lnTo>
                  <a:lnTo>
                    <a:pt x="0" y="210"/>
                  </a:lnTo>
                  <a:lnTo>
                    <a:pt x="6" y="256"/>
                  </a:lnTo>
                  <a:lnTo>
                    <a:pt x="22" y="300"/>
                  </a:lnTo>
                  <a:lnTo>
                    <a:pt x="47" y="338"/>
                  </a:lnTo>
                  <a:lnTo>
                    <a:pt x="81" y="372"/>
                  </a:lnTo>
                  <a:lnTo>
                    <a:pt x="122" y="397"/>
                  </a:lnTo>
                  <a:lnTo>
                    <a:pt x="163" y="410"/>
                  </a:lnTo>
                  <a:lnTo>
                    <a:pt x="210" y="416"/>
                  </a:lnTo>
                  <a:lnTo>
                    <a:pt x="257" y="410"/>
                  </a:lnTo>
                  <a:lnTo>
                    <a:pt x="298" y="397"/>
                  </a:lnTo>
                  <a:lnTo>
                    <a:pt x="340" y="372"/>
                  </a:lnTo>
                  <a:lnTo>
                    <a:pt x="373" y="338"/>
                  </a:lnTo>
                  <a:lnTo>
                    <a:pt x="399" y="300"/>
                  </a:lnTo>
                  <a:lnTo>
                    <a:pt x="415" y="256"/>
                  </a:lnTo>
                  <a:lnTo>
                    <a:pt x="417" y="2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8" name="Freeform 146"/>
            <p:cNvSpPr>
              <a:spLocks/>
            </p:cNvSpPr>
            <p:nvPr/>
          </p:nvSpPr>
          <p:spPr bwMode="auto">
            <a:xfrm>
              <a:off x="4648" y="3427"/>
              <a:ext cx="2" cy="3"/>
            </a:xfrm>
            <a:custGeom>
              <a:avLst/>
              <a:gdLst>
                <a:gd name="T0" fmla="*/ 0 w 63"/>
                <a:gd name="T1" fmla="*/ 0 h 104"/>
                <a:gd name="T2" fmla="*/ 0 w 63"/>
                <a:gd name="T3" fmla="*/ 0 h 104"/>
                <a:gd name="T4" fmla="*/ 0 w 63"/>
                <a:gd name="T5" fmla="*/ 0 h 104"/>
                <a:gd name="T6" fmla="*/ 0 w 63"/>
                <a:gd name="T7" fmla="*/ 0 h 104"/>
                <a:gd name="T8" fmla="*/ 0 w 6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04">
                  <a:moveTo>
                    <a:pt x="0" y="0"/>
                  </a:moveTo>
                  <a:lnTo>
                    <a:pt x="27" y="20"/>
                  </a:lnTo>
                  <a:lnTo>
                    <a:pt x="47" y="47"/>
                  </a:lnTo>
                  <a:lnTo>
                    <a:pt x="61" y="77"/>
                  </a:lnTo>
                  <a:lnTo>
                    <a:pt x="63" y="1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79" name="Freeform 147"/>
            <p:cNvSpPr>
              <a:spLocks/>
            </p:cNvSpPr>
            <p:nvPr/>
          </p:nvSpPr>
          <p:spPr bwMode="auto">
            <a:xfrm>
              <a:off x="4643" y="3427"/>
              <a:ext cx="7" cy="7"/>
            </a:xfrm>
            <a:custGeom>
              <a:avLst/>
              <a:gdLst>
                <a:gd name="T0" fmla="*/ 0 w 245"/>
                <a:gd name="T1" fmla="*/ 0 h 247"/>
                <a:gd name="T2" fmla="*/ 0 w 245"/>
                <a:gd name="T3" fmla="*/ 0 h 247"/>
                <a:gd name="T4" fmla="*/ 0 w 245"/>
                <a:gd name="T5" fmla="*/ 0 h 247"/>
                <a:gd name="T6" fmla="*/ 0 w 245"/>
                <a:gd name="T7" fmla="*/ 0 h 247"/>
                <a:gd name="T8" fmla="*/ 0 w 245"/>
                <a:gd name="T9" fmla="*/ 0 h 247"/>
                <a:gd name="T10" fmla="*/ 0 w 245"/>
                <a:gd name="T11" fmla="*/ 0 h 247"/>
                <a:gd name="T12" fmla="*/ 0 w 245"/>
                <a:gd name="T13" fmla="*/ 0 h 247"/>
                <a:gd name="T14" fmla="*/ 0 w 245"/>
                <a:gd name="T15" fmla="*/ 0 h 247"/>
                <a:gd name="T16" fmla="*/ 0 w 245"/>
                <a:gd name="T17" fmla="*/ 0 h 247"/>
                <a:gd name="T18" fmla="*/ 0 w 245"/>
                <a:gd name="T19" fmla="*/ 0 h 247"/>
                <a:gd name="T20" fmla="*/ 0 w 245"/>
                <a:gd name="T21" fmla="*/ 0 h 247"/>
                <a:gd name="T22" fmla="*/ 0 w 245"/>
                <a:gd name="T23" fmla="*/ 0 h 247"/>
                <a:gd name="T24" fmla="*/ 0 w 245"/>
                <a:gd name="T25" fmla="*/ 0 h 247"/>
                <a:gd name="T26" fmla="*/ 0 w 245"/>
                <a:gd name="T27" fmla="*/ 0 h 247"/>
                <a:gd name="T28" fmla="*/ 0 w 245"/>
                <a:gd name="T29" fmla="*/ 0 h 247"/>
                <a:gd name="T30" fmla="*/ 0 w 245"/>
                <a:gd name="T31" fmla="*/ 0 h 247"/>
                <a:gd name="T32" fmla="*/ 0 w 245"/>
                <a:gd name="T33" fmla="*/ 0 h 247"/>
                <a:gd name="T34" fmla="*/ 0 w 245"/>
                <a:gd name="T35" fmla="*/ 0 h 247"/>
                <a:gd name="T36" fmla="*/ 0 w 245"/>
                <a:gd name="T37" fmla="*/ 0 h 247"/>
                <a:gd name="T38" fmla="*/ 0 w 245"/>
                <a:gd name="T39" fmla="*/ 0 h 247"/>
                <a:gd name="T40" fmla="*/ 0 w 245"/>
                <a:gd name="T41" fmla="*/ 0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247">
                  <a:moveTo>
                    <a:pt x="182" y="16"/>
                  </a:moveTo>
                  <a:lnTo>
                    <a:pt x="155" y="2"/>
                  </a:lnTo>
                  <a:lnTo>
                    <a:pt x="121" y="0"/>
                  </a:lnTo>
                  <a:lnTo>
                    <a:pt x="92" y="2"/>
                  </a:lnTo>
                  <a:lnTo>
                    <a:pt x="58" y="16"/>
                  </a:lnTo>
                  <a:lnTo>
                    <a:pt x="33" y="36"/>
                  </a:lnTo>
                  <a:lnTo>
                    <a:pt x="14" y="63"/>
                  </a:lnTo>
                  <a:lnTo>
                    <a:pt x="2" y="93"/>
                  </a:lnTo>
                  <a:lnTo>
                    <a:pt x="0" y="120"/>
                  </a:lnTo>
                  <a:lnTo>
                    <a:pt x="2" y="154"/>
                  </a:lnTo>
                  <a:lnTo>
                    <a:pt x="14" y="184"/>
                  </a:lnTo>
                  <a:lnTo>
                    <a:pt x="33" y="211"/>
                  </a:lnTo>
                  <a:lnTo>
                    <a:pt x="58" y="231"/>
                  </a:lnTo>
                  <a:lnTo>
                    <a:pt x="92" y="245"/>
                  </a:lnTo>
                  <a:lnTo>
                    <a:pt x="121" y="247"/>
                  </a:lnTo>
                  <a:lnTo>
                    <a:pt x="155" y="245"/>
                  </a:lnTo>
                  <a:lnTo>
                    <a:pt x="182" y="231"/>
                  </a:lnTo>
                  <a:lnTo>
                    <a:pt x="209" y="211"/>
                  </a:lnTo>
                  <a:lnTo>
                    <a:pt x="229" y="184"/>
                  </a:lnTo>
                  <a:lnTo>
                    <a:pt x="243" y="154"/>
                  </a:lnTo>
                  <a:lnTo>
                    <a:pt x="245" y="1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80" name="Line 148"/>
            <p:cNvSpPr>
              <a:spLocks noChangeShapeType="1"/>
            </p:cNvSpPr>
            <p:nvPr/>
          </p:nvSpPr>
          <p:spPr bwMode="auto">
            <a:xfrm>
              <a:off x="4647"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1" name="Line 149"/>
            <p:cNvSpPr>
              <a:spLocks noChangeShapeType="1"/>
            </p:cNvSpPr>
            <p:nvPr/>
          </p:nvSpPr>
          <p:spPr bwMode="auto">
            <a:xfrm flipH="1" flipV="1">
              <a:off x="4630" y="3430"/>
              <a:ext cx="26"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2" name="Line 150"/>
            <p:cNvSpPr>
              <a:spLocks noChangeShapeType="1"/>
            </p:cNvSpPr>
            <p:nvPr/>
          </p:nvSpPr>
          <p:spPr bwMode="auto">
            <a:xfrm>
              <a:off x="4583" y="3430"/>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3" name="Line 151"/>
            <p:cNvSpPr>
              <a:spLocks noChangeShapeType="1"/>
            </p:cNvSpPr>
            <p:nvPr/>
          </p:nvSpPr>
          <p:spPr bwMode="auto">
            <a:xfrm flipV="1">
              <a:off x="4559"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4" name="Freeform 152"/>
            <p:cNvSpPr>
              <a:spLocks/>
            </p:cNvSpPr>
            <p:nvPr/>
          </p:nvSpPr>
          <p:spPr bwMode="auto">
            <a:xfrm>
              <a:off x="4537" y="3354"/>
              <a:ext cx="39" cy="83"/>
            </a:xfrm>
            <a:custGeom>
              <a:avLst/>
              <a:gdLst>
                <a:gd name="T0" fmla="*/ 0 w 1376"/>
                <a:gd name="T1" fmla="*/ 0 h 2918"/>
                <a:gd name="T2" fmla="*/ 0 w 1376"/>
                <a:gd name="T3" fmla="*/ 0 h 2918"/>
                <a:gd name="T4" fmla="*/ 0 w 1376"/>
                <a:gd name="T5" fmla="*/ 0 h 2918"/>
                <a:gd name="T6" fmla="*/ 0 w 1376"/>
                <a:gd name="T7" fmla="*/ 0 h 2918"/>
                <a:gd name="T8" fmla="*/ 0 w 1376"/>
                <a:gd name="T9" fmla="*/ 0 h 2918"/>
                <a:gd name="T10" fmla="*/ 0 w 1376"/>
                <a:gd name="T11" fmla="*/ 0 h 2918"/>
                <a:gd name="T12" fmla="*/ 0 w 1376"/>
                <a:gd name="T13" fmla="*/ 0 h 2918"/>
                <a:gd name="T14" fmla="*/ 0 w 1376"/>
                <a:gd name="T15" fmla="*/ 0 h 2918"/>
                <a:gd name="T16" fmla="*/ 0 w 1376"/>
                <a:gd name="T17" fmla="*/ 0 h 2918"/>
                <a:gd name="T18" fmla="*/ 0 w 1376"/>
                <a:gd name="T19" fmla="*/ 0 h 2918"/>
                <a:gd name="T20" fmla="*/ 0 w 1376"/>
                <a:gd name="T21" fmla="*/ 0 h 2918"/>
                <a:gd name="T22" fmla="*/ 0 w 1376"/>
                <a:gd name="T23" fmla="*/ 0 h 2918"/>
                <a:gd name="T24" fmla="*/ 0 w 1376"/>
                <a:gd name="T25" fmla="*/ 0 h 2918"/>
                <a:gd name="T26" fmla="*/ 0 w 1376"/>
                <a:gd name="T27" fmla="*/ 0 h 2918"/>
                <a:gd name="T28" fmla="*/ 0 w 1376"/>
                <a:gd name="T29" fmla="*/ 0 h 2918"/>
                <a:gd name="T30" fmla="*/ 0 w 1376"/>
                <a:gd name="T31" fmla="*/ 0 h 2918"/>
                <a:gd name="T32" fmla="*/ 0 w 1376"/>
                <a:gd name="T33" fmla="*/ 0 h 2918"/>
                <a:gd name="T34" fmla="*/ 0 w 1376"/>
                <a:gd name="T35" fmla="*/ 0 h 2918"/>
                <a:gd name="T36" fmla="*/ 0 w 1376"/>
                <a:gd name="T37" fmla="*/ 0 h 2918"/>
                <a:gd name="T38" fmla="*/ 0 w 1376"/>
                <a:gd name="T39" fmla="*/ 0 h 2918"/>
                <a:gd name="T40" fmla="*/ 0 w 1376"/>
                <a:gd name="T41" fmla="*/ 0 h 2918"/>
                <a:gd name="T42" fmla="*/ 0 w 1376"/>
                <a:gd name="T43" fmla="*/ 0 h 2918"/>
                <a:gd name="T44" fmla="*/ 0 w 1376"/>
                <a:gd name="T45" fmla="*/ 0 h 2918"/>
                <a:gd name="T46" fmla="*/ 0 w 1376"/>
                <a:gd name="T47" fmla="*/ 0 h 2918"/>
                <a:gd name="T48" fmla="*/ 0 w 1376"/>
                <a:gd name="T49" fmla="*/ 0 h 2918"/>
                <a:gd name="T50" fmla="*/ 0 w 1376"/>
                <a:gd name="T51" fmla="*/ 0 h 2918"/>
                <a:gd name="T52" fmla="*/ 0 w 1376"/>
                <a:gd name="T53" fmla="*/ 0 h 2918"/>
                <a:gd name="T54" fmla="*/ 0 w 1376"/>
                <a:gd name="T55" fmla="*/ 0 h 2918"/>
                <a:gd name="T56" fmla="*/ 0 w 1376"/>
                <a:gd name="T57" fmla="*/ 0 h 2918"/>
                <a:gd name="T58" fmla="*/ 0 w 1376"/>
                <a:gd name="T59" fmla="*/ 0 h 2918"/>
                <a:gd name="T60" fmla="*/ 0 w 1376"/>
                <a:gd name="T61" fmla="*/ 0 h 2918"/>
                <a:gd name="T62" fmla="*/ 0 w 1376"/>
                <a:gd name="T63" fmla="*/ 0 h 2918"/>
                <a:gd name="T64" fmla="*/ 0 w 1376"/>
                <a:gd name="T65" fmla="*/ 0 h 2918"/>
                <a:gd name="T66" fmla="*/ 0 w 1376"/>
                <a:gd name="T67" fmla="*/ 0 h 2918"/>
                <a:gd name="T68" fmla="*/ 0 w 1376"/>
                <a:gd name="T69" fmla="*/ 0 h 2918"/>
                <a:gd name="T70" fmla="*/ 0 w 1376"/>
                <a:gd name="T71" fmla="*/ 0 h 29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76" h="2918">
                  <a:moveTo>
                    <a:pt x="437" y="2918"/>
                  </a:moveTo>
                  <a:lnTo>
                    <a:pt x="437" y="2753"/>
                  </a:lnTo>
                  <a:lnTo>
                    <a:pt x="437" y="1924"/>
                  </a:lnTo>
                  <a:lnTo>
                    <a:pt x="437" y="1758"/>
                  </a:lnTo>
                  <a:lnTo>
                    <a:pt x="346" y="1589"/>
                  </a:lnTo>
                  <a:lnTo>
                    <a:pt x="135" y="1212"/>
                  </a:lnTo>
                  <a:lnTo>
                    <a:pt x="0" y="967"/>
                  </a:lnTo>
                  <a:lnTo>
                    <a:pt x="96" y="1022"/>
                  </a:lnTo>
                  <a:lnTo>
                    <a:pt x="204" y="1061"/>
                  </a:lnTo>
                  <a:lnTo>
                    <a:pt x="36" y="364"/>
                  </a:lnTo>
                  <a:lnTo>
                    <a:pt x="55" y="424"/>
                  </a:lnTo>
                  <a:lnTo>
                    <a:pt x="83" y="479"/>
                  </a:lnTo>
                  <a:lnTo>
                    <a:pt x="121" y="534"/>
                  </a:lnTo>
                  <a:lnTo>
                    <a:pt x="168" y="581"/>
                  </a:lnTo>
                  <a:lnTo>
                    <a:pt x="221" y="620"/>
                  </a:lnTo>
                  <a:lnTo>
                    <a:pt x="276" y="648"/>
                  </a:lnTo>
                  <a:lnTo>
                    <a:pt x="340" y="667"/>
                  </a:lnTo>
                  <a:lnTo>
                    <a:pt x="406" y="677"/>
                  </a:lnTo>
                  <a:lnTo>
                    <a:pt x="467" y="677"/>
                  </a:lnTo>
                  <a:lnTo>
                    <a:pt x="533" y="667"/>
                  </a:lnTo>
                  <a:lnTo>
                    <a:pt x="597" y="648"/>
                  </a:lnTo>
                  <a:lnTo>
                    <a:pt x="652" y="620"/>
                  </a:lnTo>
                  <a:lnTo>
                    <a:pt x="708" y="584"/>
                  </a:lnTo>
                  <a:lnTo>
                    <a:pt x="755" y="537"/>
                  </a:lnTo>
                  <a:lnTo>
                    <a:pt x="791" y="485"/>
                  </a:lnTo>
                  <a:lnTo>
                    <a:pt x="821" y="430"/>
                  </a:lnTo>
                  <a:lnTo>
                    <a:pt x="843" y="367"/>
                  </a:lnTo>
                  <a:lnTo>
                    <a:pt x="854" y="300"/>
                  </a:lnTo>
                  <a:lnTo>
                    <a:pt x="854" y="240"/>
                  </a:lnTo>
                  <a:lnTo>
                    <a:pt x="845" y="173"/>
                  </a:lnTo>
                  <a:lnTo>
                    <a:pt x="827" y="110"/>
                  </a:lnTo>
                  <a:lnTo>
                    <a:pt x="796" y="55"/>
                  </a:lnTo>
                  <a:lnTo>
                    <a:pt x="760" y="0"/>
                  </a:lnTo>
                  <a:lnTo>
                    <a:pt x="1218" y="557"/>
                  </a:lnTo>
                  <a:lnTo>
                    <a:pt x="1337" y="700"/>
                  </a:lnTo>
                  <a:lnTo>
                    <a:pt x="1376" y="6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85" name="Freeform 153"/>
            <p:cNvSpPr>
              <a:spLocks/>
            </p:cNvSpPr>
            <p:nvPr/>
          </p:nvSpPr>
          <p:spPr bwMode="auto">
            <a:xfrm>
              <a:off x="4575" y="3363"/>
              <a:ext cx="12" cy="18"/>
            </a:xfrm>
            <a:custGeom>
              <a:avLst/>
              <a:gdLst>
                <a:gd name="T0" fmla="*/ 0 w 432"/>
                <a:gd name="T1" fmla="*/ 0 h 653"/>
                <a:gd name="T2" fmla="*/ 0 w 432"/>
                <a:gd name="T3" fmla="*/ 0 h 653"/>
                <a:gd name="T4" fmla="*/ 0 w 432"/>
                <a:gd name="T5" fmla="*/ 0 h 653"/>
                <a:gd name="T6" fmla="*/ 0 w 432"/>
                <a:gd name="T7" fmla="*/ 0 h 653"/>
                <a:gd name="T8" fmla="*/ 0 w 432"/>
                <a:gd name="T9" fmla="*/ 0 h 653"/>
                <a:gd name="T10" fmla="*/ 0 w 432"/>
                <a:gd name="T11" fmla="*/ 0 h 653"/>
                <a:gd name="T12" fmla="*/ 0 w 432"/>
                <a:gd name="T13" fmla="*/ 0 h 653"/>
                <a:gd name="T14" fmla="*/ 0 w 432"/>
                <a:gd name="T15" fmla="*/ 0 h 6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 h="653">
                  <a:moveTo>
                    <a:pt x="0" y="380"/>
                  </a:moveTo>
                  <a:lnTo>
                    <a:pt x="227" y="653"/>
                  </a:lnTo>
                  <a:lnTo>
                    <a:pt x="285" y="554"/>
                  </a:lnTo>
                  <a:lnTo>
                    <a:pt x="333" y="452"/>
                  </a:lnTo>
                  <a:lnTo>
                    <a:pt x="371" y="341"/>
                  </a:lnTo>
                  <a:lnTo>
                    <a:pt x="401" y="231"/>
                  </a:lnTo>
                  <a:lnTo>
                    <a:pt x="424" y="118"/>
                  </a:lnTo>
                  <a:lnTo>
                    <a:pt x="43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86" name="Line 154"/>
            <p:cNvSpPr>
              <a:spLocks noChangeShapeType="1"/>
            </p:cNvSpPr>
            <p:nvPr/>
          </p:nvSpPr>
          <p:spPr bwMode="auto">
            <a:xfrm>
              <a:off x="4581" y="3381"/>
              <a:ext cx="10"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7" name="Line 155"/>
            <p:cNvSpPr>
              <a:spLocks noChangeShapeType="1"/>
            </p:cNvSpPr>
            <p:nvPr/>
          </p:nvSpPr>
          <p:spPr bwMode="auto">
            <a:xfrm>
              <a:off x="4597" y="3406"/>
              <a:ext cx="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88" name="Freeform 156"/>
            <p:cNvSpPr>
              <a:spLocks/>
            </p:cNvSpPr>
            <p:nvPr/>
          </p:nvSpPr>
          <p:spPr bwMode="auto">
            <a:xfrm>
              <a:off x="4543" y="3384"/>
              <a:ext cx="7" cy="30"/>
            </a:xfrm>
            <a:custGeom>
              <a:avLst/>
              <a:gdLst>
                <a:gd name="T0" fmla="*/ 0 w 258"/>
                <a:gd name="T1" fmla="*/ 0 h 1058"/>
                <a:gd name="T2" fmla="*/ 0 w 258"/>
                <a:gd name="T3" fmla="*/ 0 h 1058"/>
                <a:gd name="T4" fmla="*/ 0 w 258"/>
                <a:gd name="T5" fmla="*/ 0 h 1058"/>
                <a:gd name="T6" fmla="*/ 0 w 258"/>
                <a:gd name="T7" fmla="*/ 0 h 1058"/>
                <a:gd name="T8" fmla="*/ 0 w 258"/>
                <a:gd name="T9" fmla="*/ 0 h 1058"/>
                <a:gd name="T10" fmla="*/ 0 w 258"/>
                <a:gd name="T11" fmla="*/ 0 h 10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 h="1058">
                  <a:moveTo>
                    <a:pt x="235" y="807"/>
                  </a:moveTo>
                  <a:lnTo>
                    <a:pt x="233" y="892"/>
                  </a:lnTo>
                  <a:lnTo>
                    <a:pt x="241" y="975"/>
                  </a:lnTo>
                  <a:lnTo>
                    <a:pt x="258" y="1058"/>
                  </a:lnTo>
                  <a:lnTo>
                    <a:pt x="44" y="18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89" name="Line 157"/>
            <p:cNvSpPr>
              <a:spLocks noChangeShapeType="1"/>
            </p:cNvSpPr>
            <p:nvPr/>
          </p:nvSpPr>
          <p:spPr bwMode="auto">
            <a:xfrm>
              <a:off x="4541" y="3388"/>
              <a:ext cx="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0" name="Freeform 158"/>
            <p:cNvSpPr>
              <a:spLocks/>
            </p:cNvSpPr>
            <p:nvPr/>
          </p:nvSpPr>
          <p:spPr bwMode="auto">
            <a:xfrm>
              <a:off x="4549" y="3390"/>
              <a:ext cx="1" cy="14"/>
            </a:xfrm>
            <a:custGeom>
              <a:avLst/>
              <a:gdLst>
                <a:gd name="T0" fmla="*/ 0 w 1"/>
                <a:gd name="T1" fmla="*/ 0 h 496"/>
                <a:gd name="T2" fmla="*/ 0 w 1"/>
                <a:gd name="T3" fmla="*/ 0 h 496"/>
                <a:gd name="T4" fmla="*/ 0 w 1"/>
                <a:gd name="T5" fmla="*/ 0 h 496"/>
                <a:gd name="T6" fmla="*/ 0 60000 65536"/>
                <a:gd name="T7" fmla="*/ 0 60000 65536"/>
                <a:gd name="T8" fmla="*/ 0 60000 65536"/>
              </a:gdLst>
              <a:ahLst/>
              <a:cxnLst>
                <a:cxn ang="T6">
                  <a:pos x="T0" y="T1"/>
                </a:cxn>
                <a:cxn ang="T7">
                  <a:pos x="T2" y="T3"/>
                </a:cxn>
                <a:cxn ang="T8">
                  <a:pos x="T4" y="T5"/>
                </a:cxn>
              </a:cxnLst>
              <a:rect l="0" t="0" r="r" b="b"/>
              <a:pathLst>
                <a:path w="1" h="496">
                  <a:moveTo>
                    <a:pt x="0" y="0"/>
                  </a:moveTo>
                  <a:lnTo>
                    <a:pt x="0" y="330"/>
                  </a:lnTo>
                  <a:lnTo>
                    <a:pt x="0" y="49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91" name="Line 159"/>
            <p:cNvSpPr>
              <a:spLocks noChangeShapeType="1"/>
            </p:cNvSpPr>
            <p:nvPr/>
          </p:nvSpPr>
          <p:spPr bwMode="auto">
            <a:xfrm flipH="1">
              <a:off x="4549" y="3405"/>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2" name="Line 160"/>
            <p:cNvSpPr>
              <a:spLocks noChangeShapeType="1"/>
            </p:cNvSpPr>
            <p:nvPr/>
          </p:nvSpPr>
          <p:spPr bwMode="auto">
            <a:xfrm flipV="1">
              <a:off x="4550" y="3402"/>
              <a:ext cx="1"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3" name="Line 161"/>
            <p:cNvSpPr>
              <a:spLocks noChangeShapeType="1"/>
            </p:cNvSpPr>
            <p:nvPr/>
          </p:nvSpPr>
          <p:spPr bwMode="auto">
            <a:xfrm flipH="1" flipV="1">
              <a:off x="4547" y="3399"/>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4" name="Freeform 162"/>
            <p:cNvSpPr>
              <a:spLocks/>
            </p:cNvSpPr>
            <p:nvPr/>
          </p:nvSpPr>
          <p:spPr bwMode="auto">
            <a:xfrm>
              <a:off x="4497" y="3314"/>
              <a:ext cx="52" cy="76"/>
            </a:xfrm>
            <a:custGeom>
              <a:avLst/>
              <a:gdLst>
                <a:gd name="T0" fmla="*/ 0 w 1831"/>
                <a:gd name="T1" fmla="*/ 0 h 2657"/>
                <a:gd name="T2" fmla="*/ 0 w 1831"/>
                <a:gd name="T3" fmla="*/ 0 h 2657"/>
                <a:gd name="T4" fmla="*/ 0 w 1831"/>
                <a:gd name="T5" fmla="*/ 0 h 2657"/>
                <a:gd name="T6" fmla="*/ 0 w 1831"/>
                <a:gd name="T7" fmla="*/ 0 h 2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1" h="2657">
                  <a:moveTo>
                    <a:pt x="1831" y="2657"/>
                  </a:moveTo>
                  <a:lnTo>
                    <a:pt x="1831" y="2489"/>
                  </a:lnTo>
                  <a:lnTo>
                    <a:pt x="1831" y="165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95" name="Freeform 163"/>
            <p:cNvSpPr>
              <a:spLocks/>
            </p:cNvSpPr>
            <p:nvPr/>
          </p:nvSpPr>
          <p:spPr bwMode="auto">
            <a:xfrm>
              <a:off x="4502" y="3361"/>
              <a:ext cx="23" cy="53"/>
            </a:xfrm>
            <a:custGeom>
              <a:avLst/>
              <a:gdLst>
                <a:gd name="T0" fmla="*/ 0 w 828"/>
                <a:gd name="T1" fmla="*/ 0 h 1858"/>
                <a:gd name="T2" fmla="*/ 0 w 828"/>
                <a:gd name="T3" fmla="*/ 0 h 1858"/>
                <a:gd name="T4" fmla="*/ 0 w 828"/>
                <a:gd name="T5" fmla="*/ 0 h 1858"/>
                <a:gd name="T6" fmla="*/ 0 w 828"/>
                <a:gd name="T7" fmla="*/ 0 h 1858"/>
                <a:gd name="T8" fmla="*/ 0 w 828"/>
                <a:gd name="T9" fmla="*/ 0 h 1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8" h="1858">
                  <a:moveTo>
                    <a:pt x="828" y="0"/>
                  </a:moveTo>
                  <a:lnTo>
                    <a:pt x="680" y="182"/>
                  </a:lnTo>
                  <a:lnTo>
                    <a:pt x="425" y="488"/>
                  </a:lnTo>
                  <a:lnTo>
                    <a:pt x="0" y="998"/>
                  </a:lnTo>
                  <a:lnTo>
                    <a:pt x="0" y="185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496" name="Line 164"/>
            <p:cNvSpPr>
              <a:spLocks noChangeShapeType="1"/>
            </p:cNvSpPr>
            <p:nvPr/>
          </p:nvSpPr>
          <p:spPr bwMode="auto">
            <a:xfrm>
              <a:off x="4511"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7" name="Line 165"/>
            <p:cNvSpPr>
              <a:spLocks noChangeShapeType="1"/>
            </p:cNvSpPr>
            <p:nvPr/>
          </p:nvSpPr>
          <p:spPr bwMode="auto">
            <a:xfrm flipV="1">
              <a:off x="4535"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8" name="Line 166"/>
            <p:cNvSpPr>
              <a:spLocks noChangeShapeType="1"/>
            </p:cNvSpPr>
            <p:nvPr/>
          </p:nvSpPr>
          <p:spPr bwMode="auto">
            <a:xfrm>
              <a:off x="4487"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499" name="Line 167"/>
            <p:cNvSpPr>
              <a:spLocks noChangeShapeType="1"/>
            </p:cNvSpPr>
            <p:nvPr/>
          </p:nvSpPr>
          <p:spPr bwMode="auto">
            <a:xfrm flipV="1">
              <a:off x="4426"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00" name="Line 168"/>
            <p:cNvSpPr>
              <a:spLocks noChangeShapeType="1"/>
            </p:cNvSpPr>
            <p:nvPr/>
          </p:nvSpPr>
          <p:spPr bwMode="auto">
            <a:xfrm>
              <a:off x="4416" y="3456"/>
              <a:ext cx="47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01" name="Line 169"/>
            <p:cNvSpPr>
              <a:spLocks noChangeShapeType="1"/>
            </p:cNvSpPr>
            <p:nvPr/>
          </p:nvSpPr>
          <p:spPr bwMode="auto">
            <a:xfrm flipH="1" flipV="1">
              <a:off x="4764" y="3437"/>
              <a:ext cx="3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02" name="Freeform 170"/>
            <p:cNvSpPr>
              <a:spLocks/>
            </p:cNvSpPr>
            <p:nvPr/>
          </p:nvSpPr>
          <p:spPr bwMode="auto">
            <a:xfrm>
              <a:off x="4708" y="3437"/>
              <a:ext cx="54" cy="19"/>
            </a:xfrm>
            <a:custGeom>
              <a:avLst/>
              <a:gdLst>
                <a:gd name="T0" fmla="*/ 0 w 1883"/>
                <a:gd name="T1" fmla="*/ 0 h 664"/>
                <a:gd name="T2" fmla="*/ 0 w 1883"/>
                <a:gd name="T3" fmla="*/ 0 h 664"/>
                <a:gd name="T4" fmla="*/ 0 w 1883"/>
                <a:gd name="T5" fmla="*/ 0 h 664"/>
                <a:gd name="T6" fmla="*/ 0 w 1883"/>
                <a:gd name="T7" fmla="*/ 0 h 664"/>
                <a:gd name="T8" fmla="*/ 0 w 1883"/>
                <a:gd name="T9" fmla="*/ 0 h 664"/>
                <a:gd name="T10" fmla="*/ 0 w 1883"/>
                <a:gd name="T11" fmla="*/ 0 h 664"/>
                <a:gd name="T12" fmla="*/ 0 w 1883"/>
                <a:gd name="T13" fmla="*/ 0 h 664"/>
                <a:gd name="T14" fmla="*/ 0 w 1883"/>
                <a:gd name="T15" fmla="*/ 0 h 664"/>
                <a:gd name="T16" fmla="*/ 0 w 1883"/>
                <a:gd name="T17" fmla="*/ 0 h 664"/>
                <a:gd name="T18" fmla="*/ 0 w 1883"/>
                <a:gd name="T19" fmla="*/ 0 h 664"/>
                <a:gd name="T20" fmla="*/ 0 w 1883"/>
                <a:gd name="T21" fmla="*/ 0 h 664"/>
                <a:gd name="T22" fmla="*/ 0 w 1883"/>
                <a:gd name="T23" fmla="*/ 0 h 664"/>
                <a:gd name="T24" fmla="*/ 0 w 1883"/>
                <a:gd name="T25" fmla="*/ 0 h 664"/>
                <a:gd name="T26" fmla="*/ 0 w 1883"/>
                <a:gd name="T27" fmla="*/ 0 h 664"/>
                <a:gd name="T28" fmla="*/ 0 w 1883"/>
                <a:gd name="T29" fmla="*/ 0 h 664"/>
                <a:gd name="T30" fmla="*/ 0 w 1883"/>
                <a:gd name="T31" fmla="*/ 0 h 664"/>
                <a:gd name="T32" fmla="*/ 0 w 1883"/>
                <a:gd name="T33" fmla="*/ 0 h 664"/>
                <a:gd name="T34" fmla="*/ 0 w 1883"/>
                <a:gd name="T35" fmla="*/ 0 h 664"/>
                <a:gd name="T36" fmla="*/ 0 w 1883"/>
                <a:gd name="T37" fmla="*/ 0 h 664"/>
                <a:gd name="T38" fmla="*/ 0 w 1883"/>
                <a:gd name="T39" fmla="*/ 0 h 664"/>
                <a:gd name="T40" fmla="*/ 0 w 1883"/>
                <a:gd name="T41" fmla="*/ 0 h 664"/>
                <a:gd name="T42" fmla="*/ 0 w 1883"/>
                <a:gd name="T43" fmla="*/ 0 h 664"/>
                <a:gd name="T44" fmla="*/ 0 w 1883"/>
                <a:gd name="T45" fmla="*/ 0 h 664"/>
                <a:gd name="T46" fmla="*/ 0 w 1883"/>
                <a:gd name="T47" fmla="*/ 0 h 664"/>
                <a:gd name="T48" fmla="*/ 0 w 1883"/>
                <a:gd name="T49" fmla="*/ 0 h 6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83" h="664">
                  <a:moveTo>
                    <a:pt x="1883" y="0"/>
                  </a:moveTo>
                  <a:lnTo>
                    <a:pt x="1847" y="97"/>
                  </a:lnTo>
                  <a:lnTo>
                    <a:pt x="1797" y="184"/>
                  </a:lnTo>
                  <a:lnTo>
                    <a:pt x="1738" y="270"/>
                  </a:lnTo>
                  <a:lnTo>
                    <a:pt x="1675" y="347"/>
                  </a:lnTo>
                  <a:lnTo>
                    <a:pt x="1601" y="419"/>
                  </a:lnTo>
                  <a:lnTo>
                    <a:pt x="1521" y="482"/>
                  </a:lnTo>
                  <a:lnTo>
                    <a:pt x="1432" y="537"/>
                  </a:lnTo>
                  <a:lnTo>
                    <a:pt x="1343" y="584"/>
                  </a:lnTo>
                  <a:lnTo>
                    <a:pt x="1244" y="620"/>
                  </a:lnTo>
                  <a:lnTo>
                    <a:pt x="1148" y="642"/>
                  </a:lnTo>
                  <a:lnTo>
                    <a:pt x="1045" y="659"/>
                  </a:lnTo>
                  <a:lnTo>
                    <a:pt x="943" y="664"/>
                  </a:lnTo>
                  <a:lnTo>
                    <a:pt x="840" y="659"/>
                  </a:lnTo>
                  <a:lnTo>
                    <a:pt x="738" y="642"/>
                  </a:lnTo>
                  <a:lnTo>
                    <a:pt x="641" y="620"/>
                  </a:lnTo>
                  <a:lnTo>
                    <a:pt x="545" y="584"/>
                  </a:lnTo>
                  <a:lnTo>
                    <a:pt x="453" y="537"/>
                  </a:lnTo>
                  <a:lnTo>
                    <a:pt x="365" y="482"/>
                  </a:lnTo>
                  <a:lnTo>
                    <a:pt x="287" y="419"/>
                  </a:lnTo>
                  <a:lnTo>
                    <a:pt x="213" y="347"/>
                  </a:lnTo>
                  <a:lnTo>
                    <a:pt x="144" y="270"/>
                  </a:lnTo>
                  <a:lnTo>
                    <a:pt x="88" y="184"/>
                  </a:lnTo>
                  <a:lnTo>
                    <a:pt x="39" y="9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3" name="Freeform 171"/>
            <p:cNvSpPr>
              <a:spLocks/>
            </p:cNvSpPr>
            <p:nvPr/>
          </p:nvSpPr>
          <p:spPr bwMode="auto">
            <a:xfrm>
              <a:off x="4720" y="3413"/>
              <a:ext cx="15" cy="24"/>
            </a:xfrm>
            <a:custGeom>
              <a:avLst/>
              <a:gdLst>
                <a:gd name="T0" fmla="*/ 0 w 498"/>
                <a:gd name="T1" fmla="*/ 0 h 830"/>
                <a:gd name="T2" fmla="*/ 0 w 498"/>
                <a:gd name="T3" fmla="*/ 0 h 830"/>
                <a:gd name="T4" fmla="*/ 0 w 498"/>
                <a:gd name="T5" fmla="*/ 0 h 830"/>
                <a:gd name="T6" fmla="*/ 0 w 498"/>
                <a:gd name="T7" fmla="*/ 0 h 830"/>
                <a:gd name="T8" fmla="*/ 0 w 498"/>
                <a:gd name="T9" fmla="*/ 0 h 830"/>
                <a:gd name="T10" fmla="*/ 0 w 498"/>
                <a:gd name="T11" fmla="*/ 0 h 830"/>
                <a:gd name="T12" fmla="*/ 0 w 498"/>
                <a:gd name="T13" fmla="*/ 0 h 830"/>
                <a:gd name="T14" fmla="*/ 0 w 498"/>
                <a:gd name="T15" fmla="*/ 0 h 830"/>
                <a:gd name="T16" fmla="*/ 0 w 498"/>
                <a:gd name="T17" fmla="*/ 0 h 830"/>
                <a:gd name="T18" fmla="*/ 0 w 498"/>
                <a:gd name="T19" fmla="*/ 0 h 830"/>
                <a:gd name="T20" fmla="*/ 0 w 498"/>
                <a:gd name="T21" fmla="*/ 0 h 830"/>
                <a:gd name="T22" fmla="*/ 0 w 498"/>
                <a:gd name="T23" fmla="*/ 0 h 830"/>
                <a:gd name="T24" fmla="*/ 0 w 498"/>
                <a:gd name="T25" fmla="*/ 0 h 830"/>
                <a:gd name="T26" fmla="*/ 0 w 498"/>
                <a:gd name="T27" fmla="*/ 0 h 830"/>
                <a:gd name="T28" fmla="*/ 0 w 498"/>
                <a:gd name="T29" fmla="*/ 0 h 830"/>
                <a:gd name="T30" fmla="*/ 0 w 498"/>
                <a:gd name="T31" fmla="*/ 0 h 830"/>
                <a:gd name="T32" fmla="*/ 0 w 498"/>
                <a:gd name="T33" fmla="*/ 0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8" h="830">
                  <a:moveTo>
                    <a:pt x="124" y="830"/>
                  </a:moveTo>
                  <a:lnTo>
                    <a:pt x="80" y="775"/>
                  </a:lnTo>
                  <a:lnTo>
                    <a:pt x="44" y="714"/>
                  </a:lnTo>
                  <a:lnTo>
                    <a:pt x="23" y="645"/>
                  </a:lnTo>
                  <a:lnTo>
                    <a:pt x="5" y="577"/>
                  </a:lnTo>
                  <a:lnTo>
                    <a:pt x="0" y="505"/>
                  </a:lnTo>
                  <a:lnTo>
                    <a:pt x="3" y="434"/>
                  </a:lnTo>
                  <a:lnTo>
                    <a:pt x="20" y="364"/>
                  </a:lnTo>
                  <a:lnTo>
                    <a:pt x="41" y="296"/>
                  </a:lnTo>
                  <a:lnTo>
                    <a:pt x="75" y="234"/>
                  </a:lnTo>
                  <a:lnTo>
                    <a:pt x="119" y="177"/>
                  </a:lnTo>
                  <a:lnTo>
                    <a:pt x="168" y="125"/>
                  </a:lnTo>
                  <a:lnTo>
                    <a:pt x="224" y="83"/>
                  </a:lnTo>
                  <a:lnTo>
                    <a:pt x="287" y="47"/>
                  </a:lnTo>
                  <a:lnTo>
                    <a:pt x="357" y="23"/>
                  </a:lnTo>
                  <a:lnTo>
                    <a:pt x="426" y="6"/>
                  </a:lnTo>
                  <a:lnTo>
                    <a:pt x="49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4" name="Freeform 172"/>
            <p:cNvSpPr>
              <a:spLocks/>
            </p:cNvSpPr>
            <p:nvPr/>
          </p:nvSpPr>
          <p:spPr bwMode="auto">
            <a:xfrm>
              <a:off x="4706" y="3399"/>
              <a:ext cx="28" cy="38"/>
            </a:xfrm>
            <a:custGeom>
              <a:avLst/>
              <a:gdLst>
                <a:gd name="T0" fmla="*/ 0 w 986"/>
                <a:gd name="T1" fmla="*/ 0 h 1326"/>
                <a:gd name="T2" fmla="*/ 0 w 986"/>
                <a:gd name="T3" fmla="*/ 0 h 1326"/>
                <a:gd name="T4" fmla="*/ 0 w 986"/>
                <a:gd name="T5" fmla="*/ 0 h 1326"/>
                <a:gd name="T6" fmla="*/ 0 w 986"/>
                <a:gd name="T7" fmla="*/ 0 h 1326"/>
                <a:gd name="T8" fmla="*/ 0 w 986"/>
                <a:gd name="T9" fmla="*/ 0 h 1326"/>
                <a:gd name="T10" fmla="*/ 0 w 986"/>
                <a:gd name="T11" fmla="*/ 0 h 1326"/>
                <a:gd name="T12" fmla="*/ 0 w 986"/>
                <a:gd name="T13" fmla="*/ 0 h 1326"/>
                <a:gd name="T14" fmla="*/ 0 w 986"/>
                <a:gd name="T15" fmla="*/ 0 h 1326"/>
                <a:gd name="T16" fmla="*/ 0 w 986"/>
                <a:gd name="T17" fmla="*/ 0 h 1326"/>
                <a:gd name="T18" fmla="*/ 0 w 986"/>
                <a:gd name="T19" fmla="*/ 0 h 1326"/>
                <a:gd name="T20" fmla="*/ 0 w 986"/>
                <a:gd name="T21" fmla="*/ 0 h 1326"/>
                <a:gd name="T22" fmla="*/ 0 w 986"/>
                <a:gd name="T23" fmla="*/ 0 h 1326"/>
                <a:gd name="T24" fmla="*/ 0 w 986"/>
                <a:gd name="T25" fmla="*/ 0 h 1326"/>
                <a:gd name="T26" fmla="*/ 0 w 986"/>
                <a:gd name="T27" fmla="*/ 0 h 1326"/>
                <a:gd name="T28" fmla="*/ 0 w 986"/>
                <a:gd name="T29" fmla="*/ 0 h 1326"/>
                <a:gd name="T30" fmla="*/ 0 w 986"/>
                <a:gd name="T31" fmla="*/ 0 h 1326"/>
                <a:gd name="T32" fmla="*/ 0 w 986"/>
                <a:gd name="T33" fmla="*/ 0 h 1326"/>
                <a:gd name="T34" fmla="*/ 0 w 986"/>
                <a:gd name="T35" fmla="*/ 0 h 1326"/>
                <a:gd name="T36" fmla="*/ 0 w 986"/>
                <a:gd name="T37" fmla="*/ 0 h 1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6" h="1326">
                  <a:moveTo>
                    <a:pt x="986" y="0"/>
                  </a:moveTo>
                  <a:lnTo>
                    <a:pt x="885" y="7"/>
                  </a:lnTo>
                  <a:lnTo>
                    <a:pt x="782" y="25"/>
                  </a:lnTo>
                  <a:lnTo>
                    <a:pt x="683" y="53"/>
                  </a:lnTo>
                  <a:lnTo>
                    <a:pt x="586" y="88"/>
                  </a:lnTo>
                  <a:lnTo>
                    <a:pt x="495" y="135"/>
                  </a:lnTo>
                  <a:lnTo>
                    <a:pt x="406" y="194"/>
                  </a:lnTo>
                  <a:lnTo>
                    <a:pt x="329" y="257"/>
                  </a:lnTo>
                  <a:lnTo>
                    <a:pt x="254" y="332"/>
                  </a:lnTo>
                  <a:lnTo>
                    <a:pt x="190" y="411"/>
                  </a:lnTo>
                  <a:lnTo>
                    <a:pt x="132" y="496"/>
                  </a:lnTo>
                  <a:lnTo>
                    <a:pt x="83" y="593"/>
                  </a:lnTo>
                  <a:lnTo>
                    <a:pt x="44" y="695"/>
                  </a:lnTo>
                  <a:lnTo>
                    <a:pt x="19" y="797"/>
                  </a:lnTo>
                  <a:lnTo>
                    <a:pt x="6" y="904"/>
                  </a:lnTo>
                  <a:lnTo>
                    <a:pt x="0" y="1012"/>
                  </a:lnTo>
                  <a:lnTo>
                    <a:pt x="8" y="1117"/>
                  </a:lnTo>
                  <a:lnTo>
                    <a:pt x="24" y="1224"/>
                  </a:lnTo>
                  <a:lnTo>
                    <a:pt x="55" y="132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5" name="Freeform 173"/>
            <p:cNvSpPr>
              <a:spLocks/>
            </p:cNvSpPr>
            <p:nvPr/>
          </p:nvSpPr>
          <p:spPr bwMode="auto">
            <a:xfrm>
              <a:off x="4692" y="3413"/>
              <a:ext cx="18" cy="24"/>
            </a:xfrm>
            <a:custGeom>
              <a:avLst/>
              <a:gdLst>
                <a:gd name="T0" fmla="*/ 0 w 630"/>
                <a:gd name="T1" fmla="*/ 0 h 830"/>
                <a:gd name="T2" fmla="*/ 0 w 630"/>
                <a:gd name="T3" fmla="*/ 0 h 830"/>
                <a:gd name="T4" fmla="*/ 0 w 630"/>
                <a:gd name="T5" fmla="*/ 0 h 830"/>
                <a:gd name="T6" fmla="*/ 0 60000 65536"/>
                <a:gd name="T7" fmla="*/ 0 60000 65536"/>
                <a:gd name="T8" fmla="*/ 0 60000 65536"/>
              </a:gdLst>
              <a:ahLst/>
              <a:cxnLst>
                <a:cxn ang="T6">
                  <a:pos x="T0" y="T1"/>
                </a:cxn>
                <a:cxn ang="T7">
                  <a:pos x="T2" y="T3"/>
                </a:cxn>
                <a:cxn ang="T8">
                  <a:pos x="T4" y="T5"/>
                </a:cxn>
              </a:cxnLst>
              <a:rect l="0" t="0" r="r" b="b"/>
              <a:pathLst>
                <a:path w="630" h="830">
                  <a:moveTo>
                    <a:pt x="0" y="830"/>
                  </a:moveTo>
                  <a:lnTo>
                    <a:pt x="0" y="0"/>
                  </a:lnTo>
                  <a:lnTo>
                    <a:pt x="63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6" name="Freeform 174"/>
            <p:cNvSpPr>
              <a:spLocks/>
            </p:cNvSpPr>
            <p:nvPr/>
          </p:nvSpPr>
          <p:spPr bwMode="auto">
            <a:xfrm>
              <a:off x="4734" y="3399"/>
              <a:ext cx="15" cy="14"/>
            </a:xfrm>
            <a:custGeom>
              <a:avLst/>
              <a:gdLst>
                <a:gd name="T0" fmla="*/ 0 w 499"/>
                <a:gd name="T1" fmla="*/ 0 h 496"/>
                <a:gd name="T2" fmla="*/ 0 w 499"/>
                <a:gd name="T3" fmla="*/ 0 h 496"/>
                <a:gd name="T4" fmla="*/ 0 w 499"/>
                <a:gd name="T5" fmla="*/ 0 h 496"/>
                <a:gd name="T6" fmla="*/ 0 w 499"/>
                <a:gd name="T7" fmla="*/ 0 h 496"/>
                <a:gd name="T8" fmla="*/ 0 w 499"/>
                <a:gd name="T9" fmla="*/ 0 h 496"/>
                <a:gd name="T10" fmla="*/ 0 w 499"/>
                <a:gd name="T11" fmla="*/ 0 h 496"/>
                <a:gd name="T12" fmla="*/ 0 w 499"/>
                <a:gd name="T13" fmla="*/ 0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 h="496">
                  <a:moveTo>
                    <a:pt x="219" y="496"/>
                  </a:moveTo>
                  <a:lnTo>
                    <a:pt x="499" y="124"/>
                  </a:lnTo>
                  <a:lnTo>
                    <a:pt x="407" y="80"/>
                  </a:lnTo>
                  <a:lnTo>
                    <a:pt x="308" y="44"/>
                  </a:lnTo>
                  <a:lnTo>
                    <a:pt x="208" y="20"/>
                  </a:lnTo>
                  <a:lnTo>
                    <a:pt x="103" y="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7" name="Freeform 175"/>
            <p:cNvSpPr>
              <a:spLocks/>
            </p:cNvSpPr>
            <p:nvPr/>
          </p:nvSpPr>
          <p:spPr bwMode="auto">
            <a:xfrm>
              <a:off x="4725" y="3409"/>
              <a:ext cx="34" cy="28"/>
            </a:xfrm>
            <a:custGeom>
              <a:avLst/>
              <a:gdLst>
                <a:gd name="T0" fmla="*/ 0 w 1197"/>
                <a:gd name="T1" fmla="*/ 0 h 992"/>
                <a:gd name="T2" fmla="*/ 0 w 1197"/>
                <a:gd name="T3" fmla="*/ 0 h 992"/>
                <a:gd name="T4" fmla="*/ 0 w 1197"/>
                <a:gd name="T5" fmla="*/ 0 h 992"/>
                <a:gd name="T6" fmla="*/ 0 w 1197"/>
                <a:gd name="T7" fmla="*/ 0 h 992"/>
                <a:gd name="T8" fmla="*/ 0 w 1197"/>
                <a:gd name="T9" fmla="*/ 0 h 992"/>
                <a:gd name="T10" fmla="*/ 0 w 1197"/>
                <a:gd name="T11" fmla="*/ 0 h 992"/>
                <a:gd name="T12" fmla="*/ 0 w 1197"/>
                <a:gd name="T13" fmla="*/ 0 h 992"/>
                <a:gd name="T14" fmla="*/ 0 w 1197"/>
                <a:gd name="T15" fmla="*/ 0 h 992"/>
                <a:gd name="T16" fmla="*/ 0 w 1197"/>
                <a:gd name="T17" fmla="*/ 0 h 992"/>
                <a:gd name="T18" fmla="*/ 0 w 1197"/>
                <a:gd name="T19" fmla="*/ 0 h 992"/>
                <a:gd name="T20" fmla="*/ 0 w 1197"/>
                <a:gd name="T21" fmla="*/ 0 h 992"/>
                <a:gd name="T22" fmla="*/ 0 w 1197"/>
                <a:gd name="T23" fmla="*/ 0 h 992"/>
                <a:gd name="T24" fmla="*/ 0 w 1197"/>
                <a:gd name="T25" fmla="*/ 0 h 992"/>
                <a:gd name="T26" fmla="*/ 0 w 1197"/>
                <a:gd name="T27" fmla="*/ 0 h 992"/>
                <a:gd name="T28" fmla="*/ 0 w 1197"/>
                <a:gd name="T29" fmla="*/ 0 h 992"/>
                <a:gd name="T30" fmla="*/ 0 w 1197"/>
                <a:gd name="T31" fmla="*/ 0 h 992"/>
                <a:gd name="T32" fmla="*/ 0 w 1197"/>
                <a:gd name="T33" fmla="*/ 0 h 992"/>
                <a:gd name="T34" fmla="*/ 0 w 1197"/>
                <a:gd name="T35" fmla="*/ 0 h 992"/>
                <a:gd name="T36" fmla="*/ 0 w 1197"/>
                <a:gd name="T37" fmla="*/ 0 h 992"/>
                <a:gd name="T38" fmla="*/ 0 w 1197"/>
                <a:gd name="T39" fmla="*/ 0 h 992"/>
                <a:gd name="T40" fmla="*/ 0 w 1197"/>
                <a:gd name="T41" fmla="*/ 0 h 992"/>
                <a:gd name="T42" fmla="*/ 0 w 1197"/>
                <a:gd name="T43" fmla="*/ 0 h 992"/>
                <a:gd name="T44" fmla="*/ 0 w 1197"/>
                <a:gd name="T45" fmla="*/ 0 h 992"/>
                <a:gd name="T46" fmla="*/ 0 w 1197"/>
                <a:gd name="T47" fmla="*/ 0 h 992"/>
                <a:gd name="T48" fmla="*/ 0 w 1197"/>
                <a:gd name="T49" fmla="*/ 0 h 992"/>
                <a:gd name="T50" fmla="*/ 0 w 1197"/>
                <a:gd name="T51" fmla="*/ 0 h 992"/>
                <a:gd name="T52" fmla="*/ 0 w 1197"/>
                <a:gd name="T53" fmla="*/ 0 h 992"/>
                <a:gd name="T54" fmla="*/ 0 w 1197"/>
                <a:gd name="T55" fmla="*/ 0 h 992"/>
                <a:gd name="T56" fmla="*/ 0 w 1197"/>
                <a:gd name="T57" fmla="*/ 0 h 992"/>
                <a:gd name="T58" fmla="*/ 0 w 1197"/>
                <a:gd name="T59" fmla="*/ 0 h 992"/>
                <a:gd name="T60" fmla="*/ 0 w 1197"/>
                <a:gd name="T61" fmla="*/ 0 h 992"/>
                <a:gd name="T62" fmla="*/ 0 w 1197"/>
                <a:gd name="T63" fmla="*/ 0 h 992"/>
                <a:gd name="T64" fmla="*/ 0 w 1197"/>
                <a:gd name="T65" fmla="*/ 0 h 992"/>
                <a:gd name="T66" fmla="*/ 0 w 1197"/>
                <a:gd name="T67" fmla="*/ 0 h 992"/>
                <a:gd name="T68" fmla="*/ 0 w 1197"/>
                <a:gd name="T69" fmla="*/ 0 h 992"/>
                <a:gd name="T70" fmla="*/ 0 w 1197"/>
                <a:gd name="T71" fmla="*/ 0 h 992"/>
                <a:gd name="T72" fmla="*/ 0 w 1197"/>
                <a:gd name="T73" fmla="*/ 0 h 992"/>
                <a:gd name="T74" fmla="*/ 0 w 1197"/>
                <a:gd name="T75" fmla="*/ 0 h 992"/>
                <a:gd name="T76" fmla="*/ 0 w 1197"/>
                <a:gd name="T77" fmla="*/ 0 h 9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97" h="992">
                  <a:moveTo>
                    <a:pt x="332" y="162"/>
                  </a:moveTo>
                  <a:lnTo>
                    <a:pt x="539" y="162"/>
                  </a:lnTo>
                  <a:lnTo>
                    <a:pt x="514" y="198"/>
                  </a:lnTo>
                  <a:lnTo>
                    <a:pt x="406" y="339"/>
                  </a:lnTo>
                  <a:lnTo>
                    <a:pt x="351" y="331"/>
                  </a:lnTo>
                  <a:lnTo>
                    <a:pt x="290" y="333"/>
                  </a:lnTo>
                  <a:lnTo>
                    <a:pt x="235" y="344"/>
                  </a:lnTo>
                  <a:lnTo>
                    <a:pt x="183" y="367"/>
                  </a:lnTo>
                  <a:lnTo>
                    <a:pt x="133" y="396"/>
                  </a:lnTo>
                  <a:lnTo>
                    <a:pt x="88" y="433"/>
                  </a:lnTo>
                  <a:lnTo>
                    <a:pt x="53" y="479"/>
                  </a:lnTo>
                  <a:lnTo>
                    <a:pt x="28" y="532"/>
                  </a:lnTo>
                  <a:lnTo>
                    <a:pt x="8" y="587"/>
                  </a:lnTo>
                  <a:lnTo>
                    <a:pt x="0" y="642"/>
                  </a:lnTo>
                  <a:lnTo>
                    <a:pt x="2" y="703"/>
                  </a:lnTo>
                  <a:lnTo>
                    <a:pt x="14" y="758"/>
                  </a:lnTo>
                  <a:lnTo>
                    <a:pt x="36" y="810"/>
                  </a:lnTo>
                  <a:lnTo>
                    <a:pt x="64" y="860"/>
                  </a:lnTo>
                  <a:lnTo>
                    <a:pt x="102" y="903"/>
                  </a:lnTo>
                  <a:lnTo>
                    <a:pt x="149" y="937"/>
                  </a:lnTo>
                  <a:lnTo>
                    <a:pt x="201" y="965"/>
                  </a:lnTo>
                  <a:lnTo>
                    <a:pt x="255" y="984"/>
                  </a:lnTo>
                  <a:lnTo>
                    <a:pt x="312" y="992"/>
                  </a:lnTo>
                  <a:lnTo>
                    <a:pt x="370" y="992"/>
                  </a:lnTo>
                  <a:lnTo>
                    <a:pt x="426" y="978"/>
                  </a:lnTo>
                  <a:lnTo>
                    <a:pt x="481" y="957"/>
                  </a:lnTo>
                  <a:lnTo>
                    <a:pt x="530" y="929"/>
                  </a:lnTo>
                  <a:lnTo>
                    <a:pt x="573" y="890"/>
                  </a:lnTo>
                  <a:lnTo>
                    <a:pt x="608" y="843"/>
                  </a:lnTo>
                  <a:lnTo>
                    <a:pt x="636" y="794"/>
                  </a:lnTo>
                  <a:lnTo>
                    <a:pt x="656" y="739"/>
                  </a:lnTo>
                  <a:lnTo>
                    <a:pt x="664" y="681"/>
                  </a:lnTo>
                  <a:lnTo>
                    <a:pt x="664" y="623"/>
                  </a:lnTo>
                  <a:lnTo>
                    <a:pt x="649" y="568"/>
                  </a:lnTo>
                  <a:lnTo>
                    <a:pt x="765" y="416"/>
                  </a:lnTo>
                  <a:lnTo>
                    <a:pt x="954" y="162"/>
                  </a:lnTo>
                  <a:lnTo>
                    <a:pt x="1078" y="0"/>
                  </a:lnTo>
                  <a:lnTo>
                    <a:pt x="1142" y="77"/>
                  </a:lnTo>
                  <a:lnTo>
                    <a:pt x="1197" y="1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8" name="Freeform 176"/>
            <p:cNvSpPr>
              <a:spLocks/>
            </p:cNvSpPr>
            <p:nvPr/>
          </p:nvSpPr>
          <p:spPr bwMode="auto">
            <a:xfrm>
              <a:off x="4747" y="3423"/>
              <a:ext cx="16" cy="11"/>
            </a:xfrm>
            <a:custGeom>
              <a:avLst/>
              <a:gdLst>
                <a:gd name="T0" fmla="*/ 0 w 547"/>
                <a:gd name="T1" fmla="*/ 0 h 378"/>
                <a:gd name="T2" fmla="*/ 0 w 547"/>
                <a:gd name="T3" fmla="*/ 0 h 378"/>
                <a:gd name="T4" fmla="*/ 0 w 547"/>
                <a:gd name="T5" fmla="*/ 0 h 378"/>
                <a:gd name="T6" fmla="*/ 0 w 547"/>
                <a:gd name="T7" fmla="*/ 0 h 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7" h="378">
                  <a:moveTo>
                    <a:pt x="547" y="63"/>
                  </a:moveTo>
                  <a:lnTo>
                    <a:pt x="47" y="0"/>
                  </a:lnTo>
                  <a:lnTo>
                    <a:pt x="41" y="53"/>
                  </a:lnTo>
                  <a:lnTo>
                    <a:pt x="0" y="3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09" name="Line 177"/>
            <p:cNvSpPr>
              <a:spLocks noChangeShapeType="1"/>
            </p:cNvSpPr>
            <p:nvPr/>
          </p:nvSpPr>
          <p:spPr bwMode="auto">
            <a:xfrm>
              <a:off x="4747" y="3435"/>
              <a:ext cx="15"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0" name="Line 178"/>
            <p:cNvSpPr>
              <a:spLocks noChangeShapeType="1"/>
            </p:cNvSpPr>
            <p:nvPr/>
          </p:nvSpPr>
          <p:spPr bwMode="auto">
            <a:xfrm>
              <a:off x="4773" y="3426"/>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1" name="Line 179"/>
            <p:cNvSpPr>
              <a:spLocks noChangeShapeType="1"/>
            </p:cNvSpPr>
            <p:nvPr/>
          </p:nvSpPr>
          <p:spPr bwMode="auto">
            <a:xfrm flipH="1">
              <a:off x="4741" y="3425"/>
              <a:ext cx="3"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2" name="Line 180"/>
            <p:cNvSpPr>
              <a:spLocks noChangeShapeType="1"/>
            </p:cNvSpPr>
            <p:nvPr/>
          </p:nvSpPr>
          <p:spPr bwMode="auto">
            <a:xfrm flipV="1">
              <a:off x="4733" y="3418"/>
              <a:ext cx="4"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3" name="Line 181"/>
            <p:cNvSpPr>
              <a:spLocks noChangeShapeType="1"/>
            </p:cNvSpPr>
            <p:nvPr/>
          </p:nvSpPr>
          <p:spPr bwMode="auto">
            <a:xfrm flipH="1" flipV="1">
              <a:off x="4735" y="3413"/>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4" name="Freeform 182"/>
            <p:cNvSpPr>
              <a:spLocks/>
            </p:cNvSpPr>
            <p:nvPr/>
          </p:nvSpPr>
          <p:spPr bwMode="auto">
            <a:xfrm>
              <a:off x="4736" y="3413"/>
              <a:ext cx="4" cy="1"/>
            </a:xfrm>
            <a:custGeom>
              <a:avLst/>
              <a:gdLst>
                <a:gd name="T0" fmla="*/ 0 w 119"/>
                <a:gd name="T1" fmla="*/ 0 h 30"/>
                <a:gd name="T2" fmla="*/ 0 w 119"/>
                <a:gd name="T3" fmla="*/ 0 h 30"/>
                <a:gd name="T4" fmla="*/ 0 w 119"/>
                <a:gd name="T5" fmla="*/ 0 h 30"/>
                <a:gd name="T6" fmla="*/ 0 60000 65536"/>
                <a:gd name="T7" fmla="*/ 0 60000 65536"/>
                <a:gd name="T8" fmla="*/ 0 60000 65536"/>
              </a:gdLst>
              <a:ahLst/>
              <a:cxnLst>
                <a:cxn ang="T6">
                  <a:pos x="T0" y="T1"/>
                </a:cxn>
                <a:cxn ang="T7">
                  <a:pos x="T2" y="T3"/>
                </a:cxn>
                <a:cxn ang="T8">
                  <a:pos x="T4" y="T5"/>
                </a:cxn>
              </a:cxnLst>
              <a:rect l="0" t="0" r="r" b="b"/>
              <a:pathLst>
                <a:path w="119" h="30">
                  <a:moveTo>
                    <a:pt x="0" y="0"/>
                  </a:moveTo>
                  <a:lnTo>
                    <a:pt x="59" y="12"/>
                  </a:lnTo>
                  <a:lnTo>
                    <a:pt x="119" y="3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15" name="Freeform 183"/>
            <p:cNvSpPr>
              <a:spLocks/>
            </p:cNvSpPr>
            <p:nvPr/>
          </p:nvSpPr>
          <p:spPr bwMode="auto">
            <a:xfrm>
              <a:off x="4741" y="3434"/>
              <a:ext cx="6" cy="6"/>
            </a:xfrm>
            <a:custGeom>
              <a:avLst/>
              <a:gdLst>
                <a:gd name="T0" fmla="*/ 0 w 243"/>
                <a:gd name="T1" fmla="*/ 0 h 231"/>
                <a:gd name="T2" fmla="*/ 0 w 243"/>
                <a:gd name="T3" fmla="*/ 0 h 231"/>
                <a:gd name="T4" fmla="*/ 0 w 243"/>
                <a:gd name="T5" fmla="*/ 0 h 231"/>
                <a:gd name="T6" fmla="*/ 0 w 243"/>
                <a:gd name="T7" fmla="*/ 0 h 231"/>
                <a:gd name="T8" fmla="*/ 0 w 243"/>
                <a:gd name="T9" fmla="*/ 0 h 231"/>
                <a:gd name="T10" fmla="*/ 0 w 243"/>
                <a:gd name="T11" fmla="*/ 0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 h="231">
                  <a:moveTo>
                    <a:pt x="0" y="231"/>
                  </a:moveTo>
                  <a:lnTo>
                    <a:pt x="60" y="198"/>
                  </a:lnTo>
                  <a:lnTo>
                    <a:pt x="119" y="157"/>
                  </a:lnTo>
                  <a:lnTo>
                    <a:pt x="168" y="107"/>
                  </a:lnTo>
                  <a:lnTo>
                    <a:pt x="207" y="54"/>
                  </a:lnTo>
                  <a:lnTo>
                    <a:pt x="24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16" name="Freeform 184"/>
            <p:cNvSpPr>
              <a:spLocks/>
            </p:cNvSpPr>
            <p:nvPr/>
          </p:nvSpPr>
          <p:spPr bwMode="auto">
            <a:xfrm>
              <a:off x="4747" y="3420"/>
              <a:ext cx="2" cy="5"/>
            </a:xfrm>
            <a:custGeom>
              <a:avLst/>
              <a:gdLst>
                <a:gd name="T0" fmla="*/ 0 w 56"/>
                <a:gd name="T1" fmla="*/ 0 h 144"/>
                <a:gd name="T2" fmla="*/ 0 w 56"/>
                <a:gd name="T3" fmla="*/ 0 h 144"/>
                <a:gd name="T4" fmla="*/ 0 w 56"/>
                <a:gd name="T5" fmla="*/ 0 h 144"/>
                <a:gd name="T6" fmla="*/ 0 60000 65536"/>
                <a:gd name="T7" fmla="*/ 0 60000 65536"/>
                <a:gd name="T8" fmla="*/ 0 60000 65536"/>
              </a:gdLst>
              <a:ahLst/>
              <a:cxnLst>
                <a:cxn ang="T6">
                  <a:pos x="T0" y="T1"/>
                </a:cxn>
                <a:cxn ang="T7">
                  <a:pos x="T2" y="T3"/>
                </a:cxn>
                <a:cxn ang="T8">
                  <a:pos x="T4" y="T5"/>
                </a:cxn>
              </a:cxnLst>
              <a:rect l="0" t="0" r="r" b="b"/>
              <a:pathLst>
                <a:path w="56" h="144">
                  <a:moveTo>
                    <a:pt x="56" y="144"/>
                  </a:moveTo>
                  <a:lnTo>
                    <a:pt x="34" y="6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17" name="Line 185"/>
            <p:cNvSpPr>
              <a:spLocks noChangeShapeType="1"/>
            </p:cNvSpPr>
            <p:nvPr/>
          </p:nvSpPr>
          <p:spPr bwMode="auto">
            <a:xfrm flipH="1">
              <a:off x="4747" y="3434"/>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18" name="Freeform 186"/>
            <p:cNvSpPr>
              <a:spLocks/>
            </p:cNvSpPr>
            <p:nvPr/>
          </p:nvSpPr>
          <p:spPr bwMode="auto">
            <a:xfrm>
              <a:off x="4724" y="3437"/>
              <a:ext cx="17" cy="5"/>
            </a:xfrm>
            <a:custGeom>
              <a:avLst/>
              <a:gdLst>
                <a:gd name="T0" fmla="*/ 0 w 579"/>
                <a:gd name="T1" fmla="*/ 0 h 168"/>
                <a:gd name="T2" fmla="*/ 0 w 579"/>
                <a:gd name="T3" fmla="*/ 0 h 168"/>
                <a:gd name="T4" fmla="*/ 0 w 579"/>
                <a:gd name="T5" fmla="*/ 0 h 168"/>
                <a:gd name="T6" fmla="*/ 0 w 579"/>
                <a:gd name="T7" fmla="*/ 0 h 168"/>
                <a:gd name="T8" fmla="*/ 0 w 579"/>
                <a:gd name="T9" fmla="*/ 0 h 168"/>
                <a:gd name="T10" fmla="*/ 0 w 579"/>
                <a:gd name="T11" fmla="*/ 0 h 168"/>
                <a:gd name="T12" fmla="*/ 0 w 579"/>
                <a:gd name="T13" fmla="*/ 0 h 168"/>
                <a:gd name="T14" fmla="*/ 0 w 579"/>
                <a:gd name="T15" fmla="*/ 0 h 168"/>
                <a:gd name="T16" fmla="*/ 0 w 579"/>
                <a:gd name="T17" fmla="*/ 0 h 168"/>
                <a:gd name="T18" fmla="*/ 0 w 57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9" h="168">
                  <a:moveTo>
                    <a:pt x="579" y="124"/>
                  </a:moveTo>
                  <a:lnTo>
                    <a:pt x="512" y="147"/>
                  </a:lnTo>
                  <a:lnTo>
                    <a:pt x="443" y="163"/>
                  </a:lnTo>
                  <a:lnTo>
                    <a:pt x="374" y="168"/>
                  </a:lnTo>
                  <a:lnTo>
                    <a:pt x="305" y="163"/>
                  </a:lnTo>
                  <a:lnTo>
                    <a:pt x="235" y="147"/>
                  </a:lnTo>
                  <a:lnTo>
                    <a:pt x="169" y="124"/>
                  </a:lnTo>
                  <a:lnTo>
                    <a:pt x="108" y="91"/>
                  </a:lnTo>
                  <a:lnTo>
                    <a:pt x="54" y="5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19" name="Line 187"/>
            <p:cNvSpPr>
              <a:spLocks noChangeShapeType="1"/>
            </p:cNvSpPr>
            <p:nvPr/>
          </p:nvSpPr>
          <p:spPr bwMode="auto">
            <a:xfrm>
              <a:off x="4733" y="3423"/>
              <a:ext cx="8"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20" name="Freeform 188"/>
            <p:cNvSpPr>
              <a:spLocks/>
            </p:cNvSpPr>
            <p:nvPr/>
          </p:nvSpPr>
          <p:spPr bwMode="auto">
            <a:xfrm>
              <a:off x="4759" y="3413"/>
              <a:ext cx="14" cy="13"/>
            </a:xfrm>
            <a:custGeom>
              <a:avLst/>
              <a:gdLst>
                <a:gd name="T0" fmla="*/ 0 w 467"/>
                <a:gd name="T1" fmla="*/ 0 h 450"/>
                <a:gd name="T2" fmla="*/ 0 w 467"/>
                <a:gd name="T3" fmla="*/ 0 h 450"/>
                <a:gd name="T4" fmla="*/ 0 w 467"/>
                <a:gd name="T5" fmla="*/ 0 h 450"/>
                <a:gd name="T6" fmla="*/ 0 w 467"/>
                <a:gd name="T7" fmla="*/ 0 h 450"/>
                <a:gd name="T8" fmla="*/ 0 w 467"/>
                <a:gd name="T9" fmla="*/ 0 h 450"/>
                <a:gd name="T10" fmla="*/ 0 w 467"/>
                <a:gd name="T11" fmla="*/ 0 h 450"/>
                <a:gd name="T12" fmla="*/ 0 w 467"/>
                <a:gd name="T13" fmla="*/ 0 h 450"/>
                <a:gd name="T14" fmla="*/ 0 w 467"/>
                <a:gd name="T15" fmla="*/ 0 h 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7" h="450">
                  <a:moveTo>
                    <a:pt x="130" y="408"/>
                  </a:moveTo>
                  <a:lnTo>
                    <a:pt x="113" y="301"/>
                  </a:lnTo>
                  <a:lnTo>
                    <a:pt x="85" y="199"/>
                  </a:lnTo>
                  <a:lnTo>
                    <a:pt x="49" y="97"/>
                  </a:lnTo>
                  <a:lnTo>
                    <a:pt x="0" y="0"/>
                  </a:lnTo>
                  <a:lnTo>
                    <a:pt x="467" y="0"/>
                  </a:lnTo>
                  <a:lnTo>
                    <a:pt x="467" y="450"/>
                  </a:lnTo>
                  <a:lnTo>
                    <a:pt x="130" y="40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1" name="Freeform 189"/>
            <p:cNvSpPr>
              <a:spLocks/>
            </p:cNvSpPr>
            <p:nvPr/>
          </p:nvSpPr>
          <p:spPr bwMode="auto">
            <a:xfrm>
              <a:off x="4759" y="3413"/>
              <a:ext cx="14" cy="13"/>
            </a:xfrm>
            <a:custGeom>
              <a:avLst/>
              <a:gdLst>
                <a:gd name="T0" fmla="*/ 0 w 467"/>
                <a:gd name="T1" fmla="*/ 0 h 450"/>
                <a:gd name="T2" fmla="*/ 0 w 467"/>
                <a:gd name="T3" fmla="*/ 0 h 450"/>
                <a:gd name="T4" fmla="*/ 0 w 467"/>
                <a:gd name="T5" fmla="*/ 0 h 450"/>
                <a:gd name="T6" fmla="*/ 0 w 467"/>
                <a:gd name="T7" fmla="*/ 0 h 450"/>
                <a:gd name="T8" fmla="*/ 0 w 467"/>
                <a:gd name="T9" fmla="*/ 0 h 450"/>
                <a:gd name="T10" fmla="*/ 0 w 467"/>
                <a:gd name="T11" fmla="*/ 0 h 450"/>
                <a:gd name="T12" fmla="*/ 0 w 467"/>
                <a:gd name="T13" fmla="*/ 0 h 450"/>
                <a:gd name="T14" fmla="*/ 0 w 467"/>
                <a:gd name="T15" fmla="*/ 0 h 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7" h="450">
                  <a:moveTo>
                    <a:pt x="130" y="408"/>
                  </a:moveTo>
                  <a:lnTo>
                    <a:pt x="113" y="301"/>
                  </a:lnTo>
                  <a:lnTo>
                    <a:pt x="85" y="199"/>
                  </a:lnTo>
                  <a:lnTo>
                    <a:pt x="49" y="97"/>
                  </a:lnTo>
                  <a:lnTo>
                    <a:pt x="0" y="0"/>
                  </a:lnTo>
                  <a:lnTo>
                    <a:pt x="467" y="0"/>
                  </a:lnTo>
                  <a:lnTo>
                    <a:pt x="467" y="450"/>
                  </a:lnTo>
                  <a:lnTo>
                    <a:pt x="130" y="40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2" name="Freeform 190"/>
            <p:cNvSpPr>
              <a:spLocks/>
            </p:cNvSpPr>
            <p:nvPr/>
          </p:nvSpPr>
          <p:spPr bwMode="auto">
            <a:xfrm>
              <a:off x="4762" y="3437"/>
              <a:ext cx="2" cy="1"/>
            </a:xfrm>
            <a:custGeom>
              <a:avLst/>
              <a:gdLst>
                <a:gd name="T0" fmla="*/ 0 w 96"/>
                <a:gd name="T1" fmla="*/ 0 h 11"/>
                <a:gd name="T2" fmla="*/ 0 w 96"/>
                <a:gd name="T3" fmla="*/ 0 h 11"/>
                <a:gd name="T4" fmla="*/ 0 w 96"/>
                <a:gd name="T5" fmla="*/ 0 h 11"/>
                <a:gd name="T6" fmla="*/ 0 w 96"/>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1">
                  <a:moveTo>
                    <a:pt x="5" y="0"/>
                  </a:moveTo>
                  <a:lnTo>
                    <a:pt x="96" y="11"/>
                  </a:lnTo>
                  <a:lnTo>
                    <a:pt x="0" y="11"/>
                  </a:lnTo>
                  <a:lnTo>
                    <a:pt x="5"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3" name="Freeform 191"/>
            <p:cNvSpPr>
              <a:spLocks/>
            </p:cNvSpPr>
            <p:nvPr/>
          </p:nvSpPr>
          <p:spPr bwMode="auto">
            <a:xfrm>
              <a:off x="4762" y="3437"/>
              <a:ext cx="2" cy="1"/>
            </a:xfrm>
            <a:custGeom>
              <a:avLst/>
              <a:gdLst>
                <a:gd name="T0" fmla="*/ 0 w 96"/>
                <a:gd name="T1" fmla="*/ 0 h 11"/>
                <a:gd name="T2" fmla="*/ 0 w 96"/>
                <a:gd name="T3" fmla="*/ 0 h 11"/>
                <a:gd name="T4" fmla="*/ 0 w 96"/>
                <a:gd name="T5" fmla="*/ 0 h 11"/>
                <a:gd name="T6" fmla="*/ 0 w 96"/>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1">
                  <a:moveTo>
                    <a:pt x="5" y="0"/>
                  </a:moveTo>
                  <a:lnTo>
                    <a:pt x="96" y="11"/>
                  </a:lnTo>
                  <a:lnTo>
                    <a:pt x="0" y="11"/>
                  </a:lnTo>
                  <a:lnTo>
                    <a:pt x="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4" name="Freeform 192"/>
            <p:cNvSpPr>
              <a:spLocks/>
            </p:cNvSpPr>
            <p:nvPr/>
          </p:nvSpPr>
          <p:spPr bwMode="auto">
            <a:xfrm>
              <a:off x="4756" y="3374"/>
              <a:ext cx="26" cy="35"/>
            </a:xfrm>
            <a:custGeom>
              <a:avLst/>
              <a:gdLst>
                <a:gd name="T0" fmla="*/ 0 w 918"/>
                <a:gd name="T1" fmla="*/ 0 h 1221"/>
                <a:gd name="T2" fmla="*/ 0 w 918"/>
                <a:gd name="T3" fmla="*/ 0 h 1221"/>
                <a:gd name="T4" fmla="*/ 0 w 918"/>
                <a:gd name="T5" fmla="*/ 0 h 1221"/>
                <a:gd name="T6" fmla="*/ 0 60000 65536"/>
                <a:gd name="T7" fmla="*/ 0 60000 65536"/>
                <a:gd name="T8" fmla="*/ 0 60000 65536"/>
              </a:gdLst>
              <a:ahLst/>
              <a:cxnLst>
                <a:cxn ang="T6">
                  <a:pos x="T0" y="T1"/>
                </a:cxn>
                <a:cxn ang="T7">
                  <a:pos x="T2" y="T3"/>
                </a:cxn>
                <a:cxn ang="T8">
                  <a:pos x="T4" y="T5"/>
                </a:cxn>
              </a:cxnLst>
              <a:rect l="0" t="0" r="r" b="b"/>
              <a:pathLst>
                <a:path w="918" h="1221">
                  <a:moveTo>
                    <a:pt x="0" y="1221"/>
                  </a:moveTo>
                  <a:lnTo>
                    <a:pt x="857" y="86"/>
                  </a:lnTo>
                  <a:lnTo>
                    <a:pt x="91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5" name="Line 193"/>
            <p:cNvSpPr>
              <a:spLocks noChangeShapeType="1"/>
            </p:cNvSpPr>
            <p:nvPr/>
          </p:nvSpPr>
          <p:spPr bwMode="auto">
            <a:xfrm>
              <a:off x="4780" y="3376"/>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26" name="Freeform 194"/>
            <p:cNvSpPr>
              <a:spLocks/>
            </p:cNvSpPr>
            <p:nvPr/>
          </p:nvSpPr>
          <p:spPr bwMode="auto">
            <a:xfrm>
              <a:off x="4769" y="3318"/>
              <a:ext cx="13" cy="57"/>
            </a:xfrm>
            <a:custGeom>
              <a:avLst/>
              <a:gdLst>
                <a:gd name="T0" fmla="*/ 0 w 460"/>
                <a:gd name="T1" fmla="*/ 0 h 1992"/>
                <a:gd name="T2" fmla="*/ 0 w 460"/>
                <a:gd name="T3" fmla="*/ 0 h 1992"/>
                <a:gd name="T4" fmla="*/ 0 w 460"/>
                <a:gd name="T5" fmla="*/ 0 h 1992"/>
                <a:gd name="T6" fmla="*/ 0 60000 65536"/>
                <a:gd name="T7" fmla="*/ 0 60000 65536"/>
                <a:gd name="T8" fmla="*/ 0 60000 65536"/>
              </a:gdLst>
              <a:ahLst/>
              <a:cxnLst>
                <a:cxn ang="T6">
                  <a:pos x="T0" y="T1"/>
                </a:cxn>
                <a:cxn ang="T7">
                  <a:pos x="T2" y="T3"/>
                </a:cxn>
                <a:cxn ang="T8">
                  <a:pos x="T4" y="T5"/>
                </a:cxn>
              </a:cxnLst>
              <a:rect l="0" t="0" r="r" b="b"/>
              <a:pathLst>
                <a:path w="460" h="1992">
                  <a:moveTo>
                    <a:pt x="0" y="1992"/>
                  </a:moveTo>
                  <a:lnTo>
                    <a:pt x="460" y="1380"/>
                  </a:lnTo>
                  <a:lnTo>
                    <a:pt x="46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27" name="Line 195"/>
            <p:cNvSpPr>
              <a:spLocks noChangeShapeType="1"/>
            </p:cNvSpPr>
            <p:nvPr/>
          </p:nvSpPr>
          <p:spPr bwMode="auto">
            <a:xfrm flipV="1">
              <a:off x="4792" y="3320"/>
              <a:ext cx="21"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28" name="Line 196"/>
            <p:cNvSpPr>
              <a:spLocks noChangeShapeType="1"/>
            </p:cNvSpPr>
            <p:nvPr/>
          </p:nvSpPr>
          <p:spPr bwMode="auto">
            <a:xfrm flipH="1">
              <a:off x="4795" y="3320"/>
              <a:ext cx="25" cy="2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29" name="Line 197"/>
            <p:cNvSpPr>
              <a:spLocks noChangeShapeType="1"/>
            </p:cNvSpPr>
            <p:nvPr/>
          </p:nvSpPr>
          <p:spPr bwMode="auto">
            <a:xfrm>
              <a:off x="4782" y="3374"/>
              <a:ext cx="1" cy="5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0" name="Freeform 198"/>
            <p:cNvSpPr>
              <a:spLocks/>
            </p:cNvSpPr>
            <p:nvPr/>
          </p:nvSpPr>
          <p:spPr bwMode="auto">
            <a:xfrm>
              <a:off x="4801" y="3442"/>
              <a:ext cx="43" cy="2"/>
            </a:xfrm>
            <a:custGeom>
              <a:avLst/>
              <a:gdLst>
                <a:gd name="T0" fmla="*/ 0 w 1501"/>
                <a:gd name="T1" fmla="*/ 0 h 86"/>
                <a:gd name="T2" fmla="*/ 0 w 1501"/>
                <a:gd name="T3" fmla="*/ 0 h 86"/>
                <a:gd name="T4" fmla="*/ 0 w 1501"/>
                <a:gd name="T5" fmla="*/ 0 h 86"/>
                <a:gd name="T6" fmla="*/ 0 60000 65536"/>
                <a:gd name="T7" fmla="*/ 0 60000 65536"/>
                <a:gd name="T8" fmla="*/ 0 60000 65536"/>
              </a:gdLst>
              <a:ahLst/>
              <a:cxnLst>
                <a:cxn ang="T6">
                  <a:pos x="T0" y="T1"/>
                </a:cxn>
                <a:cxn ang="T7">
                  <a:pos x="T2" y="T3"/>
                </a:cxn>
                <a:cxn ang="T8">
                  <a:pos x="T4" y="T5"/>
                </a:cxn>
              </a:cxnLst>
              <a:rect l="0" t="0" r="r" b="b"/>
              <a:pathLst>
                <a:path w="1501" h="86">
                  <a:moveTo>
                    <a:pt x="0" y="0"/>
                  </a:moveTo>
                  <a:lnTo>
                    <a:pt x="669" y="86"/>
                  </a:lnTo>
                  <a:lnTo>
                    <a:pt x="1501" y="8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31" name="Line 199"/>
            <p:cNvSpPr>
              <a:spLocks noChangeShapeType="1"/>
            </p:cNvSpPr>
            <p:nvPr/>
          </p:nvSpPr>
          <p:spPr bwMode="auto">
            <a:xfrm flipH="1">
              <a:off x="4820" y="3430"/>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2" name="Line 200"/>
            <p:cNvSpPr>
              <a:spLocks noChangeShapeType="1"/>
            </p:cNvSpPr>
            <p:nvPr/>
          </p:nvSpPr>
          <p:spPr bwMode="auto">
            <a:xfrm flipH="1" flipV="1">
              <a:off x="4782" y="3427"/>
              <a:ext cx="38"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3" name="Freeform 201"/>
            <p:cNvSpPr>
              <a:spLocks/>
            </p:cNvSpPr>
            <p:nvPr/>
          </p:nvSpPr>
          <p:spPr bwMode="auto">
            <a:xfrm>
              <a:off x="4801" y="3442"/>
              <a:ext cx="91" cy="9"/>
            </a:xfrm>
            <a:custGeom>
              <a:avLst/>
              <a:gdLst>
                <a:gd name="T0" fmla="*/ 0 w 3165"/>
                <a:gd name="T1" fmla="*/ 0 h 334"/>
                <a:gd name="T2" fmla="*/ 0 w 3165"/>
                <a:gd name="T3" fmla="*/ 0 h 334"/>
                <a:gd name="T4" fmla="*/ 0 w 3165"/>
                <a:gd name="T5" fmla="*/ 0 h 334"/>
                <a:gd name="T6" fmla="*/ 0 60000 65536"/>
                <a:gd name="T7" fmla="*/ 0 60000 65536"/>
                <a:gd name="T8" fmla="*/ 0 60000 65536"/>
              </a:gdLst>
              <a:ahLst/>
              <a:cxnLst>
                <a:cxn ang="T6">
                  <a:pos x="T0" y="T1"/>
                </a:cxn>
                <a:cxn ang="T7">
                  <a:pos x="T2" y="T3"/>
                </a:cxn>
                <a:cxn ang="T8">
                  <a:pos x="T4" y="T5"/>
                </a:cxn>
              </a:cxnLst>
              <a:rect l="0" t="0" r="r" b="b"/>
              <a:pathLst>
                <a:path w="3165" h="334">
                  <a:moveTo>
                    <a:pt x="0" y="0"/>
                  </a:moveTo>
                  <a:lnTo>
                    <a:pt x="335" y="334"/>
                  </a:lnTo>
                  <a:lnTo>
                    <a:pt x="3165" y="33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34" name="Line 202"/>
            <p:cNvSpPr>
              <a:spLocks noChangeShapeType="1"/>
            </p:cNvSpPr>
            <p:nvPr/>
          </p:nvSpPr>
          <p:spPr bwMode="auto">
            <a:xfrm flipH="1" flipV="1">
              <a:off x="4839" y="3389"/>
              <a:ext cx="35" cy="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5" name="Freeform 203"/>
            <p:cNvSpPr>
              <a:spLocks/>
            </p:cNvSpPr>
            <p:nvPr/>
          </p:nvSpPr>
          <p:spPr bwMode="auto">
            <a:xfrm>
              <a:off x="4820" y="3402"/>
              <a:ext cx="40" cy="21"/>
            </a:xfrm>
            <a:custGeom>
              <a:avLst/>
              <a:gdLst>
                <a:gd name="T0" fmla="*/ 0 w 1394"/>
                <a:gd name="T1" fmla="*/ 0 h 723"/>
                <a:gd name="T2" fmla="*/ 0 w 1394"/>
                <a:gd name="T3" fmla="*/ 0 h 723"/>
                <a:gd name="T4" fmla="*/ 0 w 1394"/>
                <a:gd name="T5" fmla="*/ 0 h 723"/>
                <a:gd name="T6" fmla="*/ 0 60000 65536"/>
                <a:gd name="T7" fmla="*/ 0 60000 65536"/>
                <a:gd name="T8" fmla="*/ 0 60000 65536"/>
              </a:gdLst>
              <a:ahLst/>
              <a:cxnLst>
                <a:cxn ang="T6">
                  <a:pos x="T0" y="T1"/>
                </a:cxn>
                <a:cxn ang="T7">
                  <a:pos x="T2" y="T3"/>
                </a:cxn>
                <a:cxn ang="T8">
                  <a:pos x="T4" y="T5"/>
                </a:cxn>
              </a:cxnLst>
              <a:rect l="0" t="0" r="r" b="b"/>
              <a:pathLst>
                <a:path w="1394" h="723">
                  <a:moveTo>
                    <a:pt x="667" y="0"/>
                  </a:moveTo>
                  <a:lnTo>
                    <a:pt x="1394" y="723"/>
                  </a:lnTo>
                  <a:lnTo>
                    <a:pt x="0" y="72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36" name="Line 204"/>
            <p:cNvSpPr>
              <a:spLocks noChangeShapeType="1"/>
            </p:cNvSpPr>
            <p:nvPr/>
          </p:nvSpPr>
          <p:spPr bwMode="auto">
            <a:xfrm flipV="1">
              <a:off x="4839" y="3402"/>
              <a:ext cx="1" cy="2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7" name="Line 205"/>
            <p:cNvSpPr>
              <a:spLocks noChangeShapeType="1"/>
            </p:cNvSpPr>
            <p:nvPr/>
          </p:nvSpPr>
          <p:spPr bwMode="auto">
            <a:xfrm>
              <a:off x="4820" y="3383"/>
              <a:ext cx="1" cy="6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8" name="Line 206"/>
            <p:cNvSpPr>
              <a:spLocks noChangeShapeType="1"/>
            </p:cNvSpPr>
            <p:nvPr/>
          </p:nvSpPr>
          <p:spPr bwMode="auto">
            <a:xfrm>
              <a:off x="4811" y="3451"/>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39" name="Freeform 207"/>
            <p:cNvSpPr>
              <a:spLocks/>
            </p:cNvSpPr>
            <p:nvPr/>
          </p:nvSpPr>
          <p:spPr bwMode="auto">
            <a:xfrm>
              <a:off x="4782" y="3358"/>
              <a:ext cx="38" cy="25"/>
            </a:xfrm>
            <a:custGeom>
              <a:avLst/>
              <a:gdLst>
                <a:gd name="T0" fmla="*/ 0 w 1332"/>
                <a:gd name="T1" fmla="*/ 0 h 898"/>
                <a:gd name="T2" fmla="*/ 0 w 1332"/>
                <a:gd name="T3" fmla="*/ 0 h 898"/>
                <a:gd name="T4" fmla="*/ 0 w 1332"/>
                <a:gd name="T5" fmla="*/ 0 h 898"/>
                <a:gd name="T6" fmla="*/ 0 60000 65536"/>
                <a:gd name="T7" fmla="*/ 0 60000 65536"/>
                <a:gd name="T8" fmla="*/ 0 60000 65536"/>
              </a:gdLst>
              <a:ahLst/>
              <a:cxnLst>
                <a:cxn ang="T6">
                  <a:pos x="T0" y="T1"/>
                </a:cxn>
                <a:cxn ang="T7">
                  <a:pos x="T2" y="T3"/>
                </a:cxn>
                <a:cxn ang="T8">
                  <a:pos x="T4" y="T5"/>
                </a:cxn>
              </a:cxnLst>
              <a:rect l="0" t="0" r="r" b="b"/>
              <a:pathLst>
                <a:path w="1332" h="898">
                  <a:moveTo>
                    <a:pt x="1332" y="898"/>
                  </a:moveTo>
                  <a:lnTo>
                    <a:pt x="422" y="0"/>
                  </a:lnTo>
                  <a:lnTo>
                    <a:pt x="0" y="5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40" name="Line 208"/>
            <p:cNvSpPr>
              <a:spLocks noChangeShapeType="1"/>
            </p:cNvSpPr>
            <p:nvPr/>
          </p:nvSpPr>
          <p:spPr bwMode="auto">
            <a:xfrm flipH="1" flipV="1">
              <a:off x="4676" y="3369"/>
              <a:ext cx="93"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1" name="Line 209"/>
            <p:cNvSpPr>
              <a:spLocks noChangeShapeType="1"/>
            </p:cNvSpPr>
            <p:nvPr/>
          </p:nvSpPr>
          <p:spPr bwMode="auto">
            <a:xfrm>
              <a:off x="4668" y="3393"/>
              <a:ext cx="10"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2" name="Line 210"/>
            <p:cNvSpPr>
              <a:spLocks noChangeShapeType="1"/>
            </p:cNvSpPr>
            <p:nvPr/>
          </p:nvSpPr>
          <p:spPr bwMode="auto">
            <a:xfrm flipH="1" flipV="1">
              <a:off x="4664" y="3400"/>
              <a:ext cx="8"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3" name="Freeform 211"/>
            <p:cNvSpPr>
              <a:spLocks/>
            </p:cNvSpPr>
            <p:nvPr/>
          </p:nvSpPr>
          <p:spPr bwMode="auto">
            <a:xfrm>
              <a:off x="4660" y="3418"/>
              <a:ext cx="3" cy="1"/>
            </a:xfrm>
            <a:custGeom>
              <a:avLst/>
              <a:gdLst>
                <a:gd name="T0" fmla="*/ 0 w 89"/>
                <a:gd name="T1" fmla="*/ 0 h 34"/>
                <a:gd name="T2" fmla="*/ 0 w 89"/>
                <a:gd name="T3" fmla="*/ 0 h 34"/>
                <a:gd name="T4" fmla="*/ 0 w 89"/>
                <a:gd name="T5" fmla="*/ 0 h 34"/>
                <a:gd name="T6" fmla="*/ 0 60000 65536"/>
                <a:gd name="T7" fmla="*/ 0 60000 65536"/>
                <a:gd name="T8" fmla="*/ 0 60000 65536"/>
              </a:gdLst>
              <a:ahLst/>
              <a:cxnLst>
                <a:cxn ang="T6">
                  <a:pos x="T0" y="T1"/>
                </a:cxn>
                <a:cxn ang="T7">
                  <a:pos x="T2" y="T3"/>
                </a:cxn>
                <a:cxn ang="T8">
                  <a:pos x="T4" y="T5"/>
                </a:cxn>
              </a:cxnLst>
              <a:rect l="0" t="0" r="r" b="b"/>
              <a:pathLst>
                <a:path w="89" h="34">
                  <a:moveTo>
                    <a:pt x="89" y="34"/>
                  </a:moveTo>
                  <a:lnTo>
                    <a:pt x="47" y="14"/>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44" name="Line 212"/>
            <p:cNvSpPr>
              <a:spLocks noChangeShapeType="1"/>
            </p:cNvSpPr>
            <p:nvPr/>
          </p:nvSpPr>
          <p:spPr bwMode="auto">
            <a:xfrm>
              <a:off x="4663" y="3419"/>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5" name="Freeform 213"/>
            <p:cNvSpPr>
              <a:spLocks/>
            </p:cNvSpPr>
            <p:nvPr/>
          </p:nvSpPr>
          <p:spPr bwMode="auto">
            <a:xfrm>
              <a:off x="4666" y="3418"/>
              <a:ext cx="7" cy="7"/>
            </a:xfrm>
            <a:custGeom>
              <a:avLst/>
              <a:gdLst>
                <a:gd name="T0" fmla="*/ 0 w 248"/>
                <a:gd name="T1" fmla="*/ 0 h 251"/>
                <a:gd name="T2" fmla="*/ 0 w 248"/>
                <a:gd name="T3" fmla="*/ 0 h 251"/>
                <a:gd name="T4" fmla="*/ 0 w 248"/>
                <a:gd name="T5" fmla="*/ 0 h 251"/>
                <a:gd name="T6" fmla="*/ 0 w 248"/>
                <a:gd name="T7" fmla="*/ 0 h 251"/>
                <a:gd name="T8" fmla="*/ 0 w 248"/>
                <a:gd name="T9" fmla="*/ 0 h 251"/>
                <a:gd name="T10" fmla="*/ 0 w 248"/>
                <a:gd name="T11" fmla="*/ 0 h 251"/>
                <a:gd name="T12" fmla="*/ 0 w 248"/>
                <a:gd name="T13" fmla="*/ 0 h 251"/>
                <a:gd name="T14" fmla="*/ 0 w 248"/>
                <a:gd name="T15" fmla="*/ 0 h 251"/>
                <a:gd name="T16" fmla="*/ 0 w 248"/>
                <a:gd name="T17" fmla="*/ 0 h 251"/>
                <a:gd name="T18" fmla="*/ 0 w 248"/>
                <a:gd name="T19" fmla="*/ 0 h 251"/>
                <a:gd name="T20" fmla="*/ 0 w 248"/>
                <a:gd name="T21" fmla="*/ 0 h 251"/>
                <a:gd name="T22" fmla="*/ 0 w 248"/>
                <a:gd name="T23" fmla="*/ 0 h 251"/>
                <a:gd name="T24" fmla="*/ 0 w 248"/>
                <a:gd name="T25" fmla="*/ 0 h 251"/>
                <a:gd name="T26" fmla="*/ 0 w 248"/>
                <a:gd name="T27" fmla="*/ 0 h 251"/>
                <a:gd name="T28" fmla="*/ 0 w 248"/>
                <a:gd name="T29" fmla="*/ 0 h 251"/>
                <a:gd name="T30" fmla="*/ 0 w 248"/>
                <a:gd name="T31" fmla="*/ 0 h 251"/>
                <a:gd name="T32" fmla="*/ 0 w 248"/>
                <a:gd name="T33" fmla="*/ 0 h 251"/>
                <a:gd name="T34" fmla="*/ 0 w 248"/>
                <a:gd name="T35" fmla="*/ 0 h 251"/>
                <a:gd name="T36" fmla="*/ 0 w 248"/>
                <a:gd name="T37" fmla="*/ 0 h 251"/>
                <a:gd name="T38" fmla="*/ 0 w 248"/>
                <a:gd name="T39" fmla="*/ 0 h 251"/>
                <a:gd name="T40" fmla="*/ 0 w 248"/>
                <a:gd name="T41" fmla="*/ 0 h 251"/>
                <a:gd name="T42" fmla="*/ 0 w 248"/>
                <a:gd name="T43" fmla="*/ 0 h 251"/>
                <a:gd name="T44" fmla="*/ 0 w 248"/>
                <a:gd name="T45" fmla="*/ 0 h 251"/>
                <a:gd name="T46" fmla="*/ 0 w 248"/>
                <a:gd name="T47" fmla="*/ 0 h 251"/>
                <a:gd name="T48" fmla="*/ 0 w 248"/>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8" h="251">
                  <a:moveTo>
                    <a:pt x="16" y="63"/>
                  </a:moveTo>
                  <a:lnTo>
                    <a:pt x="2" y="91"/>
                  </a:lnTo>
                  <a:lnTo>
                    <a:pt x="0" y="124"/>
                  </a:lnTo>
                  <a:lnTo>
                    <a:pt x="2" y="158"/>
                  </a:lnTo>
                  <a:lnTo>
                    <a:pt x="16" y="187"/>
                  </a:lnTo>
                  <a:lnTo>
                    <a:pt x="36" y="213"/>
                  </a:lnTo>
                  <a:lnTo>
                    <a:pt x="61" y="234"/>
                  </a:lnTo>
                  <a:lnTo>
                    <a:pt x="91" y="245"/>
                  </a:lnTo>
                  <a:lnTo>
                    <a:pt x="124" y="251"/>
                  </a:lnTo>
                  <a:lnTo>
                    <a:pt x="157" y="245"/>
                  </a:lnTo>
                  <a:lnTo>
                    <a:pt x="188" y="234"/>
                  </a:lnTo>
                  <a:lnTo>
                    <a:pt x="209" y="213"/>
                  </a:lnTo>
                  <a:lnTo>
                    <a:pt x="232" y="187"/>
                  </a:lnTo>
                  <a:lnTo>
                    <a:pt x="243" y="158"/>
                  </a:lnTo>
                  <a:lnTo>
                    <a:pt x="248" y="124"/>
                  </a:lnTo>
                  <a:lnTo>
                    <a:pt x="243" y="91"/>
                  </a:lnTo>
                  <a:lnTo>
                    <a:pt x="232" y="63"/>
                  </a:lnTo>
                  <a:lnTo>
                    <a:pt x="209" y="39"/>
                  </a:lnTo>
                  <a:lnTo>
                    <a:pt x="188" y="16"/>
                  </a:lnTo>
                  <a:lnTo>
                    <a:pt x="157" y="6"/>
                  </a:lnTo>
                  <a:lnTo>
                    <a:pt x="124" y="0"/>
                  </a:lnTo>
                  <a:lnTo>
                    <a:pt x="91" y="6"/>
                  </a:lnTo>
                  <a:lnTo>
                    <a:pt x="61" y="16"/>
                  </a:lnTo>
                  <a:lnTo>
                    <a:pt x="36" y="39"/>
                  </a:lnTo>
                  <a:lnTo>
                    <a:pt x="16" y="63"/>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46" name="Freeform 214"/>
            <p:cNvSpPr>
              <a:spLocks/>
            </p:cNvSpPr>
            <p:nvPr/>
          </p:nvSpPr>
          <p:spPr bwMode="auto">
            <a:xfrm>
              <a:off x="4666" y="3418"/>
              <a:ext cx="7" cy="7"/>
            </a:xfrm>
            <a:custGeom>
              <a:avLst/>
              <a:gdLst>
                <a:gd name="T0" fmla="*/ 0 w 248"/>
                <a:gd name="T1" fmla="*/ 0 h 251"/>
                <a:gd name="T2" fmla="*/ 0 w 248"/>
                <a:gd name="T3" fmla="*/ 0 h 251"/>
                <a:gd name="T4" fmla="*/ 0 w 248"/>
                <a:gd name="T5" fmla="*/ 0 h 251"/>
                <a:gd name="T6" fmla="*/ 0 w 248"/>
                <a:gd name="T7" fmla="*/ 0 h 251"/>
                <a:gd name="T8" fmla="*/ 0 w 248"/>
                <a:gd name="T9" fmla="*/ 0 h 251"/>
                <a:gd name="T10" fmla="*/ 0 w 248"/>
                <a:gd name="T11" fmla="*/ 0 h 251"/>
                <a:gd name="T12" fmla="*/ 0 w 248"/>
                <a:gd name="T13" fmla="*/ 0 h 251"/>
                <a:gd name="T14" fmla="*/ 0 w 248"/>
                <a:gd name="T15" fmla="*/ 0 h 251"/>
                <a:gd name="T16" fmla="*/ 0 w 248"/>
                <a:gd name="T17" fmla="*/ 0 h 251"/>
                <a:gd name="T18" fmla="*/ 0 w 248"/>
                <a:gd name="T19" fmla="*/ 0 h 251"/>
                <a:gd name="T20" fmla="*/ 0 w 248"/>
                <a:gd name="T21" fmla="*/ 0 h 251"/>
                <a:gd name="T22" fmla="*/ 0 w 248"/>
                <a:gd name="T23" fmla="*/ 0 h 251"/>
                <a:gd name="T24" fmla="*/ 0 w 248"/>
                <a:gd name="T25" fmla="*/ 0 h 251"/>
                <a:gd name="T26" fmla="*/ 0 w 248"/>
                <a:gd name="T27" fmla="*/ 0 h 251"/>
                <a:gd name="T28" fmla="*/ 0 w 248"/>
                <a:gd name="T29" fmla="*/ 0 h 251"/>
                <a:gd name="T30" fmla="*/ 0 w 248"/>
                <a:gd name="T31" fmla="*/ 0 h 251"/>
                <a:gd name="T32" fmla="*/ 0 w 248"/>
                <a:gd name="T33" fmla="*/ 0 h 251"/>
                <a:gd name="T34" fmla="*/ 0 w 248"/>
                <a:gd name="T35" fmla="*/ 0 h 251"/>
                <a:gd name="T36" fmla="*/ 0 w 248"/>
                <a:gd name="T37" fmla="*/ 0 h 251"/>
                <a:gd name="T38" fmla="*/ 0 w 248"/>
                <a:gd name="T39" fmla="*/ 0 h 251"/>
                <a:gd name="T40" fmla="*/ 0 w 248"/>
                <a:gd name="T41" fmla="*/ 0 h 251"/>
                <a:gd name="T42" fmla="*/ 0 w 248"/>
                <a:gd name="T43" fmla="*/ 0 h 251"/>
                <a:gd name="T44" fmla="*/ 0 w 248"/>
                <a:gd name="T45" fmla="*/ 0 h 251"/>
                <a:gd name="T46" fmla="*/ 0 w 248"/>
                <a:gd name="T47" fmla="*/ 0 h 251"/>
                <a:gd name="T48" fmla="*/ 0 w 248"/>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8" h="251">
                  <a:moveTo>
                    <a:pt x="16" y="63"/>
                  </a:moveTo>
                  <a:lnTo>
                    <a:pt x="2" y="91"/>
                  </a:lnTo>
                  <a:lnTo>
                    <a:pt x="0" y="124"/>
                  </a:lnTo>
                  <a:lnTo>
                    <a:pt x="2" y="158"/>
                  </a:lnTo>
                  <a:lnTo>
                    <a:pt x="16" y="187"/>
                  </a:lnTo>
                  <a:lnTo>
                    <a:pt x="36" y="213"/>
                  </a:lnTo>
                  <a:lnTo>
                    <a:pt x="61" y="234"/>
                  </a:lnTo>
                  <a:lnTo>
                    <a:pt x="91" y="245"/>
                  </a:lnTo>
                  <a:lnTo>
                    <a:pt x="124" y="251"/>
                  </a:lnTo>
                  <a:lnTo>
                    <a:pt x="157" y="245"/>
                  </a:lnTo>
                  <a:lnTo>
                    <a:pt x="188" y="234"/>
                  </a:lnTo>
                  <a:lnTo>
                    <a:pt x="209" y="213"/>
                  </a:lnTo>
                  <a:lnTo>
                    <a:pt x="232" y="187"/>
                  </a:lnTo>
                  <a:lnTo>
                    <a:pt x="243" y="158"/>
                  </a:lnTo>
                  <a:lnTo>
                    <a:pt x="248" y="124"/>
                  </a:lnTo>
                  <a:lnTo>
                    <a:pt x="243" y="91"/>
                  </a:lnTo>
                  <a:lnTo>
                    <a:pt x="232" y="63"/>
                  </a:lnTo>
                  <a:lnTo>
                    <a:pt x="209" y="39"/>
                  </a:lnTo>
                  <a:lnTo>
                    <a:pt x="188" y="16"/>
                  </a:lnTo>
                  <a:lnTo>
                    <a:pt x="157" y="6"/>
                  </a:lnTo>
                  <a:lnTo>
                    <a:pt x="124" y="0"/>
                  </a:lnTo>
                  <a:lnTo>
                    <a:pt x="91" y="6"/>
                  </a:lnTo>
                  <a:lnTo>
                    <a:pt x="61" y="16"/>
                  </a:lnTo>
                  <a:lnTo>
                    <a:pt x="36" y="39"/>
                  </a:lnTo>
                  <a:lnTo>
                    <a:pt x="16" y="6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47" name="Line 215"/>
            <p:cNvSpPr>
              <a:spLocks noChangeShapeType="1"/>
            </p:cNvSpPr>
            <p:nvPr/>
          </p:nvSpPr>
          <p:spPr bwMode="auto">
            <a:xfrm>
              <a:off x="4673" y="3437"/>
              <a:ext cx="1"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8" name="Line 216"/>
            <p:cNvSpPr>
              <a:spLocks noChangeShapeType="1"/>
            </p:cNvSpPr>
            <p:nvPr/>
          </p:nvSpPr>
          <p:spPr bwMode="auto">
            <a:xfrm flipH="1" flipV="1">
              <a:off x="4642" y="3369"/>
              <a:ext cx="9"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49" name="Freeform 217"/>
            <p:cNvSpPr>
              <a:spLocks/>
            </p:cNvSpPr>
            <p:nvPr/>
          </p:nvSpPr>
          <p:spPr bwMode="auto">
            <a:xfrm>
              <a:off x="4549" y="3307"/>
              <a:ext cx="72" cy="54"/>
            </a:xfrm>
            <a:custGeom>
              <a:avLst/>
              <a:gdLst>
                <a:gd name="T0" fmla="*/ 0 w 2498"/>
                <a:gd name="T1" fmla="*/ 0 h 1882"/>
                <a:gd name="T2" fmla="*/ 0 w 2498"/>
                <a:gd name="T3" fmla="*/ 0 h 1882"/>
                <a:gd name="T4" fmla="*/ 0 w 2498"/>
                <a:gd name="T5" fmla="*/ 0 h 1882"/>
                <a:gd name="T6" fmla="*/ 0 w 2498"/>
                <a:gd name="T7" fmla="*/ 0 h 1882"/>
                <a:gd name="T8" fmla="*/ 0 w 2498"/>
                <a:gd name="T9" fmla="*/ 0 h 1882"/>
                <a:gd name="T10" fmla="*/ 0 w 2498"/>
                <a:gd name="T11" fmla="*/ 0 h 1882"/>
                <a:gd name="T12" fmla="*/ 0 w 2498"/>
                <a:gd name="T13" fmla="*/ 0 h 1882"/>
                <a:gd name="T14" fmla="*/ 0 w 2498"/>
                <a:gd name="T15" fmla="*/ 0 h 1882"/>
                <a:gd name="T16" fmla="*/ 0 w 2498"/>
                <a:gd name="T17" fmla="*/ 0 h 1882"/>
                <a:gd name="T18" fmla="*/ 0 w 2498"/>
                <a:gd name="T19" fmla="*/ 0 h 1882"/>
                <a:gd name="T20" fmla="*/ 0 w 2498"/>
                <a:gd name="T21" fmla="*/ 0 h 1882"/>
                <a:gd name="T22" fmla="*/ 0 w 2498"/>
                <a:gd name="T23" fmla="*/ 0 h 1882"/>
                <a:gd name="T24" fmla="*/ 0 w 2498"/>
                <a:gd name="T25" fmla="*/ 0 h 1882"/>
                <a:gd name="T26" fmla="*/ 0 w 2498"/>
                <a:gd name="T27" fmla="*/ 0 h 1882"/>
                <a:gd name="T28" fmla="*/ 0 w 2498"/>
                <a:gd name="T29" fmla="*/ 0 h 1882"/>
                <a:gd name="T30" fmla="*/ 0 w 2498"/>
                <a:gd name="T31" fmla="*/ 0 h 1882"/>
                <a:gd name="T32" fmla="*/ 0 w 2498"/>
                <a:gd name="T33" fmla="*/ 0 h 1882"/>
                <a:gd name="T34" fmla="*/ 0 w 2498"/>
                <a:gd name="T35" fmla="*/ 0 h 1882"/>
                <a:gd name="T36" fmla="*/ 0 w 2498"/>
                <a:gd name="T37" fmla="*/ 0 h 1882"/>
                <a:gd name="T38" fmla="*/ 0 w 2498"/>
                <a:gd name="T39" fmla="*/ 0 h 1882"/>
                <a:gd name="T40" fmla="*/ 0 w 2498"/>
                <a:gd name="T41" fmla="*/ 0 h 1882"/>
                <a:gd name="T42" fmla="*/ 0 w 2498"/>
                <a:gd name="T43" fmla="*/ 0 h 1882"/>
                <a:gd name="T44" fmla="*/ 0 w 2498"/>
                <a:gd name="T45" fmla="*/ 0 h 1882"/>
                <a:gd name="T46" fmla="*/ 0 w 2498"/>
                <a:gd name="T47" fmla="*/ 0 h 1882"/>
                <a:gd name="T48" fmla="*/ 0 w 2498"/>
                <a:gd name="T49" fmla="*/ 0 h 1882"/>
                <a:gd name="T50" fmla="*/ 0 w 2498"/>
                <a:gd name="T51" fmla="*/ 0 h 1882"/>
                <a:gd name="T52" fmla="*/ 0 w 2498"/>
                <a:gd name="T53" fmla="*/ 0 h 1882"/>
                <a:gd name="T54" fmla="*/ 0 w 2498"/>
                <a:gd name="T55" fmla="*/ 0 h 18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98" h="1882">
                  <a:moveTo>
                    <a:pt x="2498" y="1882"/>
                  </a:moveTo>
                  <a:lnTo>
                    <a:pt x="0" y="1882"/>
                  </a:lnTo>
                  <a:lnTo>
                    <a:pt x="1833" y="223"/>
                  </a:lnTo>
                  <a:lnTo>
                    <a:pt x="1846" y="210"/>
                  </a:lnTo>
                  <a:lnTo>
                    <a:pt x="1871" y="231"/>
                  </a:lnTo>
                  <a:lnTo>
                    <a:pt x="1898" y="243"/>
                  </a:lnTo>
                  <a:lnTo>
                    <a:pt x="1932" y="249"/>
                  </a:lnTo>
                  <a:lnTo>
                    <a:pt x="1965" y="243"/>
                  </a:lnTo>
                  <a:lnTo>
                    <a:pt x="1996" y="231"/>
                  </a:lnTo>
                  <a:lnTo>
                    <a:pt x="2020" y="210"/>
                  </a:lnTo>
                  <a:lnTo>
                    <a:pt x="2042" y="185"/>
                  </a:lnTo>
                  <a:lnTo>
                    <a:pt x="2053" y="158"/>
                  </a:lnTo>
                  <a:lnTo>
                    <a:pt x="2059" y="124"/>
                  </a:lnTo>
                  <a:lnTo>
                    <a:pt x="2053" y="91"/>
                  </a:lnTo>
                  <a:lnTo>
                    <a:pt x="2042" y="61"/>
                  </a:lnTo>
                  <a:lnTo>
                    <a:pt x="2020" y="33"/>
                  </a:lnTo>
                  <a:lnTo>
                    <a:pt x="1996" y="14"/>
                  </a:lnTo>
                  <a:lnTo>
                    <a:pt x="1965" y="3"/>
                  </a:lnTo>
                  <a:lnTo>
                    <a:pt x="1932" y="0"/>
                  </a:lnTo>
                  <a:lnTo>
                    <a:pt x="1898" y="3"/>
                  </a:lnTo>
                  <a:lnTo>
                    <a:pt x="1871" y="14"/>
                  </a:lnTo>
                  <a:lnTo>
                    <a:pt x="1846" y="33"/>
                  </a:lnTo>
                  <a:lnTo>
                    <a:pt x="1824" y="61"/>
                  </a:lnTo>
                  <a:lnTo>
                    <a:pt x="1813" y="91"/>
                  </a:lnTo>
                  <a:lnTo>
                    <a:pt x="1807" y="124"/>
                  </a:lnTo>
                  <a:lnTo>
                    <a:pt x="1813" y="158"/>
                  </a:lnTo>
                  <a:lnTo>
                    <a:pt x="1824" y="185"/>
                  </a:lnTo>
                  <a:lnTo>
                    <a:pt x="1846" y="2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50" name="Line 218"/>
            <p:cNvSpPr>
              <a:spLocks noChangeShapeType="1"/>
            </p:cNvSpPr>
            <p:nvPr/>
          </p:nvSpPr>
          <p:spPr bwMode="auto">
            <a:xfrm>
              <a:off x="4608" y="3310"/>
              <a:ext cx="9" cy="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51" name="Line 219"/>
            <p:cNvSpPr>
              <a:spLocks noChangeShapeType="1"/>
            </p:cNvSpPr>
            <p:nvPr/>
          </p:nvSpPr>
          <p:spPr bwMode="auto">
            <a:xfrm flipH="1" flipV="1">
              <a:off x="4577" y="3296"/>
              <a:ext cx="29"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52" name="Freeform 220"/>
            <p:cNvSpPr>
              <a:spLocks/>
            </p:cNvSpPr>
            <p:nvPr/>
          </p:nvSpPr>
          <p:spPr bwMode="auto">
            <a:xfrm>
              <a:off x="4544" y="3356"/>
              <a:ext cx="9" cy="5"/>
            </a:xfrm>
            <a:custGeom>
              <a:avLst/>
              <a:gdLst>
                <a:gd name="T0" fmla="*/ 0 w 287"/>
                <a:gd name="T1" fmla="*/ 0 h 165"/>
                <a:gd name="T2" fmla="*/ 0 w 287"/>
                <a:gd name="T3" fmla="*/ 0 h 165"/>
                <a:gd name="T4" fmla="*/ 0 w 287"/>
                <a:gd name="T5" fmla="*/ 0 h 165"/>
                <a:gd name="T6" fmla="*/ 0 w 287"/>
                <a:gd name="T7" fmla="*/ 0 h 165"/>
                <a:gd name="T8" fmla="*/ 0 w 287"/>
                <a:gd name="T9" fmla="*/ 0 h 165"/>
                <a:gd name="T10" fmla="*/ 0 w 287"/>
                <a:gd name="T11" fmla="*/ 0 h 165"/>
                <a:gd name="T12" fmla="*/ 0 w 287"/>
                <a:gd name="T13" fmla="*/ 0 h 165"/>
                <a:gd name="T14" fmla="*/ 0 w 287"/>
                <a:gd name="T15" fmla="*/ 0 h 165"/>
                <a:gd name="T16" fmla="*/ 0 w 287"/>
                <a:gd name="T17" fmla="*/ 0 h 165"/>
                <a:gd name="T18" fmla="*/ 0 w 287"/>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 h="165">
                  <a:moveTo>
                    <a:pt x="287" y="47"/>
                  </a:moveTo>
                  <a:lnTo>
                    <a:pt x="251" y="19"/>
                  </a:lnTo>
                  <a:lnTo>
                    <a:pt x="210" y="6"/>
                  </a:lnTo>
                  <a:lnTo>
                    <a:pt x="166" y="0"/>
                  </a:lnTo>
                  <a:lnTo>
                    <a:pt x="124" y="6"/>
                  </a:lnTo>
                  <a:lnTo>
                    <a:pt x="85" y="19"/>
                  </a:lnTo>
                  <a:lnTo>
                    <a:pt x="49" y="47"/>
                  </a:lnTo>
                  <a:lnTo>
                    <a:pt x="21" y="83"/>
                  </a:lnTo>
                  <a:lnTo>
                    <a:pt x="5" y="125"/>
                  </a:lnTo>
                  <a:lnTo>
                    <a:pt x="0" y="16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53" name="Line 221"/>
            <p:cNvSpPr>
              <a:spLocks noChangeShapeType="1"/>
            </p:cNvSpPr>
            <p:nvPr/>
          </p:nvSpPr>
          <p:spPr bwMode="auto">
            <a:xfrm>
              <a:off x="4544" y="33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54" name="Freeform 222"/>
            <p:cNvSpPr>
              <a:spLocks/>
            </p:cNvSpPr>
            <p:nvPr/>
          </p:nvSpPr>
          <p:spPr bwMode="auto">
            <a:xfrm>
              <a:off x="4545" y="3358"/>
              <a:ext cx="9" cy="8"/>
            </a:xfrm>
            <a:custGeom>
              <a:avLst/>
              <a:gdLst>
                <a:gd name="T0" fmla="*/ 0 w 326"/>
                <a:gd name="T1" fmla="*/ 0 h 286"/>
                <a:gd name="T2" fmla="*/ 0 w 326"/>
                <a:gd name="T3" fmla="*/ 0 h 286"/>
                <a:gd name="T4" fmla="*/ 0 w 326"/>
                <a:gd name="T5" fmla="*/ 0 h 286"/>
                <a:gd name="T6" fmla="*/ 0 w 326"/>
                <a:gd name="T7" fmla="*/ 0 h 286"/>
                <a:gd name="T8" fmla="*/ 0 w 326"/>
                <a:gd name="T9" fmla="*/ 0 h 286"/>
                <a:gd name="T10" fmla="*/ 0 w 326"/>
                <a:gd name="T11" fmla="*/ 0 h 286"/>
                <a:gd name="T12" fmla="*/ 0 w 326"/>
                <a:gd name="T13" fmla="*/ 0 h 286"/>
                <a:gd name="T14" fmla="*/ 0 w 326"/>
                <a:gd name="T15" fmla="*/ 0 h 286"/>
                <a:gd name="T16" fmla="*/ 0 w 326"/>
                <a:gd name="T17" fmla="*/ 0 h 286"/>
                <a:gd name="T18" fmla="*/ 0 w 326"/>
                <a:gd name="T19" fmla="*/ 0 h 286"/>
                <a:gd name="T20" fmla="*/ 0 w 326"/>
                <a:gd name="T21" fmla="*/ 0 h 286"/>
                <a:gd name="T22" fmla="*/ 0 w 326"/>
                <a:gd name="T23" fmla="*/ 0 h 286"/>
                <a:gd name="T24" fmla="*/ 0 w 326"/>
                <a:gd name="T25" fmla="*/ 0 h 286"/>
                <a:gd name="T26" fmla="*/ 0 w 326"/>
                <a:gd name="T27" fmla="*/ 0 h 286"/>
                <a:gd name="T28" fmla="*/ 0 w 326"/>
                <a:gd name="T29" fmla="*/ 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6" h="286">
                  <a:moveTo>
                    <a:pt x="0" y="159"/>
                  </a:moveTo>
                  <a:lnTo>
                    <a:pt x="16" y="201"/>
                  </a:lnTo>
                  <a:lnTo>
                    <a:pt x="44" y="237"/>
                  </a:lnTo>
                  <a:lnTo>
                    <a:pt x="80" y="262"/>
                  </a:lnTo>
                  <a:lnTo>
                    <a:pt x="119" y="281"/>
                  </a:lnTo>
                  <a:lnTo>
                    <a:pt x="161" y="286"/>
                  </a:lnTo>
                  <a:lnTo>
                    <a:pt x="205" y="281"/>
                  </a:lnTo>
                  <a:lnTo>
                    <a:pt x="246" y="262"/>
                  </a:lnTo>
                  <a:lnTo>
                    <a:pt x="282" y="237"/>
                  </a:lnTo>
                  <a:lnTo>
                    <a:pt x="307" y="201"/>
                  </a:lnTo>
                  <a:lnTo>
                    <a:pt x="324" y="159"/>
                  </a:lnTo>
                  <a:lnTo>
                    <a:pt x="326" y="118"/>
                  </a:lnTo>
                  <a:lnTo>
                    <a:pt x="324" y="78"/>
                  </a:lnTo>
                  <a:lnTo>
                    <a:pt x="307" y="36"/>
                  </a:lnTo>
                  <a:lnTo>
                    <a:pt x="28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55" name="Line 223"/>
            <p:cNvSpPr>
              <a:spLocks noChangeShapeType="1"/>
            </p:cNvSpPr>
            <p:nvPr/>
          </p:nvSpPr>
          <p:spPr bwMode="auto">
            <a:xfrm>
              <a:off x="4473" y="3394"/>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56" name="Freeform 224"/>
            <p:cNvSpPr>
              <a:spLocks/>
            </p:cNvSpPr>
            <p:nvPr/>
          </p:nvSpPr>
          <p:spPr bwMode="auto">
            <a:xfrm>
              <a:off x="4708" y="3366"/>
              <a:ext cx="52" cy="22"/>
            </a:xfrm>
            <a:custGeom>
              <a:avLst/>
              <a:gdLst>
                <a:gd name="T0" fmla="*/ 0 w 1821"/>
                <a:gd name="T1" fmla="*/ 0 h 739"/>
                <a:gd name="T2" fmla="*/ 0 w 1821"/>
                <a:gd name="T3" fmla="*/ 0 h 739"/>
                <a:gd name="T4" fmla="*/ 0 w 1821"/>
                <a:gd name="T5" fmla="*/ 0 h 739"/>
                <a:gd name="T6" fmla="*/ 0 w 1821"/>
                <a:gd name="T7" fmla="*/ 0 h 739"/>
                <a:gd name="T8" fmla="*/ 0 w 1821"/>
                <a:gd name="T9" fmla="*/ 0 h 7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1" h="739">
                  <a:moveTo>
                    <a:pt x="0" y="165"/>
                  </a:moveTo>
                  <a:lnTo>
                    <a:pt x="13" y="0"/>
                  </a:lnTo>
                  <a:lnTo>
                    <a:pt x="1678" y="113"/>
                  </a:lnTo>
                  <a:lnTo>
                    <a:pt x="1666" y="279"/>
                  </a:lnTo>
                  <a:lnTo>
                    <a:pt x="1821" y="73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57" name="Line 225"/>
            <p:cNvSpPr>
              <a:spLocks noChangeShapeType="1"/>
            </p:cNvSpPr>
            <p:nvPr/>
          </p:nvSpPr>
          <p:spPr bwMode="auto">
            <a:xfrm flipH="1">
              <a:off x="4749" y="3375"/>
              <a:ext cx="20"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58" name="Freeform 226"/>
            <p:cNvSpPr>
              <a:spLocks/>
            </p:cNvSpPr>
            <p:nvPr/>
          </p:nvSpPr>
          <p:spPr bwMode="auto">
            <a:xfrm>
              <a:off x="4789" y="3372"/>
              <a:ext cx="9" cy="10"/>
            </a:xfrm>
            <a:custGeom>
              <a:avLst/>
              <a:gdLst>
                <a:gd name="T0" fmla="*/ 0 w 335"/>
                <a:gd name="T1" fmla="*/ 0 h 330"/>
                <a:gd name="T2" fmla="*/ 0 w 335"/>
                <a:gd name="T3" fmla="*/ 0 h 330"/>
                <a:gd name="T4" fmla="*/ 0 w 335"/>
                <a:gd name="T5" fmla="*/ 0 h 330"/>
                <a:gd name="T6" fmla="*/ 0 w 335"/>
                <a:gd name="T7" fmla="*/ 0 h 330"/>
                <a:gd name="T8" fmla="*/ 0 w 335"/>
                <a:gd name="T9" fmla="*/ 0 h 330"/>
                <a:gd name="T10" fmla="*/ 0 w 335"/>
                <a:gd name="T11" fmla="*/ 0 h 330"/>
                <a:gd name="T12" fmla="*/ 0 w 335"/>
                <a:gd name="T13" fmla="*/ 0 h 330"/>
                <a:gd name="T14" fmla="*/ 0 w 335"/>
                <a:gd name="T15" fmla="*/ 0 h 330"/>
                <a:gd name="T16" fmla="*/ 0 w 335"/>
                <a:gd name="T17" fmla="*/ 0 h 330"/>
                <a:gd name="T18" fmla="*/ 0 w 335"/>
                <a:gd name="T19" fmla="*/ 0 h 330"/>
                <a:gd name="T20" fmla="*/ 0 w 335"/>
                <a:gd name="T21" fmla="*/ 0 h 330"/>
                <a:gd name="T22" fmla="*/ 0 w 335"/>
                <a:gd name="T23" fmla="*/ 0 h 330"/>
                <a:gd name="T24" fmla="*/ 0 w 335"/>
                <a:gd name="T25" fmla="*/ 0 h 330"/>
                <a:gd name="T26" fmla="*/ 0 w 335"/>
                <a:gd name="T27" fmla="*/ 0 h 330"/>
                <a:gd name="T28" fmla="*/ 0 w 335"/>
                <a:gd name="T29" fmla="*/ 0 h 330"/>
                <a:gd name="T30" fmla="*/ 0 w 335"/>
                <a:gd name="T31" fmla="*/ 0 h 330"/>
                <a:gd name="T32" fmla="*/ 0 w 335"/>
                <a:gd name="T33" fmla="*/ 0 h 330"/>
                <a:gd name="T34" fmla="*/ 0 w 335"/>
                <a:gd name="T35" fmla="*/ 0 h 330"/>
                <a:gd name="T36" fmla="*/ 0 w 335"/>
                <a:gd name="T37" fmla="*/ 0 h 330"/>
                <a:gd name="T38" fmla="*/ 0 w 335"/>
                <a:gd name="T39" fmla="*/ 0 h 330"/>
                <a:gd name="T40" fmla="*/ 0 w 335"/>
                <a:gd name="T41" fmla="*/ 0 h 330"/>
                <a:gd name="T42" fmla="*/ 0 w 335"/>
                <a:gd name="T43" fmla="*/ 0 h 330"/>
                <a:gd name="T44" fmla="*/ 0 w 335"/>
                <a:gd name="T45" fmla="*/ 0 h 330"/>
                <a:gd name="T46" fmla="*/ 0 w 335"/>
                <a:gd name="T47" fmla="*/ 0 h 330"/>
                <a:gd name="T48" fmla="*/ 0 w 335"/>
                <a:gd name="T49" fmla="*/ 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5" h="330">
                  <a:moveTo>
                    <a:pt x="51" y="284"/>
                  </a:moveTo>
                  <a:lnTo>
                    <a:pt x="84" y="312"/>
                  </a:lnTo>
                  <a:lnTo>
                    <a:pt x="125" y="325"/>
                  </a:lnTo>
                  <a:lnTo>
                    <a:pt x="167" y="330"/>
                  </a:lnTo>
                  <a:lnTo>
                    <a:pt x="211" y="325"/>
                  </a:lnTo>
                  <a:lnTo>
                    <a:pt x="250" y="312"/>
                  </a:lnTo>
                  <a:lnTo>
                    <a:pt x="286" y="284"/>
                  </a:lnTo>
                  <a:lnTo>
                    <a:pt x="310" y="250"/>
                  </a:lnTo>
                  <a:lnTo>
                    <a:pt x="330" y="209"/>
                  </a:lnTo>
                  <a:lnTo>
                    <a:pt x="335" y="166"/>
                  </a:lnTo>
                  <a:lnTo>
                    <a:pt x="330" y="124"/>
                  </a:lnTo>
                  <a:lnTo>
                    <a:pt x="310" y="83"/>
                  </a:lnTo>
                  <a:lnTo>
                    <a:pt x="286" y="50"/>
                  </a:lnTo>
                  <a:lnTo>
                    <a:pt x="250" y="22"/>
                  </a:lnTo>
                  <a:lnTo>
                    <a:pt x="211" y="5"/>
                  </a:lnTo>
                  <a:lnTo>
                    <a:pt x="167" y="0"/>
                  </a:lnTo>
                  <a:lnTo>
                    <a:pt x="125" y="5"/>
                  </a:lnTo>
                  <a:lnTo>
                    <a:pt x="84" y="22"/>
                  </a:lnTo>
                  <a:lnTo>
                    <a:pt x="51" y="50"/>
                  </a:lnTo>
                  <a:lnTo>
                    <a:pt x="23" y="83"/>
                  </a:lnTo>
                  <a:lnTo>
                    <a:pt x="7" y="124"/>
                  </a:lnTo>
                  <a:lnTo>
                    <a:pt x="0" y="166"/>
                  </a:lnTo>
                  <a:lnTo>
                    <a:pt x="7" y="209"/>
                  </a:lnTo>
                  <a:lnTo>
                    <a:pt x="23" y="250"/>
                  </a:lnTo>
                  <a:lnTo>
                    <a:pt x="51" y="28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59" name="Freeform 227"/>
            <p:cNvSpPr>
              <a:spLocks/>
            </p:cNvSpPr>
            <p:nvPr/>
          </p:nvSpPr>
          <p:spPr bwMode="auto">
            <a:xfrm>
              <a:off x="4789" y="3372"/>
              <a:ext cx="9" cy="10"/>
            </a:xfrm>
            <a:custGeom>
              <a:avLst/>
              <a:gdLst>
                <a:gd name="T0" fmla="*/ 0 w 335"/>
                <a:gd name="T1" fmla="*/ 0 h 330"/>
                <a:gd name="T2" fmla="*/ 0 w 335"/>
                <a:gd name="T3" fmla="*/ 0 h 330"/>
                <a:gd name="T4" fmla="*/ 0 w 335"/>
                <a:gd name="T5" fmla="*/ 0 h 330"/>
                <a:gd name="T6" fmla="*/ 0 w 335"/>
                <a:gd name="T7" fmla="*/ 0 h 330"/>
                <a:gd name="T8" fmla="*/ 0 w 335"/>
                <a:gd name="T9" fmla="*/ 0 h 330"/>
                <a:gd name="T10" fmla="*/ 0 w 335"/>
                <a:gd name="T11" fmla="*/ 0 h 330"/>
                <a:gd name="T12" fmla="*/ 0 w 335"/>
                <a:gd name="T13" fmla="*/ 0 h 330"/>
                <a:gd name="T14" fmla="*/ 0 w 335"/>
                <a:gd name="T15" fmla="*/ 0 h 330"/>
                <a:gd name="T16" fmla="*/ 0 w 335"/>
                <a:gd name="T17" fmla="*/ 0 h 330"/>
                <a:gd name="T18" fmla="*/ 0 w 335"/>
                <a:gd name="T19" fmla="*/ 0 h 330"/>
                <a:gd name="T20" fmla="*/ 0 w 335"/>
                <a:gd name="T21" fmla="*/ 0 h 330"/>
                <a:gd name="T22" fmla="*/ 0 w 335"/>
                <a:gd name="T23" fmla="*/ 0 h 330"/>
                <a:gd name="T24" fmla="*/ 0 w 335"/>
                <a:gd name="T25" fmla="*/ 0 h 330"/>
                <a:gd name="T26" fmla="*/ 0 w 335"/>
                <a:gd name="T27" fmla="*/ 0 h 330"/>
                <a:gd name="T28" fmla="*/ 0 w 335"/>
                <a:gd name="T29" fmla="*/ 0 h 330"/>
                <a:gd name="T30" fmla="*/ 0 w 335"/>
                <a:gd name="T31" fmla="*/ 0 h 330"/>
                <a:gd name="T32" fmla="*/ 0 w 335"/>
                <a:gd name="T33" fmla="*/ 0 h 330"/>
                <a:gd name="T34" fmla="*/ 0 w 335"/>
                <a:gd name="T35" fmla="*/ 0 h 330"/>
                <a:gd name="T36" fmla="*/ 0 w 335"/>
                <a:gd name="T37" fmla="*/ 0 h 330"/>
                <a:gd name="T38" fmla="*/ 0 w 335"/>
                <a:gd name="T39" fmla="*/ 0 h 330"/>
                <a:gd name="T40" fmla="*/ 0 w 335"/>
                <a:gd name="T41" fmla="*/ 0 h 330"/>
                <a:gd name="T42" fmla="*/ 0 w 335"/>
                <a:gd name="T43" fmla="*/ 0 h 330"/>
                <a:gd name="T44" fmla="*/ 0 w 335"/>
                <a:gd name="T45" fmla="*/ 0 h 330"/>
                <a:gd name="T46" fmla="*/ 0 w 335"/>
                <a:gd name="T47" fmla="*/ 0 h 330"/>
                <a:gd name="T48" fmla="*/ 0 w 335"/>
                <a:gd name="T49" fmla="*/ 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5" h="330">
                  <a:moveTo>
                    <a:pt x="51" y="284"/>
                  </a:moveTo>
                  <a:lnTo>
                    <a:pt x="84" y="312"/>
                  </a:lnTo>
                  <a:lnTo>
                    <a:pt x="125" y="325"/>
                  </a:lnTo>
                  <a:lnTo>
                    <a:pt x="167" y="330"/>
                  </a:lnTo>
                  <a:lnTo>
                    <a:pt x="211" y="325"/>
                  </a:lnTo>
                  <a:lnTo>
                    <a:pt x="250" y="312"/>
                  </a:lnTo>
                  <a:lnTo>
                    <a:pt x="286" y="284"/>
                  </a:lnTo>
                  <a:lnTo>
                    <a:pt x="310" y="250"/>
                  </a:lnTo>
                  <a:lnTo>
                    <a:pt x="330" y="209"/>
                  </a:lnTo>
                  <a:lnTo>
                    <a:pt x="335" y="166"/>
                  </a:lnTo>
                  <a:lnTo>
                    <a:pt x="330" y="124"/>
                  </a:lnTo>
                  <a:lnTo>
                    <a:pt x="310" y="83"/>
                  </a:lnTo>
                  <a:lnTo>
                    <a:pt x="286" y="50"/>
                  </a:lnTo>
                  <a:lnTo>
                    <a:pt x="250" y="22"/>
                  </a:lnTo>
                  <a:lnTo>
                    <a:pt x="211" y="5"/>
                  </a:lnTo>
                  <a:lnTo>
                    <a:pt x="167" y="0"/>
                  </a:lnTo>
                  <a:lnTo>
                    <a:pt x="125" y="5"/>
                  </a:lnTo>
                  <a:lnTo>
                    <a:pt x="84" y="22"/>
                  </a:lnTo>
                  <a:lnTo>
                    <a:pt x="51" y="50"/>
                  </a:lnTo>
                  <a:lnTo>
                    <a:pt x="23" y="83"/>
                  </a:lnTo>
                  <a:lnTo>
                    <a:pt x="7" y="124"/>
                  </a:lnTo>
                  <a:lnTo>
                    <a:pt x="0" y="166"/>
                  </a:lnTo>
                  <a:lnTo>
                    <a:pt x="7" y="209"/>
                  </a:lnTo>
                  <a:lnTo>
                    <a:pt x="23" y="250"/>
                  </a:lnTo>
                  <a:lnTo>
                    <a:pt x="51" y="28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60" name="Line 228"/>
            <p:cNvSpPr>
              <a:spLocks noChangeShapeType="1"/>
            </p:cNvSpPr>
            <p:nvPr/>
          </p:nvSpPr>
          <p:spPr bwMode="auto">
            <a:xfrm flipV="1">
              <a:off x="4789" y="3365"/>
              <a:ext cx="1"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1" name="Freeform 229"/>
            <p:cNvSpPr>
              <a:spLocks/>
            </p:cNvSpPr>
            <p:nvPr/>
          </p:nvSpPr>
          <p:spPr bwMode="auto">
            <a:xfrm>
              <a:off x="4794" y="3328"/>
              <a:ext cx="45" cy="61"/>
            </a:xfrm>
            <a:custGeom>
              <a:avLst/>
              <a:gdLst>
                <a:gd name="T0" fmla="*/ 0 w 1577"/>
                <a:gd name="T1" fmla="*/ 0 h 2134"/>
                <a:gd name="T2" fmla="*/ 0 w 1577"/>
                <a:gd name="T3" fmla="*/ 0 h 2134"/>
                <a:gd name="T4" fmla="*/ 0 w 1577"/>
                <a:gd name="T5" fmla="*/ 0 h 2134"/>
                <a:gd name="T6" fmla="*/ 0 w 1577"/>
                <a:gd name="T7" fmla="*/ 0 h 2134"/>
                <a:gd name="T8" fmla="*/ 0 w 1577"/>
                <a:gd name="T9" fmla="*/ 0 h 2134"/>
                <a:gd name="T10" fmla="*/ 0 w 1577"/>
                <a:gd name="T11" fmla="*/ 0 h 2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7" h="2134">
                  <a:moveTo>
                    <a:pt x="0" y="1042"/>
                  </a:moveTo>
                  <a:lnTo>
                    <a:pt x="202" y="775"/>
                  </a:lnTo>
                  <a:lnTo>
                    <a:pt x="910" y="1475"/>
                  </a:lnTo>
                  <a:lnTo>
                    <a:pt x="1577" y="2134"/>
                  </a:lnTo>
                  <a:lnTo>
                    <a:pt x="1577" y="0"/>
                  </a:lnTo>
                  <a:lnTo>
                    <a:pt x="9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62" name="Line 230"/>
            <p:cNvSpPr>
              <a:spLocks noChangeShapeType="1"/>
            </p:cNvSpPr>
            <p:nvPr/>
          </p:nvSpPr>
          <p:spPr bwMode="auto">
            <a:xfrm flipH="1" flipV="1">
              <a:off x="4813" y="3320"/>
              <a:ext cx="3"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3" name="Line 231"/>
            <p:cNvSpPr>
              <a:spLocks noChangeShapeType="1"/>
            </p:cNvSpPr>
            <p:nvPr/>
          </p:nvSpPr>
          <p:spPr bwMode="auto">
            <a:xfrm>
              <a:off x="4820" y="3318"/>
              <a:ext cx="1" cy="5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4" name="Line 232"/>
            <p:cNvSpPr>
              <a:spLocks noChangeShapeType="1"/>
            </p:cNvSpPr>
            <p:nvPr/>
          </p:nvSpPr>
          <p:spPr bwMode="auto">
            <a:xfrm>
              <a:off x="4820" y="3383"/>
              <a:ext cx="19" cy="1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5" name="Line 233"/>
            <p:cNvSpPr>
              <a:spLocks noChangeShapeType="1"/>
            </p:cNvSpPr>
            <p:nvPr/>
          </p:nvSpPr>
          <p:spPr bwMode="auto">
            <a:xfrm>
              <a:off x="4844" y="3423"/>
              <a:ext cx="1"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6" name="Line 234"/>
            <p:cNvSpPr>
              <a:spLocks noChangeShapeType="1"/>
            </p:cNvSpPr>
            <p:nvPr/>
          </p:nvSpPr>
          <p:spPr bwMode="auto">
            <a:xfrm flipV="1">
              <a:off x="4858" y="3423"/>
              <a:ext cx="1"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67" name="Freeform 235"/>
            <p:cNvSpPr>
              <a:spLocks/>
            </p:cNvSpPr>
            <p:nvPr/>
          </p:nvSpPr>
          <p:spPr bwMode="auto">
            <a:xfrm>
              <a:off x="4858" y="3423"/>
              <a:ext cx="19" cy="7"/>
            </a:xfrm>
            <a:custGeom>
              <a:avLst/>
              <a:gdLst>
                <a:gd name="T0" fmla="*/ 0 w 664"/>
                <a:gd name="T1" fmla="*/ 0 h 250"/>
                <a:gd name="T2" fmla="*/ 0 w 664"/>
                <a:gd name="T3" fmla="*/ 0 h 250"/>
                <a:gd name="T4" fmla="*/ 0 w 664"/>
                <a:gd name="T5" fmla="*/ 0 h 250"/>
                <a:gd name="T6" fmla="*/ 0 w 664"/>
                <a:gd name="T7" fmla="*/ 0 h 250"/>
                <a:gd name="T8" fmla="*/ 0 w 664"/>
                <a:gd name="T9" fmla="*/ 0 h 250"/>
                <a:gd name="T10" fmla="*/ 0 w 664"/>
                <a:gd name="T11" fmla="*/ 0 h 250"/>
                <a:gd name="T12" fmla="*/ 0 w 664"/>
                <a:gd name="T13" fmla="*/ 0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250">
                  <a:moveTo>
                    <a:pt x="62" y="0"/>
                  </a:moveTo>
                  <a:lnTo>
                    <a:pt x="533" y="0"/>
                  </a:lnTo>
                  <a:lnTo>
                    <a:pt x="664" y="0"/>
                  </a:lnTo>
                  <a:lnTo>
                    <a:pt x="664" y="128"/>
                  </a:lnTo>
                  <a:lnTo>
                    <a:pt x="664" y="250"/>
                  </a:lnTo>
                  <a:lnTo>
                    <a:pt x="313" y="250"/>
                  </a:lnTo>
                  <a:lnTo>
                    <a:pt x="0" y="25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68" name="Freeform 236"/>
            <p:cNvSpPr>
              <a:spLocks/>
            </p:cNvSpPr>
            <p:nvPr/>
          </p:nvSpPr>
          <p:spPr bwMode="auto">
            <a:xfrm>
              <a:off x="4867" y="3426"/>
              <a:ext cx="29" cy="26"/>
            </a:xfrm>
            <a:custGeom>
              <a:avLst/>
              <a:gdLst>
                <a:gd name="T0" fmla="*/ 0 w 1006"/>
                <a:gd name="T1" fmla="*/ 0 h 885"/>
                <a:gd name="T2" fmla="*/ 0 w 1006"/>
                <a:gd name="T3" fmla="*/ 0 h 885"/>
                <a:gd name="T4" fmla="*/ 0 w 1006"/>
                <a:gd name="T5" fmla="*/ 0 h 885"/>
                <a:gd name="T6" fmla="*/ 0 w 1006"/>
                <a:gd name="T7" fmla="*/ 0 h 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6" h="885">
                  <a:moveTo>
                    <a:pt x="0" y="122"/>
                  </a:moveTo>
                  <a:lnTo>
                    <a:pt x="774" y="885"/>
                  </a:lnTo>
                  <a:lnTo>
                    <a:pt x="1006" y="651"/>
                  </a:lnTo>
                  <a:lnTo>
                    <a:pt x="35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69" name="Line 237"/>
            <p:cNvSpPr>
              <a:spLocks noChangeShapeType="1"/>
            </p:cNvSpPr>
            <p:nvPr/>
          </p:nvSpPr>
          <p:spPr bwMode="auto">
            <a:xfrm flipH="1">
              <a:off x="4858" y="3444"/>
              <a:ext cx="2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0" name="Line 238"/>
            <p:cNvSpPr>
              <a:spLocks noChangeShapeType="1"/>
            </p:cNvSpPr>
            <p:nvPr/>
          </p:nvSpPr>
          <p:spPr bwMode="auto">
            <a:xfrm flipV="1">
              <a:off x="4892" y="3451"/>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1" name="Line 239"/>
            <p:cNvSpPr>
              <a:spLocks noChangeShapeType="1"/>
            </p:cNvSpPr>
            <p:nvPr/>
          </p:nvSpPr>
          <p:spPr bwMode="auto">
            <a:xfrm flipH="1">
              <a:off x="4820" y="3352"/>
              <a:ext cx="1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2" name="Freeform 240"/>
            <p:cNvSpPr>
              <a:spLocks/>
            </p:cNvSpPr>
            <p:nvPr/>
          </p:nvSpPr>
          <p:spPr bwMode="auto">
            <a:xfrm>
              <a:off x="4802" y="3342"/>
              <a:ext cx="18" cy="3"/>
            </a:xfrm>
            <a:custGeom>
              <a:avLst/>
              <a:gdLst>
                <a:gd name="T0" fmla="*/ 0 w 647"/>
                <a:gd name="T1" fmla="*/ 0 h 136"/>
                <a:gd name="T2" fmla="*/ 0 w 647"/>
                <a:gd name="T3" fmla="*/ 0 h 136"/>
                <a:gd name="T4" fmla="*/ 0 w 647"/>
                <a:gd name="T5" fmla="*/ 0 h 136"/>
                <a:gd name="T6" fmla="*/ 0 60000 65536"/>
                <a:gd name="T7" fmla="*/ 0 60000 65536"/>
                <a:gd name="T8" fmla="*/ 0 60000 65536"/>
              </a:gdLst>
              <a:ahLst/>
              <a:cxnLst>
                <a:cxn ang="T6">
                  <a:pos x="T0" y="T1"/>
                </a:cxn>
                <a:cxn ang="T7">
                  <a:pos x="T2" y="T3"/>
                </a:cxn>
                <a:cxn ang="T8">
                  <a:pos x="T4" y="T5"/>
                </a:cxn>
              </a:cxnLst>
              <a:rect l="0" t="0" r="r" b="b"/>
              <a:pathLst>
                <a:path w="647" h="136">
                  <a:moveTo>
                    <a:pt x="647" y="20"/>
                  </a:moveTo>
                  <a:lnTo>
                    <a:pt x="125" y="136"/>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73" name="Freeform 241"/>
            <p:cNvSpPr>
              <a:spLocks/>
            </p:cNvSpPr>
            <p:nvPr/>
          </p:nvSpPr>
          <p:spPr bwMode="auto">
            <a:xfrm>
              <a:off x="4794" y="3339"/>
              <a:ext cx="9" cy="9"/>
            </a:xfrm>
            <a:custGeom>
              <a:avLst/>
              <a:gdLst>
                <a:gd name="T0" fmla="*/ 0 w 331"/>
                <a:gd name="T1" fmla="*/ 0 h 331"/>
                <a:gd name="T2" fmla="*/ 0 w 331"/>
                <a:gd name="T3" fmla="*/ 0 h 331"/>
                <a:gd name="T4" fmla="*/ 0 w 331"/>
                <a:gd name="T5" fmla="*/ 0 h 331"/>
                <a:gd name="T6" fmla="*/ 0 w 331"/>
                <a:gd name="T7" fmla="*/ 0 h 331"/>
                <a:gd name="T8" fmla="*/ 0 w 331"/>
                <a:gd name="T9" fmla="*/ 0 h 331"/>
                <a:gd name="T10" fmla="*/ 0 w 331"/>
                <a:gd name="T11" fmla="*/ 0 h 331"/>
                <a:gd name="T12" fmla="*/ 0 w 331"/>
                <a:gd name="T13" fmla="*/ 0 h 331"/>
                <a:gd name="T14" fmla="*/ 0 w 331"/>
                <a:gd name="T15" fmla="*/ 0 h 331"/>
                <a:gd name="T16" fmla="*/ 0 w 331"/>
                <a:gd name="T17" fmla="*/ 0 h 331"/>
                <a:gd name="T18" fmla="*/ 0 w 331"/>
                <a:gd name="T19" fmla="*/ 0 h 331"/>
                <a:gd name="T20" fmla="*/ 0 w 331"/>
                <a:gd name="T21" fmla="*/ 0 h 331"/>
                <a:gd name="T22" fmla="*/ 0 w 331"/>
                <a:gd name="T23" fmla="*/ 0 h 331"/>
                <a:gd name="T24" fmla="*/ 0 w 331"/>
                <a:gd name="T25" fmla="*/ 0 h 331"/>
                <a:gd name="T26" fmla="*/ 0 w 331"/>
                <a:gd name="T27" fmla="*/ 0 h 331"/>
                <a:gd name="T28" fmla="*/ 0 w 331"/>
                <a:gd name="T29" fmla="*/ 0 h 331"/>
                <a:gd name="T30" fmla="*/ 0 w 331"/>
                <a:gd name="T31" fmla="*/ 0 h 331"/>
                <a:gd name="T32" fmla="*/ 0 w 331"/>
                <a:gd name="T33" fmla="*/ 0 h 331"/>
                <a:gd name="T34" fmla="*/ 0 w 331"/>
                <a:gd name="T35" fmla="*/ 0 h 331"/>
                <a:gd name="T36" fmla="*/ 0 w 331"/>
                <a:gd name="T37" fmla="*/ 0 h 331"/>
                <a:gd name="T38" fmla="*/ 0 w 331"/>
                <a:gd name="T39" fmla="*/ 0 h 331"/>
                <a:gd name="T40" fmla="*/ 0 w 331"/>
                <a:gd name="T41" fmla="*/ 0 h 331"/>
                <a:gd name="T42" fmla="*/ 0 w 331"/>
                <a:gd name="T43" fmla="*/ 0 h 331"/>
                <a:gd name="T44" fmla="*/ 0 w 331"/>
                <a:gd name="T45" fmla="*/ 0 h 331"/>
                <a:gd name="T46" fmla="*/ 0 w 331"/>
                <a:gd name="T47" fmla="*/ 0 h 331"/>
                <a:gd name="T48" fmla="*/ 0 w 331"/>
                <a:gd name="T49" fmla="*/ 0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31">
                  <a:moveTo>
                    <a:pt x="310" y="85"/>
                  </a:moveTo>
                  <a:lnTo>
                    <a:pt x="282" y="50"/>
                  </a:lnTo>
                  <a:lnTo>
                    <a:pt x="246" y="22"/>
                  </a:lnTo>
                  <a:lnTo>
                    <a:pt x="210" y="6"/>
                  </a:lnTo>
                  <a:lnTo>
                    <a:pt x="166" y="0"/>
                  </a:lnTo>
                  <a:lnTo>
                    <a:pt x="122" y="6"/>
                  </a:lnTo>
                  <a:lnTo>
                    <a:pt x="80" y="22"/>
                  </a:lnTo>
                  <a:lnTo>
                    <a:pt x="50" y="50"/>
                  </a:lnTo>
                  <a:lnTo>
                    <a:pt x="22" y="85"/>
                  </a:lnTo>
                  <a:lnTo>
                    <a:pt x="5" y="121"/>
                  </a:lnTo>
                  <a:lnTo>
                    <a:pt x="0" y="166"/>
                  </a:lnTo>
                  <a:lnTo>
                    <a:pt x="5" y="210"/>
                  </a:lnTo>
                  <a:lnTo>
                    <a:pt x="22" y="251"/>
                  </a:lnTo>
                  <a:lnTo>
                    <a:pt x="50" y="284"/>
                  </a:lnTo>
                  <a:lnTo>
                    <a:pt x="80" y="309"/>
                  </a:lnTo>
                  <a:lnTo>
                    <a:pt x="122" y="326"/>
                  </a:lnTo>
                  <a:lnTo>
                    <a:pt x="166" y="331"/>
                  </a:lnTo>
                  <a:lnTo>
                    <a:pt x="210" y="326"/>
                  </a:lnTo>
                  <a:lnTo>
                    <a:pt x="246" y="309"/>
                  </a:lnTo>
                  <a:lnTo>
                    <a:pt x="282" y="284"/>
                  </a:lnTo>
                  <a:lnTo>
                    <a:pt x="310" y="251"/>
                  </a:lnTo>
                  <a:lnTo>
                    <a:pt x="326" y="210"/>
                  </a:lnTo>
                  <a:lnTo>
                    <a:pt x="331" y="166"/>
                  </a:lnTo>
                  <a:lnTo>
                    <a:pt x="326" y="121"/>
                  </a:lnTo>
                  <a:lnTo>
                    <a:pt x="310" y="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74" name="Freeform 242"/>
            <p:cNvSpPr>
              <a:spLocks/>
            </p:cNvSpPr>
            <p:nvPr/>
          </p:nvSpPr>
          <p:spPr bwMode="auto">
            <a:xfrm>
              <a:off x="4794" y="3339"/>
              <a:ext cx="9" cy="9"/>
            </a:xfrm>
            <a:custGeom>
              <a:avLst/>
              <a:gdLst>
                <a:gd name="T0" fmla="*/ 0 w 331"/>
                <a:gd name="T1" fmla="*/ 0 h 331"/>
                <a:gd name="T2" fmla="*/ 0 w 331"/>
                <a:gd name="T3" fmla="*/ 0 h 331"/>
                <a:gd name="T4" fmla="*/ 0 w 331"/>
                <a:gd name="T5" fmla="*/ 0 h 331"/>
                <a:gd name="T6" fmla="*/ 0 w 331"/>
                <a:gd name="T7" fmla="*/ 0 h 331"/>
                <a:gd name="T8" fmla="*/ 0 w 331"/>
                <a:gd name="T9" fmla="*/ 0 h 331"/>
                <a:gd name="T10" fmla="*/ 0 w 331"/>
                <a:gd name="T11" fmla="*/ 0 h 331"/>
                <a:gd name="T12" fmla="*/ 0 w 331"/>
                <a:gd name="T13" fmla="*/ 0 h 331"/>
                <a:gd name="T14" fmla="*/ 0 w 331"/>
                <a:gd name="T15" fmla="*/ 0 h 331"/>
                <a:gd name="T16" fmla="*/ 0 w 331"/>
                <a:gd name="T17" fmla="*/ 0 h 331"/>
                <a:gd name="T18" fmla="*/ 0 w 331"/>
                <a:gd name="T19" fmla="*/ 0 h 331"/>
                <a:gd name="T20" fmla="*/ 0 w 331"/>
                <a:gd name="T21" fmla="*/ 0 h 331"/>
                <a:gd name="T22" fmla="*/ 0 w 331"/>
                <a:gd name="T23" fmla="*/ 0 h 331"/>
                <a:gd name="T24" fmla="*/ 0 w 331"/>
                <a:gd name="T25" fmla="*/ 0 h 331"/>
                <a:gd name="T26" fmla="*/ 0 w 331"/>
                <a:gd name="T27" fmla="*/ 0 h 331"/>
                <a:gd name="T28" fmla="*/ 0 w 331"/>
                <a:gd name="T29" fmla="*/ 0 h 331"/>
                <a:gd name="T30" fmla="*/ 0 w 331"/>
                <a:gd name="T31" fmla="*/ 0 h 331"/>
                <a:gd name="T32" fmla="*/ 0 w 331"/>
                <a:gd name="T33" fmla="*/ 0 h 331"/>
                <a:gd name="T34" fmla="*/ 0 w 331"/>
                <a:gd name="T35" fmla="*/ 0 h 331"/>
                <a:gd name="T36" fmla="*/ 0 w 331"/>
                <a:gd name="T37" fmla="*/ 0 h 331"/>
                <a:gd name="T38" fmla="*/ 0 w 331"/>
                <a:gd name="T39" fmla="*/ 0 h 331"/>
                <a:gd name="T40" fmla="*/ 0 w 331"/>
                <a:gd name="T41" fmla="*/ 0 h 331"/>
                <a:gd name="T42" fmla="*/ 0 w 331"/>
                <a:gd name="T43" fmla="*/ 0 h 331"/>
                <a:gd name="T44" fmla="*/ 0 w 331"/>
                <a:gd name="T45" fmla="*/ 0 h 331"/>
                <a:gd name="T46" fmla="*/ 0 w 331"/>
                <a:gd name="T47" fmla="*/ 0 h 331"/>
                <a:gd name="T48" fmla="*/ 0 w 331"/>
                <a:gd name="T49" fmla="*/ 0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31">
                  <a:moveTo>
                    <a:pt x="310" y="85"/>
                  </a:moveTo>
                  <a:lnTo>
                    <a:pt x="282" y="50"/>
                  </a:lnTo>
                  <a:lnTo>
                    <a:pt x="246" y="22"/>
                  </a:lnTo>
                  <a:lnTo>
                    <a:pt x="210" y="6"/>
                  </a:lnTo>
                  <a:lnTo>
                    <a:pt x="166" y="0"/>
                  </a:lnTo>
                  <a:lnTo>
                    <a:pt x="122" y="6"/>
                  </a:lnTo>
                  <a:lnTo>
                    <a:pt x="80" y="22"/>
                  </a:lnTo>
                  <a:lnTo>
                    <a:pt x="50" y="50"/>
                  </a:lnTo>
                  <a:lnTo>
                    <a:pt x="22" y="85"/>
                  </a:lnTo>
                  <a:lnTo>
                    <a:pt x="5" y="121"/>
                  </a:lnTo>
                  <a:lnTo>
                    <a:pt x="0" y="166"/>
                  </a:lnTo>
                  <a:lnTo>
                    <a:pt x="5" y="210"/>
                  </a:lnTo>
                  <a:lnTo>
                    <a:pt x="22" y="251"/>
                  </a:lnTo>
                  <a:lnTo>
                    <a:pt x="50" y="284"/>
                  </a:lnTo>
                  <a:lnTo>
                    <a:pt x="80" y="309"/>
                  </a:lnTo>
                  <a:lnTo>
                    <a:pt x="122" y="326"/>
                  </a:lnTo>
                  <a:lnTo>
                    <a:pt x="166" y="331"/>
                  </a:lnTo>
                  <a:lnTo>
                    <a:pt x="210" y="326"/>
                  </a:lnTo>
                  <a:lnTo>
                    <a:pt x="246" y="309"/>
                  </a:lnTo>
                  <a:lnTo>
                    <a:pt x="282" y="284"/>
                  </a:lnTo>
                  <a:lnTo>
                    <a:pt x="310" y="251"/>
                  </a:lnTo>
                  <a:lnTo>
                    <a:pt x="326" y="210"/>
                  </a:lnTo>
                  <a:lnTo>
                    <a:pt x="331" y="166"/>
                  </a:lnTo>
                  <a:lnTo>
                    <a:pt x="326" y="121"/>
                  </a:lnTo>
                  <a:lnTo>
                    <a:pt x="310" y="8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575" name="Line 243"/>
            <p:cNvSpPr>
              <a:spLocks noChangeShapeType="1"/>
            </p:cNvSpPr>
            <p:nvPr/>
          </p:nvSpPr>
          <p:spPr bwMode="auto">
            <a:xfrm flipH="1" flipV="1">
              <a:off x="4792" y="3337"/>
              <a:ext cx="3"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6" name="Line 244"/>
            <p:cNvSpPr>
              <a:spLocks noChangeShapeType="1"/>
            </p:cNvSpPr>
            <p:nvPr/>
          </p:nvSpPr>
          <p:spPr bwMode="auto">
            <a:xfrm>
              <a:off x="4792" y="3344"/>
              <a:ext cx="8"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7" name="Line 245"/>
            <p:cNvSpPr>
              <a:spLocks noChangeShapeType="1"/>
            </p:cNvSpPr>
            <p:nvPr/>
          </p:nvSpPr>
          <p:spPr bwMode="auto">
            <a:xfrm flipH="1">
              <a:off x="4782" y="3344"/>
              <a:ext cx="10" cy="1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8" name="Line 246"/>
            <p:cNvSpPr>
              <a:spLocks noChangeShapeType="1"/>
            </p:cNvSpPr>
            <p:nvPr/>
          </p:nvSpPr>
          <p:spPr bwMode="auto">
            <a:xfrm>
              <a:off x="4782" y="3318"/>
              <a:ext cx="3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79" name="Line 247"/>
            <p:cNvSpPr>
              <a:spLocks noChangeShapeType="1"/>
            </p:cNvSpPr>
            <p:nvPr/>
          </p:nvSpPr>
          <p:spPr bwMode="auto">
            <a:xfrm>
              <a:off x="4820" y="3342"/>
              <a:ext cx="1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2580" name="Line 248"/>
            <p:cNvSpPr>
              <a:spLocks noChangeShapeType="1"/>
            </p:cNvSpPr>
            <p:nvPr/>
          </p:nvSpPr>
          <p:spPr bwMode="auto">
            <a:xfrm>
              <a:off x="4426" y="3455"/>
              <a:ext cx="466"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2256" name="Text Box 249"/>
          <p:cNvSpPr txBox="1">
            <a:spLocks noChangeArrowheads="1"/>
          </p:cNvSpPr>
          <p:nvPr/>
        </p:nvSpPr>
        <p:spPr bwMode="auto">
          <a:xfrm>
            <a:off x="328613" y="2219325"/>
            <a:ext cx="598487" cy="133350"/>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Times New Roman" panose="02020603050405020304" pitchFamily="18" charset="0"/>
              </a:rPr>
              <a:t>TRANSPONDER</a:t>
            </a:r>
          </a:p>
        </p:txBody>
      </p:sp>
      <p:sp>
        <p:nvSpPr>
          <p:cNvPr id="92257" name="Text Box 250"/>
          <p:cNvSpPr txBox="1">
            <a:spLocks noChangeArrowheads="1"/>
          </p:cNvSpPr>
          <p:nvPr/>
        </p:nvSpPr>
        <p:spPr bwMode="auto">
          <a:xfrm>
            <a:off x="309563" y="2473325"/>
            <a:ext cx="635000" cy="133350"/>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Times New Roman" panose="02020603050405020304" pitchFamily="18" charset="0"/>
              </a:rPr>
              <a:t>INTERROGATOR</a:t>
            </a:r>
          </a:p>
        </p:txBody>
      </p:sp>
      <p:sp>
        <p:nvSpPr>
          <p:cNvPr id="92258" name="Freeform 251"/>
          <p:cNvSpPr>
            <a:spLocks/>
          </p:cNvSpPr>
          <p:nvPr/>
        </p:nvSpPr>
        <p:spPr bwMode="auto">
          <a:xfrm flipV="1">
            <a:off x="8048625" y="5827713"/>
            <a:ext cx="381000" cy="241300"/>
          </a:xfrm>
          <a:custGeom>
            <a:avLst/>
            <a:gdLst>
              <a:gd name="T0" fmla="*/ 0 w 192"/>
              <a:gd name="T1" fmla="*/ 0 h 96"/>
              <a:gd name="T2" fmla="*/ 0 w 192"/>
              <a:gd name="T3" fmla="*/ 2147483646 h 96"/>
              <a:gd name="T4" fmla="*/ 2147483646 w 192"/>
              <a:gd name="T5" fmla="*/ 2147483646 h 96"/>
              <a:gd name="T6" fmla="*/ 2147483646 w 19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6">
                <a:moveTo>
                  <a:pt x="0" y="0"/>
                </a:moveTo>
                <a:lnTo>
                  <a:pt x="0" y="96"/>
                </a:lnTo>
                <a:lnTo>
                  <a:pt x="192" y="96"/>
                </a:lnTo>
                <a:lnTo>
                  <a:pt x="192" y="0"/>
                </a:lnTo>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59" name="Text Box 252"/>
          <p:cNvSpPr txBox="1">
            <a:spLocks noChangeArrowheads="1"/>
          </p:cNvSpPr>
          <p:nvPr/>
        </p:nvSpPr>
        <p:spPr bwMode="auto">
          <a:xfrm>
            <a:off x="1304925" y="4837113"/>
            <a:ext cx="274638"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RAM</a:t>
            </a:r>
          </a:p>
        </p:txBody>
      </p:sp>
      <p:grpSp>
        <p:nvGrpSpPr>
          <p:cNvPr id="92260" name="Group 253"/>
          <p:cNvGrpSpPr>
            <a:grpSpLocks noChangeAspect="1"/>
          </p:cNvGrpSpPr>
          <p:nvPr/>
        </p:nvGrpSpPr>
        <p:grpSpPr bwMode="auto">
          <a:xfrm>
            <a:off x="6365875" y="5554663"/>
            <a:ext cx="403225" cy="361950"/>
            <a:chOff x="4104" y="660"/>
            <a:chExt cx="280" cy="251"/>
          </a:xfrm>
        </p:grpSpPr>
        <p:sp>
          <p:nvSpPr>
            <p:cNvPr id="92412" name="Line 254"/>
            <p:cNvSpPr>
              <a:spLocks noChangeAspect="1" noChangeShapeType="1"/>
            </p:cNvSpPr>
            <p:nvPr/>
          </p:nvSpPr>
          <p:spPr bwMode="auto">
            <a:xfrm flipV="1">
              <a:off x="4355" y="872"/>
              <a:ext cx="0" cy="1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13" name="Freeform 255"/>
            <p:cNvSpPr>
              <a:spLocks noChangeAspect="1"/>
            </p:cNvSpPr>
            <p:nvPr/>
          </p:nvSpPr>
          <p:spPr bwMode="auto">
            <a:xfrm>
              <a:off x="4341" y="825"/>
              <a:ext cx="43" cy="56"/>
            </a:xfrm>
            <a:custGeom>
              <a:avLst/>
              <a:gdLst>
                <a:gd name="T0" fmla="*/ 9 w 43"/>
                <a:gd name="T1" fmla="*/ 55 h 56"/>
                <a:gd name="T2" fmla="*/ 42 w 43"/>
                <a:gd name="T3" fmla="*/ 25 h 56"/>
                <a:gd name="T4" fmla="*/ 42 w 43"/>
                <a:gd name="T5" fmla="*/ 1 h 56"/>
                <a:gd name="T6" fmla="*/ 0 w 43"/>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6">
                  <a:moveTo>
                    <a:pt x="9" y="55"/>
                  </a:moveTo>
                  <a:lnTo>
                    <a:pt x="42" y="25"/>
                  </a:lnTo>
                  <a:lnTo>
                    <a:pt x="42" y="1"/>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4" name="Freeform 256"/>
            <p:cNvSpPr>
              <a:spLocks noChangeAspect="1"/>
            </p:cNvSpPr>
            <p:nvPr/>
          </p:nvSpPr>
          <p:spPr bwMode="auto">
            <a:xfrm>
              <a:off x="4160" y="660"/>
              <a:ext cx="224" cy="158"/>
            </a:xfrm>
            <a:custGeom>
              <a:avLst/>
              <a:gdLst>
                <a:gd name="T0" fmla="*/ 180 w 224"/>
                <a:gd name="T1" fmla="*/ 156 h 158"/>
                <a:gd name="T2" fmla="*/ 223 w 224"/>
                <a:gd name="T3" fmla="*/ 138 h 158"/>
                <a:gd name="T4" fmla="*/ 223 w 224"/>
                <a:gd name="T5" fmla="*/ 24 h 158"/>
                <a:gd name="T6" fmla="*/ 181 w 224"/>
                <a:gd name="T7" fmla="*/ 2 h 158"/>
                <a:gd name="T8" fmla="*/ 179 w 224"/>
                <a:gd name="T9" fmla="*/ 1 h 158"/>
                <a:gd name="T10" fmla="*/ 5 w 224"/>
                <a:gd name="T11" fmla="*/ 0 h 158"/>
                <a:gd name="T12" fmla="*/ 3 w 224"/>
                <a:gd name="T13" fmla="*/ 0 h 158"/>
                <a:gd name="T14" fmla="*/ 1 w 224"/>
                <a:gd name="T15" fmla="*/ 2 h 158"/>
                <a:gd name="T16" fmla="*/ 0 w 224"/>
                <a:gd name="T17" fmla="*/ 5 h 158"/>
                <a:gd name="T18" fmla="*/ 0 w 224"/>
                <a:gd name="T19" fmla="*/ 149 h 158"/>
                <a:gd name="T20" fmla="*/ 1 w 224"/>
                <a:gd name="T21" fmla="*/ 151 h 158"/>
                <a:gd name="T22" fmla="*/ 3 w 224"/>
                <a:gd name="T23" fmla="*/ 153 h 158"/>
                <a:gd name="T24" fmla="*/ 6 w 224"/>
                <a:gd name="T25" fmla="*/ 154 h 158"/>
                <a:gd name="T26" fmla="*/ 179 w 224"/>
                <a:gd name="T27" fmla="*/ 157 h 158"/>
                <a:gd name="T28" fmla="*/ 181 w 224"/>
                <a:gd name="T29" fmla="*/ 156 h 158"/>
                <a:gd name="T30" fmla="*/ 183 w 224"/>
                <a:gd name="T31" fmla="*/ 154 h 158"/>
                <a:gd name="T32" fmla="*/ 184 w 224"/>
                <a:gd name="T33" fmla="*/ 151 h 158"/>
                <a:gd name="T34" fmla="*/ 184 w 224"/>
                <a:gd name="T35" fmla="*/ 6 h 158"/>
                <a:gd name="T36" fmla="*/ 183 w 224"/>
                <a:gd name="T37" fmla="*/ 4 h 158"/>
                <a:gd name="T38" fmla="*/ 181 w 224"/>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4" h="158">
                  <a:moveTo>
                    <a:pt x="180" y="156"/>
                  </a:moveTo>
                  <a:lnTo>
                    <a:pt x="223" y="138"/>
                  </a:lnTo>
                  <a:lnTo>
                    <a:pt x="223" y="24"/>
                  </a:lnTo>
                  <a:lnTo>
                    <a:pt x="181" y="2"/>
                  </a:lnTo>
                  <a:lnTo>
                    <a:pt x="179" y="1"/>
                  </a:lnTo>
                  <a:lnTo>
                    <a:pt x="5" y="0"/>
                  </a:lnTo>
                  <a:lnTo>
                    <a:pt x="3" y="0"/>
                  </a:lnTo>
                  <a:lnTo>
                    <a:pt x="1" y="2"/>
                  </a:lnTo>
                  <a:lnTo>
                    <a:pt x="0" y="5"/>
                  </a:lnTo>
                  <a:lnTo>
                    <a:pt x="0" y="149"/>
                  </a:lnTo>
                  <a:lnTo>
                    <a:pt x="1" y="151"/>
                  </a:lnTo>
                  <a:lnTo>
                    <a:pt x="3" y="153"/>
                  </a:lnTo>
                  <a:lnTo>
                    <a:pt x="6" y="154"/>
                  </a:lnTo>
                  <a:lnTo>
                    <a:pt x="179" y="157"/>
                  </a:lnTo>
                  <a:lnTo>
                    <a:pt x="181" y="156"/>
                  </a:lnTo>
                  <a:lnTo>
                    <a:pt x="183" y="154"/>
                  </a:lnTo>
                  <a:lnTo>
                    <a:pt x="184" y="151"/>
                  </a:lnTo>
                  <a:lnTo>
                    <a:pt x="184" y="6"/>
                  </a:lnTo>
                  <a:lnTo>
                    <a:pt x="183" y="4"/>
                  </a:lnTo>
                  <a:lnTo>
                    <a:pt x="181" y="2"/>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5" name="Freeform 257"/>
            <p:cNvSpPr>
              <a:spLocks noChangeAspect="1"/>
            </p:cNvSpPr>
            <p:nvPr/>
          </p:nvSpPr>
          <p:spPr bwMode="auto">
            <a:xfrm>
              <a:off x="4165" y="665"/>
              <a:ext cx="175" cy="147"/>
            </a:xfrm>
            <a:custGeom>
              <a:avLst/>
              <a:gdLst>
                <a:gd name="T0" fmla="*/ 171 w 175"/>
                <a:gd name="T1" fmla="*/ 2 h 147"/>
                <a:gd name="T2" fmla="*/ 169 w 175"/>
                <a:gd name="T3" fmla="*/ 1 h 147"/>
                <a:gd name="T4" fmla="*/ 5 w 175"/>
                <a:gd name="T5" fmla="*/ 0 h 147"/>
                <a:gd name="T6" fmla="*/ 3 w 175"/>
                <a:gd name="T7" fmla="*/ 1 h 147"/>
                <a:gd name="T8" fmla="*/ 1 w 175"/>
                <a:gd name="T9" fmla="*/ 3 h 147"/>
                <a:gd name="T10" fmla="*/ 0 w 175"/>
                <a:gd name="T11" fmla="*/ 5 h 147"/>
                <a:gd name="T12" fmla="*/ 0 w 175"/>
                <a:gd name="T13" fmla="*/ 138 h 147"/>
                <a:gd name="T14" fmla="*/ 1 w 175"/>
                <a:gd name="T15" fmla="*/ 141 h 147"/>
                <a:gd name="T16" fmla="*/ 3 w 175"/>
                <a:gd name="T17" fmla="*/ 143 h 147"/>
                <a:gd name="T18" fmla="*/ 6 w 175"/>
                <a:gd name="T19" fmla="*/ 144 h 147"/>
                <a:gd name="T20" fmla="*/ 169 w 175"/>
                <a:gd name="T21" fmla="*/ 146 h 147"/>
                <a:gd name="T22" fmla="*/ 171 w 175"/>
                <a:gd name="T23" fmla="*/ 146 h 147"/>
                <a:gd name="T24" fmla="*/ 173 w 175"/>
                <a:gd name="T25" fmla="*/ 144 h 147"/>
                <a:gd name="T26" fmla="*/ 174 w 175"/>
                <a:gd name="T27" fmla="*/ 141 h 147"/>
                <a:gd name="T28" fmla="*/ 174 w 175"/>
                <a:gd name="T29" fmla="*/ 6 h 147"/>
                <a:gd name="T30" fmla="*/ 173 w 175"/>
                <a:gd name="T31" fmla="*/ 4 h 147"/>
                <a:gd name="T32" fmla="*/ 171 w 175"/>
                <a:gd name="T33" fmla="*/ 2 h 147"/>
                <a:gd name="T34" fmla="*/ 172 w 175"/>
                <a:gd name="T35" fmla="*/ 3 h 147"/>
                <a:gd name="T36" fmla="*/ 159 w 175"/>
                <a:gd name="T37" fmla="*/ 16 h 147"/>
                <a:gd name="T38" fmla="*/ 160 w 175"/>
                <a:gd name="T39" fmla="*/ 17 h 147"/>
                <a:gd name="T40" fmla="*/ 158 w 175"/>
                <a:gd name="T41" fmla="*/ 15 h 147"/>
                <a:gd name="T42" fmla="*/ 155 w 175"/>
                <a:gd name="T43" fmla="*/ 15 h 147"/>
                <a:gd name="T44" fmla="*/ 19 w 175"/>
                <a:gd name="T45" fmla="*/ 13 h 147"/>
                <a:gd name="T46" fmla="*/ 16 w 175"/>
                <a:gd name="T47" fmla="*/ 14 h 147"/>
                <a:gd name="T48" fmla="*/ 14 w 175"/>
                <a:gd name="T49" fmla="*/ 16 h 147"/>
                <a:gd name="T50" fmla="*/ 14 w 175"/>
                <a:gd name="T51" fmla="*/ 18 h 147"/>
                <a:gd name="T52" fmla="*/ 14 w 175"/>
                <a:gd name="T53" fmla="*/ 126 h 147"/>
                <a:gd name="T54" fmla="*/ 14 w 175"/>
                <a:gd name="T55" fmla="*/ 128 h 147"/>
                <a:gd name="T56" fmla="*/ 16 w 175"/>
                <a:gd name="T57" fmla="*/ 130 h 147"/>
                <a:gd name="T58" fmla="*/ 19 w 175"/>
                <a:gd name="T59" fmla="*/ 131 h 147"/>
                <a:gd name="T60" fmla="*/ 155 w 175"/>
                <a:gd name="T61" fmla="*/ 134 h 147"/>
                <a:gd name="T62" fmla="*/ 158 w 175"/>
                <a:gd name="T63" fmla="*/ 133 h 147"/>
                <a:gd name="T64" fmla="*/ 160 w 175"/>
                <a:gd name="T65" fmla="*/ 131 h 147"/>
                <a:gd name="T66" fmla="*/ 161 w 175"/>
                <a:gd name="T67" fmla="*/ 129 h 147"/>
                <a:gd name="T68" fmla="*/ 161 w 175"/>
                <a:gd name="T69" fmla="*/ 20 h 147"/>
                <a:gd name="T70" fmla="*/ 160 w 175"/>
                <a:gd name="T71" fmla="*/ 1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5" h="147">
                  <a:moveTo>
                    <a:pt x="171" y="2"/>
                  </a:moveTo>
                  <a:lnTo>
                    <a:pt x="169" y="1"/>
                  </a:lnTo>
                  <a:lnTo>
                    <a:pt x="5" y="0"/>
                  </a:lnTo>
                  <a:lnTo>
                    <a:pt x="3" y="1"/>
                  </a:lnTo>
                  <a:lnTo>
                    <a:pt x="1" y="3"/>
                  </a:lnTo>
                  <a:lnTo>
                    <a:pt x="0" y="5"/>
                  </a:lnTo>
                  <a:lnTo>
                    <a:pt x="0" y="138"/>
                  </a:lnTo>
                  <a:lnTo>
                    <a:pt x="1" y="141"/>
                  </a:lnTo>
                  <a:lnTo>
                    <a:pt x="3" y="143"/>
                  </a:lnTo>
                  <a:lnTo>
                    <a:pt x="6" y="144"/>
                  </a:lnTo>
                  <a:lnTo>
                    <a:pt x="169" y="146"/>
                  </a:lnTo>
                  <a:lnTo>
                    <a:pt x="171" y="146"/>
                  </a:lnTo>
                  <a:lnTo>
                    <a:pt x="173" y="144"/>
                  </a:lnTo>
                  <a:lnTo>
                    <a:pt x="174" y="141"/>
                  </a:lnTo>
                  <a:lnTo>
                    <a:pt x="174" y="6"/>
                  </a:lnTo>
                  <a:lnTo>
                    <a:pt x="173" y="4"/>
                  </a:lnTo>
                  <a:lnTo>
                    <a:pt x="171" y="2"/>
                  </a:lnTo>
                  <a:lnTo>
                    <a:pt x="172" y="3"/>
                  </a:lnTo>
                  <a:lnTo>
                    <a:pt x="159" y="16"/>
                  </a:lnTo>
                  <a:lnTo>
                    <a:pt x="160" y="17"/>
                  </a:lnTo>
                  <a:lnTo>
                    <a:pt x="158" y="15"/>
                  </a:lnTo>
                  <a:lnTo>
                    <a:pt x="155" y="15"/>
                  </a:lnTo>
                  <a:lnTo>
                    <a:pt x="19" y="13"/>
                  </a:lnTo>
                  <a:lnTo>
                    <a:pt x="16" y="14"/>
                  </a:lnTo>
                  <a:lnTo>
                    <a:pt x="14" y="16"/>
                  </a:lnTo>
                  <a:lnTo>
                    <a:pt x="14" y="18"/>
                  </a:lnTo>
                  <a:lnTo>
                    <a:pt x="14" y="126"/>
                  </a:lnTo>
                  <a:lnTo>
                    <a:pt x="14" y="128"/>
                  </a:lnTo>
                  <a:lnTo>
                    <a:pt x="16" y="130"/>
                  </a:lnTo>
                  <a:lnTo>
                    <a:pt x="19" y="131"/>
                  </a:lnTo>
                  <a:lnTo>
                    <a:pt x="155" y="134"/>
                  </a:lnTo>
                  <a:lnTo>
                    <a:pt x="158" y="133"/>
                  </a:lnTo>
                  <a:lnTo>
                    <a:pt x="160" y="131"/>
                  </a:lnTo>
                  <a:lnTo>
                    <a:pt x="161" y="129"/>
                  </a:lnTo>
                  <a:lnTo>
                    <a:pt x="161" y="20"/>
                  </a:lnTo>
                  <a:lnTo>
                    <a:pt x="160" y="17"/>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6" name="Line 258"/>
            <p:cNvSpPr>
              <a:spLocks noChangeAspect="1" noChangeShapeType="1"/>
            </p:cNvSpPr>
            <p:nvPr/>
          </p:nvSpPr>
          <p:spPr bwMode="auto">
            <a:xfrm>
              <a:off x="4328" y="801"/>
              <a:ext cx="5" cy="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17" name="Freeform 259"/>
            <p:cNvSpPr>
              <a:spLocks noChangeAspect="1"/>
            </p:cNvSpPr>
            <p:nvPr/>
          </p:nvSpPr>
          <p:spPr bwMode="auto">
            <a:xfrm>
              <a:off x="4316" y="817"/>
              <a:ext cx="18" cy="10"/>
            </a:xfrm>
            <a:custGeom>
              <a:avLst/>
              <a:gdLst>
                <a:gd name="T0" fmla="*/ 17 w 18"/>
                <a:gd name="T1" fmla="*/ 0 h 10"/>
                <a:gd name="T2" fmla="*/ 0 w 18"/>
                <a:gd name="T3" fmla="*/ 9 h 10"/>
                <a:gd name="T4" fmla="*/ 0 w 18"/>
                <a:gd name="T5" fmla="*/ 0 h 10"/>
                <a:gd name="T6" fmla="*/ 0 60000 65536"/>
                <a:gd name="T7" fmla="*/ 0 60000 65536"/>
                <a:gd name="T8" fmla="*/ 0 60000 65536"/>
              </a:gdLst>
              <a:ahLst/>
              <a:cxnLst>
                <a:cxn ang="T6">
                  <a:pos x="T0" y="T1"/>
                </a:cxn>
                <a:cxn ang="T7">
                  <a:pos x="T2" y="T3"/>
                </a:cxn>
                <a:cxn ang="T8">
                  <a:pos x="T4" y="T5"/>
                </a:cxn>
              </a:cxnLst>
              <a:rect l="0" t="0" r="r" b="b"/>
              <a:pathLst>
                <a:path w="18" h="10">
                  <a:moveTo>
                    <a:pt x="17" y="0"/>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8" name="Freeform 260"/>
            <p:cNvSpPr>
              <a:spLocks noChangeAspect="1"/>
            </p:cNvSpPr>
            <p:nvPr/>
          </p:nvSpPr>
          <p:spPr bwMode="auto">
            <a:xfrm>
              <a:off x="4190" y="814"/>
              <a:ext cx="127" cy="13"/>
            </a:xfrm>
            <a:custGeom>
              <a:avLst/>
              <a:gdLst>
                <a:gd name="T0" fmla="*/ 126 w 127"/>
                <a:gd name="T1" fmla="*/ 12 h 13"/>
                <a:gd name="T2" fmla="*/ 0 w 127"/>
                <a:gd name="T3" fmla="*/ 9 h 13"/>
                <a:gd name="T4" fmla="*/ 0 w 127"/>
                <a:gd name="T5" fmla="*/ 0 h 13"/>
                <a:gd name="T6" fmla="*/ 0 60000 65536"/>
                <a:gd name="T7" fmla="*/ 0 60000 65536"/>
                <a:gd name="T8" fmla="*/ 0 60000 65536"/>
              </a:gdLst>
              <a:ahLst/>
              <a:cxnLst>
                <a:cxn ang="T6">
                  <a:pos x="T0" y="T1"/>
                </a:cxn>
                <a:cxn ang="T7">
                  <a:pos x="T2" y="T3"/>
                </a:cxn>
                <a:cxn ang="T8">
                  <a:pos x="T4" y="T5"/>
                </a:cxn>
              </a:cxnLst>
              <a:rect l="0" t="0" r="r" b="b"/>
              <a:pathLst>
                <a:path w="127" h="13">
                  <a:moveTo>
                    <a:pt x="126" y="12"/>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9" name="Freeform 261"/>
            <p:cNvSpPr>
              <a:spLocks noChangeAspect="1"/>
            </p:cNvSpPr>
            <p:nvPr/>
          </p:nvSpPr>
          <p:spPr bwMode="auto">
            <a:xfrm>
              <a:off x="4193" y="823"/>
              <a:ext cx="124" cy="7"/>
            </a:xfrm>
            <a:custGeom>
              <a:avLst/>
              <a:gdLst>
                <a:gd name="T0" fmla="*/ 0 w 124"/>
                <a:gd name="T1" fmla="*/ 0 h 7"/>
                <a:gd name="T2" fmla="*/ 1 w 124"/>
                <a:gd name="T3" fmla="*/ 5 h 7"/>
                <a:gd name="T4" fmla="*/ 120 w 124"/>
                <a:gd name="T5" fmla="*/ 6 h 7"/>
                <a:gd name="T6" fmla="*/ 123 w 124"/>
                <a:gd name="T7" fmla="*/ 3 h 7"/>
                <a:gd name="T8" fmla="*/ 121 w 124"/>
                <a:gd name="T9" fmla="*/ 3 h 7"/>
                <a:gd name="T10" fmla="*/ 120 w 124"/>
                <a:gd name="T11" fmla="*/ 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7">
                  <a:moveTo>
                    <a:pt x="0" y="0"/>
                  </a:moveTo>
                  <a:lnTo>
                    <a:pt x="1" y="5"/>
                  </a:lnTo>
                  <a:lnTo>
                    <a:pt x="120" y="6"/>
                  </a:lnTo>
                  <a:lnTo>
                    <a:pt x="123" y="3"/>
                  </a:lnTo>
                  <a:lnTo>
                    <a:pt x="121" y="3"/>
                  </a:lnTo>
                  <a:lnTo>
                    <a:pt x="120" y="6"/>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0" name="Line 262"/>
            <p:cNvSpPr>
              <a:spLocks noChangeAspect="1" noChangeShapeType="1"/>
            </p:cNvSpPr>
            <p:nvPr/>
          </p:nvSpPr>
          <p:spPr bwMode="auto">
            <a:xfrm flipV="1">
              <a:off x="4343" y="822"/>
              <a:ext cx="36" cy="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21" name="Freeform 263"/>
            <p:cNvSpPr>
              <a:spLocks noChangeAspect="1"/>
            </p:cNvSpPr>
            <p:nvPr/>
          </p:nvSpPr>
          <p:spPr bwMode="auto">
            <a:xfrm>
              <a:off x="4104" y="861"/>
              <a:ext cx="252" cy="50"/>
            </a:xfrm>
            <a:custGeom>
              <a:avLst/>
              <a:gdLst>
                <a:gd name="T0" fmla="*/ 251 w 252"/>
                <a:gd name="T1" fmla="*/ 24 h 50"/>
                <a:gd name="T2" fmla="*/ 246 w 252"/>
                <a:gd name="T3" fmla="*/ 27 h 50"/>
                <a:gd name="T4" fmla="*/ 246 w 252"/>
                <a:gd name="T5" fmla="*/ 10 h 50"/>
                <a:gd name="T6" fmla="*/ 40 w 252"/>
                <a:gd name="T7" fmla="*/ 0 h 50"/>
                <a:gd name="T8" fmla="*/ 0 w 252"/>
                <a:gd name="T9" fmla="*/ 38 h 50"/>
                <a:gd name="T10" fmla="*/ 220 w 252"/>
                <a:gd name="T11" fmla="*/ 45 h 50"/>
                <a:gd name="T12" fmla="*/ 220 w 252"/>
                <a:gd name="T13" fmla="*/ 49 h 50"/>
                <a:gd name="T14" fmla="*/ 246 w 25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50">
                  <a:moveTo>
                    <a:pt x="251" y="24"/>
                  </a:moveTo>
                  <a:lnTo>
                    <a:pt x="246" y="27"/>
                  </a:lnTo>
                  <a:lnTo>
                    <a:pt x="246" y="10"/>
                  </a:lnTo>
                  <a:lnTo>
                    <a:pt x="40" y="0"/>
                  </a:lnTo>
                  <a:lnTo>
                    <a:pt x="0" y="38"/>
                  </a:lnTo>
                  <a:lnTo>
                    <a:pt x="220" y="45"/>
                  </a:lnTo>
                  <a:lnTo>
                    <a:pt x="220" y="49"/>
                  </a:lnTo>
                  <a:lnTo>
                    <a:pt x="246" y="24"/>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2" name="Freeform 264"/>
            <p:cNvSpPr>
              <a:spLocks noChangeAspect="1"/>
            </p:cNvSpPr>
            <p:nvPr/>
          </p:nvSpPr>
          <p:spPr bwMode="auto">
            <a:xfrm>
              <a:off x="4104" y="871"/>
              <a:ext cx="243" cy="40"/>
            </a:xfrm>
            <a:custGeom>
              <a:avLst/>
              <a:gdLst>
                <a:gd name="T0" fmla="*/ 242 w 243"/>
                <a:gd name="T1" fmla="*/ 0 h 40"/>
                <a:gd name="T2" fmla="*/ 220 w 243"/>
                <a:gd name="T3" fmla="*/ 35 h 40"/>
                <a:gd name="T4" fmla="*/ 220 w 243"/>
                <a:gd name="T5" fmla="*/ 39 h 40"/>
                <a:gd name="T6" fmla="*/ 0 w 243"/>
                <a:gd name="T7" fmla="*/ 32 h 40"/>
                <a:gd name="T8" fmla="*/ 0 w 243"/>
                <a:gd name="T9" fmla="*/ 2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0">
                  <a:moveTo>
                    <a:pt x="242" y="0"/>
                  </a:moveTo>
                  <a:lnTo>
                    <a:pt x="220" y="35"/>
                  </a:lnTo>
                  <a:lnTo>
                    <a:pt x="220" y="39"/>
                  </a:lnTo>
                  <a:lnTo>
                    <a:pt x="0" y="32"/>
                  </a:lnTo>
                  <a:lnTo>
                    <a:pt x="0" y="28"/>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3" name="Freeform 265"/>
            <p:cNvSpPr>
              <a:spLocks noChangeAspect="1"/>
            </p:cNvSpPr>
            <p:nvPr/>
          </p:nvSpPr>
          <p:spPr bwMode="auto">
            <a:xfrm>
              <a:off x="4159" y="849"/>
              <a:ext cx="181" cy="22"/>
            </a:xfrm>
            <a:custGeom>
              <a:avLst/>
              <a:gdLst>
                <a:gd name="T0" fmla="*/ 0 w 181"/>
                <a:gd name="T1" fmla="*/ 13 h 22"/>
                <a:gd name="T2" fmla="*/ 0 w 181"/>
                <a:gd name="T3" fmla="*/ 0 h 22"/>
                <a:gd name="T4" fmla="*/ 180 w 181"/>
                <a:gd name="T5" fmla="*/ 6 h 22"/>
                <a:gd name="T6" fmla="*/ 180 w 181"/>
                <a:gd name="T7" fmla="*/ 2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22">
                  <a:moveTo>
                    <a:pt x="0" y="13"/>
                  </a:moveTo>
                  <a:lnTo>
                    <a:pt x="0" y="0"/>
                  </a:lnTo>
                  <a:lnTo>
                    <a:pt x="180" y="6"/>
                  </a:lnTo>
                  <a:lnTo>
                    <a:pt x="18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4" name="Line 266"/>
            <p:cNvSpPr>
              <a:spLocks noChangeAspect="1" noChangeShapeType="1"/>
            </p:cNvSpPr>
            <p:nvPr/>
          </p:nvSpPr>
          <p:spPr bwMode="auto">
            <a:xfrm flipH="1">
              <a:off x="4155" y="831"/>
              <a:ext cx="57" cy="1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25" name="Line 267"/>
            <p:cNvSpPr>
              <a:spLocks noChangeAspect="1" noChangeShapeType="1"/>
            </p:cNvSpPr>
            <p:nvPr/>
          </p:nvSpPr>
          <p:spPr bwMode="auto">
            <a:xfrm flipV="1">
              <a:off x="4171" y="790"/>
              <a:ext cx="5" cy="2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26" name="Line 268"/>
            <p:cNvSpPr>
              <a:spLocks noChangeAspect="1" noChangeShapeType="1"/>
            </p:cNvSpPr>
            <p:nvPr/>
          </p:nvSpPr>
          <p:spPr bwMode="auto">
            <a:xfrm flipH="1" flipV="1">
              <a:off x="4163" y="662"/>
              <a:ext cx="21" cy="2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27" name="Freeform 269"/>
            <p:cNvSpPr>
              <a:spLocks noChangeAspect="1"/>
            </p:cNvSpPr>
            <p:nvPr/>
          </p:nvSpPr>
          <p:spPr bwMode="auto">
            <a:xfrm>
              <a:off x="4208" y="817"/>
              <a:ext cx="134" cy="32"/>
            </a:xfrm>
            <a:custGeom>
              <a:avLst/>
              <a:gdLst>
                <a:gd name="T0" fmla="*/ 70 w 134"/>
                <a:gd name="T1" fmla="*/ 25 h 32"/>
                <a:gd name="T2" fmla="*/ 66 w 134"/>
                <a:gd name="T3" fmla="*/ 25 h 32"/>
                <a:gd name="T4" fmla="*/ 62 w 134"/>
                <a:gd name="T5" fmla="*/ 25 h 32"/>
                <a:gd name="T6" fmla="*/ 57 w 134"/>
                <a:gd name="T7" fmla="*/ 25 h 32"/>
                <a:gd name="T8" fmla="*/ 52 w 134"/>
                <a:gd name="T9" fmla="*/ 25 h 32"/>
                <a:gd name="T10" fmla="*/ 48 w 134"/>
                <a:gd name="T11" fmla="*/ 25 h 32"/>
                <a:gd name="T12" fmla="*/ 44 w 134"/>
                <a:gd name="T13" fmla="*/ 25 h 32"/>
                <a:gd name="T14" fmla="*/ 40 w 134"/>
                <a:gd name="T15" fmla="*/ 25 h 32"/>
                <a:gd name="T16" fmla="*/ 36 w 134"/>
                <a:gd name="T17" fmla="*/ 25 h 32"/>
                <a:gd name="T18" fmla="*/ 32 w 134"/>
                <a:gd name="T19" fmla="*/ 25 h 32"/>
                <a:gd name="T20" fmla="*/ 28 w 134"/>
                <a:gd name="T21" fmla="*/ 25 h 32"/>
                <a:gd name="T22" fmla="*/ 24 w 134"/>
                <a:gd name="T23" fmla="*/ 24 h 32"/>
                <a:gd name="T24" fmla="*/ 19 w 134"/>
                <a:gd name="T25" fmla="*/ 23 h 32"/>
                <a:gd name="T26" fmla="*/ 14 w 134"/>
                <a:gd name="T27" fmla="*/ 22 h 32"/>
                <a:gd name="T28" fmla="*/ 10 w 134"/>
                <a:gd name="T29" fmla="*/ 21 h 32"/>
                <a:gd name="T30" fmla="*/ 7 w 134"/>
                <a:gd name="T31" fmla="*/ 19 h 32"/>
                <a:gd name="T32" fmla="*/ 4 w 134"/>
                <a:gd name="T33" fmla="*/ 17 h 32"/>
                <a:gd name="T34" fmla="*/ 1 w 134"/>
                <a:gd name="T35" fmla="*/ 15 h 32"/>
                <a:gd name="T36" fmla="*/ 1 w 134"/>
                <a:gd name="T37" fmla="*/ 11 h 32"/>
                <a:gd name="T38" fmla="*/ 1 w 134"/>
                <a:gd name="T39" fmla="*/ 15 h 32"/>
                <a:gd name="T40" fmla="*/ 1 w 134"/>
                <a:gd name="T41" fmla="*/ 19 h 32"/>
                <a:gd name="T42" fmla="*/ 3 w 134"/>
                <a:gd name="T43" fmla="*/ 22 h 32"/>
                <a:gd name="T44" fmla="*/ 6 w 134"/>
                <a:gd name="T45" fmla="*/ 24 h 32"/>
                <a:gd name="T46" fmla="*/ 10 w 134"/>
                <a:gd name="T47" fmla="*/ 27 h 32"/>
                <a:gd name="T48" fmla="*/ 14 w 134"/>
                <a:gd name="T49" fmla="*/ 28 h 32"/>
                <a:gd name="T50" fmla="*/ 18 w 134"/>
                <a:gd name="T51" fmla="*/ 29 h 32"/>
                <a:gd name="T52" fmla="*/ 22 w 134"/>
                <a:gd name="T53" fmla="*/ 29 h 32"/>
                <a:gd name="T54" fmla="*/ 26 w 134"/>
                <a:gd name="T55" fmla="*/ 30 h 32"/>
                <a:gd name="T56" fmla="*/ 30 w 134"/>
                <a:gd name="T57" fmla="*/ 31 h 32"/>
                <a:gd name="T58" fmla="*/ 34 w 134"/>
                <a:gd name="T59" fmla="*/ 31 h 32"/>
                <a:gd name="T60" fmla="*/ 38 w 134"/>
                <a:gd name="T61" fmla="*/ 31 h 32"/>
                <a:gd name="T62" fmla="*/ 42 w 134"/>
                <a:gd name="T63" fmla="*/ 31 h 32"/>
                <a:gd name="T64" fmla="*/ 46 w 134"/>
                <a:gd name="T65" fmla="*/ 31 h 32"/>
                <a:gd name="T66" fmla="*/ 50 w 134"/>
                <a:gd name="T67" fmla="*/ 31 h 32"/>
                <a:gd name="T68" fmla="*/ 54 w 134"/>
                <a:gd name="T69" fmla="*/ 31 h 32"/>
                <a:gd name="T70" fmla="*/ 58 w 134"/>
                <a:gd name="T71" fmla="*/ 31 h 32"/>
                <a:gd name="T72" fmla="*/ 63 w 134"/>
                <a:gd name="T73" fmla="*/ 31 h 32"/>
                <a:gd name="T74" fmla="*/ 68 w 134"/>
                <a:gd name="T75" fmla="*/ 31 h 32"/>
                <a:gd name="T76" fmla="*/ 72 w 134"/>
                <a:gd name="T77" fmla="*/ 31 h 32"/>
                <a:gd name="T78" fmla="*/ 76 w 134"/>
                <a:gd name="T79" fmla="*/ 30 h 32"/>
                <a:gd name="T80" fmla="*/ 80 w 134"/>
                <a:gd name="T81" fmla="*/ 30 h 32"/>
                <a:gd name="T82" fmla="*/ 84 w 134"/>
                <a:gd name="T83" fmla="*/ 29 h 32"/>
                <a:gd name="T84" fmla="*/ 90 w 134"/>
                <a:gd name="T85" fmla="*/ 28 h 32"/>
                <a:gd name="T86" fmla="*/ 99 w 134"/>
                <a:gd name="T87" fmla="*/ 27 h 32"/>
                <a:gd name="T88" fmla="*/ 108 w 134"/>
                <a:gd name="T89" fmla="*/ 25 h 32"/>
                <a:gd name="T90" fmla="*/ 116 w 134"/>
                <a:gd name="T91" fmla="*/ 23 h 32"/>
                <a:gd name="T92" fmla="*/ 120 w 134"/>
                <a:gd name="T93" fmla="*/ 22 h 32"/>
                <a:gd name="T94" fmla="*/ 124 w 134"/>
                <a:gd name="T95" fmla="*/ 20 h 32"/>
                <a:gd name="T96" fmla="*/ 127 w 134"/>
                <a:gd name="T97" fmla="*/ 18 h 32"/>
                <a:gd name="T98" fmla="*/ 131 w 134"/>
                <a:gd name="T99" fmla="*/ 15 h 32"/>
                <a:gd name="T100" fmla="*/ 132 w 134"/>
                <a:gd name="T101" fmla="*/ 11 h 32"/>
                <a:gd name="T102" fmla="*/ 133 w 134"/>
                <a:gd name="T103" fmla="*/ 7 h 32"/>
                <a:gd name="T104" fmla="*/ 132 w 134"/>
                <a:gd name="T105" fmla="*/ 3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4" h="32">
                  <a:moveTo>
                    <a:pt x="73" y="25"/>
                  </a:moveTo>
                  <a:lnTo>
                    <a:pt x="72" y="25"/>
                  </a:lnTo>
                  <a:lnTo>
                    <a:pt x="71" y="25"/>
                  </a:lnTo>
                  <a:lnTo>
                    <a:pt x="70" y="25"/>
                  </a:lnTo>
                  <a:lnTo>
                    <a:pt x="69" y="25"/>
                  </a:lnTo>
                  <a:lnTo>
                    <a:pt x="68" y="25"/>
                  </a:lnTo>
                  <a:lnTo>
                    <a:pt x="67" y="25"/>
                  </a:lnTo>
                  <a:lnTo>
                    <a:pt x="66" y="25"/>
                  </a:lnTo>
                  <a:lnTo>
                    <a:pt x="65" y="25"/>
                  </a:lnTo>
                  <a:lnTo>
                    <a:pt x="64" y="25"/>
                  </a:lnTo>
                  <a:lnTo>
                    <a:pt x="63" y="25"/>
                  </a:lnTo>
                  <a:lnTo>
                    <a:pt x="62" y="25"/>
                  </a:lnTo>
                  <a:lnTo>
                    <a:pt x="61" y="25"/>
                  </a:lnTo>
                  <a:lnTo>
                    <a:pt x="59" y="25"/>
                  </a:lnTo>
                  <a:lnTo>
                    <a:pt x="58" y="25"/>
                  </a:lnTo>
                  <a:lnTo>
                    <a:pt x="57" y="25"/>
                  </a:lnTo>
                  <a:lnTo>
                    <a:pt x="55" y="25"/>
                  </a:lnTo>
                  <a:lnTo>
                    <a:pt x="54" y="25"/>
                  </a:lnTo>
                  <a:lnTo>
                    <a:pt x="53" y="25"/>
                  </a:lnTo>
                  <a:lnTo>
                    <a:pt x="52" y="25"/>
                  </a:lnTo>
                  <a:lnTo>
                    <a:pt x="51" y="25"/>
                  </a:lnTo>
                  <a:lnTo>
                    <a:pt x="50" y="25"/>
                  </a:lnTo>
                  <a:lnTo>
                    <a:pt x="49" y="25"/>
                  </a:lnTo>
                  <a:lnTo>
                    <a:pt x="48" y="25"/>
                  </a:lnTo>
                  <a:lnTo>
                    <a:pt x="47" y="25"/>
                  </a:lnTo>
                  <a:lnTo>
                    <a:pt x="46" y="25"/>
                  </a:lnTo>
                  <a:lnTo>
                    <a:pt x="45" y="25"/>
                  </a:lnTo>
                  <a:lnTo>
                    <a:pt x="44" y="25"/>
                  </a:lnTo>
                  <a:lnTo>
                    <a:pt x="43" y="25"/>
                  </a:lnTo>
                  <a:lnTo>
                    <a:pt x="42" y="25"/>
                  </a:lnTo>
                  <a:lnTo>
                    <a:pt x="41" y="25"/>
                  </a:lnTo>
                  <a:lnTo>
                    <a:pt x="40" y="25"/>
                  </a:lnTo>
                  <a:lnTo>
                    <a:pt x="39" y="25"/>
                  </a:lnTo>
                  <a:lnTo>
                    <a:pt x="38" y="25"/>
                  </a:lnTo>
                  <a:lnTo>
                    <a:pt x="37" y="25"/>
                  </a:lnTo>
                  <a:lnTo>
                    <a:pt x="36" y="25"/>
                  </a:lnTo>
                  <a:lnTo>
                    <a:pt x="35" y="25"/>
                  </a:lnTo>
                  <a:lnTo>
                    <a:pt x="34" y="25"/>
                  </a:lnTo>
                  <a:lnTo>
                    <a:pt x="33" y="25"/>
                  </a:lnTo>
                  <a:lnTo>
                    <a:pt x="32" y="25"/>
                  </a:lnTo>
                  <a:lnTo>
                    <a:pt x="31" y="25"/>
                  </a:lnTo>
                  <a:lnTo>
                    <a:pt x="30" y="25"/>
                  </a:lnTo>
                  <a:lnTo>
                    <a:pt x="29" y="25"/>
                  </a:lnTo>
                  <a:lnTo>
                    <a:pt x="28" y="25"/>
                  </a:lnTo>
                  <a:lnTo>
                    <a:pt x="27" y="24"/>
                  </a:lnTo>
                  <a:lnTo>
                    <a:pt x="26" y="24"/>
                  </a:lnTo>
                  <a:lnTo>
                    <a:pt x="25" y="24"/>
                  </a:lnTo>
                  <a:lnTo>
                    <a:pt x="24" y="24"/>
                  </a:lnTo>
                  <a:lnTo>
                    <a:pt x="23" y="24"/>
                  </a:lnTo>
                  <a:lnTo>
                    <a:pt x="21" y="24"/>
                  </a:lnTo>
                  <a:lnTo>
                    <a:pt x="20" y="24"/>
                  </a:lnTo>
                  <a:lnTo>
                    <a:pt x="19" y="23"/>
                  </a:lnTo>
                  <a:lnTo>
                    <a:pt x="17" y="23"/>
                  </a:lnTo>
                  <a:lnTo>
                    <a:pt x="16" y="23"/>
                  </a:lnTo>
                  <a:lnTo>
                    <a:pt x="15" y="22"/>
                  </a:lnTo>
                  <a:lnTo>
                    <a:pt x="14" y="22"/>
                  </a:lnTo>
                  <a:lnTo>
                    <a:pt x="13" y="22"/>
                  </a:lnTo>
                  <a:lnTo>
                    <a:pt x="12" y="21"/>
                  </a:lnTo>
                  <a:lnTo>
                    <a:pt x="11" y="21"/>
                  </a:lnTo>
                  <a:lnTo>
                    <a:pt x="10" y="21"/>
                  </a:lnTo>
                  <a:lnTo>
                    <a:pt x="9" y="20"/>
                  </a:lnTo>
                  <a:lnTo>
                    <a:pt x="8" y="20"/>
                  </a:lnTo>
                  <a:lnTo>
                    <a:pt x="7" y="20"/>
                  </a:lnTo>
                  <a:lnTo>
                    <a:pt x="7" y="19"/>
                  </a:lnTo>
                  <a:lnTo>
                    <a:pt x="6" y="19"/>
                  </a:lnTo>
                  <a:lnTo>
                    <a:pt x="5" y="19"/>
                  </a:lnTo>
                  <a:lnTo>
                    <a:pt x="5" y="18"/>
                  </a:lnTo>
                  <a:lnTo>
                    <a:pt x="4" y="17"/>
                  </a:lnTo>
                  <a:lnTo>
                    <a:pt x="3" y="17"/>
                  </a:lnTo>
                  <a:lnTo>
                    <a:pt x="2" y="16"/>
                  </a:lnTo>
                  <a:lnTo>
                    <a:pt x="2" y="15"/>
                  </a:lnTo>
                  <a:lnTo>
                    <a:pt x="1" y="15"/>
                  </a:lnTo>
                  <a:lnTo>
                    <a:pt x="1" y="14"/>
                  </a:lnTo>
                  <a:lnTo>
                    <a:pt x="1" y="13"/>
                  </a:lnTo>
                  <a:lnTo>
                    <a:pt x="1" y="12"/>
                  </a:lnTo>
                  <a:lnTo>
                    <a:pt x="1" y="11"/>
                  </a:lnTo>
                  <a:lnTo>
                    <a:pt x="0" y="10"/>
                  </a:lnTo>
                  <a:lnTo>
                    <a:pt x="1" y="11"/>
                  </a:lnTo>
                  <a:lnTo>
                    <a:pt x="1" y="13"/>
                  </a:lnTo>
                  <a:lnTo>
                    <a:pt x="1" y="15"/>
                  </a:lnTo>
                  <a:lnTo>
                    <a:pt x="1" y="16"/>
                  </a:lnTo>
                  <a:lnTo>
                    <a:pt x="1" y="17"/>
                  </a:lnTo>
                  <a:lnTo>
                    <a:pt x="1" y="18"/>
                  </a:lnTo>
                  <a:lnTo>
                    <a:pt x="1" y="19"/>
                  </a:lnTo>
                  <a:lnTo>
                    <a:pt x="2" y="19"/>
                  </a:lnTo>
                  <a:lnTo>
                    <a:pt x="2" y="20"/>
                  </a:lnTo>
                  <a:lnTo>
                    <a:pt x="2" y="21"/>
                  </a:lnTo>
                  <a:lnTo>
                    <a:pt x="3" y="22"/>
                  </a:lnTo>
                  <a:lnTo>
                    <a:pt x="4" y="22"/>
                  </a:lnTo>
                  <a:lnTo>
                    <a:pt x="4" y="23"/>
                  </a:lnTo>
                  <a:lnTo>
                    <a:pt x="5" y="24"/>
                  </a:lnTo>
                  <a:lnTo>
                    <a:pt x="6" y="24"/>
                  </a:lnTo>
                  <a:lnTo>
                    <a:pt x="7" y="25"/>
                  </a:lnTo>
                  <a:lnTo>
                    <a:pt x="8" y="25"/>
                  </a:lnTo>
                  <a:lnTo>
                    <a:pt x="9" y="26"/>
                  </a:lnTo>
                  <a:lnTo>
                    <a:pt x="10" y="27"/>
                  </a:lnTo>
                  <a:lnTo>
                    <a:pt x="11" y="27"/>
                  </a:lnTo>
                  <a:lnTo>
                    <a:pt x="12" y="27"/>
                  </a:lnTo>
                  <a:lnTo>
                    <a:pt x="13" y="28"/>
                  </a:lnTo>
                  <a:lnTo>
                    <a:pt x="14" y="28"/>
                  </a:lnTo>
                  <a:lnTo>
                    <a:pt x="15" y="28"/>
                  </a:lnTo>
                  <a:lnTo>
                    <a:pt x="16" y="28"/>
                  </a:lnTo>
                  <a:lnTo>
                    <a:pt x="17" y="29"/>
                  </a:lnTo>
                  <a:lnTo>
                    <a:pt x="18" y="29"/>
                  </a:lnTo>
                  <a:lnTo>
                    <a:pt x="19" y="29"/>
                  </a:lnTo>
                  <a:lnTo>
                    <a:pt x="20" y="29"/>
                  </a:lnTo>
                  <a:lnTo>
                    <a:pt x="21" y="29"/>
                  </a:lnTo>
                  <a:lnTo>
                    <a:pt x="22" y="29"/>
                  </a:lnTo>
                  <a:lnTo>
                    <a:pt x="23" y="29"/>
                  </a:lnTo>
                  <a:lnTo>
                    <a:pt x="24" y="30"/>
                  </a:lnTo>
                  <a:lnTo>
                    <a:pt x="25" y="30"/>
                  </a:lnTo>
                  <a:lnTo>
                    <a:pt x="26" y="30"/>
                  </a:lnTo>
                  <a:lnTo>
                    <a:pt x="27" y="30"/>
                  </a:lnTo>
                  <a:lnTo>
                    <a:pt x="28" y="30"/>
                  </a:lnTo>
                  <a:lnTo>
                    <a:pt x="29" y="31"/>
                  </a:lnTo>
                  <a:lnTo>
                    <a:pt x="30" y="31"/>
                  </a:lnTo>
                  <a:lnTo>
                    <a:pt x="31" y="31"/>
                  </a:lnTo>
                  <a:lnTo>
                    <a:pt x="32" y="31"/>
                  </a:lnTo>
                  <a:lnTo>
                    <a:pt x="33" y="31"/>
                  </a:lnTo>
                  <a:lnTo>
                    <a:pt x="34" y="31"/>
                  </a:lnTo>
                  <a:lnTo>
                    <a:pt x="35" y="31"/>
                  </a:lnTo>
                  <a:lnTo>
                    <a:pt x="36" y="31"/>
                  </a:lnTo>
                  <a:lnTo>
                    <a:pt x="37" y="31"/>
                  </a:lnTo>
                  <a:lnTo>
                    <a:pt x="38" y="31"/>
                  </a:lnTo>
                  <a:lnTo>
                    <a:pt x="39" y="31"/>
                  </a:lnTo>
                  <a:lnTo>
                    <a:pt x="40" y="31"/>
                  </a:lnTo>
                  <a:lnTo>
                    <a:pt x="41" y="31"/>
                  </a:lnTo>
                  <a:lnTo>
                    <a:pt x="42" y="31"/>
                  </a:lnTo>
                  <a:lnTo>
                    <a:pt x="43" y="31"/>
                  </a:lnTo>
                  <a:lnTo>
                    <a:pt x="44" y="31"/>
                  </a:lnTo>
                  <a:lnTo>
                    <a:pt x="45" y="31"/>
                  </a:lnTo>
                  <a:lnTo>
                    <a:pt x="46" y="31"/>
                  </a:lnTo>
                  <a:lnTo>
                    <a:pt x="47" y="31"/>
                  </a:lnTo>
                  <a:lnTo>
                    <a:pt x="48" y="31"/>
                  </a:lnTo>
                  <a:lnTo>
                    <a:pt x="49" y="31"/>
                  </a:lnTo>
                  <a:lnTo>
                    <a:pt x="50" y="31"/>
                  </a:lnTo>
                  <a:lnTo>
                    <a:pt x="51" y="31"/>
                  </a:lnTo>
                  <a:lnTo>
                    <a:pt x="52" y="31"/>
                  </a:lnTo>
                  <a:lnTo>
                    <a:pt x="53" y="31"/>
                  </a:lnTo>
                  <a:lnTo>
                    <a:pt x="54" y="31"/>
                  </a:lnTo>
                  <a:lnTo>
                    <a:pt x="55" y="31"/>
                  </a:lnTo>
                  <a:lnTo>
                    <a:pt x="56" y="31"/>
                  </a:lnTo>
                  <a:lnTo>
                    <a:pt x="57" y="31"/>
                  </a:lnTo>
                  <a:lnTo>
                    <a:pt x="58" y="31"/>
                  </a:lnTo>
                  <a:lnTo>
                    <a:pt x="60" y="31"/>
                  </a:lnTo>
                  <a:lnTo>
                    <a:pt x="61" y="31"/>
                  </a:lnTo>
                  <a:lnTo>
                    <a:pt x="62" y="31"/>
                  </a:lnTo>
                  <a:lnTo>
                    <a:pt x="63" y="31"/>
                  </a:lnTo>
                  <a:lnTo>
                    <a:pt x="65" y="31"/>
                  </a:lnTo>
                  <a:lnTo>
                    <a:pt x="66" y="31"/>
                  </a:lnTo>
                  <a:lnTo>
                    <a:pt x="67" y="31"/>
                  </a:lnTo>
                  <a:lnTo>
                    <a:pt x="68" y="31"/>
                  </a:lnTo>
                  <a:lnTo>
                    <a:pt x="69" y="31"/>
                  </a:lnTo>
                  <a:lnTo>
                    <a:pt x="70" y="31"/>
                  </a:lnTo>
                  <a:lnTo>
                    <a:pt x="71" y="31"/>
                  </a:lnTo>
                  <a:lnTo>
                    <a:pt x="72" y="31"/>
                  </a:lnTo>
                  <a:lnTo>
                    <a:pt x="73" y="31"/>
                  </a:lnTo>
                  <a:lnTo>
                    <a:pt x="74" y="31"/>
                  </a:lnTo>
                  <a:lnTo>
                    <a:pt x="75" y="30"/>
                  </a:lnTo>
                  <a:lnTo>
                    <a:pt x="76" y="30"/>
                  </a:lnTo>
                  <a:lnTo>
                    <a:pt x="77" y="30"/>
                  </a:lnTo>
                  <a:lnTo>
                    <a:pt x="78" y="30"/>
                  </a:lnTo>
                  <a:lnTo>
                    <a:pt x="79" y="30"/>
                  </a:lnTo>
                  <a:lnTo>
                    <a:pt x="80" y="30"/>
                  </a:lnTo>
                  <a:lnTo>
                    <a:pt x="81" y="30"/>
                  </a:lnTo>
                  <a:lnTo>
                    <a:pt x="82" y="29"/>
                  </a:lnTo>
                  <a:lnTo>
                    <a:pt x="83" y="29"/>
                  </a:lnTo>
                  <a:lnTo>
                    <a:pt x="84" y="29"/>
                  </a:lnTo>
                  <a:lnTo>
                    <a:pt x="85" y="29"/>
                  </a:lnTo>
                  <a:lnTo>
                    <a:pt x="87" y="29"/>
                  </a:lnTo>
                  <a:lnTo>
                    <a:pt x="88" y="29"/>
                  </a:lnTo>
                  <a:lnTo>
                    <a:pt x="90" y="28"/>
                  </a:lnTo>
                  <a:lnTo>
                    <a:pt x="92" y="28"/>
                  </a:lnTo>
                  <a:lnTo>
                    <a:pt x="94" y="28"/>
                  </a:lnTo>
                  <a:lnTo>
                    <a:pt x="96" y="28"/>
                  </a:lnTo>
                  <a:lnTo>
                    <a:pt x="99" y="27"/>
                  </a:lnTo>
                  <a:lnTo>
                    <a:pt x="102" y="26"/>
                  </a:lnTo>
                  <a:lnTo>
                    <a:pt x="104" y="26"/>
                  </a:lnTo>
                  <a:lnTo>
                    <a:pt x="106" y="25"/>
                  </a:lnTo>
                  <a:lnTo>
                    <a:pt x="108" y="25"/>
                  </a:lnTo>
                  <a:lnTo>
                    <a:pt x="111" y="24"/>
                  </a:lnTo>
                  <a:lnTo>
                    <a:pt x="112" y="24"/>
                  </a:lnTo>
                  <a:lnTo>
                    <a:pt x="114" y="24"/>
                  </a:lnTo>
                  <a:lnTo>
                    <a:pt x="116" y="23"/>
                  </a:lnTo>
                  <a:lnTo>
                    <a:pt x="117" y="23"/>
                  </a:lnTo>
                  <a:lnTo>
                    <a:pt x="118" y="22"/>
                  </a:lnTo>
                  <a:lnTo>
                    <a:pt x="119" y="22"/>
                  </a:lnTo>
                  <a:lnTo>
                    <a:pt x="120" y="22"/>
                  </a:lnTo>
                  <a:lnTo>
                    <a:pt x="121" y="21"/>
                  </a:lnTo>
                  <a:lnTo>
                    <a:pt x="122" y="21"/>
                  </a:lnTo>
                  <a:lnTo>
                    <a:pt x="123" y="21"/>
                  </a:lnTo>
                  <a:lnTo>
                    <a:pt x="124" y="20"/>
                  </a:lnTo>
                  <a:lnTo>
                    <a:pt x="125" y="20"/>
                  </a:lnTo>
                  <a:lnTo>
                    <a:pt x="126" y="19"/>
                  </a:lnTo>
                  <a:lnTo>
                    <a:pt x="127" y="19"/>
                  </a:lnTo>
                  <a:lnTo>
                    <a:pt x="127" y="18"/>
                  </a:lnTo>
                  <a:lnTo>
                    <a:pt x="128" y="18"/>
                  </a:lnTo>
                  <a:lnTo>
                    <a:pt x="129" y="17"/>
                  </a:lnTo>
                  <a:lnTo>
                    <a:pt x="130" y="16"/>
                  </a:lnTo>
                  <a:lnTo>
                    <a:pt x="131" y="15"/>
                  </a:lnTo>
                  <a:lnTo>
                    <a:pt x="131" y="14"/>
                  </a:lnTo>
                  <a:lnTo>
                    <a:pt x="132" y="13"/>
                  </a:lnTo>
                  <a:lnTo>
                    <a:pt x="132" y="12"/>
                  </a:lnTo>
                  <a:lnTo>
                    <a:pt x="132" y="11"/>
                  </a:lnTo>
                  <a:lnTo>
                    <a:pt x="132" y="10"/>
                  </a:lnTo>
                  <a:lnTo>
                    <a:pt x="132" y="9"/>
                  </a:lnTo>
                  <a:lnTo>
                    <a:pt x="133" y="8"/>
                  </a:lnTo>
                  <a:lnTo>
                    <a:pt x="133" y="7"/>
                  </a:lnTo>
                  <a:lnTo>
                    <a:pt x="132" y="6"/>
                  </a:lnTo>
                  <a:lnTo>
                    <a:pt x="132" y="5"/>
                  </a:lnTo>
                  <a:lnTo>
                    <a:pt x="132" y="4"/>
                  </a:lnTo>
                  <a:lnTo>
                    <a:pt x="132" y="3"/>
                  </a:lnTo>
                  <a:lnTo>
                    <a:pt x="132" y="2"/>
                  </a:lnTo>
                  <a:lnTo>
                    <a:pt x="131" y="1"/>
                  </a:lnTo>
                  <a:lnTo>
                    <a:pt x="13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8" name="Freeform 270"/>
            <p:cNvSpPr>
              <a:spLocks noChangeAspect="1"/>
            </p:cNvSpPr>
            <p:nvPr/>
          </p:nvSpPr>
          <p:spPr bwMode="auto">
            <a:xfrm>
              <a:off x="4290" y="820"/>
              <a:ext cx="51" cy="22"/>
            </a:xfrm>
            <a:custGeom>
              <a:avLst/>
              <a:gdLst>
                <a:gd name="T0" fmla="*/ 50 w 51"/>
                <a:gd name="T1" fmla="*/ 0 h 22"/>
                <a:gd name="T2" fmla="*/ 50 w 51"/>
                <a:gd name="T3" fmla="*/ 0 h 22"/>
                <a:gd name="T4" fmla="*/ 50 w 51"/>
                <a:gd name="T5" fmla="*/ 1 h 22"/>
                <a:gd name="T6" fmla="*/ 50 w 51"/>
                <a:gd name="T7" fmla="*/ 2 h 22"/>
                <a:gd name="T8" fmla="*/ 50 w 51"/>
                <a:gd name="T9" fmla="*/ 3 h 22"/>
                <a:gd name="T10" fmla="*/ 49 w 51"/>
                <a:gd name="T11" fmla="*/ 4 h 22"/>
                <a:gd name="T12" fmla="*/ 49 w 51"/>
                <a:gd name="T13" fmla="*/ 5 h 22"/>
                <a:gd name="T14" fmla="*/ 48 w 51"/>
                <a:gd name="T15" fmla="*/ 6 h 22"/>
                <a:gd name="T16" fmla="*/ 47 w 51"/>
                <a:gd name="T17" fmla="*/ 7 h 22"/>
                <a:gd name="T18" fmla="*/ 47 w 51"/>
                <a:gd name="T19" fmla="*/ 8 h 22"/>
                <a:gd name="T20" fmla="*/ 46 w 51"/>
                <a:gd name="T21" fmla="*/ 8 h 22"/>
                <a:gd name="T22" fmla="*/ 46 w 51"/>
                <a:gd name="T23" fmla="*/ 9 h 22"/>
                <a:gd name="T24" fmla="*/ 45 w 51"/>
                <a:gd name="T25" fmla="*/ 9 h 22"/>
                <a:gd name="T26" fmla="*/ 45 w 51"/>
                <a:gd name="T27" fmla="*/ 10 h 22"/>
                <a:gd name="T28" fmla="*/ 44 w 51"/>
                <a:gd name="T29" fmla="*/ 10 h 22"/>
                <a:gd name="T30" fmla="*/ 43 w 51"/>
                <a:gd name="T31" fmla="*/ 11 h 22"/>
                <a:gd name="T32" fmla="*/ 42 w 51"/>
                <a:gd name="T33" fmla="*/ 11 h 22"/>
                <a:gd name="T34" fmla="*/ 41 w 51"/>
                <a:gd name="T35" fmla="*/ 12 h 22"/>
                <a:gd name="T36" fmla="*/ 40 w 51"/>
                <a:gd name="T37" fmla="*/ 12 h 22"/>
                <a:gd name="T38" fmla="*/ 39 w 51"/>
                <a:gd name="T39" fmla="*/ 13 h 22"/>
                <a:gd name="T40" fmla="*/ 38 w 51"/>
                <a:gd name="T41" fmla="*/ 13 h 22"/>
                <a:gd name="T42" fmla="*/ 36 w 51"/>
                <a:gd name="T43" fmla="*/ 13 h 22"/>
                <a:gd name="T44" fmla="*/ 36 w 51"/>
                <a:gd name="T45" fmla="*/ 14 h 22"/>
                <a:gd name="T46" fmla="*/ 34 w 51"/>
                <a:gd name="T47" fmla="*/ 14 h 22"/>
                <a:gd name="T48" fmla="*/ 33 w 51"/>
                <a:gd name="T49" fmla="*/ 14 h 22"/>
                <a:gd name="T50" fmla="*/ 32 w 51"/>
                <a:gd name="T51" fmla="*/ 14 h 22"/>
                <a:gd name="T52" fmla="*/ 30 w 51"/>
                <a:gd name="T53" fmla="*/ 15 h 22"/>
                <a:gd name="T54" fmla="*/ 28 w 51"/>
                <a:gd name="T55" fmla="*/ 15 h 22"/>
                <a:gd name="T56" fmla="*/ 26 w 51"/>
                <a:gd name="T57" fmla="*/ 16 h 22"/>
                <a:gd name="T58" fmla="*/ 24 w 51"/>
                <a:gd name="T59" fmla="*/ 16 h 22"/>
                <a:gd name="T60" fmla="*/ 21 w 51"/>
                <a:gd name="T61" fmla="*/ 17 h 22"/>
                <a:gd name="T62" fmla="*/ 19 w 51"/>
                <a:gd name="T63" fmla="*/ 18 h 22"/>
                <a:gd name="T64" fmla="*/ 16 w 51"/>
                <a:gd name="T65" fmla="*/ 18 h 22"/>
                <a:gd name="T66" fmla="*/ 14 w 51"/>
                <a:gd name="T67" fmla="*/ 18 h 22"/>
                <a:gd name="T68" fmla="*/ 12 w 51"/>
                <a:gd name="T69" fmla="*/ 19 h 22"/>
                <a:gd name="T70" fmla="*/ 10 w 51"/>
                <a:gd name="T71" fmla="*/ 19 h 22"/>
                <a:gd name="T72" fmla="*/ 7 w 51"/>
                <a:gd name="T73" fmla="*/ 20 h 22"/>
                <a:gd name="T74" fmla="*/ 6 w 51"/>
                <a:gd name="T75" fmla="*/ 20 h 22"/>
                <a:gd name="T76" fmla="*/ 4 w 51"/>
                <a:gd name="T77" fmla="*/ 20 h 22"/>
                <a:gd name="T78" fmla="*/ 2 w 51"/>
                <a:gd name="T79" fmla="*/ 21 h 22"/>
                <a:gd name="T80" fmla="*/ 0 w 51"/>
                <a:gd name="T81" fmla="*/ 21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 h="22">
                  <a:moveTo>
                    <a:pt x="50" y="0"/>
                  </a:moveTo>
                  <a:lnTo>
                    <a:pt x="50" y="0"/>
                  </a:lnTo>
                  <a:lnTo>
                    <a:pt x="50" y="1"/>
                  </a:lnTo>
                  <a:lnTo>
                    <a:pt x="50" y="2"/>
                  </a:lnTo>
                  <a:lnTo>
                    <a:pt x="50" y="3"/>
                  </a:lnTo>
                  <a:lnTo>
                    <a:pt x="49" y="4"/>
                  </a:lnTo>
                  <a:lnTo>
                    <a:pt x="49" y="5"/>
                  </a:lnTo>
                  <a:lnTo>
                    <a:pt x="48" y="6"/>
                  </a:lnTo>
                  <a:lnTo>
                    <a:pt x="47" y="7"/>
                  </a:lnTo>
                  <a:lnTo>
                    <a:pt x="47" y="8"/>
                  </a:lnTo>
                  <a:lnTo>
                    <a:pt x="46" y="8"/>
                  </a:lnTo>
                  <a:lnTo>
                    <a:pt x="46" y="9"/>
                  </a:lnTo>
                  <a:lnTo>
                    <a:pt x="45" y="9"/>
                  </a:lnTo>
                  <a:lnTo>
                    <a:pt x="45" y="10"/>
                  </a:lnTo>
                  <a:lnTo>
                    <a:pt x="44" y="10"/>
                  </a:lnTo>
                  <a:lnTo>
                    <a:pt x="43" y="11"/>
                  </a:lnTo>
                  <a:lnTo>
                    <a:pt x="42" y="11"/>
                  </a:lnTo>
                  <a:lnTo>
                    <a:pt x="41" y="12"/>
                  </a:lnTo>
                  <a:lnTo>
                    <a:pt x="40" y="12"/>
                  </a:lnTo>
                  <a:lnTo>
                    <a:pt x="39" y="13"/>
                  </a:lnTo>
                  <a:lnTo>
                    <a:pt x="38" y="13"/>
                  </a:lnTo>
                  <a:lnTo>
                    <a:pt x="36" y="13"/>
                  </a:lnTo>
                  <a:lnTo>
                    <a:pt x="36" y="14"/>
                  </a:lnTo>
                  <a:lnTo>
                    <a:pt x="34" y="14"/>
                  </a:lnTo>
                  <a:lnTo>
                    <a:pt x="33" y="14"/>
                  </a:lnTo>
                  <a:lnTo>
                    <a:pt x="32" y="14"/>
                  </a:lnTo>
                  <a:lnTo>
                    <a:pt x="30" y="15"/>
                  </a:lnTo>
                  <a:lnTo>
                    <a:pt x="28" y="15"/>
                  </a:lnTo>
                  <a:lnTo>
                    <a:pt x="26" y="16"/>
                  </a:lnTo>
                  <a:lnTo>
                    <a:pt x="24" y="16"/>
                  </a:lnTo>
                  <a:lnTo>
                    <a:pt x="21" y="17"/>
                  </a:lnTo>
                  <a:lnTo>
                    <a:pt x="19" y="18"/>
                  </a:lnTo>
                  <a:lnTo>
                    <a:pt x="16" y="18"/>
                  </a:lnTo>
                  <a:lnTo>
                    <a:pt x="14" y="18"/>
                  </a:lnTo>
                  <a:lnTo>
                    <a:pt x="12" y="19"/>
                  </a:lnTo>
                  <a:lnTo>
                    <a:pt x="10" y="19"/>
                  </a:lnTo>
                  <a:lnTo>
                    <a:pt x="7" y="20"/>
                  </a:lnTo>
                  <a:lnTo>
                    <a:pt x="6" y="20"/>
                  </a:lnTo>
                  <a:lnTo>
                    <a:pt x="4" y="20"/>
                  </a:lnTo>
                  <a:lnTo>
                    <a:pt x="2" y="21"/>
                  </a:lnTo>
                  <a:lnTo>
                    <a:pt x="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29" name="Freeform 271"/>
            <p:cNvSpPr>
              <a:spLocks noChangeAspect="1"/>
            </p:cNvSpPr>
            <p:nvPr/>
          </p:nvSpPr>
          <p:spPr bwMode="auto">
            <a:xfrm>
              <a:off x="4288" y="841"/>
              <a:ext cx="3" cy="1"/>
            </a:xfrm>
            <a:custGeom>
              <a:avLst/>
              <a:gdLst>
                <a:gd name="T0" fmla="*/ 2 w 3"/>
                <a:gd name="T1" fmla="*/ 0 h 1"/>
                <a:gd name="T2" fmla="*/ 1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2" y="0"/>
                  </a:moveTo>
                  <a:lnTo>
                    <a:pt x="1" y="0"/>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30" name="Freeform 272"/>
            <p:cNvSpPr>
              <a:spLocks noChangeAspect="1"/>
            </p:cNvSpPr>
            <p:nvPr/>
          </p:nvSpPr>
          <p:spPr bwMode="auto">
            <a:xfrm>
              <a:off x="4281" y="841"/>
              <a:ext cx="8" cy="2"/>
            </a:xfrm>
            <a:custGeom>
              <a:avLst/>
              <a:gdLst>
                <a:gd name="T0" fmla="*/ 7 w 8"/>
                <a:gd name="T1" fmla="*/ 0 h 2"/>
                <a:gd name="T2" fmla="*/ 6 w 8"/>
                <a:gd name="T3" fmla="*/ 0 h 2"/>
                <a:gd name="T4" fmla="*/ 5 w 8"/>
                <a:gd name="T5" fmla="*/ 0 h 2"/>
                <a:gd name="T6" fmla="*/ 4 w 8"/>
                <a:gd name="T7" fmla="*/ 0 h 2"/>
                <a:gd name="T8" fmla="*/ 3 w 8"/>
                <a:gd name="T9" fmla="*/ 0 h 2"/>
                <a:gd name="T10" fmla="*/ 2 w 8"/>
                <a:gd name="T11" fmla="*/ 1 h 2"/>
                <a:gd name="T12" fmla="*/ 1 w 8"/>
                <a:gd name="T13" fmla="*/ 1 h 2"/>
                <a:gd name="T14" fmla="*/ 0 w 8"/>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2">
                  <a:moveTo>
                    <a:pt x="7" y="0"/>
                  </a:moveTo>
                  <a:lnTo>
                    <a:pt x="6" y="0"/>
                  </a:lnTo>
                  <a:lnTo>
                    <a:pt x="5" y="0"/>
                  </a:lnTo>
                  <a:lnTo>
                    <a:pt x="4" y="0"/>
                  </a:lnTo>
                  <a:lnTo>
                    <a:pt x="3" y="0"/>
                  </a:lnTo>
                  <a:lnTo>
                    <a:pt x="2" y="1"/>
                  </a:lnTo>
                  <a:lnTo>
                    <a:pt x="1" y="1"/>
                  </a:lnTo>
                  <a:lnTo>
                    <a:pt x="0"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31" name="Line 273"/>
            <p:cNvSpPr>
              <a:spLocks noChangeAspect="1" noChangeShapeType="1"/>
            </p:cNvSpPr>
            <p:nvPr/>
          </p:nvSpPr>
          <p:spPr bwMode="auto">
            <a:xfrm flipH="1" flipV="1">
              <a:off x="4169" y="864"/>
              <a:ext cx="118" cy="1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32" name="Freeform 274"/>
            <p:cNvSpPr>
              <a:spLocks noChangeAspect="1"/>
            </p:cNvSpPr>
            <p:nvPr/>
          </p:nvSpPr>
          <p:spPr bwMode="auto">
            <a:xfrm>
              <a:off x="4144" y="868"/>
              <a:ext cx="140" cy="33"/>
            </a:xfrm>
            <a:custGeom>
              <a:avLst/>
              <a:gdLst>
                <a:gd name="T0" fmla="*/ 29 w 140"/>
                <a:gd name="T1" fmla="*/ 0 h 33"/>
                <a:gd name="T2" fmla="*/ 0 w 140"/>
                <a:gd name="T3" fmla="*/ 28 h 33"/>
                <a:gd name="T4" fmla="*/ 122 w 140"/>
                <a:gd name="T5" fmla="*/ 32 h 33"/>
                <a:gd name="T6" fmla="*/ 139 w 140"/>
                <a:gd name="T7" fmla="*/ 5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33">
                  <a:moveTo>
                    <a:pt x="29" y="0"/>
                  </a:moveTo>
                  <a:lnTo>
                    <a:pt x="0" y="28"/>
                  </a:lnTo>
                  <a:lnTo>
                    <a:pt x="122" y="32"/>
                  </a:lnTo>
                  <a:lnTo>
                    <a:pt x="139" y="5"/>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33" name="Freeform 275"/>
            <p:cNvSpPr>
              <a:spLocks noChangeAspect="1"/>
            </p:cNvSpPr>
            <p:nvPr/>
          </p:nvSpPr>
          <p:spPr bwMode="auto">
            <a:xfrm>
              <a:off x="4281" y="873"/>
              <a:ext cx="54" cy="30"/>
            </a:xfrm>
            <a:custGeom>
              <a:avLst/>
              <a:gdLst>
                <a:gd name="T0" fmla="*/ 16 w 54"/>
                <a:gd name="T1" fmla="*/ 0 h 30"/>
                <a:gd name="T2" fmla="*/ 0 w 54"/>
                <a:gd name="T3" fmla="*/ 27 h 30"/>
                <a:gd name="T4" fmla="*/ 36 w 54"/>
                <a:gd name="T5" fmla="*/ 29 h 30"/>
                <a:gd name="T6" fmla="*/ 53 w 54"/>
                <a:gd name="T7" fmla="*/ 2 h 30"/>
                <a:gd name="T8" fmla="*/ 16 w 5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16" y="0"/>
                  </a:moveTo>
                  <a:lnTo>
                    <a:pt x="0" y="27"/>
                  </a:lnTo>
                  <a:lnTo>
                    <a:pt x="36" y="29"/>
                  </a:lnTo>
                  <a:lnTo>
                    <a:pt x="53" y="2"/>
                  </a:lnTo>
                  <a:lnTo>
                    <a:pt x="16"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34" name="Freeform 276"/>
            <p:cNvSpPr>
              <a:spLocks noChangeAspect="1"/>
            </p:cNvSpPr>
            <p:nvPr/>
          </p:nvSpPr>
          <p:spPr bwMode="auto">
            <a:xfrm>
              <a:off x="4115" y="867"/>
              <a:ext cx="45" cy="29"/>
            </a:xfrm>
            <a:custGeom>
              <a:avLst/>
              <a:gdLst>
                <a:gd name="T0" fmla="*/ 44 w 45"/>
                <a:gd name="T1" fmla="*/ 1 h 29"/>
                <a:gd name="T2" fmla="*/ 30 w 45"/>
                <a:gd name="T3" fmla="*/ 0 h 29"/>
                <a:gd name="T4" fmla="*/ 0 w 45"/>
                <a:gd name="T5" fmla="*/ 28 h 29"/>
                <a:gd name="T6" fmla="*/ 15 w 45"/>
                <a:gd name="T7" fmla="*/ 28 h 29"/>
                <a:gd name="T8" fmla="*/ 44 w 45"/>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1"/>
                  </a:moveTo>
                  <a:lnTo>
                    <a:pt x="30" y="0"/>
                  </a:lnTo>
                  <a:lnTo>
                    <a:pt x="0" y="28"/>
                  </a:lnTo>
                  <a:lnTo>
                    <a:pt x="15" y="28"/>
                  </a:lnTo>
                  <a:lnTo>
                    <a:pt x="44"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92261" name="Text Box 277"/>
          <p:cNvSpPr txBox="1">
            <a:spLocks noChangeArrowheads="1"/>
          </p:cNvSpPr>
          <p:nvPr/>
        </p:nvSpPr>
        <p:spPr bwMode="auto">
          <a:xfrm>
            <a:off x="2076450" y="4837113"/>
            <a:ext cx="304800"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MIC</a:t>
            </a:r>
          </a:p>
          <a:p>
            <a:pPr>
              <a:spcBef>
                <a:spcPct val="0"/>
              </a:spcBef>
              <a:buFontTx/>
              <a:buNone/>
            </a:pPr>
            <a:r>
              <a:rPr lang="en-US" altLang="en-US" sz="700">
                <a:solidFill>
                  <a:srgbClr val="000000"/>
                </a:solidFill>
                <a:latin typeface="Times New Roman" panose="02020603050405020304" pitchFamily="18" charset="0"/>
              </a:rPr>
              <a:t>MK41</a:t>
            </a:r>
          </a:p>
        </p:txBody>
      </p:sp>
      <p:sp>
        <p:nvSpPr>
          <p:cNvPr id="92262" name="Text Box 278"/>
          <p:cNvSpPr txBox="1">
            <a:spLocks noChangeArrowheads="1"/>
          </p:cNvSpPr>
          <p:nvPr/>
        </p:nvSpPr>
        <p:spPr bwMode="auto">
          <a:xfrm>
            <a:off x="2857500" y="4837113"/>
            <a:ext cx="25082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SSM</a:t>
            </a:r>
          </a:p>
        </p:txBody>
      </p:sp>
      <p:sp>
        <p:nvSpPr>
          <p:cNvPr id="92263" name="Text Box 279"/>
          <p:cNvSpPr txBox="1">
            <a:spLocks noChangeArrowheads="1"/>
          </p:cNvSpPr>
          <p:nvPr/>
        </p:nvSpPr>
        <p:spPr bwMode="auto">
          <a:xfrm>
            <a:off x="3638550" y="4837113"/>
            <a:ext cx="30162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GIC</a:t>
            </a:r>
          </a:p>
          <a:p>
            <a:pPr>
              <a:spcBef>
                <a:spcPct val="0"/>
              </a:spcBef>
              <a:buFontTx/>
              <a:buNone/>
            </a:pPr>
            <a:r>
              <a:rPr lang="en-US" altLang="en-US" sz="700">
                <a:solidFill>
                  <a:srgbClr val="000000"/>
                </a:solidFill>
                <a:latin typeface="Times New Roman" panose="02020603050405020304" pitchFamily="18" charset="0"/>
              </a:rPr>
              <a:t>76mm</a:t>
            </a:r>
          </a:p>
        </p:txBody>
      </p:sp>
      <p:sp>
        <p:nvSpPr>
          <p:cNvPr id="92264" name="Text Box 280"/>
          <p:cNvSpPr txBox="1">
            <a:spLocks noChangeArrowheads="1"/>
          </p:cNvSpPr>
          <p:nvPr/>
        </p:nvSpPr>
        <p:spPr bwMode="auto">
          <a:xfrm>
            <a:off x="4432300" y="4837113"/>
            <a:ext cx="30162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GIC</a:t>
            </a:r>
          </a:p>
          <a:p>
            <a:pPr>
              <a:spcBef>
                <a:spcPct val="0"/>
              </a:spcBef>
              <a:buFontTx/>
              <a:buNone/>
            </a:pPr>
            <a:r>
              <a:rPr lang="en-US" altLang="en-US" sz="700">
                <a:solidFill>
                  <a:srgbClr val="000000"/>
                </a:solidFill>
                <a:latin typeface="Times New Roman" panose="02020603050405020304" pitchFamily="18" charset="0"/>
              </a:rPr>
              <a:t>30mm</a:t>
            </a:r>
          </a:p>
        </p:txBody>
      </p:sp>
      <p:sp>
        <p:nvSpPr>
          <p:cNvPr id="92265" name="Text Box 281"/>
          <p:cNvSpPr txBox="1">
            <a:spLocks noChangeArrowheads="1"/>
          </p:cNvSpPr>
          <p:nvPr/>
        </p:nvSpPr>
        <p:spPr bwMode="auto">
          <a:xfrm>
            <a:off x="5019675" y="4837113"/>
            <a:ext cx="30162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GIC</a:t>
            </a:r>
          </a:p>
          <a:p>
            <a:pPr>
              <a:spcBef>
                <a:spcPct val="0"/>
              </a:spcBef>
              <a:buFontTx/>
              <a:buNone/>
            </a:pPr>
            <a:r>
              <a:rPr lang="en-US" altLang="en-US" sz="700">
                <a:solidFill>
                  <a:srgbClr val="000000"/>
                </a:solidFill>
                <a:latin typeface="Times New Roman" panose="02020603050405020304" pitchFamily="18" charset="0"/>
              </a:rPr>
              <a:t>30mm</a:t>
            </a:r>
          </a:p>
        </p:txBody>
      </p:sp>
      <p:sp>
        <p:nvSpPr>
          <p:cNvPr id="92266" name="Text Box 282"/>
          <p:cNvSpPr txBox="1">
            <a:spLocks noChangeArrowheads="1"/>
          </p:cNvSpPr>
          <p:nvPr/>
        </p:nvSpPr>
        <p:spPr bwMode="auto">
          <a:xfrm>
            <a:off x="5991225" y="4837113"/>
            <a:ext cx="298450"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TORP</a:t>
            </a:r>
          </a:p>
        </p:txBody>
      </p:sp>
      <p:sp>
        <p:nvSpPr>
          <p:cNvPr id="92267" name="Text Box 283"/>
          <p:cNvSpPr txBox="1">
            <a:spLocks noChangeArrowheads="1"/>
          </p:cNvSpPr>
          <p:nvPr/>
        </p:nvSpPr>
        <p:spPr bwMode="auto">
          <a:xfrm>
            <a:off x="6754813" y="4837113"/>
            <a:ext cx="265112"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HMS</a:t>
            </a:r>
          </a:p>
        </p:txBody>
      </p:sp>
      <p:sp>
        <p:nvSpPr>
          <p:cNvPr id="92268" name="Text Box 284"/>
          <p:cNvSpPr txBox="1">
            <a:spLocks noChangeArrowheads="1"/>
          </p:cNvSpPr>
          <p:nvPr/>
        </p:nvSpPr>
        <p:spPr bwMode="auto">
          <a:xfrm>
            <a:off x="7616825" y="4837113"/>
            <a:ext cx="239713"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TAS</a:t>
            </a:r>
          </a:p>
        </p:txBody>
      </p:sp>
      <p:sp>
        <p:nvSpPr>
          <p:cNvPr id="92269" name="Text Box 285"/>
          <p:cNvSpPr txBox="1">
            <a:spLocks noChangeArrowheads="1"/>
          </p:cNvSpPr>
          <p:nvPr/>
        </p:nvSpPr>
        <p:spPr bwMode="auto">
          <a:xfrm>
            <a:off x="8382000" y="4837113"/>
            <a:ext cx="249238"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700">
                <a:solidFill>
                  <a:srgbClr val="000000"/>
                </a:solidFill>
                <a:latin typeface="Times New Roman" panose="02020603050405020304" pitchFamily="18" charset="0"/>
              </a:rPr>
              <a:t>BTS</a:t>
            </a:r>
          </a:p>
          <a:p>
            <a:pPr>
              <a:spcBef>
                <a:spcPct val="0"/>
              </a:spcBef>
              <a:buFontTx/>
              <a:buNone/>
            </a:pPr>
            <a:r>
              <a:rPr lang="en-US" altLang="en-US" sz="700">
                <a:solidFill>
                  <a:srgbClr val="000000"/>
                </a:solidFill>
                <a:latin typeface="Times New Roman" panose="02020603050405020304" pitchFamily="18" charset="0"/>
              </a:rPr>
              <a:t>OSD</a:t>
            </a:r>
          </a:p>
        </p:txBody>
      </p:sp>
      <p:sp>
        <p:nvSpPr>
          <p:cNvPr id="92270" name="Text Box 286"/>
          <p:cNvSpPr txBox="1">
            <a:spLocks noChangeArrowheads="1"/>
          </p:cNvSpPr>
          <p:nvPr/>
        </p:nvSpPr>
        <p:spPr bwMode="auto">
          <a:xfrm>
            <a:off x="1065213" y="6284913"/>
            <a:ext cx="274637"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RAM</a:t>
            </a:r>
          </a:p>
          <a:p>
            <a:pPr algn="ctr">
              <a:spcBef>
                <a:spcPct val="0"/>
              </a:spcBef>
              <a:buFontTx/>
              <a:buNone/>
            </a:pPr>
            <a:r>
              <a:rPr lang="en-US" altLang="en-US" sz="700">
                <a:solidFill>
                  <a:srgbClr val="000000"/>
                </a:solidFill>
                <a:latin typeface="Times New Roman" panose="02020603050405020304" pitchFamily="18" charset="0"/>
              </a:rPr>
              <a:t>ASM</a:t>
            </a:r>
          </a:p>
        </p:txBody>
      </p:sp>
      <p:sp>
        <p:nvSpPr>
          <p:cNvPr id="92271" name="Text Box 287"/>
          <p:cNvSpPr txBox="1">
            <a:spLocks noChangeArrowheads="1"/>
          </p:cNvSpPr>
          <p:nvPr/>
        </p:nvSpPr>
        <p:spPr bwMode="auto">
          <a:xfrm>
            <a:off x="1587500" y="6284913"/>
            <a:ext cx="773113" cy="498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VLS SAM-MK41</a:t>
            </a:r>
          </a:p>
          <a:p>
            <a:pPr algn="ctr">
              <a:spcBef>
                <a:spcPct val="0"/>
              </a:spcBef>
              <a:buFontTx/>
              <a:buNone/>
            </a:pPr>
            <a:r>
              <a:rPr lang="en-US" altLang="en-US" sz="700">
                <a:solidFill>
                  <a:srgbClr val="000000"/>
                </a:solidFill>
                <a:latin typeface="Times New Roman" panose="02020603050405020304" pitchFamily="18" charset="0"/>
              </a:rPr>
              <a:t>LAUNCHING</a:t>
            </a:r>
          </a:p>
          <a:p>
            <a:pPr algn="ctr">
              <a:spcBef>
                <a:spcPct val="0"/>
              </a:spcBef>
              <a:buFontTx/>
              <a:buNone/>
            </a:pPr>
            <a:r>
              <a:rPr lang="en-US" altLang="en-US" sz="700">
                <a:solidFill>
                  <a:srgbClr val="000000"/>
                </a:solidFill>
                <a:latin typeface="Times New Roman" panose="02020603050405020304" pitchFamily="18" charset="0"/>
              </a:rPr>
              <a:t>SYSTEM</a:t>
            </a:r>
          </a:p>
          <a:p>
            <a:pPr algn="ctr">
              <a:spcBef>
                <a:spcPct val="0"/>
              </a:spcBef>
              <a:buFontTx/>
              <a:buNone/>
            </a:pPr>
            <a:r>
              <a:rPr lang="en-US" altLang="en-US" sz="700">
                <a:solidFill>
                  <a:srgbClr val="000000"/>
                </a:solidFill>
                <a:latin typeface="Times New Roman" panose="02020603050405020304" pitchFamily="18" charset="0"/>
              </a:rPr>
              <a:t>(ASROC OPTION)</a:t>
            </a:r>
          </a:p>
        </p:txBody>
      </p:sp>
      <p:sp>
        <p:nvSpPr>
          <p:cNvPr id="92272" name="Rectangle 288"/>
          <p:cNvSpPr>
            <a:spLocks noChangeArrowheads="1"/>
          </p:cNvSpPr>
          <p:nvPr/>
        </p:nvSpPr>
        <p:spPr bwMode="auto">
          <a:xfrm>
            <a:off x="5626100" y="6284913"/>
            <a:ext cx="479425"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B515</a:t>
            </a:r>
          </a:p>
          <a:p>
            <a:pPr algn="ctr">
              <a:spcBef>
                <a:spcPct val="0"/>
              </a:spcBef>
              <a:buFontTx/>
              <a:buNone/>
            </a:pPr>
            <a:r>
              <a:rPr lang="en-US" altLang="en-US" sz="700">
                <a:solidFill>
                  <a:srgbClr val="000000"/>
                </a:solidFill>
                <a:latin typeface="Times New Roman" panose="02020603050405020304" pitchFamily="18" charset="0"/>
              </a:rPr>
              <a:t>TORPEDO</a:t>
            </a:r>
          </a:p>
          <a:p>
            <a:pPr algn="ctr">
              <a:spcBef>
                <a:spcPct val="0"/>
              </a:spcBef>
              <a:buFontTx/>
              <a:buNone/>
            </a:pPr>
            <a:r>
              <a:rPr lang="en-US" altLang="en-US" sz="700">
                <a:solidFill>
                  <a:srgbClr val="000000"/>
                </a:solidFill>
                <a:latin typeface="Times New Roman" panose="02020603050405020304" pitchFamily="18" charset="0"/>
              </a:rPr>
              <a:t>SYSTEM</a:t>
            </a:r>
          </a:p>
        </p:txBody>
      </p:sp>
      <p:sp>
        <p:nvSpPr>
          <p:cNvPr id="92273" name="Rectangle 289"/>
          <p:cNvSpPr>
            <a:spLocks noChangeArrowheads="1"/>
          </p:cNvSpPr>
          <p:nvPr/>
        </p:nvSpPr>
        <p:spPr bwMode="auto">
          <a:xfrm>
            <a:off x="6346825" y="6399213"/>
            <a:ext cx="514350"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HULL</a:t>
            </a:r>
          </a:p>
          <a:p>
            <a:pPr algn="ctr">
              <a:spcBef>
                <a:spcPct val="0"/>
              </a:spcBef>
              <a:buFontTx/>
              <a:buNone/>
            </a:pPr>
            <a:r>
              <a:rPr lang="en-US" altLang="en-US" sz="700">
                <a:solidFill>
                  <a:srgbClr val="000000"/>
                </a:solidFill>
                <a:latin typeface="Times New Roman" panose="02020603050405020304" pitchFamily="18" charset="0"/>
              </a:rPr>
              <a:t>MOUNTED</a:t>
            </a:r>
          </a:p>
          <a:p>
            <a:pPr algn="ctr">
              <a:spcBef>
                <a:spcPct val="0"/>
              </a:spcBef>
              <a:buFontTx/>
              <a:buNone/>
            </a:pPr>
            <a:r>
              <a:rPr lang="en-US" altLang="en-US" sz="700">
                <a:solidFill>
                  <a:srgbClr val="000000"/>
                </a:solidFill>
                <a:latin typeface="Times New Roman" panose="02020603050405020304" pitchFamily="18" charset="0"/>
              </a:rPr>
              <a:t>SONAR</a:t>
            </a:r>
          </a:p>
        </p:txBody>
      </p:sp>
      <p:sp>
        <p:nvSpPr>
          <p:cNvPr id="92274" name="Rectangle 290"/>
          <p:cNvSpPr>
            <a:spLocks noChangeArrowheads="1"/>
          </p:cNvSpPr>
          <p:nvPr/>
        </p:nvSpPr>
        <p:spPr bwMode="auto">
          <a:xfrm>
            <a:off x="7167563" y="6399213"/>
            <a:ext cx="590550"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ACT.TOWED</a:t>
            </a:r>
          </a:p>
          <a:p>
            <a:pPr algn="ctr">
              <a:spcBef>
                <a:spcPct val="0"/>
              </a:spcBef>
              <a:buFontTx/>
              <a:buNone/>
            </a:pPr>
            <a:r>
              <a:rPr lang="en-US" altLang="en-US" sz="700">
                <a:solidFill>
                  <a:srgbClr val="000000"/>
                </a:solidFill>
                <a:latin typeface="Times New Roman" panose="02020603050405020304" pitchFamily="18" charset="0"/>
              </a:rPr>
              <a:t>ARRAY</a:t>
            </a:r>
          </a:p>
          <a:p>
            <a:pPr algn="ctr">
              <a:spcBef>
                <a:spcPct val="0"/>
              </a:spcBef>
              <a:buFontTx/>
              <a:buNone/>
            </a:pPr>
            <a:r>
              <a:rPr lang="en-US" altLang="en-US" sz="700">
                <a:solidFill>
                  <a:srgbClr val="000000"/>
                </a:solidFill>
                <a:latin typeface="Times New Roman" panose="02020603050405020304" pitchFamily="18" charset="0"/>
              </a:rPr>
              <a:t>SONAR</a:t>
            </a:r>
          </a:p>
        </p:txBody>
      </p:sp>
      <p:sp>
        <p:nvSpPr>
          <p:cNvPr id="92275" name="Rectangle 291"/>
          <p:cNvSpPr>
            <a:spLocks noChangeArrowheads="1"/>
          </p:cNvSpPr>
          <p:nvPr/>
        </p:nvSpPr>
        <p:spPr bwMode="auto">
          <a:xfrm>
            <a:off x="7969250" y="6399213"/>
            <a:ext cx="520700"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WIND/GPS</a:t>
            </a:r>
          </a:p>
          <a:p>
            <a:pPr algn="ctr">
              <a:spcBef>
                <a:spcPct val="0"/>
              </a:spcBef>
              <a:buFontTx/>
              <a:buNone/>
            </a:pPr>
            <a:r>
              <a:rPr lang="en-US" altLang="en-US" sz="700">
                <a:solidFill>
                  <a:srgbClr val="000000"/>
                </a:solidFill>
                <a:latin typeface="Times New Roman" panose="02020603050405020304" pitchFamily="18" charset="0"/>
              </a:rPr>
              <a:t>SHIPS REF.</a:t>
            </a:r>
          </a:p>
          <a:p>
            <a:pPr algn="ctr">
              <a:spcBef>
                <a:spcPct val="0"/>
              </a:spcBef>
              <a:buFontTx/>
              <a:buNone/>
            </a:pPr>
            <a:r>
              <a:rPr lang="en-US" altLang="en-US" sz="700">
                <a:solidFill>
                  <a:srgbClr val="000000"/>
                </a:solidFill>
                <a:latin typeface="Times New Roman" panose="02020603050405020304" pitchFamily="18" charset="0"/>
              </a:rPr>
              <a:t>SENSORS</a:t>
            </a:r>
          </a:p>
        </p:txBody>
      </p:sp>
      <p:sp>
        <p:nvSpPr>
          <p:cNvPr id="92276" name="Rectangle 292"/>
          <p:cNvSpPr>
            <a:spLocks noChangeArrowheads="1"/>
          </p:cNvSpPr>
          <p:nvPr/>
        </p:nvSpPr>
        <p:spPr bwMode="auto">
          <a:xfrm>
            <a:off x="2462213" y="6284913"/>
            <a:ext cx="538162"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SSM-LR</a:t>
            </a:r>
          </a:p>
          <a:p>
            <a:pPr algn="ctr">
              <a:spcBef>
                <a:spcPct val="0"/>
              </a:spcBef>
              <a:buFontTx/>
              <a:buNone/>
            </a:pPr>
            <a:r>
              <a:rPr lang="en-US" altLang="en-US" sz="700">
                <a:solidFill>
                  <a:srgbClr val="000000"/>
                </a:solidFill>
                <a:latin typeface="Times New Roman" panose="02020603050405020304" pitchFamily="18" charset="0"/>
              </a:rPr>
              <a:t>BOFORS</a:t>
            </a:r>
          </a:p>
          <a:p>
            <a:pPr algn="ctr">
              <a:spcBef>
                <a:spcPct val="0"/>
              </a:spcBef>
              <a:buFontTx/>
              <a:buNone/>
            </a:pPr>
            <a:r>
              <a:rPr lang="en-US" altLang="en-US" sz="700">
                <a:solidFill>
                  <a:srgbClr val="000000"/>
                </a:solidFill>
                <a:latin typeface="Times New Roman" panose="02020603050405020304" pitchFamily="18" charset="0"/>
              </a:rPr>
              <a:t>RBS15 MK3</a:t>
            </a:r>
          </a:p>
        </p:txBody>
      </p:sp>
      <p:sp>
        <p:nvSpPr>
          <p:cNvPr id="92277" name="Rectangle 293"/>
          <p:cNvSpPr>
            <a:spLocks noChangeArrowheads="1"/>
          </p:cNvSpPr>
          <p:nvPr/>
        </p:nvSpPr>
        <p:spPr bwMode="auto">
          <a:xfrm>
            <a:off x="3354388" y="6284913"/>
            <a:ext cx="346075" cy="3921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GUN</a:t>
            </a:r>
          </a:p>
          <a:p>
            <a:pPr algn="ctr">
              <a:spcBef>
                <a:spcPct val="0"/>
              </a:spcBef>
              <a:buFontTx/>
              <a:buNone/>
            </a:pPr>
            <a:r>
              <a:rPr lang="en-US" altLang="en-US" sz="700">
                <a:solidFill>
                  <a:srgbClr val="000000"/>
                </a:solidFill>
                <a:latin typeface="Times New Roman" panose="02020603050405020304" pitchFamily="18" charset="0"/>
              </a:rPr>
              <a:t>76 MM</a:t>
            </a:r>
          </a:p>
          <a:p>
            <a:pPr algn="ctr">
              <a:spcBef>
                <a:spcPct val="0"/>
              </a:spcBef>
              <a:buFontTx/>
              <a:buNone/>
            </a:pPr>
            <a:r>
              <a:rPr lang="en-US" altLang="en-US" sz="700">
                <a:solidFill>
                  <a:srgbClr val="000000"/>
                </a:solidFill>
                <a:latin typeface="Times New Roman" panose="02020603050405020304" pitchFamily="18" charset="0"/>
              </a:rPr>
              <a:t>OSRG</a:t>
            </a:r>
          </a:p>
        </p:txBody>
      </p:sp>
      <p:sp>
        <p:nvSpPr>
          <p:cNvPr id="92278" name="Rectangle 294"/>
          <p:cNvSpPr>
            <a:spLocks noChangeArrowheads="1"/>
          </p:cNvSpPr>
          <p:nvPr/>
        </p:nvSpPr>
        <p:spPr bwMode="auto">
          <a:xfrm>
            <a:off x="4133850" y="6284913"/>
            <a:ext cx="34607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GUN</a:t>
            </a:r>
          </a:p>
          <a:p>
            <a:pPr algn="ctr">
              <a:spcBef>
                <a:spcPct val="0"/>
              </a:spcBef>
              <a:buFontTx/>
              <a:buNone/>
            </a:pPr>
            <a:r>
              <a:rPr lang="en-US" altLang="en-US" sz="700">
                <a:solidFill>
                  <a:srgbClr val="000000"/>
                </a:solidFill>
                <a:latin typeface="Times New Roman" panose="02020603050405020304" pitchFamily="18" charset="0"/>
              </a:rPr>
              <a:t>30 MM</a:t>
            </a:r>
          </a:p>
        </p:txBody>
      </p:sp>
      <p:sp>
        <p:nvSpPr>
          <p:cNvPr id="92279" name="Rectangle 295"/>
          <p:cNvSpPr>
            <a:spLocks noChangeArrowheads="1"/>
          </p:cNvSpPr>
          <p:nvPr/>
        </p:nvSpPr>
        <p:spPr bwMode="auto">
          <a:xfrm>
            <a:off x="4738688" y="6284913"/>
            <a:ext cx="346075" cy="28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00000"/>
                </a:solidFill>
                <a:latin typeface="Times New Roman" panose="02020603050405020304" pitchFamily="18" charset="0"/>
              </a:rPr>
              <a:t>GUN</a:t>
            </a:r>
          </a:p>
          <a:p>
            <a:pPr algn="ctr">
              <a:spcBef>
                <a:spcPct val="0"/>
              </a:spcBef>
              <a:buFontTx/>
              <a:buNone/>
            </a:pPr>
            <a:r>
              <a:rPr lang="en-US" altLang="en-US" sz="700">
                <a:solidFill>
                  <a:srgbClr val="000000"/>
                </a:solidFill>
                <a:latin typeface="Times New Roman" panose="02020603050405020304" pitchFamily="18" charset="0"/>
              </a:rPr>
              <a:t>30 MM</a:t>
            </a:r>
          </a:p>
        </p:txBody>
      </p:sp>
      <p:grpSp>
        <p:nvGrpSpPr>
          <p:cNvPr id="92280" name="Group 296"/>
          <p:cNvGrpSpPr>
            <a:grpSpLocks noChangeAspect="1"/>
          </p:cNvGrpSpPr>
          <p:nvPr/>
        </p:nvGrpSpPr>
        <p:grpSpPr bwMode="auto">
          <a:xfrm>
            <a:off x="7235825" y="5554663"/>
            <a:ext cx="404813" cy="361950"/>
            <a:chOff x="4104" y="660"/>
            <a:chExt cx="280" cy="251"/>
          </a:xfrm>
        </p:grpSpPr>
        <p:sp>
          <p:nvSpPr>
            <p:cNvPr id="92389" name="Line 297"/>
            <p:cNvSpPr>
              <a:spLocks noChangeAspect="1" noChangeShapeType="1"/>
            </p:cNvSpPr>
            <p:nvPr/>
          </p:nvSpPr>
          <p:spPr bwMode="auto">
            <a:xfrm flipV="1">
              <a:off x="4355" y="872"/>
              <a:ext cx="0" cy="1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90" name="Freeform 298"/>
            <p:cNvSpPr>
              <a:spLocks noChangeAspect="1"/>
            </p:cNvSpPr>
            <p:nvPr/>
          </p:nvSpPr>
          <p:spPr bwMode="auto">
            <a:xfrm>
              <a:off x="4341" y="825"/>
              <a:ext cx="43" cy="56"/>
            </a:xfrm>
            <a:custGeom>
              <a:avLst/>
              <a:gdLst>
                <a:gd name="T0" fmla="*/ 9 w 43"/>
                <a:gd name="T1" fmla="*/ 55 h 56"/>
                <a:gd name="T2" fmla="*/ 42 w 43"/>
                <a:gd name="T3" fmla="*/ 25 h 56"/>
                <a:gd name="T4" fmla="*/ 42 w 43"/>
                <a:gd name="T5" fmla="*/ 1 h 56"/>
                <a:gd name="T6" fmla="*/ 0 w 43"/>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6">
                  <a:moveTo>
                    <a:pt x="9" y="55"/>
                  </a:moveTo>
                  <a:lnTo>
                    <a:pt x="42" y="25"/>
                  </a:lnTo>
                  <a:lnTo>
                    <a:pt x="42" y="1"/>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1" name="Freeform 299"/>
            <p:cNvSpPr>
              <a:spLocks noChangeAspect="1"/>
            </p:cNvSpPr>
            <p:nvPr/>
          </p:nvSpPr>
          <p:spPr bwMode="auto">
            <a:xfrm>
              <a:off x="4160" y="660"/>
              <a:ext cx="224" cy="158"/>
            </a:xfrm>
            <a:custGeom>
              <a:avLst/>
              <a:gdLst>
                <a:gd name="T0" fmla="*/ 180 w 224"/>
                <a:gd name="T1" fmla="*/ 156 h 158"/>
                <a:gd name="T2" fmla="*/ 223 w 224"/>
                <a:gd name="T3" fmla="*/ 138 h 158"/>
                <a:gd name="T4" fmla="*/ 223 w 224"/>
                <a:gd name="T5" fmla="*/ 24 h 158"/>
                <a:gd name="T6" fmla="*/ 181 w 224"/>
                <a:gd name="T7" fmla="*/ 2 h 158"/>
                <a:gd name="T8" fmla="*/ 179 w 224"/>
                <a:gd name="T9" fmla="*/ 1 h 158"/>
                <a:gd name="T10" fmla="*/ 5 w 224"/>
                <a:gd name="T11" fmla="*/ 0 h 158"/>
                <a:gd name="T12" fmla="*/ 3 w 224"/>
                <a:gd name="T13" fmla="*/ 0 h 158"/>
                <a:gd name="T14" fmla="*/ 1 w 224"/>
                <a:gd name="T15" fmla="*/ 2 h 158"/>
                <a:gd name="T16" fmla="*/ 0 w 224"/>
                <a:gd name="T17" fmla="*/ 5 h 158"/>
                <a:gd name="T18" fmla="*/ 0 w 224"/>
                <a:gd name="T19" fmla="*/ 149 h 158"/>
                <a:gd name="T20" fmla="*/ 1 w 224"/>
                <a:gd name="T21" fmla="*/ 151 h 158"/>
                <a:gd name="T22" fmla="*/ 3 w 224"/>
                <a:gd name="T23" fmla="*/ 153 h 158"/>
                <a:gd name="T24" fmla="*/ 6 w 224"/>
                <a:gd name="T25" fmla="*/ 154 h 158"/>
                <a:gd name="T26" fmla="*/ 179 w 224"/>
                <a:gd name="T27" fmla="*/ 157 h 158"/>
                <a:gd name="T28" fmla="*/ 181 w 224"/>
                <a:gd name="T29" fmla="*/ 156 h 158"/>
                <a:gd name="T30" fmla="*/ 183 w 224"/>
                <a:gd name="T31" fmla="*/ 154 h 158"/>
                <a:gd name="T32" fmla="*/ 184 w 224"/>
                <a:gd name="T33" fmla="*/ 151 h 158"/>
                <a:gd name="T34" fmla="*/ 184 w 224"/>
                <a:gd name="T35" fmla="*/ 6 h 158"/>
                <a:gd name="T36" fmla="*/ 183 w 224"/>
                <a:gd name="T37" fmla="*/ 4 h 158"/>
                <a:gd name="T38" fmla="*/ 181 w 224"/>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4" h="158">
                  <a:moveTo>
                    <a:pt x="180" y="156"/>
                  </a:moveTo>
                  <a:lnTo>
                    <a:pt x="223" y="138"/>
                  </a:lnTo>
                  <a:lnTo>
                    <a:pt x="223" y="24"/>
                  </a:lnTo>
                  <a:lnTo>
                    <a:pt x="181" y="2"/>
                  </a:lnTo>
                  <a:lnTo>
                    <a:pt x="179" y="1"/>
                  </a:lnTo>
                  <a:lnTo>
                    <a:pt x="5" y="0"/>
                  </a:lnTo>
                  <a:lnTo>
                    <a:pt x="3" y="0"/>
                  </a:lnTo>
                  <a:lnTo>
                    <a:pt x="1" y="2"/>
                  </a:lnTo>
                  <a:lnTo>
                    <a:pt x="0" y="5"/>
                  </a:lnTo>
                  <a:lnTo>
                    <a:pt x="0" y="149"/>
                  </a:lnTo>
                  <a:lnTo>
                    <a:pt x="1" y="151"/>
                  </a:lnTo>
                  <a:lnTo>
                    <a:pt x="3" y="153"/>
                  </a:lnTo>
                  <a:lnTo>
                    <a:pt x="6" y="154"/>
                  </a:lnTo>
                  <a:lnTo>
                    <a:pt x="179" y="157"/>
                  </a:lnTo>
                  <a:lnTo>
                    <a:pt x="181" y="156"/>
                  </a:lnTo>
                  <a:lnTo>
                    <a:pt x="183" y="154"/>
                  </a:lnTo>
                  <a:lnTo>
                    <a:pt x="184" y="151"/>
                  </a:lnTo>
                  <a:lnTo>
                    <a:pt x="184" y="6"/>
                  </a:lnTo>
                  <a:lnTo>
                    <a:pt x="183" y="4"/>
                  </a:lnTo>
                  <a:lnTo>
                    <a:pt x="181" y="2"/>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2" name="Freeform 300"/>
            <p:cNvSpPr>
              <a:spLocks noChangeAspect="1"/>
            </p:cNvSpPr>
            <p:nvPr/>
          </p:nvSpPr>
          <p:spPr bwMode="auto">
            <a:xfrm>
              <a:off x="4165" y="665"/>
              <a:ext cx="175" cy="147"/>
            </a:xfrm>
            <a:custGeom>
              <a:avLst/>
              <a:gdLst>
                <a:gd name="T0" fmla="*/ 171 w 175"/>
                <a:gd name="T1" fmla="*/ 2 h 147"/>
                <a:gd name="T2" fmla="*/ 169 w 175"/>
                <a:gd name="T3" fmla="*/ 1 h 147"/>
                <a:gd name="T4" fmla="*/ 5 w 175"/>
                <a:gd name="T5" fmla="*/ 0 h 147"/>
                <a:gd name="T6" fmla="*/ 3 w 175"/>
                <a:gd name="T7" fmla="*/ 1 h 147"/>
                <a:gd name="T8" fmla="*/ 1 w 175"/>
                <a:gd name="T9" fmla="*/ 3 h 147"/>
                <a:gd name="T10" fmla="*/ 0 w 175"/>
                <a:gd name="T11" fmla="*/ 5 h 147"/>
                <a:gd name="T12" fmla="*/ 0 w 175"/>
                <a:gd name="T13" fmla="*/ 138 h 147"/>
                <a:gd name="T14" fmla="*/ 1 w 175"/>
                <a:gd name="T15" fmla="*/ 141 h 147"/>
                <a:gd name="T16" fmla="*/ 3 w 175"/>
                <a:gd name="T17" fmla="*/ 143 h 147"/>
                <a:gd name="T18" fmla="*/ 6 w 175"/>
                <a:gd name="T19" fmla="*/ 144 h 147"/>
                <a:gd name="T20" fmla="*/ 169 w 175"/>
                <a:gd name="T21" fmla="*/ 146 h 147"/>
                <a:gd name="T22" fmla="*/ 171 w 175"/>
                <a:gd name="T23" fmla="*/ 146 h 147"/>
                <a:gd name="T24" fmla="*/ 173 w 175"/>
                <a:gd name="T25" fmla="*/ 144 h 147"/>
                <a:gd name="T26" fmla="*/ 174 w 175"/>
                <a:gd name="T27" fmla="*/ 141 h 147"/>
                <a:gd name="T28" fmla="*/ 174 w 175"/>
                <a:gd name="T29" fmla="*/ 6 h 147"/>
                <a:gd name="T30" fmla="*/ 173 w 175"/>
                <a:gd name="T31" fmla="*/ 4 h 147"/>
                <a:gd name="T32" fmla="*/ 171 w 175"/>
                <a:gd name="T33" fmla="*/ 2 h 147"/>
                <a:gd name="T34" fmla="*/ 172 w 175"/>
                <a:gd name="T35" fmla="*/ 3 h 147"/>
                <a:gd name="T36" fmla="*/ 159 w 175"/>
                <a:gd name="T37" fmla="*/ 16 h 147"/>
                <a:gd name="T38" fmla="*/ 160 w 175"/>
                <a:gd name="T39" fmla="*/ 17 h 147"/>
                <a:gd name="T40" fmla="*/ 158 w 175"/>
                <a:gd name="T41" fmla="*/ 15 h 147"/>
                <a:gd name="T42" fmla="*/ 155 w 175"/>
                <a:gd name="T43" fmla="*/ 15 h 147"/>
                <a:gd name="T44" fmla="*/ 19 w 175"/>
                <a:gd name="T45" fmla="*/ 13 h 147"/>
                <a:gd name="T46" fmla="*/ 16 w 175"/>
                <a:gd name="T47" fmla="*/ 14 h 147"/>
                <a:gd name="T48" fmla="*/ 14 w 175"/>
                <a:gd name="T49" fmla="*/ 16 h 147"/>
                <a:gd name="T50" fmla="*/ 14 w 175"/>
                <a:gd name="T51" fmla="*/ 18 h 147"/>
                <a:gd name="T52" fmla="*/ 14 w 175"/>
                <a:gd name="T53" fmla="*/ 126 h 147"/>
                <a:gd name="T54" fmla="*/ 14 w 175"/>
                <a:gd name="T55" fmla="*/ 128 h 147"/>
                <a:gd name="T56" fmla="*/ 16 w 175"/>
                <a:gd name="T57" fmla="*/ 130 h 147"/>
                <a:gd name="T58" fmla="*/ 19 w 175"/>
                <a:gd name="T59" fmla="*/ 131 h 147"/>
                <a:gd name="T60" fmla="*/ 155 w 175"/>
                <a:gd name="T61" fmla="*/ 134 h 147"/>
                <a:gd name="T62" fmla="*/ 158 w 175"/>
                <a:gd name="T63" fmla="*/ 133 h 147"/>
                <a:gd name="T64" fmla="*/ 160 w 175"/>
                <a:gd name="T65" fmla="*/ 131 h 147"/>
                <a:gd name="T66" fmla="*/ 161 w 175"/>
                <a:gd name="T67" fmla="*/ 129 h 147"/>
                <a:gd name="T68" fmla="*/ 161 w 175"/>
                <a:gd name="T69" fmla="*/ 20 h 147"/>
                <a:gd name="T70" fmla="*/ 160 w 175"/>
                <a:gd name="T71" fmla="*/ 1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5" h="147">
                  <a:moveTo>
                    <a:pt x="171" y="2"/>
                  </a:moveTo>
                  <a:lnTo>
                    <a:pt x="169" y="1"/>
                  </a:lnTo>
                  <a:lnTo>
                    <a:pt x="5" y="0"/>
                  </a:lnTo>
                  <a:lnTo>
                    <a:pt x="3" y="1"/>
                  </a:lnTo>
                  <a:lnTo>
                    <a:pt x="1" y="3"/>
                  </a:lnTo>
                  <a:lnTo>
                    <a:pt x="0" y="5"/>
                  </a:lnTo>
                  <a:lnTo>
                    <a:pt x="0" y="138"/>
                  </a:lnTo>
                  <a:lnTo>
                    <a:pt x="1" y="141"/>
                  </a:lnTo>
                  <a:lnTo>
                    <a:pt x="3" y="143"/>
                  </a:lnTo>
                  <a:lnTo>
                    <a:pt x="6" y="144"/>
                  </a:lnTo>
                  <a:lnTo>
                    <a:pt x="169" y="146"/>
                  </a:lnTo>
                  <a:lnTo>
                    <a:pt x="171" y="146"/>
                  </a:lnTo>
                  <a:lnTo>
                    <a:pt x="173" y="144"/>
                  </a:lnTo>
                  <a:lnTo>
                    <a:pt x="174" y="141"/>
                  </a:lnTo>
                  <a:lnTo>
                    <a:pt x="174" y="6"/>
                  </a:lnTo>
                  <a:lnTo>
                    <a:pt x="173" y="4"/>
                  </a:lnTo>
                  <a:lnTo>
                    <a:pt x="171" y="2"/>
                  </a:lnTo>
                  <a:lnTo>
                    <a:pt x="172" y="3"/>
                  </a:lnTo>
                  <a:lnTo>
                    <a:pt x="159" y="16"/>
                  </a:lnTo>
                  <a:lnTo>
                    <a:pt x="160" y="17"/>
                  </a:lnTo>
                  <a:lnTo>
                    <a:pt x="158" y="15"/>
                  </a:lnTo>
                  <a:lnTo>
                    <a:pt x="155" y="15"/>
                  </a:lnTo>
                  <a:lnTo>
                    <a:pt x="19" y="13"/>
                  </a:lnTo>
                  <a:lnTo>
                    <a:pt x="16" y="14"/>
                  </a:lnTo>
                  <a:lnTo>
                    <a:pt x="14" y="16"/>
                  </a:lnTo>
                  <a:lnTo>
                    <a:pt x="14" y="18"/>
                  </a:lnTo>
                  <a:lnTo>
                    <a:pt x="14" y="126"/>
                  </a:lnTo>
                  <a:lnTo>
                    <a:pt x="14" y="128"/>
                  </a:lnTo>
                  <a:lnTo>
                    <a:pt x="16" y="130"/>
                  </a:lnTo>
                  <a:lnTo>
                    <a:pt x="19" y="131"/>
                  </a:lnTo>
                  <a:lnTo>
                    <a:pt x="155" y="134"/>
                  </a:lnTo>
                  <a:lnTo>
                    <a:pt x="158" y="133"/>
                  </a:lnTo>
                  <a:lnTo>
                    <a:pt x="160" y="131"/>
                  </a:lnTo>
                  <a:lnTo>
                    <a:pt x="161" y="129"/>
                  </a:lnTo>
                  <a:lnTo>
                    <a:pt x="161" y="20"/>
                  </a:lnTo>
                  <a:lnTo>
                    <a:pt x="160" y="17"/>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3" name="Line 301"/>
            <p:cNvSpPr>
              <a:spLocks noChangeAspect="1" noChangeShapeType="1"/>
            </p:cNvSpPr>
            <p:nvPr/>
          </p:nvSpPr>
          <p:spPr bwMode="auto">
            <a:xfrm>
              <a:off x="4328" y="801"/>
              <a:ext cx="5" cy="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94" name="Freeform 302"/>
            <p:cNvSpPr>
              <a:spLocks noChangeAspect="1"/>
            </p:cNvSpPr>
            <p:nvPr/>
          </p:nvSpPr>
          <p:spPr bwMode="auto">
            <a:xfrm>
              <a:off x="4316" y="817"/>
              <a:ext cx="18" cy="10"/>
            </a:xfrm>
            <a:custGeom>
              <a:avLst/>
              <a:gdLst>
                <a:gd name="T0" fmla="*/ 17 w 18"/>
                <a:gd name="T1" fmla="*/ 0 h 10"/>
                <a:gd name="T2" fmla="*/ 0 w 18"/>
                <a:gd name="T3" fmla="*/ 9 h 10"/>
                <a:gd name="T4" fmla="*/ 0 w 18"/>
                <a:gd name="T5" fmla="*/ 0 h 10"/>
                <a:gd name="T6" fmla="*/ 0 60000 65536"/>
                <a:gd name="T7" fmla="*/ 0 60000 65536"/>
                <a:gd name="T8" fmla="*/ 0 60000 65536"/>
              </a:gdLst>
              <a:ahLst/>
              <a:cxnLst>
                <a:cxn ang="T6">
                  <a:pos x="T0" y="T1"/>
                </a:cxn>
                <a:cxn ang="T7">
                  <a:pos x="T2" y="T3"/>
                </a:cxn>
                <a:cxn ang="T8">
                  <a:pos x="T4" y="T5"/>
                </a:cxn>
              </a:cxnLst>
              <a:rect l="0" t="0" r="r" b="b"/>
              <a:pathLst>
                <a:path w="18" h="10">
                  <a:moveTo>
                    <a:pt x="17" y="0"/>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5" name="Freeform 303"/>
            <p:cNvSpPr>
              <a:spLocks noChangeAspect="1"/>
            </p:cNvSpPr>
            <p:nvPr/>
          </p:nvSpPr>
          <p:spPr bwMode="auto">
            <a:xfrm>
              <a:off x="4190" y="814"/>
              <a:ext cx="127" cy="13"/>
            </a:xfrm>
            <a:custGeom>
              <a:avLst/>
              <a:gdLst>
                <a:gd name="T0" fmla="*/ 126 w 127"/>
                <a:gd name="T1" fmla="*/ 12 h 13"/>
                <a:gd name="T2" fmla="*/ 0 w 127"/>
                <a:gd name="T3" fmla="*/ 9 h 13"/>
                <a:gd name="T4" fmla="*/ 0 w 127"/>
                <a:gd name="T5" fmla="*/ 0 h 13"/>
                <a:gd name="T6" fmla="*/ 0 60000 65536"/>
                <a:gd name="T7" fmla="*/ 0 60000 65536"/>
                <a:gd name="T8" fmla="*/ 0 60000 65536"/>
              </a:gdLst>
              <a:ahLst/>
              <a:cxnLst>
                <a:cxn ang="T6">
                  <a:pos x="T0" y="T1"/>
                </a:cxn>
                <a:cxn ang="T7">
                  <a:pos x="T2" y="T3"/>
                </a:cxn>
                <a:cxn ang="T8">
                  <a:pos x="T4" y="T5"/>
                </a:cxn>
              </a:cxnLst>
              <a:rect l="0" t="0" r="r" b="b"/>
              <a:pathLst>
                <a:path w="127" h="13">
                  <a:moveTo>
                    <a:pt x="126" y="12"/>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6" name="Freeform 304"/>
            <p:cNvSpPr>
              <a:spLocks noChangeAspect="1"/>
            </p:cNvSpPr>
            <p:nvPr/>
          </p:nvSpPr>
          <p:spPr bwMode="auto">
            <a:xfrm>
              <a:off x="4193" y="823"/>
              <a:ext cx="124" cy="7"/>
            </a:xfrm>
            <a:custGeom>
              <a:avLst/>
              <a:gdLst>
                <a:gd name="T0" fmla="*/ 0 w 124"/>
                <a:gd name="T1" fmla="*/ 0 h 7"/>
                <a:gd name="T2" fmla="*/ 1 w 124"/>
                <a:gd name="T3" fmla="*/ 5 h 7"/>
                <a:gd name="T4" fmla="*/ 120 w 124"/>
                <a:gd name="T5" fmla="*/ 6 h 7"/>
                <a:gd name="T6" fmla="*/ 123 w 124"/>
                <a:gd name="T7" fmla="*/ 3 h 7"/>
                <a:gd name="T8" fmla="*/ 121 w 124"/>
                <a:gd name="T9" fmla="*/ 3 h 7"/>
                <a:gd name="T10" fmla="*/ 120 w 124"/>
                <a:gd name="T11" fmla="*/ 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7">
                  <a:moveTo>
                    <a:pt x="0" y="0"/>
                  </a:moveTo>
                  <a:lnTo>
                    <a:pt x="1" y="5"/>
                  </a:lnTo>
                  <a:lnTo>
                    <a:pt x="120" y="6"/>
                  </a:lnTo>
                  <a:lnTo>
                    <a:pt x="123" y="3"/>
                  </a:lnTo>
                  <a:lnTo>
                    <a:pt x="121" y="3"/>
                  </a:lnTo>
                  <a:lnTo>
                    <a:pt x="120" y="6"/>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7" name="Line 305"/>
            <p:cNvSpPr>
              <a:spLocks noChangeAspect="1" noChangeShapeType="1"/>
            </p:cNvSpPr>
            <p:nvPr/>
          </p:nvSpPr>
          <p:spPr bwMode="auto">
            <a:xfrm flipV="1">
              <a:off x="4343" y="822"/>
              <a:ext cx="36" cy="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98" name="Freeform 306"/>
            <p:cNvSpPr>
              <a:spLocks noChangeAspect="1"/>
            </p:cNvSpPr>
            <p:nvPr/>
          </p:nvSpPr>
          <p:spPr bwMode="auto">
            <a:xfrm>
              <a:off x="4104" y="861"/>
              <a:ext cx="252" cy="50"/>
            </a:xfrm>
            <a:custGeom>
              <a:avLst/>
              <a:gdLst>
                <a:gd name="T0" fmla="*/ 251 w 252"/>
                <a:gd name="T1" fmla="*/ 24 h 50"/>
                <a:gd name="T2" fmla="*/ 246 w 252"/>
                <a:gd name="T3" fmla="*/ 27 h 50"/>
                <a:gd name="T4" fmla="*/ 246 w 252"/>
                <a:gd name="T5" fmla="*/ 10 h 50"/>
                <a:gd name="T6" fmla="*/ 40 w 252"/>
                <a:gd name="T7" fmla="*/ 0 h 50"/>
                <a:gd name="T8" fmla="*/ 0 w 252"/>
                <a:gd name="T9" fmla="*/ 38 h 50"/>
                <a:gd name="T10" fmla="*/ 220 w 252"/>
                <a:gd name="T11" fmla="*/ 45 h 50"/>
                <a:gd name="T12" fmla="*/ 220 w 252"/>
                <a:gd name="T13" fmla="*/ 49 h 50"/>
                <a:gd name="T14" fmla="*/ 246 w 25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50">
                  <a:moveTo>
                    <a:pt x="251" y="24"/>
                  </a:moveTo>
                  <a:lnTo>
                    <a:pt x="246" y="27"/>
                  </a:lnTo>
                  <a:lnTo>
                    <a:pt x="246" y="10"/>
                  </a:lnTo>
                  <a:lnTo>
                    <a:pt x="40" y="0"/>
                  </a:lnTo>
                  <a:lnTo>
                    <a:pt x="0" y="38"/>
                  </a:lnTo>
                  <a:lnTo>
                    <a:pt x="220" y="45"/>
                  </a:lnTo>
                  <a:lnTo>
                    <a:pt x="220" y="49"/>
                  </a:lnTo>
                  <a:lnTo>
                    <a:pt x="246" y="24"/>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99" name="Freeform 307"/>
            <p:cNvSpPr>
              <a:spLocks noChangeAspect="1"/>
            </p:cNvSpPr>
            <p:nvPr/>
          </p:nvSpPr>
          <p:spPr bwMode="auto">
            <a:xfrm>
              <a:off x="4104" y="871"/>
              <a:ext cx="243" cy="40"/>
            </a:xfrm>
            <a:custGeom>
              <a:avLst/>
              <a:gdLst>
                <a:gd name="T0" fmla="*/ 242 w 243"/>
                <a:gd name="T1" fmla="*/ 0 h 40"/>
                <a:gd name="T2" fmla="*/ 220 w 243"/>
                <a:gd name="T3" fmla="*/ 35 h 40"/>
                <a:gd name="T4" fmla="*/ 220 w 243"/>
                <a:gd name="T5" fmla="*/ 39 h 40"/>
                <a:gd name="T6" fmla="*/ 0 w 243"/>
                <a:gd name="T7" fmla="*/ 32 h 40"/>
                <a:gd name="T8" fmla="*/ 0 w 243"/>
                <a:gd name="T9" fmla="*/ 2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0">
                  <a:moveTo>
                    <a:pt x="242" y="0"/>
                  </a:moveTo>
                  <a:lnTo>
                    <a:pt x="220" y="35"/>
                  </a:lnTo>
                  <a:lnTo>
                    <a:pt x="220" y="39"/>
                  </a:lnTo>
                  <a:lnTo>
                    <a:pt x="0" y="32"/>
                  </a:lnTo>
                  <a:lnTo>
                    <a:pt x="0" y="28"/>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0" name="Freeform 308"/>
            <p:cNvSpPr>
              <a:spLocks noChangeAspect="1"/>
            </p:cNvSpPr>
            <p:nvPr/>
          </p:nvSpPr>
          <p:spPr bwMode="auto">
            <a:xfrm>
              <a:off x="4159" y="849"/>
              <a:ext cx="181" cy="22"/>
            </a:xfrm>
            <a:custGeom>
              <a:avLst/>
              <a:gdLst>
                <a:gd name="T0" fmla="*/ 0 w 181"/>
                <a:gd name="T1" fmla="*/ 13 h 22"/>
                <a:gd name="T2" fmla="*/ 0 w 181"/>
                <a:gd name="T3" fmla="*/ 0 h 22"/>
                <a:gd name="T4" fmla="*/ 180 w 181"/>
                <a:gd name="T5" fmla="*/ 6 h 22"/>
                <a:gd name="T6" fmla="*/ 180 w 181"/>
                <a:gd name="T7" fmla="*/ 2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22">
                  <a:moveTo>
                    <a:pt x="0" y="13"/>
                  </a:moveTo>
                  <a:lnTo>
                    <a:pt x="0" y="0"/>
                  </a:lnTo>
                  <a:lnTo>
                    <a:pt x="180" y="6"/>
                  </a:lnTo>
                  <a:lnTo>
                    <a:pt x="18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1" name="Line 309"/>
            <p:cNvSpPr>
              <a:spLocks noChangeAspect="1" noChangeShapeType="1"/>
            </p:cNvSpPr>
            <p:nvPr/>
          </p:nvSpPr>
          <p:spPr bwMode="auto">
            <a:xfrm flipH="1">
              <a:off x="4155" y="831"/>
              <a:ext cx="57" cy="1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02" name="Line 310"/>
            <p:cNvSpPr>
              <a:spLocks noChangeAspect="1" noChangeShapeType="1"/>
            </p:cNvSpPr>
            <p:nvPr/>
          </p:nvSpPr>
          <p:spPr bwMode="auto">
            <a:xfrm flipV="1">
              <a:off x="4171" y="790"/>
              <a:ext cx="5" cy="2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03" name="Line 311"/>
            <p:cNvSpPr>
              <a:spLocks noChangeAspect="1" noChangeShapeType="1"/>
            </p:cNvSpPr>
            <p:nvPr/>
          </p:nvSpPr>
          <p:spPr bwMode="auto">
            <a:xfrm flipH="1" flipV="1">
              <a:off x="4163" y="662"/>
              <a:ext cx="21" cy="2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04" name="Freeform 312"/>
            <p:cNvSpPr>
              <a:spLocks noChangeAspect="1"/>
            </p:cNvSpPr>
            <p:nvPr/>
          </p:nvSpPr>
          <p:spPr bwMode="auto">
            <a:xfrm>
              <a:off x="4208" y="817"/>
              <a:ext cx="134" cy="32"/>
            </a:xfrm>
            <a:custGeom>
              <a:avLst/>
              <a:gdLst>
                <a:gd name="T0" fmla="*/ 70 w 134"/>
                <a:gd name="T1" fmla="*/ 25 h 32"/>
                <a:gd name="T2" fmla="*/ 66 w 134"/>
                <a:gd name="T3" fmla="*/ 25 h 32"/>
                <a:gd name="T4" fmla="*/ 62 w 134"/>
                <a:gd name="T5" fmla="*/ 25 h 32"/>
                <a:gd name="T6" fmla="*/ 57 w 134"/>
                <a:gd name="T7" fmla="*/ 25 h 32"/>
                <a:gd name="T8" fmla="*/ 52 w 134"/>
                <a:gd name="T9" fmla="*/ 25 h 32"/>
                <a:gd name="T10" fmla="*/ 48 w 134"/>
                <a:gd name="T11" fmla="*/ 25 h 32"/>
                <a:gd name="T12" fmla="*/ 44 w 134"/>
                <a:gd name="T13" fmla="*/ 25 h 32"/>
                <a:gd name="T14" fmla="*/ 40 w 134"/>
                <a:gd name="T15" fmla="*/ 25 h 32"/>
                <a:gd name="T16" fmla="*/ 36 w 134"/>
                <a:gd name="T17" fmla="*/ 25 h 32"/>
                <a:gd name="T18" fmla="*/ 32 w 134"/>
                <a:gd name="T19" fmla="*/ 25 h 32"/>
                <a:gd name="T20" fmla="*/ 28 w 134"/>
                <a:gd name="T21" fmla="*/ 25 h 32"/>
                <a:gd name="T22" fmla="*/ 24 w 134"/>
                <a:gd name="T23" fmla="*/ 24 h 32"/>
                <a:gd name="T24" fmla="*/ 19 w 134"/>
                <a:gd name="T25" fmla="*/ 23 h 32"/>
                <a:gd name="T26" fmla="*/ 14 w 134"/>
                <a:gd name="T27" fmla="*/ 22 h 32"/>
                <a:gd name="T28" fmla="*/ 10 w 134"/>
                <a:gd name="T29" fmla="*/ 21 h 32"/>
                <a:gd name="T30" fmla="*/ 7 w 134"/>
                <a:gd name="T31" fmla="*/ 19 h 32"/>
                <a:gd name="T32" fmla="*/ 4 w 134"/>
                <a:gd name="T33" fmla="*/ 17 h 32"/>
                <a:gd name="T34" fmla="*/ 1 w 134"/>
                <a:gd name="T35" fmla="*/ 15 h 32"/>
                <a:gd name="T36" fmla="*/ 1 w 134"/>
                <a:gd name="T37" fmla="*/ 11 h 32"/>
                <a:gd name="T38" fmla="*/ 1 w 134"/>
                <a:gd name="T39" fmla="*/ 15 h 32"/>
                <a:gd name="T40" fmla="*/ 1 w 134"/>
                <a:gd name="T41" fmla="*/ 19 h 32"/>
                <a:gd name="T42" fmla="*/ 3 w 134"/>
                <a:gd name="T43" fmla="*/ 22 h 32"/>
                <a:gd name="T44" fmla="*/ 6 w 134"/>
                <a:gd name="T45" fmla="*/ 24 h 32"/>
                <a:gd name="T46" fmla="*/ 10 w 134"/>
                <a:gd name="T47" fmla="*/ 27 h 32"/>
                <a:gd name="T48" fmla="*/ 14 w 134"/>
                <a:gd name="T49" fmla="*/ 28 h 32"/>
                <a:gd name="T50" fmla="*/ 18 w 134"/>
                <a:gd name="T51" fmla="*/ 29 h 32"/>
                <a:gd name="T52" fmla="*/ 22 w 134"/>
                <a:gd name="T53" fmla="*/ 29 h 32"/>
                <a:gd name="T54" fmla="*/ 26 w 134"/>
                <a:gd name="T55" fmla="*/ 30 h 32"/>
                <a:gd name="T56" fmla="*/ 30 w 134"/>
                <a:gd name="T57" fmla="*/ 31 h 32"/>
                <a:gd name="T58" fmla="*/ 34 w 134"/>
                <a:gd name="T59" fmla="*/ 31 h 32"/>
                <a:gd name="T60" fmla="*/ 38 w 134"/>
                <a:gd name="T61" fmla="*/ 31 h 32"/>
                <a:gd name="T62" fmla="*/ 42 w 134"/>
                <a:gd name="T63" fmla="*/ 31 h 32"/>
                <a:gd name="T64" fmla="*/ 46 w 134"/>
                <a:gd name="T65" fmla="*/ 31 h 32"/>
                <a:gd name="T66" fmla="*/ 50 w 134"/>
                <a:gd name="T67" fmla="*/ 31 h 32"/>
                <a:gd name="T68" fmla="*/ 54 w 134"/>
                <a:gd name="T69" fmla="*/ 31 h 32"/>
                <a:gd name="T70" fmla="*/ 58 w 134"/>
                <a:gd name="T71" fmla="*/ 31 h 32"/>
                <a:gd name="T72" fmla="*/ 63 w 134"/>
                <a:gd name="T73" fmla="*/ 31 h 32"/>
                <a:gd name="T74" fmla="*/ 68 w 134"/>
                <a:gd name="T75" fmla="*/ 31 h 32"/>
                <a:gd name="T76" fmla="*/ 72 w 134"/>
                <a:gd name="T77" fmla="*/ 31 h 32"/>
                <a:gd name="T78" fmla="*/ 76 w 134"/>
                <a:gd name="T79" fmla="*/ 30 h 32"/>
                <a:gd name="T80" fmla="*/ 80 w 134"/>
                <a:gd name="T81" fmla="*/ 30 h 32"/>
                <a:gd name="T82" fmla="*/ 84 w 134"/>
                <a:gd name="T83" fmla="*/ 29 h 32"/>
                <a:gd name="T84" fmla="*/ 90 w 134"/>
                <a:gd name="T85" fmla="*/ 28 h 32"/>
                <a:gd name="T86" fmla="*/ 99 w 134"/>
                <a:gd name="T87" fmla="*/ 27 h 32"/>
                <a:gd name="T88" fmla="*/ 108 w 134"/>
                <a:gd name="T89" fmla="*/ 25 h 32"/>
                <a:gd name="T90" fmla="*/ 116 w 134"/>
                <a:gd name="T91" fmla="*/ 23 h 32"/>
                <a:gd name="T92" fmla="*/ 120 w 134"/>
                <a:gd name="T93" fmla="*/ 22 h 32"/>
                <a:gd name="T94" fmla="*/ 124 w 134"/>
                <a:gd name="T95" fmla="*/ 20 h 32"/>
                <a:gd name="T96" fmla="*/ 127 w 134"/>
                <a:gd name="T97" fmla="*/ 18 h 32"/>
                <a:gd name="T98" fmla="*/ 131 w 134"/>
                <a:gd name="T99" fmla="*/ 15 h 32"/>
                <a:gd name="T100" fmla="*/ 132 w 134"/>
                <a:gd name="T101" fmla="*/ 11 h 32"/>
                <a:gd name="T102" fmla="*/ 133 w 134"/>
                <a:gd name="T103" fmla="*/ 7 h 32"/>
                <a:gd name="T104" fmla="*/ 132 w 134"/>
                <a:gd name="T105" fmla="*/ 3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4" h="32">
                  <a:moveTo>
                    <a:pt x="73" y="25"/>
                  </a:moveTo>
                  <a:lnTo>
                    <a:pt x="72" y="25"/>
                  </a:lnTo>
                  <a:lnTo>
                    <a:pt x="71" y="25"/>
                  </a:lnTo>
                  <a:lnTo>
                    <a:pt x="70" y="25"/>
                  </a:lnTo>
                  <a:lnTo>
                    <a:pt x="69" y="25"/>
                  </a:lnTo>
                  <a:lnTo>
                    <a:pt x="68" y="25"/>
                  </a:lnTo>
                  <a:lnTo>
                    <a:pt x="67" y="25"/>
                  </a:lnTo>
                  <a:lnTo>
                    <a:pt x="66" y="25"/>
                  </a:lnTo>
                  <a:lnTo>
                    <a:pt x="65" y="25"/>
                  </a:lnTo>
                  <a:lnTo>
                    <a:pt x="64" y="25"/>
                  </a:lnTo>
                  <a:lnTo>
                    <a:pt x="63" y="25"/>
                  </a:lnTo>
                  <a:lnTo>
                    <a:pt x="62" y="25"/>
                  </a:lnTo>
                  <a:lnTo>
                    <a:pt x="61" y="25"/>
                  </a:lnTo>
                  <a:lnTo>
                    <a:pt x="59" y="25"/>
                  </a:lnTo>
                  <a:lnTo>
                    <a:pt x="58" y="25"/>
                  </a:lnTo>
                  <a:lnTo>
                    <a:pt x="57" y="25"/>
                  </a:lnTo>
                  <a:lnTo>
                    <a:pt x="55" y="25"/>
                  </a:lnTo>
                  <a:lnTo>
                    <a:pt x="54" y="25"/>
                  </a:lnTo>
                  <a:lnTo>
                    <a:pt x="53" y="25"/>
                  </a:lnTo>
                  <a:lnTo>
                    <a:pt x="52" y="25"/>
                  </a:lnTo>
                  <a:lnTo>
                    <a:pt x="51" y="25"/>
                  </a:lnTo>
                  <a:lnTo>
                    <a:pt x="50" y="25"/>
                  </a:lnTo>
                  <a:lnTo>
                    <a:pt x="49" y="25"/>
                  </a:lnTo>
                  <a:lnTo>
                    <a:pt x="48" y="25"/>
                  </a:lnTo>
                  <a:lnTo>
                    <a:pt x="47" y="25"/>
                  </a:lnTo>
                  <a:lnTo>
                    <a:pt x="46" y="25"/>
                  </a:lnTo>
                  <a:lnTo>
                    <a:pt x="45" y="25"/>
                  </a:lnTo>
                  <a:lnTo>
                    <a:pt x="44" y="25"/>
                  </a:lnTo>
                  <a:lnTo>
                    <a:pt x="43" y="25"/>
                  </a:lnTo>
                  <a:lnTo>
                    <a:pt x="42" y="25"/>
                  </a:lnTo>
                  <a:lnTo>
                    <a:pt x="41" y="25"/>
                  </a:lnTo>
                  <a:lnTo>
                    <a:pt x="40" y="25"/>
                  </a:lnTo>
                  <a:lnTo>
                    <a:pt x="39" y="25"/>
                  </a:lnTo>
                  <a:lnTo>
                    <a:pt x="38" y="25"/>
                  </a:lnTo>
                  <a:lnTo>
                    <a:pt x="37" y="25"/>
                  </a:lnTo>
                  <a:lnTo>
                    <a:pt x="36" y="25"/>
                  </a:lnTo>
                  <a:lnTo>
                    <a:pt x="35" y="25"/>
                  </a:lnTo>
                  <a:lnTo>
                    <a:pt x="34" y="25"/>
                  </a:lnTo>
                  <a:lnTo>
                    <a:pt x="33" y="25"/>
                  </a:lnTo>
                  <a:lnTo>
                    <a:pt x="32" y="25"/>
                  </a:lnTo>
                  <a:lnTo>
                    <a:pt x="31" y="25"/>
                  </a:lnTo>
                  <a:lnTo>
                    <a:pt x="30" y="25"/>
                  </a:lnTo>
                  <a:lnTo>
                    <a:pt x="29" y="25"/>
                  </a:lnTo>
                  <a:lnTo>
                    <a:pt x="28" y="25"/>
                  </a:lnTo>
                  <a:lnTo>
                    <a:pt x="27" y="24"/>
                  </a:lnTo>
                  <a:lnTo>
                    <a:pt x="26" y="24"/>
                  </a:lnTo>
                  <a:lnTo>
                    <a:pt x="25" y="24"/>
                  </a:lnTo>
                  <a:lnTo>
                    <a:pt x="24" y="24"/>
                  </a:lnTo>
                  <a:lnTo>
                    <a:pt x="23" y="24"/>
                  </a:lnTo>
                  <a:lnTo>
                    <a:pt x="21" y="24"/>
                  </a:lnTo>
                  <a:lnTo>
                    <a:pt x="20" y="24"/>
                  </a:lnTo>
                  <a:lnTo>
                    <a:pt x="19" y="23"/>
                  </a:lnTo>
                  <a:lnTo>
                    <a:pt x="17" y="23"/>
                  </a:lnTo>
                  <a:lnTo>
                    <a:pt x="16" y="23"/>
                  </a:lnTo>
                  <a:lnTo>
                    <a:pt x="15" y="22"/>
                  </a:lnTo>
                  <a:lnTo>
                    <a:pt x="14" y="22"/>
                  </a:lnTo>
                  <a:lnTo>
                    <a:pt x="13" y="22"/>
                  </a:lnTo>
                  <a:lnTo>
                    <a:pt x="12" y="21"/>
                  </a:lnTo>
                  <a:lnTo>
                    <a:pt x="11" y="21"/>
                  </a:lnTo>
                  <a:lnTo>
                    <a:pt x="10" y="21"/>
                  </a:lnTo>
                  <a:lnTo>
                    <a:pt x="9" y="20"/>
                  </a:lnTo>
                  <a:lnTo>
                    <a:pt x="8" y="20"/>
                  </a:lnTo>
                  <a:lnTo>
                    <a:pt x="7" y="20"/>
                  </a:lnTo>
                  <a:lnTo>
                    <a:pt x="7" y="19"/>
                  </a:lnTo>
                  <a:lnTo>
                    <a:pt x="6" y="19"/>
                  </a:lnTo>
                  <a:lnTo>
                    <a:pt x="5" y="19"/>
                  </a:lnTo>
                  <a:lnTo>
                    <a:pt x="5" y="18"/>
                  </a:lnTo>
                  <a:lnTo>
                    <a:pt x="4" y="17"/>
                  </a:lnTo>
                  <a:lnTo>
                    <a:pt x="3" y="17"/>
                  </a:lnTo>
                  <a:lnTo>
                    <a:pt x="2" y="16"/>
                  </a:lnTo>
                  <a:lnTo>
                    <a:pt x="2" y="15"/>
                  </a:lnTo>
                  <a:lnTo>
                    <a:pt x="1" y="15"/>
                  </a:lnTo>
                  <a:lnTo>
                    <a:pt x="1" y="14"/>
                  </a:lnTo>
                  <a:lnTo>
                    <a:pt x="1" y="13"/>
                  </a:lnTo>
                  <a:lnTo>
                    <a:pt x="1" y="12"/>
                  </a:lnTo>
                  <a:lnTo>
                    <a:pt x="1" y="11"/>
                  </a:lnTo>
                  <a:lnTo>
                    <a:pt x="0" y="10"/>
                  </a:lnTo>
                  <a:lnTo>
                    <a:pt x="1" y="11"/>
                  </a:lnTo>
                  <a:lnTo>
                    <a:pt x="1" y="13"/>
                  </a:lnTo>
                  <a:lnTo>
                    <a:pt x="1" y="15"/>
                  </a:lnTo>
                  <a:lnTo>
                    <a:pt x="1" y="16"/>
                  </a:lnTo>
                  <a:lnTo>
                    <a:pt x="1" y="17"/>
                  </a:lnTo>
                  <a:lnTo>
                    <a:pt x="1" y="18"/>
                  </a:lnTo>
                  <a:lnTo>
                    <a:pt x="1" y="19"/>
                  </a:lnTo>
                  <a:lnTo>
                    <a:pt x="2" y="19"/>
                  </a:lnTo>
                  <a:lnTo>
                    <a:pt x="2" y="20"/>
                  </a:lnTo>
                  <a:lnTo>
                    <a:pt x="2" y="21"/>
                  </a:lnTo>
                  <a:lnTo>
                    <a:pt x="3" y="22"/>
                  </a:lnTo>
                  <a:lnTo>
                    <a:pt x="4" y="22"/>
                  </a:lnTo>
                  <a:lnTo>
                    <a:pt x="4" y="23"/>
                  </a:lnTo>
                  <a:lnTo>
                    <a:pt x="5" y="24"/>
                  </a:lnTo>
                  <a:lnTo>
                    <a:pt x="6" y="24"/>
                  </a:lnTo>
                  <a:lnTo>
                    <a:pt x="7" y="25"/>
                  </a:lnTo>
                  <a:lnTo>
                    <a:pt x="8" y="25"/>
                  </a:lnTo>
                  <a:lnTo>
                    <a:pt x="9" y="26"/>
                  </a:lnTo>
                  <a:lnTo>
                    <a:pt x="10" y="27"/>
                  </a:lnTo>
                  <a:lnTo>
                    <a:pt x="11" y="27"/>
                  </a:lnTo>
                  <a:lnTo>
                    <a:pt x="12" y="27"/>
                  </a:lnTo>
                  <a:lnTo>
                    <a:pt x="13" y="28"/>
                  </a:lnTo>
                  <a:lnTo>
                    <a:pt x="14" y="28"/>
                  </a:lnTo>
                  <a:lnTo>
                    <a:pt x="15" y="28"/>
                  </a:lnTo>
                  <a:lnTo>
                    <a:pt x="16" y="28"/>
                  </a:lnTo>
                  <a:lnTo>
                    <a:pt x="17" y="29"/>
                  </a:lnTo>
                  <a:lnTo>
                    <a:pt x="18" y="29"/>
                  </a:lnTo>
                  <a:lnTo>
                    <a:pt x="19" y="29"/>
                  </a:lnTo>
                  <a:lnTo>
                    <a:pt x="20" y="29"/>
                  </a:lnTo>
                  <a:lnTo>
                    <a:pt x="21" y="29"/>
                  </a:lnTo>
                  <a:lnTo>
                    <a:pt x="22" y="29"/>
                  </a:lnTo>
                  <a:lnTo>
                    <a:pt x="23" y="29"/>
                  </a:lnTo>
                  <a:lnTo>
                    <a:pt x="24" y="30"/>
                  </a:lnTo>
                  <a:lnTo>
                    <a:pt x="25" y="30"/>
                  </a:lnTo>
                  <a:lnTo>
                    <a:pt x="26" y="30"/>
                  </a:lnTo>
                  <a:lnTo>
                    <a:pt x="27" y="30"/>
                  </a:lnTo>
                  <a:lnTo>
                    <a:pt x="28" y="30"/>
                  </a:lnTo>
                  <a:lnTo>
                    <a:pt x="29" y="31"/>
                  </a:lnTo>
                  <a:lnTo>
                    <a:pt x="30" y="31"/>
                  </a:lnTo>
                  <a:lnTo>
                    <a:pt x="31" y="31"/>
                  </a:lnTo>
                  <a:lnTo>
                    <a:pt x="32" y="31"/>
                  </a:lnTo>
                  <a:lnTo>
                    <a:pt x="33" y="31"/>
                  </a:lnTo>
                  <a:lnTo>
                    <a:pt x="34" y="31"/>
                  </a:lnTo>
                  <a:lnTo>
                    <a:pt x="35" y="31"/>
                  </a:lnTo>
                  <a:lnTo>
                    <a:pt x="36" y="31"/>
                  </a:lnTo>
                  <a:lnTo>
                    <a:pt x="37" y="31"/>
                  </a:lnTo>
                  <a:lnTo>
                    <a:pt x="38" y="31"/>
                  </a:lnTo>
                  <a:lnTo>
                    <a:pt x="39" y="31"/>
                  </a:lnTo>
                  <a:lnTo>
                    <a:pt x="40" y="31"/>
                  </a:lnTo>
                  <a:lnTo>
                    <a:pt x="41" y="31"/>
                  </a:lnTo>
                  <a:lnTo>
                    <a:pt x="42" y="31"/>
                  </a:lnTo>
                  <a:lnTo>
                    <a:pt x="43" y="31"/>
                  </a:lnTo>
                  <a:lnTo>
                    <a:pt x="44" y="31"/>
                  </a:lnTo>
                  <a:lnTo>
                    <a:pt x="45" y="31"/>
                  </a:lnTo>
                  <a:lnTo>
                    <a:pt x="46" y="31"/>
                  </a:lnTo>
                  <a:lnTo>
                    <a:pt x="47" y="31"/>
                  </a:lnTo>
                  <a:lnTo>
                    <a:pt x="48" y="31"/>
                  </a:lnTo>
                  <a:lnTo>
                    <a:pt x="49" y="31"/>
                  </a:lnTo>
                  <a:lnTo>
                    <a:pt x="50" y="31"/>
                  </a:lnTo>
                  <a:lnTo>
                    <a:pt x="51" y="31"/>
                  </a:lnTo>
                  <a:lnTo>
                    <a:pt x="52" y="31"/>
                  </a:lnTo>
                  <a:lnTo>
                    <a:pt x="53" y="31"/>
                  </a:lnTo>
                  <a:lnTo>
                    <a:pt x="54" y="31"/>
                  </a:lnTo>
                  <a:lnTo>
                    <a:pt x="55" y="31"/>
                  </a:lnTo>
                  <a:lnTo>
                    <a:pt x="56" y="31"/>
                  </a:lnTo>
                  <a:lnTo>
                    <a:pt x="57" y="31"/>
                  </a:lnTo>
                  <a:lnTo>
                    <a:pt x="58" y="31"/>
                  </a:lnTo>
                  <a:lnTo>
                    <a:pt x="60" y="31"/>
                  </a:lnTo>
                  <a:lnTo>
                    <a:pt x="61" y="31"/>
                  </a:lnTo>
                  <a:lnTo>
                    <a:pt x="62" y="31"/>
                  </a:lnTo>
                  <a:lnTo>
                    <a:pt x="63" y="31"/>
                  </a:lnTo>
                  <a:lnTo>
                    <a:pt x="65" y="31"/>
                  </a:lnTo>
                  <a:lnTo>
                    <a:pt x="66" y="31"/>
                  </a:lnTo>
                  <a:lnTo>
                    <a:pt x="67" y="31"/>
                  </a:lnTo>
                  <a:lnTo>
                    <a:pt x="68" y="31"/>
                  </a:lnTo>
                  <a:lnTo>
                    <a:pt x="69" y="31"/>
                  </a:lnTo>
                  <a:lnTo>
                    <a:pt x="70" y="31"/>
                  </a:lnTo>
                  <a:lnTo>
                    <a:pt x="71" y="31"/>
                  </a:lnTo>
                  <a:lnTo>
                    <a:pt x="72" y="31"/>
                  </a:lnTo>
                  <a:lnTo>
                    <a:pt x="73" y="31"/>
                  </a:lnTo>
                  <a:lnTo>
                    <a:pt x="74" y="31"/>
                  </a:lnTo>
                  <a:lnTo>
                    <a:pt x="75" y="30"/>
                  </a:lnTo>
                  <a:lnTo>
                    <a:pt x="76" y="30"/>
                  </a:lnTo>
                  <a:lnTo>
                    <a:pt x="77" y="30"/>
                  </a:lnTo>
                  <a:lnTo>
                    <a:pt x="78" y="30"/>
                  </a:lnTo>
                  <a:lnTo>
                    <a:pt x="79" y="30"/>
                  </a:lnTo>
                  <a:lnTo>
                    <a:pt x="80" y="30"/>
                  </a:lnTo>
                  <a:lnTo>
                    <a:pt x="81" y="30"/>
                  </a:lnTo>
                  <a:lnTo>
                    <a:pt x="82" y="29"/>
                  </a:lnTo>
                  <a:lnTo>
                    <a:pt x="83" y="29"/>
                  </a:lnTo>
                  <a:lnTo>
                    <a:pt x="84" y="29"/>
                  </a:lnTo>
                  <a:lnTo>
                    <a:pt x="85" y="29"/>
                  </a:lnTo>
                  <a:lnTo>
                    <a:pt x="87" y="29"/>
                  </a:lnTo>
                  <a:lnTo>
                    <a:pt x="88" y="29"/>
                  </a:lnTo>
                  <a:lnTo>
                    <a:pt x="90" y="28"/>
                  </a:lnTo>
                  <a:lnTo>
                    <a:pt x="92" y="28"/>
                  </a:lnTo>
                  <a:lnTo>
                    <a:pt x="94" y="28"/>
                  </a:lnTo>
                  <a:lnTo>
                    <a:pt x="96" y="28"/>
                  </a:lnTo>
                  <a:lnTo>
                    <a:pt x="99" y="27"/>
                  </a:lnTo>
                  <a:lnTo>
                    <a:pt x="102" y="26"/>
                  </a:lnTo>
                  <a:lnTo>
                    <a:pt x="104" y="26"/>
                  </a:lnTo>
                  <a:lnTo>
                    <a:pt x="106" y="25"/>
                  </a:lnTo>
                  <a:lnTo>
                    <a:pt x="108" y="25"/>
                  </a:lnTo>
                  <a:lnTo>
                    <a:pt x="111" y="24"/>
                  </a:lnTo>
                  <a:lnTo>
                    <a:pt x="112" y="24"/>
                  </a:lnTo>
                  <a:lnTo>
                    <a:pt x="114" y="24"/>
                  </a:lnTo>
                  <a:lnTo>
                    <a:pt x="116" y="23"/>
                  </a:lnTo>
                  <a:lnTo>
                    <a:pt x="117" y="23"/>
                  </a:lnTo>
                  <a:lnTo>
                    <a:pt x="118" y="22"/>
                  </a:lnTo>
                  <a:lnTo>
                    <a:pt x="119" y="22"/>
                  </a:lnTo>
                  <a:lnTo>
                    <a:pt x="120" y="22"/>
                  </a:lnTo>
                  <a:lnTo>
                    <a:pt x="121" y="21"/>
                  </a:lnTo>
                  <a:lnTo>
                    <a:pt x="122" y="21"/>
                  </a:lnTo>
                  <a:lnTo>
                    <a:pt x="123" y="21"/>
                  </a:lnTo>
                  <a:lnTo>
                    <a:pt x="124" y="20"/>
                  </a:lnTo>
                  <a:lnTo>
                    <a:pt x="125" y="20"/>
                  </a:lnTo>
                  <a:lnTo>
                    <a:pt x="126" y="19"/>
                  </a:lnTo>
                  <a:lnTo>
                    <a:pt x="127" y="19"/>
                  </a:lnTo>
                  <a:lnTo>
                    <a:pt x="127" y="18"/>
                  </a:lnTo>
                  <a:lnTo>
                    <a:pt x="128" y="18"/>
                  </a:lnTo>
                  <a:lnTo>
                    <a:pt x="129" y="17"/>
                  </a:lnTo>
                  <a:lnTo>
                    <a:pt x="130" y="16"/>
                  </a:lnTo>
                  <a:lnTo>
                    <a:pt x="131" y="15"/>
                  </a:lnTo>
                  <a:lnTo>
                    <a:pt x="131" y="14"/>
                  </a:lnTo>
                  <a:lnTo>
                    <a:pt x="132" y="13"/>
                  </a:lnTo>
                  <a:lnTo>
                    <a:pt x="132" y="12"/>
                  </a:lnTo>
                  <a:lnTo>
                    <a:pt x="132" y="11"/>
                  </a:lnTo>
                  <a:lnTo>
                    <a:pt x="132" y="10"/>
                  </a:lnTo>
                  <a:lnTo>
                    <a:pt x="132" y="9"/>
                  </a:lnTo>
                  <a:lnTo>
                    <a:pt x="133" y="8"/>
                  </a:lnTo>
                  <a:lnTo>
                    <a:pt x="133" y="7"/>
                  </a:lnTo>
                  <a:lnTo>
                    <a:pt x="132" y="6"/>
                  </a:lnTo>
                  <a:lnTo>
                    <a:pt x="132" y="5"/>
                  </a:lnTo>
                  <a:lnTo>
                    <a:pt x="132" y="4"/>
                  </a:lnTo>
                  <a:lnTo>
                    <a:pt x="132" y="3"/>
                  </a:lnTo>
                  <a:lnTo>
                    <a:pt x="132" y="2"/>
                  </a:lnTo>
                  <a:lnTo>
                    <a:pt x="131" y="1"/>
                  </a:lnTo>
                  <a:lnTo>
                    <a:pt x="13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5" name="Freeform 313"/>
            <p:cNvSpPr>
              <a:spLocks noChangeAspect="1"/>
            </p:cNvSpPr>
            <p:nvPr/>
          </p:nvSpPr>
          <p:spPr bwMode="auto">
            <a:xfrm>
              <a:off x="4290" y="820"/>
              <a:ext cx="51" cy="22"/>
            </a:xfrm>
            <a:custGeom>
              <a:avLst/>
              <a:gdLst>
                <a:gd name="T0" fmla="*/ 50 w 51"/>
                <a:gd name="T1" fmla="*/ 0 h 22"/>
                <a:gd name="T2" fmla="*/ 50 w 51"/>
                <a:gd name="T3" fmla="*/ 0 h 22"/>
                <a:gd name="T4" fmla="*/ 50 w 51"/>
                <a:gd name="T5" fmla="*/ 1 h 22"/>
                <a:gd name="T6" fmla="*/ 50 w 51"/>
                <a:gd name="T7" fmla="*/ 2 h 22"/>
                <a:gd name="T8" fmla="*/ 50 w 51"/>
                <a:gd name="T9" fmla="*/ 3 h 22"/>
                <a:gd name="T10" fmla="*/ 49 w 51"/>
                <a:gd name="T11" fmla="*/ 4 h 22"/>
                <a:gd name="T12" fmla="*/ 49 w 51"/>
                <a:gd name="T13" fmla="*/ 5 h 22"/>
                <a:gd name="T14" fmla="*/ 48 w 51"/>
                <a:gd name="T15" fmla="*/ 6 h 22"/>
                <a:gd name="T16" fmla="*/ 47 w 51"/>
                <a:gd name="T17" fmla="*/ 7 h 22"/>
                <a:gd name="T18" fmla="*/ 47 w 51"/>
                <a:gd name="T19" fmla="*/ 8 h 22"/>
                <a:gd name="T20" fmla="*/ 46 w 51"/>
                <a:gd name="T21" fmla="*/ 8 h 22"/>
                <a:gd name="T22" fmla="*/ 46 w 51"/>
                <a:gd name="T23" fmla="*/ 9 h 22"/>
                <a:gd name="T24" fmla="*/ 45 w 51"/>
                <a:gd name="T25" fmla="*/ 9 h 22"/>
                <a:gd name="T26" fmla="*/ 45 w 51"/>
                <a:gd name="T27" fmla="*/ 10 h 22"/>
                <a:gd name="T28" fmla="*/ 44 w 51"/>
                <a:gd name="T29" fmla="*/ 10 h 22"/>
                <a:gd name="T30" fmla="*/ 43 w 51"/>
                <a:gd name="T31" fmla="*/ 11 h 22"/>
                <a:gd name="T32" fmla="*/ 42 w 51"/>
                <a:gd name="T33" fmla="*/ 11 h 22"/>
                <a:gd name="T34" fmla="*/ 41 w 51"/>
                <a:gd name="T35" fmla="*/ 12 h 22"/>
                <a:gd name="T36" fmla="*/ 40 w 51"/>
                <a:gd name="T37" fmla="*/ 12 h 22"/>
                <a:gd name="T38" fmla="*/ 39 w 51"/>
                <a:gd name="T39" fmla="*/ 13 h 22"/>
                <a:gd name="T40" fmla="*/ 38 w 51"/>
                <a:gd name="T41" fmla="*/ 13 h 22"/>
                <a:gd name="T42" fmla="*/ 36 w 51"/>
                <a:gd name="T43" fmla="*/ 13 h 22"/>
                <a:gd name="T44" fmla="*/ 36 w 51"/>
                <a:gd name="T45" fmla="*/ 14 h 22"/>
                <a:gd name="T46" fmla="*/ 34 w 51"/>
                <a:gd name="T47" fmla="*/ 14 h 22"/>
                <a:gd name="T48" fmla="*/ 33 w 51"/>
                <a:gd name="T49" fmla="*/ 14 h 22"/>
                <a:gd name="T50" fmla="*/ 32 w 51"/>
                <a:gd name="T51" fmla="*/ 14 h 22"/>
                <a:gd name="T52" fmla="*/ 30 w 51"/>
                <a:gd name="T53" fmla="*/ 15 h 22"/>
                <a:gd name="T54" fmla="*/ 28 w 51"/>
                <a:gd name="T55" fmla="*/ 15 h 22"/>
                <a:gd name="T56" fmla="*/ 26 w 51"/>
                <a:gd name="T57" fmla="*/ 16 h 22"/>
                <a:gd name="T58" fmla="*/ 24 w 51"/>
                <a:gd name="T59" fmla="*/ 16 h 22"/>
                <a:gd name="T60" fmla="*/ 21 w 51"/>
                <a:gd name="T61" fmla="*/ 17 h 22"/>
                <a:gd name="T62" fmla="*/ 19 w 51"/>
                <a:gd name="T63" fmla="*/ 18 h 22"/>
                <a:gd name="T64" fmla="*/ 16 w 51"/>
                <a:gd name="T65" fmla="*/ 18 h 22"/>
                <a:gd name="T66" fmla="*/ 14 w 51"/>
                <a:gd name="T67" fmla="*/ 18 h 22"/>
                <a:gd name="T68" fmla="*/ 12 w 51"/>
                <a:gd name="T69" fmla="*/ 19 h 22"/>
                <a:gd name="T70" fmla="*/ 10 w 51"/>
                <a:gd name="T71" fmla="*/ 19 h 22"/>
                <a:gd name="T72" fmla="*/ 7 w 51"/>
                <a:gd name="T73" fmla="*/ 20 h 22"/>
                <a:gd name="T74" fmla="*/ 6 w 51"/>
                <a:gd name="T75" fmla="*/ 20 h 22"/>
                <a:gd name="T76" fmla="*/ 4 w 51"/>
                <a:gd name="T77" fmla="*/ 20 h 22"/>
                <a:gd name="T78" fmla="*/ 2 w 51"/>
                <a:gd name="T79" fmla="*/ 21 h 22"/>
                <a:gd name="T80" fmla="*/ 0 w 51"/>
                <a:gd name="T81" fmla="*/ 21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 h="22">
                  <a:moveTo>
                    <a:pt x="50" y="0"/>
                  </a:moveTo>
                  <a:lnTo>
                    <a:pt x="50" y="0"/>
                  </a:lnTo>
                  <a:lnTo>
                    <a:pt x="50" y="1"/>
                  </a:lnTo>
                  <a:lnTo>
                    <a:pt x="50" y="2"/>
                  </a:lnTo>
                  <a:lnTo>
                    <a:pt x="50" y="3"/>
                  </a:lnTo>
                  <a:lnTo>
                    <a:pt x="49" y="4"/>
                  </a:lnTo>
                  <a:lnTo>
                    <a:pt x="49" y="5"/>
                  </a:lnTo>
                  <a:lnTo>
                    <a:pt x="48" y="6"/>
                  </a:lnTo>
                  <a:lnTo>
                    <a:pt x="47" y="7"/>
                  </a:lnTo>
                  <a:lnTo>
                    <a:pt x="47" y="8"/>
                  </a:lnTo>
                  <a:lnTo>
                    <a:pt x="46" y="8"/>
                  </a:lnTo>
                  <a:lnTo>
                    <a:pt x="46" y="9"/>
                  </a:lnTo>
                  <a:lnTo>
                    <a:pt x="45" y="9"/>
                  </a:lnTo>
                  <a:lnTo>
                    <a:pt x="45" y="10"/>
                  </a:lnTo>
                  <a:lnTo>
                    <a:pt x="44" y="10"/>
                  </a:lnTo>
                  <a:lnTo>
                    <a:pt x="43" y="11"/>
                  </a:lnTo>
                  <a:lnTo>
                    <a:pt x="42" y="11"/>
                  </a:lnTo>
                  <a:lnTo>
                    <a:pt x="41" y="12"/>
                  </a:lnTo>
                  <a:lnTo>
                    <a:pt x="40" y="12"/>
                  </a:lnTo>
                  <a:lnTo>
                    <a:pt x="39" y="13"/>
                  </a:lnTo>
                  <a:lnTo>
                    <a:pt x="38" y="13"/>
                  </a:lnTo>
                  <a:lnTo>
                    <a:pt x="36" y="13"/>
                  </a:lnTo>
                  <a:lnTo>
                    <a:pt x="36" y="14"/>
                  </a:lnTo>
                  <a:lnTo>
                    <a:pt x="34" y="14"/>
                  </a:lnTo>
                  <a:lnTo>
                    <a:pt x="33" y="14"/>
                  </a:lnTo>
                  <a:lnTo>
                    <a:pt x="32" y="14"/>
                  </a:lnTo>
                  <a:lnTo>
                    <a:pt x="30" y="15"/>
                  </a:lnTo>
                  <a:lnTo>
                    <a:pt x="28" y="15"/>
                  </a:lnTo>
                  <a:lnTo>
                    <a:pt x="26" y="16"/>
                  </a:lnTo>
                  <a:lnTo>
                    <a:pt x="24" y="16"/>
                  </a:lnTo>
                  <a:lnTo>
                    <a:pt x="21" y="17"/>
                  </a:lnTo>
                  <a:lnTo>
                    <a:pt x="19" y="18"/>
                  </a:lnTo>
                  <a:lnTo>
                    <a:pt x="16" y="18"/>
                  </a:lnTo>
                  <a:lnTo>
                    <a:pt x="14" y="18"/>
                  </a:lnTo>
                  <a:lnTo>
                    <a:pt x="12" y="19"/>
                  </a:lnTo>
                  <a:lnTo>
                    <a:pt x="10" y="19"/>
                  </a:lnTo>
                  <a:lnTo>
                    <a:pt x="7" y="20"/>
                  </a:lnTo>
                  <a:lnTo>
                    <a:pt x="6" y="20"/>
                  </a:lnTo>
                  <a:lnTo>
                    <a:pt x="4" y="20"/>
                  </a:lnTo>
                  <a:lnTo>
                    <a:pt x="2" y="21"/>
                  </a:lnTo>
                  <a:lnTo>
                    <a:pt x="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6" name="Freeform 314"/>
            <p:cNvSpPr>
              <a:spLocks noChangeAspect="1"/>
            </p:cNvSpPr>
            <p:nvPr/>
          </p:nvSpPr>
          <p:spPr bwMode="auto">
            <a:xfrm>
              <a:off x="4288" y="841"/>
              <a:ext cx="3" cy="1"/>
            </a:xfrm>
            <a:custGeom>
              <a:avLst/>
              <a:gdLst>
                <a:gd name="T0" fmla="*/ 2 w 3"/>
                <a:gd name="T1" fmla="*/ 0 h 1"/>
                <a:gd name="T2" fmla="*/ 1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2" y="0"/>
                  </a:moveTo>
                  <a:lnTo>
                    <a:pt x="1" y="0"/>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7" name="Freeform 315"/>
            <p:cNvSpPr>
              <a:spLocks noChangeAspect="1"/>
            </p:cNvSpPr>
            <p:nvPr/>
          </p:nvSpPr>
          <p:spPr bwMode="auto">
            <a:xfrm>
              <a:off x="4281" y="841"/>
              <a:ext cx="8" cy="2"/>
            </a:xfrm>
            <a:custGeom>
              <a:avLst/>
              <a:gdLst>
                <a:gd name="T0" fmla="*/ 7 w 8"/>
                <a:gd name="T1" fmla="*/ 0 h 2"/>
                <a:gd name="T2" fmla="*/ 6 w 8"/>
                <a:gd name="T3" fmla="*/ 0 h 2"/>
                <a:gd name="T4" fmla="*/ 5 w 8"/>
                <a:gd name="T5" fmla="*/ 0 h 2"/>
                <a:gd name="T6" fmla="*/ 4 w 8"/>
                <a:gd name="T7" fmla="*/ 0 h 2"/>
                <a:gd name="T8" fmla="*/ 3 w 8"/>
                <a:gd name="T9" fmla="*/ 0 h 2"/>
                <a:gd name="T10" fmla="*/ 2 w 8"/>
                <a:gd name="T11" fmla="*/ 1 h 2"/>
                <a:gd name="T12" fmla="*/ 1 w 8"/>
                <a:gd name="T13" fmla="*/ 1 h 2"/>
                <a:gd name="T14" fmla="*/ 0 w 8"/>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2">
                  <a:moveTo>
                    <a:pt x="7" y="0"/>
                  </a:moveTo>
                  <a:lnTo>
                    <a:pt x="6" y="0"/>
                  </a:lnTo>
                  <a:lnTo>
                    <a:pt x="5" y="0"/>
                  </a:lnTo>
                  <a:lnTo>
                    <a:pt x="4" y="0"/>
                  </a:lnTo>
                  <a:lnTo>
                    <a:pt x="3" y="0"/>
                  </a:lnTo>
                  <a:lnTo>
                    <a:pt x="2" y="1"/>
                  </a:lnTo>
                  <a:lnTo>
                    <a:pt x="1" y="1"/>
                  </a:lnTo>
                  <a:lnTo>
                    <a:pt x="0"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08" name="Line 316"/>
            <p:cNvSpPr>
              <a:spLocks noChangeAspect="1" noChangeShapeType="1"/>
            </p:cNvSpPr>
            <p:nvPr/>
          </p:nvSpPr>
          <p:spPr bwMode="auto">
            <a:xfrm flipH="1" flipV="1">
              <a:off x="4169" y="864"/>
              <a:ext cx="118" cy="1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409" name="Freeform 317"/>
            <p:cNvSpPr>
              <a:spLocks noChangeAspect="1"/>
            </p:cNvSpPr>
            <p:nvPr/>
          </p:nvSpPr>
          <p:spPr bwMode="auto">
            <a:xfrm>
              <a:off x="4144" y="868"/>
              <a:ext cx="140" cy="33"/>
            </a:xfrm>
            <a:custGeom>
              <a:avLst/>
              <a:gdLst>
                <a:gd name="T0" fmla="*/ 29 w 140"/>
                <a:gd name="T1" fmla="*/ 0 h 33"/>
                <a:gd name="T2" fmla="*/ 0 w 140"/>
                <a:gd name="T3" fmla="*/ 28 h 33"/>
                <a:gd name="T4" fmla="*/ 122 w 140"/>
                <a:gd name="T5" fmla="*/ 32 h 33"/>
                <a:gd name="T6" fmla="*/ 139 w 140"/>
                <a:gd name="T7" fmla="*/ 5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33">
                  <a:moveTo>
                    <a:pt x="29" y="0"/>
                  </a:moveTo>
                  <a:lnTo>
                    <a:pt x="0" y="28"/>
                  </a:lnTo>
                  <a:lnTo>
                    <a:pt x="122" y="32"/>
                  </a:lnTo>
                  <a:lnTo>
                    <a:pt x="139" y="5"/>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0" name="Freeform 318"/>
            <p:cNvSpPr>
              <a:spLocks noChangeAspect="1"/>
            </p:cNvSpPr>
            <p:nvPr/>
          </p:nvSpPr>
          <p:spPr bwMode="auto">
            <a:xfrm>
              <a:off x="4281" y="873"/>
              <a:ext cx="54" cy="30"/>
            </a:xfrm>
            <a:custGeom>
              <a:avLst/>
              <a:gdLst>
                <a:gd name="T0" fmla="*/ 16 w 54"/>
                <a:gd name="T1" fmla="*/ 0 h 30"/>
                <a:gd name="T2" fmla="*/ 0 w 54"/>
                <a:gd name="T3" fmla="*/ 27 h 30"/>
                <a:gd name="T4" fmla="*/ 36 w 54"/>
                <a:gd name="T5" fmla="*/ 29 h 30"/>
                <a:gd name="T6" fmla="*/ 53 w 54"/>
                <a:gd name="T7" fmla="*/ 2 h 30"/>
                <a:gd name="T8" fmla="*/ 16 w 5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16" y="0"/>
                  </a:moveTo>
                  <a:lnTo>
                    <a:pt x="0" y="27"/>
                  </a:lnTo>
                  <a:lnTo>
                    <a:pt x="36" y="29"/>
                  </a:lnTo>
                  <a:lnTo>
                    <a:pt x="53" y="2"/>
                  </a:lnTo>
                  <a:lnTo>
                    <a:pt x="16"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411" name="Freeform 319"/>
            <p:cNvSpPr>
              <a:spLocks noChangeAspect="1"/>
            </p:cNvSpPr>
            <p:nvPr/>
          </p:nvSpPr>
          <p:spPr bwMode="auto">
            <a:xfrm>
              <a:off x="4115" y="867"/>
              <a:ext cx="45" cy="29"/>
            </a:xfrm>
            <a:custGeom>
              <a:avLst/>
              <a:gdLst>
                <a:gd name="T0" fmla="*/ 44 w 45"/>
                <a:gd name="T1" fmla="*/ 1 h 29"/>
                <a:gd name="T2" fmla="*/ 30 w 45"/>
                <a:gd name="T3" fmla="*/ 0 h 29"/>
                <a:gd name="T4" fmla="*/ 0 w 45"/>
                <a:gd name="T5" fmla="*/ 28 h 29"/>
                <a:gd name="T6" fmla="*/ 15 w 45"/>
                <a:gd name="T7" fmla="*/ 28 h 29"/>
                <a:gd name="T8" fmla="*/ 44 w 45"/>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1"/>
                  </a:moveTo>
                  <a:lnTo>
                    <a:pt x="30" y="0"/>
                  </a:lnTo>
                  <a:lnTo>
                    <a:pt x="0" y="28"/>
                  </a:lnTo>
                  <a:lnTo>
                    <a:pt x="15" y="28"/>
                  </a:lnTo>
                  <a:lnTo>
                    <a:pt x="44"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sp>
        <p:nvSpPr>
          <p:cNvPr id="92281" name="Line 320"/>
          <p:cNvSpPr>
            <a:spLocks noChangeShapeType="1"/>
          </p:cNvSpPr>
          <p:nvPr/>
        </p:nvSpPr>
        <p:spPr bwMode="auto">
          <a:xfrm>
            <a:off x="6618288" y="5916613"/>
            <a:ext cx="0" cy="1809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82" name="Line 321"/>
          <p:cNvSpPr>
            <a:spLocks noChangeShapeType="1"/>
          </p:cNvSpPr>
          <p:nvPr/>
        </p:nvSpPr>
        <p:spPr bwMode="auto">
          <a:xfrm>
            <a:off x="7496175" y="5916613"/>
            <a:ext cx="0" cy="304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83" name="Text Box 322"/>
          <p:cNvSpPr txBox="1">
            <a:spLocks noChangeArrowheads="1"/>
          </p:cNvSpPr>
          <p:nvPr/>
        </p:nvSpPr>
        <p:spPr bwMode="auto">
          <a:xfrm>
            <a:off x="7962900" y="4419600"/>
            <a:ext cx="282575" cy="209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900">
                <a:solidFill>
                  <a:srgbClr val="000000"/>
                </a:solidFill>
                <a:latin typeface="Times New Roman" panose="02020603050405020304" pitchFamily="18" charset="0"/>
              </a:rPr>
              <a:t>GSS</a:t>
            </a:r>
            <a:endParaRPr lang="en-US" altLang="en-US" sz="500">
              <a:solidFill>
                <a:srgbClr val="000000"/>
              </a:solidFill>
              <a:latin typeface="Times New Roman" panose="02020603050405020304" pitchFamily="18" charset="0"/>
            </a:endParaRPr>
          </a:p>
        </p:txBody>
      </p:sp>
      <p:sp>
        <p:nvSpPr>
          <p:cNvPr id="92284" name="Text Box 323"/>
          <p:cNvSpPr txBox="1">
            <a:spLocks noChangeArrowheads="1"/>
          </p:cNvSpPr>
          <p:nvPr/>
        </p:nvSpPr>
        <p:spPr bwMode="auto">
          <a:xfrm>
            <a:off x="7904163" y="3844925"/>
            <a:ext cx="676275" cy="209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900">
                <a:solidFill>
                  <a:srgbClr val="000000"/>
                </a:solidFill>
                <a:latin typeface="Times New Roman" panose="02020603050405020304" pitchFamily="18" charset="0"/>
              </a:rPr>
              <a:t>PIOD/PCDU</a:t>
            </a:r>
          </a:p>
        </p:txBody>
      </p:sp>
      <p:sp>
        <p:nvSpPr>
          <p:cNvPr id="92285" name="Text Box 324"/>
          <p:cNvSpPr txBox="1">
            <a:spLocks noChangeArrowheads="1"/>
          </p:cNvSpPr>
          <p:nvPr/>
        </p:nvSpPr>
        <p:spPr bwMode="auto">
          <a:xfrm>
            <a:off x="152400" y="3929063"/>
            <a:ext cx="288925" cy="1952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800" b="1" i="1">
                <a:solidFill>
                  <a:srgbClr val="808080"/>
                </a:solidFill>
                <a:latin typeface="Times New Roman" panose="02020603050405020304" pitchFamily="18" charset="0"/>
              </a:rPr>
              <a:t>CMS</a:t>
            </a:r>
          </a:p>
        </p:txBody>
      </p:sp>
      <p:sp>
        <p:nvSpPr>
          <p:cNvPr id="92286" name="Text Box 325"/>
          <p:cNvSpPr txBox="1">
            <a:spLocks noChangeArrowheads="1"/>
          </p:cNvSpPr>
          <p:nvPr/>
        </p:nvSpPr>
        <p:spPr bwMode="auto">
          <a:xfrm>
            <a:off x="152400" y="2995613"/>
            <a:ext cx="527050" cy="1952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800" b="1" i="1">
                <a:solidFill>
                  <a:srgbClr val="808080"/>
                </a:solidFill>
                <a:latin typeface="Times New Roman" panose="02020603050405020304" pitchFamily="18" charset="0"/>
              </a:rPr>
              <a:t>SENSORS</a:t>
            </a:r>
          </a:p>
        </p:txBody>
      </p:sp>
      <p:sp>
        <p:nvSpPr>
          <p:cNvPr id="92287" name="Line 326"/>
          <p:cNvSpPr>
            <a:spLocks noChangeShapeType="1"/>
          </p:cNvSpPr>
          <p:nvPr/>
        </p:nvSpPr>
        <p:spPr bwMode="auto">
          <a:xfrm>
            <a:off x="6681788" y="1941513"/>
            <a:ext cx="7937" cy="2603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88" name="Rectangle 327"/>
          <p:cNvSpPr>
            <a:spLocks noChangeArrowheads="1"/>
          </p:cNvSpPr>
          <p:nvPr/>
        </p:nvSpPr>
        <p:spPr bwMode="auto">
          <a:xfrm>
            <a:off x="6832600" y="5611813"/>
            <a:ext cx="338138" cy="347662"/>
          </a:xfrm>
          <a:prstGeom prst="rect">
            <a:avLst/>
          </a:prstGeom>
          <a:solidFill>
            <a:schemeClr val="bg1"/>
          </a:solidFill>
          <a:ln w="9525">
            <a:miter lim="800000"/>
            <a:headEnd/>
            <a:tailEnd/>
          </a:ln>
          <a:effectLst/>
          <a:scene3d>
            <a:camera prst="legacyPerspectiv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28398" dir="1593903" algn="ctr" rotWithShape="0">
                    <a:schemeClr val="bg2"/>
                  </a:outerShdw>
                </a:effectLst>
              </a14:hiddenEffects>
            </a:ext>
          </a:extLst>
        </p:spPr>
        <p:txBody>
          <a:bodyPr lIns="36000" tIns="36000" rIns="0" bIns="0">
            <a:spAutoFit/>
            <a:flatTx/>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endParaRPr lang="en-US" altLang="en-US" sz="300">
              <a:solidFill>
                <a:srgbClr val="000000"/>
              </a:solidFill>
              <a:latin typeface="Times New Roman" panose="02020603050405020304" pitchFamily="18" charset="0"/>
            </a:endParaRPr>
          </a:p>
          <a:p>
            <a:pPr algn="ctr">
              <a:spcBef>
                <a:spcPct val="0"/>
              </a:spcBef>
              <a:buFontTx/>
              <a:buNone/>
            </a:pPr>
            <a:r>
              <a:rPr lang="en-US" altLang="en-US" sz="700">
                <a:solidFill>
                  <a:srgbClr val="000000"/>
                </a:solidFill>
                <a:latin typeface="Times New Roman" panose="02020603050405020304" pitchFamily="18" charset="0"/>
              </a:rPr>
              <a:t>XBT/</a:t>
            </a:r>
          </a:p>
          <a:p>
            <a:pPr algn="ctr">
              <a:spcBef>
                <a:spcPct val="0"/>
              </a:spcBef>
              <a:buFontTx/>
              <a:buNone/>
            </a:pPr>
            <a:r>
              <a:rPr lang="en-US" altLang="en-US" sz="700">
                <a:solidFill>
                  <a:srgbClr val="000000"/>
                </a:solidFill>
                <a:latin typeface="Times New Roman" panose="02020603050405020304" pitchFamily="18" charset="0"/>
              </a:rPr>
              <a:t>XSV</a:t>
            </a:r>
          </a:p>
          <a:p>
            <a:pPr algn="ctr">
              <a:spcBef>
                <a:spcPct val="0"/>
              </a:spcBef>
              <a:buFontTx/>
              <a:buNone/>
            </a:pPr>
            <a:endParaRPr lang="en-US" altLang="en-US" sz="300">
              <a:solidFill>
                <a:srgbClr val="000000"/>
              </a:solidFill>
              <a:latin typeface="Times New Roman" panose="02020603050405020304" pitchFamily="18" charset="0"/>
            </a:endParaRPr>
          </a:p>
        </p:txBody>
      </p:sp>
      <p:sp>
        <p:nvSpPr>
          <p:cNvPr id="92289" name="Freeform 328"/>
          <p:cNvSpPr>
            <a:spLocks/>
          </p:cNvSpPr>
          <p:nvPr/>
        </p:nvSpPr>
        <p:spPr bwMode="auto">
          <a:xfrm>
            <a:off x="7045325" y="5383213"/>
            <a:ext cx="450850" cy="228600"/>
          </a:xfrm>
          <a:custGeom>
            <a:avLst/>
            <a:gdLst>
              <a:gd name="T0" fmla="*/ 2147483646 w 240"/>
              <a:gd name="T1" fmla="*/ 0 h 96"/>
              <a:gd name="T2" fmla="*/ 0 w 240"/>
              <a:gd name="T3" fmla="*/ 0 h 96"/>
              <a:gd name="T4" fmla="*/ 0 w 240"/>
              <a:gd name="T5" fmla="*/ 2147483646 h 96"/>
              <a:gd name="T6" fmla="*/ 0 60000 65536"/>
              <a:gd name="T7" fmla="*/ 0 60000 65536"/>
              <a:gd name="T8" fmla="*/ 0 60000 65536"/>
            </a:gdLst>
            <a:ahLst/>
            <a:cxnLst>
              <a:cxn ang="T6">
                <a:pos x="T0" y="T1"/>
              </a:cxn>
              <a:cxn ang="T7">
                <a:pos x="T2" y="T3"/>
              </a:cxn>
              <a:cxn ang="T8">
                <a:pos x="T4" y="T5"/>
              </a:cxn>
            </a:cxnLst>
            <a:rect l="0" t="0" r="r" b="b"/>
            <a:pathLst>
              <a:path w="240" h="96">
                <a:moveTo>
                  <a:pt x="240" y="0"/>
                </a:moveTo>
                <a:lnTo>
                  <a:pt x="0" y="0"/>
                </a:lnTo>
                <a:lnTo>
                  <a:pt x="0" y="96"/>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0" name="Line 329"/>
          <p:cNvSpPr>
            <a:spLocks noChangeShapeType="1"/>
          </p:cNvSpPr>
          <p:nvPr/>
        </p:nvSpPr>
        <p:spPr bwMode="auto">
          <a:xfrm flipH="1" flipV="1">
            <a:off x="6248400" y="3452813"/>
            <a:ext cx="0" cy="41275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1" name="Line 330"/>
          <p:cNvSpPr>
            <a:spLocks noChangeShapeType="1"/>
          </p:cNvSpPr>
          <p:nvPr/>
        </p:nvSpPr>
        <p:spPr bwMode="auto">
          <a:xfrm flipH="1" flipV="1">
            <a:off x="6605588" y="3611563"/>
            <a:ext cx="0" cy="24765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2" name="Text Box 331"/>
          <p:cNvSpPr txBox="1">
            <a:spLocks noChangeArrowheads="1"/>
          </p:cNvSpPr>
          <p:nvPr/>
        </p:nvSpPr>
        <p:spPr bwMode="auto">
          <a:xfrm>
            <a:off x="152400" y="4900613"/>
            <a:ext cx="619125" cy="4397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800" b="1" i="1">
                <a:solidFill>
                  <a:srgbClr val="808080"/>
                </a:solidFill>
                <a:latin typeface="Times New Roman" panose="02020603050405020304" pitchFamily="18" charset="0"/>
              </a:rPr>
              <a:t>WEAPONS /</a:t>
            </a:r>
          </a:p>
          <a:p>
            <a:pPr>
              <a:spcBef>
                <a:spcPct val="0"/>
              </a:spcBef>
              <a:buFontTx/>
              <a:buNone/>
            </a:pPr>
            <a:r>
              <a:rPr lang="en-US" altLang="en-US" sz="800" b="1" i="1">
                <a:solidFill>
                  <a:srgbClr val="808080"/>
                </a:solidFill>
                <a:latin typeface="Times New Roman" panose="02020603050405020304" pitchFamily="18" charset="0"/>
              </a:rPr>
              <a:t>SONAR /</a:t>
            </a:r>
          </a:p>
          <a:p>
            <a:pPr>
              <a:spcBef>
                <a:spcPct val="0"/>
              </a:spcBef>
              <a:buFontTx/>
              <a:buNone/>
            </a:pPr>
            <a:r>
              <a:rPr lang="en-US" altLang="en-US" sz="800" b="1" i="1">
                <a:solidFill>
                  <a:srgbClr val="808080"/>
                </a:solidFill>
                <a:latin typeface="Times New Roman" panose="02020603050405020304" pitchFamily="18" charset="0"/>
              </a:rPr>
              <a:t>NAV</a:t>
            </a:r>
          </a:p>
        </p:txBody>
      </p:sp>
      <p:sp>
        <p:nvSpPr>
          <p:cNvPr id="92293" name="Line 332"/>
          <p:cNvSpPr>
            <a:spLocks noChangeShapeType="1"/>
          </p:cNvSpPr>
          <p:nvPr/>
        </p:nvSpPr>
        <p:spPr bwMode="auto">
          <a:xfrm>
            <a:off x="619125" y="2608263"/>
            <a:ext cx="0" cy="24765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4" name="Line 333"/>
          <p:cNvSpPr>
            <a:spLocks noChangeShapeType="1"/>
          </p:cNvSpPr>
          <p:nvPr/>
        </p:nvSpPr>
        <p:spPr bwMode="auto">
          <a:xfrm>
            <a:off x="619125" y="2846388"/>
            <a:ext cx="457200" cy="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5" name="Line 334"/>
          <p:cNvSpPr>
            <a:spLocks noChangeShapeType="1"/>
          </p:cNvSpPr>
          <p:nvPr/>
        </p:nvSpPr>
        <p:spPr bwMode="auto">
          <a:xfrm>
            <a:off x="457200" y="3452813"/>
            <a:ext cx="8293100" cy="0"/>
          </a:xfrm>
          <a:prstGeom prst="line">
            <a:avLst/>
          </a:prstGeom>
          <a:noFill/>
          <a:ln w="57150">
            <a:solidFill>
              <a:srgbClr val="E4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6" name="Line 335"/>
          <p:cNvSpPr>
            <a:spLocks noChangeShapeType="1"/>
          </p:cNvSpPr>
          <p:nvPr/>
        </p:nvSpPr>
        <p:spPr bwMode="auto">
          <a:xfrm>
            <a:off x="457200" y="4748213"/>
            <a:ext cx="8293100" cy="0"/>
          </a:xfrm>
          <a:prstGeom prst="line">
            <a:avLst/>
          </a:prstGeom>
          <a:noFill/>
          <a:ln w="57150">
            <a:solidFill>
              <a:srgbClr val="E4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297" name="Line 336"/>
          <p:cNvSpPr>
            <a:spLocks noChangeShapeType="1"/>
          </p:cNvSpPr>
          <p:nvPr/>
        </p:nvSpPr>
        <p:spPr bwMode="auto">
          <a:xfrm>
            <a:off x="8734425" y="3452813"/>
            <a:ext cx="0" cy="1295400"/>
          </a:xfrm>
          <a:prstGeom prst="line">
            <a:avLst/>
          </a:prstGeom>
          <a:noFill/>
          <a:ln w="57150">
            <a:solidFill>
              <a:srgbClr val="E4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nvGrpSpPr>
          <p:cNvPr id="92298" name="Group 337"/>
          <p:cNvGrpSpPr>
            <a:grpSpLocks/>
          </p:cNvGrpSpPr>
          <p:nvPr/>
        </p:nvGrpSpPr>
        <p:grpSpPr bwMode="auto">
          <a:xfrm>
            <a:off x="6443663" y="2195513"/>
            <a:ext cx="444500" cy="398462"/>
            <a:chOff x="4104" y="660"/>
            <a:chExt cx="280" cy="251"/>
          </a:xfrm>
        </p:grpSpPr>
        <p:sp>
          <p:nvSpPr>
            <p:cNvPr id="92366" name="Line 338"/>
            <p:cNvSpPr>
              <a:spLocks noChangeShapeType="1"/>
            </p:cNvSpPr>
            <p:nvPr/>
          </p:nvSpPr>
          <p:spPr bwMode="auto">
            <a:xfrm flipV="1">
              <a:off x="4355" y="872"/>
              <a:ext cx="0" cy="1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67" name="Freeform 339"/>
            <p:cNvSpPr>
              <a:spLocks/>
            </p:cNvSpPr>
            <p:nvPr/>
          </p:nvSpPr>
          <p:spPr bwMode="auto">
            <a:xfrm>
              <a:off x="4341" y="825"/>
              <a:ext cx="43" cy="56"/>
            </a:xfrm>
            <a:custGeom>
              <a:avLst/>
              <a:gdLst>
                <a:gd name="T0" fmla="*/ 9 w 43"/>
                <a:gd name="T1" fmla="*/ 55 h 56"/>
                <a:gd name="T2" fmla="*/ 42 w 43"/>
                <a:gd name="T3" fmla="*/ 25 h 56"/>
                <a:gd name="T4" fmla="*/ 42 w 43"/>
                <a:gd name="T5" fmla="*/ 1 h 56"/>
                <a:gd name="T6" fmla="*/ 0 w 43"/>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6">
                  <a:moveTo>
                    <a:pt x="9" y="55"/>
                  </a:moveTo>
                  <a:lnTo>
                    <a:pt x="42" y="25"/>
                  </a:lnTo>
                  <a:lnTo>
                    <a:pt x="42" y="1"/>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68" name="Freeform 340"/>
            <p:cNvSpPr>
              <a:spLocks/>
            </p:cNvSpPr>
            <p:nvPr/>
          </p:nvSpPr>
          <p:spPr bwMode="auto">
            <a:xfrm>
              <a:off x="4160" y="660"/>
              <a:ext cx="224" cy="158"/>
            </a:xfrm>
            <a:custGeom>
              <a:avLst/>
              <a:gdLst>
                <a:gd name="T0" fmla="*/ 180 w 224"/>
                <a:gd name="T1" fmla="*/ 156 h 158"/>
                <a:gd name="T2" fmla="*/ 223 w 224"/>
                <a:gd name="T3" fmla="*/ 138 h 158"/>
                <a:gd name="T4" fmla="*/ 223 w 224"/>
                <a:gd name="T5" fmla="*/ 24 h 158"/>
                <a:gd name="T6" fmla="*/ 181 w 224"/>
                <a:gd name="T7" fmla="*/ 2 h 158"/>
                <a:gd name="T8" fmla="*/ 179 w 224"/>
                <a:gd name="T9" fmla="*/ 1 h 158"/>
                <a:gd name="T10" fmla="*/ 5 w 224"/>
                <a:gd name="T11" fmla="*/ 0 h 158"/>
                <a:gd name="T12" fmla="*/ 3 w 224"/>
                <a:gd name="T13" fmla="*/ 0 h 158"/>
                <a:gd name="T14" fmla="*/ 1 w 224"/>
                <a:gd name="T15" fmla="*/ 2 h 158"/>
                <a:gd name="T16" fmla="*/ 0 w 224"/>
                <a:gd name="T17" fmla="*/ 5 h 158"/>
                <a:gd name="T18" fmla="*/ 0 w 224"/>
                <a:gd name="T19" fmla="*/ 149 h 158"/>
                <a:gd name="T20" fmla="*/ 1 w 224"/>
                <a:gd name="T21" fmla="*/ 151 h 158"/>
                <a:gd name="T22" fmla="*/ 3 w 224"/>
                <a:gd name="T23" fmla="*/ 153 h 158"/>
                <a:gd name="T24" fmla="*/ 6 w 224"/>
                <a:gd name="T25" fmla="*/ 154 h 158"/>
                <a:gd name="T26" fmla="*/ 179 w 224"/>
                <a:gd name="T27" fmla="*/ 157 h 158"/>
                <a:gd name="T28" fmla="*/ 181 w 224"/>
                <a:gd name="T29" fmla="*/ 156 h 158"/>
                <a:gd name="T30" fmla="*/ 183 w 224"/>
                <a:gd name="T31" fmla="*/ 154 h 158"/>
                <a:gd name="T32" fmla="*/ 184 w 224"/>
                <a:gd name="T33" fmla="*/ 151 h 158"/>
                <a:gd name="T34" fmla="*/ 184 w 224"/>
                <a:gd name="T35" fmla="*/ 6 h 158"/>
                <a:gd name="T36" fmla="*/ 183 w 224"/>
                <a:gd name="T37" fmla="*/ 4 h 158"/>
                <a:gd name="T38" fmla="*/ 181 w 224"/>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4" h="158">
                  <a:moveTo>
                    <a:pt x="180" y="156"/>
                  </a:moveTo>
                  <a:lnTo>
                    <a:pt x="223" y="138"/>
                  </a:lnTo>
                  <a:lnTo>
                    <a:pt x="223" y="24"/>
                  </a:lnTo>
                  <a:lnTo>
                    <a:pt x="181" y="2"/>
                  </a:lnTo>
                  <a:lnTo>
                    <a:pt x="179" y="1"/>
                  </a:lnTo>
                  <a:lnTo>
                    <a:pt x="5" y="0"/>
                  </a:lnTo>
                  <a:lnTo>
                    <a:pt x="3" y="0"/>
                  </a:lnTo>
                  <a:lnTo>
                    <a:pt x="1" y="2"/>
                  </a:lnTo>
                  <a:lnTo>
                    <a:pt x="0" y="5"/>
                  </a:lnTo>
                  <a:lnTo>
                    <a:pt x="0" y="149"/>
                  </a:lnTo>
                  <a:lnTo>
                    <a:pt x="1" y="151"/>
                  </a:lnTo>
                  <a:lnTo>
                    <a:pt x="3" y="153"/>
                  </a:lnTo>
                  <a:lnTo>
                    <a:pt x="6" y="154"/>
                  </a:lnTo>
                  <a:lnTo>
                    <a:pt x="179" y="157"/>
                  </a:lnTo>
                  <a:lnTo>
                    <a:pt x="181" y="156"/>
                  </a:lnTo>
                  <a:lnTo>
                    <a:pt x="183" y="154"/>
                  </a:lnTo>
                  <a:lnTo>
                    <a:pt x="184" y="151"/>
                  </a:lnTo>
                  <a:lnTo>
                    <a:pt x="184" y="6"/>
                  </a:lnTo>
                  <a:lnTo>
                    <a:pt x="183" y="4"/>
                  </a:lnTo>
                  <a:lnTo>
                    <a:pt x="181" y="2"/>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69" name="Freeform 341"/>
            <p:cNvSpPr>
              <a:spLocks/>
            </p:cNvSpPr>
            <p:nvPr/>
          </p:nvSpPr>
          <p:spPr bwMode="auto">
            <a:xfrm>
              <a:off x="4165" y="665"/>
              <a:ext cx="175" cy="147"/>
            </a:xfrm>
            <a:custGeom>
              <a:avLst/>
              <a:gdLst>
                <a:gd name="T0" fmla="*/ 171 w 175"/>
                <a:gd name="T1" fmla="*/ 2 h 147"/>
                <a:gd name="T2" fmla="*/ 169 w 175"/>
                <a:gd name="T3" fmla="*/ 1 h 147"/>
                <a:gd name="T4" fmla="*/ 5 w 175"/>
                <a:gd name="T5" fmla="*/ 0 h 147"/>
                <a:gd name="T6" fmla="*/ 3 w 175"/>
                <a:gd name="T7" fmla="*/ 1 h 147"/>
                <a:gd name="T8" fmla="*/ 1 w 175"/>
                <a:gd name="T9" fmla="*/ 3 h 147"/>
                <a:gd name="T10" fmla="*/ 0 w 175"/>
                <a:gd name="T11" fmla="*/ 5 h 147"/>
                <a:gd name="T12" fmla="*/ 0 w 175"/>
                <a:gd name="T13" fmla="*/ 138 h 147"/>
                <a:gd name="T14" fmla="*/ 1 w 175"/>
                <a:gd name="T15" fmla="*/ 141 h 147"/>
                <a:gd name="T16" fmla="*/ 3 w 175"/>
                <a:gd name="T17" fmla="*/ 143 h 147"/>
                <a:gd name="T18" fmla="*/ 6 w 175"/>
                <a:gd name="T19" fmla="*/ 144 h 147"/>
                <a:gd name="T20" fmla="*/ 169 w 175"/>
                <a:gd name="T21" fmla="*/ 146 h 147"/>
                <a:gd name="T22" fmla="*/ 171 w 175"/>
                <a:gd name="T23" fmla="*/ 146 h 147"/>
                <a:gd name="T24" fmla="*/ 173 w 175"/>
                <a:gd name="T25" fmla="*/ 144 h 147"/>
                <a:gd name="T26" fmla="*/ 174 w 175"/>
                <a:gd name="T27" fmla="*/ 141 h 147"/>
                <a:gd name="T28" fmla="*/ 174 w 175"/>
                <a:gd name="T29" fmla="*/ 6 h 147"/>
                <a:gd name="T30" fmla="*/ 173 w 175"/>
                <a:gd name="T31" fmla="*/ 4 h 147"/>
                <a:gd name="T32" fmla="*/ 171 w 175"/>
                <a:gd name="T33" fmla="*/ 2 h 147"/>
                <a:gd name="T34" fmla="*/ 172 w 175"/>
                <a:gd name="T35" fmla="*/ 3 h 147"/>
                <a:gd name="T36" fmla="*/ 159 w 175"/>
                <a:gd name="T37" fmla="*/ 16 h 147"/>
                <a:gd name="T38" fmla="*/ 160 w 175"/>
                <a:gd name="T39" fmla="*/ 17 h 147"/>
                <a:gd name="T40" fmla="*/ 158 w 175"/>
                <a:gd name="T41" fmla="*/ 15 h 147"/>
                <a:gd name="T42" fmla="*/ 155 w 175"/>
                <a:gd name="T43" fmla="*/ 15 h 147"/>
                <a:gd name="T44" fmla="*/ 19 w 175"/>
                <a:gd name="T45" fmla="*/ 13 h 147"/>
                <a:gd name="T46" fmla="*/ 16 w 175"/>
                <a:gd name="T47" fmla="*/ 14 h 147"/>
                <a:gd name="T48" fmla="*/ 14 w 175"/>
                <a:gd name="T49" fmla="*/ 16 h 147"/>
                <a:gd name="T50" fmla="*/ 14 w 175"/>
                <a:gd name="T51" fmla="*/ 18 h 147"/>
                <a:gd name="T52" fmla="*/ 14 w 175"/>
                <a:gd name="T53" fmla="*/ 126 h 147"/>
                <a:gd name="T54" fmla="*/ 14 w 175"/>
                <a:gd name="T55" fmla="*/ 128 h 147"/>
                <a:gd name="T56" fmla="*/ 16 w 175"/>
                <a:gd name="T57" fmla="*/ 130 h 147"/>
                <a:gd name="T58" fmla="*/ 19 w 175"/>
                <a:gd name="T59" fmla="*/ 131 h 147"/>
                <a:gd name="T60" fmla="*/ 155 w 175"/>
                <a:gd name="T61" fmla="*/ 134 h 147"/>
                <a:gd name="T62" fmla="*/ 158 w 175"/>
                <a:gd name="T63" fmla="*/ 133 h 147"/>
                <a:gd name="T64" fmla="*/ 160 w 175"/>
                <a:gd name="T65" fmla="*/ 131 h 147"/>
                <a:gd name="T66" fmla="*/ 161 w 175"/>
                <a:gd name="T67" fmla="*/ 129 h 147"/>
                <a:gd name="T68" fmla="*/ 161 w 175"/>
                <a:gd name="T69" fmla="*/ 20 h 147"/>
                <a:gd name="T70" fmla="*/ 160 w 175"/>
                <a:gd name="T71" fmla="*/ 1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5" h="147">
                  <a:moveTo>
                    <a:pt x="171" y="2"/>
                  </a:moveTo>
                  <a:lnTo>
                    <a:pt x="169" y="1"/>
                  </a:lnTo>
                  <a:lnTo>
                    <a:pt x="5" y="0"/>
                  </a:lnTo>
                  <a:lnTo>
                    <a:pt x="3" y="1"/>
                  </a:lnTo>
                  <a:lnTo>
                    <a:pt x="1" y="3"/>
                  </a:lnTo>
                  <a:lnTo>
                    <a:pt x="0" y="5"/>
                  </a:lnTo>
                  <a:lnTo>
                    <a:pt x="0" y="138"/>
                  </a:lnTo>
                  <a:lnTo>
                    <a:pt x="1" y="141"/>
                  </a:lnTo>
                  <a:lnTo>
                    <a:pt x="3" y="143"/>
                  </a:lnTo>
                  <a:lnTo>
                    <a:pt x="6" y="144"/>
                  </a:lnTo>
                  <a:lnTo>
                    <a:pt x="169" y="146"/>
                  </a:lnTo>
                  <a:lnTo>
                    <a:pt x="171" y="146"/>
                  </a:lnTo>
                  <a:lnTo>
                    <a:pt x="173" y="144"/>
                  </a:lnTo>
                  <a:lnTo>
                    <a:pt x="174" y="141"/>
                  </a:lnTo>
                  <a:lnTo>
                    <a:pt x="174" y="6"/>
                  </a:lnTo>
                  <a:lnTo>
                    <a:pt x="173" y="4"/>
                  </a:lnTo>
                  <a:lnTo>
                    <a:pt x="171" y="2"/>
                  </a:lnTo>
                  <a:lnTo>
                    <a:pt x="172" y="3"/>
                  </a:lnTo>
                  <a:lnTo>
                    <a:pt x="159" y="16"/>
                  </a:lnTo>
                  <a:lnTo>
                    <a:pt x="160" y="17"/>
                  </a:lnTo>
                  <a:lnTo>
                    <a:pt x="158" y="15"/>
                  </a:lnTo>
                  <a:lnTo>
                    <a:pt x="155" y="15"/>
                  </a:lnTo>
                  <a:lnTo>
                    <a:pt x="19" y="13"/>
                  </a:lnTo>
                  <a:lnTo>
                    <a:pt x="16" y="14"/>
                  </a:lnTo>
                  <a:lnTo>
                    <a:pt x="14" y="16"/>
                  </a:lnTo>
                  <a:lnTo>
                    <a:pt x="14" y="18"/>
                  </a:lnTo>
                  <a:lnTo>
                    <a:pt x="14" y="126"/>
                  </a:lnTo>
                  <a:lnTo>
                    <a:pt x="14" y="128"/>
                  </a:lnTo>
                  <a:lnTo>
                    <a:pt x="16" y="130"/>
                  </a:lnTo>
                  <a:lnTo>
                    <a:pt x="19" y="131"/>
                  </a:lnTo>
                  <a:lnTo>
                    <a:pt x="155" y="134"/>
                  </a:lnTo>
                  <a:lnTo>
                    <a:pt x="158" y="133"/>
                  </a:lnTo>
                  <a:lnTo>
                    <a:pt x="160" y="131"/>
                  </a:lnTo>
                  <a:lnTo>
                    <a:pt x="161" y="129"/>
                  </a:lnTo>
                  <a:lnTo>
                    <a:pt x="161" y="20"/>
                  </a:lnTo>
                  <a:lnTo>
                    <a:pt x="160" y="17"/>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0" name="Line 342"/>
            <p:cNvSpPr>
              <a:spLocks noChangeShapeType="1"/>
            </p:cNvSpPr>
            <p:nvPr/>
          </p:nvSpPr>
          <p:spPr bwMode="auto">
            <a:xfrm>
              <a:off x="4328" y="801"/>
              <a:ext cx="5" cy="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71" name="Freeform 343"/>
            <p:cNvSpPr>
              <a:spLocks/>
            </p:cNvSpPr>
            <p:nvPr/>
          </p:nvSpPr>
          <p:spPr bwMode="auto">
            <a:xfrm>
              <a:off x="4316" y="817"/>
              <a:ext cx="18" cy="10"/>
            </a:xfrm>
            <a:custGeom>
              <a:avLst/>
              <a:gdLst>
                <a:gd name="T0" fmla="*/ 17 w 18"/>
                <a:gd name="T1" fmla="*/ 0 h 10"/>
                <a:gd name="T2" fmla="*/ 0 w 18"/>
                <a:gd name="T3" fmla="*/ 9 h 10"/>
                <a:gd name="T4" fmla="*/ 0 w 18"/>
                <a:gd name="T5" fmla="*/ 0 h 10"/>
                <a:gd name="T6" fmla="*/ 0 60000 65536"/>
                <a:gd name="T7" fmla="*/ 0 60000 65536"/>
                <a:gd name="T8" fmla="*/ 0 60000 65536"/>
              </a:gdLst>
              <a:ahLst/>
              <a:cxnLst>
                <a:cxn ang="T6">
                  <a:pos x="T0" y="T1"/>
                </a:cxn>
                <a:cxn ang="T7">
                  <a:pos x="T2" y="T3"/>
                </a:cxn>
                <a:cxn ang="T8">
                  <a:pos x="T4" y="T5"/>
                </a:cxn>
              </a:cxnLst>
              <a:rect l="0" t="0" r="r" b="b"/>
              <a:pathLst>
                <a:path w="18" h="10">
                  <a:moveTo>
                    <a:pt x="17" y="0"/>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2" name="Freeform 344"/>
            <p:cNvSpPr>
              <a:spLocks/>
            </p:cNvSpPr>
            <p:nvPr/>
          </p:nvSpPr>
          <p:spPr bwMode="auto">
            <a:xfrm>
              <a:off x="4190" y="814"/>
              <a:ext cx="127" cy="13"/>
            </a:xfrm>
            <a:custGeom>
              <a:avLst/>
              <a:gdLst>
                <a:gd name="T0" fmla="*/ 126 w 127"/>
                <a:gd name="T1" fmla="*/ 12 h 13"/>
                <a:gd name="T2" fmla="*/ 0 w 127"/>
                <a:gd name="T3" fmla="*/ 9 h 13"/>
                <a:gd name="T4" fmla="*/ 0 w 127"/>
                <a:gd name="T5" fmla="*/ 0 h 13"/>
                <a:gd name="T6" fmla="*/ 0 60000 65536"/>
                <a:gd name="T7" fmla="*/ 0 60000 65536"/>
                <a:gd name="T8" fmla="*/ 0 60000 65536"/>
              </a:gdLst>
              <a:ahLst/>
              <a:cxnLst>
                <a:cxn ang="T6">
                  <a:pos x="T0" y="T1"/>
                </a:cxn>
                <a:cxn ang="T7">
                  <a:pos x="T2" y="T3"/>
                </a:cxn>
                <a:cxn ang="T8">
                  <a:pos x="T4" y="T5"/>
                </a:cxn>
              </a:cxnLst>
              <a:rect l="0" t="0" r="r" b="b"/>
              <a:pathLst>
                <a:path w="127" h="13">
                  <a:moveTo>
                    <a:pt x="126" y="12"/>
                  </a:moveTo>
                  <a:lnTo>
                    <a:pt x="0" y="9"/>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3" name="Freeform 345"/>
            <p:cNvSpPr>
              <a:spLocks/>
            </p:cNvSpPr>
            <p:nvPr/>
          </p:nvSpPr>
          <p:spPr bwMode="auto">
            <a:xfrm>
              <a:off x="4193" y="823"/>
              <a:ext cx="124" cy="7"/>
            </a:xfrm>
            <a:custGeom>
              <a:avLst/>
              <a:gdLst>
                <a:gd name="T0" fmla="*/ 0 w 124"/>
                <a:gd name="T1" fmla="*/ 0 h 7"/>
                <a:gd name="T2" fmla="*/ 1 w 124"/>
                <a:gd name="T3" fmla="*/ 5 h 7"/>
                <a:gd name="T4" fmla="*/ 120 w 124"/>
                <a:gd name="T5" fmla="*/ 6 h 7"/>
                <a:gd name="T6" fmla="*/ 123 w 124"/>
                <a:gd name="T7" fmla="*/ 3 h 7"/>
                <a:gd name="T8" fmla="*/ 121 w 124"/>
                <a:gd name="T9" fmla="*/ 3 h 7"/>
                <a:gd name="T10" fmla="*/ 120 w 124"/>
                <a:gd name="T11" fmla="*/ 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7">
                  <a:moveTo>
                    <a:pt x="0" y="0"/>
                  </a:moveTo>
                  <a:lnTo>
                    <a:pt x="1" y="5"/>
                  </a:lnTo>
                  <a:lnTo>
                    <a:pt x="120" y="6"/>
                  </a:lnTo>
                  <a:lnTo>
                    <a:pt x="123" y="3"/>
                  </a:lnTo>
                  <a:lnTo>
                    <a:pt x="121" y="3"/>
                  </a:lnTo>
                  <a:lnTo>
                    <a:pt x="120" y="6"/>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4" name="Line 346"/>
            <p:cNvSpPr>
              <a:spLocks noChangeShapeType="1"/>
            </p:cNvSpPr>
            <p:nvPr/>
          </p:nvSpPr>
          <p:spPr bwMode="auto">
            <a:xfrm flipV="1">
              <a:off x="4343" y="822"/>
              <a:ext cx="36" cy="3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75" name="Freeform 347"/>
            <p:cNvSpPr>
              <a:spLocks/>
            </p:cNvSpPr>
            <p:nvPr/>
          </p:nvSpPr>
          <p:spPr bwMode="auto">
            <a:xfrm>
              <a:off x="4104" y="861"/>
              <a:ext cx="252" cy="50"/>
            </a:xfrm>
            <a:custGeom>
              <a:avLst/>
              <a:gdLst>
                <a:gd name="T0" fmla="*/ 251 w 252"/>
                <a:gd name="T1" fmla="*/ 24 h 50"/>
                <a:gd name="T2" fmla="*/ 246 w 252"/>
                <a:gd name="T3" fmla="*/ 27 h 50"/>
                <a:gd name="T4" fmla="*/ 246 w 252"/>
                <a:gd name="T5" fmla="*/ 10 h 50"/>
                <a:gd name="T6" fmla="*/ 40 w 252"/>
                <a:gd name="T7" fmla="*/ 0 h 50"/>
                <a:gd name="T8" fmla="*/ 0 w 252"/>
                <a:gd name="T9" fmla="*/ 38 h 50"/>
                <a:gd name="T10" fmla="*/ 220 w 252"/>
                <a:gd name="T11" fmla="*/ 45 h 50"/>
                <a:gd name="T12" fmla="*/ 220 w 252"/>
                <a:gd name="T13" fmla="*/ 49 h 50"/>
                <a:gd name="T14" fmla="*/ 246 w 252"/>
                <a:gd name="T15" fmla="*/ 24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50">
                  <a:moveTo>
                    <a:pt x="251" y="24"/>
                  </a:moveTo>
                  <a:lnTo>
                    <a:pt x="246" y="27"/>
                  </a:lnTo>
                  <a:lnTo>
                    <a:pt x="246" y="10"/>
                  </a:lnTo>
                  <a:lnTo>
                    <a:pt x="40" y="0"/>
                  </a:lnTo>
                  <a:lnTo>
                    <a:pt x="0" y="38"/>
                  </a:lnTo>
                  <a:lnTo>
                    <a:pt x="220" y="45"/>
                  </a:lnTo>
                  <a:lnTo>
                    <a:pt x="220" y="49"/>
                  </a:lnTo>
                  <a:lnTo>
                    <a:pt x="246" y="24"/>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6" name="Freeform 348"/>
            <p:cNvSpPr>
              <a:spLocks/>
            </p:cNvSpPr>
            <p:nvPr/>
          </p:nvSpPr>
          <p:spPr bwMode="auto">
            <a:xfrm>
              <a:off x="4104" y="871"/>
              <a:ext cx="243" cy="40"/>
            </a:xfrm>
            <a:custGeom>
              <a:avLst/>
              <a:gdLst>
                <a:gd name="T0" fmla="*/ 242 w 243"/>
                <a:gd name="T1" fmla="*/ 0 h 40"/>
                <a:gd name="T2" fmla="*/ 220 w 243"/>
                <a:gd name="T3" fmla="*/ 35 h 40"/>
                <a:gd name="T4" fmla="*/ 220 w 243"/>
                <a:gd name="T5" fmla="*/ 39 h 40"/>
                <a:gd name="T6" fmla="*/ 0 w 243"/>
                <a:gd name="T7" fmla="*/ 32 h 40"/>
                <a:gd name="T8" fmla="*/ 0 w 243"/>
                <a:gd name="T9" fmla="*/ 28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0">
                  <a:moveTo>
                    <a:pt x="242" y="0"/>
                  </a:moveTo>
                  <a:lnTo>
                    <a:pt x="220" y="35"/>
                  </a:lnTo>
                  <a:lnTo>
                    <a:pt x="220" y="39"/>
                  </a:lnTo>
                  <a:lnTo>
                    <a:pt x="0" y="32"/>
                  </a:lnTo>
                  <a:lnTo>
                    <a:pt x="0" y="28"/>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7" name="Freeform 349"/>
            <p:cNvSpPr>
              <a:spLocks/>
            </p:cNvSpPr>
            <p:nvPr/>
          </p:nvSpPr>
          <p:spPr bwMode="auto">
            <a:xfrm>
              <a:off x="4159" y="849"/>
              <a:ext cx="181" cy="22"/>
            </a:xfrm>
            <a:custGeom>
              <a:avLst/>
              <a:gdLst>
                <a:gd name="T0" fmla="*/ 0 w 181"/>
                <a:gd name="T1" fmla="*/ 13 h 22"/>
                <a:gd name="T2" fmla="*/ 0 w 181"/>
                <a:gd name="T3" fmla="*/ 0 h 22"/>
                <a:gd name="T4" fmla="*/ 180 w 181"/>
                <a:gd name="T5" fmla="*/ 6 h 22"/>
                <a:gd name="T6" fmla="*/ 180 w 181"/>
                <a:gd name="T7" fmla="*/ 2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22">
                  <a:moveTo>
                    <a:pt x="0" y="13"/>
                  </a:moveTo>
                  <a:lnTo>
                    <a:pt x="0" y="0"/>
                  </a:lnTo>
                  <a:lnTo>
                    <a:pt x="180" y="6"/>
                  </a:lnTo>
                  <a:lnTo>
                    <a:pt x="18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78" name="Line 350"/>
            <p:cNvSpPr>
              <a:spLocks noChangeShapeType="1"/>
            </p:cNvSpPr>
            <p:nvPr/>
          </p:nvSpPr>
          <p:spPr bwMode="auto">
            <a:xfrm flipH="1">
              <a:off x="4155" y="831"/>
              <a:ext cx="57" cy="1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79" name="Line 351"/>
            <p:cNvSpPr>
              <a:spLocks noChangeShapeType="1"/>
            </p:cNvSpPr>
            <p:nvPr/>
          </p:nvSpPr>
          <p:spPr bwMode="auto">
            <a:xfrm flipV="1">
              <a:off x="4171" y="790"/>
              <a:ext cx="5" cy="2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80" name="Line 352"/>
            <p:cNvSpPr>
              <a:spLocks noChangeShapeType="1"/>
            </p:cNvSpPr>
            <p:nvPr/>
          </p:nvSpPr>
          <p:spPr bwMode="auto">
            <a:xfrm flipH="1" flipV="1">
              <a:off x="4163" y="662"/>
              <a:ext cx="21" cy="2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81" name="Freeform 353"/>
            <p:cNvSpPr>
              <a:spLocks/>
            </p:cNvSpPr>
            <p:nvPr/>
          </p:nvSpPr>
          <p:spPr bwMode="auto">
            <a:xfrm>
              <a:off x="4208" y="817"/>
              <a:ext cx="134" cy="32"/>
            </a:xfrm>
            <a:custGeom>
              <a:avLst/>
              <a:gdLst>
                <a:gd name="T0" fmla="*/ 70 w 134"/>
                <a:gd name="T1" fmla="*/ 25 h 32"/>
                <a:gd name="T2" fmla="*/ 66 w 134"/>
                <a:gd name="T3" fmla="*/ 25 h 32"/>
                <a:gd name="T4" fmla="*/ 62 w 134"/>
                <a:gd name="T5" fmla="*/ 25 h 32"/>
                <a:gd name="T6" fmla="*/ 57 w 134"/>
                <a:gd name="T7" fmla="*/ 25 h 32"/>
                <a:gd name="T8" fmla="*/ 52 w 134"/>
                <a:gd name="T9" fmla="*/ 25 h 32"/>
                <a:gd name="T10" fmla="*/ 48 w 134"/>
                <a:gd name="T11" fmla="*/ 25 h 32"/>
                <a:gd name="T12" fmla="*/ 44 w 134"/>
                <a:gd name="T13" fmla="*/ 25 h 32"/>
                <a:gd name="T14" fmla="*/ 40 w 134"/>
                <a:gd name="T15" fmla="*/ 25 h 32"/>
                <a:gd name="T16" fmla="*/ 36 w 134"/>
                <a:gd name="T17" fmla="*/ 25 h 32"/>
                <a:gd name="T18" fmla="*/ 32 w 134"/>
                <a:gd name="T19" fmla="*/ 25 h 32"/>
                <a:gd name="T20" fmla="*/ 28 w 134"/>
                <a:gd name="T21" fmla="*/ 25 h 32"/>
                <a:gd name="T22" fmla="*/ 24 w 134"/>
                <a:gd name="T23" fmla="*/ 24 h 32"/>
                <a:gd name="T24" fmla="*/ 19 w 134"/>
                <a:gd name="T25" fmla="*/ 23 h 32"/>
                <a:gd name="T26" fmla="*/ 14 w 134"/>
                <a:gd name="T27" fmla="*/ 22 h 32"/>
                <a:gd name="T28" fmla="*/ 10 w 134"/>
                <a:gd name="T29" fmla="*/ 21 h 32"/>
                <a:gd name="T30" fmla="*/ 7 w 134"/>
                <a:gd name="T31" fmla="*/ 19 h 32"/>
                <a:gd name="T32" fmla="*/ 4 w 134"/>
                <a:gd name="T33" fmla="*/ 17 h 32"/>
                <a:gd name="T34" fmla="*/ 1 w 134"/>
                <a:gd name="T35" fmla="*/ 15 h 32"/>
                <a:gd name="T36" fmla="*/ 1 w 134"/>
                <a:gd name="T37" fmla="*/ 11 h 32"/>
                <a:gd name="T38" fmla="*/ 1 w 134"/>
                <a:gd name="T39" fmla="*/ 15 h 32"/>
                <a:gd name="T40" fmla="*/ 1 w 134"/>
                <a:gd name="T41" fmla="*/ 19 h 32"/>
                <a:gd name="T42" fmla="*/ 3 w 134"/>
                <a:gd name="T43" fmla="*/ 22 h 32"/>
                <a:gd name="T44" fmla="*/ 6 w 134"/>
                <a:gd name="T45" fmla="*/ 24 h 32"/>
                <a:gd name="T46" fmla="*/ 10 w 134"/>
                <a:gd name="T47" fmla="*/ 27 h 32"/>
                <a:gd name="T48" fmla="*/ 14 w 134"/>
                <a:gd name="T49" fmla="*/ 28 h 32"/>
                <a:gd name="T50" fmla="*/ 18 w 134"/>
                <a:gd name="T51" fmla="*/ 29 h 32"/>
                <a:gd name="T52" fmla="*/ 22 w 134"/>
                <a:gd name="T53" fmla="*/ 29 h 32"/>
                <a:gd name="T54" fmla="*/ 26 w 134"/>
                <a:gd name="T55" fmla="*/ 30 h 32"/>
                <a:gd name="T56" fmla="*/ 30 w 134"/>
                <a:gd name="T57" fmla="*/ 31 h 32"/>
                <a:gd name="T58" fmla="*/ 34 w 134"/>
                <a:gd name="T59" fmla="*/ 31 h 32"/>
                <a:gd name="T60" fmla="*/ 38 w 134"/>
                <a:gd name="T61" fmla="*/ 31 h 32"/>
                <a:gd name="T62" fmla="*/ 42 w 134"/>
                <a:gd name="T63" fmla="*/ 31 h 32"/>
                <a:gd name="T64" fmla="*/ 46 w 134"/>
                <a:gd name="T65" fmla="*/ 31 h 32"/>
                <a:gd name="T66" fmla="*/ 50 w 134"/>
                <a:gd name="T67" fmla="*/ 31 h 32"/>
                <a:gd name="T68" fmla="*/ 54 w 134"/>
                <a:gd name="T69" fmla="*/ 31 h 32"/>
                <a:gd name="T70" fmla="*/ 58 w 134"/>
                <a:gd name="T71" fmla="*/ 31 h 32"/>
                <a:gd name="T72" fmla="*/ 63 w 134"/>
                <a:gd name="T73" fmla="*/ 31 h 32"/>
                <a:gd name="T74" fmla="*/ 68 w 134"/>
                <a:gd name="T75" fmla="*/ 31 h 32"/>
                <a:gd name="T76" fmla="*/ 72 w 134"/>
                <a:gd name="T77" fmla="*/ 31 h 32"/>
                <a:gd name="T78" fmla="*/ 76 w 134"/>
                <a:gd name="T79" fmla="*/ 30 h 32"/>
                <a:gd name="T80" fmla="*/ 80 w 134"/>
                <a:gd name="T81" fmla="*/ 30 h 32"/>
                <a:gd name="T82" fmla="*/ 84 w 134"/>
                <a:gd name="T83" fmla="*/ 29 h 32"/>
                <a:gd name="T84" fmla="*/ 90 w 134"/>
                <a:gd name="T85" fmla="*/ 28 h 32"/>
                <a:gd name="T86" fmla="*/ 99 w 134"/>
                <a:gd name="T87" fmla="*/ 27 h 32"/>
                <a:gd name="T88" fmla="*/ 108 w 134"/>
                <a:gd name="T89" fmla="*/ 25 h 32"/>
                <a:gd name="T90" fmla="*/ 116 w 134"/>
                <a:gd name="T91" fmla="*/ 23 h 32"/>
                <a:gd name="T92" fmla="*/ 120 w 134"/>
                <a:gd name="T93" fmla="*/ 22 h 32"/>
                <a:gd name="T94" fmla="*/ 124 w 134"/>
                <a:gd name="T95" fmla="*/ 20 h 32"/>
                <a:gd name="T96" fmla="*/ 127 w 134"/>
                <a:gd name="T97" fmla="*/ 18 h 32"/>
                <a:gd name="T98" fmla="*/ 131 w 134"/>
                <a:gd name="T99" fmla="*/ 15 h 32"/>
                <a:gd name="T100" fmla="*/ 132 w 134"/>
                <a:gd name="T101" fmla="*/ 11 h 32"/>
                <a:gd name="T102" fmla="*/ 133 w 134"/>
                <a:gd name="T103" fmla="*/ 7 h 32"/>
                <a:gd name="T104" fmla="*/ 132 w 134"/>
                <a:gd name="T105" fmla="*/ 3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4" h="32">
                  <a:moveTo>
                    <a:pt x="73" y="25"/>
                  </a:moveTo>
                  <a:lnTo>
                    <a:pt x="72" y="25"/>
                  </a:lnTo>
                  <a:lnTo>
                    <a:pt x="71" y="25"/>
                  </a:lnTo>
                  <a:lnTo>
                    <a:pt x="70" y="25"/>
                  </a:lnTo>
                  <a:lnTo>
                    <a:pt x="69" y="25"/>
                  </a:lnTo>
                  <a:lnTo>
                    <a:pt x="68" y="25"/>
                  </a:lnTo>
                  <a:lnTo>
                    <a:pt x="67" y="25"/>
                  </a:lnTo>
                  <a:lnTo>
                    <a:pt x="66" y="25"/>
                  </a:lnTo>
                  <a:lnTo>
                    <a:pt x="65" y="25"/>
                  </a:lnTo>
                  <a:lnTo>
                    <a:pt x="64" y="25"/>
                  </a:lnTo>
                  <a:lnTo>
                    <a:pt x="63" y="25"/>
                  </a:lnTo>
                  <a:lnTo>
                    <a:pt x="62" y="25"/>
                  </a:lnTo>
                  <a:lnTo>
                    <a:pt x="61" y="25"/>
                  </a:lnTo>
                  <a:lnTo>
                    <a:pt x="59" y="25"/>
                  </a:lnTo>
                  <a:lnTo>
                    <a:pt x="58" y="25"/>
                  </a:lnTo>
                  <a:lnTo>
                    <a:pt x="57" y="25"/>
                  </a:lnTo>
                  <a:lnTo>
                    <a:pt x="55" y="25"/>
                  </a:lnTo>
                  <a:lnTo>
                    <a:pt x="54" y="25"/>
                  </a:lnTo>
                  <a:lnTo>
                    <a:pt x="53" y="25"/>
                  </a:lnTo>
                  <a:lnTo>
                    <a:pt x="52" y="25"/>
                  </a:lnTo>
                  <a:lnTo>
                    <a:pt x="51" y="25"/>
                  </a:lnTo>
                  <a:lnTo>
                    <a:pt x="50" y="25"/>
                  </a:lnTo>
                  <a:lnTo>
                    <a:pt x="49" y="25"/>
                  </a:lnTo>
                  <a:lnTo>
                    <a:pt x="48" y="25"/>
                  </a:lnTo>
                  <a:lnTo>
                    <a:pt x="47" y="25"/>
                  </a:lnTo>
                  <a:lnTo>
                    <a:pt x="46" y="25"/>
                  </a:lnTo>
                  <a:lnTo>
                    <a:pt x="45" y="25"/>
                  </a:lnTo>
                  <a:lnTo>
                    <a:pt x="44" y="25"/>
                  </a:lnTo>
                  <a:lnTo>
                    <a:pt x="43" y="25"/>
                  </a:lnTo>
                  <a:lnTo>
                    <a:pt x="42" y="25"/>
                  </a:lnTo>
                  <a:lnTo>
                    <a:pt x="41" y="25"/>
                  </a:lnTo>
                  <a:lnTo>
                    <a:pt x="40" y="25"/>
                  </a:lnTo>
                  <a:lnTo>
                    <a:pt x="39" y="25"/>
                  </a:lnTo>
                  <a:lnTo>
                    <a:pt x="38" y="25"/>
                  </a:lnTo>
                  <a:lnTo>
                    <a:pt x="37" y="25"/>
                  </a:lnTo>
                  <a:lnTo>
                    <a:pt x="36" y="25"/>
                  </a:lnTo>
                  <a:lnTo>
                    <a:pt x="35" y="25"/>
                  </a:lnTo>
                  <a:lnTo>
                    <a:pt x="34" y="25"/>
                  </a:lnTo>
                  <a:lnTo>
                    <a:pt x="33" y="25"/>
                  </a:lnTo>
                  <a:lnTo>
                    <a:pt x="32" y="25"/>
                  </a:lnTo>
                  <a:lnTo>
                    <a:pt x="31" y="25"/>
                  </a:lnTo>
                  <a:lnTo>
                    <a:pt x="30" y="25"/>
                  </a:lnTo>
                  <a:lnTo>
                    <a:pt x="29" y="25"/>
                  </a:lnTo>
                  <a:lnTo>
                    <a:pt x="28" y="25"/>
                  </a:lnTo>
                  <a:lnTo>
                    <a:pt x="27" y="24"/>
                  </a:lnTo>
                  <a:lnTo>
                    <a:pt x="26" y="24"/>
                  </a:lnTo>
                  <a:lnTo>
                    <a:pt x="25" y="24"/>
                  </a:lnTo>
                  <a:lnTo>
                    <a:pt x="24" y="24"/>
                  </a:lnTo>
                  <a:lnTo>
                    <a:pt x="23" y="24"/>
                  </a:lnTo>
                  <a:lnTo>
                    <a:pt x="21" y="24"/>
                  </a:lnTo>
                  <a:lnTo>
                    <a:pt x="20" y="24"/>
                  </a:lnTo>
                  <a:lnTo>
                    <a:pt x="19" y="23"/>
                  </a:lnTo>
                  <a:lnTo>
                    <a:pt x="17" y="23"/>
                  </a:lnTo>
                  <a:lnTo>
                    <a:pt x="16" y="23"/>
                  </a:lnTo>
                  <a:lnTo>
                    <a:pt x="15" y="22"/>
                  </a:lnTo>
                  <a:lnTo>
                    <a:pt x="14" y="22"/>
                  </a:lnTo>
                  <a:lnTo>
                    <a:pt x="13" y="22"/>
                  </a:lnTo>
                  <a:lnTo>
                    <a:pt x="12" y="21"/>
                  </a:lnTo>
                  <a:lnTo>
                    <a:pt x="11" y="21"/>
                  </a:lnTo>
                  <a:lnTo>
                    <a:pt x="10" y="21"/>
                  </a:lnTo>
                  <a:lnTo>
                    <a:pt x="9" y="20"/>
                  </a:lnTo>
                  <a:lnTo>
                    <a:pt x="8" y="20"/>
                  </a:lnTo>
                  <a:lnTo>
                    <a:pt x="7" y="20"/>
                  </a:lnTo>
                  <a:lnTo>
                    <a:pt x="7" y="19"/>
                  </a:lnTo>
                  <a:lnTo>
                    <a:pt x="6" y="19"/>
                  </a:lnTo>
                  <a:lnTo>
                    <a:pt x="5" y="19"/>
                  </a:lnTo>
                  <a:lnTo>
                    <a:pt x="5" y="18"/>
                  </a:lnTo>
                  <a:lnTo>
                    <a:pt x="4" y="17"/>
                  </a:lnTo>
                  <a:lnTo>
                    <a:pt x="3" y="17"/>
                  </a:lnTo>
                  <a:lnTo>
                    <a:pt x="2" y="16"/>
                  </a:lnTo>
                  <a:lnTo>
                    <a:pt x="2" y="15"/>
                  </a:lnTo>
                  <a:lnTo>
                    <a:pt x="1" y="15"/>
                  </a:lnTo>
                  <a:lnTo>
                    <a:pt x="1" y="14"/>
                  </a:lnTo>
                  <a:lnTo>
                    <a:pt x="1" y="13"/>
                  </a:lnTo>
                  <a:lnTo>
                    <a:pt x="1" y="12"/>
                  </a:lnTo>
                  <a:lnTo>
                    <a:pt x="1" y="11"/>
                  </a:lnTo>
                  <a:lnTo>
                    <a:pt x="0" y="10"/>
                  </a:lnTo>
                  <a:lnTo>
                    <a:pt x="1" y="11"/>
                  </a:lnTo>
                  <a:lnTo>
                    <a:pt x="1" y="13"/>
                  </a:lnTo>
                  <a:lnTo>
                    <a:pt x="1" y="15"/>
                  </a:lnTo>
                  <a:lnTo>
                    <a:pt x="1" y="16"/>
                  </a:lnTo>
                  <a:lnTo>
                    <a:pt x="1" y="17"/>
                  </a:lnTo>
                  <a:lnTo>
                    <a:pt x="1" y="18"/>
                  </a:lnTo>
                  <a:lnTo>
                    <a:pt x="1" y="19"/>
                  </a:lnTo>
                  <a:lnTo>
                    <a:pt x="2" y="19"/>
                  </a:lnTo>
                  <a:lnTo>
                    <a:pt x="2" y="20"/>
                  </a:lnTo>
                  <a:lnTo>
                    <a:pt x="2" y="21"/>
                  </a:lnTo>
                  <a:lnTo>
                    <a:pt x="3" y="22"/>
                  </a:lnTo>
                  <a:lnTo>
                    <a:pt x="4" y="22"/>
                  </a:lnTo>
                  <a:lnTo>
                    <a:pt x="4" y="23"/>
                  </a:lnTo>
                  <a:lnTo>
                    <a:pt x="5" y="24"/>
                  </a:lnTo>
                  <a:lnTo>
                    <a:pt x="6" y="24"/>
                  </a:lnTo>
                  <a:lnTo>
                    <a:pt x="7" y="25"/>
                  </a:lnTo>
                  <a:lnTo>
                    <a:pt x="8" y="25"/>
                  </a:lnTo>
                  <a:lnTo>
                    <a:pt x="9" y="26"/>
                  </a:lnTo>
                  <a:lnTo>
                    <a:pt x="10" y="27"/>
                  </a:lnTo>
                  <a:lnTo>
                    <a:pt x="11" y="27"/>
                  </a:lnTo>
                  <a:lnTo>
                    <a:pt x="12" y="27"/>
                  </a:lnTo>
                  <a:lnTo>
                    <a:pt x="13" y="28"/>
                  </a:lnTo>
                  <a:lnTo>
                    <a:pt x="14" y="28"/>
                  </a:lnTo>
                  <a:lnTo>
                    <a:pt x="15" y="28"/>
                  </a:lnTo>
                  <a:lnTo>
                    <a:pt x="16" y="28"/>
                  </a:lnTo>
                  <a:lnTo>
                    <a:pt x="17" y="29"/>
                  </a:lnTo>
                  <a:lnTo>
                    <a:pt x="18" y="29"/>
                  </a:lnTo>
                  <a:lnTo>
                    <a:pt x="19" y="29"/>
                  </a:lnTo>
                  <a:lnTo>
                    <a:pt x="20" y="29"/>
                  </a:lnTo>
                  <a:lnTo>
                    <a:pt x="21" y="29"/>
                  </a:lnTo>
                  <a:lnTo>
                    <a:pt x="22" y="29"/>
                  </a:lnTo>
                  <a:lnTo>
                    <a:pt x="23" y="29"/>
                  </a:lnTo>
                  <a:lnTo>
                    <a:pt x="24" y="30"/>
                  </a:lnTo>
                  <a:lnTo>
                    <a:pt x="25" y="30"/>
                  </a:lnTo>
                  <a:lnTo>
                    <a:pt x="26" y="30"/>
                  </a:lnTo>
                  <a:lnTo>
                    <a:pt x="27" y="30"/>
                  </a:lnTo>
                  <a:lnTo>
                    <a:pt x="28" y="30"/>
                  </a:lnTo>
                  <a:lnTo>
                    <a:pt x="29" y="31"/>
                  </a:lnTo>
                  <a:lnTo>
                    <a:pt x="30" y="31"/>
                  </a:lnTo>
                  <a:lnTo>
                    <a:pt x="31" y="31"/>
                  </a:lnTo>
                  <a:lnTo>
                    <a:pt x="32" y="31"/>
                  </a:lnTo>
                  <a:lnTo>
                    <a:pt x="33" y="31"/>
                  </a:lnTo>
                  <a:lnTo>
                    <a:pt x="34" y="31"/>
                  </a:lnTo>
                  <a:lnTo>
                    <a:pt x="35" y="31"/>
                  </a:lnTo>
                  <a:lnTo>
                    <a:pt x="36" y="31"/>
                  </a:lnTo>
                  <a:lnTo>
                    <a:pt x="37" y="31"/>
                  </a:lnTo>
                  <a:lnTo>
                    <a:pt x="38" y="31"/>
                  </a:lnTo>
                  <a:lnTo>
                    <a:pt x="39" y="31"/>
                  </a:lnTo>
                  <a:lnTo>
                    <a:pt x="40" y="31"/>
                  </a:lnTo>
                  <a:lnTo>
                    <a:pt x="41" y="31"/>
                  </a:lnTo>
                  <a:lnTo>
                    <a:pt x="42" y="31"/>
                  </a:lnTo>
                  <a:lnTo>
                    <a:pt x="43" y="31"/>
                  </a:lnTo>
                  <a:lnTo>
                    <a:pt x="44" y="31"/>
                  </a:lnTo>
                  <a:lnTo>
                    <a:pt x="45" y="31"/>
                  </a:lnTo>
                  <a:lnTo>
                    <a:pt x="46" y="31"/>
                  </a:lnTo>
                  <a:lnTo>
                    <a:pt x="47" y="31"/>
                  </a:lnTo>
                  <a:lnTo>
                    <a:pt x="48" y="31"/>
                  </a:lnTo>
                  <a:lnTo>
                    <a:pt x="49" y="31"/>
                  </a:lnTo>
                  <a:lnTo>
                    <a:pt x="50" y="31"/>
                  </a:lnTo>
                  <a:lnTo>
                    <a:pt x="51" y="31"/>
                  </a:lnTo>
                  <a:lnTo>
                    <a:pt x="52" y="31"/>
                  </a:lnTo>
                  <a:lnTo>
                    <a:pt x="53" y="31"/>
                  </a:lnTo>
                  <a:lnTo>
                    <a:pt x="54" y="31"/>
                  </a:lnTo>
                  <a:lnTo>
                    <a:pt x="55" y="31"/>
                  </a:lnTo>
                  <a:lnTo>
                    <a:pt x="56" y="31"/>
                  </a:lnTo>
                  <a:lnTo>
                    <a:pt x="57" y="31"/>
                  </a:lnTo>
                  <a:lnTo>
                    <a:pt x="58" y="31"/>
                  </a:lnTo>
                  <a:lnTo>
                    <a:pt x="60" y="31"/>
                  </a:lnTo>
                  <a:lnTo>
                    <a:pt x="61" y="31"/>
                  </a:lnTo>
                  <a:lnTo>
                    <a:pt x="62" y="31"/>
                  </a:lnTo>
                  <a:lnTo>
                    <a:pt x="63" y="31"/>
                  </a:lnTo>
                  <a:lnTo>
                    <a:pt x="65" y="31"/>
                  </a:lnTo>
                  <a:lnTo>
                    <a:pt x="66" y="31"/>
                  </a:lnTo>
                  <a:lnTo>
                    <a:pt x="67" y="31"/>
                  </a:lnTo>
                  <a:lnTo>
                    <a:pt x="68" y="31"/>
                  </a:lnTo>
                  <a:lnTo>
                    <a:pt x="69" y="31"/>
                  </a:lnTo>
                  <a:lnTo>
                    <a:pt x="70" y="31"/>
                  </a:lnTo>
                  <a:lnTo>
                    <a:pt x="71" y="31"/>
                  </a:lnTo>
                  <a:lnTo>
                    <a:pt x="72" y="31"/>
                  </a:lnTo>
                  <a:lnTo>
                    <a:pt x="73" y="31"/>
                  </a:lnTo>
                  <a:lnTo>
                    <a:pt x="74" y="31"/>
                  </a:lnTo>
                  <a:lnTo>
                    <a:pt x="75" y="30"/>
                  </a:lnTo>
                  <a:lnTo>
                    <a:pt x="76" y="30"/>
                  </a:lnTo>
                  <a:lnTo>
                    <a:pt x="77" y="30"/>
                  </a:lnTo>
                  <a:lnTo>
                    <a:pt x="78" y="30"/>
                  </a:lnTo>
                  <a:lnTo>
                    <a:pt x="79" y="30"/>
                  </a:lnTo>
                  <a:lnTo>
                    <a:pt x="80" y="30"/>
                  </a:lnTo>
                  <a:lnTo>
                    <a:pt x="81" y="30"/>
                  </a:lnTo>
                  <a:lnTo>
                    <a:pt x="82" y="29"/>
                  </a:lnTo>
                  <a:lnTo>
                    <a:pt x="83" y="29"/>
                  </a:lnTo>
                  <a:lnTo>
                    <a:pt x="84" y="29"/>
                  </a:lnTo>
                  <a:lnTo>
                    <a:pt x="85" y="29"/>
                  </a:lnTo>
                  <a:lnTo>
                    <a:pt x="87" y="29"/>
                  </a:lnTo>
                  <a:lnTo>
                    <a:pt x="88" y="29"/>
                  </a:lnTo>
                  <a:lnTo>
                    <a:pt x="90" y="28"/>
                  </a:lnTo>
                  <a:lnTo>
                    <a:pt x="92" y="28"/>
                  </a:lnTo>
                  <a:lnTo>
                    <a:pt x="94" y="28"/>
                  </a:lnTo>
                  <a:lnTo>
                    <a:pt x="96" y="28"/>
                  </a:lnTo>
                  <a:lnTo>
                    <a:pt x="99" y="27"/>
                  </a:lnTo>
                  <a:lnTo>
                    <a:pt x="102" y="26"/>
                  </a:lnTo>
                  <a:lnTo>
                    <a:pt x="104" y="26"/>
                  </a:lnTo>
                  <a:lnTo>
                    <a:pt x="106" y="25"/>
                  </a:lnTo>
                  <a:lnTo>
                    <a:pt x="108" y="25"/>
                  </a:lnTo>
                  <a:lnTo>
                    <a:pt x="111" y="24"/>
                  </a:lnTo>
                  <a:lnTo>
                    <a:pt x="112" y="24"/>
                  </a:lnTo>
                  <a:lnTo>
                    <a:pt x="114" y="24"/>
                  </a:lnTo>
                  <a:lnTo>
                    <a:pt x="116" y="23"/>
                  </a:lnTo>
                  <a:lnTo>
                    <a:pt x="117" y="23"/>
                  </a:lnTo>
                  <a:lnTo>
                    <a:pt x="118" y="22"/>
                  </a:lnTo>
                  <a:lnTo>
                    <a:pt x="119" y="22"/>
                  </a:lnTo>
                  <a:lnTo>
                    <a:pt x="120" y="22"/>
                  </a:lnTo>
                  <a:lnTo>
                    <a:pt x="121" y="21"/>
                  </a:lnTo>
                  <a:lnTo>
                    <a:pt x="122" y="21"/>
                  </a:lnTo>
                  <a:lnTo>
                    <a:pt x="123" y="21"/>
                  </a:lnTo>
                  <a:lnTo>
                    <a:pt x="124" y="20"/>
                  </a:lnTo>
                  <a:lnTo>
                    <a:pt x="125" y="20"/>
                  </a:lnTo>
                  <a:lnTo>
                    <a:pt x="126" y="19"/>
                  </a:lnTo>
                  <a:lnTo>
                    <a:pt x="127" y="19"/>
                  </a:lnTo>
                  <a:lnTo>
                    <a:pt x="127" y="18"/>
                  </a:lnTo>
                  <a:lnTo>
                    <a:pt x="128" y="18"/>
                  </a:lnTo>
                  <a:lnTo>
                    <a:pt x="129" y="17"/>
                  </a:lnTo>
                  <a:lnTo>
                    <a:pt x="130" y="16"/>
                  </a:lnTo>
                  <a:lnTo>
                    <a:pt x="131" y="15"/>
                  </a:lnTo>
                  <a:lnTo>
                    <a:pt x="131" y="14"/>
                  </a:lnTo>
                  <a:lnTo>
                    <a:pt x="132" y="13"/>
                  </a:lnTo>
                  <a:lnTo>
                    <a:pt x="132" y="12"/>
                  </a:lnTo>
                  <a:lnTo>
                    <a:pt x="132" y="11"/>
                  </a:lnTo>
                  <a:lnTo>
                    <a:pt x="132" y="10"/>
                  </a:lnTo>
                  <a:lnTo>
                    <a:pt x="132" y="9"/>
                  </a:lnTo>
                  <a:lnTo>
                    <a:pt x="133" y="8"/>
                  </a:lnTo>
                  <a:lnTo>
                    <a:pt x="133" y="7"/>
                  </a:lnTo>
                  <a:lnTo>
                    <a:pt x="132" y="6"/>
                  </a:lnTo>
                  <a:lnTo>
                    <a:pt x="132" y="5"/>
                  </a:lnTo>
                  <a:lnTo>
                    <a:pt x="132" y="4"/>
                  </a:lnTo>
                  <a:lnTo>
                    <a:pt x="132" y="3"/>
                  </a:lnTo>
                  <a:lnTo>
                    <a:pt x="132" y="2"/>
                  </a:lnTo>
                  <a:lnTo>
                    <a:pt x="131" y="1"/>
                  </a:lnTo>
                  <a:lnTo>
                    <a:pt x="13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2" name="Freeform 354"/>
            <p:cNvSpPr>
              <a:spLocks/>
            </p:cNvSpPr>
            <p:nvPr/>
          </p:nvSpPr>
          <p:spPr bwMode="auto">
            <a:xfrm>
              <a:off x="4290" y="820"/>
              <a:ext cx="51" cy="22"/>
            </a:xfrm>
            <a:custGeom>
              <a:avLst/>
              <a:gdLst>
                <a:gd name="T0" fmla="*/ 50 w 51"/>
                <a:gd name="T1" fmla="*/ 0 h 22"/>
                <a:gd name="T2" fmla="*/ 50 w 51"/>
                <a:gd name="T3" fmla="*/ 0 h 22"/>
                <a:gd name="T4" fmla="*/ 50 w 51"/>
                <a:gd name="T5" fmla="*/ 1 h 22"/>
                <a:gd name="T6" fmla="*/ 50 w 51"/>
                <a:gd name="T7" fmla="*/ 2 h 22"/>
                <a:gd name="T8" fmla="*/ 50 w 51"/>
                <a:gd name="T9" fmla="*/ 3 h 22"/>
                <a:gd name="T10" fmla="*/ 49 w 51"/>
                <a:gd name="T11" fmla="*/ 4 h 22"/>
                <a:gd name="T12" fmla="*/ 49 w 51"/>
                <a:gd name="T13" fmla="*/ 5 h 22"/>
                <a:gd name="T14" fmla="*/ 48 w 51"/>
                <a:gd name="T15" fmla="*/ 6 h 22"/>
                <a:gd name="T16" fmla="*/ 47 w 51"/>
                <a:gd name="T17" fmla="*/ 7 h 22"/>
                <a:gd name="T18" fmla="*/ 47 w 51"/>
                <a:gd name="T19" fmla="*/ 8 h 22"/>
                <a:gd name="T20" fmla="*/ 46 w 51"/>
                <a:gd name="T21" fmla="*/ 8 h 22"/>
                <a:gd name="T22" fmla="*/ 46 w 51"/>
                <a:gd name="T23" fmla="*/ 9 h 22"/>
                <a:gd name="T24" fmla="*/ 45 w 51"/>
                <a:gd name="T25" fmla="*/ 9 h 22"/>
                <a:gd name="T26" fmla="*/ 45 w 51"/>
                <a:gd name="T27" fmla="*/ 10 h 22"/>
                <a:gd name="T28" fmla="*/ 44 w 51"/>
                <a:gd name="T29" fmla="*/ 10 h 22"/>
                <a:gd name="T30" fmla="*/ 43 w 51"/>
                <a:gd name="T31" fmla="*/ 11 h 22"/>
                <a:gd name="T32" fmla="*/ 42 w 51"/>
                <a:gd name="T33" fmla="*/ 11 h 22"/>
                <a:gd name="T34" fmla="*/ 41 w 51"/>
                <a:gd name="T35" fmla="*/ 12 h 22"/>
                <a:gd name="T36" fmla="*/ 40 w 51"/>
                <a:gd name="T37" fmla="*/ 12 h 22"/>
                <a:gd name="T38" fmla="*/ 39 w 51"/>
                <a:gd name="T39" fmla="*/ 13 h 22"/>
                <a:gd name="T40" fmla="*/ 38 w 51"/>
                <a:gd name="T41" fmla="*/ 13 h 22"/>
                <a:gd name="T42" fmla="*/ 36 w 51"/>
                <a:gd name="T43" fmla="*/ 13 h 22"/>
                <a:gd name="T44" fmla="*/ 36 w 51"/>
                <a:gd name="T45" fmla="*/ 14 h 22"/>
                <a:gd name="T46" fmla="*/ 34 w 51"/>
                <a:gd name="T47" fmla="*/ 14 h 22"/>
                <a:gd name="T48" fmla="*/ 33 w 51"/>
                <a:gd name="T49" fmla="*/ 14 h 22"/>
                <a:gd name="T50" fmla="*/ 32 w 51"/>
                <a:gd name="T51" fmla="*/ 14 h 22"/>
                <a:gd name="T52" fmla="*/ 30 w 51"/>
                <a:gd name="T53" fmla="*/ 15 h 22"/>
                <a:gd name="T54" fmla="*/ 28 w 51"/>
                <a:gd name="T55" fmla="*/ 15 h 22"/>
                <a:gd name="T56" fmla="*/ 26 w 51"/>
                <a:gd name="T57" fmla="*/ 16 h 22"/>
                <a:gd name="T58" fmla="*/ 24 w 51"/>
                <a:gd name="T59" fmla="*/ 16 h 22"/>
                <a:gd name="T60" fmla="*/ 21 w 51"/>
                <a:gd name="T61" fmla="*/ 17 h 22"/>
                <a:gd name="T62" fmla="*/ 19 w 51"/>
                <a:gd name="T63" fmla="*/ 18 h 22"/>
                <a:gd name="T64" fmla="*/ 16 w 51"/>
                <a:gd name="T65" fmla="*/ 18 h 22"/>
                <a:gd name="T66" fmla="*/ 14 w 51"/>
                <a:gd name="T67" fmla="*/ 18 h 22"/>
                <a:gd name="T68" fmla="*/ 12 w 51"/>
                <a:gd name="T69" fmla="*/ 19 h 22"/>
                <a:gd name="T70" fmla="*/ 10 w 51"/>
                <a:gd name="T71" fmla="*/ 19 h 22"/>
                <a:gd name="T72" fmla="*/ 7 w 51"/>
                <a:gd name="T73" fmla="*/ 20 h 22"/>
                <a:gd name="T74" fmla="*/ 6 w 51"/>
                <a:gd name="T75" fmla="*/ 20 h 22"/>
                <a:gd name="T76" fmla="*/ 4 w 51"/>
                <a:gd name="T77" fmla="*/ 20 h 22"/>
                <a:gd name="T78" fmla="*/ 2 w 51"/>
                <a:gd name="T79" fmla="*/ 21 h 22"/>
                <a:gd name="T80" fmla="*/ 0 w 51"/>
                <a:gd name="T81" fmla="*/ 21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 h="22">
                  <a:moveTo>
                    <a:pt x="50" y="0"/>
                  </a:moveTo>
                  <a:lnTo>
                    <a:pt x="50" y="0"/>
                  </a:lnTo>
                  <a:lnTo>
                    <a:pt x="50" y="1"/>
                  </a:lnTo>
                  <a:lnTo>
                    <a:pt x="50" y="2"/>
                  </a:lnTo>
                  <a:lnTo>
                    <a:pt x="50" y="3"/>
                  </a:lnTo>
                  <a:lnTo>
                    <a:pt x="49" y="4"/>
                  </a:lnTo>
                  <a:lnTo>
                    <a:pt x="49" y="5"/>
                  </a:lnTo>
                  <a:lnTo>
                    <a:pt x="48" y="6"/>
                  </a:lnTo>
                  <a:lnTo>
                    <a:pt x="47" y="7"/>
                  </a:lnTo>
                  <a:lnTo>
                    <a:pt x="47" y="8"/>
                  </a:lnTo>
                  <a:lnTo>
                    <a:pt x="46" y="8"/>
                  </a:lnTo>
                  <a:lnTo>
                    <a:pt x="46" y="9"/>
                  </a:lnTo>
                  <a:lnTo>
                    <a:pt x="45" y="9"/>
                  </a:lnTo>
                  <a:lnTo>
                    <a:pt x="45" y="10"/>
                  </a:lnTo>
                  <a:lnTo>
                    <a:pt x="44" y="10"/>
                  </a:lnTo>
                  <a:lnTo>
                    <a:pt x="43" y="11"/>
                  </a:lnTo>
                  <a:lnTo>
                    <a:pt x="42" y="11"/>
                  </a:lnTo>
                  <a:lnTo>
                    <a:pt x="41" y="12"/>
                  </a:lnTo>
                  <a:lnTo>
                    <a:pt x="40" y="12"/>
                  </a:lnTo>
                  <a:lnTo>
                    <a:pt x="39" y="13"/>
                  </a:lnTo>
                  <a:lnTo>
                    <a:pt x="38" y="13"/>
                  </a:lnTo>
                  <a:lnTo>
                    <a:pt x="36" y="13"/>
                  </a:lnTo>
                  <a:lnTo>
                    <a:pt x="36" y="14"/>
                  </a:lnTo>
                  <a:lnTo>
                    <a:pt x="34" y="14"/>
                  </a:lnTo>
                  <a:lnTo>
                    <a:pt x="33" y="14"/>
                  </a:lnTo>
                  <a:lnTo>
                    <a:pt x="32" y="14"/>
                  </a:lnTo>
                  <a:lnTo>
                    <a:pt x="30" y="15"/>
                  </a:lnTo>
                  <a:lnTo>
                    <a:pt x="28" y="15"/>
                  </a:lnTo>
                  <a:lnTo>
                    <a:pt x="26" y="16"/>
                  </a:lnTo>
                  <a:lnTo>
                    <a:pt x="24" y="16"/>
                  </a:lnTo>
                  <a:lnTo>
                    <a:pt x="21" y="17"/>
                  </a:lnTo>
                  <a:lnTo>
                    <a:pt x="19" y="18"/>
                  </a:lnTo>
                  <a:lnTo>
                    <a:pt x="16" y="18"/>
                  </a:lnTo>
                  <a:lnTo>
                    <a:pt x="14" y="18"/>
                  </a:lnTo>
                  <a:lnTo>
                    <a:pt x="12" y="19"/>
                  </a:lnTo>
                  <a:lnTo>
                    <a:pt x="10" y="19"/>
                  </a:lnTo>
                  <a:lnTo>
                    <a:pt x="7" y="20"/>
                  </a:lnTo>
                  <a:lnTo>
                    <a:pt x="6" y="20"/>
                  </a:lnTo>
                  <a:lnTo>
                    <a:pt x="4" y="20"/>
                  </a:lnTo>
                  <a:lnTo>
                    <a:pt x="2" y="21"/>
                  </a:lnTo>
                  <a:lnTo>
                    <a:pt x="0" y="2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3" name="Freeform 355"/>
            <p:cNvSpPr>
              <a:spLocks/>
            </p:cNvSpPr>
            <p:nvPr/>
          </p:nvSpPr>
          <p:spPr bwMode="auto">
            <a:xfrm>
              <a:off x="4288" y="841"/>
              <a:ext cx="3" cy="1"/>
            </a:xfrm>
            <a:custGeom>
              <a:avLst/>
              <a:gdLst>
                <a:gd name="T0" fmla="*/ 2 w 3"/>
                <a:gd name="T1" fmla="*/ 0 h 1"/>
                <a:gd name="T2" fmla="*/ 1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2" y="0"/>
                  </a:moveTo>
                  <a:lnTo>
                    <a:pt x="1" y="0"/>
                  </a:lnTo>
                  <a:lnTo>
                    <a:pt x="0"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4" name="Freeform 356"/>
            <p:cNvSpPr>
              <a:spLocks/>
            </p:cNvSpPr>
            <p:nvPr/>
          </p:nvSpPr>
          <p:spPr bwMode="auto">
            <a:xfrm>
              <a:off x="4281" y="841"/>
              <a:ext cx="8" cy="2"/>
            </a:xfrm>
            <a:custGeom>
              <a:avLst/>
              <a:gdLst>
                <a:gd name="T0" fmla="*/ 7 w 8"/>
                <a:gd name="T1" fmla="*/ 0 h 2"/>
                <a:gd name="T2" fmla="*/ 6 w 8"/>
                <a:gd name="T3" fmla="*/ 0 h 2"/>
                <a:gd name="T4" fmla="*/ 5 w 8"/>
                <a:gd name="T5" fmla="*/ 0 h 2"/>
                <a:gd name="T6" fmla="*/ 4 w 8"/>
                <a:gd name="T7" fmla="*/ 0 h 2"/>
                <a:gd name="T8" fmla="*/ 3 w 8"/>
                <a:gd name="T9" fmla="*/ 0 h 2"/>
                <a:gd name="T10" fmla="*/ 2 w 8"/>
                <a:gd name="T11" fmla="*/ 1 h 2"/>
                <a:gd name="T12" fmla="*/ 1 w 8"/>
                <a:gd name="T13" fmla="*/ 1 h 2"/>
                <a:gd name="T14" fmla="*/ 0 w 8"/>
                <a:gd name="T15" fmla="*/ 1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2">
                  <a:moveTo>
                    <a:pt x="7" y="0"/>
                  </a:moveTo>
                  <a:lnTo>
                    <a:pt x="6" y="0"/>
                  </a:lnTo>
                  <a:lnTo>
                    <a:pt x="5" y="0"/>
                  </a:lnTo>
                  <a:lnTo>
                    <a:pt x="4" y="0"/>
                  </a:lnTo>
                  <a:lnTo>
                    <a:pt x="3" y="0"/>
                  </a:lnTo>
                  <a:lnTo>
                    <a:pt x="2" y="1"/>
                  </a:lnTo>
                  <a:lnTo>
                    <a:pt x="1" y="1"/>
                  </a:lnTo>
                  <a:lnTo>
                    <a:pt x="0"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5" name="Line 357"/>
            <p:cNvSpPr>
              <a:spLocks noChangeShapeType="1"/>
            </p:cNvSpPr>
            <p:nvPr/>
          </p:nvSpPr>
          <p:spPr bwMode="auto">
            <a:xfrm flipH="1" flipV="1">
              <a:off x="4169" y="864"/>
              <a:ext cx="118" cy="1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86" name="Freeform 358"/>
            <p:cNvSpPr>
              <a:spLocks/>
            </p:cNvSpPr>
            <p:nvPr/>
          </p:nvSpPr>
          <p:spPr bwMode="auto">
            <a:xfrm>
              <a:off x="4144" y="868"/>
              <a:ext cx="140" cy="33"/>
            </a:xfrm>
            <a:custGeom>
              <a:avLst/>
              <a:gdLst>
                <a:gd name="T0" fmla="*/ 29 w 140"/>
                <a:gd name="T1" fmla="*/ 0 h 33"/>
                <a:gd name="T2" fmla="*/ 0 w 140"/>
                <a:gd name="T3" fmla="*/ 28 h 33"/>
                <a:gd name="T4" fmla="*/ 122 w 140"/>
                <a:gd name="T5" fmla="*/ 32 h 33"/>
                <a:gd name="T6" fmla="*/ 139 w 140"/>
                <a:gd name="T7" fmla="*/ 5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33">
                  <a:moveTo>
                    <a:pt x="29" y="0"/>
                  </a:moveTo>
                  <a:lnTo>
                    <a:pt x="0" y="28"/>
                  </a:lnTo>
                  <a:lnTo>
                    <a:pt x="122" y="32"/>
                  </a:lnTo>
                  <a:lnTo>
                    <a:pt x="139" y="5"/>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7" name="Freeform 359"/>
            <p:cNvSpPr>
              <a:spLocks/>
            </p:cNvSpPr>
            <p:nvPr/>
          </p:nvSpPr>
          <p:spPr bwMode="auto">
            <a:xfrm>
              <a:off x="4281" y="873"/>
              <a:ext cx="54" cy="30"/>
            </a:xfrm>
            <a:custGeom>
              <a:avLst/>
              <a:gdLst>
                <a:gd name="T0" fmla="*/ 16 w 54"/>
                <a:gd name="T1" fmla="*/ 0 h 30"/>
                <a:gd name="T2" fmla="*/ 0 w 54"/>
                <a:gd name="T3" fmla="*/ 27 h 30"/>
                <a:gd name="T4" fmla="*/ 36 w 54"/>
                <a:gd name="T5" fmla="*/ 29 h 30"/>
                <a:gd name="T6" fmla="*/ 53 w 54"/>
                <a:gd name="T7" fmla="*/ 2 h 30"/>
                <a:gd name="T8" fmla="*/ 16 w 5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0">
                  <a:moveTo>
                    <a:pt x="16" y="0"/>
                  </a:moveTo>
                  <a:lnTo>
                    <a:pt x="0" y="27"/>
                  </a:lnTo>
                  <a:lnTo>
                    <a:pt x="36" y="29"/>
                  </a:lnTo>
                  <a:lnTo>
                    <a:pt x="53" y="2"/>
                  </a:lnTo>
                  <a:lnTo>
                    <a:pt x="16" y="0"/>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2388" name="Freeform 360"/>
            <p:cNvSpPr>
              <a:spLocks/>
            </p:cNvSpPr>
            <p:nvPr/>
          </p:nvSpPr>
          <p:spPr bwMode="auto">
            <a:xfrm>
              <a:off x="4115" y="867"/>
              <a:ext cx="45" cy="29"/>
            </a:xfrm>
            <a:custGeom>
              <a:avLst/>
              <a:gdLst>
                <a:gd name="T0" fmla="*/ 44 w 45"/>
                <a:gd name="T1" fmla="*/ 1 h 29"/>
                <a:gd name="T2" fmla="*/ 30 w 45"/>
                <a:gd name="T3" fmla="*/ 0 h 29"/>
                <a:gd name="T4" fmla="*/ 0 w 45"/>
                <a:gd name="T5" fmla="*/ 28 h 29"/>
                <a:gd name="T6" fmla="*/ 15 w 45"/>
                <a:gd name="T7" fmla="*/ 28 h 29"/>
                <a:gd name="T8" fmla="*/ 44 w 45"/>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1"/>
                  </a:moveTo>
                  <a:lnTo>
                    <a:pt x="30" y="0"/>
                  </a:lnTo>
                  <a:lnTo>
                    <a:pt x="0" y="28"/>
                  </a:lnTo>
                  <a:lnTo>
                    <a:pt x="15" y="28"/>
                  </a:lnTo>
                  <a:lnTo>
                    <a:pt x="44" y="1"/>
                  </a:lnTo>
                </a:path>
              </a:pathLst>
            </a:custGeom>
            <a:noFill/>
            <a:ln w="63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grpSp>
      <p:cxnSp>
        <p:nvCxnSpPr>
          <p:cNvPr id="92299" name="AutoShape 361"/>
          <p:cNvCxnSpPr>
            <a:cxnSpLocks noChangeShapeType="1"/>
            <a:stCxn id="92220" idx="3"/>
            <a:endCxn id="92221" idx="1"/>
          </p:cNvCxnSpPr>
          <p:nvPr/>
        </p:nvCxnSpPr>
        <p:spPr bwMode="auto">
          <a:xfrm>
            <a:off x="2809875" y="4175125"/>
            <a:ext cx="219075" cy="0"/>
          </a:xfrm>
          <a:prstGeom prst="straightConnector1">
            <a:avLst/>
          </a:prstGeom>
          <a:noFill/>
          <a:ln w="28575">
            <a:solidFill>
              <a:srgbClr val="50A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300" name="Picture 3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75" y="1544638"/>
            <a:ext cx="5651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1" name="Picture 3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0513" y="1544638"/>
            <a:ext cx="531812"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2" name="Picture 3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165735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3" name="Picture 36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8750" y="1570038"/>
            <a:ext cx="3587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4" name="Picture 3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8963" y="1560513"/>
            <a:ext cx="72548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5" name="Picture 3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8275" y="1724025"/>
            <a:ext cx="547688"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6" name="Picture 36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0575" y="1570038"/>
            <a:ext cx="45878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7" name="Picture 36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76525" y="2457450"/>
            <a:ext cx="409575"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8" name="Picture 37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87550" y="2511425"/>
            <a:ext cx="409575"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9" name="Picture 37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0700" y="4948238"/>
            <a:ext cx="28575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0" name="Picture 37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4388" y="4953000"/>
            <a:ext cx="2857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1" name="Picture 37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6550" y="4949825"/>
            <a:ext cx="2857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2" name="Picture 37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2500" y="4949825"/>
            <a:ext cx="2857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3" name="Picture 3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150" y="5537200"/>
            <a:ext cx="10255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4" name="Picture 37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76400" y="5546725"/>
            <a:ext cx="4286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5" name="Picture 37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08238" y="5538788"/>
            <a:ext cx="665162"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6" name="Picture 37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29075" y="5546725"/>
            <a:ext cx="557213"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7" name="Picture 37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43438" y="5546725"/>
            <a:ext cx="547687"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8" name="Picture 38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64163" y="5546725"/>
            <a:ext cx="8858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9" name="Picture 38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5200" y="3630613"/>
            <a:ext cx="536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320" name="Group 382"/>
          <p:cNvGrpSpPr>
            <a:grpSpLocks/>
          </p:cNvGrpSpPr>
          <p:nvPr/>
        </p:nvGrpSpPr>
        <p:grpSpPr bwMode="auto">
          <a:xfrm>
            <a:off x="565150" y="1560513"/>
            <a:ext cx="130175" cy="374650"/>
            <a:chOff x="356" y="520"/>
            <a:chExt cx="83" cy="236"/>
          </a:xfrm>
        </p:grpSpPr>
        <p:sp>
          <p:nvSpPr>
            <p:cNvPr id="92364" name="AutoShape 383"/>
            <p:cNvSpPr>
              <a:spLocks noChangeArrowheads="1"/>
            </p:cNvSpPr>
            <p:nvPr/>
          </p:nvSpPr>
          <p:spPr bwMode="auto">
            <a:xfrm rot="-5400000">
              <a:off x="280" y="596"/>
              <a:ext cx="236" cy="83"/>
            </a:xfrm>
            <a:prstGeom prst="flowChartDelay">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2365" name="Rectangle 384"/>
            <p:cNvSpPr>
              <a:spLocks noChangeArrowheads="1"/>
            </p:cNvSpPr>
            <p:nvPr/>
          </p:nvSpPr>
          <p:spPr bwMode="auto">
            <a:xfrm>
              <a:off x="356" y="623"/>
              <a:ext cx="83" cy="50"/>
            </a:xfrm>
            <a:prstGeom prst="rect">
              <a:avLst/>
            </a:prstGeom>
            <a:noFill/>
            <a:ln w="12700">
              <a:solidFill>
                <a:srgbClr val="4D8D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grpSp>
        <p:nvGrpSpPr>
          <p:cNvPr id="92321" name="Group 385"/>
          <p:cNvGrpSpPr>
            <a:grpSpLocks/>
          </p:cNvGrpSpPr>
          <p:nvPr/>
        </p:nvGrpSpPr>
        <p:grpSpPr bwMode="auto">
          <a:xfrm>
            <a:off x="2252663" y="1644650"/>
            <a:ext cx="709612" cy="312738"/>
            <a:chOff x="732" y="2112"/>
            <a:chExt cx="4039" cy="1583"/>
          </a:xfrm>
        </p:grpSpPr>
        <p:sp>
          <p:nvSpPr>
            <p:cNvPr id="92352" name="Freeform 386"/>
            <p:cNvSpPr>
              <a:spLocks/>
            </p:cNvSpPr>
            <p:nvPr/>
          </p:nvSpPr>
          <p:spPr bwMode="auto">
            <a:xfrm>
              <a:off x="2190" y="3502"/>
              <a:ext cx="1011" cy="193"/>
            </a:xfrm>
            <a:custGeom>
              <a:avLst/>
              <a:gdLst>
                <a:gd name="T0" fmla="*/ 77 w 1089"/>
                <a:gd name="T1" fmla="*/ 26 h 193"/>
                <a:gd name="T2" fmla="*/ 23 w 1089"/>
                <a:gd name="T3" fmla="*/ 65 h 193"/>
                <a:gd name="T4" fmla="*/ 58 w 1089"/>
                <a:gd name="T5" fmla="*/ 116 h 193"/>
                <a:gd name="T6" fmla="*/ 136 w 1089"/>
                <a:gd name="T7" fmla="*/ 170 h 193"/>
                <a:gd name="T8" fmla="*/ 278 w 1089"/>
                <a:gd name="T9" fmla="*/ 191 h 193"/>
                <a:gd name="T10" fmla="*/ 413 w 1089"/>
                <a:gd name="T11" fmla="*/ 158 h 193"/>
                <a:gd name="T12" fmla="*/ 520 w 1089"/>
                <a:gd name="T13" fmla="*/ 68 h 193"/>
                <a:gd name="T14" fmla="*/ 486 w 1089"/>
                <a:gd name="T15" fmla="*/ 8 h 193"/>
                <a:gd name="T16" fmla="*/ 77 w 1089"/>
                <a:gd name="T17" fmla="*/ 26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9" h="193">
                  <a:moveTo>
                    <a:pt x="150" y="26"/>
                  </a:moveTo>
                  <a:cubicBezTo>
                    <a:pt x="0" y="36"/>
                    <a:pt x="51" y="50"/>
                    <a:pt x="45" y="65"/>
                  </a:cubicBezTo>
                  <a:cubicBezTo>
                    <a:pt x="39" y="80"/>
                    <a:pt x="78" y="99"/>
                    <a:pt x="114" y="116"/>
                  </a:cubicBezTo>
                  <a:cubicBezTo>
                    <a:pt x="150" y="133"/>
                    <a:pt x="193" y="158"/>
                    <a:pt x="264" y="170"/>
                  </a:cubicBezTo>
                  <a:cubicBezTo>
                    <a:pt x="335" y="182"/>
                    <a:pt x="453" y="193"/>
                    <a:pt x="543" y="191"/>
                  </a:cubicBezTo>
                  <a:cubicBezTo>
                    <a:pt x="633" y="189"/>
                    <a:pt x="729" y="178"/>
                    <a:pt x="807" y="158"/>
                  </a:cubicBezTo>
                  <a:cubicBezTo>
                    <a:pt x="885" y="138"/>
                    <a:pt x="990" y="93"/>
                    <a:pt x="1014" y="68"/>
                  </a:cubicBezTo>
                  <a:cubicBezTo>
                    <a:pt x="1038" y="43"/>
                    <a:pt x="1089" y="16"/>
                    <a:pt x="948" y="8"/>
                  </a:cubicBezTo>
                  <a:cubicBezTo>
                    <a:pt x="807" y="0"/>
                    <a:pt x="290" y="16"/>
                    <a:pt x="150" y="26"/>
                  </a:cubicBezTo>
                  <a:close/>
                </a:path>
              </a:pathLst>
            </a:custGeom>
            <a:solidFill>
              <a:srgbClr val="C0C0C0"/>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92353" name="Freeform 387"/>
            <p:cNvSpPr>
              <a:spLocks/>
            </p:cNvSpPr>
            <p:nvPr/>
          </p:nvSpPr>
          <p:spPr bwMode="auto">
            <a:xfrm>
              <a:off x="2304" y="2904"/>
              <a:ext cx="792" cy="720"/>
            </a:xfrm>
            <a:custGeom>
              <a:avLst/>
              <a:gdLst>
                <a:gd name="T0" fmla="*/ 168 w 792"/>
                <a:gd name="T1" fmla="*/ 12 h 720"/>
                <a:gd name="T2" fmla="*/ 168 w 792"/>
                <a:gd name="T3" fmla="*/ 60 h 720"/>
                <a:gd name="T4" fmla="*/ 48 w 792"/>
                <a:gd name="T5" fmla="*/ 84 h 720"/>
                <a:gd name="T6" fmla="*/ 48 w 792"/>
                <a:gd name="T7" fmla="*/ 234 h 720"/>
                <a:gd name="T8" fmla="*/ 0 w 792"/>
                <a:gd name="T9" fmla="*/ 252 h 720"/>
                <a:gd name="T10" fmla="*/ 6 w 792"/>
                <a:gd name="T11" fmla="*/ 672 h 720"/>
                <a:gd name="T12" fmla="*/ 198 w 792"/>
                <a:gd name="T13" fmla="*/ 708 h 720"/>
                <a:gd name="T14" fmla="*/ 354 w 792"/>
                <a:gd name="T15" fmla="*/ 720 h 720"/>
                <a:gd name="T16" fmla="*/ 576 w 792"/>
                <a:gd name="T17" fmla="*/ 690 h 720"/>
                <a:gd name="T18" fmla="*/ 750 w 792"/>
                <a:gd name="T19" fmla="*/ 642 h 720"/>
                <a:gd name="T20" fmla="*/ 792 w 792"/>
                <a:gd name="T21" fmla="*/ 600 h 720"/>
                <a:gd name="T22" fmla="*/ 792 w 792"/>
                <a:gd name="T23" fmla="*/ 228 h 720"/>
                <a:gd name="T24" fmla="*/ 750 w 792"/>
                <a:gd name="T25" fmla="*/ 204 h 720"/>
                <a:gd name="T26" fmla="*/ 756 w 792"/>
                <a:gd name="T27" fmla="*/ 0 h 720"/>
                <a:gd name="T28" fmla="*/ 168 w 792"/>
                <a:gd name="T29" fmla="*/ 1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2" h="720">
                  <a:moveTo>
                    <a:pt x="168" y="12"/>
                  </a:moveTo>
                  <a:lnTo>
                    <a:pt x="168" y="60"/>
                  </a:lnTo>
                  <a:lnTo>
                    <a:pt x="48" y="84"/>
                  </a:lnTo>
                  <a:lnTo>
                    <a:pt x="48" y="234"/>
                  </a:lnTo>
                  <a:lnTo>
                    <a:pt x="0" y="252"/>
                  </a:lnTo>
                  <a:lnTo>
                    <a:pt x="6" y="672"/>
                  </a:lnTo>
                  <a:lnTo>
                    <a:pt x="198" y="708"/>
                  </a:lnTo>
                  <a:lnTo>
                    <a:pt x="354" y="720"/>
                  </a:lnTo>
                  <a:lnTo>
                    <a:pt x="576" y="690"/>
                  </a:lnTo>
                  <a:lnTo>
                    <a:pt x="750" y="642"/>
                  </a:lnTo>
                  <a:lnTo>
                    <a:pt x="792" y="600"/>
                  </a:lnTo>
                  <a:lnTo>
                    <a:pt x="792" y="228"/>
                  </a:lnTo>
                  <a:lnTo>
                    <a:pt x="750" y="204"/>
                  </a:lnTo>
                  <a:lnTo>
                    <a:pt x="756" y="0"/>
                  </a:lnTo>
                  <a:lnTo>
                    <a:pt x="168" y="12"/>
                  </a:lnTo>
                  <a:close/>
                </a:path>
              </a:pathLst>
            </a:custGeom>
            <a:solidFill>
              <a:srgbClr val="DDDDDD"/>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grpSp>
          <p:nvGrpSpPr>
            <p:cNvPr id="92354" name="Group 388"/>
            <p:cNvGrpSpPr>
              <a:grpSpLocks/>
            </p:cNvGrpSpPr>
            <p:nvPr/>
          </p:nvGrpSpPr>
          <p:grpSpPr bwMode="auto">
            <a:xfrm>
              <a:off x="732" y="2112"/>
              <a:ext cx="4039" cy="1045"/>
              <a:chOff x="732" y="2112"/>
              <a:chExt cx="4039" cy="1045"/>
            </a:xfrm>
          </p:grpSpPr>
          <p:sp>
            <p:nvSpPr>
              <p:cNvPr id="92359" name="Freeform 389"/>
              <p:cNvSpPr>
                <a:spLocks/>
              </p:cNvSpPr>
              <p:nvPr/>
            </p:nvSpPr>
            <p:spPr bwMode="auto">
              <a:xfrm>
                <a:off x="4413" y="2276"/>
                <a:ext cx="358" cy="881"/>
              </a:xfrm>
              <a:custGeom>
                <a:avLst/>
                <a:gdLst>
                  <a:gd name="T0" fmla="*/ 57 w 358"/>
                  <a:gd name="T1" fmla="*/ 82 h 881"/>
                  <a:gd name="T2" fmla="*/ 231 w 358"/>
                  <a:gd name="T3" fmla="*/ 292 h 881"/>
                  <a:gd name="T4" fmla="*/ 321 w 358"/>
                  <a:gd name="T5" fmla="*/ 350 h 881"/>
                  <a:gd name="T6" fmla="*/ 355 w 358"/>
                  <a:gd name="T7" fmla="*/ 464 h 881"/>
                  <a:gd name="T8" fmla="*/ 337 w 358"/>
                  <a:gd name="T9" fmla="*/ 586 h 881"/>
                  <a:gd name="T10" fmla="*/ 287 w 358"/>
                  <a:gd name="T11" fmla="*/ 652 h 881"/>
                  <a:gd name="T12" fmla="*/ 219 w 358"/>
                  <a:gd name="T13" fmla="*/ 676 h 881"/>
                  <a:gd name="T14" fmla="*/ 27 w 358"/>
                  <a:gd name="T15" fmla="*/ 782 h 881"/>
                  <a:gd name="T16" fmla="*/ 57 w 358"/>
                  <a:gd name="T17" fmla="*/ 82 h 8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8" h="881">
                    <a:moveTo>
                      <a:pt x="57" y="82"/>
                    </a:moveTo>
                    <a:cubicBezTo>
                      <a:pt x="91" y="0"/>
                      <a:pt x="187" y="247"/>
                      <a:pt x="231" y="292"/>
                    </a:cubicBezTo>
                    <a:cubicBezTo>
                      <a:pt x="275" y="337"/>
                      <a:pt x="300" y="321"/>
                      <a:pt x="321" y="350"/>
                    </a:cubicBezTo>
                    <a:cubicBezTo>
                      <a:pt x="342" y="379"/>
                      <a:pt x="352" y="425"/>
                      <a:pt x="355" y="464"/>
                    </a:cubicBezTo>
                    <a:cubicBezTo>
                      <a:pt x="358" y="503"/>
                      <a:pt x="348" y="555"/>
                      <a:pt x="337" y="586"/>
                    </a:cubicBezTo>
                    <a:cubicBezTo>
                      <a:pt x="326" y="617"/>
                      <a:pt x="307" y="637"/>
                      <a:pt x="287" y="652"/>
                    </a:cubicBezTo>
                    <a:cubicBezTo>
                      <a:pt x="267" y="667"/>
                      <a:pt x="262" y="654"/>
                      <a:pt x="219" y="676"/>
                    </a:cubicBezTo>
                    <a:cubicBezTo>
                      <a:pt x="176" y="698"/>
                      <a:pt x="54" y="881"/>
                      <a:pt x="27" y="782"/>
                    </a:cubicBezTo>
                    <a:cubicBezTo>
                      <a:pt x="0" y="683"/>
                      <a:pt x="23" y="164"/>
                      <a:pt x="57" y="82"/>
                    </a:cubicBezTo>
                    <a:close/>
                  </a:path>
                </a:pathLst>
              </a:custGeom>
              <a:solidFill>
                <a:srgbClr val="DDDDDD"/>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grpSp>
            <p:nvGrpSpPr>
              <p:cNvPr id="92360" name="Group 390"/>
              <p:cNvGrpSpPr>
                <a:grpSpLocks noChangeAspect="1"/>
              </p:cNvGrpSpPr>
              <p:nvPr/>
            </p:nvGrpSpPr>
            <p:grpSpPr bwMode="auto">
              <a:xfrm>
                <a:off x="732" y="2112"/>
                <a:ext cx="3758" cy="972"/>
                <a:chOff x="732" y="2112"/>
                <a:chExt cx="4176" cy="1080"/>
              </a:xfrm>
            </p:grpSpPr>
            <p:sp>
              <p:nvSpPr>
                <p:cNvPr id="92362" name="Freeform 391"/>
                <p:cNvSpPr>
                  <a:spLocks noChangeAspect="1"/>
                </p:cNvSpPr>
                <p:nvPr/>
              </p:nvSpPr>
              <p:spPr bwMode="auto">
                <a:xfrm>
                  <a:off x="732" y="2112"/>
                  <a:ext cx="4176" cy="1080"/>
                </a:xfrm>
                <a:custGeom>
                  <a:avLst/>
                  <a:gdLst>
                    <a:gd name="T0" fmla="*/ 50 w 4176"/>
                    <a:gd name="T1" fmla="*/ 0 h 1080"/>
                    <a:gd name="T2" fmla="*/ 4176 w 4176"/>
                    <a:gd name="T3" fmla="*/ 252 h 1080"/>
                    <a:gd name="T4" fmla="*/ 4138 w 4176"/>
                    <a:gd name="T5" fmla="*/ 1080 h 1080"/>
                    <a:gd name="T6" fmla="*/ 0 w 4176"/>
                    <a:gd name="T7" fmla="*/ 732 h 1080"/>
                    <a:gd name="T8" fmla="*/ 50 w 4176"/>
                    <a:gd name="T9" fmla="*/ 0 h 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76" h="1080">
                      <a:moveTo>
                        <a:pt x="50" y="0"/>
                      </a:moveTo>
                      <a:lnTo>
                        <a:pt x="4176" y="252"/>
                      </a:lnTo>
                      <a:lnTo>
                        <a:pt x="4138" y="1080"/>
                      </a:lnTo>
                      <a:lnTo>
                        <a:pt x="0" y="732"/>
                      </a:lnTo>
                      <a:lnTo>
                        <a:pt x="50" y="0"/>
                      </a:lnTo>
                      <a:close/>
                    </a:path>
                  </a:pathLst>
                </a:custGeom>
                <a:solidFill>
                  <a:srgbClr val="DDDDDD"/>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92363" name="Freeform 392"/>
                <p:cNvSpPr>
                  <a:spLocks noChangeAspect="1"/>
                </p:cNvSpPr>
                <p:nvPr/>
              </p:nvSpPr>
              <p:spPr bwMode="auto">
                <a:xfrm>
                  <a:off x="840" y="2220"/>
                  <a:ext cx="3960" cy="876"/>
                </a:xfrm>
                <a:custGeom>
                  <a:avLst/>
                  <a:gdLst>
                    <a:gd name="T0" fmla="*/ 36 w 3960"/>
                    <a:gd name="T1" fmla="*/ 0 h 876"/>
                    <a:gd name="T2" fmla="*/ 3960 w 3960"/>
                    <a:gd name="T3" fmla="*/ 204 h 876"/>
                    <a:gd name="T4" fmla="*/ 3924 w 3960"/>
                    <a:gd name="T5" fmla="*/ 876 h 876"/>
                    <a:gd name="T6" fmla="*/ 0 w 3960"/>
                    <a:gd name="T7" fmla="*/ 564 h 876"/>
                    <a:gd name="T8" fmla="*/ 36 w 3960"/>
                    <a:gd name="T9" fmla="*/ 0 h 8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0" h="876">
                      <a:moveTo>
                        <a:pt x="36" y="0"/>
                      </a:moveTo>
                      <a:lnTo>
                        <a:pt x="3960" y="204"/>
                      </a:lnTo>
                      <a:lnTo>
                        <a:pt x="3924" y="876"/>
                      </a:lnTo>
                      <a:lnTo>
                        <a:pt x="0" y="564"/>
                      </a:lnTo>
                      <a:lnTo>
                        <a:pt x="36" y="0"/>
                      </a:lnTo>
                      <a:close/>
                    </a:path>
                  </a:pathLst>
                </a:custGeom>
                <a:solidFill>
                  <a:srgbClr val="C0C0C0"/>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grpSp>
          <p:sp>
            <p:nvSpPr>
              <p:cNvPr id="92361" name="Oval 393"/>
              <p:cNvSpPr>
                <a:spLocks noChangeArrowheads="1"/>
              </p:cNvSpPr>
              <p:nvPr/>
            </p:nvSpPr>
            <p:spPr bwMode="auto">
              <a:xfrm>
                <a:off x="4506" y="2672"/>
                <a:ext cx="98" cy="162"/>
              </a:xfrm>
              <a:prstGeom prst="ellipse">
                <a:avLst/>
              </a:prstGeom>
              <a:solidFill>
                <a:srgbClr val="C0C0C0"/>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grpSp>
        <p:sp>
          <p:nvSpPr>
            <p:cNvPr id="92355" name="Freeform 394"/>
            <p:cNvSpPr>
              <a:spLocks noChangeAspect="1"/>
            </p:cNvSpPr>
            <p:nvPr/>
          </p:nvSpPr>
          <p:spPr bwMode="auto">
            <a:xfrm>
              <a:off x="2302" y="3137"/>
              <a:ext cx="787" cy="74"/>
            </a:xfrm>
            <a:custGeom>
              <a:avLst/>
              <a:gdLst>
                <a:gd name="T0" fmla="*/ 53174542 w 196"/>
                <a:gd name="T1" fmla="*/ 0 h 18"/>
                <a:gd name="T2" fmla="*/ 33385255 w 196"/>
                <a:gd name="T3" fmla="*/ 5059183 h 18"/>
                <a:gd name="T4" fmla="*/ 24114728 w 196"/>
                <a:gd name="T5" fmla="*/ 6034943 h 18"/>
                <a:gd name="T6" fmla="*/ 15196934 w 196"/>
                <a:gd name="T7" fmla="*/ 6034943 h 18"/>
                <a:gd name="T8" fmla="*/ 6211313 w 196"/>
                <a:gd name="T9" fmla="*/ 4722121 h 18"/>
                <a:gd name="T10" fmla="*/ 1886130 w 196"/>
                <a:gd name="T11" fmla="*/ 3354979 h 18"/>
                <a:gd name="T12" fmla="*/ 0 w 196"/>
                <a:gd name="T13" fmla="*/ 3016733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
                  <a:moveTo>
                    <a:pt x="196" y="0"/>
                  </a:moveTo>
                  <a:lnTo>
                    <a:pt x="123" y="15"/>
                  </a:lnTo>
                  <a:lnTo>
                    <a:pt x="89" y="18"/>
                  </a:lnTo>
                  <a:lnTo>
                    <a:pt x="56" y="18"/>
                  </a:lnTo>
                  <a:lnTo>
                    <a:pt x="23" y="14"/>
                  </a:lnTo>
                  <a:lnTo>
                    <a:pt x="7" y="10"/>
                  </a:lnTo>
                  <a:lnTo>
                    <a:pt x="0" y="9"/>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356" name="Freeform 395"/>
            <p:cNvSpPr>
              <a:spLocks noChangeAspect="1"/>
            </p:cNvSpPr>
            <p:nvPr/>
          </p:nvSpPr>
          <p:spPr bwMode="auto">
            <a:xfrm>
              <a:off x="2349" y="3105"/>
              <a:ext cx="707" cy="64"/>
            </a:xfrm>
            <a:custGeom>
              <a:avLst/>
              <a:gdLst>
                <a:gd name="T0" fmla="*/ 0 w 707"/>
                <a:gd name="T1" fmla="*/ 32 h 64"/>
                <a:gd name="T2" fmla="*/ 4 w 707"/>
                <a:gd name="T3" fmla="*/ 36 h 64"/>
                <a:gd name="T4" fmla="*/ 8 w 707"/>
                <a:gd name="T5" fmla="*/ 44 h 64"/>
                <a:gd name="T6" fmla="*/ 150 w 707"/>
                <a:gd name="T7" fmla="*/ 64 h 64"/>
                <a:gd name="T8" fmla="*/ 288 w 707"/>
                <a:gd name="T9" fmla="*/ 64 h 64"/>
                <a:gd name="T10" fmla="*/ 423 w 707"/>
                <a:gd name="T11" fmla="*/ 52 h 64"/>
                <a:gd name="T12" fmla="*/ 707 w 707"/>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64">
                  <a:moveTo>
                    <a:pt x="0" y="32"/>
                  </a:moveTo>
                  <a:lnTo>
                    <a:pt x="4" y="36"/>
                  </a:lnTo>
                  <a:lnTo>
                    <a:pt x="8" y="44"/>
                  </a:lnTo>
                  <a:lnTo>
                    <a:pt x="150" y="64"/>
                  </a:lnTo>
                  <a:lnTo>
                    <a:pt x="288" y="64"/>
                  </a:lnTo>
                  <a:lnTo>
                    <a:pt x="423" y="52"/>
                  </a:lnTo>
                  <a:lnTo>
                    <a:pt x="707"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2357" name="Line 396"/>
            <p:cNvSpPr>
              <a:spLocks noChangeShapeType="1"/>
            </p:cNvSpPr>
            <p:nvPr/>
          </p:nvSpPr>
          <p:spPr bwMode="auto">
            <a:xfrm>
              <a:off x="2700" y="3252"/>
              <a:ext cx="0" cy="336"/>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solidFill>
                  <a:srgbClr val="000000"/>
                </a:solidFill>
              </a:endParaRPr>
            </a:p>
          </p:txBody>
        </p:sp>
        <p:sp>
          <p:nvSpPr>
            <p:cNvPr id="92358" name="Freeform 397"/>
            <p:cNvSpPr>
              <a:spLocks noChangeAspect="1"/>
            </p:cNvSpPr>
            <p:nvPr/>
          </p:nvSpPr>
          <p:spPr bwMode="auto">
            <a:xfrm>
              <a:off x="2463" y="2968"/>
              <a:ext cx="644" cy="42"/>
            </a:xfrm>
            <a:custGeom>
              <a:avLst/>
              <a:gdLst>
                <a:gd name="T0" fmla="*/ 0 w 159"/>
                <a:gd name="T1" fmla="*/ 1636165 h 10"/>
                <a:gd name="T2" fmla="*/ 286645 w 159"/>
                <a:gd name="T3" fmla="*/ 1636165 h 10"/>
                <a:gd name="T4" fmla="*/ 7885367 w 159"/>
                <a:gd name="T5" fmla="*/ 2809859 h 10"/>
                <a:gd name="T6" fmla="*/ 14984944 w 159"/>
                <a:gd name="T7" fmla="*/ 4056688 h 10"/>
                <a:gd name="T8" fmla="*/ 25213852 w 159"/>
                <a:gd name="T9" fmla="*/ 2809859 h 10"/>
                <a:gd name="T10" fmla="*/ 36066333 w 159"/>
                <a:gd name="T11" fmla="*/ 1636165 h 10"/>
                <a:gd name="T12" fmla="*/ 43381407 w 159"/>
                <a:gd name="T13" fmla="*/ 389563 h 10"/>
                <a:gd name="T14" fmla="*/ 46635446 w 159"/>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 h="10">
                  <a:moveTo>
                    <a:pt x="0" y="4"/>
                  </a:moveTo>
                  <a:lnTo>
                    <a:pt x="1" y="4"/>
                  </a:lnTo>
                  <a:lnTo>
                    <a:pt x="27" y="7"/>
                  </a:lnTo>
                  <a:lnTo>
                    <a:pt x="51" y="10"/>
                  </a:lnTo>
                  <a:lnTo>
                    <a:pt x="86" y="7"/>
                  </a:lnTo>
                  <a:lnTo>
                    <a:pt x="123" y="4"/>
                  </a:lnTo>
                  <a:lnTo>
                    <a:pt x="148" y="1"/>
                  </a:lnTo>
                  <a:lnTo>
                    <a:pt x="159"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grpSp>
      <p:sp>
        <p:nvSpPr>
          <p:cNvPr id="92322" name="Line 398"/>
          <p:cNvSpPr>
            <a:spLocks noChangeShapeType="1"/>
          </p:cNvSpPr>
          <p:nvPr/>
        </p:nvSpPr>
        <p:spPr bwMode="auto">
          <a:xfrm flipH="1" flipV="1">
            <a:off x="2362200" y="2319338"/>
            <a:ext cx="2286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23" name="Line 399"/>
          <p:cNvSpPr>
            <a:spLocks noChangeShapeType="1"/>
          </p:cNvSpPr>
          <p:nvPr/>
        </p:nvSpPr>
        <p:spPr bwMode="auto">
          <a:xfrm flipH="1" flipV="1">
            <a:off x="1628775" y="2611438"/>
            <a:ext cx="200025"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92324" name="Line 400"/>
          <p:cNvSpPr>
            <a:spLocks noChangeShapeType="1"/>
          </p:cNvSpPr>
          <p:nvPr/>
        </p:nvSpPr>
        <p:spPr bwMode="auto">
          <a:xfrm>
            <a:off x="1628775" y="2306638"/>
            <a:ext cx="200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aphicFrame>
        <p:nvGraphicFramePr>
          <p:cNvPr id="92325" name="Object 401"/>
          <p:cNvGraphicFramePr>
            <a:graphicFrameLocks noChangeAspect="1"/>
          </p:cNvGraphicFramePr>
          <p:nvPr/>
        </p:nvGraphicFramePr>
        <p:xfrm>
          <a:off x="3657600" y="3783013"/>
          <a:ext cx="642938" cy="784225"/>
        </p:xfrm>
        <a:graphic>
          <a:graphicData uri="http://schemas.openxmlformats.org/presentationml/2006/ole">
            <mc:AlternateContent xmlns:mc="http://schemas.openxmlformats.org/markup-compatibility/2006">
              <mc:Choice xmlns:v="urn:schemas-microsoft-com:vml" Requires="v">
                <p:oleObj spid="_x0000_s69734" name="Photo Editor Photo" r:id="rId21" imgW="1800476" imgH="2029108" progId="MSPhotoEd.3">
                  <p:embed/>
                </p:oleObj>
              </mc:Choice>
              <mc:Fallback>
                <p:oleObj name="Photo Editor Photo" r:id="rId21" imgW="1800476" imgH="2029108"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7600" y="3783013"/>
                        <a:ext cx="642938" cy="784225"/>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6" name="Object 402"/>
          <p:cNvGraphicFramePr>
            <a:graphicFrameLocks noChangeAspect="1"/>
          </p:cNvGraphicFramePr>
          <p:nvPr/>
        </p:nvGraphicFramePr>
        <p:xfrm>
          <a:off x="5486400" y="3783013"/>
          <a:ext cx="642938" cy="784225"/>
        </p:xfrm>
        <a:graphic>
          <a:graphicData uri="http://schemas.openxmlformats.org/presentationml/2006/ole">
            <mc:AlternateContent xmlns:mc="http://schemas.openxmlformats.org/markup-compatibility/2006">
              <mc:Choice xmlns:v="urn:schemas-microsoft-com:vml" Requires="v">
                <p:oleObj spid="_x0000_s69735" name="Photo Editor Photo" r:id="rId23" imgW="1800476" imgH="2029108" progId="MSPhotoEd.3">
                  <p:embed/>
                </p:oleObj>
              </mc:Choice>
              <mc:Fallback>
                <p:oleObj name="Photo Editor Photo" r:id="rId23" imgW="1800476" imgH="2029108"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86400" y="3783013"/>
                        <a:ext cx="642938" cy="784225"/>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7" name="Object 403"/>
          <p:cNvGraphicFramePr>
            <a:graphicFrameLocks noChangeAspect="1"/>
          </p:cNvGraphicFramePr>
          <p:nvPr/>
        </p:nvGraphicFramePr>
        <p:xfrm>
          <a:off x="4876800" y="3783013"/>
          <a:ext cx="642938" cy="784225"/>
        </p:xfrm>
        <a:graphic>
          <a:graphicData uri="http://schemas.openxmlformats.org/presentationml/2006/ole">
            <mc:AlternateContent xmlns:mc="http://schemas.openxmlformats.org/markup-compatibility/2006">
              <mc:Choice xmlns:v="urn:schemas-microsoft-com:vml" Requires="v">
                <p:oleObj spid="_x0000_s69736" name="Photo Editor Photo" r:id="rId24" imgW="1800476" imgH="2029108" progId="MSPhotoEd.3">
                  <p:embed/>
                </p:oleObj>
              </mc:Choice>
              <mc:Fallback>
                <p:oleObj name="Photo Editor Photo" r:id="rId24" imgW="1800476" imgH="2029108"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6800" y="3783013"/>
                        <a:ext cx="642938" cy="784225"/>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8" name="Object 404"/>
          <p:cNvGraphicFramePr>
            <a:graphicFrameLocks noChangeAspect="1"/>
          </p:cNvGraphicFramePr>
          <p:nvPr/>
        </p:nvGraphicFramePr>
        <p:xfrm>
          <a:off x="4291013" y="3783013"/>
          <a:ext cx="642937" cy="784225"/>
        </p:xfrm>
        <a:graphic>
          <a:graphicData uri="http://schemas.openxmlformats.org/presentationml/2006/ole">
            <mc:AlternateContent xmlns:mc="http://schemas.openxmlformats.org/markup-compatibility/2006">
              <mc:Choice xmlns:v="urn:schemas-microsoft-com:vml" Requires="v">
                <p:oleObj spid="_x0000_s69737" name="Photo Editor Photo" r:id="rId25" imgW="1800476" imgH="2029108" progId="MSPhotoEd.3">
                  <p:embed/>
                </p:oleObj>
              </mc:Choice>
              <mc:Fallback>
                <p:oleObj name="Photo Editor Photo" r:id="rId25" imgW="1800476" imgH="2029108" progId="MSPhotoEd.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1013" y="3783013"/>
                        <a:ext cx="642937" cy="784225"/>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9" name="Object 405"/>
          <p:cNvGraphicFramePr>
            <a:graphicFrameLocks noChangeAspect="1"/>
          </p:cNvGraphicFramePr>
          <p:nvPr/>
        </p:nvGraphicFramePr>
        <p:xfrm>
          <a:off x="6119813" y="3706813"/>
          <a:ext cx="1071562" cy="901700"/>
        </p:xfrm>
        <a:graphic>
          <a:graphicData uri="http://schemas.openxmlformats.org/presentationml/2006/ole">
            <mc:AlternateContent xmlns:mc="http://schemas.openxmlformats.org/markup-compatibility/2006">
              <mc:Choice xmlns:v="urn:schemas-microsoft-com:vml" Requires="v">
                <p:oleObj spid="_x0000_s69738" name="Photo Editor Photo" r:id="rId26" imgW="1867161" imgH="1448002" progId="MSPhotoEd.3">
                  <p:embed/>
                </p:oleObj>
              </mc:Choice>
              <mc:Fallback>
                <p:oleObj name="Photo Editor Photo" r:id="rId26" imgW="1867161" imgH="1448002" progId="MSPhotoEd.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19813" y="3706813"/>
                        <a:ext cx="1071562" cy="90170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0" name="Object 406"/>
          <p:cNvGraphicFramePr>
            <a:graphicFrameLocks noChangeAspect="1"/>
          </p:cNvGraphicFramePr>
          <p:nvPr/>
        </p:nvGraphicFramePr>
        <p:xfrm>
          <a:off x="3071813" y="1573213"/>
          <a:ext cx="622300" cy="914400"/>
        </p:xfrm>
        <a:graphic>
          <a:graphicData uri="http://schemas.openxmlformats.org/presentationml/2006/ole">
            <mc:AlternateContent xmlns:mc="http://schemas.openxmlformats.org/markup-compatibility/2006">
              <mc:Choice xmlns:v="urn:schemas-microsoft-com:vml" Requires="v">
                <p:oleObj spid="_x0000_s69739" name="Photo Editor-foto" r:id="rId28" imgW="1428949" imgH="1933333" progId="MSPhotoEd.3">
                  <p:embed/>
                </p:oleObj>
              </mc:Choice>
              <mc:Fallback>
                <p:oleObj name="Photo Editor-foto" r:id="rId28" imgW="1428949" imgH="1933333" progId="MSPhotoEd.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71813" y="1573213"/>
                        <a:ext cx="622300" cy="91440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331" name="Picture 407" descr="mirado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51263" y="1649413"/>
            <a:ext cx="63341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32" name="Object 408"/>
          <p:cNvGraphicFramePr>
            <a:graphicFrameLocks noChangeAspect="1"/>
          </p:cNvGraphicFramePr>
          <p:nvPr/>
        </p:nvGraphicFramePr>
        <p:xfrm>
          <a:off x="5205413" y="1649413"/>
          <a:ext cx="274637" cy="609600"/>
        </p:xfrm>
        <a:graphic>
          <a:graphicData uri="http://schemas.openxmlformats.org/presentationml/2006/ole">
            <mc:AlternateContent xmlns:mc="http://schemas.openxmlformats.org/markup-compatibility/2006">
              <mc:Choice xmlns:v="urn:schemas-microsoft-com:vml" Requires="v">
                <p:oleObj spid="_x0000_s69740" name="Photo Editor Photo" r:id="rId31" imgW="466543" imgH="1305107" progId="MSPhotoEd.3">
                  <p:embed/>
                </p:oleObj>
              </mc:Choice>
              <mc:Fallback>
                <p:oleObj name="Photo Editor Photo" r:id="rId31" imgW="466543" imgH="1305107" progId="MSPhotoEd.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05413" y="1649413"/>
                        <a:ext cx="274637" cy="60960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3" name="Object 409"/>
          <p:cNvGraphicFramePr>
            <a:graphicFrameLocks noChangeAspect="1"/>
          </p:cNvGraphicFramePr>
          <p:nvPr/>
        </p:nvGraphicFramePr>
        <p:xfrm>
          <a:off x="5545138" y="1649413"/>
          <a:ext cx="274637" cy="609600"/>
        </p:xfrm>
        <a:graphic>
          <a:graphicData uri="http://schemas.openxmlformats.org/presentationml/2006/ole">
            <mc:AlternateContent xmlns:mc="http://schemas.openxmlformats.org/markup-compatibility/2006">
              <mc:Choice xmlns:v="urn:schemas-microsoft-com:vml" Requires="v">
                <p:oleObj spid="_x0000_s69741" name="Photo Editor Photo" r:id="rId33" imgW="466543" imgH="1305107" progId="MSPhotoEd.3">
                  <p:embed/>
                </p:oleObj>
              </mc:Choice>
              <mc:Fallback>
                <p:oleObj name="Photo Editor Photo" r:id="rId33" imgW="466543" imgH="1305107" progId="MSPhotoEd.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45138" y="1649413"/>
                        <a:ext cx="274637" cy="60960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4" name="Object 410"/>
          <p:cNvGraphicFramePr>
            <a:graphicFrameLocks noChangeAspect="1"/>
          </p:cNvGraphicFramePr>
          <p:nvPr/>
        </p:nvGraphicFramePr>
        <p:xfrm>
          <a:off x="7173913" y="4011613"/>
          <a:ext cx="703262" cy="601662"/>
        </p:xfrm>
        <a:graphic>
          <a:graphicData uri="http://schemas.openxmlformats.org/presentationml/2006/ole">
            <mc:AlternateContent xmlns:mc="http://schemas.openxmlformats.org/markup-compatibility/2006">
              <mc:Choice xmlns:v="urn:schemas-microsoft-com:vml" Requires="v">
                <p:oleObj spid="_x0000_s69742" name="Photo Editor Photo" r:id="rId34" imgW="1905266" imgH="1504762" progId="MSPhotoEd.3">
                  <p:embed/>
                </p:oleObj>
              </mc:Choice>
              <mc:Fallback>
                <p:oleObj name="Photo Editor Photo" r:id="rId34" imgW="1905266" imgH="1504762" progId="MSPhotoEd.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73913" y="4011613"/>
                        <a:ext cx="703262" cy="601662"/>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5" name="Object 411"/>
          <p:cNvGraphicFramePr>
            <a:graphicFrameLocks noChangeAspect="1"/>
          </p:cNvGraphicFramePr>
          <p:nvPr/>
        </p:nvGraphicFramePr>
        <p:xfrm>
          <a:off x="7994650" y="4037013"/>
          <a:ext cx="598488" cy="427037"/>
        </p:xfrm>
        <a:graphic>
          <a:graphicData uri="http://schemas.openxmlformats.org/presentationml/2006/ole">
            <mc:AlternateContent xmlns:mc="http://schemas.openxmlformats.org/markup-compatibility/2006">
              <mc:Choice xmlns:v="urn:schemas-microsoft-com:vml" Requires="v">
                <p:oleObj spid="_x0000_s69743" name="Photo Editor Photo" r:id="rId36" imgW="1905266" imgH="1257476" progId="MSPhotoEd.3">
                  <p:embed/>
                </p:oleObj>
              </mc:Choice>
              <mc:Fallback>
                <p:oleObj name="Photo Editor Photo" r:id="rId36" imgW="1905266" imgH="1257476" progId="MSPhotoEd.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994650" y="4037013"/>
                        <a:ext cx="598488" cy="427037"/>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6" name="Object 412"/>
          <p:cNvGraphicFramePr>
            <a:graphicFrameLocks noChangeAspect="1"/>
          </p:cNvGraphicFramePr>
          <p:nvPr/>
        </p:nvGraphicFramePr>
        <p:xfrm>
          <a:off x="8018463" y="3516313"/>
          <a:ext cx="563562" cy="387350"/>
        </p:xfrm>
        <a:graphic>
          <a:graphicData uri="http://schemas.openxmlformats.org/presentationml/2006/ole">
            <mc:AlternateContent xmlns:mc="http://schemas.openxmlformats.org/markup-compatibility/2006">
              <mc:Choice xmlns:v="urn:schemas-microsoft-com:vml" Requires="v">
                <p:oleObj spid="_x0000_s69744" name="Photo Editor Photo" r:id="rId38" imgW="1828571" imgH="1162212" progId="MSPhotoEd.3">
                  <p:embed/>
                </p:oleObj>
              </mc:Choice>
              <mc:Fallback>
                <p:oleObj name="Photo Editor Photo" r:id="rId38" imgW="1828571" imgH="1162212" progId="MSPhotoEd.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018463" y="3516313"/>
                        <a:ext cx="563562" cy="3873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7" name="Object 413"/>
          <p:cNvGraphicFramePr>
            <a:graphicFrameLocks noChangeAspect="1"/>
          </p:cNvGraphicFramePr>
          <p:nvPr/>
        </p:nvGraphicFramePr>
        <p:xfrm>
          <a:off x="6448425" y="6003925"/>
          <a:ext cx="344488" cy="398463"/>
        </p:xfrm>
        <a:graphic>
          <a:graphicData uri="http://schemas.openxmlformats.org/presentationml/2006/ole">
            <mc:AlternateContent xmlns:mc="http://schemas.openxmlformats.org/markup-compatibility/2006">
              <mc:Choice xmlns:v="urn:schemas-microsoft-com:vml" Requires="v">
                <p:oleObj spid="_x0000_s69745" name="Photo Editor Photo" r:id="rId40" imgW="1895238" imgH="2019048" progId="MSPhotoEd.3">
                  <p:embed/>
                </p:oleObj>
              </mc:Choice>
              <mc:Fallback>
                <p:oleObj name="Photo Editor Photo" r:id="rId40" imgW="1895238" imgH="2019048" progId="MSPhotoEd.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48425" y="6003925"/>
                        <a:ext cx="344488" cy="398463"/>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8" name="Object 414"/>
          <p:cNvGraphicFramePr>
            <a:graphicFrameLocks noChangeAspect="1"/>
          </p:cNvGraphicFramePr>
          <p:nvPr/>
        </p:nvGraphicFramePr>
        <p:xfrm>
          <a:off x="5416550" y="2868613"/>
          <a:ext cx="317500" cy="425450"/>
        </p:xfrm>
        <a:graphic>
          <a:graphicData uri="http://schemas.openxmlformats.org/presentationml/2006/ole">
            <mc:AlternateContent xmlns:mc="http://schemas.openxmlformats.org/markup-compatibility/2006">
              <mc:Choice xmlns:v="urn:schemas-microsoft-com:vml" Requires="v">
                <p:oleObj spid="_x0000_s69746" name="Photo Editor Photo" r:id="rId42" imgW="1428949" imgH="1762371" progId="MSPhotoEd.3">
                  <p:embed/>
                </p:oleObj>
              </mc:Choice>
              <mc:Fallback>
                <p:oleObj name="Photo Editor Photo" r:id="rId42"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416550" y="28686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9" name="Object 415"/>
          <p:cNvGraphicFramePr>
            <a:graphicFrameLocks noChangeAspect="1"/>
          </p:cNvGraphicFramePr>
          <p:nvPr/>
        </p:nvGraphicFramePr>
        <p:xfrm>
          <a:off x="2473325" y="2868613"/>
          <a:ext cx="317500" cy="425450"/>
        </p:xfrm>
        <a:graphic>
          <a:graphicData uri="http://schemas.openxmlformats.org/presentationml/2006/ole">
            <mc:AlternateContent xmlns:mc="http://schemas.openxmlformats.org/markup-compatibility/2006">
              <mc:Choice xmlns:v="urn:schemas-microsoft-com:vml" Requires="v">
                <p:oleObj spid="_x0000_s69747" name="Photo Editor Photo" r:id="rId44" imgW="1428949" imgH="1762371" progId="MSPhotoEd.3">
                  <p:embed/>
                </p:oleObj>
              </mc:Choice>
              <mc:Fallback>
                <p:oleObj name="Photo Editor Photo" r:id="rId44"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73325" y="28686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0" name="Object 416"/>
          <p:cNvGraphicFramePr>
            <a:graphicFrameLocks noChangeAspect="1"/>
          </p:cNvGraphicFramePr>
          <p:nvPr/>
        </p:nvGraphicFramePr>
        <p:xfrm>
          <a:off x="1687513" y="2868613"/>
          <a:ext cx="319087" cy="425450"/>
        </p:xfrm>
        <a:graphic>
          <a:graphicData uri="http://schemas.openxmlformats.org/presentationml/2006/ole">
            <mc:AlternateContent xmlns:mc="http://schemas.openxmlformats.org/markup-compatibility/2006">
              <mc:Choice xmlns:v="urn:schemas-microsoft-com:vml" Requires="v">
                <p:oleObj spid="_x0000_s69748" name="Photo Editor Photo" r:id="rId45" imgW="1428949" imgH="1762371" progId="MSPhotoEd.3">
                  <p:embed/>
                </p:oleObj>
              </mc:Choice>
              <mc:Fallback>
                <p:oleObj name="Photo Editor Photo" r:id="rId45"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87513" y="2868613"/>
                        <a:ext cx="319087"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1" name="Object 417"/>
          <p:cNvGraphicFramePr>
            <a:graphicFrameLocks noChangeAspect="1"/>
          </p:cNvGraphicFramePr>
          <p:nvPr/>
        </p:nvGraphicFramePr>
        <p:xfrm>
          <a:off x="6048375" y="2868613"/>
          <a:ext cx="319088" cy="425450"/>
        </p:xfrm>
        <a:graphic>
          <a:graphicData uri="http://schemas.openxmlformats.org/presentationml/2006/ole">
            <mc:AlternateContent xmlns:mc="http://schemas.openxmlformats.org/markup-compatibility/2006">
              <mc:Choice xmlns:v="urn:schemas-microsoft-com:vml" Requires="v">
                <p:oleObj spid="_x0000_s69749" name="Photo Editor Photo" r:id="rId46" imgW="1428949" imgH="1762371" progId="MSPhotoEd.3">
                  <p:embed/>
                </p:oleObj>
              </mc:Choice>
              <mc:Fallback>
                <p:oleObj name="Photo Editor Photo" r:id="rId46"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048375" y="2868613"/>
                        <a:ext cx="319088"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2" name="Object 418"/>
          <p:cNvGraphicFramePr>
            <a:graphicFrameLocks noChangeAspect="1"/>
          </p:cNvGraphicFramePr>
          <p:nvPr/>
        </p:nvGraphicFramePr>
        <p:xfrm>
          <a:off x="7127875" y="2868613"/>
          <a:ext cx="317500" cy="425450"/>
        </p:xfrm>
        <a:graphic>
          <a:graphicData uri="http://schemas.openxmlformats.org/presentationml/2006/ole">
            <mc:AlternateContent xmlns:mc="http://schemas.openxmlformats.org/markup-compatibility/2006">
              <mc:Choice xmlns:v="urn:schemas-microsoft-com:vml" Requires="v">
                <p:oleObj spid="_x0000_s69750" name="Photo Editor Photo" r:id="rId47" imgW="1428949" imgH="1762371" progId="MSPhotoEd.3">
                  <p:embed/>
                </p:oleObj>
              </mc:Choice>
              <mc:Fallback>
                <p:oleObj name="Photo Editor Photo" r:id="rId47"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127875" y="28686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3" name="Object 419"/>
          <p:cNvGraphicFramePr>
            <a:graphicFrameLocks noChangeAspect="1"/>
          </p:cNvGraphicFramePr>
          <p:nvPr/>
        </p:nvGraphicFramePr>
        <p:xfrm>
          <a:off x="996950" y="4926013"/>
          <a:ext cx="317500" cy="425450"/>
        </p:xfrm>
        <a:graphic>
          <a:graphicData uri="http://schemas.openxmlformats.org/presentationml/2006/ole">
            <mc:AlternateContent xmlns:mc="http://schemas.openxmlformats.org/markup-compatibility/2006">
              <mc:Choice xmlns:v="urn:schemas-microsoft-com:vml" Requires="v">
                <p:oleObj spid="_x0000_s69751" name="Photo Editor Photo" r:id="rId48" imgW="1428949" imgH="1762371" progId="MSPhotoEd.3">
                  <p:embed/>
                </p:oleObj>
              </mc:Choice>
              <mc:Fallback>
                <p:oleObj name="Photo Editor Photo" r:id="rId48"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96950" y="49260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4" name="Object 420"/>
          <p:cNvGraphicFramePr>
            <a:graphicFrameLocks noChangeAspect="1"/>
          </p:cNvGraphicFramePr>
          <p:nvPr/>
        </p:nvGraphicFramePr>
        <p:xfrm>
          <a:off x="2532063" y="4926013"/>
          <a:ext cx="317500" cy="425450"/>
        </p:xfrm>
        <a:graphic>
          <a:graphicData uri="http://schemas.openxmlformats.org/presentationml/2006/ole">
            <mc:AlternateContent xmlns:mc="http://schemas.openxmlformats.org/markup-compatibility/2006">
              <mc:Choice xmlns:v="urn:schemas-microsoft-com:vml" Requires="v">
                <p:oleObj spid="_x0000_s69752" name="Photo Editor Photo" r:id="rId49" imgW="1428949" imgH="1762371" progId="MSPhotoEd.3">
                  <p:embed/>
                </p:oleObj>
              </mc:Choice>
              <mc:Fallback>
                <p:oleObj name="Photo Editor Photo" r:id="rId49"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32063" y="49260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5" name="Object 421"/>
          <p:cNvGraphicFramePr>
            <a:graphicFrameLocks noChangeAspect="1"/>
          </p:cNvGraphicFramePr>
          <p:nvPr/>
        </p:nvGraphicFramePr>
        <p:xfrm>
          <a:off x="5662613" y="4926013"/>
          <a:ext cx="317500" cy="425450"/>
        </p:xfrm>
        <a:graphic>
          <a:graphicData uri="http://schemas.openxmlformats.org/presentationml/2006/ole">
            <mc:AlternateContent xmlns:mc="http://schemas.openxmlformats.org/markup-compatibility/2006">
              <mc:Choice xmlns:v="urn:schemas-microsoft-com:vml" Requires="v">
                <p:oleObj spid="_x0000_s69753" name="Photo Editor Photo" r:id="rId50" imgW="1428949" imgH="1762371" progId="MSPhotoEd.3">
                  <p:embed/>
                </p:oleObj>
              </mc:Choice>
              <mc:Fallback>
                <p:oleObj name="Photo Editor Photo" r:id="rId50"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62613" y="49260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6" name="Object 422"/>
          <p:cNvGraphicFramePr>
            <a:graphicFrameLocks noChangeAspect="1"/>
          </p:cNvGraphicFramePr>
          <p:nvPr/>
        </p:nvGraphicFramePr>
        <p:xfrm>
          <a:off x="6435725" y="4926013"/>
          <a:ext cx="317500" cy="425450"/>
        </p:xfrm>
        <a:graphic>
          <a:graphicData uri="http://schemas.openxmlformats.org/presentationml/2006/ole">
            <mc:AlternateContent xmlns:mc="http://schemas.openxmlformats.org/markup-compatibility/2006">
              <mc:Choice xmlns:v="urn:schemas-microsoft-com:vml" Requires="v">
                <p:oleObj spid="_x0000_s69754" name="Photo Editor Photo" r:id="rId51" imgW="1428949" imgH="1762371" progId="MSPhotoEd.3">
                  <p:embed/>
                </p:oleObj>
              </mc:Choice>
              <mc:Fallback>
                <p:oleObj name="Photo Editor Photo" r:id="rId51"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435725" y="49260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7" name="Object 423"/>
          <p:cNvGraphicFramePr>
            <a:graphicFrameLocks noChangeAspect="1"/>
          </p:cNvGraphicFramePr>
          <p:nvPr/>
        </p:nvGraphicFramePr>
        <p:xfrm>
          <a:off x="7315200" y="4926013"/>
          <a:ext cx="317500" cy="425450"/>
        </p:xfrm>
        <a:graphic>
          <a:graphicData uri="http://schemas.openxmlformats.org/presentationml/2006/ole">
            <mc:AlternateContent xmlns:mc="http://schemas.openxmlformats.org/markup-compatibility/2006">
              <mc:Choice xmlns:v="urn:schemas-microsoft-com:vml" Requires="v">
                <p:oleObj spid="_x0000_s69755" name="Photo Editor Photo" r:id="rId52" imgW="1428949" imgH="1762371" progId="MSPhotoEd.3">
                  <p:embed/>
                </p:oleObj>
              </mc:Choice>
              <mc:Fallback>
                <p:oleObj name="Photo Editor Photo" r:id="rId52"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315200" y="4926013"/>
                        <a:ext cx="317500"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8" name="Object 424"/>
          <p:cNvGraphicFramePr>
            <a:graphicFrameLocks noChangeAspect="1"/>
          </p:cNvGraphicFramePr>
          <p:nvPr/>
        </p:nvGraphicFramePr>
        <p:xfrm>
          <a:off x="8088313" y="4926013"/>
          <a:ext cx="319087" cy="425450"/>
        </p:xfrm>
        <a:graphic>
          <a:graphicData uri="http://schemas.openxmlformats.org/presentationml/2006/ole">
            <mc:AlternateContent xmlns:mc="http://schemas.openxmlformats.org/markup-compatibility/2006">
              <mc:Choice xmlns:v="urn:schemas-microsoft-com:vml" Requires="v">
                <p:oleObj spid="_x0000_s69756" name="Photo Editor Photo" r:id="rId53" imgW="1428949" imgH="1762371" progId="MSPhotoEd.3">
                  <p:embed/>
                </p:oleObj>
              </mc:Choice>
              <mc:Fallback>
                <p:oleObj name="Photo Editor Photo" r:id="rId53" imgW="1428949" imgH="1762371"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088313" y="4926013"/>
                        <a:ext cx="319087" cy="42545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9" name="Object 425"/>
          <p:cNvGraphicFramePr>
            <a:graphicFrameLocks noChangeAspect="1"/>
          </p:cNvGraphicFramePr>
          <p:nvPr/>
        </p:nvGraphicFramePr>
        <p:xfrm>
          <a:off x="8299450" y="2182813"/>
          <a:ext cx="519113" cy="493712"/>
        </p:xfrm>
        <a:graphic>
          <a:graphicData uri="http://schemas.openxmlformats.org/presentationml/2006/ole">
            <mc:AlternateContent xmlns:mc="http://schemas.openxmlformats.org/markup-compatibility/2006">
              <mc:Choice xmlns:v="urn:schemas-microsoft-com:vml" Requires="v">
                <p:oleObj spid="_x0000_s69757" name="Photo Editor Photo" r:id="rId54" imgW="1400000" imgH="1228571" progId="MSPhotoEd.3">
                  <p:embed/>
                </p:oleObj>
              </mc:Choice>
              <mc:Fallback>
                <p:oleObj name="Photo Editor Photo" r:id="rId54" imgW="1400000" imgH="1228571" progId="MSPhotoEd.3">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299450" y="2182813"/>
                        <a:ext cx="519113" cy="493712"/>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50" name="Object 426"/>
          <p:cNvGraphicFramePr>
            <a:graphicFrameLocks noChangeAspect="1"/>
          </p:cNvGraphicFramePr>
          <p:nvPr/>
        </p:nvGraphicFramePr>
        <p:xfrm>
          <a:off x="3235325" y="5383213"/>
          <a:ext cx="623888" cy="838200"/>
        </p:xfrm>
        <a:graphic>
          <a:graphicData uri="http://schemas.openxmlformats.org/presentationml/2006/ole">
            <mc:AlternateContent xmlns:mc="http://schemas.openxmlformats.org/markup-compatibility/2006">
              <mc:Choice xmlns:v="urn:schemas-microsoft-com:vml" Requires="v">
                <p:oleObj spid="_x0000_s69758" name="Photo Editor Photo" r:id="rId56" imgW="1905266" imgH="2362530" progId="MSPhotoEd.3">
                  <p:embed/>
                </p:oleObj>
              </mc:Choice>
              <mc:Fallback>
                <p:oleObj name="Photo Editor Photo" r:id="rId56" imgW="1905266" imgH="2362530" progId="MSPhotoEd.3">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35325" y="5383213"/>
                        <a:ext cx="623888" cy="838200"/>
                      </a:xfrm>
                      <a:prstGeom prst="rect">
                        <a:avLst/>
                      </a:prstGeom>
                      <a:noFill/>
                      <a:ln>
                        <a:noFill/>
                      </a:ln>
                      <a:effectLst/>
                      <a:extLst>
                        <a:ext uri="{909E8E84-426E-40DD-AFC4-6F175D3DCCD1}">
                          <a14:hiddenFill xmlns:a14="http://schemas.microsoft.com/office/drawing/2010/main">
                            <a:solidFill>
                              <a:srgbClr val="1196F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51" name="Rectangle 427"/>
          <p:cNvSpPr>
            <a:spLocks noChangeArrowheads="1"/>
          </p:cNvSpPr>
          <p:nvPr/>
        </p:nvSpPr>
        <p:spPr bwMode="auto">
          <a:xfrm>
            <a:off x="287338" y="646113"/>
            <a:ext cx="8893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190500" rIns="92075" bIns="190500"/>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60000"/>
              </a:lnSpc>
              <a:spcBef>
                <a:spcPct val="0"/>
              </a:spcBef>
              <a:buFontTx/>
              <a:buNone/>
            </a:pPr>
            <a:r>
              <a:rPr lang="en-US" altLang="en-US" sz="3200">
                <a:solidFill>
                  <a:srgbClr val="000000"/>
                </a:solidFill>
              </a:rPr>
              <a:t>Configuration example: frigate size system</a:t>
            </a:r>
          </a:p>
        </p:txBody>
      </p:sp>
    </p:spTree>
    <p:extLst>
      <p:ext uri="{BB962C8B-B14F-4D97-AF65-F5344CB8AC3E}">
        <p14:creationId xmlns:p14="http://schemas.microsoft.com/office/powerpoint/2010/main" val="1930200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3AF61B9-054E-417C-B5CD-41D637FB272F}" type="slidenum">
              <a:rPr lang="en-GB" altLang="en-US" sz="1000" smtClean="0">
                <a:solidFill>
                  <a:srgbClr val="000000"/>
                </a:solidFill>
              </a:rPr>
              <a:pPr>
                <a:spcBef>
                  <a:spcPct val="0"/>
                </a:spcBef>
                <a:buFontTx/>
                <a:buNone/>
              </a:pPr>
              <a:t>77</a:t>
            </a:fld>
            <a:endParaRPr lang="en-GB" altLang="en-US" sz="1000" smtClean="0">
              <a:solidFill>
                <a:srgbClr val="000000"/>
              </a:solidFill>
            </a:endParaRPr>
          </a:p>
        </p:txBody>
      </p:sp>
      <p:sp>
        <p:nvSpPr>
          <p:cNvPr id="94211" name="Rectangle 2"/>
          <p:cNvSpPr>
            <a:spLocks noChangeArrowheads="1"/>
          </p:cNvSpPr>
          <p:nvPr/>
        </p:nvSpPr>
        <p:spPr bwMode="auto">
          <a:xfrm>
            <a:off x="323850" y="765175"/>
            <a:ext cx="8569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190500" rIns="92075" bIns="190500"/>
          <a:lstStyle>
            <a:lvl1pPr defTabSz="762000">
              <a:spcBef>
                <a:spcPct val="20000"/>
              </a:spcBef>
              <a:buChar char="•"/>
              <a:defRPr sz="2800">
                <a:solidFill>
                  <a:schemeClr val="tx1"/>
                </a:solidFill>
                <a:latin typeface="Lucida Sans Unicode" panose="020B0602030504020204" pitchFamily="34" charset="0"/>
              </a:defRPr>
            </a:lvl1pPr>
            <a:lvl2pPr marL="742950" indent="-285750" defTabSz="762000">
              <a:spcBef>
                <a:spcPct val="20000"/>
              </a:spcBef>
              <a:buChar char="–"/>
              <a:defRPr sz="2400">
                <a:solidFill>
                  <a:schemeClr val="tx1"/>
                </a:solidFill>
                <a:latin typeface="Lucida Sans Unicode" panose="020B0602030504020204" pitchFamily="34" charset="0"/>
              </a:defRPr>
            </a:lvl2pPr>
            <a:lvl3pPr marL="1143000" indent="-228600" defTabSz="762000">
              <a:spcBef>
                <a:spcPct val="20000"/>
              </a:spcBef>
              <a:buChar char="•"/>
              <a:defRPr sz="2000">
                <a:solidFill>
                  <a:schemeClr val="tx1"/>
                </a:solidFill>
                <a:latin typeface="Lucida Sans Unicode" panose="020B0602030504020204" pitchFamily="34" charset="0"/>
              </a:defRPr>
            </a:lvl3pPr>
            <a:lvl4pPr marL="1600200" indent="-228600" defTabSz="762000">
              <a:spcBef>
                <a:spcPct val="20000"/>
              </a:spcBef>
              <a:buChar char="–"/>
              <a:defRPr>
                <a:solidFill>
                  <a:schemeClr val="tx1"/>
                </a:solidFill>
                <a:latin typeface="Lucida Sans Unicode" panose="020B0602030504020204" pitchFamily="34" charset="0"/>
              </a:defRPr>
            </a:lvl4pPr>
            <a:lvl5pPr marL="2057400" indent="-228600" defTabSz="762000">
              <a:spcBef>
                <a:spcPct val="20000"/>
              </a:spcBef>
              <a:buChar char="»"/>
              <a:defRPr>
                <a:solidFill>
                  <a:schemeClr val="tx1"/>
                </a:solidFill>
                <a:latin typeface="Lucida Sans Unicode" panose="020B0602030504020204" pitchFamily="34" charset="0"/>
              </a:defRPr>
            </a:lvl5pPr>
            <a:lvl6pPr marL="25146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7620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3200">
                <a:solidFill>
                  <a:srgbClr val="000000"/>
                </a:solidFill>
              </a:rPr>
              <a:t>Combat-Management-System Overview</a:t>
            </a:r>
            <a:br>
              <a:rPr lang="en-US" altLang="en-US" sz="3200">
                <a:solidFill>
                  <a:srgbClr val="000000"/>
                </a:solidFill>
              </a:rPr>
            </a:br>
            <a:endParaRPr lang="en-US" altLang="en-US" sz="3200">
              <a:solidFill>
                <a:srgbClr val="000000"/>
              </a:solidFill>
            </a:endParaRPr>
          </a:p>
        </p:txBody>
      </p:sp>
      <p:grpSp>
        <p:nvGrpSpPr>
          <p:cNvPr id="495619" name="Group 3"/>
          <p:cNvGrpSpPr>
            <a:grpSpLocks/>
          </p:cNvGrpSpPr>
          <p:nvPr/>
        </p:nvGrpSpPr>
        <p:grpSpPr bwMode="auto">
          <a:xfrm>
            <a:off x="211138" y="5060950"/>
            <a:ext cx="8721725" cy="1752600"/>
            <a:chOff x="144" y="2784"/>
            <a:chExt cx="5952" cy="1104"/>
          </a:xfrm>
        </p:grpSpPr>
        <p:sp>
          <p:nvSpPr>
            <p:cNvPr id="97025" name="Oval 4"/>
            <p:cNvSpPr>
              <a:spLocks noChangeArrowheads="1"/>
            </p:cNvSpPr>
            <p:nvPr/>
          </p:nvSpPr>
          <p:spPr bwMode="auto">
            <a:xfrm>
              <a:off x="144" y="2784"/>
              <a:ext cx="5952" cy="1104"/>
            </a:xfrm>
            <a:prstGeom prst="ellipse">
              <a:avLst/>
            </a:prstGeom>
            <a:gradFill rotWithShape="0">
              <a:gsLst>
                <a:gs pos="0">
                  <a:srgbClr val="CCECFF"/>
                </a:gs>
                <a:gs pos="100000">
                  <a:srgbClr val="5E6D76"/>
                </a:gs>
              </a:gsLst>
              <a:lin ang="540000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7026" name="Rectangle 5"/>
            <p:cNvSpPr>
              <a:spLocks noChangeArrowheads="1"/>
            </p:cNvSpPr>
            <p:nvPr/>
          </p:nvSpPr>
          <p:spPr bwMode="auto">
            <a:xfrm>
              <a:off x="1713" y="3100"/>
              <a:ext cx="2688" cy="519"/>
            </a:xfrm>
            <a:prstGeom prst="rect">
              <a:avLst/>
            </a:prstGeom>
            <a:noFill/>
            <a:ln>
              <a:noFill/>
            </a:ln>
            <a:effectLst/>
            <a:extLst>
              <a:ext uri="{909E8E84-426E-40DD-AFC4-6F175D3DCCD1}">
                <a14:hiddenFill xmlns:a14="http://schemas.microsoft.com/office/drawing/2010/main">
                  <a:gradFill rotWithShape="0">
                    <a:gsLst>
                      <a:gs pos="0">
                        <a:srgbClr val="CCECFF"/>
                      </a:gs>
                      <a:gs pos="100000">
                        <a:srgbClr val="5E6D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lnSpc>
                  <a:spcPct val="80000"/>
                </a:lnSpc>
                <a:spcBef>
                  <a:spcPct val="0"/>
                </a:spcBef>
                <a:buFontTx/>
                <a:buNone/>
              </a:pPr>
              <a:r>
                <a:rPr lang="en-US" altLang="en-US" sz="6000" b="1">
                  <a:solidFill>
                    <a:srgbClr val="FFFFFF"/>
                  </a:solidFill>
                  <a:latin typeface="Arial" panose="020B0604020202020204" pitchFamily="34" charset="0"/>
                </a:rPr>
                <a:t>actuators</a:t>
              </a:r>
            </a:p>
          </p:txBody>
        </p:sp>
      </p:grpSp>
      <p:grpSp>
        <p:nvGrpSpPr>
          <p:cNvPr id="495622" name="Group 6"/>
          <p:cNvGrpSpPr>
            <a:grpSpLocks/>
          </p:cNvGrpSpPr>
          <p:nvPr/>
        </p:nvGrpSpPr>
        <p:grpSpPr bwMode="auto">
          <a:xfrm>
            <a:off x="141288" y="3460750"/>
            <a:ext cx="8721725" cy="1752600"/>
            <a:chOff x="96" y="1776"/>
            <a:chExt cx="5952" cy="1104"/>
          </a:xfrm>
        </p:grpSpPr>
        <p:sp>
          <p:nvSpPr>
            <p:cNvPr id="97023" name="Oval 7"/>
            <p:cNvSpPr>
              <a:spLocks noChangeArrowheads="1"/>
            </p:cNvSpPr>
            <p:nvPr/>
          </p:nvSpPr>
          <p:spPr bwMode="auto">
            <a:xfrm>
              <a:off x="96" y="1776"/>
              <a:ext cx="5952" cy="1104"/>
            </a:xfrm>
            <a:prstGeom prst="ellipse">
              <a:avLst/>
            </a:prstGeom>
            <a:gradFill rotWithShape="0">
              <a:gsLst>
                <a:gs pos="0">
                  <a:srgbClr val="CCECFF"/>
                </a:gs>
                <a:gs pos="100000">
                  <a:srgbClr val="5E6D76"/>
                </a:gs>
              </a:gsLst>
              <a:lin ang="540000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7024" name="Rectangle 8"/>
            <p:cNvSpPr>
              <a:spLocks noChangeArrowheads="1"/>
            </p:cNvSpPr>
            <p:nvPr/>
          </p:nvSpPr>
          <p:spPr bwMode="auto">
            <a:xfrm>
              <a:off x="768" y="2084"/>
              <a:ext cx="4224" cy="519"/>
            </a:xfrm>
            <a:prstGeom prst="rect">
              <a:avLst/>
            </a:prstGeom>
            <a:noFill/>
            <a:ln>
              <a:noFill/>
            </a:ln>
            <a:effectLst/>
            <a:extLst>
              <a:ext uri="{909E8E84-426E-40DD-AFC4-6F175D3DCCD1}">
                <a14:hiddenFill xmlns:a14="http://schemas.microsoft.com/office/drawing/2010/main">
                  <a:gradFill rotWithShape="0">
                    <a:gsLst>
                      <a:gs pos="0">
                        <a:srgbClr val="CCECFF"/>
                      </a:gs>
                      <a:gs pos="100000">
                        <a:srgbClr val="5E6D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lnSpc>
                  <a:spcPct val="80000"/>
                </a:lnSpc>
                <a:spcBef>
                  <a:spcPct val="0"/>
                </a:spcBef>
                <a:buFontTx/>
                <a:buNone/>
              </a:pPr>
              <a:r>
                <a:rPr lang="en-US" altLang="en-US" sz="6000" b="1">
                  <a:solidFill>
                    <a:srgbClr val="FFFFFF"/>
                  </a:solidFill>
                  <a:latin typeface="Arial" panose="020B0604020202020204" pitchFamily="34" charset="0"/>
                </a:rPr>
                <a:t>Data-handling</a:t>
              </a:r>
            </a:p>
          </p:txBody>
        </p:sp>
      </p:grpSp>
      <p:grpSp>
        <p:nvGrpSpPr>
          <p:cNvPr id="495625" name="Group 9"/>
          <p:cNvGrpSpPr>
            <a:grpSpLocks/>
          </p:cNvGrpSpPr>
          <p:nvPr/>
        </p:nvGrpSpPr>
        <p:grpSpPr bwMode="auto">
          <a:xfrm>
            <a:off x="211138" y="1785938"/>
            <a:ext cx="8721725" cy="1752600"/>
            <a:chOff x="144" y="721"/>
            <a:chExt cx="5952" cy="1104"/>
          </a:xfrm>
        </p:grpSpPr>
        <p:sp>
          <p:nvSpPr>
            <p:cNvPr id="97021" name="Oval 10"/>
            <p:cNvSpPr>
              <a:spLocks noChangeArrowheads="1"/>
            </p:cNvSpPr>
            <p:nvPr/>
          </p:nvSpPr>
          <p:spPr bwMode="auto">
            <a:xfrm>
              <a:off x="144" y="721"/>
              <a:ext cx="5952" cy="1104"/>
            </a:xfrm>
            <a:prstGeom prst="ellipse">
              <a:avLst/>
            </a:prstGeom>
            <a:gradFill rotWithShape="0">
              <a:gsLst>
                <a:gs pos="0">
                  <a:srgbClr val="CCECFF"/>
                </a:gs>
                <a:gs pos="100000">
                  <a:srgbClr val="5E6D76"/>
                </a:gs>
              </a:gsLst>
              <a:lin ang="540000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7022" name="Rectangle 11"/>
            <p:cNvSpPr>
              <a:spLocks noChangeArrowheads="1"/>
            </p:cNvSpPr>
            <p:nvPr/>
          </p:nvSpPr>
          <p:spPr bwMode="auto">
            <a:xfrm>
              <a:off x="1776" y="1018"/>
              <a:ext cx="2688" cy="519"/>
            </a:xfrm>
            <a:prstGeom prst="rect">
              <a:avLst/>
            </a:prstGeom>
            <a:noFill/>
            <a:ln>
              <a:noFill/>
            </a:ln>
            <a:effectLst/>
            <a:extLst>
              <a:ext uri="{909E8E84-426E-40DD-AFC4-6F175D3DCCD1}">
                <a14:hiddenFill xmlns:a14="http://schemas.microsoft.com/office/drawing/2010/main">
                  <a:gradFill rotWithShape="0">
                    <a:gsLst>
                      <a:gs pos="0">
                        <a:srgbClr val="CCECFF"/>
                      </a:gs>
                      <a:gs pos="100000">
                        <a:srgbClr val="5E6D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lnSpc>
                  <a:spcPct val="80000"/>
                </a:lnSpc>
                <a:spcBef>
                  <a:spcPct val="0"/>
                </a:spcBef>
                <a:buFontTx/>
                <a:buNone/>
              </a:pPr>
              <a:r>
                <a:rPr lang="en-US" altLang="en-US" sz="6000" b="1">
                  <a:solidFill>
                    <a:srgbClr val="FFFFFF"/>
                  </a:solidFill>
                  <a:latin typeface="Arial" panose="020B0604020202020204" pitchFamily="34" charset="0"/>
                </a:rPr>
                <a:t>sensors</a:t>
              </a:r>
            </a:p>
          </p:txBody>
        </p:sp>
      </p:grpSp>
      <p:grpSp>
        <p:nvGrpSpPr>
          <p:cNvPr id="94215" name="Group 14"/>
          <p:cNvGrpSpPr>
            <a:grpSpLocks/>
          </p:cNvGrpSpPr>
          <p:nvPr/>
        </p:nvGrpSpPr>
        <p:grpSpPr bwMode="auto">
          <a:xfrm>
            <a:off x="615950" y="2166938"/>
            <a:ext cx="8140700" cy="4076700"/>
            <a:chOff x="421" y="1296"/>
            <a:chExt cx="5554" cy="2568"/>
          </a:xfrm>
        </p:grpSpPr>
        <p:sp>
          <p:nvSpPr>
            <p:cNvPr id="96967" name="Rectangle 15"/>
            <p:cNvSpPr>
              <a:spLocks noChangeArrowheads="1"/>
            </p:cNvSpPr>
            <p:nvPr/>
          </p:nvSpPr>
          <p:spPr bwMode="auto">
            <a:xfrm>
              <a:off x="486" y="1296"/>
              <a:ext cx="32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SMART-L</a:t>
              </a:r>
            </a:p>
          </p:txBody>
        </p:sp>
        <p:sp>
          <p:nvSpPr>
            <p:cNvPr id="96968" name="Rectangle 16"/>
            <p:cNvSpPr>
              <a:spLocks noChangeArrowheads="1"/>
            </p:cNvSpPr>
            <p:nvPr/>
          </p:nvSpPr>
          <p:spPr bwMode="auto">
            <a:xfrm>
              <a:off x="1126" y="1296"/>
              <a:ext cx="242"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APAR</a:t>
              </a:r>
            </a:p>
          </p:txBody>
        </p:sp>
        <p:sp>
          <p:nvSpPr>
            <p:cNvPr id="96969" name="Rectangle 17"/>
            <p:cNvSpPr>
              <a:spLocks noChangeArrowheads="1"/>
            </p:cNvSpPr>
            <p:nvPr/>
          </p:nvSpPr>
          <p:spPr bwMode="auto">
            <a:xfrm>
              <a:off x="839" y="1725"/>
              <a:ext cx="16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IFF</a:t>
              </a:r>
            </a:p>
          </p:txBody>
        </p:sp>
        <p:sp>
          <p:nvSpPr>
            <p:cNvPr id="96970" name="Rectangle 18"/>
            <p:cNvSpPr>
              <a:spLocks noChangeArrowheads="1"/>
            </p:cNvSpPr>
            <p:nvPr/>
          </p:nvSpPr>
          <p:spPr bwMode="auto">
            <a:xfrm>
              <a:off x="1508" y="1734"/>
              <a:ext cx="256"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LINK 11</a:t>
              </a:r>
            </a:p>
          </p:txBody>
        </p:sp>
        <p:sp>
          <p:nvSpPr>
            <p:cNvPr id="96971" name="Rectangle 19"/>
            <p:cNvSpPr>
              <a:spLocks noChangeArrowheads="1"/>
            </p:cNvSpPr>
            <p:nvPr/>
          </p:nvSpPr>
          <p:spPr bwMode="auto">
            <a:xfrm>
              <a:off x="1670" y="1296"/>
              <a:ext cx="418"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KH/SCOUT</a:t>
              </a:r>
              <a:br>
                <a:rPr lang="en-US" altLang="en-US" sz="600">
                  <a:solidFill>
                    <a:srgbClr val="000000"/>
                  </a:solidFill>
                  <a:latin typeface="Frutiger 55 Roman" charset="0"/>
                </a:rPr>
              </a:br>
              <a:r>
                <a:rPr lang="en-US" altLang="en-US" sz="600">
                  <a:solidFill>
                    <a:srgbClr val="000000"/>
                  </a:solidFill>
                  <a:latin typeface="Frutiger 55 Roman" charset="0"/>
                </a:rPr>
                <a:t>NAV. RADAR</a:t>
              </a:r>
            </a:p>
          </p:txBody>
        </p:sp>
        <p:sp>
          <p:nvSpPr>
            <p:cNvPr id="96972" name="Rectangle 20"/>
            <p:cNvSpPr>
              <a:spLocks noChangeArrowheads="1"/>
            </p:cNvSpPr>
            <p:nvPr/>
          </p:nvSpPr>
          <p:spPr bwMode="auto">
            <a:xfrm>
              <a:off x="2128" y="1296"/>
              <a:ext cx="385"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HELI APPR.</a:t>
              </a:r>
            </a:p>
            <a:p>
              <a:pPr algn="ctr">
                <a:spcBef>
                  <a:spcPct val="0"/>
                </a:spcBef>
                <a:buFontTx/>
                <a:buNone/>
              </a:pPr>
              <a:r>
                <a:rPr lang="en-US" altLang="en-US" sz="600">
                  <a:solidFill>
                    <a:srgbClr val="000000"/>
                  </a:solidFill>
                  <a:latin typeface="Frutiger 55 Roman" charset="0"/>
                </a:rPr>
                <a:t>RADAR</a:t>
              </a:r>
            </a:p>
          </p:txBody>
        </p:sp>
        <p:sp>
          <p:nvSpPr>
            <p:cNvPr id="96973" name="Rectangle 21"/>
            <p:cNvSpPr>
              <a:spLocks noChangeArrowheads="1"/>
            </p:cNvSpPr>
            <p:nvPr/>
          </p:nvSpPr>
          <p:spPr bwMode="auto">
            <a:xfrm>
              <a:off x="2599" y="1296"/>
              <a:ext cx="270"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VESTA</a:t>
              </a:r>
            </a:p>
          </p:txBody>
        </p:sp>
        <p:sp>
          <p:nvSpPr>
            <p:cNvPr id="96974" name="Rectangle 22"/>
            <p:cNvSpPr>
              <a:spLocks noChangeArrowheads="1"/>
            </p:cNvSpPr>
            <p:nvPr/>
          </p:nvSpPr>
          <p:spPr bwMode="auto">
            <a:xfrm>
              <a:off x="2573" y="1854"/>
              <a:ext cx="243"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VESTA</a:t>
              </a:r>
            </a:p>
          </p:txBody>
        </p:sp>
        <p:sp>
          <p:nvSpPr>
            <p:cNvPr id="96975" name="Rectangle 23"/>
            <p:cNvSpPr>
              <a:spLocks noChangeArrowheads="1"/>
            </p:cNvSpPr>
            <p:nvPr/>
          </p:nvSpPr>
          <p:spPr bwMode="auto">
            <a:xfrm>
              <a:off x="2001" y="1941"/>
              <a:ext cx="19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VEX/</a:t>
              </a:r>
              <a:br>
                <a:rPr lang="en-US" altLang="en-US" sz="500">
                  <a:solidFill>
                    <a:srgbClr val="000000"/>
                  </a:solidFill>
                  <a:latin typeface="Frutiger 55 Roman" charset="0"/>
                </a:rPr>
              </a:br>
              <a:r>
                <a:rPr lang="en-US" altLang="en-US" sz="500">
                  <a:solidFill>
                    <a:srgbClr val="000000"/>
                  </a:solidFill>
                  <a:latin typeface="Frutiger 55 Roman" charset="0"/>
                </a:rPr>
                <a:t>RCP</a:t>
              </a:r>
            </a:p>
          </p:txBody>
        </p:sp>
        <p:sp>
          <p:nvSpPr>
            <p:cNvPr id="96976" name="Rectangle 24"/>
            <p:cNvSpPr>
              <a:spLocks noChangeArrowheads="1"/>
            </p:cNvSpPr>
            <p:nvPr/>
          </p:nvSpPr>
          <p:spPr bwMode="auto">
            <a:xfrm>
              <a:off x="1517" y="1965"/>
              <a:ext cx="23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TDLPP</a:t>
              </a:r>
            </a:p>
          </p:txBody>
        </p:sp>
        <p:sp>
          <p:nvSpPr>
            <p:cNvPr id="96977" name="Rectangle 25"/>
            <p:cNvSpPr>
              <a:spLocks noChangeArrowheads="1"/>
            </p:cNvSpPr>
            <p:nvPr/>
          </p:nvSpPr>
          <p:spPr bwMode="auto">
            <a:xfrm>
              <a:off x="2871" y="1470"/>
              <a:ext cx="37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APECS-3</a:t>
              </a:r>
              <a:br>
                <a:rPr lang="en-US" altLang="en-US" sz="600">
                  <a:solidFill>
                    <a:srgbClr val="000000"/>
                  </a:solidFill>
                  <a:latin typeface="Frutiger 55 Roman" charset="0"/>
                </a:rPr>
              </a:br>
              <a:r>
                <a:rPr lang="en-US" altLang="en-US" sz="600">
                  <a:solidFill>
                    <a:srgbClr val="000000"/>
                  </a:solidFill>
                  <a:latin typeface="Frutiger 55 Roman" charset="0"/>
                </a:rPr>
                <a:t>ESM / ECM</a:t>
              </a:r>
            </a:p>
          </p:txBody>
        </p:sp>
        <p:sp>
          <p:nvSpPr>
            <p:cNvPr id="96978" name="Rectangle 26"/>
            <p:cNvSpPr>
              <a:spLocks noChangeArrowheads="1"/>
            </p:cNvSpPr>
            <p:nvPr/>
          </p:nvSpPr>
          <p:spPr bwMode="auto">
            <a:xfrm>
              <a:off x="3155" y="1776"/>
              <a:ext cx="285"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SRBOC</a:t>
              </a:r>
            </a:p>
          </p:txBody>
        </p:sp>
        <p:sp>
          <p:nvSpPr>
            <p:cNvPr id="96979" name="Rectangle 27"/>
            <p:cNvSpPr>
              <a:spLocks noChangeArrowheads="1"/>
            </p:cNvSpPr>
            <p:nvPr/>
          </p:nvSpPr>
          <p:spPr bwMode="auto">
            <a:xfrm>
              <a:off x="3457" y="1296"/>
              <a:ext cx="332"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OFF LINE</a:t>
              </a:r>
              <a:br>
                <a:rPr lang="en-US" altLang="en-US" sz="600">
                  <a:solidFill>
                    <a:srgbClr val="000000"/>
                  </a:solidFill>
                  <a:latin typeface="Frutiger 55 Roman" charset="0"/>
                </a:rPr>
              </a:br>
              <a:r>
                <a:rPr lang="en-US" altLang="en-US" sz="600">
                  <a:solidFill>
                    <a:srgbClr val="000000"/>
                  </a:solidFill>
                  <a:latin typeface="Frutiger 55 Roman" charset="0"/>
                </a:rPr>
                <a:t>R/S</a:t>
              </a:r>
            </a:p>
          </p:txBody>
        </p:sp>
        <p:sp>
          <p:nvSpPr>
            <p:cNvPr id="96980" name="Rectangle 28"/>
            <p:cNvSpPr>
              <a:spLocks noChangeArrowheads="1"/>
            </p:cNvSpPr>
            <p:nvPr/>
          </p:nvSpPr>
          <p:spPr bwMode="auto">
            <a:xfrm>
              <a:off x="3940" y="1296"/>
              <a:ext cx="273"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SIRIUS</a:t>
              </a:r>
            </a:p>
          </p:txBody>
        </p:sp>
        <p:sp>
          <p:nvSpPr>
            <p:cNvPr id="96981" name="Rectangle 29"/>
            <p:cNvSpPr>
              <a:spLocks noChangeArrowheads="1"/>
            </p:cNvSpPr>
            <p:nvPr/>
          </p:nvSpPr>
          <p:spPr bwMode="auto">
            <a:xfrm>
              <a:off x="4291" y="1296"/>
              <a:ext cx="307"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TDS (2x)</a:t>
              </a:r>
            </a:p>
          </p:txBody>
        </p:sp>
        <p:sp>
          <p:nvSpPr>
            <p:cNvPr id="96982" name="Rectangle 30"/>
            <p:cNvSpPr>
              <a:spLocks noChangeArrowheads="1"/>
            </p:cNvSpPr>
            <p:nvPr/>
          </p:nvSpPr>
          <p:spPr bwMode="auto">
            <a:xfrm>
              <a:off x="4820" y="1296"/>
              <a:ext cx="209"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POS</a:t>
              </a:r>
            </a:p>
          </p:txBody>
        </p:sp>
        <p:sp>
          <p:nvSpPr>
            <p:cNvPr id="96983" name="Rectangle 31"/>
            <p:cNvSpPr>
              <a:spLocks noChangeArrowheads="1"/>
            </p:cNvSpPr>
            <p:nvPr/>
          </p:nvSpPr>
          <p:spPr bwMode="auto">
            <a:xfrm>
              <a:off x="5466" y="1296"/>
              <a:ext cx="40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SYSTEM</a:t>
              </a:r>
              <a:br>
                <a:rPr lang="en-US" altLang="en-US" sz="600">
                  <a:solidFill>
                    <a:srgbClr val="000000"/>
                  </a:solidFill>
                  <a:latin typeface="Frutiger 55 Roman" charset="0"/>
                </a:rPr>
              </a:br>
              <a:r>
                <a:rPr lang="en-US" altLang="en-US" sz="600">
                  <a:solidFill>
                    <a:srgbClr val="000000"/>
                  </a:solidFill>
                  <a:latin typeface="Frutiger 55 Roman" charset="0"/>
                </a:rPr>
                <a:t>SHIP’S REF.</a:t>
              </a:r>
              <a:br>
                <a:rPr lang="en-US" altLang="en-US" sz="600">
                  <a:solidFill>
                    <a:srgbClr val="000000"/>
                  </a:solidFill>
                  <a:latin typeface="Frutiger 55 Roman" charset="0"/>
                </a:rPr>
              </a:br>
              <a:r>
                <a:rPr lang="en-US" altLang="en-US" sz="600">
                  <a:solidFill>
                    <a:srgbClr val="000000"/>
                  </a:solidFill>
                  <a:latin typeface="Frutiger 55 Roman" charset="0"/>
                </a:rPr>
                <a:t>IRC</a:t>
              </a:r>
            </a:p>
          </p:txBody>
        </p:sp>
        <p:sp>
          <p:nvSpPr>
            <p:cNvPr id="96984" name="Rectangle 32"/>
            <p:cNvSpPr>
              <a:spLocks noChangeArrowheads="1"/>
            </p:cNvSpPr>
            <p:nvPr/>
          </p:nvSpPr>
          <p:spPr bwMode="auto">
            <a:xfrm>
              <a:off x="5450" y="1941"/>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BTS</a:t>
              </a:r>
              <a:br>
                <a:rPr lang="en-US" altLang="en-US" sz="500">
                  <a:solidFill>
                    <a:srgbClr val="000000"/>
                  </a:solidFill>
                  <a:latin typeface="Frutiger 55 Roman" charset="0"/>
                </a:rPr>
              </a:br>
              <a:r>
                <a:rPr lang="en-US" altLang="en-US" sz="500">
                  <a:solidFill>
                    <a:srgbClr val="000000"/>
                  </a:solidFill>
                  <a:latin typeface="Frutiger 55 Roman" charset="0"/>
                </a:rPr>
                <a:t>OSD</a:t>
              </a:r>
            </a:p>
          </p:txBody>
        </p:sp>
        <p:sp>
          <p:nvSpPr>
            <p:cNvPr id="96985" name="Rectangle 33"/>
            <p:cNvSpPr>
              <a:spLocks noChangeArrowheads="1"/>
            </p:cNvSpPr>
            <p:nvPr/>
          </p:nvSpPr>
          <p:spPr bwMode="auto">
            <a:xfrm>
              <a:off x="5715" y="1941"/>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BTS</a:t>
              </a:r>
              <a:br>
                <a:rPr lang="en-US" altLang="en-US" sz="500">
                  <a:solidFill>
                    <a:srgbClr val="000000"/>
                  </a:solidFill>
                  <a:latin typeface="Frutiger 55 Roman" charset="0"/>
                </a:rPr>
              </a:br>
              <a:r>
                <a:rPr lang="en-US" altLang="en-US" sz="500">
                  <a:solidFill>
                    <a:srgbClr val="000000"/>
                  </a:solidFill>
                  <a:latin typeface="Frutiger 55 Roman" charset="0"/>
                </a:rPr>
                <a:t>OSD</a:t>
              </a:r>
            </a:p>
          </p:txBody>
        </p:sp>
        <p:sp>
          <p:nvSpPr>
            <p:cNvPr id="96986" name="Rectangle 34"/>
            <p:cNvSpPr>
              <a:spLocks noChangeArrowheads="1"/>
            </p:cNvSpPr>
            <p:nvPr/>
          </p:nvSpPr>
          <p:spPr bwMode="auto">
            <a:xfrm>
              <a:off x="5347" y="2631"/>
              <a:ext cx="474"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COMMS ROOM</a:t>
              </a:r>
            </a:p>
          </p:txBody>
        </p:sp>
        <p:sp>
          <p:nvSpPr>
            <p:cNvPr id="96987" name="Rectangle 35"/>
            <p:cNvSpPr>
              <a:spLocks noChangeArrowheads="1"/>
            </p:cNvSpPr>
            <p:nvPr/>
          </p:nvSpPr>
          <p:spPr bwMode="auto">
            <a:xfrm>
              <a:off x="4918" y="2631"/>
              <a:ext cx="299"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BRIDGE</a:t>
              </a:r>
            </a:p>
          </p:txBody>
        </p:sp>
        <p:sp>
          <p:nvSpPr>
            <p:cNvPr id="96988" name="Rectangle 36"/>
            <p:cNvSpPr>
              <a:spLocks noChangeArrowheads="1"/>
            </p:cNvSpPr>
            <p:nvPr/>
          </p:nvSpPr>
          <p:spPr bwMode="auto">
            <a:xfrm>
              <a:off x="4353" y="2631"/>
              <a:ext cx="43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STAFF ROOM</a:t>
              </a:r>
            </a:p>
          </p:txBody>
        </p:sp>
        <p:sp>
          <p:nvSpPr>
            <p:cNvPr id="96989" name="Rectangle 37"/>
            <p:cNvSpPr>
              <a:spLocks noChangeArrowheads="1"/>
            </p:cNvSpPr>
            <p:nvPr/>
          </p:nvSpPr>
          <p:spPr bwMode="auto">
            <a:xfrm>
              <a:off x="3743" y="2361"/>
              <a:ext cx="672"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LARGE SCREEN DISPLAY 2</a:t>
              </a:r>
            </a:p>
          </p:txBody>
        </p:sp>
        <p:sp>
          <p:nvSpPr>
            <p:cNvPr id="96990" name="Rectangle 38"/>
            <p:cNvSpPr>
              <a:spLocks noChangeArrowheads="1"/>
            </p:cNvSpPr>
            <p:nvPr/>
          </p:nvSpPr>
          <p:spPr bwMode="auto">
            <a:xfrm>
              <a:off x="4331" y="2792"/>
              <a:ext cx="23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PIOD /</a:t>
              </a:r>
              <a:br>
                <a:rPr lang="en-US" altLang="en-US" sz="500">
                  <a:solidFill>
                    <a:srgbClr val="000000"/>
                  </a:solidFill>
                  <a:latin typeface="Frutiger 55 Roman" charset="0"/>
                </a:rPr>
              </a:br>
              <a:r>
                <a:rPr lang="en-US" altLang="en-US" sz="500">
                  <a:solidFill>
                    <a:srgbClr val="000000"/>
                  </a:solidFill>
                  <a:latin typeface="Frutiger 55 Roman" charset="0"/>
                </a:rPr>
                <a:t>PTSU</a:t>
              </a:r>
            </a:p>
          </p:txBody>
        </p:sp>
        <p:sp>
          <p:nvSpPr>
            <p:cNvPr id="96991" name="Rectangle 39"/>
            <p:cNvSpPr>
              <a:spLocks noChangeArrowheads="1"/>
            </p:cNvSpPr>
            <p:nvPr/>
          </p:nvSpPr>
          <p:spPr bwMode="auto">
            <a:xfrm>
              <a:off x="4275" y="2938"/>
              <a:ext cx="31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PRINTERS</a:t>
              </a:r>
            </a:p>
          </p:txBody>
        </p:sp>
        <p:sp>
          <p:nvSpPr>
            <p:cNvPr id="96992" name="Rectangle 40"/>
            <p:cNvSpPr>
              <a:spLocks noChangeArrowheads="1"/>
            </p:cNvSpPr>
            <p:nvPr/>
          </p:nvSpPr>
          <p:spPr bwMode="auto">
            <a:xfrm>
              <a:off x="2929" y="2851"/>
              <a:ext cx="82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COTS &amp; SIGMA TYPE PROCESSOR</a:t>
              </a:r>
            </a:p>
          </p:txBody>
        </p:sp>
        <p:sp>
          <p:nvSpPr>
            <p:cNvPr id="96993" name="Rectangle 41"/>
            <p:cNvSpPr>
              <a:spLocks noChangeArrowheads="1"/>
            </p:cNvSpPr>
            <p:nvPr/>
          </p:nvSpPr>
          <p:spPr bwMode="auto">
            <a:xfrm>
              <a:off x="2189" y="2631"/>
              <a:ext cx="927"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COMBAT INFORMATION CENTER</a:t>
              </a:r>
            </a:p>
          </p:txBody>
        </p:sp>
        <p:sp>
          <p:nvSpPr>
            <p:cNvPr id="96994" name="Rectangle 42"/>
            <p:cNvSpPr>
              <a:spLocks noChangeArrowheads="1"/>
            </p:cNvSpPr>
            <p:nvPr/>
          </p:nvSpPr>
          <p:spPr bwMode="auto">
            <a:xfrm>
              <a:off x="1025" y="2309"/>
              <a:ext cx="441"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LARGE SCREEN</a:t>
              </a:r>
              <a:br>
                <a:rPr lang="en-US" altLang="en-US" sz="500">
                  <a:solidFill>
                    <a:srgbClr val="000000"/>
                  </a:solidFill>
                  <a:latin typeface="Frutiger 55 Roman" charset="0"/>
                </a:rPr>
              </a:br>
              <a:r>
                <a:rPr lang="en-US" altLang="en-US" sz="500">
                  <a:solidFill>
                    <a:srgbClr val="000000"/>
                  </a:solidFill>
                  <a:latin typeface="Frutiger 55 Roman" charset="0"/>
                </a:rPr>
                <a:t>DISPLAY 1</a:t>
              </a:r>
            </a:p>
          </p:txBody>
        </p:sp>
        <p:sp>
          <p:nvSpPr>
            <p:cNvPr id="96995" name="Rectangle 43"/>
            <p:cNvSpPr>
              <a:spLocks noChangeArrowheads="1"/>
            </p:cNvSpPr>
            <p:nvPr/>
          </p:nvSpPr>
          <p:spPr bwMode="auto">
            <a:xfrm>
              <a:off x="479" y="2309"/>
              <a:ext cx="49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VIDEO INTERFACE</a:t>
              </a:r>
              <a:br>
                <a:rPr lang="en-US" altLang="en-US" sz="500">
                  <a:solidFill>
                    <a:srgbClr val="000000"/>
                  </a:solidFill>
                  <a:latin typeface="Frutiger 55 Roman" charset="0"/>
                </a:rPr>
              </a:br>
              <a:r>
                <a:rPr lang="en-US" altLang="en-US" sz="500">
                  <a:solidFill>
                    <a:srgbClr val="000000"/>
                  </a:solidFill>
                  <a:latin typeface="Frutiger 55 Roman" charset="0"/>
                </a:rPr>
                <a:t>CABINET</a:t>
              </a:r>
            </a:p>
          </p:txBody>
        </p:sp>
        <p:sp>
          <p:nvSpPr>
            <p:cNvPr id="96996" name="Rectangle 44"/>
            <p:cNvSpPr>
              <a:spLocks noChangeArrowheads="1"/>
            </p:cNvSpPr>
            <p:nvPr/>
          </p:nvSpPr>
          <p:spPr bwMode="auto">
            <a:xfrm>
              <a:off x="421" y="2491"/>
              <a:ext cx="263"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VCR 1/2</a:t>
              </a:r>
            </a:p>
          </p:txBody>
        </p:sp>
        <p:sp>
          <p:nvSpPr>
            <p:cNvPr id="96997" name="Rectangle 45"/>
            <p:cNvSpPr>
              <a:spLocks noChangeArrowheads="1"/>
            </p:cNvSpPr>
            <p:nvPr/>
          </p:nvSpPr>
          <p:spPr bwMode="auto">
            <a:xfrm>
              <a:off x="1191" y="2782"/>
              <a:ext cx="1468"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lnSpc>
                  <a:spcPct val="80000"/>
                </a:lnSpc>
                <a:spcBef>
                  <a:spcPct val="0"/>
                </a:spcBef>
                <a:buFontTx/>
                <a:buNone/>
              </a:pPr>
              <a:r>
                <a:rPr lang="en-US" altLang="en-US" sz="500">
                  <a:solidFill>
                    <a:srgbClr val="000000"/>
                  </a:solidFill>
                  <a:latin typeface="Frutiger 55 Roman" charset="0"/>
                </a:rPr>
                <a:t>DEPARTMENT OFF. / OFF. QUARTERS</a:t>
              </a:r>
            </a:p>
            <a:p>
              <a:pPr algn="ctr">
                <a:lnSpc>
                  <a:spcPct val="80000"/>
                </a:lnSpc>
                <a:spcBef>
                  <a:spcPct val="0"/>
                </a:spcBef>
                <a:buFontTx/>
                <a:buNone/>
              </a:pPr>
              <a:r>
                <a:rPr lang="en-US" altLang="en-US" sz="500">
                  <a:solidFill>
                    <a:srgbClr val="000000"/>
                  </a:solidFill>
                  <a:latin typeface="Frutiger 55 Roman" charset="0"/>
                </a:rPr>
                <a:t>ETC.</a:t>
              </a:r>
            </a:p>
            <a:p>
              <a:pPr algn="ctr">
                <a:lnSpc>
                  <a:spcPct val="80000"/>
                </a:lnSpc>
                <a:spcBef>
                  <a:spcPct val="0"/>
                </a:spcBef>
                <a:buFontTx/>
                <a:buNone/>
              </a:pPr>
              <a:r>
                <a:rPr lang="en-US" altLang="en-US" sz="500">
                  <a:solidFill>
                    <a:srgbClr val="000000"/>
                  </a:solidFill>
                  <a:latin typeface="Frutiger 55 Roman" charset="0"/>
                </a:rPr>
                <a:t>WORKSTATION 01		WORKSTATION M</a:t>
              </a:r>
            </a:p>
          </p:txBody>
        </p:sp>
        <p:grpSp>
          <p:nvGrpSpPr>
            <p:cNvPr id="96998" name="Group 46"/>
            <p:cNvGrpSpPr>
              <a:grpSpLocks/>
            </p:cNvGrpSpPr>
            <p:nvPr/>
          </p:nvGrpSpPr>
          <p:grpSpPr bwMode="auto">
            <a:xfrm>
              <a:off x="496" y="2587"/>
              <a:ext cx="353" cy="322"/>
              <a:chOff x="496" y="2587"/>
              <a:chExt cx="353" cy="322"/>
            </a:xfrm>
          </p:grpSpPr>
          <p:sp>
            <p:nvSpPr>
              <p:cNvPr id="97019" name="Rectangle 47"/>
              <p:cNvSpPr>
                <a:spLocks noChangeArrowheads="1"/>
              </p:cNvSpPr>
              <p:nvPr/>
            </p:nvSpPr>
            <p:spPr bwMode="auto">
              <a:xfrm>
                <a:off x="496" y="2587"/>
                <a:ext cx="35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r">
                  <a:spcBef>
                    <a:spcPct val="29000"/>
                  </a:spcBef>
                  <a:buFontTx/>
                  <a:buNone/>
                </a:pPr>
                <a:r>
                  <a:rPr lang="en-US" altLang="en-US" sz="500">
                    <a:solidFill>
                      <a:srgbClr val="000000"/>
                    </a:solidFill>
                    <a:latin typeface="Frutiger 55 Roman" charset="0"/>
                  </a:rPr>
                  <a:t>SPARE</a:t>
                </a:r>
              </a:p>
              <a:p>
                <a:pPr algn="r">
                  <a:spcBef>
                    <a:spcPct val="29000"/>
                  </a:spcBef>
                  <a:buFontTx/>
                  <a:buNone/>
                </a:pPr>
                <a:r>
                  <a:rPr lang="en-US" altLang="en-US" sz="500">
                    <a:solidFill>
                      <a:srgbClr val="000000"/>
                    </a:solidFill>
                    <a:latin typeface="Frutiger 55 Roman" charset="0"/>
                  </a:rPr>
                  <a:t>FL. DECK</a:t>
                </a:r>
              </a:p>
              <a:p>
                <a:pPr algn="r">
                  <a:spcBef>
                    <a:spcPct val="29000"/>
                  </a:spcBef>
                  <a:buFontTx/>
                  <a:buNone/>
                </a:pPr>
                <a:r>
                  <a:rPr lang="en-US" altLang="en-US" sz="500">
                    <a:solidFill>
                      <a:srgbClr val="000000"/>
                    </a:solidFill>
                    <a:latin typeface="Frutiger 55 Roman" charset="0"/>
                  </a:rPr>
                  <a:t>TV CAMERA</a:t>
                </a:r>
              </a:p>
              <a:p>
                <a:pPr algn="r">
                  <a:spcBef>
                    <a:spcPct val="117000"/>
                  </a:spcBef>
                  <a:buFontTx/>
                  <a:buNone/>
                </a:pPr>
                <a:r>
                  <a:rPr lang="en-US" altLang="en-US" sz="500">
                    <a:solidFill>
                      <a:srgbClr val="000000"/>
                    </a:solidFill>
                    <a:latin typeface="Frutiger 55 Roman" charset="0"/>
                  </a:rPr>
                  <a:t>TV CAMERA</a:t>
                </a:r>
              </a:p>
            </p:txBody>
          </p:sp>
          <p:sp>
            <p:nvSpPr>
              <p:cNvPr id="97020" name="Line 48"/>
              <p:cNvSpPr>
                <a:spLocks noChangeShapeType="1"/>
              </p:cNvSpPr>
              <p:nvPr/>
            </p:nvSpPr>
            <p:spPr bwMode="auto">
              <a:xfrm>
                <a:off x="657" y="2802"/>
                <a:ext cx="0" cy="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grpSp>
        <p:sp>
          <p:nvSpPr>
            <p:cNvPr id="96999" name="Rectangle 49"/>
            <p:cNvSpPr>
              <a:spLocks noChangeArrowheads="1"/>
            </p:cNvSpPr>
            <p:nvPr/>
          </p:nvSpPr>
          <p:spPr bwMode="auto">
            <a:xfrm>
              <a:off x="1177" y="2938"/>
              <a:ext cx="14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15</a:t>
              </a:r>
            </a:p>
          </p:txBody>
        </p:sp>
        <p:sp>
          <p:nvSpPr>
            <p:cNvPr id="97000" name="Rectangle 50"/>
            <p:cNvSpPr>
              <a:spLocks noChangeArrowheads="1"/>
            </p:cNvSpPr>
            <p:nvPr/>
          </p:nvSpPr>
          <p:spPr bwMode="auto">
            <a:xfrm>
              <a:off x="1532" y="2938"/>
              <a:ext cx="14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15</a:t>
              </a:r>
            </a:p>
          </p:txBody>
        </p:sp>
        <p:sp>
          <p:nvSpPr>
            <p:cNvPr id="97001" name="Rectangle 51"/>
            <p:cNvSpPr>
              <a:spLocks noChangeArrowheads="1"/>
            </p:cNvSpPr>
            <p:nvPr/>
          </p:nvSpPr>
          <p:spPr bwMode="auto">
            <a:xfrm>
              <a:off x="1917" y="2938"/>
              <a:ext cx="14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15</a:t>
              </a:r>
            </a:p>
          </p:txBody>
        </p:sp>
        <p:sp>
          <p:nvSpPr>
            <p:cNvPr id="97002" name="Rectangle 52"/>
            <p:cNvSpPr>
              <a:spLocks noChangeArrowheads="1"/>
            </p:cNvSpPr>
            <p:nvPr/>
          </p:nvSpPr>
          <p:spPr bwMode="auto">
            <a:xfrm>
              <a:off x="2519" y="2938"/>
              <a:ext cx="14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15</a:t>
              </a:r>
            </a:p>
          </p:txBody>
        </p:sp>
        <p:sp>
          <p:nvSpPr>
            <p:cNvPr id="97003" name="Rectangle 53"/>
            <p:cNvSpPr>
              <a:spLocks noChangeArrowheads="1"/>
            </p:cNvSpPr>
            <p:nvPr/>
          </p:nvSpPr>
          <p:spPr bwMode="auto">
            <a:xfrm>
              <a:off x="423" y="3467"/>
              <a:ext cx="37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INTEGRATED</a:t>
              </a:r>
            </a:p>
            <a:p>
              <a:pPr algn="ctr">
                <a:spcBef>
                  <a:spcPct val="0"/>
                </a:spcBef>
                <a:buFontTx/>
                <a:buNone/>
              </a:pPr>
              <a:r>
                <a:rPr lang="en-US" altLang="en-US" sz="500">
                  <a:solidFill>
                    <a:srgbClr val="000000"/>
                  </a:solidFill>
                  <a:latin typeface="Frutiger 55 Roman" charset="0"/>
                </a:rPr>
                <a:t>MACHINERY</a:t>
              </a:r>
            </a:p>
            <a:p>
              <a:pPr algn="ctr">
                <a:spcBef>
                  <a:spcPct val="0"/>
                </a:spcBef>
                <a:buFontTx/>
                <a:buNone/>
              </a:pPr>
              <a:r>
                <a:rPr lang="en-US" altLang="en-US" sz="500">
                  <a:solidFill>
                    <a:srgbClr val="000000"/>
                  </a:solidFill>
                  <a:latin typeface="Frutiger 55 Roman" charset="0"/>
                </a:rPr>
                <a:t>CONTROL</a:t>
              </a:r>
            </a:p>
            <a:p>
              <a:pPr algn="ctr">
                <a:spcBef>
                  <a:spcPct val="0"/>
                </a:spcBef>
                <a:buFontTx/>
                <a:buNone/>
              </a:pPr>
              <a:r>
                <a:rPr lang="en-US" altLang="en-US" sz="500">
                  <a:solidFill>
                    <a:srgbClr val="000000"/>
                  </a:solidFill>
                  <a:latin typeface="Frutiger 55 Roman" charset="0"/>
                </a:rPr>
                <a:t>SYSTEM</a:t>
              </a:r>
            </a:p>
          </p:txBody>
        </p:sp>
        <p:sp>
          <p:nvSpPr>
            <p:cNvPr id="97004" name="Rectangle 54"/>
            <p:cNvSpPr>
              <a:spLocks noChangeArrowheads="1"/>
            </p:cNvSpPr>
            <p:nvPr/>
          </p:nvSpPr>
          <p:spPr bwMode="auto">
            <a:xfrm>
              <a:off x="982" y="3588"/>
              <a:ext cx="499"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COMMS NETWORK</a:t>
              </a:r>
            </a:p>
          </p:txBody>
        </p:sp>
        <p:sp>
          <p:nvSpPr>
            <p:cNvPr id="97005" name="Rectangle 55"/>
            <p:cNvSpPr>
              <a:spLocks noChangeArrowheads="1"/>
            </p:cNvSpPr>
            <p:nvPr/>
          </p:nvSpPr>
          <p:spPr bwMode="auto">
            <a:xfrm>
              <a:off x="970" y="3456"/>
              <a:ext cx="526"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CCC1                CCC2</a:t>
              </a:r>
            </a:p>
          </p:txBody>
        </p:sp>
        <p:sp>
          <p:nvSpPr>
            <p:cNvPr id="97006" name="Rectangle 56"/>
            <p:cNvSpPr>
              <a:spLocks noChangeArrowheads="1"/>
            </p:cNvSpPr>
            <p:nvPr/>
          </p:nvSpPr>
          <p:spPr bwMode="auto">
            <a:xfrm>
              <a:off x="1959" y="3760"/>
              <a:ext cx="235"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ATAS</a:t>
              </a:r>
            </a:p>
          </p:txBody>
        </p:sp>
        <p:sp>
          <p:nvSpPr>
            <p:cNvPr id="97007" name="Rectangle 57"/>
            <p:cNvSpPr>
              <a:spLocks noChangeArrowheads="1"/>
            </p:cNvSpPr>
            <p:nvPr/>
          </p:nvSpPr>
          <p:spPr bwMode="auto">
            <a:xfrm>
              <a:off x="2436" y="3626"/>
              <a:ext cx="61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SPHERION</a:t>
              </a:r>
            </a:p>
            <a:p>
              <a:pPr algn="ctr">
                <a:spcBef>
                  <a:spcPct val="0"/>
                </a:spcBef>
                <a:buFontTx/>
                <a:buNone/>
              </a:pPr>
              <a:r>
                <a:rPr lang="en-US" altLang="en-US" sz="600">
                  <a:solidFill>
                    <a:srgbClr val="000000"/>
                  </a:solidFill>
                  <a:latin typeface="Frutiger 55 Roman" charset="0"/>
                </a:rPr>
                <a:t>+ XBT / XSV</a:t>
              </a:r>
            </a:p>
            <a:p>
              <a:pPr algn="ctr">
                <a:spcBef>
                  <a:spcPct val="0"/>
                </a:spcBef>
                <a:buFontTx/>
                <a:buNone/>
              </a:pPr>
              <a:r>
                <a:rPr lang="en-US" altLang="en-US" sz="600">
                  <a:solidFill>
                    <a:srgbClr val="000000"/>
                  </a:solidFill>
                  <a:latin typeface="Frutiger 55 Roman" charset="0"/>
                </a:rPr>
                <a:t>+ SURF. TEMP. REC.</a:t>
              </a:r>
            </a:p>
          </p:txBody>
        </p:sp>
        <p:sp>
          <p:nvSpPr>
            <p:cNvPr id="97008" name="Rectangle 58"/>
            <p:cNvSpPr>
              <a:spLocks noChangeArrowheads="1"/>
            </p:cNvSpPr>
            <p:nvPr/>
          </p:nvSpPr>
          <p:spPr bwMode="auto">
            <a:xfrm>
              <a:off x="3535" y="3760"/>
              <a:ext cx="363"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HARPOON</a:t>
              </a:r>
            </a:p>
          </p:txBody>
        </p:sp>
        <p:sp>
          <p:nvSpPr>
            <p:cNvPr id="97009" name="Rectangle 59"/>
            <p:cNvSpPr>
              <a:spLocks noChangeArrowheads="1"/>
            </p:cNvSpPr>
            <p:nvPr/>
          </p:nvSpPr>
          <p:spPr bwMode="auto">
            <a:xfrm>
              <a:off x="2889" y="3214"/>
              <a:ext cx="418"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lnSpc>
                  <a:spcPct val="80000"/>
                </a:lnSpc>
                <a:spcBef>
                  <a:spcPct val="0"/>
                </a:spcBef>
                <a:buFontTx/>
                <a:buNone/>
              </a:pPr>
              <a:r>
                <a:rPr lang="en-US" altLang="en-US" sz="600">
                  <a:solidFill>
                    <a:srgbClr val="000000"/>
                  </a:solidFill>
                  <a:latin typeface="Frutiger 55 Roman" charset="0"/>
                </a:rPr>
                <a:t>TORPEDO</a:t>
              </a:r>
            </a:p>
            <a:p>
              <a:pPr algn="ctr">
                <a:lnSpc>
                  <a:spcPct val="80000"/>
                </a:lnSpc>
                <a:spcBef>
                  <a:spcPct val="0"/>
                </a:spcBef>
                <a:buFontTx/>
                <a:buNone/>
              </a:pPr>
              <a:r>
                <a:rPr lang="en-US" altLang="en-US" sz="600">
                  <a:solidFill>
                    <a:srgbClr val="000000"/>
                  </a:solidFill>
                  <a:latin typeface="Frutiger 55 Roman" charset="0"/>
                </a:rPr>
                <a:t>WEAPON</a:t>
              </a:r>
            </a:p>
            <a:p>
              <a:pPr algn="ctr">
                <a:lnSpc>
                  <a:spcPct val="80000"/>
                </a:lnSpc>
                <a:spcBef>
                  <a:spcPct val="0"/>
                </a:spcBef>
                <a:buFontTx/>
                <a:buNone/>
              </a:pPr>
              <a:r>
                <a:rPr lang="en-US" altLang="en-US" sz="600">
                  <a:solidFill>
                    <a:srgbClr val="000000"/>
                  </a:solidFill>
                  <a:latin typeface="Frutiger 55 Roman" charset="0"/>
                </a:rPr>
                <a:t>SYSTEM</a:t>
              </a:r>
            </a:p>
            <a:p>
              <a:pPr algn="ctr">
                <a:lnSpc>
                  <a:spcPct val="80000"/>
                </a:lnSpc>
                <a:spcBef>
                  <a:spcPct val="0"/>
                </a:spcBef>
                <a:buFontTx/>
                <a:buNone/>
              </a:pPr>
              <a:r>
                <a:rPr lang="en-US" altLang="en-US" sz="600">
                  <a:solidFill>
                    <a:srgbClr val="000000"/>
                  </a:solidFill>
                  <a:latin typeface="Frutiger 55 Roman" charset="0"/>
                </a:rPr>
                <a:t>MK32 MOD-9</a:t>
              </a:r>
            </a:p>
            <a:p>
              <a:pPr algn="ctr">
                <a:lnSpc>
                  <a:spcPct val="80000"/>
                </a:lnSpc>
                <a:spcBef>
                  <a:spcPct val="0"/>
                </a:spcBef>
                <a:buFontTx/>
                <a:buNone/>
              </a:pPr>
              <a:r>
                <a:rPr lang="en-US" altLang="en-US" sz="600">
                  <a:solidFill>
                    <a:srgbClr val="000000"/>
                  </a:solidFill>
                  <a:latin typeface="Frutiger 55 Roman" charset="0"/>
                </a:rPr>
                <a:t>(MK46)</a:t>
              </a:r>
            </a:p>
          </p:txBody>
        </p:sp>
        <p:sp>
          <p:nvSpPr>
            <p:cNvPr id="97010" name="Rectangle 60"/>
            <p:cNvSpPr>
              <a:spLocks noChangeArrowheads="1"/>
            </p:cNvSpPr>
            <p:nvPr/>
          </p:nvSpPr>
          <p:spPr bwMode="auto">
            <a:xfrm>
              <a:off x="3971" y="3760"/>
              <a:ext cx="418"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GUN 127 MM</a:t>
              </a:r>
            </a:p>
          </p:txBody>
        </p:sp>
        <p:sp>
          <p:nvSpPr>
            <p:cNvPr id="97011" name="Rectangle 61"/>
            <p:cNvSpPr>
              <a:spLocks noChangeArrowheads="1"/>
            </p:cNvSpPr>
            <p:nvPr/>
          </p:nvSpPr>
          <p:spPr bwMode="auto">
            <a:xfrm>
              <a:off x="4492" y="3693"/>
              <a:ext cx="42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30 MM GUNS</a:t>
              </a:r>
            </a:p>
            <a:p>
              <a:pPr algn="ctr">
                <a:spcBef>
                  <a:spcPct val="0"/>
                </a:spcBef>
                <a:buFontTx/>
                <a:buNone/>
              </a:pPr>
              <a:r>
                <a:rPr lang="en-US" altLang="en-US" sz="600">
                  <a:solidFill>
                    <a:srgbClr val="000000"/>
                  </a:solidFill>
                  <a:latin typeface="Frutiger 55 Roman" charset="0"/>
                </a:rPr>
                <a:t>OFF LINE</a:t>
              </a:r>
            </a:p>
          </p:txBody>
        </p:sp>
        <p:sp>
          <p:nvSpPr>
            <p:cNvPr id="97012" name="Rectangle 62"/>
            <p:cNvSpPr>
              <a:spLocks noChangeArrowheads="1"/>
            </p:cNvSpPr>
            <p:nvPr/>
          </p:nvSpPr>
          <p:spPr bwMode="auto">
            <a:xfrm>
              <a:off x="3977" y="3229"/>
              <a:ext cx="1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GIC-</a:t>
              </a:r>
              <a:br>
                <a:rPr lang="en-US" altLang="en-US" sz="500">
                  <a:solidFill>
                    <a:srgbClr val="000000"/>
                  </a:solidFill>
                  <a:latin typeface="Frutiger 55 Roman" charset="0"/>
                </a:rPr>
              </a:br>
              <a:r>
                <a:rPr lang="en-US" altLang="en-US" sz="500">
                  <a:solidFill>
                    <a:srgbClr val="000000"/>
                  </a:solidFill>
                  <a:latin typeface="Frutiger 55 Roman" charset="0"/>
                </a:rPr>
                <a:t>127</a:t>
              </a:r>
            </a:p>
          </p:txBody>
        </p:sp>
        <p:sp>
          <p:nvSpPr>
            <p:cNvPr id="97013" name="Rectangle 63"/>
            <p:cNvSpPr>
              <a:spLocks noChangeArrowheads="1"/>
            </p:cNvSpPr>
            <p:nvPr/>
          </p:nvSpPr>
          <p:spPr bwMode="auto">
            <a:xfrm>
              <a:off x="4998" y="3229"/>
              <a:ext cx="21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MIC-</a:t>
              </a:r>
              <a:br>
                <a:rPr lang="en-US" altLang="en-US" sz="500">
                  <a:solidFill>
                    <a:srgbClr val="000000"/>
                  </a:solidFill>
                  <a:latin typeface="Frutiger 55 Roman" charset="0"/>
                </a:rPr>
              </a:br>
              <a:r>
                <a:rPr lang="en-US" altLang="en-US" sz="500">
                  <a:solidFill>
                    <a:srgbClr val="000000"/>
                  </a:solidFill>
                  <a:latin typeface="Frutiger 55 Roman" charset="0"/>
                </a:rPr>
                <a:t>MK41</a:t>
              </a:r>
            </a:p>
          </p:txBody>
        </p:sp>
        <p:sp>
          <p:nvSpPr>
            <p:cNvPr id="97014" name="Rectangle 64"/>
            <p:cNvSpPr>
              <a:spLocks noChangeArrowheads="1"/>
            </p:cNvSpPr>
            <p:nvPr/>
          </p:nvSpPr>
          <p:spPr bwMode="auto">
            <a:xfrm>
              <a:off x="5241" y="3229"/>
              <a:ext cx="21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500">
                  <a:solidFill>
                    <a:srgbClr val="000000"/>
                  </a:solidFill>
                  <a:latin typeface="Frutiger 55 Roman" charset="0"/>
                </a:rPr>
                <a:t>MIC-</a:t>
              </a:r>
              <a:br>
                <a:rPr lang="en-US" altLang="en-US" sz="500">
                  <a:solidFill>
                    <a:srgbClr val="000000"/>
                  </a:solidFill>
                  <a:latin typeface="Frutiger 55 Roman" charset="0"/>
                </a:rPr>
              </a:br>
              <a:r>
                <a:rPr lang="en-US" altLang="en-US" sz="500">
                  <a:solidFill>
                    <a:srgbClr val="000000"/>
                  </a:solidFill>
                  <a:latin typeface="Frutiger 55 Roman" charset="0"/>
                </a:rPr>
                <a:t>MK41</a:t>
              </a:r>
            </a:p>
          </p:txBody>
        </p:sp>
        <p:sp>
          <p:nvSpPr>
            <p:cNvPr id="97015" name="Rectangle 65"/>
            <p:cNvSpPr>
              <a:spLocks noChangeArrowheads="1"/>
            </p:cNvSpPr>
            <p:nvPr/>
          </p:nvSpPr>
          <p:spPr bwMode="auto">
            <a:xfrm>
              <a:off x="5025" y="3693"/>
              <a:ext cx="388"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MK41 SM2</a:t>
              </a:r>
            </a:p>
            <a:p>
              <a:pPr algn="ctr">
                <a:spcBef>
                  <a:spcPct val="0"/>
                </a:spcBef>
                <a:buFontTx/>
                <a:buNone/>
              </a:pPr>
              <a:r>
                <a:rPr lang="en-US" altLang="en-US" sz="600">
                  <a:solidFill>
                    <a:srgbClr val="000000"/>
                  </a:solidFill>
                  <a:latin typeface="Frutiger 55 Roman" charset="0"/>
                </a:rPr>
                <a:t>LAUNCHER</a:t>
              </a:r>
            </a:p>
          </p:txBody>
        </p:sp>
        <p:sp>
          <p:nvSpPr>
            <p:cNvPr id="97016" name="Rectangle 66"/>
            <p:cNvSpPr>
              <a:spLocks noChangeArrowheads="1"/>
            </p:cNvSpPr>
            <p:nvPr/>
          </p:nvSpPr>
          <p:spPr bwMode="auto">
            <a:xfrm>
              <a:off x="5520" y="3760"/>
              <a:ext cx="455"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600">
                  <a:solidFill>
                    <a:srgbClr val="000000"/>
                  </a:solidFill>
                  <a:latin typeface="Frutiger 55 Roman" charset="0"/>
                </a:rPr>
                <a:t>GOALKEEPER</a:t>
              </a:r>
            </a:p>
          </p:txBody>
        </p:sp>
        <p:sp>
          <p:nvSpPr>
            <p:cNvPr id="97017" name="Rectangle 67"/>
            <p:cNvSpPr>
              <a:spLocks noChangeArrowheads="1"/>
            </p:cNvSpPr>
            <p:nvPr/>
          </p:nvSpPr>
          <p:spPr bwMode="auto">
            <a:xfrm>
              <a:off x="746" y="2003"/>
              <a:ext cx="401" cy="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C0C00"/>
                  </a:solidFill>
                  <a:latin typeface="Frutiger 55 Roman" charset="0"/>
                </a:rPr>
                <a:t>CATV BUS</a:t>
              </a:r>
            </a:p>
          </p:txBody>
        </p:sp>
        <p:sp>
          <p:nvSpPr>
            <p:cNvPr id="97018" name="Rectangle 68"/>
            <p:cNvSpPr>
              <a:spLocks noChangeArrowheads="1"/>
            </p:cNvSpPr>
            <p:nvPr/>
          </p:nvSpPr>
          <p:spPr bwMode="auto">
            <a:xfrm>
              <a:off x="886" y="2197"/>
              <a:ext cx="553" cy="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defTabSz="487363">
                <a:spcBef>
                  <a:spcPct val="20000"/>
                </a:spcBef>
                <a:buChar char="•"/>
                <a:defRPr sz="2800">
                  <a:solidFill>
                    <a:schemeClr val="tx1"/>
                  </a:solidFill>
                  <a:latin typeface="Lucida Sans Unicode" panose="020B0602030504020204" pitchFamily="34" charset="0"/>
                </a:defRPr>
              </a:lvl1pPr>
              <a:lvl2pPr marL="742950" indent="-285750" defTabSz="487363">
                <a:spcBef>
                  <a:spcPct val="20000"/>
                </a:spcBef>
                <a:buChar char="–"/>
                <a:defRPr sz="2400">
                  <a:solidFill>
                    <a:schemeClr val="tx1"/>
                  </a:solidFill>
                  <a:latin typeface="Lucida Sans Unicode" panose="020B0602030504020204" pitchFamily="34" charset="0"/>
                </a:defRPr>
              </a:lvl2pPr>
              <a:lvl3pPr marL="1143000" indent="-228600" defTabSz="487363">
                <a:spcBef>
                  <a:spcPct val="20000"/>
                </a:spcBef>
                <a:buChar char="•"/>
                <a:defRPr sz="2000">
                  <a:solidFill>
                    <a:schemeClr val="tx1"/>
                  </a:solidFill>
                  <a:latin typeface="Lucida Sans Unicode" panose="020B0602030504020204" pitchFamily="34" charset="0"/>
                </a:defRPr>
              </a:lvl3pPr>
              <a:lvl4pPr marL="1600200" indent="-228600" defTabSz="487363">
                <a:spcBef>
                  <a:spcPct val="20000"/>
                </a:spcBef>
                <a:buChar char="–"/>
                <a:defRPr>
                  <a:solidFill>
                    <a:schemeClr val="tx1"/>
                  </a:solidFill>
                  <a:latin typeface="Lucida Sans Unicode" panose="020B0602030504020204" pitchFamily="34" charset="0"/>
                </a:defRPr>
              </a:lvl4pPr>
              <a:lvl5pPr marL="2057400" indent="-228600" defTabSz="487363">
                <a:spcBef>
                  <a:spcPct val="20000"/>
                </a:spcBef>
                <a:buChar char="»"/>
                <a:defRPr>
                  <a:solidFill>
                    <a:schemeClr val="tx1"/>
                  </a:solidFill>
                  <a:latin typeface="Lucida Sans Unicode" panose="020B0602030504020204" pitchFamily="34" charset="0"/>
                </a:defRPr>
              </a:lvl5pPr>
              <a:lvl6pPr marL="25146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defTabSz="487363"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700">
                  <a:solidFill>
                    <a:srgbClr val="0C0C00"/>
                  </a:solidFill>
                  <a:latin typeface="Frutiger 55 Roman" charset="0"/>
                </a:rPr>
                <a:t>ATM NETWORK</a:t>
              </a:r>
            </a:p>
          </p:txBody>
        </p:sp>
      </p:grpSp>
      <p:sp>
        <p:nvSpPr>
          <p:cNvPr id="94216" name="AutoShape 69"/>
          <p:cNvSpPr>
            <a:spLocks noChangeAspect="1" noChangeArrowheads="1" noTextEdit="1"/>
          </p:cNvSpPr>
          <p:nvPr/>
        </p:nvSpPr>
        <p:spPr bwMode="auto">
          <a:xfrm>
            <a:off x="492125" y="2376488"/>
            <a:ext cx="8393113"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endParaRPr>
          </a:p>
        </p:txBody>
      </p:sp>
      <p:sp>
        <p:nvSpPr>
          <p:cNvPr id="94217" name="Freeform 71"/>
          <p:cNvSpPr>
            <a:spLocks/>
          </p:cNvSpPr>
          <p:nvPr/>
        </p:nvSpPr>
        <p:spPr bwMode="auto">
          <a:xfrm>
            <a:off x="1893888" y="2435225"/>
            <a:ext cx="160337" cy="23813"/>
          </a:xfrm>
          <a:custGeom>
            <a:avLst/>
            <a:gdLst>
              <a:gd name="T0" fmla="*/ 0 w 302"/>
              <a:gd name="T1" fmla="*/ 0 h 47"/>
              <a:gd name="T2" fmla="*/ 2147483646 w 302"/>
              <a:gd name="T3" fmla="*/ 2147483646 h 47"/>
              <a:gd name="T4" fmla="*/ 2147483646 w 302"/>
              <a:gd name="T5" fmla="*/ 2147483646 h 47"/>
              <a:gd name="T6" fmla="*/ 0 w 30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47">
                <a:moveTo>
                  <a:pt x="0" y="0"/>
                </a:moveTo>
                <a:lnTo>
                  <a:pt x="299" y="38"/>
                </a:lnTo>
                <a:lnTo>
                  <a:pt x="302" y="47"/>
                </a:lnTo>
                <a:lnTo>
                  <a:pt x="0"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18" name="Freeform 72"/>
          <p:cNvSpPr>
            <a:spLocks/>
          </p:cNvSpPr>
          <p:nvPr/>
        </p:nvSpPr>
        <p:spPr bwMode="auto">
          <a:xfrm>
            <a:off x="1943100" y="2466975"/>
            <a:ext cx="14288" cy="122238"/>
          </a:xfrm>
          <a:custGeom>
            <a:avLst/>
            <a:gdLst>
              <a:gd name="T0" fmla="*/ 2147483646 w 29"/>
              <a:gd name="T1" fmla="*/ 0 h 232"/>
              <a:gd name="T2" fmla="*/ 2147483646 w 29"/>
              <a:gd name="T3" fmla="*/ 2147483646 h 232"/>
              <a:gd name="T4" fmla="*/ 2147483646 w 29"/>
              <a:gd name="T5" fmla="*/ 2147483646 h 232"/>
              <a:gd name="T6" fmla="*/ 2147483646 w 29"/>
              <a:gd name="T7" fmla="*/ 2147483646 h 232"/>
              <a:gd name="T8" fmla="*/ 2147483646 w 29"/>
              <a:gd name="T9" fmla="*/ 2147483646 h 232"/>
              <a:gd name="T10" fmla="*/ 2147483646 w 29"/>
              <a:gd name="T11" fmla="*/ 2147483646 h 232"/>
              <a:gd name="T12" fmla="*/ 0 w 29"/>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32">
                <a:moveTo>
                  <a:pt x="24" y="0"/>
                </a:moveTo>
                <a:lnTo>
                  <a:pt x="19" y="7"/>
                </a:lnTo>
                <a:lnTo>
                  <a:pt x="24" y="7"/>
                </a:lnTo>
                <a:lnTo>
                  <a:pt x="5" y="105"/>
                </a:lnTo>
                <a:lnTo>
                  <a:pt x="29" y="231"/>
                </a:lnTo>
                <a:lnTo>
                  <a:pt x="24" y="232"/>
                </a:lnTo>
                <a:lnTo>
                  <a:pt x="0" y="10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19" name="Freeform 73"/>
          <p:cNvSpPr>
            <a:spLocks/>
          </p:cNvSpPr>
          <p:nvPr/>
        </p:nvSpPr>
        <p:spPr bwMode="auto">
          <a:xfrm>
            <a:off x="1955800" y="2466975"/>
            <a:ext cx="6350" cy="3175"/>
          </a:xfrm>
          <a:custGeom>
            <a:avLst/>
            <a:gdLst>
              <a:gd name="T0" fmla="*/ 0 w 12"/>
              <a:gd name="T1" fmla="*/ 2147483646 h 8"/>
              <a:gd name="T2" fmla="*/ 2147483646 w 12"/>
              <a:gd name="T3" fmla="*/ 2147483646 h 8"/>
              <a:gd name="T4" fmla="*/ 0 w 12"/>
              <a:gd name="T5" fmla="*/ 2147483646 h 8"/>
              <a:gd name="T6" fmla="*/ 0 w 12"/>
              <a:gd name="T7" fmla="*/ 2147483646 h 8"/>
              <a:gd name="T8" fmla="*/ 2147483646 w 12"/>
              <a:gd name="T9" fmla="*/ 0 h 8"/>
              <a:gd name="T10" fmla="*/ 2147483646 w 12"/>
              <a:gd name="T11" fmla="*/ 0 h 8"/>
              <a:gd name="T12" fmla="*/ 2147483646 w 12"/>
              <a:gd name="T13" fmla="*/ 2147483646 h 8"/>
              <a:gd name="T14" fmla="*/ 2147483646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8">
                <a:moveTo>
                  <a:pt x="0" y="8"/>
                </a:moveTo>
                <a:lnTo>
                  <a:pt x="5" y="2"/>
                </a:lnTo>
                <a:lnTo>
                  <a:pt x="0" y="8"/>
                </a:lnTo>
                <a:lnTo>
                  <a:pt x="0" y="1"/>
                </a:lnTo>
                <a:lnTo>
                  <a:pt x="8" y="0"/>
                </a:lnTo>
                <a:lnTo>
                  <a:pt x="12" y="0"/>
                </a:lnTo>
                <a:lnTo>
                  <a:pt x="5" y="2"/>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20" name="Line 74"/>
          <p:cNvSpPr>
            <a:spLocks noChangeShapeType="1"/>
          </p:cNvSpPr>
          <p:nvPr/>
        </p:nvSpPr>
        <p:spPr bwMode="auto">
          <a:xfrm flipH="1">
            <a:off x="1936750" y="2641600"/>
            <a:ext cx="396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21" name="Line 75"/>
          <p:cNvSpPr>
            <a:spLocks noChangeShapeType="1"/>
          </p:cNvSpPr>
          <p:nvPr/>
        </p:nvSpPr>
        <p:spPr bwMode="auto">
          <a:xfrm flipV="1">
            <a:off x="1893888" y="2668588"/>
            <a:ext cx="165100" cy="36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22" name="Line 76"/>
          <p:cNvSpPr>
            <a:spLocks noChangeShapeType="1"/>
          </p:cNvSpPr>
          <p:nvPr/>
        </p:nvSpPr>
        <p:spPr bwMode="auto">
          <a:xfrm flipH="1">
            <a:off x="1893888" y="2674938"/>
            <a:ext cx="163512"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23" name="Freeform 77"/>
          <p:cNvSpPr>
            <a:spLocks/>
          </p:cNvSpPr>
          <p:nvPr/>
        </p:nvSpPr>
        <p:spPr bwMode="auto">
          <a:xfrm>
            <a:off x="4265613" y="2809875"/>
            <a:ext cx="134937" cy="80963"/>
          </a:xfrm>
          <a:custGeom>
            <a:avLst/>
            <a:gdLst>
              <a:gd name="T0" fmla="*/ 2147483646 w 255"/>
              <a:gd name="T1" fmla="*/ 0 h 153"/>
              <a:gd name="T2" fmla="*/ 2147483646 w 255"/>
              <a:gd name="T3" fmla="*/ 2147483646 h 153"/>
              <a:gd name="T4" fmla="*/ 2147483646 w 255"/>
              <a:gd name="T5" fmla="*/ 2147483646 h 153"/>
              <a:gd name="T6" fmla="*/ 2147483646 w 255"/>
              <a:gd name="T7" fmla="*/ 2147483646 h 153"/>
              <a:gd name="T8" fmla="*/ 0 w 255"/>
              <a:gd name="T9" fmla="*/ 2147483646 h 153"/>
              <a:gd name="T10" fmla="*/ 2147483646 w 255"/>
              <a:gd name="T11" fmla="*/ 2147483646 h 153"/>
              <a:gd name="T12" fmla="*/ 2147483646 w 255"/>
              <a:gd name="T13" fmla="*/ 2147483646 h 153"/>
              <a:gd name="T14" fmla="*/ 2147483646 w 255"/>
              <a:gd name="T15" fmla="*/ 2147483646 h 153"/>
              <a:gd name="T16" fmla="*/ 2147483646 w 255"/>
              <a:gd name="T17" fmla="*/ 2147483646 h 153"/>
              <a:gd name="T18" fmla="*/ 2147483646 w 255"/>
              <a:gd name="T19" fmla="*/ 2147483646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5" h="153">
                <a:moveTo>
                  <a:pt x="29" y="0"/>
                </a:moveTo>
                <a:lnTo>
                  <a:pt x="29" y="94"/>
                </a:lnTo>
                <a:lnTo>
                  <a:pt x="29" y="80"/>
                </a:lnTo>
                <a:lnTo>
                  <a:pt x="6" y="94"/>
                </a:lnTo>
                <a:lnTo>
                  <a:pt x="0" y="115"/>
                </a:lnTo>
                <a:lnTo>
                  <a:pt x="132" y="153"/>
                </a:lnTo>
                <a:lnTo>
                  <a:pt x="174" y="151"/>
                </a:lnTo>
                <a:lnTo>
                  <a:pt x="255" y="104"/>
                </a:lnTo>
                <a:lnTo>
                  <a:pt x="255" y="82"/>
                </a:lnTo>
                <a:lnTo>
                  <a:pt x="237"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24" name="Line 78"/>
          <p:cNvSpPr>
            <a:spLocks noChangeShapeType="1"/>
          </p:cNvSpPr>
          <p:nvPr/>
        </p:nvSpPr>
        <p:spPr bwMode="auto">
          <a:xfrm flipV="1">
            <a:off x="4389438" y="2809875"/>
            <a:ext cx="1587" cy="50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25" name="Freeform 79"/>
          <p:cNvSpPr>
            <a:spLocks/>
          </p:cNvSpPr>
          <p:nvPr/>
        </p:nvSpPr>
        <p:spPr bwMode="auto">
          <a:xfrm>
            <a:off x="4370388" y="2725738"/>
            <a:ext cx="228600" cy="42862"/>
          </a:xfrm>
          <a:custGeom>
            <a:avLst/>
            <a:gdLst>
              <a:gd name="T0" fmla="*/ 0 w 433"/>
              <a:gd name="T1" fmla="*/ 2147483646 h 81"/>
              <a:gd name="T2" fmla="*/ 2147483646 w 433"/>
              <a:gd name="T3" fmla="*/ 0 h 81"/>
              <a:gd name="T4" fmla="*/ 2147483646 w 433"/>
              <a:gd name="T5" fmla="*/ 2147483646 h 81"/>
              <a:gd name="T6" fmla="*/ 0 60000 65536"/>
              <a:gd name="T7" fmla="*/ 0 60000 65536"/>
              <a:gd name="T8" fmla="*/ 0 60000 65536"/>
            </a:gdLst>
            <a:ahLst/>
            <a:cxnLst>
              <a:cxn ang="T6">
                <a:pos x="T0" y="T1"/>
              </a:cxn>
              <a:cxn ang="T7">
                <a:pos x="T2" y="T3"/>
              </a:cxn>
              <a:cxn ang="T8">
                <a:pos x="T4" y="T5"/>
              </a:cxn>
            </a:cxnLst>
            <a:rect l="0" t="0" r="r" b="b"/>
            <a:pathLst>
              <a:path w="433" h="81">
                <a:moveTo>
                  <a:pt x="0" y="81"/>
                </a:moveTo>
                <a:lnTo>
                  <a:pt x="215" y="0"/>
                </a:lnTo>
                <a:lnTo>
                  <a:pt x="433"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26" name="Freeform 80"/>
          <p:cNvSpPr>
            <a:spLocks/>
          </p:cNvSpPr>
          <p:nvPr/>
        </p:nvSpPr>
        <p:spPr bwMode="auto">
          <a:xfrm>
            <a:off x="4559300" y="2809875"/>
            <a:ext cx="133350" cy="90488"/>
          </a:xfrm>
          <a:custGeom>
            <a:avLst/>
            <a:gdLst>
              <a:gd name="T0" fmla="*/ 2147483646 w 252"/>
              <a:gd name="T1" fmla="*/ 0 h 169"/>
              <a:gd name="T2" fmla="*/ 2147483646 w 252"/>
              <a:gd name="T3" fmla="*/ 2147483646 h 169"/>
              <a:gd name="T4" fmla="*/ 2147483646 w 252"/>
              <a:gd name="T5" fmla="*/ 2147483646 h 169"/>
              <a:gd name="T6" fmla="*/ 2147483646 w 252"/>
              <a:gd name="T7" fmla="*/ 2147483646 h 169"/>
              <a:gd name="T8" fmla="*/ 0 w 252"/>
              <a:gd name="T9" fmla="*/ 2147483646 h 169"/>
              <a:gd name="T10" fmla="*/ 0 w 252"/>
              <a:gd name="T11" fmla="*/ 2147483646 h 169"/>
              <a:gd name="T12" fmla="*/ 2147483646 w 252"/>
              <a:gd name="T13" fmla="*/ 2147483646 h 169"/>
              <a:gd name="T14" fmla="*/ 2147483646 w 252"/>
              <a:gd name="T15" fmla="*/ 2147483646 h 169"/>
              <a:gd name="T16" fmla="*/ 2147483646 w 252"/>
              <a:gd name="T17" fmla="*/ 2147483646 h 169"/>
              <a:gd name="T18" fmla="*/ 2147483646 w 252"/>
              <a:gd name="T19" fmla="*/ 2147483646 h 169"/>
              <a:gd name="T20" fmla="*/ 2147483646 w 252"/>
              <a:gd name="T21" fmla="*/ 2147483646 h 169"/>
              <a:gd name="T22" fmla="*/ 2147483646 w 252"/>
              <a:gd name="T23" fmla="*/ 2147483646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69">
                <a:moveTo>
                  <a:pt x="27" y="0"/>
                </a:moveTo>
                <a:lnTo>
                  <a:pt x="27" y="94"/>
                </a:lnTo>
                <a:lnTo>
                  <a:pt x="27" y="80"/>
                </a:lnTo>
                <a:lnTo>
                  <a:pt x="6" y="94"/>
                </a:lnTo>
                <a:lnTo>
                  <a:pt x="0" y="115"/>
                </a:lnTo>
                <a:lnTo>
                  <a:pt x="0" y="129"/>
                </a:lnTo>
                <a:lnTo>
                  <a:pt x="130" y="169"/>
                </a:lnTo>
                <a:lnTo>
                  <a:pt x="172" y="167"/>
                </a:lnTo>
                <a:lnTo>
                  <a:pt x="252" y="121"/>
                </a:lnTo>
                <a:lnTo>
                  <a:pt x="252" y="104"/>
                </a:lnTo>
                <a:lnTo>
                  <a:pt x="252" y="82"/>
                </a:lnTo>
                <a:lnTo>
                  <a:pt x="236"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27" name="Line 81"/>
          <p:cNvSpPr>
            <a:spLocks noChangeShapeType="1"/>
          </p:cNvSpPr>
          <p:nvPr/>
        </p:nvSpPr>
        <p:spPr bwMode="auto">
          <a:xfrm flipV="1">
            <a:off x="4683125" y="2809875"/>
            <a:ext cx="1588" cy="50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28" name="Freeform 82"/>
          <p:cNvSpPr>
            <a:spLocks/>
          </p:cNvSpPr>
          <p:nvPr/>
        </p:nvSpPr>
        <p:spPr bwMode="auto">
          <a:xfrm>
            <a:off x="4649788" y="2865438"/>
            <a:ext cx="42862" cy="41275"/>
          </a:xfrm>
          <a:custGeom>
            <a:avLst/>
            <a:gdLst>
              <a:gd name="T0" fmla="*/ 2147483646 w 81"/>
              <a:gd name="T1" fmla="*/ 0 h 79"/>
              <a:gd name="T2" fmla="*/ 2147483646 w 81"/>
              <a:gd name="T3" fmla="*/ 2147483646 h 79"/>
              <a:gd name="T4" fmla="*/ 2147483646 w 81"/>
              <a:gd name="T5" fmla="*/ 2147483646 h 79"/>
              <a:gd name="T6" fmla="*/ 0 w 81"/>
              <a:gd name="T7" fmla="*/ 2147483646 h 79"/>
              <a:gd name="T8" fmla="*/ 0 w 81"/>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79">
                <a:moveTo>
                  <a:pt x="81" y="0"/>
                </a:moveTo>
                <a:lnTo>
                  <a:pt x="1" y="47"/>
                </a:lnTo>
                <a:lnTo>
                  <a:pt x="1" y="63"/>
                </a:lnTo>
                <a:lnTo>
                  <a:pt x="0" y="63"/>
                </a:lnTo>
                <a:lnTo>
                  <a:pt x="0" y="7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29" name="Freeform 83"/>
          <p:cNvSpPr>
            <a:spLocks/>
          </p:cNvSpPr>
          <p:nvPr/>
        </p:nvSpPr>
        <p:spPr bwMode="auto">
          <a:xfrm>
            <a:off x="4640263" y="2879725"/>
            <a:ext cx="42862" cy="38100"/>
          </a:xfrm>
          <a:custGeom>
            <a:avLst/>
            <a:gdLst>
              <a:gd name="T0" fmla="*/ 0 w 79"/>
              <a:gd name="T1" fmla="*/ 2147483646 h 71"/>
              <a:gd name="T2" fmla="*/ 0 w 79"/>
              <a:gd name="T3" fmla="*/ 2147483646 h 71"/>
              <a:gd name="T4" fmla="*/ 2147483646 w 79"/>
              <a:gd name="T5" fmla="*/ 2147483646 h 71"/>
              <a:gd name="T6" fmla="*/ 2147483646 w 79"/>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71">
                <a:moveTo>
                  <a:pt x="0" y="49"/>
                </a:moveTo>
                <a:lnTo>
                  <a:pt x="0" y="71"/>
                </a:lnTo>
                <a:lnTo>
                  <a:pt x="79" y="26"/>
                </a:lnTo>
                <a:lnTo>
                  <a:pt x="7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0" name="Freeform 84"/>
          <p:cNvSpPr>
            <a:spLocks/>
          </p:cNvSpPr>
          <p:nvPr/>
        </p:nvSpPr>
        <p:spPr bwMode="auto">
          <a:xfrm>
            <a:off x="4629150" y="2890838"/>
            <a:ext cx="22225" cy="17462"/>
          </a:xfrm>
          <a:custGeom>
            <a:avLst/>
            <a:gdLst>
              <a:gd name="T0" fmla="*/ 2147483646 w 42"/>
              <a:gd name="T1" fmla="*/ 0 h 34"/>
              <a:gd name="T2" fmla="*/ 0 w 42"/>
              <a:gd name="T3" fmla="*/ 2147483646 h 34"/>
              <a:gd name="T4" fmla="*/ 0 w 42"/>
              <a:gd name="T5" fmla="*/ 2147483646 h 34"/>
              <a:gd name="T6" fmla="*/ 2147483646 w 42"/>
              <a:gd name="T7" fmla="*/ 2147483646 h 34"/>
              <a:gd name="T8" fmla="*/ 2147483646 w 42"/>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4">
                <a:moveTo>
                  <a:pt x="42" y="0"/>
                </a:moveTo>
                <a:lnTo>
                  <a:pt x="0" y="2"/>
                </a:lnTo>
                <a:lnTo>
                  <a:pt x="0" y="18"/>
                </a:lnTo>
                <a:lnTo>
                  <a:pt x="3" y="18"/>
                </a:lnTo>
                <a:lnTo>
                  <a:pt x="3"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1" name="Line 85"/>
          <p:cNvSpPr>
            <a:spLocks noChangeShapeType="1"/>
          </p:cNvSpPr>
          <p:nvPr/>
        </p:nvSpPr>
        <p:spPr bwMode="auto">
          <a:xfrm flipH="1" flipV="1">
            <a:off x="4559300" y="2871788"/>
            <a:ext cx="6985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32" name="Freeform 86"/>
          <p:cNvSpPr>
            <a:spLocks/>
          </p:cNvSpPr>
          <p:nvPr/>
        </p:nvSpPr>
        <p:spPr bwMode="auto">
          <a:xfrm>
            <a:off x="4572000" y="2882900"/>
            <a:ext cx="68263" cy="34925"/>
          </a:xfrm>
          <a:custGeom>
            <a:avLst/>
            <a:gdLst>
              <a:gd name="T0" fmla="*/ 0 w 130"/>
              <a:gd name="T1" fmla="*/ 0 h 66"/>
              <a:gd name="T2" fmla="*/ 0 w 130"/>
              <a:gd name="T3" fmla="*/ 2147483646 h 66"/>
              <a:gd name="T4" fmla="*/ 2147483646 w 130"/>
              <a:gd name="T5" fmla="*/ 2147483646 h 66"/>
              <a:gd name="T6" fmla="*/ 0 60000 65536"/>
              <a:gd name="T7" fmla="*/ 0 60000 65536"/>
              <a:gd name="T8" fmla="*/ 0 60000 65536"/>
            </a:gdLst>
            <a:ahLst/>
            <a:cxnLst>
              <a:cxn ang="T6">
                <a:pos x="T0" y="T1"/>
              </a:cxn>
              <a:cxn ang="T7">
                <a:pos x="T2" y="T3"/>
              </a:cxn>
              <a:cxn ang="T8">
                <a:pos x="T4" y="T5"/>
              </a:cxn>
            </a:cxnLst>
            <a:rect l="0" t="0" r="r" b="b"/>
            <a:pathLst>
              <a:path w="130" h="66">
                <a:moveTo>
                  <a:pt x="0" y="0"/>
                </a:moveTo>
                <a:lnTo>
                  <a:pt x="0" y="30"/>
                </a:lnTo>
                <a:lnTo>
                  <a:pt x="130"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3" name="Line 87"/>
          <p:cNvSpPr>
            <a:spLocks noChangeShapeType="1"/>
          </p:cNvSpPr>
          <p:nvPr/>
        </p:nvSpPr>
        <p:spPr bwMode="auto">
          <a:xfrm flipH="1" flipV="1">
            <a:off x="4537075" y="2935288"/>
            <a:ext cx="95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34" name="Freeform 88"/>
          <p:cNvSpPr>
            <a:spLocks/>
          </p:cNvSpPr>
          <p:nvPr/>
        </p:nvSpPr>
        <p:spPr bwMode="auto">
          <a:xfrm>
            <a:off x="4483100" y="2938463"/>
            <a:ext cx="63500" cy="53975"/>
          </a:xfrm>
          <a:custGeom>
            <a:avLst/>
            <a:gdLst>
              <a:gd name="T0" fmla="*/ 2147483646 w 120"/>
              <a:gd name="T1" fmla="*/ 0 h 102"/>
              <a:gd name="T2" fmla="*/ 2147483646 w 120"/>
              <a:gd name="T3" fmla="*/ 2147483646 h 102"/>
              <a:gd name="T4" fmla="*/ 2147483646 w 120"/>
              <a:gd name="T5" fmla="*/ 2147483646 h 102"/>
              <a:gd name="T6" fmla="*/ 2147483646 w 120"/>
              <a:gd name="T7" fmla="*/ 2147483646 h 102"/>
              <a:gd name="T8" fmla="*/ 0 w 120"/>
              <a:gd name="T9" fmla="*/ 2147483646 h 102"/>
              <a:gd name="T10" fmla="*/ 0 w 120"/>
              <a:gd name="T11" fmla="*/ 2147483646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02">
                <a:moveTo>
                  <a:pt x="120" y="0"/>
                </a:moveTo>
                <a:lnTo>
                  <a:pt x="120" y="22"/>
                </a:lnTo>
                <a:lnTo>
                  <a:pt x="120" y="37"/>
                </a:lnTo>
                <a:lnTo>
                  <a:pt x="42" y="83"/>
                </a:lnTo>
                <a:lnTo>
                  <a:pt x="0" y="86"/>
                </a:lnTo>
                <a:lnTo>
                  <a:pt x="0"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5" name="Freeform 89"/>
          <p:cNvSpPr>
            <a:spLocks/>
          </p:cNvSpPr>
          <p:nvPr/>
        </p:nvSpPr>
        <p:spPr bwMode="auto">
          <a:xfrm>
            <a:off x="4483100" y="2974975"/>
            <a:ext cx="22225" cy="17463"/>
          </a:xfrm>
          <a:custGeom>
            <a:avLst/>
            <a:gdLst>
              <a:gd name="T0" fmla="*/ 0 w 42"/>
              <a:gd name="T1" fmla="*/ 2147483646 h 33"/>
              <a:gd name="T2" fmla="*/ 0 w 42"/>
              <a:gd name="T3" fmla="*/ 2147483646 h 33"/>
              <a:gd name="T4" fmla="*/ 2147483646 w 42"/>
              <a:gd name="T5" fmla="*/ 0 h 33"/>
              <a:gd name="T6" fmla="*/ 2147483646 w 42"/>
              <a:gd name="T7" fmla="*/ 2147483646 h 33"/>
              <a:gd name="T8" fmla="*/ 2147483646 w 42"/>
              <a:gd name="T9" fmla="*/ 2147483646 h 33"/>
              <a:gd name="T10" fmla="*/ 2147483646 w 42"/>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3">
                <a:moveTo>
                  <a:pt x="0" y="17"/>
                </a:moveTo>
                <a:lnTo>
                  <a:pt x="0" y="2"/>
                </a:lnTo>
                <a:lnTo>
                  <a:pt x="42" y="0"/>
                </a:lnTo>
                <a:lnTo>
                  <a:pt x="42" y="14"/>
                </a:lnTo>
                <a:lnTo>
                  <a:pt x="38" y="14"/>
                </a:lnTo>
                <a:lnTo>
                  <a:pt x="38"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6" name="Freeform 90"/>
          <p:cNvSpPr>
            <a:spLocks/>
          </p:cNvSpPr>
          <p:nvPr/>
        </p:nvSpPr>
        <p:spPr bwMode="auto">
          <a:xfrm>
            <a:off x="4494213" y="2965450"/>
            <a:ext cx="42862" cy="38100"/>
          </a:xfrm>
          <a:custGeom>
            <a:avLst/>
            <a:gdLst>
              <a:gd name="T0" fmla="*/ 0 w 79"/>
              <a:gd name="T1" fmla="*/ 2147483646 h 72"/>
              <a:gd name="T2" fmla="*/ 0 w 79"/>
              <a:gd name="T3" fmla="*/ 2147483646 h 72"/>
              <a:gd name="T4" fmla="*/ 2147483646 w 79"/>
              <a:gd name="T5" fmla="*/ 2147483646 h 72"/>
              <a:gd name="T6" fmla="*/ 2147483646 w 79"/>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72">
                <a:moveTo>
                  <a:pt x="0" y="49"/>
                </a:moveTo>
                <a:lnTo>
                  <a:pt x="0" y="72"/>
                </a:lnTo>
                <a:lnTo>
                  <a:pt x="79" y="26"/>
                </a:lnTo>
                <a:lnTo>
                  <a:pt x="7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37" name="Line 91"/>
          <p:cNvSpPr>
            <a:spLocks noChangeShapeType="1"/>
          </p:cNvSpPr>
          <p:nvPr/>
        </p:nvSpPr>
        <p:spPr bwMode="auto">
          <a:xfrm flipV="1">
            <a:off x="4537075" y="2895600"/>
            <a:ext cx="1588"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38" name="Line 92"/>
          <p:cNvSpPr>
            <a:spLocks noChangeShapeType="1"/>
          </p:cNvSpPr>
          <p:nvPr/>
        </p:nvSpPr>
        <p:spPr bwMode="auto">
          <a:xfrm flipH="1">
            <a:off x="4505325" y="2951163"/>
            <a:ext cx="41275"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39" name="Freeform 93"/>
          <p:cNvSpPr>
            <a:spLocks/>
          </p:cNvSpPr>
          <p:nvPr/>
        </p:nvSpPr>
        <p:spPr bwMode="auto">
          <a:xfrm>
            <a:off x="4413250" y="2955925"/>
            <a:ext cx="69850" cy="28575"/>
          </a:xfrm>
          <a:custGeom>
            <a:avLst/>
            <a:gdLst>
              <a:gd name="T0" fmla="*/ 2147483646 w 132"/>
              <a:gd name="T1" fmla="*/ 2147483646 h 53"/>
              <a:gd name="T2" fmla="*/ 0 w 132"/>
              <a:gd name="T3" fmla="*/ 0 h 53"/>
              <a:gd name="T4" fmla="*/ 0 w 132"/>
              <a:gd name="T5" fmla="*/ 2147483646 h 53"/>
              <a:gd name="T6" fmla="*/ 2147483646 w 132"/>
              <a:gd name="T7" fmla="*/ 2147483646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53">
                <a:moveTo>
                  <a:pt x="132" y="38"/>
                </a:moveTo>
                <a:lnTo>
                  <a:pt x="0" y="0"/>
                </a:lnTo>
                <a:lnTo>
                  <a:pt x="0" y="16"/>
                </a:lnTo>
                <a:lnTo>
                  <a:pt x="132"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0" name="Freeform 94"/>
          <p:cNvSpPr>
            <a:spLocks/>
          </p:cNvSpPr>
          <p:nvPr/>
        </p:nvSpPr>
        <p:spPr bwMode="auto">
          <a:xfrm>
            <a:off x="4424363" y="2968625"/>
            <a:ext cx="69850" cy="34925"/>
          </a:xfrm>
          <a:custGeom>
            <a:avLst/>
            <a:gdLst>
              <a:gd name="T0" fmla="*/ 2147483646 w 133"/>
              <a:gd name="T1" fmla="*/ 2147483646 h 66"/>
              <a:gd name="T2" fmla="*/ 0 w 133"/>
              <a:gd name="T3" fmla="*/ 2147483646 h 66"/>
              <a:gd name="T4" fmla="*/ 0 w 133"/>
              <a:gd name="T5" fmla="*/ 0 h 66"/>
              <a:gd name="T6" fmla="*/ 0 60000 65536"/>
              <a:gd name="T7" fmla="*/ 0 60000 65536"/>
              <a:gd name="T8" fmla="*/ 0 60000 65536"/>
            </a:gdLst>
            <a:ahLst/>
            <a:cxnLst>
              <a:cxn ang="T6">
                <a:pos x="T0" y="T1"/>
              </a:cxn>
              <a:cxn ang="T7">
                <a:pos x="T2" y="T3"/>
              </a:cxn>
              <a:cxn ang="T8">
                <a:pos x="T4" y="T5"/>
              </a:cxn>
            </a:cxnLst>
            <a:rect l="0" t="0" r="r" b="b"/>
            <a:pathLst>
              <a:path w="133" h="66">
                <a:moveTo>
                  <a:pt x="133" y="66"/>
                </a:moveTo>
                <a:lnTo>
                  <a:pt x="0" y="2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1" name="Freeform 95"/>
          <p:cNvSpPr>
            <a:spLocks/>
          </p:cNvSpPr>
          <p:nvPr/>
        </p:nvSpPr>
        <p:spPr bwMode="auto">
          <a:xfrm>
            <a:off x="4413250" y="2938463"/>
            <a:ext cx="14288" cy="17462"/>
          </a:xfrm>
          <a:custGeom>
            <a:avLst/>
            <a:gdLst>
              <a:gd name="T0" fmla="*/ 0 w 28"/>
              <a:gd name="T1" fmla="*/ 2147483646 h 35"/>
              <a:gd name="T2" fmla="*/ 2147483646 w 28"/>
              <a:gd name="T3" fmla="*/ 2147483646 h 35"/>
              <a:gd name="T4" fmla="*/ 2147483646 w 28"/>
              <a:gd name="T5" fmla="*/ 0 h 35"/>
              <a:gd name="T6" fmla="*/ 0 60000 65536"/>
              <a:gd name="T7" fmla="*/ 0 60000 65536"/>
              <a:gd name="T8" fmla="*/ 0 60000 65536"/>
            </a:gdLst>
            <a:ahLst/>
            <a:cxnLst>
              <a:cxn ang="T6">
                <a:pos x="T0" y="T1"/>
              </a:cxn>
              <a:cxn ang="T7">
                <a:pos x="T2" y="T3"/>
              </a:cxn>
              <a:cxn ang="T8">
                <a:pos x="T4" y="T5"/>
              </a:cxn>
            </a:cxnLst>
            <a:rect l="0" t="0" r="r" b="b"/>
            <a:pathLst>
              <a:path w="28" h="35">
                <a:moveTo>
                  <a:pt x="0" y="35"/>
                </a:moveTo>
                <a:lnTo>
                  <a:pt x="6" y="14"/>
                </a:lnTo>
                <a:lnTo>
                  <a:pt x="2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2" name="Line 96"/>
          <p:cNvSpPr>
            <a:spLocks noChangeShapeType="1"/>
          </p:cNvSpPr>
          <p:nvPr/>
        </p:nvSpPr>
        <p:spPr bwMode="auto">
          <a:xfrm flipV="1">
            <a:off x="4427538" y="2895600"/>
            <a:ext cx="1587"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43" name="Line 97"/>
          <p:cNvSpPr>
            <a:spLocks noChangeShapeType="1"/>
          </p:cNvSpPr>
          <p:nvPr/>
        </p:nvSpPr>
        <p:spPr bwMode="auto">
          <a:xfrm flipV="1">
            <a:off x="4387850" y="287972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44" name="Freeform 98"/>
          <p:cNvSpPr>
            <a:spLocks/>
          </p:cNvSpPr>
          <p:nvPr/>
        </p:nvSpPr>
        <p:spPr bwMode="auto">
          <a:xfrm>
            <a:off x="4346575" y="2894013"/>
            <a:ext cx="41275" cy="23812"/>
          </a:xfrm>
          <a:custGeom>
            <a:avLst/>
            <a:gdLst>
              <a:gd name="T0" fmla="*/ 2147483646 w 78"/>
              <a:gd name="T1" fmla="*/ 0 h 45"/>
              <a:gd name="T2" fmla="*/ 0 w 78"/>
              <a:gd name="T3" fmla="*/ 2147483646 h 45"/>
              <a:gd name="T4" fmla="*/ 0 w 78"/>
              <a:gd name="T5" fmla="*/ 2147483646 h 45"/>
              <a:gd name="T6" fmla="*/ 0 60000 65536"/>
              <a:gd name="T7" fmla="*/ 0 60000 65536"/>
              <a:gd name="T8" fmla="*/ 0 60000 65536"/>
            </a:gdLst>
            <a:ahLst/>
            <a:cxnLst>
              <a:cxn ang="T6">
                <a:pos x="T0" y="T1"/>
              </a:cxn>
              <a:cxn ang="T7">
                <a:pos x="T2" y="T3"/>
              </a:cxn>
              <a:cxn ang="T8">
                <a:pos x="T4" y="T5"/>
              </a:cxn>
            </a:cxnLst>
            <a:rect l="0" t="0" r="r" b="b"/>
            <a:pathLst>
              <a:path w="78" h="45">
                <a:moveTo>
                  <a:pt x="78" y="0"/>
                </a:moveTo>
                <a:lnTo>
                  <a:pt x="0" y="45"/>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5" name="Freeform 99"/>
          <p:cNvSpPr>
            <a:spLocks/>
          </p:cNvSpPr>
          <p:nvPr/>
        </p:nvSpPr>
        <p:spPr bwMode="auto">
          <a:xfrm>
            <a:off x="4356100" y="2865438"/>
            <a:ext cx="44450" cy="41275"/>
          </a:xfrm>
          <a:custGeom>
            <a:avLst/>
            <a:gdLst>
              <a:gd name="T0" fmla="*/ 0 w 83"/>
              <a:gd name="T1" fmla="*/ 2147483646 h 79"/>
              <a:gd name="T2" fmla="*/ 0 w 83"/>
              <a:gd name="T3" fmla="*/ 2147483646 h 79"/>
              <a:gd name="T4" fmla="*/ 2147483646 w 83"/>
              <a:gd name="T5" fmla="*/ 2147483646 h 79"/>
              <a:gd name="T6" fmla="*/ 2147483646 w 83"/>
              <a:gd name="T7" fmla="*/ 2147483646 h 79"/>
              <a:gd name="T8" fmla="*/ 2147483646 w 83"/>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79">
                <a:moveTo>
                  <a:pt x="0" y="79"/>
                </a:moveTo>
                <a:lnTo>
                  <a:pt x="0" y="63"/>
                </a:lnTo>
                <a:lnTo>
                  <a:pt x="2" y="63"/>
                </a:lnTo>
                <a:lnTo>
                  <a:pt x="83" y="17"/>
                </a:lnTo>
                <a:lnTo>
                  <a:pt x="8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6" name="Freeform 100"/>
          <p:cNvSpPr>
            <a:spLocks/>
          </p:cNvSpPr>
          <p:nvPr/>
        </p:nvSpPr>
        <p:spPr bwMode="auto">
          <a:xfrm>
            <a:off x="4265613" y="2871788"/>
            <a:ext cx="92075" cy="28575"/>
          </a:xfrm>
          <a:custGeom>
            <a:avLst/>
            <a:gdLst>
              <a:gd name="T0" fmla="*/ 2147483646 w 174"/>
              <a:gd name="T1" fmla="*/ 2147483646 h 54"/>
              <a:gd name="T2" fmla="*/ 2147483646 w 174"/>
              <a:gd name="T3" fmla="*/ 2147483646 h 54"/>
              <a:gd name="T4" fmla="*/ 2147483646 w 174"/>
              <a:gd name="T5" fmla="*/ 2147483646 h 54"/>
              <a:gd name="T6" fmla="*/ 0 w 174"/>
              <a:gd name="T7" fmla="*/ 2147483646 h 54"/>
              <a:gd name="T8" fmla="*/ 0 w 17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54">
                <a:moveTo>
                  <a:pt x="174" y="36"/>
                </a:moveTo>
                <a:lnTo>
                  <a:pt x="174" y="52"/>
                </a:lnTo>
                <a:lnTo>
                  <a:pt x="132" y="54"/>
                </a:lnTo>
                <a:lnTo>
                  <a:pt x="0"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7" name="Freeform 101"/>
          <p:cNvSpPr>
            <a:spLocks/>
          </p:cNvSpPr>
          <p:nvPr/>
        </p:nvSpPr>
        <p:spPr bwMode="auto">
          <a:xfrm>
            <a:off x="4278313" y="2882900"/>
            <a:ext cx="68262" cy="34925"/>
          </a:xfrm>
          <a:custGeom>
            <a:avLst/>
            <a:gdLst>
              <a:gd name="T0" fmla="*/ 0 w 131"/>
              <a:gd name="T1" fmla="*/ 0 h 66"/>
              <a:gd name="T2" fmla="*/ 0 w 131"/>
              <a:gd name="T3" fmla="*/ 2147483646 h 66"/>
              <a:gd name="T4" fmla="*/ 2147483646 w 131"/>
              <a:gd name="T5" fmla="*/ 2147483646 h 66"/>
              <a:gd name="T6" fmla="*/ 0 60000 65536"/>
              <a:gd name="T7" fmla="*/ 0 60000 65536"/>
              <a:gd name="T8" fmla="*/ 0 60000 65536"/>
            </a:gdLst>
            <a:ahLst/>
            <a:cxnLst>
              <a:cxn ang="T6">
                <a:pos x="T0" y="T1"/>
              </a:cxn>
              <a:cxn ang="T7">
                <a:pos x="T2" y="T3"/>
              </a:cxn>
              <a:cxn ang="T8">
                <a:pos x="T4" y="T5"/>
              </a:cxn>
            </a:cxnLst>
            <a:rect l="0" t="0" r="r" b="b"/>
            <a:pathLst>
              <a:path w="131" h="66">
                <a:moveTo>
                  <a:pt x="0" y="0"/>
                </a:moveTo>
                <a:lnTo>
                  <a:pt x="0" y="30"/>
                </a:lnTo>
                <a:lnTo>
                  <a:pt x="131"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8" name="Freeform 102"/>
          <p:cNvSpPr>
            <a:spLocks/>
          </p:cNvSpPr>
          <p:nvPr/>
        </p:nvSpPr>
        <p:spPr bwMode="auto">
          <a:xfrm>
            <a:off x="4335463" y="2890838"/>
            <a:ext cx="1587" cy="17462"/>
          </a:xfrm>
          <a:custGeom>
            <a:avLst/>
            <a:gdLst>
              <a:gd name="T0" fmla="*/ 2147483646 w 1"/>
              <a:gd name="T1" fmla="*/ 2147483646 h 32"/>
              <a:gd name="T2" fmla="*/ 2147483646 w 1"/>
              <a:gd name="T3" fmla="*/ 2147483646 h 32"/>
              <a:gd name="T4" fmla="*/ 0 w 1"/>
              <a:gd name="T5" fmla="*/ 2147483646 h 32"/>
              <a:gd name="T6" fmla="*/ 0 w 1"/>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2">
                <a:moveTo>
                  <a:pt x="1" y="32"/>
                </a:moveTo>
                <a:lnTo>
                  <a:pt x="1" y="16"/>
                </a:lnTo>
                <a:lnTo>
                  <a:pt x="0"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49" name="Line 103"/>
          <p:cNvSpPr>
            <a:spLocks noChangeShapeType="1"/>
          </p:cNvSpPr>
          <p:nvPr/>
        </p:nvSpPr>
        <p:spPr bwMode="auto">
          <a:xfrm flipV="1">
            <a:off x="4484688" y="2725738"/>
            <a:ext cx="1587" cy="1270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0" name="Line 104"/>
          <p:cNvSpPr>
            <a:spLocks noChangeShapeType="1"/>
          </p:cNvSpPr>
          <p:nvPr/>
        </p:nvSpPr>
        <p:spPr bwMode="auto">
          <a:xfrm>
            <a:off x="5118100" y="2690813"/>
            <a:ext cx="1588" cy="777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1" name="Freeform 105"/>
          <p:cNvSpPr>
            <a:spLocks/>
          </p:cNvSpPr>
          <p:nvPr/>
        </p:nvSpPr>
        <p:spPr bwMode="auto">
          <a:xfrm>
            <a:off x="5141913" y="2679700"/>
            <a:ext cx="171450" cy="192088"/>
          </a:xfrm>
          <a:custGeom>
            <a:avLst/>
            <a:gdLst>
              <a:gd name="T0" fmla="*/ 0 w 324"/>
              <a:gd name="T1" fmla="*/ 0 h 362"/>
              <a:gd name="T2" fmla="*/ 2147483646 w 324"/>
              <a:gd name="T3" fmla="*/ 2147483646 h 362"/>
              <a:gd name="T4" fmla="*/ 2147483646 w 324"/>
              <a:gd name="T5" fmla="*/ 2147483646 h 362"/>
              <a:gd name="T6" fmla="*/ 2147483646 w 324"/>
              <a:gd name="T7" fmla="*/ 2147483646 h 362"/>
              <a:gd name="T8" fmla="*/ 2147483646 w 324"/>
              <a:gd name="T9" fmla="*/ 2147483646 h 362"/>
              <a:gd name="T10" fmla="*/ 2147483646 w 324"/>
              <a:gd name="T11" fmla="*/ 2147483646 h 362"/>
              <a:gd name="T12" fmla="*/ 2147483646 w 324"/>
              <a:gd name="T13" fmla="*/ 214748364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 h="362">
                <a:moveTo>
                  <a:pt x="0" y="0"/>
                </a:moveTo>
                <a:lnTo>
                  <a:pt x="289" y="2"/>
                </a:lnTo>
                <a:lnTo>
                  <a:pt x="289" y="7"/>
                </a:lnTo>
                <a:lnTo>
                  <a:pt x="302" y="9"/>
                </a:lnTo>
                <a:lnTo>
                  <a:pt x="292" y="103"/>
                </a:lnTo>
                <a:lnTo>
                  <a:pt x="322" y="106"/>
                </a:lnTo>
                <a:lnTo>
                  <a:pt x="324" y="3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52" name="Freeform 106"/>
          <p:cNvSpPr>
            <a:spLocks/>
          </p:cNvSpPr>
          <p:nvPr/>
        </p:nvSpPr>
        <p:spPr bwMode="auto">
          <a:xfrm>
            <a:off x="5324475" y="2689225"/>
            <a:ext cx="112713" cy="185738"/>
          </a:xfrm>
          <a:custGeom>
            <a:avLst/>
            <a:gdLst>
              <a:gd name="T0" fmla="*/ 2147483646 w 213"/>
              <a:gd name="T1" fmla="*/ 2147483646 h 351"/>
              <a:gd name="T2" fmla="*/ 0 w 213"/>
              <a:gd name="T3" fmla="*/ 0 h 351"/>
              <a:gd name="T4" fmla="*/ 2147483646 w 213"/>
              <a:gd name="T5" fmla="*/ 2147483646 h 351"/>
              <a:gd name="T6" fmla="*/ 2147483646 w 213"/>
              <a:gd name="T7" fmla="*/ 2147483646 h 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 h="351">
                <a:moveTo>
                  <a:pt x="3" y="351"/>
                </a:moveTo>
                <a:lnTo>
                  <a:pt x="0" y="0"/>
                </a:lnTo>
                <a:lnTo>
                  <a:pt x="9" y="3"/>
                </a:lnTo>
                <a:lnTo>
                  <a:pt x="213"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53" name="Freeform 107"/>
          <p:cNvSpPr>
            <a:spLocks/>
          </p:cNvSpPr>
          <p:nvPr/>
        </p:nvSpPr>
        <p:spPr bwMode="auto">
          <a:xfrm>
            <a:off x="5329238" y="2638425"/>
            <a:ext cx="153987" cy="79375"/>
          </a:xfrm>
          <a:custGeom>
            <a:avLst/>
            <a:gdLst>
              <a:gd name="T0" fmla="*/ 2147483646 w 290"/>
              <a:gd name="T1" fmla="*/ 2147483646 h 151"/>
              <a:gd name="T2" fmla="*/ 0 w 290"/>
              <a:gd name="T3" fmla="*/ 2147483646 h 151"/>
              <a:gd name="T4" fmla="*/ 0 w 290"/>
              <a:gd name="T5" fmla="*/ 2147483646 h 151"/>
              <a:gd name="T6" fmla="*/ 2147483646 w 290"/>
              <a:gd name="T7" fmla="*/ 0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0" h="151">
                <a:moveTo>
                  <a:pt x="204" y="151"/>
                </a:moveTo>
                <a:lnTo>
                  <a:pt x="0" y="83"/>
                </a:lnTo>
                <a:lnTo>
                  <a:pt x="0" y="76"/>
                </a:lnTo>
                <a:lnTo>
                  <a:pt x="29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54" name="Line 108"/>
          <p:cNvSpPr>
            <a:spLocks noChangeShapeType="1"/>
          </p:cNvSpPr>
          <p:nvPr/>
        </p:nvSpPr>
        <p:spPr bwMode="auto">
          <a:xfrm flipH="1">
            <a:off x="5329238" y="2630488"/>
            <a:ext cx="153987"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5" name="Line 109"/>
          <p:cNvSpPr>
            <a:spLocks noChangeShapeType="1"/>
          </p:cNvSpPr>
          <p:nvPr/>
        </p:nvSpPr>
        <p:spPr bwMode="auto">
          <a:xfrm>
            <a:off x="5329238" y="2657475"/>
            <a:ext cx="1587" cy="333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6" name="Line 110"/>
          <p:cNvSpPr>
            <a:spLocks noChangeShapeType="1"/>
          </p:cNvSpPr>
          <p:nvPr/>
        </p:nvSpPr>
        <p:spPr bwMode="auto">
          <a:xfrm flipH="1">
            <a:off x="5256213" y="2690813"/>
            <a:ext cx="44450" cy="523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7" name="Freeform 111"/>
          <p:cNvSpPr>
            <a:spLocks/>
          </p:cNvSpPr>
          <p:nvPr/>
        </p:nvSpPr>
        <p:spPr bwMode="auto">
          <a:xfrm>
            <a:off x="5256213" y="2657475"/>
            <a:ext cx="73025" cy="77788"/>
          </a:xfrm>
          <a:custGeom>
            <a:avLst/>
            <a:gdLst>
              <a:gd name="T0" fmla="*/ 0 w 137"/>
              <a:gd name="T1" fmla="*/ 2147483646 h 148"/>
              <a:gd name="T2" fmla="*/ 2147483646 w 137"/>
              <a:gd name="T3" fmla="*/ 2147483646 h 148"/>
              <a:gd name="T4" fmla="*/ 2147483646 w 137"/>
              <a:gd name="T5" fmla="*/ 2147483646 h 148"/>
              <a:gd name="T6" fmla="*/ 2147483646 w 137"/>
              <a:gd name="T7" fmla="*/ 2147483646 h 148"/>
              <a:gd name="T8" fmla="*/ 2147483646 w 137"/>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48">
                <a:moveTo>
                  <a:pt x="0" y="148"/>
                </a:moveTo>
                <a:lnTo>
                  <a:pt x="78" y="52"/>
                </a:lnTo>
                <a:lnTo>
                  <a:pt x="71" y="51"/>
                </a:lnTo>
                <a:lnTo>
                  <a:pt x="71" y="20"/>
                </a:lnTo>
                <a:lnTo>
                  <a:pt x="13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58" name="Line 112"/>
          <p:cNvSpPr>
            <a:spLocks noChangeShapeType="1"/>
          </p:cNvSpPr>
          <p:nvPr/>
        </p:nvSpPr>
        <p:spPr bwMode="auto">
          <a:xfrm flipH="1" flipV="1">
            <a:off x="5318125" y="2495550"/>
            <a:ext cx="1588" cy="165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59" name="Line 113"/>
          <p:cNvSpPr>
            <a:spLocks noChangeShapeType="1"/>
          </p:cNvSpPr>
          <p:nvPr/>
        </p:nvSpPr>
        <p:spPr bwMode="auto">
          <a:xfrm>
            <a:off x="5276850" y="2487613"/>
            <a:ext cx="1588" cy="714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0" name="Line 114"/>
          <p:cNvSpPr>
            <a:spLocks noChangeShapeType="1"/>
          </p:cNvSpPr>
          <p:nvPr/>
        </p:nvSpPr>
        <p:spPr bwMode="auto">
          <a:xfrm>
            <a:off x="5276850" y="2601913"/>
            <a:ext cx="1588" cy="777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1" name="Line 115"/>
          <p:cNvSpPr>
            <a:spLocks noChangeShapeType="1"/>
          </p:cNvSpPr>
          <p:nvPr/>
        </p:nvSpPr>
        <p:spPr bwMode="auto">
          <a:xfrm>
            <a:off x="5264150" y="2681288"/>
            <a:ext cx="1588"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2" name="Line 116"/>
          <p:cNvSpPr>
            <a:spLocks noChangeShapeType="1"/>
          </p:cNvSpPr>
          <p:nvPr/>
        </p:nvSpPr>
        <p:spPr bwMode="auto">
          <a:xfrm flipV="1">
            <a:off x="5230813" y="2681288"/>
            <a:ext cx="1587"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3" name="Line 117"/>
          <p:cNvSpPr>
            <a:spLocks noChangeShapeType="1"/>
          </p:cNvSpPr>
          <p:nvPr/>
        </p:nvSpPr>
        <p:spPr bwMode="auto">
          <a:xfrm flipV="1">
            <a:off x="5230813" y="2668588"/>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4" name="Line 118"/>
          <p:cNvSpPr>
            <a:spLocks noChangeShapeType="1"/>
          </p:cNvSpPr>
          <p:nvPr/>
        </p:nvSpPr>
        <p:spPr bwMode="auto">
          <a:xfrm flipV="1">
            <a:off x="5270500" y="2633663"/>
            <a:ext cx="1588"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5" name="Line 119"/>
          <p:cNvSpPr>
            <a:spLocks noChangeShapeType="1"/>
          </p:cNvSpPr>
          <p:nvPr/>
        </p:nvSpPr>
        <p:spPr bwMode="auto">
          <a:xfrm flipH="1" flipV="1">
            <a:off x="5141913" y="2671763"/>
            <a:ext cx="152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6" name="Line 120"/>
          <p:cNvSpPr>
            <a:spLocks noChangeShapeType="1"/>
          </p:cNvSpPr>
          <p:nvPr/>
        </p:nvSpPr>
        <p:spPr bwMode="auto">
          <a:xfrm flipH="1" flipV="1">
            <a:off x="5118100" y="2573338"/>
            <a:ext cx="1588" cy="841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7" name="Line 121"/>
          <p:cNvSpPr>
            <a:spLocks noChangeShapeType="1"/>
          </p:cNvSpPr>
          <p:nvPr/>
        </p:nvSpPr>
        <p:spPr bwMode="auto">
          <a:xfrm>
            <a:off x="5348288" y="2630488"/>
            <a:ext cx="1587"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8" name="Line 122"/>
          <p:cNvSpPr>
            <a:spLocks noChangeShapeType="1"/>
          </p:cNvSpPr>
          <p:nvPr/>
        </p:nvSpPr>
        <p:spPr bwMode="auto">
          <a:xfrm>
            <a:off x="5380038" y="2665413"/>
            <a:ext cx="158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69" name="Line 123"/>
          <p:cNvSpPr>
            <a:spLocks noChangeShapeType="1"/>
          </p:cNvSpPr>
          <p:nvPr/>
        </p:nvSpPr>
        <p:spPr bwMode="auto">
          <a:xfrm flipH="1" flipV="1">
            <a:off x="5461000" y="2651125"/>
            <a:ext cx="1588" cy="523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0" name="Line 124"/>
          <p:cNvSpPr>
            <a:spLocks noChangeShapeType="1"/>
          </p:cNvSpPr>
          <p:nvPr/>
        </p:nvSpPr>
        <p:spPr bwMode="auto">
          <a:xfrm>
            <a:off x="5508625" y="2649538"/>
            <a:ext cx="1588" cy="809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1" name="Line 125"/>
          <p:cNvSpPr>
            <a:spLocks noChangeShapeType="1"/>
          </p:cNvSpPr>
          <p:nvPr/>
        </p:nvSpPr>
        <p:spPr bwMode="auto">
          <a:xfrm>
            <a:off x="5462588" y="2738438"/>
            <a:ext cx="1587" cy="809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2" name="Line 126"/>
          <p:cNvSpPr>
            <a:spLocks noChangeShapeType="1"/>
          </p:cNvSpPr>
          <p:nvPr/>
        </p:nvSpPr>
        <p:spPr bwMode="auto">
          <a:xfrm flipV="1">
            <a:off x="5230813" y="2754313"/>
            <a:ext cx="1587" cy="809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3" name="Line 127"/>
          <p:cNvSpPr>
            <a:spLocks noChangeShapeType="1"/>
          </p:cNvSpPr>
          <p:nvPr/>
        </p:nvSpPr>
        <p:spPr bwMode="auto">
          <a:xfrm flipV="1">
            <a:off x="5508625" y="2536825"/>
            <a:ext cx="1588" cy="79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4" name="Line 128"/>
          <p:cNvSpPr>
            <a:spLocks noChangeShapeType="1"/>
          </p:cNvSpPr>
          <p:nvPr/>
        </p:nvSpPr>
        <p:spPr bwMode="auto">
          <a:xfrm flipV="1">
            <a:off x="1943100" y="2470150"/>
            <a:ext cx="9525" cy="523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5" name="Line 129"/>
          <p:cNvSpPr>
            <a:spLocks noChangeShapeType="1"/>
          </p:cNvSpPr>
          <p:nvPr/>
        </p:nvSpPr>
        <p:spPr bwMode="auto">
          <a:xfrm flipH="1" flipV="1">
            <a:off x="1895475" y="2460625"/>
            <a:ext cx="50800"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76" name="Freeform 130"/>
          <p:cNvSpPr>
            <a:spLocks/>
          </p:cNvSpPr>
          <p:nvPr/>
        </p:nvSpPr>
        <p:spPr bwMode="auto">
          <a:xfrm>
            <a:off x="1893888" y="2460625"/>
            <a:ext cx="36512" cy="317500"/>
          </a:xfrm>
          <a:custGeom>
            <a:avLst/>
            <a:gdLst>
              <a:gd name="T0" fmla="*/ 2147483646 w 69"/>
              <a:gd name="T1" fmla="*/ 0 h 599"/>
              <a:gd name="T2" fmla="*/ 2147483646 w 69"/>
              <a:gd name="T3" fmla="*/ 2147483646 h 599"/>
              <a:gd name="T4" fmla="*/ 2147483646 w 69"/>
              <a:gd name="T5" fmla="*/ 2147483646 h 599"/>
              <a:gd name="T6" fmla="*/ 0 w 69"/>
              <a:gd name="T7" fmla="*/ 2147483646 h 599"/>
              <a:gd name="T8" fmla="*/ 0 w 69"/>
              <a:gd name="T9" fmla="*/ 2147483646 h 5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599">
                <a:moveTo>
                  <a:pt x="2" y="0"/>
                </a:moveTo>
                <a:lnTo>
                  <a:pt x="69" y="348"/>
                </a:lnTo>
                <a:lnTo>
                  <a:pt x="68" y="358"/>
                </a:lnTo>
                <a:lnTo>
                  <a:pt x="0" y="462"/>
                </a:lnTo>
                <a:lnTo>
                  <a:pt x="0" y="5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77" name="Freeform 131"/>
          <p:cNvSpPr>
            <a:spLocks/>
          </p:cNvSpPr>
          <p:nvPr/>
        </p:nvSpPr>
        <p:spPr bwMode="auto">
          <a:xfrm>
            <a:off x="1609725" y="2686050"/>
            <a:ext cx="284163" cy="92075"/>
          </a:xfrm>
          <a:custGeom>
            <a:avLst/>
            <a:gdLst>
              <a:gd name="T0" fmla="*/ 2147483646 w 536"/>
              <a:gd name="T1" fmla="*/ 2147483646 h 174"/>
              <a:gd name="T2" fmla="*/ 0 w 536"/>
              <a:gd name="T3" fmla="*/ 0 h 174"/>
              <a:gd name="T4" fmla="*/ 0 w 536"/>
              <a:gd name="T5" fmla="*/ 2147483646 h 174"/>
              <a:gd name="T6" fmla="*/ 0 60000 65536"/>
              <a:gd name="T7" fmla="*/ 0 60000 65536"/>
              <a:gd name="T8" fmla="*/ 0 60000 65536"/>
            </a:gdLst>
            <a:ahLst/>
            <a:cxnLst>
              <a:cxn ang="T6">
                <a:pos x="T0" y="T1"/>
              </a:cxn>
              <a:cxn ang="T7">
                <a:pos x="T2" y="T3"/>
              </a:cxn>
              <a:cxn ang="T8">
                <a:pos x="T4" y="T5"/>
              </a:cxn>
            </a:cxnLst>
            <a:rect l="0" t="0" r="r" b="b"/>
            <a:pathLst>
              <a:path w="536" h="174">
                <a:moveTo>
                  <a:pt x="536" y="56"/>
                </a:moveTo>
                <a:lnTo>
                  <a:pt x="0" y="0"/>
                </a:lnTo>
                <a:lnTo>
                  <a:pt x="0" y="17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78" name="Freeform 132"/>
          <p:cNvSpPr>
            <a:spLocks/>
          </p:cNvSpPr>
          <p:nvPr/>
        </p:nvSpPr>
        <p:spPr bwMode="auto">
          <a:xfrm>
            <a:off x="1562100" y="2435225"/>
            <a:ext cx="333375" cy="269875"/>
          </a:xfrm>
          <a:custGeom>
            <a:avLst/>
            <a:gdLst>
              <a:gd name="T0" fmla="*/ 2147483646 w 629"/>
              <a:gd name="T1" fmla="*/ 2147483646 h 511"/>
              <a:gd name="T2" fmla="*/ 2147483646 w 629"/>
              <a:gd name="T3" fmla="*/ 2147483646 h 511"/>
              <a:gd name="T4" fmla="*/ 2147483646 w 629"/>
              <a:gd name="T5" fmla="*/ 2147483646 h 511"/>
              <a:gd name="T6" fmla="*/ 2147483646 w 629"/>
              <a:gd name="T7" fmla="*/ 2147483646 h 511"/>
              <a:gd name="T8" fmla="*/ 2147483646 w 629"/>
              <a:gd name="T9" fmla="*/ 2147483646 h 511"/>
              <a:gd name="T10" fmla="*/ 2147483646 w 629"/>
              <a:gd name="T11" fmla="*/ 2147483646 h 511"/>
              <a:gd name="T12" fmla="*/ 2147483646 w 629"/>
              <a:gd name="T13" fmla="*/ 2147483646 h 511"/>
              <a:gd name="T14" fmla="*/ 2147483646 w 629"/>
              <a:gd name="T15" fmla="*/ 2147483646 h 511"/>
              <a:gd name="T16" fmla="*/ 2147483646 w 629"/>
              <a:gd name="T17" fmla="*/ 0 h 511"/>
              <a:gd name="T18" fmla="*/ 2147483646 w 629"/>
              <a:gd name="T19" fmla="*/ 2147483646 h 511"/>
              <a:gd name="T20" fmla="*/ 2147483646 w 629"/>
              <a:gd name="T21" fmla="*/ 2147483646 h 511"/>
              <a:gd name="T22" fmla="*/ 2147483646 w 629"/>
              <a:gd name="T23" fmla="*/ 2147483646 h 511"/>
              <a:gd name="T24" fmla="*/ 2147483646 w 629"/>
              <a:gd name="T25" fmla="*/ 2147483646 h 511"/>
              <a:gd name="T26" fmla="*/ 0 w 629"/>
              <a:gd name="T27" fmla="*/ 2147483646 h 511"/>
              <a:gd name="T28" fmla="*/ 0 w 629"/>
              <a:gd name="T29" fmla="*/ 2147483646 h 511"/>
              <a:gd name="T30" fmla="*/ 2147483646 w 629"/>
              <a:gd name="T31" fmla="*/ 2147483646 h 511"/>
              <a:gd name="T32" fmla="*/ 2147483646 w 629"/>
              <a:gd name="T33" fmla="*/ 2147483646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9" h="511">
                <a:moveTo>
                  <a:pt x="91" y="474"/>
                </a:moveTo>
                <a:lnTo>
                  <a:pt x="91" y="459"/>
                </a:lnTo>
                <a:lnTo>
                  <a:pt x="627" y="511"/>
                </a:lnTo>
                <a:lnTo>
                  <a:pt x="548" y="420"/>
                </a:lnTo>
                <a:lnTo>
                  <a:pt x="547" y="415"/>
                </a:lnTo>
                <a:lnTo>
                  <a:pt x="546" y="408"/>
                </a:lnTo>
                <a:lnTo>
                  <a:pt x="629" y="49"/>
                </a:lnTo>
                <a:lnTo>
                  <a:pt x="627" y="12"/>
                </a:lnTo>
                <a:lnTo>
                  <a:pt x="627" y="0"/>
                </a:lnTo>
                <a:lnTo>
                  <a:pt x="103" y="31"/>
                </a:lnTo>
                <a:lnTo>
                  <a:pt x="102" y="31"/>
                </a:lnTo>
                <a:lnTo>
                  <a:pt x="102" y="32"/>
                </a:lnTo>
                <a:lnTo>
                  <a:pt x="102" y="38"/>
                </a:lnTo>
                <a:lnTo>
                  <a:pt x="0" y="368"/>
                </a:lnTo>
                <a:lnTo>
                  <a:pt x="0" y="375"/>
                </a:lnTo>
                <a:lnTo>
                  <a:pt x="6" y="382"/>
                </a:lnTo>
                <a:lnTo>
                  <a:pt x="91" y="4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79" name="Line 133"/>
          <p:cNvSpPr>
            <a:spLocks noChangeShapeType="1"/>
          </p:cNvSpPr>
          <p:nvPr/>
        </p:nvSpPr>
        <p:spPr bwMode="auto">
          <a:xfrm flipH="1" flipV="1">
            <a:off x="1565275" y="2633663"/>
            <a:ext cx="650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80" name="Freeform 134"/>
          <p:cNvSpPr>
            <a:spLocks/>
          </p:cNvSpPr>
          <p:nvPr/>
        </p:nvSpPr>
        <p:spPr bwMode="auto">
          <a:xfrm>
            <a:off x="1628775" y="2463800"/>
            <a:ext cx="182563" cy="182563"/>
          </a:xfrm>
          <a:custGeom>
            <a:avLst/>
            <a:gdLst>
              <a:gd name="T0" fmla="*/ 2147483646 w 345"/>
              <a:gd name="T1" fmla="*/ 2147483646 h 344"/>
              <a:gd name="T2" fmla="*/ 2147483646 w 345"/>
              <a:gd name="T3" fmla="*/ 2147483646 h 344"/>
              <a:gd name="T4" fmla="*/ 2147483646 w 345"/>
              <a:gd name="T5" fmla="*/ 2147483646 h 344"/>
              <a:gd name="T6" fmla="*/ 2147483646 w 345"/>
              <a:gd name="T7" fmla="*/ 2147483646 h 344"/>
              <a:gd name="T8" fmla="*/ 2147483646 w 345"/>
              <a:gd name="T9" fmla="*/ 2147483646 h 344"/>
              <a:gd name="T10" fmla="*/ 2147483646 w 345"/>
              <a:gd name="T11" fmla="*/ 2147483646 h 344"/>
              <a:gd name="T12" fmla="*/ 2147483646 w 345"/>
              <a:gd name="T13" fmla="*/ 2147483646 h 344"/>
              <a:gd name="T14" fmla="*/ 2147483646 w 345"/>
              <a:gd name="T15" fmla="*/ 2147483646 h 344"/>
              <a:gd name="T16" fmla="*/ 2147483646 w 345"/>
              <a:gd name="T17" fmla="*/ 2147483646 h 344"/>
              <a:gd name="T18" fmla="*/ 2147483646 w 345"/>
              <a:gd name="T19" fmla="*/ 2147483646 h 344"/>
              <a:gd name="T20" fmla="*/ 2147483646 w 345"/>
              <a:gd name="T21" fmla="*/ 2147483646 h 344"/>
              <a:gd name="T22" fmla="*/ 2147483646 w 345"/>
              <a:gd name="T23" fmla="*/ 0 h 344"/>
              <a:gd name="T24" fmla="*/ 2147483646 w 345"/>
              <a:gd name="T25" fmla="*/ 2147483646 h 344"/>
              <a:gd name="T26" fmla="*/ 2147483646 w 345"/>
              <a:gd name="T27" fmla="*/ 0 h 344"/>
              <a:gd name="T28" fmla="*/ 2147483646 w 345"/>
              <a:gd name="T29" fmla="*/ 2147483646 h 344"/>
              <a:gd name="T30" fmla="*/ 2147483646 w 345"/>
              <a:gd name="T31" fmla="*/ 2147483646 h 344"/>
              <a:gd name="T32" fmla="*/ 2147483646 w 345"/>
              <a:gd name="T33" fmla="*/ 2147483646 h 344"/>
              <a:gd name="T34" fmla="*/ 2147483646 w 345"/>
              <a:gd name="T35" fmla="*/ 2147483646 h 344"/>
              <a:gd name="T36" fmla="*/ 2147483646 w 345"/>
              <a:gd name="T37" fmla="*/ 2147483646 h 344"/>
              <a:gd name="T38" fmla="*/ 2147483646 w 345"/>
              <a:gd name="T39" fmla="*/ 2147483646 h 344"/>
              <a:gd name="T40" fmla="*/ 0 w 345"/>
              <a:gd name="T41" fmla="*/ 2147483646 h 344"/>
              <a:gd name="T42" fmla="*/ 0 w 345"/>
              <a:gd name="T43" fmla="*/ 2147483646 h 344"/>
              <a:gd name="T44" fmla="*/ 2147483646 w 345"/>
              <a:gd name="T45" fmla="*/ 2147483646 h 344"/>
              <a:gd name="T46" fmla="*/ 2147483646 w 345"/>
              <a:gd name="T47" fmla="*/ 2147483646 h 344"/>
              <a:gd name="T48" fmla="*/ 2147483646 w 345"/>
              <a:gd name="T49" fmla="*/ 2147483646 h 344"/>
              <a:gd name="T50" fmla="*/ 2147483646 w 345"/>
              <a:gd name="T51" fmla="*/ 2147483646 h 344"/>
              <a:gd name="T52" fmla="*/ 2147483646 w 345"/>
              <a:gd name="T53" fmla="*/ 2147483646 h 344"/>
              <a:gd name="T54" fmla="*/ 2147483646 w 345"/>
              <a:gd name="T55" fmla="*/ 2147483646 h 344"/>
              <a:gd name="T56" fmla="*/ 2147483646 w 345"/>
              <a:gd name="T57" fmla="*/ 2147483646 h 344"/>
              <a:gd name="T58" fmla="*/ 2147483646 w 345"/>
              <a:gd name="T59" fmla="*/ 2147483646 h 344"/>
              <a:gd name="T60" fmla="*/ 2147483646 w 345"/>
              <a:gd name="T61" fmla="*/ 2147483646 h 344"/>
              <a:gd name="T62" fmla="*/ 2147483646 w 345"/>
              <a:gd name="T63" fmla="*/ 2147483646 h 344"/>
              <a:gd name="T64" fmla="*/ 2147483646 w 345"/>
              <a:gd name="T65" fmla="*/ 2147483646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5" h="344">
                <a:moveTo>
                  <a:pt x="19" y="321"/>
                </a:moveTo>
                <a:lnTo>
                  <a:pt x="22" y="326"/>
                </a:lnTo>
                <a:lnTo>
                  <a:pt x="29" y="328"/>
                </a:lnTo>
                <a:lnTo>
                  <a:pt x="220" y="344"/>
                </a:lnTo>
                <a:lnTo>
                  <a:pt x="224" y="340"/>
                </a:lnTo>
                <a:lnTo>
                  <a:pt x="315" y="237"/>
                </a:lnTo>
                <a:lnTo>
                  <a:pt x="316" y="233"/>
                </a:lnTo>
                <a:lnTo>
                  <a:pt x="345" y="107"/>
                </a:lnTo>
                <a:lnTo>
                  <a:pt x="345" y="103"/>
                </a:lnTo>
                <a:lnTo>
                  <a:pt x="316" y="6"/>
                </a:lnTo>
                <a:lnTo>
                  <a:pt x="312" y="1"/>
                </a:lnTo>
                <a:lnTo>
                  <a:pt x="303" y="0"/>
                </a:lnTo>
                <a:lnTo>
                  <a:pt x="307" y="1"/>
                </a:lnTo>
                <a:lnTo>
                  <a:pt x="298" y="0"/>
                </a:lnTo>
                <a:lnTo>
                  <a:pt x="118" y="6"/>
                </a:lnTo>
                <a:lnTo>
                  <a:pt x="111" y="11"/>
                </a:lnTo>
                <a:lnTo>
                  <a:pt x="34" y="108"/>
                </a:lnTo>
                <a:lnTo>
                  <a:pt x="34" y="109"/>
                </a:lnTo>
                <a:lnTo>
                  <a:pt x="34" y="108"/>
                </a:lnTo>
                <a:lnTo>
                  <a:pt x="31" y="109"/>
                </a:lnTo>
                <a:lnTo>
                  <a:pt x="0" y="226"/>
                </a:lnTo>
                <a:lnTo>
                  <a:pt x="0" y="231"/>
                </a:lnTo>
                <a:lnTo>
                  <a:pt x="17" y="316"/>
                </a:lnTo>
                <a:lnTo>
                  <a:pt x="21" y="322"/>
                </a:lnTo>
                <a:lnTo>
                  <a:pt x="29" y="325"/>
                </a:lnTo>
                <a:lnTo>
                  <a:pt x="219" y="338"/>
                </a:lnTo>
                <a:lnTo>
                  <a:pt x="221" y="336"/>
                </a:lnTo>
                <a:lnTo>
                  <a:pt x="310" y="236"/>
                </a:lnTo>
                <a:lnTo>
                  <a:pt x="312" y="232"/>
                </a:lnTo>
                <a:lnTo>
                  <a:pt x="340" y="107"/>
                </a:lnTo>
                <a:lnTo>
                  <a:pt x="340" y="103"/>
                </a:lnTo>
                <a:lnTo>
                  <a:pt x="312" y="8"/>
                </a:lnTo>
                <a:lnTo>
                  <a:pt x="307"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81" name="Line 135"/>
          <p:cNvSpPr>
            <a:spLocks noChangeShapeType="1"/>
          </p:cNvSpPr>
          <p:nvPr/>
        </p:nvSpPr>
        <p:spPr bwMode="auto">
          <a:xfrm flipV="1">
            <a:off x="1806575" y="2460625"/>
            <a:ext cx="88900"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82" name="Line 136"/>
          <p:cNvSpPr>
            <a:spLocks noChangeShapeType="1"/>
          </p:cNvSpPr>
          <p:nvPr/>
        </p:nvSpPr>
        <p:spPr bwMode="auto">
          <a:xfrm flipH="1">
            <a:off x="1616075" y="2441575"/>
            <a:ext cx="277813"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83" name="Line 137"/>
          <p:cNvSpPr>
            <a:spLocks noChangeShapeType="1"/>
          </p:cNvSpPr>
          <p:nvPr/>
        </p:nvSpPr>
        <p:spPr bwMode="auto">
          <a:xfrm flipV="1">
            <a:off x="1609725" y="2468563"/>
            <a:ext cx="68263"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84" name="Line 138"/>
          <p:cNvSpPr>
            <a:spLocks noChangeShapeType="1"/>
          </p:cNvSpPr>
          <p:nvPr/>
        </p:nvSpPr>
        <p:spPr bwMode="auto">
          <a:xfrm flipV="1">
            <a:off x="1689100" y="246697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85" name="Freeform 139"/>
          <p:cNvSpPr>
            <a:spLocks/>
          </p:cNvSpPr>
          <p:nvPr/>
        </p:nvSpPr>
        <p:spPr bwMode="auto">
          <a:xfrm>
            <a:off x="1635125" y="2471738"/>
            <a:ext cx="149225" cy="149225"/>
          </a:xfrm>
          <a:custGeom>
            <a:avLst/>
            <a:gdLst>
              <a:gd name="T0" fmla="*/ 2147483646 w 284"/>
              <a:gd name="T1" fmla="*/ 2147483646 h 281"/>
              <a:gd name="T2" fmla="*/ 2147483646 w 284"/>
              <a:gd name="T3" fmla="*/ 2147483646 h 281"/>
              <a:gd name="T4" fmla="*/ 2147483646 w 284"/>
              <a:gd name="T5" fmla="*/ 2147483646 h 281"/>
              <a:gd name="T6" fmla="*/ 2147483646 w 284"/>
              <a:gd name="T7" fmla="*/ 2147483646 h 281"/>
              <a:gd name="T8" fmla="*/ 0 w 284"/>
              <a:gd name="T9" fmla="*/ 2147483646 h 281"/>
              <a:gd name="T10" fmla="*/ 0 w 284"/>
              <a:gd name="T11" fmla="*/ 2147483646 h 281"/>
              <a:gd name="T12" fmla="*/ 2147483646 w 284"/>
              <a:gd name="T13" fmla="*/ 2147483646 h 281"/>
              <a:gd name="T14" fmla="*/ 2147483646 w 284"/>
              <a:gd name="T15" fmla="*/ 2147483646 h 281"/>
              <a:gd name="T16" fmla="*/ 2147483646 w 284"/>
              <a:gd name="T17" fmla="*/ 2147483646 h 281"/>
              <a:gd name="T18" fmla="*/ 2147483646 w 284"/>
              <a:gd name="T19" fmla="*/ 2147483646 h 281"/>
              <a:gd name="T20" fmla="*/ 2147483646 w 284"/>
              <a:gd name="T21" fmla="*/ 2147483646 h 281"/>
              <a:gd name="T22" fmla="*/ 2147483646 w 284"/>
              <a:gd name="T23" fmla="*/ 2147483646 h 281"/>
              <a:gd name="T24" fmla="*/ 2147483646 w 284"/>
              <a:gd name="T25" fmla="*/ 2147483646 h 281"/>
              <a:gd name="T26" fmla="*/ 2147483646 w 284"/>
              <a:gd name="T27" fmla="*/ 2147483646 h 281"/>
              <a:gd name="T28" fmla="*/ 2147483646 w 284"/>
              <a:gd name="T29" fmla="*/ 2147483646 h 281"/>
              <a:gd name="T30" fmla="*/ 2147483646 w 284"/>
              <a:gd name="T31" fmla="*/ 2147483646 h 281"/>
              <a:gd name="T32" fmla="*/ 2147483646 w 284"/>
              <a:gd name="T33" fmla="*/ 2147483646 h 281"/>
              <a:gd name="T34" fmla="*/ 2147483646 w 284"/>
              <a:gd name="T35" fmla="*/ 0 h 281"/>
              <a:gd name="T36" fmla="*/ 2147483646 w 284"/>
              <a:gd name="T37" fmla="*/ 2147483646 h 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4" h="281">
                <a:moveTo>
                  <a:pt x="107" y="6"/>
                </a:moveTo>
                <a:lnTo>
                  <a:pt x="100" y="11"/>
                </a:lnTo>
                <a:lnTo>
                  <a:pt x="32" y="94"/>
                </a:lnTo>
                <a:lnTo>
                  <a:pt x="31" y="99"/>
                </a:lnTo>
                <a:lnTo>
                  <a:pt x="0" y="204"/>
                </a:lnTo>
                <a:lnTo>
                  <a:pt x="0" y="208"/>
                </a:lnTo>
                <a:lnTo>
                  <a:pt x="11" y="265"/>
                </a:lnTo>
                <a:lnTo>
                  <a:pt x="17" y="269"/>
                </a:lnTo>
                <a:lnTo>
                  <a:pt x="23" y="273"/>
                </a:lnTo>
                <a:lnTo>
                  <a:pt x="180" y="281"/>
                </a:lnTo>
                <a:lnTo>
                  <a:pt x="190" y="278"/>
                </a:lnTo>
                <a:lnTo>
                  <a:pt x="248" y="215"/>
                </a:lnTo>
                <a:lnTo>
                  <a:pt x="249" y="209"/>
                </a:lnTo>
                <a:lnTo>
                  <a:pt x="284" y="85"/>
                </a:lnTo>
                <a:lnTo>
                  <a:pt x="284" y="79"/>
                </a:lnTo>
                <a:lnTo>
                  <a:pt x="261" y="9"/>
                </a:lnTo>
                <a:lnTo>
                  <a:pt x="255" y="4"/>
                </a:lnTo>
                <a:lnTo>
                  <a:pt x="248" y="0"/>
                </a:lnTo>
                <a:lnTo>
                  <a:pt x="107"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86" name="Freeform 140"/>
          <p:cNvSpPr>
            <a:spLocks/>
          </p:cNvSpPr>
          <p:nvPr/>
        </p:nvSpPr>
        <p:spPr bwMode="auto">
          <a:xfrm>
            <a:off x="1766888" y="2471738"/>
            <a:ext cx="26987" cy="115887"/>
          </a:xfrm>
          <a:custGeom>
            <a:avLst/>
            <a:gdLst>
              <a:gd name="T0" fmla="*/ 2147483646 w 52"/>
              <a:gd name="T1" fmla="*/ 0 h 217"/>
              <a:gd name="T2" fmla="*/ 2147483646 w 52"/>
              <a:gd name="T3" fmla="*/ 2147483646 h 217"/>
              <a:gd name="T4" fmla="*/ 2147483646 w 52"/>
              <a:gd name="T5" fmla="*/ 2147483646 h 217"/>
              <a:gd name="T6" fmla="*/ 2147483646 w 52"/>
              <a:gd name="T7" fmla="*/ 2147483646 h 217"/>
              <a:gd name="T8" fmla="*/ 2147483646 w 52"/>
              <a:gd name="T9" fmla="*/ 2147483646 h 217"/>
              <a:gd name="T10" fmla="*/ 0 w 52"/>
              <a:gd name="T11" fmla="*/ 2147483646 h 217"/>
              <a:gd name="T12" fmla="*/ 0 w 52"/>
              <a:gd name="T13" fmla="*/ 2147483646 h 217"/>
              <a:gd name="T14" fmla="*/ 0 w 52"/>
              <a:gd name="T15" fmla="*/ 2147483646 h 2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17">
                <a:moveTo>
                  <a:pt x="8" y="0"/>
                </a:moveTo>
                <a:lnTo>
                  <a:pt x="24" y="11"/>
                </a:lnTo>
                <a:lnTo>
                  <a:pt x="52" y="92"/>
                </a:lnTo>
                <a:lnTo>
                  <a:pt x="19" y="217"/>
                </a:lnTo>
                <a:lnTo>
                  <a:pt x="1" y="208"/>
                </a:lnTo>
                <a:lnTo>
                  <a:pt x="0" y="210"/>
                </a:lnTo>
                <a:lnTo>
                  <a:pt x="0" y="211"/>
                </a:lnTo>
                <a:lnTo>
                  <a:pt x="0" y="2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87" name="Freeform 141"/>
          <p:cNvSpPr>
            <a:spLocks/>
          </p:cNvSpPr>
          <p:nvPr/>
        </p:nvSpPr>
        <p:spPr bwMode="auto">
          <a:xfrm>
            <a:off x="1731963" y="2620963"/>
            <a:ext cx="11112" cy="4762"/>
          </a:xfrm>
          <a:custGeom>
            <a:avLst/>
            <a:gdLst>
              <a:gd name="T0" fmla="*/ 2147483646 w 21"/>
              <a:gd name="T1" fmla="*/ 2147483646 h 11"/>
              <a:gd name="T2" fmla="*/ 2147483646 w 21"/>
              <a:gd name="T3" fmla="*/ 2147483646 h 11"/>
              <a:gd name="T4" fmla="*/ 2147483646 w 21"/>
              <a:gd name="T5" fmla="*/ 0 h 11"/>
              <a:gd name="T6" fmla="*/ 2147483646 w 21"/>
              <a:gd name="T7" fmla="*/ 0 h 11"/>
              <a:gd name="T8" fmla="*/ 0 w 21"/>
              <a:gd name="T9" fmla="*/ 21474836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1">
                <a:moveTo>
                  <a:pt x="21" y="11"/>
                </a:moveTo>
                <a:lnTo>
                  <a:pt x="2" y="1"/>
                </a:lnTo>
                <a:lnTo>
                  <a:pt x="3" y="0"/>
                </a:lnTo>
                <a:lnTo>
                  <a:pt x="5"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88" name="Freeform 142"/>
          <p:cNvSpPr>
            <a:spLocks/>
          </p:cNvSpPr>
          <p:nvPr/>
        </p:nvSpPr>
        <p:spPr bwMode="auto">
          <a:xfrm>
            <a:off x="1641475" y="2616200"/>
            <a:ext cx="101600" cy="9525"/>
          </a:xfrm>
          <a:custGeom>
            <a:avLst/>
            <a:gdLst>
              <a:gd name="T0" fmla="*/ 2147483646 w 192"/>
              <a:gd name="T1" fmla="*/ 2147483646 h 18"/>
              <a:gd name="T2" fmla="*/ 2147483646 w 192"/>
              <a:gd name="T3" fmla="*/ 2147483646 h 18"/>
              <a:gd name="T4" fmla="*/ 2147483646 w 192"/>
              <a:gd name="T5" fmla="*/ 2147483646 h 18"/>
              <a:gd name="T6" fmla="*/ 0 w 19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18">
                <a:moveTo>
                  <a:pt x="192" y="18"/>
                </a:moveTo>
                <a:lnTo>
                  <a:pt x="23" y="7"/>
                </a:lnTo>
                <a:lnTo>
                  <a:pt x="2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89" name="Line 143"/>
          <p:cNvSpPr>
            <a:spLocks noChangeShapeType="1"/>
          </p:cNvSpPr>
          <p:nvPr/>
        </p:nvSpPr>
        <p:spPr bwMode="auto">
          <a:xfrm flipV="1">
            <a:off x="1635125" y="258127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90" name="Freeform 144"/>
          <p:cNvSpPr>
            <a:spLocks/>
          </p:cNvSpPr>
          <p:nvPr/>
        </p:nvSpPr>
        <p:spPr bwMode="auto">
          <a:xfrm>
            <a:off x="1628775" y="2584450"/>
            <a:ext cx="1588" cy="1588"/>
          </a:xfrm>
          <a:custGeom>
            <a:avLst/>
            <a:gdLst>
              <a:gd name="T0" fmla="*/ 0 w 1588"/>
              <a:gd name="T1" fmla="*/ 0 h 5"/>
              <a:gd name="T2" fmla="*/ 0 w 1588"/>
              <a:gd name="T3" fmla="*/ 2147483646 h 5"/>
              <a:gd name="T4" fmla="*/ 0 w 1588"/>
              <a:gd name="T5" fmla="*/ 2147483646 h 5"/>
              <a:gd name="T6" fmla="*/ 0 60000 65536"/>
              <a:gd name="T7" fmla="*/ 0 60000 65536"/>
              <a:gd name="T8" fmla="*/ 0 60000 65536"/>
            </a:gdLst>
            <a:ahLst/>
            <a:cxnLst>
              <a:cxn ang="T6">
                <a:pos x="T0" y="T1"/>
              </a:cxn>
              <a:cxn ang="T7">
                <a:pos x="T2" y="T3"/>
              </a:cxn>
              <a:cxn ang="T8">
                <a:pos x="T4" y="T5"/>
              </a:cxn>
            </a:cxnLst>
            <a:rect l="0" t="0" r="r" b="b"/>
            <a:pathLst>
              <a:path w="1588" h="5">
                <a:moveTo>
                  <a:pt x="0" y="0"/>
                </a:moveTo>
                <a:lnTo>
                  <a:pt x="0" y="5"/>
                </a:lnTo>
                <a:lnTo>
                  <a:pt x="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1" name="Line 145"/>
          <p:cNvSpPr>
            <a:spLocks noChangeShapeType="1"/>
          </p:cNvSpPr>
          <p:nvPr/>
        </p:nvSpPr>
        <p:spPr bwMode="auto">
          <a:xfrm flipV="1">
            <a:off x="1651000" y="252253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292" name="Freeform 146"/>
          <p:cNvSpPr>
            <a:spLocks/>
          </p:cNvSpPr>
          <p:nvPr/>
        </p:nvSpPr>
        <p:spPr bwMode="auto">
          <a:xfrm>
            <a:off x="1784350" y="2514600"/>
            <a:ext cx="9525" cy="6350"/>
          </a:xfrm>
          <a:custGeom>
            <a:avLst/>
            <a:gdLst>
              <a:gd name="T0" fmla="*/ 0 w 17"/>
              <a:gd name="T1" fmla="*/ 2147483646 h 12"/>
              <a:gd name="T2" fmla="*/ 0 w 17"/>
              <a:gd name="T3" fmla="*/ 0 h 12"/>
              <a:gd name="T4" fmla="*/ 0 w 17"/>
              <a:gd name="T5" fmla="*/ 2147483646 h 12"/>
              <a:gd name="T6" fmla="*/ 2147483646 w 17"/>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0" y="1"/>
                </a:moveTo>
                <a:lnTo>
                  <a:pt x="0" y="0"/>
                </a:lnTo>
                <a:lnTo>
                  <a:pt x="0" y="1"/>
                </a:lnTo>
                <a:lnTo>
                  <a:pt x="17"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3" name="Freeform 147"/>
          <p:cNvSpPr>
            <a:spLocks/>
          </p:cNvSpPr>
          <p:nvPr/>
        </p:nvSpPr>
        <p:spPr bwMode="auto">
          <a:xfrm>
            <a:off x="1955800" y="2520950"/>
            <a:ext cx="31750" cy="95250"/>
          </a:xfrm>
          <a:custGeom>
            <a:avLst/>
            <a:gdLst>
              <a:gd name="T0" fmla="*/ 0 w 59"/>
              <a:gd name="T1" fmla="*/ 0 h 181"/>
              <a:gd name="T2" fmla="*/ 0 w 59"/>
              <a:gd name="T3" fmla="*/ 2147483646 h 181"/>
              <a:gd name="T4" fmla="*/ 2147483646 w 59"/>
              <a:gd name="T5" fmla="*/ 2147483646 h 181"/>
              <a:gd name="T6" fmla="*/ 2147483646 w 59"/>
              <a:gd name="T7" fmla="*/ 2147483646 h 181"/>
              <a:gd name="T8" fmla="*/ 2147483646 w 59"/>
              <a:gd name="T9" fmla="*/ 2147483646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81">
                <a:moveTo>
                  <a:pt x="0" y="0"/>
                </a:moveTo>
                <a:lnTo>
                  <a:pt x="0" y="1"/>
                </a:lnTo>
                <a:lnTo>
                  <a:pt x="19" y="124"/>
                </a:lnTo>
                <a:lnTo>
                  <a:pt x="22" y="125"/>
                </a:lnTo>
                <a:lnTo>
                  <a:pt x="59" y="1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4" name="Freeform 148"/>
          <p:cNvSpPr>
            <a:spLocks/>
          </p:cNvSpPr>
          <p:nvPr/>
        </p:nvSpPr>
        <p:spPr bwMode="auto">
          <a:xfrm>
            <a:off x="1968500" y="2478088"/>
            <a:ext cx="82550" cy="136525"/>
          </a:xfrm>
          <a:custGeom>
            <a:avLst/>
            <a:gdLst>
              <a:gd name="T0" fmla="*/ 2147483646 w 156"/>
              <a:gd name="T1" fmla="*/ 2147483646 h 257"/>
              <a:gd name="T2" fmla="*/ 2147483646 w 156"/>
              <a:gd name="T3" fmla="*/ 2147483646 h 257"/>
              <a:gd name="T4" fmla="*/ 2147483646 w 156"/>
              <a:gd name="T5" fmla="*/ 2147483646 h 257"/>
              <a:gd name="T6" fmla="*/ 0 w 156"/>
              <a:gd name="T7" fmla="*/ 2147483646 h 257"/>
              <a:gd name="T8" fmla="*/ 0 w 156"/>
              <a:gd name="T9" fmla="*/ 2147483646 h 257"/>
              <a:gd name="T10" fmla="*/ 2147483646 w 156"/>
              <a:gd name="T11" fmla="*/ 2147483646 h 257"/>
              <a:gd name="T12" fmla="*/ 2147483646 w 156"/>
              <a:gd name="T13" fmla="*/ 2147483646 h 257"/>
              <a:gd name="T14" fmla="*/ 2147483646 w 156"/>
              <a:gd name="T15" fmla="*/ 0 h 257"/>
              <a:gd name="T16" fmla="*/ 2147483646 w 156"/>
              <a:gd name="T17" fmla="*/ 2147483646 h 257"/>
              <a:gd name="T18" fmla="*/ 2147483646 w 156"/>
              <a:gd name="T19" fmla="*/ 2147483646 h 257"/>
              <a:gd name="T20" fmla="*/ 2147483646 w 156"/>
              <a:gd name="T21" fmla="*/ 2147483646 h 257"/>
              <a:gd name="T22" fmla="*/ 2147483646 w 156"/>
              <a:gd name="T23" fmla="*/ 2147483646 h 257"/>
              <a:gd name="T24" fmla="*/ 2147483646 w 156"/>
              <a:gd name="T25" fmla="*/ 2147483646 h 257"/>
              <a:gd name="T26" fmla="*/ 2147483646 w 156"/>
              <a:gd name="T27" fmla="*/ 2147483646 h 2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57">
                <a:moveTo>
                  <a:pt x="56" y="257"/>
                </a:moveTo>
                <a:lnTo>
                  <a:pt x="20" y="205"/>
                </a:lnTo>
                <a:lnTo>
                  <a:pt x="20" y="204"/>
                </a:lnTo>
                <a:lnTo>
                  <a:pt x="0" y="80"/>
                </a:lnTo>
                <a:lnTo>
                  <a:pt x="0" y="78"/>
                </a:lnTo>
                <a:lnTo>
                  <a:pt x="11" y="4"/>
                </a:lnTo>
                <a:lnTo>
                  <a:pt x="12" y="1"/>
                </a:lnTo>
                <a:lnTo>
                  <a:pt x="17" y="0"/>
                </a:lnTo>
                <a:lnTo>
                  <a:pt x="92" y="6"/>
                </a:lnTo>
                <a:lnTo>
                  <a:pt x="103" y="11"/>
                </a:lnTo>
                <a:lnTo>
                  <a:pt x="137" y="77"/>
                </a:lnTo>
                <a:lnTo>
                  <a:pt x="156" y="181"/>
                </a:lnTo>
                <a:lnTo>
                  <a:pt x="156" y="184"/>
                </a:lnTo>
                <a:lnTo>
                  <a:pt x="149" y="2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5" name="Freeform 149"/>
          <p:cNvSpPr>
            <a:spLocks/>
          </p:cNvSpPr>
          <p:nvPr/>
        </p:nvSpPr>
        <p:spPr bwMode="auto">
          <a:xfrm>
            <a:off x="2052638" y="2454275"/>
            <a:ext cx="33337" cy="165100"/>
          </a:xfrm>
          <a:custGeom>
            <a:avLst/>
            <a:gdLst>
              <a:gd name="T0" fmla="*/ 2147483646 w 64"/>
              <a:gd name="T1" fmla="*/ 2147483646 h 312"/>
              <a:gd name="T2" fmla="*/ 2147483646 w 64"/>
              <a:gd name="T3" fmla="*/ 2147483646 h 312"/>
              <a:gd name="T4" fmla="*/ 2147483646 w 64"/>
              <a:gd name="T5" fmla="*/ 2147483646 h 312"/>
              <a:gd name="T6" fmla="*/ 2147483646 w 64"/>
              <a:gd name="T7" fmla="*/ 0 h 312"/>
              <a:gd name="T8" fmla="*/ 0 w 64"/>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12">
                <a:moveTo>
                  <a:pt x="64" y="312"/>
                </a:moveTo>
                <a:lnTo>
                  <a:pt x="3" y="9"/>
                </a:lnTo>
                <a:lnTo>
                  <a:pt x="3" y="4"/>
                </a:lnTo>
                <a:lnTo>
                  <a:pt x="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6" name="Freeform 150"/>
          <p:cNvSpPr>
            <a:spLocks/>
          </p:cNvSpPr>
          <p:nvPr/>
        </p:nvSpPr>
        <p:spPr bwMode="auto">
          <a:xfrm>
            <a:off x="2014538" y="2471738"/>
            <a:ext cx="41275" cy="9525"/>
          </a:xfrm>
          <a:custGeom>
            <a:avLst/>
            <a:gdLst>
              <a:gd name="T0" fmla="*/ 2147483646 w 78"/>
              <a:gd name="T1" fmla="*/ 2147483646 h 18"/>
              <a:gd name="T2" fmla="*/ 2147483646 w 78"/>
              <a:gd name="T3" fmla="*/ 0 h 18"/>
              <a:gd name="T4" fmla="*/ 0 w 78"/>
              <a:gd name="T5" fmla="*/ 2147483646 h 18"/>
              <a:gd name="T6" fmla="*/ 2147483646 w 7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8">
                <a:moveTo>
                  <a:pt x="78" y="7"/>
                </a:moveTo>
                <a:lnTo>
                  <a:pt x="5" y="0"/>
                </a:lnTo>
                <a:lnTo>
                  <a:pt x="0" y="3"/>
                </a:lnTo>
                <a:lnTo>
                  <a:pt x="8"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7" name="Freeform 151"/>
          <p:cNvSpPr>
            <a:spLocks/>
          </p:cNvSpPr>
          <p:nvPr/>
        </p:nvSpPr>
        <p:spPr bwMode="auto">
          <a:xfrm>
            <a:off x="1962150" y="2466975"/>
            <a:ext cx="52388" cy="6350"/>
          </a:xfrm>
          <a:custGeom>
            <a:avLst/>
            <a:gdLst>
              <a:gd name="T0" fmla="*/ 2147483646 w 101"/>
              <a:gd name="T1" fmla="*/ 2147483646 h 13"/>
              <a:gd name="T2" fmla="*/ 2147483646 w 101"/>
              <a:gd name="T3" fmla="*/ 2147483646 h 13"/>
              <a:gd name="T4" fmla="*/ 0 w 101"/>
              <a:gd name="T5" fmla="*/ 0 h 13"/>
              <a:gd name="T6" fmla="*/ 0 60000 65536"/>
              <a:gd name="T7" fmla="*/ 0 60000 65536"/>
              <a:gd name="T8" fmla="*/ 0 60000 65536"/>
            </a:gdLst>
            <a:ahLst/>
            <a:cxnLst>
              <a:cxn ang="T6">
                <a:pos x="T0" y="T1"/>
              </a:cxn>
              <a:cxn ang="T7">
                <a:pos x="T2" y="T3"/>
              </a:cxn>
              <a:cxn ang="T8">
                <a:pos x="T4" y="T5"/>
              </a:cxn>
            </a:cxnLst>
            <a:rect l="0" t="0" r="r" b="b"/>
            <a:pathLst>
              <a:path w="101" h="13">
                <a:moveTo>
                  <a:pt x="101" y="13"/>
                </a:moveTo>
                <a:lnTo>
                  <a:pt x="90"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8" name="Freeform 152"/>
          <p:cNvSpPr>
            <a:spLocks/>
          </p:cNvSpPr>
          <p:nvPr/>
        </p:nvSpPr>
        <p:spPr bwMode="auto">
          <a:xfrm>
            <a:off x="1955800" y="2481263"/>
            <a:ext cx="9525" cy="41275"/>
          </a:xfrm>
          <a:custGeom>
            <a:avLst/>
            <a:gdLst>
              <a:gd name="T0" fmla="*/ 2147483646 w 17"/>
              <a:gd name="T1" fmla="*/ 0 h 78"/>
              <a:gd name="T2" fmla="*/ 2147483646 w 17"/>
              <a:gd name="T3" fmla="*/ 2147483646 h 78"/>
              <a:gd name="T4" fmla="*/ 0 w 17"/>
              <a:gd name="T5" fmla="*/ 2147483646 h 78"/>
              <a:gd name="T6" fmla="*/ 2147483646 w 17"/>
              <a:gd name="T7" fmla="*/ 2147483646 h 78"/>
              <a:gd name="T8" fmla="*/ 2147483646 w 17"/>
              <a:gd name="T9" fmla="*/ 214748364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78">
                <a:moveTo>
                  <a:pt x="15" y="0"/>
                </a:moveTo>
                <a:lnTo>
                  <a:pt x="12" y="2"/>
                </a:lnTo>
                <a:lnTo>
                  <a:pt x="0" y="76"/>
                </a:lnTo>
                <a:lnTo>
                  <a:pt x="4" y="78"/>
                </a:lnTo>
                <a:lnTo>
                  <a:pt x="17"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299" name="Freeform 153"/>
          <p:cNvSpPr>
            <a:spLocks/>
          </p:cNvSpPr>
          <p:nvPr/>
        </p:nvSpPr>
        <p:spPr bwMode="auto">
          <a:xfrm>
            <a:off x="1963738" y="2478088"/>
            <a:ext cx="9525" cy="3175"/>
          </a:xfrm>
          <a:custGeom>
            <a:avLst/>
            <a:gdLst>
              <a:gd name="T0" fmla="*/ 2147483646 w 18"/>
              <a:gd name="T1" fmla="*/ 2147483646 h 4"/>
              <a:gd name="T2" fmla="*/ 0 w 18"/>
              <a:gd name="T3" fmla="*/ 2147483646 h 4"/>
              <a:gd name="T4" fmla="*/ 2147483646 w 18"/>
              <a:gd name="T5" fmla="*/ 2147483646 h 4"/>
              <a:gd name="T6" fmla="*/ 2147483646 w 18"/>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
                <a:moveTo>
                  <a:pt x="1" y="4"/>
                </a:moveTo>
                <a:lnTo>
                  <a:pt x="0" y="4"/>
                </a:lnTo>
                <a:lnTo>
                  <a:pt x="1" y="4"/>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00" name="Line 154"/>
          <p:cNvSpPr>
            <a:spLocks noChangeShapeType="1"/>
          </p:cNvSpPr>
          <p:nvPr/>
        </p:nvSpPr>
        <p:spPr bwMode="auto">
          <a:xfrm flipH="1">
            <a:off x="1970088" y="2586038"/>
            <a:ext cx="79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01" name="Freeform 155"/>
          <p:cNvSpPr>
            <a:spLocks/>
          </p:cNvSpPr>
          <p:nvPr/>
        </p:nvSpPr>
        <p:spPr bwMode="auto">
          <a:xfrm>
            <a:off x="1955800" y="2589213"/>
            <a:ext cx="28575" cy="47625"/>
          </a:xfrm>
          <a:custGeom>
            <a:avLst/>
            <a:gdLst>
              <a:gd name="T0" fmla="*/ 2147483646 w 56"/>
              <a:gd name="T1" fmla="*/ 0 h 90"/>
              <a:gd name="T2" fmla="*/ 2147483646 w 56"/>
              <a:gd name="T3" fmla="*/ 2147483646 h 90"/>
              <a:gd name="T4" fmla="*/ 2147483646 w 56"/>
              <a:gd name="T5" fmla="*/ 2147483646 h 90"/>
              <a:gd name="T6" fmla="*/ 0 w 56"/>
              <a:gd name="T7" fmla="*/ 2147483646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90">
                <a:moveTo>
                  <a:pt x="5" y="0"/>
                </a:moveTo>
                <a:lnTo>
                  <a:pt x="56" y="85"/>
                </a:lnTo>
                <a:lnTo>
                  <a:pt x="54" y="90"/>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02" name="Line 156"/>
          <p:cNvSpPr>
            <a:spLocks noChangeShapeType="1"/>
          </p:cNvSpPr>
          <p:nvPr/>
        </p:nvSpPr>
        <p:spPr bwMode="auto">
          <a:xfrm flipH="1">
            <a:off x="1857375" y="2647950"/>
            <a:ext cx="68263"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03" name="Line 157"/>
          <p:cNvSpPr>
            <a:spLocks noChangeShapeType="1"/>
          </p:cNvSpPr>
          <p:nvPr/>
        </p:nvSpPr>
        <p:spPr bwMode="auto">
          <a:xfrm flipH="1" flipV="1">
            <a:off x="1757363" y="2647950"/>
            <a:ext cx="87312"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04" name="Rectangle 158"/>
          <p:cNvSpPr>
            <a:spLocks noChangeArrowheads="1"/>
          </p:cNvSpPr>
          <p:nvPr/>
        </p:nvSpPr>
        <p:spPr bwMode="auto">
          <a:xfrm>
            <a:off x="1255713" y="2865438"/>
            <a:ext cx="188912" cy="1079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305" name="Freeform 159"/>
          <p:cNvSpPr>
            <a:spLocks/>
          </p:cNvSpPr>
          <p:nvPr/>
        </p:nvSpPr>
        <p:spPr bwMode="auto">
          <a:xfrm>
            <a:off x="5767388" y="2538413"/>
            <a:ext cx="6350" cy="9525"/>
          </a:xfrm>
          <a:custGeom>
            <a:avLst/>
            <a:gdLst>
              <a:gd name="T0" fmla="*/ 0 w 13"/>
              <a:gd name="T1" fmla="*/ 2147483646 h 20"/>
              <a:gd name="T2" fmla="*/ 0 w 13"/>
              <a:gd name="T3" fmla="*/ 2147483646 h 20"/>
              <a:gd name="T4" fmla="*/ 0 w 13"/>
              <a:gd name="T5" fmla="*/ 2147483646 h 20"/>
              <a:gd name="T6" fmla="*/ 2147483646 w 13"/>
              <a:gd name="T7" fmla="*/ 2147483646 h 20"/>
              <a:gd name="T8" fmla="*/ 2147483646 w 13"/>
              <a:gd name="T9" fmla="*/ 2147483646 h 20"/>
              <a:gd name="T10" fmla="*/ 2147483646 w 13"/>
              <a:gd name="T11" fmla="*/ 2147483646 h 20"/>
              <a:gd name="T12" fmla="*/ 2147483646 w 13"/>
              <a:gd name="T13" fmla="*/ 2147483646 h 20"/>
              <a:gd name="T14" fmla="*/ 2147483646 w 13"/>
              <a:gd name="T15" fmla="*/ 2147483646 h 20"/>
              <a:gd name="T16" fmla="*/ 2147483646 w 13"/>
              <a:gd name="T17" fmla="*/ 2147483646 h 20"/>
              <a:gd name="T18" fmla="*/ 2147483646 w 13"/>
              <a:gd name="T19" fmla="*/ 2147483646 h 20"/>
              <a:gd name="T20" fmla="*/ 2147483646 w 1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0">
                <a:moveTo>
                  <a:pt x="0" y="15"/>
                </a:moveTo>
                <a:lnTo>
                  <a:pt x="0" y="14"/>
                </a:lnTo>
                <a:lnTo>
                  <a:pt x="0" y="15"/>
                </a:lnTo>
                <a:lnTo>
                  <a:pt x="6" y="15"/>
                </a:lnTo>
                <a:lnTo>
                  <a:pt x="6" y="14"/>
                </a:lnTo>
                <a:lnTo>
                  <a:pt x="8" y="14"/>
                </a:lnTo>
                <a:lnTo>
                  <a:pt x="8" y="15"/>
                </a:lnTo>
                <a:lnTo>
                  <a:pt x="12" y="15"/>
                </a:lnTo>
                <a:lnTo>
                  <a:pt x="12" y="14"/>
                </a:lnTo>
                <a:lnTo>
                  <a:pt x="13" y="20"/>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06" name="Line 160"/>
          <p:cNvSpPr>
            <a:spLocks noChangeShapeType="1"/>
          </p:cNvSpPr>
          <p:nvPr/>
        </p:nvSpPr>
        <p:spPr bwMode="auto">
          <a:xfrm>
            <a:off x="5788025" y="2544763"/>
            <a:ext cx="15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07" name="Freeform 161"/>
          <p:cNvSpPr>
            <a:spLocks/>
          </p:cNvSpPr>
          <p:nvPr/>
        </p:nvSpPr>
        <p:spPr bwMode="auto">
          <a:xfrm>
            <a:off x="5797550" y="2543175"/>
            <a:ext cx="1588" cy="3175"/>
          </a:xfrm>
          <a:custGeom>
            <a:avLst/>
            <a:gdLst>
              <a:gd name="T0" fmla="*/ 2147483646 w 2"/>
              <a:gd name="T1" fmla="*/ 2147483646 h 6"/>
              <a:gd name="T2" fmla="*/ 0 w 2"/>
              <a:gd name="T3" fmla="*/ 0 h 6"/>
              <a:gd name="T4" fmla="*/ 2147483646 w 2"/>
              <a:gd name="T5" fmla="*/ 0 h 6"/>
              <a:gd name="T6" fmla="*/ 2147483646 w 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1" y="6"/>
                </a:moveTo>
                <a:lnTo>
                  <a:pt x="0" y="0"/>
                </a:lnTo>
                <a:lnTo>
                  <a:pt x="1" y="0"/>
                </a:lnTo>
                <a:lnTo>
                  <a:pt x="2"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08" name="Freeform 162"/>
          <p:cNvSpPr>
            <a:spLocks/>
          </p:cNvSpPr>
          <p:nvPr/>
        </p:nvSpPr>
        <p:spPr bwMode="auto">
          <a:xfrm>
            <a:off x="5807075" y="2543175"/>
            <a:ext cx="1588" cy="3175"/>
          </a:xfrm>
          <a:custGeom>
            <a:avLst/>
            <a:gdLst>
              <a:gd name="T0" fmla="*/ 2147483646 w 4"/>
              <a:gd name="T1" fmla="*/ 2147483646 h 7"/>
              <a:gd name="T2" fmla="*/ 0 w 4"/>
              <a:gd name="T3" fmla="*/ 2147483646 h 7"/>
              <a:gd name="T4" fmla="*/ 2147483646 w 4"/>
              <a:gd name="T5" fmla="*/ 2147483646 h 7"/>
              <a:gd name="T6" fmla="*/ 2147483646 w 4"/>
              <a:gd name="T7" fmla="*/ 2147483646 h 7"/>
              <a:gd name="T8" fmla="*/ 2147483646 w 4"/>
              <a:gd name="T9" fmla="*/ 2147483646 h 7"/>
              <a:gd name="T10" fmla="*/ 2147483646 w 4"/>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
                <a:moveTo>
                  <a:pt x="1" y="7"/>
                </a:moveTo>
                <a:lnTo>
                  <a:pt x="0" y="1"/>
                </a:lnTo>
                <a:lnTo>
                  <a:pt x="1" y="1"/>
                </a:lnTo>
                <a:lnTo>
                  <a:pt x="3" y="6"/>
                </a:lnTo>
                <a:lnTo>
                  <a:pt x="4" y="6"/>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09" name="Freeform 163"/>
          <p:cNvSpPr>
            <a:spLocks/>
          </p:cNvSpPr>
          <p:nvPr/>
        </p:nvSpPr>
        <p:spPr bwMode="auto">
          <a:xfrm>
            <a:off x="5859463" y="2544763"/>
            <a:ext cx="4762" cy="4762"/>
          </a:xfrm>
          <a:custGeom>
            <a:avLst/>
            <a:gdLst>
              <a:gd name="T0" fmla="*/ 0 w 9"/>
              <a:gd name="T1" fmla="*/ 2147483646 h 10"/>
              <a:gd name="T2" fmla="*/ 0 w 9"/>
              <a:gd name="T3" fmla="*/ 2147483646 h 10"/>
              <a:gd name="T4" fmla="*/ 0 w 9"/>
              <a:gd name="T5" fmla="*/ 2147483646 h 10"/>
              <a:gd name="T6" fmla="*/ 0 w 9"/>
              <a:gd name="T7" fmla="*/ 2147483646 h 10"/>
              <a:gd name="T8" fmla="*/ 2147483646 w 9"/>
              <a:gd name="T9" fmla="*/ 0 h 10"/>
              <a:gd name="T10" fmla="*/ 2147483646 w 9"/>
              <a:gd name="T11" fmla="*/ 214748364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0" y="2"/>
                </a:moveTo>
                <a:lnTo>
                  <a:pt x="0" y="8"/>
                </a:lnTo>
                <a:lnTo>
                  <a:pt x="0" y="5"/>
                </a:lnTo>
                <a:lnTo>
                  <a:pt x="0" y="2"/>
                </a:lnTo>
                <a:lnTo>
                  <a:pt x="6" y="0"/>
                </a:lnTo>
                <a:lnTo>
                  <a:pt x="9"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0" name="Freeform 164"/>
          <p:cNvSpPr>
            <a:spLocks/>
          </p:cNvSpPr>
          <p:nvPr/>
        </p:nvSpPr>
        <p:spPr bwMode="auto">
          <a:xfrm>
            <a:off x="5876925" y="2540000"/>
            <a:ext cx="1588" cy="11113"/>
          </a:xfrm>
          <a:custGeom>
            <a:avLst/>
            <a:gdLst>
              <a:gd name="T0" fmla="*/ 0 w 1588"/>
              <a:gd name="T1" fmla="*/ 2147483646 h 20"/>
              <a:gd name="T2" fmla="*/ 0 w 1588"/>
              <a:gd name="T3" fmla="*/ 0 h 20"/>
              <a:gd name="T4" fmla="*/ 0 w 1588"/>
              <a:gd name="T5" fmla="*/ 2147483646 h 20"/>
              <a:gd name="T6" fmla="*/ 0 w 1588"/>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20">
                <a:moveTo>
                  <a:pt x="0" y="20"/>
                </a:moveTo>
                <a:lnTo>
                  <a:pt x="0" y="0"/>
                </a:lnTo>
                <a:lnTo>
                  <a:pt x="0" y="6"/>
                </a:lnTo>
                <a:lnTo>
                  <a:pt x="0" y="2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1" name="Line 165"/>
          <p:cNvSpPr>
            <a:spLocks noChangeShapeType="1"/>
          </p:cNvSpPr>
          <p:nvPr/>
        </p:nvSpPr>
        <p:spPr bwMode="auto">
          <a:xfrm flipV="1">
            <a:off x="5883275" y="2541588"/>
            <a:ext cx="1588"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12" name="Freeform 166"/>
          <p:cNvSpPr>
            <a:spLocks/>
          </p:cNvSpPr>
          <p:nvPr/>
        </p:nvSpPr>
        <p:spPr bwMode="auto">
          <a:xfrm>
            <a:off x="5892800" y="2540000"/>
            <a:ext cx="3175" cy="11113"/>
          </a:xfrm>
          <a:custGeom>
            <a:avLst/>
            <a:gdLst>
              <a:gd name="T0" fmla="*/ 2147483646 w 5"/>
              <a:gd name="T1" fmla="*/ 2147483646 h 21"/>
              <a:gd name="T2" fmla="*/ 2147483646 w 5"/>
              <a:gd name="T3" fmla="*/ 2147483646 h 21"/>
              <a:gd name="T4" fmla="*/ 2147483646 w 5"/>
              <a:gd name="T5" fmla="*/ 2147483646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1">
                <a:moveTo>
                  <a:pt x="5" y="5"/>
                </a:moveTo>
                <a:lnTo>
                  <a:pt x="5" y="11"/>
                </a:lnTo>
                <a:lnTo>
                  <a:pt x="3" y="7"/>
                </a:lnTo>
                <a:lnTo>
                  <a:pt x="3" y="21"/>
                </a:lnTo>
                <a:lnTo>
                  <a:pt x="0" y="1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3" name="Freeform 167"/>
          <p:cNvSpPr>
            <a:spLocks/>
          </p:cNvSpPr>
          <p:nvPr/>
        </p:nvSpPr>
        <p:spPr bwMode="auto">
          <a:xfrm>
            <a:off x="5900738" y="2543175"/>
            <a:ext cx="1587" cy="3175"/>
          </a:xfrm>
          <a:custGeom>
            <a:avLst/>
            <a:gdLst>
              <a:gd name="T0" fmla="*/ 0 w 3"/>
              <a:gd name="T1" fmla="*/ 0 h 8"/>
              <a:gd name="T2" fmla="*/ 0 w 3"/>
              <a:gd name="T3" fmla="*/ 2147483646 h 8"/>
              <a:gd name="T4" fmla="*/ 2147483646 w 3"/>
              <a:gd name="T5" fmla="*/ 2147483646 h 8"/>
              <a:gd name="T6" fmla="*/ 2147483646 w 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8">
                <a:moveTo>
                  <a:pt x="0" y="0"/>
                </a:moveTo>
                <a:lnTo>
                  <a:pt x="0" y="7"/>
                </a:lnTo>
                <a:lnTo>
                  <a:pt x="3" y="8"/>
                </a:lnTo>
                <a:lnTo>
                  <a:pt x="3"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4" name="Freeform 168"/>
          <p:cNvSpPr>
            <a:spLocks/>
          </p:cNvSpPr>
          <p:nvPr/>
        </p:nvSpPr>
        <p:spPr bwMode="auto">
          <a:xfrm>
            <a:off x="5964238" y="2538413"/>
            <a:ext cx="11112" cy="11112"/>
          </a:xfrm>
          <a:custGeom>
            <a:avLst/>
            <a:gdLst>
              <a:gd name="T0" fmla="*/ 2147483646 w 21"/>
              <a:gd name="T1" fmla="*/ 2147483646 h 22"/>
              <a:gd name="T2" fmla="*/ 0 w 21"/>
              <a:gd name="T3" fmla="*/ 2147483646 h 22"/>
              <a:gd name="T4" fmla="*/ 2147483646 w 21"/>
              <a:gd name="T5" fmla="*/ 2147483646 h 22"/>
              <a:gd name="T6" fmla="*/ 2147483646 w 21"/>
              <a:gd name="T7" fmla="*/ 2147483646 h 22"/>
              <a:gd name="T8" fmla="*/ 2147483646 w 21"/>
              <a:gd name="T9" fmla="*/ 2147483646 h 22"/>
              <a:gd name="T10" fmla="*/ 2147483646 w 21"/>
              <a:gd name="T11" fmla="*/ 2147483646 h 22"/>
              <a:gd name="T12" fmla="*/ 2147483646 w 21"/>
              <a:gd name="T13" fmla="*/ 2147483646 h 22"/>
              <a:gd name="T14" fmla="*/ 2147483646 w 21"/>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2">
                <a:moveTo>
                  <a:pt x="2" y="8"/>
                </a:moveTo>
                <a:lnTo>
                  <a:pt x="0" y="21"/>
                </a:lnTo>
                <a:lnTo>
                  <a:pt x="13" y="22"/>
                </a:lnTo>
                <a:lnTo>
                  <a:pt x="14" y="3"/>
                </a:lnTo>
                <a:lnTo>
                  <a:pt x="13" y="8"/>
                </a:lnTo>
                <a:lnTo>
                  <a:pt x="13" y="14"/>
                </a:lnTo>
                <a:lnTo>
                  <a:pt x="20" y="14"/>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5" name="Freeform 169"/>
          <p:cNvSpPr>
            <a:spLocks/>
          </p:cNvSpPr>
          <p:nvPr/>
        </p:nvSpPr>
        <p:spPr bwMode="auto">
          <a:xfrm>
            <a:off x="5981700" y="2541588"/>
            <a:ext cx="1588" cy="11112"/>
          </a:xfrm>
          <a:custGeom>
            <a:avLst/>
            <a:gdLst>
              <a:gd name="T0" fmla="*/ 2147483646 w 4"/>
              <a:gd name="T1" fmla="*/ 0 h 23"/>
              <a:gd name="T2" fmla="*/ 2147483646 w 4"/>
              <a:gd name="T3" fmla="*/ 2147483646 h 23"/>
              <a:gd name="T4" fmla="*/ 2147483646 w 4"/>
              <a:gd name="T5" fmla="*/ 2147483646 h 23"/>
              <a:gd name="T6" fmla="*/ 0 w 4"/>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3">
                <a:moveTo>
                  <a:pt x="4" y="0"/>
                </a:moveTo>
                <a:lnTo>
                  <a:pt x="2" y="15"/>
                </a:lnTo>
                <a:lnTo>
                  <a:pt x="2" y="4"/>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6" name="Freeform 170"/>
          <p:cNvSpPr>
            <a:spLocks/>
          </p:cNvSpPr>
          <p:nvPr/>
        </p:nvSpPr>
        <p:spPr bwMode="auto">
          <a:xfrm>
            <a:off x="6000750" y="2541588"/>
            <a:ext cx="7938" cy="6350"/>
          </a:xfrm>
          <a:custGeom>
            <a:avLst/>
            <a:gdLst>
              <a:gd name="T0" fmla="*/ 0 w 15"/>
              <a:gd name="T1" fmla="*/ 2147483646 h 14"/>
              <a:gd name="T2" fmla="*/ 2147483646 w 15"/>
              <a:gd name="T3" fmla="*/ 0 h 14"/>
              <a:gd name="T4" fmla="*/ 2147483646 w 15"/>
              <a:gd name="T5" fmla="*/ 2147483646 h 14"/>
              <a:gd name="T6" fmla="*/ 2147483646 w 15"/>
              <a:gd name="T7" fmla="*/ 2147483646 h 14"/>
              <a:gd name="T8" fmla="*/ 2147483646 w 15"/>
              <a:gd name="T9" fmla="*/ 2147483646 h 14"/>
              <a:gd name="T10" fmla="*/ 2147483646 w 15"/>
              <a:gd name="T11" fmla="*/ 214748364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0" y="8"/>
                </a:moveTo>
                <a:lnTo>
                  <a:pt x="9" y="0"/>
                </a:lnTo>
                <a:lnTo>
                  <a:pt x="10" y="8"/>
                </a:lnTo>
                <a:lnTo>
                  <a:pt x="9" y="14"/>
                </a:lnTo>
                <a:lnTo>
                  <a:pt x="11" y="9"/>
                </a:lnTo>
                <a:lnTo>
                  <a:pt x="1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7" name="Freeform 171"/>
          <p:cNvSpPr>
            <a:spLocks/>
          </p:cNvSpPr>
          <p:nvPr/>
        </p:nvSpPr>
        <p:spPr bwMode="auto">
          <a:xfrm>
            <a:off x="6021388" y="2544763"/>
            <a:ext cx="4762" cy="1587"/>
          </a:xfrm>
          <a:custGeom>
            <a:avLst/>
            <a:gdLst>
              <a:gd name="T0" fmla="*/ 2147483646 w 8"/>
              <a:gd name="T1" fmla="*/ 2147483646 h 4"/>
              <a:gd name="T2" fmla="*/ 0 w 8"/>
              <a:gd name="T3" fmla="*/ 2147483646 h 4"/>
              <a:gd name="T4" fmla="*/ 2147483646 w 8"/>
              <a:gd name="T5" fmla="*/ 2147483646 h 4"/>
              <a:gd name="T6" fmla="*/ 2147483646 w 8"/>
              <a:gd name="T7" fmla="*/ 2147483646 h 4"/>
              <a:gd name="T8" fmla="*/ 2147483646 w 8"/>
              <a:gd name="T9" fmla="*/ 2147483646 h 4"/>
              <a:gd name="T10" fmla="*/ 2147483646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2" y="2"/>
                </a:moveTo>
                <a:lnTo>
                  <a:pt x="0" y="4"/>
                </a:lnTo>
                <a:lnTo>
                  <a:pt x="2" y="4"/>
                </a:lnTo>
                <a:lnTo>
                  <a:pt x="7" y="2"/>
                </a:lnTo>
                <a:lnTo>
                  <a:pt x="5" y="2"/>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8" name="Freeform 172"/>
          <p:cNvSpPr>
            <a:spLocks/>
          </p:cNvSpPr>
          <p:nvPr/>
        </p:nvSpPr>
        <p:spPr bwMode="auto">
          <a:xfrm>
            <a:off x="6045200" y="2544763"/>
            <a:ext cx="4763" cy="1587"/>
          </a:xfrm>
          <a:custGeom>
            <a:avLst/>
            <a:gdLst>
              <a:gd name="T0" fmla="*/ 0 w 11"/>
              <a:gd name="T1" fmla="*/ 0 h 5"/>
              <a:gd name="T2" fmla="*/ 2147483646 w 11"/>
              <a:gd name="T3" fmla="*/ 2147483646 h 5"/>
              <a:gd name="T4" fmla="*/ 2147483646 w 11"/>
              <a:gd name="T5" fmla="*/ 2147483646 h 5"/>
              <a:gd name="T6" fmla="*/ 2147483646 w 11"/>
              <a:gd name="T7" fmla="*/ 2147483646 h 5"/>
              <a:gd name="T8" fmla="*/ 2147483646 w 11"/>
              <a:gd name="T9" fmla="*/ 2147483646 h 5"/>
              <a:gd name="T10" fmla="*/ 2147483646 w 11"/>
              <a:gd name="T11" fmla="*/ 2147483646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5">
                <a:moveTo>
                  <a:pt x="0" y="0"/>
                </a:moveTo>
                <a:lnTo>
                  <a:pt x="7" y="3"/>
                </a:lnTo>
                <a:lnTo>
                  <a:pt x="3" y="2"/>
                </a:lnTo>
                <a:lnTo>
                  <a:pt x="7" y="3"/>
                </a:lnTo>
                <a:lnTo>
                  <a:pt x="11" y="5"/>
                </a:lnTo>
                <a:lnTo>
                  <a:pt x="7"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19" name="Line 173"/>
          <p:cNvSpPr>
            <a:spLocks noChangeShapeType="1"/>
          </p:cNvSpPr>
          <p:nvPr/>
        </p:nvSpPr>
        <p:spPr bwMode="auto">
          <a:xfrm flipH="1" flipV="1">
            <a:off x="6046788" y="25368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0" name="Freeform 174"/>
          <p:cNvSpPr>
            <a:spLocks/>
          </p:cNvSpPr>
          <p:nvPr/>
        </p:nvSpPr>
        <p:spPr bwMode="auto">
          <a:xfrm>
            <a:off x="6046788" y="2590800"/>
            <a:ext cx="3175" cy="1588"/>
          </a:xfrm>
          <a:custGeom>
            <a:avLst/>
            <a:gdLst>
              <a:gd name="T0" fmla="*/ 0 w 7"/>
              <a:gd name="T1" fmla="*/ 2147483646 h 3"/>
              <a:gd name="T2" fmla="*/ 2147483646 w 7"/>
              <a:gd name="T3" fmla="*/ 2147483646 h 3"/>
              <a:gd name="T4" fmla="*/ 2147483646 w 7"/>
              <a:gd name="T5" fmla="*/ 2147483646 h 3"/>
              <a:gd name="T6" fmla="*/ 2147483646 w 7"/>
              <a:gd name="T7" fmla="*/ 0 h 3"/>
              <a:gd name="T8" fmla="*/ 2147483646 w 7"/>
              <a:gd name="T9" fmla="*/ 2147483646 h 3"/>
              <a:gd name="T10" fmla="*/ 2147483646 w 7"/>
              <a:gd name="T11" fmla="*/ 214748364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
                <a:moveTo>
                  <a:pt x="0" y="2"/>
                </a:moveTo>
                <a:lnTo>
                  <a:pt x="5" y="2"/>
                </a:lnTo>
                <a:lnTo>
                  <a:pt x="3" y="2"/>
                </a:lnTo>
                <a:lnTo>
                  <a:pt x="7" y="0"/>
                </a:lnTo>
                <a:lnTo>
                  <a:pt x="7" y="2"/>
                </a:lnTo>
                <a:lnTo>
                  <a:pt x="3"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21" name="Freeform 175"/>
          <p:cNvSpPr>
            <a:spLocks/>
          </p:cNvSpPr>
          <p:nvPr/>
        </p:nvSpPr>
        <p:spPr bwMode="auto">
          <a:xfrm>
            <a:off x="6046788" y="2601913"/>
            <a:ext cx="4762" cy="3175"/>
          </a:xfrm>
          <a:custGeom>
            <a:avLst/>
            <a:gdLst>
              <a:gd name="T0" fmla="*/ 2147483646 w 10"/>
              <a:gd name="T1" fmla="*/ 2147483646 h 6"/>
              <a:gd name="T2" fmla="*/ 2147483646 w 10"/>
              <a:gd name="T3" fmla="*/ 0 h 6"/>
              <a:gd name="T4" fmla="*/ 2147483646 w 10"/>
              <a:gd name="T5" fmla="*/ 2147483646 h 6"/>
              <a:gd name="T6" fmla="*/ 2147483646 w 10"/>
              <a:gd name="T7" fmla="*/ 2147483646 h 6"/>
              <a:gd name="T8" fmla="*/ 0 w 10"/>
              <a:gd name="T9" fmla="*/ 2147483646 h 6"/>
              <a:gd name="T10" fmla="*/ 2147483646 w 10"/>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
                <a:moveTo>
                  <a:pt x="4" y="2"/>
                </a:moveTo>
                <a:lnTo>
                  <a:pt x="10" y="0"/>
                </a:lnTo>
                <a:lnTo>
                  <a:pt x="10" y="3"/>
                </a:lnTo>
                <a:lnTo>
                  <a:pt x="1" y="6"/>
                </a:lnTo>
                <a:lnTo>
                  <a:pt x="0" y="3"/>
                </a:lnTo>
                <a:lnTo>
                  <a:pt x="6"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22" name="Line 176"/>
          <p:cNvSpPr>
            <a:spLocks noChangeShapeType="1"/>
          </p:cNvSpPr>
          <p:nvPr/>
        </p:nvSpPr>
        <p:spPr bwMode="auto">
          <a:xfrm flipH="1">
            <a:off x="6048375" y="26336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3" name="Line 177"/>
          <p:cNvSpPr>
            <a:spLocks noChangeShapeType="1"/>
          </p:cNvSpPr>
          <p:nvPr/>
        </p:nvSpPr>
        <p:spPr bwMode="auto">
          <a:xfrm flipH="1">
            <a:off x="6048375" y="26463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4" name="Line 178"/>
          <p:cNvSpPr>
            <a:spLocks noChangeShapeType="1"/>
          </p:cNvSpPr>
          <p:nvPr/>
        </p:nvSpPr>
        <p:spPr bwMode="auto">
          <a:xfrm>
            <a:off x="6048375" y="266065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5" name="Line 179"/>
          <p:cNvSpPr>
            <a:spLocks noChangeShapeType="1"/>
          </p:cNvSpPr>
          <p:nvPr/>
        </p:nvSpPr>
        <p:spPr bwMode="auto">
          <a:xfrm>
            <a:off x="6008688" y="2628900"/>
            <a:ext cx="111125"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6" name="Freeform 180"/>
          <p:cNvSpPr>
            <a:spLocks/>
          </p:cNvSpPr>
          <p:nvPr/>
        </p:nvSpPr>
        <p:spPr bwMode="auto">
          <a:xfrm>
            <a:off x="6022975" y="2457450"/>
            <a:ext cx="127000" cy="12700"/>
          </a:xfrm>
          <a:custGeom>
            <a:avLst/>
            <a:gdLst>
              <a:gd name="T0" fmla="*/ 2147483646 w 241"/>
              <a:gd name="T1" fmla="*/ 2147483646 h 26"/>
              <a:gd name="T2" fmla="*/ 2147483646 w 241"/>
              <a:gd name="T3" fmla="*/ 0 h 26"/>
              <a:gd name="T4" fmla="*/ 2147483646 w 241"/>
              <a:gd name="T5" fmla="*/ 2147483646 h 26"/>
              <a:gd name="T6" fmla="*/ 2147483646 w 241"/>
              <a:gd name="T7" fmla="*/ 2147483646 h 26"/>
              <a:gd name="T8" fmla="*/ 2147483646 w 241"/>
              <a:gd name="T9" fmla="*/ 2147483646 h 26"/>
              <a:gd name="T10" fmla="*/ 2147483646 w 241"/>
              <a:gd name="T11" fmla="*/ 2147483646 h 26"/>
              <a:gd name="T12" fmla="*/ 2147483646 w 241"/>
              <a:gd name="T13" fmla="*/ 2147483646 h 26"/>
              <a:gd name="T14" fmla="*/ 0 w 241"/>
              <a:gd name="T15" fmla="*/ 21474836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26">
                <a:moveTo>
                  <a:pt x="241" y="26"/>
                </a:moveTo>
                <a:lnTo>
                  <a:pt x="29" y="0"/>
                </a:lnTo>
                <a:lnTo>
                  <a:pt x="23" y="2"/>
                </a:lnTo>
                <a:lnTo>
                  <a:pt x="15" y="5"/>
                </a:lnTo>
                <a:lnTo>
                  <a:pt x="22" y="3"/>
                </a:lnTo>
                <a:lnTo>
                  <a:pt x="9" y="7"/>
                </a:lnTo>
                <a:lnTo>
                  <a:pt x="5" y="2"/>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27" name="Line 181"/>
          <p:cNvSpPr>
            <a:spLocks noChangeShapeType="1"/>
          </p:cNvSpPr>
          <p:nvPr/>
        </p:nvSpPr>
        <p:spPr bwMode="auto">
          <a:xfrm flipH="1" flipV="1">
            <a:off x="5961063" y="2454275"/>
            <a:ext cx="55562"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28" name="Freeform 182"/>
          <p:cNvSpPr>
            <a:spLocks/>
          </p:cNvSpPr>
          <p:nvPr/>
        </p:nvSpPr>
        <p:spPr bwMode="auto">
          <a:xfrm>
            <a:off x="5926138" y="2457450"/>
            <a:ext cx="19050" cy="3175"/>
          </a:xfrm>
          <a:custGeom>
            <a:avLst/>
            <a:gdLst>
              <a:gd name="T0" fmla="*/ 2147483646 w 36"/>
              <a:gd name="T1" fmla="*/ 2147483646 h 7"/>
              <a:gd name="T2" fmla="*/ 2147483646 w 36"/>
              <a:gd name="T3" fmla="*/ 2147483646 h 7"/>
              <a:gd name="T4" fmla="*/ 2147483646 w 36"/>
              <a:gd name="T5" fmla="*/ 2147483646 h 7"/>
              <a:gd name="T6" fmla="*/ 2147483646 w 36"/>
              <a:gd name="T7" fmla="*/ 2147483646 h 7"/>
              <a:gd name="T8" fmla="*/ 2147483646 w 36"/>
              <a:gd name="T9" fmla="*/ 2147483646 h 7"/>
              <a:gd name="T10" fmla="*/ 2147483646 w 36"/>
              <a:gd name="T11" fmla="*/ 2147483646 h 7"/>
              <a:gd name="T12" fmla="*/ 2147483646 w 36"/>
              <a:gd name="T13" fmla="*/ 2147483646 h 7"/>
              <a:gd name="T14" fmla="*/ 2147483646 w 36"/>
              <a:gd name="T15" fmla="*/ 2147483646 h 7"/>
              <a:gd name="T16" fmla="*/ 0 w 36"/>
              <a:gd name="T17" fmla="*/ 2147483646 h 7"/>
              <a:gd name="T18" fmla="*/ 2147483646 w 3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7">
                <a:moveTo>
                  <a:pt x="36" y="1"/>
                </a:moveTo>
                <a:lnTo>
                  <a:pt x="32" y="2"/>
                </a:lnTo>
                <a:lnTo>
                  <a:pt x="31" y="1"/>
                </a:lnTo>
                <a:lnTo>
                  <a:pt x="27" y="4"/>
                </a:lnTo>
                <a:lnTo>
                  <a:pt x="26" y="2"/>
                </a:lnTo>
                <a:lnTo>
                  <a:pt x="30" y="1"/>
                </a:lnTo>
                <a:lnTo>
                  <a:pt x="15" y="1"/>
                </a:lnTo>
                <a:lnTo>
                  <a:pt x="7" y="6"/>
                </a:lnTo>
                <a:lnTo>
                  <a:pt x="0" y="7"/>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29" name="Line 183"/>
          <p:cNvSpPr>
            <a:spLocks noChangeShapeType="1"/>
          </p:cNvSpPr>
          <p:nvPr/>
        </p:nvSpPr>
        <p:spPr bwMode="auto">
          <a:xfrm flipH="1">
            <a:off x="5913438" y="2457450"/>
            <a:ext cx="31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30" name="Freeform 184"/>
          <p:cNvSpPr>
            <a:spLocks/>
          </p:cNvSpPr>
          <p:nvPr/>
        </p:nvSpPr>
        <p:spPr bwMode="auto">
          <a:xfrm>
            <a:off x="5903913" y="2454275"/>
            <a:ext cx="7937" cy="9525"/>
          </a:xfrm>
          <a:custGeom>
            <a:avLst/>
            <a:gdLst>
              <a:gd name="T0" fmla="*/ 2147483646 w 14"/>
              <a:gd name="T1" fmla="*/ 0 h 16"/>
              <a:gd name="T2" fmla="*/ 2147483646 w 14"/>
              <a:gd name="T3" fmla="*/ 2147483646 h 16"/>
              <a:gd name="T4" fmla="*/ 2147483646 w 14"/>
              <a:gd name="T5" fmla="*/ 2147483646 h 16"/>
              <a:gd name="T6" fmla="*/ 0 w 14"/>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6">
                <a:moveTo>
                  <a:pt x="14" y="0"/>
                </a:moveTo>
                <a:lnTo>
                  <a:pt x="4" y="9"/>
                </a:lnTo>
                <a:lnTo>
                  <a:pt x="8" y="4"/>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1" name="Freeform 185"/>
          <p:cNvSpPr>
            <a:spLocks/>
          </p:cNvSpPr>
          <p:nvPr/>
        </p:nvSpPr>
        <p:spPr bwMode="auto">
          <a:xfrm>
            <a:off x="5822950" y="2430463"/>
            <a:ext cx="125413" cy="14287"/>
          </a:xfrm>
          <a:custGeom>
            <a:avLst/>
            <a:gdLst>
              <a:gd name="T0" fmla="*/ 2147483646 w 238"/>
              <a:gd name="T1" fmla="*/ 0 h 28"/>
              <a:gd name="T2" fmla="*/ 2147483646 w 238"/>
              <a:gd name="T3" fmla="*/ 0 h 28"/>
              <a:gd name="T4" fmla="*/ 2147483646 w 238"/>
              <a:gd name="T5" fmla="*/ 0 h 28"/>
              <a:gd name="T6" fmla="*/ 2147483646 w 238"/>
              <a:gd name="T7" fmla="*/ 0 h 28"/>
              <a:gd name="T8" fmla="*/ 2147483646 w 238"/>
              <a:gd name="T9" fmla="*/ 2147483646 h 28"/>
              <a:gd name="T10" fmla="*/ 2147483646 w 238"/>
              <a:gd name="T11" fmla="*/ 2147483646 h 28"/>
              <a:gd name="T12" fmla="*/ 2147483646 w 238"/>
              <a:gd name="T13" fmla="*/ 2147483646 h 28"/>
              <a:gd name="T14" fmla="*/ 0 w 238"/>
              <a:gd name="T15" fmla="*/ 2147483646 h 28"/>
              <a:gd name="T16" fmla="*/ 2147483646 w 238"/>
              <a:gd name="T17" fmla="*/ 2147483646 h 28"/>
              <a:gd name="T18" fmla="*/ 2147483646 w 238"/>
              <a:gd name="T19" fmla="*/ 2147483646 h 28"/>
              <a:gd name="T20" fmla="*/ 2147483646 w 238"/>
              <a:gd name="T21" fmla="*/ 2147483646 h 28"/>
              <a:gd name="T22" fmla="*/ 2147483646 w 238"/>
              <a:gd name="T23" fmla="*/ 2147483646 h 28"/>
              <a:gd name="T24" fmla="*/ 2147483646 w 238"/>
              <a:gd name="T25" fmla="*/ 2147483646 h 28"/>
              <a:gd name="T26" fmla="*/ 2147483646 w 238"/>
              <a:gd name="T27" fmla="*/ 2147483646 h 28"/>
              <a:gd name="T28" fmla="*/ 2147483646 w 238"/>
              <a:gd name="T29" fmla="*/ 2147483646 h 28"/>
              <a:gd name="T30" fmla="*/ 2147483646 w 238"/>
              <a:gd name="T31" fmla="*/ 2147483646 h 28"/>
              <a:gd name="T32" fmla="*/ 2147483646 w 238"/>
              <a:gd name="T33" fmla="*/ 2147483646 h 28"/>
              <a:gd name="T34" fmla="*/ 2147483646 w 238"/>
              <a:gd name="T35" fmla="*/ 2147483646 h 28"/>
              <a:gd name="T36" fmla="*/ 2147483646 w 238"/>
              <a:gd name="T37" fmla="*/ 2147483646 h 28"/>
              <a:gd name="T38" fmla="*/ 2147483646 w 238"/>
              <a:gd name="T39" fmla="*/ 2147483646 h 28"/>
              <a:gd name="T40" fmla="*/ 2147483646 w 238"/>
              <a:gd name="T41" fmla="*/ 0 h 28"/>
              <a:gd name="T42" fmla="*/ 2147483646 w 238"/>
              <a:gd name="T43" fmla="*/ 2147483646 h 28"/>
              <a:gd name="T44" fmla="*/ 2147483646 w 238"/>
              <a:gd name="T45" fmla="*/ 2147483646 h 28"/>
              <a:gd name="T46" fmla="*/ 2147483646 w 238"/>
              <a:gd name="T47" fmla="*/ 2147483646 h 28"/>
              <a:gd name="T48" fmla="*/ 2147483646 w 238"/>
              <a:gd name="T49" fmla="*/ 2147483646 h 28"/>
              <a:gd name="T50" fmla="*/ 2147483646 w 238"/>
              <a:gd name="T51" fmla="*/ 0 h 28"/>
              <a:gd name="T52" fmla="*/ 2147483646 w 238"/>
              <a:gd name="T53" fmla="*/ 0 h 28"/>
              <a:gd name="T54" fmla="*/ 2147483646 w 238"/>
              <a:gd name="T55" fmla="*/ 0 h 28"/>
              <a:gd name="T56" fmla="*/ 2147483646 w 238"/>
              <a:gd name="T57" fmla="*/ 0 h 28"/>
              <a:gd name="T58" fmla="*/ 2147483646 w 238"/>
              <a:gd name="T59" fmla="*/ 0 h 28"/>
              <a:gd name="T60" fmla="*/ 2147483646 w 238"/>
              <a:gd name="T61" fmla="*/ 0 h 28"/>
              <a:gd name="T62" fmla="*/ 2147483646 w 238"/>
              <a:gd name="T63" fmla="*/ 0 h 28"/>
              <a:gd name="T64" fmla="*/ 2147483646 w 238"/>
              <a:gd name="T65" fmla="*/ 0 h 28"/>
              <a:gd name="T66" fmla="*/ 2147483646 w 238"/>
              <a:gd name="T67" fmla="*/ 0 h 28"/>
              <a:gd name="T68" fmla="*/ 2147483646 w 238"/>
              <a:gd name="T69" fmla="*/ 0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8" h="28">
                <a:moveTo>
                  <a:pt x="238" y="28"/>
                </a:moveTo>
                <a:lnTo>
                  <a:pt x="26" y="0"/>
                </a:lnTo>
                <a:lnTo>
                  <a:pt x="25" y="0"/>
                </a:lnTo>
                <a:lnTo>
                  <a:pt x="26" y="0"/>
                </a:lnTo>
                <a:lnTo>
                  <a:pt x="25" y="0"/>
                </a:lnTo>
                <a:lnTo>
                  <a:pt x="22" y="0"/>
                </a:lnTo>
                <a:lnTo>
                  <a:pt x="21" y="0"/>
                </a:lnTo>
                <a:lnTo>
                  <a:pt x="20" y="0"/>
                </a:lnTo>
                <a:lnTo>
                  <a:pt x="20" y="1"/>
                </a:lnTo>
                <a:lnTo>
                  <a:pt x="19" y="1"/>
                </a:lnTo>
                <a:lnTo>
                  <a:pt x="7" y="3"/>
                </a:lnTo>
                <a:lnTo>
                  <a:pt x="6" y="5"/>
                </a:lnTo>
                <a:lnTo>
                  <a:pt x="3" y="5"/>
                </a:lnTo>
                <a:lnTo>
                  <a:pt x="2" y="5"/>
                </a:lnTo>
                <a:lnTo>
                  <a:pt x="2" y="6"/>
                </a:lnTo>
                <a:lnTo>
                  <a:pt x="0" y="6"/>
                </a:lnTo>
                <a:lnTo>
                  <a:pt x="0" y="5"/>
                </a:lnTo>
                <a:lnTo>
                  <a:pt x="2" y="3"/>
                </a:lnTo>
                <a:lnTo>
                  <a:pt x="3" y="3"/>
                </a:lnTo>
                <a:lnTo>
                  <a:pt x="2" y="3"/>
                </a:lnTo>
                <a:lnTo>
                  <a:pt x="0" y="3"/>
                </a:lnTo>
                <a:lnTo>
                  <a:pt x="3" y="3"/>
                </a:lnTo>
                <a:lnTo>
                  <a:pt x="3" y="1"/>
                </a:lnTo>
                <a:lnTo>
                  <a:pt x="6" y="1"/>
                </a:lnTo>
                <a:lnTo>
                  <a:pt x="3" y="3"/>
                </a:lnTo>
                <a:lnTo>
                  <a:pt x="6" y="1"/>
                </a:lnTo>
                <a:lnTo>
                  <a:pt x="7" y="1"/>
                </a:lnTo>
                <a:lnTo>
                  <a:pt x="6" y="1"/>
                </a:lnTo>
                <a:lnTo>
                  <a:pt x="7" y="1"/>
                </a:lnTo>
                <a:lnTo>
                  <a:pt x="8" y="1"/>
                </a:lnTo>
                <a:lnTo>
                  <a:pt x="7" y="1"/>
                </a:lnTo>
                <a:lnTo>
                  <a:pt x="8" y="1"/>
                </a:lnTo>
                <a:lnTo>
                  <a:pt x="10" y="1"/>
                </a:lnTo>
                <a:lnTo>
                  <a:pt x="8" y="1"/>
                </a:lnTo>
                <a:lnTo>
                  <a:pt x="8" y="3"/>
                </a:lnTo>
                <a:lnTo>
                  <a:pt x="7" y="3"/>
                </a:lnTo>
                <a:lnTo>
                  <a:pt x="8" y="3"/>
                </a:lnTo>
                <a:lnTo>
                  <a:pt x="10" y="3"/>
                </a:lnTo>
                <a:lnTo>
                  <a:pt x="12" y="1"/>
                </a:lnTo>
                <a:lnTo>
                  <a:pt x="10" y="1"/>
                </a:lnTo>
                <a:lnTo>
                  <a:pt x="10" y="0"/>
                </a:lnTo>
                <a:lnTo>
                  <a:pt x="12" y="0"/>
                </a:lnTo>
                <a:lnTo>
                  <a:pt x="12" y="1"/>
                </a:lnTo>
                <a:lnTo>
                  <a:pt x="13" y="1"/>
                </a:lnTo>
                <a:lnTo>
                  <a:pt x="14" y="1"/>
                </a:lnTo>
                <a:lnTo>
                  <a:pt x="15" y="1"/>
                </a:lnTo>
                <a:lnTo>
                  <a:pt x="19" y="1"/>
                </a:lnTo>
                <a:lnTo>
                  <a:pt x="30" y="1"/>
                </a:lnTo>
                <a:lnTo>
                  <a:pt x="28" y="1"/>
                </a:lnTo>
                <a:lnTo>
                  <a:pt x="27" y="1"/>
                </a:lnTo>
                <a:lnTo>
                  <a:pt x="27" y="0"/>
                </a:lnTo>
                <a:lnTo>
                  <a:pt x="26" y="0"/>
                </a:lnTo>
                <a:lnTo>
                  <a:pt x="25" y="0"/>
                </a:lnTo>
                <a:lnTo>
                  <a:pt x="22" y="0"/>
                </a:lnTo>
                <a:lnTo>
                  <a:pt x="21" y="0"/>
                </a:lnTo>
                <a:lnTo>
                  <a:pt x="20" y="0"/>
                </a:lnTo>
                <a:lnTo>
                  <a:pt x="19" y="0"/>
                </a:lnTo>
                <a:lnTo>
                  <a:pt x="15" y="0"/>
                </a:lnTo>
                <a:lnTo>
                  <a:pt x="14" y="0"/>
                </a:lnTo>
                <a:lnTo>
                  <a:pt x="13" y="0"/>
                </a:lnTo>
                <a:lnTo>
                  <a:pt x="12" y="0"/>
                </a:lnTo>
                <a:lnTo>
                  <a:pt x="13" y="0"/>
                </a:lnTo>
                <a:lnTo>
                  <a:pt x="14" y="0"/>
                </a:lnTo>
                <a:lnTo>
                  <a:pt x="15" y="0"/>
                </a:lnTo>
                <a:lnTo>
                  <a:pt x="19" y="0"/>
                </a:lnTo>
                <a:lnTo>
                  <a:pt x="20" y="0"/>
                </a:lnTo>
                <a:lnTo>
                  <a:pt x="21" y="0"/>
                </a:lnTo>
                <a:lnTo>
                  <a:pt x="22" y="0"/>
                </a:lnTo>
                <a:lnTo>
                  <a:pt x="25" y="0"/>
                </a:lnTo>
                <a:lnTo>
                  <a:pt x="20" y="0"/>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2" name="Freeform 186"/>
          <p:cNvSpPr>
            <a:spLocks/>
          </p:cNvSpPr>
          <p:nvPr/>
        </p:nvSpPr>
        <p:spPr bwMode="auto">
          <a:xfrm>
            <a:off x="5797550" y="2432050"/>
            <a:ext cx="28575" cy="19050"/>
          </a:xfrm>
          <a:custGeom>
            <a:avLst/>
            <a:gdLst>
              <a:gd name="T0" fmla="*/ 2147483646 w 54"/>
              <a:gd name="T1" fmla="*/ 2147483646 h 38"/>
              <a:gd name="T2" fmla="*/ 2147483646 w 54"/>
              <a:gd name="T3" fmla="*/ 2147483646 h 38"/>
              <a:gd name="T4" fmla="*/ 2147483646 w 54"/>
              <a:gd name="T5" fmla="*/ 2147483646 h 38"/>
              <a:gd name="T6" fmla="*/ 2147483646 w 54"/>
              <a:gd name="T7" fmla="*/ 2147483646 h 38"/>
              <a:gd name="T8" fmla="*/ 2147483646 w 54"/>
              <a:gd name="T9" fmla="*/ 2147483646 h 38"/>
              <a:gd name="T10" fmla="*/ 2147483646 w 54"/>
              <a:gd name="T11" fmla="*/ 2147483646 h 38"/>
              <a:gd name="T12" fmla="*/ 2147483646 w 54"/>
              <a:gd name="T13" fmla="*/ 2147483646 h 38"/>
              <a:gd name="T14" fmla="*/ 2147483646 w 54"/>
              <a:gd name="T15" fmla="*/ 2147483646 h 38"/>
              <a:gd name="T16" fmla="*/ 2147483646 w 54"/>
              <a:gd name="T17" fmla="*/ 2147483646 h 38"/>
              <a:gd name="T18" fmla="*/ 2147483646 w 54"/>
              <a:gd name="T19" fmla="*/ 2147483646 h 38"/>
              <a:gd name="T20" fmla="*/ 2147483646 w 54"/>
              <a:gd name="T21" fmla="*/ 2147483646 h 38"/>
              <a:gd name="T22" fmla="*/ 2147483646 w 54"/>
              <a:gd name="T23" fmla="*/ 2147483646 h 38"/>
              <a:gd name="T24" fmla="*/ 2147483646 w 54"/>
              <a:gd name="T25" fmla="*/ 2147483646 h 38"/>
              <a:gd name="T26" fmla="*/ 2147483646 w 54"/>
              <a:gd name="T27" fmla="*/ 2147483646 h 38"/>
              <a:gd name="T28" fmla="*/ 2147483646 w 54"/>
              <a:gd name="T29" fmla="*/ 2147483646 h 38"/>
              <a:gd name="T30" fmla="*/ 2147483646 w 54"/>
              <a:gd name="T31" fmla="*/ 2147483646 h 38"/>
              <a:gd name="T32" fmla="*/ 2147483646 w 54"/>
              <a:gd name="T33" fmla="*/ 2147483646 h 38"/>
              <a:gd name="T34" fmla="*/ 2147483646 w 54"/>
              <a:gd name="T35" fmla="*/ 2147483646 h 38"/>
              <a:gd name="T36" fmla="*/ 2147483646 w 54"/>
              <a:gd name="T37" fmla="*/ 2147483646 h 38"/>
              <a:gd name="T38" fmla="*/ 2147483646 w 54"/>
              <a:gd name="T39" fmla="*/ 2147483646 h 38"/>
              <a:gd name="T40" fmla="*/ 2147483646 w 54"/>
              <a:gd name="T41" fmla="*/ 2147483646 h 38"/>
              <a:gd name="T42" fmla="*/ 2147483646 w 54"/>
              <a:gd name="T43" fmla="*/ 2147483646 h 38"/>
              <a:gd name="T44" fmla="*/ 2147483646 w 54"/>
              <a:gd name="T45" fmla="*/ 2147483646 h 38"/>
              <a:gd name="T46" fmla="*/ 2147483646 w 54"/>
              <a:gd name="T47" fmla="*/ 2147483646 h 38"/>
              <a:gd name="T48" fmla="*/ 2147483646 w 54"/>
              <a:gd name="T49" fmla="*/ 2147483646 h 38"/>
              <a:gd name="T50" fmla="*/ 2147483646 w 54"/>
              <a:gd name="T51" fmla="*/ 2147483646 h 38"/>
              <a:gd name="T52" fmla="*/ 2147483646 w 54"/>
              <a:gd name="T53" fmla="*/ 2147483646 h 38"/>
              <a:gd name="T54" fmla="*/ 2147483646 w 54"/>
              <a:gd name="T55" fmla="*/ 2147483646 h 38"/>
              <a:gd name="T56" fmla="*/ 2147483646 w 54"/>
              <a:gd name="T57" fmla="*/ 2147483646 h 38"/>
              <a:gd name="T58" fmla="*/ 2147483646 w 54"/>
              <a:gd name="T59" fmla="*/ 2147483646 h 38"/>
              <a:gd name="T60" fmla="*/ 2147483646 w 54"/>
              <a:gd name="T61" fmla="*/ 2147483646 h 38"/>
              <a:gd name="T62" fmla="*/ 2147483646 w 54"/>
              <a:gd name="T63" fmla="*/ 2147483646 h 38"/>
              <a:gd name="T64" fmla="*/ 2147483646 w 54"/>
              <a:gd name="T65" fmla="*/ 2147483646 h 38"/>
              <a:gd name="T66" fmla="*/ 2147483646 w 54"/>
              <a:gd name="T67" fmla="*/ 2147483646 h 38"/>
              <a:gd name="T68" fmla="*/ 2147483646 w 54"/>
              <a:gd name="T69" fmla="*/ 2147483646 h 38"/>
              <a:gd name="T70" fmla="*/ 2147483646 w 54"/>
              <a:gd name="T71" fmla="*/ 2147483646 h 38"/>
              <a:gd name="T72" fmla="*/ 2147483646 w 54"/>
              <a:gd name="T73" fmla="*/ 2147483646 h 38"/>
              <a:gd name="T74" fmla="*/ 2147483646 w 54"/>
              <a:gd name="T75" fmla="*/ 2147483646 h 38"/>
              <a:gd name="T76" fmla="*/ 2147483646 w 54"/>
              <a:gd name="T77" fmla="*/ 2147483646 h 38"/>
              <a:gd name="T78" fmla="*/ 2147483646 w 54"/>
              <a:gd name="T79" fmla="*/ 2147483646 h 38"/>
              <a:gd name="T80" fmla="*/ 2147483646 w 54"/>
              <a:gd name="T81" fmla="*/ 2147483646 h 38"/>
              <a:gd name="T82" fmla="*/ 2147483646 w 54"/>
              <a:gd name="T83" fmla="*/ 2147483646 h 38"/>
              <a:gd name="T84" fmla="*/ 2147483646 w 54"/>
              <a:gd name="T85" fmla="*/ 2147483646 h 38"/>
              <a:gd name="T86" fmla="*/ 2147483646 w 54"/>
              <a:gd name="T87" fmla="*/ 2147483646 h 38"/>
              <a:gd name="T88" fmla="*/ 2147483646 w 54"/>
              <a:gd name="T89" fmla="*/ 2147483646 h 38"/>
              <a:gd name="T90" fmla="*/ 2147483646 w 54"/>
              <a:gd name="T91" fmla="*/ 2147483646 h 38"/>
              <a:gd name="T92" fmla="*/ 2147483646 w 54"/>
              <a:gd name="T93" fmla="*/ 2147483646 h 38"/>
              <a:gd name="T94" fmla="*/ 2147483646 w 54"/>
              <a:gd name="T95" fmla="*/ 2147483646 h 38"/>
              <a:gd name="T96" fmla="*/ 2147483646 w 54"/>
              <a:gd name="T97" fmla="*/ 2147483646 h 38"/>
              <a:gd name="T98" fmla="*/ 2147483646 w 54"/>
              <a:gd name="T99" fmla="*/ 2147483646 h 38"/>
              <a:gd name="T100" fmla="*/ 2147483646 w 54"/>
              <a:gd name="T101" fmla="*/ 2147483646 h 38"/>
              <a:gd name="T102" fmla="*/ 2147483646 w 54"/>
              <a:gd name="T103" fmla="*/ 2147483646 h 38"/>
              <a:gd name="T104" fmla="*/ 2147483646 w 54"/>
              <a:gd name="T105" fmla="*/ 2147483646 h 38"/>
              <a:gd name="T106" fmla="*/ 2147483646 w 54"/>
              <a:gd name="T107" fmla="*/ 2147483646 h 38"/>
              <a:gd name="T108" fmla="*/ 2147483646 w 54"/>
              <a:gd name="T109" fmla="*/ 2147483646 h 38"/>
              <a:gd name="T110" fmla="*/ 2147483646 w 54"/>
              <a:gd name="T111" fmla="*/ 0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 h="38">
                <a:moveTo>
                  <a:pt x="45" y="0"/>
                </a:moveTo>
                <a:lnTo>
                  <a:pt x="45" y="2"/>
                </a:lnTo>
                <a:lnTo>
                  <a:pt x="44" y="2"/>
                </a:lnTo>
                <a:lnTo>
                  <a:pt x="45" y="2"/>
                </a:lnTo>
                <a:lnTo>
                  <a:pt x="44" y="3"/>
                </a:lnTo>
                <a:lnTo>
                  <a:pt x="43" y="3"/>
                </a:lnTo>
                <a:lnTo>
                  <a:pt x="41" y="3"/>
                </a:lnTo>
                <a:lnTo>
                  <a:pt x="41" y="4"/>
                </a:lnTo>
                <a:lnTo>
                  <a:pt x="39" y="4"/>
                </a:lnTo>
                <a:lnTo>
                  <a:pt x="37" y="5"/>
                </a:lnTo>
                <a:lnTo>
                  <a:pt x="36" y="5"/>
                </a:lnTo>
                <a:lnTo>
                  <a:pt x="35" y="6"/>
                </a:lnTo>
                <a:lnTo>
                  <a:pt x="32" y="6"/>
                </a:lnTo>
                <a:lnTo>
                  <a:pt x="31" y="8"/>
                </a:lnTo>
                <a:lnTo>
                  <a:pt x="31" y="9"/>
                </a:lnTo>
                <a:lnTo>
                  <a:pt x="30" y="9"/>
                </a:lnTo>
                <a:lnTo>
                  <a:pt x="29" y="12"/>
                </a:lnTo>
                <a:lnTo>
                  <a:pt x="26" y="12"/>
                </a:lnTo>
                <a:lnTo>
                  <a:pt x="26" y="13"/>
                </a:lnTo>
                <a:lnTo>
                  <a:pt x="24" y="14"/>
                </a:lnTo>
                <a:lnTo>
                  <a:pt x="23" y="14"/>
                </a:lnTo>
                <a:lnTo>
                  <a:pt x="23" y="13"/>
                </a:lnTo>
                <a:lnTo>
                  <a:pt x="24" y="12"/>
                </a:lnTo>
                <a:lnTo>
                  <a:pt x="26" y="12"/>
                </a:lnTo>
                <a:lnTo>
                  <a:pt x="29" y="9"/>
                </a:lnTo>
                <a:lnTo>
                  <a:pt x="30" y="8"/>
                </a:lnTo>
                <a:lnTo>
                  <a:pt x="31" y="6"/>
                </a:lnTo>
                <a:lnTo>
                  <a:pt x="32" y="6"/>
                </a:lnTo>
                <a:lnTo>
                  <a:pt x="35" y="5"/>
                </a:lnTo>
                <a:lnTo>
                  <a:pt x="36" y="4"/>
                </a:lnTo>
                <a:lnTo>
                  <a:pt x="37" y="4"/>
                </a:lnTo>
                <a:lnTo>
                  <a:pt x="39" y="4"/>
                </a:lnTo>
                <a:lnTo>
                  <a:pt x="41" y="3"/>
                </a:lnTo>
                <a:lnTo>
                  <a:pt x="43" y="3"/>
                </a:lnTo>
                <a:lnTo>
                  <a:pt x="44" y="2"/>
                </a:lnTo>
                <a:lnTo>
                  <a:pt x="45" y="2"/>
                </a:lnTo>
                <a:lnTo>
                  <a:pt x="45" y="3"/>
                </a:lnTo>
                <a:lnTo>
                  <a:pt x="45" y="4"/>
                </a:lnTo>
                <a:lnTo>
                  <a:pt x="44" y="4"/>
                </a:lnTo>
                <a:lnTo>
                  <a:pt x="43" y="4"/>
                </a:lnTo>
                <a:lnTo>
                  <a:pt x="43" y="5"/>
                </a:lnTo>
                <a:lnTo>
                  <a:pt x="41" y="5"/>
                </a:lnTo>
                <a:lnTo>
                  <a:pt x="39" y="5"/>
                </a:lnTo>
                <a:lnTo>
                  <a:pt x="39" y="6"/>
                </a:lnTo>
                <a:lnTo>
                  <a:pt x="37" y="6"/>
                </a:lnTo>
                <a:lnTo>
                  <a:pt x="37" y="8"/>
                </a:lnTo>
                <a:lnTo>
                  <a:pt x="36" y="8"/>
                </a:lnTo>
                <a:lnTo>
                  <a:pt x="35" y="9"/>
                </a:lnTo>
                <a:lnTo>
                  <a:pt x="32" y="12"/>
                </a:lnTo>
                <a:lnTo>
                  <a:pt x="31" y="12"/>
                </a:lnTo>
                <a:lnTo>
                  <a:pt x="31" y="13"/>
                </a:lnTo>
                <a:lnTo>
                  <a:pt x="30" y="13"/>
                </a:lnTo>
                <a:lnTo>
                  <a:pt x="30" y="14"/>
                </a:lnTo>
                <a:lnTo>
                  <a:pt x="29" y="14"/>
                </a:lnTo>
                <a:lnTo>
                  <a:pt x="26" y="16"/>
                </a:lnTo>
                <a:lnTo>
                  <a:pt x="24" y="17"/>
                </a:lnTo>
                <a:lnTo>
                  <a:pt x="23" y="18"/>
                </a:lnTo>
                <a:lnTo>
                  <a:pt x="18" y="18"/>
                </a:lnTo>
                <a:lnTo>
                  <a:pt x="18" y="19"/>
                </a:lnTo>
                <a:lnTo>
                  <a:pt x="18" y="23"/>
                </a:lnTo>
                <a:lnTo>
                  <a:pt x="7" y="35"/>
                </a:lnTo>
                <a:lnTo>
                  <a:pt x="6" y="37"/>
                </a:lnTo>
                <a:lnTo>
                  <a:pt x="6" y="38"/>
                </a:lnTo>
                <a:lnTo>
                  <a:pt x="3" y="35"/>
                </a:lnTo>
                <a:lnTo>
                  <a:pt x="2" y="35"/>
                </a:lnTo>
                <a:lnTo>
                  <a:pt x="1" y="37"/>
                </a:lnTo>
                <a:lnTo>
                  <a:pt x="1" y="35"/>
                </a:lnTo>
                <a:lnTo>
                  <a:pt x="1" y="34"/>
                </a:lnTo>
                <a:lnTo>
                  <a:pt x="1" y="31"/>
                </a:lnTo>
                <a:lnTo>
                  <a:pt x="1" y="34"/>
                </a:lnTo>
                <a:lnTo>
                  <a:pt x="0" y="34"/>
                </a:lnTo>
                <a:lnTo>
                  <a:pt x="1" y="31"/>
                </a:lnTo>
                <a:lnTo>
                  <a:pt x="2" y="30"/>
                </a:lnTo>
                <a:lnTo>
                  <a:pt x="3" y="30"/>
                </a:lnTo>
                <a:lnTo>
                  <a:pt x="3" y="31"/>
                </a:lnTo>
                <a:lnTo>
                  <a:pt x="2" y="34"/>
                </a:lnTo>
                <a:lnTo>
                  <a:pt x="1" y="34"/>
                </a:lnTo>
                <a:lnTo>
                  <a:pt x="1" y="31"/>
                </a:lnTo>
                <a:lnTo>
                  <a:pt x="2" y="31"/>
                </a:lnTo>
                <a:lnTo>
                  <a:pt x="1" y="31"/>
                </a:lnTo>
                <a:lnTo>
                  <a:pt x="2" y="31"/>
                </a:lnTo>
                <a:lnTo>
                  <a:pt x="2" y="30"/>
                </a:lnTo>
                <a:lnTo>
                  <a:pt x="2" y="31"/>
                </a:lnTo>
                <a:lnTo>
                  <a:pt x="6" y="29"/>
                </a:lnTo>
                <a:lnTo>
                  <a:pt x="6" y="28"/>
                </a:lnTo>
                <a:lnTo>
                  <a:pt x="7" y="26"/>
                </a:lnTo>
                <a:lnTo>
                  <a:pt x="13" y="23"/>
                </a:lnTo>
                <a:lnTo>
                  <a:pt x="14" y="21"/>
                </a:lnTo>
                <a:lnTo>
                  <a:pt x="15" y="19"/>
                </a:lnTo>
                <a:lnTo>
                  <a:pt x="17" y="18"/>
                </a:lnTo>
                <a:lnTo>
                  <a:pt x="18" y="17"/>
                </a:lnTo>
                <a:lnTo>
                  <a:pt x="18" y="19"/>
                </a:lnTo>
                <a:lnTo>
                  <a:pt x="17" y="19"/>
                </a:lnTo>
                <a:lnTo>
                  <a:pt x="15" y="21"/>
                </a:lnTo>
                <a:lnTo>
                  <a:pt x="15" y="23"/>
                </a:lnTo>
                <a:lnTo>
                  <a:pt x="14" y="24"/>
                </a:lnTo>
                <a:lnTo>
                  <a:pt x="13" y="25"/>
                </a:lnTo>
                <a:lnTo>
                  <a:pt x="9" y="25"/>
                </a:lnTo>
                <a:lnTo>
                  <a:pt x="9" y="26"/>
                </a:lnTo>
                <a:lnTo>
                  <a:pt x="8" y="28"/>
                </a:lnTo>
                <a:lnTo>
                  <a:pt x="7" y="29"/>
                </a:lnTo>
                <a:lnTo>
                  <a:pt x="7" y="30"/>
                </a:lnTo>
                <a:lnTo>
                  <a:pt x="6" y="31"/>
                </a:lnTo>
                <a:lnTo>
                  <a:pt x="3" y="34"/>
                </a:lnTo>
                <a:lnTo>
                  <a:pt x="3" y="35"/>
                </a:lnTo>
                <a:lnTo>
                  <a:pt x="7" y="35"/>
                </a:lnTo>
                <a:lnTo>
                  <a:pt x="7" y="34"/>
                </a:lnTo>
                <a:lnTo>
                  <a:pt x="8" y="34"/>
                </a:lnTo>
                <a:lnTo>
                  <a:pt x="8" y="31"/>
                </a:lnTo>
                <a:lnTo>
                  <a:pt x="9" y="31"/>
                </a:lnTo>
                <a:lnTo>
                  <a:pt x="9" y="30"/>
                </a:lnTo>
                <a:lnTo>
                  <a:pt x="13" y="29"/>
                </a:lnTo>
                <a:lnTo>
                  <a:pt x="13" y="28"/>
                </a:lnTo>
                <a:lnTo>
                  <a:pt x="14" y="28"/>
                </a:lnTo>
                <a:lnTo>
                  <a:pt x="14" y="26"/>
                </a:lnTo>
                <a:lnTo>
                  <a:pt x="15" y="26"/>
                </a:lnTo>
                <a:lnTo>
                  <a:pt x="15" y="25"/>
                </a:lnTo>
                <a:lnTo>
                  <a:pt x="17" y="25"/>
                </a:lnTo>
                <a:lnTo>
                  <a:pt x="17" y="24"/>
                </a:lnTo>
                <a:lnTo>
                  <a:pt x="18" y="23"/>
                </a:lnTo>
                <a:lnTo>
                  <a:pt x="14" y="23"/>
                </a:lnTo>
                <a:lnTo>
                  <a:pt x="13" y="23"/>
                </a:lnTo>
                <a:lnTo>
                  <a:pt x="13" y="24"/>
                </a:lnTo>
                <a:lnTo>
                  <a:pt x="14" y="23"/>
                </a:lnTo>
                <a:lnTo>
                  <a:pt x="13" y="24"/>
                </a:lnTo>
                <a:lnTo>
                  <a:pt x="9" y="25"/>
                </a:lnTo>
                <a:lnTo>
                  <a:pt x="8" y="26"/>
                </a:lnTo>
                <a:lnTo>
                  <a:pt x="9" y="26"/>
                </a:lnTo>
                <a:lnTo>
                  <a:pt x="8" y="26"/>
                </a:lnTo>
                <a:lnTo>
                  <a:pt x="8" y="28"/>
                </a:lnTo>
                <a:lnTo>
                  <a:pt x="7" y="28"/>
                </a:lnTo>
                <a:lnTo>
                  <a:pt x="7" y="29"/>
                </a:lnTo>
                <a:lnTo>
                  <a:pt x="6" y="29"/>
                </a:lnTo>
                <a:lnTo>
                  <a:pt x="3" y="30"/>
                </a:lnTo>
                <a:lnTo>
                  <a:pt x="3" y="29"/>
                </a:lnTo>
                <a:lnTo>
                  <a:pt x="6" y="29"/>
                </a:lnTo>
                <a:lnTo>
                  <a:pt x="6" y="28"/>
                </a:lnTo>
                <a:lnTo>
                  <a:pt x="3" y="29"/>
                </a:lnTo>
                <a:lnTo>
                  <a:pt x="2" y="30"/>
                </a:lnTo>
                <a:lnTo>
                  <a:pt x="15" y="19"/>
                </a:lnTo>
                <a:lnTo>
                  <a:pt x="18" y="18"/>
                </a:lnTo>
                <a:lnTo>
                  <a:pt x="20" y="17"/>
                </a:lnTo>
                <a:lnTo>
                  <a:pt x="21" y="17"/>
                </a:lnTo>
                <a:lnTo>
                  <a:pt x="23" y="16"/>
                </a:lnTo>
                <a:lnTo>
                  <a:pt x="23" y="14"/>
                </a:lnTo>
                <a:lnTo>
                  <a:pt x="23" y="13"/>
                </a:lnTo>
                <a:lnTo>
                  <a:pt x="23" y="14"/>
                </a:lnTo>
                <a:lnTo>
                  <a:pt x="21" y="14"/>
                </a:lnTo>
                <a:lnTo>
                  <a:pt x="20" y="16"/>
                </a:lnTo>
                <a:lnTo>
                  <a:pt x="18" y="17"/>
                </a:lnTo>
                <a:lnTo>
                  <a:pt x="23" y="18"/>
                </a:lnTo>
                <a:lnTo>
                  <a:pt x="21" y="19"/>
                </a:lnTo>
                <a:lnTo>
                  <a:pt x="20" y="21"/>
                </a:lnTo>
                <a:lnTo>
                  <a:pt x="18" y="23"/>
                </a:lnTo>
                <a:lnTo>
                  <a:pt x="30" y="13"/>
                </a:lnTo>
                <a:lnTo>
                  <a:pt x="41" y="5"/>
                </a:lnTo>
                <a:lnTo>
                  <a:pt x="41" y="3"/>
                </a:lnTo>
                <a:lnTo>
                  <a:pt x="39" y="4"/>
                </a:lnTo>
                <a:lnTo>
                  <a:pt x="37" y="4"/>
                </a:lnTo>
                <a:lnTo>
                  <a:pt x="36" y="5"/>
                </a:lnTo>
                <a:lnTo>
                  <a:pt x="35" y="9"/>
                </a:lnTo>
                <a:lnTo>
                  <a:pt x="30" y="8"/>
                </a:lnTo>
                <a:lnTo>
                  <a:pt x="41" y="5"/>
                </a:lnTo>
                <a:lnTo>
                  <a:pt x="54" y="0"/>
                </a:lnTo>
                <a:lnTo>
                  <a:pt x="47" y="2"/>
                </a:lnTo>
                <a:lnTo>
                  <a:pt x="45" y="2"/>
                </a:lnTo>
                <a:lnTo>
                  <a:pt x="45" y="0"/>
                </a:lnTo>
                <a:lnTo>
                  <a:pt x="47" y="0"/>
                </a:lnTo>
                <a:lnTo>
                  <a:pt x="47" y="3"/>
                </a:lnTo>
                <a:lnTo>
                  <a:pt x="4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3" name="Freeform 187"/>
          <p:cNvSpPr>
            <a:spLocks/>
          </p:cNvSpPr>
          <p:nvPr/>
        </p:nvSpPr>
        <p:spPr bwMode="auto">
          <a:xfrm>
            <a:off x="5789613" y="2449513"/>
            <a:ext cx="12700" cy="15875"/>
          </a:xfrm>
          <a:custGeom>
            <a:avLst/>
            <a:gdLst>
              <a:gd name="T0" fmla="*/ 2147483646 w 24"/>
              <a:gd name="T1" fmla="*/ 2147483646 h 29"/>
              <a:gd name="T2" fmla="*/ 2147483646 w 24"/>
              <a:gd name="T3" fmla="*/ 2147483646 h 29"/>
              <a:gd name="T4" fmla="*/ 2147483646 w 24"/>
              <a:gd name="T5" fmla="*/ 2147483646 h 29"/>
              <a:gd name="T6" fmla="*/ 2147483646 w 24"/>
              <a:gd name="T7" fmla="*/ 2147483646 h 29"/>
              <a:gd name="T8" fmla="*/ 2147483646 w 24"/>
              <a:gd name="T9" fmla="*/ 2147483646 h 29"/>
              <a:gd name="T10" fmla="*/ 2147483646 w 24"/>
              <a:gd name="T11" fmla="*/ 2147483646 h 29"/>
              <a:gd name="T12" fmla="*/ 2147483646 w 24"/>
              <a:gd name="T13" fmla="*/ 2147483646 h 29"/>
              <a:gd name="T14" fmla="*/ 2147483646 w 24"/>
              <a:gd name="T15" fmla="*/ 2147483646 h 29"/>
              <a:gd name="T16" fmla="*/ 2147483646 w 24"/>
              <a:gd name="T17" fmla="*/ 2147483646 h 29"/>
              <a:gd name="T18" fmla="*/ 2147483646 w 24"/>
              <a:gd name="T19" fmla="*/ 2147483646 h 29"/>
              <a:gd name="T20" fmla="*/ 2147483646 w 24"/>
              <a:gd name="T21" fmla="*/ 2147483646 h 29"/>
              <a:gd name="T22" fmla="*/ 2147483646 w 24"/>
              <a:gd name="T23" fmla="*/ 2147483646 h 29"/>
              <a:gd name="T24" fmla="*/ 2147483646 w 24"/>
              <a:gd name="T25" fmla="*/ 2147483646 h 29"/>
              <a:gd name="T26" fmla="*/ 2147483646 w 24"/>
              <a:gd name="T27" fmla="*/ 2147483646 h 29"/>
              <a:gd name="T28" fmla="*/ 2147483646 w 24"/>
              <a:gd name="T29" fmla="*/ 2147483646 h 29"/>
              <a:gd name="T30" fmla="*/ 0 w 24"/>
              <a:gd name="T31" fmla="*/ 2147483646 h 29"/>
              <a:gd name="T32" fmla="*/ 2147483646 w 24"/>
              <a:gd name="T33" fmla="*/ 2147483646 h 29"/>
              <a:gd name="T34" fmla="*/ 2147483646 w 24"/>
              <a:gd name="T35" fmla="*/ 2147483646 h 29"/>
              <a:gd name="T36" fmla="*/ 2147483646 w 24"/>
              <a:gd name="T37" fmla="*/ 2147483646 h 29"/>
              <a:gd name="T38" fmla="*/ 2147483646 w 24"/>
              <a:gd name="T39" fmla="*/ 2147483646 h 29"/>
              <a:gd name="T40" fmla="*/ 2147483646 w 24"/>
              <a:gd name="T41" fmla="*/ 2147483646 h 29"/>
              <a:gd name="T42" fmla="*/ 2147483646 w 24"/>
              <a:gd name="T43" fmla="*/ 2147483646 h 29"/>
              <a:gd name="T44" fmla="*/ 2147483646 w 24"/>
              <a:gd name="T45" fmla="*/ 2147483646 h 29"/>
              <a:gd name="T46" fmla="*/ 2147483646 w 24"/>
              <a:gd name="T47" fmla="*/ 2147483646 h 29"/>
              <a:gd name="T48" fmla="*/ 2147483646 w 24"/>
              <a:gd name="T49" fmla="*/ 2147483646 h 29"/>
              <a:gd name="T50" fmla="*/ 2147483646 w 24"/>
              <a:gd name="T51" fmla="*/ 2147483646 h 29"/>
              <a:gd name="T52" fmla="*/ 2147483646 w 24"/>
              <a:gd name="T53" fmla="*/ 2147483646 h 29"/>
              <a:gd name="T54" fmla="*/ 2147483646 w 24"/>
              <a:gd name="T55" fmla="*/ 2147483646 h 29"/>
              <a:gd name="T56" fmla="*/ 2147483646 w 24"/>
              <a:gd name="T57" fmla="*/ 2147483646 h 29"/>
              <a:gd name="T58" fmla="*/ 2147483646 w 24"/>
              <a:gd name="T59" fmla="*/ 2147483646 h 29"/>
              <a:gd name="T60" fmla="*/ 2147483646 w 24"/>
              <a:gd name="T61" fmla="*/ 2147483646 h 29"/>
              <a:gd name="T62" fmla="*/ 2147483646 w 24"/>
              <a:gd name="T63" fmla="*/ 2147483646 h 29"/>
              <a:gd name="T64" fmla="*/ 2147483646 w 24"/>
              <a:gd name="T65" fmla="*/ 2147483646 h 29"/>
              <a:gd name="T66" fmla="*/ 2147483646 w 24"/>
              <a:gd name="T67" fmla="*/ 2147483646 h 29"/>
              <a:gd name="T68" fmla="*/ 2147483646 w 24"/>
              <a:gd name="T69" fmla="*/ 2147483646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29">
                <a:moveTo>
                  <a:pt x="24" y="0"/>
                </a:moveTo>
                <a:lnTo>
                  <a:pt x="16" y="14"/>
                </a:lnTo>
                <a:lnTo>
                  <a:pt x="5" y="29"/>
                </a:lnTo>
                <a:lnTo>
                  <a:pt x="6" y="18"/>
                </a:lnTo>
                <a:lnTo>
                  <a:pt x="8" y="16"/>
                </a:lnTo>
                <a:lnTo>
                  <a:pt x="10" y="15"/>
                </a:lnTo>
                <a:lnTo>
                  <a:pt x="10" y="14"/>
                </a:lnTo>
                <a:lnTo>
                  <a:pt x="11" y="13"/>
                </a:lnTo>
                <a:lnTo>
                  <a:pt x="11" y="9"/>
                </a:lnTo>
                <a:lnTo>
                  <a:pt x="12" y="8"/>
                </a:lnTo>
                <a:lnTo>
                  <a:pt x="16" y="7"/>
                </a:lnTo>
                <a:lnTo>
                  <a:pt x="16" y="6"/>
                </a:lnTo>
                <a:lnTo>
                  <a:pt x="17" y="4"/>
                </a:lnTo>
                <a:lnTo>
                  <a:pt x="18" y="3"/>
                </a:lnTo>
                <a:lnTo>
                  <a:pt x="18" y="2"/>
                </a:lnTo>
                <a:lnTo>
                  <a:pt x="17" y="2"/>
                </a:lnTo>
                <a:lnTo>
                  <a:pt x="16" y="3"/>
                </a:lnTo>
                <a:lnTo>
                  <a:pt x="16" y="4"/>
                </a:lnTo>
                <a:lnTo>
                  <a:pt x="12" y="6"/>
                </a:lnTo>
                <a:lnTo>
                  <a:pt x="11" y="7"/>
                </a:lnTo>
                <a:lnTo>
                  <a:pt x="11" y="8"/>
                </a:lnTo>
                <a:lnTo>
                  <a:pt x="10" y="9"/>
                </a:lnTo>
                <a:lnTo>
                  <a:pt x="10" y="11"/>
                </a:lnTo>
                <a:lnTo>
                  <a:pt x="8" y="13"/>
                </a:lnTo>
                <a:lnTo>
                  <a:pt x="6" y="14"/>
                </a:lnTo>
                <a:lnTo>
                  <a:pt x="6" y="15"/>
                </a:lnTo>
                <a:lnTo>
                  <a:pt x="5" y="16"/>
                </a:lnTo>
                <a:lnTo>
                  <a:pt x="5" y="13"/>
                </a:lnTo>
                <a:lnTo>
                  <a:pt x="4" y="13"/>
                </a:lnTo>
                <a:lnTo>
                  <a:pt x="2" y="14"/>
                </a:lnTo>
                <a:lnTo>
                  <a:pt x="2" y="15"/>
                </a:lnTo>
                <a:lnTo>
                  <a:pt x="0" y="16"/>
                </a:lnTo>
                <a:lnTo>
                  <a:pt x="2" y="15"/>
                </a:lnTo>
                <a:lnTo>
                  <a:pt x="4" y="14"/>
                </a:lnTo>
                <a:lnTo>
                  <a:pt x="4" y="13"/>
                </a:lnTo>
                <a:lnTo>
                  <a:pt x="5" y="11"/>
                </a:lnTo>
                <a:lnTo>
                  <a:pt x="5" y="9"/>
                </a:lnTo>
                <a:lnTo>
                  <a:pt x="6" y="9"/>
                </a:lnTo>
                <a:lnTo>
                  <a:pt x="5" y="11"/>
                </a:lnTo>
                <a:lnTo>
                  <a:pt x="5" y="13"/>
                </a:lnTo>
                <a:lnTo>
                  <a:pt x="6" y="9"/>
                </a:lnTo>
                <a:lnTo>
                  <a:pt x="8" y="8"/>
                </a:lnTo>
                <a:lnTo>
                  <a:pt x="6" y="9"/>
                </a:lnTo>
                <a:lnTo>
                  <a:pt x="8" y="8"/>
                </a:lnTo>
                <a:lnTo>
                  <a:pt x="8" y="7"/>
                </a:lnTo>
                <a:lnTo>
                  <a:pt x="8" y="8"/>
                </a:lnTo>
                <a:lnTo>
                  <a:pt x="8" y="7"/>
                </a:lnTo>
                <a:lnTo>
                  <a:pt x="10" y="6"/>
                </a:lnTo>
                <a:lnTo>
                  <a:pt x="8" y="7"/>
                </a:lnTo>
                <a:lnTo>
                  <a:pt x="10" y="6"/>
                </a:lnTo>
                <a:lnTo>
                  <a:pt x="11" y="4"/>
                </a:lnTo>
                <a:lnTo>
                  <a:pt x="11" y="3"/>
                </a:lnTo>
                <a:lnTo>
                  <a:pt x="12" y="3"/>
                </a:lnTo>
                <a:lnTo>
                  <a:pt x="16" y="2"/>
                </a:lnTo>
                <a:lnTo>
                  <a:pt x="16" y="0"/>
                </a:lnTo>
                <a:lnTo>
                  <a:pt x="12" y="2"/>
                </a:lnTo>
                <a:lnTo>
                  <a:pt x="12" y="3"/>
                </a:lnTo>
                <a:lnTo>
                  <a:pt x="11" y="4"/>
                </a:lnTo>
                <a:lnTo>
                  <a:pt x="10" y="4"/>
                </a:lnTo>
                <a:lnTo>
                  <a:pt x="10" y="6"/>
                </a:lnTo>
                <a:lnTo>
                  <a:pt x="19" y="6"/>
                </a:lnTo>
                <a:lnTo>
                  <a:pt x="18" y="7"/>
                </a:lnTo>
                <a:lnTo>
                  <a:pt x="18" y="8"/>
                </a:lnTo>
                <a:lnTo>
                  <a:pt x="17" y="9"/>
                </a:lnTo>
                <a:lnTo>
                  <a:pt x="17" y="11"/>
                </a:lnTo>
                <a:lnTo>
                  <a:pt x="16" y="11"/>
                </a:lnTo>
                <a:lnTo>
                  <a:pt x="16" y="13"/>
                </a:lnTo>
                <a:lnTo>
                  <a:pt x="16" y="14"/>
                </a:lnTo>
                <a:lnTo>
                  <a:pt x="12" y="15"/>
                </a:lnTo>
                <a:lnTo>
                  <a:pt x="11"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4" name="Freeform 188"/>
          <p:cNvSpPr>
            <a:spLocks/>
          </p:cNvSpPr>
          <p:nvPr/>
        </p:nvSpPr>
        <p:spPr bwMode="auto">
          <a:xfrm>
            <a:off x="5797550" y="2447925"/>
            <a:ext cx="3175" cy="4763"/>
          </a:xfrm>
          <a:custGeom>
            <a:avLst/>
            <a:gdLst>
              <a:gd name="T0" fmla="*/ 2147483646 w 7"/>
              <a:gd name="T1" fmla="*/ 2147483646 h 10"/>
              <a:gd name="T2" fmla="*/ 2147483646 w 7"/>
              <a:gd name="T3" fmla="*/ 2147483646 h 10"/>
              <a:gd name="T4" fmla="*/ 2147483646 w 7"/>
              <a:gd name="T5" fmla="*/ 2147483646 h 10"/>
              <a:gd name="T6" fmla="*/ 2147483646 w 7"/>
              <a:gd name="T7" fmla="*/ 2147483646 h 10"/>
              <a:gd name="T8" fmla="*/ 2147483646 w 7"/>
              <a:gd name="T9" fmla="*/ 2147483646 h 10"/>
              <a:gd name="T10" fmla="*/ 2147483646 w 7"/>
              <a:gd name="T11" fmla="*/ 2147483646 h 10"/>
              <a:gd name="T12" fmla="*/ 2147483646 w 7"/>
              <a:gd name="T13" fmla="*/ 2147483646 h 10"/>
              <a:gd name="T14" fmla="*/ 0 w 7"/>
              <a:gd name="T15" fmla="*/ 2147483646 h 10"/>
              <a:gd name="T16" fmla="*/ 2147483646 w 7"/>
              <a:gd name="T17" fmla="*/ 2147483646 h 10"/>
              <a:gd name="T18" fmla="*/ 2147483646 w 7"/>
              <a:gd name="T19" fmla="*/ 0 h 10"/>
              <a:gd name="T20" fmla="*/ 2147483646 w 7"/>
              <a:gd name="T21" fmla="*/ 2147483646 h 10"/>
              <a:gd name="T22" fmla="*/ 2147483646 w 7"/>
              <a:gd name="T23" fmla="*/ 2147483646 h 10"/>
              <a:gd name="T24" fmla="*/ 2147483646 w 7"/>
              <a:gd name="T25" fmla="*/ 2147483646 h 10"/>
              <a:gd name="T26" fmla="*/ 2147483646 w 7"/>
              <a:gd name="T27" fmla="*/ 2147483646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0">
                <a:moveTo>
                  <a:pt x="3" y="10"/>
                </a:moveTo>
                <a:lnTo>
                  <a:pt x="4" y="8"/>
                </a:lnTo>
                <a:lnTo>
                  <a:pt x="4" y="7"/>
                </a:lnTo>
                <a:lnTo>
                  <a:pt x="7" y="7"/>
                </a:lnTo>
                <a:lnTo>
                  <a:pt x="2" y="4"/>
                </a:lnTo>
                <a:lnTo>
                  <a:pt x="1" y="6"/>
                </a:lnTo>
                <a:lnTo>
                  <a:pt x="1" y="4"/>
                </a:lnTo>
                <a:lnTo>
                  <a:pt x="0" y="4"/>
                </a:lnTo>
                <a:lnTo>
                  <a:pt x="1" y="3"/>
                </a:lnTo>
                <a:lnTo>
                  <a:pt x="2" y="0"/>
                </a:lnTo>
                <a:lnTo>
                  <a:pt x="2" y="3"/>
                </a:lnTo>
                <a:lnTo>
                  <a:pt x="1" y="3"/>
                </a:lnTo>
                <a:lnTo>
                  <a:pt x="1" y="4"/>
                </a:lnTo>
                <a:lnTo>
                  <a:pt x="2"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5" name="Freeform 189"/>
          <p:cNvSpPr>
            <a:spLocks/>
          </p:cNvSpPr>
          <p:nvPr/>
        </p:nvSpPr>
        <p:spPr bwMode="auto">
          <a:xfrm>
            <a:off x="5908675" y="2443163"/>
            <a:ext cx="58738" cy="14287"/>
          </a:xfrm>
          <a:custGeom>
            <a:avLst/>
            <a:gdLst>
              <a:gd name="T0" fmla="*/ 2147483646 w 112"/>
              <a:gd name="T1" fmla="*/ 2147483646 h 27"/>
              <a:gd name="T2" fmla="*/ 2147483646 w 112"/>
              <a:gd name="T3" fmla="*/ 2147483646 h 27"/>
              <a:gd name="T4" fmla="*/ 2147483646 w 112"/>
              <a:gd name="T5" fmla="*/ 2147483646 h 27"/>
              <a:gd name="T6" fmla="*/ 2147483646 w 112"/>
              <a:gd name="T7" fmla="*/ 0 h 27"/>
              <a:gd name="T8" fmla="*/ 2147483646 w 112"/>
              <a:gd name="T9" fmla="*/ 2147483646 h 27"/>
              <a:gd name="T10" fmla="*/ 2147483646 w 112"/>
              <a:gd name="T11" fmla="*/ 2147483646 h 27"/>
              <a:gd name="T12" fmla="*/ 2147483646 w 112"/>
              <a:gd name="T13" fmla="*/ 2147483646 h 27"/>
              <a:gd name="T14" fmla="*/ 2147483646 w 112"/>
              <a:gd name="T15" fmla="*/ 2147483646 h 27"/>
              <a:gd name="T16" fmla="*/ 2147483646 w 112"/>
              <a:gd name="T17" fmla="*/ 2147483646 h 27"/>
              <a:gd name="T18" fmla="*/ 2147483646 w 112"/>
              <a:gd name="T19" fmla="*/ 2147483646 h 27"/>
              <a:gd name="T20" fmla="*/ 2147483646 w 112"/>
              <a:gd name="T21" fmla="*/ 2147483646 h 27"/>
              <a:gd name="T22" fmla="*/ 2147483646 w 112"/>
              <a:gd name="T23" fmla="*/ 2147483646 h 27"/>
              <a:gd name="T24" fmla="*/ 2147483646 w 112"/>
              <a:gd name="T25" fmla="*/ 2147483646 h 27"/>
              <a:gd name="T26" fmla="*/ 2147483646 w 112"/>
              <a:gd name="T27" fmla="*/ 2147483646 h 27"/>
              <a:gd name="T28" fmla="*/ 2147483646 w 112"/>
              <a:gd name="T29" fmla="*/ 2147483646 h 27"/>
              <a:gd name="T30" fmla="*/ 2147483646 w 112"/>
              <a:gd name="T31" fmla="*/ 2147483646 h 27"/>
              <a:gd name="T32" fmla="*/ 2147483646 w 112"/>
              <a:gd name="T33" fmla="*/ 2147483646 h 27"/>
              <a:gd name="T34" fmla="*/ 2147483646 w 112"/>
              <a:gd name="T35" fmla="*/ 2147483646 h 27"/>
              <a:gd name="T36" fmla="*/ 2147483646 w 112"/>
              <a:gd name="T37" fmla="*/ 2147483646 h 27"/>
              <a:gd name="T38" fmla="*/ 2147483646 w 112"/>
              <a:gd name="T39" fmla="*/ 2147483646 h 27"/>
              <a:gd name="T40" fmla="*/ 2147483646 w 112"/>
              <a:gd name="T41" fmla="*/ 2147483646 h 27"/>
              <a:gd name="T42" fmla="*/ 2147483646 w 112"/>
              <a:gd name="T43" fmla="*/ 2147483646 h 27"/>
              <a:gd name="T44" fmla="*/ 2147483646 w 112"/>
              <a:gd name="T45" fmla="*/ 2147483646 h 27"/>
              <a:gd name="T46" fmla="*/ 2147483646 w 112"/>
              <a:gd name="T47" fmla="*/ 2147483646 h 27"/>
              <a:gd name="T48" fmla="*/ 2147483646 w 112"/>
              <a:gd name="T49" fmla="*/ 2147483646 h 27"/>
              <a:gd name="T50" fmla="*/ 2147483646 w 112"/>
              <a:gd name="T51" fmla="*/ 2147483646 h 27"/>
              <a:gd name="T52" fmla="*/ 2147483646 w 112"/>
              <a:gd name="T53" fmla="*/ 2147483646 h 27"/>
              <a:gd name="T54" fmla="*/ 2147483646 w 112"/>
              <a:gd name="T55" fmla="*/ 2147483646 h 27"/>
              <a:gd name="T56" fmla="*/ 2147483646 w 112"/>
              <a:gd name="T57" fmla="*/ 2147483646 h 27"/>
              <a:gd name="T58" fmla="*/ 2147483646 w 112"/>
              <a:gd name="T59" fmla="*/ 2147483646 h 27"/>
              <a:gd name="T60" fmla="*/ 2147483646 w 112"/>
              <a:gd name="T61" fmla="*/ 2147483646 h 27"/>
              <a:gd name="T62" fmla="*/ 2147483646 w 112"/>
              <a:gd name="T63" fmla="*/ 2147483646 h 27"/>
              <a:gd name="T64" fmla="*/ 2147483646 w 112"/>
              <a:gd name="T65" fmla="*/ 2147483646 h 27"/>
              <a:gd name="T66" fmla="*/ 2147483646 w 112"/>
              <a:gd name="T67" fmla="*/ 2147483646 h 27"/>
              <a:gd name="T68" fmla="*/ 2147483646 w 112"/>
              <a:gd name="T69" fmla="*/ 2147483646 h 27"/>
              <a:gd name="T70" fmla="*/ 2147483646 w 112"/>
              <a:gd name="T71" fmla="*/ 2147483646 h 27"/>
              <a:gd name="T72" fmla="*/ 2147483646 w 112"/>
              <a:gd name="T73" fmla="*/ 2147483646 h 27"/>
              <a:gd name="T74" fmla="*/ 2147483646 w 112"/>
              <a:gd name="T75" fmla="*/ 2147483646 h 27"/>
              <a:gd name="T76" fmla="*/ 2147483646 w 112"/>
              <a:gd name="T77" fmla="*/ 2147483646 h 27"/>
              <a:gd name="T78" fmla="*/ 2147483646 w 112"/>
              <a:gd name="T79" fmla="*/ 2147483646 h 27"/>
              <a:gd name="T80" fmla="*/ 2147483646 w 112"/>
              <a:gd name="T81" fmla="*/ 2147483646 h 27"/>
              <a:gd name="T82" fmla="*/ 2147483646 w 112"/>
              <a:gd name="T83" fmla="*/ 0 h 27"/>
              <a:gd name="T84" fmla="*/ 2147483646 w 112"/>
              <a:gd name="T85" fmla="*/ 2147483646 h 27"/>
              <a:gd name="T86" fmla="*/ 2147483646 w 112"/>
              <a:gd name="T87" fmla="*/ 2147483646 h 27"/>
              <a:gd name="T88" fmla="*/ 2147483646 w 112"/>
              <a:gd name="T89" fmla="*/ 2147483646 h 27"/>
              <a:gd name="T90" fmla="*/ 2147483646 w 112"/>
              <a:gd name="T91" fmla="*/ 2147483646 h 27"/>
              <a:gd name="T92" fmla="*/ 2147483646 w 112"/>
              <a:gd name="T93" fmla="*/ 2147483646 h 27"/>
              <a:gd name="T94" fmla="*/ 2147483646 w 112"/>
              <a:gd name="T95" fmla="*/ 2147483646 h 27"/>
              <a:gd name="T96" fmla="*/ 2147483646 w 112"/>
              <a:gd name="T97" fmla="*/ 2147483646 h 27"/>
              <a:gd name="T98" fmla="*/ 2147483646 w 112"/>
              <a:gd name="T99" fmla="*/ 2147483646 h 27"/>
              <a:gd name="T100" fmla="*/ 2147483646 w 112"/>
              <a:gd name="T101" fmla="*/ 2147483646 h 27"/>
              <a:gd name="T102" fmla="*/ 2147483646 w 112"/>
              <a:gd name="T103" fmla="*/ 2147483646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2" h="27">
                <a:moveTo>
                  <a:pt x="0" y="25"/>
                </a:moveTo>
                <a:lnTo>
                  <a:pt x="13" y="15"/>
                </a:lnTo>
                <a:lnTo>
                  <a:pt x="6" y="21"/>
                </a:lnTo>
                <a:lnTo>
                  <a:pt x="13" y="15"/>
                </a:lnTo>
                <a:lnTo>
                  <a:pt x="22" y="8"/>
                </a:lnTo>
                <a:lnTo>
                  <a:pt x="31" y="5"/>
                </a:lnTo>
                <a:lnTo>
                  <a:pt x="38" y="2"/>
                </a:lnTo>
                <a:lnTo>
                  <a:pt x="49" y="0"/>
                </a:lnTo>
                <a:lnTo>
                  <a:pt x="36" y="2"/>
                </a:lnTo>
                <a:lnTo>
                  <a:pt x="24" y="7"/>
                </a:lnTo>
                <a:lnTo>
                  <a:pt x="13" y="15"/>
                </a:lnTo>
                <a:lnTo>
                  <a:pt x="24" y="19"/>
                </a:lnTo>
                <a:lnTo>
                  <a:pt x="16" y="26"/>
                </a:lnTo>
                <a:lnTo>
                  <a:pt x="24" y="19"/>
                </a:lnTo>
                <a:lnTo>
                  <a:pt x="35" y="14"/>
                </a:lnTo>
                <a:lnTo>
                  <a:pt x="42" y="7"/>
                </a:lnTo>
                <a:lnTo>
                  <a:pt x="41" y="7"/>
                </a:lnTo>
                <a:lnTo>
                  <a:pt x="44" y="6"/>
                </a:lnTo>
                <a:lnTo>
                  <a:pt x="49" y="5"/>
                </a:lnTo>
                <a:lnTo>
                  <a:pt x="49" y="12"/>
                </a:lnTo>
                <a:lnTo>
                  <a:pt x="49" y="14"/>
                </a:lnTo>
                <a:lnTo>
                  <a:pt x="48" y="15"/>
                </a:lnTo>
                <a:lnTo>
                  <a:pt x="48" y="14"/>
                </a:lnTo>
                <a:lnTo>
                  <a:pt x="48" y="12"/>
                </a:lnTo>
                <a:lnTo>
                  <a:pt x="46" y="11"/>
                </a:lnTo>
                <a:lnTo>
                  <a:pt x="44" y="11"/>
                </a:lnTo>
                <a:lnTo>
                  <a:pt x="46" y="11"/>
                </a:lnTo>
                <a:lnTo>
                  <a:pt x="46" y="12"/>
                </a:lnTo>
                <a:lnTo>
                  <a:pt x="42" y="7"/>
                </a:lnTo>
                <a:lnTo>
                  <a:pt x="46" y="12"/>
                </a:lnTo>
                <a:lnTo>
                  <a:pt x="49" y="16"/>
                </a:lnTo>
                <a:lnTo>
                  <a:pt x="50" y="18"/>
                </a:lnTo>
                <a:lnTo>
                  <a:pt x="52" y="19"/>
                </a:lnTo>
                <a:lnTo>
                  <a:pt x="55" y="20"/>
                </a:lnTo>
                <a:lnTo>
                  <a:pt x="44" y="26"/>
                </a:lnTo>
                <a:lnTo>
                  <a:pt x="49" y="27"/>
                </a:lnTo>
                <a:lnTo>
                  <a:pt x="56" y="23"/>
                </a:lnTo>
                <a:lnTo>
                  <a:pt x="65" y="20"/>
                </a:lnTo>
                <a:lnTo>
                  <a:pt x="74" y="19"/>
                </a:lnTo>
                <a:lnTo>
                  <a:pt x="82" y="19"/>
                </a:lnTo>
                <a:lnTo>
                  <a:pt x="85" y="19"/>
                </a:lnTo>
                <a:lnTo>
                  <a:pt x="90" y="20"/>
                </a:lnTo>
                <a:lnTo>
                  <a:pt x="92" y="21"/>
                </a:lnTo>
                <a:lnTo>
                  <a:pt x="89" y="21"/>
                </a:lnTo>
                <a:lnTo>
                  <a:pt x="85" y="21"/>
                </a:lnTo>
                <a:lnTo>
                  <a:pt x="80" y="23"/>
                </a:lnTo>
                <a:lnTo>
                  <a:pt x="78" y="23"/>
                </a:lnTo>
                <a:lnTo>
                  <a:pt x="73" y="25"/>
                </a:lnTo>
                <a:lnTo>
                  <a:pt x="70" y="26"/>
                </a:lnTo>
                <a:lnTo>
                  <a:pt x="65" y="27"/>
                </a:lnTo>
                <a:lnTo>
                  <a:pt x="66" y="27"/>
                </a:lnTo>
                <a:lnTo>
                  <a:pt x="64" y="27"/>
                </a:lnTo>
                <a:lnTo>
                  <a:pt x="70" y="27"/>
                </a:lnTo>
                <a:lnTo>
                  <a:pt x="74" y="26"/>
                </a:lnTo>
                <a:lnTo>
                  <a:pt x="78" y="25"/>
                </a:lnTo>
                <a:lnTo>
                  <a:pt x="80" y="23"/>
                </a:lnTo>
                <a:lnTo>
                  <a:pt x="85" y="21"/>
                </a:lnTo>
                <a:lnTo>
                  <a:pt x="89" y="21"/>
                </a:lnTo>
                <a:lnTo>
                  <a:pt x="85" y="20"/>
                </a:lnTo>
                <a:lnTo>
                  <a:pt x="80" y="19"/>
                </a:lnTo>
                <a:lnTo>
                  <a:pt x="80" y="15"/>
                </a:lnTo>
                <a:lnTo>
                  <a:pt x="70" y="15"/>
                </a:lnTo>
                <a:lnTo>
                  <a:pt x="60" y="18"/>
                </a:lnTo>
                <a:lnTo>
                  <a:pt x="59" y="19"/>
                </a:lnTo>
                <a:lnTo>
                  <a:pt x="59" y="20"/>
                </a:lnTo>
                <a:lnTo>
                  <a:pt x="56" y="20"/>
                </a:lnTo>
                <a:lnTo>
                  <a:pt x="55" y="20"/>
                </a:lnTo>
                <a:lnTo>
                  <a:pt x="56" y="20"/>
                </a:lnTo>
                <a:lnTo>
                  <a:pt x="56" y="15"/>
                </a:lnTo>
                <a:lnTo>
                  <a:pt x="59" y="16"/>
                </a:lnTo>
                <a:lnTo>
                  <a:pt x="60" y="18"/>
                </a:lnTo>
                <a:lnTo>
                  <a:pt x="59" y="16"/>
                </a:lnTo>
                <a:lnTo>
                  <a:pt x="56" y="15"/>
                </a:lnTo>
                <a:lnTo>
                  <a:pt x="56" y="14"/>
                </a:lnTo>
                <a:lnTo>
                  <a:pt x="49" y="12"/>
                </a:lnTo>
                <a:lnTo>
                  <a:pt x="48" y="12"/>
                </a:lnTo>
                <a:lnTo>
                  <a:pt x="49" y="5"/>
                </a:lnTo>
                <a:lnTo>
                  <a:pt x="56" y="14"/>
                </a:lnTo>
                <a:lnTo>
                  <a:pt x="59" y="2"/>
                </a:lnTo>
                <a:lnTo>
                  <a:pt x="49" y="5"/>
                </a:lnTo>
                <a:lnTo>
                  <a:pt x="49" y="0"/>
                </a:lnTo>
                <a:lnTo>
                  <a:pt x="60" y="1"/>
                </a:lnTo>
                <a:lnTo>
                  <a:pt x="56" y="0"/>
                </a:lnTo>
                <a:lnTo>
                  <a:pt x="49" y="0"/>
                </a:lnTo>
                <a:lnTo>
                  <a:pt x="59" y="2"/>
                </a:lnTo>
                <a:lnTo>
                  <a:pt x="66" y="2"/>
                </a:lnTo>
                <a:lnTo>
                  <a:pt x="74" y="2"/>
                </a:lnTo>
                <a:lnTo>
                  <a:pt x="76" y="2"/>
                </a:lnTo>
                <a:lnTo>
                  <a:pt x="82" y="3"/>
                </a:lnTo>
                <a:lnTo>
                  <a:pt x="90" y="6"/>
                </a:lnTo>
                <a:lnTo>
                  <a:pt x="96" y="11"/>
                </a:lnTo>
                <a:lnTo>
                  <a:pt x="105" y="16"/>
                </a:lnTo>
                <a:lnTo>
                  <a:pt x="112" y="21"/>
                </a:lnTo>
                <a:lnTo>
                  <a:pt x="112" y="23"/>
                </a:lnTo>
                <a:lnTo>
                  <a:pt x="105" y="23"/>
                </a:lnTo>
                <a:lnTo>
                  <a:pt x="101" y="20"/>
                </a:lnTo>
                <a:lnTo>
                  <a:pt x="90" y="16"/>
                </a:lnTo>
                <a:lnTo>
                  <a:pt x="80" y="15"/>
                </a:lnTo>
                <a:lnTo>
                  <a:pt x="89" y="21"/>
                </a:lnTo>
                <a:lnTo>
                  <a:pt x="92" y="21"/>
                </a:lnTo>
                <a:lnTo>
                  <a:pt x="95" y="21"/>
                </a:lnTo>
                <a:lnTo>
                  <a:pt x="92" y="21"/>
                </a:lnTo>
                <a:lnTo>
                  <a:pt x="95" y="21"/>
                </a:lnTo>
                <a:lnTo>
                  <a:pt x="99" y="21"/>
                </a:lnTo>
                <a:lnTo>
                  <a:pt x="95"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6" name="Freeform 190"/>
          <p:cNvSpPr>
            <a:spLocks/>
          </p:cNvSpPr>
          <p:nvPr/>
        </p:nvSpPr>
        <p:spPr bwMode="auto">
          <a:xfrm>
            <a:off x="5880100" y="2459038"/>
            <a:ext cx="26988" cy="49212"/>
          </a:xfrm>
          <a:custGeom>
            <a:avLst/>
            <a:gdLst>
              <a:gd name="T0" fmla="*/ 2147483646 w 49"/>
              <a:gd name="T1" fmla="*/ 0 h 92"/>
              <a:gd name="T2" fmla="*/ 2147483646 w 49"/>
              <a:gd name="T3" fmla="*/ 2147483646 h 92"/>
              <a:gd name="T4" fmla="*/ 2147483646 w 49"/>
              <a:gd name="T5" fmla="*/ 2147483646 h 92"/>
              <a:gd name="T6" fmla="*/ 2147483646 w 49"/>
              <a:gd name="T7" fmla="*/ 2147483646 h 92"/>
              <a:gd name="T8" fmla="*/ 2147483646 w 49"/>
              <a:gd name="T9" fmla="*/ 2147483646 h 92"/>
              <a:gd name="T10" fmla="*/ 2147483646 w 49"/>
              <a:gd name="T11" fmla="*/ 2147483646 h 92"/>
              <a:gd name="T12" fmla="*/ 2147483646 w 49"/>
              <a:gd name="T13" fmla="*/ 2147483646 h 92"/>
              <a:gd name="T14" fmla="*/ 2147483646 w 49"/>
              <a:gd name="T15" fmla="*/ 2147483646 h 92"/>
              <a:gd name="T16" fmla="*/ 0 w 49"/>
              <a:gd name="T17" fmla="*/ 2147483646 h 92"/>
              <a:gd name="T18" fmla="*/ 2147483646 w 49"/>
              <a:gd name="T19" fmla="*/ 2147483646 h 92"/>
              <a:gd name="T20" fmla="*/ 2147483646 w 49"/>
              <a:gd name="T21" fmla="*/ 2147483646 h 92"/>
              <a:gd name="T22" fmla="*/ 2147483646 w 49"/>
              <a:gd name="T23" fmla="*/ 2147483646 h 92"/>
              <a:gd name="T24" fmla="*/ 2147483646 w 49"/>
              <a:gd name="T25" fmla="*/ 2147483646 h 92"/>
              <a:gd name="T26" fmla="*/ 2147483646 w 49"/>
              <a:gd name="T27" fmla="*/ 2147483646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92">
                <a:moveTo>
                  <a:pt x="49" y="0"/>
                </a:moveTo>
                <a:lnTo>
                  <a:pt x="40" y="9"/>
                </a:lnTo>
                <a:lnTo>
                  <a:pt x="35" y="20"/>
                </a:lnTo>
                <a:lnTo>
                  <a:pt x="26" y="30"/>
                </a:lnTo>
                <a:lnTo>
                  <a:pt x="20" y="43"/>
                </a:lnTo>
                <a:lnTo>
                  <a:pt x="13" y="55"/>
                </a:lnTo>
                <a:lnTo>
                  <a:pt x="8" y="69"/>
                </a:lnTo>
                <a:lnTo>
                  <a:pt x="4" y="83"/>
                </a:lnTo>
                <a:lnTo>
                  <a:pt x="0" y="92"/>
                </a:lnTo>
                <a:lnTo>
                  <a:pt x="7" y="72"/>
                </a:lnTo>
                <a:lnTo>
                  <a:pt x="14" y="53"/>
                </a:lnTo>
                <a:lnTo>
                  <a:pt x="23" y="36"/>
                </a:lnTo>
                <a:lnTo>
                  <a:pt x="32" y="21"/>
                </a:lnTo>
                <a:lnTo>
                  <a:pt x="45"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7" name="Freeform 191"/>
          <p:cNvSpPr>
            <a:spLocks/>
          </p:cNvSpPr>
          <p:nvPr/>
        </p:nvSpPr>
        <p:spPr bwMode="auto">
          <a:xfrm>
            <a:off x="5889625" y="2466975"/>
            <a:ext cx="19050" cy="41275"/>
          </a:xfrm>
          <a:custGeom>
            <a:avLst/>
            <a:gdLst>
              <a:gd name="T0" fmla="*/ 2147483646 w 37"/>
              <a:gd name="T1" fmla="*/ 0 h 79"/>
              <a:gd name="T2" fmla="*/ 2147483646 w 37"/>
              <a:gd name="T3" fmla="*/ 2147483646 h 79"/>
              <a:gd name="T4" fmla="*/ 2147483646 w 37"/>
              <a:gd name="T5" fmla="*/ 2147483646 h 79"/>
              <a:gd name="T6" fmla="*/ 2147483646 w 37"/>
              <a:gd name="T7" fmla="*/ 2147483646 h 79"/>
              <a:gd name="T8" fmla="*/ 2147483646 w 37"/>
              <a:gd name="T9" fmla="*/ 2147483646 h 79"/>
              <a:gd name="T10" fmla="*/ 2147483646 w 37"/>
              <a:gd name="T11" fmla="*/ 2147483646 h 79"/>
              <a:gd name="T12" fmla="*/ 2147483646 w 37"/>
              <a:gd name="T13" fmla="*/ 2147483646 h 79"/>
              <a:gd name="T14" fmla="*/ 2147483646 w 37"/>
              <a:gd name="T15" fmla="*/ 2147483646 h 79"/>
              <a:gd name="T16" fmla="*/ 2147483646 w 37"/>
              <a:gd name="T17" fmla="*/ 2147483646 h 79"/>
              <a:gd name="T18" fmla="*/ 2147483646 w 37"/>
              <a:gd name="T19" fmla="*/ 2147483646 h 79"/>
              <a:gd name="T20" fmla="*/ 2147483646 w 37"/>
              <a:gd name="T21" fmla="*/ 2147483646 h 79"/>
              <a:gd name="T22" fmla="*/ 2147483646 w 37"/>
              <a:gd name="T23" fmla="*/ 2147483646 h 79"/>
              <a:gd name="T24" fmla="*/ 2147483646 w 37"/>
              <a:gd name="T25" fmla="*/ 2147483646 h 79"/>
              <a:gd name="T26" fmla="*/ 2147483646 w 37"/>
              <a:gd name="T27" fmla="*/ 2147483646 h 79"/>
              <a:gd name="T28" fmla="*/ 2147483646 w 37"/>
              <a:gd name="T29" fmla="*/ 2147483646 h 79"/>
              <a:gd name="T30" fmla="*/ 2147483646 w 37"/>
              <a:gd name="T31" fmla="*/ 2147483646 h 79"/>
              <a:gd name="T32" fmla="*/ 2147483646 w 37"/>
              <a:gd name="T33" fmla="*/ 2147483646 h 79"/>
              <a:gd name="T34" fmla="*/ 2147483646 w 37"/>
              <a:gd name="T35" fmla="*/ 2147483646 h 79"/>
              <a:gd name="T36" fmla="*/ 2147483646 w 37"/>
              <a:gd name="T37" fmla="*/ 2147483646 h 79"/>
              <a:gd name="T38" fmla="*/ 2147483646 w 37"/>
              <a:gd name="T39" fmla="*/ 2147483646 h 79"/>
              <a:gd name="T40" fmla="*/ 2147483646 w 37"/>
              <a:gd name="T41" fmla="*/ 2147483646 h 79"/>
              <a:gd name="T42" fmla="*/ 2147483646 w 37"/>
              <a:gd name="T43" fmla="*/ 2147483646 h 79"/>
              <a:gd name="T44" fmla="*/ 2147483646 w 37"/>
              <a:gd name="T45" fmla="*/ 2147483646 h 79"/>
              <a:gd name="T46" fmla="*/ 2147483646 w 37"/>
              <a:gd name="T47" fmla="*/ 2147483646 h 79"/>
              <a:gd name="T48" fmla="*/ 2147483646 w 37"/>
              <a:gd name="T49" fmla="*/ 2147483646 h 79"/>
              <a:gd name="T50" fmla="*/ 2147483646 w 37"/>
              <a:gd name="T51" fmla="*/ 2147483646 h 79"/>
              <a:gd name="T52" fmla="*/ 2147483646 w 37"/>
              <a:gd name="T53" fmla="*/ 2147483646 h 79"/>
              <a:gd name="T54" fmla="*/ 2147483646 w 37"/>
              <a:gd name="T55" fmla="*/ 2147483646 h 79"/>
              <a:gd name="T56" fmla="*/ 2147483646 w 37"/>
              <a:gd name="T57" fmla="*/ 2147483646 h 79"/>
              <a:gd name="T58" fmla="*/ 2147483646 w 37"/>
              <a:gd name="T59" fmla="*/ 2147483646 h 79"/>
              <a:gd name="T60" fmla="*/ 2147483646 w 37"/>
              <a:gd name="T61" fmla="*/ 2147483646 h 79"/>
              <a:gd name="T62" fmla="*/ 2147483646 w 37"/>
              <a:gd name="T63" fmla="*/ 2147483646 h 79"/>
              <a:gd name="T64" fmla="*/ 2147483646 w 37"/>
              <a:gd name="T65" fmla="*/ 2147483646 h 79"/>
              <a:gd name="T66" fmla="*/ 2147483646 w 37"/>
              <a:gd name="T67" fmla="*/ 2147483646 h 79"/>
              <a:gd name="T68" fmla="*/ 2147483646 w 37"/>
              <a:gd name="T69" fmla="*/ 2147483646 h 79"/>
              <a:gd name="T70" fmla="*/ 2147483646 w 37"/>
              <a:gd name="T71" fmla="*/ 2147483646 h 79"/>
              <a:gd name="T72" fmla="*/ 0 w 37"/>
              <a:gd name="T73" fmla="*/ 2147483646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79">
                <a:moveTo>
                  <a:pt x="37" y="0"/>
                </a:moveTo>
                <a:lnTo>
                  <a:pt x="30" y="10"/>
                </a:lnTo>
                <a:lnTo>
                  <a:pt x="23" y="22"/>
                </a:lnTo>
                <a:lnTo>
                  <a:pt x="18" y="33"/>
                </a:lnTo>
                <a:lnTo>
                  <a:pt x="28" y="36"/>
                </a:lnTo>
                <a:lnTo>
                  <a:pt x="19" y="35"/>
                </a:lnTo>
                <a:lnTo>
                  <a:pt x="20" y="36"/>
                </a:lnTo>
                <a:lnTo>
                  <a:pt x="20" y="40"/>
                </a:lnTo>
                <a:lnTo>
                  <a:pt x="20" y="41"/>
                </a:lnTo>
                <a:lnTo>
                  <a:pt x="20" y="43"/>
                </a:lnTo>
                <a:lnTo>
                  <a:pt x="19" y="45"/>
                </a:lnTo>
                <a:lnTo>
                  <a:pt x="18" y="43"/>
                </a:lnTo>
                <a:lnTo>
                  <a:pt x="19" y="42"/>
                </a:lnTo>
                <a:lnTo>
                  <a:pt x="19" y="41"/>
                </a:lnTo>
                <a:lnTo>
                  <a:pt x="19" y="40"/>
                </a:lnTo>
                <a:lnTo>
                  <a:pt x="19" y="39"/>
                </a:lnTo>
                <a:lnTo>
                  <a:pt x="18" y="39"/>
                </a:lnTo>
                <a:lnTo>
                  <a:pt x="15" y="40"/>
                </a:lnTo>
                <a:lnTo>
                  <a:pt x="15" y="41"/>
                </a:lnTo>
                <a:lnTo>
                  <a:pt x="15" y="42"/>
                </a:lnTo>
                <a:lnTo>
                  <a:pt x="15" y="43"/>
                </a:lnTo>
                <a:lnTo>
                  <a:pt x="18" y="43"/>
                </a:lnTo>
                <a:lnTo>
                  <a:pt x="15" y="43"/>
                </a:lnTo>
                <a:lnTo>
                  <a:pt x="15" y="42"/>
                </a:lnTo>
                <a:lnTo>
                  <a:pt x="15" y="40"/>
                </a:lnTo>
                <a:lnTo>
                  <a:pt x="18" y="39"/>
                </a:lnTo>
                <a:lnTo>
                  <a:pt x="14" y="39"/>
                </a:lnTo>
                <a:lnTo>
                  <a:pt x="15" y="33"/>
                </a:lnTo>
                <a:lnTo>
                  <a:pt x="19" y="35"/>
                </a:lnTo>
                <a:lnTo>
                  <a:pt x="18" y="33"/>
                </a:lnTo>
                <a:lnTo>
                  <a:pt x="15" y="33"/>
                </a:lnTo>
                <a:lnTo>
                  <a:pt x="14" y="39"/>
                </a:lnTo>
                <a:lnTo>
                  <a:pt x="11" y="42"/>
                </a:lnTo>
                <a:lnTo>
                  <a:pt x="12" y="42"/>
                </a:lnTo>
                <a:lnTo>
                  <a:pt x="7" y="55"/>
                </a:lnTo>
                <a:lnTo>
                  <a:pt x="3" y="66"/>
                </a:lnTo>
                <a:lnTo>
                  <a:pt x="0" y="7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8" name="Freeform 192"/>
          <p:cNvSpPr>
            <a:spLocks/>
          </p:cNvSpPr>
          <p:nvPr/>
        </p:nvSpPr>
        <p:spPr bwMode="auto">
          <a:xfrm>
            <a:off x="5895975" y="2486025"/>
            <a:ext cx="11113" cy="23813"/>
          </a:xfrm>
          <a:custGeom>
            <a:avLst/>
            <a:gdLst>
              <a:gd name="T0" fmla="*/ 2147483646 w 22"/>
              <a:gd name="T1" fmla="*/ 2147483646 h 47"/>
              <a:gd name="T2" fmla="*/ 2147483646 w 22"/>
              <a:gd name="T3" fmla="*/ 2147483646 h 47"/>
              <a:gd name="T4" fmla="*/ 2147483646 w 22"/>
              <a:gd name="T5" fmla="*/ 2147483646 h 47"/>
              <a:gd name="T6" fmla="*/ 2147483646 w 22"/>
              <a:gd name="T7" fmla="*/ 2147483646 h 47"/>
              <a:gd name="T8" fmla="*/ 2147483646 w 22"/>
              <a:gd name="T9" fmla="*/ 2147483646 h 47"/>
              <a:gd name="T10" fmla="*/ 2147483646 w 22"/>
              <a:gd name="T11" fmla="*/ 2147483646 h 47"/>
              <a:gd name="T12" fmla="*/ 2147483646 w 22"/>
              <a:gd name="T13" fmla="*/ 2147483646 h 47"/>
              <a:gd name="T14" fmla="*/ 2147483646 w 22"/>
              <a:gd name="T15" fmla="*/ 2147483646 h 47"/>
              <a:gd name="T16" fmla="*/ 0 w 22"/>
              <a:gd name="T17" fmla="*/ 2147483646 h 47"/>
              <a:gd name="T18" fmla="*/ 2147483646 w 22"/>
              <a:gd name="T19" fmla="*/ 2147483646 h 47"/>
              <a:gd name="T20" fmla="*/ 2147483646 w 22"/>
              <a:gd name="T21" fmla="*/ 2147483646 h 47"/>
              <a:gd name="T22" fmla="*/ 2147483646 w 22"/>
              <a:gd name="T23" fmla="*/ 2147483646 h 47"/>
              <a:gd name="T24" fmla="*/ 2147483646 w 22"/>
              <a:gd name="T25" fmla="*/ 2147483646 h 47"/>
              <a:gd name="T26" fmla="*/ 2147483646 w 22"/>
              <a:gd name="T27" fmla="*/ 2147483646 h 47"/>
              <a:gd name="T28" fmla="*/ 2147483646 w 22"/>
              <a:gd name="T29" fmla="*/ 2147483646 h 47"/>
              <a:gd name="T30" fmla="*/ 2147483646 w 22"/>
              <a:gd name="T31" fmla="*/ 0 h 47"/>
              <a:gd name="T32" fmla="*/ 2147483646 w 22"/>
              <a:gd name="T33" fmla="*/ 2147483646 h 47"/>
              <a:gd name="T34" fmla="*/ 2147483646 w 22"/>
              <a:gd name="T35" fmla="*/ 2147483646 h 47"/>
              <a:gd name="T36" fmla="*/ 2147483646 w 22"/>
              <a:gd name="T37" fmla="*/ 2147483646 h 47"/>
              <a:gd name="T38" fmla="*/ 2147483646 w 22"/>
              <a:gd name="T39" fmla="*/ 2147483646 h 47"/>
              <a:gd name="T40" fmla="*/ 2147483646 w 22"/>
              <a:gd name="T41" fmla="*/ 2147483646 h 47"/>
              <a:gd name="T42" fmla="*/ 2147483646 w 22"/>
              <a:gd name="T43" fmla="*/ 2147483646 h 47"/>
              <a:gd name="T44" fmla="*/ 2147483646 w 22"/>
              <a:gd name="T45" fmla="*/ 2147483646 h 47"/>
              <a:gd name="T46" fmla="*/ 2147483646 w 22"/>
              <a:gd name="T47" fmla="*/ 2147483646 h 47"/>
              <a:gd name="T48" fmla="*/ 2147483646 w 22"/>
              <a:gd name="T49" fmla="*/ 2147483646 h 47"/>
              <a:gd name="T50" fmla="*/ 2147483646 w 22"/>
              <a:gd name="T51" fmla="*/ 2147483646 h 47"/>
              <a:gd name="T52" fmla="*/ 2147483646 w 22"/>
              <a:gd name="T53" fmla="*/ 2147483646 h 47"/>
              <a:gd name="T54" fmla="*/ 2147483646 w 22"/>
              <a:gd name="T55" fmla="*/ 2147483646 h 47"/>
              <a:gd name="T56" fmla="*/ 2147483646 w 22"/>
              <a:gd name="T57" fmla="*/ 2147483646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 h="47">
                <a:moveTo>
                  <a:pt x="6" y="47"/>
                </a:moveTo>
                <a:lnTo>
                  <a:pt x="10" y="29"/>
                </a:lnTo>
                <a:lnTo>
                  <a:pt x="17" y="14"/>
                </a:lnTo>
                <a:lnTo>
                  <a:pt x="16" y="14"/>
                </a:lnTo>
                <a:lnTo>
                  <a:pt x="13" y="12"/>
                </a:lnTo>
                <a:lnTo>
                  <a:pt x="11" y="12"/>
                </a:lnTo>
                <a:lnTo>
                  <a:pt x="10" y="12"/>
                </a:lnTo>
                <a:lnTo>
                  <a:pt x="3" y="9"/>
                </a:lnTo>
                <a:lnTo>
                  <a:pt x="0" y="6"/>
                </a:lnTo>
                <a:lnTo>
                  <a:pt x="7" y="5"/>
                </a:lnTo>
                <a:lnTo>
                  <a:pt x="18" y="4"/>
                </a:lnTo>
                <a:lnTo>
                  <a:pt x="20" y="4"/>
                </a:lnTo>
                <a:lnTo>
                  <a:pt x="22" y="5"/>
                </a:lnTo>
                <a:lnTo>
                  <a:pt x="18" y="4"/>
                </a:lnTo>
                <a:lnTo>
                  <a:pt x="17" y="3"/>
                </a:lnTo>
                <a:lnTo>
                  <a:pt x="16" y="0"/>
                </a:lnTo>
                <a:lnTo>
                  <a:pt x="16" y="14"/>
                </a:lnTo>
                <a:lnTo>
                  <a:pt x="17" y="14"/>
                </a:lnTo>
                <a:lnTo>
                  <a:pt x="18" y="12"/>
                </a:lnTo>
                <a:lnTo>
                  <a:pt x="18" y="11"/>
                </a:lnTo>
                <a:lnTo>
                  <a:pt x="20" y="11"/>
                </a:lnTo>
                <a:lnTo>
                  <a:pt x="20" y="9"/>
                </a:lnTo>
                <a:lnTo>
                  <a:pt x="22" y="12"/>
                </a:lnTo>
                <a:lnTo>
                  <a:pt x="16" y="25"/>
                </a:lnTo>
                <a:lnTo>
                  <a:pt x="10" y="38"/>
                </a:lnTo>
                <a:lnTo>
                  <a:pt x="13" y="34"/>
                </a:lnTo>
                <a:lnTo>
                  <a:pt x="17" y="29"/>
                </a:lnTo>
                <a:lnTo>
                  <a:pt x="18" y="23"/>
                </a:lnTo>
                <a:lnTo>
                  <a:pt x="22"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39" name="Freeform 193"/>
          <p:cNvSpPr>
            <a:spLocks/>
          </p:cNvSpPr>
          <p:nvPr/>
        </p:nvSpPr>
        <p:spPr bwMode="auto">
          <a:xfrm>
            <a:off x="5905500" y="2508250"/>
            <a:ext cx="1588" cy="9525"/>
          </a:xfrm>
          <a:custGeom>
            <a:avLst/>
            <a:gdLst>
              <a:gd name="T0" fmla="*/ 2147483646 w 4"/>
              <a:gd name="T1" fmla="*/ 0 h 20"/>
              <a:gd name="T2" fmla="*/ 0 w 4"/>
              <a:gd name="T3" fmla="*/ 2147483646 h 20"/>
              <a:gd name="T4" fmla="*/ 2147483646 w 4"/>
              <a:gd name="T5" fmla="*/ 2147483646 h 20"/>
              <a:gd name="T6" fmla="*/ 2147483646 w 4"/>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0">
                <a:moveTo>
                  <a:pt x="4" y="0"/>
                </a:moveTo>
                <a:lnTo>
                  <a:pt x="0" y="5"/>
                </a:lnTo>
                <a:lnTo>
                  <a:pt x="4" y="13"/>
                </a:lnTo>
                <a:lnTo>
                  <a:pt x="2"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0" name="Line 194"/>
          <p:cNvSpPr>
            <a:spLocks noChangeShapeType="1"/>
          </p:cNvSpPr>
          <p:nvPr/>
        </p:nvSpPr>
        <p:spPr bwMode="auto">
          <a:xfrm flipV="1">
            <a:off x="5776913" y="2495550"/>
            <a:ext cx="3175"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41" name="Freeform 195"/>
          <p:cNvSpPr>
            <a:spLocks/>
          </p:cNvSpPr>
          <p:nvPr/>
        </p:nvSpPr>
        <p:spPr bwMode="auto">
          <a:xfrm>
            <a:off x="5770563" y="2500313"/>
            <a:ext cx="7937" cy="1587"/>
          </a:xfrm>
          <a:custGeom>
            <a:avLst/>
            <a:gdLst>
              <a:gd name="T0" fmla="*/ 2147483646 w 14"/>
              <a:gd name="T1" fmla="*/ 2147483646 h 3"/>
              <a:gd name="T2" fmla="*/ 2147483646 w 14"/>
              <a:gd name="T3" fmla="*/ 2147483646 h 3"/>
              <a:gd name="T4" fmla="*/ 2147483646 w 14"/>
              <a:gd name="T5" fmla="*/ 2147483646 h 3"/>
              <a:gd name="T6" fmla="*/ 2147483646 w 14"/>
              <a:gd name="T7" fmla="*/ 0 h 3"/>
              <a:gd name="T8" fmla="*/ 2147483646 w 14"/>
              <a:gd name="T9" fmla="*/ 2147483646 h 3"/>
              <a:gd name="T10" fmla="*/ 2147483646 w 14"/>
              <a:gd name="T11" fmla="*/ 2147483646 h 3"/>
              <a:gd name="T12" fmla="*/ 0 w 14"/>
              <a:gd name="T13" fmla="*/ 2147483646 h 3"/>
              <a:gd name="T14" fmla="*/ 0 w 14"/>
              <a:gd name="T15" fmla="*/ 0 h 3"/>
              <a:gd name="T16" fmla="*/ 0 w 14"/>
              <a:gd name="T17" fmla="*/ 2147483646 h 3"/>
              <a:gd name="T18" fmla="*/ 0 w 14"/>
              <a:gd name="T19" fmla="*/ 2147483646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3">
                <a:moveTo>
                  <a:pt x="14" y="1"/>
                </a:moveTo>
                <a:lnTo>
                  <a:pt x="13" y="2"/>
                </a:lnTo>
                <a:lnTo>
                  <a:pt x="8" y="2"/>
                </a:lnTo>
                <a:lnTo>
                  <a:pt x="11" y="0"/>
                </a:lnTo>
                <a:lnTo>
                  <a:pt x="7" y="1"/>
                </a:lnTo>
                <a:lnTo>
                  <a:pt x="6" y="3"/>
                </a:lnTo>
                <a:lnTo>
                  <a:pt x="0" y="2"/>
                </a:lnTo>
                <a:lnTo>
                  <a:pt x="0" y="0"/>
                </a:lnTo>
                <a:lnTo>
                  <a:pt x="0" y="1"/>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2" name="Freeform 196"/>
          <p:cNvSpPr>
            <a:spLocks/>
          </p:cNvSpPr>
          <p:nvPr/>
        </p:nvSpPr>
        <p:spPr bwMode="auto">
          <a:xfrm>
            <a:off x="5776913" y="2462213"/>
            <a:ext cx="14287" cy="20637"/>
          </a:xfrm>
          <a:custGeom>
            <a:avLst/>
            <a:gdLst>
              <a:gd name="T0" fmla="*/ 2147483646 w 27"/>
              <a:gd name="T1" fmla="*/ 2147483646 h 38"/>
              <a:gd name="T2" fmla="*/ 2147483646 w 27"/>
              <a:gd name="T3" fmla="*/ 2147483646 h 38"/>
              <a:gd name="T4" fmla="*/ 2147483646 w 27"/>
              <a:gd name="T5" fmla="*/ 2147483646 h 38"/>
              <a:gd name="T6" fmla="*/ 2147483646 w 27"/>
              <a:gd name="T7" fmla="*/ 2147483646 h 38"/>
              <a:gd name="T8" fmla="*/ 2147483646 w 27"/>
              <a:gd name="T9" fmla="*/ 2147483646 h 38"/>
              <a:gd name="T10" fmla="*/ 2147483646 w 27"/>
              <a:gd name="T11" fmla="*/ 2147483646 h 38"/>
              <a:gd name="T12" fmla="*/ 2147483646 w 27"/>
              <a:gd name="T13" fmla="*/ 2147483646 h 38"/>
              <a:gd name="T14" fmla="*/ 2147483646 w 27"/>
              <a:gd name="T15" fmla="*/ 2147483646 h 38"/>
              <a:gd name="T16" fmla="*/ 2147483646 w 27"/>
              <a:gd name="T17" fmla="*/ 2147483646 h 38"/>
              <a:gd name="T18" fmla="*/ 2147483646 w 27"/>
              <a:gd name="T19" fmla="*/ 2147483646 h 38"/>
              <a:gd name="T20" fmla="*/ 2147483646 w 27"/>
              <a:gd name="T21" fmla="*/ 2147483646 h 38"/>
              <a:gd name="T22" fmla="*/ 2147483646 w 27"/>
              <a:gd name="T23" fmla="*/ 2147483646 h 38"/>
              <a:gd name="T24" fmla="*/ 2147483646 w 27"/>
              <a:gd name="T25" fmla="*/ 2147483646 h 38"/>
              <a:gd name="T26" fmla="*/ 2147483646 w 27"/>
              <a:gd name="T27" fmla="*/ 2147483646 h 38"/>
              <a:gd name="T28" fmla="*/ 2147483646 w 27"/>
              <a:gd name="T29" fmla="*/ 2147483646 h 38"/>
              <a:gd name="T30" fmla="*/ 2147483646 w 27"/>
              <a:gd name="T31" fmla="*/ 2147483646 h 38"/>
              <a:gd name="T32" fmla="*/ 2147483646 w 27"/>
              <a:gd name="T33" fmla="*/ 0 h 38"/>
              <a:gd name="T34" fmla="*/ 2147483646 w 27"/>
              <a:gd name="T35" fmla="*/ 2147483646 h 38"/>
              <a:gd name="T36" fmla="*/ 2147483646 w 27"/>
              <a:gd name="T37" fmla="*/ 2147483646 h 38"/>
              <a:gd name="T38" fmla="*/ 2147483646 w 27"/>
              <a:gd name="T39" fmla="*/ 2147483646 h 38"/>
              <a:gd name="T40" fmla="*/ 2147483646 w 27"/>
              <a:gd name="T41" fmla="*/ 2147483646 h 38"/>
              <a:gd name="T42" fmla="*/ 2147483646 w 27"/>
              <a:gd name="T43" fmla="*/ 2147483646 h 38"/>
              <a:gd name="T44" fmla="*/ 2147483646 w 27"/>
              <a:gd name="T45" fmla="*/ 2147483646 h 38"/>
              <a:gd name="T46" fmla="*/ 2147483646 w 27"/>
              <a:gd name="T47" fmla="*/ 2147483646 h 38"/>
              <a:gd name="T48" fmla="*/ 2147483646 w 27"/>
              <a:gd name="T49" fmla="*/ 2147483646 h 38"/>
              <a:gd name="T50" fmla="*/ 2147483646 w 27"/>
              <a:gd name="T51" fmla="*/ 2147483646 h 38"/>
              <a:gd name="T52" fmla="*/ 2147483646 w 27"/>
              <a:gd name="T53" fmla="*/ 2147483646 h 38"/>
              <a:gd name="T54" fmla="*/ 2147483646 w 27"/>
              <a:gd name="T55" fmla="*/ 2147483646 h 38"/>
              <a:gd name="T56" fmla="*/ 2147483646 w 27"/>
              <a:gd name="T57" fmla="*/ 2147483646 h 38"/>
              <a:gd name="T58" fmla="*/ 2147483646 w 27"/>
              <a:gd name="T59" fmla="*/ 2147483646 h 38"/>
              <a:gd name="T60" fmla="*/ 2147483646 w 27"/>
              <a:gd name="T61" fmla="*/ 2147483646 h 38"/>
              <a:gd name="T62" fmla="*/ 2147483646 w 27"/>
              <a:gd name="T63" fmla="*/ 2147483646 h 38"/>
              <a:gd name="T64" fmla="*/ 2147483646 w 27"/>
              <a:gd name="T65" fmla="*/ 2147483646 h 38"/>
              <a:gd name="T66" fmla="*/ 2147483646 w 27"/>
              <a:gd name="T67" fmla="*/ 2147483646 h 38"/>
              <a:gd name="T68" fmla="*/ 2147483646 w 27"/>
              <a:gd name="T69" fmla="*/ 2147483646 h 38"/>
              <a:gd name="T70" fmla="*/ 2147483646 w 27"/>
              <a:gd name="T71" fmla="*/ 2147483646 h 38"/>
              <a:gd name="T72" fmla="*/ 2147483646 w 27"/>
              <a:gd name="T73" fmla="*/ 2147483646 h 38"/>
              <a:gd name="T74" fmla="*/ 2147483646 w 27"/>
              <a:gd name="T75" fmla="*/ 2147483646 h 38"/>
              <a:gd name="T76" fmla="*/ 2147483646 w 27"/>
              <a:gd name="T77" fmla="*/ 2147483646 h 38"/>
              <a:gd name="T78" fmla="*/ 2147483646 w 27"/>
              <a:gd name="T79" fmla="*/ 2147483646 h 38"/>
              <a:gd name="T80" fmla="*/ 2147483646 w 27"/>
              <a:gd name="T81" fmla="*/ 2147483646 h 38"/>
              <a:gd name="T82" fmla="*/ 2147483646 w 27"/>
              <a:gd name="T83" fmla="*/ 2147483646 h 38"/>
              <a:gd name="T84" fmla="*/ 2147483646 w 27"/>
              <a:gd name="T85" fmla="*/ 2147483646 h 38"/>
              <a:gd name="T86" fmla="*/ 2147483646 w 27"/>
              <a:gd name="T87" fmla="*/ 2147483646 h 38"/>
              <a:gd name="T88" fmla="*/ 2147483646 w 27"/>
              <a:gd name="T89" fmla="*/ 2147483646 h 38"/>
              <a:gd name="T90" fmla="*/ 2147483646 w 27"/>
              <a:gd name="T91" fmla="*/ 2147483646 h 38"/>
              <a:gd name="T92" fmla="*/ 2147483646 w 27"/>
              <a:gd name="T93" fmla="*/ 2147483646 h 38"/>
              <a:gd name="T94" fmla="*/ 2147483646 w 27"/>
              <a:gd name="T95" fmla="*/ 2147483646 h 38"/>
              <a:gd name="T96" fmla="*/ 2147483646 w 27"/>
              <a:gd name="T97" fmla="*/ 2147483646 h 38"/>
              <a:gd name="T98" fmla="*/ 0 w 27"/>
              <a:gd name="T99" fmla="*/ 2147483646 h 38"/>
              <a:gd name="T100" fmla="*/ 0 w 27"/>
              <a:gd name="T101" fmla="*/ 2147483646 h 38"/>
              <a:gd name="T102" fmla="*/ 0 w 27"/>
              <a:gd name="T103" fmla="*/ 2147483646 h 38"/>
              <a:gd name="T104" fmla="*/ 2147483646 w 27"/>
              <a:gd name="T105" fmla="*/ 2147483646 h 38"/>
              <a:gd name="T106" fmla="*/ 2147483646 w 27"/>
              <a:gd name="T107" fmla="*/ 2147483646 h 38"/>
              <a:gd name="T108" fmla="*/ 2147483646 w 27"/>
              <a:gd name="T109" fmla="*/ 2147483646 h 38"/>
              <a:gd name="T110" fmla="*/ 2147483646 w 27"/>
              <a:gd name="T111" fmla="*/ 2147483646 h 38"/>
              <a:gd name="T112" fmla="*/ 2147483646 w 27"/>
              <a:gd name="T113" fmla="*/ 2147483646 h 38"/>
              <a:gd name="T114" fmla="*/ 2147483646 w 27"/>
              <a:gd name="T115" fmla="*/ 2147483646 h 38"/>
              <a:gd name="T116" fmla="*/ 2147483646 w 27"/>
              <a:gd name="T117" fmla="*/ 2147483646 h 38"/>
              <a:gd name="T118" fmla="*/ 2147483646 w 27"/>
              <a:gd name="T119" fmla="*/ 2147483646 h 38"/>
              <a:gd name="T120" fmla="*/ 2147483646 w 27"/>
              <a:gd name="T121" fmla="*/ 2147483646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38">
                <a:moveTo>
                  <a:pt x="16" y="30"/>
                </a:moveTo>
                <a:lnTo>
                  <a:pt x="16" y="28"/>
                </a:lnTo>
                <a:lnTo>
                  <a:pt x="16" y="27"/>
                </a:lnTo>
                <a:lnTo>
                  <a:pt x="17" y="25"/>
                </a:lnTo>
                <a:lnTo>
                  <a:pt x="17" y="24"/>
                </a:lnTo>
                <a:lnTo>
                  <a:pt x="27" y="6"/>
                </a:lnTo>
                <a:lnTo>
                  <a:pt x="26" y="8"/>
                </a:lnTo>
                <a:lnTo>
                  <a:pt x="26" y="9"/>
                </a:lnTo>
                <a:lnTo>
                  <a:pt x="24" y="10"/>
                </a:lnTo>
                <a:lnTo>
                  <a:pt x="24" y="12"/>
                </a:lnTo>
                <a:lnTo>
                  <a:pt x="24" y="13"/>
                </a:lnTo>
                <a:lnTo>
                  <a:pt x="22" y="15"/>
                </a:lnTo>
                <a:lnTo>
                  <a:pt x="20" y="16"/>
                </a:lnTo>
                <a:lnTo>
                  <a:pt x="20" y="17"/>
                </a:lnTo>
                <a:lnTo>
                  <a:pt x="20" y="18"/>
                </a:lnTo>
                <a:lnTo>
                  <a:pt x="18" y="19"/>
                </a:lnTo>
                <a:lnTo>
                  <a:pt x="18" y="21"/>
                </a:lnTo>
                <a:lnTo>
                  <a:pt x="17" y="23"/>
                </a:lnTo>
                <a:lnTo>
                  <a:pt x="17" y="24"/>
                </a:lnTo>
                <a:lnTo>
                  <a:pt x="16" y="19"/>
                </a:lnTo>
                <a:lnTo>
                  <a:pt x="15" y="21"/>
                </a:lnTo>
                <a:lnTo>
                  <a:pt x="16" y="19"/>
                </a:lnTo>
                <a:lnTo>
                  <a:pt x="16" y="17"/>
                </a:lnTo>
                <a:lnTo>
                  <a:pt x="17" y="16"/>
                </a:lnTo>
                <a:lnTo>
                  <a:pt x="18" y="15"/>
                </a:lnTo>
                <a:lnTo>
                  <a:pt x="18" y="13"/>
                </a:lnTo>
                <a:lnTo>
                  <a:pt x="20" y="10"/>
                </a:lnTo>
                <a:lnTo>
                  <a:pt x="20" y="9"/>
                </a:lnTo>
                <a:lnTo>
                  <a:pt x="20" y="6"/>
                </a:lnTo>
                <a:lnTo>
                  <a:pt x="22" y="5"/>
                </a:lnTo>
                <a:lnTo>
                  <a:pt x="22" y="4"/>
                </a:lnTo>
                <a:lnTo>
                  <a:pt x="24" y="2"/>
                </a:lnTo>
                <a:lnTo>
                  <a:pt x="22" y="2"/>
                </a:lnTo>
                <a:lnTo>
                  <a:pt x="22" y="0"/>
                </a:lnTo>
                <a:lnTo>
                  <a:pt x="22" y="4"/>
                </a:lnTo>
                <a:lnTo>
                  <a:pt x="24" y="4"/>
                </a:lnTo>
                <a:lnTo>
                  <a:pt x="24" y="5"/>
                </a:lnTo>
                <a:lnTo>
                  <a:pt x="22" y="6"/>
                </a:lnTo>
                <a:lnTo>
                  <a:pt x="22" y="8"/>
                </a:lnTo>
                <a:lnTo>
                  <a:pt x="20" y="9"/>
                </a:lnTo>
                <a:lnTo>
                  <a:pt x="18" y="10"/>
                </a:lnTo>
                <a:lnTo>
                  <a:pt x="18" y="12"/>
                </a:lnTo>
                <a:lnTo>
                  <a:pt x="17" y="12"/>
                </a:lnTo>
                <a:lnTo>
                  <a:pt x="16" y="13"/>
                </a:lnTo>
                <a:lnTo>
                  <a:pt x="16" y="15"/>
                </a:lnTo>
                <a:lnTo>
                  <a:pt x="17" y="12"/>
                </a:lnTo>
                <a:lnTo>
                  <a:pt x="16" y="9"/>
                </a:lnTo>
                <a:lnTo>
                  <a:pt x="16" y="8"/>
                </a:lnTo>
                <a:lnTo>
                  <a:pt x="17" y="8"/>
                </a:lnTo>
                <a:lnTo>
                  <a:pt x="17" y="6"/>
                </a:lnTo>
                <a:lnTo>
                  <a:pt x="18" y="6"/>
                </a:lnTo>
                <a:lnTo>
                  <a:pt x="18" y="5"/>
                </a:lnTo>
                <a:lnTo>
                  <a:pt x="22" y="5"/>
                </a:lnTo>
                <a:lnTo>
                  <a:pt x="22" y="4"/>
                </a:lnTo>
                <a:lnTo>
                  <a:pt x="18" y="5"/>
                </a:lnTo>
                <a:lnTo>
                  <a:pt x="17" y="6"/>
                </a:lnTo>
                <a:lnTo>
                  <a:pt x="17" y="8"/>
                </a:lnTo>
                <a:lnTo>
                  <a:pt x="16" y="8"/>
                </a:lnTo>
                <a:lnTo>
                  <a:pt x="16" y="9"/>
                </a:lnTo>
                <a:lnTo>
                  <a:pt x="15" y="9"/>
                </a:lnTo>
                <a:lnTo>
                  <a:pt x="17" y="12"/>
                </a:lnTo>
                <a:lnTo>
                  <a:pt x="11" y="13"/>
                </a:lnTo>
                <a:lnTo>
                  <a:pt x="9" y="15"/>
                </a:lnTo>
                <a:lnTo>
                  <a:pt x="9" y="16"/>
                </a:lnTo>
                <a:lnTo>
                  <a:pt x="8" y="17"/>
                </a:lnTo>
                <a:lnTo>
                  <a:pt x="8" y="18"/>
                </a:lnTo>
                <a:lnTo>
                  <a:pt x="5" y="19"/>
                </a:lnTo>
                <a:lnTo>
                  <a:pt x="8" y="18"/>
                </a:lnTo>
                <a:lnTo>
                  <a:pt x="8" y="17"/>
                </a:lnTo>
                <a:lnTo>
                  <a:pt x="9" y="16"/>
                </a:lnTo>
                <a:lnTo>
                  <a:pt x="9" y="13"/>
                </a:lnTo>
                <a:lnTo>
                  <a:pt x="15" y="17"/>
                </a:lnTo>
                <a:lnTo>
                  <a:pt x="15" y="18"/>
                </a:lnTo>
                <a:lnTo>
                  <a:pt x="12" y="19"/>
                </a:lnTo>
                <a:lnTo>
                  <a:pt x="12" y="21"/>
                </a:lnTo>
                <a:lnTo>
                  <a:pt x="11" y="24"/>
                </a:lnTo>
                <a:lnTo>
                  <a:pt x="11" y="25"/>
                </a:lnTo>
                <a:lnTo>
                  <a:pt x="9" y="27"/>
                </a:lnTo>
                <a:lnTo>
                  <a:pt x="9" y="28"/>
                </a:lnTo>
                <a:lnTo>
                  <a:pt x="8" y="31"/>
                </a:lnTo>
                <a:lnTo>
                  <a:pt x="8" y="32"/>
                </a:lnTo>
                <a:lnTo>
                  <a:pt x="5" y="35"/>
                </a:lnTo>
                <a:lnTo>
                  <a:pt x="5" y="36"/>
                </a:lnTo>
                <a:lnTo>
                  <a:pt x="5" y="38"/>
                </a:lnTo>
                <a:lnTo>
                  <a:pt x="8" y="38"/>
                </a:lnTo>
                <a:lnTo>
                  <a:pt x="9" y="37"/>
                </a:lnTo>
                <a:lnTo>
                  <a:pt x="9" y="35"/>
                </a:lnTo>
                <a:lnTo>
                  <a:pt x="11" y="32"/>
                </a:lnTo>
                <a:lnTo>
                  <a:pt x="11" y="31"/>
                </a:lnTo>
                <a:lnTo>
                  <a:pt x="11" y="28"/>
                </a:lnTo>
                <a:lnTo>
                  <a:pt x="12" y="27"/>
                </a:lnTo>
                <a:lnTo>
                  <a:pt x="12" y="25"/>
                </a:lnTo>
                <a:lnTo>
                  <a:pt x="15" y="23"/>
                </a:lnTo>
                <a:lnTo>
                  <a:pt x="15" y="31"/>
                </a:lnTo>
                <a:lnTo>
                  <a:pt x="15" y="32"/>
                </a:lnTo>
                <a:lnTo>
                  <a:pt x="15" y="35"/>
                </a:lnTo>
                <a:lnTo>
                  <a:pt x="12" y="36"/>
                </a:lnTo>
                <a:lnTo>
                  <a:pt x="12" y="37"/>
                </a:lnTo>
                <a:lnTo>
                  <a:pt x="12" y="38"/>
                </a:lnTo>
                <a:lnTo>
                  <a:pt x="0" y="37"/>
                </a:lnTo>
                <a:lnTo>
                  <a:pt x="0" y="36"/>
                </a:lnTo>
                <a:lnTo>
                  <a:pt x="0" y="35"/>
                </a:lnTo>
                <a:lnTo>
                  <a:pt x="1" y="32"/>
                </a:lnTo>
                <a:lnTo>
                  <a:pt x="0" y="36"/>
                </a:lnTo>
                <a:lnTo>
                  <a:pt x="0" y="37"/>
                </a:lnTo>
                <a:lnTo>
                  <a:pt x="1" y="32"/>
                </a:lnTo>
                <a:lnTo>
                  <a:pt x="1" y="30"/>
                </a:lnTo>
                <a:lnTo>
                  <a:pt x="3" y="28"/>
                </a:lnTo>
                <a:lnTo>
                  <a:pt x="3" y="27"/>
                </a:lnTo>
                <a:lnTo>
                  <a:pt x="4" y="25"/>
                </a:lnTo>
                <a:lnTo>
                  <a:pt x="4" y="24"/>
                </a:lnTo>
                <a:lnTo>
                  <a:pt x="4" y="27"/>
                </a:lnTo>
                <a:lnTo>
                  <a:pt x="3" y="28"/>
                </a:lnTo>
                <a:lnTo>
                  <a:pt x="3" y="30"/>
                </a:lnTo>
                <a:lnTo>
                  <a:pt x="1" y="31"/>
                </a:lnTo>
                <a:lnTo>
                  <a:pt x="1" y="32"/>
                </a:lnTo>
                <a:lnTo>
                  <a:pt x="4" y="24"/>
                </a:lnTo>
                <a:lnTo>
                  <a:pt x="5" y="21"/>
                </a:lnTo>
                <a:lnTo>
                  <a:pt x="5" y="19"/>
                </a:lnTo>
                <a:lnTo>
                  <a:pt x="5" y="21"/>
                </a:lnTo>
                <a:lnTo>
                  <a:pt x="4" y="23"/>
                </a:lnTo>
                <a:lnTo>
                  <a:pt x="4"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3" name="Freeform 197"/>
          <p:cNvSpPr>
            <a:spLocks/>
          </p:cNvSpPr>
          <p:nvPr/>
        </p:nvSpPr>
        <p:spPr bwMode="auto">
          <a:xfrm>
            <a:off x="5773738" y="2466975"/>
            <a:ext cx="12700" cy="34925"/>
          </a:xfrm>
          <a:custGeom>
            <a:avLst/>
            <a:gdLst>
              <a:gd name="T0" fmla="*/ 2147483646 w 23"/>
              <a:gd name="T1" fmla="*/ 2147483646 h 65"/>
              <a:gd name="T2" fmla="*/ 2147483646 w 23"/>
              <a:gd name="T3" fmla="*/ 2147483646 h 65"/>
              <a:gd name="T4" fmla="*/ 2147483646 w 23"/>
              <a:gd name="T5" fmla="*/ 0 h 65"/>
              <a:gd name="T6" fmla="*/ 2147483646 w 23"/>
              <a:gd name="T7" fmla="*/ 2147483646 h 65"/>
              <a:gd name="T8" fmla="*/ 2147483646 w 23"/>
              <a:gd name="T9" fmla="*/ 2147483646 h 65"/>
              <a:gd name="T10" fmla="*/ 2147483646 w 23"/>
              <a:gd name="T11" fmla="*/ 2147483646 h 65"/>
              <a:gd name="T12" fmla="*/ 2147483646 w 23"/>
              <a:gd name="T13" fmla="*/ 2147483646 h 65"/>
              <a:gd name="T14" fmla="*/ 2147483646 w 23"/>
              <a:gd name="T15" fmla="*/ 2147483646 h 65"/>
              <a:gd name="T16" fmla="*/ 2147483646 w 23"/>
              <a:gd name="T17" fmla="*/ 2147483646 h 65"/>
              <a:gd name="T18" fmla="*/ 2147483646 w 23"/>
              <a:gd name="T19" fmla="*/ 2147483646 h 65"/>
              <a:gd name="T20" fmla="*/ 2147483646 w 23"/>
              <a:gd name="T21" fmla="*/ 2147483646 h 65"/>
              <a:gd name="T22" fmla="*/ 2147483646 w 23"/>
              <a:gd name="T23" fmla="*/ 2147483646 h 65"/>
              <a:gd name="T24" fmla="*/ 2147483646 w 23"/>
              <a:gd name="T25" fmla="*/ 2147483646 h 65"/>
              <a:gd name="T26" fmla="*/ 2147483646 w 23"/>
              <a:gd name="T27" fmla="*/ 2147483646 h 65"/>
              <a:gd name="T28" fmla="*/ 2147483646 w 23"/>
              <a:gd name="T29" fmla="*/ 2147483646 h 65"/>
              <a:gd name="T30" fmla="*/ 0 w 23"/>
              <a:gd name="T31" fmla="*/ 2147483646 h 65"/>
              <a:gd name="T32" fmla="*/ 0 w 23"/>
              <a:gd name="T33" fmla="*/ 2147483646 h 65"/>
              <a:gd name="T34" fmla="*/ 2147483646 w 23"/>
              <a:gd name="T35" fmla="*/ 2147483646 h 65"/>
              <a:gd name="T36" fmla="*/ 2147483646 w 23"/>
              <a:gd name="T37" fmla="*/ 2147483646 h 65"/>
              <a:gd name="T38" fmla="*/ 2147483646 w 23"/>
              <a:gd name="T39" fmla="*/ 2147483646 h 65"/>
              <a:gd name="T40" fmla="*/ 0 w 23"/>
              <a:gd name="T41" fmla="*/ 2147483646 h 65"/>
              <a:gd name="T42" fmla="*/ 0 w 23"/>
              <a:gd name="T43" fmla="*/ 2147483646 h 65"/>
              <a:gd name="T44" fmla="*/ 2147483646 w 23"/>
              <a:gd name="T45" fmla="*/ 2147483646 h 65"/>
              <a:gd name="T46" fmla="*/ 0 w 23"/>
              <a:gd name="T47" fmla="*/ 2147483646 h 65"/>
              <a:gd name="T48" fmla="*/ 2147483646 w 23"/>
              <a:gd name="T49" fmla="*/ 2147483646 h 65"/>
              <a:gd name="T50" fmla="*/ 2147483646 w 23"/>
              <a:gd name="T51" fmla="*/ 2147483646 h 65"/>
              <a:gd name="T52" fmla="*/ 2147483646 w 23"/>
              <a:gd name="T53" fmla="*/ 2147483646 h 65"/>
              <a:gd name="T54" fmla="*/ 2147483646 w 23"/>
              <a:gd name="T55" fmla="*/ 2147483646 h 65"/>
              <a:gd name="T56" fmla="*/ 2147483646 w 23"/>
              <a:gd name="T57" fmla="*/ 2147483646 h 65"/>
              <a:gd name="T58" fmla="*/ 2147483646 w 23"/>
              <a:gd name="T59" fmla="*/ 2147483646 h 65"/>
              <a:gd name="T60" fmla="*/ 2147483646 w 23"/>
              <a:gd name="T61" fmla="*/ 2147483646 h 65"/>
              <a:gd name="T62" fmla="*/ 2147483646 w 23"/>
              <a:gd name="T63" fmla="*/ 2147483646 h 65"/>
              <a:gd name="T64" fmla="*/ 2147483646 w 23"/>
              <a:gd name="T65" fmla="*/ 2147483646 h 65"/>
              <a:gd name="T66" fmla="*/ 2147483646 w 23"/>
              <a:gd name="T67" fmla="*/ 2147483646 h 65"/>
              <a:gd name="T68" fmla="*/ 2147483646 w 23"/>
              <a:gd name="T69" fmla="*/ 2147483646 h 65"/>
              <a:gd name="T70" fmla="*/ 2147483646 w 23"/>
              <a:gd name="T71" fmla="*/ 2147483646 h 65"/>
              <a:gd name="T72" fmla="*/ 2147483646 w 23"/>
              <a:gd name="T73" fmla="*/ 2147483646 h 65"/>
              <a:gd name="T74" fmla="*/ 2147483646 w 23"/>
              <a:gd name="T75" fmla="*/ 2147483646 h 65"/>
              <a:gd name="T76" fmla="*/ 2147483646 w 23"/>
              <a:gd name="T77" fmla="*/ 2147483646 h 65"/>
              <a:gd name="T78" fmla="*/ 2147483646 w 23"/>
              <a:gd name="T79" fmla="*/ 2147483646 h 65"/>
              <a:gd name="T80" fmla="*/ 2147483646 w 23"/>
              <a:gd name="T81" fmla="*/ 2147483646 h 65"/>
              <a:gd name="T82" fmla="*/ 2147483646 w 23"/>
              <a:gd name="T83" fmla="*/ 2147483646 h 65"/>
              <a:gd name="T84" fmla="*/ 2147483646 w 23"/>
              <a:gd name="T85" fmla="*/ 2147483646 h 65"/>
              <a:gd name="T86" fmla="*/ 2147483646 w 23"/>
              <a:gd name="T87" fmla="*/ 2147483646 h 65"/>
              <a:gd name="T88" fmla="*/ 2147483646 w 23"/>
              <a:gd name="T89" fmla="*/ 2147483646 h 65"/>
              <a:gd name="T90" fmla="*/ 2147483646 w 23"/>
              <a:gd name="T91" fmla="*/ 2147483646 h 65"/>
              <a:gd name="T92" fmla="*/ 2147483646 w 23"/>
              <a:gd name="T93" fmla="*/ 2147483646 h 65"/>
              <a:gd name="T94" fmla="*/ 2147483646 w 23"/>
              <a:gd name="T95" fmla="*/ 2147483646 h 65"/>
              <a:gd name="T96" fmla="*/ 2147483646 w 23"/>
              <a:gd name="T97" fmla="*/ 2147483646 h 65"/>
              <a:gd name="T98" fmla="*/ 2147483646 w 23"/>
              <a:gd name="T99" fmla="*/ 2147483646 h 65"/>
              <a:gd name="T100" fmla="*/ 2147483646 w 23"/>
              <a:gd name="T101" fmla="*/ 2147483646 h 65"/>
              <a:gd name="T102" fmla="*/ 2147483646 w 23"/>
              <a:gd name="T103" fmla="*/ 2147483646 h 65"/>
              <a:gd name="T104" fmla="*/ 2147483646 w 23"/>
              <a:gd name="T105" fmla="*/ 2147483646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 h="65">
                <a:moveTo>
                  <a:pt x="19" y="6"/>
                </a:moveTo>
                <a:lnTo>
                  <a:pt x="19" y="4"/>
                </a:lnTo>
                <a:lnTo>
                  <a:pt x="19" y="3"/>
                </a:lnTo>
                <a:lnTo>
                  <a:pt x="22" y="3"/>
                </a:lnTo>
                <a:lnTo>
                  <a:pt x="22" y="1"/>
                </a:lnTo>
                <a:lnTo>
                  <a:pt x="22" y="0"/>
                </a:lnTo>
                <a:lnTo>
                  <a:pt x="22" y="1"/>
                </a:lnTo>
                <a:lnTo>
                  <a:pt x="22" y="3"/>
                </a:lnTo>
                <a:lnTo>
                  <a:pt x="19" y="3"/>
                </a:lnTo>
                <a:lnTo>
                  <a:pt x="19" y="4"/>
                </a:lnTo>
                <a:lnTo>
                  <a:pt x="18" y="4"/>
                </a:lnTo>
                <a:lnTo>
                  <a:pt x="18" y="1"/>
                </a:lnTo>
                <a:lnTo>
                  <a:pt x="19" y="0"/>
                </a:lnTo>
                <a:lnTo>
                  <a:pt x="19" y="1"/>
                </a:lnTo>
                <a:lnTo>
                  <a:pt x="18" y="3"/>
                </a:lnTo>
                <a:lnTo>
                  <a:pt x="16" y="4"/>
                </a:lnTo>
                <a:lnTo>
                  <a:pt x="22" y="4"/>
                </a:lnTo>
                <a:lnTo>
                  <a:pt x="22" y="6"/>
                </a:lnTo>
                <a:lnTo>
                  <a:pt x="19" y="6"/>
                </a:lnTo>
                <a:lnTo>
                  <a:pt x="22" y="6"/>
                </a:lnTo>
                <a:lnTo>
                  <a:pt x="23" y="6"/>
                </a:lnTo>
                <a:lnTo>
                  <a:pt x="22" y="8"/>
                </a:lnTo>
                <a:lnTo>
                  <a:pt x="22" y="12"/>
                </a:lnTo>
                <a:lnTo>
                  <a:pt x="22" y="14"/>
                </a:lnTo>
                <a:lnTo>
                  <a:pt x="23" y="21"/>
                </a:lnTo>
                <a:lnTo>
                  <a:pt x="22" y="22"/>
                </a:lnTo>
                <a:lnTo>
                  <a:pt x="18" y="33"/>
                </a:lnTo>
                <a:lnTo>
                  <a:pt x="16" y="34"/>
                </a:lnTo>
                <a:lnTo>
                  <a:pt x="18" y="33"/>
                </a:lnTo>
                <a:lnTo>
                  <a:pt x="11" y="53"/>
                </a:lnTo>
                <a:lnTo>
                  <a:pt x="1" y="54"/>
                </a:lnTo>
                <a:lnTo>
                  <a:pt x="0" y="54"/>
                </a:lnTo>
                <a:lnTo>
                  <a:pt x="0" y="53"/>
                </a:lnTo>
                <a:lnTo>
                  <a:pt x="0" y="54"/>
                </a:lnTo>
                <a:lnTo>
                  <a:pt x="1" y="54"/>
                </a:lnTo>
                <a:lnTo>
                  <a:pt x="1" y="55"/>
                </a:lnTo>
                <a:lnTo>
                  <a:pt x="5" y="54"/>
                </a:lnTo>
                <a:lnTo>
                  <a:pt x="1" y="55"/>
                </a:lnTo>
                <a:lnTo>
                  <a:pt x="2" y="54"/>
                </a:lnTo>
                <a:lnTo>
                  <a:pt x="5" y="54"/>
                </a:lnTo>
                <a:lnTo>
                  <a:pt x="0" y="53"/>
                </a:lnTo>
                <a:lnTo>
                  <a:pt x="0" y="52"/>
                </a:lnTo>
                <a:lnTo>
                  <a:pt x="0" y="53"/>
                </a:lnTo>
                <a:lnTo>
                  <a:pt x="0" y="51"/>
                </a:lnTo>
                <a:lnTo>
                  <a:pt x="0" y="42"/>
                </a:lnTo>
                <a:lnTo>
                  <a:pt x="1" y="41"/>
                </a:lnTo>
                <a:lnTo>
                  <a:pt x="1" y="40"/>
                </a:lnTo>
                <a:lnTo>
                  <a:pt x="0" y="41"/>
                </a:lnTo>
                <a:lnTo>
                  <a:pt x="0" y="44"/>
                </a:lnTo>
                <a:lnTo>
                  <a:pt x="5" y="44"/>
                </a:lnTo>
                <a:lnTo>
                  <a:pt x="8" y="44"/>
                </a:lnTo>
                <a:lnTo>
                  <a:pt x="8" y="42"/>
                </a:lnTo>
                <a:lnTo>
                  <a:pt x="7" y="42"/>
                </a:lnTo>
                <a:lnTo>
                  <a:pt x="8" y="41"/>
                </a:lnTo>
                <a:lnTo>
                  <a:pt x="8" y="40"/>
                </a:lnTo>
                <a:lnTo>
                  <a:pt x="10" y="38"/>
                </a:lnTo>
                <a:lnTo>
                  <a:pt x="10" y="35"/>
                </a:lnTo>
                <a:lnTo>
                  <a:pt x="10" y="34"/>
                </a:lnTo>
                <a:lnTo>
                  <a:pt x="12" y="34"/>
                </a:lnTo>
                <a:lnTo>
                  <a:pt x="11" y="35"/>
                </a:lnTo>
                <a:lnTo>
                  <a:pt x="11" y="39"/>
                </a:lnTo>
                <a:lnTo>
                  <a:pt x="11" y="40"/>
                </a:lnTo>
                <a:lnTo>
                  <a:pt x="10" y="42"/>
                </a:lnTo>
                <a:lnTo>
                  <a:pt x="10" y="44"/>
                </a:lnTo>
                <a:lnTo>
                  <a:pt x="10" y="46"/>
                </a:lnTo>
                <a:lnTo>
                  <a:pt x="8" y="49"/>
                </a:lnTo>
                <a:lnTo>
                  <a:pt x="8" y="51"/>
                </a:lnTo>
                <a:lnTo>
                  <a:pt x="7" y="53"/>
                </a:lnTo>
                <a:lnTo>
                  <a:pt x="7" y="51"/>
                </a:lnTo>
                <a:lnTo>
                  <a:pt x="7" y="49"/>
                </a:lnTo>
                <a:lnTo>
                  <a:pt x="8" y="47"/>
                </a:lnTo>
                <a:lnTo>
                  <a:pt x="8" y="46"/>
                </a:lnTo>
                <a:lnTo>
                  <a:pt x="8" y="42"/>
                </a:lnTo>
                <a:lnTo>
                  <a:pt x="12" y="42"/>
                </a:lnTo>
                <a:lnTo>
                  <a:pt x="12" y="44"/>
                </a:lnTo>
                <a:lnTo>
                  <a:pt x="12" y="46"/>
                </a:lnTo>
                <a:lnTo>
                  <a:pt x="12" y="47"/>
                </a:lnTo>
                <a:lnTo>
                  <a:pt x="11" y="49"/>
                </a:lnTo>
                <a:lnTo>
                  <a:pt x="11" y="51"/>
                </a:lnTo>
                <a:lnTo>
                  <a:pt x="11" y="52"/>
                </a:lnTo>
                <a:lnTo>
                  <a:pt x="11" y="53"/>
                </a:lnTo>
                <a:lnTo>
                  <a:pt x="11" y="54"/>
                </a:lnTo>
                <a:lnTo>
                  <a:pt x="10" y="55"/>
                </a:lnTo>
                <a:lnTo>
                  <a:pt x="10" y="57"/>
                </a:lnTo>
                <a:lnTo>
                  <a:pt x="10" y="58"/>
                </a:lnTo>
                <a:lnTo>
                  <a:pt x="10" y="60"/>
                </a:lnTo>
                <a:lnTo>
                  <a:pt x="8" y="61"/>
                </a:lnTo>
                <a:lnTo>
                  <a:pt x="8" y="63"/>
                </a:lnTo>
                <a:lnTo>
                  <a:pt x="8" y="64"/>
                </a:lnTo>
                <a:lnTo>
                  <a:pt x="8" y="65"/>
                </a:lnTo>
                <a:lnTo>
                  <a:pt x="8" y="63"/>
                </a:lnTo>
                <a:lnTo>
                  <a:pt x="5" y="63"/>
                </a:lnTo>
                <a:lnTo>
                  <a:pt x="5" y="64"/>
                </a:lnTo>
                <a:lnTo>
                  <a:pt x="5" y="63"/>
                </a:lnTo>
                <a:lnTo>
                  <a:pt x="5" y="60"/>
                </a:lnTo>
                <a:lnTo>
                  <a:pt x="5" y="58"/>
                </a:lnTo>
                <a:lnTo>
                  <a:pt x="7" y="55"/>
                </a:lnTo>
                <a:lnTo>
                  <a:pt x="7" y="54"/>
                </a:lnTo>
                <a:lnTo>
                  <a:pt x="7" y="53"/>
                </a:lnTo>
                <a:lnTo>
                  <a:pt x="5" y="54"/>
                </a:lnTo>
                <a:lnTo>
                  <a:pt x="2" y="54"/>
                </a:lnTo>
                <a:lnTo>
                  <a:pt x="2" y="55"/>
                </a:lnTo>
                <a:lnTo>
                  <a:pt x="2" y="58"/>
                </a:lnTo>
                <a:lnTo>
                  <a:pt x="2" y="60"/>
                </a:lnTo>
                <a:lnTo>
                  <a:pt x="1" y="63"/>
                </a:lnTo>
                <a:lnTo>
                  <a:pt x="1" y="64"/>
                </a:lnTo>
                <a:lnTo>
                  <a:pt x="1"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4" name="Freeform 198"/>
          <p:cNvSpPr>
            <a:spLocks/>
          </p:cNvSpPr>
          <p:nvPr/>
        </p:nvSpPr>
        <p:spPr bwMode="auto">
          <a:xfrm>
            <a:off x="5770563" y="2459038"/>
            <a:ext cx="23812" cy="42862"/>
          </a:xfrm>
          <a:custGeom>
            <a:avLst/>
            <a:gdLst>
              <a:gd name="T0" fmla="*/ 2147483646 w 46"/>
              <a:gd name="T1" fmla="*/ 2147483646 h 81"/>
              <a:gd name="T2" fmla="*/ 2147483646 w 46"/>
              <a:gd name="T3" fmla="*/ 2147483646 h 81"/>
              <a:gd name="T4" fmla="*/ 2147483646 w 46"/>
              <a:gd name="T5" fmla="*/ 2147483646 h 81"/>
              <a:gd name="T6" fmla="*/ 2147483646 w 46"/>
              <a:gd name="T7" fmla="*/ 2147483646 h 81"/>
              <a:gd name="T8" fmla="*/ 2147483646 w 46"/>
              <a:gd name="T9" fmla="*/ 2147483646 h 81"/>
              <a:gd name="T10" fmla="*/ 2147483646 w 46"/>
              <a:gd name="T11" fmla="*/ 2147483646 h 81"/>
              <a:gd name="T12" fmla="*/ 2147483646 w 46"/>
              <a:gd name="T13" fmla="*/ 2147483646 h 81"/>
              <a:gd name="T14" fmla="*/ 2147483646 w 46"/>
              <a:gd name="T15" fmla="*/ 2147483646 h 81"/>
              <a:gd name="T16" fmla="*/ 2147483646 w 46"/>
              <a:gd name="T17" fmla="*/ 2147483646 h 81"/>
              <a:gd name="T18" fmla="*/ 2147483646 w 46"/>
              <a:gd name="T19" fmla="*/ 2147483646 h 81"/>
              <a:gd name="T20" fmla="*/ 2147483646 w 46"/>
              <a:gd name="T21" fmla="*/ 2147483646 h 81"/>
              <a:gd name="T22" fmla="*/ 2147483646 w 46"/>
              <a:gd name="T23" fmla="*/ 2147483646 h 81"/>
              <a:gd name="T24" fmla="*/ 2147483646 w 46"/>
              <a:gd name="T25" fmla="*/ 2147483646 h 81"/>
              <a:gd name="T26" fmla="*/ 2147483646 w 46"/>
              <a:gd name="T27" fmla="*/ 2147483646 h 81"/>
              <a:gd name="T28" fmla="*/ 2147483646 w 46"/>
              <a:gd name="T29" fmla="*/ 2147483646 h 81"/>
              <a:gd name="T30" fmla="*/ 2147483646 w 46"/>
              <a:gd name="T31" fmla="*/ 2147483646 h 81"/>
              <a:gd name="T32" fmla="*/ 2147483646 w 46"/>
              <a:gd name="T33" fmla="*/ 2147483646 h 81"/>
              <a:gd name="T34" fmla="*/ 2147483646 w 46"/>
              <a:gd name="T35" fmla="*/ 2147483646 h 81"/>
              <a:gd name="T36" fmla="*/ 2147483646 w 46"/>
              <a:gd name="T37" fmla="*/ 2147483646 h 81"/>
              <a:gd name="T38" fmla="*/ 2147483646 w 46"/>
              <a:gd name="T39" fmla="*/ 2147483646 h 81"/>
              <a:gd name="T40" fmla="*/ 2147483646 w 46"/>
              <a:gd name="T41" fmla="*/ 2147483646 h 81"/>
              <a:gd name="T42" fmla="*/ 2147483646 w 46"/>
              <a:gd name="T43" fmla="*/ 2147483646 h 81"/>
              <a:gd name="T44" fmla="*/ 2147483646 w 46"/>
              <a:gd name="T45" fmla="*/ 2147483646 h 81"/>
              <a:gd name="T46" fmla="*/ 2147483646 w 46"/>
              <a:gd name="T47" fmla="*/ 2147483646 h 81"/>
              <a:gd name="T48" fmla="*/ 2147483646 w 46"/>
              <a:gd name="T49" fmla="*/ 2147483646 h 81"/>
              <a:gd name="T50" fmla="*/ 2147483646 w 46"/>
              <a:gd name="T51" fmla="*/ 2147483646 h 81"/>
              <a:gd name="T52" fmla="*/ 2147483646 w 46"/>
              <a:gd name="T53" fmla="*/ 2147483646 h 81"/>
              <a:gd name="T54" fmla="*/ 2147483646 w 46"/>
              <a:gd name="T55" fmla="*/ 2147483646 h 81"/>
              <a:gd name="T56" fmla="*/ 2147483646 w 46"/>
              <a:gd name="T57" fmla="*/ 2147483646 h 81"/>
              <a:gd name="T58" fmla="*/ 2147483646 w 46"/>
              <a:gd name="T59" fmla="*/ 2147483646 h 81"/>
              <a:gd name="T60" fmla="*/ 2147483646 w 46"/>
              <a:gd name="T61" fmla="*/ 2147483646 h 81"/>
              <a:gd name="T62" fmla="*/ 2147483646 w 46"/>
              <a:gd name="T63" fmla="*/ 2147483646 h 81"/>
              <a:gd name="T64" fmla="*/ 2147483646 w 46"/>
              <a:gd name="T65" fmla="*/ 2147483646 h 81"/>
              <a:gd name="T66" fmla="*/ 2147483646 w 46"/>
              <a:gd name="T67" fmla="*/ 2147483646 h 81"/>
              <a:gd name="T68" fmla="*/ 2147483646 w 46"/>
              <a:gd name="T69" fmla="*/ 2147483646 h 81"/>
              <a:gd name="T70" fmla="*/ 2147483646 w 46"/>
              <a:gd name="T71" fmla="*/ 2147483646 h 81"/>
              <a:gd name="T72" fmla="*/ 2147483646 w 46"/>
              <a:gd name="T73" fmla="*/ 2147483646 h 81"/>
              <a:gd name="T74" fmla="*/ 2147483646 w 46"/>
              <a:gd name="T75" fmla="*/ 2147483646 h 81"/>
              <a:gd name="T76" fmla="*/ 2147483646 w 46"/>
              <a:gd name="T77" fmla="*/ 2147483646 h 81"/>
              <a:gd name="T78" fmla="*/ 2147483646 w 46"/>
              <a:gd name="T79" fmla="*/ 2147483646 h 81"/>
              <a:gd name="T80" fmla="*/ 2147483646 w 46"/>
              <a:gd name="T81" fmla="*/ 0 h 81"/>
              <a:gd name="T82" fmla="*/ 2147483646 w 46"/>
              <a:gd name="T83" fmla="*/ 2147483646 h 81"/>
              <a:gd name="T84" fmla="*/ 2147483646 w 46"/>
              <a:gd name="T85" fmla="*/ 2147483646 h 81"/>
              <a:gd name="T86" fmla="*/ 2147483646 w 46"/>
              <a:gd name="T87" fmla="*/ 2147483646 h 81"/>
              <a:gd name="T88" fmla="*/ 2147483646 w 46"/>
              <a:gd name="T89" fmla="*/ 2147483646 h 81"/>
              <a:gd name="T90" fmla="*/ 2147483646 w 46"/>
              <a:gd name="T91" fmla="*/ 2147483646 h 81"/>
              <a:gd name="T92" fmla="*/ 2147483646 w 46"/>
              <a:gd name="T93" fmla="*/ 0 h 81"/>
              <a:gd name="T94" fmla="*/ 2147483646 w 46"/>
              <a:gd name="T95" fmla="*/ 2147483646 h 81"/>
              <a:gd name="T96" fmla="*/ 2147483646 w 46"/>
              <a:gd name="T97" fmla="*/ 2147483646 h 81"/>
              <a:gd name="T98" fmla="*/ 2147483646 w 46"/>
              <a:gd name="T99" fmla="*/ 2147483646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 h="81">
                <a:moveTo>
                  <a:pt x="6" y="68"/>
                </a:moveTo>
                <a:lnTo>
                  <a:pt x="6" y="67"/>
                </a:lnTo>
                <a:lnTo>
                  <a:pt x="6" y="68"/>
                </a:lnTo>
                <a:lnTo>
                  <a:pt x="6" y="67"/>
                </a:lnTo>
                <a:lnTo>
                  <a:pt x="7" y="67"/>
                </a:lnTo>
                <a:lnTo>
                  <a:pt x="7" y="65"/>
                </a:lnTo>
                <a:lnTo>
                  <a:pt x="7" y="67"/>
                </a:lnTo>
                <a:lnTo>
                  <a:pt x="6" y="67"/>
                </a:lnTo>
                <a:lnTo>
                  <a:pt x="4" y="67"/>
                </a:lnTo>
                <a:lnTo>
                  <a:pt x="4" y="63"/>
                </a:lnTo>
                <a:lnTo>
                  <a:pt x="6" y="62"/>
                </a:lnTo>
                <a:lnTo>
                  <a:pt x="6" y="60"/>
                </a:lnTo>
                <a:lnTo>
                  <a:pt x="6" y="63"/>
                </a:lnTo>
                <a:lnTo>
                  <a:pt x="4" y="65"/>
                </a:lnTo>
                <a:lnTo>
                  <a:pt x="4" y="67"/>
                </a:lnTo>
                <a:lnTo>
                  <a:pt x="7" y="65"/>
                </a:lnTo>
                <a:lnTo>
                  <a:pt x="7" y="63"/>
                </a:lnTo>
                <a:lnTo>
                  <a:pt x="7" y="62"/>
                </a:lnTo>
                <a:lnTo>
                  <a:pt x="8" y="62"/>
                </a:lnTo>
                <a:lnTo>
                  <a:pt x="8" y="60"/>
                </a:lnTo>
                <a:lnTo>
                  <a:pt x="8" y="62"/>
                </a:lnTo>
                <a:lnTo>
                  <a:pt x="8" y="60"/>
                </a:lnTo>
                <a:lnTo>
                  <a:pt x="11" y="60"/>
                </a:lnTo>
                <a:lnTo>
                  <a:pt x="13" y="58"/>
                </a:lnTo>
                <a:lnTo>
                  <a:pt x="6" y="58"/>
                </a:lnTo>
                <a:lnTo>
                  <a:pt x="6" y="60"/>
                </a:lnTo>
                <a:lnTo>
                  <a:pt x="7" y="63"/>
                </a:lnTo>
                <a:lnTo>
                  <a:pt x="7" y="65"/>
                </a:lnTo>
                <a:lnTo>
                  <a:pt x="4" y="68"/>
                </a:lnTo>
                <a:lnTo>
                  <a:pt x="2" y="69"/>
                </a:lnTo>
                <a:lnTo>
                  <a:pt x="2" y="71"/>
                </a:lnTo>
                <a:lnTo>
                  <a:pt x="2" y="74"/>
                </a:lnTo>
                <a:lnTo>
                  <a:pt x="2" y="73"/>
                </a:lnTo>
                <a:lnTo>
                  <a:pt x="2" y="71"/>
                </a:lnTo>
                <a:lnTo>
                  <a:pt x="2" y="70"/>
                </a:lnTo>
                <a:lnTo>
                  <a:pt x="4" y="69"/>
                </a:lnTo>
                <a:lnTo>
                  <a:pt x="8" y="70"/>
                </a:lnTo>
                <a:lnTo>
                  <a:pt x="7" y="71"/>
                </a:lnTo>
                <a:lnTo>
                  <a:pt x="2" y="73"/>
                </a:lnTo>
                <a:lnTo>
                  <a:pt x="1" y="74"/>
                </a:lnTo>
                <a:lnTo>
                  <a:pt x="1" y="77"/>
                </a:lnTo>
                <a:lnTo>
                  <a:pt x="1" y="80"/>
                </a:lnTo>
                <a:lnTo>
                  <a:pt x="0" y="81"/>
                </a:lnTo>
                <a:lnTo>
                  <a:pt x="0" y="80"/>
                </a:lnTo>
                <a:lnTo>
                  <a:pt x="1" y="79"/>
                </a:lnTo>
                <a:lnTo>
                  <a:pt x="1" y="77"/>
                </a:lnTo>
                <a:lnTo>
                  <a:pt x="1" y="76"/>
                </a:lnTo>
                <a:lnTo>
                  <a:pt x="2" y="74"/>
                </a:lnTo>
                <a:lnTo>
                  <a:pt x="4" y="69"/>
                </a:lnTo>
                <a:lnTo>
                  <a:pt x="4" y="67"/>
                </a:lnTo>
                <a:lnTo>
                  <a:pt x="4" y="68"/>
                </a:lnTo>
                <a:lnTo>
                  <a:pt x="7" y="56"/>
                </a:lnTo>
                <a:lnTo>
                  <a:pt x="7" y="55"/>
                </a:lnTo>
                <a:lnTo>
                  <a:pt x="7" y="54"/>
                </a:lnTo>
                <a:lnTo>
                  <a:pt x="7" y="56"/>
                </a:lnTo>
                <a:lnTo>
                  <a:pt x="7" y="54"/>
                </a:lnTo>
                <a:lnTo>
                  <a:pt x="8" y="50"/>
                </a:lnTo>
                <a:lnTo>
                  <a:pt x="8" y="49"/>
                </a:lnTo>
                <a:lnTo>
                  <a:pt x="11" y="48"/>
                </a:lnTo>
                <a:lnTo>
                  <a:pt x="11" y="45"/>
                </a:lnTo>
                <a:lnTo>
                  <a:pt x="13" y="44"/>
                </a:lnTo>
                <a:lnTo>
                  <a:pt x="11" y="45"/>
                </a:lnTo>
                <a:lnTo>
                  <a:pt x="11" y="47"/>
                </a:lnTo>
                <a:lnTo>
                  <a:pt x="11" y="49"/>
                </a:lnTo>
                <a:lnTo>
                  <a:pt x="8" y="50"/>
                </a:lnTo>
                <a:lnTo>
                  <a:pt x="8" y="51"/>
                </a:lnTo>
                <a:lnTo>
                  <a:pt x="7" y="54"/>
                </a:lnTo>
                <a:lnTo>
                  <a:pt x="16" y="50"/>
                </a:lnTo>
                <a:lnTo>
                  <a:pt x="17" y="48"/>
                </a:lnTo>
                <a:lnTo>
                  <a:pt x="17" y="47"/>
                </a:lnTo>
                <a:lnTo>
                  <a:pt x="18" y="45"/>
                </a:lnTo>
                <a:lnTo>
                  <a:pt x="21" y="45"/>
                </a:lnTo>
                <a:lnTo>
                  <a:pt x="21" y="47"/>
                </a:lnTo>
                <a:lnTo>
                  <a:pt x="18" y="49"/>
                </a:lnTo>
                <a:lnTo>
                  <a:pt x="18" y="50"/>
                </a:lnTo>
                <a:lnTo>
                  <a:pt x="22" y="50"/>
                </a:lnTo>
                <a:lnTo>
                  <a:pt x="22" y="51"/>
                </a:lnTo>
                <a:lnTo>
                  <a:pt x="22" y="54"/>
                </a:lnTo>
                <a:lnTo>
                  <a:pt x="21" y="55"/>
                </a:lnTo>
                <a:lnTo>
                  <a:pt x="21" y="56"/>
                </a:lnTo>
                <a:lnTo>
                  <a:pt x="21" y="57"/>
                </a:lnTo>
                <a:lnTo>
                  <a:pt x="18" y="58"/>
                </a:lnTo>
                <a:lnTo>
                  <a:pt x="24" y="49"/>
                </a:lnTo>
                <a:lnTo>
                  <a:pt x="24" y="48"/>
                </a:lnTo>
                <a:lnTo>
                  <a:pt x="24" y="47"/>
                </a:lnTo>
                <a:lnTo>
                  <a:pt x="24" y="45"/>
                </a:lnTo>
                <a:lnTo>
                  <a:pt x="25" y="45"/>
                </a:lnTo>
                <a:lnTo>
                  <a:pt x="24" y="49"/>
                </a:lnTo>
                <a:lnTo>
                  <a:pt x="30" y="31"/>
                </a:lnTo>
                <a:lnTo>
                  <a:pt x="30" y="19"/>
                </a:lnTo>
                <a:lnTo>
                  <a:pt x="28" y="20"/>
                </a:lnTo>
                <a:lnTo>
                  <a:pt x="28" y="16"/>
                </a:lnTo>
                <a:lnTo>
                  <a:pt x="25" y="16"/>
                </a:lnTo>
                <a:lnTo>
                  <a:pt x="25" y="15"/>
                </a:lnTo>
                <a:lnTo>
                  <a:pt x="28" y="13"/>
                </a:lnTo>
                <a:lnTo>
                  <a:pt x="28" y="15"/>
                </a:lnTo>
                <a:lnTo>
                  <a:pt x="25" y="16"/>
                </a:lnTo>
                <a:lnTo>
                  <a:pt x="28" y="13"/>
                </a:lnTo>
                <a:lnTo>
                  <a:pt x="29" y="12"/>
                </a:lnTo>
                <a:lnTo>
                  <a:pt x="28" y="13"/>
                </a:lnTo>
                <a:lnTo>
                  <a:pt x="29" y="12"/>
                </a:lnTo>
                <a:lnTo>
                  <a:pt x="29" y="11"/>
                </a:lnTo>
                <a:lnTo>
                  <a:pt x="29" y="12"/>
                </a:lnTo>
                <a:lnTo>
                  <a:pt x="29" y="11"/>
                </a:lnTo>
                <a:lnTo>
                  <a:pt x="30" y="9"/>
                </a:lnTo>
                <a:lnTo>
                  <a:pt x="29" y="11"/>
                </a:lnTo>
                <a:lnTo>
                  <a:pt x="30" y="9"/>
                </a:lnTo>
                <a:lnTo>
                  <a:pt x="30" y="7"/>
                </a:lnTo>
                <a:lnTo>
                  <a:pt x="30" y="9"/>
                </a:lnTo>
                <a:lnTo>
                  <a:pt x="30" y="7"/>
                </a:lnTo>
                <a:lnTo>
                  <a:pt x="31" y="5"/>
                </a:lnTo>
                <a:lnTo>
                  <a:pt x="30" y="7"/>
                </a:lnTo>
                <a:lnTo>
                  <a:pt x="31" y="5"/>
                </a:lnTo>
                <a:lnTo>
                  <a:pt x="33" y="4"/>
                </a:lnTo>
                <a:lnTo>
                  <a:pt x="31" y="5"/>
                </a:lnTo>
                <a:lnTo>
                  <a:pt x="33" y="4"/>
                </a:lnTo>
                <a:lnTo>
                  <a:pt x="33" y="3"/>
                </a:lnTo>
                <a:lnTo>
                  <a:pt x="33" y="4"/>
                </a:lnTo>
                <a:lnTo>
                  <a:pt x="33" y="3"/>
                </a:lnTo>
                <a:lnTo>
                  <a:pt x="35" y="2"/>
                </a:lnTo>
                <a:lnTo>
                  <a:pt x="33" y="3"/>
                </a:lnTo>
                <a:lnTo>
                  <a:pt x="35" y="2"/>
                </a:lnTo>
                <a:lnTo>
                  <a:pt x="35" y="0"/>
                </a:lnTo>
                <a:lnTo>
                  <a:pt x="35" y="2"/>
                </a:lnTo>
                <a:lnTo>
                  <a:pt x="40" y="2"/>
                </a:lnTo>
                <a:lnTo>
                  <a:pt x="39" y="3"/>
                </a:lnTo>
                <a:lnTo>
                  <a:pt x="37" y="4"/>
                </a:lnTo>
                <a:lnTo>
                  <a:pt x="37" y="5"/>
                </a:lnTo>
                <a:lnTo>
                  <a:pt x="35" y="7"/>
                </a:lnTo>
                <a:lnTo>
                  <a:pt x="35" y="9"/>
                </a:lnTo>
                <a:lnTo>
                  <a:pt x="35" y="11"/>
                </a:lnTo>
                <a:lnTo>
                  <a:pt x="35" y="9"/>
                </a:lnTo>
                <a:lnTo>
                  <a:pt x="37" y="11"/>
                </a:lnTo>
                <a:lnTo>
                  <a:pt x="39" y="7"/>
                </a:lnTo>
                <a:lnTo>
                  <a:pt x="40" y="5"/>
                </a:lnTo>
                <a:lnTo>
                  <a:pt x="40" y="4"/>
                </a:lnTo>
                <a:lnTo>
                  <a:pt x="41" y="3"/>
                </a:lnTo>
                <a:lnTo>
                  <a:pt x="41" y="2"/>
                </a:lnTo>
                <a:lnTo>
                  <a:pt x="40" y="2"/>
                </a:lnTo>
                <a:lnTo>
                  <a:pt x="40" y="0"/>
                </a:lnTo>
                <a:lnTo>
                  <a:pt x="46" y="0"/>
                </a:lnTo>
                <a:lnTo>
                  <a:pt x="46" y="2"/>
                </a:lnTo>
                <a:lnTo>
                  <a:pt x="45" y="3"/>
                </a:lnTo>
                <a:lnTo>
                  <a:pt x="45" y="4"/>
                </a:lnTo>
                <a:lnTo>
                  <a:pt x="43" y="5"/>
                </a:lnTo>
                <a:lnTo>
                  <a:pt x="43" y="7"/>
                </a:lnTo>
                <a:lnTo>
                  <a:pt x="41" y="9"/>
                </a:lnTo>
                <a:lnTo>
                  <a:pt x="41" y="11"/>
                </a:lnTo>
                <a:lnTo>
                  <a:pt x="40" y="11"/>
                </a:lnTo>
                <a:lnTo>
                  <a:pt x="40" y="12"/>
                </a:lnTo>
                <a:lnTo>
                  <a:pt x="4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5" name="Freeform 199"/>
          <p:cNvSpPr>
            <a:spLocks/>
          </p:cNvSpPr>
          <p:nvPr/>
        </p:nvSpPr>
        <p:spPr bwMode="auto">
          <a:xfrm>
            <a:off x="5822950" y="2506663"/>
            <a:ext cx="39688" cy="38100"/>
          </a:xfrm>
          <a:custGeom>
            <a:avLst/>
            <a:gdLst>
              <a:gd name="T0" fmla="*/ 0 w 75"/>
              <a:gd name="T1" fmla="*/ 2147483646 h 74"/>
              <a:gd name="T2" fmla="*/ 2147483646 w 75"/>
              <a:gd name="T3" fmla="*/ 0 h 74"/>
              <a:gd name="T4" fmla="*/ 2147483646 w 75"/>
              <a:gd name="T5" fmla="*/ 0 h 74"/>
              <a:gd name="T6" fmla="*/ 2147483646 w 75"/>
              <a:gd name="T7" fmla="*/ 0 h 74"/>
              <a:gd name="T8" fmla="*/ 2147483646 w 75"/>
              <a:gd name="T9" fmla="*/ 2147483646 h 74"/>
              <a:gd name="T10" fmla="*/ 2147483646 w 75"/>
              <a:gd name="T11" fmla="*/ 2147483646 h 74"/>
              <a:gd name="T12" fmla="*/ 2147483646 w 75"/>
              <a:gd name="T13" fmla="*/ 2147483646 h 74"/>
              <a:gd name="T14" fmla="*/ 2147483646 w 75"/>
              <a:gd name="T15" fmla="*/ 2147483646 h 74"/>
              <a:gd name="T16" fmla="*/ 2147483646 w 75"/>
              <a:gd name="T17" fmla="*/ 2147483646 h 74"/>
              <a:gd name="T18" fmla="*/ 2147483646 w 75"/>
              <a:gd name="T19" fmla="*/ 2147483646 h 74"/>
              <a:gd name="T20" fmla="*/ 2147483646 w 75"/>
              <a:gd name="T21" fmla="*/ 2147483646 h 74"/>
              <a:gd name="T22" fmla="*/ 2147483646 w 75"/>
              <a:gd name="T23" fmla="*/ 2147483646 h 74"/>
              <a:gd name="T24" fmla="*/ 2147483646 w 75"/>
              <a:gd name="T25" fmla="*/ 2147483646 h 74"/>
              <a:gd name="T26" fmla="*/ 2147483646 w 75"/>
              <a:gd name="T27" fmla="*/ 2147483646 h 74"/>
              <a:gd name="T28" fmla="*/ 2147483646 w 75"/>
              <a:gd name="T29" fmla="*/ 2147483646 h 74"/>
              <a:gd name="T30" fmla="*/ 2147483646 w 75"/>
              <a:gd name="T31" fmla="*/ 2147483646 h 74"/>
              <a:gd name="T32" fmla="*/ 2147483646 w 75"/>
              <a:gd name="T33" fmla="*/ 2147483646 h 74"/>
              <a:gd name="T34" fmla="*/ 2147483646 w 75"/>
              <a:gd name="T35" fmla="*/ 2147483646 h 74"/>
              <a:gd name="T36" fmla="*/ 2147483646 w 75"/>
              <a:gd name="T37" fmla="*/ 2147483646 h 74"/>
              <a:gd name="T38" fmla="*/ 2147483646 w 75"/>
              <a:gd name="T39" fmla="*/ 2147483646 h 74"/>
              <a:gd name="T40" fmla="*/ 2147483646 w 75"/>
              <a:gd name="T41" fmla="*/ 2147483646 h 74"/>
              <a:gd name="T42" fmla="*/ 2147483646 w 75"/>
              <a:gd name="T43" fmla="*/ 2147483646 h 74"/>
              <a:gd name="T44" fmla="*/ 2147483646 w 75"/>
              <a:gd name="T45" fmla="*/ 2147483646 h 74"/>
              <a:gd name="T46" fmla="*/ 2147483646 w 75"/>
              <a:gd name="T47" fmla="*/ 2147483646 h 74"/>
              <a:gd name="T48" fmla="*/ 2147483646 w 75"/>
              <a:gd name="T49" fmla="*/ 2147483646 h 74"/>
              <a:gd name="T50" fmla="*/ 2147483646 w 75"/>
              <a:gd name="T51" fmla="*/ 2147483646 h 74"/>
              <a:gd name="T52" fmla="*/ 2147483646 w 75"/>
              <a:gd name="T53" fmla="*/ 2147483646 h 74"/>
              <a:gd name="T54" fmla="*/ 2147483646 w 75"/>
              <a:gd name="T55" fmla="*/ 2147483646 h 74"/>
              <a:gd name="T56" fmla="*/ 2147483646 w 75"/>
              <a:gd name="T57" fmla="*/ 2147483646 h 74"/>
              <a:gd name="T58" fmla="*/ 2147483646 w 75"/>
              <a:gd name="T59" fmla="*/ 2147483646 h 74"/>
              <a:gd name="T60" fmla="*/ 2147483646 w 75"/>
              <a:gd name="T61" fmla="*/ 2147483646 h 74"/>
              <a:gd name="T62" fmla="*/ 2147483646 w 75"/>
              <a:gd name="T63" fmla="*/ 2147483646 h 74"/>
              <a:gd name="T64" fmla="*/ 2147483646 w 75"/>
              <a:gd name="T65" fmla="*/ 2147483646 h 74"/>
              <a:gd name="T66" fmla="*/ 2147483646 w 75"/>
              <a:gd name="T67" fmla="*/ 2147483646 h 74"/>
              <a:gd name="T68" fmla="*/ 2147483646 w 75"/>
              <a:gd name="T69" fmla="*/ 2147483646 h 74"/>
              <a:gd name="T70" fmla="*/ 2147483646 w 75"/>
              <a:gd name="T71" fmla="*/ 2147483646 h 74"/>
              <a:gd name="T72" fmla="*/ 2147483646 w 75"/>
              <a:gd name="T73" fmla="*/ 2147483646 h 74"/>
              <a:gd name="T74" fmla="*/ 2147483646 w 75"/>
              <a:gd name="T75" fmla="*/ 2147483646 h 74"/>
              <a:gd name="T76" fmla="*/ 2147483646 w 75"/>
              <a:gd name="T77" fmla="*/ 2147483646 h 74"/>
              <a:gd name="T78" fmla="*/ 2147483646 w 75"/>
              <a:gd name="T79" fmla="*/ 2147483646 h 74"/>
              <a:gd name="T80" fmla="*/ 2147483646 w 75"/>
              <a:gd name="T81" fmla="*/ 2147483646 h 74"/>
              <a:gd name="T82" fmla="*/ 2147483646 w 75"/>
              <a:gd name="T83" fmla="*/ 2147483646 h 74"/>
              <a:gd name="T84" fmla="*/ 2147483646 w 75"/>
              <a:gd name="T85" fmla="*/ 2147483646 h 74"/>
              <a:gd name="T86" fmla="*/ 2147483646 w 75"/>
              <a:gd name="T87" fmla="*/ 2147483646 h 74"/>
              <a:gd name="T88" fmla="*/ 2147483646 w 75"/>
              <a:gd name="T89" fmla="*/ 2147483646 h 74"/>
              <a:gd name="T90" fmla="*/ 2147483646 w 75"/>
              <a:gd name="T91" fmla="*/ 2147483646 h 74"/>
              <a:gd name="T92" fmla="*/ 2147483646 w 75"/>
              <a:gd name="T93" fmla="*/ 2147483646 h 74"/>
              <a:gd name="T94" fmla="*/ 2147483646 w 75"/>
              <a:gd name="T95" fmla="*/ 2147483646 h 74"/>
              <a:gd name="T96" fmla="*/ 2147483646 w 75"/>
              <a:gd name="T97" fmla="*/ 2147483646 h 74"/>
              <a:gd name="T98" fmla="*/ 2147483646 w 75"/>
              <a:gd name="T99" fmla="*/ 2147483646 h 74"/>
              <a:gd name="T100" fmla="*/ 2147483646 w 75"/>
              <a:gd name="T101" fmla="*/ 2147483646 h 74"/>
              <a:gd name="T102" fmla="*/ 2147483646 w 75"/>
              <a:gd name="T103" fmla="*/ 2147483646 h 74"/>
              <a:gd name="T104" fmla="*/ 2147483646 w 75"/>
              <a:gd name="T105" fmla="*/ 2147483646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5" h="74">
                <a:moveTo>
                  <a:pt x="0" y="1"/>
                </a:moveTo>
                <a:lnTo>
                  <a:pt x="6" y="0"/>
                </a:lnTo>
                <a:lnTo>
                  <a:pt x="7" y="0"/>
                </a:lnTo>
                <a:lnTo>
                  <a:pt x="3" y="0"/>
                </a:lnTo>
                <a:lnTo>
                  <a:pt x="13" y="1"/>
                </a:lnTo>
                <a:lnTo>
                  <a:pt x="15" y="4"/>
                </a:lnTo>
                <a:lnTo>
                  <a:pt x="15" y="5"/>
                </a:lnTo>
                <a:lnTo>
                  <a:pt x="19" y="5"/>
                </a:lnTo>
                <a:lnTo>
                  <a:pt x="20" y="5"/>
                </a:lnTo>
                <a:lnTo>
                  <a:pt x="20" y="4"/>
                </a:lnTo>
                <a:lnTo>
                  <a:pt x="20" y="3"/>
                </a:lnTo>
                <a:lnTo>
                  <a:pt x="19" y="3"/>
                </a:lnTo>
                <a:lnTo>
                  <a:pt x="15" y="4"/>
                </a:lnTo>
                <a:lnTo>
                  <a:pt x="19" y="3"/>
                </a:lnTo>
                <a:lnTo>
                  <a:pt x="20" y="4"/>
                </a:lnTo>
                <a:lnTo>
                  <a:pt x="19" y="5"/>
                </a:lnTo>
                <a:lnTo>
                  <a:pt x="13" y="1"/>
                </a:lnTo>
                <a:lnTo>
                  <a:pt x="25" y="3"/>
                </a:lnTo>
                <a:lnTo>
                  <a:pt x="35" y="6"/>
                </a:lnTo>
                <a:lnTo>
                  <a:pt x="43" y="12"/>
                </a:lnTo>
                <a:lnTo>
                  <a:pt x="51" y="18"/>
                </a:lnTo>
                <a:lnTo>
                  <a:pt x="60" y="29"/>
                </a:lnTo>
                <a:lnTo>
                  <a:pt x="66" y="38"/>
                </a:lnTo>
                <a:lnTo>
                  <a:pt x="71" y="50"/>
                </a:lnTo>
                <a:lnTo>
                  <a:pt x="74" y="61"/>
                </a:lnTo>
                <a:lnTo>
                  <a:pt x="75" y="72"/>
                </a:lnTo>
                <a:lnTo>
                  <a:pt x="69" y="74"/>
                </a:lnTo>
                <a:lnTo>
                  <a:pt x="69" y="68"/>
                </a:lnTo>
                <a:lnTo>
                  <a:pt x="67" y="62"/>
                </a:lnTo>
                <a:lnTo>
                  <a:pt x="67" y="68"/>
                </a:lnTo>
                <a:lnTo>
                  <a:pt x="69" y="74"/>
                </a:lnTo>
                <a:lnTo>
                  <a:pt x="67" y="62"/>
                </a:lnTo>
                <a:lnTo>
                  <a:pt x="66" y="58"/>
                </a:lnTo>
                <a:lnTo>
                  <a:pt x="65" y="53"/>
                </a:lnTo>
                <a:lnTo>
                  <a:pt x="66" y="57"/>
                </a:lnTo>
                <a:lnTo>
                  <a:pt x="67" y="62"/>
                </a:lnTo>
                <a:lnTo>
                  <a:pt x="65" y="53"/>
                </a:lnTo>
                <a:lnTo>
                  <a:pt x="62" y="48"/>
                </a:lnTo>
                <a:lnTo>
                  <a:pt x="65" y="53"/>
                </a:lnTo>
                <a:lnTo>
                  <a:pt x="62" y="48"/>
                </a:lnTo>
                <a:lnTo>
                  <a:pt x="57" y="42"/>
                </a:lnTo>
                <a:lnTo>
                  <a:pt x="62" y="48"/>
                </a:lnTo>
                <a:lnTo>
                  <a:pt x="57" y="42"/>
                </a:lnTo>
                <a:lnTo>
                  <a:pt x="55" y="38"/>
                </a:lnTo>
                <a:lnTo>
                  <a:pt x="57" y="42"/>
                </a:lnTo>
                <a:lnTo>
                  <a:pt x="55" y="38"/>
                </a:lnTo>
                <a:lnTo>
                  <a:pt x="51" y="35"/>
                </a:lnTo>
                <a:lnTo>
                  <a:pt x="55" y="38"/>
                </a:lnTo>
                <a:lnTo>
                  <a:pt x="51" y="35"/>
                </a:lnTo>
                <a:lnTo>
                  <a:pt x="48" y="30"/>
                </a:lnTo>
                <a:lnTo>
                  <a:pt x="42" y="28"/>
                </a:lnTo>
                <a:lnTo>
                  <a:pt x="48" y="31"/>
                </a:lnTo>
                <a:lnTo>
                  <a:pt x="51"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6" name="Freeform 200"/>
          <p:cNvSpPr>
            <a:spLocks/>
          </p:cNvSpPr>
          <p:nvPr/>
        </p:nvSpPr>
        <p:spPr bwMode="auto">
          <a:xfrm>
            <a:off x="5822950" y="2514600"/>
            <a:ext cx="22225" cy="6350"/>
          </a:xfrm>
          <a:custGeom>
            <a:avLst/>
            <a:gdLst>
              <a:gd name="T0" fmla="*/ 2147483646 w 42"/>
              <a:gd name="T1" fmla="*/ 2147483646 h 11"/>
              <a:gd name="T2" fmla="*/ 2147483646 w 42"/>
              <a:gd name="T3" fmla="*/ 2147483646 h 11"/>
              <a:gd name="T4" fmla="*/ 2147483646 w 42"/>
              <a:gd name="T5" fmla="*/ 2147483646 h 11"/>
              <a:gd name="T6" fmla="*/ 2147483646 w 42"/>
              <a:gd name="T7" fmla="*/ 2147483646 h 11"/>
              <a:gd name="T8" fmla="*/ 2147483646 w 42"/>
              <a:gd name="T9" fmla="*/ 2147483646 h 11"/>
              <a:gd name="T10" fmla="*/ 2147483646 w 42"/>
              <a:gd name="T11" fmla="*/ 2147483646 h 11"/>
              <a:gd name="T12" fmla="*/ 2147483646 w 42"/>
              <a:gd name="T13" fmla="*/ 2147483646 h 11"/>
              <a:gd name="T14" fmla="*/ 2147483646 w 42"/>
              <a:gd name="T15" fmla="*/ 0 h 11"/>
              <a:gd name="T16" fmla="*/ 2147483646 w 42"/>
              <a:gd name="T17" fmla="*/ 0 h 11"/>
              <a:gd name="T18" fmla="*/ 2147483646 w 42"/>
              <a:gd name="T19" fmla="*/ 0 h 11"/>
              <a:gd name="T20" fmla="*/ 0 w 42"/>
              <a:gd name="T21" fmla="*/ 2147483646 h 11"/>
              <a:gd name="T22" fmla="*/ 2147483646 w 42"/>
              <a:gd name="T23" fmla="*/ 2147483646 h 11"/>
              <a:gd name="T24" fmla="*/ 2147483646 w 42"/>
              <a:gd name="T25" fmla="*/ 2147483646 h 11"/>
              <a:gd name="T26" fmla="*/ 2147483646 w 42"/>
              <a:gd name="T27" fmla="*/ 2147483646 h 11"/>
              <a:gd name="T28" fmla="*/ 2147483646 w 42"/>
              <a:gd name="T29" fmla="*/ 2147483646 h 11"/>
              <a:gd name="T30" fmla="*/ 2147483646 w 42"/>
              <a:gd name="T31" fmla="*/ 2147483646 h 11"/>
              <a:gd name="T32" fmla="*/ 2147483646 w 42"/>
              <a:gd name="T33" fmla="*/ 2147483646 h 11"/>
              <a:gd name="T34" fmla="*/ 2147483646 w 42"/>
              <a:gd name="T35" fmla="*/ 2147483646 h 11"/>
              <a:gd name="T36" fmla="*/ 2147483646 w 42"/>
              <a:gd name="T37" fmla="*/ 2147483646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11">
                <a:moveTo>
                  <a:pt x="42" y="11"/>
                </a:moveTo>
                <a:lnTo>
                  <a:pt x="37" y="8"/>
                </a:lnTo>
                <a:lnTo>
                  <a:pt x="42" y="11"/>
                </a:lnTo>
                <a:lnTo>
                  <a:pt x="37" y="8"/>
                </a:lnTo>
                <a:lnTo>
                  <a:pt x="33" y="6"/>
                </a:lnTo>
                <a:lnTo>
                  <a:pt x="26" y="4"/>
                </a:lnTo>
                <a:lnTo>
                  <a:pt x="21" y="1"/>
                </a:lnTo>
                <a:lnTo>
                  <a:pt x="15" y="0"/>
                </a:lnTo>
                <a:lnTo>
                  <a:pt x="10" y="0"/>
                </a:lnTo>
                <a:lnTo>
                  <a:pt x="6" y="0"/>
                </a:lnTo>
                <a:lnTo>
                  <a:pt x="0" y="1"/>
                </a:lnTo>
                <a:lnTo>
                  <a:pt x="2" y="4"/>
                </a:lnTo>
                <a:lnTo>
                  <a:pt x="7" y="1"/>
                </a:lnTo>
                <a:lnTo>
                  <a:pt x="12" y="1"/>
                </a:lnTo>
                <a:lnTo>
                  <a:pt x="15" y="1"/>
                </a:lnTo>
                <a:lnTo>
                  <a:pt x="22" y="1"/>
                </a:lnTo>
                <a:lnTo>
                  <a:pt x="27" y="4"/>
                </a:lnTo>
                <a:lnTo>
                  <a:pt x="33" y="7"/>
                </a:lnTo>
                <a:lnTo>
                  <a:pt x="37"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7" name="Freeform 201"/>
          <p:cNvSpPr>
            <a:spLocks/>
          </p:cNvSpPr>
          <p:nvPr/>
        </p:nvSpPr>
        <p:spPr bwMode="auto">
          <a:xfrm>
            <a:off x="5810250" y="2517775"/>
            <a:ext cx="11113" cy="9525"/>
          </a:xfrm>
          <a:custGeom>
            <a:avLst/>
            <a:gdLst>
              <a:gd name="T0" fmla="*/ 2147483646 w 21"/>
              <a:gd name="T1" fmla="*/ 2147483646 h 19"/>
              <a:gd name="T2" fmla="*/ 2147483646 w 21"/>
              <a:gd name="T3" fmla="*/ 2147483646 h 19"/>
              <a:gd name="T4" fmla="*/ 2147483646 w 21"/>
              <a:gd name="T5" fmla="*/ 2147483646 h 19"/>
              <a:gd name="T6" fmla="*/ 2147483646 w 21"/>
              <a:gd name="T7" fmla="*/ 2147483646 h 19"/>
              <a:gd name="T8" fmla="*/ 2147483646 w 21"/>
              <a:gd name="T9" fmla="*/ 2147483646 h 19"/>
              <a:gd name="T10" fmla="*/ 2147483646 w 21"/>
              <a:gd name="T11" fmla="*/ 2147483646 h 19"/>
              <a:gd name="T12" fmla="*/ 2147483646 w 21"/>
              <a:gd name="T13" fmla="*/ 2147483646 h 19"/>
              <a:gd name="T14" fmla="*/ 0 w 21"/>
              <a:gd name="T15" fmla="*/ 2147483646 h 19"/>
              <a:gd name="T16" fmla="*/ 2147483646 w 21"/>
              <a:gd name="T17" fmla="*/ 2147483646 h 19"/>
              <a:gd name="T18" fmla="*/ 2147483646 w 21"/>
              <a:gd name="T19" fmla="*/ 2147483646 h 19"/>
              <a:gd name="T20" fmla="*/ 2147483646 w 21"/>
              <a:gd name="T21" fmla="*/ 2147483646 h 19"/>
              <a:gd name="T22" fmla="*/ 2147483646 w 21"/>
              <a:gd name="T23" fmla="*/ 2147483646 h 19"/>
              <a:gd name="T24" fmla="*/ 2147483646 w 21"/>
              <a:gd name="T25" fmla="*/ 2147483646 h 19"/>
              <a:gd name="T26" fmla="*/ 2147483646 w 21"/>
              <a:gd name="T27" fmla="*/ 2147483646 h 19"/>
              <a:gd name="T28" fmla="*/ 2147483646 w 21"/>
              <a:gd name="T29" fmla="*/ 0 h 19"/>
              <a:gd name="T30" fmla="*/ 2147483646 w 21"/>
              <a:gd name="T31" fmla="*/ 2147483646 h 19"/>
              <a:gd name="T32" fmla="*/ 2147483646 w 21"/>
              <a:gd name="T33" fmla="*/ 2147483646 h 19"/>
              <a:gd name="T34" fmla="*/ 2147483646 w 21"/>
              <a:gd name="T35" fmla="*/ 2147483646 h 19"/>
              <a:gd name="T36" fmla="*/ 2147483646 w 21"/>
              <a:gd name="T37" fmla="*/ 2147483646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9">
                <a:moveTo>
                  <a:pt x="21" y="2"/>
                </a:moveTo>
                <a:lnTo>
                  <a:pt x="20" y="2"/>
                </a:lnTo>
                <a:lnTo>
                  <a:pt x="18" y="3"/>
                </a:lnTo>
                <a:lnTo>
                  <a:pt x="13" y="5"/>
                </a:lnTo>
                <a:lnTo>
                  <a:pt x="9" y="8"/>
                </a:lnTo>
                <a:lnTo>
                  <a:pt x="7" y="10"/>
                </a:lnTo>
                <a:lnTo>
                  <a:pt x="3" y="15"/>
                </a:lnTo>
                <a:lnTo>
                  <a:pt x="0" y="19"/>
                </a:lnTo>
                <a:lnTo>
                  <a:pt x="1" y="16"/>
                </a:lnTo>
                <a:lnTo>
                  <a:pt x="6" y="12"/>
                </a:lnTo>
                <a:lnTo>
                  <a:pt x="8" y="8"/>
                </a:lnTo>
                <a:lnTo>
                  <a:pt x="12" y="5"/>
                </a:lnTo>
                <a:lnTo>
                  <a:pt x="16" y="3"/>
                </a:lnTo>
                <a:lnTo>
                  <a:pt x="20" y="2"/>
                </a:lnTo>
                <a:lnTo>
                  <a:pt x="20" y="0"/>
                </a:lnTo>
                <a:lnTo>
                  <a:pt x="14" y="3"/>
                </a:lnTo>
                <a:lnTo>
                  <a:pt x="9" y="5"/>
                </a:lnTo>
                <a:lnTo>
                  <a:pt x="7" y="8"/>
                </a:lnTo>
                <a:lnTo>
                  <a:pt x="3"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8" name="Freeform 202"/>
          <p:cNvSpPr>
            <a:spLocks/>
          </p:cNvSpPr>
          <p:nvPr/>
        </p:nvSpPr>
        <p:spPr bwMode="auto">
          <a:xfrm>
            <a:off x="5805488" y="2528888"/>
            <a:ext cx="3175" cy="14287"/>
          </a:xfrm>
          <a:custGeom>
            <a:avLst/>
            <a:gdLst>
              <a:gd name="T0" fmla="*/ 2147483646 w 6"/>
              <a:gd name="T1" fmla="*/ 0 h 26"/>
              <a:gd name="T2" fmla="*/ 2147483646 w 6"/>
              <a:gd name="T3" fmla="*/ 2147483646 h 26"/>
              <a:gd name="T4" fmla="*/ 2147483646 w 6"/>
              <a:gd name="T5" fmla="*/ 2147483646 h 26"/>
              <a:gd name="T6" fmla="*/ 2147483646 w 6"/>
              <a:gd name="T7" fmla="*/ 2147483646 h 26"/>
              <a:gd name="T8" fmla="*/ 2147483646 w 6"/>
              <a:gd name="T9" fmla="*/ 2147483646 h 26"/>
              <a:gd name="T10" fmla="*/ 2147483646 w 6"/>
              <a:gd name="T11" fmla="*/ 2147483646 h 26"/>
              <a:gd name="T12" fmla="*/ 0 w 6"/>
              <a:gd name="T13" fmla="*/ 2147483646 h 26"/>
              <a:gd name="T14" fmla="*/ 0 w 6"/>
              <a:gd name="T15" fmla="*/ 2147483646 h 26"/>
              <a:gd name="T16" fmla="*/ 2147483646 w 6"/>
              <a:gd name="T17" fmla="*/ 2147483646 h 26"/>
              <a:gd name="T18" fmla="*/ 2147483646 w 6"/>
              <a:gd name="T19" fmla="*/ 2147483646 h 26"/>
              <a:gd name="T20" fmla="*/ 2147483646 w 6"/>
              <a:gd name="T21" fmla="*/ 2147483646 h 26"/>
              <a:gd name="T22" fmla="*/ 2147483646 w 6"/>
              <a:gd name="T23" fmla="*/ 2147483646 h 26"/>
              <a:gd name="T24" fmla="*/ 2147483646 w 6"/>
              <a:gd name="T25" fmla="*/ 2147483646 h 26"/>
              <a:gd name="T26" fmla="*/ 2147483646 w 6"/>
              <a:gd name="T27" fmla="*/ 2147483646 h 26"/>
              <a:gd name="T28" fmla="*/ 2147483646 w 6"/>
              <a:gd name="T29" fmla="*/ 2147483646 h 26"/>
              <a:gd name="T30" fmla="*/ 2147483646 w 6"/>
              <a:gd name="T31" fmla="*/ 2147483646 h 26"/>
              <a:gd name="T32" fmla="*/ 2147483646 w 6"/>
              <a:gd name="T33" fmla="*/ 2147483646 h 26"/>
              <a:gd name="T34" fmla="*/ 2147483646 w 6"/>
              <a:gd name="T35" fmla="*/ 2147483646 h 26"/>
              <a:gd name="T36" fmla="*/ 2147483646 w 6"/>
              <a:gd name="T37" fmla="*/ 2147483646 h 26"/>
              <a:gd name="T38" fmla="*/ 2147483646 w 6"/>
              <a:gd name="T39" fmla="*/ 2147483646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26">
                <a:moveTo>
                  <a:pt x="6" y="0"/>
                </a:moveTo>
                <a:lnTo>
                  <a:pt x="5" y="6"/>
                </a:lnTo>
                <a:lnTo>
                  <a:pt x="3" y="6"/>
                </a:lnTo>
                <a:lnTo>
                  <a:pt x="5" y="1"/>
                </a:lnTo>
                <a:lnTo>
                  <a:pt x="3" y="1"/>
                </a:lnTo>
                <a:lnTo>
                  <a:pt x="2" y="6"/>
                </a:lnTo>
                <a:lnTo>
                  <a:pt x="0" y="12"/>
                </a:lnTo>
                <a:lnTo>
                  <a:pt x="0" y="17"/>
                </a:lnTo>
                <a:lnTo>
                  <a:pt x="2" y="20"/>
                </a:lnTo>
                <a:lnTo>
                  <a:pt x="2" y="26"/>
                </a:lnTo>
                <a:lnTo>
                  <a:pt x="3" y="26"/>
                </a:lnTo>
                <a:lnTo>
                  <a:pt x="3" y="20"/>
                </a:lnTo>
                <a:lnTo>
                  <a:pt x="3" y="16"/>
                </a:lnTo>
                <a:lnTo>
                  <a:pt x="3" y="12"/>
                </a:lnTo>
                <a:lnTo>
                  <a:pt x="3" y="6"/>
                </a:lnTo>
                <a:lnTo>
                  <a:pt x="5" y="6"/>
                </a:lnTo>
                <a:lnTo>
                  <a:pt x="5" y="10"/>
                </a:lnTo>
                <a:lnTo>
                  <a:pt x="5" y="16"/>
                </a:lnTo>
                <a:lnTo>
                  <a:pt x="5" y="20"/>
                </a:lnTo>
                <a:lnTo>
                  <a:pt x="5"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49" name="Freeform 203"/>
          <p:cNvSpPr>
            <a:spLocks/>
          </p:cNvSpPr>
          <p:nvPr/>
        </p:nvSpPr>
        <p:spPr bwMode="auto">
          <a:xfrm>
            <a:off x="5797550" y="2536825"/>
            <a:ext cx="1588" cy="1588"/>
          </a:xfrm>
          <a:custGeom>
            <a:avLst/>
            <a:gdLst>
              <a:gd name="T0" fmla="*/ 2147483646 w 2"/>
              <a:gd name="T1" fmla="*/ 2147483646 h 3"/>
              <a:gd name="T2" fmla="*/ 2147483646 w 2"/>
              <a:gd name="T3" fmla="*/ 2147483646 h 3"/>
              <a:gd name="T4" fmla="*/ 2147483646 w 2"/>
              <a:gd name="T5" fmla="*/ 0 h 3"/>
              <a:gd name="T6" fmla="*/ 2147483646 w 2"/>
              <a:gd name="T7" fmla="*/ 0 h 3"/>
              <a:gd name="T8" fmla="*/ 0 w 2"/>
              <a:gd name="T9" fmla="*/ 0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3">
                <a:moveTo>
                  <a:pt x="2" y="3"/>
                </a:moveTo>
                <a:lnTo>
                  <a:pt x="2" y="1"/>
                </a:lnTo>
                <a:lnTo>
                  <a:pt x="2" y="0"/>
                </a:lnTo>
                <a:lnTo>
                  <a:pt x="1" y="0"/>
                </a:lnTo>
                <a:lnTo>
                  <a:pt x="0" y="0"/>
                </a:lnTo>
                <a:lnTo>
                  <a:pt x="0" y="1"/>
                </a:lnTo>
                <a:lnTo>
                  <a:pt x="0" y="3"/>
                </a:lnTo>
                <a:lnTo>
                  <a:pt x="1" y="3"/>
                </a:lnTo>
                <a:lnTo>
                  <a:pt x="2" y="3"/>
                </a:lnTo>
                <a:lnTo>
                  <a:pt x="2"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0" name="Freeform 204"/>
          <p:cNvSpPr>
            <a:spLocks/>
          </p:cNvSpPr>
          <p:nvPr/>
        </p:nvSpPr>
        <p:spPr bwMode="auto">
          <a:xfrm>
            <a:off x="5797550" y="2514600"/>
            <a:ext cx="7938" cy="12700"/>
          </a:xfrm>
          <a:custGeom>
            <a:avLst/>
            <a:gdLst>
              <a:gd name="T0" fmla="*/ 0 w 15"/>
              <a:gd name="T1" fmla="*/ 2147483646 h 25"/>
              <a:gd name="T2" fmla="*/ 2147483646 w 15"/>
              <a:gd name="T3" fmla="*/ 2147483646 h 25"/>
              <a:gd name="T4" fmla="*/ 2147483646 w 15"/>
              <a:gd name="T5" fmla="*/ 2147483646 h 25"/>
              <a:gd name="T6" fmla="*/ 2147483646 w 15"/>
              <a:gd name="T7" fmla="*/ 2147483646 h 25"/>
              <a:gd name="T8" fmla="*/ 2147483646 w 15"/>
              <a:gd name="T9" fmla="*/ 2147483646 h 25"/>
              <a:gd name="T10" fmla="*/ 2147483646 w 15"/>
              <a:gd name="T11" fmla="*/ 0 h 25"/>
              <a:gd name="T12" fmla="*/ 2147483646 w 15"/>
              <a:gd name="T13" fmla="*/ 2147483646 h 25"/>
              <a:gd name="T14" fmla="*/ 2147483646 w 15"/>
              <a:gd name="T15" fmla="*/ 2147483646 h 25"/>
              <a:gd name="T16" fmla="*/ 2147483646 w 15"/>
              <a:gd name="T17" fmla="*/ 2147483646 h 25"/>
              <a:gd name="T18" fmla="*/ 2147483646 w 15"/>
              <a:gd name="T19" fmla="*/ 2147483646 h 25"/>
              <a:gd name="T20" fmla="*/ 0 w 15"/>
              <a:gd name="T21" fmla="*/ 2147483646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25">
                <a:moveTo>
                  <a:pt x="0" y="25"/>
                </a:moveTo>
                <a:lnTo>
                  <a:pt x="2" y="20"/>
                </a:lnTo>
                <a:lnTo>
                  <a:pt x="3" y="14"/>
                </a:lnTo>
                <a:lnTo>
                  <a:pt x="7" y="10"/>
                </a:lnTo>
                <a:lnTo>
                  <a:pt x="9" y="3"/>
                </a:lnTo>
                <a:lnTo>
                  <a:pt x="15" y="0"/>
                </a:lnTo>
                <a:lnTo>
                  <a:pt x="9" y="3"/>
                </a:lnTo>
                <a:lnTo>
                  <a:pt x="7" y="9"/>
                </a:lnTo>
                <a:lnTo>
                  <a:pt x="3" y="14"/>
                </a:lnTo>
                <a:lnTo>
                  <a:pt x="1" y="20"/>
                </a:lnTo>
                <a:lnTo>
                  <a:pt x="0" y="2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1" name="Freeform 205"/>
          <p:cNvSpPr>
            <a:spLocks/>
          </p:cNvSpPr>
          <p:nvPr/>
        </p:nvSpPr>
        <p:spPr bwMode="auto">
          <a:xfrm>
            <a:off x="5807075" y="2522538"/>
            <a:ext cx="4763" cy="7937"/>
          </a:xfrm>
          <a:custGeom>
            <a:avLst/>
            <a:gdLst>
              <a:gd name="T0" fmla="*/ 2147483646 w 8"/>
              <a:gd name="T1" fmla="*/ 2147483646 h 14"/>
              <a:gd name="T2" fmla="*/ 2147483646 w 8"/>
              <a:gd name="T3" fmla="*/ 2147483646 h 14"/>
              <a:gd name="T4" fmla="*/ 2147483646 w 8"/>
              <a:gd name="T5" fmla="*/ 0 h 14"/>
              <a:gd name="T6" fmla="*/ 2147483646 w 8"/>
              <a:gd name="T7" fmla="*/ 2147483646 h 14"/>
              <a:gd name="T8" fmla="*/ 2147483646 w 8"/>
              <a:gd name="T9" fmla="*/ 2147483646 h 14"/>
              <a:gd name="T10" fmla="*/ 2147483646 w 8"/>
              <a:gd name="T11" fmla="*/ 2147483646 h 14"/>
              <a:gd name="T12" fmla="*/ 0 w 8"/>
              <a:gd name="T13" fmla="*/ 2147483646 h 14"/>
              <a:gd name="T14" fmla="*/ 2147483646 w 8"/>
              <a:gd name="T15" fmla="*/ 2147483646 h 14"/>
              <a:gd name="T16" fmla="*/ 2147483646 w 8"/>
              <a:gd name="T17" fmla="*/ 2147483646 h 14"/>
              <a:gd name="T18" fmla="*/ 2147483646 w 8"/>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4">
                <a:moveTo>
                  <a:pt x="2" y="9"/>
                </a:moveTo>
                <a:lnTo>
                  <a:pt x="5" y="5"/>
                </a:lnTo>
                <a:lnTo>
                  <a:pt x="8" y="0"/>
                </a:lnTo>
                <a:lnTo>
                  <a:pt x="6" y="6"/>
                </a:lnTo>
                <a:lnTo>
                  <a:pt x="3" y="10"/>
                </a:lnTo>
                <a:lnTo>
                  <a:pt x="2" y="14"/>
                </a:lnTo>
                <a:lnTo>
                  <a:pt x="0" y="14"/>
                </a:lnTo>
                <a:lnTo>
                  <a:pt x="2" y="9"/>
                </a:lnTo>
                <a:lnTo>
                  <a:pt x="5" y="9"/>
                </a:lnTo>
                <a:lnTo>
                  <a:pt x="3"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2" name="Freeform 206"/>
          <p:cNvSpPr>
            <a:spLocks/>
          </p:cNvSpPr>
          <p:nvPr/>
        </p:nvSpPr>
        <p:spPr bwMode="auto">
          <a:xfrm>
            <a:off x="5800725" y="2506663"/>
            <a:ext cx="19050" cy="7937"/>
          </a:xfrm>
          <a:custGeom>
            <a:avLst/>
            <a:gdLst>
              <a:gd name="T0" fmla="*/ 2147483646 w 35"/>
              <a:gd name="T1" fmla="*/ 2147483646 h 16"/>
              <a:gd name="T2" fmla="*/ 2147483646 w 35"/>
              <a:gd name="T3" fmla="*/ 2147483646 h 16"/>
              <a:gd name="T4" fmla="*/ 2147483646 w 35"/>
              <a:gd name="T5" fmla="*/ 2147483646 h 16"/>
              <a:gd name="T6" fmla="*/ 2147483646 w 35"/>
              <a:gd name="T7" fmla="*/ 2147483646 h 16"/>
              <a:gd name="T8" fmla="*/ 2147483646 w 35"/>
              <a:gd name="T9" fmla="*/ 2147483646 h 16"/>
              <a:gd name="T10" fmla="*/ 2147483646 w 35"/>
              <a:gd name="T11" fmla="*/ 2147483646 h 16"/>
              <a:gd name="T12" fmla="*/ 2147483646 w 35"/>
              <a:gd name="T13" fmla="*/ 2147483646 h 16"/>
              <a:gd name="T14" fmla="*/ 2147483646 w 35"/>
              <a:gd name="T15" fmla="*/ 2147483646 h 16"/>
              <a:gd name="T16" fmla="*/ 2147483646 w 35"/>
              <a:gd name="T17" fmla="*/ 2147483646 h 16"/>
              <a:gd name="T18" fmla="*/ 2147483646 w 35"/>
              <a:gd name="T19" fmla="*/ 2147483646 h 16"/>
              <a:gd name="T20" fmla="*/ 2147483646 w 35"/>
              <a:gd name="T21" fmla="*/ 2147483646 h 16"/>
              <a:gd name="T22" fmla="*/ 2147483646 w 35"/>
              <a:gd name="T23" fmla="*/ 2147483646 h 16"/>
              <a:gd name="T24" fmla="*/ 2147483646 w 35"/>
              <a:gd name="T25" fmla="*/ 2147483646 h 16"/>
              <a:gd name="T26" fmla="*/ 2147483646 w 35"/>
              <a:gd name="T27" fmla="*/ 2147483646 h 16"/>
              <a:gd name="T28" fmla="*/ 2147483646 w 35"/>
              <a:gd name="T29" fmla="*/ 2147483646 h 16"/>
              <a:gd name="T30" fmla="*/ 2147483646 w 35"/>
              <a:gd name="T31" fmla="*/ 2147483646 h 16"/>
              <a:gd name="T32" fmla="*/ 2147483646 w 35"/>
              <a:gd name="T33" fmla="*/ 2147483646 h 16"/>
              <a:gd name="T34" fmla="*/ 2147483646 w 35"/>
              <a:gd name="T35" fmla="*/ 0 h 16"/>
              <a:gd name="T36" fmla="*/ 2147483646 w 35"/>
              <a:gd name="T37" fmla="*/ 0 h 16"/>
              <a:gd name="T38" fmla="*/ 2147483646 w 35"/>
              <a:gd name="T39" fmla="*/ 2147483646 h 16"/>
              <a:gd name="T40" fmla="*/ 2147483646 w 35"/>
              <a:gd name="T41" fmla="*/ 2147483646 h 16"/>
              <a:gd name="T42" fmla="*/ 0 w 35"/>
              <a:gd name="T43" fmla="*/ 2147483646 h 16"/>
              <a:gd name="T44" fmla="*/ 2147483646 w 35"/>
              <a:gd name="T45" fmla="*/ 2147483646 h 16"/>
              <a:gd name="T46" fmla="*/ 2147483646 w 35"/>
              <a:gd name="T47" fmla="*/ 2147483646 h 16"/>
              <a:gd name="T48" fmla="*/ 2147483646 w 35"/>
              <a:gd name="T49" fmla="*/ 2147483646 h 16"/>
              <a:gd name="T50" fmla="*/ 2147483646 w 35"/>
              <a:gd name="T51" fmla="*/ 2147483646 h 16"/>
              <a:gd name="T52" fmla="*/ 2147483646 w 35"/>
              <a:gd name="T53" fmla="*/ 2147483646 h 16"/>
              <a:gd name="T54" fmla="*/ 2147483646 w 35"/>
              <a:gd name="T55" fmla="*/ 2147483646 h 16"/>
              <a:gd name="T56" fmla="*/ 2147483646 w 35"/>
              <a:gd name="T57" fmla="*/ 0 h 16"/>
              <a:gd name="T58" fmla="*/ 2147483646 w 35"/>
              <a:gd name="T59" fmla="*/ 2147483646 h 16"/>
              <a:gd name="T60" fmla="*/ 2147483646 w 35"/>
              <a:gd name="T61" fmla="*/ 2147483646 h 16"/>
              <a:gd name="T62" fmla="*/ 2147483646 w 35"/>
              <a:gd name="T63" fmla="*/ 2147483646 h 16"/>
              <a:gd name="T64" fmla="*/ 2147483646 w 35"/>
              <a:gd name="T65" fmla="*/ 2147483646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 h="16">
                <a:moveTo>
                  <a:pt x="15" y="16"/>
                </a:moveTo>
                <a:lnTo>
                  <a:pt x="15" y="15"/>
                </a:lnTo>
                <a:lnTo>
                  <a:pt x="14" y="14"/>
                </a:lnTo>
                <a:lnTo>
                  <a:pt x="12" y="14"/>
                </a:lnTo>
                <a:lnTo>
                  <a:pt x="12" y="15"/>
                </a:lnTo>
                <a:lnTo>
                  <a:pt x="12" y="16"/>
                </a:lnTo>
                <a:lnTo>
                  <a:pt x="14" y="16"/>
                </a:lnTo>
                <a:lnTo>
                  <a:pt x="15" y="16"/>
                </a:lnTo>
                <a:lnTo>
                  <a:pt x="15" y="15"/>
                </a:lnTo>
                <a:lnTo>
                  <a:pt x="12" y="15"/>
                </a:lnTo>
                <a:lnTo>
                  <a:pt x="12" y="14"/>
                </a:lnTo>
                <a:lnTo>
                  <a:pt x="9" y="14"/>
                </a:lnTo>
                <a:lnTo>
                  <a:pt x="12" y="11"/>
                </a:lnTo>
                <a:lnTo>
                  <a:pt x="18" y="7"/>
                </a:lnTo>
                <a:lnTo>
                  <a:pt x="24" y="4"/>
                </a:lnTo>
                <a:lnTo>
                  <a:pt x="25" y="3"/>
                </a:lnTo>
                <a:lnTo>
                  <a:pt x="29" y="2"/>
                </a:lnTo>
                <a:lnTo>
                  <a:pt x="31" y="0"/>
                </a:lnTo>
                <a:lnTo>
                  <a:pt x="33" y="0"/>
                </a:lnTo>
                <a:lnTo>
                  <a:pt x="20" y="3"/>
                </a:lnTo>
                <a:lnTo>
                  <a:pt x="9" y="9"/>
                </a:lnTo>
                <a:lnTo>
                  <a:pt x="0" y="15"/>
                </a:lnTo>
                <a:lnTo>
                  <a:pt x="9" y="14"/>
                </a:lnTo>
                <a:lnTo>
                  <a:pt x="12" y="10"/>
                </a:lnTo>
                <a:lnTo>
                  <a:pt x="18" y="7"/>
                </a:lnTo>
                <a:lnTo>
                  <a:pt x="24" y="4"/>
                </a:lnTo>
                <a:lnTo>
                  <a:pt x="29" y="3"/>
                </a:lnTo>
                <a:lnTo>
                  <a:pt x="35" y="2"/>
                </a:lnTo>
                <a:lnTo>
                  <a:pt x="35" y="0"/>
                </a:lnTo>
                <a:lnTo>
                  <a:pt x="29" y="2"/>
                </a:lnTo>
                <a:lnTo>
                  <a:pt x="25" y="2"/>
                </a:lnTo>
                <a:lnTo>
                  <a:pt x="15" y="9"/>
                </a:lnTo>
                <a:lnTo>
                  <a:pt x="1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3" name="Freeform 207"/>
          <p:cNvSpPr>
            <a:spLocks/>
          </p:cNvSpPr>
          <p:nvPr/>
        </p:nvSpPr>
        <p:spPr bwMode="auto">
          <a:xfrm>
            <a:off x="5772150" y="2501900"/>
            <a:ext cx="4763" cy="11113"/>
          </a:xfrm>
          <a:custGeom>
            <a:avLst/>
            <a:gdLst>
              <a:gd name="T0" fmla="*/ 2147483646 w 9"/>
              <a:gd name="T1" fmla="*/ 2147483646 h 21"/>
              <a:gd name="T2" fmla="*/ 2147483646 w 9"/>
              <a:gd name="T3" fmla="*/ 2147483646 h 21"/>
              <a:gd name="T4" fmla="*/ 2147483646 w 9"/>
              <a:gd name="T5" fmla="*/ 2147483646 h 21"/>
              <a:gd name="T6" fmla="*/ 2147483646 w 9"/>
              <a:gd name="T7" fmla="*/ 2147483646 h 21"/>
              <a:gd name="T8" fmla="*/ 2147483646 w 9"/>
              <a:gd name="T9" fmla="*/ 2147483646 h 21"/>
              <a:gd name="T10" fmla="*/ 2147483646 w 9"/>
              <a:gd name="T11" fmla="*/ 2147483646 h 21"/>
              <a:gd name="T12" fmla="*/ 2147483646 w 9"/>
              <a:gd name="T13" fmla="*/ 2147483646 h 21"/>
              <a:gd name="T14" fmla="*/ 2147483646 w 9"/>
              <a:gd name="T15" fmla="*/ 2147483646 h 21"/>
              <a:gd name="T16" fmla="*/ 2147483646 w 9"/>
              <a:gd name="T17" fmla="*/ 2147483646 h 21"/>
              <a:gd name="T18" fmla="*/ 2147483646 w 9"/>
              <a:gd name="T19" fmla="*/ 2147483646 h 21"/>
              <a:gd name="T20" fmla="*/ 2147483646 w 9"/>
              <a:gd name="T21" fmla="*/ 2147483646 h 21"/>
              <a:gd name="T22" fmla="*/ 2147483646 w 9"/>
              <a:gd name="T23" fmla="*/ 2147483646 h 21"/>
              <a:gd name="T24" fmla="*/ 2147483646 w 9"/>
              <a:gd name="T25" fmla="*/ 2147483646 h 21"/>
              <a:gd name="T26" fmla="*/ 2147483646 w 9"/>
              <a:gd name="T27" fmla="*/ 2147483646 h 21"/>
              <a:gd name="T28" fmla="*/ 2147483646 w 9"/>
              <a:gd name="T29" fmla="*/ 2147483646 h 21"/>
              <a:gd name="T30" fmla="*/ 2147483646 w 9"/>
              <a:gd name="T31" fmla="*/ 2147483646 h 21"/>
              <a:gd name="T32" fmla="*/ 2147483646 w 9"/>
              <a:gd name="T33" fmla="*/ 0 h 21"/>
              <a:gd name="T34" fmla="*/ 2147483646 w 9"/>
              <a:gd name="T35" fmla="*/ 0 h 21"/>
              <a:gd name="T36" fmla="*/ 2147483646 w 9"/>
              <a:gd name="T37" fmla="*/ 2147483646 h 21"/>
              <a:gd name="T38" fmla="*/ 2147483646 w 9"/>
              <a:gd name="T39" fmla="*/ 2147483646 h 21"/>
              <a:gd name="T40" fmla="*/ 2147483646 w 9"/>
              <a:gd name="T41" fmla="*/ 2147483646 h 21"/>
              <a:gd name="T42" fmla="*/ 2147483646 w 9"/>
              <a:gd name="T43" fmla="*/ 2147483646 h 21"/>
              <a:gd name="T44" fmla="*/ 2147483646 w 9"/>
              <a:gd name="T45" fmla="*/ 2147483646 h 21"/>
              <a:gd name="T46" fmla="*/ 2147483646 w 9"/>
              <a:gd name="T47" fmla="*/ 2147483646 h 21"/>
              <a:gd name="T48" fmla="*/ 2147483646 w 9"/>
              <a:gd name="T49" fmla="*/ 2147483646 h 21"/>
              <a:gd name="T50" fmla="*/ 2147483646 w 9"/>
              <a:gd name="T51" fmla="*/ 2147483646 h 21"/>
              <a:gd name="T52" fmla="*/ 2147483646 w 9"/>
              <a:gd name="T53" fmla="*/ 2147483646 h 21"/>
              <a:gd name="T54" fmla="*/ 2147483646 w 9"/>
              <a:gd name="T55" fmla="*/ 2147483646 h 21"/>
              <a:gd name="T56" fmla="*/ 0 w 9"/>
              <a:gd name="T57" fmla="*/ 2147483646 h 21"/>
              <a:gd name="T58" fmla="*/ 0 w 9"/>
              <a:gd name="T59" fmla="*/ 2147483646 h 21"/>
              <a:gd name="T60" fmla="*/ 0 w 9"/>
              <a:gd name="T61" fmla="*/ 2147483646 h 21"/>
              <a:gd name="T62" fmla="*/ 0 w 9"/>
              <a:gd name="T63" fmla="*/ 2147483646 h 21"/>
              <a:gd name="T64" fmla="*/ 2147483646 w 9"/>
              <a:gd name="T65" fmla="*/ 2147483646 h 21"/>
              <a:gd name="T66" fmla="*/ 2147483646 w 9"/>
              <a:gd name="T67" fmla="*/ 2147483646 h 21"/>
              <a:gd name="T68" fmla="*/ 2147483646 w 9"/>
              <a:gd name="T69" fmla="*/ 2147483646 h 21"/>
              <a:gd name="T70" fmla="*/ 2147483646 w 9"/>
              <a:gd name="T71" fmla="*/ 2147483646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 h="21">
                <a:moveTo>
                  <a:pt x="4" y="19"/>
                </a:moveTo>
                <a:lnTo>
                  <a:pt x="4" y="20"/>
                </a:lnTo>
                <a:lnTo>
                  <a:pt x="4" y="21"/>
                </a:lnTo>
                <a:lnTo>
                  <a:pt x="4" y="19"/>
                </a:lnTo>
                <a:lnTo>
                  <a:pt x="4" y="18"/>
                </a:lnTo>
                <a:lnTo>
                  <a:pt x="7" y="16"/>
                </a:lnTo>
                <a:lnTo>
                  <a:pt x="7" y="14"/>
                </a:lnTo>
                <a:lnTo>
                  <a:pt x="7" y="13"/>
                </a:lnTo>
                <a:lnTo>
                  <a:pt x="7" y="12"/>
                </a:lnTo>
                <a:lnTo>
                  <a:pt x="7" y="11"/>
                </a:lnTo>
                <a:lnTo>
                  <a:pt x="7" y="9"/>
                </a:lnTo>
                <a:lnTo>
                  <a:pt x="9" y="8"/>
                </a:lnTo>
                <a:lnTo>
                  <a:pt x="9" y="7"/>
                </a:lnTo>
                <a:lnTo>
                  <a:pt x="9" y="4"/>
                </a:lnTo>
                <a:lnTo>
                  <a:pt x="9" y="3"/>
                </a:lnTo>
                <a:lnTo>
                  <a:pt x="9" y="1"/>
                </a:lnTo>
                <a:lnTo>
                  <a:pt x="9" y="0"/>
                </a:lnTo>
                <a:lnTo>
                  <a:pt x="4" y="0"/>
                </a:lnTo>
                <a:lnTo>
                  <a:pt x="4" y="1"/>
                </a:lnTo>
                <a:lnTo>
                  <a:pt x="4" y="4"/>
                </a:lnTo>
                <a:lnTo>
                  <a:pt x="3" y="7"/>
                </a:lnTo>
                <a:lnTo>
                  <a:pt x="3" y="9"/>
                </a:lnTo>
                <a:lnTo>
                  <a:pt x="3" y="11"/>
                </a:lnTo>
                <a:lnTo>
                  <a:pt x="3" y="12"/>
                </a:lnTo>
                <a:lnTo>
                  <a:pt x="2" y="14"/>
                </a:lnTo>
                <a:lnTo>
                  <a:pt x="2" y="16"/>
                </a:lnTo>
                <a:lnTo>
                  <a:pt x="2" y="19"/>
                </a:lnTo>
                <a:lnTo>
                  <a:pt x="2" y="20"/>
                </a:lnTo>
                <a:lnTo>
                  <a:pt x="0" y="16"/>
                </a:lnTo>
                <a:lnTo>
                  <a:pt x="0" y="13"/>
                </a:lnTo>
                <a:lnTo>
                  <a:pt x="0" y="12"/>
                </a:lnTo>
                <a:lnTo>
                  <a:pt x="0" y="9"/>
                </a:lnTo>
                <a:lnTo>
                  <a:pt x="2" y="8"/>
                </a:lnTo>
                <a:lnTo>
                  <a:pt x="2" y="7"/>
                </a:lnTo>
                <a:lnTo>
                  <a:pt x="2" y="3"/>
                </a:lnTo>
                <a:lnTo>
                  <a:pt x="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4" name="Freeform 208"/>
          <p:cNvSpPr>
            <a:spLocks/>
          </p:cNvSpPr>
          <p:nvPr/>
        </p:nvSpPr>
        <p:spPr bwMode="auto">
          <a:xfrm>
            <a:off x="5767388" y="2501900"/>
            <a:ext cx="9525" cy="42863"/>
          </a:xfrm>
          <a:custGeom>
            <a:avLst/>
            <a:gdLst>
              <a:gd name="T0" fmla="*/ 2147483646 w 18"/>
              <a:gd name="T1" fmla="*/ 2147483646 h 82"/>
              <a:gd name="T2" fmla="*/ 2147483646 w 18"/>
              <a:gd name="T3" fmla="*/ 2147483646 h 82"/>
              <a:gd name="T4" fmla="*/ 2147483646 w 18"/>
              <a:gd name="T5" fmla="*/ 2147483646 h 82"/>
              <a:gd name="T6" fmla="*/ 2147483646 w 18"/>
              <a:gd name="T7" fmla="*/ 2147483646 h 82"/>
              <a:gd name="T8" fmla="*/ 2147483646 w 18"/>
              <a:gd name="T9" fmla="*/ 2147483646 h 82"/>
              <a:gd name="T10" fmla="*/ 2147483646 w 18"/>
              <a:gd name="T11" fmla="*/ 2147483646 h 82"/>
              <a:gd name="T12" fmla="*/ 2147483646 w 18"/>
              <a:gd name="T13" fmla="*/ 2147483646 h 82"/>
              <a:gd name="T14" fmla="*/ 2147483646 w 18"/>
              <a:gd name="T15" fmla="*/ 2147483646 h 82"/>
              <a:gd name="T16" fmla="*/ 2147483646 w 18"/>
              <a:gd name="T17" fmla="*/ 2147483646 h 82"/>
              <a:gd name="T18" fmla="*/ 2147483646 w 18"/>
              <a:gd name="T19" fmla="*/ 2147483646 h 82"/>
              <a:gd name="T20" fmla="*/ 2147483646 w 18"/>
              <a:gd name="T21" fmla="*/ 2147483646 h 82"/>
              <a:gd name="T22" fmla="*/ 2147483646 w 18"/>
              <a:gd name="T23" fmla="*/ 2147483646 h 82"/>
              <a:gd name="T24" fmla="*/ 2147483646 w 18"/>
              <a:gd name="T25" fmla="*/ 2147483646 h 82"/>
              <a:gd name="T26" fmla="*/ 2147483646 w 18"/>
              <a:gd name="T27" fmla="*/ 2147483646 h 82"/>
              <a:gd name="T28" fmla="*/ 2147483646 w 18"/>
              <a:gd name="T29" fmla="*/ 2147483646 h 82"/>
              <a:gd name="T30" fmla="*/ 2147483646 w 18"/>
              <a:gd name="T31" fmla="*/ 2147483646 h 82"/>
              <a:gd name="T32" fmla="*/ 2147483646 w 18"/>
              <a:gd name="T33" fmla="*/ 2147483646 h 82"/>
              <a:gd name="T34" fmla="*/ 2147483646 w 18"/>
              <a:gd name="T35" fmla="*/ 2147483646 h 82"/>
              <a:gd name="T36" fmla="*/ 2147483646 w 18"/>
              <a:gd name="T37" fmla="*/ 2147483646 h 82"/>
              <a:gd name="T38" fmla="*/ 2147483646 w 18"/>
              <a:gd name="T39" fmla="*/ 2147483646 h 82"/>
              <a:gd name="T40" fmla="*/ 2147483646 w 18"/>
              <a:gd name="T41" fmla="*/ 2147483646 h 82"/>
              <a:gd name="T42" fmla="*/ 2147483646 w 18"/>
              <a:gd name="T43" fmla="*/ 2147483646 h 82"/>
              <a:gd name="T44" fmla="*/ 2147483646 w 18"/>
              <a:gd name="T45" fmla="*/ 2147483646 h 82"/>
              <a:gd name="T46" fmla="*/ 2147483646 w 18"/>
              <a:gd name="T47" fmla="*/ 2147483646 h 82"/>
              <a:gd name="T48" fmla="*/ 2147483646 w 18"/>
              <a:gd name="T49" fmla="*/ 2147483646 h 82"/>
              <a:gd name="T50" fmla="*/ 2147483646 w 18"/>
              <a:gd name="T51" fmla="*/ 2147483646 h 82"/>
              <a:gd name="T52" fmla="*/ 2147483646 w 18"/>
              <a:gd name="T53" fmla="*/ 2147483646 h 82"/>
              <a:gd name="T54" fmla="*/ 2147483646 w 18"/>
              <a:gd name="T55" fmla="*/ 2147483646 h 82"/>
              <a:gd name="T56" fmla="*/ 2147483646 w 18"/>
              <a:gd name="T57" fmla="*/ 2147483646 h 82"/>
              <a:gd name="T58" fmla="*/ 2147483646 w 18"/>
              <a:gd name="T59" fmla="*/ 2147483646 h 82"/>
              <a:gd name="T60" fmla="*/ 2147483646 w 18"/>
              <a:gd name="T61" fmla="*/ 2147483646 h 82"/>
              <a:gd name="T62" fmla="*/ 2147483646 w 18"/>
              <a:gd name="T63" fmla="*/ 2147483646 h 82"/>
              <a:gd name="T64" fmla="*/ 2147483646 w 18"/>
              <a:gd name="T65" fmla="*/ 2147483646 h 82"/>
              <a:gd name="T66" fmla="*/ 2147483646 w 18"/>
              <a:gd name="T67" fmla="*/ 2147483646 h 82"/>
              <a:gd name="T68" fmla="*/ 0 w 18"/>
              <a:gd name="T69" fmla="*/ 2147483646 h 82"/>
              <a:gd name="T70" fmla="*/ 0 w 18"/>
              <a:gd name="T71" fmla="*/ 2147483646 h 82"/>
              <a:gd name="T72" fmla="*/ 0 w 18"/>
              <a:gd name="T73" fmla="*/ 2147483646 h 82"/>
              <a:gd name="T74" fmla="*/ 0 w 18"/>
              <a:gd name="T75" fmla="*/ 2147483646 h 82"/>
              <a:gd name="T76" fmla="*/ 2147483646 w 18"/>
              <a:gd name="T77" fmla="*/ 2147483646 h 82"/>
              <a:gd name="T78" fmla="*/ 2147483646 w 18"/>
              <a:gd name="T79" fmla="*/ 2147483646 h 82"/>
              <a:gd name="T80" fmla="*/ 2147483646 w 18"/>
              <a:gd name="T81" fmla="*/ 2147483646 h 82"/>
              <a:gd name="T82" fmla="*/ 2147483646 w 18"/>
              <a:gd name="T83" fmla="*/ 2147483646 h 82"/>
              <a:gd name="T84" fmla="*/ 2147483646 w 18"/>
              <a:gd name="T85" fmla="*/ 2147483646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 h="82">
                <a:moveTo>
                  <a:pt x="11" y="23"/>
                </a:moveTo>
                <a:lnTo>
                  <a:pt x="9" y="24"/>
                </a:lnTo>
                <a:lnTo>
                  <a:pt x="9" y="26"/>
                </a:lnTo>
                <a:lnTo>
                  <a:pt x="9" y="29"/>
                </a:lnTo>
                <a:lnTo>
                  <a:pt x="12" y="29"/>
                </a:lnTo>
                <a:lnTo>
                  <a:pt x="12" y="31"/>
                </a:lnTo>
                <a:lnTo>
                  <a:pt x="12" y="32"/>
                </a:lnTo>
                <a:lnTo>
                  <a:pt x="12" y="29"/>
                </a:lnTo>
                <a:lnTo>
                  <a:pt x="13" y="26"/>
                </a:lnTo>
                <a:lnTo>
                  <a:pt x="13" y="25"/>
                </a:lnTo>
                <a:lnTo>
                  <a:pt x="13" y="24"/>
                </a:lnTo>
                <a:lnTo>
                  <a:pt x="13" y="23"/>
                </a:lnTo>
                <a:lnTo>
                  <a:pt x="9" y="29"/>
                </a:lnTo>
                <a:lnTo>
                  <a:pt x="9" y="32"/>
                </a:lnTo>
                <a:lnTo>
                  <a:pt x="9" y="33"/>
                </a:lnTo>
                <a:lnTo>
                  <a:pt x="12" y="33"/>
                </a:lnTo>
                <a:lnTo>
                  <a:pt x="12" y="34"/>
                </a:lnTo>
                <a:lnTo>
                  <a:pt x="12" y="36"/>
                </a:lnTo>
                <a:lnTo>
                  <a:pt x="12" y="37"/>
                </a:lnTo>
                <a:lnTo>
                  <a:pt x="12" y="38"/>
                </a:lnTo>
                <a:lnTo>
                  <a:pt x="12" y="39"/>
                </a:lnTo>
                <a:lnTo>
                  <a:pt x="12" y="41"/>
                </a:lnTo>
                <a:lnTo>
                  <a:pt x="11" y="43"/>
                </a:lnTo>
                <a:lnTo>
                  <a:pt x="11" y="44"/>
                </a:lnTo>
                <a:lnTo>
                  <a:pt x="11" y="45"/>
                </a:lnTo>
                <a:lnTo>
                  <a:pt x="11" y="46"/>
                </a:lnTo>
                <a:lnTo>
                  <a:pt x="11" y="48"/>
                </a:lnTo>
                <a:lnTo>
                  <a:pt x="11" y="49"/>
                </a:lnTo>
                <a:lnTo>
                  <a:pt x="11" y="50"/>
                </a:lnTo>
                <a:lnTo>
                  <a:pt x="11" y="52"/>
                </a:lnTo>
                <a:lnTo>
                  <a:pt x="11" y="53"/>
                </a:lnTo>
                <a:lnTo>
                  <a:pt x="11" y="56"/>
                </a:lnTo>
                <a:lnTo>
                  <a:pt x="11" y="57"/>
                </a:lnTo>
                <a:lnTo>
                  <a:pt x="11" y="58"/>
                </a:lnTo>
                <a:lnTo>
                  <a:pt x="11" y="59"/>
                </a:lnTo>
                <a:lnTo>
                  <a:pt x="11" y="61"/>
                </a:lnTo>
                <a:lnTo>
                  <a:pt x="11" y="62"/>
                </a:lnTo>
                <a:lnTo>
                  <a:pt x="11" y="64"/>
                </a:lnTo>
                <a:lnTo>
                  <a:pt x="11" y="65"/>
                </a:lnTo>
                <a:lnTo>
                  <a:pt x="11" y="66"/>
                </a:lnTo>
                <a:lnTo>
                  <a:pt x="11" y="68"/>
                </a:lnTo>
                <a:lnTo>
                  <a:pt x="11" y="69"/>
                </a:lnTo>
                <a:lnTo>
                  <a:pt x="11" y="70"/>
                </a:lnTo>
                <a:lnTo>
                  <a:pt x="11" y="71"/>
                </a:lnTo>
                <a:lnTo>
                  <a:pt x="11" y="72"/>
                </a:lnTo>
                <a:lnTo>
                  <a:pt x="11" y="74"/>
                </a:lnTo>
                <a:lnTo>
                  <a:pt x="11" y="76"/>
                </a:lnTo>
                <a:lnTo>
                  <a:pt x="11" y="77"/>
                </a:lnTo>
                <a:lnTo>
                  <a:pt x="11" y="78"/>
                </a:lnTo>
                <a:lnTo>
                  <a:pt x="11" y="80"/>
                </a:lnTo>
                <a:lnTo>
                  <a:pt x="11" y="82"/>
                </a:lnTo>
                <a:lnTo>
                  <a:pt x="11" y="68"/>
                </a:lnTo>
                <a:lnTo>
                  <a:pt x="11" y="48"/>
                </a:lnTo>
                <a:lnTo>
                  <a:pt x="13" y="26"/>
                </a:lnTo>
                <a:lnTo>
                  <a:pt x="18" y="7"/>
                </a:lnTo>
                <a:lnTo>
                  <a:pt x="4" y="7"/>
                </a:lnTo>
                <a:lnTo>
                  <a:pt x="5" y="3"/>
                </a:lnTo>
                <a:lnTo>
                  <a:pt x="5" y="1"/>
                </a:lnTo>
                <a:lnTo>
                  <a:pt x="5" y="0"/>
                </a:lnTo>
                <a:lnTo>
                  <a:pt x="5" y="3"/>
                </a:lnTo>
                <a:lnTo>
                  <a:pt x="5" y="4"/>
                </a:lnTo>
                <a:lnTo>
                  <a:pt x="4" y="7"/>
                </a:lnTo>
                <a:lnTo>
                  <a:pt x="4" y="9"/>
                </a:lnTo>
                <a:lnTo>
                  <a:pt x="4" y="8"/>
                </a:lnTo>
                <a:lnTo>
                  <a:pt x="4" y="7"/>
                </a:lnTo>
                <a:lnTo>
                  <a:pt x="4" y="9"/>
                </a:lnTo>
                <a:lnTo>
                  <a:pt x="4" y="11"/>
                </a:lnTo>
                <a:lnTo>
                  <a:pt x="4" y="12"/>
                </a:lnTo>
                <a:lnTo>
                  <a:pt x="4" y="14"/>
                </a:lnTo>
                <a:lnTo>
                  <a:pt x="0" y="16"/>
                </a:lnTo>
                <a:lnTo>
                  <a:pt x="0" y="18"/>
                </a:lnTo>
                <a:lnTo>
                  <a:pt x="0" y="20"/>
                </a:lnTo>
                <a:lnTo>
                  <a:pt x="0" y="21"/>
                </a:lnTo>
                <a:lnTo>
                  <a:pt x="0" y="19"/>
                </a:lnTo>
                <a:lnTo>
                  <a:pt x="0" y="18"/>
                </a:lnTo>
                <a:lnTo>
                  <a:pt x="0" y="16"/>
                </a:lnTo>
                <a:lnTo>
                  <a:pt x="0" y="13"/>
                </a:lnTo>
                <a:lnTo>
                  <a:pt x="4" y="12"/>
                </a:lnTo>
                <a:lnTo>
                  <a:pt x="4" y="9"/>
                </a:lnTo>
                <a:lnTo>
                  <a:pt x="7" y="18"/>
                </a:lnTo>
                <a:lnTo>
                  <a:pt x="7" y="19"/>
                </a:lnTo>
                <a:lnTo>
                  <a:pt x="11" y="20"/>
                </a:lnTo>
                <a:lnTo>
                  <a:pt x="11" y="23"/>
                </a:lnTo>
                <a:lnTo>
                  <a:pt x="13" y="23"/>
                </a:lnTo>
                <a:lnTo>
                  <a:pt x="13" y="21"/>
                </a:lnTo>
                <a:lnTo>
                  <a:pt x="12" y="32"/>
                </a:lnTo>
                <a:lnTo>
                  <a:pt x="12"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5" name="Freeform 209"/>
          <p:cNvSpPr>
            <a:spLocks/>
          </p:cNvSpPr>
          <p:nvPr/>
        </p:nvSpPr>
        <p:spPr bwMode="auto">
          <a:xfrm>
            <a:off x="5767388" y="2532063"/>
            <a:ext cx="4762" cy="12700"/>
          </a:xfrm>
          <a:custGeom>
            <a:avLst/>
            <a:gdLst>
              <a:gd name="T0" fmla="*/ 2147483646 w 9"/>
              <a:gd name="T1" fmla="*/ 2147483646 h 24"/>
              <a:gd name="T2" fmla="*/ 2147483646 w 9"/>
              <a:gd name="T3" fmla="*/ 0 h 24"/>
              <a:gd name="T4" fmla="*/ 0 w 9"/>
              <a:gd name="T5" fmla="*/ 2147483646 h 24"/>
              <a:gd name="T6" fmla="*/ 0 w 9"/>
              <a:gd name="T7" fmla="*/ 2147483646 h 24"/>
              <a:gd name="T8" fmla="*/ 0 w 9"/>
              <a:gd name="T9" fmla="*/ 2147483646 h 24"/>
              <a:gd name="T10" fmla="*/ 0 w 9"/>
              <a:gd name="T11" fmla="*/ 2147483646 h 24"/>
              <a:gd name="T12" fmla="*/ 0 w 9"/>
              <a:gd name="T13" fmla="*/ 2147483646 h 24"/>
              <a:gd name="T14" fmla="*/ 0 w 9"/>
              <a:gd name="T15" fmla="*/ 2147483646 h 24"/>
              <a:gd name="T16" fmla="*/ 0 w 9"/>
              <a:gd name="T17" fmla="*/ 2147483646 h 24"/>
              <a:gd name="T18" fmla="*/ 0 w 9"/>
              <a:gd name="T19" fmla="*/ 2147483646 h 24"/>
              <a:gd name="T20" fmla="*/ 0 w 9"/>
              <a:gd name="T21" fmla="*/ 2147483646 h 24"/>
              <a:gd name="T22" fmla="*/ 0 w 9"/>
              <a:gd name="T23" fmla="*/ 2147483646 h 24"/>
              <a:gd name="T24" fmla="*/ 0 w 9"/>
              <a:gd name="T25" fmla="*/ 2147483646 h 24"/>
              <a:gd name="T26" fmla="*/ 0 w 9"/>
              <a:gd name="T27" fmla="*/ 2147483646 h 24"/>
              <a:gd name="T28" fmla="*/ 0 w 9"/>
              <a:gd name="T29" fmla="*/ 2147483646 h 24"/>
              <a:gd name="T30" fmla="*/ 0 w 9"/>
              <a:gd name="T31" fmla="*/ 2147483646 h 24"/>
              <a:gd name="T32" fmla="*/ 0 w 9"/>
              <a:gd name="T33" fmla="*/ 2147483646 h 24"/>
              <a:gd name="T34" fmla="*/ 2147483646 w 9"/>
              <a:gd name="T35" fmla="*/ 2147483646 h 24"/>
              <a:gd name="T36" fmla="*/ 0 w 9"/>
              <a:gd name="T37" fmla="*/ 2147483646 h 24"/>
              <a:gd name="T38" fmla="*/ 2147483646 w 9"/>
              <a:gd name="T39" fmla="*/ 2147483646 h 24"/>
              <a:gd name="T40" fmla="*/ 2147483646 w 9"/>
              <a:gd name="T41" fmla="*/ 2147483646 h 24"/>
              <a:gd name="T42" fmla="*/ 2147483646 w 9"/>
              <a:gd name="T43" fmla="*/ 2147483646 h 24"/>
              <a:gd name="T44" fmla="*/ 2147483646 w 9"/>
              <a:gd name="T45" fmla="*/ 2147483646 h 24"/>
              <a:gd name="T46" fmla="*/ 2147483646 w 9"/>
              <a:gd name="T47" fmla="*/ 2147483646 h 24"/>
              <a:gd name="T48" fmla="*/ 2147483646 w 9"/>
              <a:gd name="T49" fmla="*/ 2147483646 h 24"/>
              <a:gd name="T50" fmla="*/ 2147483646 w 9"/>
              <a:gd name="T51" fmla="*/ 2147483646 h 24"/>
              <a:gd name="T52" fmla="*/ 2147483646 w 9"/>
              <a:gd name="T53" fmla="*/ 2147483646 h 24"/>
              <a:gd name="T54" fmla="*/ 2147483646 w 9"/>
              <a:gd name="T55" fmla="*/ 2147483646 h 24"/>
              <a:gd name="T56" fmla="*/ 2147483646 w 9"/>
              <a:gd name="T57" fmla="*/ 2147483646 h 24"/>
              <a:gd name="T58" fmla="*/ 2147483646 w 9"/>
              <a:gd name="T59" fmla="*/ 2147483646 h 24"/>
              <a:gd name="T60" fmla="*/ 2147483646 w 9"/>
              <a:gd name="T61" fmla="*/ 2147483646 h 24"/>
              <a:gd name="T62" fmla="*/ 2147483646 w 9"/>
              <a:gd name="T63" fmla="*/ 214748364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 h="24">
                <a:moveTo>
                  <a:pt x="9" y="0"/>
                </a:moveTo>
                <a:lnTo>
                  <a:pt x="9" y="2"/>
                </a:lnTo>
                <a:lnTo>
                  <a:pt x="7" y="2"/>
                </a:lnTo>
                <a:lnTo>
                  <a:pt x="7" y="0"/>
                </a:lnTo>
                <a:lnTo>
                  <a:pt x="0" y="0"/>
                </a:lnTo>
                <a:lnTo>
                  <a:pt x="0" y="2"/>
                </a:lnTo>
                <a:lnTo>
                  <a:pt x="0" y="3"/>
                </a:lnTo>
                <a:lnTo>
                  <a:pt x="0" y="5"/>
                </a:lnTo>
                <a:lnTo>
                  <a:pt x="0" y="3"/>
                </a:lnTo>
                <a:lnTo>
                  <a:pt x="0" y="2"/>
                </a:lnTo>
                <a:lnTo>
                  <a:pt x="0" y="0"/>
                </a:lnTo>
                <a:lnTo>
                  <a:pt x="0" y="5"/>
                </a:lnTo>
                <a:lnTo>
                  <a:pt x="0" y="8"/>
                </a:lnTo>
                <a:lnTo>
                  <a:pt x="0" y="5"/>
                </a:lnTo>
                <a:lnTo>
                  <a:pt x="0" y="8"/>
                </a:lnTo>
                <a:lnTo>
                  <a:pt x="0" y="9"/>
                </a:lnTo>
                <a:lnTo>
                  <a:pt x="0" y="8"/>
                </a:lnTo>
                <a:lnTo>
                  <a:pt x="0" y="9"/>
                </a:lnTo>
                <a:lnTo>
                  <a:pt x="0" y="10"/>
                </a:lnTo>
                <a:lnTo>
                  <a:pt x="0" y="9"/>
                </a:lnTo>
                <a:lnTo>
                  <a:pt x="0" y="10"/>
                </a:lnTo>
                <a:lnTo>
                  <a:pt x="0" y="13"/>
                </a:lnTo>
                <a:lnTo>
                  <a:pt x="0" y="14"/>
                </a:lnTo>
                <a:lnTo>
                  <a:pt x="0" y="12"/>
                </a:lnTo>
                <a:lnTo>
                  <a:pt x="0" y="10"/>
                </a:lnTo>
                <a:lnTo>
                  <a:pt x="0" y="14"/>
                </a:lnTo>
                <a:lnTo>
                  <a:pt x="0" y="15"/>
                </a:lnTo>
                <a:lnTo>
                  <a:pt x="0" y="14"/>
                </a:lnTo>
                <a:lnTo>
                  <a:pt x="0" y="15"/>
                </a:lnTo>
                <a:lnTo>
                  <a:pt x="0" y="18"/>
                </a:lnTo>
                <a:lnTo>
                  <a:pt x="0" y="20"/>
                </a:lnTo>
                <a:lnTo>
                  <a:pt x="0" y="16"/>
                </a:lnTo>
                <a:lnTo>
                  <a:pt x="0" y="15"/>
                </a:lnTo>
                <a:lnTo>
                  <a:pt x="0" y="20"/>
                </a:lnTo>
                <a:lnTo>
                  <a:pt x="1" y="21"/>
                </a:lnTo>
                <a:lnTo>
                  <a:pt x="1" y="22"/>
                </a:lnTo>
                <a:lnTo>
                  <a:pt x="0" y="21"/>
                </a:lnTo>
                <a:lnTo>
                  <a:pt x="0" y="20"/>
                </a:lnTo>
                <a:lnTo>
                  <a:pt x="7" y="20"/>
                </a:lnTo>
                <a:lnTo>
                  <a:pt x="7" y="18"/>
                </a:lnTo>
                <a:lnTo>
                  <a:pt x="7" y="15"/>
                </a:lnTo>
                <a:lnTo>
                  <a:pt x="7" y="14"/>
                </a:lnTo>
                <a:lnTo>
                  <a:pt x="7" y="13"/>
                </a:lnTo>
                <a:lnTo>
                  <a:pt x="7" y="10"/>
                </a:lnTo>
                <a:lnTo>
                  <a:pt x="7" y="9"/>
                </a:lnTo>
                <a:lnTo>
                  <a:pt x="7" y="8"/>
                </a:lnTo>
                <a:lnTo>
                  <a:pt x="7" y="5"/>
                </a:lnTo>
                <a:lnTo>
                  <a:pt x="7" y="3"/>
                </a:lnTo>
                <a:lnTo>
                  <a:pt x="7" y="2"/>
                </a:lnTo>
                <a:lnTo>
                  <a:pt x="9" y="2"/>
                </a:lnTo>
                <a:lnTo>
                  <a:pt x="9" y="3"/>
                </a:lnTo>
                <a:lnTo>
                  <a:pt x="9" y="6"/>
                </a:lnTo>
                <a:lnTo>
                  <a:pt x="9" y="8"/>
                </a:lnTo>
                <a:lnTo>
                  <a:pt x="9" y="10"/>
                </a:lnTo>
                <a:lnTo>
                  <a:pt x="9" y="12"/>
                </a:lnTo>
                <a:lnTo>
                  <a:pt x="9" y="13"/>
                </a:lnTo>
                <a:lnTo>
                  <a:pt x="9" y="15"/>
                </a:lnTo>
                <a:lnTo>
                  <a:pt x="9" y="16"/>
                </a:lnTo>
                <a:lnTo>
                  <a:pt x="9" y="20"/>
                </a:lnTo>
                <a:lnTo>
                  <a:pt x="9" y="21"/>
                </a:lnTo>
                <a:lnTo>
                  <a:pt x="9" y="24"/>
                </a:lnTo>
                <a:lnTo>
                  <a:pt x="7" y="24"/>
                </a:lnTo>
                <a:lnTo>
                  <a:pt x="7" y="21"/>
                </a:lnTo>
                <a:lnTo>
                  <a:pt x="7"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6" name="Freeform 210"/>
          <p:cNvSpPr>
            <a:spLocks/>
          </p:cNvSpPr>
          <p:nvPr/>
        </p:nvSpPr>
        <p:spPr bwMode="auto">
          <a:xfrm>
            <a:off x="5786438" y="2514600"/>
            <a:ext cx="14287" cy="25400"/>
          </a:xfrm>
          <a:custGeom>
            <a:avLst/>
            <a:gdLst>
              <a:gd name="T0" fmla="*/ 0 w 27"/>
              <a:gd name="T1" fmla="*/ 2147483646 h 47"/>
              <a:gd name="T2" fmla="*/ 2147483646 w 27"/>
              <a:gd name="T3" fmla="*/ 2147483646 h 47"/>
              <a:gd name="T4" fmla="*/ 2147483646 w 27"/>
              <a:gd name="T5" fmla="*/ 2147483646 h 47"/>
              <a:gd name="T6" fmla="*/ 2147483646 w 27"/>
              <a:gd name="T7" fmla="*/ 2147483646 h 47"/>
              <a:gd name="T8" fmla="*/ 2147483646 w 27"/>
              <a:gd name="T9" fmla="*/ 2147483646 h 47"/>
              <a:gd name="T10" fmla="*/ 2147483646 w 2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7">
                <a:moveTo>
                  <a:pt x="0" y="47"/>
                </a:moveTo>
                <a:lnTo>
                  <a:pt x="2" y="38"/>
                </a:lnTo>
                <a:lnTo>
                  <a:pt x="6" y="26"/>
                </a:lnTo>
                <a:lnTo>
                  <a:pt x="10" y="17"/>
                </a:lnTo>
                <a:lnTo>
                  <a:pt x="16" y="8"/>
                </a:lnTo>
                <a:lnTo>
                  <a:pt x="2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7" name="Freeform 211"/>
          <p:cNvSpPr>
            <a:spLocks/>
          </p:cNvSpPr>
          <p:nvPr/>
        </p:nvSpPr>
        <p:spPr bwMode="auto">
          <a:xfrm>
            <a:off x="5797550" y="2527300"/>
            <a:ext cx="1588" cy="15875"/>
          </a:xfrm>
          <a:custGeom>
            <a:avLst/>
            <a:gdLst>
              <a:gd name="T0" fmla="*/ 2147483646 w 1"/>
              <a:gd name="T1" fmla="*/ 0 h 30"/>
              <a:gd name="T2" fmla="*/ 0 w 1"/>
              <a:gd name="T3" fmla="*/ 2147483646 h 30"/>
              <a:gd name="T4" fmla="*/ 2147483646 w 1"/>
              <a:gd name="T5" fmla="*/ 0 h 30"/>
              <a:gd name="T6" fmla="*/ 0 w 1"/>
              <a:gd name="T7" fmla="*/ 2147483646 h 30"/>
              <a:gd name="T8" fmla="*/ 0 w 1"/>
              <a:gd name="T9" fmla="*/ 2147483646 h 30"/>
              <a:gd name="T10" fmla="*/ 0 w 1"/>
              <a:gd name="T11" fmla="*/ 2147483646 h 30"/>
              <a:gd name="T12" fmla="*/ 0 w 1"/>
              <a:gd name="T13" fmla="*/ 2147483646 h 30"/>
              <a:gd name="T14" fmla="*/ 0 w 1"/>
              <a:gd name="T15" fmla="*/ 2147483646 h 30"/>
              <a:gd name="T16" fmla="*/ 0 w 1"/>
              <a:gd name="T17" fmla="*/ 2147483646 h 30"/>
              <a:gd name="T18" fmla="*/ 0 w 1"/>
              <a:gd name="T19" fmla="*/ 2147483646 h 30"/>
              <a:gd name="T20" fmla="*/ 0 w 1"/>
              <a:gd name="T21" fmla="*/ 2147483646 h 30"/>
              <a:gd name="T22" fmla="*/ 2147483646 w 1"/>
              <a:gd name="T23" fmla="*/ 2147483646 h 30"/>
              <a:gd name="T24" fmla="*/ 0 w 1"/>
              <a:gd name="T25" fmla="*/ 2147483646 h 30"/>
              <a:gd name="T26" fmla="*/ 0 w 1"/>
              <a:gd name="T27" fmla="*/ 2147483646 h 30"/>
              <a:gd name="T28" fmla="*/ 0 w 1"/>
              <a:gd name="T29" fmla="*/ 2147483646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 h="30">
                <a:moveTo>
                  <a:pt x="1" y="0"/>
                </a:moveTo>
                <a:lnTo>
                  <a:pt x="0" y="5"/>
                </a:lnTo>
                <a:lnTo>
                  <a:pt x="1" y="0"/>
                </a:lnTo>
                <a:lnTo>
                  <a:pt x="0" y="5"/>
                </a:lnTo>
                <a:lnTo>
                  <a:pt x="0" y="11"/>
                </a:lnTo>
                <a:lnTo>
                  <a:pt x="0" y="5"/>
                </a:lnTo>
                <a:lnTo>
                  <a:pt x="0" y="11"/>
                </a:lnTo>
                <a:lnTo>
                  <a:pt x="0" y="18"/>
                </a:lnTo>
                <a:lnTo>
                  <a:pt x="0" y="11"/>
                </a:lnTo>
                <a:lnTo>
                  <a:pt x="0" y="18"/>
                </a:lnTo>
                <a:lnTo>
                  <a:pt x="0" y="23"/>
                </a:lnTo>
                <a:lnTo>
                  <a:pt x="1" y="30"/>
                </a:lnTo>
                <a:lnTo>
                  <a:pt x="0" y="30"/>
                </a:lnTo>
                <a:lnTo>
                  <a:pt x="0" y="23"/>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58" name="Line 212"/>
          <p:cNvSpPr>
            <a:spLocks noChangeShapeType="1"/>
          </p:cNvSpPr>
          <p:nvPr/>
        </p:nvSpPr>
        <p:spPr bwMode="auto">
          <a:xfrm>
            <a:off x="5786438" y="2540000"/>
            <a:ext cx="1587"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59" name="Freeform 213"/>
          <p:cNvSpPr>
            <a:spLocks/>
          </p:cNvSpPr>
          <p:nvPr/>
        </p:nvSpPr>
        <p:spPr bwMode="auto">
          <a:xfrm>
            <a:off x="5767388" y="2509838"/>
            <a:ext cx="4762" cy="22225"/>
          </a:xfrm>
          <a:custGeom>
            <a:avLst/>
            <a:gdLst>
              <a:gd name="T0" fmla="*/ 2147483646 w 11"/>
              <a:gd name="T1" fmla="*/ 2147483646 h 40"/>
              <a:gd name="T2" fmla="*/ 2147483646 w 11"/>
              <a:gd name="T3" fmla="*/ 2147483646 h 40"/>
              <a:gd name="T4" fmla="*/ 2147483646 w 11"/>
              <a:gd name="T5" fmla="*/ 2147483646 h 40"/>
              <a:gd name="T6" fmla="*/ 2147483646 w 11"/>
              <a:gd name="T7" fmla="*/ 2147483646 h 40"/>
              <a:gd name="T8" fmla="*/ 2147483646 w 11"/>
              <a:gd name="T9" fmla="*/ 2147483646 h 40"/>
              <a:gd name="T10" fmla="*/ 2147483646 w 11"/>
              <a:gd name="T11" fmla="*/ 2147483646 h 40"/>
              <a:gd name="T12" fmla="*/ 2147483646 w 11"/>
              <a:gd name="T13" fmla="*/ 2147483646 h 40"/>
              <a:gd name="T14" fmla="*/ 2147483646 w 11"/>
              <a:gd name="T15" fmla="*/ 2147483646 h 40"/>
              <a:gd name="T16" fmla="*/ 2147483646 w 11"/>
              <a:gd name="T17" fmla="*/ 2147483646 h 40"/>
              <a:gd name="T18" fmla="*/ 2147483646 w 11"/>
              <a:gd name="T19" fmla="*/ 2147483646 h 40"/>
              <a:gd name="T20" fmla="*/ 2147483646 w 11"/>
              <a:gd name="T21" fmla="*/ 2147483646 h 40"/>
              <a:gd name="T22" fmla="*/ 2147483646 w 11"/>
              <a:gd name="T23" fmla="*/ 2147483646 h 40"/>
              <a:gd name="T24" fmla="*/ 2147483646 w 11"/>
              <a:gd name="T25" fmla="*/ 2147483646 h 40"/>
              <a:gd name="T26" fmla="*/ 2147483646 w 11"/>
              <a:gd name="T27" fmla="*/ 2147483646 h 40"/>
              <a:gd name="T28" fmla="*/ 0 w 11"/>
              <a:gd name="T29" fmla="*/ 2147483646 h 40"/>
              <a:gd name="T30" fmla="*/ 2147483646 w 11"/>
              <a:gd name="T31" fmla="*/ 2147483646 h 40"/>
              <a:gd name="T32" fmla="*/ 0 w 11"/>
              <a:gd name="T33" fmla="*/ 2147483646 h 40"/>
              <a:gd name="T34" fmla="*/ 0 w 11"/>
              <a:gd name="T35" fmla="*/ 2147483646 h 40"/>
              <a:gd name="T36" fmla="*/ 0 w 11"/>
              <a:gd name="T37" fmla="*/ 2147483646 h 40"/>
              <a:gd name="T38" fmla="*/ 0 w 11"/>
              <a:gd name="T39" fmla="*/ 2147483646 h 40"/>
              <a:gd name="T40" fmla="*/ 0 w 11"/>
              <a:gd name="T41" fmla="*/ 2147483646 h 40"/>
              <a:gd name="T42" fmla="*/ 0 w 11"/>
              <a:gd name="T43" fmla="*/ 2147483646 h 40"/>
              <a:gd name="T44" fmla="*/ 0 w 11"/>
              <a:gd name="T45" fmla="*/ 2147483646 h 40"/>
              <a:gd name="T46" fmla="*/ 0 w 11"/>
              <a:gd name="T47" fmla="*/ 2147483646 h 40"/>
              <a:gd name="T48" fmla="*/ 0 w 11"/>
              <a:gd name="T49" fmla="*/ 2147483646 h 40"/>
              <a:gd name="T50" fmla="*/ 2147483646 w 11"/>
              <a:gd name="T51" fmla="*/ 2147483646 h 40"/>
              <a:gd name="T52" fmla="*/ 2147483646 w 11"/>
              <a:gd name="T53" fmla="*/ 2147483646 h 40"/>
              <a:gd name="T54" fmla="*/ 2147483646 w 11"/>
              <a:gd name="T55" fmla="*/ 2147483646 h 40"/>
              <a:gd name="T56" fmla="*/ 2147483646 w 11"/>
              <a:gd name="T57" fmla="*/ 2147483646 h 40"/>
              <a:gd name="T58" fmla="*/ 2147483646 w 11"/>
              <a:gd name="T59" fmla="*/ 2147483646 h 40"/>
              <a:gd name="T60" fmla="*/ 2147483646 w 11"/>
              <a:gd name="T61" fmla="*/ 2147483646 h 40"/>
              <a:gd name="T62" fmla="*/ 2147483646 w 11"/>
              <a:gd name="T63" fmla="*/ 2147483646 h 40"/>
              <a:gd name="T64" fmla="*/ 2147483646 w 11"/>
              <a:gd name="T65" fmla="*/ 2147483646 h 40"/>
              <a:gd name="T66" fmla="*/ 2147483646 w 11"/>
              <a:gd name="T67" fmla="*/ 2147483646 h 40"/>
              <a:gd name="T68" fmla="*/ 2147483646 w 11"/>
              <a:gd name="T69" fmla="*/ 2147483646 h 40"/>
              <a:gd name="T70" fmla="*/ 2147483646 w 11"/>
              <a:gd name="T71" fmla="*/ 2147483646 h 40"/>
              <a:gd name="T72" fmla="*/ 2147483646 w 11"/>
              <a:gd name="T73" fmla="*/ 2147483646 h 40"/>
              <a:gd name="T74" fmla="*/ 2147483646 w 11"/>
              <a:gd name="T75" fmla="*/ 2147483646 h 40"/>
              <a:gd name="T76" fmla="*/ 2147483646 w 11"/>
              <a:gd name="T77" fmla="*/ 2147483646 h 40"/>
              <a:gd name="T78" fmla="*/ 2147483646 w 11"/>
              <a:gd name="T79" fmla="*/ 2147483646 h 40"/>
              <a:gd name="T80" fmla="*/ 2147483646 w 11"/>
              <a:gd name="T81" fmla="*/ 2147483646 h 40"/>
              <a:gd name="T82" fmla="*/ 2147483646 w 11"/>
              <a:gd name="T83" fmla="*/ 2147483646 h 40"/>
              <a:gd name="T84" fmla="*/ 2147483646 w 11"/>
              <a:gd name="T85" fmla="*/ 2147483646 h 40"/>
              <a:gd name="T86" fmla="*/ 2147483646 w 11"/>
              <a:gd name="T87" fmla="*/ 2147483646 h 40"/>
              <a:gd name="T88" fmla="*/ 2147483646 w 11"/>
              <a:gd name="T89" fmla="*/ 2147483646 h 40"/>
              <a:gd name="T90" fmla="*/ 2147483646 w 11"/>
              <a:gd name="T91" fmla="*/ 2147483646 h 40"/>
              <a:gd name="T92" fmla="*/ 2147483646 w 11"/>
              <a:gd name="T93" fmla="*/ 2147483646 h 40"/>
              <a:gd name="T94" fmla="*/ 2147483646 w 11"/>
              <a:gd name="T95" fmla="*/ 2147483646 h 40"/>
              <a:gd name="T96" fmla="*/ 2147483646 w 11"/>
              <a:gd name="T97" fmla="*/ 2147483646 h 40"/>
              <a:gd name="T98" fmla="*/ 2147483646 w 11"/>
              <a:gd name="T99" fmla="*/ 2147483646 h 40"/>
              <a:gd name="T100" fmla="*/ 2147483646 w 11"/>
              <a:gd name="T101" fmla="*/ 2147483646 h 40"/>
              <a:gd name="T102" fmla="*/ 2147483646 w 11"/>
              <a:gd name="T103" fmla="*/ 2147483646 h 40"/>
              <a:gd name="T104" fmla="*/ 2147483646 w 11"/>
              <a:gd name="T105" fmla="*/ 2147483646 h 40"/>
              <a:gd name="T106" fmla="*/ 2147483646 w 11"/>
              <a:gd name="T107" fmla="*/ 2147483646 h 40"/>
              <a:gd name="T108" fmla="*/ 2147483646 w 11"/>
              <a:gd name="T109" fmla="*/ 2147483646 h 40"/>
              <a:gd name="T110" fmla="*/ 2147483646 w 11"/>
              <a:gd name="T111" fmla="*/ 2147483646 h 40"/>
              <a:gd name="T112" fmla="*/ 2147483646 w 11"/>
              <a:gd name="T113" fmla="*/ 2147483646 h 40"/>
              <a:gd name="T114" fmla="*/ 2147483646 w 11"/>
              <a:gd name="T115" fmla="*/ 2147483646 h 40"/>
              <a:gd name="T116" fmla="*/ 2147483646 w 11"/>
              <a:gd name="T117" fmla="*/ 0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 h="40">
                <a:moveTo>
                  <a:pt x="9" y="28"/>
                </a:moveTo>
                <a:lnTo>
                  <a:pt x="6" y="28"/>
                </a:lnTo>
                <a:lnTo>
                  <a:pt x="6" y="27"/>
                </a:lnTo>
                <a:lnTo>
                  <a:pt x="2" y="27"/>
                </a:lnTo>
                <a:lnTo>
                  <a:pt x="2" y="25"/>
                </a:lnTo>
                <a:lnTo>
                  <a:pt x="2" y="23"/>
                </a:lnTo>
                <a:lnTo>
                  <a:pt x="2" y="22"/>
                </a:lnTo>
                <a:lnTo>
                  <a:pt x="2" y="21"/>
                </a:lnTo>
                <a:lnTo>
                  <a:pt x="2" y="25"/>
                </a:lnTo>
                <a:lnTo>
                  <a:pt x="2" y="22"/>
                </a:lnTo>
                <a:lnTo>
                  <a:pt x="2" y="23"/>
                </a:lnTo>
                <a:lnTo>
                  <a:pt x="2" y="21"/>
                </a:lnTo>
                <a:lnTo>
                  <a:pt x="2" y="20"/>
                </a:lnTo>
                <a:lnTo>
                  <a:pt x="2" y="21"/>
                </a:lnTo>
                <a:lnTo>
                  <a:pt x="7" y="17"/>
                </a:lnTo>
                <a:lnTo>
                  <a:pt x="1" y="17"/>
                </a:lnTo>
                <a:lnTo>
                  <a:pt x="1" y="15"/>
                </a:lnTo>
                <a:lnTo>
                  <a:pt x="1" y="13"/>
                </a:lnTo>
                <a:lnTo>
                  <a:pt x="1" y="10"/>
                </a:lnTo>
                <a:lnTo>
                  <a:pt x="1" y="15"/>
                </a:lnTo>
                <a:lnTo>
                  <a:pt x="1" y="16"/>
                </a:lnTo>
                <a:lnTo>
                  <a:pt x="1" y="17"/>
                </a:lnTo>
                <a:lnTo>
                  <a:pt x="1" y="20"/>
                </a:lnTo>
                <a:lnTo>
                  <a:pt x="1" y="21"/>
                </a:lnTo>
                <a:lnTo>
                  <a:pt x="1" y="18"/>
                </a:lnTo>
                <a:lnTo>
                  <a:pt x="1" y="17"/>
                </a:lnTo>
                <a:lnTo>
                  <a:pt x="1" y="21"/>
                </a:lnTo>
                <a:lnTo>
                  <a:pt x="1" y="22"/>
                </a:lnTo>
                <a:lnTo>
                  <a:pt x="0" y="25"/>
                </a:lnTo>
                <a:lnTo>
                  <a:pt x="0" y="23"/>
                </a:lnTo>
                <a:lnTo>
                  <a:pt x="0" y="22"/>
                </a:lnTo>
                <a:lnTo>
                  <a:pt x="1" y="21"/>
                </a:lnTo>
                <a:lnTo>
                  <a:pt x="2" y="21"/>
                </a:lnTo>
                <a:lnTo>
                  <a:pt x="0" y="23"/>
                </a:lnTo>
                <a:lnTo>
                  <a:pt x="0" y="27"/>
                </a:lnTo>
                <a:lnTo>
                  <a:pt x="0" y="28"/>
                </a:lnTo>
                <a:lnTo>
                  <a:pt x="0" y="30"/>
                </a:lnTo>
                <a:lnTo>
                  <a:pt x="0" y="32"/>
                </a:lnTo>
                <a:lnTo>
                  <a:pt x="0" y="33"/>
                </a:lnTo>
                <a:lnTo>
                  <a:pt x="0" y="36"/>
                </a:lnTo>
                <a:lnTo>
                  <a:pt x="0" y="37"/>
                </a:lnTo>
                <a:lnTo>
                  <a:pt x="0" y="40"/>
                </a:lnTo>
                <a:lnTo>
                  <a:pt x="0" y="37"/>
                </a:lnTo>
                <a:lnTo>
                  <a:pt x="0" y="34"/>
                </a:lnTo>
                <a:lnTo>
                  <a:pt x="0" y="33"/>
                </a:lnTo>
                <a:lnTo>
                  <a:pt x="0" y="32"/>
                </a:lnTo>
                <a:lnTo>
                  <a:pt x="0" y="29"/>
                </a:lnTo>
                <a:lnTo>
                  <a:pt x="0" y="28"/>
                </a:lnTo>
                <a:lnTo>
                  <a:pt x="0" y="27"/>
                </a:lnTo>
                <a:lnTo>
                  <a:pt x="0" y="25"/>
                </a:lnTo>
                <a:lnTo>
                  <a:pt x="6" y="27"/>
                </a:lnTo>
                <a:lnTo>
                  <a:pt x="6" y="28"/>
                </a:lnTo>
                <a:lnTo>
                  <a:pt x="7" y="28"/>
                </a:lnTo>
                <a:lnTo>
                  <a:pt x="2" y="21"/>
                </a:lnTo>
                <a:lnTo>
                  <a:pt x="2" y="20"/>
                </a:lnTo>
                <a:lnTo>
                  <a:pt x="2" y="18"/>
                </a:lnTo>
                <a:lnTo>
                  <a:pt x="6" y="18"/>
                </a:lnTo>
                <a:lnTo>
                  <a:pt x="6" y="17"/>
                </a:lnTo>
                <a:lnTo>
                  <a:pt x="7" y="17"/>
                </a:lnTo>
                <a:lnTo>
                  <a:pt x="6" y="17"/>
                </a:lnTo>
                <a:lnTo>
                  <a:pt x="6" y="18"/>
                </a:lnTo>
                <a:lnTo>
                  <a:pt x="2" y="18"/>
                </a:lnTo>
                <a:lnTo>
                  <a:pt x="2" y="20"/>
                </a:lnTo>
                <a:lnTo>
                  <a:pt x="8" y="18"/>
                </a:lnTo>
                <a:lnTo>
                  <a:pt x="8" y="17"/>
                </a:lnTo>
                <a:lnTo>
                  <a:pt x="8" y="16"/>
                </a:lnTo>
                <a:lnTo>
                  <a:pt x="8" y="15"/>
                </a:lnTo>
                <a:lnTo>
                  <a:pt x="9" y="10"/>
                </a:lnTo>
                <a:lnTo>
                  <a:pt x="9" y="9"/>
                </a:lnTo>
                <a:lnTo>
                  <a:pt x="9" y="7"/>
                </a:lnTo>
                <a:lnTo>
                  <a:pt x="9" y="5"/>
                </a:lnTo>
                <a:lnTo>
                  <a:pt x="2" y="5"/>
                </a:lnTo>
                <a:lnTo>
                  <a:pt x="2" y="7"/>
                </a:lnTo>
                <a:lnTo>
                  <a:pt x="1" y="9"/>
                </a:lnTo>
                <a:lnTo>
                  <a:pt x="1" y="10"/>
                </a:lnTo>
                <a:lnTo>
                  <a:pt x="1" y="8"/>
                </a:lnTo>
                <a:lnTo>
                  <a:pt x="2" y="7"/>
                </a:lnTo>
                <a:lnTo>
                  <a:pt x="7" y="17"/>
                </a:lnTo>
                <a:lnTo>
                  <a:pt x="8" y="18"/>
                </a:lnTo>
                <a:lnTo>
                  <a:pt x="9" y="18"/>
                </a:lnTo>
                <a:lnTo>
                  <a:pt x="9" y="20"/>
                </a:lnTo>
                <a:lnTo>
                  <a:pt x="9" y="21"/>
                </a:lnTo>
                <a:lnTo>
                  <a:pt x="9" y="23"/>
                </a:lnTo>
                <a:lnTo>
                  <a:pt x="9" y="21"/>
                </a:lnTo>
                <a:lnTo>
                  <a:pt x="11" y="20"/>
                </a:lnTo>
                <a:lnTo>
                  <a:pt x="9" y="23"/>
                </a:lnTo>
                <a:lnTo>
                  <a:pt x="9" y="25"/>
                </a:lnTo>
                <a:lnTo>
                  <a:pt x="9" y="23"/>
                </a:lnTo>
                <a:lnTo>
                  <a:pt x="9" y="25"/>
                </a:lnTo>
                <a:lnTo>
                  <a:pt x="9" y="28"/>
                </a:lnTo>
                <a:lnTo>
                  <a:pt x="9" y="29"/>
                </a:lnTo>
                <a:lnTo>
                  <a:pt x="9" y="32"/>
                </a:lnTo>
                <a:lnTo>
                  <a:pt x="9" y="33"/>
                </a:lnTo>
                <a:lnTo>
                  <a:pt x="9" y="34"/>
                </a:lnTo>
                <a:lnTo>
                  <a:pt x="9" y="37"/>
                </a:lnTo>
                <a:lnTo>
                  <a:pt x="9" y="40"/>
                </a:lnTo>
                <a:lnTo>
                  <a:pt x="7" y="40"/>
                </a:lnTo>
                <a:lnTo>
                  <a:pt x="7" y="37"/>
                </a:lnTo>
                <a:lnTo>
                  <a:pt x="7" y="36"/>
                </a:lnTo>
                <a:lnTo>
                  <a:pt x="7" y="33"/>
                </a:lnTo>
                <a:lnTo>
                  <a:pt x="7" y="32"/>
                </a:lnTo>
                <a:lnTo>
                  <a:pt x="7" y="30"/>
                </a:lnTo>
                <a:lnTo>
                  <a:pt x="7" y="28"/>
                </a:lnTo>
                <a:lnTo>
                  <a:pt x="8" y="28"/>
                </a:lnTo>
                <a:lnTo>
                  <a:pt x="8" y="29"/>
                </a:lnTo>
                <a:lnTo>
                  <a:pt x="9" y="27"/>
                </a:lnTo>
                <a:lnTo>
                  <a:pt x="9" y="25"/>
                </a:lnTo>
                <a:lnTo>
                  <a:pt x="11" y="20"/>
                </a:lnTo>
                <a:lnTo>
                  <a:pt x="11" y="17"/>
                </a:lnTo>
                <a:lnTo>
                  <a:pt x="8" y="17"/>
                </a:lnTo>
                <a:lnTo>
                  <a:pt x="7" y="17"/>
                </a:lnTo>
                <a:lnTo>
                  <a:pt x="2" y="7"/>
                </a:lnTo>
                <a:lnTo>
                  <a:pt x="2" y="5"/>
                </a:lnTo>
                <a:lnTo>
                  <a:pt x="2" y="4"/>
                </a:lnTo>
                <a:lnTo>
                  <a:pt x="9" y="3"/>
                </a:lnTo>
                <a:lnTo>
                  <a:pt x="9" y="5"/>
                </a:lnTo>
                <a:lnTo>
                  <a:pt x="9" y="2"/>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0" name="Freeform 214"/>
          <p:cNvSpPr>
            <a:spLocks/>
          </p:cNvSpPr>
          <p:nvPr/>
        </p:nvSpPr>
        <p:spPr bwMode="auto">
          <a:xfrm>
            <a:off x="5767388" y="2543175"/>
            <a:ext cx="4762" cy="1588"/>
          </a:xfrm>
          <a:custGeom>
            <a:avLst/>
            <a:gdLst>
              <a:gd name="T0" fmla="*/ 2147483646 w 8"/>
              <a:gd name="T1" fmla="*/ 2147483646 h 4"/>
              <a:gd name="T2" fmla="*/ 2147483646 w 8"/>
              <a:gd name="T3" fmla="*/ 2147483646 h 4"/>
              <a:gd name="T4" fmla="*/ 2147483646 w 8"/>
              <a:gd name="T5" fmla="*/ 2147483646 h 4"/>
              <a:gd name="T6" fmla="*/ 2147483646 w 8"/>
              <a:gd name="T7" fmla="*/ 2147483646 h 4"/>
              <a:gd name="T8" fmla="*/ 0 w 8"/>
              <a:gd name="T9" fmla="*/ 2147483646 h 4"/>
              <a:gd name="T10" fmla="*/ 0 w 8"/>
              <a:gd name="T11" fmla="*/ 0 h 4"/>
              <a:gd name="T12" fmla="*/ 0 w 8"/>
              <a:gd name="T13" fmla="*/ 214748364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
                <a:moveTo>
                  <a:pt x="8" y="2"/>
                </a:moveTo>
                <a:lnTo>
                  <a:pt x="8" y="4"/>
                </a:lnTo>
                <a:lnTo>
                  <a:pt x="6" y="4"/>
                </a:lnTo>
                <a:lnTo>
                  <a:pt x="6" y="2"/>
                </a:lnTo>
                <a:lnTo>
                  <a:pt x="0" y="4"/>
                </a:lnTo>
                <a:lnTo>
                  <a:pt x="0" y="0"/>
                </a:lnTo>
                <a:lnTo>
                  <a:pt x="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1" name="Freeform 215"/>
          <p:cNvSpPr>
            <a:spLocks/>
          </p:cNvSpPr>
          <p:nvPr/>
        </p:nvSpPr>
        <p:spPr bwMode="auto">
          <a:xfrm>
            <a:off x="5821363" y="2516188"/>
            <a:ext cx="3175" cy="1587"/>
          </a:xfrm>
          <a:custGeom>
            <a:avLst/>
            <a:gdLst>
              <a:gd name="T0" fmla="*/ 2147483646 w 6"/>
              <a:gd name="T1" fmla="*/ 2147483646 h 5"/>
              <a:gd name="T2" fmla="*/ 2147483646 w 6"/>
              <a:gd name="T3" fmla="*/ 2147483646 h 5"/>
              <a:gd name="T4" fmla="*/ 2147483646 w 6"/>
              <a:gd name="T5" fmla="*/ 0 h 5"/>
              <a:gd name="T6" fmla="*/ 0 w 6"/>
              <a:gd name="T7" fmla="*/ 214748364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1" y="5"/>
                </a:moveTo>
                <a:lnTo>
                  <a:pt x="6" y="3"/>
                </a:lnTo>
                <a:lnTo>
                  <a:pt x="4" y="0"/>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2" name="Freeform 216"/>
          <p:cNvSpPr>
            <a:spLocks/>
          </p:cNvSpPr>
          <p:nvPr/>
        </p:nvSpPr>
        <p:spPr bwMode="auto">
          <a:xfrm>
            <a:off x="5818188" y="2506663"/>
            <a:ext cx="6350" cy="1587"/>
          </a:xfrm>
          <a:custGeom>
            <a:avLst/>
            <a:gdLst>
              <a:gd name="T0" fmla="*/ 2147483646 w 11"/>
              <a:gd name="T1" fmla="*/ 2147483646 h 3"/>
              <a:gd name="T2" fmla="*/ 2147483646 w 11"/>
              <a:gd name="T3" fmla="*/ 2147483646 h 3"/>
              <a:gd name="T4" fmla="*/ 2147483646 w 11"/>
              <a:gd name="T5" fmla="*/ 0 h 3"/>
              <a:gd name="T6" fmla="*/ 0 w 11"/>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2" y="3"/>
                </a:moveTo>
                <a:lnTo>
                  <a:pt x="8" y="1"/>
                </a:lnTo>
                <a:lnTo>
                  <a:pt x="11"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3" name="Freeform 217"/>
          <p:cNvSpPr>
            <a:spLocks/>
          </p:cNvSpPr>
          <p:nvPr/>
        </p:nvSpPr>
        <p:spPr bwMode="auto">
          <a:xfrm>
            <a:off x="5876925" y="2503488"/>
            <a:ext cx="6350" cy="39687"/>
          </a:xfrm>
          <a:custGeom>
            <a:avLst/>
            <a:gdLst>
              <a:gd name="T0" fmla="*/ 2147483646 w 12"/>
              <a:gd name="T1" fmla="*/ 2147483646 h 75"/>
              <a:gd name="T2" fmla="*/ 2147483646 w 12"/>
              <a:gd name="T3" fmla="*/ 2147483646 h 75"/>
              <a:gd name="T4" fmla="*/ 2147483646 w 12"/>
              <a:gd name="T5" fmla="*/ 2147483646 h 75"/>
              <a:gd name="T6" fmla="*/ 0 w 12"/>
              <a:gd name="T7" fmla="*/ 2147483646 h 75"/>
              <a:gd name="T8" fmla="*/ 0 w 12"/>
              <a:gd name="T9" fmla="*/ 2147483646 h 75"/>
              <a:gd name="T10" fmla="*/ 0 w 12"/>
              <a:gd name="T11" fmla="*/ 2147483646 h 75"/>
              <a:gd name="T12" fmla="*/ 2147483646 w 12"/>
              <a:gd name="T13" fmla="*/ 2147483646 h 75"/>
              <a:gd name="T14" fmla="*/ 2147483646 w 12"/>
              <a:gd name="T15" fmla="*/ 2147483646 h 75"/>
              <a:gd name="T16" fmla="*/ 2147483646 w 12"/>
              <a:gd name="T17" fmla="*/ 2147483646 h 75"/>
              <a:gd name="T18" fmla="*/ 2147483646 w 1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75">
                <a:moveTo>
                  <a:pt x="8" y="9"/>
                </a:moveTo>
                <a:lnTo>
                  <a:pt x="3" y="29"/>
                </a:lnTo>
                <a:lnTo>
                  <a:pt x="1" y="49"/>
                </a:lnTo>
                <a:lnTo>
                  <a:pt x="0" y="69"/>
                </a:lnTo>
                <a:lnTo>
                  <a:pt x="0" y="75"/>
                </a:lnTo>
                <a:lnTo>
                  <a:pt x="0" y="61"/>
                </a:lnTo>
                <a:lnTo>
                  <a:pt x="1" y="45"/>
                </a:lnTo>
                <a:lnTo>
                  <a:pt x="3" y="30"/>
                </a:lnTo>
                <a:lnTo>
                  <a:pt x="7" y="15"/>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4" name="Freeform 218"/>
          <p:cNvSpPr>
            <a:spLocks/>
          </p:cNvSpPr>
          <p:nvPr/>
        </p:nvSpPr>
        <p:spPr bwMode="auto">
          <a:xfrm>
            <a:off x="5883275" y="2508250"/>
            <a:ext cx="6350" cy="33338"/>
          </a:xfrm>
          <a:custGeom>
            <a:avLst/>
            <a:gdLst>
              <a:gd name="T0" fmla="*/ 2147483646 w 11"/>
              <a:gd name="T1" fmla="*/ 0 h 64"/>
              <a:gd name="T2" fmla="*/ 2147483646 w 11"/>
              <a:gd name="T3" fmla="*/ 2147483646 h 64"/>
              <a:gd name="T4" fmla="*/ 2147483646 w 11"/>
              <a:gd name="T5" fmla="*/ 2147483646 h 64"/>
              <a:gd name="T6" fmla="*/ 2147483646 w 11"/>
              <a:gd name="T7" fmla="*/ 2147483646 h 64"/>
              <a:gd name="T8" fmla="*/ 2147483646 w 11"/>
              <a:gd name="T9" fmla="*/ 2147483646 h 64"/>
              <a:gd name="T10" fmla="*/ 0 w 11"/>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64">
                <a:moveTo>
                  <a:pt x="11" y="0"/>
                </a:moveTo>
                <a:lnTo>
                  <a:pt x="7" y="12"/>
                </a:lnTo>
                <a:lnTo>
                  <a:pt x="4" y="25"/>
                </a:lnTo>
                <a:lnTo>
                  <a:pt x="2" y="38"/>
                </a:lnTo>
                <a:lnTo>
                  <a:pt x="1" y="52"/>
                </a:lnTo>
                <a:lnTo>
                  <a:pt x="0"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5" name="Freeform 219"/>
          <p:cNvSpPr>
            <a:spLocks/>
          </p:cNvSpPr>
          <p:nvPr/>
        </p:nvSpPr>
        <p:spPr bwMode="auto">
          <a:xfrm>
            <a:off x="5892800" y="2505075"/>
            <a:ext cx="14288" cy="39688"/>
          </a:xfrm>
          <a:custGeom>
            <a:avLst/>
            <a:gdLst>
              <a:gd name="T0" fmla="*/ 0 w 26"/>
              <a:gd name="T1" fmla="*/ 2147483646 h 73"/>
              <a:gd name="T2" fmla="*/ 2147483646 w 26"/>
              <a:gd name="T3" fmla="*/ 2147483646 h 73"/>
              <a:gd name="T4" fmla="*/ 2147483646 w 26"/>
              <a:gd name="T5" fmla="*/ 2147483646 h 73"/>
              <a:gd name="T6" fmla="*/ 2147483646 w 26"/>
              <a:gd name="T7" fmla="*/ 2147483646 h 73"/>
              <a:gd name="T8" fmla="*/ 2147483646 w 26"/>
              <a:gd name="T9" fmla="*/ 2147483646 h 73"/>
              <a:gd name="T10" fmla="*/ 2147483646 w 26"/>
              <a:gd name="T11" fmla="*/ 2147483646 h 73"/>
              <a:gd name="T12" fmla="*/ 2147483646 w 26"/>
              <a:gd name="T13" fmla="*/ 2147483646 h 73"/>
              <a:gd name="T14" fmla="*/ 2147483646 w 26"/>
              <a:gd name="T15" fmla="*/ 2147483646 h 73"/>
              <a:gd name="T16" fmla="*/ 2147483646 w 26"/>
              <a:gd name="T17" fmla="*/ 2147483646 h 73"/>
              <a:gd name="T18" fmla="*/ 2147483646 w 26"/>
              <a:gd name="T19" fmla="*/ 2147483646 h 73"/>
              <a:gd name="T20" fmla="*/ 2147483646 w 26"/>
              <a:gd name="T21" fmla="*/ 2147483646 h 73"/>
              <a:gd name="T22" fmla="*/ 2147483646 w 26"/>
              <a:gd name="T23" fmla="*/ 2147483646 h 73"/>
              <a:gd name="T24" fmla="*/ 2147483646 w 26"/>
              <a:gd name="T25" fmla="*/ 2147483646 h 73"/>
              <a:gd name="T26" fmla="*/ 2147483646 w 26"/>
              <a:gd name="T27" fmla="*/ 2147483646 h 73"/>
              <a:gd name="T28" fmla="*/ 2147483646 w 26"/>
              <a:gd name="T29" fmla="*/ 2147483646 h 73"/>
              <a:gd name="T30" fmla="*/ 2147483646 w 26"/>
              <a:gd name="T31" fmla="*/ 2147483646 h 73"/>
              <a:gd name="T32" fmla="*/ 2147483646 w 26"/>
              <a:gd name="T33" fmla="*/ 2147483646 h 73"/>
              <a:gd name="T34" fmla="*/ 2147483646 w 26"/>
              <a:gd name="T35" fmla="*/ 2147483646 h 73"/>
              <a:gd name="T36" fmla="*/ 2147483646 w 26"/>
              <a:gd name="T37" fmla="*/ 2147483646 h 73"/>
              <a:gd name="T38" fmla="*/ 2147483646 w 26"/>
              <a:gd name="T39" fmla="*/ 2147483646 h 73"/>
              <a:gd name="T40" fmla="*/ 2147483646 w 26"/>
              <a:gd name="T41" fmla="*/ 0 h 73"/>
              <a:gd name="T42" fmla="*/ 2147483646 w 26"/>
              <a:gd name="T43" fmla="*/ 2147483646 h 73"/>
              <a:gd name="T44" fmla="*/ 2147483646 w 26"/>
              <a:gd name="T45" fmla="*/ 2147483646 h 73"/>
              <a:gd name="T46" fmla="*/ 2147483646 w 26"/>
              <a:gd name="T47" fmla="*/ 2147483646 h 73"/>
              <a:gd name="T48" fmla="*/ 2147483646 w 26"/>
              <a:gd name="T49" fmla="*/ 2147483646 h 73"/>
              <a:gd name="T50" fmla="*/ 2147483646 w 26"/>
              <a:gd name="T51" fmla="*/ 2147483646 h 73"/>
              <a:gd name="T52" fmla="*/ 2147483646 w 26"/>
              <a:gd name="T53" fmla="*/ 2147483646 h 73"/>
              <a:gd name="T54" fmla="*/ 2147483646 w 26"/>
              <a:gd name="T55" fmla="*/ 2147483646 h 73"/>
              <a:gd name="T56" fmla="*/ 2147483646 w 26"/>
              <a:gd name="T57" fmla="*/ 2147483646 h 73"/>
              <a:gd name="T58" fmla="*/ 2147483646 w 26"/>
              <a:gd name="T59" fmla="*/ 2147483646 h 73"/>
              <a:gd name="T60" fmla="*/ 2147483646 w 26"/>
              <a:gd name="T61" fmla="*/ 2147483646 h 73"/>
              <a:gd name="T62" fmla="*/ 2147483646 w 26"/>
              <a:gd name="T63" fmla="*/ 2147483646 h 73"/>
              <a:gd name="T64" fmla="*/ 2147483646 w 26"/>
              <a:gd name="T65" fmla="*/ 2147483646 h 73"/>
              <a:gd name="T66" fmla="*/ 2147483646 w 26"/>
              <a:gd name="T67" fmla="*/ 2147483646 h 73"/>
              <a:gd name="T68" fmla="*/ 2147483646 w 26"/>
              <a:gd name="T69" fmla="*/ 2147483646 h 73"/>
              <a:gd name="T70" fmla="*/ 2147483646 w 26"/>
              <a:gd name="T71" fmla="*/ 2147483646 h 73"/>
              <a:gd name="T72" fmla="*/ 2147483646 w 26"/>
              <a:gd name="T73" fmla="*/ 2147483646 h 73"/>
              <a:gd name="T74" fmla="*/ 2147483646 w 26"/>
              <a:gd name="T75" fmla="*/ 2147483646 h 73"/>
              <a:gd name="T76" fmla="*/ 2147483646 w 26"/>
              <a:gd name="T77" fmla="*/ 2147483646 h 73"/>
              <a:gd name="T78" fmla="*/ 2147483646 w 26"/>
              <a:gd name="T79" fmla="*/ 2147483646 h 73"/>
              <a:gd name="T80" fmla="*/ 2147483646 w 26"/>
              <a:gd name="T81" fmla="*/ 2147483646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73">
                <a:moveTo>
                  <a:pt x="0" y="64"/>
                </a:moveTo>
                <a:lnTo>
                  <a:pt x="3" y="45"/>
                </a:lnTo>
                <a:lnTo>
                  <a:pt x="6" y="27"/>
                </a:lnTo>
                <a:lnTo>
                  <a:pt x="12" y="9"/>
                </a:lnTo>
                <a:lnTo>
                  <a:pt x="16" y="9"/>
                </a:lnTo>
                <a:lnTo>
                  <a:pt x="14" y="14"/>
                </a:lnTo>
                <a:lnTo>
                  <a:pt x="13" y="19"/>
                </a:lnTo>
                <a:lnTo>
                  <a:pt x="12" y="26"/>
                </a:lnTo>
                <a:lnTo>
                  <a:pt x="9" y="32"/>
                </a:lnTo>
                <a:lnTo>
                  <a:pt x="9" y="38"/>
                </a:lnTo>
                <a:lnTo>
                  <a:pt x="8" y="45"/>
                </a:lnTo>
                <a:lnTo>
                  <a:pt x="6" y="51"/>
                </a:lnTo>
                <a:lnTo>
                  <a:pt x="6" y="57"/>
                </a:lnTo>
                <a:lnTo>
                  <a:pt x="6" y="63"/>
                </a:lnTo>
                <a:lnTo>
                  <a:pt x="5" y="69"/>
                </a:lnTo>
                <a:lnTo>
                  <a:pt x="3" y="71"/>
                </a:lnTo>
                <a:lnTo>
                  <a:pt x="5" y="57"/>
                </a:lnTo>
                <a:lnTo>
                  <a:pt x="6" y="42"/>
                </a:lnTo>
                <a:lnTo>
                  <a:pt x="8" y="29"/>
                </a:lnTo>
                <a:lnTo>
                  <a:pt x="13" y="13"/>
                </a:lnTo>
                <a:lnTo>
                  <a:pt x="16" y="0"/>
                </a:lnTo>
                <a:lnTo>
                  <a:pt x="17" y="2"/>
                </a:lnTo>
                <a:lnTo>
                  <a:pt x="16" y="9"/>
                </a:lnTo>
                <a:lnTo>
                  <a:pt x="24" y="9"/>
                </a:lnTo>
                <a:lnTo>
                  <a:pt x="23" y="16"/>
                </a:lnTo>
                <a:lnTo>
                  <a:pt x="22" y="22"/>
                </a:lnTo>
                <a:lnTo>
                  <a:pt x="19" y="34"/>
                </a:lnTo>
                <a:lnTo>
                  <a:pt x="17" y="39"/>
                </a:lnTo>
                <a:lnTo>
                  <a:pt x="16" y="50"/>
                </a:lnTo>
                <a:lnTo>
                  <a:pt x="16" y="52"/>
                </a:lnTo>
                <a:lnTo>
                  <a:pt x="14" y="59"/>
                </a:lnTo>
                <a:lnTo>
                  <a:pt x="14" y="65"/>
                </a:lnTo>
                <a:lnTo>
                  <a:pt x="14" y="70"/>
                </a:lnTo>
                <a:lnTo>
                  <a:pt x="17" y="73"/>
                </a:lnTo>
                <a:lnTo>
                  <a:pt x="19" y="65"/>
                </a:lnTo>
                <a:lnTo>
                  <a:pt x="19" y="54"/>
                </a:lnTo>
                <a:lnTo>
                  <a:pt x="22" y="50"/>
                </a:lnTo>
                <a:lnTo>
                  <a:pt x="23" y="41"/>
                </a:lnTo>
                <a:lnTo>
                  <a:pt x="23" y="36"/>
                </a:lnTo>
                <a:lnTo>
                  <a:pt x="23" y="34"/>
                </a:lnTo>
                <a:lnTo>
                  <a:pt x="26"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6" name="Freeform 220"/>
          <p:cNvSpPr>
            <a:spLocks/>
          </p:cNvSpPr>
          <p:nvPr/>
        </p:nvSpPr>
        <p:spPr bwMode="auto">
          <a:xfrm>
            <a:off x="5902325" y="2501900"/>
            <a:ext cx="9525" cy="4763"/>
          </a:xfrm>
          <a:custGeom>
            <a:avLst/>
            <a:gdLst>
              <a:gd name="T0" fmla="*/ 2147483646 w 19"/>
              <a:gd name="T1" fmla="*/ 2147483646 h 10"/>
              <a:gd name="T2" fmla="*/ 2147483646 w 19"/>
              <a:gd name="T3" fmla="*/ 0 h 10"/>
              <a:gd name="T4" fmla="*/ 2147483646 w 19"/>
              <a:gd name="T5" fmla="*/ 2147483646 h 10"/>
              <a:gd name="T6" fmla="*/ 2147483646 w 19"/>
              <a:gd name="T7" fmla="*/ 2147483646 h 10"/>
              <a:gd name="T8" fmla="*/ 2147483646 w 19"/>
              <a:gd name="T9" fmla="*/ 2147483646 h 10"/>
              <a:gd name="T10" fmla="*/ 0 w 19"/>
              <a:gd name="T11" fmla="*/ 214748364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12" y="5"/>
                </a:moveTo>
                <a:lnTo>
                  <a:pt x="13" y="0"/>
                </a:lnTo>
                <a:lnTo>
                  <a:pt x="19" y="1"/>
                </a:lnTo>
                <a:lnTo>
                  <a:pt x="14" y="8"/>
                </a:lnTo>
                <a:lnTo>
                  <a:pt x="2" y="4"/>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7" name="Freeform 221"/>
          <p:cNvSpPr>
            <a:spLocks/>
          </p:cNvSpPr>
          <p:nvPr/>
        </p:nvSpPr>
        <p:spPr bwMode="auto">
          <a:xfrm>
            <a:off x="5911850" y="2459038"/>
            <a:ext cx="31750" cy="23812"/>
          </a:xfrm>
          <a:custGeom>
            <a:avLst/>
            <a:gdLst>
              <a:gd name="T0" fmla="*/ 2147483646 w 60"/>
              <a:gd name="T1" fmla="*/ 2147483646 h 45"/>
              <a:gd name="T2" fmla="*/ 2147483646 w 60"/>
              <a:gd name="T3" fmla="*/ 2147483646 h 45"/>
              <a:gd name="T4" fmla="*/ 2147483646 w 60"/>
              <a:gd name="T5" fmla="*/ 2147483646 h 45"/>
              <a:gd name="T6" fmla="*/ 2147483646 w 60"/>
              <a:gd name="T7" fmla="*/ 2147483646 h 45"/>
              <a:gd name="T8" fmla="*/ 2147483646 w 60"/>
              <a:gd name="T9" fmla="*/ 2147483646 h 45"/>
              <a:gd name="T10" fmla="*/ 2147483646 w 60"/>
              <a:gd name="T11" fmla="*/ 2147483646 h 45"/>
              <a:gd name="T12" fmla="*/ 2147483646 w 60"/>
              <a:gd name="T13" fmla="*/ 2147483646 h 45"/>
              <a:gd name="T14" fmla="*/ 2147483646 w 60"/>
              <a:gd name="T15" fmla="*/ 2147483646 h 45"/>
              <a:gd name="T16" fmla="*/ 2147483646 w 60"/>
              <a:gd name="T17" fmla="*/ 2147483646 h 45"/>
              <a:gd name="T18" fmla="*/ 2147483646 w 60"/>
              <a:gd name="T19" fmla="*/ 2147483646 h 45"/>
              <a:gd name="T20" fmla="*/ 2147483646 w 60"/>
              <a:gd name="T21" fmla="*/ 2147483646 h 45"/>
              <a:gd name="T22" fmla="*/ 2147483646 w 60"/>
              <a:gd name="T23" fmla="*/ 0 h 45"/>
              <a:gd name="T24" fmla="*/ 2147483646 w 60"/>
              <a:gd name="T25" fmla="*/ 2147483646 h 45"/>
              <a:gd name="T26" fmla="*/ 2147483646 w 60"/>
              <a:gd name="T27" fmla="*/ 2147483646 h 45"/>
              <a:gd name="T28" fmla="*/ 2147483646 w 60"/>
              <a:gd name="T29" fmla="*/ 2147483646 h 45"/>
              <a:gd name="T30" fmla="*/ 2147483646 w 60"/>
              <a:gd name="T31" fmla="*/ 2147483646 h 45"/>
              <a:gd name="T32" fmla="*/ 2147483646 w 60"/>
              <a:gd name="T33" fmla="*/ 2147483646 h 45"/>
              <a:gd name="T34" fmla="*/ 2147483646 w 60"/>
              <a:gd name="T35" fmla="*/ 2147483646 h 45"/>
              <a:gd name="T36" fmla="*/ 2147483646 w 60"/>
              <a:gd name="T37" fmla="*/ 2147483646 h 45"/>
              <a:gd name="T38" fmla="*/ 2147483646 w 60"/>
              <a:gd name="T39" fmla="*/ 2147483646 h 45"/>
              <a:gd name="T40" fmla="*/ 2147483646 w 60"/>
              <a:gd name="T41" fmla="*/ 2147483646 h 45"/>
              <a:gd name="T42" fmla="*/ 2147483646 w 60"/>
              <a:gd name="T43" fmla="*/ 2147483646 h 45"/>
              <a:gd name="T44" fmla="*/ 2147483646 w 60"/>
              <a:gd name="T45" fmla="*/ 2147483646 h 45"/>
              <a:gd name="T46" fmla="*/ 2147483646 w 60"/>
              <a:gd name="T47" fmla="*/ 2147483646 h 45"/>
              <a:gd name="T48" fmla="*/ 2147483646 w 60"/>
              <a:gd name="T49" fmla="*/ 2147483646 h 45"/>
              <a:gd name="T50" fmla="*/ 2147483646 w 60"/>
              <a:gd name="T51" fmla="*/ 2147483646 h 45"/>
              <a:gd name="T52" fmla="*/ 2147483646 w 60"/>
              <a:gd name="T53" fmla="*/ 2147483646 h 45"/>
              <a:gd name="T54" fmla="*/ 2147483646 w 60"/>
              <a:gd name="T55" fmla="*/ 2147483646 h 45"/>
              <a:gd name="T56" fmla="*/ 2147483646 w 60"/>
              <a:gd name="T57" fmla="*/ 2147483646 h 45"/>
              <a:gd name="T58" fmla="*/ 2147483646 w 60"/>
              <a:gd name="T59" fmla="*/ 2147483646 h 45"/>
              <a:gd name="T60" fmla="*/ 2147483646 w 60"/>
              <a:gd name="T61" fmla="*/ 2147483646 h 45"/>
              <a:gd name="T62" fmla="*/ 2147483646 w 60"/>
              <a:gd name="T63" fmla="*/ 2147483646 h 45"/>
              <a:gd name="T64" fmla="*/ 0 w 60"/>
              <a:gd name="T65" fmla="*/ 2147483646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 h="45">
                <a:moveTo>
                  <a:pt x="23" y="35"/>
                </a:moveTo>
                <a:lnTo>
                  <a:pt x="28" y="31"/>
                </a:lnTo>
                <a:lnTo>
                  <a:pt x="30" y="26"/>
                </a:lnTo>
                <a:lnTo>
                  <a:pt x="32" y="24"/>
                </a:lnTo>
                <a:lnTo>
                  <a:pt x="36" y="20"/>
                </a:lnTo>
                <a:lnTo>
                  <a:pt x="40" y="16"/>
                </a:lnTo>
                <a:lnTo>
                  <a:pt x="43" y="13"/>
                </a:lnTo>
                <a:lnTo>
                  <a:pt x="46" y="11"/>
                </a:lnTo>
                <a:lnTo>
                  <a:pt x="49" y="7"/>
                </a:lnTo>
                <a:lnTo>
                  <a:pt x="54" y="4"/>
                </a:lnTo>
                <a:lnTo>
                  <a:pt x="58" y="2"/>
                </a:lnTo>
                <a:lnTo>
                  <a:pt x="60" y="0"/>
                </a:lnTo>
                <a:lnTo>
                  <a:pt x="55" y="2"/>
                </a:lnTo>
                <a:lnTo>
                  <a:pt x="50" y="3"/>
                </a:lnTo>
                <a:lnTo>
                  <a:pt x="47" y="5"/>
                </a:lnTo>
                <a:lnTo>
                  <a:pt x="44" y="9"/>
                </a:lnTo>
                <a:lnTo>
                  <a:pt x="40" y="12"/>
                </a:lnTo>
                <a:lnTo>
                  <a:pt x="36" y="16"/>
                </a:lnTo>
                <a:lnTo>
                  <a:pt x="32" y="19"/>
                </a:lnTo>
                <a:lnTo>
                  <a:pt x="30" y="23"/>
                </a:lnTo>
                <a:lnTo>
                  <a:pt x="28" y="26"/>
                </a:lnTo>
                <a:lnTo>
                  <a:pt x="22" y="31"/>
                </a:lnTo>
                <a:lnTo>
                  <a:pt x="17" y="28"/>
                </a:lnTo>
                <a:lnTo>
                  <a:pt x="14" y="31"/>
                </a:lnTo>
                <a:lnTo>
                  <a:pt x="10" y="35"/>
                </a:lnTo>
                <a:lnTo>
                  <a:pt x="7" y="39"/>
                </a:lnTo>
                <a:lnTo>
                  <a:pt x="5" y="45"/>
                </a:lnTo>
                <a:lnTo>
                  <a:pt x="5" y="39"/>
                </a:lnTo>
                <a:lnTo>
                  <a:pt x="10" y="30"/>
                </a:lnTo>
                <a:lnTo>
                  <a:pt x="18" y="20"/>
                </a:lnTo>
                <a:lnTo>
                  <a:pt x="17" y="16"/>
                </a:lnTo>
                <a:lnTo>
                  <a:pt x="7" y="28"/>
                </a:lnTo>
                <a:lnTo>
                  <a:pt x="0"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8" name="Freeform 222"/>
          <p:cNvSpPr>
            <a:spLocks/>
          </p:cNvSpPr>
          <p:nvPr/>
        </p:nvSpPr>
        <p:spPr bwMode="auto">
          <a:xfrm>
            <a:off x="5919788" y="2459038"/>
            <a:ext cx="20637" cy="20637"/>
          </a:xfrm>
          <a:custGeom>
            <a:avLst/>
            <a:gdLst>
              <a:gd name="T0" fmla="*/ 0 w 38"/>
              <a:gd name="T1" fmla="*/ 2147483646 h 39"/>
              <a:gd name="T2" fmla="*/ 2147483646 w 38"/>
              <a:gd name="T3" fmla="*/ 2147483646 h 39"/>
              <a:gd name="T4" fmla="*/ 2147483646 w 38"/>
              <a:gd name="T5" fmla="*/ 2147483646 h 39"/>
              <a:gd name="T6" fmla="*/ 2147483646 w 38"/>
              <a:gd name="T7" fmla="*/ 2147483646 h 39"/>
              <a:gd name="T8" fmla="*/ 2147483646 w 38"/>
              <a:gd name="T9" fmla="*/ 2147483646 h 39"/>
              <a:gd name="T10" fmla="*/ 2147483646 w 38"/>
              <a:gd name="T11" fmla="*/ 2147483646 h 39"/>
              <a:gd name="T12" fmla="*/ 2147483646 w 38"/>
              <a:gd name="T13" fmla="*/ 2147483646 h 39"/>
              <a:gd name="T14" fmla="*/ 2147483646 w 38"/>
              <a:gd name="T15" fmla="*/ 2147483646 h 39"/>
              <a:gd name="T16" fmla="*/ 2147483646 w 38"/>
              <a:gd name="T17" fmla="*/ 2147483646 h 39"/>
              <a:gd name="T18" fmla="*/ 2147483646 w 38"/>
              <a:gd name="T19" fmla="*/ 2147483646 h 39"/>
              <a:gd name="T20" fmla="*/ 2147483646 w 38"/>
              <a:gd name="T21" fmla="*/ 2147483646 h 39"/>
              <a:gd name="T22" fmla="*/ 2147483646 w 38"/>
              <a:gd name="T23" fmla="*/ 2147483646 h 39"/>
              <a:gd name="T24" fmla="*/ 2147483646 w 38"/>
              <a:gd name="T25" fmla="*/ 2147483646 h 39"/>
              <a:gd name="T26" fmla="*/ 2147483646 w 38"/>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39">
                <a:moveTo>
                  <a:pt x="0" y="39"/>
                </a:moveTo>
                <a:lnTo>
                  <a:pt x="2" y="35"/>
                </a:lnTo>
                <a:lnTo>
                  <a:pt x="1" y="28"/>
                </a:lnTo>
                <a:lnTo>
                  <a:pt x="4" y="24"/>
                </a:lnTo>
                <a:lnTo>
                  <a:pt x="7" y="22"/>
                </a:lnTo>
                <a:lnTo>
                  <a:pt x="12" y="17"/>
                </a:lnTo>
                <a:lnTo>
                  <a:pt x="14" y="15"/>
                </a:lnTo>
                <a:lnTo>
                  <a:pt x="16" y="12"/>
                </a:lnTo>
                <a:lnTo>
                  <a:pt x="20" y="9"/>
                </a:lnTo>
                <a:lnTo>
                  <a:pt x="24" y="7"/>
                </a:lnTo>
                <a:lnTo>
                  <a:pt x="28" y="4"/>
                </a:lnTo>
                <a:lnTo>
                  <a:pt x="31" y="3"/>
                </a:lnTo>
                <a:lnTo>
                  <a:pt x="34" y="2"/>
                </a:lnTo>
                <a:lnTo>
                  <a:pt x="3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69" name="Line 223"/>
          <p:cNvSpPr>
            <a:spLocks noChangeShapeType="1"/>
          </p:cNvSpPr>
          <p:nvPr/>
        </p:nvSpPr>
        <p:spPr bwMode="auto">
          <a:xfrm flipH="1">
            <a:off x="5926138" y="2460625"/>
            <a:ext cx="4762"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70" name="Line 224"/>
          <p:cNvSpPr>
            <a:spLocks noChangeShapeType="1"/>
          </p:cNvSpPr>
          <p:nvPr/>
        </p:nvSpPr>
        <p:spPr bwMode="auto">
          <a:xfrm flipH="1">
            <a:off x="5908675" y="2460625"/>
            <a:ext cx="4763"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71" name="Freeform 225"/>
          <p:cNvSpPr>
            <a:spLocks/>
          </p:cNvSpPr>
          <p:nvPr/>
        </p:nvSpPr>
        <p:spPr bwMode="auto">
          <a:xfrm>
            <a:off x="5907088" y="2460625"/>
            <a:ext cx="19050" cy="41275"/>
          </a:xfrm>
          <a:custGeom>
            <a:avLst/>
            <a:gdLst>
              <a:gd name="T0" fmla="*/ 2147483646 w 38"/>
              <a:gd name="T1" fmla="*/ 2147483646 h 77"/>
              <a:gd name="T2" fmla="*/ 2147483646 w 38"/>
              <a:gd name="T3" fmla="*/ 2147483646 h 77"/>
              <a:gd name="T4" fmla="*/ 0 w 38"/>
              <a:gd name="T5" fmla="*/ 2147483646 h 77"/>
              <a:gd name="T6" fmla="*/ 0 w 38"/>
              <a:gd name="T7" fmla="*/ 2147483646 h 77"/>
              <a:gd name="T8" fmla="*/ 2147483646 w 38"/>
              <a:gd name="T9" fmla="*/ 2147483646 h 77"/>
              <a:gd name="T10" fmla="*/ 2147483646 w 38"/>
              <a:gd name="T11" fmla="*/ 2147483646 h 77"/>
              <a:gd name="T12" fmla="*/ 2147483646 w 38"/>
              <a:gd name="T13" fmla="*/ 2147483646 h 77"/>
              <a:gd name="T14" fmla="*/ 2147483646 w 38"/>
              <a:gd name="T15" fmla="*/ 2147483646 h 77"/>
              <a:gd name="T16" fmla="*/ 2147483646 w 38"/>
              <a:gd name="T17" fmla="*/ 2147483646 h 77"/>
              <a:gd name="T18" fmla="*/ 2147483646 w 38"/>
              <a:gd name="T19" fmla="*/ 2147483646 h 77"/>
              <a:gd name="T20" fmla="*/ 2147483646 w 38"/>
              <a:gd name="T21" fmla="*/ 2147483646 h 77"/>
              <a:gd name="T22" fmla="*/ 2147483646 w 38"/>
              <a:gd name="T23" fmla="*/ 2147483646 h 77"/>
              <a:gd name="T24" fmla="*/ 2147483646 w 38"/>
              <a:gd name="T25" fmla="*/ 2147483646 h 77"/>
              <a:gd name="T26" fmla="*/ 2147483646 w 38"/>
              <a:gd name="T27" fmla="*/ 2147483646 h 77"/>
              <a:gd name="T28" fmla="*/ 2147483646 w 38"/>
              <a:gd name="T29" fmla="*/ 2147483646 h 77"/>
              <a:gd name="T30" fmla="*/ 2147483646 w 38"/>
              <a:gd name="T31" fmla="*/ 2147483646 h 77"/>
              <a:gd name="T32" fmla="*/ 2147483646 w 38"/>
              <a:gd name="T33" fmla="*/ 2147483646 h 77"/>
              <a:gd name="T34" fmla="*/ 2147483646 w 38"/>
              <a:gd name="T35" fmla="*/ 2147483646 h 77"/>
              <a:gd name="T36" fmla="*/ 2147483646 w 38"/>
              <a:gd name="T37" fmla="*/ 2147483646 h 77"/>
              <a:gd name="T38" fmla="*/ 2147483646 w 38"/>
              <a:gd name="T39" fmla="*/ 2147483646 h 77"/>
              <a:gd name="T40" fmla="*/ 2147483646 w 38"/>
              <a:gd name="T41" fmla="*/ 2147483646 h 77"/>
              <a:gd name="T42" fmla="*/ 2147483646 w 38"/>
              <a:gd name="T43" fmla="*/ 2147483646 h 77"/>
              <a:gd name="T44" fmla="*/ 2147483646 w 38"/>
              <a:gd name="T45" fmla="*/ 2147483646 h 77"/>
              <a:gd name="T46" fmla="*/ 2147483646 w 38"/>
              <a:gd name="T47" fmla="*/ 2147483646 h 77"/>
              <a:gd name="T48" fmla="*/ 2147483646 w 38"/>
              <a:gd name="T49" fmla="*/ 2147483646 h 77"/>
              <a:gd name="T50" fmla="*/ 2147483646 w 38"/>
              <a:gd name="T51" fmla="*/ 2147483646 h 77"/>
              <a:gd name="T52" fmla="*/ 2147483646 w 38"/>
              <a:gd name="T53" fmla="*/ 2147483646 h 77"/>
              <a:gd name="T54" fmla="*/ 2147483646 w 38"/>
              <a:gd name="T55" fmla="*/ 2147483646 h 77"/>
              <a:gd name="T56" fmla="*/ 2147483646 w 38"/>
              <a:gd name="T57" fmla="*/ 2147483646 h 77"/>
              <a:gd name="T58" fmla="*/ 2147483646 w 38"/>
              <a:gd name="T59" fmla="*/ 2147483646 h 77"/>
              <a:gd name="T60" fmla="*/ 2147483646 w 38"/>
              <a:gd name="T61" fmla="*/ 2147483646 h 77"/>
              <a:gd name="T62" fmla="*/ 2147483646 w 38"/>
              <a:gd name="T63" fmla="*/ 0 h 77"/>
              <a:gd name="T64" fmla="*/ 2147483646 w 38"/>
              <a:gd name="T65" fmla="*/ 214748364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77">
                <a:moveTo>
                  <a:pt x="10" y="38"/>
                </a:moveTo>
                <a:lnTo>
                  <a:pt x="2" y="51"/>
                </a:lnTo>
                <a:lnTo>
                  <a:pt x="0" y="52"/>
                </a:lnTo>
                <a:lnTo>
                  <a:pt x="0" y="55"/>
                </a:lnTo>
                <a:lnTo>
                  <a:pt x="2" y="58"/>
                </a:lnTo>
                <a:lnTo>
                  <a:pt x="5" y="45"/>
                </a:lnTo>
                <a:lnTo>
                  <a:pt x="15" y="34"/>
                </a:lnTo>
                <a:lnTo>
                  <a:pt x="15" y="40"/>
                </a:lnTo>
                <a:lnTo>
                  <a:pt x="11" y="44"/>
                </a:lnTo>
                <a:lnTo>
                  <a:pt x="9" y="49"/>
                </a:lnTo>
                <a:lnTo>
                  <a:pt x="5" y="53"/>
                </a:lnTo>
                <a:lnTo>
                  <a:pt x="3" y="60"/>
                </a:lnTo>
                <a:lnTo>
                  <a:pt x="2" y="64"/>
                </a:lnTo>
                <a:lnTo>
                  <a:pt x="10" y="65"/>
                </a:lnTo>
                <a:lnTo>
                  <a:pt x="9" y="68"/>
                </a:lnTo>
                <a:lnTo>
                  <a:pt x="4" y="76"/>
                </a:lnTo>
                <a:lnTo>
                  <a:pt x="10" y="77"/>
                </a:lnTo>
                <a:lnTo>
                  <a:pt x="12" y="68"/>
                </a:lnTo>
                <a:lnTo>
                  <a:pt x="15" y="65"/>
                </a:lnTo>
                <a:lnTo>
                  <a:pt x="16" y="62"/>
                </a:lnTo>
                <a:lnTo>
                  <a:pt x="20" y="51"/>
                </a:lnTo>
                <a:lnTo>
                  <a:pt x="20" y="50"/>
                </a:lnTo>
                <a:lnTo>
                  <a:pt x="24" y="44"/>
                </a:lnTo>
                <a:lnTo>
                  <a:pt x="30" y="34"/>
                </a:lnTo>
                <a:lnTo>
                  <a:pt x="33" y="30"/>
                </a:lnTo>
                <a:lnTo>
                  <a:pt x="28" y="30"/>
                </a:lnTo>
                <a:lnTo>
                  <a:pt x="32" y="26"/>
                </a:lnTo>
                <a:lnTo>
                  <a:pt x="30" y="19"/>
                </a:lnTo>
                <a:lnTo>
                  <a:pt x="33" y="17"/>
                </a:lnTo>
                <a:lnTo>
                  <a:pt x="28" y="15"/>
                </a:lnTo>
                <a:lnTo>
                  <a:pt x="38" y="7"/>
                </a:lnTo>
                <a:lnTo>
                  <a:pt x="38" y="0"/>
                </a:lnTo>
                <a:lnTo>
                  <a:pt x="27"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2" name="Freeform 226"/>
          <p:cNvSpPr>
            <a:spLocks/>
          </p:cNvSpPr>
          <p:nvPr/>
        </p:nvSpPr>
        <p:spPr bwMode="auto">
          <a:xfrm>
            <a:off x="5911850" y="2479675"/>
            <a:ext cx="7938" cy="15875"/>
          </a:xfrm>
          <a:custGeom>
            <a:avLst/>
            <a:gdLst>
              <a:gd name="T0" fmla="*/ 2147483646 w 16"/>
              <a:gd name="T1" fmla="*/ 0 h 31"/>
              <a:gd name="T2" fmla="*/ 2147483646 w 16"/>
              <a:gd name="T3" fmla="*/ 2147483646 h 31"/>
              <a:gd name="T4" fmla="*/ 2147483646 w 16"/>
              <a:gd name="T5" fmla="*/ 2147483646 h 31"/>
              <a:gd name="T6" fmla="*/ 2147483646 w 16"/>
              <a:gd name="T7" fmla="*/ 2147483646 h 31"/>
              <a:gd name="T8" fmla="*/ 2147483646 w 16"/>
              <a:gd name="T9" fmla="*/ 2147483646 h 31"/>
              <a:gd name="T10" fmla="*/ 0 w 16"/>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1">
                <a:moveTo>
                  <a:pt x="16" y="0"/>
                </a:moveTo>
                <a:lnTo>
                  <a:pt x="10" y="10"/>
                </a:lnTo>
                <a:lnTo>
                  <a:pt x="7" y="15"/>
                </a:lnTo>
                <a:lnTo>
                  <a:pt x="6" y="17"/>
                </a:lnTo>
                <a:lnTo>
                  <a:pt x="2" y="26"/>
                </a:lnTo>
                <a:lnTo>
                  <a:pt x="0"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3" name="Freeform 227"/>
          <p:cNvSpPr>
            <a:spLocks/>
          </p:cNvSpPr>
          <p:nvPr/>
        </p:nvSpPr>
        <p:spPr bwMode="auto">
          <a:xfrm>
            <a:off x="5975350" y="2495550"/>
            <a:ext cx="3175" cy="7938"/>
          </a:xfrm>
          <a:custGeom>
            <a:avLst/>
            <a:gdLst>
              <a:gd name="T0" fmla="*/ 2147483646 w 7"/>
              <a:gd name="T1" fmla="*/ 0 h 15"/>
              <a:gd name="T2" fmla="*/ 2147483646 w 7"/>
              <a:gd name="T3" fmla="*/ 2147483646 h 15"/>
              <a:gd name="T4" fmla="*/ 2147483646 w 7"/>
              <a:gd name="T5" fmla="*/ 2147483646 h 15"/>
              <a:gd name="T6" fmla="*/ 0 w 7"/>
              <a:gd name="T7" fmla="*/ 214748364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5">
                <a:moveTo>
                  <a:pt x="7" y="0"/>
                </a:moveTo>
                <a:lnTo>
                  <a:pt x="4" y="9"/>
                </a:lnTo>
                <a:lnTo>
                  <a:pt x="4" y="10"/>
                </a:lnTo>
                <a:lnTo>
                  <a:pt x="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4" name="Freeform 228"/>
          <p:cNvSpPr>
            <a:spLocks/>
          </p:cNvSpPr>
          <p:nvPr/>
        </p:nvSpPr>
        <p:spPr bwMode="auto">
          <a:xfrm>
            <a:off x="5983288" y="2498725"/>
            <a:ext cx="3175" cy="9525"/>
          </a:xfrm>
          <a:custGeom>
            <a:avLst/>
            <a:gdLst>
              <a:gd name="T0" fmla="*/ 0 w 6"/>
              <a:gd name="T1" fmla="*/ 2147483646 h 17"/>
              <a:gd name="T2" fmla="*/ 2147483646 w 6"/>
              <a:gd name="T3" fmla="*/ 2147483646 h 17"/>
              <a:gd name="T4" fmla="*/ 2147483646 w 6"/>
              <a:gd name="T5" fmla="*/ 2147483646 h 17"/>
              <a:gd name="T6" fmla="*/ 2147483646 w 6"/>
              <a:gd name="T7" fmla="*/ 2147483646 h 17"/>
              <a:gd name="T8" fmla="*/ 2147483646 w 6"/>
              <a:gd name="T9" fmla="*/ 0 h 17"/>
              <a:gd name="T10" fmla="*/ 0 w 6"/>
              <a:gd name="T11" fmla="*/ 2147483646 h 17"/>
              <a:gd name="T12" fmla="*/ 2147483646 w 6"/>
              <a:gd name="T13" fmla="*/ 2147483646 h 17"/>
              <a:gd name="T14" fmla="*/ 2147483646 w 6"/>
              <a:gd name="T15" fmla="*/ 2147483646 h 17"/>
              <a:gd name="T16" fmla="*/ 0 w 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7">
                <a:moveTo>
                  <a:pt x="0" y="5"/>
                </a:moveTo>
                <a:lnTo>
                  <a:pt x="1" y="4"/>
                </a:lnTo>
                <a:lnTo>
                  <a:pt x="1" y="3"/>
                </a:lnTo>
                <a:lnTo>
                  <a:pt x="3" y="2"/>
                </a:lnTo>
                <a:lnTo>
                  <a:pt x="3" y="0"/>
                </a:lnTo>
                <a:lnTo>
                  <a:pt x="0" y="5"/>
                </a:lnTo>
                <a:lnTo>
                  <a:pt x="1" y="5"/>
                </a:lnTo>
                <a:lnTo>
                  <a:pt x="6" y="3"/>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5" name="Freeform 229"/>
          <p:cNvSpPr>
            <a:spLocks/>
          </p:cNvSpPr>
          <p:nvPr/>
        </p:nvSpPr>
        <p:spPr bwMode="auto">
          <a:xfrm>
            <a:off x="5989638" y="2465388"/>
            <a:ext cx="31750" cy="46037"/>
          </a:xfrm>
          <a:custGeom>
            <a:avLst/>
            <a:gdLst>
              <a:gd name="T0" fmla="*/ 0 w 59"/>
              <a:gd name="T1" fmla="*/ 2147483646 h 87"/>
              <a:gd name="T2" fmla="*/ 2147483646 w 59"/>
              <a:gd name="T3" fmla="*/ 2147483646 h 87"/>
              <a:gd name="T4" fmla="*/ 2147483646 w 59"/>
              <a:gd name="T5" fmla="*/ 2147483646 h 87"/>
              <a:gd name="T6" fmla="*/ 2147483646 w 59"/>
              <a:gd name="T7" fmla="*/ 2147483646 h 87"/>
              <a:gd name="T8" fmla="*/ 2147483646 w 59"/>
              <a:gd name="T9" fmla="*/ 2147483646 h 87"/>
              <a:gd name="T10" fmla="*/ 2147483646 w 59"/>
              <a:gd name="T11" fmla="*/ 2147483646 h 87"/>
              <a:gd name="T12" fmla="*/ 2147483646 w 59"/>
              <a:gd name="T13" fmla="*/ 0 h 87"/>
              <a:gd name="T14" fmla="*/ 2147483646 w 59"/>
              <a:gd name="T15" fmla="*/ 2147483646 h 87"/>
              <a:gd name="T16" fmla="*/ 2147483646 w 59"/>
              <a:gd name="T17" fmla="*/ 2147483646 h 87"/>
              <a:gd name="T18" fmla="*/ 2147483646 w 59"/>
              <a:gd name="T19" fmla="*/ 2147483646 h 87"/>
              <a:gd name="T20" fmla="*/ 2147483646 w 59"/>
              <a:gd name="T21" fmla="*/ 2147483646 h 87"/>
              <a:gd name="T22" fmla="*/ 2147483646 w 59"/>
              <a:gd name="T23" fmla="*/ 2147483646 h 87"/>
              <a:gd name="T24" fmla="*/ 2147483646 w 59"/>
              <a:gd name="T25" fmla="*/ 2147483646 h 87"/>
              <a:gd name="T26" fmla="*/ 2147483646 w 59"/>
              <a:gd name="T27" fmla="*/ 2147483646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87">
                <a:moveTo>
                  <a:pt x="0" y="87"/>
                </a:moveTo>
                <a:lnTo>
                  <a:pt x="7" y="68"/>
                </a:lnTo>
                <a:lnTo>
                  <a:pt x="15" y="52"/>
                </a:lnTo>
                <a:lnTo>
                  <a:pt x="25" y="35"/>
                </a:lnTo>
                <a:lnTo>
                  <a:pt x="36" y="21"/>
                </a:lnTo>
                <a:lnTo>
                  <a:pt x="47" y="10"/>
                </a:lnTo>
                <a:lnTo>
                  <a:pt x="59" y="0"/>
                </a:lnTo>
                <a:lnTo>
                  <a:pt x="51" y="6"/>
                </a:lnTo>
                <a:lnTo>
                  <a:pt x="43" y="13"/>
                </a:lnTo>
                <a:lnTo>
                  <a:pt x="35" y="24"/>
                </a:lnTo>
                <a:lnTo>
                  <a:pt x="27" y="34"/>
                </a:lnTo>
                <a:lnTo>
                  <a:pt x="18" y="45"/>
                </a:lnTo>
                <a:lnTo>
                  <a:pt x="13" y="57"/>
                </a:lnTo>
                <a:lnTo>
                  <a:pt x="7"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6" name="Freeform 230"/>
          <p:cNvSpPr>
            <a:spLocks/>
          </p:cNvSpPr>
          <p:nvPr/>
        </p:nvSpPr>
        <p:spPr bwMode="auto">
          <a:xfrm>
            <a:off x="5986463" y="2455863"/>
            <a:ext cx="60325" cy="44450"/>
          </a:xfrm>
          <a:custGeom>
            <a:avLst/>
            <a:gdLst>
              <a:gd name="T0" fmla="*/ 0 w 113"/>
              <a:gd name="T1" fmla="*/ 2147483646 h 85"/>
              <a:gd name="T2" fmla="*/ 2147483646 w 113"/>
              <a:gd name="T3" fmla="*/ 2147483646 h 85"/>
              <a:gd name="T4" fmla="*/ 2147483646 w 113"/>
              <a:gd name="T5" fmla="*/ 2147483646 h 85"/>
              <a:gd name="T6" fmla="*/ 2147483646 w 113"/>
              <a:gd name="T7" fmla="*/ 2147483646 h 85"/>
              <a:gd name="T8" fmla="*/ 2147483646 w 113"/>
              <a:gd name="T9" fmla="*/ 2147483646 h 85"/>
              <a:gd name="T10" fmla="*/ 2147483646 w 113"/>
              <a:gd name="T11" fmla="*/ 2147483646 h 85"/>
              <a:gd name="T12" fmla="*/ 2147483646 w 113"/>
              <a:gd name="T13" fmla="*/ 2147483646 h 85"/>
              <a:gd name="T14" fmla="*/ 2147483646 w 113"/>
              <a:gd name="T15" fmla="*/ 2147483646 h 85"/>
              <a:gd name="T16" fmla="*/ 2147483646 w 113"/>
              <a:gd name="T17" fmla="*/ 2147483646 h 85"/>
              <a:gd name="T18" fmla="*/ 2147483646 w 113"/>
              <a:gd name="T19" fmla="*/ 2147483646 h 85"/>
              <a:gd name="T20" fmla="*/ 2147483646 w 113"/>
              <a:gd name="T21" fmla="*/ 2147483646 h 85"/>
              <a:gd name="T22" fmla="*/ 2147483646 w 113"/>
              <a:gd name="T23" fmla="*/ 2147483646 h 85"/>
              <a:gd name="T24" fmla="*/ 2147483646 w 113"/>
              <a:gd name="T25" fmla="*/ 2147483646 h 85"/>
              <a:gd name="T26" fmla="*/ 2147483646 w 113"/>
              <a:gd name="T27" fmla="*/ 2147483646 h 85"/>
              <a:gd name="T28" fmla="*/ 2147483646 w 113"/>
              <a:gd name="T29" fmla="*/ 2147483646 h 85"/>
              <a:gd name="T30" fmla="*/ 2147483646 w 113"/>
              <a:gd name="T31" fmla="*/ 2147483646 h 85"/>
              <a:gd name="T32" fmla="*/ 2147483646 w 113"/>
              <a:gd name="T33" fmla="*/ 2147483646 h 85"/>
              <a:gd name="T34" fmla="*/ 2147483646 w 113"/>
              <a:gd name="T35" fmla="*/ 0 h 85"/>
              <a:gd name="T36" fmla="*/ 2147483646 w 113"/>
              <a:gd name="T37" fmla="*/ 2147483646 h 85"/>
              <a:gd name="T38" fmla="*/ 2147483646 w 113"/>
              <a:gd name="T39" fmla="*/ 2147483646 h 85"/>
              <a:gd name="T40" fmla="*/ 2147483646 w 113"/>
              <a:gd name="T41" fmla="*/ 2147483646 h 85"/>
              <a:gd name="T42" fmla="*/ 2147483646 w 113"/>
              <a:gd name="T43" fmla="*/ 2147483646 h 85"/>
              <a:gd name="T44" fmla="*/ 2147483646 w 113"/>
              <a:gd name="T45" fmla="*/ 2147483646 h 85"/>
              <a:gd name="T46" fmla="*/ 2147483646 w 113"/>
              <a:gd name="T47" fmla="*/ 2147483646 h 85"/>
              <a:gd name="T48" fmla="*/ 2147483646 w 113"/>
              <a:gd name="T49" fmla="*/ 2147483646 h 85"/>
              <a:gd name="T50" fmla="*/ 2147483646 w 113"/>
              <a:gd name="T51" fmla="*/ 2147483646 h 85"/>
              <a:gd name="T52" fmla="*/ 2147483646 w 113"/>
              <a:gd name="T53" fmla="*/ 2147483646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85">
                <a:moveTo>
                  <a:pt x="0" y="85"/>
                </a:moveTo>
                <a:lnTo>
                  <a:pt x="2" y="81"/>
                </a:lnTo>
                <a:lnTo>
                  <a:pt x="6" y="75"/>
                </a:lnTo>
                <a:lnTo>
                  <a:pt x="10" y="62"/>
                </a:lnTo>
                <a:lnTo>
                  <a:pt x="16" y="52"/>
                </a:lnTo>
                <a:lnTo>
                  <a:pt x="24" y="42"/>
                </a:lnTo>
                <a:lnTo>
                  <a:pt x="32" y="33"/>
                </a:lnTo>
                <a:lnTo>
                  <a:pt x="39" y="25"/>
                </a:lnTo>
                <a:lnTo>
                  <a:pt x="43" y="21"/>
                </a:lnTo>
                <a:lnTo>
                  <a:pt x="48" y="18"/>
                </a:lnTo>
                <a:lnTo>
                  <a:pt x="56" y="10"/>
                </a:lnTo>
                <a:lnTo>
                  <a:pt x="65" y="7"/>
                </a:lnTo>
                <a:lnTo>
                  <a:pt x="66" y="7"/>
                </a:lnTo>
                <a:lnTo>
                  <a:pt x="68" y="5"/>
                </a:lnTo>
                <a:lnTo>
                  <a:pt x="71" y="5"/>
                </a:lnTo>
                <a:lnTo>
                  <a:pt x="73" y="4"/>
                </a:lnTo>
                <a:lnTo>
                  <a:pt x="80" y="2"/>
                </a:lnTo>
                <a:lnTo>
                  <a:pt x="89" y="0"/>
                </a:lnTo>
                <a:lnTo>
                  <a:pt x="96" y="2"/>
                </a:lnTo>
                <a:lnTo>
                  <a:pt x="97" y="2"/>
                </a:lnTo>
                <a:lnTo>
                  <a:pt x="102" y="3"/>
                </a:lnTo>
                <a:lnTo>
                  <a:pt x="91" y="4"/>
                </a:lnTo>
                <a:lnTo>
                  <a:pt x="90" y="5"/>
                </a:lnTo>
                <a:lnTo>
                  <a:pt x="102" y="3"/>
                </a:lnTo>
                <a:lnTo>
                  <a:pt x="113" y="3"/>
                </a:lnTo>
                <a:lnTo>
                  <a:pt x="109" y="3"/>
                </a:lnTo>
                <a:lnTo>
                  <a:pt x="102"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7" name="Freeform 231"/>
          <p:cNvSpPr>
            <a:spLocks/>
          </p:cNvSpPr>
          <p:nvPr/>
        </p:nvSpPr>
        <p:spPr bwMode="auto">
          <a:xfrm>
            <a:off x="6021388" y="2459038"/>
            <a:ext cx="9525" cy="6350"/>
          </a:xfrm>
          <a:custGeom>
            <a:avLst/>
            <a:gdLst>
              <a:gd name="T0" fmla="*/ 2147483646 w 17"/>
              <a:gd name="T1" fmla="*/ 0 h 11"/>
              <a:gd name="T2" fmla="*/ 2147483646 w 17"/>
              <a:gd name="T3" fmla="*/ 2147483646 h 11"/>
              <a:gd name="T4" fmla="*/ 0 w 17"/>
              <a:gd name="T5" fmla="*/ 2147483646 h 11"/>
              <a:gd name="T6" fmla="*/ 2147483646 w 17"/>
              <a:gd name="T7" fmla="*/ 214748364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1">
                <a:moveTo>
                  <a:pt x="17" y="0"/>
                </a:moveTo>
                <a:lnTo>
                  <a:pt x="8" y="3"/>
                </a:lnTo>
                <a:lnTo>
                  <a:pt x="0" y="11"/>
                </a:lnTo>
                <a:lnTo>
                  <a:pt x="1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8" name="Freeform 232"/>
          <p:cNvSpPr>
            <a:spLocks/>
          </p:cNvSpPr>
          <p:nvPr/>
        </p:nvSpPr>
        <p:spPr bwMode="auto">
          <a:xfrm>
            <a:off x="5978525" y="2463800"/>
            <a:ext cx="34925" cy="34925"/>
          </a:xfrm>
          <a:custGeom>
            <a:avLst/>
            <a:gdLst>
              <a:gd name="T0" fmla="*/ 2147483646 w 65"/>
              <a:gd name="T1" fmla="*/ 0 h 66"/>
              <a:gd name="T2" fmla="*/ 2147483646 w 65"/>
              <a:gd name="T3" fmla="*/ 2147483646 h 66"/>
              <a:gd name="T4" fmla="*/ 2147483646 w 65"/>
              <a:gd name="T5" fmla="*/ 2147483646 h 66"/>
              <a:gd name="T6" fmla="*/ 2147483646 w 65"/>
              <a:gd name="T7" fmla="*/ 2147483646 h 66"/>
              <a:gd name="T8" fmla="*/ 2147483646 w 65"/>
              <a:gd name="T9" fmla="*/ 2147483646 h 66"/>
              <a:gd name="T10" fmla="*/ 2147483646 w 65"/>
              <a:gd name="T11" fmla="*/ 2147483646 h 66"/>
              <a:gd name="T12" fmla="*/ 2147483646 w 65"/>
              <a:gd name="T13" fmla="*/ 2147483646 h 66"/>
              <a:gd name="T14" fmla="*/ 2147483646 w 65"/>
              <a:gd name="T15" fmla="*/ 2147483646 h 66"/>
              <a:gd name="T16" fmla="*/ 2147483646 w 65"/>
              <a:gd name="T17" fmla="*/ 2147483646 h 66"/>
              <a:gd name="T18" fmla="*/ 2147483646 w 65"/>
              <a:gd name="T19" fmla="*/ 2147483646 h 66"/>
              <a:gd name="T20" fmla="*/ 2147483646 w 65"/>
              <a:gd name="T21" fmla="*/ 2147483646 h 66"/>
              <a:gd name="T22" fmla="*/ 2147483646 w 65"/>
              <a:gd name="T23" fmla="*/ 2147483646 h 66"/>
              <a:gd name="T24" fmla="*/ 2147483646 w 65"/>
              <a:gd name="T25" fmla="*/ 2147483646 h 66"/>
              <a:gd name="T26" fmla="*/ 2147483646 w 65"/>
              <a:gd name="T27" fmla="*/ 2147483646 h 66"/>
              <a:gd name="T28" fmla="*/ 2147483646 w 65"/>
              <a:gd name="T29" fmla="*/ 2147483646 h 66"/>
              <a:gd name="T30" fmla="*/ 2147483646 w 65"/>
              <a:gd name="T31" fmla="*/ 2147483646 h 66"/>
              <a:gd name="T32" fmla="*/ 2147483646 w 65"/>
              <a:gd name="T33" fmla="*/ 2147483646 h 66"/>
              <a:gd name="T34" fmla="*/ 2147483646 w 65"/>
              <a:gd name="T35" fmla="*/ 2147483646 h 66"/>
              <a:gd name="T36" fmla="*/ 0 w 65"/>
              <a:gd name="T37" fmla="*/ 2147483646 h 66"/>
              <a:gd name="T38" fmla="*/ 2147483646 w 65"/>
              <a:gd name="T39" fmla="*/ 2147483646 h 66"/>
              <a:gd name="T40" fmla="*/ 2147483646 w 65"/>
              <a:gd name="T41" fmla="*/ 2147483646 h 66"/>
              <a:gd name="T42" fmla="*/ 2147483646 w 65"/>
              <a:gd name="T43" fmla="*/ 2147483646 h 66"/>
              <a:gd name="T44" fmla="*/ 2147483646 w 65"/>
              <a:gd name="T45" fmla="*/ 2147483646 h 66"/>
              <a:gd name="T46" fmla="*/ 2147483646 w 65"/>
              <a:gd name="T47" fmla="*/ 2147483646 h 66"/>
              <a:gd name="T48" fmla="*/ 2147483646 w 65"/>
              <a:gd name="T49" fmla="*/ 2147483646 h 66"/>
              <a:gd name="T50" fmla="*/ 2147483646 w 65"/>
              <a:gd name="T51" fmla="*/ 2147483646 h 66"/>
              <a:gd name="T52" fmla="*/ 2147483646 w 65"/>
              <a:gd name="T53" fmla="*/ 2147483646 h 66"/>
              <a:gd name="T54" fmla="*/ 2147483646 w 65"/>
              <a:gd name="T55" fmla="*/ 2147483646 h 66"/>
              <a:gd name="T56" fmla="*/ 2147483646 w 65"/>
              <a:gd name="T57" fmla="*/ 2147483646 h 66"/>
              <a:gd name="T58" fmla="*/ 2147483646 w 65"/>
              <a:gd name="T59" fmla="*/ 2147483646 h 66"/>
              <a:gd name="T60" fmla="*/ 2147483646 w 65"/>
              <a:gd name="T61" fmla="*/ 2147483646 h 66"/>
              <a:gd name="T62" fmla="*/ 2147483646 w 65"/>
              <a:gd name="T63" fmla="*/ 2147483646 h 66"/>
              <a:gd name="T64" fmla="*/ 2147483646 w 65"/>
              <a:gd name="T65" fmla="*/ 2147483646 h 66"/>
              <a:gd name="T66" fmla="*/ 2147483646 w 65"/>
              <a:gd name="T67" fmla="*/ 2147483646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 h="66">
                <a:moveTo>
                  <a:pt x="65" y="0"/>
                </a:moveTo>
                <a:lnTo>
                  <a:pt x="60" y="1"/>
                </a:lnTo>
                <a:lnTo>
                  <a:pt x="57" y="1"/>
                </a:lnTo>
                <a:lnTo>
                  <a:pt x="53" y="4"/>
                </a:lnTo>
                <a:lnTo>
                  <a:pt x="51" y="5"/>
                </a:lnTo>
                <a:lnTo>
                  <a:pt x="46" y="6"/>
                </a:lnTo>
                <a:lnTo>
                  <a:pt x="42" y="9"/>
                </a:lnTo>
                <a:lnTo>
                  <a:pt x="39" y="12"/>
                </a:lnTo>
                <a:lnTo>
                  <a:pt x="36" y="14"/>
                </a:lnTo>
                <a:lnTo>
                  <a:pt x="34" y="17"/>
                </a:lnTo>
                <a:lnTo>
                  <a:pt x="28" y="20"/>
                </a:lnTo>
                <a:lnTo>
                  <a:pt x="24" y="24"/>
                </a:lnTo>
                <a:lnTo>
                  <a:pt x="22" y="27"/>
                </a:lnTo>
                <a:lnTo>
                  <a:pt x="20" y="32"/>
                </a:lnTo>
                <a:lnTo>
                  <a:pt x="12" y="39"/>
                </a:lnTo>
                <a:lnTo>
                  <a:pt x="9" y="44"/>
                </a:lnTo>
                <a:lnTo>
                  <a:pt x="9" y="45"/>
                </a:lnTo>
                <a:lnTo>
                  <a:pt x="4" y="54"/>
                </a:lnTo>
                <a:lnTo>
                  <a:pt x="0" y="59"/>
                </a:lnTo>
                <a:lnTo>
                  <a:pt x="12" y="62"/>
                </a:lnTo>
                <a:lnTo>
                  <a:pt x="14" y="62"/>
                </a:lnTo>
                <a:lnTo>
                  <a:pt x="20" y="59"/>
                </a:lnTo>
                <a:lnTo>
                  <a:pt x="16" y="62"/>
                </a:lnTo>
                <a:lnTo>
                  <a:pt x="14" y="62"/>
                </a:lnTo>
                <a:lnTo>
                  <a:pt x="12" y="62"/>
                </a:lnTo>
                <a:lnTo>
                  <a:pt x="12" y="63"/>
                </a:lnTo>
                <a:lnTo>
                  <a:pt x="11" y="65"/>
                </a:lnTo>
                <a:lnTo>
                  <a:pt x="11" y="66"/>
                </a:lnTo>
                <a:lnTo>
                  <a:pt x="11" y="65"/>
                </a:lnTo>
                <a:lnTo>
                  <a:pt x="20" y="49"/>
                </a:lnTo>
                <a:lnTo>
                  <a:pt x="28" y="36"/>
                </a:lnTo>
                <a:lnTo>
                  <a:pt x="38" y="24"/>
                </a:lnTo>
                <a:lnTo>
                  <a:pt x="48" y="13"/>
                </a:lnTo>
                <a:lnTo>
                  <a:pt x="57"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79" name="Line 233"/>
          <p:cNvSpPr>
            <a:spLocks noChangeShapeType="1"/>
          </p:cNvSpPr>
          <p:nvPr/>
        </p:nvSpPr>
        <p:spPr bwMode="auto">
          <a:xfrm flipH="1">
            <a:off x="5991225" y="2501900"/>
            <a:ext cx="3175"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80" name="Line 234"/>
          <p:cNvSpPr>
            <a:spLocks noChangeShapeType="1"/>
          </p:cNvSpPr>
          <p:nvPr/>
        </p:nvSpPr>
        <p:spPr bwMode="auto">
          <a:xfrm flipH="1">
            <a:off x="5986463" y="2517775"/>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81" name="Freeform 235"/>
          <p:cNvSpPr>
            <a:spLocks/>
          </p:cNvSpPr>
          <p:nvPr/>
        </p:nvSpPr>
        <p:spPr bwMode="auto">
          <a:xfrm>
            <a:off x="5981700" y="2520950"/>
            <a:ext cx="4763" cy="22225"/>
          </a:xfrm>
          <a:custGeom>
            <a:avLst/>
            <a:gdLst>
              <a:gd name="T0" fmla="*/ 2147483646 w 9"/>
              <a:gd name="T1" fmla="*/ 2147483646 h 41"/>
              <a:gd name="T2" fmla="*/ 0 w 9"/>
              <a:gd name="T3" fmla="*/ 2147483646 h 41"/>
              <a:gd name="T4" fmla="*/ 2147483646 w 9"/>
              <a:gd name="T5" fmla="*/ 2147483646 h 41"/>
              <a:gd name="T6" fmla="*/ 2147483646 w 9"/>
              <a:gd name="T7" fmla="*/ 2147483646 h 41"/>
              <a:gd name="T8" fmla="*/ 2147483646 w 9"/>
              <a:gd name="T9" fmla="*/ 2147483646 h 41"/>
              <a:gd name="T10" fmla="*/ 2147483646 w 9"/>
              <a:gd name="T11" fmla="*/ 0 h 41"/>
              <a:gd name="T12" fmla="*/ 2147483646 w 9"/>
              <a:gd name="T13" fmla="*/ 2147483646 h 41"/>
              <a:gd name="T14" fmla="*/ 2147483646 w 9"/>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41">
                <a:moveTo>
                  <a:pt x="5" y="21"/>
                </a:moveTo>
                <a:lnTo>
                  <a:pt x="0" y="41"/>
                </a:lnTo>
                <a:lnTo>
                  <a:pt x="2" y="37"/>
                </a:lnTo>
                <a:lnTo>
                  <a:pt x="3" y="22"/>
                </a:lnTo>
                <a:lnTo>
                  <a:pt x="5" y="21"/>
                </a:lnTo>
                <a:lnTo>
                  <a:pt x="9" y="0"/>
                </a:lnTo>
                <a:lnTo>
                  <a:pt x="8" y="7"/>
                </a:lnTo>
                <a:lnTo>
                  <a:pt x="3"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2" name="Freeform 236"/>
          <p:cNvSpPr>
            <a:spLocks/>
          </p:cNvSpPr>
          <p:nvPr/>
        </p:nvSpPr>
        <p:spPr bwMode="auto">
          <a:xfrm>
            <a:off x="5965825" y="2501900"/>
            <a:ext cx="17463" cy="39688"/>
          </a:xfrm>
          <a:custGeom>
            <a:avLst/>
            <a:gdLst>
              <a:gd name="T0" fmla="*/ 2147483646 w 34"/>
              <a:gd name="T1" fmla="*/ 2147483646 h 76"/>
              <a:gd name="T2" fmla="*/ 2147483646 w 34"/>
              <a:gd name="T3" fmla="*/ 2147483646 h 76"/>
              <a:gd name="T4" fmla="*/ 2147483646 w 34"/>
              <a:gd name="T5" fmla="*/ 2147483646 h 76"/>
              <a:gd name="T6" fmla="*/ 2147483646 w 34"/>
              <a:gd name="T7" fmla="*/ 2147483646 h 76"/>
              <a:gd name="T8" fmla="*/ 2147483646 w 34"/>
              <a:gd name="T9" fmla="*/ 2147483646 h 76"/>
              <a:gd name="T10" fmla="*/ 2147483646 w 34"/>
              <a:gd name="T11" fmla="*/ 2147483646 h 76"/>
              <a:gd name="T12" fmla="*/ 2147483646 w 34"/>
              <a:gd name="T13" fmla="*/ 2147483646 h 76"/>
              <a:gd name="T14" fmla="*/ 2147483646 w 34"/>
              <a:gd name="T15" fmla="*/ 2147483646 h 76"/>
              <a:gd name="T16" fmla="*/ 2147483646 w 34"/>
              <a:gd name="T17" fmla="*/ 2147483646 h 76"/>
              <a:gd name="T18" fmla="*/ 2147483646 w 34"/>
              <a:gd name="T19" fmla="*/ 2147483646 h 76"/>
              <a:gd name="T20" fmla="*/ 2147483646 w 34"/>
              <a:gd name="T21" fmla="*/ 2147483646 h 76"/>
              <a:gd name="T22" fmla="*/ 2147483646 w 34"/>
              <a:gd name="T23" fmla="*/ 2147483646 h 76"/>
              <a:gd name="T24" fmla="*/ 2147483646 w 34"/>
              <a:gd name="T25" fmla="*/ 0 h 76"/>
              <a:gd name="T26" fmla="*/ 2147483646 w 34"/>
              <a:gd name="T27" fmla="*/ 2147483646 h 76"/>
              <a:gd name="T28" fmla="*/ 2147483646 w 34"/>
              <a:gd name="T29" fmla="*/ 2147483646 h 76"/>
              <a:gd name="T30" fmla="*/ 2147483646 w 34"/>
              <a:gd name="T31" fmla="*/ 2147483646 h 76"/>
              <a:gd name="T32" fmla="*/ 2147483646 w 34"/>
              <a:gd name="T33" fmla="*/ 2147483646 h 76"/>
              <a:gd name="T34" fmla="*/ 2147483646 w 34"/>
              <a:gd name="T35" fmla="*/ 2147483646 h 76"/>
              <a:gd name="T36" fmla="*/ 2147483646 w 34"/>
              <a:gd name="T37" fmla="*/ 2147483646 h 76"/>
              <a:gd name="T38" fmla="*/ 2147483646 w 34"/>
              <a:gd name="T39" fmla="*/ 2147483646 h 76"/>
              <a:gd name="T40" fmla="*/ 2147483646 w 34"/>
              <a:gd name="T41" fmla="*/ 2147483646 h 76"/>
              <a:gd name="T42" fmla="*/ 2147483646 w 34"/>
              <a:gd name="T43" fmla="*/ 2147483646 h 76"/>
              <a:gd name="T44" fmla="*/ 2147483646 w 34"/>
              <a:gd name="T45" fmla="*/ 2147483646 h 76"/>
              <a:gd name="T46" fmla="*/ 2147483646 w 34"/>
              <a:gd name="T47" fmla="*/ 2147483646 h 76"/>
              <a:gd name="T48" fmla="*/ 0 w 34"/>
              <a:gd name="T49" fmla="*/ 2147483646 h 76"/>
              <a:gd name="T50" fmla="*/ 0 w 34"/>
              <a:gd name="T51" fmla="*/ 2147483646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76">
                <a:moveTo>
                  <a:pt x="23" y="53"/>
                </a:moveTo>
                <a:lnTo>
                  <a:pt x="19" y="68"/>
                </a:lnTo>
                <a:lnTo>
                  <a:pt x="14" y="58"/>
                </a:lnTo>
                <a:lnTo>
                  <a:pt x="16" y="52"/>
                </a:lnTo>
                <a:lnTo>
                  <a:pt x="18" y="45"/>
                </a:lnTo>
                <a:lnTo>
                  <a:pt x="19" y="39"/>
                </a:lnTo>
                <a:lnTo>
                  <a:pt x="20" y="34"/>
                </a:lnTo>
                <a:lnTo>
                  <a:pt x="23" y="29"/>
                </a:lnTo>
                <a:lnTo>
                  <a:pt x="24" y="21"/>
                </a:lnTo>
                <a:lnTo>
                  <a:pt x="26" y="16"/>
                </a:lnTo>
                <a:lnTo>
                  <a:pt x="28" y="11"/>
                </a:lnTo>
                <a:lnTo>
                  <a:pt x="30" y="7"/>
                </a:lnTo>
                <a:lnTo>
                  <a:pt x="34" y="0"/>
                </a:lnTo>
                <a:lnTo>
                  <a:pt x="26" y="18"/>
                </a:lnTo>
                <a:lnTo>
                  <a:pt x="20" y="36"/>
                </a:lnTo>
                <a:lnTo>
                  <a:pt x="16" y="53"/>
                </a:lnTo>
                <a:lnTo>
                  <a:pt x="12" y="71"/>
                </a:lnTo>
                <a:lnTo>
                  <a:pt x="12" y="70"/>
                </a:lnTo>
                <a:lnTo>
                  <a:pt x="11" y="76"/>
                </a:lnTo>
                <a:lnTo>
                  <a:pt x="12" y="70"/>
                </a:lnTo>
                <a:lnTo>
                  <a:pt x="12" y="64"/>
                </a:lnTo>
                <a:lnTo>
                  <a:pt x="14" y="58"/>
                </a:lnTo>
                <a:lnTo>
                  <a:pt x="2" y="58"/>
                </a:lnTo>
                <a:lnTo>
                  <a:pt x="1" y="64"/>
                </a:lnTo>
                <a:lnTo>
                  <a:pt x="0" y="71"/>
                </a:lnTo>
                <a:lnTo>
                  <a:pt x="0"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3" name="Freeform 237"/>
          <p:cNvSpPr>
            <a:spLocks/>
          </p:cNvSpPr>
          <p:nvPr/>
        </p:nvSpPr>
        <p:spPr bwMode="auto">
          <a:xfrm>
            <a:off x="5965825" y="2501900"/>
            <a:ext cx="17463" cy="30163"/>
          </a:xfrm>
          <a:custGeom>
            <a:avLst/>
            <a:gdLst>
              <a:gd name="T0" fmla="*/ 0 w 33"/>
              <a:gd name="T1" fmla="*/ 2147483646 h 58"/>
              <a:gd name="T2" fmla="*/ 0 w 33"/>
              <a:gd name="T3" fmla="*/ 2147483646 h 58"/>
              <a:gd name="T4" fmla="*/ 2147483646 w 33"/>
              <a:gd name="T5" fmla="*/ 2147483646 h 58"/>
              <a:gd name="T6" fmla="*/ 2147483646 w 33"/>
              <a:gd name="T7" fmla="*/ 2147483646 h 58"/>
              <a:gd name="T8" fmla="*/ 2147483646 w 33"/>
              <a:gd name="T9" fmla="*/ 2147483646 h 58"/>
              <a:gd name="T10" fmla="*/ 2147483646 w 33"/>
              <a:gd name="T11" fmla="*/ 2147483646 h 58"/>
              <a:gd name="T12" fmla="*/ 2147483646 w 33"/>
              <a:gd name="T13" fmla="*/ 2147483646 h 58"/>
              <a:gd name="T14" fmla="*/ 2147483646 w 33"/>
              <a:gd name="T15" fmla="*/ 2147483646 h 58"/>
              <a:gd name="T16" fmla="*/ 2147483646 w 33"/>
              <a:gd name="T17" fmla="*/ 2147483646 h 58"/>
              <a:gd name="T18" fmla="*/ 2147483646 w 33"/>
              <a:gd name="T19" fmla="*/ 2147483646 h 58"/>
              <a:gd name="T20" fmla="*/ 2147483646 w 33"/>
              <a:gd name="T21" fmla="*/ 2147483646 h 58"/>
              <a:gd name="T22" fmla="*/ 2147483646 w 33"/>
              <a:gd name="T23" fmla="*/ 0 h 58"/>
              <a:gd name="T24" fmla="*/ 2147483646 w 33"/>
              <a:gd name="T25" fmla="*/ 0 h 58"/>
              <a:gd name="T26" fmla="*/ 2147483646 w 33"/>
              <a:gd name="T27" fmla="*/ 2147483646 h 58"/>
              <a:gd name="T28" fmla="*/ 2147483646 w 33"/>
              <a:gd name="T29" fmla="*/ 2147483646 h 58"/>
              <a:gd name="T30" fmla="*/ 2147483646 w 33"/>
              <a:gd name="T31" fmla="*/ 2147483646 h 58"/>
              <a:gd name="T32" fmla="*/ 2147483646 w 33"/>
              <a:gd name="T33" fmla="*/ 2147483646 h 58"/>
              <a:gd name="T34" fmla="*/ 2147483646 w 33"/>
              <a:gd name="T35" fmla="*/ 214748364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58">
                <a:moveTo>
                  <a:pt x="0" y="58"/>
                </a:moveTo>
                <a:lnTo>
                  <a:pt x="0" y="57"/>
                </a:lnTo>
                <a:lnTo>
                  <a:pt x="4" y="45"/>
                </a:lnTo>
                <a:lnTo>
                  <a:pt x="6" y="38"/>
                </a:lnTo>
                <a:lnTo>
                  <a:pt x="8" y="33"/>
                </a:lnTo>
                <a:lnTo>
                  <a:pt x="9" y="26"/>
                </a:lnTo>
                <a:lnTo>
                  <a:pt x="10" y="21"/>
                </a:lnTo>
                <a:lnTo>
                  <a:pt x="12" y="14"/>
                </a:lnTo>
                <a:lnTo>
                  <a:pt x="16" y="9"/>
                </a:lnTo>
                <a:lnTo>
                  <a:pt x="17" y="3"/>
                </a:lnTo>
                <a:lnTo>
                  <a:pt x="32" y="1"/>
                </a:lnTo>
                <a:lnTo>
                  <a:pt x="32" y="0"/>
                </a:lnTo>
                <a:lnTo>
                  <a:pt x="33" y="0"/>
                </a:lnTo>
                <a:lnTo>
                  <a:pt x="32" y="1"/>
                </a:lnTo>
                <a:lnTo>
                  <a:pt x="32" y="12"/>
                </a:lnTo>
                <a:lnTo>
                  <a:pt x="26" y="24"/>
                </a:lnTo>
                <a:lnTo>
                  <a:pt x="23" y="38"/>
                </a:lnTo>
                <a:lnTo>
                  <a:pt x="21"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4" name="Freeform 238"/>
          <p:cNvSpPr>
            <a:spLocks/>
          </p:cNvSpPr>
          <p:nvPr/>
        </p:nvSpPr>
        <p:spPr bwMode="auto">
          <a:xfrm>
            <a:off x="5986463" y="2509838"/>
            <a:ext cx="4762" cy="11112"/>
          </a:xfrm>
          <a:custGeom>
            <a:avLst/>
            <a:gdLst>
              <a:gd name="T0" fmla="*/ 0 w 7"/>
              <a:gd name="T1" fmla="*/ 2147483646 h 23"/>
              <a:gd name="T2" fmla="*/ 2147483646 w 7"/>
              <a:gd name="T3" fmla="*/ 2147483646 h 23"/>
              <a:gd name="T4" fmla="*/ 2147483646 w 7"/>
              <a:gd name="T5" fmla="*/ 0 h 23"/>
              <a:gd name="T6" fmla="*/ 2147483646 w 7"/>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3">
                <a:moveTo>
                  <a:pt x="0" y="23"/>
                </a:moveTo>
                <a:lnTo>
                  <a:pt x="6" y="4"/>
                </a:lnTo>
                <a:lnTo>
                  <a:pt x="7" y="0"/>
                </a:lnTo>
                <a:lnTo>
                  <a:pt x="1"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5" name="Freeform 239"/>
          <p:cNvSpPr>
            <a:spLocks/>
          </p:cNvSpPr>
          <p:nvPr/>
        </p:nvSpPr>
        <p:spPr bwMode="auto">
          <a:xfrm>
            <a:off x="6005513" y="2532063"/>
            <a:ext cx="41275" cy="12700"/>
          </a:xfrm>
          <a:custGeom>
            <a:avLst/>
            <a:gdLst>
              <a:gd name="T0" fmla="*/ 0 w 76"/>
              <a:gd name="T1" fmla="*/ 2147483646 h 24"/>
              <a:gd name="T2" fmla="*/ 2147483646 w 76"/>
              <a:gd name="T3" fmla="*/ 2147483646 h 24"/>
              <a:gd name="T4" fmla="*/ 2147483646 w 76"/>
              <a:gd name="T5" fmla="*/ 2147483646 h 24"/>
              <a:gd name="T6" fmla="*/ 2147483646 w 76"/>
              <a:gd name="T7" fmla="*/ 2147483646 h 24"/>
              <a:gd name="T8" fmla="*/ 2147483646 w 76"/>
              <a:gd name="T9" fmla="*/ 2147483646 h 24"/>
              <a:gd name="T10" fmla="*/ 2147483646 w 76"/>
              <a:gd name="T11" fmla="*/ 2147483646 h 24"/>
              <a:gd name="T12" fmla="*/ 2147483646 w 76"/>
              <a:gd name="T13" fmla="*/ 2147483646 h 24"/>
              <a:gd name="T14" fmla="*/ 2147483646 w 76"/>
              <a:gd name="T15" fmla="*/ 2147483646 h 24"/>
              <a:gd name="T16" fmla="*/ 2147483646 w 76"/>
              <a:gd name="T17" fmla="*/ 2147483646 h 24"/>
              <a:gd name="T18" fmla="*/ 2147483646 w 76"/>
              <a:gd name="T19" fmla="*/ 2147483646 h 24"/>
              <a:gd name="T20" fmla="*/ 2147483646 w 76"/>
              <a:gd name="T21" fmla="*/ 2147483646 h 24"/>
              <a:gd name="T22" fmla="*/ 2147483646 w 76"/>
              <a:gd name="T23" fmla="*/ 2147483646 h 24"/>
              <a:gd name="T24" fmla="*/ 2147483646 w 76"/>
              <a:gd name="T25" fmla="*/ 2147483646 h 24"/>
              <a:gd name="T26" fmla="*/ 2147483646 w 76"/>
              <a:gd name="T27" fmla="*/ 2147483646 h 24"/>
              <a:gd name="T28" fmla="*/ 2147483646 w 76"/>
              <a:gd name="T29" fmla="*/ 2147483646 h 24"/>
              <a:gd name="T30" fmla="*/ 2147483646 w 76"/>
              <a:gd name="T31" fmla="*/ 2147483646 h 24"/>
              <a:gd name="T32" fmla="*/ 2147483646 w 76"/>
              <a:gd name="T33" fmla="*/ 2147483646 h 24"/>
              <a:gd name="T34" fmla="*/ 2147483646 w 76"/>
              <a:gd name="T35" fmla="*/ 2147483646 h 24"/>
              <a:gd name="T36" fmla="*/ 2147483646 w 76"/>
              <a:gd name="T37" fmla="*/ 2147483646 h 24"/>
              <a:gd name="T38" fmla="*/ 2147483646 w 76"/>
              <a:gd name="T39" fmla="*/ 2147483646 h 24"/>
              <a:gd name="T40" fmla="*/ 2147483646 w 76"/>
              <a:gd name="T41" fmla="*/ 2147483646 h 24"/>
              <a:gd name="T42" fmla="*/ 2147483646 w 76"/>
              <a:gd name="T43" fmla="*/ 0 h 24"/>
              <a:gd name="T44" fmla="*/ 2147483646 w 76"/>
              <a:gd name="T45" fmla="*/ 2147483646 h 24"/>
              <a:gd name="T46" fmla="*/ 2147483646 w 76"/>
              <a:gd name="T47" fmla="*/ 2147483646 h 24"/>
              <a:gd name="T48" fmla="*/ 2147483646 w 76"/>
              <a:gd name="T49" fmla="*/ 2147483646 h 24"/>
              <a:gd name="T50" fmla="*/ 2147483646 w 76"/>
              <a:gd name="T51" fmla="*/ 2147483646 h 24"/>
              <a:gd name="T52" fmla="*/ 2147483646 w 76"/>
              <a:gd name="T53" fmla="*/ 2147483646 h 24"/>
              <a:gd name="T54" fmla="*/ 2147483646 w 76"/>
              <a:gd name="T55" fmla="*/ 2147483646 h 24"/>
              <a:gd name="T56" fmla="*/ 2147483646 w 76"/>
              <a:gd name="T57" fmla="*/ 2147483646 h 24"/>
              <a:gd name="T58" fmla="*/ 2147483646 w 76"/>
              <a:gd name="T59" fmla="*/ 2147483646 h 24"/>
              <a:gd name="T60" fmla="*/ 2147483646 w 76"/>
              <a:gd name="T61" fmla="*/ 2147483646 h 24"/>
              <a:gd name="T62" fmla="*/ 2147483646 w 76"/>
              <a:gd name="T63" fmla="*/ 2147483646 h 24"/>
              <a:gd name="T64" fmla="*/ 2147483646 w 76"/>
              <a:gd name="T65" fmla="*/ 2147483646 h 24"/>
              <a:gd name="T66" fmla="*/ 2147483646 w 76"/>
              <a:gd name="T67" fmla="*/ 2147483646 h 24"/>
              <a:gd name="T68" fmla="*/ 2147483646 w 76"/>
              <a:gd name="T69" fmla="*/ 2147483646 h 24"/>
              <a:gd name="T70" fmla="*/ 2147483646 w 76"/>
              <a:gd name="T71" fmla="*/ 0 h 24"/>
              <a:gd name="T72" fmla="*/ 2147483646 w 76"/>
              <a:gd name="T73" fmla="*/ 2147483646 h 24"/>
              <a:gd name="T74" fmla="*/ 2147483646 w 76"/>
              <a:gd name="T75" fmla="*/ 2147483646 h 24"/>
              <a:gd name="T76" fmla="*/ 2147483646 w 76"/>
              <a:gd name="T77" fmla="*/ 2147483646 h 24"/>
              <a:gd name="T78" fmla="*/ 2147483646 w 76"/>
              <a:gd name="T79" fmla="*/ 2147483646 h 24"/>
              <a:gd name="T80" fmla="*/ 2147483646 w 76"/>
              <a:gd name="T81" fmla="*/ 2147483646 h 24"/>
              <a:gd name="T82" fmla="*/ 2147483646 w 76"/>
              <a:gd name="T83" fmla="*/ 2147483646 h 24"/>
              <a:gd name="T84" fmla="*/ 2147483646 w 76"/>
              <a:gd name="T85" fmla="*/ 2147483646 h 24"/>
              <a:gd name="T86" fmla="*/ 2147483646 w 76"/>
              <a:gd name="T87" fmla="*/ 2147483646 h 24"/>
              <a:gd name="T88" fmla="*/ 2147483646 w 76"/>
              <a:gd name="T89" fmla="*/ 2147483646 h 24"/>
              <a:gd name="T90" fmla="*/ 2147483646 w 76"/>
              <a:gd name="T91" fmla="*/ 2147483646 h 24"/>
              <a:gd name="T92" fmla="*/ 2147483646 w 76"/>
              <a:gd name="T93" fmla="*/ 2147483646 h 24"/>
              <a:gd name="T94" fmla="*/ 2147483646 w 76"/>
              <a:gd name="T95" fmla="*/ 2147483646 h 24"/>
              <a:gd name="T96" fmla="*/ 2147483646 w 76"/>
              <a:gd name="T97" fmla="*/ 2147483646 h 24"/>
              <a:gd name="T98" fmla="*/ 2147483646 w 76"/>
              <a:gd name="T99" fmla="*/ 2147483646 h 24"/>
              <a:gd name="T100" fmla="*/ 2147483646 w 76"/>
              <a:gd name="T101" fmla="*/ 2147483646 h 24"/>
              <a:gd name="T102" fmla="*/ 2147483646 w 76"/>
              <a:gd name="T103" fmla="*/ 2147483646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 h="24">
                <a:moveTo>
                  <a:pt x="0" y="16"/>
                </a:moveTo>
                <a:lnTo>
                  <a:pt x="11" y="10"/>
                </a:lnTo>
                <a:lnTo>
                  <a:pt x="23" y="4"/>
                </a:lnTo>
                <a:lnTo>
                  <a:pt x="34" y="1"/>
                </a:lnTo>
                <a:lnTo>
                  <a:pt x="29" y="3"/>
                </a:lnTo>
                <a:lnTo>
                  <a:pt x="30" y="3"/>
                </a:lnTo>
                <a:lnTo>
                  <a:pt x="28" y="4"/>
                </a:lnTo>
                <a:lnTo>
                  <a:pt x="24" y="6"/>
                </a:lnTo>
                <a:lnTo>
                  <a:pt x="19" y="8"/>
                </a:lnTo>
                <a:lnTo>
                  <a:pt x="14" y="12"/>
                </a:lnTo>
                <a:lnTo>
                  <a:pt x="9" y="14"/>
                </a:lnTo>
                <a:lnTo>
                  <a:pt x="6" y="19"/>
                </a:lnTo>
                <a:lnTo>
                  <a:pt x="1" y="24"/>
                </a:lnTo>
                <a:lnTo>
                  <a:pt x="6" y="19"/>
                </a:lnTo>
                <a:lnTo>
                  <a:pt x="9" y="14"/>
                </a:lnTo>
                <a:lnTo>
                  <a:pt x="14" y="11"/>
                </a:lnTo>
                <a:lnTo>
                  <a:pt x="15" y="10"/>
                </a:lnTo>
                <a:lnTo>
                  <a:pt x="28" y="3"/>
                </a:lnTo>
                <a:lnTo>
                  <a:pt x="30" y="3"/>
                </a:lnTo>
                <a:lnTo>
                  <a:pt x="36" y="1"/>
                </a:lnTo>
                <a:lnTo>
                  <a:pt x="34" y="1"/>
                </a:lnTo>
                <a:lnTo>
                  <a:pt x="44" y="0"/>
                </a:lnTo>
                <a:lnTo>
                  <a:pt x="56" y="1"/>
                </a:lnTo>
                <a:lnTo>
                  <a:pt x="66" y="3"/>
                </a:lnTo>
                <a:lnTo>
                  <a:pt x="76" y="7"/>
                </a:lnTo>
                <a:lnTo>
                  <a:pt x="62" y="6"/>
                </a:lnTo>
                <a:lnTo>
                  <a:pt x="62" y="4"/>
                </a:lnTo>
                <a:lnTo>
                  <a:pt x="60" y="3"/>
                </a:lnTo>
                <a:lnTo>
                  <a:pt x="59" y="3"/>
                </a:lnTo>
                <a:lnTo>
                  <a:pt x="59" y="4"/>
                </a:lnTo>
                <a:lnTo>
                  <a:pt x="59" y="6"/>
                </a:lnTo>
                <a:lnTo>
                  <a:pt x="60" y="6"/>
                </a:lnTo>
                <a:lnTo>
                  <a:pt x="62" y="6"/>
                </a:lnTo>
                <a:lnTo>
                  <a:pt x="59" y="6"/>
                </a:lnTo>
                <a:lnTo>
                  <a:pt x="59" y="4"/>
                </a:lnTo>
                <a:lnTo>
                  <a:pt x="47" y="0"/>
                </a:lnTo>
                <a:lnTo>
                  <a:pt x="42" y="1"/>
                </a:lnTo>
                <a:lnTo>
                  <a:pt x="36" y="3"/>
                </a:lnTo>
                <a:lnTo>
                  <a:pt x="30" y="4"/>
                </a:lnTo>
                <a:lnTo>
                  <a:pt x="24" y="6"/>
                </a:lnTo>
                <a:lnTo>
                  <a:pt x="19" y="8"/>
                </a:lnTo>
                <a:lnTo>
                  <a:pt x="14" y="11"/>
                </a:lnTo>
                <a:lnTo>
                  <a:pt x="14" y="14"/>
                </a:lnTo>
                <a:lnTo>
                  <a:pt x="13" y="16"/>
                </a:lnTo>
                <a:lnTo>
                  <a:pt x="14" y="18"/>
                </a:lnTo>
                <a:lnTo>
                  <a:pt x="15" y="18"/>
                </a:lnTo>
                <a:lnTo>
                  <a:pt x="15" y="16"/>
                </a:lnTo>
                <a:lnTo>
                  <a:pt x="15" y="14"/>
                </a:lnTo>
                <a:lnTo>
                  <a:pt x="14" y="14"/>
                </a:lnTo>
                <a:lnTo>
                  <a:pt x="15" y="16"/>
                </a:lnTo>
                <a:lnTo>
                  <a:pt x="15" y="18"/>
                </a:lnTo>
                <a:lnTo>
                  <a:pt x="13"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6" name="Freeform 240"/>
          <p:cNvSpPr>
            <a:spLocks/>
          </p:cNvSpPr>
          <p:nvPr/>
        </p:nvSpPr>
        <p:spPr bwMode="auto">
          <a:xfrm>
            <a:off x="6022975" y="2541588"/>
            <a:ext cx="17463" cy="3175"/>
          </a:xfrm>
          <a:custGeom>
            <a:avLst/>
            <a:gdLst>
              <a:gd name="T0" fmla="*/ 0 w 34"/>
              <a:gd name="T1" fmla="*/ 2147483646 h 6"/>
              <a:gd name="T2" fmla="*/ 2147483646 w 34"/>
              <a:gd name="T3" fmla="*/ 2147483646 h 6"/>
              <a:gd name="T4" fmla="*/ 2147483646 w 34"/>
              <a:gd name="T5" fmla="*/ 2147483646 h 6"/>
              <a:gd name="T6" fmla="*/ 2147483646 w 34"/>
              <a:gd name="T7" fmla="*/ 0 h 6"/>
              <a:gd name="T8" fmla="*/ 2147483646 w 34"/>
              <a:gd name="T9" fmla="*/ 0 h 6"/>
              <a:gd name="T10" fmla="*/ 2147483646 w 34"/>
              <a:gd name="T11" fmla="*/ 0 h 6"/>
              <a:gd name="T12" fmla="*/ 2147483646 w 34"/>
              <a:gd name="T13" fmla="*/ 2147483646 h 6"/>
              <a:gd name="T14" fmla="*/ 2147483646 w 34"/>
              <a:gd name="T15" fmla="*/ 2147483646 h 6"/>
              <a:gd name="T16" fmla="*/ 2147483646 w 34"/>
              <a:gd name="T17" fmla="*/ 2147483646 h 6"/>
              <a:gd name="T18" fmla="*/ 2147483646 w 34"/>
              <a:gd name="T19" fmla="*/ 2147483646 h 6"/>
              <a:gd name="T20" fmla="*/ 2147483646 w 34"/>
              <a:gd name="T21" fmla="*/ 2147483646 h 6"/>
              <a:gd name="T22" fmla="*/ 2147483646 w 34"/>
              <a:gd name="T23" fmla="*/ 2147483646 h 6"/>
              <a:gd name="T24" fmla="*/ 2147483646 w 34"/>
              <a:gd name="T25" fmla="*/ 2147483646 h 6"/>
              <a:gd name="T26" fmla="*/ 2147483646 w 34"/>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6">
                <a:moveTo>
                  <a:pt x="0" y="6"/>
                </a:moveTo>
                <a:lnTo>
                  <a:pt x="6" y="2"/>
                </a:lnTo>
                <a:lnTo>
                  <a:pt x="11" y="1"/>
                </a:lnTo>
                <a:lnTo>
                  <a:pt x="16" y="0"/>
                </a:lnTo>
                <a:lnTo>
                  <a:pt x="22" y="0"/>
                </a:lnTo>
                <a:lnTo>
                  <a:pt x="27" y="0"/>
                </a:lnTo>
                <a:lnTo>
                  <a:pt x="34" y="1"/>
                </a:lnTo>
                <a:lnTo>
                  <a:pt x="28" y="1"/>
                </a:lnTo>
                <a:lnTo>
                  <a:pt x="22" y="1"/>
                </a:lnTo>
                <a:lnTo>
                  <a:pt x="16" y="1"/>
                </a:lnTo>
                <a:lnTo>
                  <a:pt x="12" y="2"/>
                </a:lnTo>
                <a:lnTo>
                  <a:pt x="7" y="4"/>
                </a:lnTo>
                <a:lnTo>
                  <a:pt x="6" y="4"/>
                </a:lnTo>
                <a:lnTo>
                  <a:pt x="5"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7" name="Line 241"/>
          <p:cNvSpPr>
            <a:spLocks noChangeShapeType="1"/>
          </p:cNvSpPr>
          <p:nvPr/>
        </p:nvSpPr>
        <p:spPr bwMode="auto">
          <a:xfrm>
            <a:off x="6024563" y="253365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88" name="Freeform 242"/>
          <p:cNvSpPr>
            <a:spLocks/>
          </p:cNvSpPr>
          <p:nvPr/>
        </p:nvSpPr>
        <p:spPr bwMode="auto">
          <a:xfrm>
            <a:off x="6040438" y="2543175"/>
            <a:ext cx="6350" cy="1588"/>
          </a:xfrm>
          <a:custGeom>
            <a:avLst/>
            <a:gdLst>
              <a:gd name="T0" fmla="*/ 0 w 11"/>
              <a:gd name="T1" fmla="*/ 0 h 5"/>
              <a:gd name="T2" fmla="*/ 2147483646 w 11"/>
              <a:gd name="T3" fmla="*/ 2147483646 h 5"/>
              <a:gd name="T4" fmla="*/ 0 w 11"/>
              <a:gd name="T5" fmla="*/ 0 h 5"/>
              <a:gd name="T6" fmla="*/ 2147483646 w 11"/>
              <a:gd name="T7" fmla="*/ 2147483646 h 5"/>
              <a:gd name="T8" fmla="*/ 2147483646 w 11"/>
              <a:gd name="T9" fmla="*/ 2147483646 h 5"/>
              <a:gd name="T10" fmla="*/ 2147483646 w 11"/>
              <a:gd name="T11" fmla="*/ 2147483646 h 5"/>
              <a:gd name="T12" fmla="*/ 2147483646 w 11"/>
              <a:gd name="T13" fmla="*/ 2147483646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
                <a:moveTo>
                  <a:pt x="0" y="0"/>
                </a:moveTo>
                <a:lnTo>
                  <a:pt x="3" y="1"/>
                </a:lnTo>
                <a:lnTo>
                  <a:pt x="0" y="0"/>
                </a:lnTo>
                <a:lnTo>
                  <a:pt x="3" y="1"/>
                </a:lnTo>
                <a:lnTo>
                  <a:pt x="8" y="3"/>
                </a:lnTo>
                <a:lnTo>
                  <a:pt x="11" y="5"/>
                </a:lnTo>
                <a:lnTo>
                  <a:pt x="3"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89" name="Freeform 243"/>
          <p:cNvSpPr>
            <a:spLocks/>
          </p:cNvSpPr>
          <p:nvPr/>
        </p:nvSpPr>
        <p:spPr bwMode="auto">
          <a:xfrm>
            <a:off x="5876925" y="2544763"/>
            <a:ext cx="87313" cy="53975"/>
          </a:xfrm>
          <a:custGeom>
            <a:avLst/>
            <a:gdLst>
              <a:gd name="T0" fmla="*/ 2147483646 w 166"/>
              <a:gd name="T1" fmla="*/ 2147483646 h 102"/>
              <a:gd name="T2" fmla="*/ 2147483646 w 166"/>
              <a:gd name="T3" fmla="*/ 2147483646 h 102"/>
              <a:gd name="T4" fmla="*/ 2147483646 w 166"/>
              <a:gd name="T5" fmla="*/ 2147483646 h 102"/>
              <a:gd name="T6" fmla="*/ 2147483646 w 166"/>
              <a:gd name="T7" fmla="*/ 2147483646 h 102"/>
              <a:gd name="T8" fmla="*/ 2147483646 w 166"/>
              <a:gd name="T9" fmla="*/ 2147483646 h 102"/>
              <a:gd name="T10" fmla="*/ 2147483646 w 166"/>
              <a:gd name="T11" fmla="*/ 2147483646 h 102"/>
              <a:gd name="T12" fmla="*/ 2147483646 w 166"/>
              <a:gd name="T13" fmla="*/ 2147483646 h 102"/>
              <a:gd name="T14" fmla="*/ 2147483646 w 166"/>
              <a:gd name="T15" fmla="*/ 2147483646 h 102"/>
              <a:gd name="T16" fmla="*/ 2147483646 w 166"/>
              <a:gd name="T17" fmla="*/ 2147483646 h 102"/>
              <a:gd name="T18" fmla="*/ 2147483646 w 166"/>
              <a:gd name="T19" fmla="*/ 2147483646 h 102"/>
              <a:gd name="T20" fmla="*/ 2147483646 w 166"/>
              <a:gd name="T21" fmla="*/ 2147483646 h 102"/>
              <a:gd name="T22" fmla="*/ 2147483646 w 166"/>
              <a:gd name="T23" fmla="*/ 2147483646 h 102"/>
              <a:gd name="T24" fmla="*/ 2147483646 w 166"/>
              <a:gd name="T25" fmla="*/ 2147483646 h 102"/>
              <a:gd name="T26" fmla="*/ 2147483646 w 166"/>
              <a:gd name="T27" fmla="*/ 2147483646 h 102"/>
              <a:gd name="T28" fmla="*/ 2147483646 w 166"/>
              <a:gd name="T29" fmla="*/ 2147483646 h 102"/>
              <a:gd name="T30" fmla="*/ 2147483646 w 166"/>
              <a:gd name="T31" fmla="*/ 2147483646 h 102"/>
              <a:gd name="T32" fmla="*/ 2147483646 w 166"/>
              <a:gd name="T33" fmla="*/ 2147483646 h 102"/>
              <a:gd name="T34" fmla="*/ 2147483646 w 166"/>
              <a:gd name="T35" fmla="*/ 2147483646 h 102"/>
              <a:gd name="T36" fmla="*/ 2147483646 w 166"/>
              <a:gd name="T37" fmla="*/ 2147483646 h 102"/>
              <a:gd name="T38" fmla="*/ 2147483646 w 166"/>
              <a:gd name="T39" fmla="*/ 2147483646 h 102"/>
              <a:gd name="T40" fmla="*/ 2147483646 w 166"/>
              <a:gd name="T41" fmla="*/ 2147483646 h 102"/>
              <a:gd name="T42" fmla="*/ 2147483646 w 166"/>
              <a:gd name="T43" fmla="*/ 2147483646 h 102"/>
              <a:gd name="T44" fmla="*/ 2147483646 w 166"/>
              <a:gd name="T45" fmla="*/ 2147483646 h 102"/>
              <a:gd name="T46" fmla="*/ 2147483646 w 166"/>
              <a:gd name="T47" fmla="*/ 2147483646 h 102"/>
              <a:gd name="T48" fmla="*/ 2147483646 w 166"/>
              <a:gd name="T49" fmla="*/ 2147483646 h 102"/>
              <a:gd name="T50" fmla="*/ 2147483646 w 166"/>
              <a:gd name="T51" fmla="*/ 2147483646 h 102"/>
              <a:gd name="T52" fmla="*/ 2147483646 w 166"/>
              <a:gd name="T53" fmla="*/ 2147483646 h 102"/>
              <a:gd name="T54" fmla="*/ 2147483646 w 166"/>
              <a:gd name="T55" fmla="*/ 2147483646 h 102"/>
              <a:gd name="T56" fmla="*/ 2147483646 w 166"/>
              <a:gd name="T57" fmla="*/ 2147483646 h 102"/>
              <a:gd name="T58" fmla="*/ 2147483646 w 166"/>
              <a:gd name="T59" fmla="*/ 2147483646 h 102"/>
              <a:gd name="T60" fmla="*/ 2147483646 w 166"/>
              <a:gd name="T61" fmla="*/ 2147483646 h 102"/>
              <a:gd name="T62" fmla="*/ 2147483646 w 166"/>
              <a:gd name="T63" fmla="*/ 2147483646 h 102"/>
              <a:gd name="T64" fmla="*/ 2147483646 w 166"/>
              <a:gd name="T65" fmla="*/ 2147483646 h 102"/>
              <a:gd name="T66" fmla="*/ 2147483646 w 166"/>
              <a:gd name="T67" fmla="*/ 2147483646 h 102"/>
              <a:gd name="T68" fmla="*/ 2147483646 w 166"/>
              <a:gd name="T69" fmla="*/ 2147483646 h 102"/>
              <a:gd name="T70" fmla="*/ 2147483646 w 166"/>
              <a:gd name="T71" fmla="*/ 2147483646 h 102"/>
              <a:gd name="T72" fmla="*/ 2147483646 w 166"/>
              <a:gd name="T73" fmla="*/ 2147483646 h 102"/>
              <a:gd name="T74" fmla="*/ 0 w 166"/>
              <a:gd name="T75" fmla="*/ 2147483646 h 102"/>
              <a:gd name="T76" fmla="*/ 0 w 166"/>
              <a:gd name="T77" fmla="*/ 2147483646 h 102"/>
              <a:gd name="T78" fmla="*/ 2147483646 w 166"/>
              <a:gd name="T79" fmla="*/ 2147483646 h 102"/>
              <a:gd name="T80" fmla="*/ 2147483646 w 166"/>
              <a:gd name="T81" fmla="*/ 2147483646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6" h="102">
                <a:moveTo>
                  <a:pt x="166" y="25"/>
                </a:moveTo>
                <a:lnTo>
                  <a:pt x="48" y="9"/>
                </a:lnTo>
                <a:lnTo>
                  <a:pt x="48" y="3"/>
                </a:lnTo>
                <a:lnTo>
                  <a:pt x="45" y="2"/>
                </a:lnTo>
                <a:lnTo>
                  <a:pt x="45" y="8"/>
                </a:lnTo>
                <a:lnTo>
                  <a:pt x="45" y="54"/>
                </a:lnTo>
                <a:lnTo>
                  <a:pt x="45" y="99"/>
                </a:lnTo>
                <a:lnTo>
                  <a:pt x="48" y="102"/>
                </a:lnTo>
                <a:lnTo>
                  <a:pt x="48" y="55"/>
                </a:lnTo>
                <a:lnTo>
                  <a:pt x="48" y="9"/>
                </a:lnTo>
                <a:lnTo>
                  <a:pt x="47" y="9"/>
                </a:lnTo>
                <a:lnTo>
                  <a:pt x="45" y="9"/>
                </a:lnTo>
                <a:lnTo>
                  <a:pt x="45" y="8"/>
                </a:lnTo>
                <a:lnTo>
                  <a:pt x="36" y="7"/>
                </a:lnTo>
                <a:lnTo>
                  <a:pt x="36" y="0"/>
                </a:lnTo>
                <a:lnTo>
                  <a:pt x="36" y="7"/>
                </a:lnTo>
                <a:lnTo>
                  <a:pt x="36" y="12"/>
                </a:lnTo>
                <a:lnTo>
                  <a:pt x="36" y="18"/>
                </a:lnTo>
                <a:lnTo>
                  <a:pt x="37" y="22"/>
                </a:lnTo>
                <a:lnTo>
                  <a:pt x="37" y="29"/>
                </a:lnTo>
                <a:lnTo>
                  <a:pt x="37" y="34"/>
                </a:lnTo>
                <a:lnTo>
                  <a:pt x="39" y="40"/>
                </a:lnTo>
                <a:lnTo>
                  <a:pt x="36" y="37"/>
                </a:lnTo>
                <a:lnTo>
                  <a:pt x="34" y="25"/>
                </a:lnTo>
                <a:lnTo>
                  <a:pt x="34" y="10"/>
                </a:lnTo>
                <a:lnTo>
                  <a:pt x="32" y="10"/>
                </a:lnTo>
                <a:lnTo>
                  <a:pt x="32" y="13"/>
                </a:lnTo>
                <a:lnTo>
                  <a:pt x="31" y="14"/>
                </a:lnTo>
                <a:lnTo>
                  <a:pt x="31" y="15"/>
                </a:lnTo>
                <a:lnTo>
                  <a:pt x="30" y="15"/>
                </a:lnTo>
                <a:lnTo>
                  <a:pt x="28" y="18"/>
                </a:lnTo>
                <a:lnTo>
                  <a:pt x="26" y="18"/>
                </a:lnTo>
                <a:lnTo>
                  <a:pt x="25" y="18"/>
                </a:lnTo>
                <a:lnTo>
                  <a:pt x="16" y="18"/>
                </a:lnTo>
                <a:lnTo>
                  <a:pt x="18" y="15"/>
                </a:lnTo>
                <a:lnTo>
                  <a:pt x="18" y="14"/>
                </a:lnTo>
                <a:lnTo>
                  <a:pt x="20" y="13"/>
                </a:lnTo>
                <a:lnTo>
                  <a:pt x="20" y="10"/>
                </a:lnTo>
                <a:lnTo>
                  <a:pt x="20" y="9"/>
                </a:lnTo>
                <a:lnTo>
                  <a:pt x="20" y="7"/>
                </a:lnTo>
                <a:lnTo>
                  <a:pt x="18" y="9"/>
                </a:lnTo>
                <a:lnTo>
                  <a:pt x="16" y="8"/>
                </a:lnTo>
                <a:lnTo>
                  <a:pt x="15" y="8"/>
                </a:lnTo>
                <a:lnTo>
                  <a:pt x="15" y="9"/>
                </a:lnTo>
                <a:lnTo>
                  <a:pt x="15" y="10"/>
                </a:lnTo>
                <a:lnTo>
                  <a:pt x="15" y="12"/>
                </a:lnTo>
                <a:lnTo>
                  <a:pt x="15" y="13"/>
                </a:lnTo>
                <a:lnTo>
                  <a:pt x="15" y="14"/>
                </a:lnTo>
                <a:lnTo>
                  <a:pt x="16" y="14"/>
                </a:lnTo>
                <a:lnTo>
                  <a:pt x="16" y="13"/>
                </a:lnTo>
                <a:lnTo>
                  <a:pt x="18" y="13"/>
                </a:lnTo>
                <a:lnTo>
                  <a:pt x="18" y="12"/>
                </a:lnTo>
                <a:lnTo>
                  <a:pt x="18" y="10"/>
                </a:lnTo>
                <a:lnTo>
                  <a:pt x="18" y="9"/>
                </a:lnTo>
                <a:lnTo>
                  <a:pt x="18" y="10"/>
                </a:lnTo>
                <a:lnTo>
                  <a:pt x="15" y="9"/>
                </a:lnTo>
                <a:lnTo>
                  <a:pt x="16" y="8"/>
                </a:lnTo>
                <a:lnTo>
                  <a:pt x="14" y="7"/>
                </a:lnTo>
                <a:lnTo>
                  <a:pt x="12" y="7"/>
                </a:lnTo>
                <a:lnTo>
                  <a:pt x="12" y="9"/>
                </a:lnTo>
                <a:lnTo>
                  <a:pt x="12" y="13"/>
                </a:lnTo>
                <a:lnTo>
                  <a:pt x="12" y="15"/>
                </a:lnTo>
                <a:lnTo>
                  <a:pt x="12" y="19"/>
                </a:lnTo>
                <a:lnTo>
                  <a:pt x="16" y="18"/>
                </a:lnTo>
                <a:lnTo>
                  <a:pt x="14" y="19"/>
                </a:lnTo>
                <a:lnTo>
                  <a:pt x="12" y="19"/>
                </a:lnTo>
                <a:lnTo>
                  <a:pt x="14" y="19"/>
                </a:lnTo>
                <a:lnTo>
                  <a:pt x="14" y="33"/>
                </a:lnTo>
                <a:lnTo>
                  <a:pt x="15" y="45"/>
                </a:lnTo>
                <a:lnTo>
                  <a:pt x="18" y="58"/>
                </a:lnTo>
                <a:lnTo>
                  <a:pt x="21" y="70"/>
                </a:lnTo>
                <a:lnTo>
                  <a:pt x="25" y="82"/>
                </a:lnTo>
                <a:lnTo>
                  <a:pt x="9" y="83"/>
                </a:lnTo>
                <a:lnTo>
                  <a:pt x="6" y="66"/>
                </a:lnTo>
                <a:lnTo>
                  <a:pt x="2" y="49"/>
                </a:lnTo>
                <a:lnTo>
                  <a:pt x="0" y="31"/>
                </a:lnTo>
                <a:lnTo>
                  <a:pt x="0" y="10"/>
                </a:lnTo>
                <a:lnTo>
                  <a:pt x="0" y="26"/>
                </a:lnTo>
                <a:lnTo>
                  <a:pt x="1" y="40"/>
                </a:lnTo>
                <a:lnTo>
                  <a:pt x="2" y="53"/>
                </a:lnTo>
                <a:lnTo>
                  <a:pt x="6" y="65"/>
                </a:lnTo>
                <a:lnTo>
                  <a:pt x="8" y="78"/>
                </a:lnTo>
                <a:lnTo>
                  <a:pt x="14" y="8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0" name="Freeform 244"/>
          <p:cNvSpPr>
            <a:spLocks/>
          </p:cNvSpPr>
          <p:nvPr/>
        </p:nvSpPr>
        <p:spPr bwMode="auto">
          <a:xfrm>
            <a:off x="5883275" y="2549525"/>
            <a:ext cx="17463" cy="39688"/>
          </a:xfrm>
          <a:custGeom>
            <a:avLst/>
            <a:gdLst>
              <a:gd name="T0" fmla="*/ 2147483646 w 31"/>
              <a:gd name="T1" fmla="*/ 2147483646 h 77"/>
              <a:gd name="T2" fmla="*/ 2147483646 w 31"/>
              <a:gd name="T3" fmla="*/ 2147483646 h 77"/>
              <a:gd name="T4" fmla="*/ 2147483646 w 31"/>
              <a:gd name="T5" fmla="*/ 2147483646 h 77"/>
              <a:gd name="T6" fmla="*/ 2147483646 w 31"/>
              <a:gd name="T7" fmla="*/ 2147483646 h 77"/>
              <a:gd name="T8" fmla="*/ 2147483646 w 31"/>
              <a:gd name="T9" fmla="*/ 2147483646 h 77"/>
              <a:gd name="T10" fmla="*/ 2147483646 w 31"/>
              <a:gd name="T11" fmla="*/ 2147483646 h 77"/>
              <a:gd name="T12" fmla="*/ 2147483646 w 31"/>
              <a:gd name="T13" fmla="*/ 2147483646 h 77"/>
              <a:gd name="T14" fmla="*/ 0 w 31"/>
              <a:gd name="T15" fmla="*/ 2147483646 h 77"/>
              <a:gd name="T16" fmla="*/ 0 w 31"/>
              <a:gd name="T17" fmla="*/ 0 h 77"/>
              <a:gd name="T18" fmla="*/ 2147483646 w 31"/>
              <a:gd name="T19" fmla="*/ 0 h 77"/>
              <a:gd name="T20" fmla="*/ 2147483646 w 31"/>
              <a:gd name="T21" fmla="*/ 0 h 77"/>
              <a:gd name="T22" fmla="*/ 2147483646 w 31"/>
              <a:gd name="T23" fmla="*/ 0 h 77"/>
              <a:gd name="T24" fmla="*/ 2147483646 w 31"/>
              <a:gd name="T25" fmla="*/ 0 h 77"/>
              <a:gd name="T26" fmla="*/ 2147483646 w 31"/>
              <a:gd name="T27" fmla="*/ 2147483646 h 77"/>
              <a:gd name="T28" fmla="*/ 2147483646 w 31"/>
              <a:gd name="T29" fmla="*/ 2147483646 h 77"/>
              <a:gd name="T30" fmla="*/ 2147483646 w 31"/>
              <a:gd name="T31" fmla="*/ 2147483646 h 77"/>
              <a:gd name="T32" fmla="*/ 2147483646 w 31"/>
              <a:gd name="T33" fmla="*/ 2147483646 h 77"/>
              <a:gd name="T34" fmla="*/ 2147483646 w 31"/>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77">
                <a:moveTo>
                  <a:pt x="31" y="77"/>
                </a:moveTo>
                <a:lnTo>
                  <a:pt x="30" y="72"/>
                </a:lnTo>
                <a:lnTo>
                  <a:pt x="25" y="58"/>
                </a:lnTo>
                <a:lnTo>
                  <a:pt x="20" y="42"/>
                </a:lnTo>
                <a:lnTo>
                  <a:pt x="18" y="26"/>
                </a:lnTo>
                <a:lnTo>
                  <a:pt x="17" y="8"/>
                </a:lnTo>
                <a:lnTo>
                  <a:pt x="11" y="11"/>
                </a:lnTo>
                <a:lnTo>
                  <a:pt x="0" y="12"/>
                </a:lnTo>
                <a:lnTo>
                  <a:pt x="0" y="0"/>
                </a:lnTo>
                <a:lnTo>
                  <a:pt x="11" y="0"/>
                </a:lnTo>
                <a:lnTo>
                  <a:pt x="12" y="0"/>
                </a:lnTo>
                <a:lnTo>
                  <a:pt x="14" y="0"/>
                </a:lnTo>
                <a:lnTo>
                  <a:pt x="16" y="0"/>
                </a:lnTo>
                <a:lnTo>
                  <a:pt x="17" y="1"/>
                </a:lnTo>
                <a:lnTo>
                  <a:pt x="18" y="2"/>
                </a:lnTo>
                <a:lnTo>
                  <a:pt x="18" y="3"/>
                </a:lnTo>
                <a:lnTo>
                  <a:pt x="17" y="1"/>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1" name="Freeform 245"/>
          <p:cNvSpPr>
            <a:spLocks/>
          </p:cNvSpPr>
          <p:nvPr/>
        </p:nvSpPr>
        <p:spPr bwMode="auto">
          <a:xfrm>
            <a:off x="5895975" y="2565400"/>
            <a:ext cx="4763" cy="20638"/>
          </a:xfrm>
          <a:custGeom>
            <a:avLst/>
            <a:gdLst>
              <a:gd name="T0" fmla="*/ 0 w 9"/>
              <a:gd name="T1" fmla="*/ 0 h 40"/>
              <a:gd name="T2" fmla="*/ 2147483646 w 9"/>
              <a:gd name="T3" fmla="*/ 2147483646 h 40"/>
              <a:gd name="T4" fmla="*/ 2147483646 w 9"/>
              <a:gd name="T5" fmla="*/ 2147483646 h 40"/>
              <a:gd name="T6" fmla="*/ 2147483646 w 9"/>
              <a:gd name="T7" fmla="*/ 2147483646 h 40"/>
              <a:gd name="T8" fmla="*/ 2147483646 w 9"/>
              <a:gd name="T9" fmla="*/ 2147483646 h 40"/>
              <a:gd name="T10" fmla="*/ 2147483646 w 9"/>
              <a:gd name="T11" fmla="*/ 2147483646 h 40"/>
              <a:gd name="T12" fmla="*/ 2147483646 w 9"/>
              <a:gd name="T13" fmla="*/ 2147483646 h 40"/>
              <a:gd name="T14" fmla="*/ 2147483646 w 9"/>
              <a:gd name="T15" fmla="*/ 2147483646 h 40"/>
              <a:gd name="T16" fmla="*/ 2147483646 w 9"/>
              <a:gd name="T17" fmla="*/ 2147483646 h 40"/>
              <a:gd name="T18" fmla="*/ 2147483646 w 9"/>
              <a:gd name="T19" fmla="*/ 2147483646 h 40"/>
              <a:gd name="T20" fmla="*/ 2147483646 w 9"/>
              <a:gd name="T21" fmla="*/ 214748364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0">
                <a:moveTo>
                  <a:pt x="0" y="0"/>
                </a:moveTo>
                <a:lnTo>
                  <a:pt x="1" y="15"/>
                </a:lnTo>
                <a:lnTo>
                  <a:pt x="4" y="25"/>
                </a:lnTo>
                <a:lnTo>
                  <a:pt x="8" y="35"/>
                </a:lnTo>
                <a:lnTo>
                  <a:pt x="9" y="40"/>
                </a:lnTo>
                <a:lnTo>
                  <a:pt x="9" y="28"/>
                </a:lnTo>
                <a:lnTo>
                  <a:pt x="8" y="23"/>
                </a:lnTo>
                <a:lnTo>
                  <a:pt x="7" y="18"/>
                </a:lnTo>
                <a:lnTo>
                  <a:pt x="4" y="15"/>
                </a:lnTo>
                <a:lnTo>
                  <a:pt x="4" y="8"/>
                </a:lnTo>
                <a:lnTo>
                  <a:pt x="3"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2" name="Freeform 246"/>
          <p:cNvSpPr>
            <a:spLocks/>
          </p:cNvSpPr>
          <p:nvPr/>
        </p:nvSpPr>
        <p:spPr bwMode="auto">
          <a:xfrm>
            <a:off x="5900738" y="2573338"/>
            <a:ext cx="71437" cy="80962"/>
          </a:xfrm>
          <a:custGeom>
            <a:avLst/>
            <a:gdLst>
              <a:gd name="T0" fmla="*/ 0 w 137"/>
              <a:gd name="T1" fmla="*/ 0 h 152"/>
              <a:gd name="T2" fmla="*/ 0 w 137"/>
              <a:gd name="T3" fmla="*/ 2147483646 h 152"/>
              <a:gd name="T4" fmla="*/ 2147483646 w 137"/>
              <a:gd name="T5" fmla="*/ 2147483646 h 152"/>
              <a:gd name="T6" fmla="*/ 2147483646 w 137"/>
              <a:gd name="T7" fmla="*/ 2147483646 h 152"/>
              <a:gd name="T8" fmla="*/ 2147483646 w 137"/>
              <a:gd name="T9" fmla="*/ 2147483646 h 152"/>
              <a:gd name="T10" fmla="*/ 2147483646 w 137"/>
              <a:gd name="T11" fmla="*/ 2147483646 h 152"/>
              <a:gd name="T12" fmla="*/ 2147483646 w 137"/>
              <a:gd name="T13" fmla="*/ 2147483646 h 152"/>
              <a:gd name="T14" fmla="*/ 2147483646 w 137"/>
              <a:gd name="T15" fmla="*/ 2147483646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152">
                <a:moveTo>
                  <a:pt x="0" y="0"/>
                </a:moveTo>
                <a:lnTo>
                  <a:pt x="0" y="1"/>
                </a:lnTo>
                <a:lnTo>
                  <a:pt x="2" y="1"/>
                </a:lnTo>
                <a:lnTo>
                  <a:pt x="3" y="1"/>
                </a:lnTo>
                <a:lnTo>
                  <a:pt x="121" y="16"/>
                </a:lnTo>
                <a:lnTo>
                  <a:pt x="129" y="152"/>
                </a:lnTo>
                <a:lnTo>
                  <a:pt x="137" y="145"/>
                </a:lnTo>
                <a:lnTo>
                  <a:pt x="133"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3" name="Line 247"/>
          <p:cNvSpPr>
            <a:spLocks noChangeShapeType="1"/>
          </p:cNvSpPr>
          <p:nvPr/>
        </p:nvSpPr>
        <p:spPr bwMode="auto">
          <a:xfrm flipV="1">
            <a:off x="5978525" y="2628900"/>
            <a:ext cx="3175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94" name="Freeform 248"/>
          <p:cNvSpPr>
            <a:spLocks/>
          </p:cNvSpPr>
          <p:nvPr/>
        </p:nvSpPr>
        <p:spPr bwMode="auto">
          <a:xfrm>
            <a:off x="5900738" y="2620963"/>
            <a:ext cx="1587" cy="25400"/>
          </a:xfrm>
          <a:custGeom>
            <a:avLst/>
            <a:gdLst>
              <a:gd name="T0" fmla="*/ 2147483646 w 3"/>
              <a:gd name="T1" fmla="*/ 0 h 48"/>
              <a:gd name="T2" fmla="*/ 2147483646 w 3"/>
              <a:gd name="T3" fmla="*/ 2147483646 h 48"/>
              <a:gd name="T4" fmla="*/ 2147483646 w 3"/>
              <a:gd name="T5" fmla="*/ 2147483646 h 48"/>
              <a:gd name="T6" fmla="*/ 0 w 3"/>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8">
                <a:moveTo>
                  <a:pt x="3" y="0"/>
                </a:moveTo>
                <a:lnTo>
                  <a:pt x="3" y="48"/>
                </a:lnTo>
                <a:lnTo>
                  <a:pt x="1" y="4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5" name="Line 249"/>
          <p:cNvSpPr>
            <a:spLocks noChangeShapeType="1"/>
          </p:cNvSpPr>
          <p:nvPr/>
        </p:nvSpPr>
        <p:spPr bwMode="auto">
          <a:xfrm>
            <a:off x="5884863" y="263207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396" name="Freeform 250"/>
          <p:cNvSpPr>
            <a:spLocks/>
          </p:cNvSpPr>
          <p:nvPr/>
        </p:nvSpPr>
        <p:spPr bwMode="auto">
          <a:xfrm>
            <a:off x="5848350" y="2546350"/>
            <a:ext cx="15875" cy="30163"/>
          </a:xfrm>
          <a:custGeom>
            <a:avLst/>
            <a:gdLst>
              <a:gd name="T0" fmla="*/ 2147483646 w 29"/>
              <a:gd name="T1" fmla="*/ 2147483646 h 56"/>
              <a:gd name="T2" fmla="*/ 2147483646 w 29"/>
              <a:gd name="T3" fmla="*/ 2147483646 h 56"/>
              <a:gd name="T4" fmla="*/ 2147483646 w 29"/>
              <a:gd name="T5" fmla="*/ 2147483646 h 56"/>
              <a:gd name="T6" fmla="*/ 2147483646 w 29"/>
              <a:gd name="T7" fmla="*/ 2147483646 h 56"/>
              <a:gd name="T8" fmla="*/ 2147483646 w 29"/>
              <a:gd name="T9" fmla="*/ 2147483646 h 56"/>
              <a:gd name="T10" fmla="*/ 2147483646 w 29"/>
              <a:gd name="T11" fmla="*/ 2147483646 h 56"/>
              <a:gd name="T12" fmla="*/ 2147483646 w 29"/>
              <a:gd name="T13" fmla="*/ 2147483646 h 56"/>
              <a:gd name="T14" fmla="*/ 2147483646 w 29"/>
              <a:gd name="T15" fmla="*/ 2147483646 h 56"/>
              <a:gd name="T16" fmla="*/ 2147483646 w 29"/>
              <a:gd name="T17" fmla="*/ 2147483646 h 56"/>
              <a:gd name="T18" fmla="*/ 2147483646 w 29"/>
              <a:gd name="T19" fmla="*/ 2147483646 h 56"/>
              <a:gd name="T20" fmla="*/ 2147483646 w 29"/>
              <a:gd name="T21" fmla="*/ 2147483646 h 56"/>
              <a:gd name="T22" fmla="*/ 2147483646 w 29"/>
              <a:gd name="T23" fmla="*/ 2147483646 h 56"/>
              <a:gd name="T24" fmla="*/ 2147483646 w 29"/>
              <a:gd name="T25" fmla="*/ 2147483646 h 56"/>
              <a:gd name="T26" fmla="*/ 2147483646 w 29"/>
              <a:gd name="T27" fmla="*/ 2147483646 h 56"/>
              <a:gd name="T28" fmla="*/ 2147483646 w 29"/>
              <a:gd name="T29" fmla="*/ 2147483646 h 56"/>
              <a:gd name="T30" fmla="*/ 2147483646 w 29"/>
              <a:gd name="T31" fmla="*/ 2147483646 h 56"/>
              <a:gd name="T32" fmla="*/ 2147483646 w 29"/>
              <a:gd name="T33" fmla="*/ 0 h 56"/>
              <a:gd name="T34" fmla="*/ 2147483646 w 29"/>
              <a:gd name="T35" fmla="*/ 2147483646 h 56"/>
              <a:gd name="T36" fmla="*/ 2147483646 w 29"/>
              <a:gd name="T37" fmla="*/ 2147483646 h 56"/>
              <a:gd name="T38" fmla="*/ 2147483646 w 29"/>
              <a:gd name="T39" fmla="*/ 2147483646 h 56"/>
              <a:gd name="T40" fmla="*/ 2147483646 w 29"/>
              <a:gd name="T41" fmla="*/ 2147483646 h 56"/>
              <a:gd name="T42" fmla="*/ 2147483646 w 29"/>
              <a:gd name="T43" fmla="*/ 2147483646 h 56"/>
              <a:gd name="T44" fmla="*/ 2147483646 w 29"/>
              <a:gd name="T45" fmla="*/ 2147483646 h 56"/>
              <a:gd name="T46" fmla="*/ 2147483646 w 29"/>
              <a:gd name="T47" fmla="*/ 2147483646 h 56"/>
              <a:gd name="T48" fmla="*/ 0 w 29"/>
              <a:gd name="T49" fmla="*/ 2147483646 h 56"/>
              <a:gd name="T50" fmla="*/ 0 w 29"/>
              <a:gd name="T51" fmla="*/ 2147483646 h 56"/>
              <a:gd name="T52" fmla="*/ 2147483646 w 29"/>
              <a:gd name="T53" fmla="*/ 2147483646 h 56"/>
              <a:gd name="T54" fmla="*/ 2147483646 w 29"/>
              <a:gd name="T55" fmla="*/ 2147483646 h 56"/>
              <a:gd name="T56" fmla="*/ 2147483646 w 29"/>
              <a:gd name="T57" fmla="*/ 2147483646 h 56"/>
              <a:gd name="T58" fmla="*/ 2147483646 w 29"/>
              <a:gd name="T59" fmla="*/ 2147483646 h 56"/>
              <a:gd name="T60" fmla="*/ 2147483646 w 29"/>
              <a:gd name="T61" fmla="*/ 2147483646 h 56"/>
              <a:gd name="T62" fmla="*/ 2147483646 w 29"/>
              <a:gd name="T63" fmla="*/ 2147483646 h 56"/>
              <a:gd name="T64" fmla="*/ 2147483646 w 29"/>
              <a:gd name="T65" fmla="*/ 2147483646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 h="56">
                <a:moveTo>
                  <a:pt x="13" y="50"/>
                </a:moveTo>
                <a:lnTo>
                  <a:pt x="4" y="55"/>
                </a:lnTo>
                <a:lnTo>
                  <a:pt x="1" y="56"/>
                </a:lnTo>
                <a:lnTo>
                  <a:pt x="1" y="54"/>
                </a:lnTo>
                <a:lnTo>
                  <a:pt x="7" y="51"/>
                </a:lnTo>
                <a:lnTo>
                  <a:pt x="8" y="51"/>
                </a:lnTo>
                <a:lnTo>
                  <a:pt x="7" y="51"/>
                </a:lnTo>
                <a:lnTo>
                  <a:pt x="13" y="49"/>
                </a:lnTo>
                <a:lnTo>
                  <a:pt x="13" y="50"/>
                </a:lnTo>
                <a:lnTo>
                  <a:pt x="17" y="42"/>
                </a:lnTo>
                <a:lnTo>
                  <a:pt x="22" y="34"/>
                </a:lnTo>
                <a:lnTo>
                  <a:pt x="25" y="24"/>
                </a:lnTo>
                <a:lnTo>
                  <a:pt x="26" y="15"/>
                </a:lnTo>
                <a:lnTo>
                  <a:pt x="29" y="5"/>
                </a:lnTo>
                <a:lnTo>
                  <a:pt x="18" y="6"/>
                </a:lnTo>
                <a:lnTo>
                  <a:pt x="20" y="3"/>
                </a:lnTo>
                <a:lnTo>
                  <a:pt x="20" y="0"/>
                </a:lnTo>
                <a:lnTo>
                  <a:pt x="18" y="6"/>
                </a:lnTo>
                <a:lnTo>
                  <a:pt x="18" y="11"/>
                </a:lnTo>
                <a:lnTo>
                  <a:pt x="16" y="16"/>
                </a:lnTo>
                <a:lnTo>
                  <a:pt x="14" y="19"/>
                </a:lnTo>
                <a:lnTo>
                  <a:pt x="11" y="24"/>
                </a:lnTo>
                <a:lnTo>
                  <a:pt x="7" y="29"/>
                </a:lnTo>
                <a:lnTo>
                  <a:pt x="2" y="31"/>
                </a:lnTo>
                <a:lnTo>
                  <a:pt x="0" y="34"/>
                </a:lnTo>
                <a:lnTo>
                  <a:pt x="0" y="32"/>
                </a:lnTo>
                <a:lnTo>
                  <a:pt x="2" y="30"/>
                </a:lnTo>
                <a:lnTo>
                  <a:pt x="7" y="28"/>
                </a:lnTo>
                <a:lnTo>
                  <a:pt x="11" y="23"/>
                </a:lnTo>
                <a:lnTo>
                  <a:pt x="13" y="18"/>
                </a:lnTo>
                <a:lnTo>
                  <a:pt x="16" y="15"/>
                </a:lnTo>
                <a:lnTo>
                  <a:pt x="17" y="10"/>
                </a:lnTo>
                <a:lnTo>
                  <a:pt x="18"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7" name="Freeform 251"/>
          <p:cNvSpPr>
            <a:spLocks/>
          </p:cNvSpPr>
          <p:nvPr/>
        </p:nvSpPr>
        <p:spPr bwMode="auto">
          <a:xfrm>
            <a:off x="5857875" y="2566988"/>
            <a:ext cx="1588" cy="1587"/>
          </a:xfrm>
          <a:custGeom>
            <a:avLst/>
            <a:gdLst>
              <a:gd name="T0" fmla="*/ 2147483646 w 2"/>
              <a:gd name="T1" fmla="*/ 0 h 3"/>
              <a:gd name="T2" fmla="*/ 0 w 2"/>
              <a:gd name="T3" fmla="*/ 0 h 3"/>
              <a:gd name="T4" fmla="*/ 0 w 2"/>
              <a:gd name="T5" fmla="*/ 2147483646 h 3"/>
              <a:gd name="T6" fmla="*/ 0 w 2"/>
              <a:gd name="T7" fmla="*/ 2147483646 h 3"/>
              <a:gd name="T8" fmla="*/ 2147483646 w 2"/>
              <a:gd name="T9" fmla="*/ 2147483646 h 3"/>
              <a:gd name="T10" fmla="*/ 2147483646 w 2"/>
              <a:gd name="T11" fmla="*/ 2147483646 h 3"/>
              <a:gd name="T12" fmla="*/ 2147483646 w 2"/>
              <a:gd name="T13" fmla="*/ 2147483646 h 3"/>
              <a:gd name="T14" fmla="*/ 2147483646 w 2"/>
              <a:gd name="T15" fmla="*/ 2147483646 h 3"/>
              <a:gd name="T16" fmla="*/ 2147483646 w 2"/>
              <a:gd name="T17" fmla="*/ 0 h 3"/>
              <a:gd name="T18" fmla="*/ 0 w 2"/>
              <a:gd name="T19" fmla="*/ 0 h 3"/>
              <a:gd name="T20" fmla="*/ 0 w 2"/>
              <a:gd name="T21" fmla="*/ 2147483646 h 3"/>
              <a:gd name="T22" fmla="*/ 2147483646 w 2"/>
              <a:gd name="T23" fmla="*/ 2147483646 h 3"/>
              <a:gd name="T24" fmla="*/ 2147483646 w 2"/>
              <a:gd name="T25" fmla="*/ 214748364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3">
                <a:moveTo>
                  <a:pt x="1" y="0"/>
                </a:moveTo>
                <a:lnTo>
                  <a:pt x="0" y="0"/>
                </a:lnTo>
                <a:lnTo>
                  <a:pt x="0" y="1"/>
                </a:lnTo>
                <a:lnTo>
                  <a:pt x="0" y="3"/>
                </a:lnTo>
                <a:lnTo>
                  <a:pt x="1" y="3"/>
                </a:lnTo>
                <a:lnTo>
                  <a:pt x="2" y="3"/>
                </a:lnTo>
                <a:lnTo>
                  <a:pt x="2" y="1"/>
                </a:lnTo>
                <a:lnTo>
                  <a:pt x="1" y="1"/>
                </a:lnTo>
                <a:lnTo>
                  <a:pt x="1" y="0"/>
                </a:lnTo>
                <a:lnTo>
                  <a:pt x="0" y="0"/>
                </a:lnTo>
                <a:lnTo>
                  <a:pt x="0" y="1"/>
                </a:lnTo>
                <a:lnTo>
                  <a:pt x="2" y="1"/>
                </a:lnTo>
                <a:lnTo>
                  <a:pt x="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8" name="Freeform 252"/>
          <p:cNvSpPr>
            <a:spLocks/>
          </p:cNvSpPr>
          <p:nvPr/>
        </p:nvSpPr>
        <p:spPr bwMode="auto">
          <a:xfrm>
            <a:off x="5810250" y="2566988"/>
            <a:ext cx="42863" cy="12700"/>
          </a:xfrm>
          <a:custGeom>
            <a:avLst/>
            <a:gdLst>
              <a:gd name="T0" fmla="*/ 2147483646 w 79"/>
              <a:gd name="T1" fmla="*/ 2147483646 h 24"/>
              <a:gd name="T2" fmla="*/ 2147483646 w 79"/>
              <a:gd name="T3" fmla="*/ 2147483646 h 24"/>
              <a:gd name="T4" fmla="*/ 2147483646 w 79"/>
              <a:gd name="T5" fmla="*/ 2147483646 h 24"/>
              <a:gd name="T6" fmla="*/ 2147483646 w 79"/>
              <a:gd name="T7" fmla="*/ 2147483646 h 24"/>
              <a:gd name="T8" fmla="*/ 2147483646 w 79"/>
              <a:gd name="T9" fmla="*/ 2147483646 h 24"/>
              <a:gd name="T10" fmla="*/ 2147483646 w 79"/>
              <a:gd name="T11" fmla="*/ 2147483646 h 24"/>
              <a:gd name="T12" fmla="*/ 2147483646 w 79"/>
              <a:gd name="T13" fmla="*/ 2147483646 h 24"/>
              <a:gd name="T14" fmla="*/ 2147483646 w 79"/>
              <a:gd name="T15" fmla="*/ 2147483646 h 24"/>
              <a:gd name="T16" fmla="*/ 2147483646 w 79"/>
              <a:gd name="T17" fmla="*/ 2147483646 h 24"/>
              <a:gd name="T18" fmla="*/ 2147483646 w 79"/>
              <a:gd name="T19" fmla="*/ 2147483646 h 24"/>
              <a:gd name="T20" fmla="*/ 2147483646 w 79"/>
              <a:gd name="T21" fmla="*/ 2147483646 h 24"/>
              <a:gd name="T22" fmla="*/ 2147483646 w 79"/>
              <a:gd name="T23" fmla="*/ 2147483646 h 24"/>
              <a:gd name="T24" fmla="*/ 2147483646 w 79"/>
              <a:gd name="T25" fmla="*/ 2147483646 h 24"/>
              <a:gd name="T26" fmla="*/ 2147483646 w 79"/>
              <a:gd name="T27" fmla="*/ 2147483646 h 24"/>
              <a:gd name="T28" fmla="*/ 2147483646 w 79"/>
              <a:gd name="T29" fmla="*/ 2147483646 h 24"/>
              <a:gd name="T30" fmla="*/ 2147483646 w 79"/>
              <a:gd name="T31" fmla="*/ 2147483646 h 24"/>
              <a:gd name="T32" fmla="*/ 2147483646 w 79"/>
              <a:gd name="T33" fmla="*/ 2147483646 h 24"/>
              <a:gd name="T34" fmla="*/ 2147483646 w 79"/>
              <a:gd name="T35" fmla="*/ 2147483646 h 24"/>
              <a:gd name="T36" fmla="*/ 2147483646 w 79"/>
              <a:gd name="T37" fmla="*/ 2147483646 h 24"/>
              <a:gd name="T38" fmla="*/ 2147483646 w 79"/>
              <a:gd name="T39" fmla="*/ 2147483646 h 24"/>
              <a:gd name="T40" fmla="*/ 2147483646 w 79"/>
              <a:gd name="T41" fmla="*/ 2147483646 h 24"/>
              <a:gd name="T42" fmla="*/ 2147483646 w 79"/>
              <a:gd name="T43" fmla="*/ 2147483646 h 24"/>
              <a:gd name="T44" fmla="*/ 2147483646 w 79"/>
              <a:gd name="T45" fmla="*/ 2147483646 h 24"/>
              <a:gd name="T46" fmla="*/ 2147483646 w 79"/>
              <a:gd name="T47" fmla="*/ 2147483646 h 24"/>
              <a:gd name="T48" fmla="*/ 2147483646 w 79"/>
              <a:gd name="T49" fmla="*/ 2147483646 h 24"/>
              <a:gd name="T50" fmla="*/ 2147483646 w 79"/>
              <a:gd name="T51" fmla="*/ 2147483646 h 24"/>
              <a:gd name="T52" fmla="*/ 2147483646 w 79"/>
              <a:gd name="T53" fmla="*/ 2147483646 h 24"/>
              <a:gd name="T54" fmla="*/ 2147483646 w 79"/>
              <a:gd name="T55" fmla="*/ 2147483646 h 24"/>
              <a:gd name="T56" fmla="*/ 2147483646 w 79"/>
              <a:gd name="T57" fmla="*/ 2147483646 h 24"/>
              <a:gd name="T58" fmla="*/ 2147483646 w 79"/>
              <a:gd name="T59" fmla="*/ 2147483646 h 24"/>
              <a:gd name="T60" fmla="*/ 2147483646 w 79"/>
              <a:gd name="T61" fmla="*/ 2147483646 h 24"/>
              <a:gd name="T62" fmla="*/ 2147483646 w 79"/>
              <a:gd name="T63" fmla="*/ 2147483646 h 24"/>
              <a:gd name="T64" fmla="*/ 2147483646 w 79"/>
              <a:gd name="T65" fmla="*/ 2147483646 h 24"/>
              <a:gd name="T66" fmla="*/ 2147483646 w 79"/>
              <a:gd name="T67" fmla="*/ 2147483646 h 24"/>
              <a:gd name="T68" fmla="*/ 0 w 79"/>
              <a:gd name="T69" fmla="*/ 0 h 24"/>
              <a:gd name="T70" fmla="*/ 0 w 79"/>
              <a:gd name="T71" fmla="*/ 2147483646 h 24"/>
              <a:gd name="T72" fmla="*/ 2147483646 w 79"/>
              <a:gd name="T73" fmla="*/ 2147483646 h 24"/>
              <a:gd name="T74" fmla="*/ 2147483646 w 79"/>
              <a:gd name="T75" fmla="*/ 2147483646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 h="24">
                <a:moveTo>
                  <a:pt x="79" y="14"/>
                </a:moveTo>
                <a:lnTo>
                  <a:pt x="78" y="15"/>
                </a:lnTo>
                <a:lnTo>
                  <a:pt x="72" y="18"/>
                </a:lnTo>
                <a:lnTo>
                  <a:pt x="65" y="19"/>
                </a:lnTo>
                <a:lnTo>
                  <a:pt x="61" y="19"/>
                </a:lnTo>
                <a:lnTo>
                  <a:pt x="68" y="18"/>
                </a:lnTo>
                <a:lnTo>
                  <a:pt x="74" y="17"/>
                </a:lnTo>
                <a:lnTo>
                  <a:pt x="78" y="15"/>
                </a:lnTo>
                <a:lnTo>
                  <a:pt x="73" y="17"/>
                </a:lnTo>
                <a:lnTo>
                  <a:pt x="68" y="18"/>
                </a:lnTo>
                <a:lnTo>
                  <a:pt x="61" y="19"/>
                </a:lnTo>
                <a:lnTo>
                  <a:pt x="56" y="19"/>
                </a:lnTo>
                <a:lnTo>
                  <a:pt x="49" y="19"/>
                </a:lnTo>
                <a:lnTo>
                  <a:pt x="43" y="19"/>
                </a:lnTo>
                <a:lnTo>
                  <a:pt x="49" y="20"/>
                </a:lnTo>
                <a:lnTo>
                  <a:pt x="56" y="20"/>
                </a:lnTo>
                <a:lnTo>
                  <a:pt x="61" y="19"/>
                </a:lnTo>
                <a:lnTo>
                  <a:pt x="68" y="20"/>
                </a:lnTo>
                <a:lnTo>
                  <a:pt x="59" y="24"/>
                </a:lnTo>
                <a:lnTo>
                  <a:pt x="49" y="24"/>
                </a:lnTo>
                <a:lnTo>
                  <a:pt x="37" y="24"/>
                </a:lnTo>
                <a:lnTo>
                  <a:pt x="26" y="20"/>
                </a:lnTo>
                <a:lnTo>
                  <a:pt x="25" y="15"/>
                </a:lnTo>
                <a:lnTo>
                  <a:pt x="30" y="17"/>
                </a:lnTo>
                <a:lnTo>
                  <a:pt x="36" y="18"/>
                </a:lnTo>
                <a:lnTo>
                  <a:pt x="43" y="19"/>
                </a:lnTo>
                <a:lnTo>
                  <a:pt x="36" y="18"/>
                </a:lnTo>
                <a:lnTo>
                  <a:pt x="30" y="17"/>
                </a:lnTo>
                <a:lnTo>
                  <a:pt x="23" y="14"/>
                </a:lnTo>
                <a:lnTo>
                  <a:pt x="19" y="13"/>
                </a:lnTo>
                <a:lnTo>
                  <a:pt x="12" y="7"/>
                </a:lnTo>
                <a:lnTo>
                  <a:pt x="19" y="12"/>
                </a:lnTo>
                <a:lnTo>
                  <a:pt x="12" y="7"/>
                </a:lnTo>
                <a:lnTo>
                  <a:pt x="6" y="4"/>
                </a:lnTo>
                <a:lnTo>
                  <a:pt x="0" y="0"/>
                </a:lnTo>
                <a:lnTo>
                  <a:pt x="0" y="1"/>
                </a:lnTo>
                <a:lnTo>
                  <a:pt x="7" y="5"/>
                </a:lnTo>
                <a:lnTo>
                  <a:pt x="12"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399" name="Freeform 253"/>
          <p:cNvSpPr>
            <a:spLocks/>
          </p:cNvSpPr>
          <p:nvPr/>
        </p:nvSpPr>
        <p:spPr bwMode="auto">
          <a:xfrm>
            <a:off x="5797550" y="2546350"/>
            <a:ext cx="11113" cy="23813"/>
          </a:xfrm>
          <a:custGeom>
            <a:avLst/>
            <a:gdLst>
              <a:gd name="T0" fmla="*/ 2147483646 w 21"/>
              <a:gd name="T1" fmla="*/ 2147483646 h 44"/>
              <a:gd name="T2" fmla="*/ 2147483646 w 21"/>
              <a:gd name="T3" fmla="*/ 2147483646 h 44"/>
              <a:gd name="T4" fmla="*/ 2147483646 w 21"/>
              <a:gd name="T5" fmla="*/ 2147483646 h 44"/>
              <a:gd name="T6" fmla="*/ 2147483646 w 21"/>
              <a:gd name="T7" fmla="*/ 2147483646 h 44"/>
              <a:gd name="T8" fmla="*/ 2147483646 w 21"/>
              <a:gd name="T9" fmla="*/ 2147483646 h 44"/>
              <a:gd name="T10" fmla="*/ 2147483646 w 21"/>
              <a:gd name="T11" fmla="*/ 2147483646 h 44"/>
              <a:gd name="T12" fmla="*/ 2147483646 w 21"/>
              <a:gd name="T13" fmla="*/ 2147483646 h 44"/>
              <a:gd name="T14" fmla="*/ 2147483646 w 21"/>
              <a:gd name="T15" fmla="*/ 2147483646 h 44"/>
              <a:gd name="T16" fmla="*/ 2147483646 w 21"/>
              <a:gd name="T17" fmla="*/ 2147483646 h 44"/>
              <a:gd name="T18" fmla="*/ 2147483646 w 21"/>
              <a:gd name="T19" fmla="*/ 2147483646 h 44"/>
              <a:gd name="T20" fmla="*/ 2147483646 w 21"/>
              <a:gd name="T21" fmla="*/ 2147483646 h 44"/>
              <a:gd name="T22" fmla="*/ 2147483646 w 21"/>
              <a:gd name="T23" fmla="*/ 2147483646 h 44"/>
              <a:gd name="T24" fmla="*/ 2147483646 w 21"/>
              <a:gd name="T25" fmla="*/ 2147483646 h 44"/>
              <a:gd name="T26" fmla="*/ 2147483646 w 21"/>
              <a:gd name="T27" fmla="*/ 2147483646 h 44"/>
              <a:gd name="T28" fmla="*/ 2147483646 w 21"/>
              <a:gd name="T29" fmla="*/ 2147483646 h 44"/>
              <a:gd name="T30" fmla="*/ 2147483646 w 21"/>
              <a:gd name="T31" fmla="*/ 2147483646 h 44"/>
              <a:gd name="T32" fmla="*/ 2147483646 w 21"/>
              <a:gd name="T33" fmla="*/ 2147483646 h 44"/>
              <a:gd name="T34" fmla="*/ 2147483646 w 21"/>
              <a:gd name="T35" fmla="*/ 2147483646 h 44"/>
              <a:gd name="T36" fmla="*/ 2147483646 w 21"/>
              <a:gd name="T37" fmla="*/ 2147483646 h 44"/>
              <a:gd name="T38" fmla="*/ 2147483646 w 21"/>
              <a:gd name="T39" fmla="*/ 2147483646 h 44"/>
              <a:gd name="T40" fmla="*/ 2147483646 w 21"/>
              <a:gd name="T41" fmla="*/ 2147483646 h 44"/>
              <a:gd name="T42" fmla="*/ 2147483646 w 21"/>
              <a:gd name="T43" fmla="*/ 2147483646 h 44"/>
              <a:gd name="T44" fmla="*/ 2147483646 w 21"/>
              <a:gd name="T45" fmla="*/ 2147483646 h 44"/>
              <a:gd name="T46" fmla="*/ 2147483646 w 21"/>
              <a:gd name="T47" fmla="*/ 0 h 44"/>
              <a:gd name="T48" fmla="*/ 0 w 21"/>
              <a:gd name="T49" fmla="*/ 0 h 44"/>
              <a:gd name="T50" fmla="*/ 2147483646 w 21"/>
              <a:gd name="T51" fmla="*/ 2147483646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 h="44">
                <a:moveTo>
                  <a:pt x="17" y="44"/>
                </a:moveTo>
                <a:lnTo>
                  <a:pt x="7" y="36"/>
                </a:lnTo>
                <a:lnTo>
                  <a:pt x="15" y="30"/>
                </a:lnTo>
                <a:lnTo>
                  <a:pt x="20" y="33"/>
                </a:lnTo>
                <a:lnTo>
                  <a:pt x="15" y="30"/>
                </a:lnTo>
                <a:lnTo>
                  <a:pt x="13" y="24"/>
                </a:lnTo>
                <a:lnTo>
                  <a:pt x="15" y="30"/>
                </a:lnTo>
                <a:lnTo>
                  <a:pt x="20" y="31"/>
                </a:lnTo>
                <a:lnTo>
                  <a:pt x="21" y="31"/>
                </a:lnTo>
                <a:lnTo>
                  <a:pt x="20" y="31"/>
                </a:lnTo>
                <a:lnTo>
                  <a:pt x="21" y="29"/>
                </a:lnTo>
                <a:lnTo>
                  <a:pt x="20" y="30"/>
                </a:lnTo>
                <a:lnTo>
                  <a:pt x="20" y="31"/>
                </a:lnTo>
                <a:lnTo>
                  <a:pt x="13" y="24"/>
                </a:lnTo>
                <a:lnTo>
                  <a:pt x="7" y="18"/>
                </a:lnTo>
                <a:lnTo>
                  <a:pt x="13" y="24"/>
                </a:lnTo>
                <a:lnTo>
                  <a:pt x="7" y="18"/>
                </a:lnTo>
                <a:lnTo>
                  <a:pt x="3" y="12"/>
                </a:lnTo>
                <a:lnTo>
                  <a:pt x="7" y="18"/>
                </a:lnTo>
                <a:lnTo>
                  <a:pt x="3" y="12"/>
                </a:lnTo>
                <a:lnTo>
                  <a:pt x="2" y="6"/>
                </a:lnTo>
                <a:lnTo>
                  <a:pt x="3" y="12"/>
                </a:lnTo>
                <a:lnTo>
                  <a:pt x="2" y="6"/>
                </a:lnTo>
                <a:lnTo>
                  <a:pt x="1" y="0"/>
                </a:lnTo>
                <a:lnTo>
                  <a:pt x="0" y="0"/>
                </a:lnTo>
                <a:lnTo>
                  <a:pt x="2"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0" name="Freeform 254"/>
          <p:cNvSpPr>
            <a:spLocks/>
          </p:cNvSpPr>
          <p:nvPr/>
        </p:nvSpPr>
        <p:spPr bwMode="auto">
          <a:xfrm>
            <a:off x="5807075" y="2546350"/>
            <a:ext cx="41275" cy="20638"/>
          </a:xfrm>
          <a:custGeom>
            <a:avLst/>
            <a:gdLst>
              <a:gd name="T0" fmla="*/ 2147483646 w 78"/>
              <a:gd name="T1" fmla="*/ 2147483646 h 40"/>
              <a:gd name="T2" fmla="*/ 0 w 78"/>
              <a:gd name="T3" fmla="*/ 2147483646 h 40"/>
              <a:gd name="T4" fmla="*/ 2147483646 w 78"/>
              <a:gd name="T5" fmla="*/ 0 h 40"/>
              <a:gd name="T6" fmla="*/ 2147483646 w 78"/>
              <a:gd name="T7" fmla="*/ 2147483646 h 40"/>
              <a:gd name="T8" fmla="*/ 2147483646 w 78"/>
              <a:gd name="T9" fmla="*/ 2147483646 h 40"/>
              <a:gd name="T10" fmla="*/ 2147483646 w 78"/>
              <a:gd name="T11" fmla="*/ 2147483646 h 40"/>
              <a:gd name="T12" fmla="*/ 2147483646 w 78"/>
              <a:gd name="T13" fmla="*/ 2147483646 h 40"/>
              <a:gd name="T14" fmla="*/ 2147483646 w 78"/>
              <a:gd name="T15" fmla="*/ 2147483646 h 40"/>
              <a:gd name="T16" fmla="*/ 2147483646 w 78"/>
              <a:gd name="T17" fmla="*/ 2147483646 h 40"/>
              <a:gd name="T18" fmla="*/ 2147483646 w 78"/>
              <a:gd name="T19" fmla="*/ 2147483646 h 40"/>
              <a:gd name="T20" fmla="*/ 2147483646 w 78"/>
              <a:gd name="T21" fmla="*/ 2147483646 h 40"/>
              <a:gd name="T22" fmla="*/ 2147483646 w 78"/>
              <a:gd name="T23" fmla="*/ 2147483646 h 40"/>
              <a:gd name="T24" fmla="*/ 2147483646 w 78"/>
              <a:gd name="T25" fmla="*/ 2147483646 h 40"/>
              <a:gd name="T26" fmla="*/ 2147483646 w 78"/>
              <a:gd name="T27" fmla="*/ 2147483646 h 40"/>
              <a:gd name="T28" fmla="*/ 2147483646 w 78"/>
              <a:gd name="T29" fmla="*/ 2147483646 h 40"/>
              <a:gd name="T30" fmla="*/ 2147483646 w 78"/>
              <a:gd name="T31" fmla="*/ 2147483646 h 40"/>
              <a:gd name="T32" fmla="*/ 2147483646 w 78"/>
              <a:gd name="T33" fmla="*/ 2147483646 h 40"/>
              <a:gd name="T34" fmla="*/ 2147483646 w 78"/>
              <a:gd name="T35" fmla="*/ 2147483646 h 40"/>
              <a:gd name="T36" fmla="*/ 2147483646 w 78"/>
              <a:gd name="T37" fmla="*/ 2147483646 h 40"/>
              <a:gd name="T38" fmla="*/ 2147483646 w 78"/>
              <a:gd name="T39" fmla="*/ 0 h 40"/>
              <a:gd name="T40" fmla="*/ 2147483646 w 78"/>
              <a:gd name="T41" fmla="*/ 2147483646 h 40"/>
              <a:gd name="T42" fmla="*/ 2147483646 w 78"/>
              <a:gd name="T43" fmla="*/ 2147483646 h 40"/>
              <a:gd name="T44" fmla="*/ 2147483646 w 78"/>
              <a:gd name="T45" fmla="*/ 2147483646 h 40"/>
              <a:gd name="T46" fmla="*/ 2147483646 w 78"/>
              <a:gd name="T47" fmla="*/ 2147483646 h 40"/>
              <a:gd name="T48" fmla="*/ 2147483646 w 78"/>
              <a:gd name="T49" fmla="*/ 2147483646 h 40"/>
              <a:gd name="T50" fmla="*/ 2147483646 w 78"/>
              <a:gd name="T51" fmla="*/ 2147483646 h 40"/>
              <a:gd name="T52" fmla="*/ 2147483646 w 78"/>
              <a:gd name="T53" fmla="*/ 2147483646 h 40"/>
              <a:gd name="T54" fmla="*/ 2147483646 w 78"/>
              <a:gd name="T55" fmla="*/ 2147483646 h 40"/>
              <a:gd name="T56" fmla="*/ 2147483646 w 78"/>
              <a:gd name="T57" fmla="*/ 2147483646 h 40"/>
              <a:gd name="T58" fmla="*/ 2147483646 w 78"/>
              <a:gd name="T59" fmla="*/ 2147483646 h 40"/>
              <a:gd name="T60" fmla="*/ 2147483646 w 78"/>
              <a:gd name="T61" fmla="*/ 2147483646 h 40"/>
              <a:gd name="T62" fmla="*/ 2147483646 w 78"/>
              <a:gd name="T63" fmla="*/ 2147483646 h 40"/>
              <a:gd name="T64" fmla="*/ 2147483646 w 78"/>
              <a:gd name="T65" fmla="*/ 2147483646 h 40"/>
              <a:gd name="T66" fmla="*/ 2147483646 w 78"/>
              <a:gd name="T67" fmla="*/ 2147483646 h 40"/>
              <a:gd name="T68" fmla="*/ 2147483646 w 78"/>
              <a:gd name="T69" fmla="*/ 2147483646 h 40"/>
              <a:gd name="T70" fmla="*/ 2147483646 w 78"/>
              <a:gd name="T71" fmla="*/ 2147483646 h 40"/>
              <a:gd name="T72" fmla="*/ 2147483646 w 78"/>
              <a:gd name="T73" fmla="*/ 2147483646 h 40"/>
              <a:gd name="T74" fmla="*/ 2147483646 w 78"/>
              <a:gd name="T75" fmla="*/ 2147483646 h 40"/>
              <a:gd name="T76" fmla="*/ 2147483646 w 78"/>
              <a:gd name="T77" fmla="*/ 2147483646 h 40"/>
              <a:gd name="T78" fmla="*/ 2147483646 w 78"/>
              <a:gd name="T79" fmla="*/ 2147483646 h 40"/>
              <a:gd name="T80" fmla="*/ 2147483646 w 78"/>
              <a:gd name="T81" fmla="*/ 2147483646 h 40"/>
              <a:gd name="T82" fmla="*/ 2147483646 w 78"/>
              <a:gd name="T83" fmla="*/ 2147483646 h 40"/>
              <a:gd name="T84" fmla="*/ 2147483646 w 78"/>
              <a:gd name="T85" fmla="*/ 2147483646 h 40"/>
              <a:gd name="T86" fmla="*/ 2147483646 w 78"/>
              <a:gd name="T87" fmla="*/ 2147483646 h 40"/>
              <a:gd name="T88" fmla="*/ 2147483646 w 78"/>
              <a:gd name="T89" fmla="*/ 2147483646 h 40"/>
              <a:gd name="T90" fmla="*/ 2147483646 w 78"/>
              <a:gd name="T91" fmla="*/ 2147483646 h 40"/>
              <a:gd name="T92" fmla="*/ 2147483646 w 78"/>
              <a:gd name="T93" fmla="*/ 2147483646 h 40"/>
              <a:gd name="T94" fmla="*/ 2147483646 w 78"/>
              <a:gd name="T95" fmla="*/ 2147483646 h 40"/>
              <a:gd name="T96" fmla="*/ 2147483646 w 78"/>
              <a:gd name="T97" fmla="*/ 2147483646 h 40"/>
              <a:gd name="T98" fmla="*/ 2147483646 w 78"/>
              <a:gd name="T99" fmla="*/ 2147483646 h 40"/>
              <a:gd name="T100" fmla="*/ 2147483646 w 78"/>
              <a:gd name="T101" fmla="*/ 2147483646 h 40"/>
              <a:gd name="T102" fmla="*/ 2147483646 w 78"/>
              <a:gd name="T103" fmla="*/ 2147483646 h 40"/>
              <a:gd name="T104" fmla="*/ 2147483646 w 78"/>
              <a:gd name="T105" fmla="*/ 2147483646 h 40"/>
              <a:gd name="T106" fmla="*/ 2147483646 w 78"/>
              <a:gd name="T107" fmla="*/ 2147483646 h 40"/>
              <a:gd name="T108" fmla="*/ 2147483646 w 78"/>
              <a:gd name="T109" fmla="*/ 2147483646 h 40"/>
              <a:gd name="T110" fmla="*/ 2147483646 w 78"/>
              <a:gd name="T111" fmla="*/ 2147483646 h 40"/>
              <a:gd name="T112" fmla="*/ 2147483646 w 78"/>
              <a:gd name="T113" fmla="*/ 2147483646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8" h="40">
                <a:moveTo>
                  <a:pt x="2" y="7"/>
                </a:moveTo>
                <a:lnTo>
                  <a:pt x="0" y="1"/>
                </a:lnTo>
                <a:lnTo>
                  <a:pt x="2" y="0"/>
                </a:lnTo>
                <a:lnTo>
                  <a:pt x="5" y="6"/>
                </a:lnTo>
                <a:lnTo>
                  <a:pt x="6" y="6"/>
                </a:lnTo>
                <a:lnTo>
                  <a:pt x="8" y="9"/>
                </a:lnTo>
                <a:lnTo>
                  <a:pt x="12" y="13"/>
                </a:lnTo>
                <a:lnTo>
                  <a:pt x="14" y="19"/>
                </a:lnTo>
                <a:lnTo>
                  <a:pt x="19" y="21"/>
                </a:lnTo>
                <a:lnTo>
                  <a:pt x="23" y="26"/>
                </a:lnTo>
                <a:lnTo>
                  <a:pt x="27" y="30"/>
                </a:lnTo>
                <a:lnTo>
                  <a:pt x="26" y="31"/>
                </a:lnTo>
                <a:lnTo>
                  <a:pt x="21" y="26"/>
                </a:lnTo>
                <a:lnTo>
                  <a:pt x="18" y="24"/>
                </a:lnTo>
                <a:lnTo>
                  <a:pt x="13" y="19"/>
                </a:lnTo>
                <a:lnTo>
                  <a:pt x="11" y="14"/>
                </a:lnTo>
                <a:lnTo>
                  <a:pt x="6" y="11"/>
                </a:lnTo>
                <a:lnTo>
                  <a:pt x="5" y="6"/>
                </a:lnTo>
                <a:lnTo>
                  <a:pt x="6" y="6"/>
                </a:lnTo>
                <a:lnTo>
                  <a:pt x="3" y="0"/>
                </a:lnTo>
                <a:lnTo>
                  <a:pt x="2" y="7"/>
                </a:lnTo>
                <a:lnTo>
                  <a:pt x="5" y="11"/>
                </a:lnTo>
                <a:lnTo>
                  <a:pt x="8" y="17"/>
                </a:lnTo>
                <a:lnTo>
                  <a:pt x="12" y="20"/>
                </a:lnTo>
                <a:lnTo>
                  <a:pt x="17" y="25"/>
                </a:lnTo>
                <a:lnTo>
                  <a:pt x="19" y="28"/>
                </a:lnTo>
                <a:lnTo>
                  <a:pt x="25" y="32"/>
                </a:lnTo>
                <a:lnTo>
                  <a:pt x="32" y="32"/>
                </a:lnTo>
                <a:lnTo>
                  <a:pt x="37" y="34"/>
                </a:lnTo>
                <a:lnTo>
                  <a:pt x="42" y="36"/>
                </a:lnTo>
                <a:lnTo>
                  <a:pt x="49" y="37"/>
                </a:lnTo>
                <a:lnTo>
                  <a:pt x="54" y="39"/>
                </a:lnTo>
                <a:lnTo>
                  <a:pt x="57" y="39"/>
                </a:lnTo>
                <a:lnTo>
                  <a:pt x="64" y="37"/>
                </a:lnTo>
                <a:lnTo>
                  <a:pt x="70" y="37"/>
                </a:lnTo>
                <a:lnTo>
                  <a:pt x="74" y="36"/>
                </a:lnTo>
                <a:lnTo>
                  <a:pt x="72" y="36"/>
                </a:lnTo>
                <a:lnTo>
                  <a:pt x="78" y="34"/>
                </a:lnTo>
                <a:lnTo>
                  <a:pt x="78" y="36"/>
                </a:lnTo>
                <a:lnTo>
                  <a:pt x="72" y="37"/>
                </a:lnTo>
                <a:lnTo>
                  <a:pt x="67" y="39"/>
                </a:lnTo>
                <a:lnTo>
                  <a:pt x="62" y="40"/>
                </a:lnTo>
                <a:lnTo>
                  <a:pt x="56" y="40"/>
                </a:lnTo>
                <a:lnTo>
                  <a:pt x="51" y="40"/>
                </a:lnTo>
                <a:lnTo>
                  <a:pt x="44" y="40"/>
                </a:lnTo>
                <a:lnTo>
                  <a:pt x="41" y="39"/>
                </a:lnTo>
                <a:lnTo>
                  <a:pt x="36" y="37"/>
                </a:lnTo>
                <a:lnTo>
                  <a:pt x="29" y="34"/>
                </a:lnTo>
                <a:lnTo>
                  <a:pt x="31" y="33"/>
                </a:lnTo>
                <a:lnTo>
                  <a:pt x="36" y="34"/>
                </a:lnTo>
                <a:lnTo>
                  <a:pt x="42" y="37"/>
                </a:lnTo>
                <a:lnTo>
                  <a:pt x="48" y="39"/>
                </a:lnTo>
                <a:lnTo>
                  <a:pt x="51" y="39"/>
                </a:lnTo>
                <a:lnTo>
                  <a:pt x="56" y="39"/>
                </a:lnTo>
                <a:lnTo>
                  <a:pt x="64" y="39"/>
                </a:lnTo>
                <a:lnTo>
                  <a:pt x="67" y="37"/>
                </a:lnTo>
                <a:lnTo>
                  <a:pt x="72"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1" name="Line 255"/>
          <p:cNvSpPr>
            <a:spLocks noChangeShapeType="1"/>
          </p:cNvSpPr>
          <p:nvPr/>
        </p:nvSpPr>
        <p:spPr bwMode="auto">
          <a:xfrm flipV="1">
            <a:off x="5846763" y="2576513"/>
            <a:ext cx="31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02" name="Freeform 256"/>
          <p:cNvSpPr>
            <a:spLocks/>
          </p:cNvSpPr>
          <p:nvPr/>
        </p:nvSpPr>
        <p:spPr bwMode="auto">
          <a:xfrm>
            <a:off x="5832475" y="2573338"/>
            <a:ext cx="1588" cy="1587"/>
          </a:xfrm>
          <a:custGeom>
            <a:avLst/>
            <a:gdLst>
              <a:gd name="T0" fmla="*/ 2147483646 w 2"/>
              <a:gd name="T1" fmla="*/ 2147483646 h 3"/>
              <a:gd name="T2" fmla="*/ 2147483646 w 2"/>
              <a:gd name="T3" fmla="*/ 2147483646 h 3"/>
              <a:gd name="T4" fmla="*/ 2147483646 w 2"/>
              <a:gd name="T5" fmla="*/ 0 h 3"/>
              <a:gd name="T6" fmla="*/ 2147483646 w 2"/>
              <a:gd name="T7" fmla="*/ 0 h 3"/>
              <a:gd name="T8" fmla="*/ 0 w 2"/>
              <a:gd name="T9" fmla="*/ 0 h 3"/>
              <a:gd name="T10" fmla="*/ 0 w 2"/>
              <a:gd name="T11" fmla="*/ 2147483646 h 3"/>
              <a:gd name="T12" fmla="*/ 0 w 2"/>
              <a:gd name="T13" fmla="*/ 2147483646 h 3"/>
              <a:gd name="T14" fmla="*/ 2147483646 w 2"/>
              <a:gd name="T15" fmla="*/ 2147483646 h 3"/>
              <a:gd name="T16" fmla="*/ 2147483646 w 2"/>
              <a:gd name="T17" fmla="*/ 2147483646 h 3"/>
              <a:gd name="T18" fmla="*/ 2147483646 w 2"/>
              <a:gd name="T19" fmla="*/ 2147483646 h 3"/>
              <a:gd name="T20" fmla="*/ 0 w 2"/>
              <a:gd name="T21" fmla="*/ 2147483646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3">
                <a:moveTo>
                  <a:pt x="2" y="3"/>
                </a:moveTo>
                <a:lnTo>
                  <a:pt x="2" y="1"/>
                </a:lnTo>
                <a:lnTo>
                  <a:pt x="2" y="0"/>
                </a:lnTo>
                <a:lnTo>
                  <a:pt x="1" y="0"/>
                </a:lnTo>
                <a:lnTo>
                  <a:pt x="0" y="0"/>
                </a:lnTo>
                <a:lnTo>
                  <a:pt x="0" y="1"/>
                </a:lnTo>
                <a:lnTo>
                  <a:pt x="0" y="3"/>
                </a:lnTo>
                <a:lnTo>
                  <a:pt x="1" y="3"/>
                </a:lnTo>
                <a:lnTo>
                  <a:pt x="2" y="3"/>
                </a:lnTo>
                <a:lnTo>
                  <a:pt x="2"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3" name="Freeform 257"/>
          <p:cNvSpPr>
            <a:spLocks/>
          </p:cNvSpPr>
          <p:nvPr/>
        </p:nvSpPr>
        <p:spPr bwMode="auto">
          <a:xfrm>
            <a:off x="5807075" y="2562225"/>
            <a:ext cx="11113" cy="14288"/>
          </a:xfrm>
          <a:custGeom>
            <a:avLst/>
            <a:gdLst>
              <a:gd name="T0" fmla="*/ 2147483646 w 22"/>
              <a:gd name="T1" fmla="*/ 2147483646 h 27"/>
              <a:gd name="T2" fmla="*/ 2147483646 w 22"/>
              <a:gd name="T3" fmla="*/ 2147483646 h 27"/>
              <a:gd name="T4" fmla="*/ 0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0 h 27"/>
              <a:gd name="T18" fmla="*/ 2147483646 w 22"/>
              <a:gd name="T19" fmla="*/ 0 h 27"/>
              <a:gd name="T20" fmla="*/ 2147483646 w 22"/>
              <a:gd name="T21" fmla="*/ 0 h 27"/>
              <a:gd name="T22" fmla="*/ 2147483646 w 22"/>
              <a:gd name="T23" fmla="*/ 2147483646 h 27"/>
              <a:gd name="T24" fmla="*/ 2147483646 w 22"/>
              <a:gd name="T25" fmla="*/ 2147483646 h 27"/>
              <a:gd name="T26" fmla="*/ 2147483646 w 22"/>
              <a:gd name="T27" fmla="*/ 2147483646 h 27"/>
              <a:gd name="T28" fmla="*/ 2147483646 w 22"/>
              <a:gd name="T29" fmla="*/ 2147483646 h 27"/>
              <a:gd name="T30" fmla="*/ 2147483646 w 22"/>
              <a:gd name="T31" fmla="*/ 2147483646 h 27"/>
              <a:gd name="T32" fmla="*/ 2147483646 w 22"/>
              <a:gd name="T33" fmla="*/ 0 h 27"/>
              <a:gd name="T34" fmla="*/ 2147483646 w 2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7">
                <a:moveTo>
                  <a:pt x="22" y="27"/>
                </a:moveTo>
                <a:lnTo>
                  <a:pt x="12" y="22"/>
                </a:lnTo>
                <a:lnTo>
                  <a:pt x="0" y="15"/>
                </a:lnTo>
                <a:lnTo>
                  <a:pt x="7" y="10"/>
                </a:lnTo>
                <a:lnTo>
                  <a:pt x="3" y="4"/>
                </a:lnTo>
                <a:lnTo>
                  <a:pt x="7" y="9"/>
                </a:lnTo>
                <a:lnTo>
                  <a:pt x="4" y="2"/>
                </a:lnTo>
                <a:lnTo>
                  <a:pt x="4" y="1"/>
                </a:lnTo>
                <a:lnTo>
                  <a:pt x="4" y="0"/>
                </a:lnTo>
                <a:lnTo>
                  <a:pt x="3" y="0"/>
                </a:lnTo>
                <a:lnTo>
                  <a:pt x="1" y="0"/>
                </a:lnTo>
                <a:lnTo>
                  <a:pt x="1" y="1"/>
                </a:lnTo>
                <a:lnTo>
                  <a:pt x="3" y="1"/>
                </a:lnTo>
                <a:lnTo>
                  <a:pt x="1" y="1"/>
                </a:lnTo>
                <a:lnTo>
                  <a:pt x="4" y="1"/>
                </a:lnTo>
                <a:lnTo>
                  <a:pt x="4" y="2"/>
                </a:lnTo>
                <a:lnTo>
                  <a:pt x="4" y="0"/>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4" name="Freeform 258"/>
          <p:cNvSpPr>
            <a:spLocks/>
          </p:cNvSpPr>
          <p:nvPr/>
        </p:nvSpPr>
        <p:spPr bwMode="auto">
          <a:xfrm>
            <a:off x="5789613" y="2549525"/>
            <a:ext cx="7937" cy="12700"/>
          </a:xfrm>
          <a:custGeom>
            <a:avLst/>
            <a:gdLst>
              <a:gd name="T0" fmla="*/ 2147483646 w 14"/>
              <a:gd name="T1" fmla="*/ 2147483646 h 22"/>
              <a:gd name="T2" fmla="*/ 2147483646 w 14"/>
              <a:gd name="T3" fmla="*/ 2147483646 h 22"/>
              <a:gd name="T4" fmla="*/ 0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14" y="22"/>
                </a:moveTo>
                <a:lnTo>
                  <a:pt x="4" y="1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5" name="Freeform 259"/>
          <p:cNvSpPr>
            <a:spLocks/>
          </p:cNvSpPr>
          <p:nvPr/>
        </p:nvSpPr>
        <p:spPr bwMode="auto">
          <a:xfrm>
            <a:off x="5767388" y="2546350"/>
            <a:ext cx="20637" cy="42863"/>
          </a:xfrm>
          <a:custGeom>
            <a:avLst/>
            <a:gdLst>
              <a:gd name="T0" fmla="*/ 2147483646 w 39"/>
              <a:gd name="T1" fmla="*/ 2147483646 h 83"/>
              <a:gd name="T2" fmla="*/ 2147483646 w 39"/>
              <a:gd name="T3" fmla="*/ 2147483646 h 83"/>
              <a:gd name="T4" fmla="*/ 2147483646 w 39"/>
              <a:gd name="T5" fmla="*/ 2147483646 h 83"/>
              <a:gd name="T6" fmla="*/ 2147483646 w 39"/>
              <a:gd name="T7" fmla="*/ 2147483646 h 83"/>
              <a:gd name="T8" fmla="*/ 2147483646 w 39"/>
              <a:gd name="T9" fmla="*/ 2147483646 h 83"/>
              <a:gd name="T10" fmla="*/ 2147483646 w 39"/>
              <a:gd name="T11" fmla="*/ 2147483646 h 83"/>
              <a:gd name="T12" fmla="*/ 2147483646 w 39"/>
              <a:gd name="T13" fmla="*/ 2147483646 h 83"/>
              <a:gd name="T14" fmla="*/ 2147483646 w 39"/>
              <a:gd name="T15" fmla="*/ 2147483646 h 83"/>
              <a:gd name="T16" fmla="*/ 2147483646 w 39"/>
              <a:gd name="T17" fmla="*/ 2147483646 h 83"/>
              <a:gd name="T18" fmla="*/ 2147483646 w 39"/>
              <a:gd name="T19" fmla="*/ 2147483646 h 83"/>
              <a:gd name="T20" fmla="*/ 2147483646 w 39"/>
              <a:gd name="T21" fmla="*/ 2147483646 h 83"/>
              <a:gd name="T22" fmla="*/ 2147483646 w 39"/>
              <a:gd name="T23" fmla="*/ 2147483646 h 83"/>
              <a:gd name="T24" fmla="*/ 2147483646 w 39"/>
              <a:gd name="T25" fmla="*/ 2147483646 h 83"/>
              <a:gd name="T26" fmla="*/ 2147483646 w 39"/>
              <a:gd name="T27" fmla="*/ 2147483646 h 83"/>
              <a:gd name="T28" fmla="*/ 2147483646 w 39"/>
              <a:gd name="T29" fmla="*/ 2147483646 h 83"/>
              <a:gd name="T30" fmla="*/ 2147483646 w 39"/>
              <a:gd name="T31" fmla="*/ 2147483646 h 83"/>
              <a:gd name="T32" fmla="*/ 2147483646 w 39"/>
              <a:gd name="T33" fmla="*/ 2147483646 h 83"/>
              <a:gd name="T34" fmla="*/ 2147483646 w 39"/>
              <a:gd name="T35" fmla="*/ 2147483646 h 83"/>
              <a:gd name="T36" fmla="*/ 2147483646 w 39"/>
              <a:gd name="T37" fmla="*/ 2147483646 h 83"/>
              <a:gd name="T38" fmla="*/ 2147483646 w 39"/>
              <a:gd name="T39" fmla="*/ 2147483646 h 83"/>
              <a:gd name="T40" fmla="*/ 2147483646 w 39"/>
              <a:gd name="T41" fmla="*/ 2147483646 h 83"/>
              <a:gd name="T42" fmla="*/ 2147483646 w 39"/>
              <a:gd name="T43" fmla="*/ 2147483646 h 83"/>
              <a:gd name="T44" fmla="*/ 2147483646 w 39"/>
              <a:gd name="T45" fmla="*/ 2147483646 h 83"/>
              <a:gd name="T46" fmla="*/ 2147483646 w 39"/>
              <a:gd name="T47" fmla="*/ 2147483646 h 83"/>
              <a:gd name="T48" fmla="*/ 2147483646 w 39"/>
              <a:gd name="T49" fmla="*/ 2147483646 h 83"/>
              <a:gd name="T50" fmla="*/ 2147483646 w 39"/>
              <a:gd name="T51" fmla="*/ 2147483646 h 83"/>
              <a:gd name="T52" fmla="*/ 2147483646 w 39"/>
              <a:gd name="T53" fmla="*/ 2147483646 h 83"/>
              <a:gd name="T54" fmla="*/ 2147483646 w 39"/>
              <a:gd name="T55" fmla="*/ 2147483646 h 83"/>
              <a:gd name="T56" fmla="*/ 2147483646 w 39"/>
              <a:gd name="T57" fmla="*/ 2147483646 h 83"/>
              <a:gd name="T58" fmla="*/ 2147483646 w 39"/>
              <a:gd name="T59" fmla="*/ 2147483646 h 83"/>
              <a:gd name="T60" fmla="*/ 2147483646 w 39"/>
              <a:gd name="T61" fmla="*/ 2147483646 h 83"/>
              <a:gd name="T62" fmla="*/ 2147483646 w 39"/>
              <a:gd name="T63" fmla="*/ 2147483646 h 83"/>
              <a:gd name="T64" fmla="*/ 2147483646 w 39"/>
              <a:gd name="T65" fmla="*/ 2147483646 h 83"/>
              <a:gd name="T66" fmla="*/ 2147483646 w 39"/>
              <a:gd name="T67" fmla="*/ 2147483646 h 83"/>
              <a:gd name="T68" fmla="*/ 2147483646 w 39"/>
              <a:gd name="T69" fmla="*/ 2147483646 h 83"/>
              <a:gd name="T70" fmla="*/ 2147483646 w 39"/>
              <a:gd name="T71" fmla="*/ 2147483646 h 83"/>
              <a:gd name="T72" fmla="*/ 2147483646 w 39"/>
              <a:gd name="T73" fmla="*/ 2147483646 h 83"/>
              <a:gd name="T74" fmla="*/ 2147483646 w 39"/>
              <a:gd name="T75" fmla="*/ 2147483646 h 83"/>
              <a:gd name="T76" fmla="*/ 2147483646 w 39"/>
              <a:gd name="T77" fmla="*/ 2147483646 h 83"/>
              <a:gd name="T78" fmla="*/ 2147483646 w 39"/>
              <a:gd name="T79" fmla="*/ 2147483646 h 83"/>
              <a:gd name="T80" fmla="*/ 2147483646 w 39"/>
              <a:gd name="T81" fmla="*/ 2147483646 h 83"/>
              <a:gd name="T82" fmla="*/ 2147483646 w 39"/>
              <a:gd name="T83" fmla="*/ 2147483646 h 83"/>
              <a:gd name="T84" fmla="*/ 2147483646 w 39"/>
              <a:gd name="T85" fmla="*/ 2147483646 h 83"/>
              <a:gd name="T86" fmla="*/ 2147483646 w 39"/>
              <a:gd name="T87" fmla="*/ 2147483646 h 83"/>
              <a:gd name="T88" fmla="*/ 2147483646 w 39"/>
              <a:gd name="T89" fmla="*/ 2147483646 h 83"/>
              <a:gd name="T90" fmla="*/ 2147483646 w 39"/>
              <a:gd name="T91" fmla="*/ 2147483646 h 83"/>
              <a:gd name="T92" fmla="*/ 2147483646 w 39"/>
              <a:gd name="T93" fmla="*/ 2147483646 h 83"/>
              <a:gd name="T94" fmla="*/ 2147483646 w 39"/>
              <a:gd name="T95" fmla="*/ 2147483646 h 83"/>
              <a:gd name="T96" fmla="*/ 2147483646 w 39"/>
              <a:gd name="T97" fmla="*/ 2147483646 h 83"/>
              <a:gd name="T98" fmla="*/ 2147483646 w 39"/>
              <a:gd name="T99" fmla="*/ 2147483646 h 83"/>
              <a:gd name="T100" fmla="*/ 2147483646 w 39"/>
              <a:gd name="T101" fmla="*/ 2147483646 h 83"/>
              <a:gd name="T102" fmla="*/ 2147483646 w 39"/>
              <a:gd name="T103" fmla="*/ 2147483646 h 83"/>
              <a:gd name="T104" fmla="*/ 2147483646 w 39"/>
              <a:gd name="T105" fmla="*/ 2147483646 h 83"/>
              <a:gd name="T106" fmla="*/ 2147483646 w 39"/>
              <a:gd name="T107" fmla="*/ 2147483646 h 83"/>
              <a:gd name="T108" fmla="*/ 2147483646 w 39"/>
              <a:gd name="T109" fmla="*/ 2147483646 h 83"/>
              <a:gd name="T110" fmla="*/ 2147483646 w 39"/>
              <a:gd name="T111" fmla="*/ 2147483646 h 83"/>
              <a:gd name="T112" fmla="*/ 2147483646 w 39"/>
              <a:gd name="T113" fmla="*/ 2147483646 h 83"/>
              <a:gd name="T114" fmla="*/ 2147483646 w 39"/>
              <a:gd name="T115" fmla="*/ 2147483646 h 83"/>
              <a:gd name="T116" fmla="*/ 2147483646 w 39"/>
              <a:gd name="T117" fmla="*/ 2147483646 h 83"/>
              <a:gd name="T118" fmla="*/ 0 w 39"/>
              <a:gd name="T119" fmla="*/ 2147483646 h 83"/>
              <a:gd name="T120" fmla="*/ 0 w 39"/>
              <a:gd name="T121" fmla="*/ 2147483646 h 83"/>
              <a:gd name="T122" fmla="*/ 2147483646 w 39"/>
              <a:gd name="T123" fmla="*/ 2147483646 h 83"/>
              <a:gd name="T124" fmla="*/ 2147483646 w 39"/>
              <a:gd name="T125" fmla="*/ 2147483646 h 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 h="83">
                <a:moveTo>
                  <a:pt x="14" y="24"/>
                </a:moveTo>
                <a:lnTo>
                  <a:pt x="19" y="40"/>
                </a:lnTo>
                <a:lnTo>
                  <a:pt x="19" y="39"/>
                </a:lnTo>
                <a:lnTo>
                  <a:pt x="19" y="37"/>
                </a:lnTo>
                <a:lnTo>
                  <a:pt x="19" y="36"/>
                </a:lnTo>
                <a:lnTo>
                  <a:pt x="17" y="34"/>
                </a:lnTo>
                <a:lnTo>
                  <a:pt x="17" y="33"/>
                </a:lnTo>
                <a:lnTo>
                  <a:pt x="17" y="32"/>
                </a:lnTo>
                <a:lnTo>
                  <a:pt x="17" y="31"/>
                </a:lnTo>
                <a:lnTo>
                  <a:pt x="13" y="31"/>
                </a:lnTo>
                <a:lnTo>
                  <a:pt x="13" y="32"/>
                </a:lnTo>
                <a:lnTo>
                  <a:pt x="13" y="33"/>
                </a:lnTo>
                <a:lnTo>
                  <a:pt x="13" y="34"/>
                </a:lnTo>
                <a:lnTo>
                  <a:pt x="14" y="37"/>
                </a:lnTo>
                <a:lnTo>
                  <a:pt x="14" y="39"/>
                </a:lnTo>
                <a:lnTo>
                  <a:pt x="14" y="40"/>
                </a:lnTo>
                <a:lnTo>
                  <a:pt x="14" y="41"/>
                </a:lnTo>
                <a:lnTo>
                  <a:pt x="17" y="43"/>
                </a:lnTo>
                <a:lnTo>
                  <a:pt x="17" y="44"/>
                </a:lnTo>
                <a:lnTo>
                  <a:pt x="13" y="44"/>
                </a:lnTo>
                <a:lnTo>
                  <a:pt x="13" y="43"/>
                </a:lnTo>
                <a:lnTo>
                  <a:pt x="13" y="40"/>
                </a:lnTo>
                <a:lnTo>
                  <a:pt x="13" y="39"/>
                </a:lnTo>
                <a:lnTo>
                  <a:pt x="12" y="37"/>
                </a:lnTo>
                <a:lnTo>
                  <a:pt x="12" y="36"/>
                </a:lnTo>
                <a:lnTo>
                  <a:pt x="12" y="34"/>
                </a:lnTo>
                <a:lnTo>
                  <a:pt x="12" y="33"/>
                </a:lnTo>
                <a:lnTo>
                  <a:pt x="10" y="31"/>
                </a:lnTo>
                <a:lnTo>
                  <a:pt x="10" y="41"/>
                </a:lnTo>
                <a:lnTo>
                  <a:pt x="10" y="43"/>
                </a:lnTo>
                <a:lnTo>
                  <a:pt x="10" y="41"/>
                </a:lnTo>
                <a:lnTo>
                  <a:pt x="10" y="43"/>
                </a:lnTo>
                <a:lnTo>
                  <a:pt x="10" y="44"/>
                </a:lnTo>
                <a:lnTo>
                  <a:pt x="12" y="44"/>
                </a:lnTo>
                <a:lnTo>
                  <a:pt x="10" y="43"/>
                </a:lnTo>
                <a:lnTo>
                  <a:pt x="12" y="45"/>
                </a:lnTo>
                <a:lnTo>
                  <a:pt x="12" y="46"/>
                </a:lnTo>
                <a:lnTo>
                  <a:pt x="13" y="46"/>
                </a:lnTo>
                <a:lnTo>
                  <a:pt x="13" y="48"/>
                </a:lnTo>
                <a:lnTo>
                  <a:pt x="12" y="46"/>
                </a:lnTo>
                <a:lnTo>
                  <a:pt x="13" y="46"/>
                </a:lnTo>
                <a:lnTo>
                  <a:pt x="13" y="48"/>
                </a:lnTo>
                <a:lnTo>
                  <a:pt x="14" y="48"/>
                </a:lnTo>
                <a:lnTo>
                  <a:pt x="14" y="51"/>
                </a:lnTo>
                <a:lnTo>
                  <a:pt x="13" y="51"/>
                </a:lnTo>
                <a:lnTo>
                  <a:pt x="13" y="48"/>
                </a:lnTo>
                <a:lnTo>
                  <a:pt x="13" y="46"/>
                </a:lnTo>
                <a:lnTo>
                  <a:pt x="13" y="48"/>
                </a:lnTo>
                <a:lnTo>
                  <a:pt x="13" y="51"/>
                </a:lnTo>
                <a:lnTo>
                  <a:pt x="14" y="52"/>
                </a:lnTo>
                <a:lnTo>
                  <a:pt x="14" y="51"/>
                </a:lnTo>
                <a:lnTo>
                  <a:pt x="17" y="53"/>
                </a:lnTo>
                <a:lnTo>
                  <a:pt x="17" y="52"/>
                </a:lnTo>
                <a:lnTo>
                  <a:pt x="17" y="51"/>
                </a:lnTo>
                <a:lnTo>
                  <a:pt x="14" y="48"/>
                </a:lnTo>
                <a:lnTo>
                  <a:pt x="14" y="46"/>
                </a:lnTo>
                <a:lnTo>
                  <a:pt x="14" y="45"/>
                </a:lnTo>
                <a:lnTo>
                  <a:pt x="13" y="46"/>
                </a:lnTo>
                <a:lnTo>
                  <a:pt x="13" y="48"/>
                </a:lnTo>
                <a:lnTo>
                  <a:pt x="13" y="51"/>
                </a:lnTo>
                <a:lnTo>
                  <a:pt x="14" y="52"/>
                </a:lnTo>
                <a:lnTo>
                  <a:pt x="14" y="53"/>
                </a:lnTo>
                <a:lnTo>
                  <a:pt x="14" y="52"/>
                </a:lnTo>
                <a:lnTo>
                  <a:pt x="14" y="53"/>
                </a:lnTo>
                <a:lnTo>
                  <a:pt x="14" y="54"/>
                </a:lnTo>
                <a:lnTo>
                  <a:pt x="14" y="53"/>
                </a:lnTo>
                <a:lnTo>
                  <a:pt x="17" y="53"/>
                </a:lnTo>
                <a:lnTo>
                  <a:pt x="17" y="54"/>
                </a:lnTo>
                <a:lnTo>
                  <a:pt x="19" y="54"/>
                </a:lnTo>
                <a:lnTo>
                  <a:pt x="19" y="53"/>
                </a:lnTo>
                <a:lnTo>
                  <a:pt x="17" y="53"/>
                </a:lnTo>
                <a:lnTo>
                  <a:pt x="19" y="53"/>
                </a:lnTo>
                <a:lnTo>
                  <a:pt x="19" y="54"/>
                </a:lnTo>
                <a:lnTo>
                  <a:pt x="20" y="54"/>
                </a:lnTo>
                <a:lnTo>
                  <a:pt x="20" y="53"/>
                </a:lnTo>
                <a:lnTo>
                  <a:pt x="19" y="52"/>
                </a:lnTo>
                <a:lnTo>
                  <a:pt x="19" y="51"/>
                </a:lnTo>
                <a:lnTo>
                  <a:pt x="19" y="48"/>
                </a:lnTo>
                <a:lnTo>
                  <a:pt x="17" y="46"/>
                </a:lnTo>
                <a:lnTo>
                  <a:pt x="17" y="44"/>
                </a:lnTo>
                <a:lnTo>
                  <a:pt x="14" y="45"/>
                </a:lnTo>
                <a:lnTo>
                  <a:pt x="13" y="44"/>
                </a:lnTo>
                <a:lnTo>
                  <a:pt x="12" y="44"/>
                </a:lnTo>
                <a:lnTo>
                  <a:pt x="12" y="45"/>
                </a:lnTo>
                <a:lnTo>
                  <a:pt x="10" y="44"/>
                </a:lnTo>
                <a:lnTo>
                  <a:pt x="12" y="45"/>
                </a:lnTo>
                <a:lnTo>
                  <a:pt x="12" y="46"/>
                </a:lnTo>
                <a:lnTo>
                  <a:pt x="20" y="45"/>
                </a:lnTo>
                <a:lnTo>
                  <a:pt x="20" y="44"/>
                </a:lnTo>
                <a:lnTo>
                  <a:pt x="20" y="43"/>
                </a:lnTo>
                <a:lnTo>
                  <a:pt x="20" y="41"/>
                </a:lnTo>
                <a:lnTo>
                  <a:pt x="19" y="40"/>
                </a:lnTo>
                <a:lnTo>
                  <a:pt x="20" y="41"/>
                </a:lnTo>
                <a:lnTo>
                  <a:pt x="20" y="45"/>
                </a:lnTo>
                <a:lnTo>
                  <a:pt x="22" y="45"/>
                </a:lnTo>
                <a:lnTo>
                  <a:pt x="22" y="46"/>
                </a:lnTo>
                <a:lnTo>
                  <a:pt x="22" y="48"/>
                </a:lnTo>
                <a:lnTo>
                  <a:pt x="22" y="51"/>
                </a:lnTo>
                <a:lnTo>
                  <a:pt x="23" y="52"/>
                </a:lnTo>
                <a:lnTo>
                  <a:pt x="23" y="53"/>
                </a:lnTo>
                <a:lnTo>
                  <a:pt x="23" y="54"/>
                </a:lnTo>
                <a:lnTo>
                  <a:pt x="24" y="57"/>
                </a:lnTo>
                <a:lnTo>
                  <a:pt x="31" y="70"/>
                </a:lnTo>
                <a:lnTo>
                  <a:pt x="39" y="83"/>
                </a:lnTo>
                <a:lnTo>
                  <a:pt x="37" y="81"/>
                </a:lnTo>
                <a:lnTo>
                  <a:pt x="36" y="79"/>
                </a:lnTo>
                <a:lnTo>
                  <a:pt x="36" y="78"/>
                </a:lnTo>
                <a:lnTo>
                  <a:pt x="35" y="78"/>
                </a:lnTo>
                <a:lnTo>
                  <a:pt x="35" y="77"/>
                </a:lnTo>
                <a:lnTo>
                  <a:pt x="35" y="76"/>
                </a:lnTo>
                <a:lnTo>
                  <a:pt x="36" y="79"/>
                </a:lnTo>
                <a:lnTo>
                  <a:pt x="37" y="81"/>
                </a:lnTo>
                <a:lnTo>
                  <a:pt x="35" y="81"/>
                </a:lnTo>
                <a:lnTo>
                  <a:pt x="34" y="81"/>
                </a:lnTo>
                <a:lnTo>
                  <a:pt x="31" y="81"/>
                </a:lnTo>
                <a:lnTo>
                  <a:pt x="30" y="77"/>
                </a:lnTo>
                <a:lnTo>
                  <a:pt x="28" y="76"/>
                </a:lnTo>
                <a:lnTo>
                  <a:pt x="28" y="71"/>
                </a:lnTo>
                <a:lnTo>
                  <a:pt x="28" y="70"/>
                </a:lnTo>
                <a:lnTo>
                  <a:pt x="27" y="69"/>
                </a:lnTo>
                <a:lnTo>
                  <a:pt x="27" y="68"/>
                </a:lnTo>
                <a:lnTo>
                  <a:pt x="24" y="66"/>
                </a:lnTo>
                <a:lnTo>
                  <a:pt x="24" y="65"/>
                </a:lnTo>
                <a:lnTo>
                  <a:pt x="23" y="64"/>
                </a:lnTo>
                <a:lnTo>
                  <a:pt x="23" y="63"/>
                </a:lnTo>
                <a:lnTo>
                  <a:pt x="23" y="61"/>
                </a:lnTo>
                <a:lnTo>
                  <a:pt x="22" y="58"/>
                </a:lnTo>
                <a:lnTo>
                  <a:pt x="22" y="59"/>
                </a:lnTo>
                <a:lnTo>
                  <a:pt x="22" y="61"/>
                </a:lnTo>
                <a:lnTo>
                  <a:pt x="23" y="63"/>
                </a:lnTo>
                <a:lnTo>
                  <a:pt x="22" y="63"/>
                </a:lnTo>
                <a:lnTo>
                  <a:pt x="20" y="61"/>
                </a:lnTo>
                <a:lnTo>
                  <a:pt x="22" y="63"/>
                </a:lnTo>
                <a:lnTo>
                  <a:pt x="22" y="64"/>
                </a:lnTo>
                <a:lnTo>
                  <a:pt x="23" y="65"/>
                </a:lnTo>
                <a:lnTo>
                  <a:pt x="23" y="66"/>
                </a:lnTo>
                <a:lnTo>
                  <a:pt x="24" y="68"/>
                </a:lnTo>
                <a:lnTo>
                  <a:pt x="24" y="69"/>
                </a:lnTo>
                <a:lnTo>
                  <a:pt x="24" y="70"/>
                </a:lnTo>
                <a:lnTo>
                  <a:pt x="27" y="70"/>
                </a:lnTo>
                <a:lnTo>
                  <a:pt x="27" y="71"/>
                </a:lnTo>
                <a:lnTo>
                  <a:pt x="19" y="58"/>
                </a:lnTo>
                <a:lnTo>
                  <a:pt x="17" y="57"/>
                </a:lnTo>
                <a:lnTo>
                  <a:pt x="17" y="56"/>
                </a:lnTo>
                <a:lnTo>
                  <a:pt x="19" y="56"/>
                </a:lnTo>
                <a:lnTo>
                  <a:pt x="19" y="57"/>
                </a:lnTo>
                <a:lnTo>
                  <a:pt x="20" y="61"/>
                </a:lnTo>
                <a:lnTo>
                  <a:pt x="22" y="61"/>
                </a:lnTo>
                <a:lnTo>
                  <a:pt x="22" y="63"/>
                </a:lnTo>
                <a:lnTo>
                  <a:pt x="23" y="63"/>
                </a:lnTo>
                <a:lnTo>
                  <a:pt x="27" y="63"/>
                </a:lnTo>
                <a:lnTo>
                  <a:pt x="27" y="61"/>
                </a:lnTo>
                <a:lnTo>
                  <a:pt x="24" y="59"/>
                </a:lnTo>
                <a:lnTo>
                  <a:pt x="24" y="58"/>
                </a:lnTo>
                <a:lnTo>
                  <a:pt x="24" y="57"/>
                </a:lnTo>
                <a:lnTo>
                  <a:pt x="24" y="56"/>
                </a:lnTo>
                <a:lnTo>
                  <a:pt x="24" y="57"/>
                </a:lnTo>
                <a:lnTo>
                  <a:pt x="22" y="57"/>
                </a:lnTo>
                <a:lnTo>
                  <a:pt x="20" y="56"/>
                </a:lnTo>
                <a:lnTo>
                  <a:pt x="20" y="57"/>
                </a:lnTo>
                <a:lnTo>
                  <a:pt x="20" y="58"/>
                </a:lnTo>
                <a:lnTo>
                  <a:pt x="22" y="59"/>
                </a:lnTo>
                <a:lnTo>
                  <a:pt x="22" y="58"/>
                </a:lnTo>
                <a:lnTo>
                  <a:pt x="22" y="57"/>
                </a:lnTo>
                <a:lnTo>
                  <a:pt x="20" y="58"/>
                </a:lnTo>
                <a:lnTo>
                  <a:pt x="19" y="58"/>
                </a:lnTo>
                <a:lnTo>
                  <a:pt x="17" y="57"/>
                </a:lnTo>
                <a:lnTo>
                  <a:pt x="17" y="56"/>
                </a:lnTo>
                <a:lnTo>
                  <a:pt x="14" y="54"/>
                </a:lnTo>
                <a:lnTo>
                  <a:pt x="17" y="56"/>
                </a:lnTo>
                <a:lnTo>
                  <a:pt x="17" y="54"/>
                </a:lnTo>
                <a:lnTo>
                  <a:pt x="19" y="54"/>
                </a:lnTo>
                <a:lnTo>
                  <a:pt x="20" y="56"/>
                </a:lnTo>
                <a:lnTo>
                  <a:pt x="20" y="54"/>
                </a:lnTo>
                <a:lnTo>
                  <a:pt x="23" y="54"/>
                </a:lnTo>
                <a:lnTo>
                  <a:pt x="24" y="56"/>
                </a:lnTo>
                <a:lnTo>
                  <a:pt x="24" y="57"/>
                </a:lnTo>
                <a:lnTo>
                  <a:pt x="19" y="40"/>
                </a:lnTo>
                <a:lnTo>
                  <a:pt x="19" y="36"/>
                </a:lnTo>
                <a:lnTo>
                  <a:pt x="17" y="31"/>
                </a:lnTo>
                <a:lnTo>
                  <a:pt x="17" y="30"/>
                </a:lnTo>
                <a:lnTo>
                  <a:pt x="17" y="28"/>
                </a:lnTo>
                <a:lnTo>
                  <a:pt x="14" y="26"/>
                </a:lnTo>
                <a:lnTo>
                  <a:pt x="14" y="25"/>
                </a:lnTo>
                <a:lnTo>
                  <a:pt x="14" y="24"/>
                </a:lnTo>
                <a:lnTo>
                  <a:pt x="13" y="5"/>
                </a:lnTo>
                <a:lnTo>
                  <a:pt x="12" y="2"/>
                </a:lnTo>
                <a:lnTo>
                  <a:pt x="12" y="1"/>
                </a:lnTo>
                <a:lnTo>
                  <a:pt x="12" y="0"/>
                </a:lnTo>
                <a:lnTo>
                  <a:pt x="13" y="5"/>
                </a:lnTo>
                <a:lnTo>
                  <a:pt x="13" y="6"/>
                </a:lnTo>
                <a:lnTo>
                  <a:pt x="13" y="7"/>
                </a:lnTo>
                <a:lnTo>
                  <a:pt x="13" y="8"/>
                </a:lnTo>
                <a:lnTo>
                  <a:pt x="13" y="9"/>
                </a:lnTo>
                <a:lnTo>
                  <a:pt x="13" y="11"/>
                </a:lnTo>
                <a:lnTo>
                  <a:pt x="13" y="12"/>
                </a:lnTo>
                <a:lnTo>
                  <a:pt x="13" y="13"/>
                </a:lnTo>
                <a:lnTo>
                  <a:pt x="13" y="14"/>
                </a:lnTo>
                <a:lnTo>
                  <a:pt x="13" y="17"/>
                </a:lnTo>
                <a:lnTo>
                  <a:pt x="13" y="18"/>
                </a:lnTo>
                <a:lnTo>
                  <a:pt x="14" y="19"/>
                </a:lnTo>
                <a:lnTo>
                  <a:pt x="14" y="20"/>
                </a:lnTo>
                <a:lnTo>
                  <a:pt x="14" y="21"/>
                </a:lnTo>
                <a:lnTo>
                  <a:pt x="14" y="24"/>
                </a:lnTo>
                <a:lnTo>
                  <a:pt x="12" y="25"/>
                </a:lnTo>
                <a:lnTo>
                  <a:pt x="12" y="21"/>
                </a:lnTo>
                <a:lnTo>
                  <a:pt x="12" y="20"/>
                </a:lnTo>
                <a:lnTo>
                  <a:pt x="10" y="19"/>
                </a:lnTo>
                <a:lnTo>
                  <a:pt x="10" y="18"/>
                </a:lnTo>
                <a:lnTo>
                  <a:pt x="10" y="14"/>
                </a:lnTo>
                <a:lnTo>
                  <a:pt x="10" y="13"/>
                </a:lnTo>
                <a:lnTo>
                  <a:pt x="10" y="12"/>
                </a:lnTo>
                <a:lnTo>
                  <a:pt x="6" y="11"/>
                </a:lnTo>
                <a:lnTo>
                  <a:pt x="5" y="11"/>
                </a:lnTo>
                <a:lnTo>
                  <a:pt x="5" y="9"/>
                </a:lnTo>
                <a:lnTo>
                  <a:pt x="5" y="11"/>
                </a:lnTo>
                <a:lnTo>
                  <a:pt x="6" y="11"/>
                </a:lnTo>
                <a:lnTo>
                  <a:pt x="1" y="11"/>
                </a:lnTo>
                <a:lnTo>
                  <a:pt x="1" y="9"/>
                </a:lnTo>
                <a:lnTo>
                  <a:pt x="1" y="8"/>
                </a:lnTo>
                <a:lnTo>
                  <a:pt x="1" y="9"/>
                </a:lnTo>
                <a:lnTo>
                  <a:pt x="0" y="8"/>
                </a:lnTo>
                <a:lnTo>
                  <a:pt x="1" y="9"/>
                </a:lnTo>
                <a:lnTo>
                  <a:pt x="1" y="12"/>
                </a:lnTo>
                <a:lnTo>
                  <a:pt x="1" y="13"/>
                </a:lnTo>
                <a:lnTo>
                  <a:pt x="1" y="11"/>
                </a:lnTo>
                <a:lnTo>
                  <a:pt x="1" y="13"/>
                </a:lnTo>
                <a:lnTo>
                  <a:pt x="1" y="14"/>
                </a:lnTo>
                <a:lnTo>
                  <a:pt x="1" y="13"/>
                </a:lnTo>
                <a:lnTo>
                  <a:pt x="1" y="6"/>
                </a:lnTo>
                <a:lnTo>
                  <a:pt x="5" y="6"/>
                </a:lnTo>
                <a:lnTo>
                  <a:pt x="5" y="7"/>
                </a:lnTo>
                <a:lnTo>
                  <a:pt x="7" y="6"/>
                </a:lnTo>
                <a:lnTo>
                  <a:pt x="6" y="2"/>
                </a:lnTo>
                <a:lnTo>
                  <a:pt x="5" y="2"/>
                </a:lnTo>
                <a:lnTo>
                  <a:pt x="5" y="7"/>
                </a:lnTo>
                <a:lnTo>
                  <a:pt x="5" y="8"/>
                </a:lnTo>
                <a:lnTo>
                  <a:pt x="5" y="9"/>
                </a:lnTo>
                <a:lnTo>
                  <a:pt x="1" y="8"/>
                </a:lnTo>
                <a:lnTo>
                  <a:pt x="0" y="7"/>
                </a:lnTo>
                <a:lnTo>
                  <a:pt x="0" y="6"/>
                </a:lnTo>
                <a:lnTo>
                  <a:pt x="0" y="2"/>
                </a:lnTo>
                <a:lnTo>
                  <a:pt x="0" y="6"/>
                </a:lnTo>
                <a:lnTo>
                  <a:pt x="0" y="7"/>
                </a:lnTo>
                <a:lnTo>
                  <a:pt x="0" y="8"/>
                </a:lnTo>
                <a:lnTo>
                  <a:pt x="1" y="6"/>
                </a:lnTo>
                <a:lnTo>
                  <a:pt x="1" y="5"/>
                </a:lnTo>
                <a:lnTo>
                  <a:pt x="1" y="6"/>
                </a:lnTo>
                <a:lnTo>
                  <a:pt x="1" y="2"/>
                </a:lnTo>
                <a:lnTo>
                  <a:pt x="1" y="5"/>
                </a:lnTo>
                <a:lnTo>
                  <a:pt x="5" y="2"/>
                </a:lnTo>
                <a:lnTo>
                  <a:pt x="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6" name="Freeform 260"/>
          <p:cNvSpPr>
            <a:spLocks/>
          </p:cNvSpPr>
          <p:nvPr/>
        </p:nvSpPr>
        <p:spPr bwMode="auto">
          <a:xfrm>
            <a:off x="5767388" y="2546350"/>
            <a:ext cx="9525" cy="20638"/>
          </a:xfrm>
          <a:custGeom>
            <a:avLst/>
            <a:gdLst>
              <a:gd name="T0" fmla="*/ 0 w 17"/>
              <a:gd name="T1" fmla="*/ 2147483646 h 40"/>
              <a:gd name="T2" fmla="*/ 0 w 17"/>
              <a:gd name="T3" fmla="*/ 0 h 40"/>
              <a:gd name="T4" fmla="*/ 0 w 17"/>
              <a:gd name="T5" fmla="*/ 2147483646 h 40"/>
              <a:gd name="T6" fmla="*/ 2147483646 w 17"/>
              <a:gd name="T7" fmla="*/ 2147483646 h 40"/>
              <a:gd name="T8" fmla="*/ 2147483646 w 17"/>
              <a:gd name="T9" fmla="*/ 2147483646 h 40"/>
              <a:gd name="T10" fmla="*/ 2147483646 w 17"/>
              <a:gd name="T11" fmla="*/ 2147483646 h 40"/>
              <a:gd name="T12" fmla="*/ 2147483646 w 17"/>
              <a:gd name="T13" fmla="*/ 2147483646 h 40"/>
              <a:gd name="T14" fmla="*/ 2147483646 w 17"/>
              <a:gd name="T15" fmla="*/ 2147483646 h 40"/>
              <a:gd name="T16" fmla="*/ 2147483646 w 17"/>
              <a:gd name="T17" fmla="*/ 2147483646 h 40"/>
              <a:gd name="T18" fmla="*/ 2147483646 w 17"/>
              <a:gd name="T19" fmla="*/ 2147483646 h 40"/>
              <a:gd name="T20" fmla="*/ 2147483646 w 17"/>
              <a:gd name="T21" fmla="*/ 2147483646 h 40"/>
              <a:gd name="T22" fmla="*/ 2147483646 w 17"/>
              <a:gd name="T23" fmla="*/ 2147483646 h 40"/>
              <a:gd name="T24" fmla="*/ 2147483646 w 17"/>
              <a:gd name="T25" fmla="*/ 2147483646 h 40"/>
              <a:gd name="T26" fmla="*/ 2147483646 w 17"/>
              <a:gd name="T27" fmla="*/ 2147483646 h 40"/>
              <a:gd name="T28" fmla="*/ 2147483646 w 17"/>
              <a:gd name="T29" fmla="*/ 2147483646 h 40"/>
              <a:gd name="T30" fmla="*/ 2147483646 w 17"/>
              <a:gd name="T31" fmla="*/ 2147483646 h 40"/>
              <a:gd name="T32" fmla="*/ 2147483646 w 17"/>
              <a:gd name="T33" fmla="*/ 2147483646 h 40"/>
              <a:gd name="T34" fmla="*/ 2147483646 w 17"/>
              <a:gd name="T35" fmla="*/ 2147483646 h 40"/>
              <a:gd name="T36" fmla="*/ 2147483646 w 17"/>
              <a:gd name="T37" fmla="*/ 2147483646 h 40"/>
              <a:gd name="T38" fmla="*/ 2147483646 w 17"/>
              <a:gd name="T39" fmla="*/ 2147483646 h 40"/>
              <a:gd name="T40" fmla="*/ 2147483646 w 17"/>
              <a:gd name="T41" fmla="*/ 2147483646 h 40"/>
              <a:gd name="T42" fmla="*/ 2147483646 w 17"/>
              <a:gd name="T43" fmla="*/ 2147483646 h 40"/>
              <a:gd name="T44" fmla="*/ 2147483646 w 17"/>
              <a:gd name="T45" fmla="*/ 2147483646 h 40"/>
              <a:gd name="T46" fmla="*/ 2147483646 w 17"/>
              <a:gd name="T47" fmla="*/ 2147483646 h 40"/>
              <a:gd name="T48" fmla="*/ 2147483646 w 17"/>
              <a:gd name="T49" fmla="*/ 2147483646 h 40"/>
              <a:gd name="T50" fmla="*/ 2147483646 w 17"/>
              <a:gd name="T51" fmla="*/ 2147483646 h 40"/>
              <a:gd name="T52" fmla="*/ 2147483646 w 17"/>
              <a:gd name="T53" fmla="*/ 2147483646 h 40"/>
              <a:gd name="T54" fmla="*/ 2147483646 w 17"/>
              <a:gd name="T55" fmla="*/ 2147483646 h 40"/>
              <a:gd name="T56" fmla="*/ 2147483646 w 17"/>
              <a:gd name="T57" fmla="*/ 2147483646 h 40"/>
              <a:gd name="T58" fmla="*/ 2147483646 w 17"/>
              <a:gd name="T59" fmla="*/ 2147483646 h 40"/>
              <a:gd name="T60" fmla="*/ 2147483646 w 17"/>
              <a:gd name="T61" fmla="*/ 2147483646 h 40"/>
              <a:gd name="T62" fmla="*/ 2147483646 w 17"/>
              <a:gd name="T63" fmla="*/ 2147483646 h 40"/>
              <a:gd name="T64" fmla="*/ 2147483646 w 17"/>
              <a:gd name="T65" fmla="*/ 2147483646 h 40"/>
              <a:gd name="T66" fmla="*/ 2147483646 w 17"/>
              <a:gd name="T67" fmla="*/ 2147483646 h 40"/>
              <a:gd name="T68" fmla="*/ 2147483646 w 17"/>
              <a:gd name="T69" fmla="*/ 2147483646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40">
                <a:moveTo>
                  <a:pt x="1" y="2"/>
                </a:moveTo>
                <a:lnTo>
                  <a:pt x="0" y="2"/>
                </a:lnTo>
                <a:lnTo>
                  <a:pt x="0" y="1"/>
                </a:lnTo>
                <a:lnTo>
                  <a:pt x="0" y="0"/>
                </a:lnTo>
                <a:lnTo>
                  <a:pt x="0" y="1"/>
                </a:lnTo>
                <a:lnTo>
                  <a:pt x="0" y="2"/>
                </a:lnTo>
                <a:lnTo>
                  <a:pt x="7" y="6"/>
                </a:lnTo>
                <a:lnTo>
                  <a:pt x="8" y="14"/>
                </a:lnTo>
                <a:lnTo>
                  <a:pt x="8" y="17"/>
                </a:lnTo>
                <a:lnTo>
                  <a:pt x="10" y="17"/>
                </a:lnTo>
                <a:lnTo>
                  <a:pt x="8" y="18"/>
                </a:lnTo>
                <a:lnTo>
                  <a:pt x="8" y="14"/>
                </a:lnTo>
                <a:lnTo>
                  <a:pt x="8" y="12"/>
                </a:lnTo>
                <a:lnTo>
                  <a:pt x="8" y="14"/>
                </a:lnTo>
                <a:lnTo>
                  <a:pt x="10" y="17"/>
                </a:lnTo>
                <a:lnTo>
                  <a:pt x="8" y="18"/>
                </a:lnTo>
                <a:lnTo>
                  <a:pt x="8" y="19"/>
                </a:lnTo>
                <a:lnTo>
                  <a:pt x="8" y="20"/>
                </a:lnTo>
                <a:lnTo>
                  <a:pt x="8" y="21"/>
                </a:lnTo>
                <a:lnTo>
                  <a:pt x="8" y="25"/>
                </a:lnTo>
                <a:lnTo>
                  <a:pt x="10" y="26"/>
                </a:lnTo>
                <a:lnTo>
                  <a:pt x="12" y="26"/>
                </a:lnTo>
                <a:lnTo>
                  <a:pt x="12" y="25"/>
                </a:lnTo>
                <a:lnTo>
                  <a:pt x="12" y="26"/>
                </a:lnTo>
                <a:lnTo>
                  <a:pt x="12" y="28"/>
                </a:lnTo>
                <a:lnTo>
                  <a:pt x="13" y="31"/>
                </a:lnTo>
                <a:lnTo>
                  <a:pt x="10" y="31"/>
                </a:lnTo>
                <a:lnTo>
                  <a:pt x="10" y="30"/>
                </a:lnTo>
                <a:lnTo>
                  <a:pt x="10" y="28"/>
                </a:lnTo>
                <a:lnTo>
                  <a:pt x="6" y="26"/>
                </a:lnTo>
                <a:lnTo>
                  <a:pt x="6" y="25"/>
                </a:lnTo>
                <a:lnTo>
                  <a:pt x="5" y="24"/>
                </a:lnTo>
                <a:lnTo>
                  <a:pt x="5" y="21"/>
                </a:lnTo>
                <a:lnTo>
                  <a:pt x="5" y="19"/>
                </a:lnTo>
                <a:lnTo>
                  <a:pt x="5" y="18"/>
                </a:lnTo>
                <a:lnTo>
                  <a:pt x="1" y="17"/>
                </a:lnTo>
                <a:lnTo>
                  <a:pt x="1" y="14"/>
                </a:lnTo>
                <a:lnTo>
                  <a:pt x="1" y="17"/>
                </a:lnTo>
                <a:lnTo>
                  <a:pt x="5" y="18"/>
                </a:lnTo>
                <a:lnTo>
                  <a:pt x="5" y="20"/>
                </a:lnTo>
                <a:lnTo>
                  <a:pt x="5" y="21"/>
                </a:lnTo>
                <a:lnTo>
                  <a:pt x="5" y="24"/>
                </a:lnTo>
                <a:lnTo>
                  <a:pt x="6" y="25"/>
                </a:lnTo>
                <a:lnTo>
                  <a:pt x="6" y="26"/>
                </a:lnTo>
                <a:lnTo>
                  <a:pt x="7" y="31"/>
                </a:lnTo>
                <a:lnTo>
                  <a:pt x="7" y="32"/>
                </a:lnTo>
                <a:lnTo>
                  <a:pt x="7" y="33"/>
                </a:lnTo>
                <a:lnTo>
                  <a:pt x="7" y="32"/>
                </a:lnTo>
                <a:lnTo>
                  <a:pt x="7" y="33"/>
                </a:lnTo>
                <a:lnTo>
                  <a:pt x="7" y="34"/>
                </a:lnTo>
                <a:lnTo>
                  <a:pt x="7" y="33"/>
                </a:lnTo>
                <a:lnTo>
                  <a:pt x="7" y="34"/>
                </a:lnTo>
                <a:lnTo>
                  <a:pt x="8" y="36"/>
                </a:lnTo>
                <a:lnTo>
                  <a:pt x="8" y="37"/>
                </a:lnTo>
                <a:lnTo>
                  <a:pt x="7" y="34"/>
                </a:lnTo>
                <a:lnTo>
                  <a:pt x="8" y="37"/>
                </a:lnTo>
                <a:lnTo>
                  <a:pt x="8" y="39"/>
                </a:lnTo>
                <a:lnTo>
                  <a:pt x="8" y="37"/>
                </a:lnTo>
                <a:lnTo>
                  <a:pt x="8" y="39"/>
                </a:lnTo>
                <a:lnTo>
                  <a:pt x="8" y="40"/>
                </a:lnTo>
                <a:lnTo>
                  <a:pt x="10" y="40"/>
                </a:lnTo>
                <a:lnTo>
                  <a:pt x="8" y="39"/>
                </a:lnTo>
                <a:lnTo>
                  <a:pt x="6" y="30"/>
                </a:lnTo>
                <a:lnTo>
                  <a:pt x="6" y="28"/>
                </a:lnTo>
                <a:lnTo>
                  <a:pt x="6" y="26"/>
                </a:lnTo>
                <a:lnTo>
                  <a:pt x="6" y="28"/>
                </a:lnTo>
                <a:lnTo>
                  <a:pt x="6" y="30"/>
                </a:lnTo>
                <a:lnTo>
                  <a:pt x="7" y="31"/>
                </a:lnTo>
                <a:lnTo>
                  <a:pt x="7" y="32"/>
                </a:lnTo>
                <a:lnTo>
                  <a:pt x="6" y="30"/>
                </a:lnTo>
                <a:lnTo>
                  <a:pt x="17"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7" name="Freeform 261"/>
          <p:cNvSpPr>
            <a:spLocks/>
          </p:cNvSpPr>
          <p:nvPr/>
        </p:nvSpPr>
        <p:spPr bwMode="auto">
          <a:xfrm>
            <a:off x="5770563" y="2546350"/>
            <a:ext cx="1587" cy="6350"/>
          </a:xfrm>
          <a:custGeom>
            <a:avLst/>
            <a:gdLst>
              <a:gd name="T0" fmla="*/ 2147483646 w 4"/>
              <a:gd name="T1" fmla="*/ 2147483646 h 14"/>
              <a:gd name="T2" fmla="*/ 0 w 4"/>
              <a:gd name="T3" fmla="*/ 2147483646 h 14"/>
              <a:gd name="T4" fmla="*/ 2147483646 w 4"/>
              <a:gd name="T5" fmla="*/ 2147483646 h 14"/>
              <a:gd name="T6" fmla="*/ 2147483646 w 4"/>
              <a:gd name="T7" fmla="*/ 2147483646 h 14"/>
              <a:gd name="T8" fmla="*/ 2147483646 w 4"/>
              <a:gd name="T9" fmla="*/ 2147483646 h 14"/>
              <a:gd name="T10" fmla="*/ 2147483646 w 4"/>
              <a:gd name="T11" fmla="*/ 2147483646 h 14"/>
              <a:gd name="T12" fmla="*/ 2147483646 w 4"/>
              <a:gd name="T13" fmla="*/ 2147483646 h 14"/>
              <a:gd name="T14" fmla="*/ 2147483646 w 4"/>
              <a:gd name="T15" fmla="*/ 2147483646 h 14"/>
              <a:gd name="T16" fmla="*/ 2147483646 w 4"/>
              <a:gd name="T17" fmla="*/ 2147483646 h 14"/>
              <a:gd name="T18" fmla="*/ 2147483646 w 4"/>
              <a:gd name="T19" fmla="*/ 2147483646 h 14"/>
              <a:gd name="T20" fmla="*/ 2147483646 w 4"/>
              <a:gd name="T21" fmla="*/ 2147483646 h 14"/>
              <a:gd name="T22" fmla="*/ 0 w 4"/>
              <a:gd name="T23" fmla="*/ 0 h 14"/>
              <a:gd name="T24" fmla="*/ 2147483646 w 4"/>
              <a:gd name="T25" fmla="*/ 0 h 14"/>
              <a:gd name="T26" fmla="*/ 2147483646 w 4"/>
              <a:gd name="T27" fmla="*/ 2147483646 h 14"/>
              <a:gd name="T28" fmla="*/ 2147483646 w 4"/>
              <a:gd name="T29" fmla="*/ 2147483646 h 14"/>
              <a:gd name="T30" fmla="*/ 2147483646 w 4"/>
              <a:gd name="T31" fmla="*/ 2147483646 h 14"/>
              <a:gd name="T32" fmla="*/ 2147483646 w 4"/>
              <a:gd name="T33" fmla="*/ 2147483646 h 14"/>
              <a:gd name="T34" fmla="*/ 2147483646 w 4"/>
              <a:gd name="T35" fmla="*/ 2147483646 h 14"/>
              <a:gd name="T36" fmla="*/ 2147483646 w 4"/>
              <a:gd name="T37" fmla="*/ 2147483646 h 14"/>
              <a:gd name="T38" fmla="*/ 2147483646 w 4"/>
              <a:gd name="T39" fmla="*/ 2147483646 h 14"/>
              <a:gd name="T40" fmla="*/ 0 w 4"/>
              <a:gd name="T41" fmla="*/ 2147483646 h 14"/>
              <a:gd name="T42" fmla="*/ 0 w 4"/>
              <a:gd name="T43" fmla="*/ 2147483646 h 14"/>
              <a:gd name="T44" fmla="*/ 0 w 4"/>
              <a:gd name="T45" fmla="*/ 2147483646 h 14"/>
              <a:gd name="T46" fmla="*/ 0 w 4"/>
              <a:gd name="T47" fmla="*/ 2147483646 h 14"/>
              <a:gd name="T48" fmla="*/ 2147483646 w 4"/>
              <a:gd name="T49" fmla="*/ 2147483646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 h="14">
                <a:moveTo>
                  <a:pt x="2" y="14"/>
                </a:moveTo>
                <a:lnTo>
                  <a:pt x="0" y="13"/>
                </a:lnTo>
                <a:lnTo>
                  <a:pt x="2" y="13"/>
                </a:lnTo>
                <a:lnTo>
                  <a:pt x="2" y="12"/>
                </a:lnTo>
                <a:lnTo>
                  <a:pt x="2" y="11"/>
                </a:lnTo>
                <a:lnTo>
                  <a:pt x="2" y="9"/>
                </a:lnTo>
                <a:lnTo>
                  <a:pt x="2" y="8"/>
                </a:lnTo>
                <a:lnTo>
                  <a:pt x="2" y="6"/>
                </a:lnTo>
                <a:lnTo>
                  <a:pt x="1" y="6"/>
                </a:lnTo>
                <a:lnTo>
                  <a:pt x="1" y="5"/>
                </a:lnTo>
                <a:lnTo>
                  <a:pt x="1" y="1"/>
                </a:lnTo>
                <a:lnTo>
                  <a:pt x="0" y="0"/>
                </a:lnTo>
                <a:lnTo>
                  <a:pt x="2" y="0"/>
                </a:lnTo>
                <a:lnTo>
                  <a:pt x="2" y="2"/>
                </a:lnTo>
                <a:lnTo>
                  <a:pt x="2" y="5"/>
                </a:lnTo>
                <a:lnTo>
                  <a:pt x="2" y="6"/>
                </a:lnTo>
                <a:lnTo>
                  <a:pt x="2" y="7"/>
                </a:lnTo>
                <a:lnTo>
                  <a:pt x="2" y="8"/>
                </a:lnTo>
                <a:lnTo>
                  <a:pt x="4" y="9"/>
                </a:lnTo>
                <a:lnTo>
                  <a:pt x="4" y="12"/>
                </a:lnTo>
                <a:lnTo>
                  <a:pt x="0" y="12"/>
                </a:lnTo>
                <a:lnTo>
                  <a:pt x="0" y="11"/>
                </a:lnTo>
                <a:lnTo>
                  <a:pt x="0" y="12"/>
                </a:lnTo>
                <a:lnTo>
                  <a:pt x="0" y="13"/>
                </a:lnTo>
                <a:lnTo>
                  <a:pt x="1"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8" name="Freeform 262"/>
          <p:cNvSpPr>
            <a:spLocks/>
          </p:cNvSpPr>
          <p:nvPr/>
        </p:nvSpPr>
        <p:spPr bwMode="auto">
          <a:xfrm>
            <a:off x="5772150" y="2559050"/>
            <a:ext cx="1588" cy="7938"/>
          </a:xfrm>
          <a:custGeom>
            <a:avLst/>
            <a:gdLst>
              <a:gd name="T0" fmla="*/ 2147483646 w 2"/>
              <a:gd name="T1" fmla="*/ 0 h 15"/>
              <a:gd name="T2" fmla="*/ 2147483646 w 2"/>
              <a:gd name="T3" fmla="*/ 2147483646 h 15"/>
              <a:gd name="T4" fmla="*/ 2147483646 w 2"/>
              <a:gd name="T5" fmla="*/ 2147483646 h 15"/>
              <a:gd name="T6" fmla="*/ 2147483646 w 2"/>
              <a:gd name="T7" fmla="*/ 2147483646 h 15"/>
              <a:gd name="T8" fmla="*/ 0 w 2"/>
              <a:gd name="T9" fmla="*/ 214748364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2" y="0"/>
                </a:moveTo>
                <a:lnTo>
                  <a:pt x="2" y="2"/>
                </a:lnTo>
                <a:lnTo>
                  <a:pt x="2" y="14"/>
                </a:lnTo>
                <a:lnTo>
                  <a:pt x="2" y="15"/>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09" name="Freeform 263"/>
          <p:cNvSpPr>
            <a:spLocks/>
          </p:cNvSpPr>
          <p:nvPr/>
        </p:nvSpPr>
        <p:spPr bwMode="auto">
          <a:xfrm>
            <a:off x="5776913" y="2576513"/>
            <a:ext cx="9525" cy="12700"/>
          </a:xfrm>
          <a:custGeom>
            <a:avLst/>
            <a:gdLst>
              <a:gd name="T0" fmla="*/ 0 w 16"/>
              <a:gd name="T1" fmla="*/ 0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2147483646 h 23"/>
              <a:gd name="T14" fmla="*/ 2147483646 w 16"/>
              <a:gd name="T15" fmla="*/ 2147483646 h 23"/>
              <a:gd name="T16" fmla="*/ 2147483646 w 16"/>
              <a:gd name="T17" fmla="*/ 2147483646 h 23"/>
              <a:gd name="T18" fmla="*/ 2147483646 w 16"/>
              <a:gd name="T19" fmla="*/ 2147483646 h 23"/>
              <a:gd name="T20" fmla="*/ 2147483646 w 16"/>
              <a:gd name="T21" fmla="*/ 2147483646 h 23"/>
              <a:gd name="T22" fmla="*/ 2147483646 w 16"/>
              <a:gd name="T23" fmla="*/ 2147483646 h 23"/>
              <a:gd name="T24" fmla="*/ 2147483646 w 16"/>
              <a:gd name="T25" fmla="*/ 2147483646 h 23"/>
              <a:gd name="T26" fmla="*/ 2147483646 w 16"/>
              <a:gd name="T27" fmla="*/ 2147483646 h 23"/>
              <a:gd name="T28" fmla="*/ 2147483646 w 16"/>
              <a:gd name="T29" fmla="*/ 2147483646 h 23"/>
              <a:gd name="T30" fmla="*/ 2147483646 w 16"/>
              <a:gd name="T31" fmla="*/ 2147483646 h 23"/>
              <a:gd name="T32" fmla="*/ 2147483646 w 16"/>
              <a:gd name="T33" fmla="*/ 2147483646 h 23"/>
              <a:gd name="T34" fmla="*/ 2147483646 w 16"/>
              <a:gd name="T35" fmla="*/ 2147483646 h 23"/>
              <a:gd name="T36" fmla="*/ 2147483646 w 16"/>
              <a:gd name="T37" fmla="*/ 2147483646 h 23"/>
              <a:gd name="T38" fmla="*/ 2147483646 w 16"/>
              <a:gd name="T39" fmla="*/ 2147483646 h 23"/>
              <a:gd name="T40" fmla="*/ 2147483646 w 16"/>
              <a:gd name="T41" fmla="*/ 2147483646 h 23"/>
              <a:gd name="T42" fmla="*/ 2147483646 w 16"/>
              <a:gd name="T43" fmla="*/ 2147483646 h 23"/>
              <a:gd name="T44" fmla="*/ 2147483646 w 16"/>
              <a:gd name="T45" fmla="*/ 2147483646 h 23"/>
              <a:gd name="T46" fmla="*/ 2147483646 w 16"/>
              <a:gd name="T47" fmla="*/ 2147483646 h 23"/>
              <a:gd name="T48" fmla="*/ 2147483646 w 16"/>
              <a:gd name="T49" fmla="*/ 2147483646 h 23"/>
              <a:gd name="T50" fmla="*/ 2147483646 w 16"/>
              <a:gd name="T51" fmla="*/ 2147483646 h 23"/>
              <a:gd name="T52" fmla="*/ 2147483646 w 16"/>
              <a:gd name="T53" fmla="*/ 2147483646 h 23"/>
              <a:gd name="T54" fmla="*/ 2147483646 w 16"/>
              <a:gd name="T55" fmla="*/ 2147483646 h 23"/>
              <a:gd name="T56" fmla="*/ 2147483646 w 16"/>
              <a:gd name="T57" fmla="*/ 2147483646 h 23"/>
              <a:gd name="T58" fmla="*/ 2147483646 w 16"/>
              <a:gd name="T59" fmla="*/ 2147483646 h 23"/>
              <a:gd name="T60" fmla="*/ 2147483646 w 16"/>
              <a:gd name="T61" fmla="*/ 2147483646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 h="23">
                <a:moveTo>
                  <a:pt x="0" y="0"/>
                </a:moveTo>
                <a:lnTo>
                  <a:pt x="8" y="3"/>
                </a:lnTo>
                <a:lnTo>
                  <a:pt x="8" y="5"/>
                </a:lnTo>
                <a:lnTo>
                  <a:pt x="9" y="6"/>
                </a:lnTo>
                <a:lnTo>
                  <a:pt x="9" y="7"/>
                </a:lnTo>
                <a:lnTo>
                  <a:pt x="9" y="8"/>
                </a:lnTo>
                <a:lnTo>
                  <a:pt x="11" y="8"/>
                </a:lnTo>
                <a:lnTo>
                  <a:pt x="11" y="10"/>
                </a:lnTo>
                <a:lnTo>
                  <a:pt x="11" y="11"/>
                </a:lnTo>
                <a:lnTo>
                  <a:pt x="12" y="12"/>
                </a:lnTo>
                <a:lnTo>
                  <a:pt x="12" y="13"/>
                </a:lnTo>
                <a:lnTo>
                  <a:pt x="15" y="14"/>
                </a:lnTo>
                <a:lnTo>
                  <a:pt x="15" y="18"/>
                </a:lnTo>
                <a:lnTo>
                  <a:pt x="16" y="18"/>
                </a:lnTo>
                <a:lnTo>
                  <a:pt x="11" y="18"/>
                </a:lnTo>
                <a:lnTo>
                  <a:pt x="11" y="14"/>
                </a:lnTo>
                <a:lnTo>
                  <a:pt x="9" y="13"/>
                </a:lnTo>
                <a:lnTo>
                  <a:pt x="9" y="12"/>
                </a:lnTo>
                <a:lnTo>
                  <a:pt x="9" y="14"/>
                </a:lnTo>
                <a:lnTo>
                  <a:pt x="8" y="13"/>
                </a:lnTo>
                <a:lnTo>
                  <a:pt x="9" y="14"/>
                </a:lnTo>
                <a:lnTo>
                  <a:pt x="9" y="18"/>
                </a:lnTo>
                <a:lnTo>
                  <a:pt x="11" y="18"/>
                </a:lnTo>
                <a:lnTo>
                  <a:pt x="12" y="19"/>
                </a:lnTo>
                <a:lnTo>
                  <a:pt x="12" y="20"/>
                </a:lnTo>
                <a:lnTo>
                  <a:pt x="15" y="21"/>
                </a:lnTo>
                <a:lnTo>
                  <a:pt x="15" y="23"/>
                </a:lnTo>
                <a:lnTo>
                  <a:pt x="12" y="23"/>
                </a:lnTo>
                <a:lnTo>
                  <a:pt x="12" y="21"/>
                </a:lnTo>
                <a:lnTo>
                  <a:pt x="11" y="20"/>
                </a:lnTo>
                <a:lnTo>
                  <a:pt x="11"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0" name="Line 264"/>
          <p:cNvSpPr>
            <a:spLocks noChangeShapeType="1"/>
          </p:cNvSpPr>
          <p:nvPr/>
        </p:nvSpPr>
        <p:spPr bwMode="auto">
          <a:xfrm flipH="1" flipV="1">
            <a:off x="5797550" y="2562225"/>
            <a:ext cx="4763"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11" name="Freeform 265"/>
          <p:cNvSpPr>
            <a:spLocks/>
          </p:cNvSpPr>
          <p:nvPr/>
        </p:nvSpPr>
        <p:spPr bwMode="auto">
          <a:xfrm>
            <a:off x="5821363" y="2562225"/>
            <a:ext cx="3175" cy="1588"/>
          </a:xfrm>
          <a:custGeom>
            <a:avLst/>
            <a:gdLst>
              <a:gd name="T0" fmla="*/ 2147483646 w 7"/>
              <a:gd name="T1" fmla="*/ 0 h 4"/>
              <a:gd name="T2" fmla="*/ 2147483646 w 7"/>
              <a:gd name="T3" fmla="*/ 2147483646 h 4"/>
              <a:gd name="T4" fmla="*/ 2147483646 w 7"/>
              <a:gd name="T5" fmla="*/ 2147483646 h 4"/>
              <a:gd name="T6" fmla="*/ 2147483646 w 7"/>
              <a:gd name="T7" fmla="*/ 2147483646 h 4"/>
              <a:gd name="T8" fmla="*/ 0 w 7"/>
              <a:gd name="T9" fmla="*/ 2147483646 h 4"/>
              <a:gd name="T10" fmla="*/ 2147483646 w 7"/>
              <a:gd name="T11" fmla="*/ 2147483646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2" y="0"/>
                </a:moveTo>
                <a:lnTo>
                  <a:pt x="7" y="2"/>
                </a:lnTo>
                <a:lnTo>
                  <a:pt x="6" y="3"/>
                </a:lnTo>
                <a:lnTo>
                  <a:pt x="1" y="1"/>
                </a:lnTo>
                <a:lnTo>
                  <a:pt x="0" y="2"/>
                </a:lnTo>
                <a:lnTo>
                  <a:pt x="4"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2" name="Freeform 266"/>
          <p:cNvSpPr>
            <a:spLocks/>
          </p:cNvSpPr>
          <p:nvPr/>
        </p:nvSpPr>
        <p:spPr bwMode="auto">
          <a:xfrm>
            <a:off x="5818188" y="2573338"/>
            <a:ext cx="6350" cy="3175"/>
          </a:xfrm>
          <a:custGeom>
            <a:avLst/>
            <a:gdLst>
              <a:gd name="T0" fmla="*/ 2147483646 w 11"/>
              <a:gd name="T1" fmla="*/ 2147483646 h 8"/>
              <a:gd name="T2" fmla="*/ 2147483646 w 11"/>
              <a:gd name="T3" fmla="*/ 0 h 8"/>
              <a:gd name="T4" fmla="*/ 2147483646 w 11"/>
              <a:gd name="T5" fmla="*/ 2147483646 h 8"/>
              <a:gd name="T6" fmla="*/ 2147483646 w 11"/>
              <a:gd name="T7" fmla="*/ 2147483646 h 8"/>
              <a:gd name="T8" fmla="*/ 2147483646 w 11"/>
              <a:gd name="T9" fmla="*/ 2147483646 h 8"/>
              <a:gd name="T10" fmla="*/ 0 w 11"/>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8" y="2"/>
                </a:moveTo>
                <a:lnTo>
                  <a:pt x="4" y="0"/>
                </a:lnTo>
                <a:lnTo>
                  <a:pt x="4" y="1"/>
                </a:lnTo>
                <a:lnTo>
                  <a:pt x="10" y="3"/>
                </a:lnTo>
                <a:lnTo>
                  <a:pt x="11" y="8"/>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3" name="Freeform 267"/>
          <p:cNvSpPr>
            <a:spLocks/>
          </p:cNvSpPr>
          <p:nvPr/>
        </p:nvSpPr>
        <p:spPr bwMode="auto">
          <a:xfrm>
            <a:off x="5802313" y="2601913"/>
            <a:ext cx="6350" cy="1587"/>
          </a:xfrm>
          <a:custGeom>
            <a:avLst/>
            <a:gdLst>
              <a:gd name="T0" fmla="*/ 2147483646 w 12"/>
              <a:gd name="T1" fmla="*/ 2147483646 h 4"/>
              <a:gd name="T2" fmla="*/ 0 w 12"/>
              <a:gd name="T3" fmla="*/ 0 h 4"/>
              <a:gd name="T4" fmla="*/ 2147483646 w 12"/>
              <a:gd name="T5" fmla="*/ 2147483646 h 4"/>
              <a:gd name="T6" fmla="*/ 0 60000 65536"/>
              <a:gd name="T7" fmla="*/ 0 60000 65536"/>
              <a:gd name="T8" fmla="*/ 0 60000 65536"/>
            </a:gdLst>
            <a:ahLst/>
            <a:cxnLst>
              <a:cxn ang="T6">
                <a:pos x="T0" y="T1"/>
              </a:cxn>
              <a:cxn ang="T7">
                <a:pos x="T2" y="T3"/>
              </a:cxn>
              <a:cxn ang="T8">
                <a:pos x="T4" y="T5"/>
              </a:cxn>
            </a:cxnLst>
            <a:rect l="0" t="0" r="r" b="b"/>
            <a:pathLst>
              <a:path w="12" h="4">
                <a:moveTo>
                  <a:pt x="12" y="4"/>
                </a:moveTo>
                <a:lnTo>
                  <a:pt x="0" y="0"/>
                </a:lnTo>
                <a:lnTo>
                  <a:pt x="9"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4" name="Freeform 268"/>
          <p:cNvSpPr>
            <a:spLocks/>
          </p:cNvSpPr>
          <p:nvPr/>
        </p:nvSpPr>
        <p:spPr bwMode="auto">
          <a:xfrm>
            <a:off x="5797550" y="2598738"/>
            <a:ext cx="11113" cy="4762"/>
          </a:xfrm>
          <a:custGeom>
            <a:avLst/>
            <a:gdLst>
              <a:gd name="T0" fmla="*/ 2147483646 w 21"/>
              <a:gd name="T1" fmla="*/ 2147483646 h 8"/>
              <a:gd name="T2" fmla="*/ 2147483646 w 21"/>
              <a:gd name="T3" fmla="*/ 2147483646 h 8"/>
              <a:gd name="T4" fmla="*/ 2147483646 w 21"/>
              <a:gd name="T5" fmla="*/ 2147483646 h 8"/>
              <a:gd name="T6" fmla="*/ 2147483646 w 21"/>
              <a:gd name="T7" fmla="*/ 2147483646 h 8"/>
              <a:gd name="T8" fmla="*/ 0 w 21"/>
              <a:gd name="T9" fmla="*/ 0 h 8"/>
              <a:gd name="T10" fmla="*/ 2147483646 w 21"/>
              <a:gd name="T11" fmla="*/ 2147483646 h 8"/>
              <a:gd name="T12" fmla="*/ 2147483646 w 21"/>
              <a:gd name="T13" fmla="*/ 2147483646 h 8"/>
              <a:gd name="T14" fmla="*/ 2147483646 w 21"/>
              <a:gd name="T15" fmla="*/ 2147483646 h 8"/>
              <a:gd name="T16" fmla="*/ 2147483646 w 21"/>
              <a:gd name="T17" fmla="*/ 2147483646 h 8"/>
              <a:gd name="T18" fmla="*/ 2147483646 w 21"/>
              <a:gd name="T19" fmla="*/ 2147483646 h 8"/>
              <a:gd name="T20" fmla="*/ 0 w 21"/>
              <a:gd name="T21" fmla="*/ 2147483646 h 8"/>
              <a:gd name="T22" fmla="*/ 2147483646 w 21"/>
              <a:gd name="T23" fmla="*/ 2147483646 h 8"/>
              <a:gd name="T24" fmla="*/ 2147483646 w 21"/>
              <a:gd name="T25" fmla="*/ 2147483646 h 8"/>
              <a:gd name="T26" fmla="*/ 2147483646 w 21"/>
              <a:gd name="T27" fmla="*/ 2147483646 h 8"/>
              <a:gd name="T28" fmla="*/ 2147483646 w 21"/>
              <a:gd name="T29" fmla="*/ 2147483646 h 8"/>
              <a:gd name="T30" fmla="*/ 2147483646 w 21"/>
              <a:gd name="T31" fmla="*/ 2147483646 h 8"/>
              <a:gd name="T32" fmla="*/ 2147483646 w 21"/>
              <a:gd name="T33" fmla="*/ 2147483646 h 8"/>
              <a:gd name="T34" fmla="*/ 2147483646 w 21"/>
              <a:gd name="T35" fmla="*/ 2147483646 h 8"/>
              <a:gd name="T36" fmla="*/ 2147483646 w 21"/>
              <a:gd name="T37" fmla="*/ 2147483646 h 8"/>
              <a:gd name="T38" fmla="*/ 2147483646 w 21"/>
              <a:gd name="T39" fmla="*/ 2147483646 h 8"/>
              <a:gd name="T40" fmla="*/ 2147483646 w 21"/>
              <a:gd name="T41" fmla="*/ 2147483646 h 8"/>
              <a:gd name="T42" fmla="*/ 2147483646 w 21"/>
              <a:gd name="T43" fmla="*/ 2147483646 h 8"/>
              <a:gd name="T44" fmla="*/ 2147483646 w 21"/>
              <a:gd name="T45" fmla="*/ 2147483646 h 8"/>
              <a:gd name="T46" fmla="*/ 2147483646 w 21"/>
              <a:gd name="T47" fmla="*/ 2147483646 h 8"/>
              <a:gd name="T48" fmla="*/ 2147483646 w 21"/>
              <a:gd name="T49" fmla="*/ 2147483646 h 8"/>
              <a:gd name="T50" fmla="*/ 2147483646 w 21"/>
              <a:gd name="T51" fmla="*/ 2147483646 h 8"/>
              <a:gd name="T52" fmla="*/ 2147483646 w 21"/>
              <a:gd name="T53" fmla="*/ 2147483646 h 8"/>
              <a:gd name="T54" fmla="*/ 2147483646 w 21"/>
              <a:gd name="T55" fmla="*/ 2147483646 h 8"/>
              <a:gd name="T56" fmla="*/ 2147483646 w 21"/>
              <a:gd name="T57" fmla="*/ 2147483646 h 8"/>
              <a:gd name="T58" fmla="*/ 2147483646 w 21"/>
              <a:gd name="T59" fmla="*/ 2147483646 h 8"/>
              <a:gd name="T60" fmla="*/ 2147483646 w 21"/>
              <a:gd name="T61" fmla="*/ 2147483646 h 8"/>
              <a:gd name="T62" fmla="*/ 2147483646 w 21"/>
              <a:gd name="T63" fmla="*/ 2147483646 h 8"/>
              <a:gd name="T64" fmla="*/ 2147483646 w 21"/>
              <a:gd name="T65" fmla="*/ 2147483646 h 8"/>
              <a:gd name="T66" fmla="*/ 2147483646 w 21"/>
              <a:gd name="T67" fmla="*/ 2147483646 h 8"/>
              <a:gd name="T68" fmla="*/ 2147483646 w 21"/>
              <a:gd name="T69" fmla="*/ 2147483646 h 8"/>
              <a:gd name="T70" fmla="*/ 2147483646 w 21"/>
              <a:gd name="T71" fmla="*/ 2147483646 h 8"/>
              <a:gd name="T72" fmla="*/ 2147483646 w 21"/>
              <a:gd name="T73" fmla="*/ 2147483646 h 8"/>
              <a:gd name="T74" fmla="*/ 2147483646 w 21"/>
              <a:gd name="T75" fmla="*/ 2147483646 h 8"/>
              <a:gd name="T76" fmla="*/ 2147483646 w 21"/>
              <a:gd name="T77" fmla="*/ 2147483646 h 8"/>
              <a:gd name="T78" fmla="*/ 2147483646 w 21"/>
              <a:gd name="T79" fmla="*/ 2147483646 h 8"/>
              <a:gd name="T80" fmla="*/ 2147483646 w 21"/>
              <a:gd name="T81" fmla="*/ 2147483646 h 8"/>
              <a:gd name="T82" fmla="*/ 2147483646 w 21"/>
              <a:gd name="T83" fmla="*/ 2147483646 h 8"/>
              <a:gd name="T84" fmla="*/ 2147483646 w 21"/>
              <a:gd name="T85" fmla="*/ 2147483646 h 8"/>
              <a:gd name="T86" fmla="*/ 2147483646 w 21"/>
              <a:gd name="T87" fmla="*/ 2147483646 h 8"/>
              <a:gd name="T88" fmla="*/ 2147483646 w 21"/>
              <a:gd name="T89" fmla="*/ 2147483646 h 8"/>
              <a:gd name="T90" fmla="*/ 2147483646 w 21"/>
              <a:gd name="T91" fmla="*/ 2147483646 h 8"/>
              <a:gd name="T92" fmla="*/ 2147483646 w 21"/>
              <a:gd name="T93" fmla="*/ 2147483646 h 8"/>
              <a:gd name="T94" fmla="*/ 2147483646 w 21"/>
              <a:gd name="T95" fmla="*/ 2147483646 h 8"/>
              <a:gd name="T96" fmla="*/ 2147483646 w 21"/>
              <a:gd name="T97" fmla="*/ 2147483646 h 8"/>
              <a:gd name="T98" fmla="*/ 2147483646 w 21"/>
              <a:gd name="T99" fmla="*/ 2147483646 h 8"/>
              <a:gd name="T100" fmla="*/ 2147483646 w 21"/>
              <a:gd name="T101" fmla="*/ 2147483646 h 8"/>
              <a:gd name="T102" fmla="*/ 2147483646 w 21"/>
              <a:gd name="T103" fmla="*/ 2147483646 h 8"/>
              <a:gd name="T104" fmla="*/ 2147483646 w 21"/>
              <a:gd name="T105" fmla="*/ 2147483646 h 8"/>
              <a:gd name="T106" fmla="*/ 2147483646 w 21"/>
              <a:gd name="T107" fmla="*/ 2147483646 h 8"/>
              <a:gd name="T108" fmla="*/ 2147483646 w 21"/>
              <a:gd name="T109" fmla="*/ 2147483646 h 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 h="8">
                <a:moveTo>
                  <a:pt x="3" y="2"/>
                </a:moveTo>
                <a:lnTo>
                  <a:pt x="2" y="2"/>
                </a:lnTo>
                <a:lnTo>
                  <a:pt x="2" y="1"/>
                </a:lnTo>
                <a:lnTo>
                  <a:pt x="1" y="1"/>
                </a:lnTo>
                <a:lnTo>
                  <a:pt x="0" y="0"/>
                </a:lnTo>
                <a:lnTo>
                  <a:pt x="9" y="4"/>
                </a:lnTo>
                <a:lnTo>
                  <a:pt x="6" y="3"/>
                </a:lnTo>
                <a:lnTo>
                  <a:pt x="3" y="2"/>
                </a:lnTo>
                <a:lnTo>
                  <a:pt x="2" y="2"/>
                </a:lnTo>
                <a:lnTo>
                  <a:pt x="1" y="2"/>
                </a:lnTo>
                <a:lnTo>
                  <a:pt x="0" y="2"/>
                </a:lnTo>
                <a:lnTo>
                  <a:pt x="1" y="2"/>
                </a:lnTo>
                <a:lnTo>
                  <a:pt x="2" y="2"/>
                </a:lnTo>
                <a:lnTo>
                  <a:pt x="3" y="3"/>
                </a:lnTo>
                <a:lnTo>
                  <a:pt x="2" y="3"/>
                </a:lnTo>
                <a:lnTo>
                  <a:pt x="2" y="2"/>
                </a:lnTo>
                <a:lnTo>
                  <a:pt x="2" y="1"/>
                </a:lnTo>
                <a:lnTo>
                  <a:pt x="1" y="1"/>
                </a:lnTo>
                <a:lnTo>
                  <a:pt x="3" y="3"/>
                </a:lnTo>
                <a:lnTo>
                  <a:pt x="2" y="3"/>
                </a:lnTo>
                <a:lnTo>
                  <a:pt x="3" y="3"/>
                </a:lnTo>
                <a:lnTo>
                  <a:pt x="6" y="3"/>
                </a:lnTo>
                <a:lnTo>
                  <a:pt x="3" y="3"/>
                </a:lnTo>
                <a:lnTo>
                  <a:pt x="6" y="3"/>
                </a:lnTo>
                <a:lnTo>
                  <a:pt x="7" y="3"/>
                </a:lnTo>
                <a:lnTo>
                  <a:pt x="8" y="4"/>
                </a:lnTo>
                <a:lnTo>
                  <a:pt x="9" y="4"/>
                </a:lnTo>
                <a:lnTo>
                  <a:pt x="13" y="4"/>
                </a:lnTo>
                <a:lnTo>
                  <a:pt x="13" y="6"/>
                </a:lnTo>
                <a:lnTo>
                  <a:pt x="8" y="4"/>
                </a:lnTo>
                <a:lnTo>
                  <a:pt x="7" y="4"/>
                </a:lnTo>
                <a:lnTo>
                  <a:pt x="6" y="3"/>
                </a:lnTo>
                <a:lnTo>
                  <a:pt x="6" y="4"/>
                </a:lnTo>
                <a:lnTo>
                  <a:pt x="7" y="4"/>
                </a:lnTo>
                <a:lnTo>
                  <a:pt x="8" y="4"/>
                </a:lnTo>
                <a:lnTo>
                  <a:pt x="9" y="4"/>
                </a:lnTo>
                <a:lnTo>
                  <a:pt x="9" y="6"/>
                </a:lnTo>
                <a:lnTo>
                  <a:pt x="8" y="4"/>
                </a:lnTo>
                <a:lnTo>
                  <a:pt x="9" y="6"/>
                </a:lnTo>
                <a:lnTo>
                  <a:pt x="13" y="6"/>
                </a:lnTo>
                <a:lnTo>
                  <a:pt x="9" y="6"/>
                </a:lnTo>
                <a:lnTo>
                  <a:pt x="13" y="6"/>
                </a:lnTo>
                <a:lnTo>
                  <a:pt x="14" y="6"/>
                </a:lnTo>
                <a:lnTo>
                  <a:pt x="13" y="6"/>
                </a:lnTo>
                <a:lnTo>
                  <a:pt x="14" y="6"/>
                </a:lnTo>
                <a:lnTo>
                  <a:pt x="15" y="6"/>
                </a:lnTo>
                <a:lnTo>
                  <a:pt x="14" y="6"/>
                </a:lnTo>
                <a:lnTo>
                  <a:pt x="15" y="6"/>
                </a:lnTo>
                <a:lnTo>
                  <a:pt x="17" y="8"/>
                </a:lnTo>
                <a:lnTo>
                  <a:pt x="15" y="6"/>
                </a:lnTo>
                <a:lnTo>
                  <a:pt x="17" y="6"/>
                </a:lnTo>
                <a:lnTo>
                  <a:pt x="17" y="8"/>
                </a:lnTo>
                <a:lnTo>
                  <a:pt x="18" y="8"/>
                </a:lnTo>
                <a:lnTo>
                  <a:pt x="20" y="8"/>
                </a:lnTo>
                <a:lnTo>
                  <a:pt x="21"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5" name="Freeform 269"/>
          <p:cNvSpPr>
            <a:spLocks/>
          </p:cNvSpPr>
          <p:nvPr/>
        </p:nvSpPr>
        <p:spPr bwMode="auto">
          <a:xfrm>
            <a:off x="5788025" y="2589213"/>
            <a:ext cx="9525" cy="11112"/>
          </a:xfrm>
          <a:custGeom>
            <a:avLst/>
            <a:gdLst>
              <a:gd name="T0" fmla="*/ 2147483646 w 19"/>
              <a:gd name="T1" fmla="*/ 2147483646 h 19"/>
              <a:gd name="T2" fmla="*/ 2147483646 w 19"/>
              <a:gd name="T3" fmla="*/ 2147483646 h 19"/>
              <a:gd name="T4" fmla="*/ 0 w 19"/>
              <a:gd name="T5" fmla="*/ 0 h 19"/>
              <a:gd name="T6" fmla="*/ 2147483646 w 19"/>
              <a:gd name="T7" fmla="*/ 2147483646 h 19"/>
              <a:gd name="T8" fmla="*/ 2147483646 w 19"/>
              <a:gd name="T9" fmla="*/ 2147483646 h 19"/>
              <a:gd name="T10" fmla="*/ 2147483646 w 19"/>
              <a:gd name="T11" fmla="*/ 2147483646 h 19"/>
              <a:gd name="T12" fmla="*/ 2147483646 w 19"/>
              <a:gd name="T13" fmla="*/ 2147483646 h 19"/>
              <a:gd name="T14" fmla="*/ 2147483646 w 19"/>
              <a:gd name="T15" fmla="*/ 2147483646 h 19"/>
              <a:gd name="T16" fmla="*/ 2147483646 w 19"/>
              <a:gd name="T17" fmla="*/ 2147483646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2147483646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2147483646 w 19"/>
              <a:gd name="T47" fmla="*/ 2147483646 h 19"/>
              <a:gd name="T48" fmla="*/ 2147483646 w 19"/>
              <a:gd name="T49" fmla="*/ 2147483646 h 19"/>
              <a:gd name="T50" fmla="*/ 2147483646 w 19"/>
              <a:gd name="T51" fmla="*/ 2147483646 h 19"/>
              <a:gd name="T52" fmla="*/ 2147483646 w 19"/>
              <a:gd name="T53" fmla="*/ 2147483646 h 19"/>
              <a:gd name="T54" fmla="*/ 2147483646 w 19"/>
              <a:gd name="T55" fmla="*/ 2147483646 h 19"/>
              <a:gd name="T56" fmla="*/ 2147483646 w 19"/>
              <a:gd name="T57" fmla="*/ 2147483646 h 19"/>
              <a:gd name="T58" fmla="*/ 2147483646 w 19"/>
              <a:gd name="T59" fmla="*/ 2147483646 h 19"/>
              <a:gd name="T60" fmla="*/ 2147483646 w 19"/>
              <a:gd name="T61" fmla="*/ 2147483646 h 19"/>
              <a:gd name="T62" fmla="*/ 2147483646 w 19"/>
              <a:gd name="T63" fmla="*/ 2147483646 h 19"/>
              <a:gd name="T64" fmla="*/ 2147483646 w 19"/>
              <a:gd name="T65" fmla="*/ 2147483646 h 19"/>
              <a:gd name="T66" fmla="*/ 2147483646 w 19"/>
              <a:gd name="T67" fmla="*/ 2147483646 h 19"/>
              <a:gd name="T68" fmla="*/ 2147483646 w 19"/>
              <a:gd name="T69" fmla="*/ 2147483646 h 19"/>
              <a:gd name="T70" fmla="*/ 2147483646 w 19"/>
              <a:gd name="T71" fmla="*/ 2147483646 h 19"/>
              <a:gd name="T72" fmla="*/ 2147483646 w 19"/>
              <a:gd name="T73" fmla="*/ 2147483646 h 19"/>
              <a:gd name="T74" fmla="*/ 2147483646 w 19"/>
              <a:gd name="T75" fmla="*/ 2147483646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 h="19">
                <a:moveTo>
                  <a:pt x="13" y="15"/>
                </a:moveTo>
                <a:lnTo>
                  <a:pt x="13" y="14"/>
                </a:lnTo>
                <a:lnTo>
                  <a:pt x="13" y="18"/>
                </a:lnTo>
                <a:lnTo>
                  <a:pt x="14" y="18"/>
                </a:lnTo>
                <a:lnTo>
                  <a:pt x="8" y="10"/>
                </a:lnTo>
                <a:lnTo>
                  <a:pt x="0" y="0"/>
                </a:lnTo>
                <a:lnTo>
                  <a:pt x="0" y="6"/>
                </a:lnTo>
                <a:lnTo>
                  <a:pt x="2" y="7"/>
                </a:lnTo>
                <a:lnTo>
                  <a:pt x="4" y="7"/>
                </a:lnTo>
                <a:lnTo>
                  <a:pt x="2" y="6"/>
                </a:lnTo>
                <a:lnTo>
                  <a:pt x="6" y="6"/>
                </a:lnTo>
                <a:lnTo>
                  <a:pt x="6" y="7"/>
                </a:lnTo>
                <a:lnTo>
                  <a:pt x="4" y="8"/>
                </a:lnTo>
                <a:lnTo>
                  <a:pt x="4" y="10"/>
                </a:lnTo>
                <a:lnTo>
                  <a:pt x="6" y="10"/>
                </a:lnTo>
                <a:lnTo>
                  <a:pt x="7" y="8"/>
                </a:lnTo>
                <a:lnTo>
                  <a:pt x="7" y="7"/>
                </a:lnTo>
                <a:lnTo>
                  <a:pt x="6" y="7"/>
                </a:lnTo>
                <a:lnTo>
                  <a:pt x="6" y="8"/>
                </a:lnTo>
                <a:lnTo>
                  <a:pt x="4" y="8"/>
                </a:lnTo>
                <a:lnTo>
                  <a:pt x="4" y="7"/>
                </a:lnTo>
                <a:lnTo>
                  <a:pt x="4" y="8"/>
                </a:lnTo>
                <a:lnTo>
                  <a:pt x="2" y="7"/>
                </a:lnTo>
                <a:lnTo>
                  <a:pt x="4" y="8"/>
                </a:lnTo>
                <a:lnTo>
                  <a:pt x="6" y="8"/>
                </a:lnTo>
                <a:lnTo>
                  <a:pt x="6" y="10"/>
                </a:lnTo>
                <a:lnTo>
                  <a:pt x="4" y="8"/>
                </a:lnTo>
                <a:lnTo>
                  <a:pt x="6" y="10"/>
                </a:lnTo>
                <a:lnTo>
                  <a:pt x="7" y="11"/>
                </a:lnTo>
                <a:lnTo>
                  <a:pt x="6" y="10"/>
                </a:lnTo>
                <a:lnTo>
                  <a:pt x="8" y="10"/>
                </a:lnTo>
                <a:lnTo>
                  <a:pt x="8" y="8"/>
                </a:lnTo>
                <a:lnTo>
                  <a:pt x="7" y="8"/>
                </a:lnTo>
                <a:lnTo>
                  <a:pt x="8" y="8"/>
                </a:lnTo>
                <a:lnTo>
                  <a:pt x="8" y="10"/>
                </a:lnTo>
                <a:lnTo>
                  <a:pt x="10" y="10"/>
                </a:lnTo>
                <a:lnTo>
                  <a:pt x="10" y="11"/>
                </a:lnTo>
                <a:lnTo>
                  <a:pt x="12" y="12"/>
                </a:lnTo>
                <a:lnTo>
                  <a:pt x="8" y="12"/>
                </a:lnTo>
                <a:lnTo>
                  <a:pt x="8" y="11"/>
                </a:lnTo>
                <a:lnTo>
                  <a:pt x="7" y="11"/>
                </a:lnTo>
                <a:lnTo>
                  <a:pt x="6" y="11"/>
                </a:lnTo>
                <a:lnTo>
                  <a:pt x="6" y="10"/>
                </a:lnTo>
                <a:lnTo>
                  <a:pt x="7" y="11"/>
                </a:lnTo>
                <a:lnTo>
                  <a:pt x="8" y="12"/>
                </a:lnTo>
                <a:lnTo>
                  <a:pt x="10" y="14"/>
                </a:lnTo>
                <a:lnTo>
                  <a:pt x="10" y="12"/>
                </a:lnTo>
                <a:lnTo>
                  <a:pt x="8" y="12"/>
                </a:lnTo>
                <a:lnTo>
                  <a:pt x="10" y="14"/>
                </a:lnTo>
                <a:lnTo>
                  <a:pt x="12" y="14"/>
                </a:lnTo>
                <a:lnTo>
                  <a:pt x="13" y="15"/>
                </a:lnTo>
                <a:lnTo>
                  <a:pt x="12" y="15"/>
                </a:lnTo>
                <a:lnTo>
                  <a:pt x="10" y="14"/>
                </a:lnTo>
                <a:lnTo>
                  <a:pt x="12" y="15"/>
                </a:lnTo>
                <a:lnTo>
                  <a:pt x="13" y="18"/>
                </a:lnTo>
                <a:lnTo>
                  <a:pt x="13" y="14"/>
                </a:lnTo>
                <a:lnTo>
                  <a:pt x="13" y="12"/>
                </a:lnTo>
                <a:lnTo>
                  <a:pt x="12" y="12"/>
                </a:lnTo>
                <a:lnTo>
                  <a:pt x="6" y="11"/>
                </a:lnTo>
                <a:lnTo>
                  <a:pt x="6" y="10"/>
                </a:lnTo>
                <a:lnTo>
                  <a:pt x="6" y="11"/>
                </a:lnTo>
                <a:lnTo>
                  <a:pt x="7" y="11"/>
                </a:lnTo>
                <a:lnTo>
                  <a:pt x="13" y="14"/>
                </a:lnTo>
                <a:lnTo>
                  <a:pt x="14" y="14"/>
                </a:lnTo>
                <a:lnTo>
                  <a:pt x="14" y="15"/>
                </a:lnTo>
                <a:lnTo>
                  <a:pt x="18" y="15"/>
                </a:lnTo>
                <a:lnTo>
                  <a:pt x="18" y="18"/>
                </a:lnTo>
                <a:lnTo>
                  <a:pt x="14" y="18"/>
                </a:lnTo>
                <a:lnTo>
                  <a:pt x="13" y="15"/>
                </a:lnTo>
                <a:lnTo>
                  <a:pt x="14" y="18"/>
                </a:lnTo>
                <a:lnTo>
                  <a:pt x="18" y="19"/>
                </a:lnTo>
                <a:lnTo>
                  <a:pt x="18" y="18"/>
                </a:lnTo>
                <a:lnTo>
                  <a:pt x="19" y="18"/>
                </a:lnTo>
                <a:lnTo>
                  <a:pt x="19" y="19"/>
                </a:lnTo>
                <a:lnTo>
                  <a:pt x="18" y="19"/>
                </a:lnTo>
                <a:lnTo>
                  <a:pt x="19"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6" name="Freeform 270"/>
          <p:cNvSpPr>
            <a:spLocks/>
          </p:cNvSpPr>
          <p:nvPr/>
        </p:nvSpPr>
        <p:spPr bwMode="auto">
          <a:xfrm>
            <a:off x="5784850" y="2589213"/>
            <a:ext cx="14288" cy="11112"/>
          </a:xfrm>
          <a:custGeom>
            <a:avLst/>
            <a:gdLst>
              <a:gd name="T0" fmla="*/ 2147483646 w 25"/>
              <a:gd name="T1" fmla="*/ 2147483646 h 22"/>
              <a:gd name="T2" fmla="*/ 2147483646 w 25"/>
              <a:gd name="T3" fmla="*/ 2147483646 h 22"/>
              <a:gd name="T4" fmla="*/ 2147483646 w 25"/>
              <a:gd name="T5" fmla="*/ 2147483646 h 22"/>
              <a:gd name="T6" fmla="*/ 2147483646 w 25"/>
              <a:gd name="T7" fmla="*/ 0 h 22"/>
              <a:gd name="T8" fmla="*/ 2147483646 w 25"/>
              <a:gd name="T9" fmla="*/ 0 h 22"/>
              <a:gd name="T10" fmla="*/ 2147483646 w 25"/>
              <a:gd name="T11" fmla="*/ 2147483646 h 22"/>
              <a:gd name="T12" fmla="*/ 2147483646 w 25"/>
              <a:gd name="T13" fmla="*/ 2147483646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2147483646 w 25"/>
              <a:gd name="T25" fmla="*/ 2147483646 h 22"/>
              <a:gd name="T26" fmla="*/ 2147483646 w 25"/>
              <a:gd name="T27" fmla="*/ 2147483646 h 22"/>
              <a:gd name="T28" fmla="*/ 2147483646 w 25"/>
              <a:gd name="T29" fmla="*/ 2147483646 h 22"/>
              <a:gd name="T30" fmla="*/ 2147483646 w 25"/>
              <a:gd name="T31" fmla="*/ 2147483646 h 22"/>
              <a:gd name="T32" fmla="*/ 2147483646 w 25"/>
              <a:gd name="T33" fmla="*/ 2147483646 h 22"/>
              <a:gd name="T34" fmla="*/ 2147483646 w 25"/>
              <a:gd name="T35" fmla="*/ 2147483646 h 22"/>
              <a:gd name="T36" fmla="*/ 2147483646 w 25"/>
              <a:gd name="T37" fmla="*/ 2147483646 h 22"/>
              <a:gd name="T38" fmla="*/ 2147483646 w 25"/>
              <a:gd name="T39" fmla="*/ 2147483646 h 22"/>
              <a:gd name="T40" fmla="*/ 2147483646 w 25"/>
              <a:gd name="T41" fmla="*/ 2147483646 h 22"/>
              <a:gd name="T42" fmla="*/ 2147483646 w 25"/>
              <a:gd name="T43" fmla="*/ 2147483646 h 22"/>
              <a:gd name="T44" fmla="*/ 0 w 25"/>
              <a:gd name="T45" fmla="*/ 2147483646 h 22"/>
              <a:gd name="T46" fmla="*/ 2147483646 w 25"/>
              <a:gd name="T47" fmla="*/ 2147483646 h 22"/>
              <a:gd name="T48" fmla="*/ 2147483646 w 25"/>
              <a:gd name="T49" fmla="*/ 2147483646 h 22"/>
              <a:gd name="T50" fmla="*/ 2147483646 w 25"/>
              <a:gd name="T51" fmla="*/ 2147483646 h 22"/>
              <a:gd name="T52" fmla="*/ 2147483646 w 25"/>
              <a:gd name="T53" fmla="*/ 2147483646 h 22"/>
              <a:gd name="T54" fmla="*/ 2147483646 w 25"/>
              <a:gd name="T55" fmla="*/ 2147483646 h 22"/>
              <a:gd name="T56" fmla="*/ 2147483646 w 25"/>
              <a:gd name="T57" fmla="*/ 2147483646 h 22"/>
              <a:gd name="T58" fmla="*/ 2147483646 w 25"/>
              <a:gd name="T59" fmla="*/ 2147483646 h 22"/>
              <a:gd name="T60" fmla="*/ 2147483646 w 25"/>
              <a:gd name="T61" fmla="*/ 2147483646 h 22"/>
              <a:gd name="T62" fmla="*/ 2147483646 w 25"/>
              <a:gd name="T63" fmla="*/ 2147483646 h 22"/>
              <a:gd name="T64" fmla="*/ 2147483646 w 25"/>
              <a:gd name="T65" fmla="*/ 2147483646 h 22"/>
              <a:gd name="T66" fmla="*/ 2147483646 w 25"/>
              <a:gd name="T67" fmla="*/ 2147483646 h 22"/>
              <a:gd name="T68" fmla="*/ 2147483646 w 25"/>
              <a:gd name="T69" fmla="*/ 2147483646 h 22"/>
              <a:gd name="T70" fmla="*/ 2147483646 w 25"/>
              <a:gd name="T71" fmla="*/ 2147483646 h 22"/>
              <a:gd name="T72" fmla="*/ 2147483646 w 25"/>
              <a:gd name="T73" fmla="*/ 2147483646 h 22"/>
              <a:gd name="T74" fmla="*/ 2147483646 w 25"/>
              <a:gd name="T75" fmla="*/ 2147483646 h 22"/>
              <a:gd name="T76" fmla="*/ 2147483646 w 25"/>
              <a:gd name="T77" fmla="*/ 2147483646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 h="22">
                <a:moveTo>
                  <a:pt x="5" y="2"/>
                </a:moveTo>
                <a:lnTo>
                  <a:pt x="5" y="1"/>
                </a:lnTo>
                <a:lnTo>
                  <a:pt x="3" y="1"/>
                </a:lnTo>
                <a:lnTo>
                  <a:pt x="3" y="0"/>
                </a:lnTo>
                <a:lnTo>
                  <a:pt x="1" y="0"/>
                </a:lnTo>
                <a:lnTo>
                  <a:pt x="1" y="1"/>
                </a:lnTo>
                <a:lnTo>
                  <a:pt x="2" y="2"/>
                </a:lnTo>
                <a:lnTo>
                  <a:pt x="2" y="3"/>
                </a:lnTo>
                <a:lnTo>
                  <a:pt x="3" y="5"/>
                </a:lnTo>
                <a:lnTo>
                  <a:pt x="7" y="5"/>
                </a:lnTo>
                <a:lnTo>
                  <a:pt x="7" y="3"/>
                </a:lnTo>
                <a:lnTo>
                  <a:pt x="5" y="2"/>
                </a:lnTo>
                <a:lnTo>
                  <a:pt x="7" y="3"/>
                </a:lnTo>
                <a:lnTo>
                  <a:pt x="7" y="5"/>
                </a:lnTo>
                <a:lnTo>
                  <a:pt x="9" y="5"/>
                </a:lnTo>
                <a:lnTo>
                  <a:pt x="9" y="7"/>
                </a:lnTo>
                <a:lnTo>
                  <a:pt x="5" y="7"/>
                </a:lnTo>
                <a:lnTo>
                  <a:pt x="5" y="5"/>
                </a:lnTo>
                <a:lnTo>
                  <a:pt x="3" y="5"/>
                </a:lnTo>
                <a:lnTo>
                  <a:pt x="2" y="5"/>
                </a:lnTo>
                <a:lnTo>
                  <a:pt x="1" y="3"/>
                </a:lnTo>
                <a:lnTo>
                  <a:pt x="1" y="2"/>
                </a:lnTo>
                <a:lnTo>
                  <a:pt x="0" y="1"/>
                </a:lnTo>
                <a:lnTo>
                  <a:pt x="3" y="5"/>
                </a:lnTo>
                <a:lnTo>
                  <a:pt x="3" y="7"/>
                </a:lnTo>
                <a:lnTo>
                  <a:pt x="5" y="7"/>
                </a:lnTo>
                <a:lnTo>
                  <a:pt x="5" y="8"/>
                </a:lnTo>
                <a:lnTo>
                  <a:pt x="7" y="8"/>
                </a:lnTo>
                <a:lnTo>
                  <a:pt x="5" y="7"/>
                </a:lnTo>
                <a:lnTo>
                  <a:pt x="7" y="8"/>
                </a:lnTo>
                <a:lnTo>
                  <a:pt x="11" y="8"/>
                </a:lnTo>
                <a:lnTo>
                  <a:pt x="9" y="7"/>
                </a:lnTo>
                <a:lnTo>
                  <a:pt x="11" y="8"/>
                </a:lnTo>
                <a:lnTo>
                  <a:pt x="13" y="12"/>
                </a:lnTo>
                <a:lnTo>
                  <a:pt x="24" y="20"/>
                </a:lnTo>
                <a:lnTo>
                  <a:pt x="24" y="21"/>
                </a:lnTo>
                <a:lnTo>
                  <a:pt x="25" y="22"/>
                </a:lnTo>
                <a:lnTo>
                  <a:pt x="24" y="22"/>
                </a:lnTo>
                <a:lnTo>
                  <a:pt x="24"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7" name="Freeform 272"/>
          <p:cNvSpPr>
            <a:spLocks/>
          </p:cNvSpPr>
          <p:nvPr/>
        </p:nvSpPr>
        <p:spPr bwMode="auto">
          <a:xfrm>
            <a:off x="5807075" y="2589213"/>
            <a:ext cx="95250" cy="41275"/>
          </a:xfrm>
          <a:custGeom>
            <a:avLst/>
            <a:gdLst>
              <a:gd name="T0" fmla="*/ 0 w 179"/>
              <a:gd name="T1" fmla="*/ 2147483646 h 77"/>
              <a:gd name="T2" fmla="*/ 2147483646 w 179"/>
              <a:gd name="T3" fmla="*/ 2147483646 h 77"/>
              <a:gd name="T4" fmla="*/ 2147483646 w 179"/>
              <a:gd name="T5" fmla="*/ 2147483646 h 77"/>
              <a:gd name="T6" fmla="*/ 2147483646 w 179"/>
              <a:gd name="T7" fmla="*/ 2147483646 h 77"/>
              <a:gd name="T8" fmla="*/ 2147483646 w 179"/>
              <a:gd name="T9" fmla="*/ 2147483646 h 77"/>
              <a:gd name="T10" fmla="*/ 2147483646 w 179"/>
              <a:gd name="T11" fmla="*/ 2147483646 h 77"/>
              <a:gd name="T12" fmla="*/ 2147483646 w 179"/>
              <a:gd name="T13" fmla="*/ 2147483646 h 77"/>
              <a:gd name="T14" fmla="*/ 2147483646 w 179"/>
              <a:gd name="T15" fmla="*/ 2147483646 h 77"/>
              <a:gd name="T16" fmla="*/ 2147483646 w 179"/>
              <a:gd name="T17" fmla="*/ 0 h 77"/>
              <a:gd name="T18" fmla="*/ 2147483646 w 179"/>
              <a:gd name="T19" fmla="*/ 2147483646 h 77"/>
              <a:gd name="T20" fmla="*/ 2147483646 w 179"/>
              <a:gd name="T21" fmla="*/ 2147483646 h 77"/>
              <a:gd name="T22" fmla="*/ 2147483646 w 179"/>
              <a:gd name="T23" fmla="*/ 2147483646 h 77"/>
              <a:gd name="T24" fmla="*/ 2147483646 w 179"/>
              <a:gd name="T25" fmla="*/ 2147483646 h 77"/>
              <a:gd name="T26" fmla="*/ 2147483646 w 179"/>
              <a:gd name="T27" fmla="*/ 2147483646 h 77"/>
              <a:gd name="T28" fmla="*/ 2147483646 w 179"/>
              <a:gd name="T29" fmla="*/ 2147483646 h 77"/>
              <a:gd name="T30" fmla="*/ 2147483646 w 179"/>
              <a:gd name="T31" fmla="*/ 2147483646 h 77"/>
              <a:gd name="T32" fmla="*/ 2147483646 w 179"/>
              <a:gd name="T33" fmla="*/ 2147483646 h 77"/>
              <a:gd name="T34" fmla="*/ 2147483646 w 179"/>
              <a:gd name="T35" fmla="*/ 2147483646 h 77"/>
              <a:gd name="T36" fmla="*/ 2147483646 w 179"/>
              <a:gd name="T37" fmla="*/ 2147483646 h 77"/>
              <a:gd name="T38" fmla="*/ 2147483646 w 179"/>
              <a:gd name="T39" fmla="*/ 2147483646 h 77"/>
              <a:gd name="T40" fmla="*/ 2147483646 w 179"/>
              <a:gd name="T41" fmla="*/ 2147483646 h 77"/>
              <a:gd name="T42" fmla="*/ 2147483646 w 179"/>
              <a:gd name="T43" fmla="*/ 2147483646 h 77"/>
              <a:gd name="T44" fmla="*/ 2147483646 w 179"/>
              <a:gd name="T45" fmla="*/ 2147483646 h 77"/>
              <a:gd name="T46" fmla="*/ 2147483646 w 179"/>
              <a:gd name="T47" fmla="*/ 2147483646 h 77"/>
              <a:gd name="T48" fmla="*/ 2147483646 w 179"/>
              <a:gd name="T49" fmla="*/ 2147483646 h 77"/>
              <a:gd name="T50" fmla="*/ 2147483646 w 179"/>
              <a:gd name="T51" fmla="*/ 2147483646 h 77"/>
              <a:gd name="T52" fmla="*/ 2147483646 w 179"/>
              <a:gd name="T53" fmla="*/ 2147483646 h 77"/>
              <a:gd name="T54" fmla="*/ 2147483646 w 179"/>
              <a:gd name="T55" fmla="*/ 2147483646 h 77"/>
              <a:gd name="T56" fmla="*/ 2147483646 w 179"/>
              <a:gd name="T57" fmla="*/ 2147483646 h 77"/>
              <a:gd name="T58" fmla="*/ 2147483646 w 179"/>
              <a:gd name="T59" fmla="*/ 2147483646 h 77"/>
              <a:gd name="T60" fmla="*/ 2147483646 w 179"/>
              <a:gd name="T61" fmla="*/ 2147483646 h 77"/>
              <a:gd name="T62" fmla="*/ 2147483646 w 179"/>
              <a:gd name="T63" fmla="*/ 2147483646 h 77"/>
              <a:gd name="T64" fmla="*/ 2147483646 w 179"/>
              <a:gd name="T65" fmla="*/ 2147483646 h 77"/>
              <a:gd name="T66" fmla="*/ 2147483646 w 179"/>
              <a:gd name="T67" fmla="*/ 2147483646 h 77"/>
              <a:gd name="T68" fmla="*/ 2147483646 w 179"/>
              <a:gd name="T69" fmla="*/ 2147483646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9" h="77">
                <a:moveTo>
                  <a:pt x="0" y="27"/>
                </a:moveTo>
                <a:lnTo>
                  <a:pt x="178" y="48"/>
                </a:lnTo>
                <a:lnTo>
                  <a:pt x="178" y="45"/>
                </a:lnTo>
                <a:lnTo>
                  <a:pt x="175" y="45"/>
                </a:lnTo>
                <a:lnTo>
                  <a:pt x="168" y="39"/>
                </a:lnTo>
                <a:lnTo>
                  <a:pt x="162" y="32"/>
                </a:lnTo>
                <a:lnTo>
                  <a:pt x="156" y="25"/>
                </a:lnTo>
                <a:lnTo>
                  <a:pt x="147" y="13"/>
                </a:lnTo>
                <a:lnTo>
                  <a:pt x="140" y="0"/>
                </a:lnTo>
                <a:lnTo>
                  <a:pt x="145" y="6"/>
                </a:lnTo>
                <a:lnTo>
                  <a:pt x="149" y="15"/>
                </a:lnTo>
                <a:lnTo>
                  <a:pt x="156" y="25"/>
                </a:lnTo>
                <a:lnTo>
                  <a:pt x="165" y="35"/>
                </a:lnTo>
                <a:lnTo>
                  <a:pt x="175" y="44"/>
                </a:lnTo>
                <a:lnTo>
                  <a:pt x="178" y="45"/>
                </a:lnTo>
                <a:lnTo>
                  <a:pt x="178" y="53"/>
                </a:lnTo>
                <a:lnTo>
                  <a:pt x="176" y="54"/>
                </a:lnTo>
                <a:lnTo>
                  <a:pt x="175" y="55"/>
                </a:lnTo>
                <a:lnTo>
                  <a:pt x="174" y="57"/>
                </a:lnTo>
                <a:lnTo>
                  <a:pt x="171" y="58"/>
                </a:lnTo>
                <a:lnTo>
                  <a:pt x="170" y="59"/>
                </a:lnTo>
                <a:lnTo>
                  <a:pt x="170" y="60"/>
                </a:lnTo>
                <a:lnTo>
                  <a:pt x="170" y="63"/>
                </a:lnTo>
                <a:lnTo>
                  <a:pt x="168" y="64"/>
                </a:lnTo>
                <a:lnTo>
                  <a:pt x="168" y="65"/>
                </a:lnTo>
                <a:lnTo>
                  <a:pt x="170" y="66"/>
                </a:lnTo>
                <a:lnTo>
                  <a:pt x="170" y="67"/>
                </a:lnTo>
                <a:lnTo>
                  <a:pt x="170" y="70"/>
                </a:lnTo>
                <a:lnTo>
                  <a:pt x="171" y="71"/>
                </a:lnTo>
                <a:lnTo>
                  <a:pt x="174" y="72"/>
                </a:lnTo>
                <a:lnTo>
                  <a:pt x="174" y="74"/>
                </a:lnTo>
                <a:lnTo>
                  <a:pt x="175" y="76"/>
                </a:lnTo>
                <a:lnTo>
                  <a:pt x="176" y="76"/>
                </a:lnTo>
                <a:lnTo>
                  <a:pt x="178" y="77"/>
                </a:lnTo>
                <a:lnTo>
                  <a:pt x="179" y="7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8" name="Freeform 273"/>
          <p:cNvSpPr>
            <a:spLocks/>
          </p:cNvSpPr>
          <p:nvPr/>
        </p:nvSpPr>
        <p:spPr bwMode="auto">
          <a:xfrm>
            <a:off x="5884863" y="2597150"/>
            <a:ext cx="17462" cy="34925"/>
          </a:xfrm>
          <a:custGeom>
            <a:avLst/>
            <a:gdLst>
              <a:gd name="T0" fmla="*/ 2147483646 w 34"/>
              <a:gd name="T1" fmla="*/ 2147483646 h 64"/>
              <a:gd name="T2" fmla="*/ 2147483646 w 34"/>
              <a:gd name="T3" fmla="*/ 2147483646 h 64"/>
              <a:gd name="T4" fmla="*/ 2147483646 w 34"/>
              <a:gd name="T5" fmla="*/ 0 h 64"/>
              <a:gd name="T6" fmla="*/ 2147483646 w 34"/>
              <a:gd name="T7" fmla="*/ 2147483646 h 64"/>
              <a:gd name="T8" fmla="*/ 2147483646 w 34"/>
              <a:gd name="T9" fmla="*/ 2147483646 h 64"/>
              <a:gd name="T10" fmla="*/ 2147483646 w 34"/>
              <a:gd name="T11" fmla="*/ 2147483646 h 64"/>
              <a:gd name="T12" fmla="*/ 2147483646 w 34"/>
              <a:gd name="T13" fmla="*/ 2147483646 h 64"/>
              <a:gd name="T14" fmla="*/ 2147483646 w 34"/>
              <a:gd name="T15" fmla="*/ 2147483646 h 64"/>
              <a:gd name="T16" fmla="*/ 2147483646 w 34"/>
              <a:gd name="T17" fmla="*/ 2147483646 h 64"/>
              <a:gd name="T18" fmla="*/ 2147483646 w 34"/>
              <a:gd name="T19" fmla="*/ 2147483646 h 64"/>
              <a:gd name="T20" fmla="*/ 2147483646 w 34"/>
              <a:gd name="T21" fmla="*/ 2147483646 h 64"/>
              <a:gd name="T22" fmla="*/ 2147483646 w 34"/>
              <a:gd name="T23" fmla="*/ 2147483646 h 64"/>
              <a:gd name="T24" fmla="*/ 0 w 34"/>
              <a:gd name="T25" fmla="*/ 2147483646 h 64"/>
              <a:gd name="T26" fmla="*/ 0 w 34"/>
              <a:gd name="T27" fmla="*/ 2147483646 h 64"/>
              <a:gd name="T28" fmla="*/ 2147483646 w 34"/>
              <a:gd name="T29" fmla="*/ 2147483646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64">
                <a:moveTo>
                  <a:pt x="34" y="44"/>
                </a:moveTo>
                <a:lnTo>
                  <a:pt x="32" y="3"/>
                </a:lnTo>
                <a:lnTo>
                  <a:pt x="29" y="0"/>
                </a:lnTo>
                <a:lnTo>
                  <a:pt x="31" y="44"/>
                </a:lnTo>
                <a:lnTo>
                  <a:pt x="23" y="44"/>
                </a:lnTo>
                <a:lnTo>
                  <a:pt x="24" y="42"/>
                </a:lnTo>
                <a:lnTo>
                  <a:pt x="28" y="39"/>
                </a:lnTo>
                <a:lnTo>
                  <a:pt x="6" y="56"/>
                </a:lnTo>
                <a:lnTo>
                  <a:pt x="5" y="58"/>
                </a:lnTo>
                <a:lnTo>
                  <a:pt x="4" y="60"/>
                </a:lnTo>
                <a:lnTo>
                  <a:pt x="2" y="61"/>
                </a:lnTo>
                <a:lnTo>
                  <a:pt x="2" y="62"/>
                </a:lnTo>
                <a:lnTo>
                  <a:pt x="0" y="63"/>
                </a:lnTo>
                <a:lnTo>
                  <a:pt x="0" y="64"/>
                </a:lnTo>
                <a:lnTo>
                  <a:pt x="2"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19" name="Freeform 274"/>
          <p:cNvSpPr>
            <a:spLocks/>
          </p:cNvSpPr>
          <p:nvPr/>
        </p:nvSpPr>
        <p:spPr bwMode="auto">
          <a:xfrm>
            <a:off x="5889625" y="2589213"/>
            <a:ext cx="11113" cy="17462"/>
          </a:xfrm>
          <a:custGeom>
            <a:avLst/>
            <a:gdLst>
              <a:gd name="T0" fmla="*/ 2147483646 w 22"/>
              <a:gd name="T1" fmla="*/ 2147483646 h 34"/>
              <a:gd name="T2" fmla="*/ 2147483646 w 22"/>
              <a:gd name="T3" fmla="*/ 2147483646 h 34"/>
              <a:gd name="T4" fmla="*/ 2147483646 w 22"/>
              <a:gd name="T5" fmla="*/ 2147483646 h 34"/>
              <a:gd name="T6" fmla="*/ 2147483646 w 22"/>
              <a:gd name="T7" fmla="*/ 2147483646 h 34"/>
              <a:gd name="T8" fmla="*/ 2147483646 w 22"/>
              <a:gd name="T9" fmla="*/ 2147483646 h 34"/>
              <a:gd name="T10" fmla="*/ 2147483646 w 22"/>
              <a:gd name="T11" fmla="*/ 2147483646 h 34"/>
              <a:gd name="T12" fmla="*/ 2147483646 w 22"/>
              <a:gd name="T13" fmla="*/ 2147483646 h 34"/>
              <a:gd name="T14" fmla="*/ 2147483646 w 22"/>
              <a:gd name="T15" fmla="*/ 2147483646 h 34"/>
              <a:gd name="T16" fmla="*/ 2147483646 w 22"/>
              <a:gd name="T17" fmla="*/ 2147483646 h 34"/>
              <a:gd name="T18" fmla="*/ 2147483646 w 22"/>
              <a:gd name="T19" fmla="*/ 2147483646 h 34"/>
              <a:gd name="T20" fmla="*/ 2147483646 w 22"/>
              <a:gd name="T21" fmla="*/ 2147483646 h 34"/>
              <a:gd name="T22" fmla="*/ 2147483646 w 22"/>
              <a:gd name="T23" fmla="*/ 2147483646 h 34"/>
              <a:gd name="T24" fmla="*/ 2147483646 w 22"/>
              <a:gd name="T25" fmla="*/ 2147483646 h 34"/>
              <a:gd name="T26" fmla="*/ 0 w 2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34">
                <a:moveTo>
                  <a:pt x="19" y="34"/>
                </a:moveTo>
                <a:lnTo>
                  <a:pt x="15" y="32"/>
                </a:lnTo>
                <a:lnTo>
                  <a:pt x="14" y="28"/>
                </a:lnTo>
                <a:lnTo>
                  <a:pt x="22" y="24"/>
                </a:lnTo>
                <a:lnTo>
                  <a:pt x="20" y="24"/>
                </a:lnTo>
                <a:lnTo>
                  <a:pt x="20" y="26"/>
                </a:lnTo>
                <a:lnTo>
                  <a:pt x="20" y="28"/>
                </a:lnTo>
                <a:lnTo>
                  <a:pt x="19" y="29"/>
                </a:lnTo>
                <a:lnTo>
                  <a:pt x="18" y="29"/>
                </a:lnTo>
                <a:lnTo>
                  <a:pt x="18" y="28"/>
                </a:lnTo>
                <a:lnTo>
                  <a:pt x="14" y="28"/>
                </a:lnTo>
                <a:lnTo>
                  <a:pt x="9" y="20"/>
                </a:lnTo>
                <a:lnTo>
                  <a:pt x="5"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0" name="Freeform 275"/>
          <p:cNvSpPr>
            <a:spLocks/>
          </p:cNvSpPr>
          <p:nvPr/>
        </p:nvSpPr>
        <p:spPr bwMode="auto">
          <a:xfrm>
            <a:off x="5897563" y="2603500"/>
            <a:ext cx="3175" cy="3175"/>
          </a:xfrm>
          <a:custGeom>
            <a:avLst/>
            <a:gdLst>
              <a:gd name="T0" fmla="*/ 0 w 8"/>
              <a:gd name="T1" fmla="*/ 0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2147483646 w 8"/>
              <a:gd name="T13" fmla="*/ 214748364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0" y="0"/>
                </a:moveTo>
                <a:lnTo>
                  <a:pt x="8" y="1"/>
                </a:lnTo>
                <a:lnTo>
                  <a:pt x="5" y="6"/>
                </a:lnTo>
                <a:lnTo>
                  <a:pt x="6" y="6"/>
                </a:lnTo>
                <a:lnTo>
                  <a:pt x="8" y="5"/>
                </a:lnTo>
                <a:lnTo>
                  <a:pt x="8" y="7"/>
                </a:lnTo>
                <a:lnTo>
                  <a:pt x="6"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1" name="Freeform 276"/>
          <p:cNvSpPr>
            <a:spLocks/>
          </p:cNvSpPr>
          <p:nvPr/>
        </p:nvSpPr>
        <p:spPr bwMode="auto">
          <a:xfrm>
            <a:off x="5972175" y="2581275"/>
            <a:ext cx="3175" cy="9525"/>
          </a:xfrm>
          <a:custGeom>
            <a:avLst/>
            <a:gdLst>
              <a:gd name="T0" fmla="*/ 2147483646 w 6"/>
              <a:gd name="T1" fmla="*/ 2147483646 h 18"/>
              <a:gd name="T2" fmla="*/ 2147483646 w 6"/>
              <a:gd name="T3" fmla="*/ 2147483646 h 18"/>
              <a:gd name="T4" fmla="*/ 2147483646 w 6"/>
              <a:gd name="T5" fmla="*/ 2147483646 h 18"/>
              <a:gd name="T6" fmla="*/ 0 w 6"/>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8">
                <a:moveTo>
                  <a:pt x="6" y="18"/>
                </a:moveTo>
                <a:lnTo>
                  <a:pt x="5" y="8"/>
                </a:lnTo>
                <a:lnTo>
                  <a:pt x="4"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2" name="Freeform 277"/>
          <p:cNvSpPr>
            <a:spLocks/>
          </p:cNvSpPr>
          <p:nvPr/>
        </p:nvSpPr>
        <p:spPr bwMode="auto">
          <a:xfrm>
            <a:off x="5983288" y="2584450"/>
            <a:ext cx="1587" cy="9525"/>
          </a:xfrm>
          <a:custGeom>
            <a:avLst/>
            <a:gdLst>
              <a:gd name="T0" fmla="*/ 0 w 3"/>
              <a:gd name="T1" fmla="*/ 0 h 19"/>
              <a:gd name="T2" fmla="*/ 2147483646 w 3"/>
              <a:gd name="T3" fmla="*/ 2147483646 h 19"/>
              <a:gd name="T4" fmla="*/ 2147483646 w 3"/>
              <a:gd name="T5" fmla="*/ 2147483646 h 19"/>
              <a:gd name="T6" fmla="*/ 0 w 3"/>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9">
                <a:moveTo>
                  <a:pt x="0" y="0"/>
                </a:moveTo>
                <a:lnTo>
                  <a:pt x="3" y="19"/>
                </a:lnTo>
                <a:lnTo>
                  <a:pt x="3" y="18"/>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3" name="Line 278"/>
          <p:cNvSpPr>
            <a:spLocks noChangeShapeType="1"/>
          </p:cNvSpPr>
          <p:nvPr/>
        </p:nvSpPr>
        <p:spPr bwMode="auto">
          <a:xfrm>
            <a:off x="6000750" y="2587625"/>
            <a:ext cx="6350"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24" name="Freeform 279"/>
          <p:cNvSpPr>
            <a:spLocks/>
          </p:cNvSpPr>
          <p:nvPr/>
        </p:nvSpPr>
        <p:spPr bwMode="auto">
          <a:xfrm>
            <a:off x="6011863" y="2589213"/>
            <a:ext cx="3175" cy="1587"/>
          </a:xfrm>
          <a:custGeom>
            <a:avLst/>
            <a:gdLst>
              <a:gd name="T0" fmla="*/ 2147483646 w 6"/>
              <a:gd name="T1" fmla="*/ 2147483646 h 3"/>
              <a:gd name="T2" fmla="*/ 0 w 6"/>
              <a:gd name="T3" fmla="*/ 0 h 3"/>
              <a:gd name="T4" fmla="*/ 2147483646 w 6"/>
              <a:gd name="T5" fmla="*/ 2147483646 h 3"/>
              <a:gd name="T6" fmla="*/ 2147483646 w 6"/>
              <a:gd name="T7" fmla="*/ 0 h 3"/>
              <a:gd name="T8" fmla="*/ 2147483646 w 6"/>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4" y="3"/>
                </a:moveTo>
                <a:lnTo>
                  <a:pt x="0" y="0"/>
                </a:lnTo>
                <a:lnTo>
                  <a:pt x="4" y="3"/>
                </a:lnTo>
                <a:lnTo>
                  <a:pt x="6" y="0"/>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5" name="Freeform 280"/>
          <p:cNvSpPr>
            <a:spLocks/>
          </p:cNvSpPr>
          <p:nvPr/>
        </p:nvSpPr>
        <p:spPr bwMode="auto">
          <a:xfrm>
            <a:off x="6018213" y="2579688"/>
            <a:ext cx="12700" cy="9525"/>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0 w 22"/>
              <a:gd name="T15" fmla="*/ 0 h 18"/>
              <a:gd name="T16" fmla="*/ 2147483646 w 22"/>
              <a:gd name="T17" fmla="*/ 2147483646 h 18"/>
              <a:gd name="T18" fmla="*/ 2147483646 w 22"/>
              <a:gd name="T19" fmla="*/ 2147483646 h 18"/>
              <a:gd name="T20" fmla="*/ 2147483646 w 22"/>
              <a:gd name="T21" fmla="*/ 2147483646 h 18"/>
              <a:gd name="T22" fmla="*/ 2147483646 w 22"/>
              <a:gd name="T23" fmla="*/ 2147483646 h 18"/>
              <a:gd name="T24" fmla="*/ 2147483646 w 22"/>
              <a:gd name="T25" fmla="*/ 2147483646 h 18"/>
              <a:gd name="T26" fmla="*/ 2147483646 w 22"/>
              <a:gd name="T27" fmla="*/ 2147483646 h 18"/>
              <a:gd name="T28" fmla="*/ 2147483646 w 22"/>
              <a:gd name="T29" fmla="*/ 2147483646 h 18"/>
              <a:gd name="T30" fmla="*/ 2147483646 w 22"/>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18">
                <a:moveTo>
                  <a:pt x="10" y="13"/>
                </a:moveTo>
                <a:lnTo>
                  <a:pt x="14" y="17"/>
                </a:lnTo>
                <a:lnTo>
                  <a:pt x="16" y="16"/>
                </a:lnTo>
                <a:lnTo>
                  <a:pt x="12" y="13"/>
                </a:lnTo>
                <a:lnTo>
                  <a:pt x="13" y="12"/>
                </a:lnTo>
                <a:lnTo>
                  <a:pt x="7" y="6"/>
                </a:lnTo>
                <a:lnTo>
                  <a:pt x="5" y="4"/>
                </a:lnTo>
                <a:lnTo>
                  <a:pt x="0" y="0"/>
                </a:lnTo>
                <a:lnTo>
                  <a:pt x="4" y="4"/>
                </a:lnTo>
                <a:lnTo>
                  <a:pt x="1" y="5"/>
                </a:lnTo>
                <a:lnTo>
                  <a:pt x="5" y="11"/>
                </a:lnTo>
                <a:lnTo>
                  <a:pt x="13" y="12"/>
                </a:lnTo>
                <a:lnTo>
                  <a:pt x="18" y="14"/>
                </a:lnTo>
                <a:lnTo>
                  <a:pt x="22" y="17"/>
                </a:lnTo>
                <a:lnTo>
                  <a:pt x="20" y="18"/>
                </a:lnTo>
                <a:lnTo>
                  <a:pt x="16"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6" name="Line 281"/>
          <p:cNvSpPr>
            <a:spLocks noChangeShapeType="1"/>
          </p:cNvSpPr>
          <p:nvPr/>
        </p:nvSpPr>
        <p:spPr bwMode="auto">
          <a:xfrm flipV="1">
            <a:off x="6015038" y="25876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27" name="Freeform 282"/>
          <p:cNvSpPr>
            <a:spLocks/>
          </p:cNvSpPr>
          <p:nvPr/>
        </p:nvSpPr>
        <p:spPr bwMode="auto">
          <a:xfrm>
            <a:off x="6011863" y="2546350"/>
            <a:ext cx="9525" cy="34925"/>
          </a:xfrm>
          <a:custGeom>
            <a:avLst/>
            <a:gdLst>
              <a:gd name="T0" fmla="*/ 2147483646 w 19"/>
              <a:gd name="T1" fmla="*/ 2147483646 h 65"/>
              <a:gd name="T2" fmla="*/ 2147483646 w 19"/>
              <a:gd name="T3" fmla="*/ 2147483646 h 65"/>
              <a:gd name="T4" fmla="*/ 2147483646 w 19"/>
              <a:gd name="T5" fmla="*/ 2147483646 h 65"/>
              <a:gd name="T6" fmla="*/ 2147483646 w 19"/>
              <a:gd name="T7" fmla="*/ 2147483646 h 65"/>
              <a:gd name="T8" fmla="*/ 2147483646 w 19"/>
              <a:gd name="T9" fmla="*/ 2147483646 h 65"/>
              <a:gd name="T10" fmla="*/ 2147483646 w 19"/>
              <a:gd name="T11" fmla="*/ 2147483646 h 65"/>
              <a:gd name="T12" fmla="*/ 2147483646 w 19"/>
              <a:gd name="T13" fmla="*/ 2147483646 h 65"/>
              <a:gd name="T14" fmla="*/ 2147483646 w 19"/>
              <a:gd name="T15" fmla="*/ 2147483646 h 65"/>
              <a:gd name="T16" fmla="*/ 2147483646 w 19"/>
              <a:gd name="T17" fmla="*/ 2147483646 h 65"/>
              <a:gd name="T18" fmla="*/ 2147483646 w 19"/>
              <a:gd name="T19" fmla="*/ 2147483646 h 65"/>
              <a:gd name="T20" fmla="*/ 2147483646 w 19"/>
              <a:gd name="T21" fmla="*/ 2147483646 h 65"/>
              <a:gd name="T22" fmla="*/ 2147483646 w 19"/>
              <a:gd name="T23" fmla="*/ 2147483646 h 65"/>
              <a:gd name="T24" fmla="*/ 2147483646 w 19"/>
              <a:gd name="T25" fmla="*/ 2147483646 h 65"/>
              <a:gd name="T26" fmla="*/ 2147483646 w 19"/>
              <a:gd name="T27" fmla="*/ 2147483646 h 65"/>
              <a:gd name="T28" fmla="*/ 2147483646 w 19"/>
              <a:gd name="T29" fmla="*/ 2147483646 h 65"/>
              <a:gd name="T30" fmla="*/ 2147483646 w 19"/>
              <a:gd name="T31" fmla="*/ 2147483646 h 65"/>
              <a:gd name="T32" fmla="*/ 2147483646 w 19"/>
              <a:gd name="T33" fmla="*/ 2147483646 h 65"/>
              <a:gd name="T34" fmla="*/ 2147483646 w 19"/>
              <a:gd name="T35" fmla="*/ 2147483646 h 65"/>
              <a:gd name="T36" fmla="*/ 2147483646 w 19"/>
              <a:gd name="T37" fmla="*/ 2147483646 h 65"/>
              <a:gd name="T38" fmla="*/ 2147483646 w 19"/>
              <a:gd name="T39" fmla="*/ 0 h 65"/>
              <a:gd name="T40" fmla="*/ 2147483646 w 19"/>
              <a:gd name="T41" fmla="*/ 0 h 65"/>
              <a:gd name="T42" fmla="*/ 2147483646 w 19"/>
              <a:gd name="T43" fmla="*/ 2147483646 h 65"/>
              <a:gd name="T44" fmla="*/ 2147483646 w 19"/>
              <a:gd name="T45" fmla="*/ 2147483646 h 65"/>
              <a:gd name="T46" fmla="*/ 2147483646 w 19"/>
              <a:gd name="T47" fmla="*/ 2147483646 h 65"/>
              <a:gd name="T48" fmla="*/ 2147483646 w 19"/>
              <a:gd name="T49" fmla="*/ 2147483646 h 65"/>
              <a:gd name="T50" fmla="*/ 2147483646 w 19"/>
              <a:gd name="T51" fmla="*/ 2147483646 h 65"/>
              <a:gd name="T52" fmla="*/ 2147483646 w 19"/>
              <a:gd name="T53" fmla="*/ 2147483646 h 65"/>
              <a:gd name="T54" fmla="*/ 0 w 19"/>
              <a:gd name="T55" fmla="*/ 2147483646 h 65"/>
              <a:gd name="T56" fmla="*/ 0 w 19"/>
              <a:gd name="T57" fmla="*/ 2147483646 h 65"/>
              <a:gd name="T58" fmla="*/ 0 w 19"/>
              <a:gd name="T59" fmla="*/ 2147483646 h 65"/>
              <a:gd name="T60" fmla="*/ 2147483646 w 19"/>
              <a:gd name="T61" fmla="*/ 2147483646 h 65"/>
              <a:gd name="T62" fmla="*/ 2147483646 w 19"/>
              <a:gd name="T63" fmla="*/ 2147483646 h 65"/>
              <a:gd name="T64" fmla="*/ 2147483646 w 19"/>
              <a:gd name="T65" fmla="*/ 2147483646 h 65"/>
              <a:gd name="T66" fmla="*/ 2147483646 w 19"/>
              <a:gd name="T67" fmla="*/ 2147483646 h 65"/>
              <a:gd name="T68" fmla="*/ 2147483646 w 19"/>
              <a:gd name="T69" fmla="*/ 2147483646 h 65"/>
              <a:gd name="T70" fmla="*/ 2147483646 w 19"/>
              <a:gd name="T71" fmla="*/ 2147483646 h 65"/>
              <a:gd name="T72" fmla="*/ 2147483646 w 19"/>
              <a:gd name="T73" fmla="*/ 2147483646 h 65"/>
              <a:gd name="T74" fmla="*/ 2147483646 w 19"/>
              <a:gd name="T75" fmla="*/ 2147483646 h 65"/>
              <a:gd name="T76" fmla="*/ 2147483646 w 19"/>
              <a:gd name="T77" fmla="*/ 2147483646 h 65"/>
              <a:gd name="T78" fmla="*/ 2147483646 w 19"/>
              <a:gd name="T79" fmla="*/ 2147483646 h 65"/>
              <a:gd name="T80" fmla="*/ 2147483646 w 19"/>
              <a:gd name="T81" fmla="*/ 2147483646 h 65"/>
              <a:gd name="T82" fmla="*/ 2147483646 w 19"/>
              <a:gd name="T83" fmla="*/ 2147483646 h 65"/>
              <a:gd name="T84" fmla="*/ 2147483646 w 19"/>
              <a:gd name="T85" fmla="*/ 2147483646 h 65"/>
              <a:gd name="T86" fmla="*/ 2147483646 w 19"/>
              <a:gd name="T87" fmla="*/ 2147483646 h 65"/>
              <a:gd name="T88" fmla="*/ 2147483646 w 19"/>
              <a:gd name="T89" fmla="*/ 2147483646 h 65"/>
              <a:gd name="T90" fmla="*/ 2147483646 w 19"/>
              <a:gd name="T91" fmla="*/ 2147483646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 h="65">
                <a:moveTo>
                  <a:pt x="10" y="65"/>
                </a:moveTo>
                <a:lnTo>
                  <a:pt x="6" y="60"/>
                </a:lnTo>
                <a:lnTo>
                  <a:pt x="4" y="56"/>
                </a:lnTo>
                <a:lnTo>
                  <a:pt x="6" y="55"/>
                </a:lnTo>
                <a:lnTo>
                  <a:pt x="10" y="60"/>
                </a:lnTo>
                <a:lnTo>
                  <a:pt x="13" y="64"/>
                </a:lnTo>
                <a:lnTo>
                  <a:pt x="12" y="58"/>
                </a:lnTo>
                <a:lnTo>
                  <a:pt x="8" y="55"/>
                </a:lnTo>
                <a:lnTo>
                  <a:pt x="4" y="51"/>
                </a:lnTo>
                <a:lnTo>
                  <a:pt x="3" y="44"/>
                </a:lnTo>
                <a:lnTo>
                  <a:pt x="2" y="39"/>
                </a:lnTo>
                <a:lnTo>
                  <a:pt x="2" y="33"/>
                </a:lnTo>
                <a:lnTo>
                  <a:pt x="2" y="30"/>
                </a:lnTo>
                <a:lnTo>
                  <a:pt x="3" y="24"/>
                </a:lnTo>
                <a:lnTo>
                  <a:pt x="4" y="19"/>
                </a:lnTo>
                <a:lnTo>
                  <a:pt x="6" y="16"/>
                </a:lnTo>
                <a:lnTo>
                  <a:pt x="8" y="11"/>
                </a:lnTo>
                <a:lnTo>
                  <a:pt x="12" y="7"/>
                </a:lnTo>
                <a:lnTo>
                  <a:pt x="14" y="4"/>
                </a:lnTo>
                <a:lnTo>
                  <a:pt x="19" y="0"/>
                </a:lnTo>
                <a:lnTo>
                  <a:pt x="18" y="0"/>
                </a:lnTo>
                <a:lnTo>
                  <a:pt x="13" y="4"/>
                </a:lnTo>
                <a:lnTo>
                  <a:pt x="10" y="6"/>
                </a:lnTo>
                <a:lnTo>
                  <a:pt x="6" y="10"/>
                </a:lnTo>
                <a:lnTo>
                  <a:pt x="4" y="13"/>
                </a:lnTo>
                <a:lnTo>
                  <a:pt x="2" y="19"/>
                </a:lnTo>
                <a:lnTo>
                  <a:pt x="2" y="24"/>
                </a:lnTo>
                <a:lnTo>
                  <a:pt x="0" y="30"/>
                </a:lnTo>
                <a:lnTo>
                  <a:pt x="0" y="35"/>
                </a:lnTo>
                <a:lnTo>
                  <a:pt x="0" y="39"/>
                </a:lnTo>
                <a:lnTo>
                  <a:pt x="2" y="44"/>
                </a:lnTo>
                <a:lnTo>
                  <a:pt x="3" y="51"/>
                </a:lnTo>
                <a:lnTo>
                  <a:pt x="4" y="56"/>
                </a:lnTo>
                <a:lnTo>
                  <a:pt x="6" y="55"/>
                </a:lnTo>
                <a:lnTo>
                  <a:pt x="4" y="51"/>
                </a:lnTo>
                <a:lnTo>
                  <a:pt x="6" y="50"/>
                </a:lnTo>
                <a:lnTo>
                  <a:pt x="4" y="43"/>
                </a:lnTo>
                <a:lnTo>
                  <a:pt x="3" y="39"/>
                </a:lnTo>
                <a:lnTo>
                  <a:pt x="3" y="33"/>
                </a:lnTo>
                <a:lnTo>
                  <a:pt x="3" y="29"/>
                </a:lnTo>
                <a:lnTo>
                  <a:pt x="4" y="24"/>
                </a:lnTo>
                <a:lnTo>
                  <a:pt x="6" y="19"/>
                </a:lnTo>
                <a:lnTo>
                  <a:pt x="8" y="13"/>
                </a:lnTo>
                <a:lnTo>
                  <a:pt x="10" y="10"/>
                </a:lnTo>
                <a:lnTo>
                  <a:pt x="13" y="7"/>
                </a:lnTo>
                <a:lnTo>
                  <a:pt x="1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8" name="Freeform 283"/>
          <p:cNvSpPr>
            <a:spLocks/>
          </p:cNvSpPr>
          <p:nvPr/>
        </p:nvSpPr>
        <p:spPr bwMode="auto">
          <a:xfrm>
            <a:off x="5992813" y="2544763"/>
            <a:ext cx="14287" cy="42862"/>
          </a:xfrm>
          <a:custGeom>
            <a:avLst/>
            <a:gdLst>
              <a:gd name="T0" fmla="*/ 2147483646 w 26"/>
              <a:gd name="T1" fmla="*/ 2147483646 h 80"/>
              <a:gd name="T2" fmla="*/ 2147483646 w 26"/>
              <a:gd name="T3" fmla="*/ 2147483646 h 80"/>
              <a:gd name="T4" fmla="*/ 2147483646 w 26"/>
              <a:gd name="T5" fmla="*/ 2147483646 h 80"/>
              <a:gd name="T6" fmla="*/ 2147483646 w 26"/>
              <a:gd name="T7" fmla="*/ 2147483646 h 80"/>
              <a:gd name="T8" fmla="*/ 2147483646 w 26"/>
              <a:gd name="T9" fmla="*/ 2147483646 h 80"/>
              <a:gd name="T10" fmla="*/ 2147483646 w 26"/>
              <a:gd name="T11" fmla="*/ 2147483646 h 80"/>
              <a:gd name="T12" fmla="*/ 2147483646 w 26"/>
              <a:gd name="T13" fmla="*/ 2147483646 h 80"/>
              <a:gd name="T14" fmla="*/ 2147483646 w 26"/>
              <a:gd name="T15" fmla="*/ 2147483646 h 80"/>
              <a:gd name="T16" fmla="*/ 2147483646 w 26"/>
              <a:gd name="T17" fmla="*/ 2147483646 h 80"/>
              <a:gd name="T18" fmla="*/ 2147483646 w 26"/>
              <a:gd name="T19" fmla="*/ 2147483646 h 80"/>
              <a:gd name="T20" fmla="*/ 2147483646 w 26"/>
              <a:gd name="T21" fmla="*/ 2147483646 h 80"/>
              <a:gd name="T22" fmla="*/ 2147483646 w 26"/>
              <a:gd name="T23" fmla="*/ 2147483646 h 80"/>
              <a:gd name="T24" fmla="*/ 2147483646 w 26"/>
              <a:gd name="T25" fmla="*/ 0 h 80"/>
              <a:gd name="T26" fmla="*/ 2147483646 w 26"/>
              <a:gd name="T27" fmla="*/ 2147483646 h 80"/>
              <a:gd name="T28" fmla="*/ 2147483646 w 26"/>
              <a:gd name="T29" fmla="*/ 2147483646 h 80"/>
              <a:gd name="T30" fmla="*/ 0 w 26"/>
              <a:gd name="T31" fmla="*/ 2147483646 h 80"/>
              <a:gd name="T32" fmla="*/ 0 w 26"/>
              <a:gd name="T33" fmla="*/ 2147483646 h 80"/>
              <a:gd name="T34" fmla="*/ 0 w 26"/>
              <a:gd name="T35" fmla="*/ 2147483646 h 80"/>
              <a:gd name="T36" fmla="*/ 2147483646 w 26"/>
              <a:gd name="T37" fmla="*/ 2147483646 h 80"/>
              <a:gd name="T38" fmla="*/ 2147483646 w 26"/>
              <a:gd name="T39" fmla="*/ 2147483646 h 80"/>
              <a:gd name="T40" fmla="*/ 2147483646 w 26"/>
              <a:gd name="T41" fmla="*/ 2147483646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80">
                <a:moveTo>
                  <a:pt x="24" y="6"/>
                </a:moveTo>
                <a:lnTo>
                  <a:pt x="21" y="10"/>
                </a:lnTo>
                <a:lnTo>
                  <a:pt x="19" y="15"/>
                </a:lnTo>
                <a:lnTo>
                  <a:pt x="17" y="21"/>
                </a:lnTo>
                <a:lnTo>
                  <a:pt x="15" y="29"/>
                </a:lnTo>
                <a:lnTo>
                  <a:pt x="15" y="34"/>
                </a:lnTo>
                <a:lnTo>
                  <a:pt x="15" y="27"/>
                </a:lnTo>
                <a:lnTo>
                  <a:pt x="17" y="21"/>
                </a:lnTo>
                <a:lnTo>
                  <a:pt x="19" y="15"/>
                </a:lnTo>
                <a:lnTo>
                  <a:pt x="21" y="10"/>
                </a:lnTo>
                <a:lnTo>
                  <a:pt x="24" y="6"/>
                </a:lnTo>
                <a:lnTo>
                  <a:pt x="26" y="1"/>
                </a:lnTo>
                <a:lnTo>
                  <a:pt x="15" y="0"/>
                </a:lnTo>
                <a:lnTo>
                  <a:pt x="8" y="9"/>
                </a:lnTo>
                <a:lnTo>
                  <a:pt x="2" y="19"/>
                </a:lnTo>
                <a:lnTo>
                  <a:pt x="0" y="31"/>
                </a:lnTo>
                <a:lnTo>
                  <a:pt x="0" y="40"/>
                </a:lnTo>
                <a:lnTo>
                  <a:pt x="0" y="49"/>
                </a:lnTo>
                <a:lnTo>
                  <a:pt x="2" y="60"/>
                </a:lnTo>
                <a:lnTo>
                  <a:pt x="9" y="70"/>
                </a:lnTo>
                <a:lnTo>
                  <a:pt x="15" y="8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29" name="Freeform 284"/>
          <p:cNvSpPr>
            <a:spLocks/>
          </p:cNvSpPr>
          <p:nvPr/>
        </p:nvSpPr>
        <p:spPr bwMode="auto">
          <a:xfrm>
            <a:off x="6000750" y="2563813"/>
            <a:ext cx="14288" cy="25400"/>
          </a:xfrm>
          <a:custGeom>
            <a:avLst/>
            <a:gdLst>
              <a:gd name="T0" fmla="*/ 2147483646 w 26"/>
              <a:gd name="T1" fmla="*/ 2147483646 h 48"/>
              <a:gd name="T2" fmla="*/ 2147483646 w 26"/>
              <a:gd name="T3" fmla="*/ 2147483646 h 48"/>
              <a:gd name="T4" fmla="*/ 2147483646 w 26"/>
              <a:gd name="T5" fmla="*/ 2147483646 h 48"/>
              <a:gd name="T6" fmla="*/ 2147483646 w 26"/>
              <a:gd name="T7" fmla="*/ 2147483646 h 48"/>
              <a:gd name="T8" fmla="*/ 2147483646 w 26"/>
              <a:gd name="T9" fmla="*/ 2147483646 h 48"/>
              <a:gd name="T10" fmla="*/ 2147483646 w 26"/>
              <a:gd name="T11" fmla="*/ 2147483646 h 48"/>
              <a:gd name="T12" fmla="*/ 2147483646 w 26"/>
              <a:gd name="T13" fmla="*/ 2147483646 h 48"/>
              <a:gd name="T14" fmla="*/ 0 w 26"/>
              <a:gd name="T15" fmla="*/ 0 h 48"/>
              <a:gd name="T16" fmla="*/ 0 w 26"/>
              <a:gd name="T17" fmla="*/ 2147483646 h 48"/>
              <a:gd name="T18" fmla="*/ 2147483646 w 26"/>
              <a:gd name="T19" fmla="*/ 2147483646 h 48"/>
              <a:gd name="T20" fmla="*/ 2147483646 w 26"/>
              <a:gd name="T21" fmla="*/ 2147483646 h 48"/>
              <a:gd name="T22" fmla="*/ 2147483646 w 26"/>
              <a:gd name="T23" fmla="*/ 2147483646 h 48"/>
              <a:gd name="T24" fmla="*/ 2147483646 w 26"/>
              <a:gd name="T25" fmla="*/ 2147483646 h 48"/>
              <a:gd name="T26" fmla="*/ 2147483646 w 26"/>
              <a:gd name="T27" fmla="*/ 2147483646 h 48"/>
              <a:gd name="T28" fmla="*/ 2147483646 w 26"/>
              <a:gd name="T29" fmla="*/ 2147483646 h 48"/>
              <a:gd name="T30" fmla="*/ 2147483646 w 26"/>
              <a:gd name="T31" fmla="*/ 2147483646 h 48"/>
              <a:gd name="T32" fmla="*/ 2147483646 w 26"/>
              <a:gd name="T33" fmla="*/ 2147483646 h 48"/>
              <a:gd name="T34" fmla="*/ 2147483646 w 26"/>
              <a:gd name="T35" fmla="*/ 2147483646 h 48"/>
              <a:gd name="T36" fmla="*/ 2147483646 w 26"/>
              <a:gd name="T37" fmla="*/ 2147483646 h 48"/>
              <a:gd name="T38" fmla="*/ 2147483646 w 26"/>
              <a:gd name="T39" fmla="*/ 2147483646 h 48"/>
              <a:gd name="T40" fmla="*/ 2147483646 w 26"/>
              <a:gd name="T41" fmla="*/ 2147483646 h 48"/>
              <a:gd name="T42" fmla="*/ 2147483646 w 26"/>
              <a:gd name="T43" fmla="*/ 2147483646 h 48"/>
              <a:gd name="T44" fmla="*/ 2147483646 w 26"/>
              <a:gd name="T45" fmla="*/ 2147483646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48">
                <a:moveTo>
                  <a:pt x="15" y="43"/>
                </a:moveTo>
                <a:lnTo>
                  <a:pt x="11" y="36"/>
                </a:lnTo>
                <a:lnTo>
                  <a:pt x="9" y="31"/>
                </a:lnTo>
                <a:lnTo>
                  <a:pt x="6" y="25"/>
                </a:lnTo>
                <a:lnTo>
                  <a:pt x="4" y="19"/>
                </a:lnTo>
                <a:lnTo>
                  <a:pt x="2" y="12"/>
                </a:lnTo>
                <a:lnTo>
                  <a:pt x="2" y="6"/>
                </a:lnTo>
                <a:lnTo>
                  <a:pt x="0" y="0"/>
                </a:lnTo>
                <a:lnTo>
                  <a:pt x="0" y="6"/>
                </a:lnTo>
                <a:lnTo>
                  <a:pt x="2" y="12"/>
                </a:lnTo>
                <a:lnTo>
                  <a:pt x="4" y="19"/>
                </a:lnTo>
                <a:lnTo>
                  <a:pt x="6" y="24"/>
                </a:lnTo>
                <a:lnTo>
                  <a:pt x="9" y="31"/>
                </a:lnTo>
                <a:lnTo>
                  <a:pt x="11" y="36"/>
                </a:lnTo>
                <a:lnTo>
                  <a:pt x="15" y="43"/>
                </a:lnTo>
                <a:lnTo>
                  <a:pt x="20" y="48"/>
                </a:lnTo>
                <a:lnTo>
                  <a:pt x="15" y="43"/>
                </a:lnTo>
                <a:lnTo>
                  <a:pt x="23" y="46"/>
                </a:lnTo>
                <a:lnTo>
                  <a:pt x="23" y="48"/>
                </a:lnTo>
                <a:lnTo>
                  <a:pt x="23" y="46"/>
                </a:lnTo>
                <a:lnTo>
                  <a:pt x="24" y="46"/>
                </a:lnTo>
                <a:lnTo>
                  <a:pt x="26" y="46"/>
                </a:lnTo>
                <a:lnTo>
                  <a:pt x="26" y="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0" name="Freeform 285"/>
          <p:cNvSpPr>
            <a:spLocks/>
          </p:cNvSpPr>
          <p:nvPr/>
        </p:nvSpPr>
        <p:spPr bwMode="auto">
          <a:xfrm>
            <a:off x="6016625" y="2581275"/>
            <a:ext cx="4763" cy="3175"/>
          </a:xfrm>
          <a:custGeom>
            <a:avLst/>
            <a:gdLst>
              <a:gd name="T0" fmla="*/ 2147483646 w 9"/>
              <a:gd name="T1" fmla="*/ 2147483646 h 6"/>
              <a:gd name="T2" fmla="*/ 0 w 9"/>
              <a:gd name="T3" fmla="*/ 0 h 6"/>
              <a:gd name="T4" fmla="*/ 2147483646 w 9"/>
              <a:gd name="T5" fmla="*/ 2147483646 h 6"/>
              <a:gd name="T6" fmla="*/ 2147483646 w 9"/>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6">
                <a:moveTo>
                  <a:pt x="4" y="4"/>
                </a:moveTo>
                <a:lnTo>
                  <a:pt x="0" y="0"/>
                </a:lnTo>
                <a:lnTo>
                  <a:pt x="7" y="3"/>
                </a:lnTo>
                <a:lnTo>
                  <a:pt x="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1" name="Line 286"/>
          <p:cNvSpPr>
            <a:spLocks noChangeShapeType="1"/>
          </p:cNvSpPr>
          <p:nvPr/>
        </p:nvSpPr>
        <p:spPr bwMode="auto">
          <a:xfrm flipH="1" flipV="1">
            <a:off x="6015038" y="257333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32" name="Freeform 287"/>
          <p:cNvSpPr>
            <a:spLocks/>
          </p:cNvSpPr>
          <p:nvPr/>
        </p:nvSpPr>
        <p:spPr bwMode="auto">
          <a:xfrm>
            <a:off x="6003925" y="2562225"/>
            <a:ext cx="1588" cy="1588"/>
          </a:xfrm>
          <a:custGeom>
            <a:avLst/>
            <a:gdLst>
              <a:gd name="T0" fmla="*/ 2147483646 w 4"/>
              <a:gd name="T1" fmla="*/ 2147483646 h 2"/>
              <a:gd name="T2" fmla="*/ 2147483646 w 4"/>
              <a:gd name="T3" fmla="*/ 2147483646 h 2"/>
              <a:gd name="T4" fmla="*/ 2147483646 w 4"/>
              <a:gd name="T5" fmla="*/ 0 h 2"/>
              <a:gd name="T6" fmla="*/ 0 w 4"/>
              <a:gd name="T7" fmla="*/ 0 h 2"/>
              <a:gd name="T8" fmla="*/ 0 w 4"/>
              <a:gd name="T9" fmla="*/ 2147483646 h 2"/>
              <a:gd name="T10" fmla="*/ 0 w 4"/>
              <a:gd name="T11" fmla="*/ 2147483646 h 2"/>
              <a:gd name="T12" fmla="*/ 2147483646 w 4"/>
              <a:gd name="T13" fmla="*/ 2147483646 h 2"/>
              <a:gd name="T14" fmla="*/ 2147483646 w 4"/>
              <a:gd name="T15" fmla="*/ 2147483646 h 2"/>
              <a:gd name="T16" fmla="*/ 2147483646 w 4"/>
              <a:gd name="T17" fmla="*/ 2147483646 h 2"/>
              <a:gd name="T18" fmla="*/ 0 w 4"/>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4" y="2"/>
                </a:moveTo>
                <a:lnTo>
                  <a:pt x="4" y="1"/>
                </a:lnTo>
                <a:lnTo>
                  <a:pt x="2" y="0"/>
                </a:lnTo>
                <a:lnTo>
                  <a:pt x="0" y="0"/>
                </a:lnTo>
                <a:lnTo>
                  <a:pt x="0" y="1"/>
                </a:lnTo>
                <a:lnTo>
                  <a:pt x="0" y="2"/>
                </a:lnTo>
                <a:lnTo>
                  <a:pt x="2" y="2"/>
                </a:lnTo>
                <a:lnTo>
                  <a:pt x="4" y="2"/>
                </a:lnTo>
                <a:lnTo>
                  <a:pt x="4"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3" name="Freeform 288"/>
          <p:cNvSpPr>
            <a:spLocks/>
          </p:cNvSpPr>
          <p:nvPr/>
        </p:nvSpPr>
        <p:spPr bwMode="auto">
          <a:xfrm>
            <a:off x="5964238" y="2544763"/>
            <a:ext cx="19050" cy="42862"/>
          </a:xfrm>
          <a:custGeom>
            <a:avLst/>
            <a:gdLst>
              <a:gd name="T0" fmla="*/ 2147483646 w 36"/>
              <a:gd name="T1" fmla="*/ 2147483646 h 79"/>
              <a:gd name="T2" fmla="*/ 2147483646 w 36"/>
              <a:gd name="T3" fmla="*/ 2147483646 h 79"/>
              <a:gd name="T4" fmla="*/ 2147483646 w 36"/>
              <a:gd name="T5" fmla="*/ 2147483646 h 79"/>
              <a:gd name="T6" fmla="*/ 2147483646 w 36"/>
              <a:gd name="T7" fmla="*/ 2147483646 h 79"/>
              <a:gd name="T8" fmla="*/ 2147483646 w 36"/>
              <a:gd name="T9" fmla="*/ 2147483646 h 79"/>
              <a:gd name="T10" fmla="*/ 2147483646 w 36"/>
              <a:gd name="T11" fmla="*/ 2147483646 h 79"/>
              <a:gd name="T12" fmla="*/ 2147483646 w 36"/>
              <a:gd name="T13" fmla="*/ 2147483646 h 79"/>
              <a:gd name="T14" fmla="*/ 2147483646 w 36"/>
              <a:gd name="T15" fmla="*/ 2147483646 h 79"/>
              <a:gd name="T16" fmla="*/ 2147483646 w 36"/>
              <a:gd name="T17" fmla="*/ 2147483646 h 79"/>
              <a:gd name="T18" fmla="*/ 2147483646 w 36"/>
              <a:gd name="T19" fmla="*/ 2147483646 h 79"/>
              <a:gd name="T20" fmla="*/ 2147483646 w 36"/>
              <a:gd name="T21" fmla="*/ 2147483646 h 79"/>
              <a:gd name="T22" fmla="*/ 0 w 36"/>
              <a:gd name="T23" fmla="*/ 2147483646 h 79"/>
              <a:gd name="T24" fmla="*/ 2147483646 w 36"/>
              <a:gd name="T25" fmla="*/ 2147483646 h 79"/>
              <a:gd name="T26" fmla="*/ 2147483646 w 36"/>
              <a:gd name="T27" fmla="*/ 2147483646 h 79"/>
              <a:gd name="T28" fmla="*/ 2147483646 w 36"/>
              <a:gd name="T29" fmla="*/ 2147483646 h 79"/>
              <a:gd name="T30" fmla="*/ 2147483646 w 36"/>
              <a:gd name="T31" fmla="*/ 2147483646 h 79"/>
              <a:gd name="T32" fmla="*/ 2147483646 w 36"/>
              <a:gd name="T33" fmla="*/ 2147483646 h 79"/>
              <a:gd name="T34" fmla="*/ 2147483646 w 36"/>
              <a:gd name="T35" fmla="*/ 0 h 79"/>
              <a:gd name="T36" fmla="*/ 2147483646 w 36"/>
              <a:gd name="T37" fmla="*/ 2147483646 h 79"/>
              <a:gd name="T38" fmla="*/ 2147483646 w 36"/>
              <a:gd name="T39" fmla="*/ 2147483646 h 79"/>
              <a:gd name="T40" fmla="*/ 2147483646 w 36"/>
              <a:gd name="T41" fmla="*/ 2147483646 h 79"/>
              <a:gd name="T42" fmla="*/ 2147483646 w 36"/>
              <a:gd name="T43" fmla="*/ 2147483646 h 79"/>
              <a:gd name="T44" fmla="*/ 2147483646 w 36"/>
              <a:gd name="T45" fmla="*/ 2147483646 h 79"/>
              <a:gd name="T46" fmla="*/ 2147483646 w 36"/>
              <a:gd name="T47" fmla="*/ 2147483646 h 79"/>
              <a:gd name="T48" fmla="*/ 2147483646 w 36"/>
              <a:gd name="T49" fmla="*/ 2147483646 h 79"/>
              <a:gd name="T50" fmla="*/ 2147483646 w 36"/>
              <a:gd name="T51" fmla="*/ 2147483646 h 79"/>
              <a:gd name="T52" fmla="*/ 2147483646 w 36"/>
              <a:gd name="T53" fmla="*/ 2147483646 h 79"/>
              <a:gd name="T54" fmla="*/ 0 w 36"/>
              <a:gd name="T55" fmla="*/ 2147483646 h 79"/>
              <a:gd name="T56" fmla="*/ 0 w 36"/>
              <a:gd name="T57" fmla="*/ 2147483646 h 79"/>
              <a:gd name="T58" fmla="*/ 2147483646 w 36"/>
              <a:gd name="T59" fmla="*/ 2147483646 h 79"/>
              <a:gd name="T60" fmla="*/ 2147483646 w 36"/>
              <a:gd name="T61" fmla="*/ 2147483646 h 79"/>
              <a:gd name="T62" fmla="*/ 2147483646 w 36"/>
              <a:gd name="T63" fmla="*/ 2147483646 h 79"/>
              <a:gd name="T64" fmla="*/ 2147483646 w 36"/>
              <a:gd name="T65" fmla="*/ 2147483646 h 79"/>
              <a:gd name="T66" fmla="*/ 2147483646 w 36"/>
              <a:gd name="T67" fmla="*/ 2147483646 h 79"/>
              <a:gd name="T68" fmla="*/ 2147483646 w 36"/>
              <a:gd name="T69" fmla="*/ 2147483646 h 79"/>
              <a:gd name="T70" fmla="*/ 2147483646 w 36"/>
              <a:gd name="T71" fmla="*/ 2147483646 h 79"/>
              <a:gd name="T72" fmla="*/ 2147483646 w 36"/>
              <a:gd name="T73" fmla="*/ 2147483646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79">
                <a:moveTo>
                  <a:pt x="32" y="37"/>
                </a:moveTo>
                <a:lnTo>
                  <a:pt x="32" y="15"/>
                </a:lnTo>
                <a:lnTo>
                  <a:pt x="32" y="21"/>
                </a:lnTo>
                <a:lnTo>
                  <a:pt x="32" y="37"/>
                </a:lnTo>
                <a:lnTo>
                  <a:pt x="32" y="52"/>
                </a:lnTo>
                <a:lnTo>
                  <a:pt x="34" y="65"/>
                </a:lnTo>
                <a:lnTo>
                  <a:pt x="36" y="79"/>
                </a:lnTo>
                <a:lnTo>
                  <a:pt x="36" y="73"/>
                </a:lnTo>
                <a:lnTo>
                  <a:pt x="32" y="57"/>
                </a:lnTo>
                <a:lnTo>
                  <a:pt x="32" y="37"/>
                </a:lnTo>
                <a:lnTo>
                  <a:pt x="18" y="38"/>
                </a:lnTo>
                <a:lnTo>
                  <a:pt x="18" y="41"/>
                </a:lnTo>
                <a:lnTo>
                  <a:pt x="16" y="41"/>
                </a:lnTo>
                <a:lnTo>
                  <a:pt x="18" y="53"/>
                </a:lnTo>
                <a:lnTo>
                  <a:pt x="20" y="65"/>
                </a:lnTo>
                <a:lnTo>
                  <a:pt x="21" y="77"/>
                </a:lnTo>
                <a:lnTo>
                  <a:pt x="12" y="70"/>
                </a:lnTo>
                <a:lnTo>
                  <a:pt x="10" y="70"/>
                </a:lnTo>
                <a:lnTo>
                  <a:pt x="8" y="70"/>
                </a:lnTo>
                <a:lnTo>
                  <a:pt x="7" y="70"/>
                </a:lnTo>
                <a:lnTo>
                  <a:pt x="4" y="70"/>
                </a:lnTo>
                <a:lnTo>
                  <a:pt x="3" y="70"/>
                </a:lnTo>
                <a:lnTo>
                  <a:pt x="2" y="70"/>
                </a:lnTo>
                <a:lnTo>
                  <a:pt x="0" y="70"/>
                </a:lnTo>
                <a:lnTo>
                  <a:pt x="0" y="25"/>
                </a:lnTo>
                <a:lnTo>
                  <a:pt x="2" y="25"/>
                </a:lnTo>
                <a:lnTo>
                  <a:pt x="3" y="25"/>
                </a:lnTo>
                <a:lnTo>
                  <a:pt x="4" y="25"/>
                </a:lnTo>
                <a:lnTo>
                  <a:pt x="7" y="25"/>
                </a:lnTo>
                <a:lnTo>
                  <a:pt x="8" y="25"/>
                </a:lnTo>
                <a:lnTo>
                  <a:pt x="10" y="25"/>
                </a:lnTo>
                <a:lnTo>
                  <a:pt x="12" y="25"/>
                </a:lnTo>
                <a:lnTo>
                  <a:pt x="12" y="19"/>
                </a:lnTo>
                <a:lnTo>
                  <a:pt x="12" y="12"/>
                </a:lnTo>
                <a:lnTo>
                  <a:pt x="13" y="7"/>
                </a:lnTo>
                <a:lnTo>
                  <a:pt x="13" y="0"/>
                </a:lnTo>
                <a:lnTo>
                  <a:pt x="20" y="0"/>
                </a:lnTo>
                <a:lnTo>
                  <a:pt x="18" y="14"/>
                </a:lnTo>
                <a:lnTo>
                  <a:pt x="16" y="29"/>
                </a:lnTo>
                <a:lnTo>
                  <a:pt x="18" y="29"/>
                </a:lnTo>
                <a:lnTo>
                  <a:pt x="18" y="32"/>
                </a:lnTo>
                <a:lnTo>
                  <a:pt x="18" y="34"/>
                </a:lnTo>
                <a:lnTo>
                  <a:pt x="18" y="38"/>
                </a:lnTo>
                <a:lnTo>
                  <a:pt x="14" y="38"/>
                </a:lnTo>
                <a:lnTo>
                  <a:pt x="13" y="37"/>
                </a:lnTo>
                <a:lnTo>
                  <a:pt x="13" y="35"/>
                </a:lnTo>
                <a:lnTo>
                  <a:pt x="12" y="34"/>
                </a:lnTo>
                <a:lnTo>
                  <a:pt x="13" y="33"/>
                </a:lnTo>
                <a:lnTo>
                  <a:pt x="13" y="32"/>
                </a:lnTo>
                <a:lnTo>
                  <a:pt x="13" y="31"/>
                </a:lnTo>
                <a:lnTo>
                  <a:pt x="13" y="29"/>
                </a:lnTo>
                <a:lnTo>
                  <a:pt x="13" y="27"/>
                </a:lnTo>
                <a:lnTo>
                  <a:pt x="12" y="26"/>
                </a:lnTo>
                <a:lnTo>
                  <a:pt x="13" y="8"/>
                </a:lnTo>
                <a:lnTo>
                  <a:pt x="0" y="7"/>
                </a:lnTo>
                <a:lnTo>
                  <a:pt x="0" y="12"/>
                </a:lnTo>
                <a:lnTo>
                  <a:pt x="0" y="19"/>
                </a:lnTo>
                <a:lnTo>
                  <a:pt x="0" y="25"/>
                </a:lnTo>
                <a:lnTo>
                  <a:pt x="12" y="25"/>
                </a:lnTo>
                <a:lnTo>
                  <a:pt x="12" y="31"/>
                </a:lnTo>
                <a:lnTo>
                  <a:pt x="12" y="35"/>
                </a:lnTo>
                <a:lnTo>
                  <a:pt x="13" y="41"/>
                </a:lnTo>
                <a:lnTo>
                  <a:pt x="13" y="46"/>
                </a:lnTo>
                <a:lnTo>
                  <a:pt x="13" y="49"/>
                </a:lnTo>
                <a:lnTo>
                  <a:pt x="13" y="53"/>
                </a:lnTo>
                <a:lnTo>
                  <a:pt x="12" y="34"/>
                </a:lnTo>
                <a:lnTo>
                  <a:pt x="12" y="35"/>
                </a:lnTo>
                <a:lnTo>
                  <a:pt x="12" y="69"/>
                </a:lnTo>
                <a:lnTo>
                  <a:pt x="12" y="70"/>
                </a:lnTo>
                <a:lnTo>
                  <a:pt x="8" y="70"/>
                </a:lnTo>
                <a:lnTo>
                  <a:pt x="7" y="70"/>
                </a:lnTo>
                <a:lnTo>
                  <a:pt x="4" y="70"/>
                </a:lnTo>
                <a:lnTo>
                  <a:pt x="3" y="70"/>
                </a:lnTo>
                <a:lnTo>
                  <a:pt x="2" y="70"/>
                </a:lnTo>
                <a:lnTo>
                  <a:pt x="0"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4" name="Freeform 289"/>
          <p:cNvSpPr>
            <a:spLocks/>
          </p:cNvSpPr>
          <p:nvPr/>
        </p:nvSpPr>
        <p:spPr bwMode="auto">
          <a:xfrm>
            <a:off x="5970588" y="2559050"/>
            <a:ext cx="1587" cy="22225"/>
          </a:xfrm>
          <a:custGeom>
            <a:avLst/>
            <a:gdLst>
              <a:gd name="T0" fmla="*/ 2147483646 w 4"/>
              <a:gd name="T1" fmla="*/ 2147483646 h 43"/>
              <a:gd name="T2" fmla="*/ 2147483646 w 4"/>
              <a:gd name="T3" fmla="*/ 2147483646 h 43"/>
              <a:gd name="T4" fmla="*/ 2147483646 w 4"/>
              <a:gd name="T5" fmla="*/ 2147483646 h 43"/>
              <a:gd name="T6" fmla="*/ 2147483646 w 4"/>
              <a:gd name="T7" fmla="*/ 2147483646 h 43"/>
              <a:gd name="T8" fmla="*/ 2147483646 w 4"/>
              <a:gd name="T9" fmla="*/ 2147483646 h 43"/>
              <a:gd name="T10" fmla="*/ 2147483646 w 4"/>
              <a:gd name="T11" fmla="*/ 0 h 43"/>
              <a:gd name="T12" fmla="*/ 2147483646 w 4"/>
              <a:gd name="T13" fmla="*/ 0 h 43"/>
              <a:gd name="T14" fmla="*/ 2147483646 w 4"/>
              <a:gd name="T15" fmla="*/ 2147483646 h 43"/>
              <a:gd name="T16" fmla="*/ 2147483646 w 4"/>
              <a:gd name="T17" fmla="*/ 0 h 43"/>
              <a:gd name="T18" fmla="*/ 0 w 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3">
                <a:moveTo>
                  <a:pt x="4" y="43"/>
                </a:moveTo>
                <a:lnTo>
                  <a:pt x="1" y="27"/>
                </a:lnTo>
                <a:lnTo>
                  <a:pt x="4" y="15"/>
                </a:lnTo>
                <a:lnTo>
                  <a:pt x="2" y="12"/>
                </a:lnTo>
                <a:lnTo>
                  <a:pt x="1" y="11"/>
                </a:lnTo>
                <a:lnTo>
                  <a:pt x="1" y="0"/>
                </a:lnTo>
                <a:lnTo>
                  <a:pt x="2" y="0"/>
                </a:lnTo>
                <a:lnTo>
                  <a:pt x="4" y="3"/>
                </a:lnTo>
                <a:lnTo>
                  <a:pt x="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5" name="Line 290"/>
          <p:cNvSpPr>
            <a:spLocks noChangeShapeType="1"/>
          </p:cNvSpPr>
          <p:nvPr/>
        </p:nvSpPr>
        <p:spPr bwMode="auto">
          <a:xfrm flipV="1">
            <a:off x="5981700" y="2549525"/>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36" name="Line 291"/>
          <p:cNvSpPr>
            <a:spLocks noChangeShapeType="1"/>
          </p:cNvSpPr>
          <p:nvPr/>
        </p:nvSpPr>
        <p:spPr bwMode="auto">
          <a:xfrm>
            <a:off x="5965825" y="254635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37" name="Freeform 292"/>
          <p:cNvSpPr>
            <a:spLocks/>
          </p:cNvSpPr>
          <p:nvPr/>
        </p:nvSpPr>
        <p:spPr bwMode="auto">
          <a:xfrm>
            <a:off x="6021388" y="2544763"/>
            <a:ext cx="3175" cy="3175"/>
          </a:xfrm>
          <a:custGeom>
            <a:avLst/>
            <a:gdLst>
              <a:gd name="T0" fmla="*/ 0 w 6"/>
              <a:gd name="T1" fmla="*/ 2147483646 h 6"/>
              <a:gd name="T2" fmla="*/ 2147483646 w 6"/>
              <a:gd name="T3" fmla="*/ 2147483646 h 6"/>
              <a:gd name="T4" fmla="*/ 2147483646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3" y="2"/>
                </a:lnTo>
                <a:lnTo>
                  <a:pt x="2" y="2"/>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8" name="Freeform 293"/>
          <p:cNvSpPr>
            <a:spLocks/>
          </p:cNvSpPr>
          <p:nvPr/>
        </p:nvSpPr>
        <p:spPr bwMode="auto">
          <a:xfrm>
            <a:off x="6021388" y="2582863"/>
            <a:ext cx="3175" cy="4762"/>
          </a:xfrm>
          <a:custGeom>
            <a:avLst/>
            <a:gdLst>
              <a:gd name="T0" fmla="*/ 2147483646 w 7"/>
              <a:gd name="T1" fmla="*/ 2147483646 h 9"/>
              <a:gd name="T2" fmla="*/ 0 w 7"/>
              <a:gd name="T3" fmla="*/ 0 h 9"/>
              <a:gd name="T4" fmla="*/ 2147483646 w 7"/>
              <a:gd name="T5" fmla="*/ 2147483646 h 9"/>
              <a:gd name="T6" fmla="*/ 2147483646 w 7"/>
              <a:gd name="T7" fmla="*/ 2147483646 h 9"/>
              <a:gd name="T8" fmla="*/ 2147483646 w 7"/>
              <a:gd name="T9" fmla="*/ 2147483646 h 9"/>
              <a:gd name="T10" fmla="*/ 0 w 7"/>
              <a:gd name="T11" fmla="*/ 214748364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2" y="2"/>
                </a:moveTo>
                <a:lnTo>
                  <a:pt x="0" y="0"/>
                </a:lnTo>
                <a:lnTo>
                  <a:pt x="1" y="3"/>
                </a:lnTo>
                <a:lnTo>
                  <a:pt x="7" y="9"/>
                </a:lnTo>
                <a:lnTo>
                  <a:pt x="5" y="9"/>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39" name="Freeform 294"/>
          <p:cNvSpPr>
            <a:spLocks/>
          </p:cNvSpPr>
          <p:nvPr/>
        </p:nvSpPr>
        <p:spPr bwMode="auto">
          <a:xfrm>
            <a:off x="6026150" y="2589213"/>
            <a:ext cx="22225" cy="4762"/>
          </a:xfrm>
          <a:custGeom>
            <a:avLst/>
            <a:gdLst>
              <a:gd name="T0" fmla="*/ 0 w 42"/>
              <a:gd name="T1" fmla="*/ 0 h 8"/>
              <a:gd name="T2" fmla="*/ 2147483646 w 42"/>
              <a:gd name="T3" fmla="*/ 2147483646 h 8"/>
              <a:gd name="T4" fmla="*/ 2147483646 w 42"/>
              <a:gd name="T5" fmla="*/ 2147483646 h 8"/>
              <a:gd name="T6" fmla="*/ 2147483646 w 42"/>
              <a:gd name="T7" fmla="*/ 2147483646 h 8"/>
              <a:gd name="T8" fmla="*/ 2147483646 w 42"/>
              <a:gd name="T9" fmla="*/ 2147483646 h 8"/>
              <a:gd name="T10" fmla="*/ 2147483646 w 42"/>
              <a:gd name="T11" fmla="*/ 2147483646 h 8"/>
              <a:gd name="T12" fmla="*/ 2147483646 w 42"/>
              <a:gd name="T13" fmla="*/ 2147483646 h 8"/>
              <a:gd name="T14" fmla="*/ 2147483646 w 42"/>
              <a:gd name="T15" fmla="*/ 2147483646 h 8"/>
              <a:gd name="T16" fmla="*/ 2147483646 w 42"/>
              <a:gd name="T17" fmla="*/ 2147483646 h 8"/>
              <a:gd name="T18" fmla="*/ 2147483646 w 42"/>
              <a:gd name="T19" fmla="*/ 2147483646 h 8"/>
              <a:gd name="T20" fmla="*/ 2147483646 w 42"/>
              <a:gd name="T21" fmla="*/ 2147483646 h 8"/>
              <a:gd name="T22" fmla="*/ 2147483646 w 42"/>
              <a:gd name="T23" fmla="*/ 2147483646 h 8"/>
              <a:gd name="T24" fmla="*/ 2147483646 w 42"/>
              <a:gd name="T25" fmla="*/ 2147483646 h 8"/>
              <a:gd name="T26" fmla="*/ 2147483646 w 42"/>
              <a:gd name="T27" fmla="*/ 2147483646 h 8"/>
              <a:gd name="T28" fmla="*/ 2147483646 w 42"/>
              <a:gd name="T29" fmla="*/ 2147483646 h 8"/>
              <a:gd name="T30" fmla="*/ 2147483646 w 42"/>
              <a:gd name="T31" fmla="*/ 2147483646 h 8"/>
              <a:gd name="T32" fmla="*/ 2147483646 w 42"/>
              <a:gd name="T33" fmla="*/ 2147483646 h 8"/>
              <a:gd name="T34" fmla="*/ 2147483646 w 42"/>
              <a:gd name="T35" fmla="*/ 0 h 8"/>
              <a:gd name="T36" fmla="*/ 2147483646 w 42"/>
              <a:gd name="T37" fmla="*/ 2147483646 h 8"/>
              <a:gd name="T38" fmla="*/ 2147483646 w 42"/>
              <a:gd name="T39" fmla="*/ 2147483646 h 8"/>
              <a:gd name="T40" fmla="*/ 2147483646 w 42"/>
              <a:gd name="T41" fmla="*/ 2147483646 h 8"/>
              <a:gd name="T42" fmla="*/ 2147483646 w 42"/>
              <a:gd name="T43" fmla="*/ 2147483646 h 8"/>
              <a:gd name="T44" fmla="*/ 2147483646 w 42"/>
              <a:gd name="T45" fmla="*/ 2147483646 h 8"/>
              <a:gd name="T46" fmla="*/ 2147483646 w 42"/>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8">
                <a:moveTo>
                  <a:pt x="0" y="0"/>
                </a:moveTo>
                <a:lnTo>
                  <a:pt x="5" y="2"/>
                </a:lnTo>
                <a:lnTo>
                  <a:pt x="9" y="6"/>
                </a:lnTo>
                <a:lnTo>
                  <a:pt x="15" y="7"/>
                </a:lnTo>
                <a:lnTo>
                  <a:pt x="21" y="8"/>
                </a:lnTo>
                <a:lnTo>
                  <a:pt x="27" y="8"/>
                </a:lnTo>
                <a:lnTo>
                  <a:pt x="33" y="8"/>
                </a:lnTo>
                <a:lnTo>
                  <a:pt x="38" y="8"/>
                </a:lnTo>
                <a:lnTo>
                  <a:pt x="42" y="7"/>
                </a:lnTo>
                <a:lnTo>
                  <a:pt x="42" y="6"/>
                </a:lnTo>
                <a:lnTo>
                  <a:pt x="38" y="7"/>
                </a:lnTo>
                <a:lnTo>
                  <a:pt x="33" y="7"/>
                </a:lnTo>
                <a:lnTo>
                  <a:pt x="28" y="7"/>
                </a:lnTo>
                <a:lnTo>
                  <a:pt x="21" y="7"/>
                </a:lnTo>
                <a:lnTo>
                  <a:pt x="16" y="6"/>
                </a:lnTo>
                <a:lnTo>
                  <a:pt x="12" y="2"/>
                </a:lnTo>
                <a:lnTo>
                  <a:pt x="6" y="1"/>
                </a:lnTo>
                <a:lnTo>
                  <a:pt x="8" y="0"/>
                </a:lnTo>
                <a:lnTo>
                  <a:pt x="14" y="2"/>
                </a:lnTo>
                <a:lnTo>
                  <a:pt x="18" y="4"/>
                </a:lnTo>
                <a:lnTo>
                  <a:pt x="22" y="6"/>
                </a:lnTo>
                <a:lnTo>
                  <a:pt x="29" y="7"/>
                </a:lnTo>
                <a:lnTo>
                  <a:pt x="34" y="7"/>
                </a:lnTo>
                <a:lnTo>
                  <a:pt x="3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0" name="Freeform 295"/>
          <p:cNvSpPr>
            <a:spLocks/>
          </p:cNvSpPr>
          <p:nvPr/>
        </p:nvSpPr>
        <p:spPr bwMode="auto">
          <a:xfrm>
            <a:off x="6007100" y="2592388"/>
            <a:ext cx="41275" cy="12700"/>
          </a:xfrm>
          <a:custGeom>
            <a:avLst/>
            <a:gdLst>
              <a:gd name="T0" fmla="*/ 2147483646 w 79"/>
              <a:gd name="T1" fmla="*/ 2147483646 h 25"/>
              <a:gd name="T2" fmla="*/ 2147483646 w 79"/>
              <a:gd name="T3" fmla="*/ 2147483646 h 25"/>
              <a:gd name="T4" fmla="*/ 2147483646 w 79"/>
              <a:gd name="T5" fmla="*/ 2147483646 h 25"/>
              <a:gd name="T6" fmla="*/ 2147483646 w 79"/>
              <a:gd name="T7" fmla="*/ 2147483646 h 25"/>
              <a:gd name="T8" fmla="*/ 2147483646 w 79"/>
              <a:gd name="T9" fmla="*/ 2147483646 h 25"/>
              <a:gd name="T10" fmla="*/ 2147483646 w 79"/>
              <a:gd name="T11" fmla="*/ 2147483646 h 25"/>
              <a:gd name="T12" fmla="*/ 2147483646 w 79"/>
              <a:gd name="T13" fmla="*/ 2147483646 h 25"/>
              <a:gd name="T14" fmla="*/ 2147483646 w 79"/>
              <a:gd name="T15" fmla="*/ 2147483646 h 25"/>
              <a:gd name="T16" fmla="*/ 2147483646 w 79"/>
              <a:gd name="T17" fmla="*/ 2147483646 h 25"/>
              <a:gd name="T18" fmla="*/ 2147483646 w 79"/>
              <a:gd name="T19" fmla="*/ 2147483646 h 25"/>
              <a:gd name="T20" fmla="*/ 2147483646 w 79"/>
              <a:gd name="T21" fmla="*/ 2147483646 h 25"/>
              <a:gd name="T22" fmla="*/ 2147483646 w 79"/>
              <a:gd name="T23" fmla="*/ 2147483646 h 25"/>
              <a:gd name="T24" fmla="*/ 2147483646 w 79"/>
              <a:gd name="T25" fmla="*/ 2147483646 h 25"/>
              <a:gd name="T26" fmla="*/ 2147483646 w 79"/>
              <a:gd name="T27" fmla="*/ 2147483646 h 25"/>
              <a:gd name="T28" fmla="*/ 2147483646 w 79"/>
              <a:gd name="T29" fmla="*/ 2147483646 h 25"/>
              <a:gd name="T30" fmla="*/ 2147483646 w 79"/>
              <a:gd name="T31" fmla="*/ 2147483646 h 25"/>
              <a:gd name="T32" fmla="*/ 2147483646 w 79"/>
              <a:gd name="T33" fmla="*/ 2147483646 h 25"/>
              <a:gd name="T34" fmla="*/ 2147483646 w 79"/>
              <a:gd name="T35" fmla="*/ 2147483646 h 25"/>
              <a:gd name="T36" fmla="*/ 2147483646 w 79"/>
              <a:gd name="T37" fmla="*/ 2147483646 h 25"/>
              <a:gd name="T38" fmla="*/ 2147483646 w 79"/>
              <a:gd name="T39" fmla="*/ 2147483646 h 25"/>
              <a:gd name="T40" fmla="*/ 2147483646 w 79"/>
              <a:gd name="T41" fmla="*/ 2147483646 h 25"/>
              <a:gd name="T42" fmla="*/ 2147483646 w 79"/>
              <a:gd name="T43" fmla="*/ 2147483646 h 25"/>
              <a:gd name="T44" fmla="*/ 2147483646 w 79"/>
              <a:gd name="T45" fmla="*/ 2147483646 h 25"/>
              <a:gd name="T46" fmla="*/ 2147483646 w 79"/>
              <a:gd name="T47" fmla="*/ 2147483646 h 25"/>
              <a:gd name="T48" fmla="*/ 2147483646 w 79"/>
              <a:gd name="T49" fmla="*/ 2147483646 h 25"/>
              <a:gd name="T50" fmla="*/ 0 w 79"/>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25">
                <a:moveTo>
                  <a:pt x="75" y="21"/>
                </a:moveTo>
                <a:lnTo>
                  <a:pt x="67" y="21"/>
                </a:lnTo>
                <a:lnTo>
                  <a:pt x="61" y="21"/>
                </a:lnTo>
                <a:lnTo>
                  <a:pt x="55" y="19"/>
                </a:lnTo>
                <a:lnTo>
                  <a:pt x="49" y="17"/>
                </a:lnTo>
                <a:lnTo>
                  <a:pt x="42" y="15"/>
                </a:lnTo>
                <a:lnTo>
                  <a:pt x="36" y="13"/>
                </a:lnTo>
                <a:lnTo>
                  <a:pt x="29" y="9"/>
                </a:lnTo>
                <a:lnTo>
                  <a:pt x="30" y="9"/>
                </a:lnTo>
                <a:lnTo>
                  <a:pt x="36" y="14"/>
                </a:lnTo>
                <a:lnTo>
                  <a:pt x="42" y="16"/>
                </a:lnTo>
                <a:lnTo>
                  <a:pt x="49" y="17"/>
                </a:lnTo>
                <a:lnTo>
                  <a:pt x="55" y="19"/>
                </a:lnTo>
                <a:lnTo>
                  <a:pt x="61" y="21"/>
                </a:lnTo>
                <a:lnTo>
                  <a:pt x="67" y="22"/>
                </a:lnTo>
                <a:lnTo>
                  <a:pt x="75" y="22"/>
                </a:lnTo>
                <a:lnTo>
                  <a:pt x="75" y="21"/>
                </a:lnTo>
                <a:lnTo>
                  <a:pt x="79" y="21"/>
                </a:lnTo>
                <a:lnTo>
                  <a:pt x="76" y="25"/>
                </a:lnTo>
                <a:lnTo>
                  <a:pt x="66" y="25"/>
                </a:lnTo>
                <a:lnTo>
                  <a:pt x="57" y="25"/>
                </a:lnTo>
                <a:lnTo>
                  <a:pt x="45" y="22"/>
                </a:lnTo>
                <a:lnTo>
                  <a:pt x="35" y="19"/>
                </a:lnTo>
                <a:lnTo>
                  <a:pt x="23" y="14"/>
                </a:lnTo>
                <a:lnTo>
                  <a:pt x="12"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1" name="Freeform 296"/>
          <p:cNvSpPr>
            <a:spLocks/>
          </p:cNvSpPr>
          <p:nvPr/>
        </p:nvSpPr>
        <p:spPr bwMode="auto">
          <a:xfrm>
            <a:off x="6013450" y="2589213"/>
            <a:ext cx="9525" cy="7937"/>
          </a:xfrm>
          <a:custGeom>
            <a:avLst/>
            <a:gdLst>
              <a:gd name="T0" fmla="*/ 2147483646 w 17"/>
              <a:gd name="T1" fmla="*/ 2147483646 h 16"/>
              <a:gd name="T2" fmla="*/ 2147483646 w 17"/>
              <a:gd name="T3" fmla="*/ 2147483646 h 16"/>
              <a:gd name="T4" fmla="*/ 2147483646 w 17"/>
              <a:gd name="T5" fmla="*/ 2147483646 h 16"/>
              <a:gd name="T6" fmla="*/ 2147483646 w 17"/>
              <a:gd name="T7" fmla="*/ 2147483646 h 16"/>
              <a:gd name="T8" fmla="*/ 2147483646 w 17"/>
              <a:gd name="T9" fmla="*/ 2147483646 h 16"/>
              <a:gd name="T10" fmla="*/ 2147483646 w 17"/>
              <a:gd name="T11" fmla="*/ 2147483646 h 16"/>
              <a:gd name="T12" fmla="*/ 2147483646 w 17"/>
              <a:gd name="T13" fmla="*/ 2147483646 h 16"/>
              <a:gd name="T14" fmla="*/ 2147483646 w 17"/>
              <a:gd name="T15" fmla="*/ 2147483646 h 16"/>
              <a:gd name="T16" fmla="*/ 2147483646 w 17"/>
              <a:gd name="T17" fmla="*/ 2147483646 h 16"/>
              <a:gd name="T18" fmla="*/ 2147483646 w 17"/>
              <a:gd name="T19" fmla="*/ 2147483646 h 16"/>
              <a:gd name="T20" fmla="*/ 2147483646 w 17"/>
              <a:gd name="T21" fmla="*/ 0 h 16"/>
              <a:gd name="T22" fmla="*/ 0 w 17"/>
              <a:gd name="T23" fmla="*/ 0 h 16"/>
              <a:gd name="T24" fmla="*/ 0 w 17"/>
              <a:gd name="T25" fmla="*/ 2147483646 h 16"/>
              <a:gd name="T26" fmla="*/ 2147483646 w 17"/>
              <a:gd name="T27" fmla="*/ 214748364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 y="3"/>
                </a:moveTo>
                <a:lnTo>
                  <a:pt x="7" y="9"/>
                </a:lnTo>
                <a:lnTo>
                  <a:pt x="11" y="13"/>
                </a:lnTo>
                <a:lnTo>
                  <a:pt x="17" y="16"/>
                </a:lnTo>
                <a:lnTo>
                  <a:pt x="16" y="16"/>
                </a:lnTo>
                <a:lnTo>
                  <a:pt x="11" y="12"/>
                </a:lnTo>
                <a:lnTo>
                  <a:pt x="7" y="8"/>
                </a:lnTo>
                <a:lnTo>
                  <a:pt x="1" y="3"/>
                </a:lnTo>
                <a:lnTo>
                  <a:pt x="1" y="1"/>
                </a:lnTo>
                <a:lnTo>
                  <a:pt x="3" y="1"/>
                </a:lnTo>
                <a:lnTo>
                  <a:pt x="3" y="0"/>
                </a:lnTo>
                <a:lnTo>
                  <a:pt x="0" y="0"/>
                </a:lnTo>
                <a:lnTo>
                  <a:pt x="0" y="1"/>
                </a:lnTo>
                <a:lnTo>
                  <a:pt x="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2" name="Freeform 297"/>
          <p:cNvSpPr>
            <a:spLocks/>
          </p:cNvSpPr>
          <p:nvPr/>
        </p:nvSpPr>
        <p:spPr bwMode="auto">
          <a:xfrm>
            <a:off x="5984875" y="2593975"/>
            <a:ext cx="31750" cy="36513"/>
          </a:xfrm>
          <a:custGeom>
            <a:avLst/>
            <a:gdLst>
              <a:gd name="T0" fmla="*/ 0 w 59"/>
              <a:gd name="T1" fmla="*/ 0 h 69"/>
              <a:gd name="T2" fmla="*/ 2147483646 w 59"/>
              <a:gd name="T3" fmla="*/ 2147483646 h 69"/>
              <a:gd name="T4" fmla="*/ 2147483646 w 59"/>
              <a:gd name="T5" fmla="*/ 2147483646 h 69"/>
              <a:gd name="T6" fmla="*/ 2147483646 w 59"/>
              <a:gd name="T7" fmla="*/ 2147483646 h 69"/>
              <a:gd name="T8" fmla="*/ 2147483646 w 59"/>
              <a:gd name="T9" fmla="*/ 2147483646 h 69"/>
              <a:gd name="T10" fmla="*/ 2147483646 w 59"/>
              <a:gd name="T11" fmla="*/ 2147483646 h 69"/>
              <a:gd name="T12" fmla="*/ 2147483646 w 59"/>
              <a:gd name="T13" fmla="*/ 2147483646 h 69"/>
              <a:gd name="T14" fmla="*/ 2147483646 w 59"/>
              <a:gd name="T15" fmla="*/ 2147483646 h 69"/>
              <a:gd name="T16" fmla="*/ 2147483646 w 59"/>
              <a:gd name="T17" fmla="*/ 2147483646 h 69"/>
              <a:gd name="T18" fmla="*/ 2147483646 w 59"/>
              <a:gd name="T19" fmla="*/ 2147483646 h 69"/>
              <a:gd name="T20" fmla="*/ 2147483646 w 59"/>
              <a:gd name="T21" fmla="*/ 2147483646 h 69"/>
              <a:gd name="T22" fmla="*/ 2147483646 w 59"/>
              <a:gd name="T23" fmla="*/ 2147483646 h 69"/>
              <a:gd name="T24" fmla="*/ 2147483646 w 59"/>
              <a:gd name="T25" fmla="*/ 2147483646 h 69"/>
              <a:gd name="T26" fmla="*/ 2147483646 w 59"/>
              <a:gd name="T27" fmla="*/ 2147483646 h 69"/>
              <a:gd name="T28" fmla="*/ 2147483646 w 59"/>
              <a:gd name="T29" fmla="*/ 2147483646 h 69"/>
              <a:gd name="T30" fmla="*/ 2147483646 w 59"/>
              <a:gd name="T31" fmla="*/ 2147483646 h 69"/>
              <a:gd name="T32" fmla="*/ 2147483646 w 59"/>
              <a:gd name="T33" fmla="*/ 2147483646 h 69"/>
              <a:gd name="T34" fmla="*/ 0 w 59"/>
              <a:gd name="T35" fmla="*/ 2147483646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69">
                <a:moveTo>
                  <a:pt x="0" y="0"/>
                </a:moveTo>
                <a:lnTo>
                  <a:pt x="3" y="13"/>
                </a:lnTo>
                <a:lnTo>
                  <a:pt x="9" y="23"/>
                </a:lnTo>
                <a:lnTo>
                  <a:pt x="12" y="33"/>
                </a:lnTo>
                <a:lnTo>
                  <a:pt x="18" y="43"/>
                </a:lnTo>
                <a:lnTo>
                  <a:pt x="25" y="50"/>
                </a:lnTo>
                <a:lnTo>
                  <a:pt x="31" y="56"/>
                </a:lnTo>
                <a:lnTo>
                  <a:pt x="40" y="62"/>
                </a:lnTo>
                <a:lnTo>
                  <a:pt x="48" y="66"/>
                </a:lnTo>
                <a:lnTo>
                  <a:pt x="55" y="69"/>
                </a:lnTo>
                <a:lnTo>
                  <a:pt x="59" y="69"/>
                </a:lnTo>
                <a:lnTo>
                  <a:pt x="49" y="66"/>
                </a:lnTo>
                <a:lnTo>
                  <a:pt x="39" y="62"/>
                </a:lnTo>
                <a:lnTo>
                  <a:pt x="28" y="52"/>
                </a:lnTo>
                <a:lnTo>
                  <a:pt x="19" y="44"/>
                </a:lnTo>
                <a:lnTo>
                  <a:pt x="12" y="31"/>
                </a:lnTo>
                <a:lnTo>
                  <a:pt x="5" y="17"/>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3" name="Freeform 298"/>
          <p:cNvSpPr>
            <a:spLocks/>
          </p:cNvSpPr>
          <p:nvPr/>
        </p:nvSpPr>
        <p:spPr bwMode="auto">
          <a:xfrm>
            <a:off x="5975350" y="2589213"/>
            <a:ext cx="9525" cy="22225"/>
          </a:xfrm>
          <a:custGeom>
            <a:avLst/>
            <a:gdLst>
              <a:gd name="T0" fmla="*/ 2147483646 w 19"/>
              <a:gd name="T1" fmla="*/ 2147483646 h 40"/>
              <a:gd name="T2" fmla="*/ 2147483646 w 19"/>
              <a:gd name="T3" fmla="*/ 2147483646 h 40"/>
              <a:gd name="T4" fmla="*/ 0 w 19"/>
              <a:gd name="T5" fmla="*/ 0 h 40"/>
              <a:gd name="T6" fmla="*/ 2147483646 w 19"/>
              <a:gd name="T7" fmla="*/ 2147483646 h 40"/>
              <a:gd name="T8" fmla="*/ 2147483646 w 19"/>
              <a:gd name="T9" fmla="*/ 2147483646 h 40"/>
              <a:gd name="T10" fmla="*/ 2147483646 w 19"/>
              <a:gd name="T11" fmla="*/ 2147483646 h 40"/>
              <a:gd name="T12" fmla="*/ 2147483646 w 19"/>
              <a:gd name="T13" fmla="*/ 2147483646 h 40"/>
              <a:gd name="T14" fmla="*/ 2147483646 w 19"/>
              <a:gd name="T15" fmla="*/ 2147483646 h 40"/>
              <a:gd name="T16" fmla="*/ 2147483646 w 19"/>
              <a:gd name="T17" fmla="*/ 2147483646 h 40"/>
              <a:gd name="T18" fmla="*/ 2147483646 w 19"/>
              <a:gd name="T19" fmla="*/ 2147483646 h 40"/>
              <a:gd name="T20" fmla="*/ 2147483646 w 19"/>
              <a:gd name="T21" fmla="*/ 214748364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40">
                <a:moveTo>
                  <a:pt x="6" y="12"/>
                </a:moveTo>
                <a:lnTo>
                  <a:pt x="2" y="3"/>
                </a:lnTo>
                <a:lnTo>
                  <a:pt x="0" y="0"/>
                </a:lnTo>
                <a:lnTo>
                  <a:pt x="5" y="14"/>
                </a:lnTo>
                <a:lnTo>
                  <a:pt x="10" y="27"/>
                </a:lnTo>
                <a:lnTo>
                  <a:pt x="12" y="30"/>
                </a:lnTo>
                <a:lnTo>
                  <a:pt x="17" y="38"/>
                </a:lnTo>
                <a:lnTo>
                  <a:pt x="19" y="40"/>
                </a:lnTo>
                <a:lnTo>
                  <a:pt x="14" y="32"/>
                </a:lnTo>
                <a:lnTo>
                  <a:pt x="8" y="22"/>
                </a:lnTo>
                <a:lnTo>
                  <a:pt x="6" y="1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4" name="Freeform 299"/>
          <p:cNvSpPr>
            <a:spLocks/>
          </p:cNvSpPr>
          <p:nvPr/>
        </p:nvSpPr>
        <p:spPr bwMode="auto">
          <a:xfrm>
            <a:off x="5984875" y="2611438"/>
            <a:ext cx="23813" cy="17462"/>
          </a:xfrm>
          <a:custGeom>
            <a:avLst/>
            <a:gdLst>
              <a:gd name="T0" fmla="*/ 0 w 45"/>
              <a:gd name="T1" fmla="*/ 0 h 35"/>
              <a:gd name="T2" fmla="*/ 2147483646 w 45"/>
              <a:gd name="T3" fmla="*/ 2147483646 h 35"/>
              <a:gd name="T4" fmla="*/ 2147483646 w 45"/>
              <a:gd name="T5" fmla="*/ 2147483646 h 35"/>
              <a:gd name="T6" fmla="*/ 2147483646 w 45"/>
              <a:gd name="T7" fmla="*/ 2147483646 h 35"/>
              <a:gd name="T8" fmla="*/ 2147483646 w 45"/>
              <a:gd name="T9" fmla="*/ 2147483646 h 35"/>
              <a:gd name="T10" fmla="*/ 2147483646 w 45"/>
              <a:gd name="T11" fmla="*/ 2147483646 h 35"/>
              <a:gd name="T12" fmla="*/ 2147483646 w 45"/>
              <a:gd name="T13" fmla="*/ 2147483646 h 35"/>
              <a:gd name="T14" fmla="*/ 2147483646 w 45"/>
              <a:gd name="T15" fmla="*/ 2147483646 h 35"/>
              <a:gd name="T16" fmla="*/ 2147483646 w 45"/>
              <a:gd name="T17" fmla="*/ 2147483646 h 35"/>
              <a:gd name="T18" fmla="*/ 2147483646 w 45"/>
              <a:gd name="T19" fmla="*/ 2147483646 h 35"/>
              <a:gd name="T20" fmla="*/ 2147483646 w 45"/>
              <a:gd name="T21" fmla="*/ 2147483646 h 35"/>
              <a:gd name="T22" fmla="*/ 2147483646 w 45"/>
              <a:gd name="T23" fmla="*/ 2147483646 h 35"/>
              <a:gd name="T24" fmla="*/ 2147483646 w 4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5">
                <a:moveTo>
                  <a:pt x="0" y="0"/>
                </a:moveTo>
                <a:lnTo>
                  <a:pt x="4" y="7"/>
                </a:lnTo>
                <a:lnTo>
                  <a:pt x="5" y="7"/>
                </a:lnTo>
                <a:lnTo>
                  <a:pt x="9" y="12"/>
                </a:lnTo>
                <a:lnTo>
                  <a:pt x="11" y="14"/>
                </a:lnTo>
                <a:lnTo>
                  <a:pt x="10" y="14"/>
                </a:lnTo>
                <a:lnTo>
                  <a:pt x="9" y="11"/>
                </a:lnTo>
                <a:lnTo>
                  <a:pt x="10" y="14"/>
                </a:lnTo>
                <a:lnTo>
                  <a:pt x="16" y="19"/>
                </a:lnTo>
                <a:lnTo>
                  <a:pt x="24" y="25"/>
                </a:lnTo>
                <a:lnTo>
                  <a:pt x="30" y="30"/>
                </a:lnTo>
                <a:lnTo>
                  <a:pt x="39" y="33"/>
                </a:lnTo>
                <a:lnTo>
                  <a:pt x="45"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5" name="Freeform 300"/>
          <p:cNvSpPr>
            <a:spLocks/>
          </p:cNvSpPr>
          <p:nvPr/>
        </p:nvSpPr>
        <p:spPr bwMode="auto">
          <a:xfrm>
            <a:off x="6037263" y="2600325"/>
            <a:ext cx="3175" cy="1588"/>
          </a:xfrm>
          <a:custGeom>
            <a:avLst/>
            <a:gdLst>
              <a:gd name="T0" fmla="*/ 0 w 5"/>
              <a:gd name="T1" fmla="*/ 2147483646 h 2"/>
              <a:gd name="T2" fmla="*/ 2147483646 w 5"/>
              <a:gd name="T3" fmla="*/ 2147483646 h 2"/>
              <a:gd name="T4" fmla="*/ 2147483646 w 5"/>
              <a:gd name="T5" fmla="*/ 2147483646 h 2"/>
              <a:gd name="T6" fmla="*/ 2147483646 w 5"/>
              <a:gd name="T7" fmla="*/ 2147483646 h 2"/>
              <a:gd name="T8" fmla="*/ 2147483646 w 5"/>
              <a:gd name="T9" fmla="*/ 2147483646 h 2"/>
              <a:gd name="T10" fmla="*/ 2147483646 w 5"/>
              <a:gd name="T11" fmla="*/ 0 h 2"/>
              <a:gd name="T12" fmla="*/ 0 w 5"/>
              <a:gd name="T13" fmla="*/ 0 h 2"/>
              <a:gd name="T14" fmla="*/ 0 w 5"/>
              <a:gd name="T15" fmla="*/ 2147483646 h 2"/>
              <a:gd name="T16" fmla="*/ 0 w 5"/>
              <a:gd name="T17" fmla="*/ 2147483646 h 2"/>
              <a:gd name="T18" fmla="*/ 0 w 5"/>
              <a:gd name="T19" fmla="*/ 2147483646 h 2"/>
              <a:gd name="T20" fmla="*/ 0 w 5"/>
              <a:gd name="T21" fmla="*/ 0 h 2"/>
              <a:gd name="T22" fmla="*/ 2147483646 w 5"/>
              <a:gd name="T23" fmla="*/ 2147483646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0" y="2"/>
                </a:moveTo>
                <a:lnTo>
                  <a:pt x="2" y="2"/>
                </a:lnTo>
                <a:lnTo>
                  <a:pt x="5" y="2"/>
                </a:lnTo>
                <a:lnTo>
                  <a:pt x="5" y="1"/>
                </a:lnTo>
                <a:lnTo>
                  <a:pt x="2" y="1"/>
                </a:lnTo>
                <a:lnTo>
                  <a:pt x="2" y="0"/>
                </a:lnTo>
                <a:lnTo>
                  <a:pt x="0" y="0"/>
                </a:lnTo>
                <a:lnTo>
                  <a:pt x="0" y="1"/>
                </a:lnTo>
                <a:lnTo>
                  <a:pt x="0" y="2"/>
                </a:lnTo>
                <a:lnTo>
                  <a:pt x="0" y="1"/>
                </a:lnTo>
                <a:lnTo>
                  <a:pt x="0" y="0"/>
                </a:lnTo>
                <a:lnTo>
                  <a:pt x="2"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6" name="Freeform 301"/>
          <p:cNvSpPr>
            <a:spLocks/>
          </p:cNvSpPr>
          <p:nvPr/>
        </p:nvSpPr>
        <p:spPr bwMode="auto">
          <a:xfrm>
            <a:off x="6035675" y="2633663"/>
            <a:ext cx="9525" cy="3175"/>
          </a:xfrm>
          <a:custGeom>
            <a:avLst/>
            <a:gdLst>
              <a:gd name="T0" fmla="*/ 2147483646 w 17"/>
              <a:gd name="T1" fmla="*/ 2147483646 h 6"/>
              <a:gd name="T2" fmla="*/ 2147483646 w 17"/>
              <a:gd name="T3" fmla="*/ 2147483646 h 6"/>
              <a:gd name="T4" fmla="*/ 2147483646 w 17"/>
              <a:gd name="T5" fmla="*/ 0 h 6"/>
              <a:gd name="T6" fmla="*/ 2147483646 w 17"/>
              <a:gd name="T7" fmla="*/ 2147483646 h 6"/>
              <a:gd name="T8" fmla="*/ 2147483646 w 17"/>
              <a:gd name="T9" fmla="*/ 2147483646 h 6"/>
              <a:gd name="T10" fmla="*/ 2147483646 w 17"/>
              <a:gd name="T11" fmla="*/ 2147483646 h 6"/>
              <a:gd name="T12" fmla="*/ 2147483646 w 17"/>
              <a:gd name="T13" fmla="*/ 2147483646 h 6"/>
              <a:gd name="T14" fmla="*/ 2147483646 w 17"/>
              <a:gd name="T15" fmla="*/ 2147483646 h 6"/>
              <a:gd name="T16" fmla="*/ 0 w 17"/>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2" y="3"/>
                </a:moveTo>
                <a:lnTo>
                  <a:pt x="16" y="2"/>
                </a:lnTo>
                <a:lnTo>
                  <a:pt x="17" y="0"/>
                </a:lnTo>
                <a:lnTo>
                  <a:pt x="17" y="4"/>
                </a:lnTo>
                <a:lnTo>
                  <a:pt x="12" y="6"/>
                </a:lnTo>
                <a:lnTo>
                  <a:pt x="12" y="3"/>
                </a:lnTo>
                <a:lnTo>
                  <a:pt x="9" y="3"/>
                </a:lnTo>
                <a:lnTo>
                  <a:pt x="4" y="4"/>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7" name="Line 302"/>
          <p:cNvSpPr>
            <a:spLocks noChangeShapeType="1"/>
          </p:cNvSpPr>
          <p:nvPr/>
        </p:nvSpPr>
        <p:spPr bwMode="auto">
          <a:xfrm flipV="1">
            <a:off x="6045200" y="263525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48" name="Freeform 303"/>
          <p:cNvSpPr>
            <a:spLocks/>
          </p:cNvSpPr>
          <p:nvPr/>
        </p:nvSpPr>
        <p:spPr bwMode="auto">
          <a:xfrm>
            <a:off x="6034088" y="2662238"/>
            <a:ext cx="12700" cy="1587"/>
          </a:xfrm>
          <a:custGeom>
            <a:avLst/>
            <a:gdLst>
              <a:gd name="T0" fmla="*/ 2147483646 w 22"/>
              <a:gd name="T1" fmla="*/ 0 h 4"/>
              <a:gd name="T2" fmla="*/ 2147483646 w 22"/>
              <a:gd name="T3" fmla="*/ 2147483646 h 4"/>
              <a:gd name="T4" fmla="*/ 2147483646 w 22"/>
              <a:gd name="T5" fmla="*/ 2147483646 h 4"/>
              <a:gd name="T6" fmla="*/ 2147483646 w 22"/>
              <a:gd name="T7" fmla="*/ 2147483646 h 4"/>
              <a:gd name="T8" fmla="*/ 2147483646 w 22"/>
              <a:gd name="T9" fmla="*/ 2147483646 h 4"/>
              <a:gd name="T10" fmla="*/ 2147483646 w 22"/>
              <a:gd name="T11" fmla="*/ 2147483646 h 4"/>
              <a:gd name="T12" fmla="*/ 0 w 22"/>
              <a:gd name="T13" fmla="*/ 2147483646 h 4"/>
              <a:gd name="T14" fmla="*/ 2147483646 w 22"/>
              <a:gd name="T15" fmla="*/ 2147483646 h 4"/>
              <a:gd name="T16" fmla="*/ 2147483646 w 22"/>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4">
                <a:moveTo>
                  <a:pt x="22" y="0"/>
                </a:moveTo>
                <a:lnTo>
                  <a:pt x="18" y="2"/>
                </a:lnTo>
                <a:lnTo>
                  <a:pt x="14" y="2"/>
                </a:lnTo>
                <a:lnTo>
                  <a:pt x="12" y="3"/>
                </a:lnTo>
                <a:lnTo>
                  <a:pt x="8" y="3"/>
                </a:lnTo>
                <a:lnTo>
                  <a:pt x="5" y="4"/>
                </a:lnTo>
                <a:lnTo>
                  <a:pt x="0" y="4"/>
                </a:lnTo>
                <a:lnTo>
                  <a:pt x="11" y="3"/>
                </a:lnTo>
                <a:lnTo>
                  <a:pt x="13"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49" name="Freeform 304"/>
          <p:cNvSpPr>
            <a:spLocks/>
          </p:cNvSpPr>
          <p:nvPr/>
        </p:nvSpPr>
        <p:spPr bwMode="auto">
          <a:xfrm>
            <a:off x="6037263" y="2647950"/>
            <a:ext cx="11112" cy="1588"/>
          </a:xfrm>
          <a:custGeom>
            <a:avLst/>
            <a:gdLst>
              <a:gd name="T0" fmla="*/ 2147483646 w 21"/>
              <a:gd name="T1" fmla="*/ 2147483646 h 4"/>
              <a:gd name="T2" fmla="*/ 2147483646 w 21"/>
              <a:gd name="T3" fmla="*/ 2147483646 h 4"/>
              <a:gd name="T4" fmla="*/ 0 w 21"/>
              <a:gd name="T5" fmla="*/ 2147483646 h 4"/>
              <a:gd name="T6" fmla="*/ 2147483646 w 21"/>
              <a:gd name="T7" fmla="*/ 2147483646 h 4"/>
              <a:gd name="T8" fmla="*/ 2147483646 w 21"/>
              <a:gd name="T9" fmla="*/ 2147483646 h 4"/>
              <a:gd name="T10" fmla="*/ 2147483646 w 21"/>
              <a:gd name="T11" fmla="*/ 2147483646 h 4"/>
              <a:gd name="T12" fmla="*/ 2147483646 w 21"/>
              <a:gd name="T13" fmla="*/ 0 h 4"/>
              <a:gd name="T14" fmla="*/ 2147483646 w 21"/>
              <a:gd name="T15" fmla="*/ 2147483646 h 4"/>
              <a:gd name="T16" fmla="*/ 2147483646 w 2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4">
                <a:moveTo>
                  <a:pt x="8" y="2"/>
                </a:moveTo>
                <a:lnTo>
                  <a:pt x="2" y="4"/>
                </a:lnTo>
                <a:lnTo>
                  <a:pt x="0" y="4"/>
                </a:lnTo>
                <a:lnTo>
                  <a:pt x="10" y="2"/>
                </a:lnTo>
                <a:lnTo>
                  <a:pt x="14" y="1"/>
                </a:lnTo>
                <a:lnTo>
                  <a:pt x="18" y="1"/>
                </a:lnTo>
                <a:lnTo>
                  <a:pt x="21" y="0"/>
                </a:lnTo>
                <a:lnTo>
                  <a:pt x="10" y="2"/>
                </a:lnTo>
                <a:lnTo>
                  <a:pt x="8"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0" name="Freeform 305"/>
          <p:cNvSpPr>
            <a:spLocks/>
          </p:cNvSpPr>
          <p:nvPr/>
        </p:nvSpPr>
        <p:spPr bwMode="auto">
          <a:xfrm>
            <a:off x="6034088" y="2636838"/>
            <a:ext cx="6350" cy="1587"/>
          </a:xfrm>
          <a:custGeom>
            <a:avLst/>
            <a:gdLst>
              <a:gd name="T0" fmla="*/ 2147483646 w 11"/>
              <a:gd name="T1" fmla="*/ 0 h 1"/>
              <a:gd name="T2" fmla="*/ 2147483646 w 11"/>
              <a:gd name="T3" fmla="*/ 2147483646 h 1"/>
              <a:gd name="T4" fmla="*/ 0 w 11"/>
              <a:gd name="T5" fmla="*/ 2147483646 h 1"/>
              <a:gd name="T6" fmla="*/ 0 60000 65536"/>
              <a:gd name="T7" fmla="*/ 0 60000 65536"/>
              <a:gd name="T8" fmla="*/ 0 60000 65536"/>
            </a:gdLst>
            <a:ahLst/>
            <a:cxnLst>
              <a:cxn ang="T6">
                <a:pos x="T0" y="T1"/>
              </a:cxn>
              <a:cxn ang="T7">
                <a:pos x="T2" y="T3"/>
              </a:cxn>
              <a:cxn ang="T8">
                <a:pos x="T4" y="T5"/>
              </a:cxn>
            </a:cxnLst>
            <a:rect l="0" t="0" r="r" b="b"/>
            <a:pathLst>
              <a:path w="11" h="1">
                <a:moveTo>
                  <a:pt x="11" y="0"/>
                </a:moveTo>
                <a:lnTo>
                  <a:pt x="5"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1" name="Freeform 306"/>
          <p:cNvSpPr>
            <a:spLocks/>
          </p:cNvSpPr>
          <p:nvPr/>
        </p:nvSpPr>
        <p:spPr bwMode="auto">
          <a:xfrm>
            <a:off x="6021388" y="2663825"/>
            <a:ext cx="12700" cy="1588"/>
          </a:xfrm>
          <a:custGeom>
            <a:avLst/>
            <a:gdLst>
              <a:gd name="T0" fmla="*/ 2147483646 w 22"/>
              <a:gd name="T1" fmla="*/ 0 h 3"/>
              <a:gd name="T2" fmla="*/ 2147483646 w 22"/>
              <a:gd name="T3" fmla="*/ 2147483646 h 3"/>
              <a:gd name="T4" fmla="*/ 2147483646 w 22"/>
              <a:gd name="T5" fmla="*/ 2147483646 h 3"/>
              <a:gd name="T6" fmla="*/ 2147483646 w 22"/>
              <a:gd name="T7" fmla="*/ 2147483646 h 3"/>
              <a:gd name="T8" fmla="*/ 2147483646 w 22"/>
              <a:gd name="T9" fmla="*/ 2147483646 h 3"/>
              <a:gd name="T10" fmla="*/ 0 w 22"/>
              <a:gd name="T11" fmla="*/ 214748364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
                <a:moveTo>
                  <a:pt x="22" y="0"/>
                </a:moveTo>
                <a:lnTo>
                  <a:pt x="16" y="2"/>
                </a:lnTo>
                <a:lnTo>
                  <a:pt x="13" y="2"/>
                </a:lnTo>
                <a:lnTo>
                  <a:pt x="10" y="3"/>
                </a:lnTo>
                <a:lnTo>
                  <a:pt x="6" y="3"/>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2" name="Freeform 307"/>
          <p:cNvSpPr>
            <a:spLocks/>
          </p:cNvSpPr>
          <p:nvPr/>
        </p:nvSpPr>
        <p:spPr bwMode="auto">
          <a:xfrm>
            <a:off x="6024563" y="2649538"/>
            <a:ext cx="9525" cy="1587"/>
          </a:xfrm>
          <a:custGeom>
            <a:avLst/>
            <a:gdLst>
              <a:gd name="T0" fmla="*/ 0 w 16"/>
              <a:gd name="T1" fmla="*/ 2147483646 h 1"/>
              <a:gd name="T2" fmla="*/ 2147483646 w 16"/>
              <a:gd name="T3" fmla="*/ 2147483646 h 1"/>
              <a:gd name="T4" fmla="*/ 2147483646 w 16"/>
              <a:gd name="T5" fmla="*/ 2147483646 h 1"/>
              <a:gd name="T6" fmla="*/ 2147483646 w 16"/>
              <a:gd name="T7" fmla="*/ 0 h 1"/>
              <a:gd name="T8" fmla="*/ 2147483646 w 1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
                <a:moveTo>
                  <a:pt x="0" y="1"/>
                </a:moveTo>
                <a:lnTo>
                  <a:pt x="2" y="1"/>
                </a:lnTo>
                <a:lnTo>
                  <a:pt x="7" y="1"/>
                </a:lnTo>
                <a:lnTo>
                  <a:pt x="10" y="0"/>
                </a:lnTo>
                <a:lnTo>
                  <a:pt x="1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3" name="Freeform 308"/>
          <p:cNvSpPr>
            <a:spLocks/>
          </p:cNvSpPr>
          <p:nvPr/>
        </p:nvSpPr>
        <p:spPr bwMode="auto">
          <a:xfrm>
            <a:off x="6024563" y="2636838"/>
            <a:ext cx="9525" cy="3175"/>
          </a:xfrm>
          <a:custGeom>
            <a:avLst/>
            <a:gdLst>
              <a:gd name="T0" fmla="*/ 2147483646 w 18"/>
              <a:gd name="T1" fmla="*/ 2147483646 h 7"/>
              <a:gd name="T2" fmla="*/ 2147483646 w 18"/>
              <a:gd name="T3" fmla="*/ 2147483646 h 7"/>
              <a:gd name="T4" fmla="*/ 2147483646 w 18"/>
              <a:gd name="T5" fmla="*/ 2147483646 h 7"/>
              <a:gd name="T6" fmla="*/ 0 w 18"/>
              <a:gd name="T7" fmla="*/ 2147483646 h 7"/>
              <a:gd name="T8" fmla="*/ 2147483646 w 18"/>
              <a:gd name="T9" fmla="*/ 2147483646 h 7"/>
              <a:gd name="T10" fmla="*/ 2147483646 w 18"/>
              <a:gd name="T11" fmla="*/ 2147483646 h 7"/>
              <a:gd name="T12" fmla="*/ 2147483646 w 18"/>
              <a:gd name="T13" fmla="*/ 0 h 7"/>
              <a:gd name="T14" fmla="*/ 2147483646 w 18"/>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
                <a:moveTo>
                  <a:pt x="16" y="2"/>
                </a:moveTo>
                <a:lnTo>
                  <a:pt x="10" y="5"/>
                </a:lnTo>
                <a:lnTo>
                  <a:pt x="6" y="5"/>
                </a:lnTo>
                <a:lnTo>
                  <a:pt x="0" y="7"/>
                </a:lnTo>
                <a:lnTo>
                  <a:pt x="2" y="2"/>
                </a:lnTo>
                <a:lnTo>
                  <a:pt x="8" y="1"/>
                </a:lnTo>
                <a:lnTo>
                  <a:pt x="12" y="0"/>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4" name="Freeform 309"/>
          <p:cNvSpPr>
            <a:spLocks/>
          </p:cNvSpPr>
          <p:nvPr/>
        </p:nvSpPr>
        <p:spPr bwMode="auto">
          <a:xfrm>
            <a:off x="6034088" y="2649538"/>
            <a:ext cx="3175" cy="1587"/>
          </a:xfrm>
          <a:custGeom>
            <a:avLst/>
            <a:gdLst>
              <a:gd name="T0" fmla="*/ 0 w 6"/>
              <a:gd name="T1" fmla="*/ 2147483646 h 1"/>
              <a:gd name="T2" fmla="*/ 2147483646 w 6"/>
              <a:gd name="T3" fmla="*/ 0 h 1"/>
              <a:gd name="T4" fmla="*/ 2147483646 w 6"/>
              <a:gd name="T5" fmla="*/ 0 h 1"/>
              <a:gd name="T6" fmla="*/ 0 60000 65536"/>
              <a:gd name="T7" fmla="*/ 0 60000 65536"/>
              <a:gd name="T8" fmla="*/ 0 60000 65536"/>
            </a:gdLst>
            <a:ahLst/>
            <a:cxnLst>
              <a:cxn ang="T6">
                <a:pos x="T0" y="T1"/>
              </a:cxn>
              <a:cxn ang="T7">
                <a:pos x="T2" y="T3"/>
              </a:cxn>
              <a:cxn ang="T8">
                <a:pos x="T4" y="T5"/>
              </a:cxn>
            </a:cxnLst>
            <a:rect l="0" t="0" r="r" b="b"/>
            <a:pathLst>
              <a:path w="6" h="1">
                <a:moveTo>
                  <a:pt x="0" y="1"/>
                </a:moveTo>
                <a:lnTo>
                  <a:pt x="2" y="0"/>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5" name="Freeform 310"/>
          <p:cNvSpPr>
            <a:spLocks/>
          </p:cNvSpPr>
          <p:nvPr/>
        </p:nvSpPr>
        <p:spPr bwMode="auto">
          <a:xfrm>
            <a:off x="6032500" y="2633663"/>
            <a:ext cx="15875" cy="4762"/>
          </a:xfrm>
          <a:custGeom>
            <a:avLst/>
            <a:gdLst>
              <a:gd name="T0" fmla="*/ 2147483646 w 30"/>
              <a:gd name="T1" fmla="*/ 2147483646 h 7"/>
              <a:gd name="T2" fmla="*/ 0 w 30"/>
              <a:gd name="T3" fmla="*/ 2147483646 h 7"/>
              <a:gd name="T4" fmla="*/ 2147483646 w 30"/>
              <a:gd name="T5" fmla="*/ 2147483646 h 7"/>
              <a:gd name="T6" fmla="*/ 2147483646 w 30"/>
              <a:gd name="T7" fmla="*/ 2147483646 h 7"/>
              <a:gd name="T8" fmla="*/ 2147483646 w 30"/>
              <a:gd name="T9" fmla="*/ 2147483646 h 7"/>
              <a:gd name="T10" fmla="*/ 2147483646 w 30"/>
              <a:gd name="T11" fmla="*/ 2147483646 h 7"/>
              <a:gd name="T12" fmla="*/ 2147483646 w 30"/>
              <a:gd name="T13" fmla="*/ 2147483646 h 7"/>
              <a:gd name="T14" fmla="*/ 2147483646 w 30"/>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
                <a:moveTo>
                  <a:pt x="4" y="6"/>
                </a:moveTo>
                <a:lnTo>
                  <a:pt x="0" y="7"/>
                </a:lnTo>
                <a:lnTo>
                  <a:pt x="2" y="5"/>
                </a:lnTo>
                <a:lnTo>
                  <a:pt x="6" y="4"/>
                </a:lnTo>
                <a:lnTo>
                  <a:pt x="15" y="5"/>
                </a:lnTo>
                <a:lnTo>
                  <a:pt x="18" y="4"/>
                </a:lnTo>
                <a:lnTo>
                  <a:pt x="27" y="1"/>
                </a:lnTo>
                <a:lnTo>
                  <a:pt x="3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6" name="Freeform 311"/>
          <p:cNvSpPr>
            <a:spLocks/>
          </p:cNvSpPr>
          <p:nvPr/>
        </p:nvSpPr>
        <p:spPr bwMode="auto">
          <a:xfrm>
            <a:off x="6029325" y="2660650"/>
            <a:ext cx="19050" cy="4763"/>
          </a:xfrm>
          <a:custGeom>
            <a:avLst/>
            <a:gdLst>
              <a:gd name="T0" fmla="*/ 2147483646 w 35"/>
              <a:gd name="T1" fmla="*/ 0 h 7"/>
              <a:gd name="T2" fmla="*/ 2147483646 w 35"/>
              <a:gd name="T3" fmla="*/ 2147483646 h 7"/>
              <a:gd name="T4" fmla="*/ 2147483646 w 35"/>
              <a:gd name="T5" fmla="*/ 2147483646 h 7"/>
              <a:gd name="T6" fmla="*/ 0 w 35"/>
              <a:gd name="T7" fmla="*/ 2147483646 h 7"/>
              <a:gd name="T8" fmla="*/ 2147483646 w 35"/>
              <a:gd name="T9" fmla="*/ 2147483646 h 7"/>
              <a:gd name="T10" fmla="*/ 2147483646 w 35"/>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7">
                <a:moveTo>
                  <a:pt x="35" y="0"/>
                </a:moveTo>
                <a:lnTo>
                  <a:pt x="32" y="1"/>
                </a:lnTo>
                <a:lnTo>
                  <a:pt x="21" y="4"/>
                </a:lnTo>
                <a:lnTo>
                  <a:pt x="0" y="7"/>
                </a:lnTo>
                <a:lnTo>
                  <a:pt x="8" y="5"/>
                </a:lnTo>
                <a:lnTo>
                  <a:pt x="1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7" name="Freeform 312"/>
          <p:cNvSpPr>
            <a:spLocks/>
          </p:cNvSpPr>
          <p:nvPr/>
        </p:nvSpPr>
        <p:spPr bwMode="auto">
          <a:xfrm>
            <a:off x="6010275" y="2667000"/>
            <a:ext cx="11113" cy="1588"/>
          </a:xfrm>
          <a:custGeom>
            <a:avLst/>
            <a:gdLst>
              <a:gd name="T0" fmla="*/ 2147483646 w 19"/>
              <a:gd name="T1" fmla="*/ 0 h 1"/>
              <a:gd name="T2" fmla="*/ 2147483646 w 19"/>
              <a:gd name="T3" fmla="*/ 0 h 1"/>
              <a:gd name="T4" fmla="*/ 2147483646 w 19"/>
              <a:gd name="T5" fmla="*/ 0 h 1"/>
              <a:gd name="T6" fmla="*/ 2147483646 w 19"/>
              <a:gd name="T7" fmla="*/ 2147483646 h 1"/>
              <a:gd name="T8" fmla="*/ 0 w 19"/>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9" y="0"/>
                </a:moveTo>
                <a:lnTo>
                  <a:pt x="14" y="0"/>
                </a:lnTo>
                <a:lnTo>
                  <a:pt x="10" y="0"/>
                </a:lnTo>
                <a:lnTo>
                  <a:pt x="5"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8" name="Freeform 313"/>
          <p:cNvSpPr>
            <a:spLocks/>
          </p:cNvSpPr>
          <p:nvPr/>
        </p:nvSpPr>
        <p:spPr bwMode="auto">
          <a:xfrm>
            <a:off x="6010275" y="2651125"/>
            <a:ext cx="11113" cy="1588"/>
          </a:xfrm>
          <a:custGeom>
            <a:avLst/>
            <a:gdLst>
              <a:gd name="T0" fmla="*/ 0 w 19"/>
              <a:gd name="T1" fmla="*/ 2147483646 h 1"/>
              <a:gd name="T2" fmla="*/ 2147483646 w 19"/>
              <a:gd name="T3" fmla="*/ 2147483646 h 1"/>
              <a:gd name="T4" fmla="*/ 2147483646 w 19"/>
              <a:gd name="T5" fmla="*/ 2147483646 h 1"/>
              <a:gd name="T6" fmla="*/ 2147483646 w 19"/>
              <a:gd name="T7" fmla="*/ 2147483646 h 1"/>
              <a:gd name="T8" fmla="*/ 2147483646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1"/>
                </a:moveTo>
                <a:lnTo>
                  <a:pt x="5" y="1"/>
                </a:lnTo>
                <a:lnTo>
                  <a:pt x="10" y="1"/>
                </a:lnTo>
                <a:lnTo>
                  <a:pt x="14" y="1"/>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59" name="Freeform 314"/>
          <p:cNvSpPr>
            <a:spLocks/>
          </p:cNvSpPr>
          <p:nvPr/>
        </p:nvSpPr>
        <p:spPr bwMode="auto">
          <a:xfrm>
            <a:off x="6011863" y="2638425"/>
            <a:ext cx="9525" cy="3175"/>
          </a:xfrm>
          <a:custGeom>
            <a:avLst/>
            <a:gdLst>
              <a:gd name="T0" fmla="*/ 2147483646 w 19"/>
              <a:gd name="T1" fmla="*/ 2147483646 h 7"/>
              <a:gd name="T2" fmla="*/ 2147483646 w 19"/>
              <a:gd name="T3" fmla="*/ 2147483646 h 7"/>
              <a:gd name="T4" fmla="*/ 2147483646 w 19"/>
              <a:gd name="T5" fmla="*/ 2147483646 h 7"/>
              <a:gd name="T6" fmla="*/ 2147483646 w 19"/>
              <a:gd name="T7" fmla="*/ 2147483646 h 7"/>
              <a:gd name="T8" fmla="*/ 2147483646 w 19"/>
              <a:gd name="T9" fmla="*/ 2147483646 h 7"/>
              <a:gd name="T10" fmla="*/ 2147483646 w 19"/>
              <a:gd name="T11" fmla="*/ 2147483646 h 7"/>
              <a:gd name="T12" fmla="*/ 0 w 19"/>
              <a:gd name="T13" fmla="*/ 2147483646 h 7"/>
              <a:gd name="T14" fmla="*/ 2147483646 w 19"/>
              <a:gd name="T15" fmla="*/ 2147483646 h 7"/>
              <a:gd name="T16" fmla="*/ 2147483646 w 19"/>
              <a:gd name="T17" fmla="*/ 2147483646 h 7"/>
              <a:gd name="T18" fmla="*/ 2147483646 w 19"/>
              <a:gd name="T19" fmla="*/ 2147483646 h 7"/>
              <a:gd name="T20" fmla="*/ 2147483646 w 1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7">
                <a:moveTo>
                  <a:pt x="18" y="5"/>
                </a:moveTo>
                <a:lnTo>
                  <a:pt x="12" y="6"/>
                </a:lnTo>
                <a:lnTo>
                  <a:pt x="13" y="3"/>
                </a:lnTo>
                <a:lnTo>
                  <a:pt x="8" y="3"/>
                </a:lnTo>
                <a:lnTo>
                  <a:pt x="2" y="5"/>
                </a:lnTo>
                <a:lnTo>
                  <a:pt x="3" y="7"/>
                </a:lnTo>
                <a:lnTo>
                  <a:pt x="0" y="7"/>
                </a:lnTo>
                <a:lnTo>
                  <a:pt x="3" y="7"/>
                </a:lnTo>
                <a:lnTo>
                  <a:pt x="12" y="6"/>
                </a:lnTo>
                <a:lnTo>
                  <a:pt x="13" y="3"/>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0" name="Line 315"/>
          <p:cNvSpPr>
            <a:spLocks noChangeShapeType="1"/>
          </p:cNvSpPr>
          <p:nvPr/>
        </p:nvSpPr>
        <p:spPr bwMode="auto">
          <a:xfrm flipH="1">
            <a:off x="6021388" y="26511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61" name="Freeform 316"/>
          <p:cNvSpPr>
            <a:spLocks/>
          </p:cNvSpPr>
          <p:nvPr/>
        </p:nvSpPr>
        <p:spPr bwMode="auto">
          <a:xfrm>
            <a:off x="5999163" y="2654300"/>
            <a:ext cx="9525" cy="1588"/>
          </a:xfrm>
          <a:custGeom>
            <a:avLst/>
            <a:gdLst>
              <a:gd name="T0" fmla="*/ 2147483646 w 18"/>
              <a:gd name="T1" fmla="*/ 0 h 1588"/>
              <a:gd name="T2" fmla="*/ 2147483646 w 18"/>
              <a:gd name="T3" fmla="*/ 0 h 1588"/>
              <a:gd name="T4" fmla="*/ 2147483646 w 18"/>
              <a:gd name="T5" fmla="*/ 0 h 1588"/>
              <a:gd name="T6" fmla="*/ 2147483646 w 18"/>
              <a:gd name="T7" fmla="*/ 0 h 1588"/>
              <a:gd name="T8" fmla="*/ 0 w 18"/>
              <a:gd name="T9" fmla="*/ 0 h 1588"/>
              <a:gd name="T10" fmla="*/ 2147483646 w 18"/>
              <a:gd name="T11" fmla="*/ 0 h 1588"/>
              <a:gd name="T12" fmla="*/ 2147483646 w 18"/>
              <a:gd name="T13" fmla="*/ 0 h 1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588">
                <a:moveTo>
                  <a:pt x="18" y="0"/>
                </a:moveTo>
                <a:lnTo>
                  <a:pt x="13" y="0"/>
                </a:lnTo>
                <a:lnTo>
                  <a:pt x="9" y="0"/>
                </a:lnTo>
                <a:lnTo>
                  <a:pt x="3" y="0"/>
                </a:lnTo>
                <a:lnTo>
                  <a:pt x="0" y="0"/>
                </a:lnTo>
                <a:lnTo>
                  <a:pt x="9" y="0"/>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2" name="Freeform 317"/>
          <p:cNvSpPr>
            <a:spLocks/>
          </p:cNvSpPr>
          <p:nvPr/>
        </p:nvSpPr>
        <p:spPr bwMode="auto">
          <a:xfrm>
            <a:off x="5997575" y="2640013"/>
            <a:ext cx="15875" cy="1587"/>
          </a:xfrm>
          <a:custGeom>
            <a:avLst/>
            <a:gdLst>
              <a:gd name="T0" fmla="*/ 2147483646 w 28"/>
              <a:gd name="T1" fmla="*/ 2147483646 h 3"/>
              <a:gd name="T2" fmla="*/ 2147483646 w 28"/>
              <a:gd name="T3" fmla="*/ 2147483646 h 3"/>
              <a:gd name="T4" fmla="*/ 2147483646 w 28"/>
              <a:gd name="T5" fmla="*/ 2147483646 h 3"/>
              <a:gd name="T6" fmla="*/ 2147483646 w 28"/>
              <a:gd name="T7" fmla="*/ 2147483646 h 3"/>
              <a:gd name="T8" fmla="*/ 0 w 28"/>
              <a:gd name="T9" fmla="*/ 2147483646 h 3"/>
              <a:gd name="T10" fmla="*/ 2147483646 w 28"/>
              <a:gd name="T11" fmla="*/ 2147483646 h 3"/>
              <a:gd name="T12" fmla="*/ 2147483646 w 28"/>
              <a:gd name="T13" fmla="*/ 2147483646 h 3"/>
              <a:gd name="T14" fmla="*/ 2147483646 w 28"/>
              <a:gd name="T15" fmla="*/ 2147483646 h 3"/>
              <a:gd name="T16" fmla="*/ 2147483646 w 28"/>
              <a:gd name="T17" fmla="*/ 2147483646 h 3"/>
              <a:gd name="T18" fmla="*/ 2147483646 w 28"/>
              <a:gd name="T19" fmla="*/ 2147483646 h 3"/>
              <a:gd name="T20" fmla="*/ 2147483646 w 28"/>
              <a:gd name="T21" fmla="*/ 0 h 3"/>
              <a:gd name="T22" fmla="*/ 2147483646 w 28"/>
              <a:gd name="T23" fmla="*/ 0 h 3"/>
              <a:gd name="T24" fmla="*/ 2147483646 w 28"/>
              <a:gd name="T25" fmla="*/ 2147483646 h 3"/>
              <a:gd name="T26" fmla="*/ 2147483646 w 28"/>
              <a:gd name="T27" fmla="*/ 2147483646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3">
                <a:moveTo>
                  <a:pt x="17" y="2"/>
                </a:moveTo>
                <a:lnTo>
                  <a:pt x="14" y="3"/>
                </a:lnTo>
                <a:lnTo>
                  <a:pt x="12" y="1"/>
                </a:lnTo>
                <a:lnTo>
                  <a:pt x="2" y="1"/>
                </a:lnTo>
                <a:lnTo>
                  <a:pt x="0" y="3"/>
                </a:lnTo>
                <a:lnTo>
                  <a:pt x="6" y="3"/>
                </a:lnTo>
                <a:lnTo>
                  <a:pt x="14" y="3"/>
                </a:lnTo>
                <a:lnTo>
                  <a:pt x="15" y="1"/>
                </a:lnTo>
                <a:lnTo>
                  <a:pt x="12" y="1"/>
                </a:lnTo>
                <a:lnTo>
                  <a:pt x="15" y="1"/>
                </a:lnTo>
                <a:lnTo>
                  <a:pt x="23" y="0"/>
                </a:lnTo>
                <a:lnTo>
                  <a:pt x="28" y="0"/>
                </a:lnTo>
                <a:lnTo>
                  <a:pt x="26" y="2"/>
                </a:lnTo>
                <a:lnTo>
                  <a:pt x="17"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3" name="Freeform 318"/>
          <p:cNvSpPr>
            <a:spLocks/>
          </p:cNvSpPr>
          <p:nvPr/>
        </p:nvSpPr>
        <p:spPr bwMode="auto">
          <a:xfrm>
            <a:off x="5984875" y="2641600"/>
            <a:ext cx="9525" cy="1588"/>
          </a:xfrm>
          <a:custGeom>
            <a:avLst/>
            <a:gdLst>
              <a:gd name="T0" fmla="*/ 2147483646 w 18"/>
              <a:gd name="T1" fmla="*/ 0 h 1588"/>
              <a:gd name="T2" fmla="*/ 2147483646 w 18"/>
              <a:gd name="T3" fmla="*/ 0 h 1588"/>
              <a:gd name="T4" fmla="*/ 2147483646 w 18"/>
              <a:gd name="T5" fmla="*/ 0 h 1588"/>
              <a:gd name="T6" fmla="*/ 0 w 1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588">
                <a:moveTo>
                  <a:pt x="18" y="0"/>
                </a:moveTo>
                <a:lnTo>
                  <a:pt x="12" y="0"/>
                </a:lnTo>
                <a:lnTo>
                  <a:pt x="8"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4" name="Freeform 319"/>
          <p:cNvSpPr>
            <a:spLocks/>
          </p:cNvSpPr>
          <p:nvPr/>
        </p:nvSpPr>
        <p:spPr bwMode="auto">
          <a:xfrm>
            <a:off x="5984875" y="2654300"/>
            <a:ext cx="12700" cy="1588"/>
          </a:xfrm>
          <a:custGeom>
            <a:avLst/>
            <a:gdLst>
              <a:gd name="T0" fmla="*/ 0 w 23"/>
              <a:gd name="T1" fmla="*/ 0 h 1588"/>
              <a:gd name="T2" fmla="*/ 2147483646 w 23"/>
              <a:gd name="T3" fmla="*/ 0 h 1588"/>
              <a:gd name="T4" fmla="*/ 2147483646 w 23"/>
              <a:gd name="T5" fmla="*/ 0 h 1588"/>
              <a:gd name="T6" fmla="*/ 2147483646 w 23"/>
              <a:gd name="T7" fmla="*/ 0 h 1588"/>
              <a:gd name="T8" fmla="*/ 2147483646 w 23"/>
              <a:gd name="T9" fmla="*/ 0 h 1588"/>
              <a:gd name="T10" fmla="*/ 2147483646 w 23"/>
              <a:gd name="T11" fmla="*/ 0 h 1588"/>
              <a:gd name="T12" fmla="*/ 2147483646 w 23"/>
              <a:gd name="T13" fmla="*/ 0 h 1588"/>
              <a:gd name="T14" fmla="*/ 2147483646 w 23"/>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588">
                <a:moveTo>
                  <a:pt x="0" y="0"/>
                </a:moveTo>
                <a:lnTo>
                  <a:pt x="4" y="0"/>
                </a:lnTo>
                <a:lnTo>
                  <a:pt x="9" y="0"/>
                </a:lnTo>
                <a:lnTo>
                  <a:pt x="12" y="0"/>
                </a:lnTo>
                <a:lnTo>
                  <a:pt x="17" y="0"/>
                </a:lnTo>
                <a:lnTo>
                  <a:pt x="23" y="0"/>
                </a:lnTo>
                <a:lnTo>
                  <a:pt x="17" y="0"/>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5" name="Freeform 320"/>
          <p:cNvSpPr>
            <a:spLocks/>
          </p:cNvSpPr>
          <p:nvPr/>
        </p:nvSpPr>
        <p:spPr bwMode="auto">
          <a:xfrm>
            <a:off x="5988050" y="2641600"/>
            <a:ext cx="6350" cy="1588"/>
          </a:xfrm>
          <a:custGeom>
            <a:avLst/>
            <a:gdLst>
              <a:gd name="T0" fmla="*/ 2147483646 w 13"/>
              <a:gd name="T1" fmla="*/ 2147483646 h 3"/>
              <a:gd name="T2" fmla="*/ 0 w 13"/>
              <a:gd name="T3" fmla="*/ 2147483646 h 3"/>
              <a:gd name="T4" fmla="*/ 2147483646 w 13"/>
              <a:gd name="T5" fmla="*/ 0 h 3"/>
              <a:gd name="T6" fmla="*/ 2147483646 w 13"/>
              <a:gd name="T7" fmla="*/ 0 h 3"/>
              <a:gd name="T8" fmla="*/ 2147483646 w 13"/>
              <a:gd name="T9" fmla="*/ 2147483646 h 3"/>
              <a:gd name="T10" fmla="*/ 2147483646 w 13"/>
              <a:gd name="T11" fmla="*/ 214748364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3">
                <a:moveTo>
                  <a:pt x="7" y="3"/>
                </a:moveTo>
                <a:lnTo>
                  <a:pt x="0" y="3"/>
                </a:lnTo>
                <a:lnTo>
                  <a:pt x="4" y="0"/>
                </a:lnTo>
                <a:lnTo>
                  <a:pt x="8" y="0"/>
                </a:lnTo>
                <a:lnTo>
                  <a:pt x="7" y="3"/>
                </a:lnTo>
                <a:lnTo>
                  <a:pt x="13"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6" name="Freeform 321"/>
          <p:cNvSpPr>
            <a:spLocks/>
          </p:cNvSpPr>
          <p:nvPr/>
        </p:nvSpPr>
        <p:spPr bwMode="auto">
          <a:xfrm>
            <a:off x="5972175" y="2643188"/>
            <a:ext cx="12700" cy="11112"/>
          </a:xfrm>
          <a:custGeom>
            <a:avLst/>
            <a:gdLst>
              <a:gd name="T0" fmla="*/ 2147483646 w 23"/>
              <a:gd name="T1" fmla="*/ 0 h 21"/>
              <a:gd name="T2" fmla="*/ 2147483646 w 23"/>
              <a:gd name="T3" fmla="*/ 0 h 21"/>
              <a:gd name="T4" fmla="*/ 2147483646 w 23"/>
              <a:gd name="T5" fmla="*/ 0 h 21"/>
              <a:gd name="T6" fmla="*/ 2147483646 w 23"/>
              <a:gd name="T7" fmla="*/ 2147483646 h 21"/>
              <a:gd name="T8" fmla="*/ 2147483646 w 23"/>
              <a:gd name="T9" fmla="*/ 2147483646 h 21"/>
              <a:gd name="T10" fmla="*/ 2147483646 w 23"/>
              <a:gd name="T11" fmla="*/ 2147483646 h 21"/>
              <a:gd name="T12" fmla="*/ 0 w 23"/>
              <a:gd name="T13" fmla="*/ 2147483646 h 21"/>
              <a:gd name="T14" fmla="*/ 2147483646 w 23"/>
              <a:gd name="T15" fmla="*/ 2147483646 h 21"/>
              <a:gd name="T16" fmla="*/ 2147483646 w 23"/>
              <a:gd name="T17" fmla="*/ 2147483646 h 21"/>
              <a:gd name="T18" fmla="*/ 2147483646 w 23"/>
              <a:gd name="T19" fmla="*/ 2147483646 h 21"/>
              <a:gd name="T20" fmla="*/ 2147483646 w 23"/>
              <a:gd name="T21" fmla="*/ 2147483646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1">
                <a:moveTo>
                  <a:pt x="23" y="0"/>
                </a:moveTo>
                <a:lnTo>
                  <a:pt x="14" y="0"/>
                </a:lnTo>
                <a:lnTo>
                  <a:pt x="9" y="0"/>
                </a:lnTo>
                <a:lnTo>
                  <a:pt x="5" y="6"/>
                </a:lnTo>
                <a:lnTo>
                  <a:pt x="4" y="10"/>
                </a:lnTo>
                <a:lnTo>
                  <a:pt x="5" y="21"/>
                </a:lnTo>
                <a:lnTo>
                  <a:pt x="0" y="21"/>
                </a:lnTo>
                <a:lnTo>
                  <a:pt x="5" y="21"/>
                </a:lnTo>
                <a:lnTo>
                  <a:pt x="10" y="21"/>
                </a:lnTo>
                <a:lnTo>
                  <a:pt x="14" y="21"/>
                </a:lnTo>
                <a:lnTo>
                  <a:pt x="2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7" name="Freeform 322"/>
          <p:cNvSpPr>
            <a:spLocks/>
          </p:cNvSpPr>
          <p:nvPr/>
        </p:nvSpPr>
        <p:spPr bwMode="auto">
          <a:xfrm>
            <a:off x="5976938" y="2641600"/>
            <a:ext cx="22225" cy="1588"/>
          </a:xfrm>
          <a:custGeom>
            <a:avLst/>
            <a:gdLst>
              <a:gd name="T0" fmla="*/ 2147483646 w 41"/>
              <a:gd name="T1" fmla="*/ 2147483646 h 4"/>
              <a:gd name="T2" fmla="*/ 0 w 41"/>
              <a:gd name="T3" fmla="*/ 2147483646 h 4"/>
              <a:gd name="T4" fmla="*/ 2147483646 w 41"/>
              <a:gd name="T5" fmla="*/ 2147483646 h 4"/>
              <a:gd name="T6" fmla="*/ 2147483646 w 41"/>
              <a:gd name="T7" fmla="*/ 2147483646 h 4"/>
              <a:gd name="T8" fmla="*/ 2147483646 w 41"/>
              <a:gd name="T9" fmla="*/ 2147483646 h 4"/>
              <a:gd name="T10" fmla="*/ 2147483646 w 41"/>
              <a:gd name="T11" fmla="*/ 2147483646 h 4"/>
              <a:gd name="T12" fmla="*/ 2147483646 w 41"/>
              <a:gd name="T13" fmla="*/ 2147483646 h 4"/>
              <a:gd name="T14" fmla="*/ 2147483646 w 41"/>
              <a:gd name="T15" fmla="*/ 2147483646 h 4"/>
              <a:gd name="T16" fmla="*/ 2147483646 w 41"/>
              <a:gd name="T17" fmla="*/ 2147483646 h 4"/>
              <a:gd name="T18" fmla="*/ 2147483646 w 41"/>
              <a:gd name="T19" fmla="*/ 2147483646 h 4"/>
              <a:gd name="T20" fmla="*/ 2147483646 w 41"/>
              <a:gd name="T21" fmla="*/ 2147483646 h 4"/>
              <a:gd name="T22" fmla="*/ 2147483646 w 41"/>
              <a:gd name="T23" fmla="*/ 0 h 4"/>
              <a:gd name="T24" fmla="*/ 2147483646 w 41"/>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
                <a:moveTo>
                  <a:pt x="5" y="4"/>
                </a:moveTo>
                <a:lnTo>
                  <a:pt x="0" y="4"/>
                </a:lnTo>
                <a:lnTo>
                  <a:pt x="1" y="2"/>
                </a:lnTo>
                <a:lnTo>
                  <a:pt x="1" y="1"/>
                </a:lnTo>
                <a:lnTo>
                  <a:pt x="2" y="1"/>
                </a:lnTo>
                <a:lnTo>
                  <a:pt x="9" y="1"/>
                </a:lnTo>
                <a:lnTo>
                  <a:pt x="15" y="1"/>
                </a:lnTo>
                <a:lnTo>
                  <a:pt x="14" y="4"/>
                </a:lnTo>
                <a:lnTo>
                  <a:pt x="19" y="4"/>
                </a:lnTo>
                <a:lnTo>
                  <a:pt x="32" y="4"/>
                </a:lnTo>
                <a:lnTo>
                  <a:pt x="39" y="2"/>
                </a:lnTo>
                <a:lnTo>
                  <a:pt x="41" y="0"/>
                </a:lnTo>
                <a:lnTo>
                  <a:pt x="33"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68" name="Line 323"/>
          <p:cNvSpPr>
            <a:spLocks noChangeShapeType="1"/>
          </p:cNvSpPr>
          <p:nvPr/>
        </p:nvSpPr>
        <p:spPr bwMode="auto">
          <a:xfrm flipV="1">
            <a:off x="5997575" y="265430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69" name="Line 324"/>
          <p:cNvSpPr>
            <a:spLocks noChangeShapeType="1"/>
          </p:cNvSpPr>
          <p:nvPr/>
        </p:nvSpPr>
        <p:spPr bwMode="auto">
          <a:xfrm flipV="1">
            <a:off x="6008688" y="2651125"/>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70" name="Freeform 325"/>
          <p:cNvSpPr>
            <a:spLocks/>
          </p:cNvSpPr>
          <p:nvPr/>
        </p:nvSpPr>
        <p:spPr bwMode="auto">
          <a:xfrm>
            <a:off x="5976938" y="2667000"/>
            <a:ext cx="39687" cy="1588"/>
          </a:xfrm>
          <a:custGeom>
            <a:avLst/>
            <a:gdLst>
              <a:gd name="T0" fmla="*/ 2147483646 w 75"/>
              <a:gd name="T1" fmla="*/ 2147483646 h 3"/>
              <a:gd name="T2" fmla="*/ 2147483646 w 75"/>
              <a:gd name="T3" fmla="*/ 2147483646 h 3"/>
              <a:gd name="T4" fmla="*/ 2147483646 w 75"/>
              <a:gd name="T5" fmla="*/ 2147483646 h 3"/>
              <a:gd name="T6" fmla="*/ 2147483646 w 75"/>
              <a:gd name="T7" fmla="*/ 2147483646 h 3"/>
              <a:gd name="T8" fmla="*/ 2147483646 w 75"/>
              <a:gd name="T9" fmla="*/ 2147483646 h 3"/>
              <a:gd name="T10" fmla="*/ 2147483646 w 75"/>
              <a:gd name="T11" fmla="*/ 2147483646 h 3"/>
              <a:gd name="T12" fmla="*/ 2147483646 w 75"/>
              <a:gd name="T13" fmla="*/ 2147483646 h 3"/>
              <a:gd name="T14" fmla="*/ 2147483646 w 75"/>
              <a:gd name="T15" fmla="*/ 2147483646 h 3"/>
              <a:gd name="T16" fmla="*/ 2147483646 w 75"/>
              <a:gd name="T17" fmla="*/ 2147483646 h 3"/>
              <a:gd name="T18" fmla="*/ 2147483646 w 75"/>
              <a:gd name="T19" fmla="*/ 2147483646 h 3"/>
              <a:gd name="T20" fmla="*/ 2147483646 w 75"/>
              <a:gd name="T21" fmla="*/ 2147483646 h 3"/>
              <a:gd name="T22" fmla="*/ 2147483646 w 75"/>
              <a:gd name="T23" fmla="*/ 2147483646 h 3"/>
              <a:gd name="T24" fmla="*/ 2147483646 w 75"/>
              <a:gd name="T25" fmla="*/ 2147483646 h 3"/>
              <a:gd name="T26" fmla="*/ 0 w 75"/>
              <a:gd name="T27" fmla="*/ 2147483646 h 3"/>
              <a:gd name="T28" fmla="*/ 2147483646 w 75"/>
              <a:gd name="T29" fmla="*/ 2147483646 h 3"/>
              <a:gd name="T30" fmla="*/ 2147483646 w 75"/>
              <a:gd name="T31" fmla="*/ 2147483646 h 3"/>
              <a:gd name="T32" fmla="*/ 2147483646 w 75"/>
              <a:gd name="T33" fmla="*/ 2147483646 h 3"/>
              <a:gd name="T34" fmla="*/ 2147483646 w 75"/>
              <a:gd name="T35" fmla="*/ 2147483646 h 3"/>
              <a:gd name="T36" fmla="*/ 2147483646 w 75"/>
              <a:gd name="T37" fmla="*/ 2147483646 h 3"/>
              <a:gd name="T38" fmla="*/ 2147483646 w 75"/>
              <a:gd name="T39" fmla="*/ 0 h 3"/>
              <a:gd name="T40" fmla="*/ 2147483646 w 75"/>
              <a:gd name="T41" fmla="*/ 2147483646 h 3"/>
              <a:gd name="T42" fmla="*/ 2147483646 w 75"/>
              <a:gd name="T43" fmla="*/ 2147483646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 h="3">
                <a:moveTo>
                  <a:pt x="59" y="1"/>
                </a:moveTo>
                <a:lnTo>
                  <a:pt x="55" y="1"/>
                </a:lnTo>
                <a:lnTo>
                  <a:pt x="51" y="2"/>
                </a:lnTo>
                <a:lnTo>
                  <a:pt x="45" y="2"/>
                </a:lnTo>
                <a:lnTo>
                  <a:pt x="41" y="2"/>
                </a:lnTo>
                <a:lnTo>
                  <a:pt x="37" y="2"/>
                </a:lnTo>
                <a:lnTo>
                  <a:pt x="31" y="2"/>
                </a:lnTo>
                <a:lnTo>
                  <a:pt x="26" y="2"/>
                </a:lnTo>
                <a:lnTo>
                  <a:pt x="24" y="3"/>
                </a:lnTo>
                <a:lnTo>
                  <a:pt x="18" y="3"/>
                </a:lnTo>
                <a:lnTo>
                  <a:pt x="14" y="3"/>
                </a:lnTo>
                <a:lnTo>
                  <a:pt x="9" y="3"/>
                </a:lnTo>
                <a:lnTo>
                  <a:pt x="3" y="3"/>
                </a:lnTo>
                <a:lnTo>
                  <a:pt x="0" y="3"/>
                </a:lnTo>
                <a:lnTo>
                  <a:pt x="25" y="3"/>
                </a:lnTo>
                <a:lnTo>
                  <a:pt x="51" y="2"/>
                </a:lnTo>
                <a:lnTo>
                  <a:pt x="41" y="2"/>
                </a:lnTo>
                <a:lnTo>
                  <a:pt x="37" y="2"/>
                </a:lnTo>
                <a:lnTo>
                  <a:pt x="51" y="2"/>
                </a:lnTo>
                <a:lnTo>
                  <a:pt x="75" y="0"/>
                </a:lnTo>
                <a:lnTo>
                  <a:pt x="63" y="1"/>
                </a:lnTo>
                <a:lnTo>
                  <a:pt x="59"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1" name="Freeform 326"/>
          <p:cNvSpPr>
            <a:spLocks/>
          </p:cNvSpPr>
          <p:nvPr/>
        </p:nvSpPr>
        <p:spPr bwMode="auto">
          <a:xfrm>
            <a:off x="5975350" y="2668588"/>
            <a:ext cx="11113" cy="1587"/>
          </a:xfrm>
          <a:custGeom>
            <a:avLst/>
            <a:gdLst>
              <a:gd name="T0" fmla="*/ 2147483646 w 23"/>
              <a:gd name="T1" fmla="*/ 0 h 1587"/>
              <a:gd name="T2" fmla="*/ 2147483646 w 23"/>
              <a:gd name="T3" fmla="*/ 0 h 1587"/>
              <a:gd name="T4" fmla="*/ 2147483646 w 23"/>
              <a:gd name="T5" fmla="*/ 0 h 1587"/>
              <a:gd name="T6" fmla="*/ 0 w 23"/>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587">
                <a:moveTo>
                  <a:pt x="23" y="0"/>
                </a:moveTo>
                <a:lnTo>
                  <a:pt x="19" y="0"/>
                </a:lnTo>
                <a:lnTo>
                  <a:pt x="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2" name="Freeform 327"/>
          <p:cNvSpPr>
            <a:spLocks/>
          </p:cNvSpPr>
          <p:nvPr/>
        </p:nvSpPr>
        <p:spPr bwMode="auto">
          <a:xfrm>
            <a:off x="5962650" y="2651125"/>
            <a:ext cx="9525" cy="3175"/>
          </a:xfrm>
          <a:custGeom>
            <a:avLst/>
            <a:gdLst>
              <a:gd name="T0" fmla="*/ 2147483646 w 19"/>
              <a:gd name="T1" fmla="*/ 2147483646 h 6"/>
              <a:gd name="T2" fmla="*/ 2147483646 w 19"/>
              <a:gd name="T3" fmla="*/ 2147483646 h 6"/>
              <a:gd name="T4" fmla="*/ 2147483646 w 19"/>
              <a:gd name="T5" fmla="*/ 2147483646 h 6"/>
              <a:gd name="T6" fmla="*/ 0 w 19"/>
              <a:gd name="T7" fmla="*/ 2147483646 h 6"/>
              <a:gd name="T8" fmla="*/ 2147483646 w 19"/>
              <a:gd name="T9" fmla="*/ 2147483646 h 6"/>
              <a:gd name="T10" fmla="*/ 2147483646 w 19"/>
              <a:gd name="T11" fmla="*/ 2147483646 h 6"/>
              <a:gd name="T12" fmla="*/ 2147483646 w 19"/>
              <a:gd name="T13" fmla="*/ 2147483646 h 6"/>
              <a:gd name="T14" fmla="*/ 2147483646 w 19"/>
              <a:gd name="T15" fmla="*/ 2147483646 h 6"/>
              <a:gd name="T16" fmla="*/ 2147483646 w 19"/>
              <a:gd name="T17" fmla="*/ 2147483646 h 6"/>
              <a:gd name="T18" fmla="*/ 2147483646 w 19"/>
              <a:gd name="T19" fmla="*/ 2147483646 h 6"/>
              <a:gd name="T20" fmla="*/ 2147483646 w 19"/>
              <a:gd name="T21" fmla="*/ 2147483646 h 6"/>
              <a:gd name="T22" fmla="*/ 2147483646 w 19"/>
              <a:gd name="T23" fmla="*/ 2147483646 h 6"/>
              <a:gd name="T24" fmla="*/ 2147483646 w 19"/>
              <a:gd name="T25" fmla="*/ 0 h 6"/>
              <a:gd name="T26" fmla="*/ 2147483646 w 19"/>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6">
                <a:moveTo>
                  <a:pt x="16" y="6"/>
                </a:moveTo>
                <a:lnTo>
                  <a:pt x="11" y="6"/>
                </a:lnTo>
                <a:lnTo>
                  <a:pt x="5" y="6"/>
                </a:lnTo>
                <a:lnTo>
                  <a:pt x="0" y="6"/>
                </a:lnTo>
                <a:lnTo>
                  <a:pt x="11" y="6"/>
                </a:lnTo>
                <a:lnTo>
                  <a:pt x="13" y="6"/>
                </a:lnTo>
                <a:lnTo>
                  <a:pt x="15" y="6"/>
                </a:lnTo>
                <a:lnTo>
                  <a:pt x="17" y="1"/>
                </a:lnTo>
                <a:lnTo>
                  <a:pt x="16" y="5"/>
                </a:lnTo>
                <a:lnTo>
                  <a:pt x="15" y="5"/>
                </a:lnTo>
                <a:lnTo>
                  <a:pt x="15" y="6"/>
                </a:lnTo>
                <a:lnTo>
                  <a:pt x="17" y="1"/>
                </a:lnTo>
                <a:lnTo>
                  <a:pt x="17" y="0"/>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3" name="Line 328"/>
          <p:cNvSpPr>
            <a:spLocks noChangeShapeType="1"/>
          </p:cNvSpPr>
          <p:nvPr/>
        </p:nvSpPr>
        <p:spPr bwMode="auto">
          <a:xfrm>
            <a:off x="5983288" y="265430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74" name="Freeform 329"/>
          <p:cNvSpPr>
            <a:spLocks/>
          </p:cNvSpPr>
          <p:nvPr/>
        </p:nvSpPr>
        <p:spPr bwMode="auto">
          <a:xfrm>
            <a:off x="5949950" y="2654300"/>
            <a:ext cx="12700" cy="1588"/>
          </a:xfrm>
          <a:custGeom>
            <a:avLst/>
            <a:gdLst>
              <a:gd name="T0" fmla="*/ 2147483646 w 23"/>
              <a:gd name="T1" fmla="*/ 2147483646 h 1"/>
              <a:gd name="T2" fmla="*/ 2147483646 w 23"/>
              <a:gd name="T3" fmla="*/ 2147483646 h 1"/>
              <a:gd name="T4" fmla="*/ 2147483646 w 23"/>
              <a:gd name="T5" fmla="*/ 0 h 1"/>
              <a:gd name="T6" fmla="*/ 2147483646 w 23"/>
              <a:gd name="T7" fmla="*/ 0 h 1"/>
              <a:gd name="T8" fmla="*/ 0 w 2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
                <a:moveTo>
                  <a:pt x="23" y="1"/>
                </a:moveTo>
                <a:lnTo>
                  <a:pt x="16" y="1"/>
                </a:lnTo>
                <a:lnTo>
                  <a:pt x="11" y="0"/>
                </a:lnTo>
                <a:lnTo>
                  <a:pt x="7"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5" name="Freeform 330"/>
          <p:cNvSpPr>
            <a:spLocks/>
          </p:cNvSpPr>
          <p:nvPr/>
        </p:nvSpPr>
        <p:spPr bwMode="auto">
          <a:xfrm>
            <a:off x="5922963" y="2663825"/>
            <a:ext cx="22225" cy="3175"/>
          </a:xfrm>
          <a:custGeom>
            <a:avLst/>
            <a:gdLst>
              <a:gd name="T0" fmla="*/ 2147483646 w 42"/>
              <a:gd name="T1" fmla="*/ 2147483646 h 7"/>
              <a:gd name="T2" fmla="*/ 2147483646 w 42"/>
              <a:gd name="T3" fmla="*/ 2147483646 h 7"/>
              <a:gd name="T4" fmla="*/ 2147483646 w 42"/>
              <a:gd name="T5" fmla="*/ 2147483646 h 7"/>
              <a:gd name="T6" fmla="*/ 2147483646 w 42"/>
              <a:gd name="T7" fmla="*/ 2147483646 h 7"/>
              <a:gd name="T8" fmla="*/ 2147483646 w 42"/>
              <a:gd name="T9" fmla="*/ 2147483646 h 7"/>
              <a:gd name="T10" fmla="*/ 2147483646 w 42"/>
              <a:gd name="T11" fmla="*/ 2147483646 h 7"/>
              <a:gd name="T12" fmla="*/ 2147483646 w 42"/>
              <a:gd name="T13" fmla="*/ 2147483646 h 7"/>
              <a:gd name="T14" fmla="*/ 2147483646 w 42"/>
              <a:gd name="T15" fmla="*/ 2147483646 h 7"/>
              <a:gd name="T16" fmla="*/ 0 w 42"/>
              <a:gd name="T17" fmla="*/ 0 h 7"/>
              <a:gd name="T18" fmla="*/ 2147483646 w 42"/>
              <a:gd name="T19" fmla="*/ 2147483646 h 7"/>
              <a:gd name="T20" fmla="*/ 2147483646 w 42"/>
              <a:gd name="T21" fmla="*/ 2147483646 h 7"/>
              <a:gd name="T22" fmla="*/ 2147483646 w 42"/>
              <a:gd name="T23" fmla="*/ 2147483646 h 7"/>
              <a:gd name="T24" fmla="*/ 2147483646 w 42"/>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
                <a:moveTo>
                  <a:pt x="42" y="7"/>
                </a:moveTo>
                <a:lnTo>
                  <a:pt x="37" y="7"/>
                </a:lnTo>
                <a:lnTo>
                  <a:pt x="32" y="6"/>
                </a:lnTo>
                <a:lnTo>
                  <a:pt x="28" y="6"/>
                </a:lnTo>
                <a:lnTo>
                  <a:pt x="24" y="6"/>
                </a:lnTo>
                <a:lnTo>
                  <a:pt x="20" y="3"/>
                </a:lnTo>
                <a:lnTo>
                  <a:pt x="16" y="3"/>
                </a:lnTo>
                <a:lnTo>
                  <a:pt x="3" y="2"/>
                </a:lnTo>
                <a:lnTo>
                  <a:pt x="0" y="0"/>
                </a:lnTo>
                <a:lnTo>
                  <a:pt x="3" y="2"/>
                </a:lnTo>
                <a:lnTo>
                  <a:pt x="8" y="2"/>
                </a:lnTo>
                <a:lnTo>
                  <a:pt x="10" y="3"/>
                </a:lnTo>
                <a:lnTo>
                  <a:pt x="16"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6" name="Freeform 331"/>
          <p:cNvSpPr>
            <a:spLocks/>
          </p:cNvSpPr>
          <p:nvPr/>
        </p:nvSpPr>
        <p:spPr bwMode="auto">
          <a:xfrm>
            <a:off x="5932488" y="2651125"/>
            <a:ext cx="14287" cy="3175"/>
          </a:xfrm>
          <a:custGeom>
            <a:avLst/>
            <a:gdLst>
              <a:gd name="T0" fmla="*/ 0 w 29"/>
              <a:gd name="T1" fmla="*/ 0 h 6"/>
              <a:gd name="T2" fmla="*/ 2147483646 w 29"/>
              <a:gd name="T3" fmla="*/ 2147483646 h 6"/>
              <a:gd name="T4" fmla="*/ 2147483646 w 29"/>
              <a:gd name="T5" fmla="*/ 2147483646 h 6"/>
              <a:gd name="T6" fmla="*/ 2147483646 w 29"/>
              <a:gd name="T7" fmla="*/ 2147483646 h 6"/>
              <a:gd name="T8" fmla="*/ 2147483646 w 29"/>
              <a:gd name="T9" fmla="*/ 2147483646 h 6"/>
              <a:gd name="T10" fmla="*/ 2147483646 w 29"/>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6">
                <a:moveTo>
                  <a:pt x="0" y="0"/>
                </a:moveTo>
                <a:lnTo>
                  <a:pt x="5" y="1"/>
                </a:lnTo>
                <a:lnTo>
                  <a:pt x="11" y="1"/>
                </a:lnTo>
                <a:lnTo>
                  <a:pt x="17" y="2"/>
                </a:lnTo>
                <a:lnTo>
                  <a:pt x="22" y="2"/>
                </a:lnTo>
                <a:lnTo>
                  <a:pt x="29"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7" name="Freeform 332"/>
          <p:cNvSpPr>
            <a:spLocks/>
          </p:cNvSpPr>
          <p:nvPr/>
        </p:nvSpPr>
        <p:spPr bwMode="auto">
          <a:xfrm>
            <a:off x="5922963" y="2649538"/>
            <a:ext cx="9525" cy="1587"/>
          </a:xfrm>
          <a:custGeom>
            <a:avLst/>
            <a:gdLst>
              <a:gd name="T0" fmla="*/ 2147483646 w 16"/>
              <a:gd name="T1" fmla="*/ 2147483646 h 1"/>
              <a:gd name="T2" fmla="*/ 2147483646 w 16"/>
              <a:gd name="T3" fmla="*/ 2147483646 h 1"/>
              <a:gd name="T4" fmla="*/ 2147483646 w 16"/>
              <a:gd name="T5" fmla="*/ 0 h 1"/>
              <a:gd name="T6" fmla="*/ 0 w 1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
                <a:moveTo>
                  <a:pt x="16" y="1"/>
                </a:moveTo>
                <a:lnTo>
                  <a:pt x="9" y="1"/>
                </a:lnTo>
                <a:lnTo>
                  <a:pt x="6"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78" name="Line 333"/>
          <p:cNvSpPr>
            <a:spLocks noChangeShapeType="1"/>
          </p:cNvSpPr>
          <p:nvPr/>
        </p:nvSpPr>
        <p:spPr bwMode="auto">
          <a:xfrm>
            <a:off x="5934075" y="26511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79" name="Line 334"/>
          <p:cNvSpPr>
            <a:spLocks noChangeShapeType="1"/>
          </p:cNvSpPr>
          <p:nvPr/>
        </p:nvSpPr>
        <p:spPr bwMode="auto">
          <a:xfrm>
            <a:off x="5946775" y="2654300"/>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80" name="Freeform 335"/>
          <p:cNvSpPr>
            <a:spLocks/>
          </p:cNvSpPr>
          <p:nvPr/>
        </p:nvSpPr>
        <p:spPr bwMode="auto">
          <a:xfrm>
            <a:off x="5962650" y="2668588"/>
            <a:ext cx="9525" cy="1587"/>
          </a:xfrm>
          <a:custGeom>
            <a:avLst/>
            <a:gdLst>
              <a:gd name="T0" fmla="*/ 0 w 18"/>
              <a:gd name="T1" fmla="*/ 0 h 1"/>
              <a:gd name="T2" fmla="*/ 2147483646 w 18"/>
              <a:gd name="T3" fmla="*/ 0 h 1"/>
              <a:gd name="T4" fmla="*/ 2147483646 w 18"/>
              <a:gd name="T5" fmla="*/ 2147483646 h 1"/>
              <a:gd name="T6" fmla="*/ 2147483646 w 18"/>
              <a:gd name="T7" fmla="*/ 2147483646 h 1"/>
              <a:gd name="T8" fmla="*/ 2147483646 w 18"/>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4" y="0"/>
                </a:lnTo>
                <a:lnTo>
                  <a:pt x="8" y="1"/>
                </a:lnTo>
                <a:lnTo>
                  <a:pt x="14" y="1"/>
                </a:lnTo>
                <a:lnTo>
                  <a:pt x="18"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1" name="Freeform 336"/>
          <p:cNvSpPr>
            <a:spLocks/>
          </p:cNvSpPr>
          <p:nvPr/>
        </p:nvSpPr>
        <p:spPr bwMode="auto">
          <a:xfrm>
            <a:off x="5946775" y="2667000"/>
            <a:ext cx="15875" cy="1588"/>
          </a:xfrm>
          <a:custGeom>
            <a:avLst/>
            <a:gdLst>
              <a:gd name="T0" fmla="*/ 2147483646 w 30"/>
              <a:gd name="T1" fmla="*/ 2147483646 h 2"/>
              <a:gd name="T2" fmla="*/ 2147483646 w 30"/>
              <a:gd name="T3" fmla="*/ 2147483646 h 2"/>
              <a:gd name="T4" fmla="*/ 2147483646 w 30"/>
              <a:gd name="T5" fmla="*/ 2147483646 h 2"/>
              <a:gd name="T6" fmla="*/ 2147483646 w 30"/>
              <a:gd name="T7" fmla="*/ 2147483646 h 2"/>
              <a:gd name="T8" fmla="*/ 2147483646 w 30"/>
              <a:gd name="T9" fmla="*/ 0 h 2"/>
              <a:gd name="T10" fmla="*/ 0 w 30"/>
              <a:gd name="T11" fmla="*/ 0 h 2"/>
              <a:gd name="T12" fmla="*/ 2147483646 w 30"/>
              <a:gd name="T13" fmla="*/ 2147483646 h 2"/>
              <a:gd name="T14" fmla="*/ 2147483646 w 30"/>
              <a:gd name="T15" fmla="*/ 2147483646 h 2"/>
              <a:gd name="T16" fmla="*/ 2147483646 w 30"/>
              <a:gd name="T17" fmla="*/ 2147483646 h 2"/>
              <a:gd name="T18" fmla="*/ 2147483646 w 30"/>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2">
                <a:moveTo>
                  <a:pt x="23" y="1"/>
                </a:moveTo>
                <a:lnTo>
                  <a:pt x="19" y="1"/>
                </a:lnTo>
                <a:lnTo>
                  <a:pt x="15" y="1"/>
                </a:lnTo>
                <a:lnTo>
                  <a:pt x="9" y="1"/>
                </a:lnTo>
                <a:lnTo>
                  <a:pt x="5" y="0"/>
                </a:lnTo>
                <a:lnTo>
                  <a:pt x="0" y="0"/>
                </a:lnTo>
                <a:lnTo>
                  <a:pt x="5" y="1"/>
                </a:lnTo>
                <a:lnTo>
                  <a:pt x="30" y="2"/>
                </a:lnTo>
                <a:lnTo>
                  <a:pt x="28" y="1"/>
                </a:lnTo>
                <a:lnTo>
                  <a:pt x="23"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2" name="Freeform 337"/>
          <p:cNvSpPr>
            <a:spLocks/>
          </p:cNvSpPr>
          <p:nvPr/>
        </p:nvSpPr>
        <p:spPr bwMode="auto">
          <a:xfrm>
            <a:off x="5926138" y="2665413"/>
            <a:ext cx="23812" cy="3175"/>
          </a:xfrm>
          <a:custGeom>
            <a:avLst/>
            <a:gdLst>
              <a:gd name="T0" fmla="*/ 2147483646 w 44"/>
              <a:gd name="T1" fmla="*/ 2147483646 h 6"/>
              <a:gd name="T2" fmla="*/ 2147483646 w 44"/>
              <a:gd name="T3" fmla="*/ 2147483646 h 6"/>
              <a:gd name="T4" fmla="*/ 0 w 44"/>
              <a:gd name="T5" fmla="*/ 0 h 6"/>
              <a:gd name="T6" fmla="*/ 2147483646 w 44"/>
              <a:gd name="T7" fmla="*/ 2147483646 h 6"/>
              <a:gd name="T8" fmla="*/ 2147483646 w 4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6">
                <a:moveTo>
                  <a:pt x="44" y="6"/>
                </a:moveTo>
                <a:lnTo>
                  <a:pt x="19" y="4"/>
                </a:lnTo>
                <a:lnTo>
                  <a:pt x="0" y="0"/>
                </a:lnTo>
                <a:lnTo>
                  <a:pt x="14" y="1"/>
                </a:lnTo>
                <a:lnTo>
                  <a:pt x="18"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3" name="Line 338"/>
          <p:cNvSpPr>
            <a:spLocks noChangeShapeType="1"/>
          </p:cNvSpPr>
          <p:nvPr/>
        </p:nvSpPr>
        <p:spPr bwMode="auto">
          <a:xfrm>
            <a:off x="5945188" y="266700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84" name="Freeform 339"/>
          <p:cNvSpPr>
            <a:spLocks/>
          </p:cNvSpPr>
          <p:nvPr/>
        </p:nvSpPr>
        <p:spPr bwMode="auto">
          <a:xfrm>
            <a:off x="5962650" y="2668588"/>
            <a:ext cx="14288" cy="1587"/>
          </a:xfrm>
          <a:custGeom>
            <a:avLst/>
            <a:gdLst>
              <a:gd name="T0" fmla="*/ 0 w 27"/>
              <a:gd name="T1" fmla="*/ 0 h 1587"/>
              <a:gd name="T2" fmla="*/ 2147483646 w 27"/>
              <a:gd name="T3" fmla="*/ 0 h 1587"/>
              <a:gd name="T4" fmla="*/ 2147483646 w 27"/>
              <a:gd name="T5" fmla="*/ 0 h 1587"/>
              <a:gd name="T6" fmla="*/ 2147483646 w 27"/>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587">
                <a:moveTo>
                  <a:pt x="0" y="0"/>
                </a:moveTo>
                <a:lnTo>
                  <a:pt x="27" y="0"/>
                </a:lnTo>
                <a:lnTo>
                  <a:pt x="22" y="0"/>
                </a:lnTo>
                <a:lnTo>
                  <a:pt x="1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5" name="Freeform 340"/>
          <p:cNvSpPr>
            <a:spLocks/>
          </p:cNvSpPr>
          <p:nvPr/>
        </p:nvSpPr>
        <p:spPr bwMode="auto">
          <a:xfrm>
            <a:off x="5970588" y="2647950"/>
            <a:ext cx="4762" cy="6350"/>
          </a:xfrm>
          <a:custGeom>
            <a:avLst/>
            <a:gdLst>
              <a:gd name="T0" fmla="*/ 2147483646 w 7"/>
              <a:gd name="T1" fmla="*/ 2147483646 h 11"/>
              <a:gd name="T2" fmla="*/ 0 w 7"/>
              <a:gd name="T3" fmla="*/ 2147483646 h 11"/>
              <a:gd name="T4" fmla="*/ 2147483646 w 7"/>
              <a:gd name="T5" fmla="*/ 2147483646 h 11"/>
              <a:gd name="T6" fmla="*/ 2147483646 w 7"/>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3" y="11"/>
                </a:moveTo>
                <a:lnTo>
                  <a:pt x="0" y="11"/>
                </a:lnTo>
                <a:lnTo>
                  <a:pt x="3" y="5"/>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6" name="Freeform 341"/>
          <p:cNvSpPr>
            <a:spLocks/>
          </p:cNvSpPr>
          <p:nvPr/>
        </p:nvSpPr>
        <p:spPr bwMode="auto">
          <a:xfrm>
            <a:off x="5884863" y="2633663"/>
            <a:ext cx="41275" cy="31750"/>
          </a:xfrm>
          <a:custGeom>
            <a:avLst/>
            <a:gdLst>
              <a:gd name="T0" fmla="*/ 2147483646 w 79"/>
              <a:gd name="T1" fmla="*/ 2147483646 h 60"/>
              <a:gd name="T2" fmla="*/ 2147483646 w 79"/>
              <a:gd name="T3" fmla="*/ 2147483646 h 60"/>
              <a:gd name="T4" fmla="*/ 2147483646 w 79"/>
              <a:gd name="T5" fmla="*/ 2147483646 h 60"/>
              <a:gd name="T6" fmla="*/ 2147483646 w 79"/>
              <a:gd name="T7" fmla="*/ 2147483646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0 w 79"/>
              <a:gd name="T27" fmla="*/ 2147483646 h 60"/>
              <a:gd name="T28" fmla="*/ 0 w 79"/>
              <a:gd name="T29" fmla="*/ 0 h 60"/>
              <a:gd name="T30" fmla="*/ 0 w 79"/>
              <a:gd name="T31" fmla="*/ 2147483646 h 60"/>
              <a:gd name="T32" fmla="*/ 0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2147483646 w 79"/>
              <a:gd name="T55" fmla="*/ 2147483646 h 60"/>
              <a:gd name="T56" fmla="*/ 2147483646 w 79"/>
              <a:gd name="T57" fmla="*/ 2147483646 h 60"/>
              <a:gd name="T58" fmla="*/ 2147483646 w 79"/>
              <a:gd name="T59" fmla="*/ 2147483646 h 60"/>
              <a:gd name="T60" fmla="*/ 2147483646 w 79"/>
              <a:gd name="T61" fmla="*/ 2147483646 h 60"/>
              <a:gd name="T62" fmla="*/ 2147483646 w 79"/>
              <a:gd name="T63" fmla="*/ 2147483646 h 60"/>
              <a:gd name="T64" fmla="*/ 2147483646 w 79"/>
              <a:gd name="T65" fmla="*/ 2147483646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60">
                <a:moveTo>
                  <a:pt x="43" y="26"/>
                </a:moveTo>
                <a:lnTo>
                  <a:pt x="38" y="25"/>
                </a:lnTo>
                <a:lnTo>
                  <a:pt x="34" y="25"/>
                </a:lnTo>
                <a:lnTo>
                  <a:pt x="34" y="22"/>
                </a:lnTo>
                <a:lnTo>
                  <a:pt x="32" y="22"/>
                </a:lnTo>
                <a:lnTo>
                  <a:pt x="32" y="21"/>
                </a:lnTo>
                <a:lnTo>
                  <a:pt x="32" y="22"/>
                </a:lnTo>
                <a:lnTo>
                  <a:pt x="34" y="25"/>
                </a:lnTo>
                <a:lnTo>
                  <a:pt x="34" y="22"/>
                </a:lnTo>
                <a:lnTo>
                  <a:pt x="32" y="22"/>
                </a:lnTo>
                <a:lnTo>
                  <a:pt x="29" y="21"/>
                </a:lnTo>
                <a:lnTo>
                  <a:pt x="27" y="21"/>
                </a:lnTo>
                <a:lnTo>
                  <a:pt x="24" y="20"/>
                </a:lnTo>
                <a:lnTo>
                  <a:pt x="23" y="19"/>
                </a:lnTo>
                <a:lnTo>
                  <a:pt x="20" y="19"/>
                </a:lnTo>
                <a:lnTo>
                  <a:pt x="18" y="17"/>
                </a:lnTo>
                <a:lnTo>
                  <a:pt x="16" y="16"/>
                </a:lnTo>
                <a:lnTo>
                  <a:pt x="15" y="16"/>
                </a:lnTo>
                <a:lnTo>
                  <a:pt x="12" y="15"/>
                </a:lnTo>
                <a:lnTo>
                  <a:pt x="10" y="14"/>
                </a:lnTo>
                <a:lnTo>
                  <a:pt x="9" y="12"/>
                </a:lnTo>
                <a:lnTo>
                  <a:pt x="6" y="9"/>
                </a:lnTo>
                <a:lnTo>
                  <a:pt x="5" y="9"/>
                </a:lnTo>
                <a:lnTo>
                  <a:pt x="4" y="8"/>
                </a:lnTo>
                <a:lnTo>
                  <a:pt x="4" y="7"/>
                </a:lnTo>
                <a:lnTo>
                  <a:pt x="2" y="6"/>
                </a:lnTo>
                <a:lnTo>
                  <a:pt x="2" y="4"/>
                </a:lnTo>
                <a:lnTo>
                  <a:pt x="0" y="3"/>
                </a:lnTo>
                <a:lnTo>
                  <a:pt x="0" y="2"/>
                </a:lnTo>
                <a:lnTo>
                  <a:pt x="0" y="0"/>
                </a:lnTo>
                <a:lnTo>
                  <a:pt x="0" y="27"/>
                </a:lnTo>
                <a:lnTo>
                  <a:pt x="0" y="28"/>
                </a:lnTo>
                <a:lnTo>
                  <a:pt x="0" y="29"/>
                </a:lnTo>
                <a:lnTo>
                  <a:pt x="0" y="31"/>
                </a:lnTo>
                <a:lnTo>
                  <a:pt x="2" y="32"/>
                </a:lnTo>
                <a:lnTo>
                  <a:pt x="2" y="33"/>
                </a:lnTo>
                <a:lnTo>
                  <a:pt x="4" y="34"/>
                </a:lnTo>
                <a:lnTo>
                  <a:pt x="5" y="35"/>
                </a:lnTo>
                <a:lnTo>
                  <a:pt x="6" y="39"/>
                </a:lnTo>
                <a:lnTo>
                  <a:pt x="9" y="40"/>
                </a:lnTo>
                <a:lnTo>
                  <a:pt x="10" y="40"/>
                </a:lnTo>
                <a:lnTo>
                  <a:pt x="12" y="41"/>
                </a:lnTo>
                <a:lnTo>
                  <a:pt x="14" y="42"/>
                </a:lnTo>
                <a:lnTo>
                  <a:pt x="15" y="44"/>
                </a:lnTo>
                <a:lnTo>
                  <a:pt x="16" y="44"/>
                </a:lnTo>
                <a:lnTo>
                  <a:pt x="18" y="45"/>
                </a:lnTo>
                <a:lnTo>
                  <a:pt x="21" y="46"/>
                </a:lnTo>
                <a:lnTo>
                  <a:pt x="23" y="46"/>
                </a:lnTo>
                <a:lnTo>
                  <a:pt x="27" y="47"/>
                </a:lnTo>
                <a:lnTo>
                  <a:pt x="28" y="49"/>
                </a:lnTo>
                <a:lnTo>
                  <a:pt x="31" y="49"/>
                </a:lnTo>
                <a:lnTo>
                  <a:pt x="32" y="51"/>
                </a:lnTo>
                <a:lnTo>
                  <a:pt x="37" y="51"/>
                </a:lnTo>
                <a:lnTo>
                  <a:pt x="39" y="52"/>
                </a:lnTo>
                <a:lnTo>
                  <a:pt x="43" y="53"/>
                </a:lnTo>
                <a:lnTo>
                  <a:pt x="45" y="53"/>
                </a:lnTo>
                <a:lnTo>
                  <a:pt x="50" y="54"/>
                </a:lnTo>
                <a:lnTo>
                  <a:pt x="52" y="54"/>
                </a:lnTo>
                <a:lnTo>
                  <a:pt x="56" y="56"/>
                </a:lnTo>
                <a:lnTo>
                  <a:pt x="58" y="56"/>
                </a:lnTo>
                <a:lnTo>
                  <a:pt x="61" y="57"/>
                </a:lnTo>
                <a:lnTo>
                  <a:pt x="65" y="57"/>
                </a:lnTo>
                <a:lnTo>
                  <a:pt x="69" y="58"/>
                </a:lnTo>
                <a:lnTo>
                  <a:pt x="73" y="58"/>
                </a:lnTo>
                <a:lnTo>
                  <a:pt x="79" y="60"/>
                </a:lnTo>
                <a:lnTo>
                  <a:pt x="57" y="56"/>
                </a:lnTo>
                <a:lnTo>
                  <a:pt x="56" y="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7" name="Freeform 342"/>
          <p:cNvSpPr>
            <a:spLocks/>
          </p:cNvSpPr>
          <p:nvPr/>
        </p:nvSpPr>
        <p:spPr bwMode="auto">
          <a:xfrm>
            <a:off x="5913438" y="2647950"/>
            <a:ext cx="9525" cy="1588"/>
          </a:xfrm>
          <a:custGeom>
            <a:avLst/>
            <a:gdLst>
              <a:gd name="T0" fmla="*/ 0 w 20"/>
              <a:gd name="T1" fmla="*/ 0 h 4"/>
              <a:gd name="T2" fmla="*/ 2147483646 w 20"/>
              <a:gd name="T3" fmla="*/ 2147483646 h 4"/>
              <a:gd name="T4" fmla="*/ 2147483646 w 20"/>
              <a:gd name="T5" fmla="*/ 2147483646 h 4"/>
              <a:gd name="T6" fmla="*/ 2147483646 w 20"/>
              <a:gd name="T7" fmla="*/ 2147483646 h 4"/>
              <a:gd name="T8" fmla="*/ 2147483646 w 20"/>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4">
                <a:moveTo>
                  <a:pt x="0" y="0"/>
                </a:moveTo>
                <a:lnTo>
                  <a:pt x="5" y="1"/>
                </a:lnTo>
                <a:lnTo>
                  <a:pt x="11" y="1"/>
                </a:lnTo>
                <a:lnTo>
                  <a:pt x="15" y="3"/>
                </a:lnTo>
                <a:lnTo>
                  <a:pt x="2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8" name="Freeform 343"/>
          <p:cNvSpPr>
            <a:spLocks/>
          </p:cNvSpPr>
          <p:nvPr/>
        </p:nvSpPr>
        <p:spPr bwMode="auto">
          <a:xfrm>
            <a:off x="5907088" y="2646363"/>
            <a:ext cx="6350" cy="1587"/>
          </a:xfrm>
          <a:custGeom>
            <a:avLst/>
            <a:gdLst>
              <a:gd name="T0" fmla="*/ 2147483646 w 10"/>
              <a:gd name="T1" fmla="*/ 2147483646 h 2"/>
              <a:gd name="T2" fmla="*/ 2147483646 w 10"/>
              <a:gd name="T3" fmla="*/ 2147483646 h 2"/>
              <a:gd name="T4" fmla="*/ 2147483646 w 10"/>
              <a:gd name="T5" fmla="*/ 2147483646 h 2"/>
              <a:gd name="T6" fmla="*/ 0 w 1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7" y="1"/>
                </a:lnTo>
                <a:lnTo>
                  <a:pt x="2"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89" name="Freeform 344"/>
          <p:cNvSpPr>
            <a:spLocks/>
          </p:cNvSpPr>
          <p:nvPr/>
        </p:nvSpPr>
        <p:spPr bwMode="auto">
          <a:xfrm>
            <a:off x="5884863" y="2647950"/>
            <a:ext cx="1587" cy="42863"/>
          </a:xfrm>
          <a:custGeom>
            <a:avLst/>
            <a:gdLst>
              <a:gd name="T0" fmla="*/ 0 w 2"/>
              <a:gd name="T1" fmla="*/ 0 h 81"/>
              <a:gd name="T2" fmla="*/ 2147483646 w 2"/>
              <a:gd name="T3" fmla="*/ 2147483646 h 81"/>
              <a:gd name="T4" fmla="*/ 2147483646 w 2"/>
              <a:gd name="T5" fmla="*/ 2147483646 h 81"/>
              <a:gd name="T6" fmla="*/ 0 w 2"/>
              <a:gd name="T7" fmla="*/ 2147483646 h 81"/>
              <a:gd name="T8" fmla="*/ 0 w 2"/>
              <a:gd name="T9" fmla="*/ 2147483646 h 81"/>
              <a:gd name="T10" fmla="*/ 0 w 2"/>
              <a:gd name="T11" fmla="*/ 2147483646 h 81"/>
              <a:gd name="T12" fmla="*/ 2147483646 w 2"/>
              <a:gd name="T13" fmla="*/ 2147483646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81">
                <a:moveTo>
                  <a:pt x="0" y="0"/>
                </a:moveTo>
                <a:lnTo>
                  <a:pt x="2" y="5"/>
                </a:lnTo>
                <a:lnTo>
                  <a:pt x="2" y="16"/>
                </a:lnTo>
                <a:lnTo>
                  <a:pt x="0" y="32"/>
                </a:lnTo>
                <a:lnTo>
                  <a:pt x="0" y="48"/>
                </a:lnTo>
                <a:lnTo>
                  <a:pt x="0" y="64"/>
                </a:lnTo>
                <a:lnTo>
                  <a:pt x="2"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0" name="Line 345"/>
          <p:cNvSpPr>
            <a:spLocks noChangeShapeType="1"/>
          </p:cNvSpPr>
          <p:nvPr/>
        </p:nvSpPr>
        <p:spPr bwMode="auto">
          <a:xfrm flipV="1">
            <a:off x="5884863" y="263207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91" name="Freeform 346"/>
          <p:cNvSpPr>
            <a:spLocks/>
          </p:cNvSpPr>
          <p:nvPr/>
        </p:nvSpPr>
        <p:spPr bwMode="auto">
          <a:xfrm>
            <a:off x="6021388" y="2638425"/>
            <a:ext cx="3175" cy="1588"/>
          </a:xfrm>
          <a:custGeom>
            <a:avLst/>
            <a:gdLst>
              <a:gd name="T0" fmla="*/ 2147483646 w 7"/>
              <a:gd name="T1" fmla="*/ 0 h 5"/>
              <a:gd name="T2" fmla="*/ 2147483646 w 7"/>
              <a:gd name="T3" fmla="*/ 0 h 5"/>
              <a:gd name="T4" fmla="*/ 2147483646 w 7"/>
              <a:gd name="T5" fmla="*/ 2147483646 h 5"/>
              <a:gd name="T6" fmla="*/ 0 w 7"/>
              <a:gd name="T7" fmla="*/ 214748364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1" y="0"/>
                </a:moveTo>
                <a:lnTo>
                  <a:pt x="7" y="0"/>
                </a:lnTo>
                <a:lnTo>
                  <a:pt x="5" y="5"/>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2" name="Line 347"/>
          <p:cNvSpPr>
            <a:spLocks noChangeShapeType="1"/>
          </p:cNvSpPr>
          <p:nvPr/>
        </p:nvSpPr>
        <p:spPr bwMode="auto">
          <a:xfrm flipV="1">
            <a:off x="6021388" y="26511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93" name="Freeform 348"/>
          <p:cNvSpPr>
            <a:spLocks/>
          </p:cNvSpPr>
          <p:nvPr/>
        </p:nvSpPr>
        <p:spPr bwMode="auto">
          <a:xfrm>
            <a:off x="6016625" y="2665413"/>
            <a:ext cx="12700" cy="1587"/>
          </a:xfrm>
          <a:custGeom>
            <a:avLst/>
            <a:gdLst>
              <a:gd name="T0" fmla="*/ 2147483646 w 23"/>
              <a:gd name="T1" fmla="*/ 2147483646 h 4"/>
              <a:gd name="T2" fmla="*/ 2147483646 w 23"/>
              <a:gd name="T3" fmla="*/ 2147483646 h 4"/>
              <a:gd name="T4" fmla="*/ 0 w 23"/>
              <a:gd name="T5" fmla="*/ 2147483646 h 4"/>
              <a:gd name="T6" fmla="*/ 2147483646 w 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4">
                <a:moveTo>
                  <a:pt x="9" y="1"/>
                </a:moveTo>
                <a:lnTo>
                  <a:pt x="7" y="4"/>
                </a:lnTo>
                <a:lnTo>
                  <a:pt x="0" y="4"/>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4" name="Line 349"/>
          <p:cNvSpPr>
            <a:spLocks noChangeShapeType="1"/>
          </p:cNvSpPr>
          <p:nvPr/>
        </p:nvSpPr>
        <p:spPr bwMode="auto">
          <a:xfrm flipH="1" flipV="1">
            <a:off x="6056313" y="2543175"/>
            <a:ext cx="3175"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495" name="Freeform 350"/>
          <p:cNvSpPr>
            <a:spLocks/>
          </p:cNvSpPr>
          <p:nvPr/>
        </p:nvSpPr>
        <p:spPr bwMode="auto">
          <a:xfrm>
            <a:off x="6084888" y="2535238"/>
            <a:ext cx="3175" cy="11112"/>
          </a:xfrm>
          <a:custGeom>
            <a:avLst/>
            <a:gdLst>
              <a:gd name="T0" fmla="*/ 0 w 6"/>
              <a:gd name="T1" fmla="*/ 2147483646 h 21"/>
              <a:gd name="T2" fmla="*/ 0 w 6"/>
              <a:gd name="T3" fmla="*/ 2147483646 h 21"/>
              <a:gd name="T4" fmla="*/ 0 w 6"/>
              <a:gd name="T5" fmla="*/ 2147483646 h 21"/>
              <a:gd name="T6" fmla="*/ 2147483646 w 6"/>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1">
                <a:moveTo>
                  <a:pt x="0" y="18"/>
                </a:moveTo>
                <a:lnTo>
                  <a:pt x="0" y="20"/>
                </a:lnTo>
                <a:lnTo>
                  <a:pt x="0" y="21"/>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6" name="Freeform 351"/>
          <p:cNvSpPr>
            <a:spLocks/>
          </p:cNvSpPr>
          <p:nvPr/>
        </p:nvSpPr>
        <p:spPr bwMode="auto">
          <a:xfrm>
            <a:off x="6088063" y="2544763"/>
            <a:ext cx="1587" cy="1587"/>
          </a:xfrm>
          <a:custGeom>
            <a:avLst/>
            <a:gdLst>
              <a:gd name="T0" fmla="*/ 2147483646 w 5"/>
              <a:gd name="T1" fmla="*/ 0 h 1"/>
              <a:gd name="T2" fmla="*/ 0 w 5"/>
              <a:gd name="T3" fmla="*/ 2147483646 h 1"/>
              <a:gd name="T4" fmla="*/ 2147483646 w 5"/>
              <a:gd name="T5" fmla="*/ 2147483646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2" y="0"/>
                </a:moveTo>
                <a:lnTo>
                  <a:pt x="0" y="1"/>
                </a:lnTo>
                <a:lnTo>
                  <a:pt x="5" y="1"/>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7" name="Freeform 352"/>
          <p:cNvSpPr>
            <a:spLocks/>
          </p:cNvSpPr>
          <p:nvPr/>
        </p:nvSpPr>
        <p:spPr bwMode="auto">
          <a:xfrm>
            <a:off x="6103938" y="2544763"/>
            <a:ext cx="9525" cy="1587"/>
          </a:xfrm>
          <a:custGeom>
            <a:avLst/>
            <a:gdLst>
              <a:gd name="T0" fmla="*/ 0 w 18"/>
              <a:gd name="T1" fmla="*/ 0 h 3"/>
              <a:gd name="T2" fmla="*/ 0 w 18"/>
              <a:gd name="T3" fmla="*/ 2147483646 h 3"/>
              <a:gd name="T4" fmla="*/ 2147483646 w 18"/>
              <a:gd name="T5" fmla="*/ 2147483646 h 3"/>
              <a:gd name="T6" fmla="*/ 2147483646 w 18"/>
              <a:gd name="T7" fmla="*/ 0 h 3"/>
              <a:gd name="T8" fmla="*/ 2147483646 w 18"/>
              <a:gd name="T9" fmla="*/ 0 h 3"/>
              <a:gd name="T10" fmla="*/ 2147483646 w 18"/>
              <a:gd name="T11" fmla="*/ 2147483646 h 3"/>
              <a:gd name="T12" fmla="*/ 2147483646 w 18"/>
              <a:gd name="T13" fmla="*/ 2147483646 h 3"/>
              <a:gd name="T14" fmla="*/ 2147483646 w 1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3">
                <a:moveTo>
                  <a:pt x="0" y="0"/>
                </a:moveTo>
                <a:lnTo>
                  <a:pt x="0" y="3"/>
                </a:lnTo>
                <a:lnTo>
                  <a:pt x="2" y="3"/>
                </a:lnTo>
                <a:lnTo>
                  <a:pt x="2" y="0"/>
                </a:lnTo>
                <a:lnTo>
                  <a:pt x="15" y="0"/>
                </a:lnTo>
                <a:lnTo>
                  <a:pt x="14" y="3"/>
                </a:lnTo>
                <a:lnTo>
                  <a:pt x="18" y="3"/>
                </a:lnTo>
                <a:lnTo>
                  <a:pt x="18"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8" name="Freeform 353"/>
          <p:cNvSpPr>
            <a:spLocks/>
          </p:cNvSpPr>
          <p:nvPr/>
        </p:nvSpPr>
        <p:spPr bwMode="auto">
          <a:xfrm>
            <a:off x="6100763" y="2497138"/>
            <a:ext cx="6350" cy="9525"/>
          </a:xfrm>
          <a:custGeom>
            <a:avLst/>
            <a:gdLst>
              <a:gd name="T0" fmla="*/ 2147483646 w 13"/>
              <a:gd name="T1" fmla="*/ 2147483646 h 17"/>
              <a:gd name="T2" fmla="*/ 2147483646 w 13"/>
              <a:gd name="T3" fmla="*/ 2147483646 h 17"/>
              <a:gd name="T4" fmla="*/ 2147483646 w 13"/>
              <a:gd name="T5" fmla="*/ 2147483646 h 17"/>
              <a:gd name="T6" fmla="*/ 2147483646 w 13"/>
              <a:gd name="T7" fmla="*/ 2147483646 h 17"/>
              <a:gd name="T8" fmla="*/ 2147483646 w 13"/>
              <a:gd name="T9" fmla="*/ 2147483646 h 17"/>
              <a:gd name="T10" fmla="*/ 2147483646 w 13"/>
              <a:gd name="T11" fmla="*/ 2147483646 h 17"/>
              <a:gd name="T12" fmla="*/ 0 w 13"/>
              <a:gd name="T13" fmla="*/ 2147483646 h 17"/>
              <a:gd name="T14" fmla="*/ 2147483646 w 1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7">
                <a:moveTo>
                  <a:pt x="13" y="9"/>
                </a:moveTo>
                <a:lnTo>
                  <a:pt x="13" y="8"/>
                </a:lnTo>
                <a:lnTo>
                  <a:pt x="8" y="8"/>
                </a:lnTo>
                <a:lnTo>
                  <a:pt x="8" y="9"/>
                </a:lnTo>
                <a:lnTo>
                  <a:pt x="6" y="8"/>
                </a:lnTo>
                <a:lnTo>
                  <a:pt x="5" y="9"/>
                </a:lnTo>
                <a:lnTo>
                  <a:pt x="0" y="17"/>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499" name="Freeform 354"/>
          <p:cNvSpPr>
            <a:spLocks/>
          </p:cNvSpPr>
          <p:nvPr/>
        </p:nvSpPr>
        <p:spPr bwMode="auto">
          <a:xfrm>
            <a:off x="6121400" y="2501900"/>
            <a:ext cx="3175" cy="1588"/>
          </a:xfrm>
          <a:custGeom>
            <a:avLst/>
            <a:gdLst>
              <a:gd name="T0" fmla="*/ 2147483646 w 4"/>
              <a:gd name="T1" fmla="*/ 0 h 1"/>
              <a:gd name="T2" fmla="*/ 0 w 4"/>
              <a:gd name="T3" fmla="*/ 2147483646 h 1"/>
              <a:gd name="T4" fmla="*/ 2147483646 w 4"/>
              <a:gd name="T5" fmla="*/ 2147483646 h 1"/>
              <a:gd name="T6" fmla="*/ 2147483646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1" y="0"/>
                </a:moveTo>
                <a:lnTo>
                  <a:pt x="0" y="1"/>
                </a:lnTo>
                <a:lnTo>
                  <a:pt x="4" y="1"/>
                </a:lnTo>
                <a:lnTo>
                  <a:pt x="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0" name="Freeform 355"/>
          <p:cNvSpPr>
            <a:spLocks/>
          </p:cNvSpPr>
          <p:nvPr/>
        </p:nvSpPr>
        <p:spPr bwMode="auto">
          <a:xfrm>
            <a:off x="6134100" y="2501900"/>
            <a:ext cx="4763" cy="1588"/>
          </a:xfrm>
          <a:custGeom>
            <a:avLst/>
            <a:gdLst>
              <a:gd name="T0" fmla="*/ 0 w 11"/>
              <a:gd name="T1" fmla="*/ 2147483646 h 1"/>
              <a:gd name="T2" fmla="*/ 2147483646 w 11"/>
              <a:gd name="T3" fmla="*/ 2147483646 h 1"/>
              <a:gd name="T4" fmla="*/ 2147483646 w 11"/>
              <a:gd name="T5" fmla="*/ 2147483646 h 1"/>
              <a:gd name="T6" fmla="*/ 2147483646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1"/>
                </a:moveTo>
                <a:lnTo>
                  <a:pt x="2" y="1"/>
                </a:lnTo>
                <a:lnTo>
                  <a:pt x="10" y="1"/>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1" name="Freeform 356"/>
          <p:cNvSpPr>
            <a:spLocks/>
          </p:cNvSpPr>
          <p:nvPr/>
        </p:nvSpPr>
        <p:spPr bwMode="auto">
          <a:xfrm>
            <a:off x="6167438" y="2501900"/>
            <a:ext cx="4762" cy="1588"/>
          </a:xfrm>
          <a:custGeom>
            <a:avLst/>
            <a:gdLst>
              <a:gd name="T0" fmla="*/ 0 w 11"/>
              <a:gd name="T1" fmla="*/ 0 h 1"/>
              <a:gd name="T2" fmla="*/ 2147483646 w 11"/>
              <a:gd name="T3" fmla="*/ 2147483646 h 1"/>
              <a:gd name="T4" fmla="*/ 2147483646 w 11"/>
              <a:gd name="T5" fmla="*/ 2147483646 h 1"/>
              <a:gd name="T6" fmla="*/ 2147483646 w 11"/>
              <a:gd name="T7" fmla="*/ 0 h 1"/>
              <a:gd name="T8" fmla="*/ 2147483646 w 11"/>
              <a:gd name="T9" fmla="*/ 0 h 1"/>
              <a:gd name="T10" fmla="*/ 2147483646 w 1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
                <a:moveTo>
                  <a:pt x="0" y="0"/>
                </a:moveTo>
                <a:lnTo>
                  <a:pt x="1" y="1"/>
                </a:lnTo>
                <a:lnTo>
                  <a:pt x="2" y="1"/>
                </a:lnTo>
                <a:lnTo>
                  <a:pt x="1" y="0"/>
                </a:lnTo>
                <a:lnTo>
                  <a:pt x="8" y="0"/>
                </a:lnTo>
                <a:lnTo>
                  <a:pt x="1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2" name="Freeform 357"/>
          <p:cNvSpPr>
            <a:spLocks/>
          </p:cNvSpPr>
          <p:nvPr/>
        </p:nvSpPr>
        <p:spPr bwMode="auto">
          <a:xfrm>
            <a:off x="6181725" y="2501900"/>
            <a:ext cx="1588" cy="1588"/>
          </a:xfrm>
          <a:custGeom>
            <a:avLst/>
            <a:gdLst>
              <a:gd name="T0" fmla="*/ 0 w 1"/>
              <a:gd name="T1" fmla="*/ 2147483646 h 1"/>
              <a:gd name="T2" fmla="*/ 0 w 1"/>
              <a:gd name="T3" fmla="*/ 0 h 1"/>
              <a:gd name="T4" fmla="*/ 2147483646 w 1"/>
              <a:gd name="T5" fmla="*/ 0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3" name="Freeform 358"/>
          <p:cNvSpPr>
            <a:spLocks/>
          </p:cNvSpPr>
          <p:nvPr/>
        </p:nvSpPr>
        <p:spPr bwMode="auto">
          <a:xfrm>
            <a:off x="6148388" y="2471738"/>
            <a:ext cx="22225" cy="11112"/>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2147483646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2147483646 w 42"/>
              <a:gd name="T31" fmla="*/ 2147483646 h 20"/>
              <a:gd name="T32" fmla="*/ 2147483646 w 42"/>
              <a:gd name="T33" fmla="*/ 2147483646 h 20"/>
              <a:gd name="T34" fmla="*/ 2147483646 w 42"/>
              <a:gd name="T35" fmla="*/ 2147483646 h 20"/>
              <a:gd name="T36" fmla="*/ 2147483646 w 42"/>
              <a:gd name="T37" fmla="*/ 2147483646 h 20"/>
              <a:gd name="T38" fmla="*/ 2147483646 w 42"/>
              <a:gd name="T39" fmla="*/ 2147483646 h 20"/>
              <a:gd name="T40" fmla="*/ 2147483646 w 42"/>
              <a:gd name="T41" fmla="*/ 2147483646 h 20"/>
              <a:gd name="T42" fmla="*/ 2147483646 w 42"/>
              <a:gd name="T43" fmla="*/ 2147483646 h 20"/>
              <a:gd name="T44" fmla="*/ 2147483646 w 42"/>
              <a:gd name="T45" fmla="*/ 2147483646 h 20"/>
              <a:gd name="T46" fmla="*/ 2147483646 w 42"/>
              <a:gd name="T47" fmla="*/ 2147483646 h 20"/>
              <a:gd name="T48" fmla="*/ 2147483646 w 42"/>
              <a:gd name="T49" fmla="*/ 0 h 20"/>
              <a:gd name="T50" fmla="*/ 2147483646 w 42"/>
              <a:gd name="T51" fmla="*/ 0 h 20"/>
              <a:gd name="T52" fmla="*/ 2147483646 w 42"/>
              <a:gd name="T53" fmla="*/ 2147483646 h 20"/>
              <a:gd name="T54" fmla="*/ 2147483646 w 42"/>
              <a:gd name="T55" fmla="*/ 2147483646 h 20"/>
              <a:gd name="T56" fmla="*/ 2147483646 w 42"/>
              <a:gd name="T57" fmla="*/ 2147483646 h 20"/>
              <a:gd name="T58" fmla="*/ 2147483646 w 42"/>
              <a:gd name="T59" fmla="*/ 2147483646 h 20"/>
              <a:gd name="T60" fmla="*/ 2147483646 w 42"/>
              <a:gd name="T61" fmla="*/ 2147483646 h 20"/>
              <a:gd name="T62" fmla="*/ 2147483646 w 42"/>
              <a:gd name="T63" fmla="*/ 2147483646 h 20"/>
              <a:gd name="T64" fmla="*/ 2147483646 w 42"/>
              <a:gd name="T65" fmla="*/ 2147483646 h 20"/>
              <a:gd name="T66" fmla="*/ 2147483646 w 42"/>
              <a:gd name="T67" fmla="*/ 2147483646 h 20"/>
              <a:gd name="T68" fmla="*/ 2147483646 w 42"/>
              <a:gd name="T69" fmla="*/ 2147483646 h 20"/>
              <a:gd name="T70" fmla="*/ 2147483646 w 42"/>
              <a:gd name="T71" fmla="*/ 2147483646 h 20"/>
              <a:gd name="T72" fmla="*/ 2147483646 w 42"/>
              <a:gd name="T73" fmla="*/ 2147483646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20">
                <a:moveTo>
                  <a:pt x="42" y="20"/>
                </a:moveTo>
                <a:lnTo>
                  <a:pt x="42" y="19"/>
                </a:lnTo>
                <a:lnTo>
                  <a:pt x="41" y="18"/>
                </a:lnTo>
                <a:lnTo>
                  <a:pt x="38" y="18"/>
                </a:lnTo>
                <a:lnTo>
                  <a:pt x="38" y="19"/>
                </a:lnTo>
                <a:lnTo>
                  <a:pt x="38" y="18"/>
                </a:lnTo>
                <a:lnTo>
                  <a:pt x="38" y="17"/>
                </a:lnTo>
                <a:lnTo>
                  <a:pt x="37" y="17"/>
                </a:lnTo>
                <a:lnTo>
                  <a:pt x="37" y="14"/>
                </a:lnTo>
                <a:lnTo>
                  <a:pt x="36" y="13"/>
                </a:lnTo>
                <a:lnTo>
                  <a:pt x="34" y="12"/>
                </a:lnTo>
                <a:lnTo>
                  <a:pt x="32" y="10"/>
                </a:lnTo>
                <a:lnTo>
                  <a:pt x="30" y="9"/>
                </a:lnTo>
                <a:lnTo>
                  <a:pt x="29" y="7"/>
                </a:lnTo>
                <a:lnTo>
                  <a:pt x="28" y="7"/>
                </a:lnTo>
                <a:lnTo>
                  <a:pt x="28" y="6"/>
                </a:lnTo>
                <a:lnTo>
                  <a:pt x="26" y="6"/>
                </a:lnTo>
                <a:lnTo>
                  <a:pt x="24" y="5"/>
                </a:lnTo>
                <a:lnTo>
                  <a:pt x="23" y="5"/>
                </a:lnTo>
                <a:lnTo>
                  <a:pt x="24" y="6"/>
                </a:lnTo>
                <a:lnTo>
                  <a:pt x="26" y="6"/>
                </a:lnTo>
                <a:lnTo>
                  <a:pt x="28" y="7"/>
                </a:lnTo>
                <a:lnTo>
                  <a:pt x="29" y="7"/>
                </a:lnTo>
                <a:lnTo>
                  <a:pt x="29" y="9"/>
                </a:lnTo>
                <a:lnTo>
                  <a:pt x="30" y="9"/>
                </a:lnTo>
                <a:lnTo>
                  <a:pt x="30" y="10"/>
                </a:lnTo>
                <a:lnTo>
                  <a:pt x="32" y="10"/>
                </a:lnTo>
                <a:lnTo>
                  <a:pt x="34" y="12"/>
                </a:lnTo>
                <a:lnTo>
                  <a:pt x="36" y="13"/>
                </a:lnTo>
                <a:lnTo>
                  <a:pt x="38" y="18"/>
                </a:lnTo>
                <a:lnTo>
                  <a:pt x="38" y="19"/>
                </a:lnTo>
                <a:lnTo>
                  <a:pt x="41" y="19"/>
                </a:lnTo>
                <a:lnTo>
                  <a:pt x="41" y="20"/>
                </a:lnTo>
                <a:lnTo>
                  <a:pt x="42" y="20"/>
                </a:lnTo>
                <a:lnTo>
                  <a:pt x="41" y="19"/>
                </a:lnTo>
                <a:lnTo>
                  <a:pt x="36" y="13"/>
                </a:lnTo>
                <a:lnTo>
                  <a:pt x="30" y="20"/>
                </a:lnTo>
                <a:lnTo>
                  <a:pt x="29" y="19"/>
                </a:lnTo>
                <a:lnTo>
                  <a:pt x="28" y="19"/>
                </a:lnTo>
                <a:lnTo>
                  <a:pt x="26" y="19"/>
                </a:lnTo>
                <a:lnTo>
                  <a:pt x="24" y="18"/>
                </a:lnTo>
                <a:lnTo>
                  <a:pt x="23" y="18"/>
                </a:lnTo>
                <a:lnTo>
                  <a:pt x="19" y="18"/>
                </a:lnTo>
                <a:lnTo>
                  <a:pt x="18" y="18"/>
                </a:lnTo>
                <a:lnTo>
                  <a:pt x="18" y="12"/>
                </a:lnTo>
                <a:lnTo>
                  <a:pt x="18" y="9"/>
                </a:lnTo>
                <a:lnTo>
                  <a:pt x="18" y="7"/>
                </a:lnTo>
                <a:lnTo>
                  <a:pt x="18" y="6"/>
                </a:lnTo>
                <a:lnTo>
                  <a:pt x="16" y="6"/>
                </a:lnTo>
                <a:lnTo>
                  <a:pt x="13" y="0"/>
                </a:lnTo>
                <a:lnTo>
                  <a:pt x="12" y="0"/>
                </a:lnTo>
                <a:lnTo>
                  <a:pt x="6" y="0"/>
                </a:lnTo>
                <a:lnTo>
                  <a:pt x="11" y="5"/>
                </a:lnTo>
                <a:lnTo>
                  <a:pt x="12" y="5"/>
                </a:lnTo>
                <a:lnTo>
                  <a:pt x="12" y="6"/>
                </a:lnTo>
                <a:lnTo>
                  <a:pt x="12" y="7"/>
                </a:lnTo>
                <a:lnTo>
                  <a:pt x="13" y="7"/>
                </a:lnTo>
                <a:lnTo>
                  <a:pt x="13" y="9"/>
                </a:lnTo>
                <a:lnTo>
                  <a:pt x="14" y="9"/>
                </a:lnTo>
                <a:lnTo>
                  <a:pt x="14" y="10"/>
                </a:lnTo>
                <a:lnTo>
                  <a:pt x="16" y="10"/>
                </a:lnTo>
                <a:lnTo>
                  <a:pt x="16" y="12"/>
                </a:lnTo>
                <a:lnTo>
                  <a:pt x="18" y="12"/>
                </a:lnTo>
                <a:lnTo>
                  <a:pt x="18" y="18"/>
                </a:lnTo>
                <a:lnTo>
                  <a:pt x="16" y="18"/>
                </a:lnTo>
                <a:lnTo>
                  <a:pt x="14" y="17"/>
                </a:lnTo>
                <a:lnTo>
                  <a:pt x="13" y="17"/>
                </a:lnTo>
                <a:lnTo>
                  <a:pt x="12" y="18"/>
                </a:lnTo>
                <a:lnTo>
                  <a:pt x="11" y="18"/>
                </a:lnTo>
                <a:lnTo>
                  <a:pt x="7" y="18"/>
                </a:lnTo>
                <a:lnTo>
                  <a:pt x="6" y="18"/>
                </a:lnTo>
                <a:lnTo>
                  <a:pt x="5" y="18"/>
                </a:lnTo>
                <a:lnTo>
                  <a:pt x="4" y="18"/>
                </a:lnTo>
                <a:lnTo>
                  <a:pt x="1" y="19"/>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4" name="Freeform 359"/>
          <p:cNvSpPr>
            <a:spLocks/>
          </p:cNvSpPr>
          <p:nvPr/>
        </p:nvSpPr>
        <p:spPr bwMode="auto">
          <a:xfrm>
            <a:off x="6146800" y="2470150"/>
            <a:ext cx="12700" cy="11113"/>
          </a:xfrm>
          <a:custGeom>
            <a:avLst/>
            <a:gdLst>
              <a:gd name="T0" fmla="*/ 2147483646 w 24"/>
              <a:gd name="T1" fmla="*/ 2147483646 h 20"/>
              <a:gd name="T2" fmla="*/ 2147483646 w 24"/>
              <a:gd name="T3" fmla="*/ 2147483646 h 20"/>
              <a:gd name="T4" fmla="*/ 2147483646 w 24"/>
              <a:gd name="T5" fmla="*/ 2147483646 h 20"/>
              <a:gd name="T6" fmla="*/ 2147483646 w 24"/>
              <a:gd name="T7" fmla="*/ 2147483646 h 20"/>
              <a:gd name="T8" fmla="*/ 2147483646 w 24"/>
              <a:gd name="T9" fmla="*/ 2147483646 h 20"/>
              <a:gd name="T10" fmla="*/ 2147483646 w 24"/>
              <a:gd name="T11" fmla="*/ 2147483646 h 20"/>
              <a:gd name="T12" fmla="*/ 2147483646 w 24"/>
              <a:gd name="T13" fmla="*/ 0 h 20"/>
              <a:gd name="T14" fmla="*/ 2147483646 w 24"/>
              <a:gd name="T15" fmla="*/ 2147483646 h 20"/>
              <a:gd name="T16" fmla="*/ 2147483646 w 24"/>
              <a:gd name="T17" fmla="*/ 2147483646 h 20"/>
              <a:gd name="T18" fmla="*/ 2147483646 w 24"/>
              <a:gd name="T19" fmla="*/ 2147483646 h 20"/>
              <a:gd name="T20" fmla="*/ 2147483646 w 24"/>
              <a:gd name="T21" fmla="*/ 0 h 20"/>
              <a:gd name="T22" fmla="*/ 2147483646 w 24"/>
              <a:gd name="T23" fmla="*/ 0 h 20"/>
              <a:gd name="T24" fmla="*/ 2147483646 w 24"/>
              <a:gd name="T25" fmla="*/ 0 h 20"/>
              <a:gd name="T26" fmla="*/ 2147483646 w 24"/>
              <a:gd name="T27" fmla="*/ 0 h 20"/>
              <a:gd name="T28" fmla="*/ 0 w 24"/>
              <a:gd name="T29" fmla="*/ 0 h 20"/>
              <a:gd name="T30" fmla="*/ 2147483646 w 24"/>
              <a:gd name="T31" fmla="*/ 0 h 20"/>
              <a:gd name="T32" fmla="*/ 2147483646 w 24"/>
              <a:gd name="T33" fmla="*/ 0 h 20"/>
              <a:gd name="T34" fmla="*/ 2147483646 w 24"/>
              <a:gd name="T35" fmla="*/ 2147483646 h 20"/>
              <a:gd name="T36" fmla="*/ 2147483646 w 24"/>
              <a:gd name="T37" fmla="*/ 2147483646 h 20"/>
              <a:gd name="T38" fmla="*/ 2147483646 w 24"/>
              <a:gd name="T39" fmla="*/ 2147483646 h 20"/>
              <a:gd name="T40" fmla="*/ 2147483646 w 24"/>
              <a:gd name="T41" fmla="*/ 2147483646 h 20"/>
              <a:gd name="T42" fmla="*/ 2147483646 w 24"/>
              <a:gd name="T43" fmla="*/ 2147483646 h 20"/>
              <a:gd name="T44" fmla="*/ 2147483646 w 24"/>
              <a:gd name="T45" fmla="*/ 2147483646 h 20"/>
              <a:gd name="T46" fmla="*/ 2147483646 w 24"/>
              <a:gd name="T47" fmla="*/ 2147483646 h 20"/>
              <a:gd name="T48" fmla="*/ 2147483646 w 24"/>
              <a:gd name="T49" fmla="*/ 2147483646 h 20"/>
              <a:gd name="T50" fmla="*/ 2147483646 w 24"/>
              <a:gd name="T51" fmla="*/ 2147483646 h 20"/>
              <a:gd name="T52" fmla="*/ 2147483646 w 24"/>
              <a:gd name="T53" fmla="*/ 2147483646 h 20"/>
              <a:gd name="T54" fmla="*/ 2147483646 w 24"/>
              <a:gd name="T55" fmla="*/ 2147483646 h 20"/>
              <a:gd name="T56" fmla="*/ 2147483646 w 24"/>
              <a:gd name="T57" fmla="*/ 2147483646 h 20"/>
              <a:gd name="T58" fmla="*/ 2147483646 w 24"/>
              <a:gd name="T59" fmla="*/ 2147483646 h 20"/>
              <a:gd name="T60" fmla="*/ 2147483646 w 24"/>
              <a:gd name="T61" fmla="*/ 2147483646 h 20"/>
              <a:gd name="T62" fmla="*/ 2147483646 w 24"/>
              <a:gd name="T63" fmla="*/ 2147483646 h 20"/>
              <a:gd name="T64" fmla="*/ 2147483646 w 24"/>
              <a:gd name="T65" fmla="*/ 2147483646 h 20"/>
              <a:gd name="T66" fmla="*/ 2147483646 w 24"/>
              <a:gd name="T67" fmla="*/ 2147483646 h 20"/>
              <a:gd name="T68" fmla="*/ 2147483646 w 24"/>
              <a:gd name="T69" fmla="*/ 2147483646 h 20"/>
              <a:gd name="T70" fmla="*/ 2147483646 w 24"/>
              <a:gd name="T71" fmla="*/ 2147483646 h 20"/>
              <a:gd name="T72" fmla="*/ 2147483646 w 24"/>
              <a:gd name="T73" fmla="*/ 2147483646 h 20"/>
              <a:gd name="T74" fmla="*/ 2147483646 w 24"/>
              <a:gd name="T75" fmla="*/ 2147483646 h 20"/>
              <a:gd name="T76" fmla="*/ 2147483646 w 24"/>
              <a:gd name="T77" fmla="*/ 2147483646 h 20"/>
              <a:gd name="T78" fmla="*/ 2147483646 w 24"/>
              <a:gd name="T79" fmla="*/ 2147483646 h 20"/>
              <a:gd name="T80" fmla="*/ 2147483646 w 24"/>
              <a:gd name="T81" fmla="*/ 2147483646 h 20"/>
              <a:gd name="T82" fmla="*/ 2147483646 w 24"/>
              <a:gd name="T83" fmla="*/ 2147483646 h 20"/>
              <a:gd name="T84" fmla="*/ 2147483646 w 24"/>
              <a:gd name="T85" fmla="*/ 2147483646 h 20"/>
              <a:gd name="T86" fmla="*/ 2147483646 w 24"/>
              <a:gd name="T87" fmla="*/ 2147483646 h 20"/>
              <a:gd name="T88" fmla="*/ 2147483646 w 24"/>
              <a:gd name="T89" fmla="*/ 2147483646 h 20"/>
              <a:gd name="T90" fmla="*/ 2147483646 w 24"/>
              <a:gd name="T91" fmla="*/ 2147483646 h 20"/>
              <a:gd name="T92" fmla="*/ 2147483646 w 24"/>
              <a:gd name="T93" fmla="*/ 2147483646 h 20"/>
              <a:gd name="T94" fmla="*/ 2147483646 w 24"/>
              <a:gd name="T95" fmla="*/ 2147483646 h 20"/>
              <a:gd name="T96" fmla="*/ 2147483646 w 24"/>
              <a:gd name="T97" fmla="*/ 2147483646 h 20"/>
              <a:gd name="T98" fmla="*/ 2147483646 w 24"/>
              <a:gd name="T99" fmla="*/ 2147483646 h 20"/>
              <a:gd name="T100" fmla="*/ 2147483646 w 24"/>
              <a:gd name="T101" fmla="*/ 2147483646 h 20"/>
              <a:gd name="T102" fmla="*/ 2147483646 w 24"/>
              <a:gd name="T103" fmla="*/ 2147483646 h 20"/>
              <a:gd name="T104" fmla="*/ 2147483646 w 24"/>
              <a:gd name="T105" fmla="*/ 2147483646 h 20"/>
              <a:gd name="T106" fmla="*/ 2147483646 w 24"/>
              <a:gd name="T107" fmla="*/ 2147483646 h 20"/>
              <a:gd name="T108" fmla="*/ 2147483646 w 24"/>
              <a:gd name="T109" fmla="*/ 2147483646 h 20"/>
              <a:gd name="T110" fmla="*/ 2147483646 w 24"/>
              <a:gd name="T111" fmla="*/ 2147483646 h 20"/>
              <a:gd name="T112" fmla="*/ 2147483646 w 24"/>
              <a:gd name="T113" fmla="*/ 2147483646 h 20"/>
              <a:gd name="T114" fmla="*/ 2147483646 w 24"/>
              <a:gd name="T115" fmla="*/ 2147483646 h 20"/>
              <a:gd name="T116" fmla="*/ 2147483646 w 24"/>
              <a:gd name="T117" fmla="*/ 2147483646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 h="20">
                <a:moveTo>
                  <a:pt x="1" y="1"/>
                </a:moveTo>
                <a:lnTo>
                  <a:pt x="2" y="1"/>
                </a:lnTo>
                <a:lnTo>
                  <a:pt x="5" y="1"/>
                </a:lnTo>
                <a:lnTo>
                  <a:pt x="6" y="1"/>
                </a:lnTo>
                <a:lnTo>
                  <a:pt x="7" y="1"/>
                </a:lnTo>
                <a:lnTo>
                  <a:pt x="6" y="1"/>
                </a:lnTo>
                <a:lnTo>
                  <a:pt x="6" y="0"/>
                </a:lnTo>
                <a:lnTo>
                  <a:pt x="6" y="1"/>
                </a:lnTo>
                <a:lnTo>
                  <a:pt x="7" y="2"/>
                </a:lnTo>
                <a:lnTo>
                  <a:pt x="7" y="1"/>
                </a:lnTo>
                <a:lnTo>
                  <a:pt x="6" y="0"/>
                </a:lnTo>
                <a:lnTo>
                  <a:pt x="5" y="0"/>
                </a:lnTo>
                <a:lnTo>
                  <a:pt x="2" y="0"/>
                </a:lnTo>
                <a:lnTo>
                  <a:pt x="1" y="0"/>
                </a:lnTo>
                <a:lnTo>
                  <a:pt x="0" y="0"/>
                </a:lnTo>
                <a:lnTo>
                  <a:pt x="1" y="0"/>
                </a:lnTo>
                <a:lnTo>
                  <a:pt x="6" y="0"/>
                </a:lnTo>
                <a:lnTo>
                  <a:pt x="7" y="1"/>
                </a:lnTo>
                <a:lnTo>
                  <a:pt x="8" y="1"/>
                </a:lnTo>
                <a:lnTo>
                  <a:pt x="7" y="1"/>
                </a:lnTo>
                <a:lnTo>
                  <a:pt x="8" y="1"/>
                </a:lnTo>
                <a:lnTo>
                  <a:pt x="12" y="1"/>
                </a:lnTo>
                <a:lnTo>
                  <a:pt x="8" y="1"/>
                </a:lnTo>
                <a:lnTo>
                  <a:pt x="12" y="1"/>
                </a:lnTo>
                <a:lnTo>
                  <a:pt x="13" y="1"/>
                </a:lnTo>
                <a:lnTo>
                  <a:pt x="12" y="7"/>
                </a:lnTo>
                <a:lnTo>
                  <a:pt x="17" y="8"/>
                </a:lnTo>
                <a:lnTo>
                  <a:pt x="19" y="11"/>
                </a:lnTo>
                <a:lnTo>
                  <a:pt x="19" y="12"/>
                </a:lnTo>
                <a:lnTo>
                  <a:pt x="20" y="12"/>
                </a:lnTo>
                <a:lnTo>
                  <a:pt x="20" y="14"/>
                </a:lnTo>
                <a:lnTo>
                  <a:pt x="19" y="14"/>
                </a:lnTo>
                <a:lnTo>
                  <a:pt x="20" y="12"/>
                </a:lnTo>
                <a:lnTo>
                  <a:pt x="19" y="11"/>
                </a:lnTo>
                <a:lnTo>
                  <a:pt x="19" y="5"/>
                </a:lnTo>
                <a:lnTo>
                  <a:pt x="19" y="3"/>
                </a:lnTo>
                <a:lnTo>
                  <a:pt x="17" y="2"/>
                </a:lnTo>
                <a:lnTo>
                  <a:pt x="15" y="2"/>
                </a:lnTo>
                <a:lnTo>
                  <a:pt x="14" y="2"/>
                </a:lnTo>
                <a:lnTo>
                  <a:pt x="13" y="1"/>
                </a:lnTo>
                <a:lnTo>
                  <a:pt x="12" y="1"/>
                </a:lnTo>
                <a:lnTo>
                  <a:pt x="13" y="1"/>
                </a:lnTo>
                <a:lnTo>
                  <a:pt x="13" y="2"/>
                </a:lnTo>
                <a:lnTo>
                  <a:pt x="14" y="2"/>
                </a:lnTo>
                <a:lnTo>
                  <a:pt x="15" y="3"/>
                </a:lnTo>
                <a:lnTo>
                  <a:pt x="17" y="3"/>
                </a:lnTo>
                <a:lnTo>
                  <a:pt x="19" y="3"/>
                </a:lnTo>
                <a:lnTo>
                  <a:pt x="20" y="3"/>
                </a:lnTo>
                <a:lnTo>
                  <a:pt x="21" y="5"/>
                </a:lnTo>
                <a:lnTo>
                  <a:pt x="20" y="5"/>
                </a:lnTo>
                <a:lnTo>
                  <a:pt x="19" y="5"/>
                </a:lnTo>
                <a:lnTo>
                  <a:pt x="21" y="5"/>
                </a:lnTo>
                <a:lnTo>
                  <a:pt x="21" y="7"/>
                </a:lnTo>
                <a:lnTo>
                  <a:pt x="24" y="7"/>
                </a:lnTo>
                <a:lnTo>
                  <a:pt x="21" y="5"/>
                </a:lnTo>
                <a:lnTo>
                  <a:pt x="24" y="7"/>
                </a:lnTo>
                <a:lnTo>
                  <a:pt x="24" y="20"/>
                </a:lnTo>
                <a:lnTo>
                  <a:pt x="21" y="20"/>
                </a:lnTo>
                <a:lnTo>
                  <a:pt x="20"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5" name="Freeform 360"/>
          <p:cNvSpPr>
            <a:spLocks/>
          </p:cNvSpPr>
          <p:nvPr/>
        </p:nvSpPr>
        <p:spPr bwMode="auto">
          <a:xfrm>
            <a:off x="6122988" y="2470150"/>
            <a:ext cx="25400" cy="12700"/>
          </a:xfrm>
          <a:custGeom>
            <a:avLst/>
            <a:gdLst>
              <a:gd name="T0" fmla="*/ 2147483646 w 48"/>
              <a:gd name="T1" fmla="*/ 2147483646 h 22"/>
              <a:gd name="T2" fmla="*/ 2147483646 w 48"/>
              <a:gd name="T3" fmla="*/ 2147483646 h 22"/>
              <a:gd name="T4" fmla="*/ 2147483646 w 48"/>
              <a:gd name="T5" fmla="*/ 2147483646 h 22"/>
              <a:gd name="T6" fmla="*/ 2147483646 w 48"/>
              <a:gd name="T7" fmla="*/ 2147483646 h 22"/>
              <a:gd name="T8" fmla="*/ 2147483646 w 48"/>
              <a:gd name="T9" fmla="*/ 2147483646 h 22"/>
              <a:gd name="T10" fmla="*/ 2147483646 w 48"/>
              <a:gd name="T11" fmla="*/ 2147483646 h 22"/>
              <a:gd name="T12" fmla="*/ 2147483646 w 48"/>
              <a:gd name="T13" fmla="*/ 2147483646 h 22"/>
              <a:gd name="T14" fmla="*/ 2147483646 w 48"/>
              <a:gd name="T15" fmla="*/ 2147483646 h 22"/>
              <a:gd name="T16" fmla="*/ 2147483646 w 48"/>
              <a:gd name="T17" fmla="*/ 2147483646 h 22"/>
              <a:gd name="T18" fmla="*/ 2147483646 w 48"/>
              <a:gd name="T19" fmla="*/ 2147483646 h 22"/>
              <a:gd name="T20" fmla="*/ 2147483646 w 48"/>
              <a:gd name="T21" fmla="*/ 2147483646 h 22"/>
              <a:gd name="T22" fmla="*/ 2147483646 w 48"/>
              <a:gd name="T23" fmla="*/ 2147483646 h 22"/>
              <a:gd name="T24" fmla="*/ 2147483646 w 48"/>
              <a:gd name="T25" fmla="*/ 2147483646 h 22"/>
              <a:gd name="T26" fmla="*/ 2147483646 w 48"/>
              <a:gd name="T27" fmla="*/ 2147483646 h 22"/>
              <a:gd name="T28" fmla="*/ 2147483646 w 48"/>
              <a:gd name="T29" fmla="*/ 2147483646 h 22"/>
              <a:gd name="T30" fmla="*/ 2147483646 w 48"/>
              <a:gd name="T31" fmla="*/ 2147483646 h 22"/>
              <a:gd name="T32" fmla="*/ 2147483646 w 48"/>
              <a:gd name="T33" fmla="*/ 2147483646 h 22"/>
              <a:gd name="T34" fmla="*/ 2147483646 w 48"/>
              <a:gd name="T35" fmla="*/ 0 h 22"/>
              <a:gd name="T36" fmla="*/ 2147483646 w 48"/>
              <a:gd name="T37" fmla="*/ 0 h 22"/>
              <a:gd name="T38" fmla="*/ 2147483646 w 48"/>
              <a:gd name="T39" fmla="*/ 2147483646 h 22"/>
              <a:gd name="T40" fmla="*/ 2147483646 w 48"/>
              <a:gd name="T41" fmla="*/ 2147483646 h 22"/>
              <a:gd name="T42" fmla="*/ 2147483646 w 48"/>
              <a:gd name="T43" fmla="*/ 0 h 22"/>
              <a:gd name="T44" fmla="*/ 2147483646 w 48"/>
              <a:gd name="T45" fmla="*/ 0 h 22"/>
              <a:gd name="T46" fmla="*/ 2147483646 w 48"/>
              <a:gd name="T47" fmla="*/ 0 h 22"/>
              <a:gd name="T48" fmla="*/ 2147483646 w 48"/>
              <a:gd name="T49" fmla="*/ 0 h 22"/>
              <a:gd name="T50" fmla="*/ 2147483646 w 48"/>
              <a:gd name="T51" fmla="*/ 0 h 22"/>
              <a:gd name="T52" fmla="*/ 2147483646 w 48"/>
              <a:gd name="T53" fmla="*/ 2147483646 h 22"/>
              <a:gd name="T54" fmla="*/ 2147483646 w 48"/>
              <a:gd name="T55" fmla="*/ 2147483646 h 22"/>
              <a:gd name="T56" fmla="*/ 2147483646 w 48"/>
              <a:gd name="T57" fmla="*/ 2147483646 h 22"/>
              <a:gd name="T58" fmla="*/ 2147483646 w 48"/>
              <a:gd name="T59" fmla="*/ 2147483646 h 22"/>
              <a:gd name="T60" fmla="*/ 2147483646 w 48"/>
              <a:gd name="T61" fmla="*/ 2147483646 h 22"/>
              <a:gd name="T62" fmla="*/ 2147483646 w 48"/>
              <a:gd name="T63" fmla="*/ 2147483646 h 22"/>
              <a:gd name="T64" fmla="*/ 2147483646 w 48"/>
              <a:gd name="T65" fmla="*/ 2147483646 h 22"/>
              <a:gd name="T66" fmla="*/ 2147483646 w 48"/>
              <a:gd name="T67" fmla="*/ 2147483646 h 22"/>
              <a:gd name="T68" fmla="*/ 2147483646 w 48"/>
              <a:gd name="T69" fmla="*/ 2147483646 h 22"/>
              <a:gd name="T70" fmla="*/ 2147483646 w 48"/>
              <a:gd name="T71" fmla="*/ 2147483646 h 22"/>
              <a:gd name="T72" fmla="*/ 2147483646 w 48"/>
              <a:gd name="T73" fmla="*/ 2147483646 h 22"/>
              <a:gd name="T74" fmla="*/ 2147483646 w 48"/>
              <a:gd name="T75" fmla="*/ 2147483646 h 22"/>
              <a:gd name="T76" fmla="*/ 2147483646 w 48"/>
              <a:gd name="T77" fmla="*/ 2147483646 h 22"/>
              <a:gd name="T78" fmla="*/ 2147483646 w 48"/>
              <a:gd name="T79" fmla="*/ 2147483646 h 22"/>
              <a:gd name="T80" fmla="*/ 2147483646 w 48"/>
              <a:gd name="T81" fmla="*/ 2147483646 h 22"/>
              <a:gd name="T82" fmla="*/ 2147483646 w 48"/>
              <a:gd name="T83" fmla="*/ 2147483646 h 22"/>
              <a:gd name="T84" fmla="*/ 2147483646 w 48"/>
              <a:gd name="T85" fmla="*/ 2147483646 h 22"/>
              <a:gd name="T86" fmla="*/ 2147483646 w 48"/>
              <a:gd name="T87" fmla="*/ 2147483646 h 22"/>
              <a:gd name="T88" fmla="*/ 2147483646 w 48"/>
              <a:gd name="T89" fmla="*/ 2147483646 h 22"/>
              <a:gd name="T90" fmla="*/ 2147483646 w 48"/>
              <a:gd name="T91" fmla="*/ 2147483646 h 22"/>
              <a:gd name="T92" fmla="*/ 2147483646 w 48"/>
              <a:gd name="T93" fmla="*/ 2147483646 h 22"/>
              <a:gd name="T94" fmla="*/ 2147483646 w 48"/>
              <a:gd name="T95" fmla="*/ 2147483646 h 22"/>
              <a:gd name="T96" fmla="*/ 2147483646 w 48"/>
              <a:gd name="T97" fmla="*/ 2147483646 h 22"/>
              <a:gd name="T98" fmla="*/ 2147483646 w 48"/>
              <a:gd name="T99" fmla="*/ 2147483646 h 22"/>
              <a:gd name="T100" fmla="*/ 2147483646 w 48"/>
              <a:gd name="T101" fmla="*/ 2147483646 h 22"/>
              <a:gd name="T102" fmla="*/ 2147483646 w 48"/>
              <a:gd name="T103" fmla="*/ 2147483646 h 22"/>
              <a:gd name="T104" fmla="*/ 2147483646 w 48"/>
              <a:gd name="T105" fmla="*/ 2147483646 h 22"/>
              <a:gd name="T106" fmla="*/ 2147483646 w 48"/>
              <a:gd name="T107" fmla="*/ 0 h 22"/>
              <a:gd name="T108" fmla="*/ 2147483646 w 48"/>
              <a:gd name="T109" fmla="*/ 0 h 22"/>
              <a:gd name="T110" fmla="*/ 2147483646 w 48"/>
              <a:gd name="T111" fmla="*/ 2147483646 h 22"/>
              <a:gd name="T112" fmla="*/ 2147483646 w 48"/>
              <a:gd name="T113" fmla="*/ 2147483646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 h="22">
                <a:moveTo>
                  <a:pt x="37" y="15"/>
                </a:moveTo>
                <a:lnTo>
                  <a:pt x="36" y="14"/>
                </a:lnTo>
                <a:lnTo>
                  <a:pt x="36" y="12"/>
                </a:lnTo>
                <a:lnTo>
                  <a:pt x="36" y="11"/>
                </a:lnTo>
                <a:lnTo>
                  <a:pt x="33" y="11"/>
                </a:lnTo>
                <a:lnTo>
                  <a:pt x="33" y="9"/>
                </a:lnTo>
                <a:lnTo>
                  <a:pt x="30" y="5"/>
                </a:lnTo>
                <a:lnTo>
                  <a:pt x="30" y="3"/>
                </a:lnTo>
                <a:lnTo>
                  <a:pt x="26" y="3"/>
                </a:lnTo>
                <a:lnTo>
                  <a:pt x="24" y="8"/>
                </a:lnTo>
                <a:lnTo>
                  <a:pt x="24" y="9"/>
                </a:lnTo>
                <a:lnTo>
                  <a:pt x="24" y="8"/>
                </a:lnTo>
                <a:lnTo>
                  <a:pt x="24" y="9"/>
                </a:lnTo>
                <a:lnTo>
                  <a:pt x="26" y="9"/>
                </a:lnTo>
                <a:lnTo>
                  <a:pt x="26" y="3"/>
                </a:lnTo>
                <a:lnTo>
                  <a:pt x="24" y="9"/>
                </a:lnTo>
                <a:lnTo>
                  <a:pt x="24" y="8"/>
                </a:lnTo>
                <a:lnTo>
                  <a:pt x="26" y="12"/>
                </a:lnTo>
                <a:lnTo>
                  <a:pt x="26" y="14"/>
                </a:lnTo>
                <a:lnTo>
                  <a:pt x="30" y="14"/>
                </a:lnTo>
                <a:lnTo>
                  <a:pt x="30" y="15"/>
                </a:lnTo>
                <a:lnTo>
                  <a:pt x="31" y="15"/>
                </a:lnTo>
                <a:lnTo>
                  <a:pt x="31" y="16"/>
                </a:lnTo>
                <a:lnTo>
                  <a:pt x="32" y="16"/>
                </a:lnTo>
                <a:lnTo>
                  <a:pt x="33" y="16"/>
                </a:lnTo>
                <a:lnTo>
                  <a:pt x="33" y="19"/>
                </a:lnTo>
                <a:lnTo>
                  <a:pt x="36" y="19"/>
                </a:lnTo>
                <a:lnTo>
                  <a:pt x="36" y="16"/>
                </a:lnTo>
                <a:lnTo>
                  <a:pt x="37" y="16"/>
                </a:lnTo>
                <a:lnTo>
                  <a:pt x="37" y="15"/>
                </a:lnTo>
                <a:lnTo>
                  <a:pt x="36" y="16"/>
                </a:lnTo>
                <a:lnTo>
                  <a:pt x="36" y="19"/>
                </a:lnTo>
                <a:lnTo>
                  <a:pt x="33" y="9"/>
                </a:lnTo>
                <a:lnTo>
                  <a:pt x="26" y="9"/>
                </a:lnTo>
                <a:lnTo>
                  <a:pt x="25" y="9"/>
                </a:lnTo>
                <a:lnTo>
                  <a:pt x="25" y="11"/>
                </a:lnTo>
                <a:lnTo>
                  <a:pt x="25" y="12"/>
                </a:lnTo>
                <a:lnTo>
                  <a:pt x="25" y="11"/>
                </a:lnTo>
                <a:lnTo>
                  <a:pt x="24" y="11"/>
                </a:lnTo>
                <a:lnTo>
                  <a:pt x="24" y="9"/>
                </a:lnTo>
                <a:lnTo>
                  <a:pt x="24" y="8"/>
                </a:lnTo>
                <a:lnTo>
                  <a:pt x="26" y="9"/>
                </a:lnTo>
                <a:lnTo>
                  <a:pt x="26" y="3"/>
                </a:lnTo>
                <a:lnTo>
                  <a:pt x="25" y="3"/>
                </a:lnTo>
                <a:lnTo>
                  <a:pt x="24" y="3"/>
                </a:lnTo>
                <a:lnTo>
                  <a:pt x="25" y="3"/>
                </a:lnTo>
                <a:lnTo>
                  <a:pt x="26" y="2"/>
                </a:lnTo>
                <a:lnTo>
                  <a:pt x="30" y="2"/>
                </a:lnTo>
                <a:lnTo>
                  <a:pt x="31" y="1"/>
                </a:lnTo>
                <a:lnTo>
                  <a:pt x="30" y="1"/>
                </a:lnTo>
                <a:lnTo>
                  <a:pt x="26" y="1"/>
                </a:lnTo>
                <a:lnTo>
                  <a:pt x="25" y="1"/>
                </a:lnTo>
                <a:lnTo>
                  <a:pt x="24" y="2"/>
                </a:lnTo>
                <a:lnTo>
                  <a:pt x="37" y="0"/>
                </a:lnTo>
                <a:lnTo>
                  <a:pt x="36" y="0"/>
                </a:lnTo>
                <a:lnTo>
                  <a:pt x="33" y="0"/>
                </a:lnTo>
                <a:lnTo>
                  <a:pt x="32" y="0"/>
                </a:lnTo>
                <a:lnTo>
                  <a:pt x="31" y="0"/>
                </a:lnTo>
                <a:lnTo>
                  <a:pt x="31" y="1"/>
                </a:lnTo>
                <a:lnTo>
                  <a:pt x="32" y="1"/>
                </a:lnTo>
                <a:lnTo>
                  <a:pt x="33" y="1"/>
                </a:lnTo>
                <a:lnTo>
                  <a:pt x="36" y="1"/>
                </a:lnTo>
                <a:lnTo>
                  <a:pt x="37" y="1"/>
                </a:lnTo>
                <a:lnTo>
                  <a:pt x="37" y="0"/>
                </a:lnTo>
                <a:lnTo>
                  <a:pt x="38" y="0"/>
                </a:lnTo>
                <a:lnTo>
                  <a:pt x="37" y="0"/>
                </a:lnTo>
                <a:lnTo>
                  <a:pt x="38" y="0"/>
                </a:lnTo>
                <a:lnTo>
                  <a:pt x="40" y="0"/>
                </a:lnTo>
                <a:lnTo>
                  <a:pt x="38" y="0"/>
                </a:lnTo>
                <a:lnTo>
                  <a:pt x="40" y="0"/>
                </a:lnTo>
                <a:lnTo>
                  <a:pt x="41" y="0"/>
                </a:lnTo>
                <a:lnTo>
                  <a:pt x="40" y="0"/>
                </a:lnTo>
                <a:lnTo>
                  <a:pt x="41" y="0"/>
                </a:lnTo>
                <a:lnTo>
                  <a:pt x="44" y="0"/>
                </a:lnTo>
                <a:lnTo>
                  <a:pt x="41" y="0"/>
                </a:lnTo>
                <a:lnTo>
                  <a:pt x="44" y="0"/>
                </a:lnTo>
                <a:lnTo>
                  <a:pt x="46" y="0"/>
                </a:lnTo>
                <a:lnTo>
                  <a:pt x="44" y="0"/>
                </a:lnTo>
                <a:lnTo>
                  <a:pt x="44" y="1"/>
                </a:lnTo>
                <a:lnTo>
                  <a:pt x="41" y="2"/>
                </a:lnTo>
                <a:lnTo>
                  <a:pt x="40" y="2"/>
                </a:lnTo>
                <a:lnTo>
                  <a:pt x="38" y="2"/>
                </a:lnTo>
                <a:lnTo>
                  <a:pt x="37" y="2"/>
                </a:lnTo>
                <a:lnTo>
                  <a:pt x="36" y="2"/>
                </a:lnTo>
                <a:lnTo>
                  <a:pt x="36" y="3"/>
                </a:lnTo>
                <a:lnTo>
                  <a:pt x="33" y="3"/>
                </a:lnTo>
                <a:lnTo>
                  <a:pt x="32" y="3"/>
                </a:lnTo>
                <a:lnTo>
                  <a:pt x="31" y="3"/>
                </a:lnTo>
                <a:lnTo>
                  <a:pt x="31" y="5"/>
                </a:lnTo>
                <a:lnTo>
                  <a:pt x="30" y="5"/>
                </a:lnTo>
                <a:lnTo>
                  <a:pt x="23" y="7"/>
                </a:lnTo>
                <a:lnTo>
                  <a:pt x="23" y="8"/>
                </a:lnTo>
                <a:lnTo>
                  <a:pt x="23" y="7"/>
                </a:lnTo>
                <a:lnTo>
                  <a:pt x="21" y="7"/>
                </a:lnTo>
                <a:lnTo>
                  <a:pt x="19" y="7"/>
                </a:lnTo>
                <a:lnTo>
                  <a:pt x="18" y="7"/>
                </a:lnTo>
                <a:lnTo>
                  <a:pt x="17" y="8"/>
                </a:lnTo>
                <a:lnTo>
                  <a:pt x="14" y="8"/>
                </a:lnTo>
                <a:lnTo>
                  <a:pt x="12" y="9"/>
                </a:lnTo>
                <a:lnTo>
                  <a:pt x="11" y="9"/>
                </a:lnTo>
                <a:lnTo>
                  <a:pt x="9" y="11"/>
                </a:lnTo>
                <a:lnTo>
                  <a:pt x="9" y="12"/>
                </a:lnTo>
                <a:lnTo>
                  <a:pt x="8" y="12"/>
                </a:lnTo>
                <a:lnTo>
                  <a:pt x="7" y="14"/>
                </a:lnTo>
                <a:lnTo>
                  <a:pt x="5" y="15"/>
                </a:lnTo>
                <a:lnTo>
                  <a:pt x="3" y="16"/>
                </a:lnTo>
                <a:lnTo>
                  <a:pt x="1" y="16"/>
                </a:lnTo>
                <a:lnTo>
                  <a:pt x="1" y="19"/>
                </a:lnTo>
                <a:lnTo>
                  <a:pt x="5" y="20"/>
                </a:lnTo>
                <a:lnTo>
                  <a:pt x="3" y="21"/>
                </a:lnTo>
                <a:lnTo>
                  <a:pt x="1" y="22"/>
                </a:lnTo>
                <a:lnTo>
                  <a:pt x="5" y="20"/>
                </a:lnTo>
                <a:lnTo>
                  <a:pt x="7" y="19"/>
                </a:lnTo>
                <a:lnTo>
                  <a:pt x="8" y="16"/>
                </a:lnTo>
                <a:lnTo>
                  <a:pt x="9" y="15"/>
                </a:lnTo>
                <a:lnTo>
                  <a:pt x="11" y="15"/>
                </a:lnTo>
                <a:lnTo>
                  <a:pt x="12" y="14"/>
                </a:lnTo>
                <a:lnTo>
                  <a:pt x="12" y="12"/>
                </a:lnTo>
                <a:lnTo>
                  <a:pt x="14" y="12"/>
                </a:lnTo>
                <a:lnTo>
                  <a:pt x="17" y="11"/>
                </a:lnTo>
                <a:lnTo>
                  <a:pt x="18" y="11"/>
                </a:lnTo>
                <a:lnTo>
                  <a:pt x="19" y="9"/>
                </a:lnTo>
                <a:lnTo>
                  <a:pt x="21" y="8"/>
                </a:lnTo>
                <a:lnTo>
                  <a:pt x="23" y="8"/>
                </a:lnTo>
                <a:lnTo>
                  <a:pt x="26" y="12"/>
                </a:lnTo>
                <a:lnTo>
                  <a:pt x="24" y="8"/>
                </a:lnTo>
                <a:lnTo>
                  <a:pt x="23" y="8"/>
                </a:lnTo>
                <a:lnTo>
                  <a:pt x="24" y="8"/>
                </a:lnTo>
                <a:lnTo>
                  <a:pt x="24" y="3"/>
                </a:lnTo>
                <a:lnTo>
                  <a:pt x="23" y="5"/>
                </a:lnTo>
                <a:lnTo>
                  <a:pt x="21" y="5"/>
                </a:lnTo>
                <a:lnTo>
                  <a:pt x="19" y="5"/>
                </a:lnTo>
                <a:lnTo>
                  <a:pt x="19" y="7"/>
                </a:lnTo>
                <a:lnTo>
                  <a:pt x="21" y="5"/>
                </a:lnTo>
                <a:lnTo>
                  <a:pt x="23" y="5"/>
                </a:lnTo>
                <a:lnTo>
                  <a:pt x="24" y="3"/>
                </a:lnTo>
                <a:lnTo>
                  <a:pt x="24" y="2"/>
                </a:lnTo>
                <a:lnTo>
                  <a:pt x="12" y="7"/>
                </a:lnTo>
                <a:lnTo>
                  <a:pt x="0" y="15"/>
                </a:lnTo>
                <a:lnTo>
                  <a:pt x="1" y="14"/>
                </a:lnTo>
                <a:lnTo>
                  <a:pt x="3" y="14"/>
                </a:lnTo>
                <a:lnTo>
                  <a:pt x="3" y="12"/>
                </a:lnTo>
                <a:lnTo>
                  <a:pt x="5" y="12"/>
                </a:lnTo>
                <a:lnTo>
                  <a:pt x="5" y="11"/>
                </a:lnTo>
                <a:lnTo>
                  <a:pt x="7" y="11"/>
                </a:lnTo>
                <a:lnTo>
                  <a:pt x="7" y="9"/>
                </a:lnTo>
                <a:lnTo>
                  <a:pt x="8" y="9"/>
                </a:lnTo>
                <a:lnTo>
                  <a:pt x="9" y="8"/>
                </a:lnTo>
                <a:lnTo>
                  <a:pt x="11" y="8"/>
                </a:lnTo>
                <a:lnTo>
                  <a:pt x="11" y="7"/>
                </a:lnTo>
                <a:lnTo>
                  <a:pt x="12" y="7"/>
                </a:lnTo>
                <a:lnTo>
                  <a:pt x="14" y="7"/>
                </a:lnTo>
                <a:lnTo>
                  <a:pt x="14" y="5"/>
                </a:lnTo>
                <a:lnTo>
                  <a:pt x="17" y="5"/>
                </a:lnTo>
                <a:lnTo>
                  <a:pt x="18" y="5"/>
                </a:lnTo>
                <a:lnTo>
                  <a:pt x="18" y="3"/>
                </a:lnTo>
                <a:lnTo>
                  <a:pt x="19" y="3"/>
                </a:lnTo>
                <a:lnTo>
                  <a:pt x="21" y="3"/>
                </a:lnTo>
                <a:lnTo>
                  <a:pt x="21" y="2"/>
                </a:lnTo>
                <a:lnTo>
                  <a:pt x="23" y="2"/>
                </a:lnTo>
                <a:lnTo>
                  <a:pt x="24" y="2"/>
                </a:lnTo>
                <a:lnTo>
                  <a:pt x="37" y="0"/>
                </a:lnTo>
                <a:lnTo>
                  <a:pt x="48" y="0"/>
                </a:lnTo>
                <a:lnTo>
                  <a:pt x="47" y="0"/>
                </a:lnTo>
                <a:lnTo>
                  <a:pt x="46" y="0"/>
                </a:lnTo>
                <a:lnTo>
                  <a:pt x="47" y="0"/>
                </a:lnTo>
                <a:lnTo>
                  <a:pt x="47" y="1"/>
                </a:lnTo>
                <a:lnTo>
                  <a:pt x="46" y="1"/>
                </a:lnTo>
                <a:lnTo>
                  <a:pt x="44" y="1"/>
                </a:lnTo>
                <a:lnTo>
                  <a:pt x="47" y="1"/>
                </a:lnTo>
                <a:lnTo>
                  <a:pt x="48"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6" name="Freeform 361"/>
          <p:cNvSpPr>
            <a:spLocks/>
          </p:cNvSpPr>
          <p:nvPr/>
        </p:nvSpPr>
        <p:spPr bwMode="auto">
          <a:xfrm>
            <a:off x="6146800" y="2481263"/>
            <a:ext cx="1588" cy="1587"/>
          </a:xfrm>
          <a:custGeom>
            <a:avLst/>
            <a:gdLst>
              <a:gd name="T0" fmla="*/ 2147483646 w 2"/>
              <a:gd name="T1" fmla="*/ 0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1" y="0"/>
                </a:lnTo>
                <a:lnTo>
                  <a:pt x="0"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7" name="Freeform 362"/>
          <p:cNvSpPr>
            <a:spLocks/>
          </p:cNvSpPr>
          <p:nvPr/>
        </p:nvSpPr>
        <p:spPr bwMode="auto">
          <a:xfrm>
            <a:off x="6172200" y="2484438"/>
            <a:ext cx="11113" cy="17462"/>
          </a:xfrm>
          <a:custGeom>
            <a:avLst/>
            <a:gdLst>
              <a:gd name="T0" fmla="*/ 2147483646 w 19"/>
              <a:gd name="T1" fmla="*/ 2147483646 h 31"/>
              <a:gd name="T2" fmla="*/ 2147483646 w 19"/>
              <a:gd name="T3" fmla="*/ 2147483646 h 31"/>
              <a:gd name="T4" fmla="*/ 2147483646 w 19"/>
              <a:gd name="T5" fmla="*/ 2147483646 h 31"/>
              <a:gd name="T6" fmla="*/ 2147483646 w 19"/>
              <a:gd name="T7" fmla="*/ 2147483646 h 31"/>
              <a:gd name="T8" fmla="*/ 0 w 19"/>
              <a:gd name="T9" fmla="*/ 2147483646 h 31"/>
              <a:gd name="T10" fmla="*/ 2147483646 w 19"/>
              <a:gd name="T11" fmla="*/ 2147483646 h 31"/>
              <a:gd name="T12" fmla="*/ 2147483646 w 19"/>
              <a:gd name="T13" fmla="*/ 2147483646 h 31"/>
              <a:gd name="T14" fmla="*/ 2147483646 w 19"/>
              <a:gd name="T15" fmla="*/ 2147483646 h 31"/>
              <a:gd name="T16" fmla="*/ 0 w 19"/>
              <a:gd name="T17" fmla="*/ 2147483646 h 31"/>
              <a:gd name="T18" fmla="*/ 2147483646 w 19"/>
              <a:gd name="T19" fmla="*/ 2147483646 h 31"/>
              <a:gd name="T20" fmla="*/ 2147483646 w 19"/>
              <a:gd name="T21" fmla="*/ 2147483646 h 31"/>
              <a:gd name="T22" fmla="*/ 2147483646 w 19"/>
              <a:gd name="T23" fmla="*/ 2147483646 h 31"/>
              <a:gd name="T24" fmla="*/ 2147483646 w 19"/>
              <a:gd name="T25" fmla="*/ 2147483646 h 31"/>
              <a:gd name="T26" fmla="*/ 2147483646 w 19"/>
              <a:gd name="T27" fmla="*/ 2147483646 h 31"/>
              <a:gd name="T28" fmla="*/ 2147483646 w 19"/>
              <a:gd name="T29" fmla="*/ 2147483646 h 31"/>
              <a:gd name="T30" fmla="*/ 2147483646 w 19"/>
              <a:gd name="T31" fmla="*/ 2147483646 h 31"/>
              <a:gd name="T32" fmla="*/ 2147483646 w 19"/>
              <a:gd name="T33" fmla="*/ 2147483646 h 31"/>
              <a:gd name="T34" fmla="*/ 2147483646 w 19"/>
              <a:gd name="T35" fmla="*/ 2147483646 h 31"/>
              <a:gd name="T36" fmla="*/ 2147483646 w 19"/>
              <a:gd name="T37" fmla="*/ 2147483646 h 31"/>
              <a:gd name="T38" fmla="*/ 2147483646 w 19"/>
              <a:gd name="T39" fmla="*/ 2147483646 h 31"/>
              <a:gd name="T40" fmla="*/ 2147483646 w 19"/>
              <a:gd name="T41" fmla="*/ 2147483646 h 31"/>
              <a:gd name="T42" fmla="*/ 2147483646 w 19"/>
              <a:gd name="T43" fmla="*/ 2147483646 h 31"/>
              <a:gd name="T44" fmla="*/ 2147483646 w 19"/>
              <a:gd name="T45" fmla="*/ 2147483646 h 31"/>
              <a:gd name="T46" fmla="*/ 2147483646 w 19"/>
              <a:gd name="T47" fmla="*/ 2147483646 h 31"/>
              <a:gd name="T48" fmla="*/ 2147483646 w 19"/>
              <a:gd name="T49" fmla="*/ 2147483646 h 31"/>
              <a:gd name="T50" fmla="*/ 2147483646 w 19"/>
              <a:gd name="T51" fmla="*/ 2147483646 h 31"/>
              <a:gd name="T52" fmla="*/ 2147483646 w 19"/>
              <a:gd name="T53" fmla="*/ 2147483646 h 31"/>
              <a:gd name="T54" fmla="*/ 2147483646 w 19"/>
              <a:gd name="T55" fmla="*/ 2147483646 h 31"/>
              <a:gd name="T56" fmla="*/ 2147483646 w 19"/>
              <a:gd name="T57" fmla="*/ 2147483646 h 31"/>
              <a:gd name="T58" fmla="*/ 2147483646 w 19"/>
              <a:gd name="T59" fmla="*/ 2147483646 h 31"/>
              <a:gd name="T60" fmla="*/ 2147483646 w 19"/>
              <a:gd name="T61" fmla="*/ 2147483646 h 31"/>
              <a:gd name="T62" fmla="*/ 2147483646 w 19"/>
              <a:gd name="T63" fmla="*/ 2147483646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 h="31">
                <a:moveTo>
                  <a:pt x="0" y="0"/>
                </a:moveTo>
                <a:lnTo>
                  <a:pt x="2" y="1"/>
                </a:lnTo>
                <a:lnTo>
                  <a:pt x="0" y="0"/>
                </a:lnTo>
                <a:lnTo>
                  <a:pt x="2" y="1"/>
                </a:lnTo>
                <a:lnTo>
                  <a:pt x="3" y="4"/>
                </a:lnTo>
                <a:lnTo>
                  <a:pt x="3" y="5"/>
                </a:lnTo>
                <a:lnTo>
                  <a:pt x="2" y="4"/>
                </a:lnTo>
                <a:lnTo>
                  <a:pt x="2" y="1"/>
                </a:lnTo>
                <a:lnTo>
                  <a:pt x="2" y="6"/>
                </a:lnTo>
                <a:lnTo>
                  <a:pt x="0" y="5"/>
                </a:lnTo>
                <a:lnTo>
                  <a:pt x="3" y="5"/>
                </a:lnTo>
                <a:lnTo>
                  <a:pt x="5" y="6"/>
                </a:lnTo>
                <a:lnTo>
                  <a:pt x="3" y="5"/>
                </a:lnTo>
                <a:lnTo>
                  <a:pt x="3" y="7"/>
                </a:lnTo>
                <a:lnTo>
                  <a:pt x="2" y="7"/>
                </a:lnTo>
                <a:lnTo>
                  <a:pt x="2" y="6"/>
                </a:lnTo>
                <a:lnTo>
                  <a:pt x="2" y="8"/>
                </a:lnTo>
                <a:lnTo>
                  <a:pt x="0" y="7"/>
                </a:lnTo>
                <a:lnTo>
                  <a:pt x="3" y="7"/>
                </a:lnTo>
                <a:lnTo>
                  <a:pt x="3" y="8"/>
                </a:lnTo>
                <a:lnTo>
                  <a:pt x="5" y="8"/>
                </a:lnTo>
                <a:lnTo>
                  <a:pt x="5" y="10"/>
                </a:lnTo>
                <a:lnTo>
                  <a:pt x="6" y="12"/>
                </a:lnTo>
                <a:lnTo>
                  <a:pt x="6" y="13"/>
                </a:lnTo>
                <a:lnTo>
                  <a:pt x="8" y="13"/>
                </a:lnTo>
                <a:lnTo>
                  <a:pt x="8" y="15"/>
                </a:lnTo>
                <a:lnTo>
                  <a:pt x="9" y="17"/>
                </a:lnTo>
                <a:lnTo>
                  <a:pt x="11" y="18"/>
                </a:lnTo>
                <a:lnTo>
                  <a:pt x="11" y="19"/>
                </a:lnTo>
                <a:lnTo>
                  <a:pt x="12" y="20"/>
                </a:lnTo>
                <a:lnTo>
                  <a:pt x="12" y="21"/>
                </a:lnTo>
                <a:lnTo>
                  <a:pt x="13" y="21"/>
                </a:lnTo>
                <a:lnTo>
                  <a:pt x="5" y="7"/>
                </a:lnTo>
                <a:lnTo>
                  <a:pt x="5" y="6"/>
                </a:lnTo>
                <a:lnTo>
                  <a:pt x="5" y="7"/>
                </a:lnTo>
                <a:lnTo>
                  <a:pt x="5" y="12"/>
                </a:lnTo>
                <a:lnTo>
                  <a:pt x="3" y="12"/>
                </a:lnTo>
                <a:lnTo>
                  <a:pt x="3" y="10"/>
                </a:lnTo>
                <a:lnTo>
                  <a:pt x="2" y="10"/>
                </a:lnTo>
                <a:lnTo>
                  <a:pt x="2" y="8"/>
                </a:lnTo>
                <a:lnTo>
                  <a:pt x="5" y="12"/>
                </a:lnTo>
                <a:lnTo>
                  <a:pt x="5" y="13"/>
                </a:lnTo>
                <a:lnTo>
                  <a:pt x="6" y="15"/>
                </a:lnTo>
                <a:lnTo>
                  <a:pt x="8" y="17"/>
                </a:lnTo>
                <a:lnTo>
                  <a:pt x="8" y="18"/>
                </a:lnTo>
                <a:lnTo>
                  <a:pt x="9" y="18"/>
                </a:lnTo>
                <a:lnTo>
                  <a:pt x="9" y="19"/>
                </a:lnTo>
                <a:lnTo>
                  <a:pt x="11" y="20"/>
                </a:lnTo>
                <a:lnTo>
                  <a:pt x="11" y="21"/>
                </a:lnTo>
                <a:lnTo>
                  <a:pt x="12" y="23"/>
                </a:lnTo>
                <a:lnTo>
                  <a:pt x="12" y="24"/>
                </a:lnTo>
                <a:lnTo>
                  <a:pt x="13" y="26"/>
                </a:lnTo>
                <a:lnTo>
                  <a:pt x="13" y="27"/>
                </a:lnTo>
                <a:lnTo>
                  <a:pt x="17" y="29"/>
                </a:lnTo>
                <a:lnTo>
                  <a:pt x="17" y="30"/>
                </a:lnTo>
                <a:lnTo>
                  <a:pt x="18" y="31"/>
                </a:lnTo>
                <a:lnTo>
                  <a:pt x="18" y="30"/>
                </a:lnTo>
                <a:lnTo>
                  <a:pt x="18" y="29"/>
                </a:lnTo>
                <a:lnTo>
                  <a:pt x="17" y="27"/>
                </a:lnTo>
                <a:lnTo>
                  <a:pt x="17" y="26"/>
                </a:lnTo>
                <a:lnTo>
                  <a:pt x="13" y="24"/>
                </a:lnTo>
                <a:lnTo>
                  <a:pt x="13" y="23"/>
                </a:lnTo>
                <a:lnTo>
                  <a:pt x="13" y="21"/>
                </a:lnTo>
                <a:lnTo>
                  <a:pt x="18" y="30"/>
                </a:lnTo>
                <a:lnTo>
                  <a:pt x="19"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8" name="Freeform 363"/>
          <p:cNvSpPr>
            <a:spLocks/>
          </p:cNvSpPr>
          <p:nvPr/>
        </p:nvSpPr>
        <p:spPr bwMode="auto">
          <a:xfrm>
            <a:off x="6159500" y="2493963"/>
            <a:ext cx="11113" cy="7937"/>
          </a:xfrm>
          <a:custGeom>
            <a:avLst/>
            <a:gdLst>
              <a:gd name="T0" fmla="*/ 2147483646 w 21"/>
              <a:gd name="T1" fmla="*/ 2147483646 h 14"/>
              <a:gd name="T2" fmla="*/ 2147483646 w 21"/>
              <a:gd name="T3" fmla="*/ 2147483646 h 14"/>
              <a:gd name="T4" fmla="*/ 2147483646 w 21"/>
              <a:gd name="T5" fmla="*/ 2147483646 h 14"/>
              <a:gd name="T6" fmla="*/ 2147483646 w 21"/>
              <a:gd name="T7" fmla="*/ 2147483646 h 14"/>
              <a:gd name="T8" fmla="*/ 2147483646 w 21"/>
              <a:gd name="T9" fmla="*/ 2147483646 h 14"/>
              <a:gd name="T10" fmla="*/ 2147483646 w 21"/>
              <a:gd name="T11" fmla="*/ 2147483646 h 14"/>
              <a:gd name="T12" fmla="*/ 2147483646 w 21"/>
              <a:gd name="T13" fmla="*/ 2147483646 h 14"/>
              <a:gd name="T14" fmla="*/ 2147483646 w 21"/>
              <a:gd name="T15" fmla="*/ 2147483646 h 14"/>
              <a:gd name="T16" fmla="*/ 2147483646 w 21"/>
              <a:gd name="T17" fmla="*/ 2147483646 h 14"/>
              <a:gd name="T18" fmla="*/ 2147483646 w 21"/>
              <a:gd name="T19" fmla="*/ 2147483646 h 14"/>
              <a:gd name="T20" fmla="*/ 2147483646 w 21"/>
              <a:gd name="T21" fmla="*/ 2147483646 h 14"/>
              <a:gd name="T22" fmla="*/ 2147483646 w 21"/>
              <a:gd name="T23" fmla="*/ 2147483646 h 14"/>
              <a:gd name="T24" fmla="*/ 2147483646 w 21"/>
              <a:gd name="T25" fmla="*/ 2147483646 h 14"/>
              <a:gd name="T26" fmla="*/ 2147483646 w 21"/>
              <a:gd name="T27" fmla="*/ 2147483646 h 14"/>
              <a:gd name="T28" fmla="*/ 2147483646 w 21"/>
              <a:gd name="T29" fmla="*/ 2147483646 h 14"/>
              <a:gd name="T30" fmla="*/ 2147483646 w 21"/>
              <a:gd name="T31" fmla="*/ 2147483646 h 14"/>
              <a:gd name="T32" fmla="*/ 2147483646 w 21"/>
              <a:gd name="T33" fmla="*/ 2147483646 h 14"/>
              <a:gd name="T34" fmla="*/ 2147483646 w 21"/>
              <a:gd name="T35" fmla="*/ 0 h 14"/>
              <a:gd name="T36" fmla="*/ 0 w 21"/>
              <a:gd name="T37" fmla="*/ 0 h 14"/>
              <a:gd name="T38" fmla="*/ 0 w 21"/>
              <a:gd name="T39" fmla="*/ 2147483646 h 14"/>
              <a:gd name="T40" fmla="*/ 2147483646 w 21"/>
              <a:gd name="T41" fmla="*/ 2147483646 h 14"/>
              <a:gd name="T42" fmla="*/ 2147483646 w 21"/>
              <a:gd name="T43" fmla="*/ 2147483646 h 14"/>
              <a:gd name="T44" fmla="*/ 2147483646 w 21"/>
              <a:gd name="T45" fmla="*/ 2147483646 h 14"/>
              <a:gd name="T46" fmla="*/ 2147483646 w 21"/>
              <a:gd name="T47" fmla="*/ 2147483646 h 14"/>
              <a:gd name="T48" fmla="*/ 2147483646 w 21"/>
              <a:gd name="T49" fmla="*/ 2147483646 h 14"/>
              <a:gd name="T50" fmla="*/ 2147483646 w 21"/>
              <a:gd name="T51" fmla="*/ 2147483646 h 14"/>
              <a:gd name="T52" fmla="*/ 2147483646 w 21"/>
              <a:gd name="T53" fmla="*/ 2147483646 h 14"/>
              <a:gd name="T54" fmla="*/ 2147483646 w 21"/>
              <a:gd name="T55" fmla="*/ 2147483646 h 14"/>
              <a:gd name="T56" fmla="*/ 2147483646 w 21"/>
              <a:gd name="T57" fmla="*/ 2147483646 h 14"/>
              <a:gd name="T58" fmla="*/ 2147483646 w 21"/>
              <a:gd name="T59" fmla="*/ 2147483646 h 14"/>
              <a:gd name="T60" fmla="*/ 2147483646 w 21"/>
              <a:gd name="T61" fmla="*/ 2147483646 h 14"/>
              <a:gd name="T62" fmla="*/ 2147483646 w 21"/>
              <a:gd name="T63" fmla="*/ 2147483646 h 14"/>
              <a:gd name="T64" fmla="*/ 2147483646 w 21"/>
              <a:gd name="T65" fmla="*/ 2147483646 h 14"/>
              <a:gd name="T66" fmla="*/ 2147483646 w 21"/>
              <a:gd name="T67" fmla="*/ 2147483646 h 14"/>
              <a:gd name="T68" fmla="*/ 2147483646 w 21"/>
              <a:gd name="T69" fmla="*/ 2147483646 h 14"/>
              <a:gd name="T70" fmla="*/ 2147483646 w 21"/>
              <a:gd name="T71" fmla="*/ 2147483646 h 14"/>
              <a:gd name="T72" fmla="*/ 2147483646 w 21"/>
              <a:gd name="T73" fmla="*/ 2147483646 h 14"/>
              <a:gd name="T74" fmla="*/ 2147483646 w 21"/>
              <a:gd name="T75" fmla="*/ 2147483646 h 14"/>
              <a:gd name="T76" fmla="*/ 2147483646 w 21"/>
              <a:gd name="T77" fmla="*/ 2147483646 h 14"/>
              <a:gd name="T78" fmla="*/ 2147483646 w 21"/>
              <a:gd name="T79" fmla="*/ 2147483646 h 14"/>
              <a:gd name="T80" fmla="*/ 2147483646 w 21"/>
              <a:gd name="T81" fmla="*/ 2147483646 h 14"/>
              <a:gd name="T82" fmla="*/ 2147483646 w 21"/>
              <a:gd name="T83" fmla="*/ 2147483646 h 14"/>
              <a:gd name="T84" fmla="*/ 2147483646 w 21"/>
              <a:gd name="T85" fmla="*/ 2147483646 h 14"/>
              <a:gd name="T86" fmla="*/ 0 w 21"/>
              <a:gd name="T87" fmla="*/ 2147483646 h 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 h="14">
                <a:moveTo>
                  <a:pt x="21" y="14"/>
                </a:moveTo>
                <a:lnTo>
                  <a:pt x="20" y="13"/>
                </a:lnTo>
                <a:lnTo>
                  <a:pt x="19" y="10"/>
                </a:lnTo>
                <a:lnTo>
                  <a:pt x="18" y="10"/>
                </a:lnTo>
                <a:lnTo>
                  <a:pt x="18" y="9"/>
                </a:lnTo>
                <a:lnTo>
                  <a:pt x="15" y="9"/>
                </a:lnTo>
                <a:lnTo>
                  <a:pt x="15" y="7"/>
                </a:lnTo>
                <a:lnTo>
                  <a:pt x="14" y="7"/>
                </a:lnTo>
                <a:lnTo>
                  <a:pt x="14" y="6"/>
                </a:lnTo>
                <a:lnTo>
                  <a:pt x="13" y="6"/>
                </a:lnTo>
                <a:lnTo>
                  <a:pt x="11" y="4"/>
                </a:lnTo>
                <a:lnTo>
                  <a:pt x="9" y="3"/>
                </a:lnTo>
                <a:lnTo>
                  <a:pt x="7" y="3"/>
                </a:lnTo>
                <a:lnTo>
                  <a:pt x="7" y="2"/>
                </a:lnTo>
                <a:lnTo>
                  <a:pt x="6" y="2"/>
                </a:lnTo>
                <a:lnTo>
                  <a:pt x="5" y="1"/>
                </a:lnTo>
                <a:lnTo>
                  <a:pt x="3" y="1"/>
                </a:lnTo>
                <a:lnTo>
                  <a:pt x="1" y="0"/>
                </a:lnTo>
                <a:lnTo>
                  <a:pt x="0" y="0"/>
                </a:lnTo>
                <a:lnTo>
                  <a:pt x="0" y="4"/>
                </a:lnTo>
                <a:lnTo>
                  <a:pt x="1" y="4"/>
                </a:lnTo>
                <a:lnTo>
                  <a:pt x="3" y="4"/>
                </a:lnTo>
                <a:lnTo>
                  <a:pt x="3" y="6"/>
                </a:lnTo>
                <a:lnTo>
                  <a:pt x="5" y="6"/>
                </a:lnTo>
                <a:lnTo>
                  <a:pt x="6" y="7"/>
                </a:lnTo>
                <a:lnTo>
                  <a:pt x="7" y="9"/>
                </a:lnTo>
                <a:lnTo>
                  <a:pt x="9" y="9"/>
                </a:lnTo>
                <a:lnTo>
                  <a:pt x="9" y="10"/>
                </a:lnTo>
                <a:lnTo>
                  <a:pt x="11" y="10"/>
                </a:lnTo>
                <a:lnTo>
                  <a:pt x="11" y="12"/>
                </a:lnTo>
                <a:lnTo>
                  <a:pt x="13" y="12"/>
                </a:lnTo>
                <a:lnTo>
                  <a:pt x="13" y="13"/>
                </a:lnTo>
                <a:lnTo>
                  <a:pt x="14" y="14"/>
                </a:lnTo>
                <a:lnTo>
                  <a:pt x="13" y="14"/>
                </a:lnTo>
                <a:lnTo>
                  <a:pt x="11" y="13"/>
                </a:lnTo>
                <a:lnTo>
                  <a:pt x="9" y="12"/>
                </a:lnTo>
                <a:lnTo>
                  <a:pt x="7" y="12"/>
                </a:lnTo>
                <a:lnTo>
                  <a:pt x="7" y="10"/>
                </a:lnTo>
                <a:lnTo>
                  <a:pt x="6" y="10"/>
                </a:lnTo>
                <a:lnTo>
                  <a:pt x="5" y="9"/>
                </a:lnTo>
                <a:lnTo>
                  <a:pt x="3" y="9"/>
                </a:lnTo>
                <a:lnTo>
                  <a:pt x="3" y="7"/>
                </a:lnTo>
                <a:lnTo>
                  <a:pt x="1" y="7"/>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09" name="Line 364"/>
          <p:cNvSpPr>
            <a:spLocks noChangeShapeType="1"/>
          </p:cNvSpPr>
          <p:nvPr/>
        </p:nvSpPr>
        <p:spPr bwMode="auto">
          <a:xfrm>
            <a:off x="6165850" y="250031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10" name="Freeform 365"/>
          <p:cNvSpPr>
            <a:spLocks/>
          </p:cNvSpPr>
          <p:nvPr/>
        </p:nvSpPr>
        <p:spPr bwMode="auto">
          <a:xfrm>
            <a:off x="6159500" y="2482850"/>
            <a:ext cx="12700" cy="6350"/>
          </a:xfrm>
          <a:custGeom>
            <a:avLst/>
            <a:gdLst>
              <a:gd name="T0" fmla="*/ 2147483646 w 24"/>
              <a:gd name="T1" fmla="*/ 2147483646 h 12"/>
              <a:gd name="T2" fmla="*/ 2147483646 w 24"/>
              <a:gd name="T3" fmla="*/ 2147483646 h 12"/>
              <a:gd name="T4" fmla="*/ 2147483646 w 24"/>
              <a:gd name="T5" fmla="*/ 2147483646 h 12"/>
              <a:gd name="T6" fmla="*/ 2147483646 w 24"/>
              <a:gd name="T7" fmla="*/ 2147483646 h 12"/>
              <a:gd name="T8" fmla="*/ 2147483646 w 24"/>
              <a:gd name="T9" fmla="*/ 2147483646 h 12"/>
              <a:gd name="T10" fmla="*/ 0 w 24"/>
              <a:gd name="T11" fmla="*/ 2147483646 h 12"/>
              <a:gd name="T12" fmla="*/ 2147483646 w 24"/>
              <a:gd name="T13" fmla="*/ 0 h 12"/>
              <a:gd name="T14" fmla="*/ 2147483646 w 24"/>
              <a:gd name="T15" fmla="*/ 2147483646 h 12"/>
              <a:gd name="T16" fmla="*/ 2147483646 w 24"/>
              <a:gd name="T17" fmla="*/ 2147483646 h 12"/>
              <a:gd name="T18" fmla="*/ 2147483646 w 24"/>
              <a:gd name="T19" fmla="*/ 2147483646 h 12"/>
              <a:gd name="T20" fmla="*/ 2147483646 w 24"/>
              <a:gd name="T21" fmla="*/ 2147483646 h 12"/>
              <a:gd name="T22" fmla="*/ 2147483646 w 24"/>
              <a:gd name="T23" fmla="*/ 2147483646 h 12"/>
              <a:gd name="T24" fmla="*/ 2147483646 w 24"/>
              <a:gd name="T25" fmla="*/ 2147483646 h 12"/>
              <a:gd name="T26" fmla="*/ 2147483646 w 24"/>
              <a:gd name="T27" fmla="*/ 0 h 12"/>
              <a:gd name="T28" fmla="*/ 2147483646 w 24"/>
              <a:gd name="T29" fmla="*/ 2147483646 h 12"/>
              <a:gd name="T30" fmla="*/ 2147483646 w 24"/>
              <a:gd name="T31" fmla="*/ 2147483646 h 12"/>
              <a:gd name="T32" fmla="*/ 2147483646 w 24"/>
              <a:gd name="T33" fmla="*/ 2147483646 h 12"/>
              <a:gd name="T34" fmla="*/ 2147483646 w 24"/>
              <a:gd name="T35" fmla="*/ 2147483646 h 12"/>
              <a:gd name="T36" fmla="*/ 2147483646 w 24"/>
              <a:gd name="T37" fmla="*/ 2147483646 h 12"/>
              <a:gd name="T38" fmla="*/ 2147483646 w 24"/>
              <a:gd name="T39" fmla="*/ 2147483646 h 12"/>
              <a:gd name="T40" fmla="*/ 2147483646 w 24"/>
              <a:gd name="T41" fmla="*/ 2147483646 h 12"/>
              <a:gd name="T42" fmla="*/ 2147483646 w 24"/>
              <a:gd name="T43" fmla="*/ 2147483646 h 12"/>
              <a:gd name="T44" fmla="*/ 2147483646 w 24"/>
              <a:gd name="T45" fmla="*/ 2147483646 h 12"/>
              <a:gd name="T46" fmla="*/ 2147483646 w 24"/>
              <a:gd name="T47" fmla="*/ 2147483646 h 12"/>
              <a:gd name="T48" fmla="*/ 2147483646 w 24"/>
              <a:gd name="T49" fmla="*/ 2147483646 h 12"/>
              <a:gd name="T50" fmla="*/ 2147483646 w 24"/>
              <a:gd name="T51" fmla="*/ 2147483646 h 12"/>
              <a:gd name="T52" fmla="*/ 2147483646 w 24"/>
              <a:gd name="T53" fmla="*/ 2147483646 h 12"/>
              <a:gd name="T54" fmla="*/ 2147483646 w 24"/>
              <a:gd name="T55" fmla="*/ 2147483646 h 12"/>
              <a:gd name="T56" fmla="*/ 2147483646 w 24"/>
              <a:gd name="T57" fmla="*/ 2147483646 h 12"/>
              <a:gd name="T58" fmla="*/ 2147483646 w 24"/>
              <a:gd name="T59" fmla="*/ 2147483646 h 12"/>
              <a:gd name="T60" fmla="*/ 2147483646 w 24"/>
              <a:gd name="T61" fmla="*/ 2147483646 h 12"/>
              <a:gd name="T62" fmla="*/ 2147483646 w 24"/>
              <a:gd name="T63" fmla="*/ 2147483646 h 12"/>
              <a:gd name="T64" fmla="*/ 2147483646 w 24"/>
              <a:gd name="T65" fmla="*/ 2147483646 h 12"/>
              <a:gd name="T66" fmla="*/ 2147483646 w 24"/>
              <a:gd name="T67" fmla="*/ 2147483646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 h="12">
                <a:moveTo>
                  <a:pt x="14" y="6"/>
                </a:moveTo>
                <a:lnTo>
                  <a:pt x="14" y="5"/>
                </a:lnTo>
                <a:lnTo>
                  <a:pt x="13" y="5"/>
                </a:lnTo>
                <a:lnTo>
                  <a:pt x="13" y="4"/>
                </a:lnTo>
                <a:lnTo>
                  <a:pt x="11" y="4"/>
                </a:lnTo>
                <a:lnTo>
                  <a:pt x="9" y="4"/>
                </a:lnTo>
                <a:lnTo>
                  <a:pt x="7" y="3"/>
                </a:lnTo>
                <a:lnTo>
                  <a:pt x="6" y="3"/>
                </a:lnTo>
                <a:lnTo>
                  <a:pt x="5" y="2"/>
                </a:lnTo>
                <a:lnTo>
                  <a:pt x="3" y="2"/>
                </a:lnTo>
                <a:lnTo>
                  <a:pt x="1" y="2"/>
                </a:lnTo>
                <a:lnTo>
                  <a:pt x="0" y="2"/>
                </a:lnTo>
                <a:lnTo>
                  <a:pt x="7" y="0"/>
                </a:lnTo>
                <a:lnTo>
                  <a:pt x="9" y="0"/>
                </a:lnTo>
                <a:lnTo>
                  <a:pt x="11" y="2"/>
                </a:lnTo>
                <a:lnTo>
                  <a:pt x="13" y="2"/>
                </a:lnTo>
                <a:lnTo>
                  <a:pt x="13" y="3"/>
                </a:lnTo>
                <a:lnTo>
                  <a:pt x="14" y="3"/>
                </a:lnTo>
                <a:lnTo>
                  <a:pt x="15" y="3"/>
                </a:lnTo>
                <a:lnTo>
                  <a:pt x="15" y="4"/>
                </a:lnTo>
                <a:lnTo>
                  <a:pt x="18" y="4"/>
                </a:lnTo>
                <a:lnTo>
                  <a:pt x="18" y="5"/>
                </a:lnTo>
                <a:lnTo>
                  <a:pt x="19" y="5"/>
                </a:lnTo>
                <a:lnTo>
                  <a:pt x="19" y="4"/>
                </a:lnTo>
                <a:lnTo>
                  <a:pt x="19" y="3"/>
                </a:lnTo>
                <a:lnTo>
                  <a:pt x="19" y="2"/>
                </a:lnTo>
                <a:lnTo>
                  <a:pt x="18" y="2"/>
                </a:lnTo>
                <a:lnTo>
                  <a:pt x="18" y="0"/>
                </a:lnTo>
                <a:lnTo>
                  <a:pt x="18" y="2"/>
                </a:lnTo>
                <a:lnTo>
                  <a:pt x="19" y="2"/>
                </a:lnTo>
                <a:lnTo>
                  <a:pt x="19" y="3"/>
                </a:lnTo>
                <a:lnTo>
                  <a:pt x="20" y="3"/>
                </a:lnTo>
                <a:lnTo>
                  <a:pt x="20" y="4"/>
                </a:lnTo>
                <a:lnTo>
                  <a:pt x="19" y="4"/>
                </a:lnTo>
                <a:lnTo>
                  <a:pt x="20" y="4"/>
                </a:lnTo>
                <a:lnTo>
                  <a:pt x="21" y="4"/>
                </a:lnTo>
                <a:lnTo>
                  <a:pt x="21" y="3"/>
                </a:lnTo>
                <a:lnTo>
                  <a:pt x="20" y="2"/>
                </a:lnTo>
                <a:lnTo>
                  <a:pt x="20" y="0"/>
                </a:lnTo>
                <a:lnTo>
                  <a:pt x="20" y="2"/>
                </a:lnTo>
                <a:lnTo>
                  <a:pt x="21" y="3"/>
                </a:lnTo>
                <a:lnTo>
                  <a:pt x="24" y="4"/>
                </a:lnTo>
                <a:lnTo>
                  <a:pt x="21" y="4"/>
                </a:lnTo>
                <a:lnTo>
                  <a:pt x="21" y="5"/>
                </a:lnTo>
                <a:lnTo>
                  <a:pt x="20" y="5"/>
                </a:lnTo>
                <a:lnTo>
                  <a:pt x="20" y="4"/>
                </a:lnTo>
                <a:lnTo>
                  <a:pt x="20" y="5"/>
                </a:lnTo>
                <a:lnTo>
                  <a:pt x="21" y="5"/>
                </a:lnTo>
                <a:lnTo>
                  <a:pt x="21" y="6"/>
                </a:lnTo>
                <a:lnTo>
                  <a:pt x="21" y="5"/>
                </a:lnTo>
                <a:lnTo>
                  <a:pt x="21" y="6"/>
                </a:lnTo>
                <a:lnTo>
                  <a:pt x="21" y="9"/>
                </a:lnTo>
                <a:lnTo>
                  <a:pt x="20" y="6"/>
                </a:lnTo>
                <a:lnTo>
                  <a:pt x="19" y="6"/>
                </a:lnTo>
                <a:lnTo>
                  <a:pt x="19" y="5"/>
                </a:lnTo>
                <a:lnTo>
                  <a:pt x="19" y="9"/>
                </a:lnTo>
                <a:lnTo>
                  <a:pt x="18" y="9"/>
                </a:lnTo>
                <a:lnTo>
                  <a:pt x="18" y="6"/>
                </a:lnTo>
                <a:lnTo>
                  <a:pt x="15" y="6"/>
                </a:lnTo>
                <a:lnTo>
                  <a:pt x="14" y="6"/>
                </a:lnTo>
                <a:lnTo>
                  <a:pt x="19" y="9"/>
                </a:lnTo>
                <a:lnTo>
                  <a:pt x="19" y="10"/>
                </a:lnTo>
                <a:lnTo>
                  <a:pt x="20" y="10"/>
                </a:lnTo>
                <a:lnTo>
                  <a:pt x="20" y="11"/>
                </a:lnTo>
                <a:lnTo>
                  <a:pt x="21" y="11"/>
                </a:lnTo>
                <a:lnTo>
                  <a:pt x="24" y="12"/>
                </a:lnTo>
                <a:lnTo>
                  <a:pt x="21" y="4"/>
                </a:lnTo>
                <a:lnTo>
                  <a:pt x="20" y="3"/>
                </a:lnTo>
                <a:lnTo>
                  <a:pt x="19"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1" name="Freeform 366"/>
          <p:cNvSpPr>
            <a:spLocks/>
          </p:cNvSpPr>
          <p:nvPr/>
        </p:nvSpPr>
        <p:spPr bwMode="auto">
          <a:xfrm>
            <a:off x="6148388" y="2482850"/>
            <a:ext cx="9525" cy="1588"/>
          </a:xfrm>
          <a:custGeom>
            <a:avLst/>
            <a:gdLst>
              <a:gd name="T0" fmla="*/ 2147483646 w 19"/>
              <a:gd name="T1" fmla="*/ 0 h 3"/>
              <a:gd name="T2" fmla="*/ 2147483646 w 19"/>
              <a:gd name="T3" fmla="*/ 0 h 3"/>
              <a:gd name="T4" fmla="*/ 2147483646 w 19"/>
              <a:gd name="T5" fmla="*/ 0 h 3"/>
              <a:gd name="T6" fmla="*/ 2147483646 w 19"/>
              <a:gd name="T7" fmla="*/ 0 h 3"/>
              <a:gd name="T8" fmla="*/ 2147483646 w 19"/>
              <a:gd name="T9" fmla="*/ 0 h 3"/>
              <a:gd name="T10" fmla="*/ 2147483646 w 19"/>
              <a:gd name="T11" fmla="*/ 0 h 3"/>
              <a:gd name="T12" fmla="*/ 2147483646 w 19"/>
              <a:gd name="T13" fmla="*/ 0 h 3"/>
              <a:gd name="T14" fmla="*/ 2147483646 w 19"/>
              <a:gd name="T15" fmla="*/ 0 h 3"/>
              <a:gd name="T16" fmla="*/ 2147483646 w 19"/>
              <a:gd name="T17" fmla="*/ 0 h 3"/>
              <a:gd name="T18" fmla="*/ 2147483646 w 19"/>
              <a:gd name="T19" fmla="*/ 2147483646 h 3"/>
              <a:gd name="T20" fmla="*/ 2147483646 w 19"/>
              <a:gd name="T21" fmla="*/ 2147483646 h 3"/>
              <a:gd name="T22" fmla="*/ 2147483646 w 19"/>
              <a:gd name="T23" fmla="*/ 2147483646 h 3"/>
              <a:gd name="T24" fmla="*/ 2147483646 w 19"/>
              <a:gd name="T25" fmla="*/ 2147483646 h 3"/>
              <a:gd name="T26" fmla="*/ 0 w 19"/>
              <a:gd name="T27" fmla="*/ 2147483646 h 3"/>
              <a:gd name="T28" fmla="*/ 0 w 19"/>
              <a:gd name="T29" fmla="*/ 2147483646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3">
                <a:moveTo>
                  <a:pt x="19" y="0"/>
                </a:moveTo>
                <a:lnTo>
                  <a:pt x="18" y="0"/>
                </a:lnTo>
                <a:lnTo>
                  <a:pt x="16" y="0"/>
                </a:lnTo>
                <a:lnTo>
                  <a:pt x="14" y="0"/>
                </a:lnTo>
                <a:lnTo>
                  <a:pt x="13" y="0"/>
                </a:lnTo>
                <a:lnTo>
                  <a:pt x="12" y="0"/>
                </a:lnTo>
                <a:lnTo>
                  <a:pt x="11" y="0"/>
                </a:lnTo>
                <a:lnTo>
                  <a:pt x="7" y="0"/>
                </a:lnTo>
                <a:lnTo>
                  <a:pt x="6" y="0"/>
                </a:lnTo>
                <a:lnTo>
                  <a:pt x="6" y="2"/>
                </a:lnTo>
                <a:lnTo>
                  <a:pt x="5" y="2"/>
                </a:lnTo>
                <a:lnTo>
                  <a:pt x="4" y="2"/>
                </a:lnTo>
                <a:lnTo>
                  <a:pt x="1" y="2"/>
                </a:lnTo>
                <a:lnTo>
                  <a:pt x="0" y="2"/>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2" name="Freeform 367"/>
          <p:cNvSpPr>
            <a:spLocks/>
          </p:cNvSpPr>
          <p:nvPr/>
        </p:nvSpPr>
        <p:spPr bwMode="auto">
          <a:xfrm>
            <a:off x="6135688" y="2492375"/>
            <a:ext cx="23812" cy="9525"/>
          </a:xfrm>
          <a:custGeom>
            <a:avLst/>
            <a:gdLst>
              <a:gd name="T0" fmla="*/ 2147483646 w 47"/>
              <a:gd name="T1" fmla="*/ 2147483646 h 16"/>
              <a:gd name="T2" fmla="*/ 2147483646 w 47"/>
              <a:gd name="T3" fmla="*/ 2147483646 h 16"/>
              <a:gd name="T4" fmla="*/ 2147483646 w 47"/>
              <a:gd name="T5" fmla="*/ 0 h 16"/>
              <a:gd name="T6" fmla="*/ 2147483646 w 47"/>
              <a:gd name="T7" fmla="*/ 0 h 16"/>
              <a:gd name="T8" fmla="*/ 2147483646 w 47"/>
              <a:gd name="T9" fmla="*/ 0 h 16"/>
              <a:gd name="T10" fmla="*/ 2147483646 w 47"/>
              <a:gd name="T11" fmla="*/ 0 h 16"/>
              <a:gd name="T12" fmla="*/ 2147483646 w 47"/>
              <a:gd name="T13" fmla="*/ 0 h 16"/>
              <a:gd name="T14" fmla="*/ 2147483646 w 47"/>
              <a:gd name="T15" fmla="*/ 2147483646 h 16"/>
              <a:gd name="T16" fmla="*/ 2147483646 w 47"/>
              <a:gd name="T17" fmla="*/ 2147483646 h 16"/>
              <a:gd name="T18" fmla="*/ 2147483646 w 47"/>
              <a:gd name="T19" fmla="*/ 2147483646 h 16"/>
              <a:gd name="T20" fmla="*/ 2147483646 w 47"/>
              <a:gd name="T21" fmla="*/ 2147483646 h 16"/>
              <a:gd name="T22" fmla="*/ 2147483646 w 47"/>
              <a:gd name="T23" fmla="*/ 2147483646 h 16"/>
              <a:gd name="T24" fmla="*/ 2147483646 w 47"/>
              <a:gd name="T25" fmla="*/ 2147483646 h 16"/>
              <a:gd name="T26" fmla="*/ 2147483646 w 47"/>
              <a:gd name="T27" fmla="*/ 2147483646 h 16"/>
              <a:gd name="T28" fmla="*/ 2147483646 w 47"/>
              <a:gd name="T29" fmla="*/ 2147483646 h 16"/>
              <a:gd name="T30" fmla="*/ 2147483646 w 47"/>
              <a:gd name="T31" fmla="*/ 2147483646 h 16"/>
              <a:gd name="T32" fmla="*/ 2147483646 w 47"/>
              <a:gd name="T33" fmla="*/ 2147483646 h 16"/>
              <a:gd name="T34" fmla="*/ 2147483646 w 47"/>
              <a:gd name="T35" fmla="*/ 2147483646 h 16"/>
              <a:gd name="T36" fmla="*/ 2147483646 w 47"/>
              <a:gd name="T37" fmla="*/ 2147483646 h 16"/>
              <a:gd name="T38" fmla="*/ 2147483646 w 47"/>
              <a:gd name="T39" fmla="*/ 2147483646 h 16"/>
              <a:gd name="T40" fmla="*/ 2147483646 w 47"/>
              <a:gd name="T41" fmla="*/ 2147483646 h 16"/>
              <a:gd name="T42" fmla="*/ 2147483646 w 47"/>
              <a:gd name="T43" fmla="*/ 2147483646 h 16"/>
              <a:gd name="T44" fmla="*/ 2147483646 w 47"/>
              <a:gd name="T45" fmla="*/ 2147483646 h 16"/>
              <a:gd name="T46" fmla="*/ 0 w 47"/>
              <a:gd name="T47" fmla="*/ 2147483646 h 16"/>
              <a:gd name="T48" fmla="*/ 2147483646 w 47"/>
              <a:gd name="T49" fmla="*/ 2147483646 h 16"/>
              <a:gd name="T50" fmla="*/ 2147483646 w 47"/>
              <a:gd name="T51" fmla="*/ 2147483646 h 16"/>
              <a:gd name="T52" fmla="*/ 2147483646 w 47"/>
              <a:gd name="T53" fmla="*/ 2147483646 h 16"/>
              <a:gd name="T54" fmla="*/ 2147483646 w 47"/>
              <a:gd name="T55" fmla="*/ 2147483646 h 16"/>
              <a:gd name="T56" fmla="*/ 2147483646 w 47"/>
              <a:gd name="T57" fmla="*/ 2147483646 h 16"/>
              <a:gd name="T58" fmla="*/ 2147483646 w 47"/>
              <a:gd name="T59" fmla="*/ 2147483646 h 16"/>
              <a:gd name="T60" fmla="*/ 2147483646 w 47"/>
              <a:gd name="T61" fmla="*/ 2147483646 h 16"/>
              <a:gd name="T62" fmla="*/ 2147483646 w 47"/>
              <a:gd name="T63" fmla="*/ 2147483646 h 16"/>
              <a:gd name="T64" fmla="*/ 2147483646 w 47"/>
              <a:gd name="T65" fmla="*/ 2147483646 h 16"/>
              <a:gd name="T66" fmla="*/ 2147483646 w 47"/>
              <a:gd name="T67" fmla="*/ 2147483646 h 16"/>
              <a:gd name="T68" fmla="*/ 2147483646 w 47"/>
              <a:gd name="T69" fmla="*/ 2147483646 h 16"/>
              <a:gd name="T70" fmla="*/ 2147483646 w 47"/>
              <a:gd name="T71" fmla="*/ 2147483646 h 16"/>
              <a:gd name="T72" fmla="*/ 2147483646 w 47"/>
              <a:gd name="T73" fmla="*/ 2147483646 h 16"/>
              <a:gd name="T74" fmla="*/ 2147483646 w 47"/>
              <a:gd name="T75" fmla="*/ 2147483646 h 16"/>
              <a:gd name="T76" fmla="*/ 2147483646 w 47"/>
              <a:gd name="T77" fmla="*/ 2147483646 h 16"/>
              <a:gd name="T78" fmla="*/ 2147483646 w 47"/>
              <a:gd name="T79" fmla="*/ 2147483646 h 16"/>
              <a:gd name="T80" fmla="*/ 2147483646 w 47"/>
              <a:gd name="T81" fmla="*/ 2147483646 h 16"/>
              <a:gd name="T82" fmla="*/ 2147483646 w 47"/>
              <a:gd name="T83" fmla="*/ 2147483646 h 16"/>
              <a:gd name="T84" fmla="*/ 2147483646 w 47"/>
              <a:gd name="T85" fmla="*/ 2147483646 h 16"/>
              <a:gd name="T86" fmla="*/ 2147483646 w 47"/>
              <a:gd name="T87" fmla="*/ 2147483646 h 16"/>
              <a:gd name="T88" fmla="*/ 2147483646 w 47"/>
              <a:gd name="T89" fmla="*/ 2147483646 h 16"/>
              <a:gd name="T90" fmla="*/ 2147483646 w 47"/>
              <a:gd name="T91" fmla="*/ 2147483646 h 16"/>
              <a:gd name="T92" fmla="*/ 2147483646 w 47"/>
              <a:gd name="T93" fmla="*/ 2147483646 h 16"/>
              <a:gd name="T94" fmla="*/ 2147483646 w 47"/>
              <a:gd name="T95" fmla="*/ 2147483646 h 16"/>
              <a:gd name="T96" fmla="*/ 2147483646 w 47"/>
              <a:gd name="T97" fmla="*/ 2147483646 h 16"/>
              <a:gd name="T98" fmla="*/ 2147483646 w 47"/>
              <a:gd name="T99" fmla="*/ 2147483646 h 16"/>
              <a:gd name="T100" fmla="*/ 2147483646 w 47"/>
              <a:gd name="T101" fmla="*/ 2147483646 h 16"/>
              <a:gd name="T102" fmla="*/ 2147483646 w 47"/>
              <a:gd name="T103" fmla="*/ 2147483646 h 16"/>
              <a:gd name="T104" fmla="*/ 2147483646 w 47"/>
              <a:gd name="T105" fmla="*/ 2147483646 h 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 h="16">
                <a:moveTo>
                  <a:pt x="24" y="2"/>
                </a:moveTo>
                <a:lnTo>
                  <a:pt x="25" y="2"/>
                </a:lnTo>
                <a:lnTo>
                  <a:pt x="28" y="2"/>
                </a:lnTo>
                <a:lnTo>
                  <a:pt x="29" y="2"/>
                </a:lnTo>
                <a:lnTo>
                  <a:pt x="29" y="0"/>
                </a:lnTo>
                <a:lnTo>
                  <a:pt x="30" y="0"/>
                </a:lnTo>
                <a:lnTo>
                  <a:pt x="31" y="0"/>
                </a:lnTo>
                <a:lnTo>
                  <a:pt x="35" y="0"/>
                </a:lnTo>
                <a:lnTo>
                  <a:pt x="36" y="0"/>
                </a:lnTo>
                <a:lnTo>
                  <a:pt x="37" y="0"/>
                </a:lnTo>
                <a:lnTo>
                  <a:pt x="38" y="0"/>
                </a:lnTo>
                <a:lnTo>
                  <a:pt x="40" y="0"/>
                </a:lnTo>
                <a:lnTo>
                  <a:pt x="42" y="0"/>
                </a:lnTo>
                <a:lnTo>
                  <a:pt x="43" y="0"/>
                </a:lnTo>
                <a:lnTo>
                  <a:pt x="43" y="2"/>
                </a:lnTo>
                <a:lnTo>
                  <a:pt x="44" y="2"/>
                </a:lnTo>
                <a:lnTo>
                  <a:pt x="47" y="2"/>
                </a:lnTo>
                <a:lnTo>
                  <a:pt x="47" y="6"/>
                </a:lnTo>
                <a:lnTo>
                  <a:pt x="44" y="5"/>
                </a:lnTo>
                <a:lnTo>
                  <a:pt x="43" y="5"/>
                </a:lnTo>
                <a:lnTo>
                  <a:pt x="42" y="4"/>
                </a:lnTo>
                <a:lnTo>
                  <a:pt x="40" y="4"/>
                </a:lnTo>
                <a:lnTo>
                  <a:pt x="38" y="4"/>
                </a:lnTo>
                <a:lnTo>
                  <a:pt x="37" y="4"/>
                </a:lnTo>
                <a:lnTo>
                  <a:pt x="36" y="4"/>
                </a:lnTo>
                <a:lnTo>
                  <a:pt x="36" y="3"/>
                </a:lnTo>
                <a:lnTo>
                  <a:pt x="35" y="3"/>
                </a:lnTo>
                <a:lnTo>
                  <a:pt x="31" y="3"/>
                </a:lnTo>
                <a:lnTo>
                  <a:pt x="30" y="3"/>
                </a:lnTo>
                <a:lnTo>
                  <a:pt x="29" y="3"/>
                </a:lnTo>
                <a:lnTo>
                  <a:pt x="28" y="4"/>
                </a:lnTo>
                <a:lnTo>
                  <a:pt x="25" y="4"/>
                </a:lnTo>
                <a:lnTo>
                  <a:pt x="24" y="4"/>
                </a:lnTo>
                <a:lnTo>
                  <a:pt x="20" y="4"/>
                </a:lnTo>
                <a:lnTo>
                  <a:pt x="17" y="4"/>
                </a:lnTo>
                <a:lnTo>
                  <a:pt x="17" y="5"/>
                </a:lnTo>
                <a:lnTo>
                  <a:pt x="20" y="5"/>
                </a:lnTo>
                <a:lnTo>
                  <a:pt x="13" y="6"/>
                </a:lnTo>
                <a:lnTo>
                  <a:pt x="12" y="6"/>
                </a:lnTo>
                <a:lnTo>
                  <a:pt x="9" y="8"/>
                </a:lnTo>
                <a:lnTo>
                  <a:pt x="8" y="9"/>
                </a:lnTo>
                <a:lnTo>
                  <a:pt x="7" y="11"/>
                </a:lnTo>
                <a:lnTo>
                  <a:pt x="6" y="11"/>
                </a:lnTo>
                <a:lnTo>
                  <a:pt x="6" y="12"/>
                </a:lnTo>
                <a:lnTo>
                  <a:pt x="2" y="12"/>
                </a:lnTo>
                <a:lnTo>
                  <a:pt x="2" y="14"/>
                </a:lnTo>
                <a:lnTo>
                  <a:pt x="1" y="14"/>
                </a:lnTo>
                <a:lnTo>
                  <a:pt x="0" y="15"/>
                </a:lnTo>
                <a:lnTo>
                  <a:pt x="1" y="15"/>
                </a:lnTo>
                <a:lnTo>
                  <a:pt x="1" y="14"/>
                </a:lnTo>
                <a:lnTo>
                  <a:pt x="2" y="14"/>
                </a:lnTo>
                <a:lnTo>
                  <a:pt x="2" y="12"/>
                </a:lnTo>
                <a:lnTo>
                  <a:pt x="6" y="12"/>
                </a:lnTo>
                <a:lnTo>
                  <a:pt x="7" y="11"/>
                </a:lnTo>
                <a:lnTo>
                  <a:pt x="8" y="11"/>
                </a:lnTo>
                <a:lnTo>
                  <a:pt x="8" y="9"/>
                </a:lnTo>
                <a:lnTo>
                  <a:pt x="9" y="9"/>
                </a:lnTo>
                <a:lnTo>
                  <a:pt x="9" y="8"/>
                </a:lnTo>
                <a:lnTo>
                  <a:pt x="12" y="8"/>
                </a:lnTo>
                <a:lnTo>
                  <a:pt x="13" y="8"/>
                </a:lnTo>
                <a:lnTo>
                  <a:pt x="13" y="6"/>
                </a:lnTo>
                <a:lnTo>
                  <a:pt x="14" y="5"/>
                </a:lnTo>
                <a:lnTo>
                  <a:pt x="16" y="4"/>
                </a:lnTo>
                <a:lnTo>
                  <a:pt x="16" y="12"/>
                </a:lnTo>
                <a:lnTo>
                  <a:pt x="14" y="12"/>
                </a:lnTo>
                <a:lnTo>
                  <a:pt x="13" y="14"/>
                </a:lnTo>
                <a:lnTo>
                  <a:pt x="12" y="14"/>
                </a:lnTo>
                <a:lnTo>
                  <a:pt x="12" y="15"/>
                </a:lnTo>
                <a:lnTo>
                  <a:pt x="9" y="15"/>
                </a:lnTo>
                <a:lnTo>
                  <a:pt x="8" y="16"/>
                </a:lnTo>
                <a:lnTo>
                  <a:pt x="8" y="9"/>
                </a:lnTo>
                <a:lnTo>
                  <a:pt x="9" y="9"/>
                </a:lnTo>
                <a:lnTo>
                  <a:pt x="13" y="6"/>
                </a:lnTo>
                <a:lnTo>
                  <a:pt x="14" y="6"/>
                </a:lnTo>
                <a:lnTo>
                  <a:pt x="13" y="6"/>
                </a:lnTo>
                <a:lnTo>
                  <a:pt x="13" y="8"/>
                </a:lnTo>
                <a:lnTo>
                  <a:pt x="17" y="11"/>
                </a:lnTo>
                <a:lnTo>
                  <a:pt x="16" y="12"/>
                </a:lnTo>
                <a:lnTo>
                  <a:pt x="17" y="5"/>
                </a:lnTo>
                <a:lnTo>
                  <a:pt x="16" y="6"/>
                </a:lnTo>
                <a:lnTo>
                  <a:pt x="14" y="6"/>
                </a:lnTo>
                <a:lnTo>
                  <a:pt x="16" y="4"/>
                </a:lnTo>
                <a:lnTo>
                  <a:pt x="17" y="4"/>
                </a:lnTo>
                <a:lnTo>
                  <a:pt x="23" y="4"/>
                </a:lnTo>
                <a:lnTo>
                  <a:pt x="23" y="3"/>
                </a:lnTo>
                <a:lnTo>
                  <a:pt x="23" y="9"/>
                </a:lnTo>
                <a:lnTo>
                  <a:pt x="22" y="9"/>
                </a:lnTo>
                <a:lnTo>
                  <a:pt x="23" y="9"/>
                </a:lnTo>
                <a:lnTo>
                  <a:pt x="24" y="9"/>
                </a:lnTo>
                <a:lnTo>
                  <a:pt x="25" y="8"/>
                </a:lnTo>
                <a:lnTo>
                  <a:pt x="28" y="8"/>
                </a:lnTo>
                <a:lnTo>
                  <a:pt x="29" y="8"/>
                </a:lnTo>
                <a:lnTo>
                  <a:pt x="30" y="8"/>
                </a:lnTo>
                <a:lnTo>
                  <a:pt x="31" y="8"/>
                </a:lnTo>
                <a:lnTo>
                  <a:pt x="31" y="6"/>
                </a:lnTo>
                <a:lnTo>
                  <a:pt x="35" y="6"/>
                </a:lnTo>
                <a:lnTo>
                  <a:pt x="36" y="6"/>
                </a:lnTo>
                <a:lnTo>
                  <a:pt x="37" y="6"/>
                </a:lnTo>
                <a:lnTo>
                  <a:pt x="38" y="8"/>
                </a:lnTo>
                <a:lnTo>
                  <a:pt x="40" y="8"/>
                </a:lnTo>
                <a:lnTo>
                  <a:pt x="42" y="8"/>
                </a:lnTo>
                <a:lnTo>
                  <a:pt x="43" y="8"/>
                </a:lnTo>
                <a:lnTo>
                  <a:pt x="44" y="8"/>
                </a:lnTo>
                <a:lnTo>
                  <a:pt x="44" y="9"/>
                </a:lnTo>
                <a:lnTo>
                  <a:pt x="47" y="9"/>
                </a:lnTo>
                <a:lnTo>
                  <a:pt x="47"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3" name="Freeform 368"/>
          <p:cNvSpPr>
            <a:spLocks/>
          </p:cNvSpPr>
          <p:nvPr/>
        </p:nvSpPr>
        <p:spPr bwMode="auto">
          <a:xfrm>
            <a:off x="6170613" y="2498725"/>
            <a:ext cx="1587" cy="1588"/>
          </a:xfrm>
          <a:custGeom>
            <a:avLst/>
            <a:gdLst>
              <a:gd name="T0" fmla="*/ 0 w 1"/>
              <a:gd name="T1" fmla="*/ 0 h 3"/>
              <a:gd name="T2" fmla="*/ 0 w 1"/>
              <a:gd name="T3" fmla="*/ 2147483646 h 3"/>
              <a:gd name="T4" fmla="*/ 2147483646 w 1"/>
              <a:gd name="T5" fmla="*/ 2147483646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2"/>
                </a:lnTo>
                <a:lnTo>
                  <a:pt x="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4" name="Freeform 369"/>
          <p:cNvSpPr>
            <a:spLocks/>
          </p:cNvSpPr>
          <p:nvPr/>
        </p:nvSpPr>
        <p:spPr bwMode="auto">
          <a:xfrm>
            <a:off x="6143625" y="2493963"/>
            <a:ext cx="3175" cy="4762"/>
          </a:xfrm>
          <a:custGeom>
            <a:avLst/>
            <a:gdLst>
              <a:gd name="T0" fmla="*/ 2147483646 w 6"/>
              <a:gd name="T1" fmla="*/ 2147483646 h 8"/>
              <a:gd name="T2" fmla="*/ 0 w 6"/>
              <a:gd name="T3" fmla="*/ 2147483646 h 8"/>
              <a:gd name="T4" fmla="*/ 2147483646 w 6"/>
              <a:gd name="T5" fmla="*/ 2147483646 h 8"/>
              <a:gd name="T6" fmla="*/ 2147483646 w 6"/>
              <a:gd name="T7" fmla="*/ 2147483646 h 8"/>
              <a:gd name="T8" fmla="*/ 2147483646 w 6"/>
              <a:gd name="T9" fmla="*/ 2147483646 h 8"/>
              <a:gd name="T10" fmla="*/ 2147483646 w 6"/>
              <a:gd name="T11" fmla="*/ 2147483646 h 8"/>
              <a:gd name="T12" fmla="*/ 2147483646 w 6"/>
              <a:gd name="T13" fmla="*/ 2147483646 h 8"/>
              <a:gd name="T14" fmla="*/ 2147483646 w 6"/>
              <a:gd name="T15" fmla="*/ 0 h 8"/>
              <a:gd name="T16" fmla="*/ 2147483646 w 6"/>
              <a:gd name="T17" fmla="*/ 0 h 8"/>
              <a:gd name="T18" fmla="*/ 2147483646 w 6"/>
              <a:gd name="T19" fmla="*/ 0 h 8"/>
              <a:gd name="T20" fmla="*/ 2147483646 w 6"/>
              <a:gd name="T21" fmla="*/ 2147483646 h 8"/>
              <a:gd name="T22" fmla="*/ 2147483646 w 6"/>
              <a:gd name="T23" fmla="*/ 214748364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8">
                <a:moveTo>
                  <a:pt x="3" y="8"/>
                </a:moveTo>
                <a:lnTo>
                  <a:pt x="0" y="8"/>
                </a:lnTo>
                <a:lnTo>
                  <a:pt x="3" y="8"/>
                </a:lnTo>
                <a:lnTo>
                  <a:pt x="5" y="6"/>
                </a:lnTo>
                <a:lnTo>
                  <a:pt x="5" y="1"/>
                </a:lnTo>
                <a:lnTo>
                  <a:pt x="3" y="2"/>
                </a:lnTo>
                <a:lnTo>
                  <a:pt x="3" y="1"/>
                </a:lnTo>
                <a:lnTo>
                  <a:pt x="3" y="0"/>
                </a:lnTo>
                <a:lnTo>
                  <a:pt x="5" y="0"/>
                </a:lnTo>
                <a:lnTo>
                  <a:pt x="6" y="0"/>
                </a:lnTo>
                <a:lnTo>
                  <a:pt x="6" y="1"/>
                </a:lnTo>
                <a:lnTo>
                  <a:pt x="5"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5" name="Freeform 370"/>
          <p:cNvSpPr>
            <a:spLocks/>
          </p:cNvSpPr>
          <p:nvPr/>
        </p:nvSpPr>
        <p:spPr bwMode="auto">
          <a:xfrm>
            <a:off x="6130925" y="2482850"/>
            <a:ext cx="15875" cy="11113"/>
          </a:xfrm>
          <a:custGeom>
            <a:avLst/>
            <a:gdLst>
              <a:gd name="T0" fmla="*/ 2147483646 w 30"/>
              <a:gd name="T1" fmla="*/ 2147483646 h 23"/>
              <a:gd name="T2" fmla="*/ 2147483646 w 30"/>
              <a:gd name="T3" fmla="*/ 2147483646 h 23"/>
              <a:gd name="T4" fmla="*/ 2147483646 w 30"/>
              <a:gd name="T5" fmla="*/ 2147483646 h 23"/>
              <a:gd name="T6" fmla="*/ 2147483646 w 30"/>
              <a:gd name="T7" fmla="*/ 2147483646 h 23"/>
              <a:gd name="T8" fmla="*/ 2147483646 w 30"/>
              <a:gd name="T9" fmla="*/ 2147483646 h 23"/>
              <a:gd name="T10" fmla="*/ 2147483646 w 30"/>
              <a:gd name="T11" fmla="*/ 2147483646 h 23"/>
              <a:gd name="T12" fmla="*/ 2147483646 w 30"/>
              <a:gd name="T13" fmla="*/ 2147483646 h 23"/>
              <a:gd name="T14" fmla="*/ 2147483646 w 30"/>
              <a:gd name="T15" fmla="*/ 2147483646 h 23"/>
              <a:gd name="T16" fmla="*/ 2147483646 w 30"/>
              <a:gd name="T17" fmla="*/ 2147483646 h 23"/>
              <a:gd name="T18" fmla="*/ 2147483646 w 30"/>
              <a:gd name="T19" fmla="*/ 2147483646 h 23"/>
              <a:gd name="T20" fmla="*/ 2147483646 w 30"/>
              <a:gd name="T21" fmla="*/ 2147483646 h 23"/>
              <a:gd name="T22" fmla="*/ 2147483646 w 30"/>
              <a:gd name="T23" fmla="*/ 2147483646 h 23"/>
              <a:gd name="T24" fmla="*/ 2147483646 w 30"/>
              <a:gd name="T25" fmla="*/ 2147483646 h 23"/>
              <a:gd name="T26" fmla="*/ 2147483646 w 30"/>
              <a:gd name="T27" fmla="*/ 2147483646 h 23"/>
              <a:gd name="T28" fmla="*/ 2147483646 w 30"/>
              <a:gd name="T29" fmla="*/ 2147483646 h 23"/>
              <a:gd name="T30" fmla="*/ 2147483646 w 30"/>
              <a:gd name="T31" fmla="*/ 2147483646 h 23"/>
              <a:gd name="T32" fmla="*/ 2147483646 w 30"/>
              <a:gd name="T33" fmla="*/ 2147483646 h 23"/>
              <a:gd name="T34" fmla="*/ 2147483646 w 30"/>
              <a:gd name="T35" fmla="*/ 2147483646 h 23"/>
              <a:gd name="T36" fmla="*/ 2147483646 w 30"/>
              <a:gd name="T37" fmla="*/ 2147483646 h 23"/>
              <a:gd name="T38" fmla="*/ 2147483646 w 30"/>
              <a:gd name="T39" fmla="*/ 2147483646 h 23"/>
              <a:gd name="T40" fmla="*/ 0 w 30"/>
              <a:gd name="T41" fmla="*/ 2147483646 h 23"/>
              <a:gd name="T42" fmla="*/ 2147483646 w 30"/>
              <a:gd name="T43" fmla="*/ 2147483646 h 23"/>
              <a:gd name="T44" fmla="*/ 2147483646 w 30"/>
              <a:gd name="T45" fmla="*/ 2147483646 h 23"/>
              <a:gd name="T46" fmla="*/ 2147483646 w 30"/>
              <a:gd name="T47" fmla="*/ 2147483646 h 23"/>
              <a:gd name="T48" fmla="*/ 2147483646 w 30"/>
              <a:gd name="T49" fmla="*/ 2147483646 h 23"/>
              <a:gd name="T50" fmla="*/ 2147483646 w 30"/>
              <a:gd name="T51" fmla="*/ 2147483646 h 23"/>
              <a:gd name="T52" fmla="*/ 2147483646 w 30"/>
              <a:gd name="T53" fmla="*/ 2147483646 h 23"/>
              <a:gd name="T54" fmla="*/ 2147483646 w 30"/>
              <a:gd name="T55" fmla="*/ 2147483646 h 23"/>
              <a:gd name="T56" fmla="*/ 2147483646 w 30"/>
              <a:gd name="T57" fmla="*/ 2147483646 h 23"/>
              <a:gd name="T58" fmla="*/ 2147483646 w 30"/>
              <a:gd name="T59" fmla="*/ 2147483646 h 23"/>
              <a:gd name="T60" fmla="*/ 2147483646 w 30"/>
              <a:gd name="T61" fmla="*/ 2147483646 h 23"/>
              <a:gd name="T62" fmla="*/ 2147483646 w 30"/>
              <a:gd name="T63" fmla="*/ 2147483646 h 23"/>
              <a:gd name="T64" fmla="*/ 2147483646 w 30"/>
              <a:gd name="T65" fmla="*/ 2147483646 h 23"/>
              <a:gd name="T66" fmla="*/ 2147483646 w 30"/>
              <a:gd name="T67" fmla="*/ 2147483646 h 23"/>
              <a:gd name="T68" fmla="*/ 2147483646 w 30"/>
              <a:gd name="T69" fmla="*/ 2147483646 h 23"/>
              <a:gd name="T70" fmla="*/ 2147483646 w 30"/>
              <a:gd name="T71" fmla="*/ 0 h 23"/>
              <a:gd name="T72" fmla="*/ 2147483646 w 30"/>
              <a:gd name="T73" fmla="*/ 0 h 23"/>
              <a:gd name="T74" fmla="*/ 2147483646 w 30"/>
              <a:gd name="T75" fmla="*/ 2147483646 h 23"/>
              <a:gd name="T76" fmla="*/ 2147483646 w 30"/>
              <a:gd name="T77" fmla="*/ 2147483646 h 23"/>
              <a:gd name="T78" fmla="*/ 2147483646 w 30"/>
              <a:gd name="T79" fmla="*/ 2147483646 h 23"/>
              <a:gd name="T80" fmla="*/ 2147483646 w 30"/>
              <a:gd name="T81" fmla="*/ 2147483646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 h="23">
                <a:moveTo>
                  <a:pt x="27" y="4"/>
                </a:moveTo>
                <a:lnTo>
                  <a:pt x="24" y="4"/>
                </a:lnTo>
                <a:lnTo>
                  <a:pt x="23" y="5"/>
                </a:lnTo>
                <a:lnTo>
                  <a:pt x="21" y="5"/>
                </a:lnTo>
                <a:lnTo>
                  <a:pt x="21" y="6"/>
                </a:lnTo>
                <a:lnTo>
                  <a:pt x="20" y="6"/>
                </a:lnTo>
                <a:lnTo>
                  <a:pt x="19" y="6"/>
                </a:lnTo>
                <a:lnTo>
                  <a:pt x="19" y="9"/>
                </a:lnTo>
                <a:lnTo>
                  <a:pt x="16" y="9"/>
                </a:lnTo>
                <a:lnTo>
                  <a:pt x="15" y="10"/>
                </a:lnTo>
                <a:lnTo>
                  <a:pt x="14" y="11"/>
                </a:lnTo>
                <a:lnTo>
                  <a:pt x="13" y="11"/>
                </a:lnTo>
                <a:lnTo>
                  <a:pt x="13" y="12"/>
                </a:lnTo>
                <a:lnTo>
                  <a:pt x="9" y="12"/>
                </a:lnTo>
                <a:lnTo>
                  <a:pt x="8" y="13"/>
                </a:lnTo>
                <a:lnTo>
                  <a:pt x="7" y="15"/>
                </a:lnTo>
                <a:lnTo>
                  <a:pt x="2" y="15"/>
                </a:lnTo>
                <a:lnTo>
                  <a:pt x="1" y="15"/>
                </a:lnTo>
                <a:lnTo>
                  <a:pt x="1" y="17"/>
                </a:lnTo>
                <a:lnTo>
                  <a:pt x="1" y="22"/>
                </a:lnTo>
                <a:lnTo>
                  <a:pt x="0" y="23"/>
                </a:lnTo>
                <a:lnTo>
                  <a:pt x="1" y="22"/>
                </a:lnTo>
                <a:lnTo>
                  <a:pt x="2" y="20"/>
                </a:lnTo>
                <a:lnTo>
                  <a:pt x="7" y="10"/>
                </a:lnTo>
                <a:lnTo>
                  <a:pt x="8" y="10"/>
                </a:lnTo>
                <a:lnTo>
                  <a:pt x="9" y="9"/>
                </a:lnTo>
                <a:lnTo>
                  <a:pt x="13" y="6"/>
                </a:lnTo>
                <a:lnTo>
                  <a:pt x="14" y="6"/>
                </a:lnTo>
                <a:lnTo>
                  <a:pt x="14" y="5"/>
                </a:lnTo>
                <a:lnTo>
                  <a:pt x="15" y="5"/>
                </a:lnTo>
                <a:lnTo>
                  <a:pt x="16" y="4"/>
                </a:lnTo>
                <a:lnTo>
                  <a:pt x="19" y="4"/>
                </a:lnTo>
                <a:lnTo>
                  <a:pt x="20" y="3"/>
                </a:lnTo>
                <a:lnTo>
                  <a:pt x="21" y="2"/>
                </a:lnTo>
                <a:lnTo>
                  <a:pt x="23" y="2"/>
                </a:lnTo>
                <a:lnTo>
                  <a:pt x="24" y="0"/>
                </a:lnTo>
                <a:lnTo>
                  <a:pt x="27" y="0"/>
                </a:lnTo>
                <a:lnTo>
                  <a:pt x="29" y="3"/>
                </a:lnTo>
                <a:lnTo>
                  <a:pt x="27" y="4"/>
                </a:lnTo>
                <a:lnTo>
                  <a:pt x="29" y="3"/>
                </a:lnTo>
                <a:lnTo>
                  <a:pt x="3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6" name="Freeform 371"/>
          <p:cNvSpPr>
            <a:spLocks/>
          </p:cNvSpPr>
          <p:nvPr/>
        </p:nvSpPr>
        <p:spPr bwMode="auto">
          <a:xfrm>
            <a:off x="6157913" y="2482850"/>
            <a:ext cx="1587" cy="1588"/>
          </a:xfrm>
          <a:custGeom>
            <a:avLst/>
            <a:gdLst>
              <a:gd name="T0" fmla="*/ 0 w 4"/>
              <a:gd name="T1" fmla="*/ 0 h 2"/>
              <a:gd name="T2" fmla="*/ 2147483646 w 4"/>
              <a:gd name="T3" fmla="*/ 0 h 2"/>
              <a:gd name="T4" fmla="*/ 2147483646 w 4"/>
              <a:gd name="T5" fmla="*/ 0 h 2"/>
              <a:gd name="T6" fmla="*/ 2147483646 w 4"/>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0" y="0"/>
                </a:moveTo>
                <a:lnTo>
                  <a:pt x="1" y="0"/>
                </a:lnTo>
                <a:lnTo>
                  <a:pt x="4" y="0"/>
                </a:lnTo>
                <a:lnTo>
                  <a:pt x="4"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7" name="Freeform 372"/>
          <p:cNvSpPr>
            <a:spLocks/>
          </p:cNvSpPr>
          <p:nvPr/>
        </p:nvSpPr>
        <p:spPr bwMode="auto">
          <a:xfrm>
            <a:off x="6122988" y="2487613"/>
            <a:ext cx="12700" cy="14287"/>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0 h 27"/>
              <a:gd name="T28" fmla="*/ 2147483646 w 24"/>
              <a:gd name="T29" fmla="*/ 2147483646 h 27"/>
              <a:gd name="T30" fmla="*/ 0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2147483646 w 24"/>
              <a:gd name="T61" fmla="*/ 2147483646 h 27"/>
              <a:gd name="T62" fmla="*/ 2147483646 w 24"/>
              <a:gd name="T63" fmla="*/ 2147483646 h 27"/>
              <a:gd name="T64" fmla="*/ 2147483646 w 24"/>
              <a:gd name="T65" fmla="*/ 2147483646 h 27"/>
              <a:gd name="T66" fmla="*/ 2147483646 w 24"/>
              <a:gd name="T67" fmla="*/ 2147483646 h 27"/>
              <a:gd name="T68" fmla="*/ 2147483646 w 24"/>
              <a:gd name="T69" fmla="*/ 2147483646 h 27"/>
              <a:gd name="T70" fmla="*/ 2147483646 w 24"/>
              <a:gd name="T71" fmla="*/ 2147483646 h 27"/>
              <a:gd name="T72" fmla="*/ 2147483646 w 24"/>
              <a:gd name="T73" fmla="*/ 2147483646 h 27"/>
              <a:gd name="T74" fmla="*/ 2147483646 w 24"/>
              <a:gd name="T75" fmla="*/ 2147483646 h 27"/>
              <a:gd name="T76" fmla="*/ 2147483646 w 24"/>
              <a:gd name="T77" fmla="*/ 2147483646 h 27"/>
              <a:gd name="T78" fmla="*/ 2147483646 w 24"/>
              <a:gd name="T79" fmla="*/ 2147483646 h 27"/>
              <a:gd name="T80" fmla="*/ 2147483646 w 24"/>
              <a:gd name="T81" fmla="*/ 2147483646 h 27"/>
              <a:gd name="T82" fmla="*/ 2147483646 w 24"/>
              <a:gd name="T83" fmla="*/ 2147483646 h 27"/>
              <a:gd name="T84" fmla="*/ 2147483646 w 24"/>
              <a:gd name="T85" fmla="*/ 2147483646 h 27"/>
              <a:gd name="T86" fmla="*/ 2147483646 w 24"/>
              <a:gd name="T87" fmla="*/ 2147483646 h 27"/>
              <a:gd name="T88" fmla="*/ 2147483646 w 24"/>
              <a:gd name="T89" fmla="*/ 2147483646 h 27"/>
              <a:gd name="T90" fmla="*/ 2147483646 w 24"/>
              <a:gd name="T91" fmla="*/ 2147483646 h 27"/>
              <a:gd name="T92" fmla="*/ 2147483646 w 24"/>
              <a:gd name="T93" fmla="*/ 2147483646 h 27"/>
              <a:gd name="T94" fmla="*/ 2147483646 w 24"/>
              <a:gd name="T95" fmla="*/ 2147483646 h 27"/>
              <a:gd name="T96" fmla="*/ 2147483646 w 24"/>
              <a:gd name="T97" fmla="*/ 2147483646 h 27"/>
              <a:gd name="T98" fmla="*/ 2147483646 w 24"/>
              <a:gd name="T99" fmla="*/ 2147483646 h 27"/>
              <a:gd name="T100" fmla="*/ 2147483646 w 24"/>
              <a:gd name="T101" fmla="*/ 2147483646 h 27"/>
              <a:gd name="T102" fmla="*/ 2147483646 w 24"/>
              <a:gd name="T103" fmla="*/ 2147483646 h 27"/>
              <a:gd name="T104" fmla="*/ 2147483646 w 24"/>
              <a:gd name="T105" fmla="*/ 2147483646 h 27"/>
              <a:gd name="T106" fmla="*/ 2147483646 w 24"/>
              <a:gd name="T107" fmla="*/ 2147483646 h 27"/>
              <a:gd name="T108" fmla="*/ 2147483646 w 24"/>
              <a:gd name="T109" fmla="*/ 2147483646 h 27"/>
              <a:gd name="T110" fmla="*/ 2147483646 w 24"/>
              <a:gd name="T111" fmla="*/ 2147483646 h 27"/>
              <a:gd name="T112" fmla="*/ 2147483646 w 24"/>
              <a:gd name="T113" fmla="*/ 2147483646 h 27"/>
              <a:gd name="T114" fmla="*/ 2147483646 w 24"/>
              <a:gd name="T115" fmla="*/ 2147483646 h 27"/>
              <a:gd name="T116" fmla="*/ 2147483646 w 24"/>
              <a:gd name="T117" fmla="*/ 2147483646 h 27"/>
              <a:gd name="T118" fmla="*/ 2147483646 w 24"/>
              <a:gd name="T119" fmla="*/ 2147483646 h 27"/>
              <a:gd name="T120" fmla="*/ 2147483646 w 24"/>
              <a:gd name="T121" fmla="*/ 2147483646 h 27"/>
              <a:gd name="T122" fmla="*/ 2147483646 w 24"/>
              <a:gd name="T123" fmla="*/ 2147483646 h 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 h="27">
                <a:moveTo>
                  <a:pt x="5" y="2"/>
                </a:moveTo>
                <a:lnTo>
                  <a:pt x="5" y="3"/>
                </a:lnTo>
                <a:lnTo>
                  <a:pt x="7" y="4"/>
                </a:lnTo>
                <a:lnTo>
                  <a:pt x="7" y="6"/>
                </a:lnTo>
                <a:lnTo>
                  <a:pt x="7" y="8"/>
                </a:lnTo>
                <a:lnTo>
                  <a:pt x="5" y="8"/>
                </a:lnTo>
                <a:lnTo>
                  <a:pt x="7" y="8"/>
                </a:lnTo>
                <a:lnTo>
                  <a:pt x="7" y="6"/>
                </a:lnTo>
                <a:lnTo>
                  <a:pt x="7" y="4"/>
                </a:lnTo>
                <a:lnTo>
                  <a:pt x="5" y="3"/>
                </a:lnTo>
                <a:lnTo>
                  <a:pt x="5" y="2"/>
                </a:lnTo>
                <a:lnTo>
                  <a:pt x="3" y="2"/>
                </a:lnTo>
                <a:lnTo>
                  <a:pt x="3" y="1"/>
                </a:lnTo>
                <a:lnTo>
                  <a:pt x="1" y="0"/>
                </a:lnTo>
                <a:lnTo>
                  <a:pt x="1" y="8"/>
                </a:lnTo>
                <a:lnTo>
                  <a:pt x="0" y="8"/>
                </a:lnTo>
                <a:lnTo>
                  <a:pt x="1" y="8"/>
                </a:lnTo>
                <a:lnTo>
                  <a:pt x="1" y="9"/>
                </a:lnTo>
                <a:lnTo>
                  <a:pt x="3" y="9"/>
                </a:lnTo>
                <a:lnTo>
                  <a:pt x="5" y="9"/>
                </a:lnTo>
                <a:lnTo>
                  <a:pt x="5" y="8"/>
                </a:lnTo>
                <a:lnTo>
                  <a:pt x="14" y="9"/>
                </a:lnTo>
                <a:lnTo>
                  <a:pt x="14" y="11"/>
                </a:lnTo>
                <a:lnTo>
                  <a:pt x="12" y="13"/>
                </a:lnTo>
                <a:lnTo>
                  <a:pt x="11" y="14"/>
                </a:lnTo>
                <a:lnTo>
                  <a:pt x="9" y="15"/>
                </a:lnTo>
                <a:lnTo>
                  <a:pt x="8" y="16"/>
                </a:lnTo>
                <a:lnTo>
                  <a:pt x="8" y="17"/>
                </a:lnTo>
                <a:lnTo>
                  <a:pt x="7" y="19"/>
                </a:lnTo>
                <a:lnTo>
                  <a:pt x="5" y="20"/>
                </a:lnTo>
                <a:lnTo>
                  <a:pt x="3" y="22"/>
                </a:lnTo>
                <a:lnTo>
                  <a:pt x="3" y="23"/>
                </a:lnTo>
                <a:lnTo>
                  <a:pt x="1" y="25"/>
                </a:lnTo>
                <a:lnTo>
                  <a:pt x="1" y="26"/>
                </a:lnTo>
                <a:lnTo>
                  <a:pt x="5" y="26"/>
                </a:lnTo>
                <a:lnTo>
                  <a:pt x="3" y="27"/>
                </a:lnTo>
                <a:lnTo>
                  <a:pt x="5" y="26"/>
                </a:lnTo>
                <a:lnTo>
                  <a:pt x="7" y="25"/>
                </a:lnTo>
                <a:lnTo>
                  <a:pt x="7" y="23"/>
                </a:lnTo>
                <a:lnTo>
                  <a:pt x="8" y="23"/>
                </a:lnTo>
                <a:lnTo>
                  <a:pt x="8" y="22"/>
                </a:lnTo>
                <a:lnTo>
                  <a:pt x="9" y="20"/>
                </a:lnTo>
                <a:lnTo>
                  <a:pt x="11" y="19"/>
                </a:lnTo>
                <a:lnTo>
                  <a:pt x="11" y="17"/>
                </a:lnTo>
                <a:lnTo>
                  <a:pt x="12" y="17"/>
                </a:lnTo>
                <a:lnTo>
                  <a:pt x="12" y="16"/>
                </a:lnTo>
                <a:lnTo>
                  <a:pt x="14" y="15"/>
                </a:lnTo>
                <a:lnTo>
                  <a:pt x="17" y="14"/>
                </a:lnTo>
                <a:lnTo>
                  <a:pt x="17" y="9"/>
                </a:lnTo>
                <a:lnTo>
                  <a:pt x="14" y="9"/>
                </a:lnTo>
                <a:lnTo>
                  <a:pt x="17" y="9"/>
                </a:lnTo>
                <a:lnTo>
                  <a:pt x="18" y="8"/>
                </a:lnTo>
                <a:lnTo>
                  <a:pt x="19" y="6"/>
                </a:lnTo>
                <a:lnTo>
                  <a:pt x="21" y="4"/>
                </a:lnTo>
                <a:lnTo>
                  <a:pt x="21" y="3"/>
                </a:lnTo>
                <a:lnTo>
                  <a:pt x="23" y="3"/>
                </a:lnTo>
                <a:lnTo>
                  <a:pt x="24" y="2"/>
                </a:lnTo>
                <a:lnTo>
                  <a:pt x="24" y="1"/>
                </a:lnTo>
                <a:lnTo>
                  <a:pt x="24" y="6"/>
                </a:lnTo>
                <a:lnTo>
                  <a:pt x="23" y="8"/>
                </a:lnTo>
                <a:lnTo>
                  <a:pt x="21" y="9"/>
                </a:lnTo>
                <a:lnTo>
                  <a:pt x="19"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8" name="Freeform 373"/>
          <p:cNvSpPr>
            <a:spLocks/>
          </p:cNvSpPr>
          <p:nvPr/>
        </p:nvSpPr>
        <p:spPr bwMode="auto">
          <a:xfrm>
            <a:off x="6134100" y="2500313"/>
            <a:ext cx="1588" cy="1587"/>
          </a:xfrm>
          <a:custGeom>
            <a:avLst/>
            <a:gdLst>
              <a:gd name="T0" fmla="*/ 2147483646 w 1"/>
              <a:gd name="T1" fmla="*/ 0 h 2"/>
              <a:gd name="T2" fmla="*/ 0 w 1"/>
              <a:gd name="T3" fmla="*/ 2147483646 h 2"/>
              <a:gd name="T4" fmla="*/ 0 w 1"/>
              <a:gd name="T5" fmla="*/ 2147483646 h 2"/>
              <a:gd name="T6" fmla="*/ 0 w 1"/>
              <a:gd name="T7" fmla="*/ 2147483646 h 2"/>
              <a:gd name="T8" fmla="*/ 2147483646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0" y="1"/>
                </a:lnTo>
                <a:lnTo>
                  <a:pt x="0" y="2"/>
                </a:lnTo>
                <a:lnTo>
                  <a:pt x="0" y="1"/>
                </a:lnTo>
                <a:lnTo>
                  <a:pt x="1"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19" name="Freeform 374"/>
          <p:cNvSpPr>
            <a:spLocks/>
          </p:cNvSpPr>
          <p:nvPr/>
        </p:nvSpPr>
        <p:spPr bwMode="auto">
          <a:xfrm>
            <a:off x="6146800" y="2493963"/>
            <a:ext cx="1588" cy="3175"/>
          </a:xfrm>
          <a:custGeom>
            <a:avLst/>
            <a:gdLst>
              <a:gd name="T0" fmla="*/ 0 w 1"/>
              <a:gd name="T1" fmla="*/ 2147483646 h 7"/>
              <a:gd name="T2" fmla="*/ 0 w 1"/>
              <a:gd name="T3" fmla="*/ 2147483646 h 7"/>
              <a:gd name="T4" fmla="*/ 2147483646 w 1"/>
              <a:gd name="T5" fmla="*/ 2147483646 h 7"/>
              <a:gd name="T6" fmla="*/ 2147483646 w 1"/>
              <a:gd name="T7" fmla="*/ 0 h 7"/>
              <a:gd name="T8" fmla="*/ 0 w 1"/>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0" y="7"/>
                </a:moveTo>
                <a:lnTo>
                  <a:pt x="0" y="2"/>
                </a:lnTo>
                <a:lnTo>
                  <a:pt x="1" y="2"/>
                </a:lnTo>
                <a:lnTo>
                  <a:pt x="1"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0" name="Freeform 375"/>
          <p:cNvSpPr>
            <a:spLocks/>
          </p:cNvSpPr>
          <p:nvPr/>
        </p:nvSpPr>
        <p:spPr bwMode="auto">
          <a:xfrm>
            <a:off x="6145213" y="2482850"/>
            <a:ext cx="3175" cy="1588"/>
          </a:xfrm>
          <a:custGeom>
            <a:avLst/>
            <a:gdLst>
              <a:gd name="T0" fmla="*/ 2147483646 w 4"/>
              <a:gd name="T1" fmla="*/ 2147483646 h 3"/>
              <a:gd name="T2" fmla="*/ 2147483646 w 4"/>
              <a:gd name="T3" fmla="*/ 2147483646 h 3"/>
              <a:gd name="T4" fmla="*/ 2147483646 w 4"/>
              <a:gd name="T5" fmla="*/ 0 h 3"/>
              <a:gd name="T6" fmla="*/ 0 w 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3" y="3"/>
                </a:moveTo>
                <a:lnTo>
                  <a:pt x="4" y="3"/>
                </a:lnTo>
                <a:lnTo>
                  <a:pt x="2"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1" name="Freeform 376"/>
          <p:cNvSpPr>
            <a:spLocks/>
          </p:cNvSpPr>
          <p:nvPr/>
        </p:nvSpPr>
        <p:spPr bwMode="auto">
          <a:xfrm>
            <a:off x="6164263" y="2481263"/>
            <a:ext cx="7937" cy="7937"/>
          </a:xfrm>
          <a:custGeom>
            <a:avLst/>
            <a:gdLst>
              <a:gd name="T0" fmla="*/ 0 w 17"/>
              <a:gd name="T1" fmla="*/ 2147483646 h 13"/>
              <a:gd name="T2" fmla="*/ 2147483646 w 17"/>
              <a:gd name="T3" fmla="*/ 2147483646 h 13"/>
              <a:gd name="T4" fmla="*/ 2147483646 w 17"/>
              <a:gd name="T5" fmla="*/ 0 h 13"/>
              <a:gd name="T6" fmla="*/ 2147483646 w 17"/>
              <a:gd name="T7" fmla="*/ 2147483646 h 13"/>
              <a:gd name="T8" fmla="*/ 2147483646 w 17"/>
              <a:gd name="T9" fmla="*/ 2147483646 h 13"/>
              <a:gd name="T10" fmla="*/ 2147483646 w 17"/>
              <a:gd name="T11" fmla="*/ 2147483646 h 13"/>
              <a:gd name="T12" fmla="*/ 2147483646 w 17"/>
              <a:gd name="T13" fmla="*/ 2147483646 h 13"/>
              <a:gd name="T14" fmla="*/ 2147483646 w 17"/>
              <a:gd name="T15" fmla="*/ 2147483646 h 13"/>
              <a:gd name="T16" fmla="*/ 2147483646 w 17"/>
              <a:gd name="T17" fmla="*/ 2147483646 h 13"/>
              <a:gd name="T18" fmla="*/ 2147483646 w 17"/>
              <a:gd name="T19" fmla="*/ 2147483646 h 13"/>
              <a:gd name="T20" fmla="*/ 2147483646 w 17"/>
              <a:gd name="T21" fmla="*/ 2147483646 h 13"/>
              <a:gd name="T22" fmla="*/ 2147483646 w 17"/>
              <a:gd name="T23" fmla="*/ 2147483646 h 13"/>
              <a:gd name="T24" fmla="*/ 2147483646 w 17"/>
              <a:gd name="T25" fmla="*/ 214748364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0" y="1"/>
                </a:moveTo>
                <a:lnTo>
                  <a:pt x="11" y="1"/>
                </a:lnTo>
                <a:lnTo>
                  <a:pt x="11" y="0"/>
                </a:lnTo>
                <a:lnTo>
                  <a:pt x="13" y="4"/>
                </a:lnTo>
                <a:lnTo>
                  <a:pt x="13" y="1"/>
                </a:lnTo>
                <a:lnTo>
                  <a:pt x="12" y="1"/>
                </a:lnTo>
                <a:lnTo>
                  <a:pt x="13" y="1"/>
                </a:lnTo>
                <a:lnTo>
                  <a:pt x="14" y="5"/>
                </a:lnTo>
                <a:lnTo>
                  <a:pt x="17" y="6"/>
                </a:lnTo>
                <a:lnTo>
                  <a:pt x="17" y="5"/>
                </a:lnTo>
                <a:lnTo>
                  <a:pt x="17" y="11"/>
                </a:lnTo>
                <a:lnTo>
                  <a:pt x="14" y="10"/>
                </a:lnTo>
                <a:lnTo>
                  <a:pt x="17"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2" name="Freeform 377"/>
          <p:cNvSpPr>
            <a:spLocks/>
          </p:cNvSpPr>
          <p:nvPr/>
        </p:nvSpPr>
        <p:spPr bwMode="auto">
          <a:xfrm>
            <a:off x="6103938" y="2484438"/>
            <a:ext cx="19050" cy="17462"/>
          </a:xfrm>
          <a:custGeom>
            <a:avLst/>
            <a:gdLst>
              <a:gd name="T0" fmla="*/ 2147483646 w 36"/>
              <a:gd name="T1" fmla="*/ 2147483646 h 33"/>
              <a:gd name="T2" fmla="*/ 2147483646 w 36"/>
              <a:gd name="T3" fmla="*/ 2147483646 h 33"/>
              <a:gd name="T4" fmla="*/ 2147483646 w 36"/>
              <a:gd name="T5" fmla="*/ 2147483646 h 33"/>
              <a:gd name="T6" fmla="*/ 2147483646 w 36"/>
              <a:gd name="T7" fmla="*/ 2147483646 h 33"/>
              <a:gd name="T8" fmla="*/ 2147483646 w 36"/>
              <a:gd name="T9" fmla="*/ 2147483646 h 33"/>
              <a:gd name="T10" fmla="*/ 2147483646 w 36"/>
              <a:gd name="T11" fmla="*/ 2147483646 h 33"/>
              <a:gd name="T12" fmla="*/ 2147483646 w 36"/>
              <a:gd name="T13" fmla="*/ 2147483646 h 33"/>
              <a:gd name="T14" fmla="*/ 2147483646 w 36"/>
              <a:gd name="T15" fmla="*/ 2147483646 h 33"/>
              <a:gd name="T16" fmla="*/ 2147483646 w 36"/>
              <a:gd name="T17" fmla="*/ 0 h 33"/>
              <a:gd name="T18" fmla="*/ 2147483646 w 36"/>
              <a:gd name="T19" fmla="*/ 2147483646 h 33"/>
              <a:gd name="T20" fmla="*/ 2147483646 w 36"/>
              <a:gd name="T21" fmla="*/ 2147483646 h 33"/>
              <a:gd name="T22" fmla="*/ 2147483646 w 36"/>
              <a:gd name="T23" fmla="*/ 2147483646 h 33"/>
              <a:gd name="T24" fmla="*/ 2147483646 w 36"/>
              <a:gd name="T25" fmla="*/ 2147483646 h 33"/>
              <a:gd name="T26" fmla="*/ 2147483646 w 36"/>
              <a:gd name="T27" fmla="*/ 2147483646 h 33"/>
              <a:gd name="T28" fmla="*/ 2147483646 w 36"/>
              <a:gd name="T29" fmla="*/ 2147483646 h 33"/>
              <a:gd name="T30" fmla="*/ 2147483646 w 36"/>
              <a:gd name="T31" fmla="*/ 2147483646 h 33"/>
              <a:gd name="T32" fmla="*/ 2147483646 w 36"/>
              <a:gd name="T33" fmla="*/ 2147483646 h 33"/>
              <a:gd name="T34" fmla="*/ 2147483646 w 36"/>
              <a:gd name="T35" fmla="*/ 2147483646 h 33"/>
              <a:gd name="T36" fmla="*/ 2147483646 w 36"/>
              <a:gd name="T37" fmla="*/ 2147483646 h 33"/>
              <a:gd name="T38" fmla="*/ 2147483646 w 36"/>
              <a:gd name="T39" fmla="*/ 2147483646 h 33"/>
              <a:gd name="T40" fmla="*/ 2147483646 w 36"/>
              <a:gd name="T41" fmla="*/ 2147483646 h 33"/>
              <a:gd name="T42" fmla="*/ 2147483646 w 36"/>
              <a:gd name="T43" fmla="*/ 2147483646 h 33"/>
              <a:gd name="T44" fmla="*/ 2147483646 w 36"/>
              <a:gd name="T45" fmla="*/ 2147483646 h 33"/>
              <a:gd name="T46" fmla="*/ 2147483646 w 36"/>
              <a:gd name="T47" fmla="*/ 2147483646 h 33"/>
              <a:gd name="T48" fmla="*/ 2147483646 w 36"/>
              <a:gd name="T49" fmla="*/ 2147483646 h 33"/>
              <a:gd name="T50" fmla="*/ 2147483646 w 36"/>
              <a:gd name="T51" fmla="*/ 2147483646 h 33"/>
              <a:gd name="T52" fmla="*/ 2147483646 w 36"/>
              <a:gd name="T53" fmla="*/ 2147483646 h 33"/>
              <a:gd name="T54" fmla="*/ 2147483646 w 36"/>
              <a:gd name="T55" fmla="*/ 2147483646 h 33"/>
              <a:gd name="T56" fmla="*/ 2147483646 w 36"/>
              <a:gd name="T57" fmla="*/ 2147483646 h 33"/>
              <a:gd name="T58" fmla="*/ 2147483646 w 36"/>
              <a:gd name="T59" fmla="*/ 2147483646 h 33"/>
              <a:gd name="T60" fmla="*/ 2147483646 w 36"/>
              <a:gd name="T61" fmla="*/ 2147483646 h 33"/>
              <a:gd name="T62" fmla="*/ 2147483646 w 36"/>
              <a:gd name="T63" fmla="*/ 2147483646 h 33"/>
              <a:gd name="T64" fmla="*/ 2147483646 w 36"/>
              <a:gd name="T65" fmla="*/ 2147483646 h 33"/>
              <a:gd name="T66" fmla="*/ 2147483646 w 36"/>
              <a:gd name="T67" fmla="*/ 2147483646 h 33"/>
              <a:gd name="T68" fmla="*/ 2147483646 w 36"/>
              <a:gd name="T69" fmla="*/ 2147483646 h 33"/>
              <a:gd name="T70" fmla="*/ 0 w 36"/>
              <a:gd name="T71" fmla="*/ 2147483646 h 33"/>
              <a:gd name="T72" fmla="*/ 2147483646 w 36"/>
              <a:gd name="T73" fmla="*/ 2147483646 h 33"/>
              <a:gd name="T74" fmla="*/ 2147483646 w 36"/>
              <a:gd name="T75" fmla="*/ 2147483646 h 33"/>
              <a:gd name="T76" fmla="*/ 2147483646 w 36"/>
              <a:gd name="T77" fmla="*/ 2147483646 h 33"/>
              <a:gd name="T78" fmla="*/ 2147483646 w 36"/>
              <a:gd name="T79" fmla="*/ 2147483646 h 33"/>
              <a:gd name="T80" fmla="*/ 2147483646 w 36"/>
              <a:gd name="T81" fmla="*/ 2147483646 h 33"/>
              <a:gd name="T82" fmla="*/ 2147483646 w 36"/>
              <a:gd name="T83" fmla="*/ 2147483646 h 33"/>
              <a:gd name="T84" fmla="*/ 2147483646 w 36"/>
              <a:gd name="T85" fmla="*/ 2147483646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 h="33">
                <a:moveTo>
                  <a:pt x="31" y="8"/>
                </a:moveTo>
                <a:lnTo>
                  <a:pt x="30" y="7"/>
                </a:lnTo>
                <a:lnTo>
                  <a:pt x="30" y="6"/>
                </a:lnTo>
                <a:lnTo>
                  <a:pt x="29" y="6"/>
                </a:lnTo>
                <a:lnTo>
                  <a:pt x="26" y="7"/>
                </a:lnTo>
                <a:lnTo>
                  <a:pt x="26" y="8"/>
                </a:lnTo>
                <a:lnTo>
                  <a:pt x="31" y="10"/>
                </a:lnTo>
                <a:lnTo>
                  <a:pt x="31" y="8"/>
                </a:lnTo>
                <a:lnTo>
                  <a:pt x="30" y="8"/>
                </a:lnTo>
                <a:lnTo>
                  <a:pt x="30" y="7"/>
                </a:lnTo>
                <a:lnTo>
                  <a:pt x="30" y="8"/>
                </a:lnTo>
                <a:lnTo>
                  <a:pt x="31" y="8"/>
                </a:lnTo>
                <a:lnTo>
                  <a:pt x="31" y="9"/>
                </a:lnTo>
                <a:lnTo>
                  <a:pt x="31" y="10"/>
                </a:lnTo>
                <a:lnTo>
                  <a:pt x="31" y="9"/>
                </a:lnTo>
                <a:lnTo>
                  <a:pt x="31" y="8"/>
                </a:lnTo>
                <a:lnTo>
                  <a:pt x="30" y="8"/>
                </a:lnTo>
                <a:lnTo>
                  <a:pt x="26" y="8"/>
                </a:lnTo>
                <a:lnTo>
                  <a:pt x="26" y="7"/>
                </a:lnTo>
                <a:lnTo>
                  <a:pt x="24" y="7"/>
                </a:lnTo>
                <a:lnTo>
                  <a:pt x="23" y="7"/>
                </a:lnTo>
                <a:lnTo>
                  <a:pt x="26" y="7"/>
                </a:lnTo>
                <a:lnTo>
                  <a:pt x="29" y="7"/>
                </a:lnTo>
                <a:lnTo>
                  <a:pt x="29" y="6"/>
                </a:lnTo>
                <a:lnTo>
                  <a:pt x="31" y="6"/>
                </a:lnTo>
                <a:lnTo>
                  <a:pt x="31" y="3"/>
                </a:lnTo>
                <a:lnTo>
                  <a:pt x="30" y="0"/>
                </a:lnTo>
                <a:lnTo>
                  <a:pt x="31" y="0"/>
                </a:lnTo>
                <a:lnTo>
                  <a:pt x="30" y="1"/>
                </a:lnTo>
                <a:lnTo>
                  <a:pt x="29" y="2"/>
                </a:lnTo>
                <a:lnTo>
                  <a:pt x="26" y="2"/>
                </a:lnTo>
                <a:lnTo>
                  <a:pt x="26" y="3"/>
                </a:lnTo>
                <a:lnTo>
                  <a:pt x="24" y="6"/>
                </a:lnTo>
                <a:lnTo>
                  <a:pt x="23" y="7"/>
                </a:lnTo>
                <a:lnTo>
                  <a:pt x="23" y="6"/>
                </a:lnTo>
                <a:lnTo>
                  <a:pt x="21" y="7"/>
                </a:lnTo>
                <a:lnTo>
                  <a:pt x="21" y="8"/>
                </a:lnTo>
                <a:lnTo>
                  <a:pt x="24" y="8"/>
                </a:lnTo>
                <a:lnTo>
                  <a:pt x="24" y="9"/>
                </a:lnTo>
                <a:lnTo>
                  <a:pt x="23" y="10"/>
                </a:lnTo>
                <a:lnTo>
                  <a:pt x="21" y="12"/>
                </a:lnTo>
                <a:lnTo>
                  <a:pt x="21" y="14"/>
                </a:lnTo>
                <a:lnTo>
                  <a:pt x="20" y="15"/>
                </a:lnTo>
                <a:lnTo>
                  <a:pt x="20" y="17"/>
                </a:lnTo>
                <a:lnTo>
                  <a:pt x="18" y="19"/>
                </a:lnTo>
                <a:lnTo>
                  <a:pt x="17" y="20"/>
                </a:lnTo>
                <a:lnTo>
                  <a:pt x="17" y="21"/>
                </a:lnTo>
                <a:lnTo>
                  <a:pt x="15" y="22"/>
                </a:lnTo>
                <a:lnTo>
                  <a:pt x="14" y="23"/>
                </a:lnTo>
                <a:lnTo>
                  <a:pt x="14" y="25"/>
                </a:lnTo>
                <a:lnTo>
                  <a:pt x="14" y="17"/>
                </a:lnTo>
                <a:lnTo>
                  <a:pt x="11" y="19"/>
                </a:lnTo>
                <a:lnTo>
                  <a:pt x="14" y="17"/>
                </a:lnTo>
                <a:lnTo>
                  <a:pt x="15" y="15"/>
                </a:lnTo>
                <a:lnTo>
                  <a:pt x="15" y="14"/>
                </a:lnTo>
                <a:lnTo>
                  <a:pt x="17" y="12"/>
                </a:lnTo>
                <a:lnTo>
                  <a:pt x="18" y="12"/>
                </a:lnTo>
                <a:lnTo>
                  <a:pt x="18" y="10"/>
                </a:lnTo>
                <a:lnTo>
                  <a:pt x="20" y="9"/>
                </a:lnTo>
                <a:lnTo>
                  <a:pt x="21" y="8"/>
                </a:lnTo>
                <a:lnTo>
                  <a:pt x="24" y="8"/>
                </a:lnTo>
                <a:lnTo>
                  <a:pt x="26" y="8"/>
                </a:lnTo>
                <a:lnTo>
                  <a:pt x="30" y="8"/>
                </a:lnTo>
                <a:lnTo>
                  <a:pt x="30" y="9"/>
                </a:lnTo>
                <a:lnTo>
                  <a:pt x="29" y="9"/>
                </a:lnTo>
                <a:lnTo>
                  <a:pt x="31" y="9"/>
                </a:lnTo>
                <a:lnTo>
                  <a:pt x="31" y="10"/>
                </a:lnTo>
                <a:lnTo>
                  <a:pt x="30" y="10"/>
                </a:lnTo>
                <a:lnTo>
                  <a:pt x="31" y="10"/>
                </a:lnTo>
                <a:lnTo>
                  <a:pt x="31" y="12"/>
                </a:lnTo>
                <a:lnTo>
                  <a:pt x="32" y="12"/>
                </a:lnTo>
                <a:lnTo>
                  <a:pt x="35" y="14"/>
                </a:lnTo>
                <a:lnTo>
                  <a:pt x="36" y="14"/>
                </a:lnTo>
                <a:lnTo>
                  <a:pt x="31" y="7"/>
                </a:lnTo>
                <a:lnTo>
                  <a:pt x="31" y="6"/>
                </a:lnTo>
                <a:lnTo>
                  <a:pt x="31" y="7"/>
                </a:lnTo>
                <a:lnTo>
                  <a:pt x="31" y="8"/>
                </a:lnTo>
                <a:lnTo>
                  <a:pt x="31" y="7"/>
                </a:lnTo>
                <a:lnTo>
                  <a:pt x="29" y="6"/>
                </a:lnTo>
                <a:lnTo>
                  <a:pt x="29" y="1"/>
                </a:lnTo>
                <a:lnTo>
                  <a:pt x="26" y="2"/>
                </a:lnTo>
                <a:lnTo>
                  <a:pt x="24" y="3"/>
                </a:lnTo>
                <a:lnTo>
                  <a:pt x="23" y="6"/>
                </a:lnTo>
                <a:lnTo>
                  <a:pt x="20" y="6"/>
                </a:lnTo>
                <a:lnTo>
                  <a:pt x="18" y="6"/>
                </a:lnTo>
                <a:lnTo>
                  <a:pt x="18" y="7"/>
                </a:lnTo>
                <a:lnTo>
                  <a:pt x="17" y="8"/>
                </a:lnTo>
                <a:lnTo>
                  <a:pt x="15" y="9"/>
                </a:lnTo>
                <a:lnTo>
                  <a:pt x="15" y="10"/>
                </a:lnTo>
                <a:lnTo>
                  <a:pt x="14" y="10"/>
                </a:lnTo>
                <a:lnTo>
                  <a:pt x="14" y="12"/>
                </a:lnTo>
                <a:lnTo>
                  <a:pt x="11" y="14"/>
                </a:lnTo>
                <a:lnTo>
                  <a:pt x="11" y="15"/>
                </a:lnTo>
                <a:lnTo>
                  <a:pt x="9" y="15"/>
                </a:lnTo>
                <a:lnTo>
                  <a:pt x="9" y="17"/>
                </a:lnTo>
                <a:lnTo>
                  <a:pt x="8" y="19"/>
                </a:lnTo>
                <a:lnTo>
                  <a:pt x="7" y="20"/>
                </a:lnTo>
                <a:lnTo>
                  <a:pt x="7" y="21"/>
                </a:lnTo>
                <a:lnTo>
                  <a:pt x="6" y="22"/>
                </a:lnTo>
                <a:lnTo>
                  <a:pt x="6" y="23"/>
                </a:lnTo>
                <a:lnTo>
                  <a:pt x="3" y="23"/>
                </a:lnTo>
                <a:lnTo>
                  <a:pt x="3" y="25"/>
                </a:lnTo>
                <a:lnTo>
                  <a:pt x="3" y="26"/>
                </a:lnTo>
                <a:lnTo>
                  <a:pt x="2" y="28"/>
                </a:lnTo>
                <a:lnTo>
                  <a:pt x="1" y="29"/>
                </a:lnTo>
                <a:lnTo>
                  <a:pt x="1" y="31"/>
                </a:lnTo>
                <a:lnTo>
                  <a:pt x="0" y="32"/>
                </a:lnTo>
                <a:lnTo>
                  <a:pt x="0" y="33"/>
                </a:lnTo>
                <a:lnTo>
                  <a:pt x="2" y="33"/>
                </a:lnTo>
                <a:lnTo>
                  <a:pt x="3" y="32"/>
                </a:lnTo>
                <a:lnTo>
                  <a:pt x="3" y="31"/>
                </a:lnTo>
                <a:lnTo>
                  <a:pt x="6" y="29"/>
                </a:lnTo>
                <a:lnTo>
                  <a:pt x="7" y="28"/>
                </a:lnTo>
                <a:lnTo>
                  <a:pt x="7" y="26"/>
                </a:lnTo>
                <a:lnTo>
                  <a:pt x="8" y="23"/>
                </a:lnTo>
                <a:lnTo>
                  <a:pt x="9" y="22"/>
                </a:lnTo>
                <a:lnTo>
                  <a:pt x="9" y="21"/>
                </a:lnTo>
                <a:lnTo>
                  <a:pt x="11" y="20"/>
                </a:lnTo>
                <a:lnTo>
                  <a:pt x="11" y="19"/>
                </a:lnTo>
                <a:lnTo>
                  <a:pt x="11" y="14"/>
                </a:lnTo>
                <a:lnTo>
                  <a:pt x="14" y="10"/>
                </a:lnTo>
                <a:lnTo>
                  <a:pt x="3" y="25"/>
                </a:lnTo>
                <a:lnTo>
                  <a:pt x="14" y="25"/>
                </a:lnTo>
                <a:lnTo>
                  <a:pt x="11" y="26"/>
                </a:lnTo>
                <a:lnTo>
                  <a:pt x="11" y="28"/>
                </a:lnTo>
                <a:lnTo>
                  <a:pt x="9" y="29"/>
                </a:lnTo>
                <a:lnTo>
                  <a:pt x="8" y="31"/>
                </a:lnTo>
                <a:lnTo>
                  <a:pt x="8" y="32"/>
                </a:lnTo>
                <a:lnTo>
                  <a:pt x="7"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3" name="Line 378"/>
          <p:cNvSpPr>
            <a:spLocks noChangeShapeType="1"/>
          </p:cNvSpPr>
          <p:nvPr/>
        </p:nvSpPr>
        <p:spPr bwMode="auto">
          <a:xfrm flipV="1">
            <a:off x="6122988" y="25003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24" name="Freeform 379"/>
          <p:cNvSpPr>
            <a:spLocks/>
          </p:cNvSpPr>
          <p:nvPr/>
        </p:nvSpPr>
        <p:spPr bwMode="auto">
          <a:xfrm>
            <a:off x="6110288" y="2482850"/>
            <a:ext cx="12700" cy="7938"/>
          </a:xfrm>
          <a:custGeom>
            <a:avLst/>
            <a:gdLst>
              <a:gd name="T0" fmla="*/ 2147483646 w 23"/>
              <a:gd name="T1" fmla="*/ 2147483646 h 17"/>
              <a:gd name="T2" fmla="*/ 2147483646 w 23"/>
              <a:gd name="T3" fmla="*/ 2147483646 h 17"/>
              <a:gd name="T4" fmla="*/ 2147483646 w 23"/>
              <a:gd name="T5" fmla="*/ 2147483646 h 17"/>
              <a:gd name="T6" fmla="*/ 2147483646 w 23"/>
              <a:gd name="T7" fmla="*/ 2147483646 h 17"/>
              <a:gd name="T8" fmla="*/ 2147483646 w 23"/>
              <a:gd name="T9" fmla="*/ 2147483646 h 17"/>
              <a:gd name="T10" fmla="*/ 2147483646 w 23"/>
              <a:gd name="T11" fmla="*/ 2147483646 h 17"/>
              <a:gd name="T12" fmla="*/ 2147483646 w 23"/>
              <a:gd name="T13" fmla="*/ 2147483646 h 17"/>
              <a:gd name="T14" fmla="*/ 2147483646 w 23"/>
              <a:gd name="T15" fmla="*/ 2147483646 h 17"/>
              <a:gd name="T16" fmla="*/ 2147483646 w 23"/>
              <a:gd name="T17" fmla="*/ 2147483646 h 17"/>
              <a:gd name="T18" fmla="*/ 2147483646 w 23"/>
              <a:gd name="T19" fmla="*/ 2147483646 h 17"/>
              <a:gd name="T20" fmla="*/ 2147483646 w 23"/>
              <a:gd name="T21" fmla="*/ 0 h 17"/>
              <a:gd name="T22" fmla="*/ 2147483646 w 23"/>
              <a:gd name="T23" fmla="*/ 2147483646 h 17"/>
              <a:gd name="T24" fmla="*/ 2147483646 w 23"/>
              <a:gd name="T25" fmla="*/ 2147483646 h 17"/>
              <a:gd name="T26" fmla="*/ 2147483646 w 23"/>
              <a:gd name="T27" fmla="*/ 2147483646 h 17"/>
              <a:gd name="T28" fmla="*/ 2147483646 w 23"/>
              <a:gd name="T29" fmla="*/ 0 h 17"/>
              <a:gd name="T30" fmla="*/ 2147483646 w 23"/>
              <a:gd name="T31" fmla="*/ 0 h 17"/>
              <a:gd name="T32" fmla="*/ 2147483646 w 23"/>
              <a:gd name="T33" fmla="*/ 2147483646 h 17"/>
              <a:gd name="T34" fmla="*/ 2147483646 w 23"/>
              <a:gd name="T35" fmla="*/ 2147483646 h 17"/>
              <a:gd name="T36" fmla="*/ 2147483646 w 23"/>
              <a:gd name="T37" fmla="*/ 2147483646 h 17"/>
              <a:gd name="T38" fmla="*/ 2147483646 w 23"/>
              <a:gd name="T39" fmla="*/ 2147483646 h 17"/>
              <a:gd name="T40" fmla="*/ 2147483646 w 23"/>
              <a:gd name="T41" fmla="*/ 2147483646 h 17"/>
              <a:gd name="T42" fmla="*/ 2147483646 w 23"/>
              <a:gd name="T43" fmla="*/ 2147483646 h 17"/>
              <a:gd name="T44" fmla="*/ 2147483646 w 23"/>
              <a:gd name="T45" fmla="*/ 2147483646 h 17"/>
              <a:gd name="T46" fmla="*/ 2147483646 w 23"/>
              <a:gd name="T47" fmla="*/ 2147483646 h 17"/>
              <a:gd name="T48" fmla="*/ 2147483646 w 23"/>
              <a:gd name="T49" fmla="*/ 2147483646 h 17"/>
              <a:gd name="T50" fmla="*/ 2147483646 w 23"/>
              <a:gd name="T51" fmla="*/ 2147483646 h 17"/>
              <a:gd name="T52" fmla="*/ 2147483646 w 23"/>
              <a:gd name="T53" fmla="*/ 2147483646 h 17"/>
              <a:gd name="T54" fmla="*/ 0 w 23"/>
              <a:gd name="T55" fmla="*/ 214748364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 h="17">
                <a:moveTo>
                  <a:pt x="22" y="17"/>
                </a:moveTo>
                <a:lnTo>
                  <a:pt x="23" y="9"/>
                </a:lnTo>
                <a:lnTo>
                  <a:pt x="17" y="6"/>
                </a:lnTo>
                <a:lnTo>
                  <a:pt x="17" y="4"/>
                </a:lnTo>
                <a:lnTo>
                  <a:pt x="17" y="3"/>
                </a:lnTo>
                <a:lnTo>
                  <a:pt x="18" y="3"/>
                </a:lnTo>
                <a:lnTo>
                  <a:pt x="18" y="4"/>
                </a:lnTo>
                <a:lnTo>
                  <a:pt x="17" y="4"/>
                </a:lnTo>
                <a:lnTo>
                  <a:pt x="18" y="4"/>
                </a:lnTo>
                <a:lnTo>
                  <a:pt x="23" y="9"/>
                </a:lnTo>
                <a:lnTo>
                  <a:pt x="23" y="0"/>
                </a:lnTo>
                <a:lnTo>
                  <a:pt x="22" y="2"/>
                </a:lnTo>
                <a:lnTo>
                  <a:pt x="21" y="3"/>
                </a:lnTo>
                <a:lnTo>
                  <a:pt x="18" y="3"/>
                </a:lnTo>
                <a:lnTo>
                  <a:pt x="18" y="0"/>
                </a:lnTo>
                <a:lnTo>
                  <a:pt x="17" y="0"/>
                </a:lnTo>
                <a:lnTo>
                  <a:pt x="16" y="2"/>
                </a:lnTo>
                <a:lnTo>
                  <a:pt x="16" y="3"/>
                </a:lnTo>
                <a:lnTo>
                  <a:pt x="16" y="4"/>
                </a:lnTo>
                <a:lnTo>
                  <a:pt x="16" y="3"/>
                </a:lnTo>
                <a:lnTo>
                  <a:pt x="15" y="4"/>
                </a:lnTo>
                <a:lnTo>
                  <a:pt x="10" y="3"/>
                </a:lnTo>
                <a:lnTo>
                  <a:pt x="9" y="4"/>
                </a:lnTo>
                <a:lnTo>
                  <a:pt x="7" y="5"/>
                </a:lnTo>
                <a:lnTo>
                  <a:pt x="6" y="6"/>
                </a:lnTo>
                <a:lnTo>
                  <a:pt x="6" y="9"/>
                </a:lnTo>
                <a:lnTo>
                  <a:pt x="10" y="3"/>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5" name="Freeform 380"/>
          <p:cNvSpPr>
            <a:spLocks/>
          </p:cNvSpPr>
          <p:nvPr/>
        </p:nvSpPr>
        <p:spPr bwMode="auto">
          <a:xfrm>
            <a:off x="6116638" y="2478088"/>
            <a:ext cx="6350" cy="6350"/>
          </a:xfrm>
          <a:custGeom>
            <a:avLst/>
            <a:gdLst>
              <a:gd name="T0" fmla="*/ 0 w 13"/>
              <a:gd name="T1" fmla="*/ 2147483646 h 10"/>
              <a:gd name="T2" fmla="*/ 2147483646 w 13"/>
              <a:gd name="T3" fmla="*/ 2147483646 h 10"/>
              <a:gd name="T4" fmla="*/ 2147483646 w 13"/>
              <a:gd name="T5" fmla="*/ 2147483646 h 10"/>
              <a:gd name="T6" fmla="*/ 2147483646 w 13"/>
              <a:gd name="T7" fmla="*/ 2147483646 h 10"/>
              <a:gd name="T8" fmla="*/ 2147483646 w 13"/>
              <a:gd name="T9" fmla="*/ 2147483646 h 10"/>
              <a:gd name="T10" fmla="*/ 2147483646 w 13"/>
              <a:gd name="T11" fmla="*/ 2147483646 h 10"/>
              <a:gd name="T12" fmla="*/ 2147483646 w 13"/>
              <a:gd name="T13" fmla="*/ 2147483646 h 10"/>
              <a:gd name="T14" fmla="*/ 2147483646 w 13"/>
              <a:gd name="T15" fmla="*/ 2147483646 h 10"/>
              <a:gd name="T16" fmla="*/ 2147483646 w 13"/>
              <a:gd name="T17" fmla="*/ 2147483646 h 10"/>
              <a:gd name="T18" fmla="*/ 2147483646 w 13"/>
              <a:gd name="T19" fmla="*/ 2147483646 h 10"/>
              <a:gd name="T20" fmla="*/ 2147483646 w 13"/>
              <a:gd name="T21" fmla="*/ 0 h 10"/>
              <a:gd name="T22" fmla="*/ 0 w 13"/>
              <a:gd name="T23" fmla="*/ 2147483646 h 10"/>
              <a:gd name="T24" fmla="*/ 2147483646 w 13"/>
              <a:gd name="T25" fmla="*/ 2147483646 h 10"/>
              <a:gd name="T26" fmla="*/ 2147483646 w 13"/>
              <a:gd name="T27" fmla="*/ 2147483646 h 10"/>
              <a:gd name="T28" fmla="*/ 2147483646 w 13"/>
              <a:gd name="T29" fmla="*/ 2147483646 h 10"/>
              <a:gd name="T30" fmla="*/ 2147483646 w 13"/>
              <a:gd name="T31" fmla="*/ 2147483646 h 10"/>
              <a:gd name="T32" fmla="*/ 2147483646 w 13"/>
              <a:gd name="T33" fmla="*/ 2147483646 h 10"/>
              <a:gd name="T34" fmla="*/ 2147483646 w 13"/>
              <a:gd name="T35" fmla="*/ 2147483646 h 10"/>
              <a:gd name="T36" fmla="*/ 2147483646 w 13"/>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10">
                <a:moveTo>
                  <a:pt x="0" y="10"/>
                </a:moveTo>
                <a:lnTo>
                  <a:pt x="2" y="9"/>
                </a:lnTo>
                <a:lnTo>
                  <a:pt x="5" y="7"/>
                </a:lnTo>
                <a:lnTo>
                  <a:pt x="5" y="6"/>
                </a:lnTo>
                <a:lnTo>
                  <a:pt x="6" y="6"/>
                </a:lnTo>
                <a:lnTo>
                  <a:pt x="6" y="5"/>
                </a:lnTo>
                <a:lnTo>
                  <a:pt x="7" y="5"/>
                </a:lnTo>
                <a:lnTo>
                  <a:pt x="7" y="4"/>
                </a:lnTo>
                <a:lnTo>
                  <a:pt x="8" y="4"/>
                </a:lnTo>
                <a:lnTo>
                  <a:pt x="11" y="1"/>
                </a:lnTo>
                <a:lnTo>
                  <a:pt x="12" y="0"/>
                </a:lnTo>
                <a:lnTo>
                  <a:pt x="0" y="10"/>
                </a:lnTo>
                <a:lnTo>
                  <a:pt x="8" y="7"/>
                </a:lnTo>
                <a:lnTo>
                  <a:pt x="8" y="6"/>
                </a:lnTo>
                <a:lnTo>
                  <a:pt x="11" y="5"/>
                </a:lnTo>
                <a:lnTo>
                  <a:pt x="12" y="5"/>
                </a:lnTo>
                <a:lnTo>
                  <a:pt x="13" y="4"/>
                </a:lnTo>
                <a:lnTo>
                  <a:pt x="13" y="7"/>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6" name="Freeform 381"/>
          <p:cNvSpPr>
            <a:spLocks/>
          </p:cNvSpPr>
          <p:nvPr/>
        </p:nvSpPr>
        <p:spPr bwMode="auto">
          <a:xfrm>
            <a:off x="6172200" y="2501900"/>
            <a:ext cx="6350" cy="11113"/>
          </a:xfrm>
          <a:custGeom>
            <a:avLst/>
            <a:gdLst>
              <a:gd name="T0" fmla="*/ 0 w 11"/>
              <a:gd name="T1" fmla="*/ 0 h 19"/>
              <a:gd name="T2" fmla="*/ 2147483646 w 11"/>
              <a:gd name="T3" fmla="*/ 2147483646 h 19"/>
              <a:gd name="T4" fmla="*/ 2147483646 w 11"/>
              <a:gd name="T5" fmla="*/ 2147483646 h 19"/>
              <a:gd name="T6" fmla="*/ 2147483646 w 11"/>
              <a:gd name="T7" fmla="*/ 2147483646 h 19"/>
              <a:gd name="T8" fmla="*/ 2147483646 w 11"/>
              <a:gd name="T9" fmla="*/ 2147483646 h 19"/>
              <a:gd name="T10" fmla="*/ 2147483646 w 11"/>
              <a:gd name="T11" fmla="*/ 2147483646 h 19"/>
              <a:gd name="T12" fmla="*/ 2147483646 w 11"/>
              <a:gd name="T13" fmla="*/ 2147483646 h 19"/>
              <a:gd name="T14" fmla="*/ 2147483646 w 11"/>
              <a:gd name="T15" fmla="*/ 2147483646 h 19"/>
              <a:gd name="T16" fmla="*/ 2147483646 w 11"/>
              <a:gd name="T17" fmla="*/ 2147483646 h 19"/>
              <a:gd name="T18" fmla="*/ 2147483646 w 11"/>
              <a:gd name="T19" fmla="*/ 2147483646 h 19"/>
              <a:gd name="T20" fmla="*/ 2147483646 w 11"/>
              <a:gd name="T21" fmla="*/ 2147483646 h 19"/>
              <a:gd name="T22" fmla="*/ 2147483646 w 11"/>
              <a:gd name="T23" fmla="*/ 2147483646 h 19"/>
              <a:gd name="T24" fmla="*/ 2147483646 w 11"/>
              <a:gd name="T25" fmla="*/ 2147483646 h 19"/>
              <a:gd name="T26" fmla="*/ 2147483646 w 11"/>
              <a:gd name="T27" fmla="*/ 2147483646 h 19"/>
              <a:gd name="T28" fmla="*/ 2147483646 w 11"/>
              <a:gd name="T29" fmla="*/ 2147483646 h 19"/>
              <a:gd name="T30" fmla="*/ 2147483646 w 11"/>
              <a:gd name="T31" fmla="*/ 2147483646 h 19"/>
              <a:gd name="T32" fmla="*/ 2147483646 w 11"/>
              <a:gd name="T33" fmla="*/ 2147483646 h 19"/>
              <a:gd name="T34" fmla="*/ 2147483646 w 11"/>
              <a:gd name="T35" fmla="*/ 2147483646 h 19"/>
              <a:gd name="T36" fmla="*/ 2147483646 w 11"/>
              <a:gd name="T37" fmla="*/ 2147483646 h 19"/>
              <a:gd name="T38" fmla="*/ 2147483646 w 11"/>
              <a:gd name="T39" fmla="*/ 2147483646 h 19"/>
              <a:gd name="T40" fmla="*/ 2147483646 w 11"/>
              <a:gd name="T41" fmla="*/ 2147483646 h 19"/>
              <a:gd name="T42" fmla="*/ 2147483646 w 11"/>
              <a:gd name="T43" fmla="*/ 2147483646 h 19"/>
              <a:gd name="T44" fmla="*/ 0 w 11"/>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19">
                <a:moveTo>
                  <a:pt x="0" y="0"/>
                </a:moveTo>
                <a:lnTo>
                  <a:pt x="2" y="2"/>
                </a:lnTo>
                <a:lnTo>
                  <a:pt x="3" y="3"/>
                </a:lnTo>
                <a:lnTo>
                  <a:pt x="3" y="6"/>
                </a:lnTo>
                <a:lnTo>
                  <a:pt x="5" y="7"/>
                </a:lnTo>
                <a:lnTo>
                  <a:pt x="5" y="8"/>
                </a:lnTo>
                <a:lnTo>
                  <a:pt x="6" y="10"/>
                </a:lnTo>
                <a:lnTo>
                  <a:pt x="6" y="11"/>
                </a:lnTo>
                <a:lnTo>
                  <a:pt x="8" y="12"/>
                </a:lnTo>
                <a:lnTo>
                  <a:pt x="8" y="13"/>
                </a:lnTo>
                <a:lnTo>
                  <a:pt x="8" y="15"/>
                </a:lnTo>
                <a:lnTo>
                  <a:pt x="9" y="17"/>
                </a:lnTo>
                <a:lnTo>
                  <a:pt x="9" y="18"/>
                </a:lnTo>
                <a:lnTo>
                  <a:pt x="11" y="19"/>
                </a:lnTo>
                <a:lnTo>
                  <a:pt x="5" y="19"/>
                </a:lnTo>
                <a:lnTo>
                  <a:pt x="5" y="18"/>
                </a:lnTo>
                <a:lnTo>
                  <a:pt x="3" y="18"/>
                </a:lnTo>
                <a:lnTo>
                  <a:pt x="3" y="17"/>
                </a:lnTo>
                <a:lnTo>
                  <a:pt x="3" y="15"/>
                </a:lnTo>
                <a:lnTo>
                  <a:pt x="2" y="15"/>
                </a:lnTo>
                <a:lnTo>
                  <a:pt x="2" y="13"/>
                </a:lnTo>
                <a:lnTo>
                  <a:pt x="2" y="12"/>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7" name="Freeform 382"/>
          <p:cNvSpPr>
            <a:spLocks/>
          </p:cNvSpPr>
          <p:nvPr/>
        </p:nvSpPr>
        <p:spPr bwMode="auto">
          <a:xfrm>
            <a:off x="6175375" y="2501900"/>
            <a:ext cx="14288" cy="44450"/>
          </a:xfrm>
          <a:custGeom>
            <a:avLst/>
            <a:gdLst>
              <a:gd name="T0" fmla="*/ 2147483646 w 28"/>
              <a:gd name="T1" fmla="*/ 2147483646 h 83"/>
              <a:gd name="T2" fmla="*/ 2147483646 w 28"/>
              <a:gd name="T3" fmla="*/ 2147483646 h 83"/>
              <a:gd name="T4" fmla="*/ 2147483646 w 28"/>
              <a:gd name="T5" fmla="*/ 2147483646 h 83"/>
              <a:gd name="T6" fmla="*/ 2147483646 w 28"/>
              <a:gd name="T7" fmla="*/ 2147483646 h 83"/>
              <a:gd name="T8" fmla="*/ 2147483646 w 28"/>
              <a:gd name="T9" fmla="*/ 2147483646 h 83"/>
              <a:gd name="T10" fmla="*/ 2147483646 w 28"/>
              <a:gd name="T11" fmla="*/ 2147483646 h 83"/>
              <a:gd name="T12" fmla="*/ 2147483646 w 28"/>
              <a:gd name="T13" fmla="*/ 2147483646 h 83"/>
              <a:gd name="T14" fmla="*/ 2147483646 w 28"/>
              <a:gd name="T15" fmla="*/ 2147483646 h 83"/>
              <a:gd name="T16" fmla="*/ 2147483646 w 28"/>
              <a:gd name="T17" fmla="*/ 2147483646 h 83"/>
              <a:gd name="T18" fmla="*/ 2147483646 w 28"/>
              <a:gd name="T19" fmla="*/ 2147483646 h 83"/>
              <a:gd name="T20" fmla="*/ 2147483646 w 28"/>
              <a:gd name="T21" fmla="*/ 2147483646 h 83"/>
              <a:gd name="T22" fmla="*/ 2147483646 w 28"/>
              <a:gd name="T23" fmla="*/ 2147483646 h 83"/>
              <a:gd name="T24" fmla="*/ 2147483646 w 28"/>
              <a:gd name="T25" fmla="*/ 2147483646 h 83"/>
              <a:gd name="T26" fmla="*/ 2147483646 w 28"/>
              <a:gd name="T27" fmla="*/ 2147483646 h 83"/>
              <a:gd name="T28" fmla="*/ 2147483646 w 28"/>
              <a:gd name="T29" fmla="*/ 2147483646 h 83"/>
              <a:gd name="T30" fmla="*/ 2147483646 w 28"/>
              <a:gd name="T31" fmla="*/ 2147483646 h 83"/>
              <a:gd name="T32" fmla="*/ 2147483646 w 28"/>
              <a:gd name="T33" fmla="*/ 2147483646 h 83"/>
              <a:gd name="T34" fmla="*/ 2147483646 w 28"/>
              <a:gd name="T35" fmla="*/ 2147483646 h 83"/>
              <a:gd name="T36" fmla="*/ 2147483646 w 28"/>
              <a:gd name="T37" fmla="*/ 2147483646 h 83"/>
              <a:gd name="T38" fmla="*/ 2147483646 w 28"/>
              <a:gd name="T39" fmla="*/ 2147483646 h 83"/>
              <a:gd name="T40" fmla="*/ 2147483646 w 28"/>
              <a:gd name="T41" fmla="*/ 2147483646 h 83"/>
              <a:gd name="T42" fmla="*/ 2147483646 w 28"/>
              <a:gd name="T43" fmla="*/ 2147483646 h 83"/>
              <a:gd name="T44" fmla="*/ 2147483646 w 28"/>
              <a:gd name="T45" fmla="*/ 2147483646 h 83"/>
              <a:gd name="T46" fmla="*/ 2147483646 w 28"/>
              <a:gd name="T47" fmla="*/ 2147483646 h 83"/>
              <a:gd name="T48" fmla="*/ 2147483646 w 28"/>
              <a:gd name="T49" fmla="*/ 2147483646 h 83"/>
              <a:gd name="T50" fmla="*/ 2147483646 w 28"/>
              <a:gd name="T51" fmla="*/ 2147483646 h 83"/>
              <a:gd name="T52" fmla="*/ 2147483646 w 28"/>
              <a:gd name="T53" fmla="*/ 2147483646 h 83"/>
              <a:gd name="T54" fmla="*/ 2147483646 w 28"/>
              <a:gd name="T55" fmla="*/ 2147483646 h 83"/>
              <a:gd name="T56" fmla="*/ 2147483646 w 28"/>
              <a:gd name="T57" fmla="*/ 2147483646 h 83"/>
              <a:gd name="T58" fmla="*/ 2147483646 w 28"/>
              <a:gd name="T59" fmla="*/ 2147483646 h 83"/>
              <a:gd name="T60" fmla="*/ 2147483646 w 28"/>
              <a:gd name="T61" fmla="*/ 2147483646 h 83"/>
              <a:gd name="T62" fmla="*/ 2147483646 w 28"/>
              <a:gd name="T63" fmla="*/ 2147483646 h 83"/>
              <a:gd name="T64" fmla="*/ 2147483646 w 28"/>
              <a:gd name="T65" fmla="*/ 2147483646 h 83"/>
              <a:gd name="T66" fmla="*/ 2147483646 w 28"/>
              <a:gd name="T67" fmla="*/ 2147483646 h 83"/>
              <a:gd name="T68" fmla="*/ 0 w 28"/>
              <a:gd name="T69" fmla="*/ 2147483646 h 83"/>
              <a:gd name="T70" fmla="*/ 2147483646 w 28"/>
              <a:gd name="T71" fmla="*/ 2147483646 h 83"/>
              <a:gd name="T72" fmla="*/ 2147483646 w 28"/>
              <a:gd name="T73" fmla="*/ 2147483646 h 83"/>
              <a:gd name="T74" fmla="*/ 2147483646 w 28"/>
              <a:gd name="T75" fmla="*/ 2147483646 h 83"/>
              <a:gd name="T76" fmla="*/ 2147483646 w 28"/>
              <a:gd name="T77" fmla="*/ 2147483646 h 83"/>
              <a:gd name="T78" fmla="*/ 2147483646 w 28"/>
              <a:gd name="T79" fmla="*/ 2147483646 h 83"/>
              <a:gd name="T80" fmla="*/ 2147483646 w 28"/>
              <a:gd name="T81" fmla="*/ 2147483646 h 83"/>
              <a:gd name="T82" fmla="*/ 2147483646 w 28"/>
              <a:gd name="T83" fmla="*/ 2147483646 h 83"/>
              <a:gd name="T84" fmla="*/ 2147483646 w 28"/>
              <a:gd name="T85" fmla="*/ 2147483646 h 83"/>
              <a:gd name="T86" fmla="*/ 2147483646 w 28"/>
              <a:gd name="T87" fmla="*/ 2147483646 h 83"/>
              <a:gd name="T88" fmla="*/ 2147483646 w 28"/>
              <a:gd name="T89" fmla="*/ 2147483646 h 83"/>
              <a:gd name="T90" fmla="*/ 2147483646 w 28"/>
              <a:gd name="T91" fmla="*/ 2147483646 h 83"/>
              <a:gd name="T92" fmla="*/ 2147483646 w 28"/>
              <a:gd name="T93" fmla="*/ 2147483646 h 83"/>
              <a:gd name="T94" fmla="*/ 2147483646 w 28"/>
              <a:gd name="T95" fmla="*/ 2147483646 h 83"/>
              <a:gd name="T96" fmla="*/ 2147483646 w 28"/>
              <a:gd name="T97" fmla="*/ 2147483646 h 83"/>
              <a:gd name="T98" fmla="*/ 2147483646 w 28"/>
              <a:gd name="T99" fmla="*/ 2147483646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 h="83">
                <a:moveTo>
                  <a:pt x="18" y="12"/>
                </a:moveTo>
                <a:lnTo>
                  <a:pt x="18" y="11"/>
                </a:lnTo>
                <a:lnTo>
                  <a:pt x="15" y="9"/>
                </a:lnTo>
                <a:lnTo>
                  <a:pt x="15" y="8"/>
                </a:lnTo>
                <a:lnTo>
                  <a:pt x="15" y="7"/>
                </a:lnTo>
                <a:lnTo>
                  <a:pt x="14" y="4"/>
                </a:lnTo>
                <a:lnTo>
                  <a:pt x="14" y="3"/>
                </a:lnTo>
                <a:lnTo>
                  <a:pt x="14" y="1"/>
                </a:lnTo>
                <a:lnTo>
                  <a:pt x="13" y="0"/>
                </a:lnTo>
                <a:lnTo>
                  <a:pt x="14" y="0"/>
                </a:lnTo>
                <a:lnTo>
                  <a:pt x="14" y="1"/>
                </a:lnTo>
                <a:lnTo>
                  <a:pt x="15" y="3"/>
                </a:lnTo>
                <a:lnTo>
                  <a:pt x="15" y="4"/>
                </a:lnTo>
                <a:lnTo>
                  <a:pt x="15" y="7"/>
                </a:lnTo>
                <a:lnTo>
                  <a:pt x="18" y="8"/>
                </a:lnTo>
                <a:lnTo>
                  <a:pt x="18" y="9"/>
                </a:lnTo>
                <a:lnTo>
                  <a:pt x="18" y="11"/>
                </a:lnTo>
                <a:lnTo>
                  <a:pt x="19" y="12"/>
                </a:lnTo>
                <a:lnTo>
                  <a:pt x="19" y="13"/>
                </a:lnTo>
                <a:lnTo>
                  <a:pt x="19" y="14"/>
                </a:lnTo>
                <a:lnTo>
                  <a:pt x="18" y="13"/>
                </a:lnTo>
                <a:lnTo>
                  <a:pt x="18" y="12"/>
                </a:lnTo>
                <a:lnTo>
                  <a:pt x="19" y="14"/>
                </a:lnTo>
                <a:lnTo>
                  <a:pt x="20" y="16"/>
                </a:lnTo>
                <a:lnTo>
                  <a:pt x="20" y="18"/>
                </a:lnTo>
                <a:lnTo>
                  <a:pt x="20" y="19"/>
                </a:lnTo>
                <a:lnTo>
                  <a:pt x="19" y="18"/>
                </a:lnTo>
                <a:lnTo>
                  <a:pt x="19" y="16"/>
                </a:lnTo>
                <a:lnTo>
                  <a:pt x="19" y="14"/>
                </a:lnTo>
                <a:lnTo>
                  <a:pt x="20" y="19"/>
                </a:lnTo>
                <a:lnTo>
                  <a:pt x="21" y="21"/>
                </a:lnTo>
                <a:lnTo>
                  <a:pt x="21" y="23"/>
                </a:lnTo>
                <a:lnTo>
                  <a:pt x="21" y="24"/>
                </a:lnTo>
                <a:lnTo>
                  <a:pt x="20" y="23"/>
                </a:lnTo>
                <a:lnTo>
                  <a:pt x="20" y="21"/>
                </a:lnTo>
                <a:lnTo>
                  <a:pt x="20" y="20"/>
                </a:lnTo>
                <a:lnTo>
                  <a:pt x="20" y="19"/>
                </a:lnTo>
                <a:lnTo>
                  <a:pt x="21" y="24"/>
                </a:lnTo>
                <a:lnTo>
                  <a:pt x="21" y="25"/>
                </a:lnTo>
                <a:lnTo>
                  <a:pt x="21" y="24"/>
                </a:lnTo>
                <a:lnTo>
                  <a:pt x="21" y="25"/>
                </a:lnTo>
                <a:lnTo>
                  <a:pt x="24" y="26"/>
                </a:lnTo>
                <a:lnTo>
                  <a:pt x="24" y="29"/>
                </a:lnTo>
                <a:lnTo>
                  <a:pt x="24" y="32"/>
                </a:lnTo>
                <a:lnTo>
                  <a:pt x="21" y="31"/>
                </a:lnTo>
                <a:lnTo>
                  <a:pt x="21" y="26"/>
                </a:lnTo>
                <a:lnTo>
                  <a:pt x="21" y="25"/>
                </a:lnTo>
                <a:lnTo>
                  <a:pt x="24" y="32"/>
                </a:lnTo>
                <a:lnTo>
                  <a:pt x="24" y="33"/>
                </a:lnTo>
                <a:lnTo>
                  <a:pt x="24" y="32"/>
                </a:lnTo>
                <a:lnTo>
                  <a:pt x="24" y="33"/>
                </a:lnTo>
                <a:lnTo>
                  <a:pt x="26" y="34"/>
                </a:lnTo>
                <a:lnTo>
                  <a:pt x="26" y="36"/>
                </a:lnTo>
                <a:lnTo>
                  <a:pt x="26" y="37"/>
                </a:lnTo>
                <a:lnTo>
                  <a:pt x="26" y="39"/>
                </a:lnTo>
                <a:lnTo>
                  <a:pt x="26" y="41"/>
                </a:lnTo>
                <a:lnTo>
                  <a:pt x="26" y="38"/>
                </a:lnTo>
                <a:lnTo>
                  <a:pt x="24" y="37"/>
                </a:lnTo>
                <a:lnTo>
                  <a:pt x="24" y="36"/>
                </a:lnTo>
                <a:lnTo>
                  <a:pt x="24" y="34"/>
                </a:lnTo>
                <a:lnTo>
                  <a:pt x="24" y="33"/>
                </a:lnTo>
                <a:lnTo>
                  <a:pt x="26" y="41"/>
                </a:lnTo>
                <a:lnTo>
                  <a:pt x="26" y="43"/>
                </a:lnTo>
                <a:lnTo>
                  <a:pt x="26" y="41"/>
                </a:lnTo>
                <a:lnTo>
                  <a:pt x="26" y="43"/>
                </a:lnTo>
                <a:lnTo>
                  <a:pt x="27" y="44"/>
                </a:lnTo>
                <a:lnTo>
                  <a:pt x="27" y="46"/>
                </a:lnTo>
                <a:lnTo>
                  <a:pt x="27" y="48"/>
                </a:lnTo>
                <a:lnTo>
                  <a:pt x="27" y="49"/>
                </a:lnTo>
                <a:lnTo>
                  <a:pt x="27" y="50"/>
                </a:lnTo>
                <a:lnTo>
                  <a:pt x="26" y="49"/>
                </a:lnTo>
                <a:lnTo>
                  <a:pt x="26" y="46"/>
                </a:lnTo>
                <a:lnTo>
                  <a:pt x="26" y="45"/>
                </a:lnTo>
                <a:lnTo>
                  <a:pt x="26" y="44"/>
                </a:lnTo>
                <a:lnTo>
                  <a:pt x="26" y="43"/>
                </a:lnTo>
                <a:lnTo>
                  <a:pt x="27" y="50"/>
                </a:lnTo>
                <a:lnTo>
                  <a:pt x="27" y="53"/>
                </a:lnTo>
                <a:lnTo>
                  <a:pt x="27" y="52"/>
                </a:lnTo>
                <a:lnTo>
                  <a:pt x="27" y="50"/>
                </a:lnTo>
                <a:lnTo>
                  <a:pt x="27" y="53"/>
                </a:lnTo>
                <a:lnTo>
                  <a:pt x="27" y="57"/>
                </a:lnTo>
                <a:lnTo>
                  <a:pt x="27" y="56"/>
                </a:lnTo>
                <a:lnTo>
                  <a:pt x="27" y="53"/>
                </a:lnTo>
                <a:lnTo>
                  <a:pt x="27" y="57"/>
                </a:lnTo>
                <a:lnTo>
                  <a:pt x="27" y="58"/>
                </a:lnTo>
                <a:lnTo>
                  <a:pt x="27" y="57"/>
                </a:lnTo>
                <a:lnTo>
                  <a:pt x="27" y="58"/>
                </a:lnTo>
                <a:lnTo>
                  <a:pt x="28" y="61"/>
                </a:lnTo>
                <a:lnTo>
                  <a:pt x="28" y="62"/>
                </a:lnTo>
                <a:lnTo>
                  <a:pt x="28" y="64"/>
                </a:lnTo>
                <a:lnTo>
                  <a:pt x="28" y="66"/>
                </a:lnTo>
                <a:lnTo>
                  <a:pt x="28" y="68"/>
                </a:lnTo>
                <a:lnTo>
                  <a:pt x="28" y="69"/>
                </a:lnTo>
                <a:lnTo>
                  <a:pt x="28" y="71"/>
                </a:lnTo>
                <a:lnTo>
                  <a:pt x="28" y="72"/>
                </a:lnTo>
                <a:lnTo>
                  <a:pt x="28" y="74"/>
                </a:lnTo>
                <a:lnTo>
                  <a:pt x="28" y="77"/>
                </a:lnTo>
                <a:lnTo>
                  <a:pt x="28" y="78"/>
                </a:lnTo>
                <a:lnTo>
                  <a:pt x="27" y="78"/>
                </a:lnTo>
                <a:lnTo>
                  <a:pt x="27" y="77"/>
                </a:lnTo>
                <a:lnTo>
                  <a:pt x="27" y="76"/>
                </a:lnTo>
                <a:lnTo>
                  <a:pt x="27" y="72"/>
                </a:lnTo>
                <a:lnTo>
                  <a:pt x="27" y="71"/>
                </a:lnTo>
                <a:lnTo>
                  <a:pt x="27" y="70"/>
                </a:lnTo>
                <a:lnTo>
                  <a:pt x="27" y="69"/>
                </a:lnTo>
                <a:lnTo>
                  <a:pt x="27" y="66"/>
                </a:lnTo>
                <a:lnTo>
                  <a:pt x="27" y="65"/>
                </a:lnTo>
                <a:lnTo>
                  <a:pt x="27" y="64"/>
                </a:lnTo>
                <a:lnTo>
                  <a:pt x="27" y="61"/>
                </a:lnTo>
                <a:lnTo>
                  <a:pt x="27" y="59"/>
                </a:lnTo>
                <a:lnTo>
                  <a:pt x="27" y="58"/>
                </a:lnTo>
                <a:lnTo>
                  <a:pt x="15" y="58"/>
                </a:lnTo>
                <a:lnTo>
                  <a:pt x="14" y="57"/>
                </a:lnTo>
                <a:lnTo>
                  <a:pt x="12" y="58"/>
                </a:lnTo>
                <a:lnTo>
                  <a:pt x="8" y="57"/>
                </a:lnTo>
                <a:lnTo>
                  <a:pt x="8" y="56"/>
                </a:lnTo>
                <a:lnTo>
                  <a:pt x="8" y="53"/>
                </a:lnTo>
                <a:lnTo>
                  <a:pt x="8" y="52"/>
                </a:lnTo>
                <a:lnTo>
                  <a:pt x="8" y="50"/>
                </a:lnTo>
                <a:lnTo>
                  <a:pt x="8" y="49"/>
                </a:lnTo>
                <a:lnTo>
                  <a:pt x="8" y="48"/>
                </a:lnTo>
                <a:lnTo>
                  <a:pt x="7" y="46"/>
                </a:lnTo>
                <a:lnTo>
                  <a:pt x="7" y="45"/>
                </a:lnTo>
                <a:lnTo>
                  <a:pt x="7" y="44"/>
                </a:lnTo>
                <a:lnTo>
                  <a:pt x="7" y="43"/>
                </a:lnTo>
                <a:lnTo>
                  <a:pt x="7" y="41"/>
                </a:lnTo>
                <a:lnTo>
                  <a:pt x="6" y="39"/>
                </a:lnTo>
                <a:lnTo>
                  <a:pt x="6" y="38"/>
                </a:lnTo>
                <a:lnTo>
                  <a:pt x="6" y="37"/>
                </a:lnTo>
                <a:lnTo>
                  <a:pt x="6" y="36"/>
                </a:lnTo>
                <a:lnTo>
                  <a:pt x="4" y="34"/>
                </a:lnTo>
                <a:lnTo>
                  <a:pt x="4" y="33"/>
                </a:lnTo>
                <a:lnTo>
                  <a:pt x="4" y="32"/>
                </a:lnTo>
                <a:lnTo>
                  <a:pt x="3" y="31"/>
                </a:lnTo>
                <a:lnTo>
                  <a:pt x="3" y="29"/>
                </a:lnTo>
                <a:lnTo>
                  <a:pt x="3" y="26"/>
                </a:lnTo>
                <a:lnTo>
                  <a:pt x="3" y="25"/>
                </a:lnTo>
                <a:lnTo>
                  <a:pt x="1" y="24"/>
                </a:lnTo>
                <a:lnTo>
                  <a:pt x="1" y="23"/>
                </a:lnTo>
                <a:lnTo>
                  <a:pt x="0" y="21"/>
                </a:lnTo>
                <a:lnTo>
                  <a:pt x="0" y="20"/>
                </a:lnTo>
                <a:lnTo>
                  <a:pt x="6" y="20"/>
                </a:lnTo>
                <a:lnTo>
                  <a:pt x="6" y="21"/>
                </a:lnTo>
                <a:lnTo>
                  <a:pt x="6" y="23"/>
                </a:lnTo>
                <a:lnTo>
                  <a:pt x="7" y="24"/>
                </a:lnTo>
                <a:lnTo>
                  <a:pt x="7" y="25"/>
                </a:lnTo>
                <a:lnTo>
                  <a:pt x="7" y="26"/>
                </a:lnTo>
                <a:lnTo>
                  <a:pt x="8" y="26"/>
                </a:lnTo>
                <a:lnTo>
                  <a:pt x="8" y="29"/>
                </a:lnTo>
                <a:lnTo>
                  <a:pt x="8" y="31"/>
                </a:lnTo>
                <a:lnTo>
                  <a:pt x="8" y="32"/>
                </a:lnTo>
                <a:lnTo>
                  <a:pt x="12" y="33"/>
                </a:lnTo>
                <a:lnTo>
                  <a:pt x="12" y="34"/>
                </a:lnTo>
                <a:lnTo>
                  <a:pt x="12" y="36"/>
                </a:lnTo>
                <a:lnTo>
                  <a:pt x="12" y="37"/>
                </a:lnTo>
                <a:lnTo>
                  <a:pt x="12" y="38"/>
                </a:lnTo>
                <a:lnTo>
                  <a:pt x="13" y="39"/>
                </a:lnTo>
                <a:lnTo>
                  <a:pt x="13" y="41"/>
                </a:lnTo>
                <a:lnTo>
                  <a:pt x="13" y="43"/>
                </a:lnTo>
                <a:lnTo>
                  <a:pt x="13" y="44"/>
                </a:lnTo>
                <a:lnTo>
                  <a:pt x="13" y="45"/>
                </a:lnTo>
                <a:lnTo>
                  <a:pt x="14" y="46"/>
                </a:lnTo>
                <a:lnTo>
                  <a:pt x="14" y="48"/>
                </a:lnTo>
                <a:lnTo>
                  <a:pt x="14" y="49"/>
                </a:lnTo>
                <a:lnTo>
                  <a:pt x="14" y="52"/>
                </a:lnTo>
                <a:lnTo>
                  <a:pt x="14" y="53"/>
                </a:lnTo>
                <a:lnTo>
                  <a:pt x="14" y="56"/>
                </a:lnTo>
                <a:lnTo>
                  <a:pt x="14" y="57"/>
                </a:lnTo>
                <a:lnTo>
                  <a:pt x="15" y="58"/>
                </a:lnTo>
                <a:lnTo>
                  <a:pt x="15" y="59"/>
                </a:lnTo>
                <a:lnTo>
                  <a:pt x="15" y="61"/>
                </a:lnTo>
                <a:lnTo>
                  <a:pt x="15" y="62"/>
                </a:lnTo>
                <a:lnTo>
                  <a:pt x="15" y="64"/>
                </a:lnTo>
                <a:lnTo>
                  <a:pt x="15" y="66"/>
                </a:lnTo>
                <a:lnTo>
                  <a:pt x="15" y="68"/>
                </a:lnTo>
                <a:lnTo>
                  <a:pt x="15" y="69"/>
                </a:lnTo>
                <a:lnTo>
                  <a:pt x="15" y="70"/>
                </a:lnTo>
                <a:lnTo>
                  <a:pt x="15" y="71"/>
                </a:lnTo>
                <a:lnTo>
                  <a:pt x="15" y="72"/>
                </a:lnTo>
                <a:lnTo>
                  <a:pt x="15" y="74"/>
                </a:lnTo>
                <a:lnTo>
                  <a:pt x="15" y="77"/>
                </a:lnTo>
                <a:lnTo>
                  <a:pt x="15" y="78"/>
                </a:lnTo>
                <a:lnTo>
                  <a:pt x="15" y="80"/>
                </a:lnTo>
                <a:lnTo>
                  <a:pt x="15" y="82"/>
                </a:lnTo>
                <a:lnTo>
                  <a:pt x="15" y="83"/>
                </a:lnTo>
                <a:lnTo>
                  <a:pt x="13" y="83"/>
                </a:lnTo>
                <a:lnTo>
                  <a:pt x="13" y="82"/>
                </a:lnTo>
                <a:lnTo>
                  <a:pt x="13" y="80"/>
                </a:lnTo>
                <a:lnTo>
                  <a:pt x="13" y="78"/>
                </a:lnTo>
                <a:lnTo>
                  <a:pt x="13" y="77"/>
                </a:lnTo>
                <a:lnTo>
                  <a:pt x="12" y="76"/>
                </a:lnTo>
                <a:lnTo>
                  <a:pt x="12" y="74"/>
                </a:lnTo>
                <a:lnTo>
                  <a:pt x="12" y="71"/>
                </a:lnTo>
                <a:lnTo>
                  <a:pt x="12" y="70"/>
                </a:lnTo>
                <a:lnTo>
                  <a:pt x="12" y="69"/>
                </a:lnTo>
                <a:lnTo>
                  <a:pt x="12" y="68"/>
                </a:lnTo>
                <a:lnTo>
                  <a:pt x="12" y="66"/>
                </a:lnTo>
                <a:lnTo>
                  <a:pt x="12" y="65"/>
                </a:lnTo>
                <a:lnTo>
                  <a:pt x="12" y="64"/>
                </a:lnTo>
                <a:lnTo>
                  <a:pt x="12" y="62"/>
                </a:lnTo>
                <a:lnTo>
                  <a:pt x="12" y="61"/>
                </a:lnTo>
                <a:lnTo>
                  <a:pt x="12" y="59"/>
                </a:lnTo>
                <a:lnTo>
                  <a:pt x="12" y="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8" name="Freeform 383"/>
          <p:cNvSpPr>
            <a:spLocks/>
          </p:cNvSpPr>
          <p:nvPr/>
        </p:nvSpPr>
        <p:spPr bwMode="auto">
          <a:xfrm>
            <a:off x="6189663" y="2543175"/>
            <a:ext cx="1587" cy="3175"/>
          </a:xfrm>
          <a:custGeom>
            <a:avLst/>
            <a:gdLst>
              <a:gd name="T0" fmla="*/ 0 w 1"/>
              <a:gd name="T1" fmla="*/ 0 h 5"/>
              <a:gd name="T2" fmla="*/ 0 w 1"/>
              <a:gd name="T3" fmla="*/ 2147483646 h 5"/>
              <a:gd name="T4" fmla="*/ 0 w 1"/>
              <a:gd name="T5" fmla="*/ 2147483646 h 5"/>
              <a:gd name="T6" fmla="*/ 2147483646 w 1"/>
              <a:gd name="T7" fmla="*/ 2147483646 h 5"/>
              <a:gd name="T8" fmla="*/ 2147483646 w 1"/>
              <a:gd name="T9" fmla="*/ 2147483646 h 5"/>
              <a:gd name="T10" fmla="*/ 2147483646 w 1"/>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5">
                <a:moveTo>
                  <a:pt x="0" y="0"/>
                </a:moveTo>
                <a:lnTo>
                  <a:pt x="0" y="4"/>
                </a:lnTo>
                <a:lnTo>
                  <a:pt x="0" y="5"/>
                </a:lnTo>
                <a:lnTo>
                  <a:pt x="1" y="5"/>
                </a:lnTo>
                <a:lnTo>
                  <a:pt x="1" y="2"/>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29" name="Freeform 384"/>
          <p:cNvSpPr>
            <a:spLocks/>
          </p:cNvSpPr>
          <p:nvPr/>
        </p:nvSpPr>
        <p:spPr bwMode="auto">
          <a:xfrm>
            <a:off x="6186488" y="2513013"/>
            <a:ext cx="1587" cy="1587"/>
          </a:xfrm>
          <a:custGeom>
            <a:avLst/>
            <a:gdLst>
              <a:gd name="T0" fmla="*/ 2147483646 w 1"/>
              <a:gd name="T1" fmla="*/ 2147483646 h 3"/>
              <a:gd name="T2" fmla="*/ 2147483646 w 1"/>
              <a:gd name="T3" fmla="*/ 2147483646 h 3"/>
              <a:gd name="T4" fmla="*/ 0 w 1"/>
              <a:gd name="T5" fmla="*/ 2147483646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1" y="1"/>
                </a:lnTo>
                <a:lnTo>
                  <a:pt x="0"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0" name="Freeform 385"/>
          <p:cNvSpPr>
            <a:spLocks/>
          </p:cNvSpPr>
          <p:nvPr/>
        </p:nvSpPr>
        <p:spPr bwMode="auto">
          <a:xfrm>
            <a:off x="6167438" y="2501900"/>
            <a:ext cx="6350" cy="7938"/>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0 h 14"/>
              <a:gd name="T22" fmla="*/ 2147483646 w 12"/>
              <a:gd name="T23" fmla="*/ 2147483646 h 14"/>
              <a:gd name="T24" fmla="*/ 0 w 12"/>
              <a:gd name="T25" fmla="*/ 0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2147483646 w 12"/>
              <a:gd name="T39" fmla="*/ 2147483646 h 14"/>
              <a:gd name="T40" fmla="*/ 2147483646 w 12"/>
              <a:gd name="T41" fmla="*/ 2147483646 h 14"/>
              <a:gd name="T42" fmla="*/ 2147483646 w 12"/>
              <a:gd name="T43" fmla="*/ 2147483646 h 14"/>
              <a:gd name="T44" fmla="*/ 2147483646 w 12"/>
              <a:gd name="T45" fmla="*/ 2147483646 h 14"/>
              <a:gd name="T46" fmla="*/ 2147483646 w 12"/>
              <a:gd name="T47" fmla="*/ 2147483646 h 14"/>
              <a:gd name="T48" fmla="*/ 2147483646 w 12"/>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4">
                <a:moveTo>
                  <a:pt x="10" y="11"/>
                </a:moveTo>
                <a:lnTo>
                  <a:pt x="7" y="11"/>
                </a:lnTo>
                <a:lnTo>
                  <a:pt x="7" y="9"/>
                </a:lnTo>
                <a:lnTo>
                  <a:pt x="7" y="8"/>
                </a:lnTo>
                <a:lnTo>
                  <a:pt x="6" y="8"/>
                </a:lnTo>
                <a:lnTo>
                  <a:pt x="6" y="7"/>
                </a:lnTo>
                <a:lnTo>
                  <a:pt x="5" y="4"/>
                </a:lnTo>
                <a:lnTo>
                  <a:pt x="5" y="3"/>
                </a:lnTo>
                <a:lnTo>
                  <a:pt x="4" y="3"/>
                </a:lnTo>
                <a:lnTo>
                  <a:pt x="4" y="1"/>
                </a:lnTo>
                <a:lnTo>
                  <a:pt x="1" y="0"/>
                </a:lnTo>
                <a:lnTo>
                  <a:pt x="1" y="1"/>
                </a:lnTo>
                <a:lnTo>
                  <a:pt x="0" y="0"/>
                </a:lnTo>
                <a:lnTo>
                  <a:pt x="1" y="1"/>
                </a:lnTo>
                <a:lnTo>
                  <a:pt x="4" y="3"/>
                </a:lnTo>
                <a:lnTo>
                  <a:pt x="5" y="4"/>
                </a:lnTo>
                <a:lnTo>
                  <a:pt x="5" y="7"/>
                </a:lnTo>
                <a:lnTo>
                  <a:pt x="6" y="8"/>
                </a:lnTo>
                <a:lnTo>
                  <a:pt x="7" y="9"/>
                </a:lnTo>
                <a:lnTo>
                  <a:pt x="7" y="11"/>
                </a:lnTo>
                <a:lnTo>
                  <a:pt x="10" y="12"/>
                </a:lnTo>
                <a:lnTo>
                  <a:pt x="10" y="11"/>
                </a:lnTo>
                <a:lnTo>
                  <a:pt x="12" y="14"/>
                </a:lnTo>
                <a:lnTo>
                  <a:pt x="10" y="1"/>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1" name="Freeform 386"/>
          <p:cNvSpPr>
            <a:spLocks/>
          </p:cNvSpPr>
          <p:nvPr/>
        </p:nvSpPr>
        <p:spPr bwMode="auto">
          <a:xfrm>
            <a:off x="6122988" y="2501900"/>
            <a:ext cx="15875" cy="19050"/>
          </a:xfrm>
          <a:custGeom>
            <a:avLst/>
            <a:gdLst>
              <a:gd name="T0" fmla="*/ 2147483646 w 31"/>
              <a:gd name="T1" fmla="*/ 0 h 37"/>
              <a:gd name="T2" fmla="*/ 2147483646 w 31"/>
              <a:gd name="T3" fmla="*/ 0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2147483646 h 37"/>
              <a:gd name="T18" fmla="*/ 2147483646 w 31"/>
              <a:gd name="T19" fmla="*/ 2147483646 h 37"/>
              <a:gd name="T20" fmla="*/ 2147483646 w 31"/>
              <a:gd name="T21" fmla="*/ 2147483646 h 37"/>
              <a:gd name="T22" fmla="*/ 2147483646 w 31"/>
              <a:gd name="T23" fmla="*/ 2147483646 h 37"/>
              <a:gd name="T24" fmla="*/ 2147483646 w 31"/>
              <a:gd name="T25" fmla="*/ 2147483646 h 37"/>
              <a:gd name="T26" fmla="*/ 2147483646 w 31"/>
              <a:gd name="T27" fmla="*/ 2147483646 h 37"/>
              <a:gd name="T28" fmla="*/ 2147483646 w 31"/>
              <a:gd name="T29" fmla="*/ 2147483646 h 37"/>
              <a:gd name="T30" fmla="*/ 2147483646 w 31"/>
              <a:gd name="T31" fmla="*/ 2147483646 h 37"/>
              <a:gd name="T32" fmla="*/ 2147483646 w 31"/>
              <a:gd name="T33" fmla="*/ 2147483646 h 37"/>
              <a:gd name="T34" fmla="*/ 2147483646 w 31"/>
              <a:gd name="T35" fmla="*/ 2147483646 h 37"/>
              <a:gd name="T36" fmla="*/ 2147483646 w 31"/>
              <a:gd name="T37" fmla="*/ 2147483646 h 37"/>
              <a:gd name="T38" fmla="*/ 2147483646 w 31"/>
              <a:gd name="T39" fmla="*/ 2147483646 h 37"/>
              <a:gd name="T40" fmla="*/ 2147483646 w 31"/>
              <a:gd name="T41" fmla="*/ 2147483646 h 37"/>
              <a:gd name="T42" fmla="*/ 2147483646 w 31"/>
              <a:gd name="T43" fmla="*/ 2147483646 h 37"/>
              <a:gd name="T44" fmla="*/ 2147483646 w 31"/>
              <a:gd name="T45" fmla="*/ 2147483646 h 37"/>
              <a:gd name="T46" fmla="*/ 2147483646 w 31"/>
              <a:gd name="T47" fmla="*/ 2147483646 h 37"/>
              <a:gd name="T48" fmla="*/ 2147483646 w 31"/>
              <a:gd name="T49" fmla="*/ 2147483646 h 37"/>
              <a:gd name="T50" fmla="*/ 2147483646 w 31"/>
              <a:gd name="T51" fmla="*/ 2147483646 h 37"/>
              <a:gd name="T52" fmla="*/ 2147483646 w 31"/>
              <a:gd name="T53" fmla="*/ 2147483646 h 37"/>
              <a:gd name="T54" fmla="*/ 2147483646 w 31"/>
              <a:gd name="T55" fmla="*/ 2147483646 h 37"/>
              <a:gd name="T56" fmla="*/ 2147483646 w 31"/>
              <a:gd name="T57" fmla="*/ 2147483646 h 37"/>
              <a:gd name="T58" fmla="*/ 2147483646 w 31"/>
              <a:gd name="T59" fmla="*/ 2147483646 h 37"/>
              <a:gd name="T60" fmla="*/ 2147483646 w 31"/>
              <a:gd name="T61" fmla="*/ 2147483646 h 37"/>
              <a:gd name="T62" fmla="*/ 2147483646 w 31"/>
              <a:gd name="T63" fmla="*/ 2147483646 h 37"/>
              <a:gd name="T64" fmla="*/ 2147483646 w 31"/>
              <a:gd name="T65" fmla="*/ 2147483646 h 37"/>
              <a:gd name="T66" fmla="*/ 0 w 31"/>
              <a:gd name="T67" fmla="*/ 2147483646 h 37"/>
              <a:gd name="T68" fmla="*/ 0 w 31"/>
              <a:gd name="T69" fmla="*/ 2147483646 h 37"/>
              <a:gd name="T70" fmla="*/ 0 w 31"/>
              <a:gd name="T71" fmla="*/ 2147483646 h 37"/>
              <a:gd name="T72" fmla="*/ 2147483646 w 31"/>
              <a:gd name="T73" fmla="*/ 2147483646 h 37"/>
              <a:gd name="T74" fmla="*/ 2147483646 w 31"/>
              <a:gd name="T75" fmla="*/ 2147483646 h 37"/>
              <a:gd name="T76" fmla="*/ 2147483646 w 31"/>
              <a:gd name="T77" fmla="*/ 2147483646 h 37"/>
              <a:gd name="T78" fmla="*/ 2147483646 w 31"/>
              <a:gd name="T79" fmla="*/ 2147483646 h 37"/>
              <a:gd name="T80" fmla="*/ 2147483646 w 31"/>
              <a:gd name="T81" fmla="*/ 2147483646 h 37"/>
              <a:gd name="T82" fmla="*/ 2147483646 w 31"/>
              <a:gd name="T83" fmla="*/ 2147483646 h 37"/>
              <a:gd name="T84" fmla="*/ 2147483646 w 31"/>
              <a:gd name="T85" fmla="*/ 2147483646 h 37"/>
              <a:gd name="T86" fmla="*/ 2147483646 w 31"/>
              <a:gd name="T87" fmla="*/ 2147483646 h 37"/>
              <a:gd name="T88" fmla="*/ 2147483646 w 31"/>
              <a:gd name="T89" fmla="*/ 2147483646 h 37"/>
              <a:gd name="T90" fmla="*/ 2147483646 w 31"/>
              <a:gd name="T91" fmla="*/ 2147483646 h 37"/>
              <a:gd name="T92" fmla="*/ 2147483646 w 31"/>
              <a:gd name="T93" fmla="*/ 2147483646 h 37"/>
              <a:gd name="T94" fmla="*/ 2147483646 w 31"/>
              <a:gd name="T95" fmla="*/ 2147483646 h 37"/>
              <a:gd name="T96" fmla="*/ 2147483646 w 31"/>
              <a:gd name="T97" fmla="*/ 2147483646 h 37"/>
              <a:gd name="T98" fmla="*/ 2147483646 w 31"/>
              <a:gd name="T99" fmla="*/ 2147483646 h 37"/>
              <a:gd name="T100" fmla="*/ 2147483646 w 31"/>
              <a:gd name="T101" fmla="*/ 2147483646 h 37"/>
              <a:gd name="T102" fmla="*/ 2147483646 w 31"/>
              <a:gd name="T103" fmla="*/ 2147483646 h 37"/>
              <a:gd name="T104" fmla="*/ 2147483646 w 31"/>
              <a:gd name="T105" fmla="*/ 2147483646 h 37"/>
              <a:gd name="T106" fmla="*/ 2147483646 w 31"/>
              <a:gd name="T107" fmla="*/ 2147483646 h 37"/>
              <a:gd name="T108" fmla="*/ 2147483646 w 31"/>
              <a:gd name="T109" fmla="*/ 2147483646 h 37"/>
              <a:gd name="T110" fmla="*/ 2147483646 w 31"/>
              <a:gd name="T111" fmla="*/ 2147483646 h 37"/>
              <a:gd name="T112" fmla="*/ 2147483646 w 31"/>
              <a:gd name="T113" fmla="*/ 0 h 37"/>
              <a:gd name="T114" fmla="*/ 2147483646 w 31"/>
              <a:gd name="T115" fmla="*/ 2147483646 h 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 h="37">
                <a:moveTo>
                  <a:pt x="31" y="0"/>
                </a:moveTo>
                <a:lnTo>
                  <a:pt x="30" y="0"/>
                </a:lnTo>
                <a:lnTo>
                  <a:pt x="30" y="1"/>
                </a:lnTo>
                <a:lnTo>
                  <a:pt x="26" y="1"/>
                </a:lnTo>
                <a:lnTo>
                  <a:pt x="26" y="3"/>
                </a:lnTo>
                <a:lnTo>
                  <a:pt x="25" y="3"/>
                </a:lnTo>
                <a:lnTo>
                  <a:pt x="25" y="4"/>
                </a:lnTo>
                <a:lnTo>
                  <a:pt x="24" y="4"/>
                </a:lnTo>
                <a:lnTo>
                  <a:pt x="24" y="7"/>
                </a:lnTo>
                <a:lnTo>
                  <a:pt x="23" y="8"/>
                </a:lnTo>
                <a:lnTo>
                  <a:pt x="21" y="8"/>
                </a:lnTo>
                <a:lnTo>
                  <a:pt x="21" y="9"/>
                </a:lnTo>
                <a:lnTo>
                  <a:pt x="19" y="9"/>
                </a:lnTo>
                <a:lnTo>
                  <a:pt x="19" y="11"/>
                </a:lnTo>
                <a:lnTo>
                  <a:pt x="18" y="12"/>
                </a:lnTo>
                <a:lnTo>
                  <a:pt x="17" y="13"/>
                </a:lnTo>
                <a:lnTo>
                  <a:pt x="17" y="14"/>
                </a:lnTo>
                <a:lnTo>
                  <a:pt x="14" y="14"/>
                </a:lnTo>
                <a:lnTo>
                  <a:pt x="14" y="16"/>
                </a:lnTo>
                <a:lnTo>
                  <a:pt x="12" y="18"/>
                </a:lnTo>
                <a:lnTo>
                  <a:pt x="12" y="19"/>
                </a:lnTo>
                <a:lnTo>
                  <a:pt x="11" y="19"/>
                </a:lnTo>
                <a:lnTo>
                  <a:pt x="11" y="20"/>
                </a:lnTo>
                <a:lnTo>
                  <a:pt x="9" y="21"/>
                </a:lnTo>
                <a:lnTo>
                  <a:pt x="9" y="23"/>
                </a:lnTo>
                <a:lnTo>
                  <a:pt x="8" y="24"/>
                </a:lnTo>
                <a:lnTo>
                  <a:pt x="7" y="25"/>
                </a:lnTo>
                <a:lnTo>
                  <a:pt x="7" y="26"/>
                </a:lnTo>
                <a:lnTo>
                  <a:pt x="5" y="29"/>
                </a:lnTo>
                <a:lnTo>
                  <a:pt x="5" y="31"/>
                </a:lnTo>
                <a:lnTo>
                  <a:pt x="3" y="32"/>
                </a:lnTo>
                <a:lnTo>
                  <a:pt x="1" y="33"/>
                </a:lnTo>
                <a:lnTo>
                  <a:pt x="1" y="34"/>
                </a:lnTo>
                <a:lnTo>
                  <a:pt x="0" y="36"/>
                </a:lnTo>
                <a:lnTo>
                  <a:pt x="0" y="37"/>
                </a:lnTo>
                <a:lnTo>
                  <a:pt x="0" y="26"/>
                </a:lnTo>
                <a:lnTo>
                  <a:pt x="1" y="25"/>
                </a:lnTo>
                <a:lnTo>
                  <a:pt x="1" y="24"/>
                </a:lnTo>
                <a:lnTo>
                  <a:pt x="3" y="23"/>
                </a:lnTo>
                <a:lnTo>
                  <a:pt x="3" y="21"/>
                </a:lnTo>
                <a:lnTo>
                  <a:pt x="5" y="20"/>
                </a:lnTo>
                <a:lnTo>
                  <a:pt x="7" y="19"/>
                </a:lnTo>
                <a:lnTo>
                  <a:pt x="7" y="18"/>
                </a:lnTo>
                <a:lnTo>
                  <a:pt x="8" y="16"/>
                </a:lnTo>
                <a:lnTo>
                  <a:pt x="8" y="14"/>
                </a:lnTo>
                <a:lnTo>
                  <a:pt x="9" y="13"/>
                </a:lnTo>
                <a:lnTo>
                  <a:pt x="11" y="12"/>
                </a:lnTo>
                <a:lnTo>
                  <a:pt x="11" y="11"/>
                </a:lnTo>
                <a:lnTo>
                  <a:pt x="12" y="9"/>
                </a:lnTo>
                <a:lnTo>
                  <a:pt x="14" y="9"/>
                </a:lnTo>
                <a:lnTo>
                  <a:pt x="14" y="8"/>
                </a:lnTo>
                <a:lnTo>
                  <a:pt x="17" y="7"/>
                </a:lnTo>
                <a:lnTo>
                  <a:pt x="17" y="4"/>
                </a:lnTo>
                <a:lnTo>
                  <a:pt x="18" y="4"/>
                </a:lnTo>
                <a:lnTo>
                  <a:pt x="18" y="3"/>
                </a:lnTo>
                <a:lnTo>
                  <a:pt x="19" y="1"/>
                </a:lnTo>
                <a:lnTo>
                  <a:pt x="21" y="0"/>
                </a:lnTo>
                <a:lnTo>
                  <a:pt x="18"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2" name="Freeform 387"/>
          <p:cNvSpPr>
            <a:spLocks/>
          </p:cNvSpPr>
          <p:nvPr/>
        </p:nvSpPr>
        <p:spPr bwMode="auto">
          <a:xfrm>
            <a:off x="6115050" y="2501900"/>
            <a:ext cx="9525" cy="11113"/>
          </a:xfrm>
          <a:custGeom>
            <a:avLst/>
            <a:gdLst>
              <a:gd name="T0" fmla="*/ 2147483646 w 16"/>
              <a:gd name="T1" fmla="*/ 2147483646 h 20"/>
              <a:gd name="T2" fmla="*/ 2147483646 w 16"/>
              <a:gd name="T3" fmla="*/ 2147483646 h 20"/>
              <a:gd name="T4" fmla="*/ 2147483646 w 16"/>
              <a:gd name="T5" fmla="*/ 2147483646 h 20"/>
              <a:gd name="T6" fmla="*/ 2147483646 w 16"/>
              <a:gd name="T7" fmla="*/ 2147483646 h 20"/>
              <a:gd name="T8" fmla="*/ 2147483646 w 16"/>
              <a:gd name="T9" fmla="*/ 2147483646 h 20"/>
              <a:gd name="T10" fmla="*/ 2147483646 w 16"/>
              <a:gd name="T11" fmla="*/ 2147483646 h 20"/>
              <a:gd name="T12" fmla="*/ 2147483646 w 16"/>
              <a:gd name="T13" fmla="*/ 2147483646 h 20"/>
              <a:gd name="T14" fmla="*/ 0 w 16"/>
              <a:gd name="T15" fmla="*/ 2147483646 h 20"/>
              <a:gd name="T16" fmla="*/ 0 w 16"/>
              <a:gd name="T17" fmla="*/ 2147483646 h 20"/>
              <a:gd name="T18" fmla="*/ 2147483646 w 16"/>
              <a:gd name="T19" fmla="*/ 2147483646 h 20"/>
              <a:gd name="T20" fmla="*/ 2147483646 w 16"/>
              <a:gd name="T21" fmla="*/ 2147483646 h 20"/>
              <a:gd name="T22" fmla="*/ 2147483646 w 16"/>
              <a:gd name="T23" fmla="*/ 2147483646 h 20"/>
              <a:gd name="T24" fmla="*/ 2147483646 w 16"/>
              <a:gd name="T25" fmla="*/ 2147483646 h 20"/>
              <a:gd name="T26" fmla="*/ 2147483646 w 16"/>
              <a:gd name="T27" fmla="*/ 2147483646 h 20"/>
              <a:gd name="T28" fmla="*/ 2147483646 w 16"/>
              <a:gd name="T29" fmla="*/ 2147483646 h 20"/>
              <a:gd name="T30" fmla="*/ 2147483646 w 16"/>
              <a:gd name="T31" fmla="*/ 2147483646 h 20"/>
              <a:gd name="T32" fmla="*/ 2147483646 w 16"/>
              <a:gd name="T33" fmla="*/ 2147483646 h 20"/>
              <a:gd name="T34" fmla="*/ 2147483646 w 16"/>
              <a:gd name="T35" fmla="*/ 2147483646 h 20"/>
              <a:gd name="T36" fmla="*/ 2147483646 w 16"/>
              <a:gd name="T37" fmla="*/ 2147483646 h 20"/>
              <a:gd name="T38" fmla="*/ 2147483646 w 16"/>
              <a:gd name="T39" fmla="*/ 2147483646 h 20"/>
              <a:gd name="T40" fmla="*/ 2147483646 w 16"/>
              <a:gd name="T41" fmla="*/ 2147483646 h 20"/>
              <a:gd name="T42" fmla="*/ 2147483646 w 16"/>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0">
                <a:moveTo>
                  <a:pt x="8" y="12"/>
                </a:moveTo>
                <a:lnTo>
                  <a:pt x="8" y="13"/>
                </a:lnTo>
                <a:lnTo>
                  <a:pt x="7" y="14"/>
                </a:lnTo>
                <a:lnTo>
                  <a:pt x="7" y="16"/>
                </a:lnTo>
                <a:lnTo>
                  <a:pt x="6" y="18"/>
                </a:lnTo>
                <a:lnTo>
                  <a:pt x="6" y="19"/>
                </a:lnTo>
                <a:lnTo>
                  <a:pt x="3" y="20"/>
                </a:lnTo>
                <a:lnTo>
                  <a:pt x="0" y="20"/>
                </a:lnTo>
                <a:lnTo>
                  <a:pt x="0" y="19"/>
                </a:lnTo>
                <a:lnTo>
                  <a:pt x="1" y="18"/>
                </a:lnTo>
                <a:lnTo>
                  <a:pt x="1" y="16"/>
                </a:lnTo>
                <a:lnTo>
                  <a:pt x="3" y="14"/>
                </a:lnTo>
                <a:lnTo>
                  <a:pt x="3" y="13"/>
                </a:lnTo>
                <a:lnTo>
                  <a:pt x="6" y="11"/>
                </a:lnTo>
                <a:lnTo>
                  <a:pt x="6" y="9"/>
                </a:lnTo>
                <a:lnTo>
                  <a:pt x="7" y="8"/>
                </a:lnTo>
                <a:lnTo>
                  <a:pt x="7" y="7"/>
                </a:lnTo>
                <a:lnTo>
                  <a:pt x="8" y="4"/>
                </a:lnTo>
                <a:lnTo>
                  <a:pt x="13" y="4"/>
                </a:lnTo>
                <a:lnTo>
                  <a:pt x="14" y="3"/>
                </a:lnTo>
                <a:lnTo>
                  <a:pt x="14" y="1"/>
                </a:lnTo>
                <a:lnTo>
                  <a:pt x="1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3" name="Freeform 388"/>
          <p:cNvSpPr>
            <a:spLocks/>
          </p:cNvSpPr>
          <p:nvPr/>
        </p:nvSpPr>
        <p:spPr bwMode="auto">
          <a:xfrm>
            <a:off x="6097588" y="2501900"/>
            <a:ext cx="14287" cy="11113"/>
          </a:xfrm>
          <a:custGeom>
            <a:avLst/>
            <a:gdLst>
              <a:gd name="T0" fmla="*/ 2147483646 w 26"/>
              <a:gd name="T1" fmla="*/ 2147483646 h 21"/>
              <a:gd name="T2" fmla="*/ 2147483646 w 26"/>
              <a:gd name="T3" fmla="*/ 2147483646 h 21"/>
              <a:gd name="T4" fmla="*/ 2147483646 w 26"/>
              <a:gd name="T5" fmla="*/ 2147483646 h 21"/>
              <a:gd name="T6" fmla="*/ 2147483646 w 26"/>
              <a:gd name="T7" fmla="*/ 2147483646 h 21"/>
              <a:gd name="T8" fmla="*/ 2147483646 w 26"/>
              <a:gd name="T9" fmla="*/ 2147483646 h 21"/>
              <a:gd name="T10" fmla="*/ 2147483646 w 26"/>
              <a:gd name="T11" fmla="*/ 2147483646 h 21"/>
              <a:gd name="T12" fmla="*/ 2147483646 w 26"/>
              <a:gd name="T13" fmla="*/ 2147483646 h 21"/>
              <a:gd name="T14" fmla="*/ 2147483646 w 26"/>
              <a:gd name="T15" fmla="*/ 2147483646 h 21"/>
              <a:gd name="T16" fmla="*/ 2147483646 w 26"/>
              <a:gd name="T17" fmla="*/ 2147483646 h 21"/>
              <a:gd name="T18" fmla="*/ 2147483646 w 26"/>
              <a:gd name="T19" fmla="*/ 2147483646 h 21"/>
              <a:gd name="T20" fmla="*/ 2147483646 w 26"/>
              <a:gd name="T21" fmla="*/ 2147483646 h 21"/>
              <a:gd name="T22" fmla="*/ 2147483646 w 26"/>
              <a:gd name="T23" fmla="*/ 2147483646 h 21"/>
              <a:gd name="T24" fmla="*/ 2147483646 w 26"/>
              <a:gd name="T25" fmla="*/ 2147483646 h 21"/>
              <a:gd name="T26" fmla="*/ 2147483646 w 26"/>
              <a:gd name="T27" fmla="*/ 2147483646 h 21"/>
              <a:gd name="T28" fmla="*/ 2147483646 w 26"/>
              <a:gd name="T29" fmla="*/ 2147483646 h 21"/>
              <a:gd name="T30" fmla="*/ 2147483646 w 26"/>
              <a:gd name="T31" fmla="*/ 2147483646 h 21"/>
              <a:gd name="T32" fmla="*/ 2147483646 w 26"/>
              <a:gd name="T33" fmla="*/ 2147483646 h 21"/>
              <a:gd name="T34" fmla="*/ 2147483646 w 26"/>
              <a:gd name="T35" fmla="*/ 2147483646 h 21"/>
              <a:gd name="T36" fmla="*/ 2147483646 w 26"/>
              <a:gd name="T37" fmla="*/ 2147483646 h 21"/>
              <a:gd name="T38" fmla="*/ 2147483646 w 26"/>
              <a:gd name="T39" fmla="*/ 2147483646 h 21"/>
              <a:gd name="T40" fmla="*/ 2147483646 w 26"/>
              <a:gd name="T41" fmla="*/ 2147483646 h 21"/>
              <a:gd name="T42" fmla="*/ 2147483646 w 26"/>
              <a:gd name="T43" fmla="*/ 2147483646 h 21"/>
              <a:gd name="T44" fmla="*/ 2147483646 w 26"/>
              <a:gd name="T45" fmla="*/ 2147483646 h 21"/>
              <a:gd name="T46" fmla="*/ 2147483646 w 26"/>
              <a:gd name="T47" fmla="*/ 2147483646 h 21"/>
              <a:gd name="T48" fmla="*/ 2147483646 w 26"/>
              <a:gd name="T49" fmla="*/ 2147483646 h 21"/>
              <a:gd name="T50" fmla="*/ 0 w 26"/>
              <a:gd name="T51" fmla="*/ 2147483646 h 21"/>
              <a:gd name="T52" fmla="*/ 2147483646 w 26"/>
              <a:gd name="T53" fmla="*/ 2147483646 h 21"/>
              <a:gd name="T54" fmla="*/ 2147483646 w 26"/>
              <a:gd name="T55" fmla="*/ 2147483646 h 21"/>
              <a:gd name="T56" fmla="*/ 2147483646 w 26"/>
              <a:gd name="T57" fmla="*/ 2147483646 h 21"/>
              <a:gd name="T58" fmla="*/ 2147483646 w 26"/>
              <a:gd name="T59" fmla="*/ 0 h 21"/>
              <a:gd name="T60" fmla="*/ 2147483646 w 26"/>
              <a:gd name="T61" fmla="*/ 2147483646 h 21"/>
              <a:gd name="T62" fmla="*/ 2147483646 w 26"/>
              <a:gd name="T63" fmla="*/ 2147483646 h 21"/>
              <a:gd name="T64" fmla="*/ 2147483646 w 26"/>
              <a:gd name="T65" fmla="*/ 2147483646 h 21"/>
              <a:gd name="T66" fmla="*/ 2147483646 w 26"/>
              <a:gd name="T67" fmla="*/ 2147483646 h 21"/>
              <a:gd name="T68" fmla="*/ 2147483646 w 26"/>
              <a:gd name="T69" fmla="*/ 2147483646 h 21"/>
              <a:gd name="T70" fmla="*/ 2147483646 w 26"/>
              <a:gd name="T71" fmla="*/ 2147483646 h 21"/>
              <a:gd name="T72" fmla="*/ 2147483646 w 26"/>
              <a:gd name="T73" fmla="*/ 2147483646 h 21"/>
              <a:gd name="T74" fmla="*/ 2147483646 w 26"/>
              <a:gd name="T75" fmla="*/ 2147483646 h 21"/>
              <a:gd name="T76" fmla="*/ 2147483646 w 26"/>
              <a:gd name="T77" fmla="*/ 2147483646 h 21"/>
              <a:gd name="T78" fmla="*/ 2147483646 w 26"/>
              <a:gd name="T79" fmla="*/ 2147483646 h 21"/>
              <a:gd name="T80" fmla="*/ 2147483646 w 26"/>
              <a:gd name="T81" fmla="*/ 2147483646 h 21"/>
              <a:gd name="T82" fmla="*/ 2147483646 w 26"/>
              <a:gd name="T83" fmla="*/ 2147483646 h 21"/>
              <a:gd name="T84" fmla="*/ 2147483646 w 26"/>
              <a:gd name="T85" fmla="*/ 2147483646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 h="21">
                <a:moveTo>
                  <a:pt x="26" y="12"/>
                </a:moveTo>
                <a:lnTo>
                  <a:pt x="26" y="13"/>
                </a:lnTo>
                <a:lnTo>
                  <a:pt x="26" y="14"/>
                </a:lnTo>
                <a:lnTo>
                  <a:pt x="26" y="16"/>
                </a:lnTo>
                <a:lnTo>
                  <a:pt x="26" y="18"/>
                </a:lnTo>
                <a:lnTo>
                  <a:pt x="25" y="18"/>
                </a:lnTo>
                <a:lnTo>
                  <a:pt x="25" y="19"/>
                </a:lnTo>
                <a:lnTo>
                  <a:pt x="22" y="19"/>
                </a:lnTo>
                <a:lnTo>
                  <a:pt x="25" y="19"/>
                </a:lnTo>
                <a:lnTo>
                  <a:pt x="25" y="18"/>
                </a:lnTo>
                <a:lnTo>
                  <a:pt x="26" y="18"/>
                </a:lnTo>
                <a:lnTo>
                  <a:pt x="26" y="16"/>
                </a:lnTo>
                <a:lnTo>
                  <a:pt x="26" y="14"/>
                </a:lnTo>
                <a:lnTo>
                  <a:pt x="26" y="13"/>
                </a:lnTo>
                <a:lnTo>
                  <a:pt x="26" y="12"/>
                </a:lnTo>
                <a:lnTo>
                  <a:pt x="25" y="12"/>
                </a:lnTo>
                <a:lnTo>
                  <a:pt x="25" y="11"/>
                </a:lnTo>
                <a:lnTo>
                  <a:pt x="22" y="11"/>
                </a:lnTo>
                <a:lnTo>
                  <a:pt x="20" y="8"/>
                </a:lnTo>
                <a:lnTo>
                  <a:pt x="14" y="4"/>
                </a:lnTo>
                <a:lnTo>
                  <a:pt x="14" y="8"/>
                </a:lnTo>
                <a:lnTo>
                  <a:pt x="14" y="9"/>
                </a:lnTo>
                <a:lnTo>
                  <a:pt x="14" y="8"/>
                </a:lnTo>
                <a:lnTo>
                  <a:pt x="20" y="8"/>
                </a:lnTo>
                <a:lnTo>
                  <a:pt x="14" y="8"/>
                </a:lnTo>
                <a:lnTo>
                  <a:pt x="12" y="3"/>
                </a:lnTo>
                <a:lnTo>
                  <a:pt x="14" y="4"/>
                </a:lnTo>
                <a:lnTo>
                  <a:pt x="13" y="4"/>
                </a:lnTo>
                <a:lnTo>
                  <a:pt x="13" y="11"/>
                </a:lnTo>
                <a:lnTo>
                  <a:pt x="12" y="11"/>
                </a:lnTo>
                <a:lnTo>
                  <a:pt x="12" y="9"/>
                </a:lnTo>
                <a:lnTo>
                  <a:pt x="13" y="11"/>
                </a:lnTo>
                <a:lnTo>
                  <a:pt x="13" y="12"/>
                </a:lnTo>
                <a:lnTo>
                  <a:pt x="13" y="11"/>
                </a:lnTo>
                <a:lnTo>
                  <a:pt x="14" y="11"/>
                </a:lnTo>
                <a:lnTo>
                  <a:pt x="14" y="9"/>
                </a:lnTo>
                <a:lnTo>
                  <a:pt x="13" y="11"/>
                </a:lnTo>
                <a:lnTo>
                  <a:pt x="12" y="9"/>
                </a:lnTo>
                <a:lnTo>
                  <a:pt x="12" y="13"/>
                </a:lnTo>
                <a:lnTo>
                  <a:pt x="12" y="14"/>
                </a:lnTo>
                <a:lnTo>
                  <a:pt x="11" y="14"/>
                </a:lnTo>
                <a:lnTo>
                  <a:pt x="17" y="18"/>
                </a:lnTo>
                <a:lnTo>
                  <a:pt x="18" y="18"/>
                </a:lnTo>
                <a:lnTo>
                  <a:pt x="18" y="19"/>
                </a:lnTo>
                <a:lnTo>
                  <a:pt x="12" y="14"/>
                </a:lnTo>
                <a:lnTo>
                  <a:pt x="11" y="14"/>
                </a:lnTo>
                <a:lnTo>
                  <a:pt x="10" y="13"/>
                </a:lnTo>
                <a:lnTo>
                  <a:pt x="6" y="13"/>
                </a:lnTo>
                <a:lnTo>
                  <a:pt x="11" y="13"/>
                </a:lnTo>
                <a:lnTo>
                  <a:pt x="12" y="13"/>
                </a:lnTo>
                <a:lnTo>
                  <a:pt x="11" y="13"/>
                </a:lnTo>
                <a:lnTo>
                  <a:pt x="11" y="12"/>
                </a:lnTo>
                <a:lnTo>
                  <a:pt x="11" y="11"/>
                </a:lnTo>
                <a:lnTo>
                  <a:pt x="12" y="9"/>
                </a:lnTo>
                <a:lnTo>
                  <a:pt x="11" y="11"/>
                </a:lnTo>
                <a:lnTo>
                  <a:pt x="13" y="12"/>
                </a:lnTo>
                <a:lnTo>
                  <a:pt x="13" y="13"/>
                </a:lnTo>
                <a:lnTo>
                  <a:pt x="12" y="13"/>
                </a:lnTo>
                <a:lnTo>
                  <a:pt x="12" y="14"/>
                </a:lnTo>
                <a:lnTo>
                  <a:pt x="13" y="14"/>
                </a:lnTo>
                <a:lnTo>
                  <a:pt x="14" y="14"/>
                </a:lnTo>
                <a:lnTo>
                  <a:pt x="14" y="13"/>
                </a:lnTo>
                <a:lnTo>
                  <a:pt x="14" y="12"/>
                </a:lnTo>
                <a:lnTo>
                  <a:pt x="14" y="11"/>
                </a:lnTo>
                <a:lnTo>
                  <a:pt x="12" y="11"/>
                </a:lnTo>
                <a:lnTo>
                  <a:pt x="11" y="11"/>
                </a:lnTo>
                <a:lnTo>
                  <a:pt x="11" y="9"/>
                </a:lnTo>
                <a:lnTo>
                  <a:pt x="10" y="11"/>
                </a:lnTo>
                <a:lnTo>
                  <a:pt x="10" y="12"/>
                </a:lnTo>
                <a:lnTo>
                  <a:pt x="6" y="13"/>
                </a:lnTo>
                <a:lnTo>
                  <a:pt x="6" y="12"/>
                </a:lnTo>
                <a:lnTo>
                  <a:pt x="5" y="14"/>
                </a:lnTo>
                <a:lnTo>
                  <a:pt x="5" y="16"/>
                </a:lnTo>
                <a:lnTo>
                  <a:pt x="4" y="18"/>
                </a:lnTo>
                <a:lnTo>
                  <a:pt x="4" y="19"/>
                </a:lnTo>
                <a:lnTo>
                  <a:pt x="2" y="21"/>
                </a:lnTo>
                <a:lnTo>
                  <a:pt x="0" y="18"/>
                </a:lnTo>
                <a:lnTo>
                  <a:pt x="0" y="16"/>
                </a:lnTo>
                <a:lnTo>
                  <a:pt x="2" y="14"/>
                </a:lnTo>
                <a:lnTo>
                  <a:pt x="2" y="13"/>
                </a:lnTo>
                <a:lnTo>
                  <a:pt x="2" y="12"/>
                </a:lnTo>
                <a:lnTo>
                  <a:pt x="4" y="11"/>
                </a:lnTo>
                <a:lnTo>
                  <a:pt x="4" y="9"/>
                </a:lnTo>
                <a:lnTo>
                  <a:pt x="5" y="8"/>
                </a:lnTo>
                <a:lnTo>
                  <a:pt x="5" y="7"/>
                </a:lnTo>
                <a:lnTo>
                  <a:pt x="6" y="4"/>
                </a:lnTo>
                <a:lnTo>
                  <a:pt x="6" y="3"/>
                </a:lnTo>
                <a:lnTo>
                  <a:pt x="10" y="1"/>
                </a:lnTo>
                <a:lnTo>
                  <a:pt x="10" y="0"/>
                </a:lnTo>
                <a:lnTo>
                  <a:pt x="13" y="0"/>
                </a:lnTo>
                <a:lnTo>
                  <a:pt x="12" y="1"/>
                </a:lnTo>
                <a:lnTo>
                  <a:pt x="11" y="4"/>
                </a:lnTo>
                <a:lnTo>
                  <a:pt x="11" y="7"/>
                </a:lnTo>
                <a:lnTo>
                  <a:pt x="10" y="8"/>
                </a:lnTo>
                <a:lnTo>
                  <a:pt x="10" y="9"/>
                </a:lnTo>
                <a:lnTo>
                  <a:pt x="6" y="11"/>
                </a:lnTo>
                <a:lnTo>
                  <a:pt x="6" y="12"/>
                </a:lnTo>
                <a:lnTo>
                  <a:pt x="11" y="14"/>
                </a:lnTo>
                <a:lnTo>
                  <a:pt x="10" y="16"/>
                </a:lnTo>
                <a:lnTo>
                  <a:pt x="10" y="18"/>
                </a:lnTo>
                <a:lnTo>
                  <a:pt x="6" y="19"/>
                </a:lnTo>
                <a:lnTo>
                  <a:pt x="6" y="20"/>
                </a:lnTo>
                <a:lnTo>
                  <a:pt x="12" y="14"/>
                </a:lnTo>
                <a:lnTo>
                  <a:pt x="12" y="13"/>
                </a:lnTo>
                <a:lnTo>
                  <a:pt x="12" y="14"/>
                </a:lnTo>
                <a:lnTo>
                  <a:pt x="13" y="14"/>
                </a:lnTo>
                <a:lnTo>
                  <a:pt x="13" y="16"/>
                </a:lnTo>
                <a:lnTo>
                  <a:pt x="13" y="13"/>
                </a:lnTo>
                <a:lnTo>
                  <a:pt x="12" y="11"/>
                </a:lnTo>
                <a:lnTo>
                  <a:pt x="12" y="9"/>
                </a:lnTo>
                <a:lnTo>
                  <a:pt x="11" y="9"/>
                </a:lnTo>
                <a:lnTo>
                  <a:pt x="11" y="8"/>
                </a:lnTo>
                <a:lnTo>
                  <a:pt x="12" y="7"/>
                </a:lnTo>
                <a:lnTo>
                  <a:pt x="12" y="3"/>
                </a:lnTo>
                <a:lnTo>
                  <a:pt x="13" y="4"/>
                </a:lnTo>
                <a:lnTo>
                  <a:pt x="14" y="4"/>
                </a:lnTo>
                <a:lnTo>
                  <a:pt x="17" y="3"/>
                </a:lnTo>
                <a:lnTo>
                  <a:pt x="17" y="1"/>
                </a:lnTo>
                <a:lnTo>
                  <a:pt x="18" y="0"/>
                </a:lnTo>
                <a:lnTo>
                  <a:pt x="20" y="8"/>
                </a:lnTo>
                <a:lnTo>
                  <a:pt x="20" y="9"/>
                </a:lnTo>
                <a:lnTo>
                  <a:pt x="22" y="9"/>
                </a:lnTo>
                <a:lnTo>
                  <a:pt x="22" y="11"/>
                </a:lnTo>
                <a:lnTo>
                  <a:pt x="22" y="9"/>
                </a:lnTo>
                <a:lnTo>
                  <a:pt x="20" y="9"/>
                </a:lnTo>
                <a:lnTo>
                  <a:pt x="20" y="8"/>
                </a:lnTo>
                <a:lnTo>
                  <a:pt x="20" y="19"/>
                </a:lnTo>
                <a:lnTo>
                  <a:pt x="19" y="19"/>
                </a:lnTo>
                <a:lnTo>
                  <a:pt x="18" y="19"/>
                </a:lnTo>
                <a:lnTo>
                  <a:pt x="19" y="19"/>
                </a:lnTo>
                <a:lnTo>
                  <a:pt x="2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4" name="Freeform 389"/>
          <p:cNvSpPr>
            <a:spLocks/>
          </p:cNvSpPr>
          <p:nvPr/>
        </p:nvSpPr>
        <p:spPr bwMode="auto">
          <a:xfrm>
            <a:off x="6108700" y="2511425"/>
            <a:ext cx="7938" cy="15875"/>
          </a:xfrm>
          <a:custGeom>
            <a:avLst/>
            <a:gdLst>
              <a:gd name="T0" fmla="*/ 0 w 15"/>
              <a:gd name="T1" fmla="*/ 0 h 29"/>
              <a:gd name="T2" fmla="*/ 2147483646 w 15"/>
              <a:gd name="T3" fmla="*/ 0 h 29"/>
              <a:gd name="T4" fmla="*/ 2147483646 w 15"/>
              <a:gd name="T5" fmla="*/ 2147483646 h 29"/>
              <a:gd name="T6" fmla="*/ 2147483646 w 15"/>
              <a:gd name="T7" fmla="*/ 2147483646 h 29"/>
              <a:gd name="T8" fmla="*/ 2147483646 w 15"/>
              <a:gd name="T9" fmla="*/ 2147483646 h 29"/>
              <a:gd name="T10" fmla="*/ 2147483646 w 15"/>
              <a:gd name="T11" fmla="*/ 2147483646 h 29"/>
              <a:gd name="T12" fmla="*/ 2147483646 w 15"/>
              <a:gd name="T13" fmla="*/ 2147483646 h 29"/>
              <a:gd name="T14" fmla="*/ 2147483646 w 15"/>
              <a:gd name="T15" fmla="*/ 2147483646 h 29"/>
              <a:gd name="T16" fmla="*/ 2147483646 w 15"/>
              <a:gd name="T17" fmla="*/ 2147483646 h 29"/>
              <a:gd name="T18" fmla="*/ 2147483646 w 15"/>
              <a:gd name="T19" fmla="*/ 2147483646 h 29"/>
              <a:gd name="T20" fmla="*/ 2147483646 w 15"/>
              <a:gd name="T21" fmla="*/ 2147483646 h 29"/>
              <a:gd name="T22" fmla="*/ 2147483646 w 15"/>
              <a:gd name="T23" fmla="*/ 2147483646 h 29"/>
              <a:gd name="T24" fmla="*/ 2147483646 w 15"/>
              <a:gd name="T25" fmla="*/ 2147483646 h 29"/>
              <a:gd name="T26" fmla="*/ 2147483646 w 15"/>
              <a:gd name="T27" fmla="*/ 2147483646 h 29"/>
              <a:gd name="T28" fmla="*/ 2147483646 w 15"/>
              <a:gd name="T29" fmla="*/ 2147483646 h 29"/>
              <a:gd name="T30" fmla="*/ 2147483646 w 15"/>
              <a:gd name="T31" fmla="*/ 2147483646 h 29"/>
              <a:gd name="T32" fmla="*/ 2147483646 w 15"/>
              <a:gd name="T33" fmla="*/ 2147483646 h 29"/>
              <a:gd name="T34" fmla="*/ 2147483646 w 15"/>
              <a:gd name="T35" fmla="*/ 2147483646 h 29"/>
              <a:gd name="T36" fmla="*/ 2147483646 w 15"/>
              <a:gd name="T37" fmla="*/ 2147483646 h 29"/>
              <a:gd name="T38" fmla="*/ 2147483646 w 15"/>
              <a:gd name="T39" fmla="*/ 2147483646 h 29"/>
              <a:gd name="T40" fmla="*/ 2147483646 w 15"/>
              <a:gd name="T41" fmla="*/ 2147483646 h 29"/>
              <a:gd name="T42" fmla="*/ 2147483646 w 15"/>
              <a:gd name="T43" fmla="*/ 2147483646 h 29"/>
              <a:gd name="T44" fmla="*/ 2147483646 w 15"/>
              <a:gd name="T45" fmla="*/ 2147483646 h 29"/>
              <a:gd name="T46" fmla="*/ 2147483646 w 15"/>
              <a:gd name="T47" fmla="*/ 2147483646 h 29"/>
              <a:gd name="T48" fmla="*/ 2147483646 w 15"/>
              <a:gd name="T49" fmla="*/ 2147483646 h 29"/>
              <a:gd name="T50" fmla="*/ 2147483646 w 15"/>
              <a:gd name="T51" fmla="*/ 2147483646 h 29"/>
              <a:gd name="T52" fmla="*/ 2147483646 w 15"/>
              <a:gd name="T53" fmla="*/ 2147483646 h 29"/>
              <a:gd name="T54" fmla="*/ 2147483646 w 15"/>
              <a:gd name="T55" fmla="*/ 2147483646 h 29"/>
              <a:gd name="T56" fmla="*/ 2147483646 w 15"/>
              <a:gd name="T57" fmla="*/ 2147483646 h 29"/>
              <a:gd name="T58" fmla="*/ 2147483646 w 15"/>
              <a:gd name="T59" fmla="*/ 2147483646 h 29"/>
              <a:gd name="T60" fmla="*/ 2147483646 w 15"/>
              <a:gd name="T61" fmla="*/ 2147483646 h 29"/>
              <a:gd name="T62" fmla="*/ 2147483646 w 15"/>
              <a:gd name="T63" fmla="*/ 2147483646 h 29"/>
              <a:gd name="T64" fmla="*/ 2147483646 w 15"/>
              <a:gd name="T65" fmla="*/ 2147483646 h 29"/>
              <a:gd name="T66" fmla="*/ 2147483646 w 15"/>
              <a:gd name="T67" fmla="*/ 2147483646 h 29"/>
              <a:gd name="T68" fmla="*/ 2147483646 w 15"/>
              <a:gd name="T69" fmla="*/ 2147483646 h 29"/>
              <a:gd name="T70" fmla="*/ 2147483646 w 15"/>
              <a:gd name="T71" fmla="*/ 2147483646 h 29"/>
              <a:gd name="T72" fmla="*/ 2147483646 w 15"/>
              <a:gd name="T73" fmla="*/ 2147483646 h 29"/>
              <a:gd name="T74" fmla="*/ 2147483646 w 15"/>
              <a:gd name="T75" fmla="*/ 2147483646 h 29"/>
              <a:gd name="T76" fmla="*/ 2147483646 w 15"/>
              <a:gd name="T77" fmla="*/ 2147483646 h 29"/>
              <a:gd name="T78" fmla="*/ 2147483646 w 15"/>
              <a:gd name="T79" fmla="*/ 2147483646 h 29"/>
              <a:gd name="T80" fmla="*/ 2147483646 w 15"/>
              <a:gd name="T81" fmla="*/ 2147483646 h 29"/>
              <a:gd name="T82" fmla="*/ 2147483646 w 15"/>
              <a:gd name="T83" fmla="*/ 2147483646 h 29"/>
              <a:gd name="T84" fmla="*/ 2147483646 w 15"/>
              <a:gd name="T85" fmla="*/ 2147483646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29">
                <a:moveTo>
                  <a:pt x="0" y="0"/>
                </a:moveTo>
                <a:lnTo>
                  <a:pt x="2" y="0"/>
                </a:lnTo>
                <a:lnTo>
                  <a:pt x="12" y="2"/>
                </a:lnTo>
                <a:lnTo>
                  <a:pt x="12" y="4"/>
                </a:lnTo>
                <a:lnTo>
                  <a:pt x="11" y="5"/>
                </a:lnTo>
                <a:lnTo>
                  <a:pt x="14" y="5"/>
                </a:lnTo>
                <a:lnTo>
                  <a:pt x="14" y="6"/>
                </a:lnTo>
                <a:lnTo>
                  <a:pt x="12" y="7"/>
                </a:lnTo>
                <a:lnTo>
                  <a:pt x="11" y="6"/>
                </a:lnTo>
                <a:lnTo>
                  <a:pt x="11" y="5"/>
                </a:lnTo>
                <a:lnTo>
                  <a:pt x="14" y="5"/>
                </a:lnTo>
                <a:lnTo>
                  <a:pt x="15" y="4"/>
                </a:lnTo>
                <a:lnTo>
                  <a:pt x="15" y="2"/>
                </a:lnTo>
                <a:lnTo>
                  <a:pt x="12" y="7"/>
                </a:lnTo>
                <a:lnTo>
                  <a:pt x="12" y="10"/>
                </a:lnTo>
                <a:lnTo>
                  <a:pt x="9" y="10"/>
                </a:lnTo>
                <a:lnTo>
                  <a:pt x="11" y="6"/>
                </a:lnTo>
                <a:lnTo>
                  <a:pt x="12" y="10"/>
                </a:lnTo>
                <a:lnTo>
                  <a:pt x="11" y="12"/>
                </a:lnTo>
                <a:lnTo>
                  <a:pt x="9" y="12"/>
                </a:lnTo>
                <a:lnTo>
                  <a:pt x="9" y="10"/>
                </a:lnTo>
                <a:lnTo>
                  <a:pt x="8" y="13"/>
                </a:lnTo>
                <a:lnTo>
                  <a:pt x="8" y="14"/>
                </a:lnTo>
                <a:lnTo>
                  <a:pt x="6" y="15"/>
                </a:lnTo>
                <a:lnTo>
                  <a:pt x="6" y="17"/>
                </a:lnTo>
                <a:lnTo>
                  <a:pt x="5" y="19"/>
                </a:lnTo>
                <a:lnTo>
                  <a:pt x="5" y="20"/>
                </a:lnTo>
                <a:lnTo>
                  <a:pt x="2" y="22"/>
                </a:lnTo>
                <a:lnTo>
                  <a:pt x="6" y="24"/>
                </a:lnTo>
                <a:lnTo>
                  <a:pt x="6" y="25"/>
                </a:lnTo>
                <a:lnTo>
                  <a:pt x="5" y="26"/>
                </a:lnTo>
                <a:lnTo>
                  <a:pt x="5" y="27"/>
                </a:lnTo>
                <a:lnTo>
                  <a:pt x="5" y="29"/>
                </a:lnTo>
                <a:lnTo>
                  <a:pt x="6" y="24"/>
                </a:lnTo>
                <a:lnTo>
                  <a:pt x="8" y="20"/>
                </a:lnTo>
                <a:lnTo>
                  <a:pt x="8" y="19"/>
                </a:lnTo>
                <a:lnTo>
                  <a:pt x="9" y="18"/>
                </a:lnTo>
                <a:lnTo>
                  <a:pt x="9" y="17"/>
                </a:lnTo>
                <a:lnTo>
                  <a:pt x="11" y="15"/>
                </a:lnTo>
                <a:lnTo>
                  <a:pt x="11" y="14"/>
                </a:lnTo>
                <a:lnTo>
                  <a:pt x="11" y="12"/>
                </a:lnTo>
                <a:lnTo>
                  <a:pt x="9" y="12"/>
                </a:lnTo>
                <a:lnTo>
                  <a:pt x="8"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5" name="Freeform 390"/>
          <p:cNvSpPr>
            <a:spLocks/>
          </p:cNvSpPr>
          <p:nvPr/>
        </p:nvSpPr>
        <p:spPr bwMode="auto">
          <a:xfrm>
            <a:off x="6111875" y="2517775"/>
            <a:ext cx="11113" cy="25400"/>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2147483646 w 21"/>
              <a:gd name="T25" fmla="*/ 2147483646 h 49"/>
              <a:gd name="T26" fmla="*/ 2147483646 w 21"/>
              <a:gd name="T27" fmla="*/ 2147483646 h 49"/>
              <a:gd name="T28" fmla="*/ 2147483646 w 21"/>
              <a:gd name="T29" fmla="*/ 2147483646 h 49"/>
              <a:gd name="T30" fmla="*/ 0 w 21"/>
              <a:gd name="T31" fmla="*/ 2147483646 h 49"/>
              <a:gd name="T32" fmla="*/ 2147483646 w 21"/>
              <a:gd name="T33" fmla="*/ 2147483646 h 49"/>
              <a:gd name="T34" fmla="*/ 2147483646 w 21"/>
              <a:gd name="T35" fmla="*/ 2147483646 h 49"/>
              <a:gd name="T36" fmla="*/ 2147483646 w 21"/>
              <a:gd name="T37" fmla="*/ 2147483646 h 49"/>
              <a:gd name="T38" fmla="*/ 2147483646 w 21"/>
              <a:gd name="T39" fmla="*/ 2147483646 h 49"/>
              <a:gd name="T40" fmla="*/ 2147483646 w 21"/>
              <a:gd name="T41" fmla="*/ 2147483646 h 49"/>
              <a:gd name="T42" fmla="*/ 2147483646 w 21"/>
              <a:gd name="T43" fmla="*/ 2147483646 h 49"/>
              <a:gd name="T44" fmla="*/ 2147483646 w 21"/>
              <a:gd name="T45" fmla="*/ 2147483646 h 49"/>
              <a:gd name="T46" fmla="*/ 2147483646 w 21"/>
              <a:gd name="T47" fmla="*/ 2147483646 h 49"/>
              <a:gd name="T48" fmla="*/ 2147483646 w 21"/>
              <a:gd name="T49" fmla="*/ 2147483646 h 49"/>
              <a:gd name="T50" fmla="*/ 2147483646 w 21"/>
              <a:gd name="T51" fmla="*/ 2147483646 h 49"/>
              <a:gd name="T52" fmla="*/ 2147483646 w 21"/>
              <a:gd name="T53" fmla="*/ 2147483646 h 49"/>
              <a:gd name="T54" fmla="*/ 2147483646 w 21"/>
              <a:gd name="T55" fmla="*/ 2147483646 h 49"/>
              <a:gd name="T56" fmla="*/ 2147483646 w 21"/>
              <a:gd name="T57" fmla="*/ 2147483646 h 49"/>
              <a:gd name="T58" fmla="*/ 2147483646 w 21"/>
              <a:gd name="T59" fmla="*/ 2147483646 h 49"/>
              <a:gd name="T60" fmla="*/ 2147483646 w 21"/>
              <a:gd name="T61" fmla="*/ 2147483646 h 49"/>
              <a:gd name="T62" fmla="*/ 2147483646 w 21"/>
              <a:gd name="T63" fmla="*/ 2147483646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 h="49">
                <a:moveTo>
                  <a:pt x="20" y="3"/>
                </a:moveTo>
                <a:lnTo>
                  <a:pt x="17" y="4"/>
                </a:lnTo>
                <a:lnTo>
                  <a:pt x="17" y="5"/>
                </a:lnTo>
                <a:lnTo>
                  <a:pt x="16" y="7"/>
                </a:lnTo>
                <a:lnTo>
                  <a:pt x="16" y="8"/>
                </a:lnTo>
                <a:lnTo>
                  <a:pt x="15" y="9"/>
                </a:lnTo>
                <a:lnTo>
                  <a:pt x="15" y="10"/>
                </a:lnTo>
                <a:lnTo>
                  <a:pt x="15" y="12"/>
                </a:lnTo>
                <a:lnTo>
                  <a:pt x="14" y="14"/>
                </a:lnTo>
                <a:lnTo>
                  <a:pt x="14" y="15"/>
                </a:lnTo>
                <a:lnTo>
                  <a:pt x="11" y="16"/>
                </a:lnTo>
                <a:lnTo>
                  <a:pt x="11" y="17"/>
                </a:lnTo>
                <a:lnTo>
                  <a:pt x="11" y="19"/>
                </a:lnTo>
                <a:lnTo>
                  <a:pt x="9" y="20"/>
                </a:lnTo>
                <a:lnTo>
                  <a:pt x="9" y="21"/>
                </a:lnTo>
                <a:lnTo>
                  <a:pt x="8" y="23"/>
                </a:lnTo>
                <a:lnTo>
                  <a:pt x="8" y="24"/>
                </a:lnTo>
                <a:lnTo>
                  <a:pt x="8" y="27"/>
                </a:lnTo>
                <a:lnTo>
                  <a:pt x="6" y="28"/>
                </a:lnTo>
                <a:lnTo>
                  <a:pt x="6" y="29"/>
                </a:lnTo>
                <a:lnTo>
                  <a:pt x="6" y="32"/>
                </a:lnTo>
                <a:lnTo>
                  <a:pt x="5" y="33"/>
                </a:lnTo>
                <a:lnTo>
                  <a:pt x="5" y="35"/>
                </a:lnTo>
                <a:lnTo>
                  <a:pt x="3" y="36"/>
                </a:lnTo>
                <a:lnTo>
                  <a:pt x="3" y="37"/>
                </a:lnTo>
                <a:lnTo>
                  <a:pt x="3" y="39"/>
                </a:lnTo>
                <a:lnTo>
                  <a:pt x="3" y="40"/>
                </a:lnTo>
                <a:lnTo>
                  <a:pt x="2" y="41"/>
                </a:lnTo>
                <a:lnTo>
                  <a:pt x="2" y="43"/>
                </a:lnTo>
                <a:lnTo>
                  <a:pt x="2" y="45"/>
                </a:lnTo>
                <a:lnTo>
                  <a:pt x="0" y="47"/>
                </a:lnTo>
                <a:lnTo>
                  <a:pt x="0" y="48"/>
                </a:lnTo>
                <a:lnTo>
                  <a:pt x="0" y="49"/>
                </a:lnTo>
                <a:lnTo>
                  <a:pt x="5" y="49"/>
                </a:lnTo>
                <a:lnTo>
                  <a:pt x="5" y="48"/>
                </a:lnTo>
                <a:lnTo>
                  <a:pt x="5" y="47"/>
                </a:lnTo>
                <a:lnTo>
                  <a:pt x="5" y="45"/>
                </a:lnTo>
                <a:lnTo>
                  <a:pt x="6" y="42"/>
                </a:lnTo>
                <a:lnTo>
                  <a:pt x="6" y="41"/>
                </a:lnTo>
                <a:lnTo>
                  <a:pt x="6" y="40"/>
                </a:lnTo>
                <a:lnTo>
                  <a:pt x="8" y="39"/>
                </a:lnTo>
                <a:lnTo>
                  <a:pt x="8" y="37"/>
                </a:lnTo>
                <a:lnTo>
                  <a:pt x="8" y="36"/>
                </a:lnTo>
                <a:lnTo>
                  <a:pt x="9" y="35"/>
                </a:lnTo>
                <a:lnTo>
                  <a:pt x="9" y="33"/>
                </a:lnTo>
                <a:lnTo>
                  <a:pt x="9" y="32"/>
                </a:lnTo>
                <a:lnTo>
                  <a:pt x="11" y="30"/>
                </a:lnTo>
                <a:lnTo>
                  <a:pt x="11" y="29"/>
                </a:lnTo>
                <a:lnTo>
                  <a:pt x="11" y="28"/>
                </a:lnTo>
                <a:lnTo>
                  <a:pt x="14" y="27"/>
                </a:lnTo>
                <a:lnTo>
                  <a:pt x="14" y="24"/>
                </a:lnTo>
                <a:lnTo>
                  <a:pt x="14" y="23"/>
                </a:lnTo>
                <a:lnTo>
                  <a:pt x="15" y="21"/>
                </a:lnTo>
                <a:lnTo>
                  <a:pt x="15" y="20"/>
                </a:lnTo>
                <a:lnTo>
                  <a:pt x="16" y="19"/>
                </a:lnTo>
                <a:lnTo>
                  <a:pt x="16" y="17"/>
                </a:lnTo>
                <a:lnTo>
                  <a:pt x="16" y="16"/>
                </a:lnTo>
                <a:lnTo>
                  <a:pt x="17" y="15"/>
                </a:lnTo>
                <a:lnTo>
                  <a:pt x="17" y="14"/>
                </a:lnTo>
                <a:lnTo>
                  <a:pt x="20" y="12"/>
                </a:lnTo>
                <a:lnTo>
                  <a:pt x="20" y="10"/>
                </a:lnTo>
                <a:lnTo>
                  <a:pt x="21" y="9"/>
                </a:lnTo>
                <a:lnTo>
                  <a:pt x="20" y="3"/>
                </a:lnTo>
                <a:lnTo>
                  <a:pt x="20" y="2"/>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6" name="Freeform 391"/>
          <p:cNvSpPr>
            <a:spLocks/>
          </p:cNvSpPr>
          <p:nvPr/>
        </p:nvSpPr>
        <p:spPr bwMode="auto">
          <a:xfrm>
            <a:off x="6119813" y="2501900"/>
            <a:ext cx="1587" cy="6350"/>
          </a:xfrm>
          <a:custGeom>
            <a:avLst/>
            <a:gdLst>
              <a:gd name="T0" fmla="*/ 2147483646 w 4"/>
              <a:gd name="T1" fmla="*/ 2147483646 h 12"/>
              <a:gd name="T2" fmla="*/ 0 w 4"/>
              <a:gd name="T3" fmla="*/ 2147483646 h 12"/>
              <a:gd name="T4" fmla="*/ 2147483646 w 4"/>
              <a:gd name="T5" fmla="*/ 2147483646 h 12"/>
              <a:gd name="T6" fmla="*/ 2147483646 w 4"/>
              <a:gd name="T7" fmla="*/ 2147483646 h 12"/>
              <a:gd name="T8" fmla="*/ 2147483646 w 4"/>
              <a:gd name="T9" fmla="*/ 2147483646 h 12"/>
              <a:gd name="T10" fmla="*/ 2147483646 w 4"/>
              <a:gd name="T11" fmla="*/ 2147483646 h 12"/>
              <a:gd name="T12" fmla="*/ 2147483646 w 4"/>
              <a:gd name="T13" fmla="*/ 2147483646 h 12"/>
              <a:gd name="T14" fmla="*/ 0 w 4"/>
              <a:gd name="T15" fmla="*/ 2147483646 h 12"/>
              <a:gd name="T16" fmla="*/ 2147483646 w 4"/>
              <a:gd name="T17" fmla="*/ 2147483646 h 12"/>
              <a:gd name="T18" fmla="*/ 2147483646 w 4"/>
              <a:gd name="T19" fmla="*/ 2147483646 h 12"/>
              <a:gd name="T20" fmla="*/ 2147483646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2">
                <a:moveTo>
                  <a:pt x="1" y="11"/>
                </a:moveTo>
                <a:lnTo>
                  <a:pt x="0" y="12"/>
                </a:lnTo>
                <a:lnTo>
                  <a:pt x="1" y="11"/>
                </a:lnTo>
                <a:lnTo>
                  <a:pt x="1" y="9"/>
                </a:lnTo>
                <a:lnTo>
                  <a:pt x="4" y="8"/>
                </a:lnTo>
                <a:lnTo>
                  <a:pt x="4" y="7"/>
                </a:lnTo>
                <a:lnTo>
                  <a:pt x="1" y="3"/>
                </a:lnTo>
                <a:lnTo>
                  <a:pt x="0" y="4"/>
                </a:lnTo>
                <a:lnTo>
                  <a:pt x="1" y="3"/>
                </a:lnTo>
                <a:lnTo>
                  <a:pt x="4" y="1"/>
                </a:lnTo>
                <a:lnTo>
                  <a:pt x="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7" name="Freeform 392"/>
          <p:cNvSpPr>
            <a:spLocks/>
          </p:cNvSpPr>
          <p:nvPr/>
        </p:nvSpPr>
        <p:spPr bwMode="auto">
          <a:xfrm>
            <a:off x="6103938" y="2532063"/>
            <a:ext cx="4762" cy="7937"/>
          </a:xfrm>
          <a:custGeom>
            <a:avLst/>
            <a:gdLst>
              <a:gd name="T0" fmla="*/ 2147483646 w 7"/>
              <a:gd name="T1" fmla="*/ 0 h 15"/>
              <a:gd name="T2" fmla="*/ 2147483646 w 7"/>
              <a:gd name="T3" fmla="*/ 2147483646 h 15"/>
              <a:gd name="T4" fmla="*/ 2147483646 w 7"/>
              <a:gd name="T5" fmla="*/ 2147483646 h 15"/>
              <a:gd name="T6" fmla="*/ 2147483646 w 7"/>
              <a:gd name="T7" fmla="*/ 2147483646 h 15"/>
              <a:gd name="T8" fmla="*/ 2147483646 w 7"/>
              <a:gd name="T9" fmla="*/ 2147483646 h 15"/>
              <a:gd name="T10" fmla="*/ 2147483646 w 7"/>
              <a:gd name="T11" fmla="*/ 2147483646 h 15"/>
              <a:gd name="T12" fmla="*/ 2147483646 w 7"/>
              <a:gd name="T13" fmla="*/ 2147483646 h 15"/>
              <a:gd name="T14" fmla="*/ 2147483646 w 7"/>
              <a:gd name="T15" fmla="*/ 2147483646 h 15"/>
              <a:gd name="T16" fmla="*/ 2147483646 w 7"/>
              <a:gd name="T17" fmla="*/ 2147483646 h 15"/>
              <a:gd name="T18" fmla="*/ 0 w 7"/>
              <a:gd name="T19" fmla="*/ 2147483646 h 15"/>
              <a:gd name="T20" fmla="*/ 0 w 7"/>
              <a:gd name="T21" fmla="*/ 2147483646 h 15"/>
              <a:gd name="T22" fmla="*/ 2147483646 w 7"/>
              <a:gd name="T23" fmla="*/ 2147483646 h 15"/>
              <a:gd name="T24" fmla="*/ 2147483646 w 7"/>
              <a:gd name="T25" fmla="*/ 2147483646 h 15"/>
              <a:gd name="T26" fmla="*/ 2147483646 w 7"/>
              <a:gd name="T27" fmla="*/ 2147483646 h 15"/>
              <a:gd name="T28" fmla="*/ 2147483646 w 7"/>
              <a:gd name="T29" fmla="*/ 2147483646 h 15"/>
              <a:gd name="T30" fmla="*/ 2147483646 w 7"/>
              <a:gd name="T31" fmla="*/ 2147483646 h 15"/>
              <a:gd name="T32" fmla="*/ 2147483646 w 7"/>
              <a:gd name="T33" fmla="*/ 2147483646 h 15"/>
              <a:gd name="T34" fmla="*/ 2147483646 w 7"/>
              <a:gd name="T35" fmla="*/ 2147483646 h 15"/>
              <a:gd name="T36" fmla="*/ 2147483646 w 7"/>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15">
                <a:moveTo>
                  <a:pt x="7" y="0"/>
                </a:moveTo>
                <a:lnTo>
                  <a:pt x="7" y="2"/>
                </a:lnTo>
                <a:lnTo>
                  <a:pt x="5" y="1"/>
                </a:lnTo>
                <a:lnTo>
                  <a:pt x="4" y="3"/>
                </a:lnTo>
                <a:lnTo>
                  <a:pt x="4" y="5"/>
                </a:lnTo>
                <a:lnTo>
                  <a:pt x="4" y="6"/>
                </a:lnTo>
                <a:lnTo>
                  <a:pt x="1" y="8"/>
                </a:lnTo>
                <a:lnTo>
                  <a:pt x="1" y="10"/>
                </a:lnTo>
                <a:lnTo>
                  <a:pt x="1" y="12"/>
                </a:lnTo>
                <a:lnTo>
                  <a:pt x="0" y="13"/>
                </a:lnTo>
                <a:lnTo>
                  <a:pt x="0" y="15"/>
                </a:lnTo>
                <a:lnTo>
                  <a:pt x="4" y="15"/>
                </a:lnTo>
                <a:lnTo>
                  <a:pt x="4" y="14"/>
                </a:lnTo>
                <a:lnTo>
                  <a:pt x="5" y="12"/>
                </a:lnTo>
                <a:lnTo>
                  <a:pt x="5" y="10"/>
                </a:lnTo>
                <a:lnTo>
                  <a:pt x="5" y="9"/>
                </a:lnTo>
                <a:lnTo>
                  <a:pt x="6" y="8"/>
                </a:lnTo>
                <a:lnTo>
                  <a:pt x="5" y="1"/>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8" name="Freeform 393"/>
          <p:cNvSpPr>
            <a:spLocks/>
          </p:cNvSpPr>
          <p:nvPr/>
        </p:nvSpPr>
        <p:spPr bwMode="auto">
          <a:xfrm>
            <a:off x="6086475" y="2524125"/>
            <a:ext cx="14288" cy="20638"/>
          </a:xfrm>
          <a:custGeom>
            <a:avLst/>
            <a:gdLst>
              <a:gd name="T0" fmla="*/ 2147483646 w 26"/>
              <a:gd name="T1" fmla="*/ 2147483646 h 37"/>
              <a:gd name="T2" fmla="*/ 2147483646 w 26"/>
              <a:gd name="T3" fmla="*/ 2147483646 h 37"/>
              <a:gd name="T4" fmla="*/ 2147483646 w 26"/>
              <a:gd name="T5" fmla="*/ 2147483646 h 37"/>
              <a:gd name="T6" fmla="*/ 2147483646 w 26"/>
              <a:gd name="T7" fmla="*/ 2147483646 h 37"/>
              <a:gd name="T8" fmla="*/ 2147483646 w 26"/>
              <a:gd name="T9" fmla="*/ 2147483646 h 37"/>
              <a:gd name="T10" fmla="*/ 2147483646 w 26"/>
              <a:gd name="T11" fmla="*/ 2147483646 h 37"/>
              <a:gd name="T12" fmla="*/ 2147483646 w 26"/>
              <a:gd name="T13" fmla="*/ 2147483646 h 37"/>
              <a:gd name="T14" fmla="*/ 2147483646 w 26"/>
              <a:gd name="T15" fmla="*/ 2147483646 h 37"/>
              <a:gd name="T16" fmla="*/ 2147483646 w 26"/>
              <a:gd name="T17" fmla="*/ 2147483646 h 37"/>
              <a:gd name="T18" fmla="*/ 2147483646 w 26"/>
              <a:gd name="T19" fmla="*/ 2147483646 h 37"/>
              <a:gd name="T20" fmla="*/ 2147483646 w 26"/>
              <a:gd name="T21" fmla="*/ 2147483646 h 37"/>
              <a:gd name="T22" fmla="*/ 2147483646 w 26"/>
              <a:gd name="T23" fmla="*/ 2147483646 h 37"/>
              <a:gd name="T24" fmla="*/ 2147483646 w 26"/>
              <a:gd name="T25" fmla="*/ 2147483646 h 37"/>
              <a:gd name="T26" fmla="*/ 2147483646 w 26"/>
              <a:gd name="T27" fmla="*/ 2147483646 h 37"/>
              <a:gd name="T28" fmla="*/ 2147483646 w 26"/>
              <a:gd name="T29" fmla="*/ 2147483646 h 37"/>
              <a:gd name="T30" fmla="*/ 2147483646 w 26"/>
              <a:gd name="T31" fmla="*/ 2147483646 h 37"/>
              <a:gd name="T32" fmla="*/ 2147483646 w 26"/>
              <a:gd name="T33" fmla="*/ 2147483646 h 37"/>
              <a:gd name="T34" fmla="*/ 2147483646 w 26"/>
              <a:gd name="T35" fmla="*/ 2147483646 h 37"/>
              <a:gd name="T36" fmla="*/ 2147483646 w 26"/>
              <a:gd name="T37" fmla="*/ 2147483646 h 37"/>
              <a:gd name="T38" fmla="*/ 2147483646 w 26"/>
              <a:gd name="T39" fmla="*/ 2147483646 h 37"/>
              <a:gd name="T40" fmla="*/ 2147483646 w 26"/>
              <a:gd name="T41" fmla="*/ 2147483646 h 37"/>
              <a:gd name="T42" fmla="*/ 2147483646 w 26"/>
              <a:gd name="T43" fmla="*/ 2147483646 h 37"/>
              <a:gd name="T44" fmla="*/ 2147483646 w 26"/>
              <a:gd name="T45" fmla="*/ 2147483646 h 37"/>
              <a:gd name="T46" fmla="*/ 2147483646 w 26"/>
              <a:gd name="T47" fmla="*/ 0 h 37"/>
              <a:gd name="T48" fmla="*/ 2147483646 w 26"/>
              <a:gd name="T49" fmla="*/ 2147483646 h 37"/>
              <a:gd name="T50" fmla="*/ 2147483646 w 26"/>
              <a:gd name="T51" fmla="*/ 2147483646 h 37"/>
              <a:gd name="T52" fmla="*/ 2147483646 w 26"/>
              <a:gd name="T53" fmla="*/ 2147483646 h 37"/>
              <a:gd name="T54" fmla="*/ 2147483646 w 26"/>
              <a:gd name="T55" fmla="*/ 2147483646 h 37"/>
              <a:gd name="T56" fmla="*/ 2147483646 w 26"/>
              <a:gd name="T57" fmla="*/ 2147483646 h 37"/>
              <a:gd name="T58" fmla="*/ 2147483646 w 26"/>
              <a:gd name="T59" fmla="*/ 2147483646 h 37"/>
              <a:gd name="T60" fmla="*/ 2147483646 w 26"/>
              <a:gd name="T61" fmla="*/ 2147483646 h 37"/>
              <a:gd name="T62" fmla="*/ 2147483646 w 26"/>
              <a:gd name="T63" fmla="*/ 2147483646 h 37"/>
              <a:gd name="T64" fmla="*/ 0 w 26"/>
              <a:gd name="T65" fmla="*/ 2147483646 h 37"/>
              <a:gd name="T66" fmla="*/ 0 w 26"/>
              <a:gd name="T67" fmla="*/ 2147483646 h 37"/>
              <a:gd name="T68" fmla="*/ 2147483646 w 26"/>
              <a:gd name="T69" fmla="*/ 2147483646 h 37"/>
              <a:gd name="T70" fmla="*/ 2147483646 w 26"/>
              <a:gd name="T71" fmla="*/ 2147483646 h 37"/>
              <a:gd name="T72" fmla="*/ 2147483646 w 26"/>
              <a:gd name="T73" fmla="*/ 2147483646 h 37"/>
              <a:gd name="T74" fmla="*/ 2147483646 w 26"/>
              <a:gd name="T75" fmla="*/ 2147483646 h 37"/>
              <a:gd name="T76" fmla="*/ 2147483646 w 26"/>
              <a:gd name="T77" fmla="*/ 2147483646 h 37"/>
              <a:gd name="T78" fmla="*/ 2147483646 w 26"/>
              <a:gd name="T79" fmla="*/ 2147483646 h 37"/>
              <a:gd name="T80" fmla="*/ 2147483646 w 26"/>
              <a:gd name="T81" fmla="*/ 2147483646 h 37"/>
              <a:gd name="T82" fmla="*/ 2147483646 w 26"/>
              <a:gd name="T83" fmla="*/ 2147483646 h 37"/>
              <a:gd name="T84" fmla="*/ 2147483646 w 26"/>
              <a:gd name="T85" fmla="*/ 2147483646 h 37"/>
              <a:gd name="T86" fmla="*/ 2147483646 w 26"/>
              <a:gd name="T87" fmla="*/ 2147483646 h 37"/>
              <a:gd name="T88" fmla="*/ 2147483646 w 26"/>
              <a:gd name="T89" fmla="*/ 2147483646 h 37"/>
              <a:gd name="T90" fmla="*/ 2147483646 w 26"/>
              <a:gd name="T91" fmla="*/ 2147483646 h 37"/>
              <a:gd name="T92" fmla="*/ 2147483646 w 26"/>
              <a:gd name="T93" fmla="*/ 2147483646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 h="37">
                <a:moveTo>
                  <a:pt x="26" y="18"/>
                </a:moveTo>
                <a:lnTo>
                  <a:pt x="26" y="19"/>
                </a:lnTo>
                <a:lnTo>
                  <a:pt x="26" y="21"/>
                </a:lnTo>
                <a:lnTo>
                  <a:pt x="26" y="22"/>
                </a:lnTo>
                <a:lnTo>
                  <a:pt x="26" y="21"/>
                </a:lnTo>
                <a:lnTo>
                  <a:pt x="26" y="19"/>
                </a:lnTo>
                <a:lnTo>
                  <a:pt x="26" y="18"/>
                </a:lnTo>
                <a:lnTo>
                  <a:pt x="25" y="18"/>
                </a:lnTo>
                <a:lnTo>
                  <a:pt x="25" y="16"/>
                </a:lnTo>
                <a:lnTo>
                  <a:pt x="24" y="16"/>
                </a:lnTo>
                <a:lnTo>
                  <a:pt x="24" y="15"/>
                </a:lnTo>
                <a:lnTo>
                  <a:pt x="22" y="15"/>
                </a:lnTo>
                <a:lnTo>
                  <a:pt x="20" y="14"/>
                </a:lnTo>
                <a:lnTo>
                  <a:pt x="20" y="25"/>
                </a:lnTo>
                <a:lnTo>
                  <a:pt x="22" y="25"/>
                </a:lnTo>
                <a:lnTo>
                  <a:pt x="24" y="25"/>
                </a:lnTo>
                <a:lnTo>
                  <a:pt x="24" y="23"/>
                </a:lnTo>
                <a:lnTo>
                  <a:pt x="25" y="23"/>
                </a:lnTo>
                <a:lnTo>
                  <a:pt x="26" y="22"/>
                </a:lnTo>
                <a:lnTo>
                  <a:pt x="18" y="25"/>
                </a:lnTo>
                <a:lnTo>
                  <a:pt x="10" y="23"/>
                </a:lnTo>
                <a:lnTo>
                  <a:pt x="10" y="21"/>
                </a:lnTo>
                <a:lnTo>
                  <a:pt x="10" y="19"/>
                </a:lnTo>
                <a:lnTo>
                  <a:pt x="10" y="21"/>
                </a:lnTo>
                <a:lnTo>
                  <a:pt x="12" y="18"/>
                </a:lnTo>
                <a:lnTo>
                  <a:pt x="12" y="16"/>
                </a:lnTo>
                <a:lnTo>
                  <a:pt x="12" y="18"/>
                </a:lnTo>
                <a:lnTo>
                  <a:pt x="10" y="19"/>
                </a:lnTo>
                <a:lnTo>
                  <a:pt x="10" y="21"/>
                </a:lnTo>
                <a:lnTo>
                  <a:pt x="10" y="19"/>
                </a:lnTo>
                <a:lnTo>
                  <a:pt x="12" y="18"/>
                </a:lnTo>
                <a:lnTo>
                  <a:pt x="12" y="16"/>
                </a:lnTo>
                <a:lnTo>
                  <a:pt x="14" y="16"/>
                </a:lnTo>
                <a:lnTo>
                  <a:pt x="16" y="16"/>
                </a:lnTo>
                <a:lnTo>
                  <a:pt x="16" y="18"/>
                </a:lnTo>
                <a:lnTo>
                  <a:pt x="16" y="16"/>
                </a:lnTo>
                <a:lnTo>
                  <a:pt x="14" y="16"/>
                </a:lnTo>
                <a:lnTo>
                  <a:pt x="14" y="15"/>
                </a:lnTo>
                <a:lnTo>
                  <a:pt x="14" y="14"/>
                </a:lnTo>
                <a:lnTo>
                  <a:pt x="14" y="13"/>
                </a:lnTo>
                <a:lnTo>
                  <a:pt x="20" y="14"/>
                </a:lnTo>
                <a:lnTo>
                  <a:pt x="12" y="14"/>
                </a:lnTo>
                <a:lnTo>
                  <a:pt x="12" y="16"/>
                </a:lnTo>
                <a:lnTo>
                  <a:pt x="12" y="18"/>
                </a:lnTo>
                <a:lnTo>
                  <a:pt x="12" y="19"/>
                </a:lnTo>
                <a:lnTo>
                  <a:pt x="14" y="19"/>
                </a:lnTo>
                <a:lnTo>
                  <a:pt x="14" y="18"/>
                </a:lnTo>
                <a:lnTo>
                  <a:pt x="16" y="18"/>
                </a:lnTo>
                <a:lnTo>
                  <a:pt x="12" y="16"/>
                </a:lnTo>
                <a:lnTo>
                  <a:pt x="10" y="18"/>
                </a:lnTo>
                <a:lnTo>
                  <a:pt x="10" y="19"/>
                </a:lnTo>
                <a:lnTo>
                  <a:pt x="10" y="21"/>
                </a:lnTo>
                <a:lnTo>
                  <a:pt x="14" y="21"/>
                </a:lnTo>
                <a:lnTo>
                  <a:pt x="14" y="19"/>
                </a:lnTo>
                <a:lnTo>
                  <a:pt x="12" y="19"/>
                </a:lnTo>
                <a:lnTo>
                  <a:pt x="14" y="19"/>
                </a:lnTo>
                <a:lnTo>
                  <a:pt x="12" y="19"/>
                </a:lnTo>
                <a:lnTo>
                  <a:pt x="10" y="18"/>
                </a:lnTo>
                <a:lnTo>
                  <a:pt x="9" y="16"/>
                </a:lnTo>
                <a:lnTo>
                  <a:pt x="8" y="19"/>
                </a:lnTo>
                <a:lnTo>
                  <a:pt x="8" y="21"/>
                </a:lnTo>
                <a:lnTo>
                  <a:pt x="6" y="22"/>
                </a:lnTo>
                <a:lnTo>
                  <a:pt x="6" y="23"/>
                </a:lnTo>
                <a:lnTo>
                  <a:pt x="4" y="26"/>
                </a:lnTo>
                <a:lnTo>
                  <a:pt x="3" y="23"/>
                </a:lnTo>
                <a:lnTo>
                  <a:pt x="1" y="25"/>
                </a:lnTo>
                <a:lnTo>
                  <a:pt x="1" y="26"/>
                </a:lnTo>
                <a:lnTo>
                  <a:pt x="3" y="23"/>
                </a:lnTo>
                <a:lnTo>
                  <a:pt x="3" y="22"/>
                </a:lnTo>
                <a:lnTo>
                  <a:pt x="3" y="21"/>
                </a:lnTo>
                <a:lnTo>
                  <a:pt x="3" y="19"/>
                </a:lnTo>
                <a:lnTo>
                  <a:pt x="9" y="0"/>
                </a:lnTo>
                <a:lnTo>
                  <a:pt x="9" y="13"/>
                </a:lnTo>
                <a:lnTo>
                  <a:pt x="9" y="14"/>
                </a:lnTo>
                <a:lnTo>
                  <a:pt x="9" y="15"/>
                </a:lnTo>
                <a:lnTo>
                  <a:pt x="9" y="16"/>
                </a:lnTo>
                <a:lnTo>
                  <a:pt x="8" y="16"/>
                </a:lnTo>
                <a:lnTo>
                  <a:pt x="8" y="18"/>
                </a:lnTo>
                <a:lnTo>
                  <a:pt x="8" y="21"/>
                </a:lnTo>
                <a:lnTo>
                  <a:pt x="8" y="22"/>
                </a:lnTo>
                <a:lnTo>
                  <a:pt x="9" y="22"/>
                </a:lnTo>
                <a:lnTo>
                  <a:pt x="9" y="23"/>
                </a:lnTo>
                <a:lnTo>
                  <a:pt x="10" y="23"/>
                </a:lnTo>
                <a:lnTo>
                  <a:pt x="9" y="25"/>
                </a:lnTo>
                <a:lnTo>
                  <a:pt x="9" y="26"/>
                </a:lnTo>
                <a:lnTo>
                  <a:pt x="9" y="28"/>
                </a:lnTo>
                <a:lnTo>
                  <a:pt x="8" y="29"/>
                </a:lnTo>
                <a:lnTo>
                  <a:pt x="8" y="33"/>
                </a:lnTo>
                <a:lnTo>
                  <a:pt x="8" y="34"/>
                </a:lnTo>
                <a:lnTo>
                  <a:pt x="3" y="34"/>
                </a:lnTo>
                <a:lnTo>
                  <a:pt x="4" y="31"/>
                </a:lnTo>
                <a:lnTo>
                  <a:pt x="4" y="29"/>
                </a:lnTo>
                <a:lnTo>
                  <a:pt x="4" y="27"/>
                </a:lnTo>
                <a:lnTo>
                  <a:pt x="4" y="26"/>
                </a:lnTo>
                <a:lnTo>
                  <a:pt x="1" y="26"/>
                </a:lnTo>
                <a:lnTo>
                  <a:pt x="1" y="27"/>
                </a:lnTo>
                <a:lnTo>
                  <a:pt x="1" y="28"/>
                </a:lnTo>
                <a:lnTo>
                  <a:pt x="0" y="29"/>
                </a:lnTo>
                <a:lnTo>
                  <a:pt x="0" y="31"/>
                </a:lnTo>
                <a:lnTo>
                  <a:pt x="0" y="33"/>
                </a:lnTo>
                <a:lnTo>
                  <a:pt x="0" y="34"/>
                </a:lnTo>
                <a:lnTo>
                  <a:pt x="0" y="35"/>
                </a:lnTo>
                <a:lnTo>
                  <a:pt x="0" y="37"/>
                </a:lnTo>
                <a:lnTo>
                  <a:pt x="3" y="35"/>
                </a:lnTo>
                <a:lnTo>
                  <a:pt x="3" y="34"/>
                </a:lnTo>
                <a:lnTo>
                  <a:pt x="8" y="34"/>
                </a:lnTo>
                <a:lnTo>
                  <a:pt x="8" y="35"/>
                </a:lnTo>
                <a:lnTo>
                  <a:pt x="9" y="23"/>
                </a:lnTo>
                <a:lnTo>
                  <a:pt x="9" y="22"/>
                </a:lnTo>
                <a:lnTo>
                  <a:pt x="8" y="22"/>
                </a:lnTo>
                <a:lnTo>
                  <a:pt x="10" y="21"/>
                </a:lnTo>
                <a:lnTo>
                  <a:pt x="14" y="21"/>
                </a:lnTo>
                <a:lnTo>
                  <a:pt x="14" y="19"/>
                </a:lnTo>
                <a:lnTo>
                  <a:pt x="12" y="19"/>
                </a:lnTo>
                <a:lnTo>
                  <a:pt x="12" y="21"/>
                </a:lnTo>
                <a:lnTo>
                  <a:pt x="12" y="19"/>
                </a:lnTo>
                <a:lnTo>
                  <a:pt x="10" y="18"/>
                </a:lnTo>
                <a:lnTo>
                  <a:pt x="10" y="16"/>
                </a:lnTo>
                <a:lnTo>
                  <a:pt x="12" y="16"/>
                </a:lnTo>
                <a:lnTo>
                  <a:pt x="10" y="16"/>
                </a:lnTo>
                <a:lnTo>
                  <a:pt x="8" y="16"/>
                </a:lnTo>
                <a:lnTo>
                  <a:pt x="9" y="14"/>
                </a:lnTo>
                <a:lnTo>
                  <a:pt x="4" y="14"/>
                </a:lnTo>
                <a:lnTo>
                  <a:pt x="4" y="15"/>
                </a:lnTo>
                <a:lnTo>
                  <a:pt x="4" y="16"/>
                </a:lnTo>
                <a:lnTo>
                  <a:pt x="3" y="18"/>
                </a:lnTo>
                <a:lnTo>
                  <a:pt x="3" y="19"/>
                </a:lnTo>
                <a:lnTo>
                  <a:pt x="4" y="14"/>
                </a:lnTo>
                <a:lnTo>
                  <a:pt x="10" y="16"/>
                </a:lnTo>
                <a:lnTo>
                  <a:pt x="10" y="21"/>
                </a:lnTo>
                <a:lnTo>
                  <a:pt x="12" y="21"/>
                </a:lnTo>
                <a:lnTo>
                  <a:pt x="10" y="21"/>
                </a:lnTo>
                <a:lnTo>
                  <a:pt x="14" y="21"/>
                </a:lnTo>
                <a:lnTo>
                  <a:pt x="14" y="22"/>
                </a:lnTo>
                <a:lnTo>
                  <a:pt x="12" y="22"/>
                </a:lnTo>
                <a:lnTo>
                  <a:pt x="12" y="23"/>
                </a:lnTo>
                <a:lnTo>
                  <a:pt x="14" y="22"/>
                </a:lnTo>
                <a:lnTo>
                  <a:pt x="12" y="19"/>
                </a:lnTo>
                <a:lnTo>
                  <a:pt x="12" y="16"/>
                </a:lnTo>
                <a:lnTo>
                  <a:pt x="10" y="16"/>
                </a:lnTo>
                <a:lnTo>
                  <a:pt x="12" y="16"/>
                </a:lnTo>
                <a:lnTo>
                  <a:pt x="12" y="14"/>
                </a:lnTo>
                <a:lnTo>
                  <a:pt x="14"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39" name="Freeform 394"/>
          <p:cNvSpPr>
            <a:spLocks/>
          </p:cNvSpPr>
          <p:nvPr/>
        </p:nvSpPr>
        <p:spPr bwMode="auto">
          <a:xfrm>
            <a:off x="6089650" y="2506663"/>
            <a:ext cx="11113" cy="31750"/>
          </a:xfrm>
          <a:custGeom>
            <a:avLst/>
            <a:gdLst>
              <a:gd name="T0" fmla="*/ 2147483646 w 21"/>
              <a:gd name="T1" fmla="*/ 2147483646 h 60"/>
              <a:gd name="T2" fmla="*/ 2147483646 w 21"/>
              <a:gd name="T3" fmla="*/ 2147483646 h 60"/>
              <a:gd name="T4" fmla="*/ 2147483646 w 21"/>
              <a:gd name="T5" fmla="*/ 2147483646 h 60"/>
              <a:gd name="T6" fmla="*/ 2147483646 w 21"/>
              <a:gd name="T7" fmla="*/ 2147483646 h 60"/>
              <a:gd name="T8" fmla="*/ 0 w 21"/>
              <a:gd name="T9" fmla="*/ 2147483646 h 60"/>
              <a:gd name="T10" fmla="*/ 2147483646 w 21"/>
              <a:gd name="T11" fmla="*/ 2147483646 h 60"/>
              <a:gd name="T12" fmla="*/ 2147483646 w 21"/>
              <a:gd name="T13" fmla="*/ 2147483646 h 60"/>
              <a:gd name="T14" fmla="*/ 2147483646 w 21"/>
              <a:gd name="T15" fmla="*/ 2147483646 h 60"/>
              <a:gd name="T16" fmla="*/ 2147483646 w 21"/>
              <a:gd name="T17" fmla="*/ 2147483646 h 60"/>
              <a:gd name="T18" fmla="*/ 2147483646 w 21"/>
              <a:gd name="T19" fmla="*/ 2147483646 h 60"/>
              <a:gd name="T20" fmla="*/ 2147483646 w 21"/>
              <a:gd name="T21" fmla="*/ 2147483646 h 60"/>
              <a:gd name="T22" fmla="*/ 2147483646 w 21"/>
              <a:gd name="T23" fmla="*/ 2147483646 h 60"/>
              <a:gd name="T24" fmla="*/ 2147483646 w 21"/>
              <a:gd name="T25" fmla="*/ 2147483646 h 60"/>
              <a:gd name="T26" fmla="*/ 2147483646 w 21"/>
              <a:gd name="T27" fmla="*/ 2147483646 h 60"/>
              <a:gd name="T28" fmla="*/ 2147483646 w 21"/>
              <a:gd name="T29" fmla="*/ 2147483646 h 60"/>
              <a:gd name="T30" fmla="*/ 2147483646 w 21"/>
              <a:gd name="T31" fmla="*/ 2147483646 h 60"/>
              <a:gd name="T32" fmla="*/ 2147483646 w 21"/>
              <a:gd name="T33" fmla="*/ 2147483646 h 60"/>
              <a:gd name="T34" fmla="*/ 2147483646 w 21"/>
              <a:gd name="T35" fmla="*/ 2147483646 h 60"/>
              <a:gd name="T36" fmla="*/ 2147483646 w 21"/>
              <a:gd name="T37" fmla="*/ 2147483646 h 60"/>
              <a:gd name="T38" fmla="*/ 2147483646 w 21"/>
              <a:gd name="T39" fmla="*/ 2147483646 h 60"/>
              <a:gd name="T40" fmla="*/ 2147483646 w 21"/>
              <a:gd name="T41" fmla="*/ 2147483646 h 60"/>
              <a:gd name="T42" fmla="*/ 2147483646 w 21"/>
              <a:gd name="T43" fmla="*/ 2147483646 h 60"/>
              <a:gd name="T44" fmla="*/ 2147483646 w 21"/>
              <a:gd name="T45" fmla="*/ 2147483646 h 60"/>
              <a:gd name="T46" fmla="*/ 2147483646 w 21"/>
              <a:gd name="T47" fmla="*/ 2147483646 h 60"/>
              <a:gd name="T48" fmla="*/ 2147483646 w 21"/>
              <a:gd name="T49" fmla="*/ 2147483646 h 60"/>
              <a:gd name="T50" fmla="*/ 2147483646 w 21"/>
              <a:gd name="T51" fmla="*/ 2147483646 h 60"/>
              <a:gd name="T52" fmla="*/ 2147483646 w 21"/>
              <a:gd name="T53" fmla="*/ 2147483646 h 60"/>
              <a:gd name="T54" fmla="*/ 2147483646 w 21"/>
              <a:gd name="T55" fmla="*/ 2147483646 h 60"/>
              <a:gd name="T56" fmla="*/ 2147483646 w 21"/>
              <a:gd name="T57" fmla="*/ 2147483646 h 60"/>
              <a:gd name="T58" fmla="*/ 2147483646 w 21"/>
              <a:gd name="T59" fmla="*/ 2147483646 h 60"/>
              <a:gd name="T60" fmla="*/ 2147483646 w 21"/>
              <a:gd name="T61" fmla="*/ 2147483646 h 60"/>
              <a:gd name="T62" fmla="*/ 2147483646 w 21"/>
              <a:gd name="T63" fmla="*/ 2147483646 h 60"/>
              <a:gd name="T64" fmla="*/ 2147483646 w 21"/>
              <a:gd name="T65" fmla="*/ 2147483646 h 60"/>
              <a:gd name="T66" fmla="*/ 2147483646 w 21"/>
              <a:gd name="T67" fmla="*/ 2147483646 h 60"/>
              <a:gd name="T68" fmla="*/ 2147483646 w 21"/>
              <a:gd name="T69" fmla="*/ 2147483646 h 60"/>
              <a:gd name="T70" fmla="*/ 2147483646 w 21"/>
              <a:gd name="T71" fmla="*/ 2147483646 h 60"/>
              <a:gd name="T72" fmla="*/ 2147483646 w 21"/>
              <a:gd name="T73" fmla="*/ 2147483646 h 60"/>
              <a:gd name="T74" fmla="*/ 2147483646 w 21"/>
              <a:gd name="T75" fmla="*/ 2147483646 h 60"/>
              <a:gd name="T76" fmla="*/ 2147483646 w 21"/>
              <a:gd name="T77" fmla="*/ 2147483646 h 60"/>
              <a:gd name="T78" fmla="*/ 2147483646 w 21"/>
              <a:gd name="T79" fmla="*/ 2147483646 h 60"/>
              <a:gd name="T80" fmla="*/ 2147483646 w 21"/>
              <a:gd name="T81" fmla="*/ 2147483646 h 60"/>
              <a:gd name="T82" fmla="*/ 2147483646 w 21"/>
              <a:gd name="T83" fmla="*/ 2147483646 h 60"/>
              <a:gd name="T84" fmla="*/ 2147483646 w 21"/>
              <a:gd name="T85" fmla="*/ 2147483646 h 60"/>
              <a:gd name="T86" fmla="*/ 2147483646 w 21"/>
              <a:gd name="T87" fmla="*/ 2147483646 h 60"/>
              <a:gd name="T88" fmla="*/ 2147483646 w 21"/>
              <a:gd name="T89" fmla="*/ 2147483646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 h="60">
                <a:moveTo>
                  <a:pt x="10" y="49"/>
                </a:moveTo>
                <a:lnTo>
                  <a:pt x="10" y="48"/>
                </a:lnTo>
                <a:lnTo>
                  <a:pt x="8" y="48"/>
                </a:lnTo>
                <a:lnTo>
                  <a:pt x="6" y="48"/>
                </a:lnTo>
                <a:lnTo>
                  <a:pt x="6" y="45"/>
                </a:lnTo>
                <a:lnTo>
                  <a:pt x="5" y="49"/>
                </a:lnTo>
                <a:lnTo>
                  <a:pt x="8" y="49"/>
                </a:lnTo>
                <a:lnTo>
                  <a:pt x="6" y="45"/>
                </a:lnTo>
                <a:lnTo>
                  <a:pt x="2" y="48"/>
                </a:lnTo>
                <a:lnTo>
                  <a:pt x="0" y="49"/>
                </a:lnTo>
                <a:lnTo>
                  <a:pt x="10" y="42"/>
                </a:lnTo>
                <a:lnTo>
                  <a:pt x="12" y="41"/>
                </a:lnTo>
                <a:lnTo>
                  <a:pt x="8" y="37"/>
                </a:lnTo>
                <a:lnTo>
                  <a:pt x="8" y="36"/>
                </a:lnTo>
                <a:lnTo>
                  <a:pt x="10" y="33"/>
                </a:lnTo>
                <a:lnTo>
                  <a:pt x="10" y="31"/>
                </a:lnTo>
                <a:lnTo>
                  <a:pt x="12" y="29"/>
                </a:lnTo>
                <a:lnTo>
                  <a:pt x="8" y="28"/>
                </a:lnTo>
                <a:lnTo>
                  <a:pt x="6" y="29"/>
                </a:lnTo>
                <a:lnTo>
                  <a:pt x="6" y="30"/>
                </a:lnTo>
                <a:lnTo>
                  <a:pt x="6" y="31"/>
                </a:lnTo>
                <a:lnTo>
                  <a:pt x="6" y="33"/>
                </a:lnTo>
                <a:lnTo>
                  <a:pt x="5" y="35"/>
                </a:lnTo>
                <a:lnTo>
                  <a:pt x="5" y="36"/>
                </a:lnTo>
                <a:lnTo>
                  <a:pt x="4" y="37"/>
                </a:lnTo>
                <a:lnTo>
                  <a:pt x="4" y="38"/>
                </a:lnTo>
                <a:lnTo>
                  <a:pt x="4" y="40"/>
                </a:lnTo>
                <a:lnTo>
                  <a:pt x="4" y="41"/>
                </a:lnTo>
                <a:lnTo>
                  <a:pt x="2" y="42"/>
                </a:lnTo>
                <a:lnTo>
                  <a:pt x="2" y="44"/>
                </a:lnTo>
                <a:lnTo>
                  <a:pt x="2" y="45"/>
                </a:lnTo>
                <a:lnTo>
                  <a:pt x="2" y="48"/>
                </a:lnTo>
                <a:lnTo>
                  <a:pt x="5" y="48"/>
                </a:lnTo>
                <a:lnTo>
                  <a:pt x="5" y="45"/>
                </a:lnTo>
                <a:lnTo>
                  <a:pt x="6" y="42"/>
                </a:lnTo>
                <a:lnTo>
                  <a:pt x="6" y="41"/>
                </a:lnTo>
                <a:lnTo>
                  <a:pt x="8" y="38"/>
                </a:lnTo>
                <a:lnTo>
                  <a:pt x="8" y="37"/>
                </a:lnTo>
                <a:lnTo>
                  <a:pt x="5" y="35"/>
                </a:lnTo>
                <a:lnTo>
                  <a:pt x="14" y="16"/>
                </a:lnTo>
                <a:lnTo>
                  <a:pt x="12" y="17"/>
                </a:lnTo>
                <a:lnTo>
                  <a:pt x="12" y="18"/>
                </a:lnTo>
                <a:lnTo>
                  <a:pt x="12" y="21"/>
                </a:lnTo>
                <a:lnTo>
                  <a:pt x="10" y="23"/>
                </a:lnTo>
                <a:lnTo>
                  <a:pt x="10" y="24"/>
                </a:lnTo>
                <a:lnTo>
                  <a:pt x="8" y="25"/>
                </a:lnTo>
                <a:lnTo>
                  <a:pt x="8" y="26"/>
                </a:lnTo>
                <a:lnTo>
                  <a:pt x="8" y="28"/>
                </a:lnTo>
                <a:lnTo>
                  <a:pt x="12" y="28"/>
                </a:lnTo>
                <a:lnTo>
                  <a:pt x="12" y="29"/>
                </a:lnTo>
                <a:lnTo>
                  <a:pt x="12" y="28"/>
                </a:lnTo>
                <a:lnTo>
                  <a:pt x="14" y="26"/>
                </a:lnTo>
                <a:lnTo>
                  <a:pt x="14" y="24"/>
                </a:lnTo>
                <a:lnTo>
                  <a:pt x="15" y="23"/>
                </a:lnTo>
                <a:lnTo>
                  <a:pt x="15" y="21"/>
                </a:lnTo>
                <a:lnTo>
                  <a:pt x="16" y="18"/>
                </a:lnTo>
                <a:lnTo>
                  <a:pt x="16" y="16"/>
                </a:lnTo>
                <a:lnTo>
                  <a:pt x="18" y="15"/>
                </a:lnTo>
                <a:lnTo>
                  <a:pt x="18" y="13"/>
                </a:lnTo>
                <a:lnTo>
                  <a:pt x="15" y="13"/>
                </a:lnTo>
                <a:lnTo>
                  <a:pt x="14" y="15"/>
                </a:lnTo>
                <a:lnTo>
                  <a:pt x="14" y="16"/>
                </a:lnTo>
                <a:lnTo>
                  <a:pt x="21" y="0"/>
                </a:lnTo>
                <a:lnTo>
                  <a:pt x="16" y="10"/>
                </a:lnTo>
                <a:lnTo>
                  <a:pt x="15" y="11"/>
                </a:lnTo>
                <a:lnTo>
                  <a:pt x="15" y="12"/>
                </a:lnTo>
                <a:lnTo>
                  <a:pt x="15" y="13"/>
                </a:lnTo>
                <a:lnTo>
                  <a:pt x="21" y="15"/>
                </a:lnTo>
                <a:lnTo>
                  <a:pt x="21" y="16"/>
                </a:lnTo>
                <a:lnTo>
                  <a:pt x="20" y="17"/>
                </a:lnTo>
                <a:lnTo>
                  <a:pt x="20" y="18"/>
                </a:lnTo>
                <a:lnTo>
                  <a:pt x="18" y="23"/>
                </a:lnTo>
                <a:lnTo>
                  <a:pt x="18" y="24"/>
                </a:lnTo>
                <a:lnTo>
                  <a:pt x="18" y="25"/>
                </a:lnTo>
                <a:lnTo>
                  <a:pt x="16" y="26"/>
                </a:lnTo>
                <a:lnTo>
                  <a:pt x="16" y="29"/>
                </a:lnTo>
                <a:lnTo>
                  <a:pt x="15" y="30"/>
                </a:lnTo>
                <a:lnTo>
                  <a:pt x="15" y="31"/>
                </a:lnTo>
                <a:lnTo>
                  <a:pt x="14" y="35"/>
                </a:lnTo>
                <a:lnTo>
                  <a:pt x="14" y="36"/>
                </a:lnTo>
                <a:lnTo>
                  <a:pt x="14" y="37"/>
                </a:lnTo>
                <a:lnTo>
                  <a:pt x="12" y="40"/>
                </a:lnTo>
                <a:lnTo>
                  <a:pt x="12" y="41"/>
                </a:lnTo>
                <a:lnTo>
                  <a:pt x="10" y="42"/>
                </a:lnTo>
                <a:lnTo>
                  <a:pt x="10" y="45"/>
                </a:lnTo>
                <a:lnTo>
                  <a:pt x="10" y="48"/>
                </a:lnTo>
                <a:lnTo>
                  <a:pt x="16" y="49"/>
                </a:lnTo>
                <a:lnTo>
                  <a:pt x="16" y="60"/>
                </a:lnTo>
                <a:lnTo>
                  <a:pt x="15" y="60"/>
                </a:lnTo>
                <a:lnTo>
                  <a:pt x="14" y="60"/>
                </a:lnTo>
                <a:lnTo>
                  <a:pt x="15"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0" name="Freeform 395"/>
          <p:cNvSpPr>
            <a:spLocks/>
          </p:cNvSpPr>
          <p:nvPr/>
        </p:nvSpPr>
        <p:spPr bwMode="auto">
          <a:xfrm>
            <a:off x="6103938" y="2524125"/>
            <a:ext cx="6350" cy="20638"/>
          </a:xfrm>
          <a:custGeom>
            <a:avLst/>
            <a:gdLst>
              <a:gd name="T0" fmla="*/ 2147483646 w 14"/>
              <a:gd name="T1" fmla="*/ 2147483646 h 39"/>
              <a:gd name="T2" fmla="*/ 2147483646 w 14"/>
              <a:gd name="T3" fmla="*/ 2147483646 h 39"/>
              <a:gd name="T4" fmla="*/ 2147483646 w 14"/>
              <a:gd name="T5" fmla="*/ 2147483646 h 39"/>
              <a:gd name="T6" fmla="*/ 2147483646 w 14"/>
              <a:gd name="T7" fmla="*/ 2147483646 h 39"/>
              <a:gd name="T8" fmla="*/ 2147483646 w 14"/>
              <a:gd name="T9" fmla="*/ 2147483646 h 39"/>
              <a:gd name="T10" fmla="*/ 0 w 14"/>
              <a:gd name="T11" fmla="*/ 2147483646 h 39"/>
              <a:gd name="T12" fmla="*/ 2147483646 w 14"/>
              <a:gd name="T13" fmla="*/ 2147483646 h 39"/>
              <a:gd name="T14" fmla="*/ 2147483646 w 14"/>
              <a:gd name="T15" fmla="*/ 2147483646 h 39"/>
              <a:gd name="T16" fmla="*/ 2147483646 w 14"/>
              <a:gd name="T17" fmla="*/ 2147483646 h 39"/>
              <a:gd name="T18" fmla="*/ 2147483646 w 14"/>
              <a:gd name="T19" fmla="*/ 2147483646 h 39"/>
              <a:gd name="T20" fmla="*/ 2147483646 w 14"/>
              <a:gd name="T21" fmla="*/ 2147483646 h 39"/>
              <a:gd name="T22" fmla="*/ 2147483646 w 14"/>
              <a:gd name="T23" fmla="*/ 2147483646 h 39"/>
              <a:gd name="T24" fmla="*/ 2147483646 w 14"/>
              <a:gd name="T25" fmla="*/ 2147483646 h 39"/>
              <a:gd name="T26" fmla="*/ 2147483646 w 14"/>
              <a:gd name="T27" fmla="*/ 2147483646 h 39"/>
              <a:gd name="T28" fmla="*/ 2147483646 w 14"/>
              <a:gd name="T29" fmla="*/ 2147483646 h 39"/>
              <a:gd name="T30" fmla="*/ 2147483646 w 14"/>
              <a:gd name="T31" fmla="*/ 2147483646 h 39"/>
              <a:gd name="T32" fmla="*/ 2147483646 w 14"/>
              <a:gd name="T33" fmla="*/ 2147483646 h 39"/>
              <a:gd name="T34" fmla="*/ 2147483646 w 14"/>
              <a:gd name="T35" fmla="*/ 2147483646 h 39"/>
              <a:gd name="T36" fmla="*/ 2147483646 w 14"/>
              <a:gd name="T37" fmla="*/ 2147483646 h 39"/>
              <a:gd name="T38" fmla="*/ 2147483646 w 14"/>
              <a:gd name="T39" fmla="*/ 2147483646 h 39"/>
              <a:gd name="T40" fmla="*/ 2147483646 w 14"/>
              <a:gd name="T41" fmla="*/ 2147483646 h 39"/>
              <a:gd name="T42" fmla="*/ 2147483646 w 14"/>
              <a:gd name="T43" fmla="*/ 2147483646 h 39"/>
              <a:gd name="T44" fmla="*/ 2147483646 w 14"/>
              <a:gd name="T45" fmla="*/ 2147483646 h 39"/>
              <a:gd name="T46" fmla="*/ 2147483646 w 14"/>
              <a:gd name="T47" fmla="*/ 2147483646 h 39"/>
              <a:gd name="T48" fmla="*/ 2147483646 w 14"/>
              <a:gd name="T49" fmla="*/ 2147483646 h 39"/>
              <a:gd name="T50" fmla="*/ 2147483646 w 14"/>
              <a:gd name="T51" fmla="*/ 2147483646 h 39"/>
              <a:gd name="T52" fmla="*/ 2147483646 w 14"/>
              <a:gd name="T53" fmla="*/ 2147483646 h 39"/>
              <a:gd name="T54" fmla="*/ 2147483646 w 14"/>
              <a:gd name="T55" fmla="*/ 2147483646 h 39"/>
              <a:gd name="T56" fmla="*/ 2147483646 w 14"/>
              <a:gd name="T57" fmla="*/ 2147483646 h 39"/>
              <a:gd name="T58" fmla="*/ 2147483646 w 14"/>
              <a:gd name="T59" fmla="*/ 2147483646 h 39"/>
              <a:gd name="T60" fmla="*/ 2147483646 w 1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 h="39">
                <a:moveTo>
                  <a:pt x="2" y="30"/>
                </a:moveTo>
                <a:lnTo>
                  <a:pt x="2" y="31"/>
                </a:lnTo>
                <a:lnTo>
                  <a:pt x="1" y="33"/>
                </a:lnTo>
                <a:lnTo>
                  <a:pt x="1" y="36"/>
                </a:lnTo>
                <a:lnTo>
                  <a:pt x="1" y="37"/>
                </a:lnTo>
                <a:lnTo>
                  <a:pt x="0" y="39"/>
                </a:lnTo>
                <a:lnTo>
                  <a:pt x="2" y="39"/>
                </a:lnTo>
                <a:lnTo>
                  <a:pt x="3" y="37"/>
                </a:lnTo>
                <a:lnTo>
                  <a:pt x="3" y="36"/>
                </a:lnTo>
                <a:lnTo>
                  <a:pt x="3" y="35"/>
                </a:lnTo>
                <a:lnTo>
                  <a:pt x="6" y="31"/>
                </a:lnTo>
                <a:lnTo>
                  <a:pt x="6" y="30"/>
                </a:lnTo>
                <a:lnTo>
                  <a:pt x="8" y="23"/>
                </a:lnTo>
                <a:lnTo>
                  <a:pt x="8" y="20"/>
                </a:lnTo>
                <a:lnTo>
                  <a:pt x="8" y="18"/>
                </a:lnTo>
                <a:lnTo>
                  <a:pt x="9" y="17"/>
                </a:lnTo>
                <a:lnTo>
                  <a:pt x="9" y="15"/>
                </a:lnTo>
                <a:lnTo>
                  <a:pt x="9" y="12"/>
                </a:lnTo>
                <a:lnTo>
                  <a:pt x="11" y="11"/>
                </a:lnTo>
                <a:lnTo>
                  <a:pt x="11" y="9"/>
                </a:lnTo>
                <a:lnTo>
                  <a:pt x="14" y="7"/>
                </a:lnTo>
                <a:lnTo>
                  <a:pt x="9" y="7"/>
                </a:lnTo>
                <a:lnTo>
                  <a:pt x="8" y="8"/>
                </a:lnTo>
                <a:lnTo>
                  <a:pt x="8" y="9"/>
                </a:lnTo>
                <a:lnTo>
                  <a:pt x="7" y="12"/>
                </a:lnTo>
                <a:lnTo>
                  <a:pt x="7" y="15"/>
                </a:lnTo>
                <a:lnTo>
                  <a:pt x="9" y="7"/>
                </a:lnTo>
                <a:lnTo>
                  <a:pt x="9" y="5"/>
                </a:lnTo>
                <a:lnTo>
                  <a:pt x="9" y="3"/>
                </a:lnTo>
                <a:lnTo>
                  <a:pt x="11" y="2"/>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1" name="Freeform 396"/>
          <p:cNvSpPr>
            <a:spLocks/>
          </p:cNvSpPr>
          <p:nvPr/>
        </p:nvSpPr>
        <p:spPr bwMode="auto">
          <a:xfrm>
            <a:off x="6122988" y="2516188"/>
            <a:ext cx="1587" cy="6350"/>
          </a:xfrm>
          <a:custGeom>
            <a:avLst/>
            <a:gdLst>
              <a:gd name="T0" fmla="*/ 0 w 1587"/>
              <a:gd name="T1" fmla="*/ 2147483646 h 12"/>
              <a:gd name="T2" fmla="*/ 0 w 1587"/>
              <a:gd name="T3" fmla="*/ 2147483646 h 12"/>
              <a:gd name="T4" fmla="*/ 0 w 1587"/>
              <a:gd name="T5" fmla="*/ 2147483646 h 12"/>
              <a:gd name="T6" fmla="*/ 0 w 158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12">
                <a:moveTo>
                  <a:pt x="0" y="12"/>
                </a:moveTo>
                <a:lnTo>
                  <a:pt x="0" y="11"/>
                </a:lnTo>
                <a:lnTo>
                  <a:pt x="0"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2" name="Freeform 397"/>
          <p:cNvSpPr>
            <a:spLocks/>
          </p:cNvSpPr>
          <p:nvPr/>
        </p:nvSpPr>
        <p:spPr bwMode="auto">
          <a:xfrm>
            <a:off x="6115050" y="2513013"/>
            <a:ext cx="1588" cy="1587"/>
          </a:xfrm>
          <a:custGeom>
            <a:avLst/>
            <a:gdLst>
              <a:gd name="T0" fmla="*/ 2147483646 w 5"/>
              <a:gd name="T1" fmla="*/ 0 h 1"/>
              <a:gd name="T2" fmla="*/ 2147483646 w 5"/>
              <a:gd name="T3" fmla="*/ 2147483646 h 1"/>
              <a:gd name="T4" fmla="*/ 2147483646 w 5"/>
              <a:gd name="T5" fmla="*/ 0 h 1"/>
              <a:gd name="T6" fmla="*/ 0 w 5"/>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3" y="1"/>
                </a:lnTo>
                <a:lnTo>
                  <a:pt x="2"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3" name="Line 398"/>
          <p:cNvSpPr>
            <a:spLocks noChangeShapeType="1"/>
          </p:cNvSpPr>
          <p:nvPr/>
        </p:nvSpPr>
        <p:spPr bwMode="auto">
          <a:xfrm flipH="1">
            <a:off x="6100763" y="25130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44" name="Line 399"/>
          <p:cNvSpPr>
            <a:spLocks noChangeShapeType="1"/>
          </p:cNvSpPr>
          <p:nvPr/>
        </p:nvSpPr>
        <p:spPr bwMode="auto">
          <a:xfrm flipV="1">
            <a:off x="6121400" y="25034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45" name="Freeform 400"/>
          <p:cNvSpPr>
            <a:spLocks/>
          </p:cNvSpPr>
          <p:nvPr/>
        </p:nvSpPr>
        <p:spPr bwMode="auto">
          <a:xfrm>
            <a:off x="6111875" y="2543175"/>
            <a:ext cx="1588" cy="1588"/>
          </a:xfrm>
          <a:custGeom>
            <a:avLst/>
            <a:gdLst>
              <a:gd name="T0" fmla="*/ 2147483646 w 5"/>
              <a:gd name="T1" fmla="*/ 0 h 4"/>
              <a:gd name="T2" fmla="*/ 2147483646 w 5"/>
              <a:gd name="T3" fmla="*/ 2147483646 h 4"/>
              <a:gd name="T4" fmla="*/ 2147483646 w 5"/>
              <a:gd name="T5" fmla="*/ 2147483646 h 4"/>
              <a:gd name="T6" fmla="*/ 0 w 5"/>
              <a:gd name="T7" fmla="*/ 2147483646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0"/>
                </a:moveTo>
                <a:lnTo>
                  <a:pt x="3" y="2"/>
                </a:lnTo>
                <a:lnTo>
                  <a:pt x="3" y="4"/>
                </a:lnTo>
                <a:lnTo>
                  <a:pt x="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6" name="Freeform 401"/>
          <p:cNvSpPr>
            <a:spLocks/>
          </p:cNvSpPr>
          <p:nvPr/>
        </p:nvSpPr>
        <p:spPr bwMode="auto">
          <a:xfrm>
            <a:off x="6084888" y="2543175"/>
            <a:ext cx="6350" cy="1588"/>
          </a:xfrm>
          <a:custGeom>
            <a:avLst/>
            <a:gdLst>
              <a:gd name="T0" fmla="*/ 2147483646 w 11"/>
              <a:gd name="T1" fmla="*/ 0 h 4"/>
              <a:gd name="T2" fmla="*/ 2147483646 w 11"/>
              <a:gd name="T3" fmla="*/ 2147483646 h 4"/>
              <a:gd name="T4" fmla="*/ 2147483646 w 11"/>
              <a:gd name="T5" fmla="*/ 2147483646 h 4"/>
              <a:gd name="T6" fmla="*/ 2147483646 w 11"/>
              <a:gd name="T7" fmla="*/ 0 h 4"/>
              <a:gd name="T8" fmla="*/ 2147483646 w 11"/>
              <a:gd name="T9" fmla="*/ 2147483646 h 4"/>
              <a:gd name="T10" fmla="*/ 0 w 11"/>
              <a:gd name="T11" fmla="*/ 2147483646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
                <a:moveTo>
                  <a:pt x="11" y="0"/>
                </a:moveTo>
                <a:lnTo>
                  <a:pt x="9" y="4"/>
                </a:lnTo>
                <a:lnTo>
                  <a:pt x="6" y="4"/>
                </a:lnTo>
                <a:lnTo>
                  <a:pt x="6" y="0"/>
                </a:lnTo>
                <a:lnTo>
                  <a:pt x="3" y="2"/>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7" name="Line 402"/>
          <p:cNvSpPr>
            <a:spLocks noChangeShapeType="1"/>
          </p:cNvSpPr>
          <p:nvPr/>
        </p:nvSpPr>
        <p:spPr bwMode="auto">
          <a:xfrm flipH="1" flipV="1">
            <a:off x="6049963" y="2538413"/>
            <a:ext cx="6350"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48" name="Freeform 403"/>
          <p:cNvSpPr>
            <a:spLocks/>
          </p:cNvSpPr>
          <p:nvPr/>
        </p:nvSpPr>
        <p:spPr bwMode="auto">
          <a:xfrm>
            <a:off x="6056313" y="2587625"/>
            <a:ext cx="1587" cy="1588"/>
          </a:xfrm>
          <a:custGeom>
            <a:avLst/>
            <a:gdLst>
              <a:gd name="T0" fmla="*/ 2147483646 w 2"/>
              <a:gd name="T1" fmla="*/ 0 h 4"/>
              <a:gd name="T2" fmla="*/ 0 w 2"/>
              <a:gd name="T3" fmla="*/ 2147483646 h 4"/>
              <a:gd name="T4" fmla="*/ 0 w 2"/>
              <a:gd name="T5" fmla="*/ 2147483646 h 4"/>
              <a:gd name="T6" fmla="*/ 2147483646 w 2"/>
              <a:gd name="T7" fmla="*/ 2147483646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0" y="3"/>
                </a:lnTo>
                <a:lnTo>
                  <a:pt x="0" y="4"/>
                </a:lnTo>
                <a:lnTo>
                  <a:pt x="2"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49" name="Line 404"/>
          <p:cNvSpPr>
            <a:spLocks noChangeShapeType="1"/>
          </p:cNvSpPr>
          <p:nvPr/>
        </p:nvSpPr>
        <p:spPr bwMode="auto">
          <a:xfrm flipV="1">
            <a:off x="6065838" y="2586038"/>
            <a:ext cx="3175"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50" name="Freeform 405"/>
          <p:cNvSpPr>
            <a:spLocks/>
          </p:cNvSpPr>
          <p:nvPr/>
        </p:nvSpPr>
        <p:spPr bwMode="auto">
          <a:xfrm>
            <a:off x="6083300" y="2587625"/>
            <a:ext cx="1588" cy="9525"/>
          </a:xfrm>
          <a:custGeom>
            <a:avLst/>
            <a:gdLst>
              <a:gd name="T0" fmla="*/ 0 w 1"/>
              <a:gd name="T1" fmla="*/ 0 h 19"/>
              <a:gd name="T2" fmla="*/ 0 w 1"/>
              <a:gd name="T3" fmla="*/ 2147483646 h 19"/>
              <a:gd name="T4" fmla="*/ 2147483646 w 1"/>
              <a:gd name="T5" fmla="*/ 2147483646 h 19"/>
              <a:gd name="T6" fmla="*/ 0 60000 65536"/>
              <a:gd name="T7" fmla="*/ 0 60000 65536"/>
              <a:gd name="T8" fmla="*/ 0 60000 65536"/>
            </a:gdLst>
            <a:ahLst/>
            <a:cxnLst>
              <a:cxn ang="T6">
                <a:pos x="T0" y="T1"/>
              </a:cxn>
              <a:cxn ang="T7">
                <a:pos x="T2" y="T3"/>
              </a:cxn>
              <a:cxn ang="T8">
                <a:pos x="T4" y="T5"/>
              </a:cxn>
            </a:cxnLst>
            <a:rect l="0" t="0" r="r" b="b"/>
            <a:pathLst>
              <a:path w="1" h="19">
                <a:moveTo>
                  <a:pt x="0" y="0"/>
                </a:moveTo>
                <a:lnTo>
                  <a:pt x="0" y="2"/>
                </a:lnTo>
                <a:lnTo>
                  <a:pt x="1"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1" name="Freeform 406"/>
          <p:cNvSpPr>
            <a:spLocks/>
          </p:cNvSpPr>
          <p:nvPr/>
        </p:nvSpPr>
        <p:spPr bwMode="auto">
          <a:xfrm>
            <a:off x="6084888" y="2587625"/>
            <a:ext cx="3175" cy="1588"/>
          </a:xfrm>
          <a:custGeom>
            <a:avLst/>
            <a:gdLst>
              <a:gd name="T0" fmla="*/ 0 w 5"/>
              <a:gd name="T1" fmla="*/ 2147483646 h 3"/>
              <a:gd name="T2" fmla="*/ 0 w 5"/>
              <a:gd name="T3" fmla="*/ 2147483646 h 3"/>
              <a:gd name="T4" fmla="*/ 2147483646 w 5"/>
              <a:gd name="T5" fmla="*/ 2147483646 h 3"/>
              <a:gd name="T6" fmla="*/ 2147483646 w 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0" y="3"/>
                </a:moveTo>
                <a:lnTo>
                  <a:pt x="0" y="2"/>
                </a:lnTo>
                <a:lnTo>
                  <a:pt x="5" y="2"/>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2" name="Freeform 407"/>
          <p:cNvSpPr>
            <a:spLocks/>
          </p:cNvSpPr>
          <p:nvPr/>
        </p:nvSpPr>
        <p:spPr bwMode="auto">
          <a:xfrm>
            <a:off x="6100763" y="2587625"/>
            <a:ext cx="11112" cy="1588"/>
          </a:xfrm>
          <a:custGeom>
            <a:avLst/>
            <a:gdLst>
              <a:gd name="T0" fmla="*/ 0 w 21"/>
              <a:gd name="T1" fmla="*/ 0 h 3"/>
              <a:gd name="T2" fmla="*/ 0 w 21"/>
              <a:gd name="T3" fmla="*/ 2147483646 h 3"/>
              <a:gd name="T4" fmla="*/ 2147483646 w 21"/>
              <a:gd name="T5" fmla="*/ 2147483646 h 3"/>
              <a:gd name="T6" fmla="*/ 2147483646 w 21"/>
              <a:gd name="T7" fmla="*/ 2147483646 h 3"/>
              <a:gd name="T8" fmla="*/ 2147483646 w 21"/>
              <a:gd name="T9" fmla="*/ 0 h 3"/>
              <a:gd name="T10" fmla="*/ 2147483646 w 21"/>
              <a:gd name="T11" fmla="*/ 2147483646 h 3"/>
              <a:gd name="T12" fmla="*/ 2147483646 w 21"/>
              <a:gd name="T13" fmla="*/ 2147483646 h 3"/>
              <a:gd name="T14" fmla="*/ 2147483646 w 21"/>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
                <a:moveTo>
                  <a:pt x="0" y="0"/>
                </a:moveTo>
                <a:lnTo>
                  <a:pt x="0" y="2"/>
                </a:lnTo>
                <a:lnTo>
                  <a:pt x="5" y="2"/>
                </a:lnTo>
                <a:lnTo>
                  <a:pt x="5" y="3"/>
                </a:lnTo>
                <a:lnTo>
                  <a:pt x="14" y="0"/>
                </a:lnTo>
                <a:lnTo>
                  <a:pt x="15" y="2"/>
                </a:lnTo>
                <a:lnTo>
                  <a:pt x="21" y="2"/>
                </a:lnTo>
                <a:lnTo>
                  <a:pt x="2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3" name="Freeform 408"/>
          <p:cNvSpPr>
            <a:spLocks/>
          </p:cNvSpPr>
          <p:nvPr/>
        </p:nvSpPr>
        <p:spPr bwMode="auto">
          <a:xfrm>
            <a:off x="6097588" y="2630488"/>
            <a:ext cx="14287" cy="4762"/>
          </a:xfrm>
          <a:custGeom>
            <a:avLst/>
            <a:gdLst>
              <a:gd name="T0" fmla="*/ 2147483646 w 29"/>
              <a:gd name="T1" fmla="*/ 2147483646 h 9"/>
              <a:gd name="T2" fmla="*/ 2147483646 w 29"/>
              <a:gd name="T3" fmla="*/ 2147483646 h 9"/>
              <a:gd name="T4" fmla="*/ 2147483646 w 29"/>
              <a:gd name="T5" fmla="*/ 2147483646 h 9"/>
              <a:gd name="T6" fmla="*/ 2147483646 w 29"/>
              <a:gd name="T7" fmla="*/ 2147483646 h 9"/>
              <a:gd name="T8" fmla="*/ 2147483646 w 29"/>
              <a:gd name="T9" fmla="*/ 2147483646 h 9"/>
              <a:gd name="T10" fmla="*/ 2147483646 w 29"/>
              <a:gd name="T11" fmla="*/ 2147483646 h 9"/>
              <a:gd name="T12" fmla="*/ 2147483646 w 29"/>
              <a:gd name="T13" fmla="*/ 2147483646 h 9"/>
              <a:gd name="T14" fmla="*/ 2147483646 w 29"/>
              <a:gd name="T15" fmla="*/ 2147483646 h 9"/>
              <a:gd name="T16" fmla="*/ 0 w 29"/>
              <a:gd name="T17" fmla="*/ 0 h 9"/>
              <a:gd name="T18" fmla="*/ 2147483646 w 29"/>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9">
                <a:moveTo>
                  <a:pt x="29" y="3"/>
                </a:moveTo>
                <a:lnTo>
                  <a:pt x="19" y="3"/>
                </a:lnTo>
                <a:lnTo>
                  <a:pt x="19" y="2"/>
                </a:lnTo>
                <a:lnTo>
                  <a:pt x="13" y="6"/>
                </a:lnTo>
                <a:lnTo>
                  <a:pt x="12" y="3"/>
                </a:lnTo>
                <a:lnTo>
                  <a:pt x="7" y="3"/>
                </a:lnTo>
                <a:lnTo>
                  <a:pt x="6" y="3"/>
                </a:lnTo>
                <a:lnTo>
                  <a:pt x="3" y="3"/>
                </a:lnTo>
                <a:lnTo>
                  <a:pt x="0" y="0"/>
                </a:lnTo>
                <a:lnTo>
                  <a:pt x="11"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4" name="Freeform 409"/>
          <p:cNvSpPr>
            <a:spLocks/>
          </p:cNvSpPr>
          <p:nvPr/>
        </p:nvSpPr>
        <p:spPr bwMode="auto">
          <a:xfrm>
            <a:off x="6119813" y="2632075"/>
            <a:ext cx="4762" cy="1588"/>
          </a:xfrm>
          <a:custGeom>
            <a:avLst/>
            <a:gdLst>
              <a:gd name="T0" fmla="*/ 0 w 10"/>
              <a:gd name="T1" fmla="*/ 0 h 1588"/>
              <a:gd name="T2" fmla="*/ 2147483646 w 10"/>
              <a:gd name="T3" fmla="*/ 0 h 1588"/>
              <a:gd name="T4" fmla="*/ 2147483646 w 10"/>
              <a:gd name="T5" fmla="*/ 0 h 1588"/>
              <a:gd name="T6" fmla="*/ 2147483646 w 10"/>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588">
                <a:moveTo>
                  <a:pt x="0" y="0"/>
                </a:moveTo>
                <a:lnTo>
                  <a:pt x="1" y="0"/>
                </a:lnTo>
                <a:lnTo>
                  <a:pt x="8" y="0"/>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5" name="Freeform 410"/>
          <p:cNvSpPr>
            <a:spLocks/>
          </p:cNvSpPr>
          <p:nvPr/>
        </p:nvSpPr>
        <p:spPr bwMode="auto">
          <a:xfrm>
            <a:off x="6146800" y="2625725"/>
            <a:ext cx="11113" cy="6350"/>
          </a:xfrm>
          <a:custGeom>
            <a:avLst/>
            <a:gdLst>
              <a:gd name="T0" fmla="*/ 0 w 19"/>
              <a:gd name="T1" fmla="*/ 2147483646 h 10"/>
              <a:gd name="T2" fmla="*/ 2147483646 w 19"/>
              <a:gd name="T3" fmla="*/ 2147483646 h 10"/>
              <a:gd name="T4" fmla="*/ 2147483646 w 19"/>
              <a:gd name="T5" fmla="*/ 2147483646 h 10"/>
              <a:gd name="T6" fmla="*/ 2147483646 w 19"/>
              <a:gd name="T7" fmla="*/ 2147483646 h 10"/>
              <a:gd name="T8" fmla="*/ 2147483646 w 19"/>
              <a:gd name="T9" fmla="*/ 2147483646 h 10"/>
              <a:gd name="T10" fmla="*/ 2147483646 w 19"/>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0">
                <a:moveTo>
                  <a:pt x="0" y="10"/>
                </a:moveTo>
                <a:lnTo>
                  <a:pt x="1" y="9"/>
                </a:lnTo>
                <a:lnTo>
                  <a:pt x="6" y="9"/>
                </a:lnTo>
                <a:lnTo>
                  <a:pt x="5" y="10"/>
                </a:lnTo>
                <a:lnTo>
                  <a:pt x="6" y="10"/>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6" name="Freeform 411"/>
          <p:cNvSpPr>
            <a:spLocks/>
          </p:cNvSpPr>
          <p:nvPr/>
        </p:nvSpPr>
        <p:spPr bwMode="auto">
          <a:xfrm>
            <a:off x="6170613" y="2589213"/>
            <a:ext cx="11112" cy="1587"/>
          </a:xfrm>
          <a:custGeom>
            <a:avLst/>
            <a:gdLst>
              <a:gd name="T0" fmla="*/ 0 w 21"/>
              <a:gd name="T1" fmla="*/ 2147483646 h 1"/>
              <a:gd name="T2" fmla="*/ 2147483646 w 21"/>
              <a:gd name="T3" fmla="*/ 0 h 1"/>
              <a:gd name="T4" fmla="*/ 2147483646 w 21"/>
              <a:gd name="T5" fmla="*/ 2147483646 h 1"/>
              <a:gd name="T6" fmla="*/ 2147483646 w 21"/>
              <a:gd name="T7" fmla="*/ 0 h 1"/>
              <a:gd name="T8" fmla="*/ 2147483646 w 21"/>
              <a:gd name="T9" fmla="*/ 0 h 1"/>
              <a:gd name="T10" fmla="*/ 2147483646 w 21"/>
              <a:gd name="T11" fmla="*/ 2147483646 h 1"/>
              <a:gd name="T12" fmla="*/ 2147483646 w 2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
                <a:moveTo>
                  <a:pt x="0" y="1"/>
                </a:moveTo>
                <a:lnTo>
                  <a:pt x="3" y="0"/>
                </a:lnTo>
                <a:lnTo>
                  <a:pt x="6" y="1"/>
                </a:lnTo>
                <a:lnTo>
                  <a:pt x="8" y="0"/>
                </a:lnTo>
                <a:lnTo>
                  <a:pt x="20" y="0"/>
                </a:lnTo>
                <a:lnTo>
                  <a:pt x="20" y="1"/>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7" name="Freeform 412"/>
          <p:cNvSpPr>
            <a:spLocks/>
          </p:cNvSpPr>
          <p:nvPr/>
        </p:nvSpPr>
        <p:spPr bwMode="auto">
          <a:xfrm>
            <a:off x="6172200" y="2546350"/>
            <a:ext cx="14288" cy="42863"/>
          </a:xfrm>
          <a:custGeom>
            <a:avLst/>
            <a:gdLst>
              <a:gd name="T0" fmla="*/ 2147483646 w 26"/>
              <a:gd name="T1" fmla="*/ 2147483646 h 81"/>
              <a:gd name="T2" fmla="*/ 2147483646 w 26"/>
              <a:gd name="T3" fmla="*/ 2147483646 h 81"/>
              <a:gd name="T4" fmla="*/ 2147483646 w 26"/>
              <a:gd name="T5" fmla="*/ 2147483646 h 81"/>
              <a:gd name="T6" fmla="*/ 2147483646 w 26"/>
              <a:gd name="T7" fmla="*/ 2147483646 h 81"/>
              <a:gd name="T8" fmla="*/ 2147483646 w 26"/>
              <a:gd name="T9" fmla="*/ 2147483646 h 81"/>
              <a:gd name="T10" fmla="*/ 2147483646 w 26"/>
              <a:gd name="T11" fmla="*/ 2147483646 h 81"/>
              <a:gd name="T12" fmla="*/ 2147483646 w 26"/>
              <a:gd name="T13" fmla="*/ 2147483646 h 81"/>
              <a:gd name="T14" fmla="*/ 2147483646 w 26"/>
              <a:gd name="T15" fmla="*/ 2147483646 h 81"/>
              <a:gd name="T16" fmla="*/ 2147483646 w 26"/>
              <a:gd name="T17" fmla="*/ 2147483646 h 81"/>
              <a:gd name="T18" fmla="*/ 2147483646 w 26"/>
              <a:gd name="T19" fmla="*/ 2147483646 h 81"/>
              <a:gd name="T20" fmla="*/ 2147483646 w 26"/>
              <a:gd name="T21" fmla="*/ 2147483646 h 81"/>
              <a:gd name="T22" fmla="*/ 2147483646 w 26"/>
              <a:gd name="T23" fmla="*/ 2147483646 h 81"/>
              <a:gd name="T24" fmla="*/ 2147483646 w 26"/>
              <a:gd name="T25" fmla="*/ 2147483646 h 81"/>
              <a:gd name="T26" fmla="*/ 2147483646 w 26"/>
              <a:gd name="T27" fmla="*/ 2147483646 h 81"/>
              <a:gd name="T28" fmla="*/ 2147483646 w 26"/>
              <a:gd name="T29" fmla="*/ 2147483646 h 81"/>
              <a:gd name="T30" fmla="*/ 2147483646 w 26"/>
              <a:gd name="T31" fmla="*/ 0 h 81"/>
              <a:gd name="T32" fmla="*/ 2147483646 w 26"/>
              <a:gd name="T33" fmla="*/ 2147483646 h 81"/>
              <a:gd name="T34" fmla="*/ 2147483646 w 26"/>
              <a:gd name="T35" fmla="*/ 2147483646 h 81"/>
              <a:gd name="T36" fmla="*/ 2147483646 w 26"/>
              <a:gd name="T37" fmla="*/ 2147483646 h 81"/>
              <a:gd name="T38" fmla="*/ 2147483646 w 26"/>
              <a:gd name="T39" fmla="*/ 2147483646 h 81"/>
              <a:gd name="T40" fmla="*/ 2147483646 w 26"/>
              <a:gd name="T41" fmla="*/ 2147483646 h 81"/>
              <a:gd name="T42" fmla="*/ 2147483646 w 26"/>
              <a:gd name="T43" fmla="*/ 2147483646 h 81"/>
              <a:gd name="T44" fmla="*/ 2147483646 w 26"/>
              <a:gd name="T45" fmla="*/ 2147483646 h 81"/>
              <a:gd name="T46" fmla="*/ 2147483646 w 26"/>
              <a:gd name="T47" fmla="*/ 2147483646 h 81"/>
              <a:gd name="T48" fmla="*/ 2147483646 w 26"/>
              <a:gd name="T49" fmla="*/ 2147483646 h 81"/>
              <a:gd name="T50" fmla="*/ 2147483646 w 26"/>
              <a:gd name="T51" fmla="*/ 2147483646 h 81"/>
              <a:gd name="T52" fmla="*/ 2147483646 w 26"/>
              <a:gd name="T53" fmla="*/ 2147483646 h 81"/>
              <a:gd name="T54" fmla="*/ 2147483646 w 26"/>
              <a:gd name="T55" fmla="*/ 2147483646 h 81"/>
              <a:gd name="T56" fmla="*/ 2147483646 w 26"/>
              <a:gd name="T57" fmla="*/ 2147483646 h 81"/>
              <a:gd name="T58" fmla="*/ 2147483646 w 26"/>
              <a:gd name="T59" fmla="*/ 2147483646 h 81"/>
              <a:gd name="T60" fmla="*/ 2147483646 w 26"/>
              <a:gd name="T61" fmla="*/ 2147483646 h 81"/>
              <a:gd name="T62" fmla="*/ 2147483646 w 26"/>
              <a:gd name="T63" fmla="*/ 2147483646 h 81"/>
              <a:gd name="T64" fmla="*/ 2147483646 w 26"/>
              <a:gd name="T65" fmla="*/ 2147483646 h 81"/>
              <a:gd name="T66" fmla="*/ 2147483646 w 26"/>
              <a:gd name="T67" fmla="*/ 2147483646 h 81"/>
              <a:gd name="T68" fmla="*/ 0 w 26"/>
              <a:gd name="T69" fmla="*/ 2147483646 h 81"/>
              <a:gd name="T70" fmla="*/ 2147483646 w 26"/>
              <a:gd name="T71" fmla="*/ 2147483646 h 81"/>
              <a:gd name="T72" fmla="*/ 2147483646 w 26"/>
              <a:gd name="T73" fmla="*/ 2147483646 h 81"/>
              <a:gd name="T74" fmla="*/ 2147483646 w 26"/>
              <a:gd name="T75" fmla="*/ 2147483646 h 81"/>
              <a:gd name="T76" fmla="*/ 2147483646 w 26"/>
              <a:gd name="T77" fmla="*/ 2147483646 h 81"/>
              <a:gd name="T78" fmla="*/ 2147483646 w 26"/>
              <a:gd name="T79" fmla="*/ 2147483646 h 81"/>
              <a:gd name="T80" fmla="*/ 2147483646 w 26"/>
              <a:gd name="T81" fmla="*/ 2147483646 h 81"/>
              <a:gd name="T82" fmla="*/ 2147483646 w 26"/>
              <a:gd name="T83" fmla="*/ 2147483646 h 81"/>
              <a:gd name="T84" fmla="*/ 2147483646 w 26"/>
              <a:gd name="T85" fmla="*/ 2147483646 h 81"/>
              <a:gd name="T86" fmla="*/ 2147483646 w 26"/>
              <a:gd name="T87" fmla="*/ 2147483646 h 81"/>
              <a:gd name="T88" fmla="*/ 2147483646 w 26"/>
              <a:gd name="T89" fmla="*/ 2147483646 h 81"/>
              <a:gd name="T90" fmla="*/ 2147483646 w 26"/>
              <a:gd name="T91" fmla="*/ 2147483646 h 81"/>
              <a:gd name="T92" fmla="*/ 2147483646 w 26"/>
              <a:gd name="T93" fmla="*/ 2147483646 h 81"/>
              <a:gd name="T94" fmla="*/ 2147483646 w 26"/>
              <a:gd name="T95" fmla="*/ 2147483646 h 81"/>
              <a:gd name="T96" fmla="*/ 2147483646 w 26"/>
              <a:gd name="T97" fmla="*/ 2147483646 h 81"/>
              <a:gd name="T98" fmla="*/ 2147483646 w 26"/>
              <a:gd name="T99" fmla="*/ 2147483646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 h="81">
                <a:moveTo>
                  <a:pt x="24" y="54"/>
                </a:moveTo>
                <a:lnTo>
                  <a:pt x="25" y="52"/>
                </a:lnTo>
                <a:lnTo>
                  <a:pt x="26" y="48"/>
                </a:lnTo>
                <a:lnTo>
                  <a:pt x="26" y="46"/>
                </a:lnTo>
                <a:lnTo>
                  <a:pt x="26" y="45"/>
                </a:lnTo>
                <a:lnTo>
                  <a:pt x="26" y="43"/>
                </a:lnTo>
                <a:lnTo>
                  <a:pt x="26" y="44"/>
                </a:lnTo>
                <a:lnTo>
                  <a:pt x="26" y="45"/>
                </a:lnTo>
                <a:lnTo>
                  <a:pt x="25" y="48"/>
                </a:lnTo>
                <a:lnTo>
                  <a:pt x="25" y="51"/>
                </a:lnTo>
                <a:lnTo>
                  <a:pt x="25" y="52"/>
                </a:lnTo>
                <a:lnTo>
                  <a:pt x="25" y="53"/>
                </a:lnTo>
                <a:lnTo>
                  <a:pt x="25" y="54"/>
                </a:lnTo>
                <a:lnTo>
                  <a:pt x="12" y="54"/>
                </a:lnTo>
                <a:lnTo>
                  <a:pt x="13" y="52"/>
                </a:lnTo>
                <a:lnTo>
                  <a:pt x="13" y="51"/>
                </a:lnTo>
                <a:lnTo>
                  <a:pt x="13" y="48"/>
                </a:lnTo>
                <a:lnTo>
                  <a:pt x="13" y="46"/>
                </a:lnTo>
                <a:lnTo>
                  <a:pt x="17" y="45"/>
                </a:lnTo>
                <a:lnTo>
                  <a:pt x="17" y="43"/>
                </a:lnTo>
                <a:lnTo>
                  <a:pt x="17" y="41"/>
                </a:lnTo>
                <a:lnTo>
                  <a:pt x="17" y="40"/>
                </a:lnTo>
                <a:lnTo>
                  <a:pt x="18" y="39"/>
                </a:lnTo>
                <a:lnTo>
                  <a:pt x="18" y="37"/>
                </a:lnTo>
                <a:lnTo>
                  <a:pt x="18" y="34"/>
                </a:lnTo>
                <a:lnTo>
                  <a:pt x="18" y="33"/>
                </a:lnTo>
                <a:lnTo>
                  <a:pt x="18" y="32"/>
                </a:lnTo>
                <a:lnTo>
                  <a:pt x="18" y="31"/>
                </a:lnTo>
                <a:lnTo>
                  <a:pt x="13" y="31"/>
                </a:lnTo>
                <a:lnTo>
                  <a:pt x="13" y="30"/>
                </a:lnTo>
                <a:lnTo>
                  <a:pt x="13" y="28"/>
                </a:lnTo>
                <a:lnTo>
                  <a:pt x="13" y="25"/>
                </a:lnTo>
                <a:lnTo>
                  <a:pt x="13" y="24"/>
                </a:lnTo>
                <a:lnTo>
                  <a:pt x="17" y="21"/>
                </a:lnTo>
                <a:lnTo>
                  <a:pt x="17" y="20"/>
                </a:lnTo>
                <a:lnTo>
                  <a:pt x="17" y="19"/>
                </a:lnTo>
                <a:lnTo>
                  <a:pt x="17" y="18"/>
                </a:lnTo>
                <a:lnTo>
                  <a:pt x="17" y="17"/>
                </a:lnTo>
                <a:lnTo>
                  <a:pt x="17" y="13"/>
                </a:lnTo>
                <a:lnTo>
                  <a:pt x="17" y="12"/>
                </a:lnTo>
                <a:lnTo>
                  <a:pt x="17" y="11"/>
                </a:lnTo>
                <a:lnTo>
                  <a:pt x="17" y="9"/>
                </a:lnTo>
                <a:lnTo>
                  <a:pt x="17" y="8"/>
                </a:lnTo>
                <a:lnTo>
                  <a:pt x="17" y="7"/>
                </a:lnTo>
                <a:lnTo>
                  <a:pt x="17" y="6"/>
                </a:lnTo>
                <a:lnTo>
                  <a:pt x="17" y="5"/>
                </a:lnTo>
                <a:lnTo>
                  <a:pt x="17" y="1"/>
                </a:lnTo>
                <a:lnTo>
                  <a:pt x="18" y="0"/>
                </a:lnTo>
                <a:lnTo>
                  <a:pt x="20" y="0"/>
                </a:lnTo>
                <a:lnTo>
                  <a:pt x="20" y="1"/>
                </a:lnTo>
                <a:lnTo>
                  <a:pt x="20" y="7"/>
                </a:lnTo>
                <a:lnTo>
                  <a:pt x="20" y="8"/>
                </a:lnTo>
                <a:lnTo>
                  <a:pt x="20" y="9"/>
                </a:lnTo>
                <a:lnTo>
                  <a:pt x="20" y="12"/>
                </a:lnTo>
                <a:lnTo>
                  <a:pt x="20" y="13"/>
                </a:lnTo>
                <a:lnTo>
                  <a:pt x="20" y="14"/>
                </a:lnTo>
                <a:lnTo>
                  <a:pt x="20" y="17"/>
                </a:lnTo>
                <a:lnTo>
                  <a:pt x="19" y="18"/>
                </a:lnTo>
                <a:lnTo>
                  <a:pt x="19" y="20"/>
                </a:lnTo>
                <a:lnTo>
                  <a:pt x="19" y="21"/>
                </a:lnTo>
                <a:lnTo>
                  <a:pt x="19" y="24"/>
                </a:lnTo>
                <a:lnTo>
                  <a:pt x="19" y="25"/>
                </a:lnTo>
                <a:lnTo>
                  <a:pt x="19" y="26"/>
                </a:lnTo>
                <a:lnTo>
                  <a:pt x="19" y="30"/>
                </a:lnTo>
                <a:lnTo>
                  <a:pt x="18" y="31"/>
                </a:lnTo>
                <a:lnTo>
                  <a:pt x="13" y="31"/>
                </a:lnTo>
                <a:lnTo>
                  <a:pt x="13" y="32"/>
                </a:lnTo>
                <a:lnTo>
                  <a:pt x="13" y="33"/>
                </a:lnTo>
                <a:lnTo>
                  <a:pt x="12" y="34"/>
                </a:lnTo>
                <a:lnTo>
                  <a:pt x="12" y="36"/>
                </a:lnTo>
                <a:lnTo>
                  <a:pt x="12" y="39"/>
                </a:lnTo>
                <a:lnTo>
                  <a:pt x="12" y="40"/>
                </a:lnTo>
                <a:lnTo>
                  <a:pt x="12" y="41"/>
                </a:lnTo>
                <a:lnTo>
                  <a:pt x="11" y="43"/>
                </a:lnTo>
                <a:lnTo>
                  <a:pt x="11" y="44"/>
                </a:lnTo>
                <a:lnTo>
                  <a:pt x="11" y="45"/>
                </a:lnTo>
                <a:lnTo>
                  <a:pt x="11" y="46"/>
                </a:lnTo>
                <a:lnTo>
                  <a:pt x="9" y="51"/>
                </a:lnTo>
                <a:lnTo>
                  <a:pt x="9" y="52"/>
                </a:lnTo>
                <a:lnTo>
                  <a:pt x="9" y="53"/>
                </a:lnTo>
                <a:lnTo>
                  <a:pt x="9" y="54"/>
                </a:lnTo>
                <a:lnTo>
                  <a:pt x="8" y="56"/>
                </a:lnTo>
                <a:lnTo>
                  <a:pt x="8" y="57"/>
                </a:lnTo>
                <a:lnTo>
                  <a:pt x="8" y="58"/>
                </a:lnTo>
                <a:lnTo>
                  <a:pt x="6" y="59"/>
                </a:lnTo>
                <a:lnTo>
                  <a:pt x="6" y="61"/>
                </a:lnTo>
                <a:lnTo>
                  <a:pt x="11" y="61"/>
                </a:lnTo>
                <a:lnTo>
                  <a:pt x="11" y="59"/>
                </a:lnTo>
                <a:lnTo>
                  <a:pt x="12" y="58"/>
                </a:lnTo>
                <a:lnTo>
                  <a:pt x="12" y="57"/>
                </a:lnTo>
                <a:lnTo>
                  <a:pt x="12" y="56"/>
                </a:lnTo>
                <a:lnTo>
                  <a:pt x="11" y="61"/>
                </a:lnTo>
                <a:lnTo>
                  <a:pt x="11" y="63"/>
                </a:lnTo>
                <a:lnTo>
                  <a:pt x="9" y="65"/>
                </a:lnTo>
                <a:lnTo>
                  <a:pt x="9" y="66"/>
                </a:lnTo>
                <a:lnTo>
                  <a:pt x="9" y="68"/>
                </a:lnTo>
                <a:lnTo>
                  <a:pt x="8" y="69"/>
                </a:lnTo>
                <a:lnTo>
                  <a:pt x="8" y="70"/>
                </a:lnTo>
                <a:lnTo>
                  <a:pt x="8" y="71"/>
                </a:lnTo>
                <a:lnTo>
                  <a:pt x="6" y="72"/>
                </a:lnTo>
                <a:lnTo>
                  <a:pt x="6" y="76"/>
                </a:lnTo>
                <a:lnTo>
                  <a:pt x="5" y="77"/>
                </a:lnTo>
                <a:lnTo>
                  <a:pt x="5" y="79"/>
                </a:lnTo>
                <a:lnTo>
                  <a:pt x="5" y="81"/>
                </a:lnTo>
                <a:lnTo>
                  <a:pt x="0" y="79"/>
                </a:lnTo>
                <a:lnTo>
                  <a:pt x="0" y="78"/>
                </a:lnTo>
                <a:lnTo>
                  <a:pt x="2" y="77"/>
                </a:lnTo>
                <a:lnTo>
                  <a:pt x="2" y="76"/>
                </a:lnTo>
                <a:lnTo>
                  <a:pt x="3" y="72"/>
                </a:lnTo>
                <a:lnTo>
                  <a:pt x="3" y="71"/>
                </a:lnTo>
                <a:lnTo>
                  <a:pt x="3" y="70"/>
                </a:lnTo>
                <a:lnTo>
                  <a:pt x="5" y="69"/>
                </a:lnTo>
                <a:lnTo>
                  <a:pt x="5" y="68"/>
                </a:lnTo>
                <a:lnTo>
                  <a:pt x="5" y="66"/>
                </a:lnTo>
                <a:lnTo>
                  <a:pt x="6" y="64"/>
                </a:lnTo>
                <a:lnTo>
                  <a:pt x="6" y="63"/>
                </a:lnTo>
                <a:lnTo>
                  <a:pt x="6" y="61"/>
                </a:lnTo>
                <a:lnTo>
                  <a:pt x="6" y="72"/>
                </a:lnTo>
                <a:lnTo>
                  <a:pt x="6" y="76"/>
                </a:lnTo>
                <a:lnTo>
                  <a:pt x="18" y="76"/>
                </a:lnTo>
                <a:lnTo>
                  <a:pt x="18" y="77"/>
                </a:lnTo>
                <a:lnTo>
                  <a:pt x="18" y="79"/>
                </a:lnTo>
                <a:lnTo>
                  <a:pt x="17" y="81"/>
                </a:lnTo>
                <a:lnTo>
                  <a:pt x="18" y="81"/>
                </a:lnTo>
                <a:lnTo>
                  <a:pt x="18" y="78"/>
                </a:lnTo>
                <a:lnTo>
                  <a:pt x="19" y="77"/>
                </a:lnTo>
                <a:lnTo>
                  <a:pt x="19" y="76"/>
                </a:lnTo>
                <a:lnTo>
                  <a:pt x="19" y="72"/>
                </a:lnTo>
                <a:lnTo>
                  <a:pt x="20" y="70"/>
                </a:lnTo>
                <a:lnTo>
                  <a:pt x="20" y="69"/>
                </a:lnTo>
                <a:lnTo>
                  <a:pt x="20" y="68"/>
                </a:lnTo>
                <a:lnTo>
                  <a:pt x="23" y="65"/>
                </a:lnTo>
                <a:lnTo>
                  <a:pt x="20" y="66"/>
                </a:lnTo>
                <a:lnTo>
                  <a:pt x="20" y="68"/>
                </a:lnTo>
                <a:lnTo>
                  <a:pt x="20" y="69"/>
                </a:lnTo>
                <a:lnTo>
                  <a:pt x="19" y="71"/>
                </a:lnTo>
                <a:lnTo>
                  <a:pt x="19" y="72"/>
                </a:lnTo>
                <a:lnTo>
                  <a:pt x="18" y="76"/>
                </a:lnTo>
                <a:lnTo>
                  <a:pt x="23" y="65"/>
                </a:lnTo>
                <a:lnTo>
                  <a:pt x="23" y="64"/>
                </a:lnTo>
                <a:lnTo>
                  <a:pt x="23" y="63"/>
                </a:lnTo>
                <a:lnTo>
                  <a:pt x="24" y="59"/>
                </a:lnTo>
                <a:lnTo>
                  <a:pt x="24" y="58"/>
                </a:lnTo>
                <a:lnTo>
                  <a:pt x="24" y="57"/>
                </a:lnTo>
                <a:lnTo>
                  <a:pt x="25" y="54"/>
                </a:lnTo>
                <a:lnTo>
                  <a:pt x="24" y="54"/>
                </a:lnTo>
                <a:lnTo>
                  <a:pt x="24" y="56"/>
                </a:lnTo>
                <a:lnTo>
                  <a:pt x="24" y="57"/>
                </a:lnTo>
                <a:lnTo>
                  <a:pt x="24" y="59"/>
                </a:lnTo>
                <a:lnTo>
                  <a:pt x="23" y="61"/>
                </a:lnTo>
                <a:lnTo>
                  <a:pt x="23" y="63"/>
                </a:lnTo>
                <a:lnTo>
                  <a:pt x="23"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8" name="Freeform 413"/>
          <p:cNvSpPr>
            <a:spLocks/>
          </p:cNvSpPr>
          <p:nvPr/>
        </p:nvSpPr>
        <p:spPr bwMode="auto">
          <a:xfrm>
            <a:off x="6176963" y="2574925"/>
            <a:ext cx="1587" cy="1588"/>
          </a:xfrm>
          <a:custGeom>
            <a:avLst/>
            <a:gdLst>
              <a:gd name="T0" fmla="*/ 2147483646 w 4"/>
              <a:gd name="T1" fmla="*/ 2147483646 h 2"/>
              <a:gd name="T2" fmla="*/ 2147483646 w 4"/>
              <a:gd name="T3" fmla="*/ 0 h 2"/>
              <a:gd name="T4" fmla="*/ 2147483646 w 4"/>
              <a:gd name="T5" fmla="*/ 0 h 2"/>
              <a:gd name="T6" fmla="*/ 0 w 4"/>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4" y="0"/>
                </a:lnTo>
                <a:lnTo>
                  <a:pt x="1" y="0"/>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59" name="Freeform 414"/>
          <p:cNvSpPr>
            <a:spLocks/>
          </p:cNvSpPr>
          <p:nvPr/>
        </p:nvSpPr>
        <p:spPr bwMode="auto">
          <a:xfrm>
            <a:off x="6183313" y="2546350"/>
            <a:ext cx="6350" cy="22225"/>
          </a:xfrm>
          <a:custGeom>
            <a:avLst/>
            <a:gdLst>
              <a:gd name="T0" fmla="*/ 2147483646 w 13"/>
              <a:gd name="T1" fmla="*/ 2147483646 h 43"/>
              <a:gd name="T2" fmla="*/ 2147483646 w 13"/>
              <a:gd name="T3" fmla="*/ 2147483646 h 43"/>
              <a:gd name="T4" fmla="*/ 2147483646 w 13"/>
              <a:gd name="T5" fmla="*/ 2147483646 h 43"/>
              <a:gd name="T6" fmla="*/ 2147483646 w 13"/>
              <a:gd name="T7" fmla="*/ 2147483646 h 43"/>
              <a:gd name="T8" fmla="*/ 2147483646 w 13"/>
              <a:gd name="T9" fmla="*/ 2147483646 h 43"/>
              <a:gd name="T10" fmla="*/ 2147483646 w 13"/>
              <a:gd name="T11" fmla="*/ 2147483646 h 43"/>
              <a:gd name="T12" fmla="*/ 2147483646 w 13"/>
              <a:gd name="T13" fmla="*/ 2147483646 h 43"/>
              <a:gd name="T14" fmla="*/ 2147483646 w 13"/>
              <a:gd name="T15" fmla="*/ 2147483646 h 43"/>
              <a:gd name="T16" fmla="*/ 2147483646 w 13"/>
              <a:gd name="T17" fmla="*/ 2147483646 h 43"/>
              <a:gd name="T18" fmla="*/ 2147483646 w 13"/>
              <a:gd name="T19" fmla="*/ 2147483646 h 43"/>
              <a:gd name="T20" fmla="*/ 2147483646 w 13"/>
              <a:gd name="T21" fmla="*/ 2147483646 h 43"/>
              <a:gd name="T22" fmla="*/ 2147483646 w 13"/>
              <a:gd name="T23" fmla="*/ 2147483646 h 43"/>
              <a:gd name="T24" fmla="*/ 2147483646 w 13"/>
              <a:gd name="T25" fmla="*/ 2147483646 h 43"/>
              <a:gd name="T26" fmla="*/ 2147483646 w 13"/>
              <a:gd name="T27" fmla="*/ 2147483646 h 43"/>
              <a:gd name="T28" fmla="*/ 2147483646 w 13"/>
              <a:gd name="T29" fmla="*/ 2147483646 h 43"/>
              <a:gd name="T30" fmla="*/ 2147483646 w 13"/>
              <a:gd name="T31" fmla="*/ 2147483646 h 43"/>
              <a:gd name="T32" fmla="*/ 2147483646 w 13"/>
              <a:gd name="T33" fmla="*/ 2147483646 h 43"/>
              <a:gd name="T34" fmla="*/ 2147483646 w 13"/>
              <a:gd name="T35" fmla="*/ 2147483646 h 43"/>
              <a:gd name="T36" fmla="*/ 2147483646 w 13"/>
              <a:gd name="T37" fmla="*/ 2147483646 h 43"/>
              <a:gd name="T38" fmla="*/ 2147483646 w 13"/>
              <a:gd name="T39" fmla="*/ 2147483646 h 43"/>
              <a:gd name="T40" fmla="*/ 2147483646 w 13"/>
              <a:gd name="T41" fmla="*/ 2147483646 h 43"/>
              <a:gd name="T42" fmla="*/ 2147483646 w 13"/>
              <a:gd name="T43" fmla="*/ 2147483646 h 43"/>
              <a:gd name="T44" fmla="*/ 2147483646 w 13"/>
              <a:gd name="T45" fmla="*/ 2147483646 h 43"/>
              <a:gd name="T46" fmla="*/ 2147483646 w 13"/>
              <a:gd name="T47" fmla="*/ 2147483646 h 43"/>
              <a:gd name="T48" fmla="*/ 2147483646 w 13"/>
              <a:gd name="T49" fmla="*/ 2147483646 h 43"/>
              <a:gd name="T50" fmla="*/ 2147483646 w 13"/>
              <a:gd name="T51" fmla="*/ 2147483646 h 43"/>
              <a:gd name="T52" fmla="*/ 2147483646 w 13"/>
              <a:gd name="T53" fmla="*/ 2147483646 h 43"/>
              <a:gd name="T54" fmla="*/ 2147483646 w 13"/>
              <a:gd name="T55" fmla="*/ 2147483646 h 43"/>
              <a:gd name="T56" fmla="*/ 2147483646 w 13"/>
              <a:gd name="T57" fmla="*/ 2147483646 h 43"/>
              <a:gd name="T58" fmla="*/ 2147483646 w 13"/>
              <a:gd name="T59" fmla="*/ 2147483646 h 43"/>
              <a:gd name="T60" fmla="*/ 2147483646 w 13"/>
              <a:gd name="T61" fmla="*/ 2147483646 h 43"/>
              <a:gd name="T62" fmla="*/ 2147483646 w 13"/>
              <a:gd name="T63" fmla="*/ 2147483646 h 43"/>
              <a:gd name="T64" fmla="*/ 2147483646 w 13"/>
              <a:gd name="T65" fmla="*/ 2147483646 h 43"/>
              <a:gd name="T66" fmla="*/ 2147483646 w 13"/>
              <a:gd name="T67" fmla="*/ 2147483646 h 43"/>
              <a:gd name="T68" fmla="*/ 2147483646 w 13"/>
              <a:gd name="T69" fmla="*/ 2147483646 h 43"/>
              <a:gd name="T70" fmla="*/ 2147483646 w 13"/>
              <a:gd name="T71" fmla="*/ 2147483646 h 43"/>
              <a:gd name="T72" fmla="*/ 2147483646 w 13"/>
              <a:gd name="T73" fmla="*/ 2147483646 h 43"/>
              <a:gd name="T74" fmla="*/ 2147483646 w 13"/>
              <a:gd name="T75" fmla="*/ 2147483646 h 43"/>
              <a:gd name="T76" fmla="*/ 2147483646 w 13"/>
              <a:gd name="T77" fmla="*/ 2147483646 h 43"/>
              <a:gd name="T78" fmla="*/ 2147483646 w 13"/>
              <a:gd name="T79" fmla="*/ 2147483646 h 43"/>
              <a:gd name="T80" fmla="*/ 2147483646 w 13"/>
              <a:gd name="T81" fmla="*/ 2147483646 h 43"/>
              <a:gd name="T82" fmla="*/ 2147483646 w 13"/>
              <a:gd name="T83" fmla="*/ 2147483646 h 43"/>
              <a:gd name="T84" fmla="*/ 2147483646 w 13"/>
              <a:gd name="T85" fmla="*/ 2147483646 h 43"/>
              <a:gd name="T86" fmla="*/ 2147483646 w 13"/>
              <a:gd name="T87" fmla="*/ 2147483646 h 43"/>
              <a:gd name="T88" fmla="*/ 2147483646 w 13"/>
              <a:gd name="T89" fmla="*/ 2147483646 h 43"/>
              <a:gd name="T90" fmla="*/ 2147483646 w 13"/>
              <a:gd name="T91" fmla="*/ 2147483646 h 43"/>
              <a:gd name="T92" fmla="*/ 2147483646 w 13"/>
              <a:gd name="T93" fmla="*/ 2147483646 h 43"/>
              <a:gd name="T94" fmla="*/ 2147483646 w 13"/>
              <a:gd name="T95" fmla="*/ 2147483646 h 43"/>
              <a:gd name="T96" fmla="*/ 2147483646 w 13"/>
              <a:gd name="T97" fmla="*/ 2147483646 h 43"/>
              <a:gd name="T98" fmla="*/ 2147483646 w 13"/>
              <a:gd name="T99" fmla="*/ 2147483646 h 43"/>
              <a:gd name="T100" fmla="*/ 2147483646 w 13"/>
              <a:gd name="T101" fmla="*/ 2147483646 h 43"/>
              <a:gd name="T102" fmla="*/ 2147483646 w 13"/>
              <a:gd name="T103" fmla="*/ 0 h 43"/>
              <a:gd name="T104" fmla="*/ 2147483646 w 13"/>
              <a:gd name="T105" fmla="*/ 0 h 43"/>
              <a:gd name="T106" fmla="*/ 2147483646 w 13"/>
              <a:gd name="T107" fmla="*/ 2147483646 h 43"/>
              <a:gd name="T108" fmla="*/ 2147483646 w 13"/>
              <a:gd name="T109" fmla="*/ 2147483646 h 43"/>
              <a:gd name="T110" fmla="*/ 2147483646 w 13"/>
              <a:gd name="T111" fmla="*/ 2147483646 h 43"/>
              <a:gd name="T112" fmla="*/ 2147483646 w 13"/>
              <a:gd name="T113" fmla="*/ 2147483646 h 43"/>
              <a:gd name="T114" fmla="*/ 0 w 13"/>
              <a:gd name="T115" fmla="*/ 2147483646 h 43"/>
              <a:gd name="T116" fmla="*/ 0 w 13"/>
              <a:gd name="T117" fmla="*/ 2147483646 h 43"/>
              <a:gd name="T118" fmla="*/ 0 w 13"/>
              <a:gd name="T119" fmla="*/ 2147483646 h 43"/>
              <a:gd name="T120" fmla="*/ 0 w 13"/>
              <a:gd name="T121" fmla="*/ 2147483646 h 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 h="43">
                <a:moveTo>
                  <a:pt x="6" y="43"/>
                </a:moveTo>
                <a:lnTo>
                  <a:pt x="9" y="41"/>
                </a:lnTo>
                <a:lnTo>
                  <a:pt x="9" y="40"/>
                </a:lnTo>
                <a:lnTo>
                  <a:pt x="9" y="37"/>
                </a:lnTo>
                <a:lnTo>
                  <a:pt x="6" y="39"/>
                </a:lnTo>
                <a:lnTo>
                  <a:pt x="6" y="40"/>
                </a:lnTo>
                <a:lnTo>
                  <a:pt x="6" y="43"/>
                </a:lnTo>
                <a:lnTo>
                  <a:pt x="9" y="37"/>
                </a:lnTo>
                <a:lnTo>
                  <a:pt x="9" y="36"/>
                </a:lnTo>
                <a:lnTo>
                  <a:pt x="9" y="33"/>
                </a:lnTo>
                <a:lnTo>
                  <a:pt x="9" y="34"/>
                </a:lnTo>
                <a:lnTo>
                  <a:pt x="9" y="37"/>
                </a:lnTo>
                <a:lnTo>
                  <a:pt x="9" y="33"/>
                </a:lnTo>
                <a:lnTo>
                  <a:pt x="11" y="32"/>
                </a:lnTo>
                <a:lnTo>
                  <a:pt x="11" y="31"/>
                </a:lnTo>
                <a:lnTo>
                  <a:pt x="11" y="28"/>
                </a:lnTo>
                <a:lnTo>
                  <a:pt x="9" y="30"/>
                </a:lnTo>
                <a:lnTo>
                  <a:pt x="9" y="32"/>
                </a:lnTo>
                <a:lnTo>
                  <a:pt x="9" y="33"/>
                </a:lnTo>
                <a:lnTo>
                  <a:pt x="11" y="28"/>
                </a:lnTo>
                <a:lnTo>
                  <a:pt x="11" y="26"/>
                </a:lnTo>
                <a:lnTo>
                  <a:pt x="11" y="28"/>
                </a:lnTo>
                <a:lnTo>
                  <a:pt x="11" y="26"/>
                </a:lnTo>
                <a:lnTo>
                  <a:pt x="11" y="25"/>
                </a:lnTo>
                <a:lnTo>
                  <a:pt x="12" y="21"/>
                </a:lnTo>
                <a:lnTo>
                  <a:pt x="12" y="20"/>
                </a:lnTo>
                <a:lnTo>
                  <a:pt x="12" y="18"/>
                </a:lnTo>
                <a:lnTo>
                  <a:pt x="12" y="17"/>
                </a:lnTo>
                <a:lnTo>
                  <a:pt x="12" y="14"/>
                </a:lnTo>
                <a:lnTo>
                  <a:pt x="11" y="17"/>
                </a:lnTo>
                <a:lnTo>
                  <a:pt x="11" y="18"/>
                </a:lnTo>
                <a:lnTo>
                  <a:pt x="11" y="20"/>
                </a:lnTo>
                <a:lnTo>
                  <a:pt x="11" y="21"/>
                </a:lnTo>
                <a:lnTo>
                  <a:pt x="11" y="24"/>
                </a:lnTo>
                <a:lnTo>
                  <a:pt x="11" y="26"/>
                </a:lnTo>
                <a:lnTo>
                  <a:pt x="12" y="14"/>
                </a:lnTo>
                <a:lnTo>
                  <a:pt x="12" y="12"/>
                </a:lnTo>
                <a:lnTo>
                  <a:pt x="12" y="14"/>
                </a:lnTo>
                <a:lnTo>
                  <a:pt x="12" y="12"/>
                </a:lnTo>
                <a:lnTo>
                  <a:pt x="12" y="11"/>
                </a:lnTo>
                <a:lnTo>
                  <a:pt x="12" y="12"/>
                </a:lnTo>
                <a:lnTo>
                  <a:pt x="12" y="11"/>
                </a:lnTo>
                <a:lnTo>
                  <a:pt x="12" y="9"/>
                </a:lnTo>
                <a:lnTo>
                  <a:pt x="12" y="11"/>
                </a:lnTo>
                <a:lnTo>
                  <a:pt x="12" y="9"/>
                </a:lnTo>
                <a:lnTo>
                  <a:pt x="12" y="7"/>
                </a:lnTo>
                <a:lnTo>
                  <a:pt x="12" y="9"/>
                </a:lnTo>
                <a:lnTo>
                  <a:pt x="12" y="7"/>
                </a:lnTo>
                <a:lnTo>
                  <a:pt x="13" y="6"/>
                </a:lnTo>
                <a:lnTo>
                  <a:pt x="13" y="5"/>
                </a:lnTo>
                <a:lnTo>
                  <a:pt x="13" y="1"/>
                </a:lnTo>
                <a:lnTo>
                  <a:pt x="13" y="0"/>
                </a:lnTo>
                <a:lnTo>
                  <a:pt x="12" y="0"/>
                </a:lnTo>
                <a:lnTo>
                  <a:pt x="12" y="1"/>
                </a:lnTo>
                <a:lnTo>
                  <a:pt x="12" y="5"/>
                </a:lnTo>
                <a:lnTo>
                  <a:pt x="12" y="6"/>
                </a:lnTo>
                <a:lnTo>
                  <a:pt x="12" y="7"/>
                </a:lnTo>
                <a:lnTo>
                  <a:pt x="0" y="7"/>
                </a:lnTo>
                <a:lnTo>
                  <a:pt x="0" y="6"/>
                </a:lnTo>
                <a:lnTo>
                  <a:pt x="0" y="5"/>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0" name="Line 415"/>
          <p:cNvSpPr>
            <a:spLocks noChangeShapeType="1"/>
          </p:cNvSpPr>
          <p:nvPr/>
        </p:nvSpPr>
        <p:spPr bwMode="auto">
          <a:xfrm>
            <a:off x="6172200" y="25876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61" name="Freeform 416"/>
          <p:cNvSpPr>
            <a:spLocks/>
          </p:cNvSpPr>
          <p:nvPr/>
        </p:nvSpPr>
        <p:spPr bwMode="auto">
          <a:xfrm>
            <a:off x="6099175" y="2546350"/>
            <a:ext cx="14288" cy="42863"/>
          </a:xfrm>
          <a:custGeom>
            <a:avLst/>
            <a:gdLst>
              <a:gd name="T0" fmla="*/ 2147483646 w 25"/>
              <a:gd name="T1" fmla="*/ 2147483646 h 81"/>
              <a:gd name="T2" fmla="*/ 2147483646 w 25"/>
              <a:gd name="T3" fmla="*/ 2147483646 h 81"/>
              <a:gd name="T4" fmla="*/ 2147483646 w 25"/>
              <a:gd name="T5" fmla="*/ 2147483646 h 81"/>
              <a:gd name="T6" fmla="*/ 0 w 25"/>
              <a:gd name="T7" fmla="*/ 2147483646 h 81"/>
              <a:gd name="T8" fmla="*/ 0 w 25"/>
              <a:gd name="T9" fmla="*/ 2147483646 h 81"/>
              <a:gd name="T10" fmla="*/ 2147483646 w 25"/>
              <a:gd name="T11" fmla="*/ 2147483646 h 81"/>
              <a:gd name="T12" fmla="*/ 2147483646 w 25"/>
              <a:gd name="T13" fmla="*/ 2147483646 h 81"/>
              <a:gd name="T14" fmla="*/ 2147483646 w 25"/>
              <a:gd name="T15" fmla="*/ 2147483646 h 81"/>
              <a:gd name="T16" fmla="*/ 2147483646 w 25"/>
              <a:gd name="T17" fmla="*/ 2147483646 h 81"/>
              <a:gd name="T18" fmla="*/ 2147483646 w 25"/>
              <a:gd name="T19" fmla="*/ 2147483646 h 81"/>
              <a:gd name="T20" fmla="*/ 2147483646 w 25"/>
              <a:gd name="T21" fmla="*/ 0 h 81"/>
              <a:gd name="T22" fmla="*/ 2147483646 w 25"/>
              <a:gd name="T23" fmla="*/ 2147483646 h 81"/>
              <a:gd name="T24" fmla="*/ 2147483646 w 25"/>
              <a:gd name="T25" fmla="*/ 2147483646 h 81"/>
              <a:gd name="T26" fmla="*/ 2147483646 w 25"/>
              <a:gd name="T27" fmla="*/ 2147483646 h 81"/>
              <a:gd name="T28" fmla="*/ 2147483646 w 25"/>
              <a:gd name="T29" fmla="*/ 2147483646 h 81"/>
              <a:gd name="T30" fmla="*/ 2147483646 w 25"/>
              <a:gd name="T31" fmla="*/ 2147483646 h 81"/>
              <a:gd name="T32" fmla="*/ 2147483646 w 25"/>
              <a:gd name="T33" fmla="*/ 2147483646 h 81"/>
              <a:gd name="T34" fmla="*/ 2147483646 w 25"/>
              <a:gd name="T35" fmla="*/ 2147483646 h 81"/>
              <a:gd name="T36" fmla="*/ 2147483646 w 25"/>
              <a:gd name="T37" fmla="*/ 2147483646 h 81"/>
              <a:gd name="T38" fmla="*/ 2147483646 w 25"/>
              <a:gd name="T39" fmla="*/ 2147483646 h 81"/>
              <a:gd name="T40" fmla="*/ 2147483646 w 25"/>
              <a:gd name="T41" fmla="*/ 2147483646 h 81"/>
              <a:gd name="T42" fmla="*/ 2147483646 w 25"/>
              <a:gd name="T43" fmla="*/ 2147483646 h 81"/>
              <a:gd name="T44" fmla="*/ 2147483646 w 25"/>
              <a:gd name="T45" fmla="*/ 2147483646 h 81"/>
              <a:gd name="T46" fmla="*/ 2147483646 w 25"/>
              <a:gd name="T47" fmla="*/ 2147483646 h 81"/>
              <a:gd name="T48" fmla="*/ 2147483646 w 25"/>
              <a:gd name="T49" fmla="*/ 2147483646 h 81"/>
              <a:gd name="T50" fmla="*/ 2147483646 w 25"/>
              <a:gd name="T51" fmla="*/ 2147483646 h 81"/>
              <a:gd name="T52" fmla="*/ 2147483646 w 25"/>
              <a:gd name="T53" fmla="*/ 2147483646 h 81"/>
              <a:gd name="T54" fmla="*/ 2147483646 w 25"/>
              <a:gd name="T55" fmla="*/ 2147483646 h 81"/>
              <a:gd name="T56" fmla="*/ 2147483646 w 25"/>
              <a:gd name="T57" fmla="*/ 2147483646 h 81"/>
              <a:gd name="T58" fmla="*/ 2147483646 w 25"/>
              <a:gd name="T59" fmla="*/ 2147483646 h 81"/>
              <a:gd name="T60" fmla="*/ 2147483646 w 25"/>
              <a:gd name="T61" fmla="*/ 2147483646 h 81"/>
              <a:gd name="T62" fmla="*/ 2147483646 w 25"/>
              <a:gd name="T63" fmla="*/ 2147483646 h 81"/>
              <a:gd name="T64" fmla="*/ 2147483646 w 25"/>
              <a:gd name="T65" fmla="*/ 2147483646 h 81"/>
              <a:gd name="T66" fmla="*/ 2147483646 w 25"/>
              <a:gd name="T67" fmla="*/ 2147483646 h 81"/>
              <a:gd name="T68" fmla="*/ 2147483646 w 25"/>
              <a:gd name="T69" fmla="*/ 2147483646 h 81"/>
              <a:gd name="T70" fmla="*/ 2147483646 w 25"/>
              <a:gd name="T71" fmla="*/ 2147483646 h 81"/>
              <a:gd name="T72" fmla="*/ 2147483646 w 25"/>
              <a:gd name="T73" fmla="*/ 2147483646 h 81"/>
              <a:gd name="T74" fmla="*/ 2147483646 w 25"/>
              <a:gd name="T75" fmla="*/ 2147483646 h 81"/>
              <a:gd name="T76" fmla="*/ 2147483646 w 25"/>
              <a:gd name="T77" fmla="*/ 2147483646 h 81"/>
              <a:gd name="T78" fmla="*/ 2147483646 w 25"/>
              <a:gd name="T79" fmla="*/ 2147483646 h 81"/>
              <a:gd name="T80" fmla="*/ 2147483646 w 25"/>
              <a:gd name="T81" fmla="*/ 2147483646 h 81"/>
              <a:gd name="T82" fmla="*/ 2147483646 w 25"/>
              <a:gd name="T83" fmla="*/ 2147483646 h 81"/>
              <a:gd name="T84" fmla="*/ 2147483646 w 25"/>
              <a:gd name="T85" fmla="*/ 2147483646 h 81"/>
              <a:gd name="T86" fmla="*/ 2147483646 w 25"/>
              <a:gd name="T87" fmla="*/ 2147483646 h 81"/>
              <a:gd name="T88" fmla="*/ 2147483646 w 25"/>
              <a:gd name="T89" fmla="*/ 2147483646 h 81"/>
              <a:gd name="T90" fmla="*/ 2147483646 w 25"/>
              <a:gd name="T91" fmla="*/ 2147483646 h 81"/>
              <a:gd name="T92" fmla="*/ 0 w 25"/>
              <a:gd name="T93" fmla="*/ 2147483646 h 81"/>
              <a:gd name="T94" fmla="*/ 0 w 25"/>
              <a:gd name="T95" fmla="*/ 2147483646 h 81"/>
              <a:gd name="T96" fmla="*/ 0 w 25"/>
              <a:gd name="T97" fmla="*/ 2147483646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81">
                <a:moveTo>
                  <a:pt x="14" y="54"/>
                </a:moveTo>
                <a:lnTo>
                  <a:pt x="14" y="53"/>
                </a:lnTo>
                <a:lnTo>
                  <a:pt x="14" y="52"/>
                </a:lnTo>
                <a:lnTo>
                  <a:pt x="14" y="48"/>
                </a:lnTo>
                <a:lnTo>
                  <a:pt x="14" y="46"/>
                </a:lnTo>
                <a:lnTo>
                  <a:pt x="14" y="45"/>
                </a:lnTo>
                <a:lnTo>
                  <a:pt x="14" y="44"/>
                </a:lnTo>
                <a:lnTo>
                  <a:pt x="2" y="44"/>
                </a:lnTo>
                <a:lnTo>
                  <a:pt x="2" y="45"/>
                </a:lnTo>
                <a:lnTo>
                  <a:pt x="2" y="48"/>
                </a:lnTo>
                <a:lnTo>
                  <a:pt x="2" y="51"/>
                </a:lnTo>
                <a:lnTo>
                  <a:pt x="2" y="52"/>
                </a:lnTo>
                <a:lnTo>
                  <a:pt x="2" y="53"/>
                </a:lnTo>
                <a:lnTo>
                  <a:pt x="0" y="53"/>
                </a:lnTo>
                <a:lnTo>
                  <a:pt x="0" y="54"/>
                </a:lnTo>
                <a:lnTo>
                  <a:pt x="0" y="53"/>
                </a:lnTo>
                <a:lnTo>
                  <a:pt x="0" y="51"/>
                </a:lnTo>
                <a:lnTo>
                  <a:pt x="0" y="48"/>
                </a:lnTo>
                <a:lnTo>
                  <a:pt x="0" y="46"/>
                </a:lnTo>
                <a:lnTo>
                  <a:pt x="0" y="44"/>
                </a:lnTo>
                <a:lnTo>
                  <a:pt x="0" y="43"/>
                </a:lnTo>
                <a:lnTo>
                  <a:pt x="0" y="40"/>
                </a:lnTo>
                <a:lnTo>
                  <a:pt x="1" y="39"/>
                </a:lnTo>
                <a:lnTo>
                  <a:pt x="1" y="37"/>
                </a:lnTo>
                <a:lnTo>
                  <a:pt x="1" y="34"/>
                </a:lnTo>
                <a:lnTo>
                  <a:pt x="1" y="33"/>
                </a:lnTo>
                <a:lnTo>
                  <a:pt x="1" y="32"/>
                </a:lnTo>
                <a:lnTo>
                  <a:pt x="1" y="30"/>
                </a:lnTo>
                <a:lnTo>
                  <a:pt x="1" y="28"/>
                </a:lnTo>
                <a:lnTo>
                  <a:pt x="1" y="26"/>
                </a:lnTo>
                <a:lnTo>
                  <a:pt x="1" y="24"/>
                </a:lnTo>
                <a:lnTo>
                  <a:pt x="2" y="21"/>
                </a:lnTo>
                <a:lnTo>
                  <a:pt x="2" y="20"/>
                </a:lnTo>
                <a:lnTo>
                  <a:pt x="2" y="18"/>
                </a:lnTo>
                <a:lnTo>
                  <a:pt x="2" y="17"/>
                </a:lnTo>
                <a:lnTo>
                  <a:pt x="2" y="13"/>
                </a:lnTo>
                <a:lnTo>
                  <a:pt x="6" y="12"/>
                </a:lnTo>
                <a:lnTo>
                  <a:pt x="6" y="11"/>
                </a:lnTo>
                <a:lnTo>
                  <a:pt x="6" y="8"/>
                </a:lnTo>
                <a:lnTo>
                  <a:pt x="6" y="7"/>
                </a:lnTo>
                <a:lnTo>
                  <a:pt x="6" y="6"/>
                </a:lnTo>
                <a:lnTo>
                  <a:pt x="7" y="2"/>
                </a:lnTo>
                <a:lnTo>
                  <a:pt x="7" y="1"/>
                </a:lnTo>
                <a:lnTo>
                  <a:pt x="7" y="0"/>
                </a:lnTo>
                <a:lnTo>
                  <a:pt x="9" y="0"/>
                </a:lnTo>
                <a:lnTo>
                  <a:pt x="9" y="1"/>
                </a:lnTo>
                <a:lnTo>
                  <a:pt x="9" y="2"/>
                </a:lnTo>
                <a:lnTo>
                  <a:pt x="8" y="6"/>
                </a:lnTo>
                <a:lnTo>
                  <a:pt x="8" y="7"/>
                </a:lnTo>
                <a:lnTo>
                  <a:pt x="8" y="8"/>
                </a:lnTo>
                <a:lnTo>
                  <a:pt x="8" y="11"/>
                </a:lnTo>
                <a:lnTo>
                  <a:pt x="8" y="12"/>
                </a:lnTo>
                <a:lnTo>
                  <a:pt x="7" y="13"/>
                </a:lnTo>
                <a:lnTo>
                  <a:pt x="7" y="17"/>
                </a:lnTo>
                <a:lnTo>
                  <a:pt x="7" y="18"/>
                </a:lnTo>
                <a:lnTo>
                  <a:pt x="7" y="19"/>
                </a:lnTo>
                <a:lnTo>
                  <a:pt x="7" y="21"/>
                </a:lnTo>
                <a:lnTo>
                  <a:pt x="7" y="24"/>
                </a:lnTo>
                <a:lnTo>
                  <a:pt x="6" y="26"/>
                </a:lnTo>
                <a:lnTo>
                  <a:pt x="6" y="28"/>
                </a:lnTo>
                <a:lnTo>
                  <a:pt x="6" y="30"/>
                </a:lnTo>
                <a:lnTo>
                  <a:pt x="6" y="32"/>
                </a:lnTo>
                <a:lnTo>
                  <a:pt x="6" y="33"/>
                </a:lnTo>
                <a:lnTo>
                  <a:pt x="6" y="34"/>
                </a:lnTo>
                <a:lnTo>
                  <a:pt x="6" y="37"/>
                </a:lnTo>
                <a:lnTo>
                  <a:pt x="6" y="39"/>
                </a:lnTo>
                <a:lnTo>
                  <a:pt x="2" y="40"/>
                </a:lnTo>
                <a:lnTo>
                  <a:pt x="2" y="43"/>
                </a:lnTo>
                <a:lnTo>
                  <a:pt x="2" y="44"/>
                </a:lnTo>
                <a:lnTo>
                  <a:pt x="14" y="44"/>
                </a:lnTo>
                <a:lnTo>
                  <a:pt x="14" y="43"/>
                </a:lnTo>
                <a:lnTo>
                  <a:pt x="14" y="41"/>
                </a:lnTo>
                <a:lnTo>
                  <a:pt x="14" y="39"/>
                </a:lnTo>
                <a:lnTo>
                  <a:pt x="15" y="37"/>
                </a:lnTo>
                <a:lnTo>
                  <a:pt x="15" y="36"/>
                </a:lnTo>
                <a:lnTo>
                  <a:pt x="15" y="34"/>
                </a:lnTo>
                <a:lnTo>
                  <a:pt x="15" y="33"/>
                </a:lnTo>
                <a:lnTo>
                  <a:pt x="15" y="31"/>
                </a:lnTo>
                <a:lnTo>
                  <a:pt x="15" y="30"/>
                </a:lnTo>
                <a:lnTo>
                  <a:pt x="15" y="28"/>
                </a:lnTo>
                <a:lnTo>
                  <a:pt x="15" y="26"/>
                </a:lnTo>
                <a:lnTo>
                  <a:pt x="15" y="25"/>
                </a:lnTo>
                <a:lnTo>
                  <a:pt x="16" y="21"/>
                </a:lnTo>
                <a:lnTo>
                  <a:pt x="16" y="20"/>
                </a:lnTo>
                <a:lnTo>
                  <a:pt x="16" y="19"/>
                </a:lnTo>
                <a:lnTo>
                  <a:pt x="16" y="18"/>
                </a:lnTo>
                <a:lnTo>
                  <a:pt x="16" y="17"/>
                </a:lnTo>
                <a:lnTo>
                  <a:pt x="16" y="13"/>
                </a:lnTo>
                <a:lnTo>
                  <a:pt x="18" y="12"/>
                </a:lnTo>
                <a:lnTo>
                  <a:pt x="18" y="11"/>
                </a:lnTo>
                <a:lnTo>
                  <a:pt x="18" y="9"/>
                </a:lnTo>
                <a:lnTo>
                  <a:pt x="18" y="8"/>
                </a:lnTo>
                <a:lnTo>
                  <a:pt x="18" y="6"/>
                </a:lnTo>
                <a:lnTo>
                  <a:pt x="21" y="5"/>
                </a:lnTo>
                <a:lnTo>
                  <a:pt x="21" y="2"/>
                </a:lnTo>
                <a:lnTo>
                  <a:pt x="21" y="1"/>
                </a:lnTo>
                <a:lnTo>
                  <a:pt x="21" y="0"/>
                </a:lnTo>
                <a:lnTo>
                  <a:pt x="25" y="0"/>
                </a:lnTo>
                <a:lnTo>
                  <a:pt x="25" y="1"/>
                </a:lnTo>
                <a:lnTo>
                  <a:pt x="24" y="2"/>
                </a:lnTo>
                <a:lnTo>
                  <a:pt x="24" y="6"/>
                </a:lnTo>
                <a:lnTo>
                  <a:pt x="24" y="7"/>
                </a:lnTo>
                <a:lnTo>
                  <a:pt x="24" y="8"/>
                </a:lnTo>
                <a:lnTo>
                  <a:pt x="24" y="9"/>
                </a:lnTo>
                <a:lnTo>
                  <a:pt x="22" y="11"/>
                </a:lnTo>
                <a:lnTo>
                  <a:pt x="22" y="12"/>
                </a:lnTo>
                <a:lnTo>
                  <a:pt x="22" y="13"/>
                </a:lnTo>
                <a:lnTo>
                  <a:pt x="22" y="17"/>
                </a:lnTo>
                <a:lnTo>
                  <a:pt x="22" y="18"/>
                </a:lnTo>
                <a:lnTo>
                  <a:pt x="21" y="19"/>
                </a:lnTo>
                <a:lnTo>
                  <a:pt x="21" y="20"/>
                </a:lnTo>
                <a:lnTo>
                  <a:pt x="21" y="21"/>
                </a:lnTo>
                <a:lnTo>
                  <a:pt x="21" y="24"/>
                </a:lnTo>
                <a:lnTo>
                  <a:pt x="21" y="25"/>
                </a:lnTo>
                <a:lnTo>
                  <a:pt x="21" y="28"/>
                </a:lnTo>
                <a:lnTo>
                  <a:pt x="21" y="30"/>
                </a:lnTo>
                <a:lnTo>
                  <a:pt x="21" y="31"/>
                </a:lnTo>
                <a:lnTo>
                  <a:pt x="18" y="32"/>
                </a:lnTo>
                <a:lnTo>
                  <a:pt x="18" y="33"/>
                </a:lnTo>
                <a:lnTo>
                  <a:pt x="18" y="34"/>
                </a:lnTo>
                <a:lnTo>
                  <a:pt x="18" y="36"/>
                </a:lnTo>
                <a:lnTo>
                  <a:pt x="18" y="39"/>
                </a:lnTo>
                <a:lnTo>
                  <a:pt x="18" y="40"/>
                </a:lnTo>
                <a:lnTo>
                  <a:pt x="18" y="41"/>
                </a:lnTo>
                <a:lnTo>
                  <a:pt x="18" y="43"/>
                </a:lnTo>
                <a:lnTo>
                  <a:pt x="18" y="44"/>
                </a:lnTo>
                <a:lnTo>
                  <a:pt x="18" y="45"/>
                </a:lnTo>
                <a:lnTo>
                  <a:pt x="18" y="46"/>
                </a:lnTo>
                <a:lnTo>
                  <a:pt x="18" y="48"/>
                </a:lnTo>
                <a:lnTo>
                  <a:pt x="18" y="52"/>
                </a:lnTo>
                <a:lnTo>
                  <a:pt x="18" y="53"/>
                </a:lnTo>
                <a:lnTo>
                  <a:pt x="18" y="54"/>
                </a:lnTo>
                <a:lnTo>
                  <a:pt x="18" y="56"/>
                </a:lnTo>
                <a:lnTo>
                  <a:pt x="18" y="57"/>
                </a:lnTo>
                <a:lnTo>
                  <a:pt x="18" y="58"/>
                </a:lnTo>
                <a:lnTo>
                  <a:pt x="18" y="59"/>
                </a:lnTo>
                <a:lnTo>
                  <a:pt x="18" y="61"/>
                </a:lnTo>
                <a:lnTo>
                  <a:pt x="18" y="63"/>
                </a:lnTo>
                <a:lnTo>
                  <a:pt x="18" y="64"/>
                </a:lnTo>
                <a:lnTo>
                  <a:pt x="18" y="66"/>
                </a:lnTo>
                <a:lnTo>
                  <a:pt x="18" y="68"/>
                </a:lnTo>
                <a:lnTo>
                  <a:pt x="21" y="69"/>
                </a:lnTo>
                <a:lnTo>
                  <a:pt x="21" y="70"/>
                </a:lnTo>
                <a:lnTo>
                  <a:pt x="21" y="71"/>
                </a:lnTo>
                <a:lnTo>
                  <a:pt x="21" y="72"/>
                </a:lnTo>
                <a:lnTo>
                  <a:pt x="21" y="76"/>
                </a:lnTo>
                <a:lnTo>
                  <a:pt x="21" y="77"/>
                </a:lnTo>
                <a:lnTo>
                  <a:pt x="21" y="78"/>
                </a:lnTo>
                <a:lnTo>
                  <a:pt x="21" y="79"/>
                </a:lnTo>
                <a:lnTo>
                  <a:pt x="22" y="81"/>
                </a:lnTo>
                <a:lnTo>
                  <a:pt x="15" y="79"/>
                </a:lnTo>
                <a:lnTo>
                  <a:pt x="15" y="78"/>
                </a:lnTo>
                <a:lnTo>
                  <a:pt x="15" y="77"/>
                </a:lnTo>
                <a:lnTo>
                  <a:pt x="15" y="76"/>
                </a:lnTo>
                <a:lnTo>
                  <a:pt x="15" y="72"/>
                </a:lnTo>
                <a:lnTo>
                  <a:pt x="15" y="71"/>
                </a:lnTo>
                <a:lnTo>
                  <a:pt x="15" y="69"/>
                </a:lnTo>
                <a:lnTo>
                  <a:pt x="15" y="68"/>
                </a:lnTo>
                <a:lnTo>
                  <a:pt x="15" y="66"/>
                </a:lnTo>
                <a:lnTo>
                  <a:pt x="15" y="65"/>
                </a:lnTo>
                <a:lnTo>
                  <a:pt x="14" y="64"/>
                </a:lnTo>
                <a:lnTo>
                  <a:pt x="14" y="63"/>
                </a:lnTo>
                <a:lnTo>
                  <a:pt x="14" y="61"/>
                </a:lnTo>
                <a:lnTo>
                  <a:pt x="14" y="58"/>
                </a:lnTo>
                <a:lnTo>
                  <a:pt x="14" y="57"/>
                </a:lnTo>
                <a:lnTo>
                  <a:pt x="14" y="56"/>
                </a:lnTo>
                <a:lnTo>
                  <a:pt x="14" y="54"/>
                </a:lnTo>
                <a:lnTo>
                  <a:pt x="2" y="56"/>
                </a:lnTo>
                <a:lnTo>
                  <a:pt x="2" y="57"/>
                </a:lnTo>
                <a:lnTo>
                  <a:pt x="2" y="58"/>
                </a:lnTo>
                <a:lnTo>
                  <a:pt x="2" y="61"/>
                </a:lnTo>
                <a:lnTo>
                  <a:pt x="2" y="63"/>
                </a:lnTo>
                <a:lnTo>
                  <a:pt x="2" y="64"/>
                </a:lnTo>
                <a:lnTo>
                  <a:pt x="2" y="66"/>
                </a:lnTo>
                <a:lnTo>
                  <a:pt x="2" y="68"/>
                </a:lnTo>
                <a:lnTo>
                  <a:pt x="2" y="69"/>
                </a:lnTo>
                <a:lnTo>
                  <a:pt x="2" y="70"/>
                </a:lnTo>
                <a:lnTo>
                  <a:pt x="6" y="72"/>
                </a:lnTo>
                <a:lnTo>
                  <a:pt x="6" y="76"/>
                </a:lnTo>
                <a:lnTo>
                  <a:pt x="6" y="77"/>
                </a:lnTo>
                <a:lnTo>
                  <a:pt x="6" y="78"/>
                </a:lnTo>
                <a:lnTo>
                  <a:pt x="6" y="81"/>
                </a:lnTo>
                <a:lnTo>
                  <a:pt x="1" y="79"/>
                </a:lnTo>
                <a:lnTo>
                  <a:pt x="1" y="78"/>
                </a:lnTo>
                <a:lnTo>
                  <a:pt x="1" y="77"/>
                </a:lnTo>
                <a:lnTo>
                  <a:pt x="0" y="72"/>
                </a:lnTo>
                <a:lnTo>
                  <a:pt x="0" y="71"/>
                </a:lnTo>
                <a:lnTo>
                  <a:pt x="0" y="70"/>
                </a:lnTo>
                <a:lnTo>
                  <a:pt x="0" y="68"/>
                </a:lnTo>
                <a:lnTo>
                  <a:pt x="0" y="66"/>
                </a:lnTo>
                <a:lnTo>
                  <a:pt x="0" y="65"/>
                </a:lnTo>
                <a:lnTo>
                  <a:pt x="0" y="63"/>
                </a:lnTo>
                <a:lnTo>
                  <a:pt x="0" y="61"/>
                </a:lnTo>
                <a:lnTo>
                  <a:pt x="0" y="59"/>
                </a:lnTo>
                <a:lnTo>
                  <a:pt x="0" y="58"/>
                </a:lnTo>
                <a:lnTo>
                  <a:pt x="0" y="56"/>
                </a:lnTo>
                <a:lnTo>
                  <a:pt x="0" y="54"/>
                </a:lnTo>
                <a:lnTo>
                  <a:pt x="2" y="53"/>
                </a:lnTo>
                <a:lnTo>
                  <a:pt x="2" y="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2" name="Freeform 417"/>
          <p:cNvSpPr>
            <a:spLocks/>
          </p:cNvSpPr>
          <p:nvPr/>
        </p:nvSpPr>
        <p:spPr bwMode="auto">
          <a:xfrm>
            <a:off x="6084888" y="2546350"/>
            <a:ext cx="11112" cy="28575"/>
          </a:xfrm>
          <a:custGeom>
            <a:avLst/>
            <a:gdLst>
              <a:gd name="T0" fmla="*/ 2147483646 w 22"/>
              <a:gd name="T1" fmla="*/ 2147483646 h 54"/>
              <a:gd name="T2" fmla="*/ 2147483646 w 22"/>
              <a:gd name="T3" fmla="*/ 2147483646 h 54"/>
              <a:gd name="T4" fmla="*/ 2147483646 w 22"/>
              <a:gd name="T5" fmla="*/ 2147483646 h 54"/>
              <a:gd name="T6" fmla="*/ 2147483646 w 22"/>
              <a:gd name="T7" fmla="*/ 2147483646 h 54"/>
              <a:gd name="T8" fmla="*/ 2147483646 w 22"/>
              <a:gd name="T9" fmla="*/ 2147483646 h 54"/>
              <a:gd name="T10" fmla="*/ 2147483646 w 22"/>
              <a:gd name="T11" fmla="*/ 2147483646 h 54"/>
              <a:gd name="T12" fmla="*/ 2147483646 w 22"/>
              <a:gd name="T13" fmla="*/ 2147483646 h 54"/>
              <a:gd name="T14" fmla="*/ 2147483646 w 22"/>
              <a:gd name="T15" fmla="*/ 2147483646 h 54"/>
              <a:gd name="T16" fmla="*/ 2147483646 w 22"/>
              <a:gd name="T17" fmla="*/ 2147483646 h 54"/>
              <a:gd name="T18" fmla="*/ 2147483646 w 22"/>
              <a:gd name="T19" fmla="*/ 2147483646 h 54"/>
              <a:gd name="T20" fmla="*/ 2147483646 w 22"/>
              <a:gd name="T21" fmla="*/ 2147483646 h 54"/>
              <a:gd name="T22" fmla="*/ 2147483646 w 22"/>
              <a:gd name="T23" fmla="*/ 2147483646 h 54"/>
              <a:gd name="T24" fmla="*/ 2147483646 w 22"/>
              <a:gd name="T25" fmla="*/ 2147483646 h 54"/>
              <a:gd name="T26" fmla="*/ 2147483646 w 22"/>
              <a:gd name="T27" fmla="*/ 2147483646 h 54"/>
              <a:gd name="T28" fmla="*/ 2147483646 w 22"/>
              <a:gd name="T29" fmla="*/ 2147483646 h 54"/>
              <a:gd name="T30" fmla="*/ 2147483646 w 22"/>
              <a:gd name="T31" fmla="*/ 2147483646 h 54"/>
              <a:gd name="T32" fmla="*/ 2147483646 w 22"/>
              <a:gd name="T33" fmla="*/ 2147483646 h 54"/>
              <a:gd name="T34" fmla="*/ 2147483646 w 22"/>
              <a:gd name="T35" fmla="*/ 2147483646 h 54"/>
              <a:gd name="T36" fmla="*/ 2147483646 w 22"/>
              <a:gd name="T37" fmla="*/ 2147483646 h 54"/>
              <a:gd name="T38" fmla="*/ 2147483646 w 22"/>
              <a:gd name="T39" fmla="*/ 2147483646 h 54"/>
              <a:gd name="T40" fmla="*/ 0 w 22"/>
              <a:gd name="T41" fmla="*/ 2147483646 h 54"/>
              <a:gd name="T42" fmla="*/ 0 w 22"/>
              <a:gd name="T43" fmla="*/ 2147483646 h 54"/>
              <a:gd name="T44" fmla="*/ 0 w 22"/>
              <a:gd name="T45" fmla="*/ 2147483646 h 54"/>
              <a:gd name="T46" fmla="*/ 0 w 22"/>
              <a:gd name="T47" fmla="*/ 2147483646 h 54"/>
              <a:gd name="T48" fmla="*/ 2147483646 w 22"/>
              <a:gd name="T49" fmla="*/ 2147483646 h 54"/>
              <a:gd name="T50" fmla="*/ 2147483646 w 22"/>
              <a:gd name="T51" fmla="*/ 2147483646 h 54"/>
              <a:gd name="T52" fmla="*/ 2147483646 w 22"/>
              <a:gd name="T53" fmla="*/ 2147483646 h 54"/>
              <a:gd name="T54" fmla="*/ 2147483646 w 22"/>
              <a:gd name="T55" fmla="*/ 2147483646 h 54"/>
              <a:gd name="T56" fmla="*/ 2147483646 w 22"/>
              <a:gd name="T57" fmla="*/ 2147483646 h 54"/>
              <a:gd name="T58" fmla="*/ 2147483646 w 22"/>
              <a:gd name="T59" fmla="*/ 2147483646 h 54"/>
              <a:gd name="T60" fmla="*/ 2147483646 w 22"/>
              <a:gd name="T61" fmla="*/ 2147483646 h 54"/>
              <a:gd name="T62" fmla="*/ 2147483646 w 22"/>
              <a:gd name="T63" fmla="*/ 2147483646 h 54"/>
              <a:gd name="T64" fmla="*/ 2147483646 w 22"/>
              <a:gd name="T65" fmla="*/ 2147483646 h 54"/>
              <a:gd name="T66" fmla="*/ 2147483646 w 22"/>
              <a:gd name="T67" fmla="*/ 2147483646 h 54"/>
              <a:gd name="T68" fmla="*/ 2147483646 w 22"/>
              <a:gd name="T69" fmla="*/ 2147483646 h 54"/>
              <a:gd name="T70" fmla="*/ 2147483646 w 22"/>
              <a:gd name="T71" fmla="*/ 2147483646 h 54"/>
              <a:gd name="T72" fmla="*/ 2147483646 w 22"/>
              <a:gd name="T73" fmla="*/ 2147483646 h 54"/>
              <a:gd name="T74" fmla="*/ 2147483646 w 22"/>
              <a:gd name="T75" fmla="*/ 2147483646 h 54"/>
              <a:gd name="T76" fmla="*/ 2147483646 w 22"/>
              <a:gd name="T77" fmla="*/ 2147483646 h 54"/>
              <a:gd name="T78" fmla="*/ 2147483646 w 22"/>
              <a:gd name="T79" fmla="*/ 2147483646 h 54"/>
              <a:gd name="T80" fmla="*/ 2147483646 w 22"/>
              <a:gd name="T81" fmla="*/ 2147483646 h 54"/>
              <a:gd name="T82" fmla="*/ 2147483646 w 22"/>
              <a:gd name="T83" fmla="*/ 2147483646 h 54"/>
              <a:gd name="T84" fmla="*/ 2147483646 w 22"/>
              <a:gd name="T85" fmla="*/ 2147483646 h 54"/>
              <a:gd name="T86" fmla="*/ 2147483646 w 22"/>
              <a:gd name="T87" fmla="*/ 2147483646 h 54"/>
              <a:gd name="T88" fmla="*/ 2147483646 w 22"/>
              <a:gd name="T89" fmla="*/ 2147483646 h 54"/>
              <a:gd name="T90" fmla="*/ 2147483646 w 22"/>
              <a:gd name="T91" fmla="*/ 2147483646 h 54"/>
              <a:gd name="T92" fmla="*/ 2147483646 w 22"/>
              <a:gd name="T93" fmla="*/ 2147483646 h 54"/>
              <a:gd name="T94" fmla="*/ 2147483646 w 22"/>
              <a:gd name="T95" fmla="*/ 2147483646 h 54"/>
              <a:gd name="T96" fmla="*/ 2147483646 w 22"/>
              <a:gd name="T97" fmla="*/ 2147483646 h 54"/>
              <a:gd name="T98" fmla="*/ 2147483646 w 22"/>
              <a:gd name="T99" fmla="*/ 2147483646 h 54"/>
              <a:gd name="T100" fmla="*/ 2147483646 w 22"/>
              <a:gd name="T101" fmla="*/ 2147483646 h 54"/>
              <a:gd name="T102" fmla="*/ 2147483646 w 22"/>
              <a:gd name="T103" fmla="*/ 2147483646 h 54"/>
              <a:gd name="T104" fmla="*/ 2147483646 w 22"/>
              <a:gd name="T105" fmla="*/ 2147483646 h 54"/>
              <a:gd name="T106" fmla="*/ 2147483646 w 22"/>
              <a:gd name="T107" fmla="*/ 2147483646 h 54"/>
              <a:gd name="T108" fmla="*/ 2147483646 w 22"/>
              <a:gd name="T109" fmla="*/ 2147483646 h 54"/>
              <a:gd name="T110" fmla="*/ 2147483646 w 22"/>
              <a:gd name="T111" fmla="*/ 2147483646 h 54"/>
              <a:gd name="T112" fmla="*/ 2147483646 w 22"/>
              <a:gd name="T113" fmla="*/ 2147483646 h 54"/>
              <a:gd name="T114" fmla="*/ 2147483646 w 22"/>
              <a:gd name="T115" fmla="*/ 0 h 54"/>
              <a:gd name="T116" fmla="*/ 2147483646 w 22"/>
              <a:gd name="T117" fmla="*/ 2147483646 h 54"/>
              <a:gd name="T118" fmla="*/ 2147483646 w 22"/>
              <a:gd name="T119" fmla="*/ 2147483646 h 54"/>
              <a:gd name="T120" fmla="*/ 2147483646 w 22"/>
              <a:gd name="T121" fmla="*/ 2147483646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 h="54">
                <a:moveTo>
                  <a:pt x="20" y="37"/>
                </a:moveTo>
                <a:lnTo>
                  <a:pt x="20" y="32"/>
                </a:lnTo>
                <a:lnTo>
                  <a:pt x="8" y="32"/>
                </a:lnTo>
                <a:lnTo>
                  <a:pt x="8" y="33"/>
                </a:lnTo>
                <a:lnTo>
                  <a:pt x="7" y="33"/>
                </a:lnTo>
                <a:lnTo>
                  <a:pt x="7" y="32"/>
                </a:lnTo>
                <a:lnTo>
                  <a:pt x="7" y="33"/>
                </a:lnTo>
                <a:lnTo>
                  <a:pt x="8" y="33"/>
                </a:lnTo>
                <a:lnTo>
                  <a:pt x="8" y="34"/>
                </a:lnTo>
                <a:lnTo>
                  <a:pt x="8" y="36"/>
                </a:lnTo>
                <a:lnTo>
                  <a:pt x="8" y="34"/>
                </a:lnTo>
                <a:lnTo>
                  <a:pt x="8" y="33"/>
                </a:lnTo>
                <a:lnTo>
                  <a:pt x="7" y="33"/>
                </a:lnTo>
                <a:lnTo>
                  <a:pt x="8" y="34"/>
                </a:lnTo>
                <a:lnTo>
                  <a:pt x="5" y="34"/>
                </a:lnTo>
                <a:lnTo>
                  <a:pt x="4" y="34"/>
                </a:lnTo>
                <a:lnTo>
                  <a:pt x="4" y="33"/>
                </a:lnTo>
                <a:lnTo>
                  <a:pt x="4" y="32"/>
                </a:lnTo>
                <a:lnTo>
                  <a:pt x="1" y="32"/>
                </a:lnTo>
                <a:lnTo>
                  <a:pt x="1" y="33"/>
                </a:lnTo>
                <a:lnTo>
                  <a:pt x="0" y="33"/>
                </a:lnTo>
                <a:lnTo>
                  <a:pt x="1" y="31"/>
                </a:lnTo>
                <a:lnTo>
                  <a:pt x="8" y="32"/>
                </a:lnTo>
                <a:lnTo>
                  <a:pt x="7" y="33"/>
                </a:lnTo>
                <a:lnTo>
                  <a:pt x="7" y="34"/>
                </a:lnTo>
                <a:lnTo>
                  <a:pt x="5" y="34"/>
                </a:lnTo>
                <a:lnTo>
                  <a:pt x="5" y="37"/>
                </a:lnTo>
                <a:lnTo>
                  <a:pt x="7" y="37"/>
                </a:lnTo>
                <a:lnTo>
                  <a:pt x="7" y="36"/>
                </a:lnTo>
                <a:lnTo>
                  <a:pt x="8" y="36"/>
                </a:lnTo>
                <a:lnTo>
                  <a:pt x="5" y="34"/>
                </a:lnTo>
                <a:lnTo>
                  <a:pt x="5" y="37"/>
                </a:lnTo>
                <a:lnTo>
                  <a:pt x="5" y="39"/>
                </a:lnTo>
                <a:lnTo>
                  <a:pt x="5" y="40"/>
                </a:lnTo>
                <a:lnTo>
                  <a:pt x="5" y="43"/>
                </a:lnTo>
                <a:lnTo>
                  <a:pt x="4" y="44"/>
                </a:lnTo>
                <a:lnTo>
                  <a:pt x="4" y="45"/>
                </a:lnTo>
                <a:lnTo>
                  <a:pt x="4" y="48"/>
                </a:lnTo>
                <a:lnTo>
                  <a:pt x="4" y="51"/>
                </a:lnTo>
                <a:lnTo>
                  <a:pt x="4" y="52"/>
                </a:lnTo>
                <a:lnTo>
                  <a:pt x="4" y="54"/>
                </a:lnTo>
                <a:lnTo>
                  <a:pt x="0" y="44"/>
                </a:lnTo>
                <a:lnTo>
                  <a:pt x="0" y="43"/>
                </a:lnTo>
                <a:lnTo>
                  <a:pt x="0" y="40"/>
                </a:lnTo>
                <a:lnTo>
                  <a:pt x="0" y="39"/>
                </a:lnTo>
                <a:lnTo>
                  <a:pt x="0" y="37"/>
                </a:lnTo>
                <a:lnTo>
                  <a:pt x="0" y="34"/>
                </a:lnTo>
                <a:lnTo>
                  <a:pt x="0" y="33"/>
                </a:lnTo>
                <a:lnTo>
                  <a:pt x="1" y="33"/>
                </a:lnTo>
                <a:lnTo>
                  <a:pt x="1" y="34"/>
                </a:lnTo>
                <a:lnTo>
                  <a:pt x="1" y="37"/>
                </a:lnTo>
                <a:lnTo>
                  <a:pt x="1" y="39"/>
                </a:lnTo>
                <a:lnTo>
                  <a:pt x="4" y="39"/>
                </a:lnTo>
                <a:lnTo>
                  <a:pt x="5" y="39"/>
                </a:lnTo>
                <a:lnTo>
                  <a:pt x="12" y="39"/>
                </a:lnTo>
                <a:lnTo>
                  <a:pt x="5" y="39"/>
                </a:lnTo>
                <a:lnTo>
                  <a:pt x="1" y="39"/>
                </a:lnTo>
                <a:lnTo>
                  <a:pt x="12" y="39"/>
                </a:lnTo>
                <a:lnTo>
                  <a:pt x="13" y="39"/>
                </a:lnTo>
                <a:lnTo>
                  <a:pt x="14" y="39"/>
                </a:lnTo>
                <a:lnTo>
                  <a:pt x="16" y="39"/>
                </a:lnTo>
                <a:lnTo>
                  <a:pt x="16" y="37"/>
                </a:lnTo>
                <a:lnTo>
                  <a:pt x="18" y="37"/>
                </a:lnTo>
                <a:lnTo>
                  <a:pt x="20" y="37"/>
                </a:lnTo>
                <a:lnTo>
                  <a:pt x="20" y="36"/>
                </a:lnTo>
                <a:lnTo>
                  <a:pt x="20" y="34"/>
                </a:lnTo>
                <a:lnTo>
                  <a:pt x="22" y="34"/>
                </a:lnTo>
                <a:lnTo>
                  <a:pt x="22" y="33"/>
                </a:lnTo>
                <a:lnTo>
                  <a:pt x="22" y="32"/>
                </a:lnTo>
                <a:lnTo>
                  <a:pt x="20" y="32"/>
                </a:lnTo>
                <a:lnTo>
                  <a:pt x="20" y="31"/>
                </a:lnTo>
                <a:lnTo>
                  <a:pt x="18" y="31"/>
                </a:lnTo>
                <a:lnTo>
                  <a:pt x="18" y="30"/>
                </a:lnTo>
                <a:lnTo>
                  <a:pt x="16" y="30"/>
                </a:lnTo>
                <a:lnTo>
                  <a:pt x="14" y="30"/>
                </a:lnTo>
                <a:lnTo>
                  <a:pt x="14" y="28"/>
                </a:lnTo>
                <a:lnTo>
                  <a:pt x="8" y="28"/>
                </a:lnTo>
                <a:lnTo>
                  <a:pt x="8" y="30"/>
                </a:lnTo>
                <a:lnTo>
                  <a:pt x="8" y="31"/>
                </a:lnTo>
                <a:lnTo>
                  <a:pt x="8" y="32"/>
                </a:lnTo>
                <a:lnTo>
                  <a:pt x="8" y="31"/>
                </a:lnTo>
                <a:lnTo>
                  <a:pt x="8" y="30"/>
                </a:lnTo>
                <a:lnTo>
                  <a:pt x="8" y="28"/>
                </a:lnTo>
                <a:lnTo>
                  <a:pt x="7" y="28"/>
                </a:lnTo>
                <a:lnTo>
                  <a:pt x="5" y="28"/>
                </a:lnTo>
                <a:lnTo>
                  <a:pt x="4" y="28"/>
                </a:lnTo>
                <a:lnTo>
                  <a:pt x="1" y="28"/>
                </a:lnTo>
                <a:lnTo>
                  <a:pt x="1" y="30"/>
                </a:lnTo>
                <a:lnTo>
                  <a:pt x="1" y="32"/>
                </a:lnTo>
                <a:lnTo>
                  <a:pt x="5" y="31"/>
                </a:lnTo>
                <a:lnTo>
                  <a:pt x="5" y="32"/>
                </a:lnTo>
                <a:lnTo>
                  <a:pt x="4" y="32"/>
                </a:lnTo>
                <a:lnTo>
                  <a:pt x="5" y="31"/>
                </a:lnTo>
                <a:lnTo>
                  <a:pt x="7" y="31"/>
                </a:lnTo>
                <a:lnTo>
                  <a:pt x="7" y="32"/>
                </a:lnTo>
                <a:lnTo>
                  <a:pt x="5" y="28"/>
                </a:lnTo>
                <a:lnTo>
                  <a:pt x="12" y="28"/>
                </a:lnTo>
                <a:lnTo>
                  <a:pt x="13" y="28"/>
                </a:lnTo>
                <a:lnTo>
                  <a:pt x="14" y="28"/>
                </a:lnTo>
                <a:lnTo>
                  <a:pt x="13" y="28"/>
                </a:lnTo>
                <a:lnTo>
                  <a:pt x="5" y="28"/>
                </a:lnTo>
                <a:lnTo>
                  <a:pt x="5" y="26"/>
                </a:lnTo>
                <a:lnTo>
                  <a:pt x="7" y="24"/>
                </a:lnTo>
                <a:lnTo>
                  <a:pt x="7" y="21"/>
                </a:lnTo>
                <a:lnTo>
                  <a:pt x="7" y="19"/>
                </a:lnTo>
                <a:lnTo>
                  <a:pt x="7" y="18"/>
                </a:lnTo>
                <a:lnTo>
                  <a:pt x="7" y="14"/>
                </a:lnTo>
                <a:lnTo>
                  <a:pt x="7" y="13"/>
                </a:lnTo>
                <a:lnTo>
                  <a:pt x="8" y="12"/>
                </a:lnTo>
                <a:lnTo>
                  <a:pt x="8" y="9"/>
                </a:lnTo>
                <a:lnTo>
                  <a:pt x="8" y="8"/>
                </a:lnTo>
                <a:lnTo>
                  <a:pt x="8" y="6"/>
                </a:lnTo>
                <a:lnTo>
                  <a:pt x="10" y="5"/>
                </a:lnTo>
                <a:lnTo>
                  <a:pt x="10" y="2"/>
                </a:lnTo>
                <a:lnTo>
                  <a:pt x="10" y="0"/>
                </a:lnTo>
                <a:lnTo>
                  <a:pt x="5" y="0"/>
                </a:lnTo>
                <a:lnTo>
                  <a:pt x="5" y="2"/>
                </a:lnTo>
                <a:lnTo>
                  <a:pt x="5" y="5"/>
                </a:lnTo>
                <a:lnTo>
                  <a:pt x="5" y="6"/>
                </a:lnTo>
                <a:lnTo>
                  <a:pt x="4" y="8"/>
                </a:lnTo>
                <a:lnTo>
                  <a:pt x="4" y="9"/>
                </a:lnTo>
                <a:lnTo>
                  <a:pt x="4" y="12"/>
                </a:lnTo>
                <a:lnTo>
                  <a:pt x="4"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3" name="Freeform 418"/>
          <p:cNvSpPr>
            <a:spLocks/>
          </p:cNvSpPr>
          <p:nvPr/>
        </p:nvSpPr>
        <p:spPr bwMode="auto">
          <a:xfrm>
            <a:off x="6083300" y="2552700"/>
            <a:ext cx="4763" cy="36513"/>
          </a:xfrm>
          <a:custGeom>
            <a:avLst/>
            <a:gdLst>
              <a:gd name="T0" fmla="*/ 2147483646 w 9"/>
              <a:gd name="T1" fmla="*/ 2147483646 h 68"/>
              <a:gd name="T2" fmla="*/ 2147483646 w 9"/>
              <a:gd name="T3" fmla="*/ 2147483646 h 68"/>
              <a:gd name="T4" fmla="*/ 2147483646 w 9"/>
              <a:gd name="T5" fmla="*/ 2147483646 h 68"/>
              <a:gd name="T6" fmla="*/ 2147483646 w 9"/>
              <a:gd name="T7" fmla="*/ 2147483646 h 68"/>
              <a:gd name="T8" fmla="*/ 2147483646 w 9"/>
              <a:gd name="T9" fmla="*/ 2147483646 h 68"/>
              <a:gd name="T10" fmla="*/ 2147483646 w 9"/>
              <a:gd name="T11" fmla="*/ 2147483646 h 68"/>
              <a:gd name="T12" fmla="*/ 2147483646 w 9"/>
              <a:gd name="T13" fmla="*/ 2147483646 h 68"/>
              <a:gd name="T14" fmla="*/ 2147483646 w 9"/>
              <a:gd name="T15" fmla="*/ 2147483646 h 68"/>
              <a:gd name="T16" fmla="*/ 2147483646 w 9"/>
              <a:gd name="T17" fmla="*/ 2147483646 h 68"/>
              <a:gd name="T18" fmla="*/ 2147483646 w 9"/>
              <a:gd name="T19" fmla="*/ 2147483646 h 68"/>
              <a:gd name="T20" fmla="*/ 0 w 9"/>
              <a:gd name="T21" fmla="*/ 2147483646 h 68"/>
              <a:gd name="T22" fmla="*/ 0 w 9"/>
              <a:gd name="T23" fmla="*/ 2147483646 h 68"/>
              <a:gd name="T24" fmla="*/ 0 w 9"/>
              <a:gd name="T25" fmla="*/ 2147483646 h 68"/>
              <a:gd name="T26" fmla="*/ 2147483646 w 9"/>
              <a:gd name="T27" fmla="*/ 2147483646 h 68"/>
              <a:gd name="T28" fmla="*/ 2147483646 w 9"/>
              <a:gd name="T29" fmla="*/ 2147483646 h 68"/>
              <a:gd name="T30" fmla="*/ 2147483646 w 9"/>
              <a:gd name="T31" fmla="*/ 2147483646 h 68"/>
              <a:gd name="T32" fmla="*/ 2147483646 w 9"/>
              <a:gd name="T33" fmla="*/ 2147483646 h 68"/>
              <a:gd name="T34" fmla="*/ 2147483646 w 9"/>
              <a:gd name="T35" fmla="*/ 2147483646 h 68"/>
              <a:gd name="T36" fmla="*/ 2147483646 w 9"/>
              <a:gd name="T37" fmla="*/ 2147483646 h 68"/>
              <a:gd name="T38" fmla="*/ 2147483646 w 9"/>
              <a:gd name="T39" fmla="*/ 2147483646 h 68"/>
              <a:gd name="T40" fmla="*/ 2147483646 w 9"/>
              <a:gd name="T41" fmla="*/ 2147483646 h 68"/>
              <a:gd name="T42" fmla="*/ 0 w 9"/>
              <a:gd name="T43" fmla="*/ 2147483646 h 68"/>
              <a:gd name="T44" fmla="*/ 0 w 9"/>
              <a:gd name="T45" fmla="*/ 2147483646 h 68"/>
              <a:gd name="T46" fmla="*/ 0 w 9"/>
              <a:gd name="T47" fmla="*/ 2147483646 h 68"/>
              <a:gd name="T48" fmla="*/ 0 w 9"/>
              <a:gd name="T49" fmla="*/ 2147483646 h 68"/>
              <a:gd name="T50" fmla="*/ 2147483646 w 9"/>
              <a:gd name="T51" fmla="*/ 2147483646 h 68"/>
              <a:gd name="T52" fmla="*/ 2147483646 w 9"/>
              <a:gd name="T53" fmla="*/ 2147483646 h 68"/>
              <a:gd name="T54" fmla="*/ 2147483646 w 9"/>
              <a:gd name="T55" fmla="*/ 2147483646 h 68"/>
              <a:gd name="T56" fmla="*/ 2147483646 w 9"/>
              <a:gd name="T57" fmla="*/ 2147483646 h 68"/>
              <a:gd name="T58" fmla="*/ 2147483646 w 9"/>
              <a:gd name="T59" fmla="*/ 2147483646 h 68"/>
              <a:gd name="T60" fmla="*/ 2147483646 w 9"/>
              <a:gd name="T61" fmla="*/ 2147483646 h 68"/>
              <a:gd name="T62" fmla="*/ 2147483646 w 9"/>
              <a:gd name="T63" fmla="*/ 2147483646 h 68"/>
              <a:gd name="T64" fmla="*/ 2147483646 w 9"/>
              <a:gd name="T65" fmla="*/ 2147483646 h 68"/>
              <a:gd name="T66" fmla="*/ 2147483646 w 9"/>
              <a:gd name="T67" fmla="*/ 2147483646 h 68"/>
              <a:gd name="T68" fmla="*/ 2147483646 w 9"/>
              <a:gd name="T69" fmla="*/ 2147483646 h 68"/>
              <a:gd name="T70" fmla="*/ 2147483646 w 9"/>
              <a:gd name="T71" fmla="*/ 2147483646 h 68"/>
              <a:gd name="T72" fmla="*/ 2147483646 w 9"/>
              <a:gd name="T73" fmla="*/ 2147483646 h 68"/>
              <a:gd name="T74" fmla="*/ 2147483646 w 9"/>
              <a:gd name="T75" fmla="*/ 2147483646 h 68"/>
              <a:gd name="T76" fmla="*/ 2147483646 w 9"/>
              <a:gd name="T77" fmla="*/ 2147483646 h 68"/>
              <a:gd name="T78" fmla="*/ 2147483646 w 9"/>
              <a:gd name="T79" fmla="*/ 2147483646 h 68"/>
              <a:gd name="T80" fmla="*/ 0 w 9"/>
              <a:gd name="T81" fmla="*/ 2147483646 h 68"/>
              <a:gd name="T82" fmla="*/ 0 w 9"/>
              <a:gd name="T83" fmla="*/ 2147483646 h 68"/>
              <a:gd name="T84" fmla="*/ 0 w 9"/>
              <a:gd name="T85" fmla="*/ 2147483646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 h="68">
                <a:moveTo>
                  <a:pt x="8" y="0"/>
                </a:moveTo>
                <a:lnTo>
                  <a:pt x="8" y="4"/>
                </a:lnTo>
                <a:lnTo>
                  <a:pt x="5" y="5"/>
                </a:lnTo>
                <a:lnTo>
                  <a:pt x="5" y="7"/>
                </a:lnTo>
                <a:lnTo>
                  <a:pt x="5" y="8"/>
                </a:lnTo>
                <a:lnTo>
                  <a:pt x="5" y="12"/>
                </a:lnTo>
                <a:lnTo>
                  <a:pt x="5" y="13"/>
                </a:lnTo>
                <a:lnTo>
                  <a:pt x="5" y="17"/>
                </a:lnTo>
                <a:lnTo>
                  <a:pt x="5" y="18"/>
                </a:lnTo>
                <a:lnTo>
                  <a:pt x="2" y="18"/>
                </a:lnTo>
                <a:lnTo>
                  <a:pt x="2" y="19"/>
                </a:lnTo>
                <a:lnTo>
                  <a:pt x="2" y="20"/>
                </a:lnTo>
                <a:lnTo>
                  <a:pt x="2" y="21"/>
                </a:lnTo>
                <a:lnTo>
                  <a:pt x="2" y="23"/>
                </a:lnTo>
                <a:lnTo>
                  <a:pt x="2" y="24"/>
                </a:lnTo>
                <a:lnTo>
                  <a:pt x="2" y="26"/>
                </a:lnTo>
                <a:lnTo>
                  <a:pt x="2" y="27"/>
                </a:lnTo>
                <a:lnTo>
                  <a:pt x="2" y="28"/>
                </a:lnTo>
                <a:lnTo>
                  <a:pt x="2" y="30"/>
                </a:lnTo>
                <a:lnTo>
                  <a:pt x="2" y="31"/>
                </a:lnTo>
                <a:lnTo>
                  <a:pt x="2" y="32"/>
                </a:lnTo>
                <a:lnTo>
                  <a:pt x="0" y="33"/>
                </a:lnTo>
                <a:lnTo>
                  <a:pt x="0" y="35"/>
                </a:lnTo>
                <a:lnTo>
                  <a:pt x="0" y="38"/>
                </a:lnTo>
                <a:lnTo>
                  <a:pt x="0" y="39"/>
                </a:lnTo>
                <a:lnTo>
                  <a:pt x="0" y="40"/>
                </a:lnTo>
                <a:lnTo>
                  <a:pt x="0" y="41"/>
                </a:lnTo>
                <a:lnTo>
                  <a:pt x="4" y="43"/>
                </a:lnTo>
                <a:lnTo>
                  <a:pt x="4" y="44"/>
                </a:lnTo>
                <a:lnTo>
                  <a:pt x="4" y="46"/>
                </a:lnTo>
                <a:lnTo>
                  <a:pt x="4" y="48"/>
                </a:lnTo>
                <a:lnTo>
                  <a:pt x="4" y="50"/>
                </a:lnTo>
                <a:lnTo>
                  <a:pt x="4" y="52"/>
                </a:lnTo>
                <a:lnTo>
                  <a:pt x="4" y="53"/>
                </a:lnTo>
                <a:lnTo>
                  <a:pt x="4" y="56"/>
                </a:lnTo>
                <a:lnTo>
                  <a:pt x="4" y="57"/>
                </a:lnTo>
                <a:lnTo>
                  <a:pt x="4" y="58"/>
                </a:lnTo>
                <a:lnTo>
                  <a:pt x="4" y="63"/>
                </a:lnTo>
                <a:lnTo>
                  <a:pt x="4" y="64"/>
                </a:lnTo>
                <a:lnTo>
                  <a:pt x="4" y="66"/>
                </a:lnTo>
                <a:lnTo>
                  <a:pt x="4" y="68"/>
                </a:lnTo>
                <a:lnTo>
                  <a:pt x="2" y="68"/>
                </a:lnTo>
                <a:lnTo>
                  <a:pt x="0" y="48"/>
                </a:lnTo>
                <a:lnTo>
                  <a:pt x="0" y="46"/>
                </a:lnTo>
                <a:lnTo>
                  <a:pt x="0" y="48"/>
                </a:lnTo>
                <a:lnTo>
                  <a:pt x="0" y="50"/>
                </a:lnTo>
                <a:lnTo>
                  <a:pt x="0" y="51"/>
                </a:lnTo>
                <a:lnTo>
                  <a:pt x="0" y="52"/>
                </a:lnTo>
                <a:lnTo>
                  <a:pt x="0" y="53"/>
                </a:lnTo>
                <a:lnTo>
                  <a:pt x="0" y="55"/>
                </a:lnTo>
                <a:lnTo>
                  <a:pt x="2" y="56"/>
                </a:lnTo>
                <a:lnTo>
                  <a:pt x="2" y="57"/>
                </a:lnTo>
                <a:lnTo>
                  <a:pt x="2" y="58"/>
                </a:lnTo>
                <a:lnTo>
                  <a:pt x="2" y="59"/>
                </a:lnTo>
                <a:lnTo>
                  <a:pt x="2" y="63"/>
                </a:lnTo>
                <a:lnTo>
                  <a:pt x="2" y="64"/>
                </a:lnTo>
                <a:lnTo>
                  <a:pt x="2" y="65"/>
                </a:lnTo>
                <a:lnTo>
                  <a:pt x="2" y="66"/>
                </a:lnTo>
                <a:lnTo>
                  <a:pt x="9" y="66"/>
                </a:lnTo>
                <a:lnTo>
                  <a:pt x="9" y="65"/>
                </a:lnTo>
                <a:lnTo>
                  <a:pt x="9" y="63"/>
                </a:lnTo>
                <a:lnTo>
                  <a:pt x="9" y="59"/>
                </a:lnTo>
                <a:lnTo>
                  <a:pt x="8" y="58"/>
                </a:lnTo>
                <a:lnTo>
                  <a:pt x="8" y="57"/>
                </a:lnTo>
                <a:lnTo>
                  <a:pt x="8" y="55"/>
                </a:lnTo>
                <a:lnTo>
                  <a:pt x="8" y="53"/>
                </a:lnTo>
                <a:lnTo>
                  <a:pt x="8" y="52"/>
                </a:lnTo>
                <a:lnTo>
                  <a:pt x="8" y="50"/>
                </a:lnTo>
                <a:lnTo>
                  <a:pt x="8" y="48"/>
                </a:lnTo>
                <a:lnTo>
                  <a:pt x="8" y="46"/>
                </a:lnTo>
                <a:lnTo>
                  <a:pt x="8" y="44"/>
                </a:lnTo>
                <a:lnTo>
                  <a:pt x="8" y="43"/>
                </a:lnTo>
                <a:lnTo>
                  <a:pt x="8" y="41"/>
                </a:lnTo>
                <a:lnTo>
                  <a:pt x="4" y="40"/>
                </a:lnTo>
                <a:lnTo>
                  <a:pt x="4" y="43"/>
                </a:lnTo>
                <a:lnTo>
                  <a:pt x="4" y="40"/>
                </a:lnTo>
                <a:lnTo>
                  <a:pt x="4" y="39"/>
                </a:lnTo>
                <a:lnTo>
                  <a:pt x="4" y="35"/>
                </a:lnTo>
                <a:lnTo>
                  <a:pt x="4" y="33"/>
                </a:lnTo>
                <a:lnTo>
                  <a:pt x="4" y="31"/>
                </a:lnTo>
                <a:lnTo>
                  <a:pt x="2" y="27"/>
                </a:lnTo>
                <a:lnTo>
                  <a:pt x="0" y="48"/>
                </a:lnTo>
                <a:lnTo>
                  <a:pt x="0" y="46"/>
                </a:lnTo>
                <a:lnTo>
                  <a:pt x="0" y="45"/>
                </a:lnTo>
                <a:lnTo>
                  <a:pt x="0" y="44"/>
                </a:lnTo>
                <a:lnTo>
                  <a:pt x="0" y="43"/>
                </a:lnTo>
                <a:lnTo>
                  <a:pt x="0"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4" name="Freeform 419"/>
          <p:cNvSpPr>
            <a:spLocks/>
          </p:cNvSpPr>
          <p:nvPr/>
        </p:nvSpPr>
        <p:spPr bwMode="auto">
          <a:xfrm>
            <a:off x="6083300" y="2546350"/>
            <a:ext cx="3175" cy="20638"/>
          </a:xfrm>
          <a:custGeom>
            <a:avLst/>
            <a:gdLst>
              <a:gd name="T0" fmla="*/ 0 w 6"/>
              <a:gd name="T1" fmla="*/ 2147483646 h 40"/>
              <a:gd name="T2" fmla="*/ 2147483646 w 6"/>
              <a:gd name="T3" fmla="*/ 2147483646 h 40"/>
              <a:gd name="T4" fmla="*/ 2147483646 w 6"/>
              <a:gd name="T5" fmla="*/ 2147483646 h 40"/>
              <a:gd name="T6" fmla="*/ 2147483646 w 6"/>
              <a:gd name="T7" fmla="*/ 2147483646 h 40"/>
              <a:gd name="T8" fmla="*/ 2147483646 w 6"/>
              <a:gd name="T9" fmla="*/ 2147483646 h 40"/>
              <a:gd name="T10" fmla="*/ 2147483646 w 6"/>
              <a:gd name="T11" fmla="*/ 2147483646 h 40"/>
              <a:gd name="T12" fmla="*/ 2147483646 w 6"/>
              <a:gd name="T13" fmla="*/ 2147483646 h 40"/>
              <a:gd name="T14" fmla="*/ 0 w 6"/>
              <a:gd name="T15" fmla="*/ 2147483646 h 40"/>
              <a:gd name="T16" fmla="*/ 0 w 6"/>
              <a:gd name="T17" fmla="*/ 2147483646 h 40"/>
              <a:gd name="T18" fmla="*/ 0 w 6"/>
              <a:gd name="T19" fmla="*/ 2147483646 h 40"/>
              <a:gd name="T20" fmla="*/ 2147483646 w 6"/>
              <a:gd name="T21" fmla="*/ 2147483646 h 40"/>
              <a:gd name="T22" fmla="*/ 2147483646 w 6"/>
              <a:gd name="T23" fmla="*/ 2147483646 h 40"/>
              <a:gd name="T24" fmla="*/ 2147483646 w 6"/>
              <a:gd name="T25" fmla="*/ 2147483646 h 40"/>
              <a:gd name="T26" fmla="*/ 2147483646 w 6"/>
              <a:gd name="T27" fmla="*/ 2147483646 h 40"/>
              <a:gd name="T28" fmla="*/ 2147483646 w 6"/>
              <a:gd name="T29" fmla="*/ 2147483646 h 40"/>
              <a:gd name="T30" fmla="*/ 2147483646 w 6"/>
              <a:gd name="T31" fmla="*/ 2147483646 h 40"/>
              <a:gd name="T32" fmla="*/ 2147483646 w 6"/>
              <a:gd name="T33" fmla="*/ 2147483646 h 40"/>
              <a:gd name="T34" fmla="*/ 2147483646 w 6"/>
              <a:gd name="T35" fmla="*/ 2147483646 h 40"/>
              <a:gd name="T36" fmla="*/ 2147483646 w 6"/>
              <a:gd name="T37" fmla="*/ 2147483646 h 40"/>
              <a:gd name="T38" fmla="*/ 2147483646 w 6"/>
              <a:gd name="T39" fmla="*/ 2147483646 h 40"/>
              <a:gd name="T40" fmla="*/ 2147483646 w 6"/>
              <a:gd name="T41" fmla="*/ 2147483646 h 40"/>
              <a:gd name="T42" fmla="*/ 2147483646 w 6"/>
              <a:gd name="T43" fmla="*/ 2147483646 h 40"/>
              <a:gd name="T44" fmla="*/ 2147483646 w 6"/>
              <a:gd name="T45" fmla="*/ 2147483646 h 40"/>
              <a:gd name="T46" fmla="*/ 2147483646 w 6"/>
              <a:gd name="T47" fmla="*/ 2147483646 h 40"/>
              <a:gd name="T48" fmla="*/ 2147483646 w 6"/>
              <a:gd name="T49" fmla="*/ 2147483646 h 40"/>
              <a:gd name="T50" fmla="*/ 2147483646 w 6"/>
              <a:gd name="T51" fmla="*/ 0 h 40"/>
              <a:gd name="T52" fmla="*/ 2147483646 w 6"/>
              <a:gd name="T53" fmla="*/ 2147483646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 h="40">
                <a:moveTo>
                  <a:pt x="0" y="40"/>
                </a:moveTo>
                <a:lnTo>
                  <a:pt x="1" y="19"/>
                </a:lnTo>
                <a:lnTo>
                  <a:pt x="1" y="20"/>
                </a:lnTo>
                <a:lnTo>
                  <a:pt x="1" y="21"/>
                </a:lnTo>
                <a:lnTo>
                  <a:pt x="1" y="24"/>
                </a:lnTo>
                <a:lnTo>
                  <a:pt x="1" y="25"/>
                </a:lnTo>
                <a:lnTo>
                  <a:pt x="1" y="26"/>
                </a:lnTo>
                <a:lnTo>
                  <a:pt x="0" y="28"/>
                </a:lnTo>
                <a:lnTo>
                  <a:pt x="0" y="30"/>
                </a:lnTo>
                <a:lnTo>
                  <a:pt x="0" y="31"/>
                </a:lnTo>
                <a:lnTo>
                  <a:pt x="6" y="28"/>
                </a:lnTo>
                <a:lnTo>
                  <a:pt x="1" y="19"/>
                </a:lnTo>
                <a:lnTo>
                  <a:pt x="1" y="18"/>
                </a:lnTo>
                <a:lnTo>
                  <a:pt x="1" y="17"/>
                </a:lnTo>
                <a:lnTo>
                  <a:pt x="1" y="14"/>
                </a:lnTo>
                <a:lnTo>
                  <a:pt x="2" y="13"/>
                </a:lnTo>
                <a:lnTo>
                  <a:pt x="2" y="12"/>
                </a:lnTo>
                <a:lnTo>
                  <a:pt x="2" y="11"/>
                </a:lnTo>
                <a:lnTo>
                  <a:pt x="2" y="9"/>
                </a:lnTo>
                <a:lnTo>
                  <a:pt x="2" y="8"/>
                </a:lnTo>
                <a:lnTo>
                  <a:pt x="2" y="7"/>
                </a:lnTo>
                <a:lnTo>
                  <a:pt x="2" y="6"/>
                </a:lnTo>
                <a:lnTo>
                  <a:pt x="3" y="5"/>
                </a:lnTo>
                <a:lnTo>
                  <a:pt x="3" y="2"/>
                </a:lnTo>
                <a:lnTo>
                  <a:pt x="3" y="1"/>
                </a:lnTo>
                <a:lnTo>
                  <a:pt x="3" y="0"/>
                </a:lnTo>
                <a:lnTo>
                  <a:pt x="1"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5" name="Line 420"/>
          <p:cNvSpPr>
            <a:spLocks noChangeShapeType="1"/>
          </p:cNvSpPr>
          <p:nvPr/>
        </p:nvSpPr>
        <p:spPr bwMode="auto">
          <a:xfrm flipV="1">
            <a:off x="6084888" y="25447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66" name="Freeform 421"/>
          <p:cNvSpPr>
            <a:spLocks/>
          </p:cNvSpPr>
          <p:nvPr/>
        </p:nvSpPr>
        <p:spPr bwMode="auto">
          <a:xfrm>
            <a:off x="6096000" y="2562225"/>
            <a:ext cx="1588" cy="1588"/>
          </a:xfrm>
          <a:custGeom>
            <a:avLst/>
            <a:gdLst>
              <a:gd name="T0" fmla="*/ 0 w 1588"/>
              <a:gd name="T1" fmla="*/ 0 h 1"/>
              <a:gd name="T2" fmla="*/ 0 w 1588"/>
              <a:gd name="T3" fmla="*/ 2147483646 h 1"/>
              <a:gd name="T4" fmla="*/ 0 w 1588"/>
              <a:gd name="T5" fmla="*/ 0 h 1"/>
              <a:gd name="T6" fmla="*/ 0 60000 65536"/>
              <a:gd name="T7" fmla="*/ 0 60000 65536"/>
              <a:gd name="T8" fmla="*/ 0 60000 65536"/>
            </a:gdLst>
            <a:ahLst/>
            <a:cxnLst>
              <a:cxn ang="T6">
                <a:pos x="T0" y="T1"/>
              </a:cxn>
              <a:cxn ang="T7">
                <a:pos x="T2" y="T3"/>
              </a:cxn>
              <a:cxn ang="T8">
                <a:pos x="T4" y="T5"/>
              </a:cxn>
            </a:cxnLst>
            <a:rect l="0" t="0" r="r" b="b"/>
            <a:pathLst>
              <a:path w="1588" h="1">
                <a:moveTo>
                  <a:pt x="0" y="0"/>
                </a:moveTo>
                <a:lnTo>
                  <a:pt x="0"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7" name="Freeform 422"/>
          <p:cNvSpPr>
            <a:spLocks/>
          </p:cNvSpPr>
          <p:nvPr/>
        </p:nvSpPr>
        <p:spPr bwMode="auto">
          <a:xfrm>
            <a:off x="6057900" y="2565400"/>
            <a:ext cx="11113" cy="23813"/>
          </a:xfrm>
          <a:custGeom>
            <a:avLst/>
            <a:gdLst>
              <a:gd name="T0" fmla="*/ 2147483646 w 22"/>
              <a:gd name="T1" fmla="*/ 0 h 45"/>
              <a:gd name="T2" fmla="*/ 2147483646 w 22"/>
              <a:gd name="T3" fmla="*/ 2147483646 h 45"/>
              <a:gd name="T4" fmla="*/ 2147483646 w 22"/>
              <a:gd name="T5" fmla="*/ 2147483646 h 45"/>
              <a:gd name="T6" fmla="*/ 2147483646 w 22"/>
              <a:gd name="T7" fmla="*/ 2147483646 h 45"/>
              <a:gd name="T8" fmla="*/ 2147483646 w 22"/>
              <a:gd name="T9" fmla="*/ 2147483646 h 45"/>
              <a:gd name="T10" fmla="*/ 2147483646 w 22"/>
              <a:gd name="T11" fmla="*/ 2147483646 h 45"/>
              <a:gd name="T12" fmla="*/ 0 w 22"/>
              <a:gd name="T13" fmla="*/ 2147483646 h 45"/>
              <a:gd name="T14" fmla="*/ 0 w 22"/>
              <a:gd name="T15" fmla="*/ 2147483646 h 45"/>
              <a:gd name="T16" fmla="*/ 2147483646 w 22"/>
              <a:gd name="T17" fmla="*/ 2147483646 h 45"/>
              <a:gd name="T18" fmla="*/ 2147483646 w 22"/>
              <a:gd name="T19" fmla="*/ 2147483646 h 45"/>
              <a:gd name="T20" fmla="*/ 2147483646 w 22"/>
              <a:gd name="T21" fmla="*/ 2147483646 h 45"/>
              <a:gd name="T22" fmla="*/ 2147483646 w 22"/>
              <a:gd name="T23" fmla="*/ 2147483646 h 45"/>
              <a:gd name="T24" fmla="*/ 2147483646 w 22"/>
              <a:gd name="T25" fmla="*/ 2147483646 h 45"/>
              <a:gd name="T26" fmla="*/ 2147483646 w 22"/>
              <a:gd name="T27" fmla="*/ 2147483646 h 45"/>
              <a:gd name="T28" fmla="*/ 2147483646 w 22"/>
              <a:gd name="T29" fmla="*/ 2147483646 h 45"/>
              <a:gd name="T30" fmla="*/ 2147483646 w 22"/>
              <a:gd name="T31" fmla="*/ 2147483646 h 45"/>
              <a:gd name="T32" fmla="*/ 2147483646 w 22"/>
              <a:gd name="T33" fmla="*/ 214748364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45">
                <a:moveTo>
                  <a:pt x="19" y="0"/>
                </a:moveTo>
                <a:lnTo>
                  <a:pt x="22" y="10"/>
                </a:lnTo>
                <a:lnTo>
                  <a:pt x="22" y="21"/>
                </a:lnTo>
                <a:lnTo>
                  <a:pt x="22" y="30"/>
                </a:lnTo>
                <a:lnTo>
                  <a:pt x="21" y="41"/>
                </a:lnTo>
                <a:lnTo>
                  <a:pt x="5" y="41"/>
                </a:lnTo>
                <a:lnTo>
                  <a:pt x="0" y="45"/>
                </a:lnTo>
                <a:lnTo>
                  <a:pt x="0" y="43"/>
                </a:lnTo>
                <a:lnTo>
                  <a:pt x="5" y="40"/>
                </a:lnTo>
                <a:lnTo>
                  <a:pt x="7" y="34"/>
                </a:lnTo>
                <a:lnTo>
                  <a:pt x="11" y="30"/>
                </a:lnTo>
                <a:lnTo>
                  <a:pt x="12" y="27"/>
                </a:lnTo>
                <a:lnTo>
                  <a:pt x="13" y="22"/>
                </a:lnTo>
                <a:lnTo>
                  <a:pt x="12" y="28"/>
                </a:lnTo>
                <a:lnTo>
                  <a:pt x="11" y="32"/>
                </a:lnTo>
                <a:lnTo>
                  <a:pt x="7" y="35"/>
                </a:lnTo>
                <a:lnTo>
                  <a:pt x="5"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8" name="Freeform 423"/>
          <p:cNvSpPr>
            <a:spLocks/>
          </p:cNvSpPr>
          <p:nvPr/>
        </p:nvSpPr>
        <p:spPr bwMode="auto">
          <a:xfrm>
            <a:off x="6049963" y="2546350"/>
            <a:ext cx="15875" cy="30163"/>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2147483646 w 28"/>
              <a:gd name="T19" fmla="*/ 2147483646 h 56"/>
              <a:gd name="T20" fmla="*/ 2147483646 w 28"/>
              <a:gd name="T21" fmla="*/ 2147483646 h 56"/>
              <a:gd name="T22" fmla="*/ 2147483646 w 28"/>
              <a:gd name="T23" fmla="*/ 2147483646 h 56"/>
              <a:gd name="T24" fmla="*/ 0 w 28"/>
              <a:gd name="T25" fmla="*/ 0 h 56"/>
              <a:gd name="T26" fmla="*/ 2147483646 w 28"/>
              <a:gd name="T27" fmla="*/ 2147483646 h 56"/>
              <a:gd name="T28" fmla="*/ 2147483646 w 28"/>
              <a:gd name="T29" fmla="*/ 2147483646 h 56"/>
              <a:gd name="T30" fmla="*/ 2147483646 w 28"/>
              <a:gd name="T31" fmla="*/ 2147483646 h 56"/>
              <a:gd name="T32" fmla="*/ 2147483646 w 28"/>
              <a:gd name="T33" fmla="*/ 2147483646 h 56"/>
              <a:gd name="T34" fmla="*/ 2147483646 w 28"/>
              <a:gd name="T35" fmla="*/ 2147483646 h 56"/>
              <a:gd name="T36" fmla="*/ 2147483646 w 28"/>
              <a:gd name="T37" fmla="*/ 2147483646 h 56"/>
              <a:gd name="T38" fmla="*/ 2147483646 w 28"/>
              <a:gd name="T39" fmla="*/ 2147483646 h 56"/>
              <a:gd name="T40" fmla="*/ 2147483646 w 28"/>
              <a:gd name="T41" fmla="*/ 2147483646 h 56"/>
              <a:gd name="T42" fmla="*/ 2147483646 w 28"/>
              <a:gd name="T43" fmla="*/ 2147483646 h 56"/>
              <a:gd name="T44" fmla="*/ 2147483646 w 28"/>
              <a:gd name="T45" fmla="*/ 2147483646 h 56"/>
              <a:gd name="T46" fmla="*/ 2147483646 w 28"/>
              <a:gd name="T47" fmla="*/ 2147483646 h 56"/>
              <a:gd name="T48" fmla="*/ 2147483646 w 28"/>
              <a:gd name="T49" fmla="*/ 214748364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56">
                <a:moveTo>
                  <a:pt x="26" y="56"/>
                </a:moveTo>
                <a:lnTo>
                  <a:pt x="26" y="52"/>
                </a:lnTo>
                <a:lnTo>
                  <a:pt x="28" y="46"/>
                </a:lnTo>
                <a:lnTo>
                  <a:pt x="26" y="41"/>
                </a:lnTo>
                <a:lnTo>
                  <a:pt x="26" y="35"/>
                </a:lnTo>
                <a:lnTo>
                  <a:pt x="25" y="31"/>
                </a:lnTo>
                <a:lnTo>
                  <a:pt x="24" y="26"/>
                </a:lnTo>
                <a:lnTo>
                  <a:pt x="20" y="19"/>
                </a:lnTo>
                <a:lnTo>
                  <a:pt x="18" y="16"/>
                </a:lnTo>
                <a:lnTo>
                  <a:pt x="13" y="11"/>
                </a:lnTo>
                <a:lnTo>
                  <a:pt x="10" y="7"/>
                </a:lnTo>
                <a:lnTo>
                  <a:pt x="6" y="4"/>
                </a:lnTo>
                <a:lnTo>
                  <a:pt x="0" y="0"/>
                </a:lnTo>
                <a:lnTo>
                  <a:pt x="6" y="5"/>
                </a:lnTo>
                <a:lnTo>
                  <a:pt x="10" y="7"/>
                </a:lnTo>
                <a:lnTo>
                  <a:pt x="13" y="11"/>
                </a:lnTo>
                <a:lnTo>
                  <a:pt x="18" y="16"/>
                </a:lnTo>
                <a:lnTo>
                  <a:pt x="20" y="19"/>
                </a:lnTo>
                <a:lnTo>
                  <a:pt x="22" y="26"/>
                </a:lnTo>
                <a:lnTo>
                  <a:pt x="24" y="31"/>
                </a:lnTo>
                <a:lnTo>
                  <a:pt x="25" y="35"/>
                </a:lnTo>
                <a:lnTo>
                  <a:pt x="26" y="41"/>
                </a:lnTo>
                <a:lnTo>
                  <a:pt x="26" y="46"/>
                </a:lnTo>
                <a:lnTo>
                  <a:pt x="26" y="51"/>
                </a:lnTo>
                <a:lnTo>
                  <a:pt x="26" y="5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69" name="Freeform 424"/>
          <p:cNvSpPr>
            <a:spLocks/>
          </p:cNvSpPr>
          <p:nvPr/>
        </p:nvSpPr>
        <p:spPr bwMode="auto">
          <a:xfrm>
            <a:off x="6059488" y="2547938"/>
            <a:ext cx="7937" cy="17462"/>
          </a:xfrm>
          <a:custGeom>
            <a:avLst/>
            <a:gdLst>
              <a:gd name="T0" fmla="*/ 2147483646 w 14"/>
              <a:gd name="T1" fmla="*/ 2147483646 h 31"/>
              <a:gd name="T2" fmla="*/ 2147483646 w 14"/>
              <a:gd name="T3" fmla="*/ 2147483646 h 31"/>
              <a:gd name="T4" fmla="*/ 2147483646 w 14"/>
              <a:gd name="T5" fmla="*/ 2147483646 h 31"/>
              <a:gd name="T6" fmla="*/ 0 w 1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1">
                <a:moveTo>
                  <a:pt x="14" y="31"/>
                </a:moveTo>
                <a:lnTo>
                  <a:pt x="10" y="20"/>
                </a:lnTo>
                <a:lnTo>
                  <a:pt x="6"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0" name="Line 425"/>
          <p:cNvSpPr>
            <a:spLocks noChangeShapeType="1"/>
          </p:cNvSpPr>
          <p:nvPr/>
        </p:nvSpPr>
        <p:spPr bwMode="auto">
          <a:xfrm>
            <a:off x="6084888" y="25828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71" name="Freeform 426"/>
          <p:cNvSpPr>
            <a:spLocks/>
          </p:cNvSpPr>
          <p:nvPr/>
        </p:nvSpPr>
        <p:spPr bwMode="auto">
          <a:xfrm>
            <a:off x="6162675" y="2589213"/>
            <a:ext cx="19050" cy="15875"/>
          </a:xfrm>
          <a:custGeom>
            <a:avLst/>
            <a:gdLst>
              <a:gd name="T0" fmla="*/ 2147483646 w 36"/>
              <a:gd name="T1" fmla="*/ 2147483646 h 31"/>
              <a:gd name="T2" fmla="*/ 2147483646 w 36"/>
              <a:gd name="T3" fmla="*/ 2147483646 h 31"/>
              <a:gd name="T4" fmla="*/ 2147483646 w 36"/>
              <a:gd name="T5" fmla="*/ 2147483646 h 31"/>
              <a:gd name="T6" fmla="*/ 2147483646 w 36"/>
              <a:gd name="T7" fmla="*/ 2147483646 h 31"/>
              <a:gd name="T8" fmla="*/ 2147483646 w 36"/>
              <a:gd name="T9" fmla="*/ 2147483646 h 31"/>
              <a:gd name="T10" fmla="*/ 2147483646 w 36"/>
              <a:gd name="T11" fmla="*/ 2147483646 h 31"/>
              <a:gd name="T12" fmla="*/ 2147483646 w 36"/>
              <a:gd name="T13" fmla="*/ 2147483646 h 31"/>
              <a:gd name="T14" fmla="*/ 2147483646 w 36"/>
              <a:gd name="T15" fmla="*/ 2147483646 h 31"/>
              <a:gd name="T16" fmla="*/ 2147483646 w 36"/>
              <a:gd name="T17" fmla="*/ 2147483646 h 31"/>
              <a:gd name="T18" fmla="*/ 2147483646 w 36"/>
              <a:gd name="T19" fmla="*/ 2147483646 h 31"/>
              <a:gd name="T20" fmla="*/ 2147483646 w 36"/>
              <a:gd name="T21" fmla="*/ 2147483646 h 31"/>
              <a:gd name="T22" fmla="*/ 0 w 36"/>
              <a:gd name="T23" fmla="*/ 2147483646 h 31"/>
              <a:gd name="T24" fmla="*/ 2147483646 w 36"/>
              <a:gd name="T25" fmla="*/ 2147483646 h 31"/>
              <a:gd name="T26" fmla="*/ 2147483646 w 36"/>
              <a:gd name="T27" fmla="*/ 2147483646 h 31"/>
              <a:gd name="T28" fmla="*/ 2147483646 w 36"/>
              <a:gd name="T29" fmla="*/ 2147483646 h 31"/>
              <a:gd name="T30" fmla="*/ 2147483646 w 36"/>
              <a:gd name="T31" fmla="*/ 2147483646 h 31"/>
              <a:gd name="T32" fmla="*/ 2147483646 w 36"/>
              <a:gd name="T33" fmla="*/ 2147483646 h 31"/>
              <a:gd name="T34" fmla="*/ 2147483646 w 36"/>
              <a:gd name="T35" fmla="*/ 2147483646 h 31"/>
              <a:gd name="T36" fmla="*/ 2147483646 w 36"/>
              <a:gd name="T37" fmla="*/ 2147483646 h 31"/>
              <a:gd name="T38" fmla="*/ 2147483646 w 36"/>
              <a:gd name="T39" fmla="*/ 2147483646 h 31"/>
              <a:gd name="T40" fmla="*/ 2147483646 w 36"/>
              <a:gd name="T41" fmla="*/ 2147483646 h 31"/>
              <a:gd name="T42" fmla="*/ 2147483646 w 36"/>
              <a:gd name="T43" fmla="*/ 2147483646 h 31"/>
              <a:gd name="T44" fmla="*/ 2147483646 w 36"/>
              <a:gd name="T45" fmla="*/ 2147483646 h 31"/>
              <a:gd name="T46" fmla="*/ 2147483646 w 36"/>
              <a:gd name="T47" fmla="*/ 2147483646 h 31"/>
              <a:gd name="T48" fmla="*/ 2147483646 w 36"/>
              <a:gd name="T49" fmla="*/ 2147483646 h 31"/>
              <a:gd name="T50" fmla="*/ 2147483646 w 36"/>
              <a:gd name="T51" fmla="*/ 2147483646 h 31"/>
              <a:gd name="T52" fmla="*/ 2147483646 w 36"/>
              <a:gd name="T53" fmla="*/ 2147483646 h 31"/>
              <a:gd name="T54" fmla="*/ 2147483646 w 36"/>
              <a:gd name="T55" fmla="*/ 2147483646 h 31"/>
              <a:gd name="T56" fmla="*/ 2147483646 w 36"/>
              <a:gd name="T57" fmla="*/ 2147483646 h 31"/>
              <a:gd name="T58" fmla="*/ 2147483646 w 36"/>
              <a:gd name="T59" fmla="*/ 2147483646 h 31"/>
              <a:gd name="T60" fmla="*/ 2147483646 w 36"/>
              <a:gd name="T61" fmla="*/ 2147483646 h 31"/>
              <a:gd name="T62" fmla="*/ 2147483646 w 36"/>
              <a:gd name="T63" fmla="*/ 2147483646 h 31"/>
              <a:gd name="T64" fmla="*/ 2147483646 w 36"/>
              <a:gd name="T65" fmla="*/ 2147483646 h 31"/>
              <a:gd name="T66" fmla="*/ 2147483646 w 36"/>
              <a:gd name="T67" fmla="*/ 2147483646 h 31"/>
              <a:gd name="T68" fmla="*/ 2147483646 w 36"/>
              <a:gd name="T69" fmla="*/ 2147483646 h 31"/>
              <a:gd name="T70" fmla="*/ 2147483646 w 36"/>
              <a:gd name="T71" fmla="*/ 2147483646 h 31"/>
              <a:gd name="T72" fmla="*/ 2147483646 w 36"/>
              <a:gd name="T73" fmla="*/ 2147483646 h 31"/>
              <a:gd name="T74" fmla="*/ 2147483646 w 36"/>
              <a:gd name="T75" fmla="*/ 2147483646 h 31"/>
              <a:gd name="T76" fmla="*/ 2147483646 w 36"/>
              <a:gd name="T77" fmla="*/ 2147483646 h 31"/>
              <a:gd name="T78" fmla="*/ 2147483646 w 36"/>
              <a:gd name="T79" fmla="*/ 2147483646 h 31"/>
              <a:gd name="T80" fmla="*/ 2147483646 w 36"/>
              <a:gd name="T81" fmla="*/ 2147483646 h 31"/>
              <a:gd name="T82" fmla="*/ 2147483646 w 36"/>
              <a:gd name="T83" fmla="*/ 2147483646 h 31"/>
              <a:gd name="T84" fmla="*/ 2147483646 w 36"/>
              <a:gd name="T85" fmla="*/ 2147483646 h 31"/>
              <a:gd name="T86" fmla="*/ 2147483646 w 36"/>
              <a:gd name="T87" fmla="*/ 2147483646 h 31"/>
              <a:gd name="T88" fmla="*/ 2147483646 w 36"/>
              <a:gd name="T89" fmla="*/ 2147483646 h 31"/>
              <a:gd name="T90" fmla="*/ 2147483646 w 36"/>
              <a:gd name="T91" fmla="*/ 2147483646 h 31"/>
              <a:gd name="T92" fmla="*/ 2147483646 w 36"/>
              <a:gd name="T93" fmla="*/ 2147483646 h 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31">
                <a:moveTo>
                  <a:pt x="22" y="0"/>
                </a:moveTo>
                <a:lnTo>
                  <a:pt x="22" y="1"/>
                </a:lnTo>
                <a:lnTo>
                  <a:pt x="22" y="2"/>
                </a:lnTo>
                <a:lnTo>
                  <a:pt x="21" y="4"/>
                </a:lnTo>
                <a:lnTo>
                  <a:pt x="21" y="6"/>
                </a:lnTo>
                <a:lnTo>
                  <a:pt x="19" y="7"/>
                </a:lnTo>
                <a:lnTo>
                  <a:pt x="19" y="8"/>
                </a:lnTo>
                <a:lnTo>
                  <a:pt x="16" y="9"/>
                </a:lnTo>
                <a:lnTo>
                  <a:pt x="16" y="11"/>
                </a:lnTo>
                <a:lnTo>
                  <a:pt x="16" y="12"/>
                </a:lnTo>
                <a:lnTo>
                  <a:pt x="15" y="13"/>
                </a:lnTo>
                <a:lnTo>
                  <a:pt x="15" y="15"/>
                </a:lnTo>
                <a:lnTo>
                  <a:pt x="14" y="16"/>
                </a:lnTo>
                <a:lnTo>
                  <a:pt x="14" y="19"/>
                </a:lnTo>
                <a:lnTo>
                  <a:pt x="13" y="20"/>
                </a:lnTo>
                <a:lnTo>
                  <a:pt x="13" y="21"/>
                </a:lnTo>
                <a:lnTo>
                  <a:pt x="10" y="22"/>
                </a:lnTo>
                <a:lnTo>
                  <a:pt x="10" y="23"/>
                </a:lnTo>
                <a:lnTo>
                  <a:pt x="9" y="25"/>
                </a:lnTo>
                <a:lnTo>
                  <a:pt x="8" y="27"/>
                </a:lnTo>
                <a:lnTo>
                  <a:pt x="8" y="28"/>
                </a:lnTo>
                <a:lnTo>
                  <a:pt x="6" y="29"/>
                </a:lnTo>
                <a:lnTo>
                  <a:pt x="6" y="31"/>
                </a:lnTo>
                <a:lnTo>
                  <a:pt x="0" y="31"/>
                </a:lnTo>
                <a:lnTo>
                  <a:pt x="0" y="29"/>
                </a:lnTo>
                <a:lnTo>
                  <a:pt x="1" y="28"/>
                </a:lnTo>
                <a:lnTo>
                  <a:pt x="2" y="27"/>
                </a:lnTo>
                <a:lnTo>
                  <a:pt x="2" y="25"/>
                </a:lnTo>
                <a:lnTo>
                  <a:pt x="4" y="23"/>
                </a:lnTo>
                <a:lnTo>
                  <a:pt x="4" y="22"/>
                </a:lnTo>
                <a:lnTo>
                  <a:pt x="6" y="22"/>
                </a:lnTo>
                <a:lnTo>
                  <a:pt x="6" y="21"/>
                </a:lnTo>
                <a:lnTo>
                  <a:pt x="8" y="20"/>
                </a:lnTo>
                <a:lnTo>
                  <a:pt x="8" y="19"/>
                </a:lnTo>
                <a:lnTo>
                  <a:pt x="9" y="16"/>
                </a:lnTo>
                <a:lnTo>
                  <a:pt x="9" y="15"/>
                </a:lnTo>
                <a:lnTo>
                  <a:pt x="10" y="13"/>
                </a:lnTo>
                <a:lnTo>
                  <a:pt x="10" y="12"/>
                </a:lnTo>
                <a:lnTo>
                  <a:pt x="13" y="11"/>
                </a:lnTo>
                <a:lnTo>
                  <a:pt x="13" y="9"/>
                </a:lnTo>
                <a:lnTo>
                  <a:pt x="14" y="8"/>
                </a:lnTo>
                <a:lnTo>
                  <a:pt x="14" y="7"/>
                </a:lnTo>
                <a:lnTo>
                  <a:pt x="15" y="6"/>
                </a:lnTo>
                <a:lnTo>
                  <a:pt x="15" y="4"/>
                </a:lnTo>
                <a:lnTo>
                  <a:pt x="15" y="2"/>
                </a:lnTo>
                <a:lnTo>
                  <a:pt x="16" y="1"/>
                </a:lnTo>
                <a:lnTo>
                  <a:pt x="16" y="0"/>
                </a:lnTo>
                <a:lnTo>
                  <a:pt x="16" y="9"/>
                </a:lnTo>
                <a:lnTo>
                  <a:pt x="19" y="8"/>
                </a:lnTo>
                <a:lnTo>
                  <a:pt x="31" y="8"/>
                </a:lnTo>
                <a:lnTo>
                  <a:pt x="32" y="7"/>
                </a:lnTo>
                <a:lnTo>
                  <a:pt x="32" y="6"/>
                </a:lnTo>
                <a:lnTo>
                  <a:pt x="36" y="2"/>
                </a:lnTo>
                <a:lnTo>
                  <a:pt x="36" y="1"/>
                </a:lnTo>
                <a:lnTo>
                  <a:pt x="36" y="0"/>
                </a:lnTo>
                <a:lnTo>
                  <a:pt x="32" y="1"/>
                </a:lnTo>
                <a:lnTo>
                  <a:pt x="32" y="4"/>
                </a:lnTo>
                <a:lnTo>
                  <a:pt x="32" y="6"/>
                </a:lnTo>
                <a:lnTo>
                  <a:pt x="31" y="7"/>
                </a:lnTo>
                <a:lnTo>
                  <a:pt x="31" y="8"/>
                </a:lnTo>
                <a:lnTo>
                  <a:pt x="30" y="9"/>
                </a:lnTo>
                <a:lnTo>
                  <a:pt x="30" y="11"/>
                </a:lnTo>
                <a:lnTo>
                  <a:pt x="28" y="13"/>
                </a:lnTo>
                <a:lnTo>
                  <a:pt x="28" y="15"/>
                </a:lnTo>
                <a:lnTo>
                  <a:pt x="30" y="13"/>
                </a:lnTo>
                <a:lnTo>
                  <a:pt x="30" y="12"/>
                </a:lnTo>
                <a:lnTo>
                  <a:pt x="31" y="9"/>
                </a:lnTo>
                <a:lnTo>
                  <a:pt x="31" y="8"/>
                </a:lnTo>
                <a:lnTo>
                  <a:pt x="28" y="15"/>
                </a:lnTo>
                <a:lnTo>
                  <a:pt x="27" y="16"/>
                </a:lnTo>
                <a:lnTo>
                  <a:pt x="27" y="19"/>
                </a:lnTo>
                <a:lnTo>
                  <a:pt x="28" y="16"/>
                </a:lnTo>
                <a:lnTo>
                  <a:pt x="28" y="15"/>
                </a:lnTo>
                <a:lnTo>
                  <a:pt x="27" y="19"/>
                </a:lnTo>
                <a:lnTo>
                  <a:pt x="27" y="20"/>
                </a:lnTo>
                <a:lnTo>
                  <a:pt x="25" y="21"/>
                </a:lnTo>
                <a:lnTo>
                  <a:pt x="25" y="22"/>
                </a:lnTo>
                <a:lnTo>
                  <a:pt x="27" y="21"/>
                </a:lnTo>
                <a:lnTo>
                  <a:pt x="27" y="19"/>
                </a:lnTo>
                <a:lnTo>
                  <a:pt x="25" y="22"/>
                </a:lnTo>
                <a:lnTo>
                  <a:pt x="24" y="25"/>
                </a:lnTo>
                <a:lnTo>
                  <a:pt x="25" y="23"/>
                </a:lnTo>
                <a:lnTo>
                  <a:pt x="25" y="22"/>
                </a:lnTo>
                <a:lnTo>
                  <a:pt x="24" y="25"/>
                </a:lnTo>
                <a:lnTo>
                  <a:pt x="24" y="27"/>
                </a:lnTo>
                <a:lnTo>
                  <a:pt x="24" y="25"/>
                </a:lnTo>
                <a:lnTo>
                  <a:pt x="24" y="27"/>
                </a:lnTo>
                <a:lnTo>
                  <a:pt x="22" y="28"/>
                </a:lnTo>
                <a:lnTo>
                  <a:pt x="24" y="27"/>
                </a:lnTo>
                <a:lnTo>
                  <a:pt x="22" y="28"/>
                </a:lnTo>
                <a:lnTo>
                  <a:pt x="21" y="29"/>
                </a:lnTo>
                <a:lnTo>
                  <a:pt x="21" y="31"/>
                </a:lnTo>
                <a:lnTo>
                  <a:pt x="22" y="29"/>
                </a:lnTo>
                <a:lnTo>
                  <a:pt x="22"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2" name="Freeform 427"/>
          <p:cNvSpPr>
            <a:spLocks/>
          </p:cNvSpPr>
          <p:nvPr/>
        </p:nvSpPr>
        <p:spPr bwMode="auto">
          <a:xfrm>
            <a:off x="6100763" y="2589213"/>
            <a:ext cx="15875" cy="15875"/>
          </a:xfrm>
          <a:custGeom>
            <a:avLst/>
            <a:gdLst>
              <a:gd name="T0" fmla="*/ 2147483646 w 30"/>
              <a:gd name="T1" fmla="*/ 2147483646 h 32"/>
              <a:gd name="T2" fmla="*/ 2147483646 w 30"/>
              <a:gd name="T3" fmla="*/ 2147483646 h 32"/>
              <a:gd name="T4" fmla="*/ 2147483646 w 30"/>
              <a:gd name="T5" fmla="*/ 2147483646 h 32"/>
              <a:gd name="T6" fmla="*/ 2147483646 w 30"/>
              <a:gd name="T7" fmla="*/ 2147483646 h 32"/>
              <a:gd name="T8" fmla="*/ 2147483646 w 30"/>
              <a:gd name="T9" fmla="*/ 2147483646 h 32"/>
              <a:gd name="T10" fmla="*/ 2147483646 w 30"/>
              <a:gd name="T11" fmla="*/ 2147483646 h 32"/>
              <a:gd name="T12" fmla="*/ 2147483646 w 30"/>
              <a:gd name="T13" fmla="*/ 2147483646 h 32"/>
              <a:gd name="T14" fmla="*/ 2147483646 w 30"/>
              <a:gd name="T15" fmla="*/ 2147483646 h 32"/>
              <a:gd name="T16" fmla="*/ 2147483646 w 30"/>
              <a:gd name="T17" fmla="*/ 2147483646 h 32"/>
              <a:gd name="T18" fmla="*/ 2147483646 w 30"/>
              <a:gd name="T19" fmla="*/ 2147483646 h 32"/>
              <a:gd name="T20" fmla="*/ 2147483646 w 30"/>
              <a:gd name="T21" fmla="*/ 2147483646 h 32"/>
              <a:gd name="T22" fmla="*/ 2147483646 w 30"/>
              <a:gd name="T23" fmla="*/ 2147483646 h 32"/>
              <a:gd name="T24" fmla="*/ 2147483646 w 30"/>
              <a:gd name="T25" fmla="*/ 2147483646 h 32"/>
              <a:gd name="T26" fmla="*/ 2147483646 w 30"/>
              <a:gd name="T27" fmla="*/ 2147483646 h 32"/>
              <a:gd name="T28" fmla="*/ 2147483646 w 30"/>
              <a:gd name="T29" fmla="*/ 2147483646 h 32"/>
              <a:gd name="T30" fmla="*/ 2147483646 w 30"/>
              <a:gd name="T31" fmla="*/ 2147483646 h 32"/>
              <a:gd name="T32" fmla="*/ 2147483646 w 30"/>
              <a:gd name="T33" fmla="*/ 2147483646 h 32"/>
              <a:gd name="T34" fmla="*/ 2147483646 w 30"/>
              <a:gd name="T35" fmla="*/ 2147483646 h 32"/>
              <a:gd name="T36" fmla="*/ 2147483646 w 30"/>
              <a:gd name="T37" fmla="*/ 2147483646 h 32"/>
              <a:gd name="T38" fmla="*/ 2147483646 w 30"/>
              <a:gd name="T39" fmla="*/ 2147483646 h 32"/>
              <a:gd name="T40" fmla="*/ 2147483646 w 30"/>
              <a:gd name="T41" fmla="*/ 2147483646 h 32"/>
              <a:gd name="T42" fmla="*/ 2147483646 w 30"/>
              <a:gd name="T43" fmla="*/ 2147483646 h 32"/>
              <a:gd name="T44" fmla="*/ 2147483646 w 30"/>
              <a:gd name="T45" fmla="*/ 2147483646 h 32"/>
              <a:gd name="T46" fmla="*/ 2147483646 w 30"/>
              <a:gd name="T47" fmla="*/ 2147483646 h 32"/>
              <a:gd name="T48" fmla="*/ 2147483646 w 30"/>
              <a:gd name="T49" fmla="*/ 2147483646 h 32"/>
              <a:gd name="T50" fmla="*/ 2147483646 w 30"/>
              <a:gd name="T51" fmla="*/ 2147483646 h 32"/>
              <a:gd name="T52" fmla="*/ 2147483646 w 30"/>
              <a:gd name="T53" fmla="*/ 2147483646 h 32"/>
              <a:gd name="T54" fmla="*/ 2147483646 w 30"/>
              <a:gd name="T55" fmla="*/ 2147483646 h 32"/>
              <a:gd name="T56" fmla="*/ 2147483646 w 30"/>
              <a:gd name="T57" fmla="*/ 2147483646 h 32"/>
              <a:gd name="T58" fmla="*/ 2147483646 w 30"/>
              <a:gd name="T59" fmla="*/ 2147483646 h 32"/>
              <a:gd name="T60" fmla="*/ 2147483646 w 30"/>
              <a:gd name="T61" fmla="*/ 2147483646 h 32"/>
              <a:gd name="T62" fmla="*/ 2147483646 w 30"/>
              <a:gd name="T63" fmla="*/ 2147483646 h 32"/>
              <a:gd name="T64" fmla="*/ 2147483646 w 30"/>
              <a:gd name="T65" fmla="*/ 2147483646 h 32"/>
              <a:gd name="T66" fmla="*/ 2147483646 w 30"/>
              <a:gd name="T67" fmla="*/ 2147483646 h 32"/>
              <a:gd name="T68" fmla="*/ 0 w 30"/>
              <a:gd name="T69" fmla="*/ 0 h 32"/>
              <a:gd name="T70" fmla="*/ 0 w 30"/>
              <a:gd name="T71" fmla="*/ 2147483646 h 32"/>
              <a:gd name="T72" fmla="*/ 0 w 30"/>
              <a:gd name="T73" fmla="*/ 2147483646 h 32"/>
              <a:gd name="T74" fmla="*/ 2147483646 w 30"/>
              <a:gd name="T75" fmla="*/ 2147483646 h 32"/>
              <a:gd name="T76" fmla="*/ 2147483646 w 30"/>
              <a:gd name="T77" fmla="*/ 2147483646 h 32"/>
              <a:gd name="T78" fmla="*/ 2147483646 w 30"/>
              <a:gd name="T79" fmla="*/ 2147483646 h 32"/>
              <a:gd name="T80" fmla="*/ 2147483646 w 30"/>
              <a:gd name="T81" fmla="*/ 2147483646 h 32"/>
              <a:gd name="T82" fmla="*/ 2147483646 w 30"/>
              <a:gd name="T83" fmla="*/ 2147483646 h 32"/>
              <a:gd name="T84" fmla="*/ 2147483646 w 30"/>
              <a:gd name="T85" fmla="*/ 2147483646 h 32"/>
              <a:gd name="T86" fmla="*/ 2147483646 w 30"/>
              <a:gd name="T87" fmla="*/ 2147483646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 h="32">
                <a:moveTo>
                  <a:pt x="29" y="29"/>
                </a:moveTo>
                <a:lnTo>
                  <a:pt x="30" y="30"/>
                </a:lnTo>
                <a:lnTo>
                  <a:pt x="30" y="32"/>
                </a:lnTo>
                <a:lnTo>
                  <a:pt x="29" y="29"/>
                </a:lnTo>
                <a:lnTo>
                  <a:pt x="29" y="28"/>
                </a:lnTo>
                <a:lnTo>
                  <a:pt x="27" y="26"/>
                </a:lnTo>
                <a:lnTo>
                  <a:pt x="27" y="24"/>
                </a:lnTo>
                <a:lnTo>
                  <a:pt x="27" y="23"/>
                </a:lnTo>
                <a:lnTo>
                  <a:pt x="26" y="22"/>
                </a:lnTo>
                <a:lnTo>
                  <a:pt x="26" y="21"/>
                </a:lnTo>
                <a:lnTo>
                  <a:pt x="26" y="20"/>
                </a:lnTo>
                <a:lnTo>
                  <a:pt x="24" y="17"/>
                </a:lnTo>
                <a:lnTo>
                  <a:pt x="24" y="16"/>
                </a:lnTo>
                <a:lnTo>
                  <a:pt x="24" y="14"/>
                </a:lnTo>
                <a:lnTo>
                  <a:pt x="24" y="13"/>
                </a:lnTo>
                <a:lnTo>
                  <a:pt x="24" y="12"/>
                </a:lnTo>
                <a:lnTo>
                  <a:pt x="23" y="12"/>
                </a:lnTo>
                <a:lnTo>
                  <a:pt x="23" y="10"/>
                </a:lnTo>
                <a:lnTo>
                  <a:pt x="23" y="9"/>
                </a:lnTo>
                <a:lnTo>
                  <a:pt x="23" y="8"/>
                </a:lnTo>
                <a:lnTo>
                  <a:pt x="21" y="7"/>
                </a:lnTo>
                <a:lnTo>
                  <a:pt x="21" y="5"/>
                </a:lnTo>
                <a:lnTo>
                  <a:pt x="21" y="3"/>
                </a:lnTo>
                <a:lnTo>
                  <a:pt x="21" y="2"/>
                </a:lnTo>
                <a:lnTo>
                  <a:pt x="21" y="1"/>
                </a:lnTo>
                <a:lnTo>
                  <a:pt x="15" y="1"/>
                </a:lnTo>
                <a:lnTo>
                  <a:pt x="15" y="2"/>
                </a:lnTo>
                <a:lnTo>
                  <a:pt x="15" y="3"/>
                </a:lnTo>
                <a:lnTo>
                  <a:pt x="15" y="5"/>
                </a:lnTo>
                <a:lnTo>
                  <a:pt x="15" y="7"/>
                </a:lnTo>
                <a:lnTo>
                  <a:pt x="17" y="8"/>
                </a:lnTo>
                <a:lnTo>
                  <a:pt x="17" y="9"/>
                </a:lnTo>
                <a:lnTo>
                  <a:pt x="17" y="10"/>
                </a:lnTo>
                <a:lnTo>
                  <a:pt x="17" y="12"/>
                </a:lnTo>
                <a:lnTo>
                  <a:pt x="17" y="13"/>
                </a:lnTo>
                <a:lnTo>
                  <a:pt x="20" y="14"/>
                </a:lnTo>
                <a:lnTo>
                  <a:pt x="20" y="16"/>
                </a:lnTo>
                <a:lnTo>
                  <a:pt x="20" y="17"/>
                </a:lnTo>
                <a:lnTo>
                  <a:pt x="20" y="20"/>
                </a:lnTo>
                <a:lnTo>
                  <a:pt x="21" y="21"/>
                </a:lnTo>
                <a:lnTo>
                  <a:pt x="21" y="22"/>
                </a:lnTo>
                <a:lnTo>
                  <a:pt x="21" y="23"/>
                </a:lnTo>
                <a:lnTo>
                  <a:pt x="23" y="24"/>
                </a:lnTo>
                <a:lnTo>
                  <a:pt x="23" y="26"/>
                </a:lnTo>
                <a:lnTo>
                  <a:pt x="23" y="28"/>
                </a:lnTo>
                <a:lnTo>
                  <a:pt x="23" y="29"/>
                </a:lnTo>
                <a:lnTo>
                  <a:pt x="24" y="30"/>
                </a:lnTo>
                <a:lnTo>
                  <a:pt x="24" y="32"/>
                </a:lnTo>
                <a:lnTo>
                  <a:pt x="9" y="32"/>
                </a:lnTo>
                <a:lnTo>
                  <a:pt x="9" y="30"/>
                </a:lnTo>
                <a:lnTo>
                  <a:pt x="8" y="29"/>
                </a:lnTo>
                <a:lnTo>
                  <a:pt x="8" y="26"/>
                </a:lnTo>
                <a:lnTo>
                  <a:pt x="8" y="24"/>
                </a:lnTo>
                <a:lnTo>
                  <a:pt x="8" y="23"/>
                </a:lnTo>
                <a:lnTo>
                  <a:pt x="7" y="22"/>
                </a:lnTo>
                <a:lnTo>
                  <a:pt x="7" y="21"/>
                </a:lnTo>
                <a:lnTo>
                  <a:pt x="7" y="20"/>
                </a:lnTo>
                <a:lnTo>
                  <a:pt x="7" y="17"/>
                </a:lnTo>
                <a:lnTo>
                  <a:pt x="7" y="16"/>
                </a:lnTo>
                <a:lnTo>
                  <a:pt x="6" y="13"/>
                </a:lnTo>
                <a:lnTo>
                  <a:pt x="6" y="12"/>
                </a:lnTo>
                <a:lnTo>
                  <a:pt x="6" y="10"/>
                </a:lnTo>
                <a:lnTo>
                  <a:pt x="6" y="9"/>
                </a:lnTo>
                <a:lnTo>
                  <a:pt x="6" y="8"/>
                </a:lnTo>
                <a:lnTo>
                  <a:pt x="5" y="7"/>
                </a:lnTo>
                <a:lnTo>
                  <a:pt x="5" y="3"/>
                </a:lnTo>
                <a:lnTo>
                  <a:pt x="5" y="2"/>
                </a:lnTo>
                <a:lnTo>
                  <a:pt x="5" y="1"/>
                </a:lnTo>
                <a:lnTo>
                  <a:pt x="0" y="2"/>
                </a:lnTo>
                <a:lnTo>
                  <a:pt x="0" y="0"/>
                </a:lnTo>
                <a:lnTo>
                  <a:pt x="0" y="2"/>
                </a:lnTo>
                <a:lnTo>
                  <a:pt x="0" y="3"/>
                </a:lnTo>
                <a:lnTo>
                  <a:pt x="0" y="5"/>
                </a:lnTo>
                <a:lnTo>
                  <a:pt x="0" y="7"/>
                </a:lnTo>
                <a:lnTo>
                  <a:pt x="1" y="8"/>
                </a:lnTo>
                <a:lnTo>
                  <a:pt x="1" y="10"/>
                </a:lnTo>
                <a:lnTo>
                  <a:pt x="1" y="12"/>
                </a:lnTo>
                <a:lnTo>
                  <a:pt x="1" y="13"/>
                </a:lnTo>
                <a:lnTo>
                  <a:pt x="1" y="14"/>
                </a:lnTo>
                <a:lnTo>
                  <a:pt x="1" y="16"/>
                </a:lnTo>
                <a:lnTo>
                  <a:pt x="5" y="20"/>
                </a:lnTo>
                <a:lnTo>
                  <a:pt x="5" y="21"/>
                </a:lnTo>
                <a:lnTo>
                  <a:pt x="5" y="22"/>
                </a:lnTo>
                <a:lnTo>
                  <a:pt x="5" y="23"/>
                </a:lnTo>
                <a:lnTo>
                  <a:pt x="6" y="24"/>
                </a:lnTo>
                <a:lnTo>
                  <a:pt x="6" y="26"/>
                </a:lnTo>
                <a:lnTo>
                  <a:pt x="6" y="28"/>
                </a:lnTo>
                <a:lnTo>
                  <a:pt x="6" y="30"/>
                </a:lnTo>
                <a:lnTo>
                  <a:pt x="7"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3" name="Freeform 428"/>
          <p:cNvSpPr>
            <a:spLocks/>
          </p:cNvSpPr>
          <p:nvPr/>
        </p:nvSpPr>
        <p:spPr bwMode="auto">
          <a:xfrm>
            <a:off x="6084888" y="2589213"/>
            <a:ext cx="6350" cy="15875"/>
          </a:xfrm>
          <a:custGeom>
            <a:avLst/>
            <a:gdLst>
              <a:gd name="T0" fmla="*/ 2147483646 w 13"/>
              <a:gd name="T1" fmla="*/ 2147483646 h 32"/>
              <a:gd name="T2" fmla="*/ 2147483646 w 13"/>
              <a:gd name="T3" fmla="*/ 2147483646 h 32"/>
              <a:gd name="T4" fmla="*/ 2147483646 w 13"/>
              <a:gd name="T5" fmla="*/ 2147483646 h 32"/>
              <a:gd name="T6" fmla="*/ 2147483646 w 13"/>
              <a:gd name="T7" fmla="*/ 2147483646 h 32"/>
              <a:gd name="T8" fmla="*/ 2147483646 w 13"/>
              <a:gd name="T9" fmla="*/ 2147483646 h 32"/>
              <a:gd name="T10" fmla="*/ 2147483646 w 13"/>
              <a:gd name="T11" fmla="*/ 2147483646 h 32"/>
              <a:gd name="T12" fmla="*/ 2147483646 w 13"/>
              <a:gd name="T13" fmla="*/ 2147483646 h 32"/>
              <a:gd name="T14" fmla="*/ 2147483646 w 13"/>
              <a:gd name="T15" fmla="*/ 2147483646 h 32"/>
              <a:gd name="T16" fmla="*/ 2147483646 w 13"/>
              <a:gd name="T17" fmla="*/ 2147483646 h 32"/>
              <a:gd name="T18" fmla="*/ 2147483646 w 13"/>
              <a:gd name="T19" fmla="*/ 2147483646 h 32"/>
              <a:gd name="T20" fmla="*/ 2147483646 w 13"/>
              <a:gd name="T21" fmla="*/ 2147483646 h 32"/>
              <a:gd name="T22" fmla="*/ 2147483646 w 13"/>
              <a:gd name="T23" fmla="*/ 2147483646 h 32"/>
              <a:gd name="T24" fmla="*/ 2147483646 w 13"/>
              <a:gd name="T25" fmla="*/ 2147483646 h 32"/>
              <a:gd name="T26" fmla="*/ 2147483646 w 13"/>
              <a:gd name="T27" fmla="*/ 2147483646 h 32"/>
              <a:gd name="T28" fmla="*/ 2147483646 w 13"/>
              <a:gd name="T29" fmla="*/ 2147483646 h 32"/>
              <a:gd name="T30" fmla="*/ 2147483646 w 13"/>
              <a:gd name="T31" fmla="*/ 2147483646 h 32"/>
              <a:gd name="T32" fmla="*/ 2147483646 w 13"/>
              <a:gd name="T33" fmla="*/ 2147483646 h 32"/>
              <a:gd name="T34" fmla="*/ 2147483646 w 13"/>
              <a:gd name="T35" fmla="*/ 2147483646 h 32"/>
              <a:gd name="T36" fmla="*/ 2147483646 w 13"/>
              <a:gd name="T37" fmla="*/ 0 h 32"/>
              <a:gd name="T38" fmla="*/ 2147483646 w 13"/>
              <a:gd name="T39" fmla="*/ 2147483646 h 32"/>
              <a:gd name="T40" fmla="*/ 2147483646 w 13"/>
              <a:gd name="T41" fmla="*/ 2147483646 h 32"/>
              <a:gd name="T42" fmla="*/ 2147483646 w 13"/>
              <a:gd name="T43" fmla="*/ 2147483646 h 32"/>
              <a:gd name="T44" fmla="*/ 2147483646 w 13"/>
              <a:gd name="T45" fmla="*/ 2147483646 h 32"/>
              <a:gd name="T46" fmla="*/ 2147483646 w 13"/>
              <a:gd name="T47" fmla="*/ 2147483646 h 32"/>
              <a:gd name="T48" fmla="*/ 2147483646 w 13"/>
              <a:gd name="T49" fmla="*/ 2147483646 h 32"/>
              <a:gd name="T50" fmla="*/ 2147483646 w 13"/>
              <a:gd name="T51" fmla="*/ 2147483646 h 32"/>
              <a:gd name="T52" fmla="*/ 2147483646 w 13"/>
              <a:gd name="T53" fmla="*/ 2147483646 h 32"/>
              <a:gd name="T54" fmla="*/ 2147483646 w 13"/>
              <a:gd name="T55" fmla="*/ 2147483646 h 32"/>
              <a:gd name="T56" fmla="*/ 2147483646 w 13"/>
              <a:gd name="T57" fmla="*/ 2147483646 h 32"/>
              <a:gd name="T58" fmla="*/ 2147483646 w 13"/>
              <a:gd name="T59" fmla="*/ 2147483646 h 32"/>
              <a:gd name="T60" fmla="*/ 2147483646 w 13"/>
              <a:gd name="T61" fmla="*/ 2147483646 h 32"/>
              <a:gd name="T62" fmla="*/ 2147483646 w 13"/>
              <a:gd name="T63" fmla="*/ 2147483646 h 32"/>
              <a:gd name="T64" fmla="*/ 2147483646 w 13"/>
              <a:gd name="T65" fmla="*/ 2147483646 h 32"/>
              <a:gd name="T66" fmla="*/ 2147483646 w 13"/>
              <a:gd name="T67" fmla="*/ 2147483646 h 32"/>
              <a:gd name="T68" fmla="*/ 2147483646 w 13"/>
              <a:gd name="T69" fmla="*/ 2147483646 h 32"/>
              <a:gd name="T70" fmla="*/ 2147483646 w 13"/>
              <a:gd name="T71" fmla="*/ 2147483646 h 32"/>
              <a:gd name="T72" fmla="*/ 2147483646 w 13"/>
              <a:gd name="T73" fmla="*/ 2147483646 h 32"/>
              <a:gd name="T74" fmla="*/ 2147483646 w 13"/>
              <a:gd name="T75" fmla="*/ 2147483646 h 32"/>
              <a:gd name="T76" fmla="*/ 2147483646 w 13"/>
              <a:gd name="T77" fmla="*/ 2147483646 h 32"/>
              <a:gd name="T78" fmla="*/ 2147483646 w 13"/>
              <a:gd name="T79" fmla="*/ 2147483646 h 32"/>
              <a:gd name="T80" fmla="*/ 2147483646 w 13"/>
              <a:gd name="T81" fmla="*/ 2147483646 h 32"/>
              <a:gd name="T82" fmla="*/ 2147483646 w 13"/>
              <a:gd name="T83" fmla="*/ 2147483646 h 32"/>
              <a:gd name="T84" fmla="*/ 2147483646 w 13"/>
              <a:gd name="T85" fmla="*/ 2147483646 h 32"/>
              <a:gd name="T86" fmla="*/ 2147483646 w 13"/>
              <a:gd name="T87" fmla="*/ 2147483646 h 32"/>
              <a:gd name="T88" fmla="*/ 2147483646 w 13"/>
              <a:gd name="T89" fmla="*/ 2147483646 h 32"/>
              <a:gd name="T90" fmla="*/ 2147483646 w 13"/>
              <a:gd name="T91" fmla="*/ 2147483646 h 32"/>
              <a:gd name="T92" fmla="*/ 2147483646 w 13"/>
              <a:gd name="T93" fmla="*/ 2147483646 h 32"/>
              <a:gd name="T94" fmla="*/ 2147483646 w 13"/>
              <a:gd name="T95" fmla="*/ 2147483646 h 32"/>
              <a:gd name="T96" fmla="*/ 2147483646 w 13"/>
              <a:gd name="T97" fmla="*/ 2147483646 h 32"/>
              <a:gd name="T98" fmla="*/ 0 w 13"/>
              <a:gd name="T99" fmla="*/ 2147483646 h 32"/>
              <a:gd name="T100" fmla="*/ 0 w 13"/>
              <a:gd name="T101" fmla="*/ 2147483646 h 32"/>
              <a:gd name="T102" fmla="*/ 2147483646 w 13"/>
              <a:gd name="T103" fmla="*/ 2147483646 h 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 h="32">
                <a:moveTo>
                  <a:pt x="10" y="30"/>
                </a:moveTo>
                <a:lnTo>
                  <a:pt x="10" y="29"/>
                </a:lnTo>
                <a:lnTo>
                  <a:pt x="10" y="28"/>
                </a:lnTo>
                <a:lnTo>
                  <a:pt x="8" y="26"/>
                </a:lnTo>
                <a:lnTo>
                  <a:pt x="8" y="24"/>
                </a:lnTo>
                <a:lnTo>
                  <a:pt x="8" y="22"/>
                </a:lnTo>
                <a:lnTo>
                  <a:pt x="8" y="21"/>
                </a:lnTo>
                <a:lnTo>
                  <a:pt x="7" y="20"/>
                </a:lnTo>
                <a:lnTo>
                  <a:pt x="7" y="17"/>
                </a:lnTo>
                <a:lnTo>
                  <a:pt x="7" y="14"/>
                </a:lnTo>
                <a:lnTo>
                  <a:pt x="7" y="13"/>
                </a:lnTo>
                <a:lnTo>
                  <a:pt x="7" y="12"/>
                </a:lnTo>
                <a:lnTo>
                  <a:pt x="13" y="10"/>
                </a:lnTo>
                <a:lnTo>
                  <a:pt x="7" y="9"/>
                </a:lnTo>
                <a:lnTo>
                  <a:pt x="4" y="12"/>
                </a:lnTo>
                <a:lnTo>
                  <a:pt x="5" y="12"/>
                </a:lnTo>
                <a:lnTo>
                  <a:pt x="7" y="12"/>
                </a:lnTo>
                <a:lnTo>
                  <a:pt x="7" y="9"/>
                </a:lnTo>
                <a:lnTo>
                  <a:pt x="4" y="9"/>
                </a:lnTo>
                <a:lnTo>
                  <a:pt x="4" y="10"/>
                </a:lnTo>
                <a:lnTo>
                  <a:pt x="4" y="12"/>
                </a:lnTo>
                <a:lnTo>
                  <a:pt x="1" y="12"/>
                </a:lnTo>
                <a:lnTo>
                  <a:pt x="1" y="10"/>
                </a:lnTo>
                <a:lnTo>
                  <a:pt x="1" y="9"/>
                </a:lnTo>
                <a:lnTo>
                  <a:pt x="1" y="7"/>
                </a:lnTo>
                <a:lnTo>
                  <a:pt x="4" y="9"/>
                </a:lnTo>
                <a:lnTo>
                  <a:pt x="5" y="7"/>
                </a:lnTo>
                <a:lnTo>
                  <a:pt x="5" y="5"/>
                </a:lnTo>
                <a:lnTo>
                  <a:pt x="5" y="7"/>
                </a:lnTo>
                <a:lnTo>
                  <a:pt x="7" y="3"/>
                </a:lnTo>
                <a:lnTo>
                  <a:pt x="7" y="2"/>
                </a:lnTo>
                <a:lnTo>
                  <a:pt x="7" y="3"/>
                </a:lnTo>
                <a:lnTo>
                  <a:pt x="8" y="3"/>
                </a:lnTo>
                <a:lnTo>
                  <a:pt x="8" y="2"/>
                </a:lnTo>
                <a:lnTo>
                  <a:pt x="8" y="1"/>
                </a:lnTo>
                <a:lnTo>
                  <a:pt x="7" y="2"/>
                </a:lnTo>
                <a:lnTo>
                  <a:pt x="5" y="2"/>
                </a:lnTo>
                <a:lnTo>
                  <a:pt x="5" y="0"/>
                </a:lnTo>
                <a:lnTo>
                  <a:pt x="7" y="3"/>
                </a:lnTo>
                <a:lnTo>
                  <a:pt x="7" y="5"/>
                </a:lnTo>
                <a:lnTo>
                  <a:pt x="5" y="5"/>
                </a:lnTo>
                <a:lnTo>
                  <a:pt x="7" y="5"/>
                </a:lnTo>
                <a:lnTo>
                  <a:pt x="7" y="3"/>
                </a:lnTo>
                <a:lnTo>
                  <a:pt x="8" y="3"/>
                </a:lnTo>
                <a:lnTo>
                  <a:pt x="8" y="5"/>
                </a:lnTo>
                <a:lnTo>
                  <a:pt x="8" y="3"/>
                </a:lnTo>
                <a:lnTo>
                  <a:pt x="7" y="2"/>
                </a:lnTo>
                <a:lnTo>
                  <a:pt x="7" y="5"/>
                </a:lnTo>
                <a:lnTo>
                  <a:pt x="5" y="5"/>
                </a:lnTo>
                <a:lnTo>
                  <a:pt x="5" y="7"/>
                </a:lnTo>
                <a:lnTo>
                  <a:pt x="8" y="7"/>
                </a:lnTo>
                <a:lnTo>
                  <a:pt x="8" y="5"/>
                </a:lnTo>
                <a:lnTo>
                  <a:pt x="7" y="5"/>
                </a:lnTo>
                <a:lnTo>
                  <a:pt x="5" y="5"/>
                </a:lnTo>
                <a:lnTo>
                  <a:pt x="5" y="3"/>
                </a:lnTo>
                <a:lnTo>
                  <a:pt x="1" y="3"/>
                </a:lnTo>
                <a:lnTo>
                  <a:pt x="1" y="5"/>
                </a:lnTo>
                <a:lnTo>
                  <a:pt x="1" y="7"/>
                </a:lnTo>
                <a:lnTo>
                  <a:pt x="5" y="7"/>
                </a:lnTo>
                <a:lnTo>
                  <a:pt x="7" y="7"/>
                </a:lnTo>
                <a:lnTo>
                  <a:pt x="7" y="5"/>
                </a:lnTo>
                <a:lnTo>
                  <a:pt x="5" y="3"/>
                </a:lnTo>
                <a:lnTo>
                  <a:pt x="7" y="2"/>
                </a:lnTo>
                <a:lnTo>
                  <a:pt x="7" y="5"/>
                </a:lnTo>
                <a:lnTo>
                  <a:pt x="8" y="7"/>
                </a:lnTo>
                <a:lnTo>
                  <a:pt x="8" y="8"/>
                </a:lnTo>
                <a:lnTo>
                  <a:pt x="8" y="7"/>
                </a:lnTo>
                <a:lnTo>
                  <a:pt x="5" y="7"/>
                </a:lnTo>
                <a:lnTo>
                  <a:pt x="5" y="3"/>
                </a:lnTo>
                <a:lnTo>
                  <a:pt x="7" y="2"/>
                </a:lnTo>
                <a:lnTo>
                  <a:pt x="7" y="7"/>
                </a:lnTo>
                <a:lnTo>
                  <a:pt x="5" y="7"/>
                </a:lnTo>
                <a:lnTo>
                  <a:pt x="5" y="3"/>
                </a:lnTo>
                <a:lnTo>
                  <a:pt x="7" y="7"/>
                </a:lnTo>
                <a:lnTo>
                  <a:pt x="8" y="8"/>
                </a:lnTo>
                <a:lnTo>
                  <a:pt x="7" y="7"/>
                </a:lnTo>
                <a:lnTo>
                  <a:pt x="8" y="8"/>
                </a:lnTo>
                <a:lnTo>
                  <a:pt x="7" y="7"/>
                </a:lnTo>
                <a:lnTo>
                  <a:pt x="5" y="3"/>
                </a:lnTo>
                <a:lnTo>
                  <a:pt x="7" y="7"/>
                </a:lnTo>
                <a:lnTo>
                  <a:pt x="8" y="8"/>
                </a:lnTo>
                <a:lnTo>
                  <a:pt x="5" y="3"/>
                </a:lnTo>
                <a:lnTo>
                  <a:pt x="1" y="2"/>
                </a:lnTo>
                <a:lnTo>
                  <a:pt x="1" y="12"/>
                </a:lnTo>
                <a:lnTo>
                  <a:pt x="1" y="14"/>
                </a:lnTo>
                <a:lnTo>
                  <a:pt x="4" y="16"/>
                </a:lnTo>
                <a:lnTo>
                  <a:pt x="4" y="17"/>
                </a:lnTo>
                <a:lnTo>
                  <a:pt x="4" y="21"/>
                </a:lnTo>
                <a:lnTo>
                  <a:pt x="4" y="22"/>
                </a:lnTo>
                <a:lnTo>
                  <a:pt x="4" y="23"/>
                </a:lnTo>
                <a:lnTo>
                  <a:pt x="5" y="26"/>
                </a:lnTo>
                <a:lnTo>
                  <a:pt x="5" y="28"/>
                </a:lnTo>
                <a:lnTo>
                  <a:pt x="5" y="29"/>
                </a:lnTo>
                <a:lnTo>
                  <a:pt x="5" y="30"/>
                </a:lnTo>
                <a:lnTo>
                  <a:pt x="1" y="30"/>
                </a:lnTo>
                <a:lnTo>
                  <a:pt x="1" y="29"/>
                </a:lnTo>
                <a:lnTo>
                  <a:pt x="1" y="28"/>
                </a:lnTo>
                <a:lnTo>
                  <a:pt x="1" y="26"/>
                </a:lnTo>
                <a:lnTo>
                  <a:pt x="0" y="26"/>
                </a:lnTo>
                <a:lnTo>
                  <a:pt x="0" y="24"/>
                </a:lnTo>
                <a:lnTo>
                  <a:pt x="0" y="23"/>
                </a:lnTo>
                <a:lnTo>
                  <a:pt x="0" y="22"/>
                </a:lnTo>
                <a:lnTo>
                  <a:pt x="1" y="30"/>
                </a:lnTo>
                <a:lnTo>
                  <a:pt x="1"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4" name="Freeform 429"/>
          <p:cNvSpPr>
            <a:spLocks/>
          </p:cNvSpPr>
          <p:nvPr/>
        </p:nvSpPr>
        <p:spPr bwMode="auto">
          <a:xfrm>
            <a:off x="6084888" y="2589213"/>
            <a:ext cx="11112" cy="4762"/>
          </a:xfrm>
          <a:custGeom>
            <a:avLst/>
            <a:gdLst>
              <a:gd name="T0" fmla="*/ 2147483646 w 22"/>
              <a:gd name="T1" fmla="*/ 2147483646 h 9"/>
              <a:gd name="T2" fmla="*/ 2147483646 w 22"/>
              <a:gd name="T3" fmla="*/ 2147483646 h 9"/>
              <a:gd name="T4" fmla="*/ 2147483646 w 22"/>
              <a:gd name="T5" fmla="*/ 2147483646 h 9"/>
              <a:gd name="T6" fmla="*/ 2147483646 w 22"/>
              <a:gd name="T7" fmla="*/ 2147483646 h 9"/>
              <a:gd name="T8" fmla="*/ 2147483646 w 22"/>
              <a:gd name="T9" fmla="*/ 2147483646 h 9"/>
              <a:gd name="T10" fmla="*/ 2147483646 w 22"/>
              <a:gd name="T11" fmla="*/ 2147483646 h 9"/>
              <a:gd name="T12" fmla="*/ 2147483646 w 22"/>
              <a:gd name="T13" fmla="*/ 2147483646 h 9"/>
              <a:gd name="T14" fmla="*/ 2147483646 w 22"/>
              <a:gd name="T15" fmla="*/ 2147483646 h 9"/>
              <a:gd name="T16" fmla="*/ 2147483646 w 22"/>
              <a:gd name="T17" fmla="*/ 2147483646 h 9"/>
              <a:gd name="T18" fmla="*/ 2147483646 w 22"/>
              <a:gd name="T19" fmla="*/ 2147483646 h 9"/>
              <a:gd name="T20" fmla="*/ 2147483646 w 22"/>
              <a:gd name="T21" fmla="*/ 2147483646 h 9"/>
              <a:gd name="T22" fmla="*/ 2147483646 w 22"/>
              <a:gd name="T23" fmla="*/ 2147483646 h 9"/>
              <a:gd name="T24" fmla="*/ 2147483646 w 22"/>
              <a:gd name="T25" fmla="*/ 2147483646 h 9"/>
              <a:gd name="T26" fmla="*/ 2147483646 w 22"/>
              <a:gd name="T27" fmla="*/ 2147483646 h 9"/>
              <a:gd name="T28" fmla="*/ 2147483646 w 22"/>
              <a:gd name="T29" fmla="*/ 2147483646 h 9"/>
              <a:gd name="T30" fmla="*/ 2147483646 w 22"/>
              <a:gd name="T31" fmla="*/ 2147483646 h 9"/>
              <a:gd name="T32" fmla="*/ 2147483646 w 22"/>
              <a:gd name="T33" fmla="*/ 2147483646 h 9"/>
              <a:gd name="T34" fmla="*/ 2147483646 w 22"/>
              <a:gd name="T35" fmla="*/ 2147483646 h 9"/>
              <a:gd name="T36" fmla="*/ 2147483646 w 22"/>
              <a:gd name="T37" fmla="*/ 0 h 9"/>
              <a:gd name="T38" fmla="*/ 2147483646 w 22"/>
              <a:gd name="T39" fmla="*/ 0 h 9"/>
              <a:gd name="T40" fmla="*/ 2147483646 w 22"/>
              <a:gd name="T41" fmla="*/ 0 h 9"/>
              <a:gd name="T42" fmla="*/ 2147483646 w 22"/>
              <a:gd name="T43" fmla="*/ 0 h 9"/>
              <a:gd name="T44" fmla="*/ 2147483646 w 22"/>
              <a:gd name="T45" fmla="*/ 0 h 9"/>
              <a:gd name="T46" fmla="*/ 2147483646 w 22"/>
              <a:gd name="T47" fmla="*/ 0 h 9"/>
              <a:gd name="T48" fmla="*/ 2147483646 w 22"/>
              <a:gd name="T49" fmla="*/ 0 h 9"/>
              <a:gd name="T50" fmla="*/ 2147483646 w 22"/>
              <a:gd name="T51" fmla="*/ 0 h 9"/>
              <a:gd name="T52" fmla="*/ 2147483646 w 22"/>
              <a:gd name="T53" fmla="*/ 0 h 9"/>
              <a:gd name="T54" fmla="*/ 2147483646 w 22"/>
              <a:gd name="T55" fmla="*/ 0 h 9"/>
              <a:gd name="T56" fmla="*/ 2147483646 w 22"/>
              <a:gd name="T57" fmla="*/ 0 h 9"/>
              <a:gd name="T58" fmla="*/ 2147483646 w 22"/>
              <a:gd name="T59" fmla="*/ 2147483646 h 9"/>
              <a:gd name="T60" fmla="*/ 2147483646 w 22"/>
              <a:gd name="T61" fmla="*/ 2147483646 h 9"/>
              <a:gd name="T62" fmla="*/ 2147483646 w 22"/>
              <a:gd name="T63" fmla="*/ 2147483646 h 9"/>
              <a:gd name="T64" fmla="*/ 0 w 22"/>
              <a:gd name="T65" fmla="*/ 0 h 9"/>
              <a:gd name="T66" fmla="*/ 2147483646 w 22"/>
              <a:gd name="T67" fmla="*/ 2147483646 h 9"/>
              <a:gd name="T68" fmla="*/ 2147483646 w 22"/>
              <a:gd name="T69" fmla="*/ 2147483646 h 9"/>
              <a:gd name="T70" fmla="*/ 2147483646 w 22"/>
              <a:gd name="T71" fmla="*/ 2147483646 h 9"/>
              <a:gd name="T72" fmla="*/ 2147483646 w 22"/>
              <a:gd name="T73" fmla="*/ 2147483646 h 9"/>
              <a:gd name="T74" fmla="*/ 2147483646 w 22"/>
              <a:gd name="T75" fmla="*/ 2147483646 h 9"/>
              <a:gd name="T76" fmla="*/ 2147483646 w 22"/>
              <a:gd name="T77" fmla="*/ 2147483646 h 9"/>
              <a:gd name="T78" fmla="*/ 2147483646 w 22"/>
              <a:gd name="T79" fmla="*/ 2147483646 h 9"/>
              <a:gd name="T80" fmla="*/ 2147483646 w 22"/>
              <a:gd name="T81" fmla="*/ 2147483646 h 9"/>
              <a:gd name="T82" fmla="*/ 2147483646 w 22"/>
              <a:gd name="T83" fmla="*/ 2147483646 h 9"/>
              <a:gd name="T84" fmla="*/ 2147483646 w 22"/>
              <a:gd name="T85" fmla="*/ 2147483646 h 9"/>
              <a:gd name="T86" fmla="*/ 2147483646 w 22"/>
              <a:gd name="T87" fmla="*/ 2147483646 h 9"/>
              <a:gd name="T88" fmla="*/ 2147483646 w 22"/>
              <a:gd name="T89" fmla="*/ 2147483646 h 9"/>
              <a:gd name="T90" fmla="*/ 2147483646 w 22"/>
              <a:gd name="T91" fmla="*/ 2147483646 h 9"/>
              <a:gd name="T92" fmla="*/ 2147483646 w 22"/>
              <a:gd name="T93" fmla="*/ 2147483646 h 9"/>
              <a:gd name="T94" fmla="*/ 2147483646 w 22"/>
              <a:gd name="T95" fmla="*/ 2147483646 h 9"/>
              <a:gd name="T96" fmla="*/ 2147483646 w 22"/>
              <a:gd name="T97" fmla="*/ 2147483646 h 9"/>
              <a:gd name="T98" fmla="*/ 2147483646 w 22"/>
              <a:gd name="T99" fmla="*/ 2147483646 h 9"/>
              <a:gd name="T100" fmla="*/ 2147483646 w 22"/>
              <a:gd name="T101" fmla="*/ 2147483646 h 9"/>
              <a:gd name="T102" fmla="*/ 2147483646 w 22"/>
              <a:gd name="T103" fmla="*/ 2147483646 h 9"/>
              <a:gd name="T104" fmla="*/ 2147483646 w 22"/>
              <a:gd name="T105" fmla="*/ 2147483646 h 9"/>
              <a:gd name="T106" fmla="*/ 2147483646 w 22"/>
              <a:gd name="T107" fmla="*/ 0 h 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9">
                <a:moveTo>
                  <a:pt x="7" y="8"/>
                </a:moveTo>
                <a:lnTo>
                  <a:pt x="8" y="7"/>
                </a:lnTo>
                <a:lnTo>
                  <a:pt x="7" y="6"/>
                </a:lnTo>
                <a:lnTo>
                  <a:pt x="5" y="6"/>
                </a:lnTo>
                <a:lnTo>
                  <a:pt x="5" y="2"/>
                </a:lnTo>
                <a:lnTo>
                  <a:pt x="4" y="1"/>
                </a:lnTo>
                <a:lnTo>
                  <a:pt x="1" y="1"/>
                </a:lnTo>
                <a:lnTo>
                  <a:pt x="4" y="1"/>
                </a:lnTo>
                <a:lnTo>
                  <a:pt x="5" y="1"/>
                </a:lnTo>
                <a:lnTo>
                  <a:pt x="5" y="2"/>
                </a:lnTo>
                <a:lnTo>
                  <a:pt x="5" y="1"/>
                </a:lnTo>
                <a:lnTo>
                  <a:pt x="7" y="1"/>
                </a:lnTo>
                <a:lnTo>
                  <a:pt x="5" y="1"/>
                </a:lnTo>
                <a:lnTo>
                  <a:pt x="5" y="6"/>
                </a:lnTo>
                <a:lnTo>
                  <a:pt x="7" y="6"/>
                </a:lnTo>
                <a:lnTo>
                  <a:pt x="5" y="6"/>
                </a:lnTo>
                <a:lnTo>
                  <a:pt x="7" y="6"/>
                </a:lnTo>
                <a:lnTo>
                  <a:pt x="5" y="1"/>
                </a:lnTo>
                <a:lnTo>
                  <a:pt x="12" y="0"/>
                </a:lnTo>
                <a:lnTo>
                  <a:pt x="13" y="0"/>
                </a:lnTo>
                <a:lnTo>
                  <a:pt x="14" y="0"/>
                </a:lnTo>
                <a:lnTo>
                  <a:pt x="16" y="0"/>
                </a:lnTo>
                <a:lnTo>
                  <a:pt x="18" y="0"/>
                </a:lnTo>
                <a:lnTo>
                  <a:pt x="20" y="0"/>
                </a:lnTo>
                <a:lnTo>
                  <a:pt x="18" y="0"/>
                </a:lnTo>
                <a:lnTo>
                  <a:pt x="16" y="0"/>
                </a:lnTo>
                <a:lnTo>
                  <a:pt x="14" y="0"/>
                </a:lnTo>
                <a:lnTo>
                  <a:pt x="13" y="0"/>
                </a:lnTo>
                <a:lnTo>
                  <a:pt x="12" y="0"/>
                </a:lnTo>
                <a:lnTo>
                  <a:pt x="5" y="1"/>
                </a:lnTo>
                <a:lnTo>
                  <a:pt x="1" y="1"/>
                </a:lnTo>
                <a:lnTo>
                  <a:pt x="1" y="2"/>
                </a:lnTo>
                <a:lnTo>
                  <a:pt x="0" y="0"/>
                </a:lnTo>
                <a:lnTo>
                  <a:pt x="1" y="1"/>
                </a:lnTo>
                <a:lnTo>
                  <a:pt x="1" y="2"/>
                </a:lnTo>
                <a:lnTo>
                  <a:pt x="1" y="4"/>
                </a:lnTo>
                <a:lnTo>
                  <a:pt x="1" y="6"/>
                </a:lnTo>
                <a:lnTo>
                  <a:pt x="5" y="6"/>
                </a:lnTo>
                <a:lnTo>
                  <a:pt x="7" y="6"/>
                </a:lnTo>
                <a:lnTo>
                  <a:pt x="5" y="6"/>
                </a:lnTo>
                <a:lnTo>
                  <a:pt x="13" y="9"/>
                </a:lnTo>
                <a:lnTo>
                  <a:pt x="14" y="9"/>
                </a:lnTo>
                <a:lnTo>
                  <a:pt x="16" y="9"/>
                </a:lnTo>
                <a:lnTo>
                  <a:pt x="16" y="8"/>
                </a:lnTo>
                <a:lnTo>
                  <a:pt x="18" y="8"/>
                </a:lnTo>
                <a:lnTo>
                  <a:pt x="18" y="7"/>
                </a:lnTo>
                <a:lnTo>
                  <a:pt x="20" y="7"/>
                </a:lnTo>
                <a:lnTo>
                  <a:pt x="20" y="6"/>
                </a:lnTo>
                <a:lnTo>
                  <a:pt x="22" y="6"/>
                </a:lnTo>
                <a:lnTo>
                  <a:pt x="22" y="4"/>
                </a:lnTo>
                <a:lnTo>
                  <a:pt x="22" y="2"/>
                </a:lnTo>
                <a:lnTo>
                  <a:pt x="22" y="1"/>
                </a:lnTo>
                <a:lnTo>
                  <a:pt x="20" y="1"/>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5" name="Freeform 430"/>
          <p:cNvSpPr>
            <a:spLocks/>
          </p:cNvSpPr>
          <p:nvPr/>
        </p:nvSpPr>
        <p:spPr bwMode="auto">
          <a:xfrm>
            <a:off x="6083300" y="2589213"/>
            <a:ext cx="1588" cy="11112"/>
          </a:xfrm>
          <a:custGeom>
            <a:avLst/>
            <a:gdLst>
              <a:gd name="T0" fmla="*/ 0 w 2"/>
              <a:gd name="T1" fmla="*/ 2147483646 h 22"/>
              <a:gd name="T2" fmla="*/ 0 w 2"/>
              <a:gd name="T3" fmla="*/ 0 h 22"/>
              <a:gd name="T4" fmla="*/ 0 w 2"/>
              <a:gd name="T5" fmla="*/ 2147483646 h 22"/>
              <a:gd name="T6" fmla="*/ 0 w 2"/>
              <a:gd name="T7" fmla="*/ 2147483646 h 22"/>
              <a:gd name="T8" fmla="*/ 0 w 2"/>
              <a:gd name="T9" fmla="*/ 2147483646 h 22"/>
              <a:gd name="T10" fmla="*/ 0 w 2"/>
              <a:gd name="T11" fmla="*/ 2147483646 h 22"/>
              <a:gd name="T12" fmla="*/ 0 w 2"/>
              <a:gd name="T13" fmla="*/ 2147483646 h 22"/>
              <a:gd name="T14" fmla="*/ 2147483646 w 2"/>
              <a:gd name="T15" fmla="*/ 2147483646 h 22"/>
              <a:gd name="T16" fmla="*/ 2147483646 w 2"/>
              <a:gd name="T17" fmla="*/ 2147483646 h 22"/>
              <a:gd name="T18" fmla="*/ 2147483646 w 2"/>
              <a:gd name="T19" fmla="*/ 2147483646 h 22"/>
              <a:gd name="T20" fmla="*/ 2147483646 w 2"/>
              <a:gd name="T21" fmla="*/ 2147483646 h 22"/>
              <a:gd name="T22" fmla="*/ 2147483646 w 2"/>
              <a:gd name="T23" fmla="*/ 2147483646 h 22"/>
              <a:gd name="T24" fmla="*/ 2147483646 w 2"/>
              <a:gd name="T25" fmla="*/ 2147483646 h 22"/>
              <a:gd name="T26" fmla="*/ 2147483646 w 2"/>
              <a:gd name="T27" fmla="*/ 2147483646 h 22"/>
              <a:gd name="T28" fmla="*/ 2147483646 w 2"/>
              <a:gd name="T29" fmla="*/ 2147483646 h 22"/>
              <a:gd name="T30" fmla="*/ 2147483646 w 2"/>
              <a:gd name="T31" fmla="*/ 2147483646 h 22"/>
              <a:gd name="T32" fmla="*/ 2147483646 w 2"/>
              <a:gd name="T33" fmla="*/ 2147483646 h 22"/>
              <a:gd name="T34" fmla="*/ 2147483646 w 2"/>
              <a:gd name="T35" fmla="*/ 214748364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22">
                <a:moveTo>
                  <a:pt x="0" y="1"/>
                </a:moveTo>
                <a:lnTo>
                  <a:pt x="0" y="0"/>
                </a:lnTo>
                <a:lnTo>
                  <a:pt x="0" y="1"/>
                </a:lnTo>
                <a:lnTo>
                  <a:pt x="0" y="2"/>
                </a:lnTo>
                <a:lnTo>
                  <a:pt x="0" y="3"/>
                </a:lnTo>
                <a:lnTo>
                  <a:pt x="0" y="5"/>
                </a:lnTo>
                <a:lnTo>
                  <a:pt x="0" y="7"/>
                </a:lnTo>
                <a:lnTo>
                  <a:pt x="1" y="8"/>
                </a:lnTo>
                <a:lnTo>
                  <a:pt x="1" y="9"/>
                </a:lnTo>
                <a:lnTo>
                  <a:pt x="1" y="10"/>
                </a:lnTo>
                <a:lnTo>
                  <a:pt x="1" y="12"/>
                </a:lnTo>
                <a:lnTo>
                  <a:pt x="1" y="13"/>
                </a:lnTo>
                <a:lnTo>
                  <a:pt x="1" y="14"/>
                </a:lnTo>
                <a:lnTo>
                  <a:pt x="1" y="16"/>
                </a:lnTo>
                <a:lnTo>
                  <a:pt x="1" y="17"/>
                </a:lnTo>
                <a:lnTo>
                  <a:pt x="2" y="20"/>
                </a:lnTo>
                <a:lnTo>
                  <a:pt x="2" y="21"/>
                </a:lnTo>
                <a:lnTo>
                  <a:pt x="2"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6" name="Freeform 431"/>
          <p:cNvSpPr>
            <a:spLocks/>
          </p:cNvSpPr>
          <p:nvPr/>
        </p:nvSpPr>
        <p:spPr bwMode="auto">
          <a:xfrm>
            <a:off x="6049963" y="2590800"/>
            <a:ext cx="15875" cy="12700"/>
          </a:xfrm>
          <a:custGeom>
            <a:avLst/>
            <a:gdLst>
              <a:gd name="T0" fmla="*/ 2147483646 w 31"/>
              <a:gd name="T1" fmla="*/ 2147483646 h 24"/>
              <a:gd name="T2" fmla="*/ 2147483646 w 31"/>
              <a:gd name="T3" fmla="*/ 2147483646 h 24"/>
              <a:gd name="T4" fmla="*/ 2147483646 w 31"/>
              <a:gd name="T5" fmla="*/ 2147483646 h 24"/>
              <a:gd name="T6" fmla="*/ 2147483646 w 31"/>
              <a:gd name="T7" fmla="*/ 2147483646 h 24"/>
              <a:gd name="T8" fmla="*/ 2147483646 w 31"/>
              <a:gd name="T9" fmla="*/ 2147483646 h 24"/>
              <a:gd name="T10" fmla="*/ 0 w 31"/>
              <a:gd name="T11" fmla="*/ 2147483646 h 24"/>
              <a:gd name="T12" fmla="*/ 2147483646 w 31"/>
              <a:gd name="T13" fmla="*/ 2147483646 h 24"/>
              <a:gd name="T14" fmla="*/ 2147483646 w 31"/>
              <a:gd name="T15" fmla="*/ 2147483646 h 24"/>
              <a:gd name="T16" fmla="*/ 2147483646 w 31"/>
              <a:gd name="T17" fmla="*/ 2147483646 h 24"/>
              <a:gd name="T18" fmla="*/ 2147483646 w 31"/>
              <a:gd name="T19" fmla="*/ 2147483646 h 24"/>
              <a:gd name="T20" fmla="*/ 2147483646 w 31"/>
              <a:gd name="T21" fmla="*/ 2147483646 h 24"/>
              <a:gd name="T22" fmla="*/ 2147483646 w 31"/>
              <a:gd name="T23" fmla="*/ 2147483646 h 24"/>
              <a:gd name="T24" fmla="*/ 2147483646 w 31"/>
              <a:gd name="T25" fmla="*/ 2147483646 h 24"/>
              <a:gd name="T26" fmla="*/ 2147483646 w 31"/>
              <a:gd name="T27" fmla="*/ 2147483646 h 24"/>
              <a:gd name="T28" fmla="*/ 2147483646 w 31"/>
              <a:gd name="T29" fmla="*/ 2147483646 h 24"/>
              <a:gd name="T30" fmla="*/ 2147483646 w 31"/>
              <a:gd name="T31" fmla="*/ 2147483646 h 24"/>
              <a:gd name="T32" fmla="*/ 2147483646 w 31"/>
              <a:gd name="T33" fmla="*/ 2147483646 h 24"/>
              <a:gd name="T34" fmla="*/ 2147483646 w 31"/>
              <a:gd name="T35" fmla="*/ 0 h 24"/>
              <a:gd name="T36" fmla="*/ 2147483646 w 31"/>
              <a:gd name="T37" fmla="*/ 2147483646 h 24"/>
              <a:gd name="T38" fmla="*/ 2147483646 w 31"/>
              <a:gd name="T39" fmla="*/ 2147483646 h 24"/>
              <a:gd name="T40" fmla="*/ 2147483646 w 31"/>
              <a:gd name="T41" fmla="*/ 2147483646 h 24"/>
              <a:gd name="T42" fmla="*/ 2147483646 w 31"/>
              <a:gd name="T43" fmla="*/ 2147483646 h 24"/>
              <a:gd name="T44" fmla="*/ 2147483646 w 31"/>
              <a:gd name="T45" fmla="*/ 2147483646 h 24"/>
              <a:gd name="T46" fmla="*/ 2147483646 w 31"/>
              <a:gd name="T47" fmla="*/ 2147483646 h 24"/>
              <a:gd name="T48" fmla="*/ 2147483646 w 31"/>
              <a:gd name="T49" fmla="*/ 2147483646 h 24"/>
              <a:gd name="T50" fmla="*/ 2147483646 w 31"/>
              <a:gd name="T51" fmla="*/ 2147483646 h 24"/>
              <a:gd name="T52" fmla="*/ 2147483646 w 31"/>
              <a:gd name="T53" fmla="*/ 2147483646 h 24"/>
              <a:gd name="T54" fmla="*/ 2147483646 w 31"/>
              <a:gd name="T55" fmla="*/ 2147483646 h 24"/>
              <a:gd name="T56" fmla="*/ 2147483646 w 31"/>
              <a:gd name="T57" fmla="*/ 2147483646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 h="24">
                <a:moveTo>
                  <a:pt x="22" y="15"/>
                </a:moveTo>
                <a:lnTo>
                  <a:pt x="21" y="15"/>
                </a:lnTo>
                <a:lnTo>
                  <a:pt x="15" y="17"/>
                </a:lnTo>
                <a:lnTo>
                  <a:pt x="12" y="19"/>
                </a:lnTo>
                <a:lnTo>
                  <a:pt x="7" y="21"/>
                </a:lnTo>
                <a:lnTo>
                  <a:pt x="0" y="23"/>
                </a:lnTo>
                <a:lnTo>
                  <a:pt x="1" y="23"/>
                </a:lnTo>
                <a:lnTo>
                  <a:pt x="9" y="21"/>
                </a:lnTo>
                <a:lnTo>
                  <a:pt x="15" y="18"/>
                </a:lnTo>
                <a:lnTo>
                  <a:pt x="14" y="18"/>
                </a:lnTo>
                <a:lnTo>
                  <a:pt x="12" y="19"/>
                </a:lnTo>
                <a:lnTo>
                  <a:pt x="4" y="21"/>
                </a:lnTo>
                <a:lnTo>
                  <a:pt x="4" y="24"/>
                </a:lnTo>
                <a:lnTo>
                  <a:pt x="12" y="23"/>
                </a:lnTo>
                <a:lnTo>
                  <a:pt x="13" y="21"/>
                </a:lnTo>
                <a:lnTo>
                  <a:pt x="21" y="16"/>
                </a:lnTo>
                <a:lnTo>
                  <a:pt x="27" y="8"/>
                </a:lnTo>
                <a:lnTo>
                  <a:pt x="31" y="0"/>
                </a:lnTo>
                <a:lnTo>
                  <a:pt x="27" y="4"/>
                </a:lnTo>
                <a:lnTo>
                  <a:pt x="26" y="4"/>
                </a:lnTo>
                <a:lnTo>
                  <a:pt x="24" y="5"/>
                </a:lnTo>
                <a:lnTo>
                  <a:pt x="24" y="7"/>
                </a:lnTo>
                <a:lnTo>
                  <a:pt x="26" y="7"/>
                </a:lnTo>
                <a:lnTo>
                  <a:pt x="27" y="7"/>
                </a:lnTo>
                <a:lnTo>
                  <a:pt x="27" y="5"/>
                </a:lnTo>
                <a:lnTo>
                  <a:pt x="27" y="4"/>
                </a:lnTo>
                <a:lnTo>
                  <a:pt x="27" y="7"/>
                </a:lnTo>
                <a:lnTo>
                  <a:pt x="24" y="7"/>
                </a:lnTo>
                <a:lnTo>
                  <a:pt x="24"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7" name="Freeform 432"/>
          <p:cNvSpPr>
            <a:spLocks/>
          </p:cNvSpPr>
          <p:nvPr/>
        </p:nvSpPr>
        <p:spPr bwMode="auto">
          <a:xfrm>
            <a:off x="6056313" y="2600325"/>
            <a:ext cx="1587" cy="1588"/>
          </a:xfrm>
          <a:custGeom>
            <a:avLst/>
            <a:gdLst>
              <a:gd name="T0" fmla="*/ 2147483646 w 2"/>
              <a:gd name="T1" fmla="*/ 0 h 1"/>
              <a:gd name="T2" fmla="*/ 0 w 2"/>
              <a:gd name="T3" fmla="*/ 2147483646 h 1"/>
              <a:gd name="T4" fmla="*/ 2147483646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1"/>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8" name="Freeform 433"/>
          <p:cNvSpPr>
            <a:spLocks/>
          </p:cNvSpPr>
          <p:nvPr/>
        </p:nvSpPr>
        <p:spPr bwMode="auto">
          <a:xfrm>
            <a:off x="6049963" y="2589213"/>
            <a:ext cx="6350" cy="3175"/>
          </a:xfrm>
          <a:custGeom>
            <a:avLst/>
            <a:gdLst>
              <a:gd name="T0" fmla="*/ 2147483646 w 13"/>
              <a:gd name="T1" fmla="*/ 2147483646 h 6"/>
              <a:gd name="T2" fmla="*/ 2147483646 w 13"/>
              <a:gd name="T3" fmla="*/ 2147483646 h 6"/>
              <a:gd name="T4" fmla="*/ 2147483646 w 13"/>
              <a:gd name="T5" fmla="*/ 2147483646 h 6"/>
              <a:gd name="T6" fmla="*/ 2147483646 w 13"/>
              <a:gd name="T7" fmla="*/ 2147483646 h 6"/>
              <a:gd name="T8" fmla="*/ 2147483646 w 13"/>
              <a:gd name="T9" fmla="*/ 2147483646 h 6"/>
              <a:gd name="T10" fmla="*/ 0 w 13"/>
              <a:gd name="T11" fmla="*/ 2147483646 h 6"/>
              <a:gd name="T12" fmla="*/ 2147483646 w 13"/>
              <a:gd name="T13" fmla="*/ 2147483646 h 6"/>
              <a:gd name="T14" fmla="*/ 2147483646 w 13"/>
              <a:gd name="T15" fmla="*/ 2147483646 h 6"/>
              <a:gd name="T16" fmla="*/ 2147483646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13" y="1"/>
                </a:moveTo>
                <a:lnTo>
                  <a:pt x="8" y="4"/>
                </a:lnTo>
                <a:lnTo>
                  <a:pt x="2" y="6"/>
                </a:lnTo>
                <a:lnTo>
                  <a:pt x="2" y="4"/>
                </a:lnTo>
                <a:lnTo>
                  <a:pt x="4" y="4"/>
                </a:lnTo>
                <a:lnTo>
                  <a:pt x="0" y="6"/>
                </a:lnTo>
                <a:lnTo>
                  <a:pt x="4" y="4"/>
                </a:lnTo>
                <a:lnTo>
                  <a:pt x="8" y="2"/>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79" name="Line 434"/>
          <p:cNvSpPr>
            <a:spLocks noChangeShapeType="1"/>
          </p:cNvSpPr>
          <p:nvPr/>
        </p:nvSpPr>
        <p:spPr bwMode="auto">
          <a:xfrm flipV="1">
            <a:off x="6108700" y="258921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580" name="Freeform 435"/>
          <p:cNvSpPr>
            <a:spLocks/>
          </p:cNvSpPr>
          <p:nvPr/>
        </p:nvSpPr>
        <p:spPr bwMode="auto">
          <a:xfrm>
            <a:off x="6157913" y="2606675"/>
            <a:ext cx="6350" cy="7938"/>
          </a:xfrm>
          <a:custGeom>
            <a:avLst/>
            <a:gdLst>
              <a:gd name="T0" fmla="*/ 2147483646 w 14"/>
              <a:gd name="T1" fmla="*/ 2147483646 h 16"/>
              <a:gd name="T2" fmla="*/ 2147483646 w 14"/>
              <a:gd name="T3" fmla="*/ 2147483646 h 16"/>
              <a:gd name="T4" fmla="*/ 2147483646 w 14"/>
              <a:gd name="T5" fmla="*/ 2147483646 h 16"/>
              <a:gd name="T6" fmla="*/ 2147483646 w 14"/>
              <a:gd name="T7" fmla="*/ 0 h 16"/>
              <a:gd name="T8" fmla="*/ 2147483646 w 14"/>
              <a:gd name="T9" fmla="*/ 2147483646 h 16"/>
              <a:gd name="T10" fmla="*/ 2147483646 w 14"/>
              <a:gd name="T11" fmla="*/ 2147483646 h 16"/>
              <a:gd name="T12" fmla="*/ 2147483646 w 14"/>
              <a:gd name="T13" fmla="*/ 0 h 16"/>
              <a:gd name="T14" fmla="*/ 2147483646 w 14"/>
              <a:gd name="T15" fmla="*/ 2147483646 h 16"/>
              <a:gd name="T16" fmla="*/ 2147483646 w 14"/>
              <a:gd name="T17" fmla="*/ 2147483646 h 16"/>
              <a:gd name="T18" fmla="*/ 2147483646 w 14"/>
              <a:gd name="T19" fmla="*/ 2147483646 h 16"/>
              <a:gd name="T20" fmla="*/ 2147483646 w 14"/>
              <a:gd name="T21" fmla="*/ 2147483646 h 16"/>
              <a:gd name="T22" fmla="*/ 2147483646 w 14"/>
              <a:gd name="T23" fmla="*/ 2147483646 h 16"/>
              <a:gd name="T24" fmla="*/ 2147483646 w 14"/>
              <a:gd name="T25" fmla="*/ 2147483646 h 16"/>
              <a:gd name="T26" fmla="*/ 2147483646 w 14"/>
              <a:gd name="T27" fmla="*/ 2147483646 h 16"/>
              <a:gd name="T28" fmla="*/ 2147483646 w 14"/>
              <a:gd name="T29" fmla="*/ 2147483646 h 16"/>
              <a:gd name="T30" fmla="*/ 2147483646 w 14"/>
              <a:gd name="T31" fmla="*/ 2147483646 h 16"/>
              <a:gd name="T32" fmla="*/ 2147483646 w 14"/>
              <a:gd name="T33" fmla="*/ 2147483646 h 16"/>
              <a:gd name="T34" fmla="*/ 0 w 14"/>
              <a:gd name="T35" fmla="*/ 2147483646 h 16"/>
              <a:gd name="T36" fmla="*/ 0 w 14"/>
              <a:gd name="T37" fmla="*/ 2147483646 h 16"/>
              <a:gd name="T38" fmla="*/ 0 w 14"/>
              <a:gd name="T39" fmla="*/ 2147483646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16">
                <a:moveTo>
                  <a:pt x="5" y="2"/>
                </a:moveTo>
                <a:lnTo>
                  <a:pt x="6" y="2"/>
                </a:lnTo>
                <a:lnTo>
                  <a:pt x="6" y="1"/>
                </a:lnTo>
                <a:lnTo>
                  <a:pt x="8" y="0"/>
                </a:lnTo>
                <a:lnTo>
                  <a:pt x="12" y="1"/>
                </a:lnTo>
                <a:lnTo>
                  <a:pt x="14" y="1"/>
                </a:lnTo>
                <a:lnTo>
                  <a:pt x="14" y="0"/>
                </a:lnTo>
                <a:lnTo>
                  <a:pt x="12" y="1"/>
                </a:lnTo>
                <a:lnTo>
                  <a:pt x="12" y="2"/>
                </a:lnTo>
                <a:lnTo>
                  <a:pt x="11" y="3"/>
                </a:lnTo>
                <a:lnTo>
                  <a:pt x="11" y="6"/>
                </a:lnTo>
                <a:lnTo>
                  <a:pt x="10" y="6"/>
                </a:lnTo>
                <a:lnTo>
                  <a:pt x="8" y="7"/>
                </a:lnTo>
                <a:lnTo>
                  <a:pt x="8" y="8"/>
                </a:lnTo>
                <a:lnTo>
                  <a:pt x="6" y="9"/>
                </a:lnTo>
                <a:lnTo>
                  <a:pt x="5" y="12"/>
                </a:lnTo>
                <a:lnTo>
                  <a:pt x="1" y="8"/>
                </a:lnTo>
                <a:lnTo>
                  <a:pt x="0" y="8"/>
                </a:lnTo>
                <a:lnTo>
                  <a:pt x="0" y="15"/>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1" name="Freeform 436"/>
          <p:cNvSpPr>
            <a:spLocks/>
          </p:cNvSpPr>
          <p:nvPr/>
        </p:nvSpPr>
        <p:spPr bwMode="auto">
          <a:xfrm>
            <a:off x="6148388" y="2605088"/>
            <a:ext cx="25400" cy="25400"/>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2147483646 w 49"/>
              <a:gd name="T13" fmla="*/ 2147483646 h 48"/>
              <a:gd name="T14" fmla="*/ 2147483646 w 49"/>
              <a:gd name="T15" fmla="*/ 2147483646 h 48"/>
              <a:gd name="T16" fmla="*/ 2147483646 w 49"/>
              <a:gd name="T17" fmla="*/ 2147483646 h 48"/>
              <a:gd name="T18" fmla="*/ 2147483646 w 49"/>
              <a:gd name="T19" fmla="*/ 2147483646 h 48"/>
              <a:gd name="T20" fmla="*/ 2147483646 w 49"/>
              <a:gd name="T21" fmla="*/ 2147483646 h 48"/>
              <a:gd name="T22" fmla="*/ 2147483646 w 49"/>
              <a:gd name="T23" fmla="*/ 2147483646 h 48"/>
              <a:gd name="T24" fmla="*/ 2147483646 w 49"/>
              <a:gd name="T25" fmla="*/ 2147483646 h 48"/>
              <a:gd name="T26" fmla="*/ 2147483646 w 49"/>
              <a:gd name="T27" fmla="*/ 2147483646 h 48"/>
              <a:gd name="T28" fmla="*/ 2147483646 w 49"/>
              <a:gd name="T29" fmla="*/ 2147483646 h 48"/>
              <a:gd name="T30" fmla="*/ 2147483646 w 49"/>
              <a:gd name="T31" fmla="*/ 2147483646 h 48"/>
              <a:gd name="T32" fmla="*/ 2147483646 w 49"/>
              <a:gd name="T33" fmla="*/ 2147483646 h 48"/>
              <a:gd name="T34" fmla="*/ 2147483646 w 49"/>
              <a:gd name="T35" fmla="*/ 2147483646 h 48"/>
              <a:gd name="T36" fmla="*/ 2147483646 w 49"/>
              <a:gd name="T37" fmla="*/ 2147483646 h 48"/>
              <a:gd name="T38" fmla="*/ 2147483646 w 49"/>
              <a:gd name="T39" fmla="*/ 2147483646 h 48"/>
              <a:gd name="T40" fmla="*/ 2147483646 w 49"/>
              <a:gd name="T41" fmla="*/ 2147483646 h 48"/>
              <a:gd name="T42" fmla="*/ 2147483646 w 49"/>
              <a:gd name="T43" fmla="*/ 2147483646 h 48"/>
              <a:gd name="T44" fmla="*/ 2147483646 w 49"/>
              <a:gd name="T45" fmla="*/ 2147483646 h 48"/>
              <a:gd name="T46" fmla="*/ 2147483646 w 49"/>
              <a:gd name="T47" fmla="*/ 2147483646 h 48"/>
              <a:gd name="T48" fmla="*/ 2147483646 w 49"/>
              <a:gd name="T49" fmla="*/ 2147483646 h 48"/>
              <a:gd name="T50" fmla="*/ 2147483646 w 49"/>
              <a:gd name="T51" fmla="*/ 2147483646 h 48"/>
              <a:gd name="T52" fmla="*/ 2147483646 w 49"/>
              <a:gd name="T53" fmla="*/ 2147483646 h 48"/>
              <a:gd name="T54" fmla="*/ 2147483646 w 49"/>
              <a:gd name="T55" fmla="*/ 2147483646 h 48"/>
              <a:gd name="T56" fmla="*/ 2147483646 w 49"/>
              <a:gd name="T57" fmla="*/ 2147483646 h 48"/>
              <a:gd name="T58" fmla="*/ 2147483646 w 49"/>
              <a:gd name="T59" fmla="*/ 2147483646 h 48"/>
              <a:gd name="T60" fmla="*/ 2147483646 w 49"/>
              <a:gd name="T61" fmla="*/ 2147483646 h 48"/>
              <a:gd name="T62" fmla="*/ 2147483646 w 49"/>
              <a:gd name="T63" fmla="*/ 2147483646 h 48"/>
              <a:gd name="T64" fmla="*/ 2147483646 w 49"/>
              <a:gd name="T65" fmla="*/ 2147483646 h 48"/>
              <a:gd name="T66" fmla="*/ 2147483646 w 49"/>
              <a:gd name="T67" fmla="*/ 2147483646 h 48"/>
              <a:gd name="T68" fmla="*/ 0 w 49"/>
              <a:gd name="T69" fmla="*/ 2147483646 h 48"/>
              <a:gd name="T70" fmla="*/ 2147483646 w 49"/>
              <a:gd name="T71" fmla="*/ 2147483646 h 48"/>
              <a:gd name="T72" fmla="*/ 2147483646 w 49"/>
              <a:gd name="T73" fmla="*/ 2147483646 h 48"/>
              <a:gd name="T74" fmla="*/ 2147483646 w 49"/>
              <a:gd name="T75" fmla="*/ 2147483646 h 48"/>
              <a:gd name="T76" fmla="*/ 2147483646 w 49"/>
              <a:gd name="T77" fmla="*/ 2147483646 h 48"/>
              <a:gd name="T78" fmla="*/ 2147483646 w 49"/>
              <a:gd name="T79" fmla="*/ 2147483646 h 48"/>
              <a:gd name="T80" fmla="*/ 2147483646 w 49"/>
              <a:gd name="T81" fmla="*/ 2147483646 h 48"/>
              <a:gd name="T82" fmla="*/ 2147483646 w 49"/>
              <a:gd name="T83" fmla="*/ 2147483646 h 48"/>
              <a:gd name="T84" fmla="*/ 2147483646 w 49"/>
              <a:gd name="T85" fmla="*/ 2147483646 h 48"/>
              <a:gd name="T86" fmla="*/ 2147483646 w 49"/>
              <a:gd name="T87" fmla="*/ 2147483646 h 48"/>
              <a:gd name="T88" fmla="*/ 2147483646 w 49"/>
              <a:gd name="T89" fmla="*/ 2147483646 h 48"/>
              <a:gd name="T90" fmla="*/ 2147483646 w 49"/>
              <a:gd name="T91" fmla="*/ 2147483646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 h="48">
                <a:moveTo>
                  <a:pt x="36" y="20"/>
                </a:moveTo>
                <a:lnTo>
                  <a:pt x="34" y="21"/>
                </a:lnTo>
                <a:lnTo>
                  <a:pt x="32" y="22"/>
                </a:lnTo>
                <a:lnTo>
                  <a:pt x="32" y="23"/>
                </a:lnTo>
                <a:lnTo>
                  <a:pt x="34" y="23"/>
                </a:lnTo>
                <a:lnTo>
                  <a:pt x="36" y="22"/>
                </a:lnTo>
                <a:lnTo>
                  <a:pt x="36" y="21"/>
                </a:lnTo>
                <a:lnTo>
                  <a:pt x="37" y="20"/>
                </a:lnTo>
                <a:lnTo>
                  <a:pt x="37" y="17"/>
                </a:lnTo>
                <a:lnTo>
                  <a:pt x="38" y="16"/>
                </a:lnTo>
                <a:lnTo>
                  <a:pt x="41" y="15"/>
                </a:lnTo>
                <a:lnTo>
                  <a:pt x="41" y="14"/>
                </a:lnTo>
                <a:lnTo>
                  <a:pt x="42" y="13"/>
                </a:lnTo>
                <a:lnTo>
                  <a:pt x="42" y="10"/>
                </a:lnTo>
                <a:lnTo>
                  <a:pt x="43" y="9"/>
                </a:lnTo>
                <a:lnTo>
                  <a:pt x="44" y="8"/>
                </a:lnTo>
                <a:lnTo>
                  <a:pt x="44" y="7"/>
                </a:lnTo>
                <a:lnTo>
                  <a:pt x="47" y="4"/>
                </a:lnTo>
                <a:lnTo>
                  <a:pt x="47" y="3"/>
                </a:lnTo>
                <a:lnTo>
                  <a:pt x="49" y="2"/>
                </a:lnTo>
                <a:lnTo>
                  <a:pt x="49" y="0"/>
                </a:lnTo>
                <a:lnTo>
                  <a:pt x="47" y="1"/>
                </a:lnTo>
                <a:lnTo>
                  <a:pt x="47" y="2"/>
                </a:lnTo>
                <a:lnTo>
                  <a:pt x="44" y="3"/>
                </a:lnTo>
                <a:lnTo>
                  <a:pt x="44" y="4"/>
                </a:lnTo>
                <a:lnTo>
                  <a:pt x="43" y="7"/>
                </a:lnTo>
                <a:lnTo>
                  <a:pt x="43" y="8"/>
                </a:lnTo>
                <a:lnTo>
                  <a:pt x="42" y="9"/>
                </a:lnTo>
                <a:lnTo>
                  <a:pt x="42" y="10"/>
                </a:lnTo>
                <a:lnTo>
                  <a:pt x="41" y="13"/>
                </a:lnTo>
                <a:lnTo>
                  <a:pt x="38" y="14"/>
                </a:lnTo>
                <a:lnTo>
                  <a:pt x="38" y="15"/>
                </a:lnTo>
                <a:lnTo>
                  <a:pt x="37" y="16"/>
                </a:lnTo>
                <a:lnTo>
                  <a:pt x="37" y="17"/>
                </a:lnTo>
                <a:lnTo>
                  <a:pt x="36" y="20"/>
                </a:lnTo>
                <a:lnTo>
                  <a:pt x="32" y="23"/>
                </a:lnTo>
                <a:lnTo>
                  <a:pt x="30" y="24"/>
                </a:lnTo>
                <a:lnTo>
                  <a:pt x="29" y="26"/>
                </a:lnTo>
                <a:lnTo>
                  <a:pt x="28" y="27"/>
                </a:lnTo>
                <a:lnTo>
                  <a:pt x="28" y="28"/>
                </a:lnTo>
                <a:lnTo>
                  <a:pt x="26" y="29"/>
                </a:lnTo>
                <a:lnTo>
                  <a:pt x="24" y="32"/>
                </a:lnTo>
                <a:lnTo>
                  <a:pt x="23" y="33"/>
                </a:lnTo>
                <a:lnTo>
                  <a:pt x="23" y="34"/>
                </a:lnTo>
                <a:lnTo>
                  <a:pt x="24" y="33"/>
                </a:lnTo>
                <a:lnTo>
                  <a:pt x="26" y="32"/>
                </a:lnTo>
                <a:lnTo>
                  <a:pt x="28" y="29"/>
                </a:lnTo>
                <a:lnTo>
                  <a:pt x="29" y="28"/>
                </a:lnTo>
                <a:lnTo>
                  <a:pt x="29" y="27"/>
                </a:lnTo>
                <a:lnTo>
                  <a:pt x="30" y="26"/>
                </a:lnTo>
                <a:lnTo>
                  <a:pt x="32" y="24"/>
                </a:lnTo>
                <a:lnTo>
                  <a:pt x="32" y="23"/>
                </a:lnTo>
                <a:lnTo>
                  <a:pt x="29" y="26"/>
                </a:lnTo>
                <a:lnTo>
                  <a:pt x="24" y="32"/>
                </a:lnTo>
                <a:lnTo>
                  <a:pt x="18" y="36"/>
                </a:lnTo>
                <a:lnTo>
                  <a:pt x="16" y="39"/>
                </a:lnTo>
                <a:lnTo>
                  <a:pt x="16" y="40"/>
                </a:lnTo>
                <a:lnTo>
                  <a:pt x="16" y="41"/>
                </a:lnTo>
                <a:lnTo>
                  <a:pt x="14" y="43"/>
                </a:lnTo>
                <a:lnTo>
                  <a:pt x="13" y="43"/>
                </a:lnTo>
                <a:lnTo>
                  <a:pt x="13" y="45"/>
                </a:lnTo>
                <a:lnTo>
                  <a:pt x="12" y="45"/>
                </a:lnTo>
                <a:lnTo>
                  <a:pt x="11" y="46"/>
                </a:lnTo>
                <a:lnTo>
                  <a:pt x="7" y="46"/>
                </a:lnTo>
                <a:lnTo>
                  <a:pt x="7" y="47"/>
                </a:lnTo>
                <a:lnTo>
                  <a:pt x="6" y="48"/>
                </a:lnTo>
                <a:lnTo>
                  <a:pt x="5" y="48"/>
                </a:lnTo>
                <a:lnTo>
                  <a:pt x="4" y="48"/>
                </a:lnTo>
                <a:lnTo>
                  <a:pt x="1" y="48"/>
                </a:lnTo>
                <a:lnTo>
                  <a:pt x="0" y="48"/>
                </a:lnTo>
                <a:lnTo>
                  <a:pt x="4" y="48"/>
                </a:lnTo>
                <a:lnTo>
                  <a:pt x="4" y="47"/>
                </a:lnTo>
                <a:lnTo>
                  <a:pt x="5" y="47"/>
                </a:lnTo>
                <a:lnTo>
                  <a:pt x="6" y="46"/>
                </a:lnTo>
                <a:lnTo>
                  <a:pt x="7" y="45"/>
                </a:lnTo>
                <a:lnTo>
                  <a:pt x="11" y="45"/>
                </a:lnTo>
                <a:lnTo>
                  <a:pt x="11" y="43"/>
                </a:lnTo>
                <a:lnTo>
                  <a:pt x="12" y="43"/>
                </a:lnTo>
                <a:lnTo>
                  <a:pt x="13" y="41"/>
                </a:lnTo>
                <a:lnTo>
                  <a:pt x="14" y="40"/>
                </a:lnTo>
                <a:lnTo>
                  <a:pt x="16" y="40"/>
                </a:lnTo>
                <a:lnTo>
                  <a:pt x="18" y="40"/>
                </a:lnTo>
                <a:lnTo>
                  <a:pt x="18" y="39"/>
                </a:lnTo>
                <a:lnTo>
                  <a:pt x="19" y="39"/>
                </a:lnTo>
                <a:lnTo>
                  <a:pt x="19" y="36"/>
                </a:lnTo>
                <a:lnTo>
                  <a:pt x="20" y="35"/>
                </a:lnTo>
                <a:lnTo>
                  <a:pt x="23" y="35"/>
                </a:lnTo>
                <a:lnTo>
                  <a:pt x="23" y="34"/>
                </a:lnTo>
                <a:lnTo>
                  <a:pt x="23" y="33"/>
                </a:lnTo>
                <a:lnTo>
                  <a:pt x="20" y="34"/>
                </a:lnTo>
                <a:lnTo>
                  <a:pt x="19" y="35"/>
                </a:lnTo>
                <a:lnTo>
                  <a:pt x="18" y="36"/>
                </a:lnTo>
                <a:lnTo>
                  <a:pt x="20"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2" name="Freeform 437"/>
          <p:cNvSpPr>
            <a:spLocks/>
          </p:cNvSpPr>
          <p:nvPr/>
        </p:nvSpPr>
        <p:spPr bwMode="auto">
          <a:xfrm>
            <a:off x="6135688" y="2606675"/>
            <a:ext cx="23812" cy="15875"/>
          </a:xfrm>
          <a:custGeom>
            <a:avLst/>
            <a:gdLst>
              <a:gd name="T0" fmla="*/ 2147483646 w 47"/>
              <a:gd name="T1" fmla="*/ 2147483646 h 29"/>
              <a:gd name="T2" fmla="*/ 2147483646 w 47"/>
              <a:gd name="T3" fmla="*/ 2147483646 h 29"/>
              <a:gd name="T4" fmla="*/ 2147483646 w 47"/>
              <a:gd name="T5" fmla="*/ 2147483646 h 29"/>
              <a:gd name="T6" fmla="*/ 2147483646 w 47"/>
              <a:gd name="T7" fmla="*/ 2147483646 h 29"/>
              <a:gd name="T8" fmla="*/ 2147483646 w 47"/>
              <a:gd name="T9" fmla="*/ 2147483646 h 29"/>
              <a:gd name="T10" fmla="*/ 2147483646 w 47"/>
              <a:gd name="T11" fmla="*/ 2147483646 h 29"/>
              <a:gd name="T12" fmla="*/ 2147483646 w 47"/>
              <a:gd name="T13" fmla="*/ 2147483646 h 29"/>
              <a:gd name="T14" fmla="*/ 2147483646 w 47"/>
              <a:gd name="T15" fmla="*/ 2147483646 h 29"/>
              <a:gd name="T16" fmla="*/ 2147483646 w 47"/>
              <a:gd name="T17" fmla="*/ 2147483646 h 29"/>
              <a:gd name="T18" fmla="*/ 2147483646 w 47"/>
              <a:gd name="T19" fmla="*/ 2147483646 h 29"/>
              <a:gd name="T20" fmla="*/ 2147483646 w 47"/>
              <a:gd name="T21" fmla="*/ 2147483646 h 29"/>
              <a:gd name="T22" fmla="*/ 2147483646 w 47"/>
              <a:gd name="T23" fmla="*/ 2147483646 h 29"/>
              <a:gd name="T24" fmla="*/ 2147483646 w 47"/>
              <a:gd name="T25" fmla="*/ 2147483646 h 29"/>
              <a:gd name="T26" fmla="*/ 2147483646 w 47"/>
              <a:gd name="T27" fmla="*/ 2147483646 h 29"/>
              <a:gd name="T28" fmla="*/ 2147483646 w 47"/>
              <a:gd name="T29" fmla="*/ 2147483646 h 29"/>
              <a:gd name="T30" fmla="*/ 2147483646 w 47"/>
              <a:gd name="T31" fmla="*/ 2147483646 h 29"/>
              <a:gd name="T32" fmla="*/ 2147483646 w 47"/>
              <a:gd name="T33" fmla="*/ 2147483646 h 29"/>
              <a:gd name="T34" fmla="*/ 2147483646 w 47"/>
              <a:gd name="T35" fmla="*/ 2147483646 h 29"/>
              <a:gd name="T36" fmla="*/ 2147483646 w 47"/>
              <a:gd name="T37" fmla="*/ 2147483646 h 29"/>
              <a:gd name="T38" fmla="*/ 2147483646 w 47"/>
              <a:gd name="T39" fmla="*/ 2147483646 h 29"/>
              <a:gd name="T40" fmla="*/ 2147483646 w 47"/>
              <a:gd name="T41" fmla="*/ 2147483646 h 29"/>
              <a:gd name="T42" fmla="*/ 2147483646 w 47"/>
              <a:gd name="T43" fmla="*/ 2147483646 h 29"/>
              <a:gd name="T44" fmla="*/ 2147483646 w 47"/>
              <a:gd name="T45" fmla="*/ 2147483646 h 29"/>
              <a:gd name="T46" fmla="*/ 2147483646 w 47"/>
              <a:gd name="T47" fmla="*/ 2147483646 h 29"/>
              <a:gd name="T48" fmla="*/ 2147483646 w 47"/>
              <a:gd name="T49" fmla="*/ 2147483646 h 29"/>
              <a:gd name="T50" fmla="*/ 2147483646 w 47"/>
              <a:gd name="T51" fmla="*/ 2147483646 h 29"/>
              <a:gd name="T52" fmla="*/ 2147483646 w 47"/>
              <a:gd name="T53" fmla="*/ 2147483646 h 29"/>
              <a:gd name="T54" fmla="*/ 2147483646 w 47"/>
              <a:gd name="T55" fmla="*/ 2147483646 h 29"/>
              <a:gd name="T56" fmla="*/ 2147483646 w 47"/>
              <a:gd name="T57" fmla="*/ 2147483646 h 29"/>
              <a:gd name="T58" fmla="*/ 2147483646 w 47"/>
              <a:gd name="T59" fmla="*/ 2147483646 h 29"/>
              <a:gd name="T60" fmla="*/ 2147483646 w 47"/>
              <a:gd name="T61" fmla="*/ 2147483646 h 29"/>
              <a:gd name="T62" fmla="*/ 2147483646 w 47"/>
              <a:gd name="T63" fmla="*/ 2147483646 h 29"/>
              <a:gd name="T64" fmla="*/ 2147483646 w 47"/>
              <a:gd name="T65" fmla="*/ 2147483646 h 29"/>
              <a:gd name="T66" fmla="*/ 2147483646 w 47"/>
              <a:gd name="T67" fmla="*/ 2147483646 h 29"/>
              <a:gd name="T68" fmla="*/ 2147483646 w 47"/>
              <a:gd name="T69" fmla="*/ 2147483646 h 29"/>
              <a:gd name="T70" fmla="*/ 2147483646 w 47"/>
              <a:gd name="T71" fmla="*/ 2147483646 h 29"/>
              <a:gd name="T72" fmla="*/ 2147483646 w 47"/>
              <a:gd name="T73" fmla="*/ 2147483646 h 29"/>
              <a:gd name="T74" fmla="*/ 2147483646 w 47"/>
              <a:gd name="T75" fmla="*/ 2147483646 h 29"/>
              <a:gd name="T76" fmla="*/ 2147483646 w 47"/>
              <a:gd name="T77" fmla="*/ 2147483646 h 29"/>
              <a:gd name="T78" fmla="*/ 2147483646 w 47"/>
              <a:gd name="T79" fmla="*/ 2147483646 h 29"/>
              <a:gd name="T80" fmla="*/ 2147483646 w 47"/>
              <a:gd name="T81" fmla="*/ 2147483646 h 29"/>
              <a:gd name="T82" fmla="*/ 2147483646 w 47"/>
              <a:gd name="T83" fmla="*/ 2147483646 h 29"/>
              <a:gd name="T84" fmla="*/ 2147483646 w 47"/>
              <a:gd name="T85" fmla="*/ 2147483646 h 29"/>
              <a:gd name="T86" fmla="*/ 2147483646 w 47"/>
              <a:gd name="T87" fmla="*/ 2147483646 h 29"/>
              <a:gd name="T88" fmla="*/ 2147483646 w 47"/>
              <a:gd name="T89" fmla="*/ 2147483646 h 29"/>
              <a:gd name="T90" fmla="*/ 2147483646 w 47"/>
              <a:gd name="T91" fmla="*/ 2147483646 h 29"/>
              <a:gd name="T92" fmla="*/ 2147483646 w 47"/>
              <a:gd name="T93" fmla="*/ 2147483646 h 29"/>
              <a:gd name="T94" fmla="*/ 2147483646 w 47"/>
              <a:gd name="T95" fmla="*/ 2147483646 h 29"/>
              <a:gd name="T96" fmla="*/ 2147483646 w 47"/>
              <a:gd name="T97" fmla="*/ 2147483646 h 29"/>
              <a:gd name="T98" fmla="*/ 2147483646 w 47"/>
              <a:gd name="T99" fmla="*/ 2147483646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 h="29">
                <a:moveTo>
                  <a:pt x="43" y="13"/>
                </a:moveTo>
                <a:lnTo>
                  <a:pt x="44" y="12"/>
                </a:lnTo>
                <a:lnTo>
                  <a:pt x="44" y="11"/>
                </a:lnTo>
                <a:lnTo>
                  <a:pt x="47" y="11"/>
                </a:lnTo>
                <a:lnTo>
                  <a:pt x="47" y="10"/>
                </a:lnTo>
                <a:lnTo>
                  <a:pt x="40" y="10"/>
                </a:lnTo>
                <a:lnTo>
                  <a:pt x="40" y="7"/>
                </a:lnTo>
                <a:lnTo>
                  <a:pt x="42" y="6"/>
                </a:lnTo>
                <a:lnTo>
                  <a:pt x="43" y="6"/>
                </a:lnTo>
                <a:lnTo>
                  <a:pt x="43" y="5"/>
                </a:lnTo>
                <a:lnTo>
                  <a:pt x="44" y="4"/>
                </a:lnTo>
                <a:lnTo>
                  <a:pt x="47" y="1"/>
                </a:lnTo>
                <a:lnTo>
                  <a:pt x="47" y="0"/>
                </a:lnTo>
                <a:lnTo>
                  <a:pt x="40" y="10"/>
                </a:lnTo>
                <a:lnTo>
                  <a:pt x="38" y="10"/>
                </a:lnTo>
                <a:lnTo>
                  <a:pt x="36" y="12"/>
                </a:lnTo>
                <a:lnTo>
                  <a:pt x="37" y="12"/>
                </a:lnTo>
                <a:lnTo>
                  <a:pt x="37" y="11"/>
                </a:lnTo>
                <a:lnTo>
                  <a:pt x="38" y="11"/>
                </a:lnTo>
                <a:lnTo>
                  <a:pt x="38" y="10"/>
                </a:lnTo>
                <a:lnTo>
                  <a:pt x="36" y="12"/>
                </a:lnTo>
                <a:lnTo>
                  <a:pt x="35" y="13"/>
                </a:lnTo>
                <a:lnTo>
                  <a:pt x="36" y="13"/>
                </a:lnTo>
                <a:lnTo>
                  <a:pt x="36" y="12"/>
                </a:lnTo>
                <a:lnTo>
                  <a:pt x="35" y="13"/>
                </a:lnTo>
                <a:lnTo>
                  <a:pt x="35" y="14"/>
                </a:lnTo>
                <a:lnTo>
                  <a:pt x="31" y="14"/>
                </a:lnTo>
                <a:lnTo>
                  <a:pt x="35" y="13"/>
                </a:lnTo>
                <a:lnTo>
                  <a:pt x="31" y="14"/>
                </a:lnTo>
                <a:lnTo>
                  <a:pt x="31" y="17"/>
                </a:lnTo>
                <a:lnTo>
                  <a:pt x="30" y="17"/>
                </a:lnTo>
                <a:lnTo>
                  <a:pt x="31" y="14"/>
                </a:lnTo>
                <a:lnTo>
                  <a:pt x="30" y="17"/>
                </a:lnTo>
                <a:lnTo>
                  <a:pt x="30" y="18"/>
                </a:lnTo>
                <a:lnTo>
                  <a:pt x="29" y="18"/>
                </a:lnTo>
                <a:lnTo>
                  <a:pt x="30" y="17"/>
                </a:lnTo>
                <a:lnTo>
                  <a:pt x="29" y="18"/>
                </a:lnTo>
                <a:lnTo>
                  <a:pt x="28" y="19"/>
                </a:lnTo>
                <a:lnTo>
                  <a:pt x="25" y="20"/>
                </a:lnTo>
                <a:lnTo>
                  <a:pt x="24" y="20"/>
                </a:lnTo>
                <a:lnTo>
                  <a:pt x="24" y="19"/>
                </a:lnTo>
                <a:lnTo>
                  <a:pt x="25" y="19"/>
                </a:lnTo>
                <a:lnTo>
                  <a:pt x="28" y="18"/>
                </a:lnTo>
                <a:lnTo>
                  <a:pt x="29" y="18"/>
                </a:lnTo>
                <a:lnTo>
                  <a:pt x="28" y="19"/>
                </a:lnTo>
                <a:lnTo>
                  <a:pt x="25" y="20"/>
                </a:lnTo>
                <a:lnTo>
                  <a:pt x="24" y="20"/>
                </a:lnTo>
                <a:lnTo>
                  <a:pt x="23" y="21"/>
                </a:lnTo>
                <a:lnTo>
                  <a:pt x="20" y="21"/>
                </a:lnTo>
                <a:lnTo>
                  <a:pt x="17" y="21"/>
                </a:lnTo>
                <a:lnTo>
                  <a:pt x="17" y="23"/>
                </a:lnTo>
                <a:lnTo>
                  <a:pt x="16" y="23"/>
                </a:lnTo>
                <a:lnTo>
                  <a:pt x="16" y="24"/>
                </a:lnTo>
                <a:lnTo>
                  <a:pt x="14" y="25"/>
                </a:lnTo>
                <a:lnTo>
                  <a:pt x="13" y="25"/>
                </a:lnTo>
                <a:lnTo>
                  <a:pt x="12" y="25"/>
                </a:lnTo>
                <a:lnTo>
                  <a:pt x="9" y="26"/>
                </a:lnTo>
                <a:lnTo>
                  <a:pt x="8" y="26"/>
                </a:lnTo>
                <a:lnTo>
                  <a:pt x="7" y="26"/>
                </a:lnTo>
                <a:lnTo>
                  <a:pt x="6" y="26"/>
                </a:lnTo>
                <a:lnTo>
                  <a:pt x="2" y="26"/>
                </a:lnTo>
                <a:lnTo>
                  <a:pt x="1" y="26"/>
                </a:lnTo>
                <a:lnTo>
                  <a:pt x="0" y="29"/>
                </a:lnTo>
                <a:lnTo>
                  <a:pt x="1" y="26"/>
                </a:lnTo>
                <a:lnTo>
                  <a:pt x="6" y="26"/>
                </a:lnTo>
                <a:lnTo>
                  <a:pt x="7" y="26"/>
                </a:lnTo>
                <a:lnTo>
                  <a:pt x="9" y="26"/>
                </a:lnTo>
                <a:lnTo>
                  <a:pt x="12" y="25"/>
                </a:lnTo>
                <a:lnTo>
                  <a:pt x="12" y="24"/>
                </a:lnTo>
                <a:lnTo>
                  <a:pt x="13" y="24"/>
                </a:lnTo>
                <a:lnTo>
                  <a:pt x="13" y="23"/>
                </a:lnTo>
                <a:lnTo>
                  <a:pt x="14" y="23"/>
                </a:lnTo>
                <a:lnTo>
                  <a:pt x="16" y="23"/>
                </a:lnTo>
                <a:lnTo>
                  <a:pt x="16" y="24"/>
                </a:lnTo>
                <a:lnTo>
                  <a:pt x="17" y="24"/>
                </a:lnTo>
                <a:lnTo>
                  <a:pt x="20" y="23"/>
                </a:lnTo>
                <a:lnTo>
                  <a:pt x="22" y="23"/>
                </a:lnTo>
                <a:lnTo>
                  <a:pt x="22" y="21"/>
                </a:lnTo>
                <a:lnTo>
                  <a:pt x="23" y="20"/>
                </a:lnTo>
                <a:lnTo>
                  <a:pt x="23" y="21"/>
                </a:lnTo>
                <a:lnTo>
                  <a:pt x="22" y="21"/>
                </a:lnTo>
                <a:lnTo>
                  <a:pt x="20" y="21"/>
                </a:lnTo>
                <a:lnTo>
                  <a:pt x="20" y="29"/>
                </a:lnTo>
                <a:lnTo>
                  <a:pt x="22" y="29"/>
                </a:lnTo>
                <a:lnTo>
                  <a:pt x="23" y="26"/>
                </a:lnTo>
                <a:lnTo>
                  <a:pt x="24" y="26"/>
                </a:lnTo>
                <a:lnTo>
                  <a:pt x="25" y="25"/>
                </a:lnTo>
                <a:lnTo>
                  <a:pt x="28" y="25"/>
                </a:lnTo>
                <a:lnTo>
                  <a:pt x="29" y="24"/>
                </a:lnTo>
                <a:lnTo>
                  <a:pt x="30" y="23"/>
                </a:lnTo>
                <a:lnTo>
                  <a:pt x="31" y="21"/>
                </a:lnTo>
                <a:lnTo>
                  <a:pt x="35" y="21"/>
                </a:lnTo>
                <a:lnTo>
                  <a:pt x="36" y="20"/>
                </a:lnTo>
                <a:lnTo>
                  <a:pt x="36" y="19"/>
                </a:lnTo>
                <a:lnTo>
                  <a:pt x="37" y="19"/>
                </a:lnTo>
                <a:lnTo>
                  <a:pt x="38" y="18"/>
                </a:lnTo>
                <a:lnTo>
                  <a:pt x="40" y="17"/>
                </a:lnTo>
                <a:lnTo>
                  <a:pt x="42" y="14"/>
                </a:lnTo>
                <a:lnTo>
                  <a:pt x="42" y="13"/>
                </a:lnTo>
                <a:lnTo>
                  <a:pt x="43" y="1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3" name="Freeform 438"/>
          <p:cNvSpPr>
            <a:spLocks/>
          </p:cNvSpPr>
          <p:nvPr/>
        </p:nvSpPr>
        <p:spPr bwMode="auto">
          <a:xfrm>
            <a:off x="6122988" y="2617788"/>
            <a:ext cx="25400" cy="6350"/>
          </a:xfrm>
          <a:custGeom>
            <a:avLst/>
            <a:gdLst>
              <a:gd name="T0" fmla="*/ 2147483646 w 48"/>
              <a:gd name="T1" fmla="*/ 2147483646 h 12"/>
              <a:gd name="T2" fmla="*/ 2147483646 w 48"/>
              <a:gd name="T3" fmla="*/ 2147483646 h 12"/>
              <a:gd name="T4" fmla="*/ 2147483646 w 48"/>
              <a:gd name="T5" fmla="*/ 2147483646 h 12"/>
              <a:gd name="T6" fmla="*/ 2147483646 w 48"/>
              <a:gd name="T7" fmla="*/ 2147483646 h 12"/>
              <a:gd name="T8" fmla="*/ 2147483646 w 48"/>
              <a:gd name="T9" fmla="*/ 2147483646 h 12"/>
              <a:gd name="T10" fmla="*/ 2147483646 w 48"/>
              <a:gd name="T11" fmla="*/ 2147483646 h 12"/>
              <a:gd name="T12" fmla="*/ 2147483646 w 48"/>
              <a:gd name="T13" fmla="*/ 2147483646 h 12"/>
              <a:gd name="T14" fmla="*/ 2147483646 w 48"/>
              <a:gd name="T15" fmla="*/ 2147483646 h 12"/>
              <a:gd name="T16" fmla="*/ 2147483646 w 48"/>
              <a:gd name="T17" fmla="*/ 2147483646 h 12"/>
              <a:gd name="T18" fmla="*/ 2147483646 w 48"/>
              <a:gd name="T19" fmla="*/ 2147483646 h 12"/>
              <a:gd name="T20" fmla="*/ 2147483646 w 48"/>
              <a:gd name="T21" fmla="*/ 2147483646 h 12"/>
              <a:gd name="T22" fmla="*/ 2147483646 w 48"/>
              <a:gd name="T23" fmla="*/ 2147483646 h 12"/>
              <a:gd name="T24" fmla="*/ 2147483646 w 48"/>
              <a:gd name="T25" fmla="*/ 2147483646 h 12"/>
              <a:gd name="T26" fmla="*/ 2147483646 w 48"/>
              <a:gd name="T27" fmla="*/ 2147483646 h 12"/>
              <a:gd name="T28" fmla="*/ 2147483646 w 48"/>
              <a:gd name="T29" fmla="*/ 2147483646 h 12"/>
              <a:gd name="T30" fmla="*/ 0 w 48"/>
              <a:gd name="T31" fmla="*/ 0 h 12"/>
              <a:gd name="T32" fmla="*/ 2147483646 w 48"/>
              <a:gd name="T33" fmla="*/ 2147483646 h 12"/>
              <a:gd name="T34" fmla="*/ 2147483646 w 48"/>
              <a:gd name="T35" fmla="*/ 2147483646 h 12"/>
              <a:gd name="T36" fmla="*/ 2147483646 w 48"/>
              <a:gd name="T37" fmla="*/ 2147483646 h 12"/>
              <a:gd name="T38" fmla="*/ 2147483646 w 48"/>
              <a:gd name="T39" fmla="*/ 2147483646 h 12"/>
              <a:gd name="T40" fmla="*/ 2147483646 w 48"/>
              <a:gd name="T41" fmla="*/ 2147483646 h 12"/>
              <a:gd name="T42" fmla="*/ 2147483646 w 48"/>
              <a:gd name="T43" fmla="*/ 2147483646 h 12"/>
              <a:gd name="T44" fmla="*/ 2147483646 w 48"/>
              <a:gd name="T45" fmla="*/ 2147483646 h 12"/>
              <a:gd name="T46" fmla="*/ 2147483646 w 48"/>
              <a:gd name="T47" fmla="*/ 2147483646 h 12"/>
              <a:gd name="T48" fmla="*/ 2147483646 w 48"/>
              <a:gd name="T49" fmla="*/ 2147483646 h 12"/>
              <a:gd name="T50" fmla="*/ 2147483646 w 48"/>
              <a:gd name="T51" fmla="*/ 2147483646 h 12"/>
              <a:gd name="T52" fmla="*/ 2147483646 w 48"/>
              <a:gd name="T53" fmla="*/ 2147483646 h 12"/>
              <a:gd name="T54" fmla="*/ 2147483646 w 48"/>
              <a:gd name="T55" fmla="*/ 2147483646 h 12"/>
              <a:gd name="T56" fmla="*/ 2147483646 w 48"/>
              <a:gd name="T57" fmla="*/ 2147483646 h 12"/>
              <a:gd name="T58" fmla="*/ 2147483646 w 48"/>
              <a:gd name="T59" fmla="*/ 2147483646 h 12"/>
              <a:gd name="T60" fmla="*/ 2147483646 w 48"/>
              <a:gd name="T61" fmla="*/ 2147483646 h 12"/>
              <a:gd name="T62" fmla="*/ 2147483646 w 48"/>
              <a:gd name="T63" fmla="*/ 2147483646 h 12"/>
              <a:gd name="T64" fmla="*/ 2147483646 w 48"/>
              <a:gd name="T65" fmla="*/ 2147483646 h 12"/>
              <a:gd name="T66" fmla="*/ 2147483646 w 48"/>
              <a:gd name="T67" fmla="*/ 2147483646 h 12"/>
              <a:gd name="T68" fmla="*/ 2147483646 w 48"/>
              <a:gd name="T69" fmla="*/ 0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12">
                <a:moveTo>
                  <a:pt x="44" y="9"/>
                </a:moveTo>
                <a:lnTo>
                  <a:pt x="41" y="10"/>
                </a:lnTo>
                <a:lnTo>
                  <a:pt x="40" y="10"/>
                </a:lnTo>
                <a:lnTo>
                  <a:pt x="38" y="10"/>
                </a:lnTo>
                <a:lnTo>
                  <a:pt x="37" y="11"/>
                </a:lnTo>
                <a:lnTo>
                  <a:pt x="36" y="11"/>
                </a:lnTo>
                <a:lnTo>
                  <a:pt x="33" y="11"/>
                </a:lnTo>
                <a:lnTo>
                  <a:pt x="32" y="11"/>
                </a:lnTo>
                <a:lnTo>
                  <a:pt x="31" y="11"/>
                </a:lnTo>
                <a:lnTo>
                  <a:pt x="30" y="12"/>
                </a:lnTo>
                <a:lnTo>
                  <a:pt x="26" y="12"/>
                </a:lnTo>
                <a:lnTo>
                  <a:pt x="25" y="12"/>
                </a:lnTo>
                <a:lnTo>
                  <a:pt x="24" y="11"/>
                </a:lnTo>
                <a:lnTo>
                  <a:pt x="19" y="11"/>
                </a:lnTo>
                <a:lnTo>
                  <a:pt x="18" y="11"/>
                </a:lnTo>
                <a:lnTo>
                  <a:pt x="18" y="6"/>
                </a:lnTo>
                <a:lnTo>
                  <a:pt x="17" y="6"/>
                </a:lnTo>
                <a:lnTo>
                  <a:pt x="18" y="6"/>
                </a:lnTo>
                <a:lnTo>
                  <a:pt x="19" y="6"/>
                </a:lnTo>
                <a:lnTo>
                  <a:pt x="14" y="6"/>
                </a:lnTo>
                <a:lnTo>
                  <a:pt x="14" y="5"/>
                </a:lnTo>
                <a:lnTo>
                  <a:pt x="12" y="5"/>
                </a:lnTo>
                <a:lnTo>
                  <a:pt x="11" y="5"/>
                </a:lnTo>
                <a:lnTo>
                  <a:pt x="9" y="5"/>
                </a:lnTo>
                <a:lnTo>
                  <a:pt x="9" y="4"/>
                </a:lnTo>
                <a:lnTo>
                  <a:pt x="8" y="4"/>
                </a:lnTo>
                <a:lnTo>
                  <a:pt x="7" y="4"/>
                </a:lnTo>
                <a:lnTo>
                  <a:pt x="7" y="3"/>
                </a:lnTo>
                <a:lnTo>
                  <a:pt x="5" y="3"/>
                </a:lnTo>
                <a:lnTo>
                  <a:pt x="3" y="1"/>
                </a:lnTo>
                <a:lnTo>
                  <a:pt x="1" y="0"/>
                </a:lnTo>
                <a:lnTo>
                  <a:pt x="0" y="0"/>
                </a:lnTo>
                <a:lnTo>
                  <a:pt x="1" y="0"/>
                </a:lnTo>
                <a:lnTo>
                  <a:pt x="3" y="1"/>
                </a:lnTo>
                <a:lnTo>
                  <a:pt x="5" y="3"/>
                </a:lnTo>
                <a:lnTo>
                  <a:pt x="5" y="4"/>
                </a:lnTo>
                <a:lnTo>
                  <a:pt x="5" y="5"/>
                </a:lnTo>
                <a:lnTo>
                  <a:pt x="7" y="5"/>
                </a:lnTo>
                <a:lnTo>
                  <a:pt x="8" y="6"/>
                </a:lnTo>
                <a:lnTo>
                  <a:pt x="9" y="6"/>
                </a:lnTo>
                <a:lnTo>
                  <a:pt x="9" y="9"/>
                </a:lnTo>
                <a:lnTo>
                  <a:pt x="11" y="9"/>
                </a:lnTo>
                <a:lnTo>
                  <a:pt x="12" y="9"/>
                </a:lnTo>
                <a:lnTo>
                  <a:pt x="12" y="10"/>
                </a:lnTo>
                <a:lnTo>
                  <a:pt x="14" y="10"/>
                </a:lnTo>
                <a:lnTo>
                  <a:pt x="17" y="10"/>
                </a:lnTo>
                <a:lnTo>
                  <a:pt x="18" y="11"/>
                </a:lnTo>
                <a:lnTo>
                  <a:pt x="19" y="11"/>
                </a:lnTo>
                <a:lnTo>
                  <a:pt x="21" y="11"/>
                </a:lnTo>
                <a:lnTo>
                  <a:pt x="23" y="11"/>
                </a:lnTo>
                <a:lnTo>
                  <a:pt x="24" y="11"/>
                </a:lnTo>
                <a:lnTo>
                  <a:pt x="24" y="9"/>
                </a:lnTo>
                <a:lnTo>
                  <a:pt x="23" y="6"/>
                </a:lnTo>
                <a:lnTo>
                  <a:pt x="21" y="6"/>
                </a:lnTo>
                <a:lnTo>
                  <a:pt x="19" y="6"/>
                </a:lnTo>
                <a:lnTo>
                  <a:pt x="23" y="6"/>
                </a:lnTo>
                <a:lnTo>
                  <a:pt x="23" y="4"/>
                </a:lnTo>
                <a:lnTo>
                  <a:pt x="24" y="4"/>
                </a:lnTo>
                <a:lnTo>
                  <a:pt x="25" y="4"/>
                </a:lnTo>
                <a:lnTo>
                  <a:pt x="26" y="4"/>
                </a:lnTo>
                <a:lnTo>
                  <a:pt x="30" y="4"/>
                </a:lnTo>
                <a:lnTo>
                  <a:pt x="31" y="4"/>
                </a:lnTo>
                <a:lnTo>
                  <a:pt x="32" y="4"/>
                </a:lnTo>
                <a:lnTo>
                  <a:pt x="33" y="4"/>
                </a:lnTo>
                <a:lnTo>
                  <a:pt x="36" y="4"/>
                </a:lnTo>
                <a:lnTo>
                  <a:pt x="38" y="5"/>
                </a:lnTo>
                <a:lnTo>
                  <a:pt x="47" y="6"/>
                </a:lnTo>
                <a:lnTo>
                  <a:pt x="48" y="6"/>
                </a:lnTo>
                <a:lnTo>
                  <a:pt x="47" y="1"/>
                </a:lnTo>
                <a:lnTo>
                  <a:pt x="47" y="0"/>
                </a:lnTo>
                <a:lnTo>
                  <a:pt x="4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4" name="Freeform 439"/>
          <p:cNvSpPr>
            <a:spLocks/>
          </p:cNvSpPr>
          <p:nvPr/>
        </p:nvSpPr>
        <p:spPr bwMode="auto">
          <a:xfrm>
            <a:off x="6122988" y="2613025"/>
            <a:ext cx="11112" cy="7938"/>
          </a:xfrm>
          <a:custGeom>
            <a:avLst/>
            <a:gdLst>
              <a:gd name="T0" fmla="*/ 2147483646 w 23"/>
              <a:gd name="T1" fmla="*/ 2147483646 h 14"/>
              <a:gd name="T2" fmla="*/ 2147483646 w 23"/>
              <a:gd name="T3" fmla="*/ 2147483646 h 14"/>
              <a:gd name="T4" fmla="*/ 2147483646 w 23"/>
              <a:gd name="T5" fmla="*/ 2147483646 h 14"/>
              <a:gd name="T6" fmla="*/ 2147483646 w 23"/>
              <a:gd name="T7" fmla="*/ 2147483646 h 14"/>
              <a:gd name="T8" fmla="*/ 2147483646 w 23"/>
              <a:gd name="T9" fmla="*/ 2147483646 h 14"/>
              <a:gd name="T10" fmla="*/ 2147483646 w 23"/>
              <a:gd name="T11" fmla="*/ 2147483646 h 14"/>
              <a:gd name="T12" fmla="*/ 2147483646 w 23"/>
              <a:gd name="T13" fmla="*/ 2147483646 h 14"/>
              <a:gd name="T14" fmla="*/ 2147483646 w 23"/>
              <a:gd name="T15" fmla="*/ 2147483646 h 14"/>
              <a:gd name="T16" fmla="*/ 2147483646 w 23"/>
              <a:gd name="T17" fmla="*/ 2147483646 h 14"/>
              <a:gd name="T18" fmla="*/ 2147483646 w 23"/>
              <a:gd name="T19" fmla="*/ 2147483646 h 14"/>
              <a:gd name="T20" fmla="*/ 2147483646 w 23"/>
              <a:gd name="T21" fmla="*/ 2147483646 h 14"/>
              <a:gd name="T22" fmla="*/ 2147483646 w 23"/>
              <a:gd name="T23" fmla="*/ 2147483646 h 14"/>
              <a:gd name="T24" fmla="*/ 2147483646 w 23"/>
              <a:gd name="T25" fmla="*/ 2147483646 h 14"/>
              <a:gd name="T26" fmla="*/ 2147483646 w 23"/>
              <a:gd name="T27" fmla="*/ 2147483646 h 14"/>
              <a:gd name="T28" fmla="*/ 2147483646 w 23"/>
              <a:gd name="T29" fmla="*/ 2147483646 h 14"/>
              <a:gd name="T30" fmla="*/ 2147483646 w 23"/>
              <a:gd name="T31" fmla="*/ 2147483646 h 14"/>
              <a:gd name="T32" fmla="*/ 0 w 23"/>
              <a:gd name="T33" fmla="*/ 0 h 14"/>
              <a:gd name="T34" fmla="*/ 0 w 23"/>
              <a:gd name="T35" fmla="*/ 2147483646 h 14"/>
              <a:gd name="T36" fmla="*/ 2147483646 w 23"/>
              <a:gd name="T37" fmla="*/ 2147483646 h 14"/>
              <a:gd name="T38" fmla="*/ 2147483646 w 23"/>
              <a:gd name="T39" fmla="*/ 2147483646 h 14"/>
              <a:gd name="T40" fmla="*/ 2147483646 w 23"/>
              <a:gd name="T41" fmla="*/ 2147483646 h 14"/>
              <a:gd name="T42" fmla="*/ 2147483646 w 23"/>
              <a:gd name="T43" fmla="*/ 2147483646 h 14"/>
              <a:gd name="T44" fmla="*/ 2147483646 w 23"/>
              <a:gd name="T45" fmla="*/ 2147483646 h 14"/>
              <a:gd name="T46" fmla="*/ 2147483646 w 23"/>
              <a:gd name="T47" fmla="*/ 2147483646 h 14"/>
              <a:gd name="T48" fmla="*/ 2147483646 w 23"/>
              <a:gd name="T49" fmla="*/ 2147483646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14">
                <a:moveTo>
                  <a:pt x="23" y="12"/>
                </a:moveTo>
                <a:lnTo>
                  <a:pt x="21" y="12"/>
                </a:lnTo>
                <a:lnTo>
                  <a:pt x="19" y="11"/>
                </a:lnTo>
                <a:lnTo>
                  <a:pt x="18" y="11"/>
                </a:lnTo>
                <a:lnTo>
                  <a:pt x="17" y="11"/>
                </a:lnTo>
                <a:lnTo>
                  <a:pt x="14" y="9"/>
                </a:lnTo>
                <a:lnTo>
                  <a:pt x="12" y="9"/>
                </a:lnTo>
                <a:lnTo>
                  <a:pt x="11" y="8"/>
                </a:lnTo>
                <a:lnTo>
                  <a:pt x="9" y="8"/>
                </a:lnTo>
                <a:lnTo>
                  <a:pt x="9" y="7"/>
                </a:lnTo>
                <a:lnTo>
                  <a:pt x="8" y="7"/>
                </a:lnTo>
                <a:lnTo>
                  <a:pt x="7" y="6"/>
                </a:lnTo>
                <a:lnTo>
                  <a:pt x="5" y="6"/>
                </a:lnTo>
                <a:lnTo>
                  <a:pt x="5" y="5"/>
                </a:lnTo>
                <a:lnTo>
                  <a:pt x="3" y="2"/>
                </a:lnTo>
                <a:lnTo>
                  <a:pt x="1" y="1"/>
                </a:lnTo>
                <a:lnTo>
                  <a:pt x="0" y="0"/>
                </a:lnTo>
                <a:lnTo>
                  <a:pt x="0" y="9"/>
                </a:lnTo>
                <a:lnTo>
                  <a:pt x="1" y="11"/>
                </a:lnTo>
                <a:lnTo>
                  <a:pt x="3" y="12"/>
                </a:lnTo>
                <a:lnTo>
                  <a:pt x="5" y="12"/>
                </a:lnTo>
                <a:lnTo>
                  <a:pt x="8" y="12"/>
                </a:lnTo>
                <a:lnTo>
                  <a:pt x="11" y="13"/>
                </a:lnTo>
                <a:lnTo>
                  <a:pt x="14" y="14"/>
                </a:lnTo>
                <a:lnTo>
                  <a:pt x="17"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5" name="Freeform 440"/>
          <p:cNvSpPr>
            <a:spLocks/>
          </p:cNvSpPr>
          <p:nvPr/>
        </p:nvSpPr>
        <p:spPr bwMode="auto">
          <a:xfrm>
            <a:off x="6108700" y="2624138"/>
            <a:ext cx="15875" cy="7937"/>
          </a:xfrm>
          <a:custGeom>
            <a:avLst/>
            <a:gdLst>
              <a:gd name="T0" fmla="*/ 2147483646 w 28"/>
              <a:gd name="T1" fmla="*/ 2147483646 h 15"/>
              <a:gd name="T2" fmla="*/ 2147483646 w 28"/>
              <a:gd name="T3" fmla="*/ 2147483646 h 15"/>
              <a:gd name="T4" fmla="*/ 2147483646 w 28"/>
              <a:gd name="T5" fmla="*/ 2147483646 h 15"/>
              <a:gd name="T6" fmla="*/ 2147483646 w 28"/>
              <a:gd name="T7" fmla="*/ 2147483646 h 15"/>
              <a:gd name="T8" fmla="*/ 2147483646 w 28"/>
              <a:gd name="T9" fmla="*/ 2147483646 h 15"/>
              <a:gd name="T10" fmla="*/ 2147483646 w 28"/>
              <a:gd name="T11" fmla="*/ 2147483646 h 15"/>
              <a:gd name="T12" fmla="*/ 2147483646 w 28"/>
              <a:gd name="T13" fmla="*/ 2147483646 h 15"/>
              <a:gd name="T14" fmla="*/ 2147483646 w 28"/>
              <a:gd name="T15" fmla="*/ 2147483646 h 15"/>
              <a:gd name="T16" fmla="*/ 2147483646 w 28"/>
              <a:gd name="T17" fmla="*/ 2147483646 h 15"/>
              <a:gd name="T18" fmla="*/ 2147483646 w 28"/>
              <a:gd name="T19" fmla="*/ 2147483646 h 15"/>
              <a:gd name="T20" fmla="*/ 2147483646 w 28"/>
              <a:gd name="T21" fmla="*/ 2147483646 h 15"/>
              <a:gd name="T22" fmla="*/ 2147483646 w 28"/>
              <a:gd name="T23" fmla="*/ 2147483646 h 15"/>
              <a:gd name="T24" fmla="*/ 2147483646 w 28"/>
              <a:gd name="T25" fmla="*/ 2147483646 h 15"/>
              <a:gd name="T26" fmla="*/ 2147483646 w 28"/>
              <a:gd name="T27" fmla="*/ 2147483646 h 15"/>
              <a:gd name="T28" fmla="*/ 2147483646 w 28"/>
              <a:gd name="T29" fmla="*/ 2147483646 h 15"/>
              <a:gd name="T30" fmla="*/ 2147483646 w 28"/>
              <a:gd name="T31" fmla="*/ 2147483646 h 15"/>
              <a:gd name="T32" fmla="*/ 2147483646 w 28"/>
              <a:gd name="T33" fmla="*/ 2147483646 h 15"/>
              <a:gd name="T34" fmla="*/ 2147483646 w 28"/>
              <a:gd name="T35" fmla="*/ 2147483646 h 15"/>
              <a:gd name="T36" fmla="*/ 2147483646 w 28"/>
              <a:gd name="T37" fmla="*/ 2147483646 h 15"/>
              <a:gd name="T38" fmla="*/ 2147483646 w 28"/>
              <a:gd name="T39" fmla="*/ 2147483646 h 15"/>
              <a:gd name="T40" fmla="*/ 2147483646 w 28"/>
              <a:gd name="T41" fmla="*/ 2147483646 h 15"/>
              <a:gd name="T42" fmla="*/ 2147483646 w 28"/>
              <a:gd name="T43" fmla="*/ 0 h 15"/>
              <a:gd name="T44" fmla="*/ 2147483646 w 28"/>
              <a:gd name="T45" fmla="*/ 0 h 15"/>
              <a:gd name="T46" fmla="*/ 2147483646 w 28"/>
              <a:gd name="T47" fmla="*/ 2147483646 h 15"/>
              <a:gd name="T48" fmla="*/ 2147483646 w 28"/>
              <a:gd name="T49" fmla="*/ 2147483646 h 15"/>
              <a:gd name="T50" fmla="*/ 2147483646 w 28"/>
              <a:gd name="T51" fmla="*/ 2147483646 h 15"/>
              <a:gd name="T52" fmla="*/ 2147483646 w 28"/>
              <a:gd name="T53" fmla="*/ 2147483646 h 15"/>
              <a:gd name="T54" fmla="*/ 2147483646 w 28"/>
              <a:gd name="T55" fmla="*/ 2147483646 h 15"/>
              <a:gd name="T56" fmla="*/ 2147483646 w 28"/>
              <a:gd name="T57" fmla="*/ 2147483646 h 15"/>
              <a:gd name="T58" fmla="*/ 2147483646 w 28"/>
              <a:gd name="T59" fmla="*/ 2147483646 h 15"/>
              <a:gd name="T60" fmla="*/ 2147483646 w 28"/>
              <a:gd name="T61" fmla="*/ 2147483646 h 15"/>
              <a:gd name="T62" fmla="*/ 2147483646 w 28"/>
              <a:gd name="T63" fmla="*/ 2147483646 h 15"/>
              <a:gd name="T64" fmla="*/ 2147483646 w 28"/>
              <a:gd name="T65" fmla="*/ 2147483646 h 15"/>
              <a:gd name="T66" fmla="*/ 2147483646 w 28"/>
              <a:gd name="T67" fmla="*/ 2147483646 h 15"/>
              <a:gd name="T68" fmla="*/ 2147483646 w 28"/>
              <a:gd name="T69" fmla="*/ 2147483646 h 15"/>
              <a:gd name="T70" fmla="*/ 2147483646 w 28"/>
              <a:gd name="T71" fmla="*/ 2147483646 h 15"/>
              <a:gd name="T72" fmla="*/ 2147483646 w 28"/>
              <a:gd name="T73" fmla="*/ 2147483646 h 15"/>
              <a:gd name="T74" fmla="*/ 2147483646 w 28"/>
              <a:gd name="T75" fmla="*/ 2147483646 h 15"/>
              <a:gd name="T76" fmla="*/ 2147483646 w 28"/>
              <a:gd name="T77" fmla="*/ 2147483646 h 15"/>
              <a:gd name="T78" fmla="*/ 2147483646 w 28"/>
              <a:gd name="T79" fmla="*/ 2147483646 h 15"/>
              <a:gd name="T80" fmla="*/ 2147483646 w 28"/>
              <a:gd name="T81" fmla="*/ 2147483646 h 15"/>
              <a:gd name="T82" fmla="*/ 0 w 28"/>
              <a:gd name="T83" fmla="*/ 2147483646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 h="15">
                <a:moveTo>
                  <a:pt x="28" y="14"/>
                </a:moveTo>
                <a:lnTo>
                  <a:pt x="26" y="14"/>
                </a:lnTo>
                <a:lnTo>
                  <a:pt x="25" y="14"/>
                </a:lnTo>
                <a:lnTo>
                  <a:pt x="28" y="14"/>
                </a:lnTo>
                <a:lnTo>
                  <a:pt x="28" y="15"/>
                </a:lnTo>
                <a:lnTo>
                  <a:pt x="20" y="15"/>
                </a:lnTo>
                <a:lnTo>
                  <a:pt x="20" y="14"/>
                </a:lnTo>
                <a:lnTo>
                  <a:pt x="19" y="14"/>
                </a:lnTo>
                <a:lnTo>
                  <a:pt x="19" y="13"/>
                </a:lnTo>
                <a:lnTo>
                  <a:pt x="18" y="13"/>
                </a:lnTo>
                <a:lnTo>
                  <a:pt x="18" y="12"/>
                </a:lnTo>
                <a:lnTo>
                  <a:pt x="15" y="11"/>
                </a:lnTo>
                <a:lnTo>
                  <a:pt x="13" y="11"/>
                </a:lnTo>
                <a:lnTo>
                  <a:pt x="13" y="9"/>
                </a:lnTo>
                <a:lnTo>
                  <a:pt x="12" y="9"/>
                </a:lnTo>
                <a:lnTo>
                  <a:pt x="12" y="7"/>
                </a:lnTo>
                <a:lnTo>
                  <a:pt x="10" y="6"/>
                </a:lnTo>
                <a:lnTo>
                  <a:pt x="9" y="5"/>
                </a:lnTo>
                <a:lnTo>
                  <a:pt x="9" y="2"/>
                </a:lnTo>
                <a:lnTo>
                  <a:pt x="7" y="2"/>
                </a:lnTo>
                <a:lnTo>
                  <a:pt x="7" y="1"/>
                </a:lnTo>
                <a:lnTo>
                  <a:pt x="6" y="0"/>
                </a:lnTo>
                <a:lnTo>
                  <a:pt x="10" y="0"/>
                </a:lnTo>
                <a:lnTo>
                  <a:pt x="12" y="1"/>
                </a:lnTo>
                <a:lnTo>
                  <a:pt x="12" y="2"/>
                </a:lnTo>
                <a:lnTo>
                  <a:pt x="13" y="2"/>
                </a:lnTo>
                <a:lnTo>
                  <a:pt x="13" y="5"/>
                </a:lnTo>
                <a:lnTo>
                  <a:pt x="15" y="5"/>
                </a:lnTo>
                <a:lnTo>
                  <a:pt x="15" y="6"/>
                </a:lnTo>
                <a:lnTo>
                  <a:pt x="18" y="7"/>
                </a:lnTo>
                <a:lnTo>
                  <a:pt x="19" y="9"/>
                </a:lnTo>
                <a:lnTo>
                  <a:pt x="20" y="11"/>
                </a:lnTo>
                <a:lnTo>
                  <a:pt x="10" y="6"/>
                </a:lnTo>
                <a:lnTo>
                  <a:pt x="7" y="13"/>
                </a:lnTo>
                <a:lnTo>
                  <a:pt x="7" y="14"/>
                </a:lnTo>
                <a:lnTo>
                  <a:pt x="6" y="15"/>
                </a:lnTo>
                <a:lnTo>
                  <a:pt x="7" y="14"/>
                </a:lnTo>
                <a:lnTo>
                  <a:pt x="7" y="13"/>
                </a:lnTo>
                <a:lnTo>
                  <a:pt x="6" y="13"/>
                </a:lnTo>
                <a:lnTo>
                  <a:pt x="4" y="13"/>
                </a:lnTo>
                <a:lnTo>
                  <a:pt x="3" y="13"/>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6" name="Freeform 441"/>
          <p:cNvSpPr>
            <a:spLocks/>
          </p:cNvSpPr>
          <p:nvPr/>
        </p:nvSpPr>
        <p:spPr bwMode="auto">
          <a:xfrm>
            <a:off x="6108700" y="2616200"/>
            <a:ext cx="6350" cy="7938"/>
          </a:xfrm>
          <a:custGeom>
            <a:avLst/>
            <a:gdLst>
              <a:gd name="T0" fmla="*/ 2147483646 w 10"/>
              <a:gd name="T1" fmla="*/ 2147483646 h 13"/>
              <a:gd name="T2" fmla="*/ 2147483646 w 10"/>
              <a:gd name="T3" fmla="*/ 2147483646 h 13"/>
              <a:gd name="T4" fmla="*/ 2147483646 w 10"/>
              <a:gd name="T5" fmla="*/ 2147483646 h 13"/>
              <a:gd name="T6" fmla="*/ 2147483646 w 10"/>
              <a:gd name="T7" fmla="*/ 2147483646 h 13"/>
              <a:gd name="T8" fmla="*/ 2147483646 w 10"/>
              <a:gd name="T9" fmla="*/ 2147483646 h 13"/>
              <a:gd name="T10" fmla="*/ 2147483646 w 10"/>
              <a:gd name="T11" fmla="*/ 2147483646 h 13"/>
              <a:gd name="T12" fmla="*/ 2147483646 w 10"/>
              <a:gd name="T13" fmla="*/ 2147483646 h 13"/>
              <a:gd name="T14" fmla="*/ 2147483646 w 10"/>
              <a:gd name="T15" fmla="*/ 2147483646 h 13"/>
              <a:gd name="T16" fmla="*/ 2147483646 w 10"/>
              <a:gd name="T17" fmla="*/ 2147483646 h 13"/>
              <a:gd name="T18" fmla="*/ 2147483646 w 10"/>
              <a:gd name="T19" fmla="*/ 2147483646 h 13"/>
              <a:gd name="T20" fmla="*/ 2147483646 w 10"/>
              <a:gd name="T21" fmla="*/ 2147483646 h 13"/>
              <a:gd name="T22" fmla="*/ 2147483646 w 10"/>
              <a:gd name="T23" fmla="*/ 2147483646 h 13"/>
              <a:gd name="T24" fmla="*/ 0 w 10"/>
              <a:gd name="T25" fmla="*/ 0 h 13"/>
              <a:gd name="T26" fmla="*/ 2147483646 w 10"/>
              <a:gd name="T27" fmla="*/ 2147483646 h 13"/>
              <a:gd name="T28" fmla="*/ 2147483646 w 10"/>
              <a:gd name="T29" fmla="*/ 2147483646 h 13"/>
              <a:gd name="T30" fmla="*/ 2147483646 w 10"/>
              <a:gd name="T31" fmla="*/ 2147483646 h 13"/>
              <a:gd name="T32" fmla="*/ 2147483646 w 10"/>
              <a:gd name="T33" fmla="*/ 2147483646 h 13"/>
              <a:gd name="T34" fmla="*/ 2147483646 w 10"/>
              <a:gd name="T35" fmla="*/ 2147483646 h 13"/>
              <a:gd name="T36" fmla="*/ 2147483646 w 10"/>
              <a:gd name="T37" fmla="*/ 2147483646 h 13"/>
              <a:gd name="T38" fmla="*/ 2147483646 w 10"/>
              <a:gd name="T39" fmla="*/ 2147483646 h 13"/>
              <a:gd name="T40" fmla="*/ 2147483646 w 10"/>
              <a:gd name="T41" fmla="*/ 214748364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3">
                <a:moveTo>
                  <a:pt x="4" y="12"/>
                </a:moveTo>
                <a:lnTo>
                  <a:pt x="4" y="11"/>
                </a:lnTo>
                <a:lnTo>
                  <a:pt x="4" y="8"/>
                </a:lnTo>
                <a:lnTo>
                  <a:pt x="3" y="8"/>
                </a:lnTo>
                <a:lnTo>
                  <a:pt x="3" y="7"/>
                </a:lnTo>
                <a:lnTo>
                  <a:pt x="6" y="7"/>
                </a:lnTo>
                <a:lnTo>
                  <a:pt x="6" y="6"/>
                </a:lnTo>
                <a:lnTo>
                  <a:pt x="6" y="5"/>
                </a:lnTo>
                <a:lnTo>
                  <a:pt x="4" y="5"/>
                </a:lnTo>
                <a:lnTo>
                  <a:pt x="4" y="3"/>
                </a:lnTo>
                <a:lnTo>
                  <a:pt x="3" y="2"/>
                </a:lnTo>
                <a:lnTo>
                  <a:pt x="3" y="1"/>
                </a:lnTo>
                <a:lnTo>
                  <a:pt x="0" y="0"/>
                </a:lnTo>
                <a:lnTo>
                  <a:pt x="6" y="7"/>
                </a:lnTo>
                <a:lnTo>
                  <a:pt x="7" y="8"/>
                </a:lnTo>
                <a:lnTo>
                  <a:pt x="9" y="11"/>
                </a:lnTo>
                <a:lnTo>
                  <a:pt x="9" y="12"/>
                </a:lnTo>
                <a:lnTo>
                  <a:pt x="10" y="13"/>
                </a:lnTo>
                <a:lnTo>
                  <a:pt x="6" y="13"/>
                </a:lnTo>
                <a:lnTo>
                  <a:pt x="4" y="12"/>
                </a:lnTo>
                <a:lnTo>
                  <a:pt x="6"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7" name="Freeform 442"/>
          <p:cNvSpPr>
            <a:spLocks/>
          </p:cNvSpPr>
          <p:nvPr/>
        </p:nvSpPr>
        <p:spPr bwMode="auto">
          <a:xfrm>
            <a:off x="6107113" y="2606675"/>
            <a:ext cx="15875" cy="11113"/>
          </a:xfrm>
          <a:custGeom>
            <a:avLst/>
            <a:gdLst>
              <a:gd name="T0" fmla="*/ 2147483646 w 29"/>
              <a:gd name="T1" fmla="*/ 2147483646 h 22"/>
              <a:gd name="T2" fmla="*/ 0 w 29"/>
              <a:gd name="T3" fmla="*/ 2147483646 h 22"/>
              <a:gd name="T4" fmla="*/ 0 w 29"/>
              <a:gd name="T5" fmla="*/ 2147483646 h 22"/>
              <a:gd name="T6" fmla="*/ 0 w 29"/>
              <a:gd name="T7" fmla="*/ 2147483646 h 22"/>
              <a:gd name="T8" fmla="*/ 2147483646 w 29"/>
              <a:gd name="T9" fmla="*/ 2147483646 h 22"/>
              <a:gd name="T10" fmla="*/ 2147483646 w 29"/>
              <a:gd name="T11" fmla="*/ 2147483646 h 22"/>
              <a:gd name="T12" fmla="*/ 2147483646 w 29"/>
              <a:gd name="T13" fmla="*/ 2147483646 h 22"/>
              <a:gd name="T14" fmla="*/ 2147483646 w 29"/>
              <a:gd name="T15" fmla="*/ 2147483646 h 22"/>
              <a:gd name="T16" fmla="*/ 2147483646 w 29"/>
              <a:gd name="T17" fmla="*/ 2147483646 h 22"/>
              <a:gd name="T18" fmla="*/ 2147483646 w 29"/>
              <a:gd name="T19" fmla="*/ 2147483646 h 22"/>
              <a:gd name="T20" fmla="*/ 2147483646 w 29"/>
              <a:gd name="T21" fmla="*/ 2147483646 h 22"/>
              <a:gd name="T22" fmla="*/ 2147483646 w 29"/>
              <a:gd name="T23" fmla="*/ 2147483646 h 22"/>
              <a:gd name="T24" fmla="*/ 2147483646 w 29"/>
              <a:gd name="T25" fmla="*/ 2147483646 h 22"/>
              <a:gd name="T26" fmla="*/ 2147483646 w 29"/>
              <a:gd name="T27" fmla="*/ 2147483646 h 22"/>
              <a:gd name="T28" fmla="*/ 2147483646 w 29"/>
              <a:gd name="T29" fmla="*/ 2147483646 h 22"/>
              <a:gd name="T30" fmla="*/ 2147483646 w 29"/>
              <a:gd name="T31" fmla="*/ 2147483646 h 22"/>
              <a:gd name="T32" fmla="*/ 2147483646 w 29"/>
              <a:gd name="T33" fmla="*/ 2147483646 h 22"/>
              <a:gd name="T34" fmla="*/ 2147483646 w 29"/>
              <a:gd name="T35" fmla="*/ 2147483646 h 22"/>
              <a:gd name="T36" fmla="*/ 2147483646 w 29"/>
              <a:gd name="T37" fmla="*/ 2147483646 h 22"/>
              <a:gd name="T38" fmla="*/ 2147483646 w 29"/>
              <a:gd name="T39" fmla="*/ 2147483646 h 22"/>
              <a:gd name="T40" fmla="*/ 2147483646 w 29"/>
              <a:gd name="T41" fmla="*/ 2147483646 h 22"/>
              <a:gd name="T42" fmla="*/ 2147483646 w 29"/>
              <a:gd name="T43" fmla="*/ 2147483646 h 22"/>
              <a:gd name="T44" fmla="*/ 2147483646 w 29"/>
              <a:gd name="T45" fmla="*/ 2147483646 h 22"/>
              <a:gd name="T46" fmla="*/ 2147483646 w 29"/>
              <a:gd name="T47" fmla="*/ 2147483646 h 22"/>
              <a:gd name="T48" fmla="*/ 2147483646 w 29"/>
              <a:gd name="T49" fmla="*/ 2147483646 h 22"/>
              <a:gd name="T50" fmla="*/ 2147483646 w 29"/>
              <a:gd name="T51" fmla="*/ 2147483646 h 22"/>
              <a:gd name="T52" fmla="*/ 2147483646 w 29"/>
              <a:gd name="T53" fmla="*/ 2147483646 h 22"/>
              <a:gd name="T54" fmla="*/ 2147483646 w 29"/>
              <a:gd name="T55" fmla="*/ 2147483646 h 22"/>
              <a:gd name="T56" fmla="*/ 2147483646 w 29"/>
              <a:gd name="T57" fmla="*/ 2147483646 h 22"/>
              <a:gd name="T58" fmla="*/ 2147483646 w 29"/>
              <a:gd name="T59" fmla="*/ 2147483646 h 22"/>
              <a:gd name="T60" fmla="*/ 2147483646 w 29"/>
              <a:gd name="T61" fmla="*/ 2147483646 h 22"/>
              <a:gd name="T62" fmla="*/ 2147483646 w 29"/>
              <a:gd name="T63" fmla="*/ 2147483646 h 22"/>
              <a:gd name="T64" fmla="*/ 2147483646 w 29"/>
              <a:gd name="T65" fmla="*/ 2147483646 h 22"/>
              <a:gd name="T66" fmla="*/ 2147483646 w 29"/>
              <a:gd name="T67" fmla="*/ 2147483646 h 22"/>
              <a:gd name="T68" fmla="*/ 2147483646 w 29"/>
              <a:gd name="T69" fmla="*/ 2147483646 h 22"/>
              <a:gd name="T70" fmla="*/ 2147483646 w 29"/>
              <a:gd name="T71" fmla="*/ 2147483646 h 22"/>
              <a:gd name="T72" fmla="*/ 2147483646 w 29"/>
              <a:gd name="T73" fmla="*/ 2147483646 h 22"/>
              <a:gd name="T74" fmla="*/ 2147483646 w 29"/>
              <a:gd name="T75" fmla="*/ 2147483646 h 22"/>
              <a:gd name="T76" fmla="*/ 2147483646 w 29"/>
              <a:gd name="T77" fmla="*/ 2147483646 h 22"/>
              <a:gd name="T78" fmla="*/ 2147483646 w 29"/>
              <a:gd name="T79" fmla="*/ 2147483646 h 22"/>
              <a:gd name="T80" fmla="*/ 2147483646 w 29"/>
              <a:gd name="T81" fmla="*/ 2147483646 h 22"/>
              <a:gd name="T82" fmla="*/ 2147483646 w 29"/>
              <a:gd name="T83" fmla="*/ 2147483646 h 22"/>
              <a:gd name="T84" fmla="*/ 2147483646 w 29"/>
              <a:gd name="T85" fmla="*/ 0 h 22"/>
              <a:gd name="T86" fmla="*/ 2147483646 w 29"/>
              <a:gd name="T87" fmla="*/ 0 h 22"/>
              <a:gd name="T88" fmla="*/ 2147483646 w 29"/>
              <a:gd name="T89" fmla="*/ 0 h 22"/>
              <a:gd name="T90" fmla="*/ 2147483646 w 29"/>
              <a:gd name="T91" fmla="*/ 2147483646 h 22"/>
              <a:gd name="T92" fmla="*/ 2147483646 w 29"/>
              <a:gd name="T93" fmla="*/ 2147483646 h 22"/>
              <a:gd name="T94" fmla="*/ 2147483646 w 29"/>
              <a:gd name="T95" fmla="*/ 2147483646 h 22"/>
              <a:gd name="T96" fmla="*/ 2147483646 w 29"/>
              <a:gd name="T97" fmla="*/ 2147483646 h 22"/>
              <a:gd name="T98" fmla="*/ 2147483646 w 29"/>
              <a:gd name="T99" fmla="*/ 2147483646 h 22"/>
              <a:gd name="T100" fmla="*/ 2147483646 w 29"/>
              <a:gd name="T101" fmla="*/ 2147483646 h 22"/>
              <a:gd name="T102" fmla="*/ 2147483646 w 29"/>
              <a:gd name="T103" fmla="*/ 2147483646 h 22"/>
              <a:gd name="T104" fmla="*/ 2147483646 w 29"/>
              <a:gd name="T105" fmla="*/ 2147483646 h 22"/>
              <a:gd name="T106" fmla="*/ 2147483646 w 29"/>
              <a:gd name="T107" fmla="*/ 2147483646 h 22"/>
              <a:gd name="T108" fmla="*/ 2147483646 w 29"/>
              <a:gd name="T109" fmla="*/ 2147483646 h 22"/>
              <a:gd name="T110" fmla="*/ 2147483646 w 29"/>
              <a:gd name="T111" fmla="*/ 2147483646 h 22"/>
              <a:gd name="T112" fmla="*/ 2147483646 w 29"/>
              <a:gd name="T113" fmla="*/ 2147483646 h 22"/>
              <a:gd name="T114" fmla="*/ 2147483646 w 29"/>
              <a:gd name="T115" fmla="*/ 2147483646 h 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 h="22">
                <a:moveTo>
                  <a:pt x="1" y="20"/>
                </a:moveTo>
                <a:lnTo>
                  <a:pt x="0" y="19"/>
                </a:lnTo>
                <a:lnTo>
                  <a:pt x="0" y="9"/>
                </a:lnTo>
                <a:lnTo>
                  <a:pt x="0" y="8"/>
                </a:lnTo>
                <a:lnTo>
                  <a:pt x="16" y="8"/>
                </a:lnTo>
                <a:lnTo>
                  <a:pt x="17" y="8"/>
                </a:lnTo>
                <a:lnTo>
                  <a:pt x="17" y="9"/>
                </a:lnTo>
                <a:lnTo>
                  <a:pt x="17" y="12"/>
                </a:lnTo>
                <a:lnTo>
                  <a:pt x="19" y="12"/>
                </a:lnTo>
                <a:lnTo>
                  <a:pt x="19" y="13"/>
                </a:lnTo>
                <a:lnTo>
                  <a:pt x="22" y="14"/>
                </a:lnTo>
                <a:lnTo>
                  <a:pt x="22" y="15"/>
                </a:lnTo>
                <a:lnTo>
                  <a:pt x="23" y="16"/>
                </a:lnTo>
                <a:lnTo>
                  <a:pt x="24" y="19"/>
                </a:lnTo>
                <a:lnTo>
                  <a:pt x="25" y="20"/>
                </a:lnTo>
                <a:lnTo>
                  <a:pt x="25" y="21"/>
                </a:lnTo>
                <a:lnTo>
                  <a:pt x="28" y="21"/>
                </a:lnTo>
                <a:lnTo>
                  <a:pt x="28" y="22"/>
                </a:lnTo>
                <a:lnTo>
                  <a:pt x="29" y="22"/>
                </a:lnTo>
                <a:lnTo>
                  <a:pt x="29" y="21"/>
                </a:lnTo>
                <a:lnTo>
                  <a:pt x="28" y="21"/>
                </a:lnTo>
                <a:lnTo>
                  <a:pt x="28" y="20"/>
                </a:lnTo>
                <a:lnTo>
                  <a:pt x="25" y="20"/>
                </a:lnTo>
                <a:lnTo>
                  <a:pt x="25" y="19"/>
                </a:lnTo>
                <a:lnTo>
                  <a:pt x="24" y="19"/>
                </a:lnTo>
                <a:lnTo>
                  <a:pt x="24" y="16"/>
                </a:lnTo>
                <a:lnTo>
                  <a:pt x="23" y="16"/>
                </a:lnTo>
                <a:lnTo>
                  <a:pt x="23" y="15"/>
                </a:lnTo>
                <a:lnTo>
                  <a:pt x="22" y="14"/>
                </a:lnTo>
                <a:lnTo>
                  <a:pt x="22" y="13"/>
                </a:lnTo>
                <a:lnTo>
                  <a:pt x="19" y="13"/>
                </a:lnTo>
                <a:lnTo>
                  <a:pt x="19" y="12"/>
                </a:lnTo>
                <a:lnTo>
                  <a:pt x="17" y="9"/>
                </a:lnTo>
                <a:lnTo>
                  <a:pt x="17" y="8"/>
                </a:lnTo>
                <a:lnTo>
                  <a:pt x="16" y="7"/>
                </a:lnTo>
                <a:lnTo>
                  <a:pt x="16" y="8"/>
                </a:lnTo>
                <a:lnTo>
                  <a:pt x="16" y="7"/>
                </a:lnTo>
                <a:lnTo>
                  <a:pt x="14" y="6"/>
                </a:lnTo>
                <a:lnTo>
                  <a:pt x="14" y="3"/>
                </a:lnTo>
                <a:lnTo>
                  <a:pt x="14" y="2"/>
                </a:lnTo>
                <a:lnTo>
                  <a:pt x="13" y="2"/>
                </a:lnTo>
                <a:lnTo>
                  <a:pt x="13" y="1"/>
                </a:lnTo>
                <a:lnTo>
                  <a:pt x="13" y="0"/>
                </a:lnTo>
                <a:lnTo>
                  <a:pt x="17" y="0"/>
                </a:lnTo>
                <a:lnTo>
                  <a:pt x="19" y="0"/>
                </a:lnTo>
                <a:lnTo>
                  <a:pt x="19" y="1"/>
                </a:lnTo>
                <a:lnTo>
                  <a:pt x="22" y="2"/>
                </a:lnTo>
                <a:lnTo>
                  <a:pt x="22" y="3"/>
                </a:lnTo>
                <a:lnTo>
                  <a:pt x="23" y="6"/>
                </a:lnTo>
                <a:lnTo>
                  <a:pt x="23" y="7"/>
                </a:lnTo>
                <a:lnTo>
                  <a:pt x="24" y="8"/>
                </a:lnTo>
                <a:lnTo>
                  <a:pt x="25" y="9"/>
                </a:lnTo>
                <a:lnTo>
                  <a:pt x="25" y="12"/>
                </a:lnTo>
                <a:lnTo>
                  <a:pt x="28" y="13"/>
                </a:lnTo>
                <a:lnTo>
                  <a:pt x="29" y="14"/>
                </a:lnTo>
                <a:lnTo>
                  <a:pt x="23" y="15"/>
                </a:lnTo>
                <a:lnTo>
                  <a:pt x="24" y="8"/>
                </a:lnTo>
                <a:lnTo>
                  <a:pt x="17"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8" name="Freeform 443"/>
          <p:cNvSpPr>
            <a:spLocks/>
          </p:cNvSpPr>
          <p:nvPr/>
        </p:nvSpPr>
        <p:spPr bwMode="auto">
          <a:xfrm>
            <a:off x="6086475" y="2606675"/>
            <a:ext cx="20638" cy="25400"/>
          </a:xfrm>
          <a:custGeom>
            <a:avLst/>
            <a:gdLst>
              <a:gd name="T0" fmla="*/ 2147483646 w 38"/>
              <a:gd name="T1" fmla="*/ 2147483646 h 48"/>
              <a:gd name="T2" fmla="*/ 2147483646 w 38"/>
              <a:gd name="T3" fmla="*/ 2147483646 h 48"/>
              <a:gd name="T4" fmla="*/ 2147483646 w 38"/>
              <a:gd name="T5" fmla="*/ 2147483646 h 48"/>
              <a:gd name="T6" fmla="*/ 2147483646 w 38"/>
              <a:gd name="T7" fmla="*/ 2147483646 h 48"/>
              <a:gd name="T8" fmla="*/ 2147483646 w 38"/>
              <a:gd name="T9" fmla="*/ 2147483646 h 48"/>
              <a:gd name="T10" fmla="*/ 2147483646 w 38"/>
              <a:gd name="T11" fmla="*/ 2147483646 h 48"/>
              <a:gd name="T12" fmla="*/ 2147483646 w 38"/>
              <a:gd name="T13" fmla="*/ 2147483646 h 48"/>
              <a:gd name="T14" fmla="*/ 2147483646 w 38"/>
              <a:gd name="T15" fmla="*/ 2147483646 h 48"/>
              <a:gd name="T16" fmla="*/ 2147483646 w 38"/>
              <a:gd name="T17" fmla="*/ 2147483646 h 48"/>
              <a:gd name="T18" fmla="*/ 2147483646 w 38"/>
              <a:gd name="T19" fmla="*/ 2147483646 h 48"/>
              <a:gd name="T20" fmla="*/ 2147483646 w 38"/>
              <a:gd name="T21" fmla="*/ 2147483646 h 48"/>
              <a:gd name="T22" fmla="*/ 2147483646 w 38"/>
              <a:gd name="T23" fmla="*/ 2147483646 h 48"/>
              <a:gd name="T24" fmla="*/ 2147483646 w 38"/>
              <a:gd name="T25" fmla="*/ 2147483646 h 48"/>
              <a:gd name="T26" fmla="*/ 2147483646 w 38"/>
              <a:gd name="T27" fmla="*/ 2147483646 h 48"/>
              <a:gd name="T28" fmla="*/ 2147483646 w 38"/>
              <a:gd name="T29" fmla="*/ 2147483646 h 48"/>
              <a:gd name="T30" fmla="*/ 2147483646 w 38"/>
              <a:gd name="T31" fmla="*/ 2147483646 h 48"/>
              <a:gd name="T32" fmla="*/ 2147483646 w 38"/>
              <a:gd name="T33" fmla="*/ 2147483646 h 48"/>
              <a:gd name="T34" fmla="*/ 2147483646 w 38"/>
              <a:gd name="T35" fmla="*/ 2147483646 h 48"/>
              <a:gd name="T36" fmla="*/ 2147483646 w 38"/>
              <a:gd name="T37" fmla="*/ 2147483646 h 48"/>
              <a:gd name="T38" fmla="*/ 2147483646 w 38"/>
              <a:gd name="T39" fmla="*/ 2147483646 h 48"/>
              <a:gd name="T40" fmla="*/ 2147483646 w 38"/>
              <a:gd name="T41" fmla="*/ 2147483646 h 48"/>
              <a:gd name="T42" fmla="*/ 2147483646 w 38"/>
              <a:gd name="T43" fmla="*/ 2147483646 h 48"/>
              <a:gd name="T44" fmla="*/ 2147483646 w 38"/>
              <a:gd name="T45" fmla="*/ 2147483646 h 48"/>
              <a:gd name="T46" fmla="*/ 2147483646 w 38"/>
              <a:gd name="T47" fmla="*/ 2147483646 h 48"/>
              <a:gd name="T48" fmla="*/ 2147483646 w 38"/>
              <a:gd name="T49" fmla="*/ 2147483646 h 48"/>
              <a:gd name="T50" fmla="*/ 2147483646 w 38"/>
              <a:gd name="T51" fmla="*/ 2147483646 h 48"/>
              <a:gd name="T52" fmla="*/ 2147483646 w 38"/>
              <a:gd name="T53" fmla="*/ 2147483646 h 48"/>
              <a:gd name="T54" fmla="*/ 2147483646 w 38"/>
              <a:gd name="T55" fmla="*/ 2147483646 h 48"/>
              <a:gd name="T56" fmla="*/ 2147483646 w 38"/>
              <a:gd name="T57" fmla="*/ 2147483646 h 48"/>
              <a:gd name="T58" fmla="*/ 2147483646 w 38"/>
              <a:gd name="T59" fmla="*/ 2147483646 h 48"/>
              <a:gd name="T60" fmla="*/ 2147483646 w 38"/>
              <a:gd name="T61" fmla="*/ 2147483646 h 48"/>
              <a:gd name="T62" fmla="*/ 2147483646 w 38"/>
              <a:gd name="T63" fmla="*/ 0 h 48"/>
              <a:gd name="T64" fmla="*/ 2147483646 w 38"/>
              <a:gd name="T65" fmla="*/ 2147483646 h 48"/>
              <a:gd name="T66" fmla="*/ 2147483646 w 38"/>
              <a:gd name="T67" fmla="*/ 2147483646 h 48"/>
              <a:gd name="T68" fmla="*/ 2147483646 w 38"/>
              <a:gd name="T69" fmla="*/ 2147483646 h 48"/>
              <a:gd name="T70" fmla="*/ 2147483646 w 38"/>
              <a:gd name="T71" fmla="*/ 2147483646 h 48"/>
              <a:gd name="T72" fmla="*/ 2147483646 w 38"/>
              <a:gd name="T73" fmla="*/ 2147483646 h 48"/>
              <a:gd name="T74" fmla="*/ 0 w 38"/>
              <a:gd name="T75" fmla="*/ 2147483646 h 48"/>
              <a:gd name="T76" fmla="*/ 2147483646 w 38"/>
              <a:gd name="T77" fmla="*/ 2147483646 h 48"/>
              <a:gd name="T78" fmla="*/ 2147483646 w 38"/>
              <a:gd name="T79" fmla="*/ 2147483646 h 48"/>
              <a:gd name="T80" fmla="*/ 2147483646 w 38"/>
              <a:gd name="T81" fmla="*/ 2147483646 h 48"/>
              <a:gd name="T82" fmla="*/ 2147483646 w 38"/>
              <a:gd name="T83" fmla="*/ 2147483646 h 48"/>
              <a:gd name="T84" fmla="*/ 2147483646 w 38"/>
              <a:gd name="T85" fmla="*/ 2147483646 h 48"/>
              <a:gd name="T86" fmla="*/ 2147483646 w 38"/>
              <a:gd name="T87" fmla="*/ 2147483646 h 48"/>
              <a:gd name="T88" fmla="*/ 2147483646 w 38"/>
              <a:gd name="T89" fmla="*/ 2147483646 h 48"/>
              <a:gd name="T90" fmla="*/ 0 w 38"/>
              <a:gd name="T91" fmla="*/ 2147483646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 h="48">
                <a:moveTo>
                  <a:pt x="38" y="8"/>
                </a:moveTo>
                <a:lnTo>
                  <a:pt x="38" y="7"/>
                </a:lnTo>
                <a:lnTo>
                  <a:pt x="37" y="6"/>
                </a:lnTo>
                <a:lnTo>
                  <a:pt x="37" y="3"/>
                </a:lnTo>
                <a:lnTo>
                  <a:pt x="37" y="2"/>
                </a:lnTo>
                <a:lnTo>
                  <a:pt x="37" y="1"/>
                </a:lnTo>
                <a:lnTo>
                  <a:pt x="34" y="0"/>
                </a:lnTo>
                <a:lnTo>
                  <a:pt x="32" y="0"/>
                </a:lnTo>
                <a:lnTo>
                  <a:pt x="32" y="1"/>
                </a:lnTo>
                <a:lnTo>
                  <a:pt x="33" y="2"/>
                </a:lnTo>
                <a:lnTo>
                  <a:pt x="33" y="3"/>
                </a:lnTo>
                <a:lnTo>
                  <a:pt x="33" y="6"/>
                </a:lnTo>
                <a:lnTo>
                  <a:pt x="33" y="7"/>
                </a:lnTo>
                <a:lnTo>
                  <a:pt x="34" y="8"/>
                </a:lnTo>
                <a:lnTo>
                  <a:pt x="34" y="9"/>
                </a:lnTo>
                <a:lnTo>
                  <a:pt x="34" y="12"/>
                </a:lnTo>
                <a:lnTo>
                  <a:pt x="37" y="13"/>
                </a:lnTo>
                <a:lnTo>
                  <a:pt x="37" y="14"/>
                </a:lnTo>
                <a:lnTo>
                  <a:pt x="38" y="15"/>
                </a:lnTo>
                <a:lnTo>
                  <a:pt x="38" y="16"/>
                </a:lnTo>
                <a:lnTo>
                  <a:pt x="38" y="19"/>
                </a:lnTo>
                <a:lnTo>
                  <a:pt x="30" y="16"/>
                </a:lnTo>
                <a:lnTo>
                  <a:pt x="30" y="15"/>
                </a:lnTo>
                <a:lnTo>
                  <a:pt x="30" y="14"/>
                </a:lnTo>
                <a:lnTo>
                  <a:pt x="26" y="14"/>
                </a:lnTo>
                <a:lnTo>
                  <a:pt x="25" y="14"/>
                </a:lnTo>
                <a:lnTo>
                  <a:pt x="25" y="13"/>
                </a:lnTo>
                <a:lnTo>
                  <a:pt x="24" y="13"/>
                </a:lnTo>
                <a:lnTo>
                  <a:pt x="22" y="13"/>
                </a:lnTo>
                <a:lnTo>
                  <a:pt x="20" y="13"/>
                </a:lnTo>
                <a:lnTo>
                  <a:pt x="20" y="14"/>
                </a:lnTo>
                <a:lnTo>
                  <a:pt x="22" y="21"/>
                </a:lnTo>
                <a:lnTo>
                  <a:pt x="22" y="22"/>
                </a:lnTo>
                <a:lnTo>
                  <a:pt x="22" y="21"/>
                </a:lnTo>
                <a:lnTo>
                  <a:pt x="24" y="21"/>
                </a:lnTo>
                <a:lnTo>
                  <a:pt x="25" y="21"/>
                </a:lnTo>
                <a:lnTo>
                  <a:pt x="25" y="20"/>
                </a:lnTo>
                <a:lnTo>
                  <a:pt x="26" y="20"/>
                </a:lnTo>
                <a:lnTo>
                  <a:pt x="26" y="19"/>
                </a:lnTo>
                <a:lnTo>
                  <a:pt x="30" y="19"/>
                </a:lnTo>
                <a:lnTo>
                  <a:pt x="30" y="16"/>
                </a:lnTo>
                <a:lnTo>
                  <a:pt x="20" y="14"/>
                </a:lnTo>
                <a:lnTo>
                  <a:pt x="22" y="22"/>
                </a:lnTo>
                <a:lnTo>
                  <a:pt x="20" y="33"/>
                </a:lnTo>
                <a:lnTo>
                  <a:pt x="20" y="34"/>
                </a:lnTo>
                <a:lnTo>
                  <a:pt x="20" y="35"/>
                </a:lnTo>
                <a:lnTo>
                  <a:pt x="22" y="38"/>
                </a:lnTo>
                <a:lnTo>
                  <a:pt x="22" y="39"/>
                </a:lnTo>
                <a:lnTo>
                  <a:pt x="24" y="39"/>
                </a:lnTo>
                <a:lnTo>
                  <a:pt x="24" y="40"/>
                </a:lnTo>
                <a:lnTo>
                  <a:pt x="25" y="42"/>
                </a:lnTo>
                <a:lnTo>
                  <a:pt x="25" y="44"/>
                </a:lnTo>
                <a:lnTo>
                  <a:pt x="26" y="45"/>
                </a:lnTo>
                <a:lnTo>
                  <a:pt x="30" y="46"/>
                </a:lnTo>
                <a:lnTo>
                  <a:pt x="30" y="47"/>
                </a:lnTo>
                <a:lnTo>
                  <a:pt x="31" y="48"/>
                </a:lnTo>
                <a:lnTo>
                  <a:pt x="25" y="48"/>
                </a:lnTo>
                <a:lnTo>
                  <a:pt x="24" y="47"/>
                </a:lnTo>
                <a:lnTo>
                  <a:pt x="24" y="46"/>
                </a:lnTo>
                <a:lnTo>
                  <a:pt x="22" y="45"/>
                </a:lnTo>
                <a:lnTo>
                  <a:pt x="22" y="44"/>
                </a:lnTo>
                <a:lnTo>
                  <a:pt x="20" y="44"/>
                </a:lnTo>
                <a:lnTo>
                  <a:pt x="20" y="42"/>
                </a:lnTo>
                <a:lnTo>
                  <a:pt x="19" y="40"/>
                </a:lnTo>
                <a:lnTo>
                  <a:pt x="19" y="39"/>
                </a:lnTo>
                <a:lnTo>
                  <a:pt x="18" y="38"/>
                </a:lnTo>
                <a:lnTo>
                  <a:pt x="18" y="35"/>
                </a:lnTo>
                <a:lnTo>
                  <a:pt x="16" y="34"/>
                </a:lnTo>
                <a:lnTo>
                  <a:pt x="16" y="33"/>
                </a:lnTo>
                <a:lnTo>
                  <a:pt x="16" y="32"/>
                </a:lnTo>
                <a:lnTo>
                  <a:pt x="12" y="33"/>
                </a:lnTo>
                <a:lnTo>
                  <a:pt x="12" y="34"/>
                </a:lnTo>
                <a:lnTo>
                  <a:pt x="14" y="35"/>
                </a:lnTo>
                <a:lnTo>
                  <a:pt x="14" y="38"/>
                </a:lnTo>
                <a:lnTo>
                  <a:pt x="16" y="39"/>
                </a:lnTo>
                <a:lnTo>
                  <a:pt x="16" y="40"/>
                </a:lnTo>
                <a:lnTo>
                  <a:pt x="18" y="40"/>
                </a:lnTo>
                <a:lnTo>
                  <a:pt x="18" y="42"/>
                </a:lnTo>
                <a:lnTo>
                  <a:pt x="18" y="44"/>
                </a:lnTo>
                <a:lnTo>
                  <a:pt x="19" y="44"/>
                </a:lnTo>
                <a:lnTo>
                  <a:pt x="19" y="45"/>
                </a:lnTo>
                <a:lnTo>
                  <a:pt x="10" y="32"/>
                </a:lnTo>
                <a:lnTo>
                  <a:pt x="16" y="25"/>
                </a:lnTo>
                <a:lnTo>
                  <a:pt x="16" y="21"/>
                </a:lnTo>
                <a:lnTo>
                  <a:pt x="14" y="16"/>
                </a:lnTo>
                <a:lnTo>
                  <a:pt x="14" y="15"/>
                </a:lnTo>
                <a:lnTo>
                  <a:pt x="12" y="16"/>
                </a:lnTo>
                <a:lnTo>
                  <a:pt x="18" y="14"/>
                </a:lnTo>
                <a:lnTo>
                  <a:pt x="12" y="19"/>
                </a:lnTo>
                <a:lnTo>
                  <a:pt x="9" y="8"/>
                </a:lnTo>
                <a:lnTo>
                  <a:pt x="9" y="7"/>
                </a:lnTo>
                <a:lnTo>
                  <a:pt x="8" y="6"/>
                </a:lnTo>
                <a:lnTo>
                  <a:pt x="8" y="3"/>
                </a:lnTo>
                <a:lnTo>
                  <a:pt x="8" y="2"/>
                </a:lnTo>
                <a:lnTo>
                  <a:pt x="8" y="1"/>
                </a:lnTo>
                <a:lnTo>
                  <a:pt x="6" y="0"/>
                </a:lnTo>
                <a:lnTo>
                  <a:pt x="3" y="1"/>
                </a:lnTo>
                <a:lnTo>
                  <a:pt x="3" y="2"/>
                </a:lnTo>
                <a:lnTo>
                  <a:pt x="4" y="3"/>
                </a:lnTo>
                <a:lnTo>
                  <a:pt x="4" y="6"/>
                </a:lnTo>
                <a:lnTo>
                  <a:pt x="4" y="7"/>
                </a:lnTo>
                <a:lnTo>
                  <a:pt x="4" y="9"/>
                </a:lnTo>
                <a:lnTo>
                  <a:pt x="6" y="12"/>
                </a:lnTo>
                <a:lnTo>
                  <a:pt x="6" y="13"/>
                </a:lnTo>
                <a:lnTo>
                  <a:pt x="6" y="14"/>
                </a:lnTo>
                <a:lnTo>
                  <a:pt x="3" y="14"/>
                </a:lnTo>
                <a:lnTo>
                  <a:pt x="3" y="13"/>
                </a:lnTo>
                <a:lnTo>
                  <a:pt x="3" y="12"/>
                </a:lnTo>
                <a:lnTo>
                  <a:pt x="1" y="9"/>
                </a:lnTo>
                <a:lnTo>
                  <a:pt x="1" y="8"/>
                </a:lnTo>
                <a:lnTo>
                  <a:pt x="1" y="7"/>
                </a:lnTo>
                <a:lnTo>
                  <a:pt x="1" y="6"/>
                </a:lnTo>
                <a:lnTo>
                  <a:pt x="0" y="3"/>
                </a:lnTo>
                <a:lnTo>
                  <a:pt x="0" y="2"/>
                </a:lnTo>
                <a:lnTo>
                  <a:pt x="0" y="1"/>
                </a:lnTo>
                <a:lnTo>
                  <a:pt x="0" y="2"/>
                </a:lnTo>
                <a:lnTo>
                  <a:pt x="4" y="19"/>
                </a:lnTo>
                <a:lnTo>
                  <a:pt x="4" y="16"/>
                </a:lnTo>
                <a:lnTo>
                  <a:pt x="3" y="15"/>
                </a:lnTo>
                <a:lnTo>
                  <a:pt x="3" y="14"/>
                </a:lnTo>
                <a:lnTo>
                  <a:pt x="3" y="13"/>
                </a:lnTo>
                <a:lnTo>
                  <a:pt x="6" y="14"/>
                </a:lnTo>
                <a:lnTo>
                  <a:pt x="8" y="15"/>
                </a:lnTo>
                <a:lnTo>
                  <a:pt x="8" y="16"/>
                </a:lnTo>
                <a:lnTo>
                  <a:pt x="8" y="19"/>
                </a:lnTo>
                <a:lnTo>
                  <a:pt x="9" y="20"/>
                </a:lnTo>
                <a:lnTo>
                  <a:pt x="10" y="21"/>
                </a:lnTo>
                <a:lnTo>
                  <a:pt x="9" y="21"/>
                </a:lnTo>
                <a:lnTo>
                  <a:pt x="9" y="20"/>
                </a:lnTo>
                <a:lnTo>
                  <a:pt x="9" y="19"/>
                </a:lnTo>
                <a:lnTo>
                  <a:pt x="9" y="16"/>
                </a:lnTo>
                <a:lnTo>
                  <a:pt x="10" y="15"/>
                </a:lnTo>
                <a:lnTo>
                  <a:pt x="10" y="14"/>
                </a:lnTo>
                <a:lnTo>
                  <a:pt x="10" y="13"/>
                </a:lnTo>
                <a:lnTo>
                  <a:pt x="9" y="12"/>
                </a:lnTo>
                <a:lnTo>
                  <a:pt x="9" y="8"/>
                </a:lnTo>
                <a:lnTo>
                  <a:pt x="1" y="8"/>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89" name="Freeform 444"/>
          <p:cNvSpPr>
            <a:spLocks/>
          </p:cNvSpPr>
          <p:nvPr/>
        </p:nvSpPr>
        <p:spPr bwMode="auto">
          <a:xfrm>
            <a:off x="6089650" y="2614613"/>
            <a:ext cx="19050" cy="17462"/>
          </a:xfrm>
          <a:custGeom>
            <a:avLst/>
            <a:gdLst>
              <a:gd name="T0" fmla="*/ 0 w 38"/>
              <a:gd name="T1" fmla="*/ 2147483646 h 33"/>
              <a:gd name="T2" fmla="*/ 2147483646 w 38"/>
              <a:gd name="T3" fmla="*/ 2147483646 h 33"/>
              <a:gd name="T4" fmla="*/ 2147483646 w 38"/>
              <a:gd name="T5" fmla="*/ 2147483646 h 33"/>
              <a:gd name="T6" fmla="*/ 2147483646 w 38"/>
              <a:gd name="T7" fmla="*/ 2147483646 h 33"/>
              <a:gd name="T8" fmla="*/ 2147483646 w 38"/>
              <a:gd name="T9" fmla="*/ 2147483646 h 33"/>
              <a:gd name="T10" fmla="*/ 2147483646 w 38"/>
              <a:gd name="T11" fmla="*/ 2147483646 h 33"/>
              <a:gd name="T12" fmla="*/ 2147483646 w 38"/>
              <a:gd name="T13" fmla="*/ 2147483646 h 33"/>
              <a:gd name="T14" fmla="*/ 2147483646 w 38"/>
              <a:gd name="T15" fmla="*/ 2147483646 h 33"/>
              <a:gd name="T16" fmla="*/ 2147483646 w 38"/>
              <a:gd name="T17" fmla="*/ 2147483646 h 33"/>
              <a:gd name="T18" fmla="*/ 2147483646 w 38"/>
              <a:gd name="T19" fmla="*/ 2147483646 h 33"/>
              <a:gd name="T20" fmla="*/ 0 w 38"/>
              <a:gd name="T21" fmla="*/ 2147483646 h 33"/>
              <a:gd name="T22" fmla="*/ 2147483646 w 38"/>
              <a:gd name="T23" fmla="*/ 2147483646 h 33"/>
              <a:gd name="T24" fmla="*/ 2147483646 w 38"/>
              <a:gd name="T25" fmla="*/ 0 h 33"/>
              <a:gd name="T26" fmla="*/ 2147483646 w 38"/>
              <a:gd name="T27" fmla="*/ 2147483646 h 33"/>
              <a:gd name="T28" fmla="*/ 2147483646 w 38"/>
              <a:gd name="T29" fmla="*/ 2147483646 h 33"/>
              <a:gd name="T30" fmla="*/ 2147483646 w 38"/>
              <a:gd name="T31" fmla="*/ 2147483646 h 33"/>
              <a:gd name="T32" fmla="*/ 2147483646 w 38"/>
              <a:gd name="T33" fmla="*/ 2147483646 h 33"/>
              <a:gd name="T34" fmla="*/ 2147483646 w 38"/>
              <a:gd name="T35" fmla="*/ 2147483646 h 33"/>
              <a:gd name="T36" fmla="*/ 2147483646 w 38"/>
              <a:gd name="T37" fmla="*/ 2147483646 h 33"/>
              <a:gd name="T38" fmla="*/ 2147483646 w 38"/>
              <a:gd name="T39" fmla="*/ 2147483646 h 33"/>
              <a:gd name="T40" fmla="*/ 2147483646 w 38"/>
              <a:gd name="T41" fmla="*/ 2147483646 h 33"/>
              <a:gd name="T42" fmla="*/ 2147483646 w 38"/>
              <a:gd name="T43" fmla="*/ 2147483646 h 33"/>
              <a:gd name="T44" fmla="*/ 2147483646 w 38"/>
              <a:gd name="T45" fmla="*/ 2147483646 h 33"/>
              <a:gd name="T46" fmla="*/ 2147483646 w 38"/>
              <a:gd name="T47" fmla="*/ 2147483646 h 33"/>
              <a:gd name="T48" fmla="*/ 2147483646 w 38"/>
              <a:gd name="T49" fmla="*/ 2147483646 h 33"/>
              <a:gd name="T50" fmla="*/ 2147483646 w 38"/>
              <a:gd name="T51" fmla="*/ 2147483646 h 33"/>
              <a:gd name="T52" fmla="*/ 2147483646 w 38"/>
              <a:gd name="T53" fmla="*/ 2147483646 h 33"/>
              <a:gd name="T54" fmla="*/ 2147483646 w 38"/>
              <a:gd name="T55" fmla="*/ 2147483646 h 33"/>
              <a:gd name="T56" fmla="*/ 2147483646 w 38"/>
              <a:gd name="T57" fmla="*/ 2147483646 h 33"/>
              <a:gd name="T58" fmla="*/ 2147483646 w 38"/>
              <a:gd name="T59" fmla="*/ 2147483646 h 33"/>
              <a:gd name="T60" fmla="*/ 2147483646 w 38"/>
              <a:gd name="T61" fmla="*/ 2147483646 h 33"/>
              <a:gd name="T62" fmla="*/ 2147483646 w 38"/>
              <a:gd name="T63" fmla="*/ 2147483646 h 33"/>
              <a:gd name="T64" fmla="*/ 2147483646 w 38"/>
              <a:gd name="T65" fmla="*/ 2147483646 h 33"/>
              <a:gd name="T66" fmla="*/ 2147483646 w 38"/>
              <a:gd name="T67" fmla="*/ 2147483646 h 33"/>
              <a:gd name="T68" fmla="*/ 2147483646 w 38"/>
              <a:gd name="T69" fmla="*/ 2147483646 h 33"/>
              <a:gd name="T70" fmla="*/ 2147483646 w 38"/>
              <a:gd name="T71" fmla="*/ 2147483646 h 33"/>
              <a:gd name="T72" fmla="*/ 2147483646 w 38"/>
              <a:gd name="T73" fmla="*/ 2147483646 h 33"/>
              <a:gd name="T74" fmla="*/ 2147483646 w 38"/>
              <a:gd name="T75" fmla="*/ 2147483646 h 33"/>
              <a:gd name="T76" fmla="*/ 2147483646 w 38"/>
              <a:gd name="T77" fmla="*/ 2147483646 h 33"/>
              <a:gd name="T78" fmla="*/ 2147483646 w 38"/>
              <a:gd name="T79" fmla="*/ 2147483646 h 33"/>
              <a:gd name="T80" fmla="*/ 2147483646 w 38"/>
              <a:gd name="T81" fmla="*/ 2147483646 h 33"/>
              <a:gd name="T82" fmla="*/ 2147483646 w 38"/>
              <a:gd name="T83" fmla="*/ 2147483646 h 33"/>
              <a:gd name="T84" fmla="*/ 2147483646 w 38"/>
              <a:gd name="T85" fmla="*/ 2147483646 h 33"/>
              <a:gd name="T86" fmla="*/ 2147483646 w 38"/>
              <a:gd name="T87" fmla="*/ 2147483646 h 33"/>
              <a:gd name="T88" fmla="*/ 2147483646 w 38"/>
              <a:gd name="T89" fmla="*/ 2147483646 h 33"/>
              <a:gd name="T90" fmla="*/ 2147483646 w 38"/>
              <a:gd name="T91" fmla="*/ 2147483646 h 33"/>
              <a:gd name="T92" fmla="*/ 2147483646 w 38"/>
              <a:gd name="T93" fmla="*/ 2147483646 h 33"/>
              <a:gd name="T94" fmla="*/ 2147483646 w 38"/>
              <a:gd name="T95" fmla="*/ 0 h 33"/>
              <a:gd name="T96" fmla="*/ 2147483646 w 38"/>
              <a:gd name="T97" fmla="*/ 2147483646 h 33"/>
              <a:gd name="T98" fmla="*/ 2147483646 w 38"/>
              <a:gd name="T99" fmla="*/ 2147483646 h 33"/>
              <a:gd name="T100" fmla="*/ 2147483646 w 38"/>
              <a:gd name="T101" fmla="*/ 2147483646 h 33"/>
              <a:gd name="T102" fmla="*/ 2147483646 w 38"/>
              <a:gd name="T103" fmla="*/ 2147483646 h 33"/>
              <a:gd name="T104" fmla="*/ 2147483646 w 38"/>
              <a:gd name="T105" fmla="*/ 2147483646 h 33"/>
              <a:gd name="T106" fmla="*/ 2147483646 w 38"/>
              <a:gd name="T107" fmla="*/ 2147483646 h 33"/>
              <a:gd name="T108" fmla="*/ 2147483646 w 38"/>
              <a:gd name="T109" fmla="*/ 2147483646 h 33"/>
              <a:gd name="T110" fmla="*/ 2147483646 w 38"/>
              <a:gd name="T111" fmla="*/ 2147483646 h 33"/>
              <a:gd name="T112" fmla="*/ 2147483646 w 38"/>
              <a:gd name="T113" fmla="*/ 2147483646 h 33"/>
              <a:gd name="T114" fmla="*/ 2147483646 w 38"/>
              <a:gd name="T115" fmla="*/ 2147483646 h 33"/>
              <a:gd name="T116" fmla="*/ 2147483646 w 38"/>
              <a:gd name="T117" fmla="*/ 2147483646 h 33"/>
              <a:gd name="T118" fmla="*/ 2147483646 w 38"/>
              <a:gd name="T119" fmla="*/ 2147483646 h 33"/>
              <a:gd name="T120" fmla="*/ 2147483646 w 38"/>
              <a:gd name="T121" fmla="*/ 2147483646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 h="33">
                <a:moveTo>
                  <a:pt x="0" y="1"/>
                </a:moveTo>
                <a:lnTo>
                  <a:pt x="0" y="4"/>
                </a:lnTo>
                <a:lnTo>
                  <a:pt x="0" y="5"/>
                </a:lnTo>
                <a:lnTo>
                  <a:pt x="2" y="5"/>
                </a:lnTo>
                <a:lnTo>
                  <a:pt x="2" y="6"/>
                </a:lnTo>
                <a:lnTo>
                  <a:pt x="2" y="7"/>
                </a:lnTo>
                <a:lnTo>
                  <a:pt x="4" y="8"/>
                </a:lnTo>
                <a:lnTo>
                  <a:pt x="4" y="10"/>
                </a:lnTo>
                <a:lnTo>
                  <a:pt x="4" y="11"/>
                </a:lnTo>
                <a:lnTo>
                  <a:pt x="5" y="11"/>
                </a:lnTo>
                <a:lnTo>
                  <a:pt x="5" y="12"/>
                </a:lnTo>
                <a:lnTo>
                  <a:pt x="6" y="11"/>
                </a:lnTo>
                <a:lnTo>
                  <a:pt x="6" y="10"/>
                </a:lnTo>
                <a:lnTo>
                  <a:pt x="6" y="8"/>
                </a:lnTo>
                <a:lnTo>
                  <a:pt x="8" y="10"/>
                </a:lnTo>
                <a:lnTo>
                  <a:pt x="8" y="12"/>
                </a:lnTo>
                <a:lnTo>
                  <a:pt x="6" y="11"/>
                </a:lnTo>
                <a:lnTo>
                  <a:pt x="5" y="12"/>
                </a:lnTo>
                <a:lnTo>
                  <a:pt x="5" y="13"/>
                </a:lnTo>
                <a:lnTo>
                  <a:pt x="6" y="16"/>
                </a:lnTo>
                <a:lnTo>
                  <a:pt x="6" y="17"/>
                </a:lnTo>
                <a:lnTo>
                  <a:pt x="0" y="4"/>
                </a:lnTo>
                <a:lnTo>
                  <a:pt x="8" y="4"/>
                </a:lnTo>
                <a:lnTo>
                  <a:pt x="8" y="5"/>
                </a:lnTo>
                <a:lnTo>
                  <a:pt x="8" y="1"/>
                </a:lnTo>
                <a:lnTo>
                  <a:pt x="6" y="0"/>
                </a:lnTo>
                <a:lnTo>
                  <a:pt x="10" y="0"/>
                </a:lnTo>
                <a:lnTo>
                  <a:pt x="8" y="5"/>
                </a:lnTo>
                <a:lnTo>
                  <a:pt x="8" y="4"/>
                </a:lnTo>
                <a:lnTo>
                  <a:pt x="10" y="1"/>
                </a:lnTo>
                <a:lnTo>
                  <a:pt x="8" y="5"/>
                </a:lnTo>
                <a:lnTo>
                  <a:pt x="8" y="4"/>
                </a:lnTo>
                <a:lnTo>
                  <a:pt x="10" y="1"/>
                </a:lnTo>
                <a:lnTo>
                  <a:pt x="8" y="4"/>
                </a:lnTo>
                <a:lnTo>
                  <a:pt x="8" y="5"/>
                </a:lnTo>
                <a:lnTo>
                  <a:pt x="10" y="4"/>
                </a:lnTo>
                <a:lnTo>
                  <a:pt x="10" y="1"/>
                </a:lnTo>
                <a:lnTo>
                  <a:pt x="8" y="1"/>
                </a:lnTo>
                <a:lnTo>
                  <a:pt x="8" y="4"/>
                </a:lnTo>
                <a:lnTo>
                  <a:pt x="10" y="1"/>
                </a:lnTo>
                <a:lnTo>
                  <a:pt x="10" y="4"/>
                </a:lnTo>
                <a:lnTo>
                  <a:pt x="8" y="4"/>
                </a:lnTo>
                <a:lnTo>
                  <a:pt x="8" y="5"/>
                </a:lnTo>
                <a:lnTo>
                  <a:pt x="8" y="1"/>
                </a:lnTo>
                <a:lnTo>
                  <a:pt x="10" y="4"/>
                </a:lnTo>
                <a:lnTo>
                  <a:pt x="8" y="1"/>
                </a:lnTo>
                <a:lnTo>
                  <a:pt x="8" y="5"/>
                </a:lnTo>
                <a:lnTo>
                  <a:pt x="10" y="4"/>
                </a:lnTo>
                <a:lnTo>
                  <a:pt x="8" y="1"/>
                </a:lnTo>
                <a:lnTo>
                  <a:pt x="8" y="5"/>
                </a:lnTo>
                <a:lnTo>
                  <a:pt x="10" y="5"/>
                </a:lnTo>
                <a:lnTo>
                  <a:pt x="10" y="4"/>
                </a:lnTo>
                <a:lnTo>
                  <a:pt x="10" y="5"/>
                </a:lnTo>
                <a:lnTo>
                  <a:pt x="8" y="5"/>
                </a:lnTo>
                <a:lnTo>
                  <a:pt x="6" y="6"/>
                </a:lnTo>
                <a:lnTo>
                  <a:pt x="6" y="7"/>
                </a:lnTo>
                <a:lnTo>
                  <a:pt x="6" y="8"/>
                </a:lnTo>
                <a:lnTo>
                  <a:pt x="5" y="6"/>
                </a:lnTo>
                <a:lnTo>
                  <a:pt x="5" y="1"/>
                </a:lnTo>
                <a:lnTo>
                  <a:pt x="8" y="5"/>
                </a:lnTo>
                <a:lnTo>
                  <a:pt x="10" y="5"/>
                </a:lnTo>
                <a:lnTo>
                  <a:pt x="12" y="6"/>
                </a:lnTo>
                <a:lnTo>
                  <a:pt x="8" y="10"/>
                </a:lnTo>
                <a:lnTo>
                  <a:pt x="10" y="10"/>
                </a:lnTo>
                <a:lnTo>
                  <a:pt x="8" y="12"/>
                </a:lnTo>
                <a:lnTo>
                  <a:pt x="8" y="13"/>
                </a:lnTo>
                <a:lnTo>
                  <a:pt x="10" y="16"/>
                </a:lnTo>
                <a:lnTo>
                  <a:pt x="10" y="17"/>
                </a:lnTo>
                <a:lnTo>
                  <a:pt x="12" y="17"/>
                </a:lnTo>
                <a:lnTo>
                  <a:pt x="6" y="17"/>
                </a:lnTo>
                <a:lnTo>
                  <a:pt x="6" y="16"/>
                </a:lnTo>
                <a:lnTo>
                  <a:pt x="6" y="17"/>
                </a:lnTo>
                <a:lnTo>
                  <a:pt x="8" y="18"/>
                </a:lnTo>
                <a:lnTo>
                  <a:pt x="10" y="10"/>
                </a:lnTo>
                <a:lnTo>
                  <a:pt x="12" y="6"/>
                </a:lnTo>
                <a:lnTo>
                  <a:pt x="10" y="5"/>
                </a:lnTo>
                <a:lnTo>
                  <a:pt x="8" y="5"/>
                </a:lnTo>
                <a:lnTo>
                  <a:pt x="8" y="1"/>
                </a:lnTo>
                <a:lnTo>
                  <a:pt x="6" y="1"/>
                </a:lnTo>
                <a:lnTo>
                  <a:pt x="5" y="1"/>
                </a:lnTo>
                <a:lnTo>
                  <a:pt x="6" y="1"/>
                </a:lnTo>
                <a:lnTo>
                  <a:pt x="8" y="1"/>
                </a:lnTo>
                <a:lnTo>
                  <a:pt x="8" y="5"/>
                </a:lnTo>
                <a:lnTo>
                  <a:pt x="10" y="10"/>
                </a:lnTo>
                <a:lnTo>
                  <a:pt x="12" y="10"/>
                </a:lnTo>
                <a:lnTo>
                  <a:pt x="12" y="11"/>
                </a:lnTo>
                <a:lnTo>
                  <a:pt x="12" y="12"/>
                </a:lnTo>
                <a:lnTo>
                  <a:pt x="14" y="12"/>
                </a:lnTo>
                <a:lnTo>
                  <a:pt x="14" y="13"/>
                </a:lnTo>
                <a:lnTo>
                  <a:pt x="15" y="16"/>
                </a:lnTo>
                <a:lnTo>
                  <a:pt x="15" y="17"/>
                </a:lnTo>
                <a:lnTo>
                  <a:pt x="10" y="10"/>
                </a:lnTo>
                <a:lnTo>
                  <a:pt x="12" y="4"/>
                </a:lnTo>
                <a:lnTo>
                  <a:pt x="12" y="1"/>
                </a:lnTo>
                <a:lnTo>
                  <a:pt x="14" y="1"/>
                </a:lnTo>
                <a:lnTo>
                  <a:pt x="14" y="0"/>
                </a:lnTo>
                <a:lnTo>
                  <a:pt x="12" y="0"/>
                </a:lnTo>
                <a:lnTo>
                  <a:pt x="12" y="4"/>
                </a:lnTo>
                <a:lnTo>
                  <a:pt x="12" y="5"/>
                </a:lnTo>
                <a:lnTo>
                  <a:pt x="12" y="6"/>
                </a:lnTo>
                <a:lnTo>
                  <a:pt x="12" y="5"/>
                </a:lnTo>
                <a:lnTo>
                  <a:pt x="12" y="4"/>
                </a:lnTo>
                <a:lnTo>
                  <a:pt x="12" y="6"/>
                </a:lnTo>
                <a:lnTo>
                  <a:pt x="18" y="7"/>
                </a:lnTo>
                <a:lnTo>
                  <a:pt x="12" y="10"/>
                </a:lnTo>
                <a:lnTo>
                  <a:pt x="15" y="17"/>
                </a:lnTo>
                <a:lnTo>
                  <a:pt x="16" y="18"/>
                </a:lnTo>
                <a:lnTo>
                  <a:pt x="16" y="27"/>
                </a:lnTo>
                <a:lnTo>
                  <a:pt x="15" y="25"/>
                </a:lnTo>
                <a:lnTo>
                  <a:pt x="15" y="30"/>
                </a:lnTo>
                <a:lnTo>
                  <a:pt x="16" y="31"/>
                </a:lnTo>
                <a:lnTo>
                  <a:pt x="16" y="32"/>
                </a:lnTo>
                <a:lnTo>
                  <a:pt x="18" y="32"/>
                </a:lnTo>
                <a:lnTo>
                  <a:pt x="18" y="33"/>
                </a:lnTo>
                <a:lnTo>
                  <a:pt x="34" y="33"/>
                </a:lnTo>
                <a:lnTo>
                  <a:pt x="34" y="32"/>
                </a:lnTo>
                <a:lnTo>
                  <a:pt x="35" y="32"/>
                </a:lnTo>
                <a:lnTo>
                  <a:pt x="36" y="32"/>
                </a:lnTo>
                <a:lnTo>
                  <a:pt x="36" y="31"/>
                </a:lnTo>
                <a:lnTo>
                  <a:pt x="38" y="31"/>
                </a:lnTo>
                <a:lnTo>
                  <a:pt x="36" y="31"/>
                </a:lnTo>
                <a:lnTo>
                  <a:pt x="35" y="32"/>
                </a:lnTo>
                <a:lnTo>
                  <a:pt x="34"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0" name="Freeform 445"/>
          <p:cNvSpPr>
            <a:spLocks/>
          </p:cNvSpPr>
          <p:nvPr/>
        </p:nvSpPr>
        <p:spPr bwMode="auto">
          <a:xfrm>
            <a:off x="6107113" y="2611438"/>
            <a:ext cx="3175" cy="9525"/>
          </a:xfrm>
          <a:custGeom>
            <a:avLst/>
            <a:gdLst>
              <a:gd name="T0" fmla="*/ 2147483646 w 7"/>
              <a:gd name="T1" fmla="*/ 2147483646 h 18"/>
              <a:gd name="T2" fmla="*/ 2147483646 w 7"/>
              <a:gd name="T3" fmla="*/ 2147483646 h 18"/>
              <a:gd name="T4" fmla="*/ 2147483646 w 7"/>
              <a:gd name="T5" fmla="*/ 2147483646 h 18"/>
              <a:gd name="T6" fmla="*/ 2147483646 w 7"/>
              <a:gd name="T7" fmla="*/ 2147483646 h 18"/>
              <a:gd name="T8" fmla="*/ 2147483646 w 7"/>
              <a:gd name="T9" fmla="*/ 2147483646 h 18"/>
              <a:gd name="T10" fmla="*/ 2147483646 w 7"/>
              <a:gd name="T11" fmla="*/ 2147483646 h 18"/>
              <a:gd name="T12" fmla="*/ 2147483646 w 7"/>
              <a:gd name="T13" fmla="*/ 2147483646 h 18"/>
              <a:gd name="T14" fmla="*/ 2147483646 w 7"/>
              <a:gd name="T15" fmla="*/ 2147483646 h 18"/>
              <a:gd name="T16" fmla="*/ 2147483646 w 7"/>
              <a:gd name="T17" fmla="*/ 2147483646 h 18"/>
              <a:gd name="T18" fmla="*/ 2147483646 w 7"/>
              <a:gd name="T19" fmla="*/ 2147483646 h 18"/>
              <a:gd name="T20" fmla="*/ 2147483646 w 7"/>
              <a:gd name="T21" fmla="*/ 2147483646 h 18"/>
              <a:gd name="T22" fmla="*/ 2147483646 w 7"/>
              <a:gd name="T23" fmla="*/ 2147483646 h 18"/>
              <a:gd name="T24" fmla="*/ 2147483646 w 7"/>
              <a:gd name="T25" fmla="*/ 2147483646 h 18"/>
              <a:gd name="T26" fmla="*/ 2147483646 w 7"/>
              <a:gd name="T27" fmla="*/ 2147483646 h 18"/>
              <a:gd name="T28" fmla="*/ 0 w 7"/>
              <a:gd name="T29" fmla="*/ 0 h 18"/>
              <a:gd name="T30" fmla="*/ 2147483646 w 7"/>
              <a:gd name="T31" fmla="*/ 2147483646 h 18"/>
              <a:gd name="T32" fmla="*/ 2147483646 w 7"/>
              <a:gd name="T33" fmla="*/ 2147483646 h 18"/>
              <a:gd name="T34" fmla="*/ 2147483646 w 7"/>
              <a:gd name="T35" fmla="*/ 214748364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8">
                <a:moveTo>
                  <a:pt x="4" y="17"/>
                </a:moveTo>
                <a:lnTo>
                  <a:pt x="4" y="16"/>
                </a:lnTo>
                <a:lnTo>
                  <a:pt x="2" y="14"/>
                </a:lnTo>
                <a:lnTo>
                  <a:pt x="2" y="13"/>
                </a:lnTo>
                <a:lnTo>
                  <a:pt x="1" y="12"/>
                </a:lnTo>
                <a:lnTo>
                  <a:pt x="1" y="11"/>
                </a:lnTo>
                <a:lnTo>
                  <a:pt x="1" y="12"/>
                </a:lnTo>
                <a:lnTo>
                  <a:pt x="4" y="11"/>
                </a:lnTo>
                <a:lnTo>
                  <a:pt x="4" y="10"/>
                </a:lnTo>
                <a:lnTo>
                  <a:pt x="4" y="7"/>
                </a:lnTo>
                <a:lnTo>
                  <a:pt x="2" y="6"/>
                </a:lnTo>
                <a:lnTo>
                  <a:pt x="2" y="5"/>
                </a:lnTo>
                <a:lnTo>
                  <a:pt x="1" y="4"/>
                </a:lnTo>
                <a:lnTo>
                  <a:pt x="1" y="3"/>
                </a:lnTo>
                <a:lnTo>
                  <a:pt x="0" y="0"/>
                </a:lnTo>
                <a:lnTo>
                  <a:pt x="2" y="6"/>
                </a:lnTo>
                <a:lnTo>
                  <a:pt x="4" y="17"/>
                </a:lnTo>
                <a:lnTo>
                  <a:pt x="7"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1" name="Freeform 446"/>
          <p:cNvSpPr>
            <a:spLocks/>
          </p:cNvSpPr>
          <p:nvPr/>
        </p:nvSpPr>
        <p:spPr bwMode="auto">
          <a:xfrm>
            <a:off x="6122988" y="2613025"/>
            <a:ext cx="1587" cy="4763"/>
          </a:xfrm>
          <a:custGeom>
            <a:avLst/>
            <a:gdLst>
              <a:gd name="T0" fmla="*/ 0 w 1587"/>
              <a:gd name="T1" fmla="*/ 2147483646 h 9"/>
              <a:gd name="T2" fmla="*/ 0 w 1587"/>
              <a:gd name="T3" fmla="*/ 2147483646 h 9"/>
              <a:gd name="T4" fmla="*/ 0 w 1587"/>
              <a:gd name="T5" fmla="*/ 2147483646 h 9"/>
              <a:gd name="T6" fmla="*/ 0 w 1587"/>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 h="9">
                <a:moveTo>
                  <a:pt x="0" y="9"/>
                </a:moveTo>
                <a:lnTo>
                  <a:pt x="0" y="8"/>
                </a:lnTo>
                <a:lnTo>
                  <a:pt x="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2" name="Freeform 447"/>
          <p:cNvSpPr>
            <a:spLocks/>
          </p:cNvSpPr>
          <p:nvPr/>
        </p:nvSpPr>
        <p:spPr bwMode="auto">
          <a:xfrm>
            <a:off x="6103938" y="2605088"/>
            <a:ext cx="12700" cy="1587"/>
          </a:xfrm>
          <a:custGeom>
            <a:avLst/>
            <a:gdLst>
              <a:gd name="T0" fmla="*/ 2147483646 w 23"/>
              <a:gd name="T1" fmla="*/ 2147483646 h 1"/>
              <a:gd name="T2" fmla="*/ 2147483646 w 23"/>
              <a:gd name="T3" fmla="*/ 0 h 1"/>
              <a:gd name="T4" fmla="*/ 2147483646 w 23"/>
              <a:gd name="T5" fmla="*/ 0 h 1"/>
              <a:gd name="T6" fmla="*/ 2147483646 w 23"/>
              <a:gd name="T7" fmla="*/ 2147483646 h 1"/>
              <a:gd name="T8" fmla="*/ 2147483646 w 23"/>
              <a:gd name="T9" fmla="*/ 2147483646 h 1"/>
              <a:gd name="T10" fmla="*/ 2147483646 w 23"/>
              <a:gd name="T11" fmla="*/ 0 h 1"/>
              <a:gd name="T12" fmla="*/ 0 w 23"/>
              <a:gd name="T13" fmla="*/ 0 h 1"/>
              <a:gd name="T14" fmla="*/ 0 w 23"/>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
                <a:moveTo>
                  <a:pt x="23" y="1"/>
                </a:moveTo>
                <a:lnTo>
                  <a:pt x="23" y="0"/>
                </a:lnTo>
                <a:lnTo>
                  <a:pt x="17" y="0"/>
                </a:lnTo>
                <a:lnTo>
                  <a:pt x="19" y="1"/>
                </a:lnTo>
                <a:lnTo>
                  <a:pt x="2" y="1"/>
                </a:lnTo>
                <a:lnTo>
                  <a:pt x="2" y="0"/>
                </a:lnTo>
                <a:lnTo>
                  <a:pt x="0"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3" name="Freeform 448"/>
          <p:cNvSpPr>
            <a:spLocks/>
          </p:cNvSpPr>
          <p:nvPr/>
        </p:nvSpPr>
        <p:spPr bwMode="auto">
          <a:xfrm>
            <a:off x="6084888" y="2597150"/>
            <a:ext cx="4762" cy="9525"/>
          </a:xfrm>
          <a:custGeom>
            <a:avLst/>
            <a:gdLst>
              <a:gd name="T0" fmla="*/ 2147483646 w 11"/>
              <a:gd name="T1" fmla="*/ 2147483646 h 18"/>
              <a:gd name="T2" fmla="*/ 2147483646 w 11"/>
              <a:gd name="T3" fmla="*/ 2147483646 h 18"/>
              <a:gd name="T4" fmla="*/ 2147483646 w 11"/>
              <a:gd name="T5" fmla="*/ 2147483646 h 18"/>
              <a:gd name="T6" fmla="*/ 2147483646 w 11"/>
              <a:gd name="T7" fmla="*/ 2147483646 h 18"/>
              <a:gd name="T8" fmla="*/ 2147483646 w 11"/>
              <a:gd name="T9" fmla="*/ 2147483646 h 18"/>
              <a:gd name="T10" fmla="*/ 2147483646 w 11"/>
              <a:gd name="T11" fmla="*/ 2147483646 h 18"/>
              <a:gd name="T12" fmla="*/ 2147483646 w 11"/>
              <a:gd name="T13" fmla="*/ 2147483646 h 18"/>
              <a:gd name="T14" fmla="*/ 2147483646 w 11"/>
              <a:gd name="T15" fmla="*/ 2147483646 h 18"/>
              <a:gd name="T16" fmla="*/ 2147483646 w 11"/>
              <a:gd name="T17" fmla="*/ 2147483646 h 18"/>
              <a:gd name="T18" fmla="*/ 2147483646 w 11"/>
              <a:gd name="T19" fmla="*/ 2147483646 h 18"/>
              <a:gd name="T20" fmla="*/ 0 w 11"/>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18">
                <a:moveTo>
                  <a:pt x="11" y="16"/>
                </a:moveTo>
                <a:lnTo>
                  <a:pt x="11" y="13"/>
                </a:lnTo>
                <a:lnTo>
                  <a:pt x="8" y="15"/>
                </a:lnTo>
                <a:lnTo>
                  <a:pt x="6" y="13"/>
                </a:lnTo>
                <a:lnTo>
                  <a:pt x="8" y="15"/>
                </a:lnTo>
                <a:lnTo>
                  <a:pt x="8" y="17"/>
                </a:lnTo>
                <a:lnTo>
                  <a:pt x="5" y="17"/>
                </a:lnTo>
                <a:lnTo>
                  <a:pt x="5" y="16"/>
                </a:lnTo>
                <a:lnTo>
                  <a:pt x="2" y="15"/>
                </a:lnTo>
                <a:lnTo>
                  <a:pt x="5" y="1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4" name="Freeform 449"/>
          <p:cNvSpPr>
            <a:spLocks/>
          </p:cNvSpPr>
          <p:nvPr/>
        </p:nvSpPr>
        <p:spPr bwMode="auto">
          <a:xfrm>
            <a:off x="6096000" y="2613025"/>
            <a:ext cx="1588" cy="1588"/>
          </a:xfrm>
          <a:custGeom>
            <a:avLst/>
            <a:gdLst>
              <a:gd name="T0" fmla="*/ 0 w 2"/>
              <a:gd name="T1" fmla="*/ 0 h 1588"/>
              <a:gd name="T2" fmla="*/ 2147483646 w 2"/>
              <a:gd name="T3" fmla="*/ 0 h 1588"/>
              <a:gd name="T4" fmla="*/ 2147483646 w 2"/>
              <a:gd name="T5" fmla="*/ 0 h 1588"/>
              <a:gd name="T6" fmla="*/ 2147483646 w 2"/>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88">
                <a:moveTo>
                  <a:pt x="0" y="0"/>
                </a:moveTo>
                <a:lnTo>
                  <a:pt x="1" y="0"/>
                </a:lnTo>
                <a:lnTo>
                  <a:pt x="2" y="0"/>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5" name="Freeform 450"/>
          <p:cNvSpPr>
            <a:spLocks/>
          </p:cNvSpPr>
          <p:nvPr/>
        </p:nvSpPr>
        <p:spPr bwMode="auto">
          <a:xfrm>
            <a:off x="6119813" y="2628900"/>
            <a:ext cx="3175" cy="1588"/>
          </a:xfrm>
          <a:custGeom>
            <a:avLst/>
            <a:gdLst>
              <a:gd name="T0" fmla="*/ 0 w 5"/>
              <a:gd name="T1" fmla="*/ 0 h 3"/>
              <a:gd name="T2" fmla="*/ 2147483646 w 5"/>
              <a:gd name="T3" fmla="*/ 0 h 3"/>
              <a:gd name="T4" fmla="*/ 2147483646 w 5"/>
              <a:gd name="T5" fmla="*/ 2147483646 h 3"/>
              <a:gd name="T6" fmla="*/ 2147483646 w 5"/>
              <a:gd name="T7" fmla="*/ 2147483646 h 3"/>
              <a:gd name="T8" fmla="*/ 2147483646 w 5"/>
              <a:gd name="T9" fmla="*/ 2147483646 h 3"/>
              <a:gd name="T10" fmla="*/ 2147483646 w 5"/>
              <a:gd name="T11" fmla="*/ 2147483646 h 3"/>
              <a:gd name="T12" fmla="*/ 2147483646 w 5"/>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0"/>
                </a:moveTo>
                <a:lnTo>
                  <a:pt x="1" y="0"/>
                </a:lnTo>
                <a:lnTo>
                  <a:pt x="1" y="1"/>
                </a:lnTo>
                <a:lnTo>
                  <a:pt x="4" y="1"/>
                </a:lnTo>
                <a:lnTo>
                  <a:pt x="4" y="2"/>
                </a:lnTo>
                <a:lnTo>
                  <a:pt x="5" y="2"/>
                </a:lnTo>
                <a:lnTo>
                  <a:pt x="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6" name="Freeform 451"/>
          <p:cNvSpPr>
            <a:spLocks/>
          </p:cNvSpPr>
          <p:nvPr/>
        </p:nvSpPr>
        <p:spPr bwMode="auto">
          <a:xfrm>
            <a:off x="6135688" y="2632075"/>
            <a:ext cx="14287" cy="4763"/>
          </a:xfrm>
          <a:custGeom>
            <a:avLst/>
            <a:gdLst>
              <a:gd name="T0" fmla="*/ 2147483646 w 29"/>
              <a:gd name="T1" fmla="*/ 2147483646 h 11"/>
              <a:gd name="T2" fmla="*/ 2147483646 w 29"/>
              <a:gd name="T3" fmla="*/ 2147483646 h 11"/>
              <a:gd name="T4" fmla="*/ 2147483646 w 29"/>
              <a:gd name="T5" fmla="*/ 2147483646 h 11"/>
              <a:gd name="T6" fmla="*/ 2147483646 w 29"/>
              <a:gd name="T7" fmla="*/ 2147483646 h 11"/>
              <a:gd name="T8" fmla="*/ 2147483646 w 29"/>
              <a:gd name="T9" fmla="*/ 2147483646 h 11"/>
              <a:gd name="T10" fmla="*/ 2147483646 w 29"/>
              <a:gd name="T11" fmla="*/ 2147483646 h 11"/>
              <a:gd name="T12" fmla="*/ 2147483646 w 29"/>
              <a:gd name="T13" fmla="*/ 2147483646 h 11"/>
              <a:gd name="T14" fmla="*/ 2147483646 w 29"/>
              <a:gd name="T15" fmla="*/ 2147483646 h 11"/>
              <a:gd name="T16" fmla="*/ 2147483646 w 29"/>
              <a:gd name="T17" fmla="*/ 2147483646 h 11"/>
              <a:gd name="T18" fmla="*/ 2147483646 w 29"/>
              <a:gd name="T19" fmla="*/ 2147483646 h 11"/>
              <a:gd name="T20" fmla="*/ 2147483646 w 29"/>
              <a:gd name="T21" fmla="*/ 2147483646 h 11"/>
              <a:gd name="T22" fmla="*/ 2147483646 w 29"/>
              <a:gd name="T23" fmla="*/ 2147483646 h 11"/>
              <a:gd name="T24" fmla="*/ 2147483646 w 29"/>
              <a:gd name="T25" fmla="*/ 2147483646 h 11"/>
              <a:gd name="T26" fmla="*/ 2147483646 w 29"/>
              <a:gd name="T27" fmla="*/ 2147483646 h 11"/>
              <a:gd name="T28" fmla="*/ 2147483646 w 29"/>
              <a:gd name="T29" fmla="*/ 2147483646 h 11"/>
              <a:gd name="T30" fmla="*/ 2147483646 w 29"/>
              <a:gd name="T31" fmla="*/ 2147483646 h 11"/>
              <a:gd name="T32" fmla="*/ 2147483646 w 29"/>
              <a:gd name="T33" fmla="*/ 2147483646 h 11"/>
              <a:gd name="T34" fmla="*/ 2147483646 w 29"/>
              <a:gd name="T35" fmla="*/ 2147483646 h 11"/>
              <a:gd name="T36" fmla="*/ 2147483646 w 29"/>
              <a:gd name="T37" fmla="*/ 0 h 11"/>
              <a:gd name="T38" fmla="*/ 2147483646 w 29"/>
              <a:gd name="T39" fmla="*/ 0 h 11"/>
              <a:gd name="T40" fmla="*/ 2147483646 w 29"/>
              <a:gd name="T41" fmla="*/ 0 h 11"/>
              <a:gd name="T42" fmla="*/ 2147483646 w 29"/>
              <a:gd name="T43" fmla="*/ 2147483646 h 11"/>
              <a:gd name="T44" fmla="*/ 2147483646 w 29"/>
              <a:gd name="T45" fmla="*/ 2147483646 h 11"/>
              <a:gd name="T46" fmla="*/ 2147483646 w 29"/>
              <a:gd name="T47" fmla="*/ 2147483646 h 11"/>
              <a:gd name="T48" fmla="*/ 2147483646 w 29"/>
              <a:gd name="T49" fmla="*/ 2147483646 h 11"/>
              <a:gd name="T50" fmla="*/ 2147483646 w 29"/>
              <a:gd name="T51" fmla="*/ 2147483646 h 11"/>
              <a:gd name="T52" fmla="*/ 2147483646 w 29"/>
              <a:gd name="T53" fmla="*/ 2147483646 h 11"/>
              <a:gd name="T54" fmla="*/ 2147483646 w 29"/>
              <a:gd name="T55" fmla="*/ 2147483646 h 11"/>
              <a:gd name="T56" fmla="*/ 2147483646 w 29"/>
              <a:gd name="T57" fmla="*/ 2147483646 h 11"/>
              <a:gd name="T58" fmla="*/ 2147483646 w 29"/>
              <a:gd name="T59" fmla="*/ 2147483646 h 11"/>
              <a:gd name="T60" fmla="*/ 2147483646 w 29"/>
              <a:gd name="T61" fmla="*/ 2147483646 h 11"/>
              <a:gd name="T62" fmla="*/ 2147483646 w 29"/>
              <a:gd name="T63" fmla="*/ 2147483646 h 11"/>
              <a:gd name="T64" fmla="*/ 2147483646 w 29"/>
              <a:gd name="T65" fmla="*/ 2147483646 h 11"/>
              <a:gd name="T66" fmla="*/ 2147483646 w 29"/>
              <a:gd name="T67" fmla="*/ 2147483646 h 11"/>
              <a:gd name="T68" fmla="*/ 2147483646 w 29"/>
              <a:gd name="T69" fmla="*/ 2147483646 h 11"/>
              <a:gd name="T70" fmla="*/ 2147483646 w 29"/>
              <a:gd name="T71" fmla="*/ 2147483646 h 11"/>
              <a:gd name="T72" fmla="*/ 2147483646 w 29"/>
              <a:gd name="T73" fmla="*/ 2147483646 h 11"/>
              <a:gd name="T74" fmla="*/ 2147483646 w 29"/>
              <a:gd name="T75" fmla="*/ 2147483646 h 11"/>
              <a:gd name="T76" fmla="*/ 2147483646 w 29"/>
              <a:gd name="T77" fmla="*/ 2147483646 h 11"/>
              <a:gd name="T78" fmla="*/ 2147483646 w 29"/>
              <a:gd name="T79" fmla="*/ 2147483646 h 11"/>
              <a:gd name="T80" fmla="*/ 2147483646 w 29"/>
              <a:gd name="T81" fmla="*/ 0 h 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11">
                <a:moveTo>
                  <a:pt x="0" y="6"/>
                </a:moveTo>
                <a:lnTo>
                  <a:pt x="1" y="6"/>
                </a:lnTo>
                <a:lnTo>
                  <a:pt x="2" y="6"/>
                </a:lnTo>
                <a:lnTo>
                  <a:pt x="6" y="5"/>
                </a:lnTo>
                <a:lnTo>
                  <a:pt x="7" y="5"/>
                </a:lnTo>
                <a:lnTo>
                  <a:pt x="8" y="5"/>
                </a:lnTo>
                <a:lnTo>
                  <a:pt x="9" y="5"/>
                </a:lnTo>
                <a:lnTo>
                  <a:pt x="12" y="5"/>
                </a:lnTo>
                <a:lnTo>
                  <a:pt x="13" y="5"/>
                </a:lnTo>
                <a:lnTo>
                  <a:pt x="12" y="7"/>
                </a:lnTo>
                <a:lnTo>
                  <a:pt x="9" y="7"/>
                </a:lnTo>
                <a:lnTo>
                  <a:pt x="8" y="7"/>
                </a:lnTo>
                <a:lnTo>
                  <a:pt x="7" y="7"/>
                </a:lnTo>
                <a:lnTo>
                  <a:pt x="6" y="9"/>
                </a:lnTo>
                <a:lnTo>
                  <a:pt x="2" y="9"/>
                </a:lnTo>
                <a:lnTo>
                  <a:pt x="1" y="9"/>
                </a:lnTo>
                <a:lnTo>
                  <a:pt x="0" y="9"/>
                </a:lnTo>
                <a:lnTo>
                  <a:pt x="1" y="9"/>
                </a:lnTo>
                <a:lnTo>
                  <a:pt x="6" y="9"/>
                </a:lnTo>
                <a:lnTo>
                  <a:pt x="8" y="7"/>
                </a:lnTo>
                <a:lnTo>
                  <a:pt x="13" y="9"/>
                </a:lnTo>
                <a:lnTo>
                  <a:pt x="14" y="9"/>
                </a:lnTo>
                <a:lnTo>
                  <a:pt x="16" y="9"/>
                </a:lnTo>
                <a:lnTo>
                  <a:pt x="14" y="9"/>
                </a:lnTo>
                <a:lnTo>
                  <a:pt x="13" y="9"/>
                </a:lnTo>
                <a:lnTo>
                  <a:pt x="13" y="7"/>
                </a:lnTo>
                <a:lnTo>
                  <a:pt x="12" y="7"/>
                </a:lnTo>
                <a:lnTo>
                  <a:pt x="13" y="7"/>
                </a:lnTo>
                <a:lnTo>
                  <a:pt x="13" y="6"/>
                </a:lnTo>
                <a:lnTo>
                  <a:pt x="14" y="6"/>
                </a:lnTo>
                <a:lnTo>
                  <a:pt x="16" y="6"/>
                </a:lnTo>
                <a:lnTo>
                  <a:pt x="17" y="5"/>
                </a:lnTo>
                <a:lnTo>
                  <a:pt x="20" y="5"/>
                </a:lnTo>
                <a:lnTo>
                  <a:pt x="22" y="3"/>
                </a:lnTo>
                <a:lnTo>
                  <a:pt x="23" y="3"/>
                </a:lnTo>
                <a:lnTo>
                  <a:pt x="24" y="2"/>
                </a:lnTo>
                <a:lnTo>
                  <a:pt x="25" y="2"/>
                </a:lnTo>
                <a:lnTo>
                  <a:pt x="25" y="0"/>
                </a:lnTo>
                <a:lnTo>
                  <a:pt x="28" y="0"/>
                </a:lnTo>
                <a:lnTo>
                  <a:pt x="29" y="0"/>
                </a:lnTo>
                <a:lnTo>
                  <a:pt x="29" y="2"/>
                </a:lnTo>
                <a:lnTo>
                  <a:pt x="29" y="0"/>
                </a:lnTo>
                <a:lnTo>
                  <a:pt x="29" y="2"/>
                </a:lnTo>
                <a:lnTo>
                  <a:pt x="28" y="3"/>
                </a:lnTo>
                <a:lnTo>
                  <a:pt x="29" y="2"/>
                </a:lnTo>
                <a:lnTo>
                  <a:pt x="28" y="3"/>
                </a:lnTo>
                <a:lnTo>
                  <a:pt x="25" y="3"/>
                </a:lnTo>
                <a:lnTo>
                  <a:pt x="28" y="3"/>
                </a:lnTo>
                <a:lnTo>
                  <a:pt x="25" y="3"/>
                </a:lnTo>
                <a:lnTo>
                  <a:pt x="25" y="5"/>
                </a:lnTo>
                <a:lnTo>
                  <a:pt x="24" y="6"/>
                </a:lnTo>
                <a:lnTo>
                  <a:pt x="24" y="5"/>
                </a:lnTo>
                <a:lnTo>
                  <a:pt x="25" y="3"/>
                </a:lnTo>
                <a:lnTo>
                  <a:pt x="23" y="6"/>
                </a:lnTo>
                <a:lnTo>
                  <a:pt x="23" y="7"/>
                </a:lnTo>
                <a:lnTo>
                  <a:pt x="22" y="7"/>
                </a:lnTo>
                <a:lnTo>
                  <a:pt x="23" y="6"/>
                </a:lnTo>
                <a:lnTo>
                  <a:pt x="22" y="7"/>
                </a:lnTo>
                <a:lnTo>
                  <a:pt x="20" y="9"/>
                </a:lnTo>
                <a:lnTo>
                  <a:pt x="22" y="7"/>
                </a:lnTo>
                <a:lnTo>
                  <a:pt x="20" y="9"/>
                </a:lnTo>
                <a:lnTo>
                  <a:pt x="17" y="10"/>
                </a:lnTo>
                <a:lnTo>
                  <a:pt x="17" y="9"/>
                </a:lnTo>
                <a:lnTo>
                  <a:pt x="16" y="9"/>
                </a:lnTo>
                <a:lnTo>
                  <a:pt x="14" y="9"/>
                </a:lnTo>
                <a:lnTo>
                  <a:pt x="14" y="10"/>
                </a:lnTo>
                <a:lnTo>
                  <a:pt x="13" y="10"/>
                </a:lnTo>
                <a:lnTo>
                  <a:pt x="13" y="11"/>
                </a:lnTo>
                <a:lnTo>
                  <a:pt x="9" y="11"/>
                </a:lnTo>
                <a:lnTo>
                  <a:pt x="13" y="11"/>
                </a:lnTo>
                <a:lnTo>
                  <a:pt x="13" y="10"/>
                </a:lnTo>
                <a:lnTo>
                  <a:pt x="14" y="10"/>
                </a:lnTo>
                <a:lnTo>
                  <a:pt x="14" y="9"/>
                </a:lnTo>
                <a:lnTo>
                  <a:pt x="14" y="3"/>
                </a:lnTo>
                <a:lnTo>
                  <a:pt x="13" y="3"/>
                </a:lnTo>
                <a:lnTo>
                  <a:pt x="13" y="5"/>
                </a:lnTo>
                <a:lnTo>
                  <a:pt x="14" y="3"/>
                </a:lnTo>
                <a:lnTo>
                  <a:pt x="16" y="3"/>
                </a:lnTo>
                <a:lnTo>
                  <a:pt x="17" y="2"/>
                </a:lnTo>
                <a:lnTo>
                  <a:pt x="20" y="2"/>
                </a:lnTo>
                <a:lnTo>
                  <a:pt x="22" y="0"/>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7" name="Freeform 452"/>
          <p:cNvSpPr>
            <a:spLocks/>
          </p:cNvSpPr>
          <p:nvPr/>
        </p:nvSpPr>
        <p:spPr bwMode="auto">
          <a:xfrm>
            <a:off x="6122988" y="2632075"/>
            <a:ext cx="20637" cy="11113"/>
          </a:xfrm>
          <a:custGeom>
            <a:avLst/>
            <a:gdLst>
              <a:gd name="T0" fmla="*/ 2147483646 w 41"/>
              <a:gd name="T1" fmla="*/ 2147483646 h 23"/>
              <a:gd name="T2" fmla="*/ 2147483646 w 41"/>
              <a:gd name="T3" fmla="*/ 2147483646 h 23"/>
              <a:gd name="T4" fmla="*/ 2147483646 w 41"/>
              <a:gd name="T5" fmla="*/ 2147483646 h 23"/>
              <a:gd name="T6" fmla="*/ 2147483646 w 41"/>
              <a:gd name="T7" fmla="*/ 2147483646 h 23"/>
              <a:gd name="T8" fmla="*/ 2147483646 w 41"/>
              <a:gd name="T9" fmla="*/ 0 h 23"/>
              <a:gd name="T10" fmla="*/ 2147483646 w 41"/>
              <a:gd name="T11" fmla="*/ 2147483646 h 23"/>
              <a:gd name="T12" fmla="*/ 2147483646 w 41"/>
              <a:gd name="T13" fmla="*/ 2147483646 h 23"/>
              <a:gd name="T14" fmla="*/ 2147483646 w 41"/>
              <a:gd name="T15" fmla="*/ 2147483646 h 23"/>
              <a:gd name="T16" fmla="*/ 2147483646 w 41"/>
              <a:gd name="T17" fmla="*/ 2147483646 h 23"/>
              <a:gd name="T18" fmla="*/ 2147483646 w 41"/>
              <a:gd name="T19" fmla="*/ 2147483646 h 23"/>
              <a:gd name="T20" fmla="*/ 2147483646 w 41"/>
              <a:gd name="T21" fmla="*/ 2147483646 h 23"/>
              <a:gd name="T22" fmla="*/ 2147483646 w 41"/>
              <a:gd name="T23" fmla="*/ 2147483646 h 23"/>
              <a:gd name="T24" fmla="*/ 2147483646 w 41"/>
              <a:gd name="T25" fmla="*/ 2147483646 h 23"/>
              <a:gd name="T26" fmla="*/ 2147483646 w 41"/>
              <a:gd name="T27" fmla="*/ 2147483646 h 23"/>
              <a:gd name="T28" fmla="*/ 2147483646 w 41"/>
              <a:gd name="T29" fmla="*/ 2147483646 h 23"/>
              <a:gd name="T30" fmla="*/ 2147483646 w 41"/>
              <a:gd name="T31" fmla="*/ 2147483646 h 23"/>
              <a:gd name="T32" fmla="*/ 2147483646 w 41"/>
              <a:gd name="T33" fmla="*/ 2147483646 h 23"/>
              <a:gd name="T34" fmla="*/ 2147483646 w 41"/>
              <a:gd name="T35" fmla="*/ 2147483646 h 23"/>
              <a:gd name="T36" fmla="*/ 2147483646 w 41"/>
              <a:gd name="T37" fmla="*/ 2147483646 h 23"/>
              <a:gd name="T38" fmla="*/ 2147483646 w 41"/>
              <a:gd name="T39" fmla="*/ 2147483646 h 23"/>
              <a:gd name="T40" fmla="*/ 2147483646 w 41"/>
              <a:gd name="T41" fmla="*/ 2147483646 h 23"/>
              <a:gd name="T42" fmla="*/ 2147483646 w 41"/>
              <a:gd name="T43" fmla="*/ 2147483646 h 23"/>
              <a:gd name="T44" fmla="*/ 2147483646 w 41"/>
              <a:gd name="T45" fmla="*/ 2147483646 h 23"/>
              <a:gd name="T46" fmla="*/ 2147483646 w 41"/>
              <a:gd name="T47" fmla="*/ 2147483646 h 23"/>
              <a:gd name="T48" fmla="*/ 2147483646 w 41"/>
              <a:gd name="T49" fmla="*/ 2147483646 h 23"/>
              <a:gd name="T50" fmla="*/ 2147483646 w 41"/>
              <a:gd name="T51" fmla="*/ 2147483646 h 23"/>
              <a:gd name="T52" fmla="*/ 2147483646 w 41"/>
              <a:gd name="T53" fmla="*/ 2147483646 h 23"/>
              <a:gd name="T54" fmla="*/ 2147483646 w 41"/>
              <a:gd name="T55" fmla="*/ 2147483646 h 23"/>
              <a:gd name="T56" fmla="*/ 0 w 41"/>
              <a:gd name="T57" fmla="*/ 2147483646 h 23"/>
              <a:gd name="T58" fmla="*/ 2147483646 w 41"/>
              <a:gd name="T59" fmla="*/ 2147483646 h 23"/>
              <a:gd name="T60" fmla="*/ 2147483646 w 41"/>
              <a:gd name="T61" fmla="*/ 2147483646 h 23"/>
              <a:gd name="T62" fmla="*/ 2147483646 w 41"/>
              <a:gd name="T63" fmla="*/ 2147483646 h 23"/>
              <a:gd name="T64" fmla="*/ 2147483646 w 41"/>
              <a:gd name="T65" fmla="*/ 2147483646 h 23"/>
              <a:gd name="T66" fmla="*/ 2147483646 w 41"/>
              <a:gd name="T67" fmla="*/ 2147483646 h 23"/>
              <a:gd name="T68" fmla="*/ 2147483646 w 41"/>
              <a:gd name="T69" fmla="*/ 2147483646 h 23"/>
              <a:gd name="T70" fmla="*/ 0 w 41"/>
              <a:gd name="T71" fmla="*/ 2147483646 h 23"/>
              <a:gd name="T72" fmla="*/ 2147483646 w 41"/>
              <a:gd name="T73" fmla="*/ 2147483646 h 23"/>
              <a:gd name="T74" fmla="*/ 2147483646 w 41"/>
              <a:gd name="T75" fmla="*/ 2147483646 h 23"/>
              <a:gd name="T76" fmla="*/ 2147483646 w 41"/>
              <a:gd name="T77" fmla="*/ 2147483646 h 23"/>
              <a:gd name="T78" fmla="*/ 2147483646 w 41"/>
              <a:gd name="T79" fmla="*/ 2147483646 h 23"/>
              <a:gd name="T80" fmla="*/ 2147483646 w 41"/>
              <a:gd name="T81" fmla="*/ 2147483646 h 23"/>
              <a:gd name="T82" fmla="*/ 2147483646 w 41"/>
              <a:gd name="T83" fmla="*/ 2147483646 h 23"/>
              <a:gd name="T84" fmla="*/ 2147483646 w 41"/>
              <a:gd name="T85" fmla="*/ 2147483646 h 23"/>
              <a:gd name="T86" fmla="*/ 2147483646 w 41"/>
              <a:gd name="T87" fmla="*/ 2147483646 h 23"/>
              <a:gd name="T88" fmla="*/ 2147483646 w 41"/>
              <a:gd name="T89" fmla="*/ 2147483646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 h="23">
                <a:moveTo>
                  <a:pt x="24" y="6"/>
                </a:moveTo>
                <a:lnTo>
                  <a:pt x="23" y="6"/>
                </a:lnTo>
                <a:lnTo>
                  <a:pt x="21" y="6"/>
                </a:lnTo>
                <a:lnTo>
                  <a:pt x="21" y="5"/>
                </a:lnTo>
                <a:lnTo>
                  <a:pt x="19" y="5"/>
                </a:lnTo>
                <a:lnTo>
                  <a:pt x="18" y="5"/>
                </a:lnTo>
                <a:lnTo>
                  <a:pt x="17" y="5"/>
                </a:lnTo>
                <a:lnTo>
                  <a:pt x="14" y="5"/>
                </a:lnTo>
                <a:lnTo>
                  <a:pt x="12" y="5"/>
                </a:lnTo>
                <a:lnTo>
                  <a:pt x="12" y="3"/>
                </a:lnTo>
                <a:lnTo>
                  <a:pt x="11" y="3"/>
                </a:lnTo>
                <a:lnTo>
                  <a:pt x="9" y="3"/>
                </a:lnTo>
                <a:lnTo>
                  <a:pt x="8" y="2"/>
                </a:lnTo>
                <a:lnTo>
                  <a:pt x="7" y="2"/>
                </a:lnTo>
                <a:lnTo>
                  <a:pt x="5" y="0"/>
                </a:lnTo>
                <a:lnTo>
                  <a:pt x="5" y="5"/>
                </a:lnTo>
                <a:lnTo>
                  <a:pt x="3" y="5"/>
                </a:lnTo>
                <a:lnTo>
                  <a:pt x="3" y="3"/>
                </a:lnTo>
                <a:lnTo>
                  <a:pt x="1" y="3"/>
                </a:lnTo>
                <a:lnTo>
                  <a:pt x="0" y="3"/>
                </a:lnTo>
                <a:lnTo>
                  <a:pt x="5" y="5"/>
                </a:lnTo>
                <a:lnTo>
                  <a:pt x="7" y="6"/>
                </a:lnTo>
                <a:lnTo>
                  <a:pt x="8" y="6"/>
                </a:lnTo>
                <a:lnTo>
                  <a:pt x="9" y="6"/>
                </a:lnTo>
                <a:lnTo>
                  <a:pt x="11" y="7"/>
                </a:lnTo>
                <a:lnTo>
                  <a:pt x="12" y="7"/>
                </a:lnTo>
                <a:lnTo>
                  <a:pt x="14" y="7"/>
                </a:lnTo>
                <a:lnTo>
                  <a:pt x="17" y="7"/>
                </a:lnTo>
                <a:lnTo>
                  <a:pt x="17" y="9"/>
                </a:lnTo>
                <a:lnTo>
                  <a:pt x="18" y="9"/>
                </a:lnTo>
                <a:lnTo>
                  <a:pt x="19" y="9"/>
                </a:lnTo>
                <a:lnTo>
                  <a:pt x="21" y="9"/>
                </a:lnTo>
                <a:lnTo>
                  <a:pt x="23" y="9"/>
                </a:lnTo>
                <a:lnTo>
                  <a:pt x="24" y="9"/>
                </a:lnTo>
                <a:lnTo>
                  <a:pt x="31" y="12"/>
                </a:lnTo>
                <a:lnTo>
                  <a:pt x="32" y="12"/>
                </a:lnTo>
                <a:lnTo>
                  <a:pt x="32" y="11"/>
                </a:lnTo>
                <a:lnTo>
                  <a:pt x="33" y="11"/>
                </a:lnTo>
                <a:lnTo>
                  <a:pt x="36" y="10"/>
                </a:lnTo>
                <a:lnTo>
                  <a:pt x="37" y="10"/>
                </a:lnTo>
                <a:lnTo>
                  <a:pt x="36" y="10"/>
                </a:lnTo>
                <a:lnTo>
                  <a:pt x="33" y="11"/>
                </a:lnTo>
                <a:lnTo>
                  <a:pt x="32" y="11"/>
                </a:lnTo>
                <a:lnTo>
                  <a:pt x="32" y="12"/>
                </a:lnTo>
                <a:lnTo>
                  <a:pt x="31" y="12"/>
                </a:lnTo>
                <a:lnTo>
                  <a:pt x="31" y="15"/>
                </a:lnTo>
                <a:lnTo>
                  <a:pt x="31" y="17"/>
                </a:lnTo>
                <a:lnTo>
                  <a:pt x="32" y="17"/>
                </a:lnTo>
                <a:lnTo>
                  <a:pt x="33" y="15"/>
                </a:lnTo>
                <a:lnTo>
                  <a:pt x="36" y="15"/>
                </a:lnTo>
                <a:lnTo>
                  <a:pt x="37" y="12"/>
                </a:lnTo>
                <a:lnTo>
                  <a:pt x="38" y="12"/>
                </a:lnTo>
                <a:lnTo>
                  <a:pt x="38" y="11"/>
                </a:lnTo>
                <a:lnTo>
                  <a:pt x="40" y="10"/>
                </a:lnTo>
                <a:lnTo>
                  <a:pt x="41" y="10"/>
                </a:lnTo>
                <a:lnTo>
                  <a:pt x="40" y="11"/>
                </a:lnTo>
                <a:lnTo>
                  <a:pt x="38" y="11"/>
                </a:lnTo>
                <a:lnTo>
                  <a:pt x="38" y="12"/>
                </a:lnTo>
                <a:lnTo>
                  <a:pt x="37" y="12"/>
                </a:lnTo>
                <a:lnTo>
                  <a:pt x="36" y="12"/>
                </a:lnTo>
                <a:lnTo>
                  <a:pt x="33" y="15"/>
                </a:lnTo>
                <a:lnTo>
                  <a:pt x="32" y="17"/>
                </a:lnTo>
                <a:lnTo>
                  <a:pt x="37" y="11"/>
                </a:lnTo>
                <a:lnTo>
                  <a:pt x="37" y="10"/>
                </a:lnTo>
                <a:lnTo>
                  <a:pt x="37" y="9"/>
                </a:lnTo>
                <a:lnTo>
                  <a:pt x="37" y="10"/>
                </a:lnTo>
                <a:lnTo>
                  <a:pt x="32" y="17"/>
                </a:lnTo>
                <a:lnTo>
                  <a:pt x="31" y="17"/>
                </a:lnTo>
                <a:lnTo>
                  <a:pt x="30" y="18"/>
                </a:lnTo>
                <a:lnTo>
                  <a:pt x="26" y="18"/>
                </a:lnTo>
                <a:lnTo>
                  <a:pt x="25" y="19"/>
                </a:lnTo>
                <a:lnTo>
                  <a:pt x="31" y="15"/>
                </a:lnTo>
                <a:lnTo>
                  <a:pt x="25" y="19"/>
                </a:lnTo>
                <a:lnTo>
                  <a:pt x="24" y="19"/>
                </a:lnTo>
                <a:lnTo>
                  <a:pt x="25" y="19"/>
                </a:lnTo>
                <a:lnTo>
                  <a:pt x="19" y="20"/>
                </a:lnTo>
                <a:lnTo>
                  <a:pt x="18" y="20"/>
                </a:lnTo>
                <a:lnTo>
                  <a:pt x="17" y="20"/>
                </a:lnTo>
                <a:lnTo>
                  <a:pt x="17" y="22"/>
                </a:lnTo>
                <a:lnTo>
                  <a:pt x="18" y="22"/>
                </a:lnTo>
                <a:lnTo>
                  <a:pt x="19" y="20"/>
                </a:lnTo>
                <a:lnTo>
                  <a:pt x="8" y="22"/>
                </a:lnTo>
                <a:lnTo>
                  <a:pt x="7" y="22"/>
                </a:lnTo>
                <a:lnTo>
                  <a:pt x="5" y="22"/>
                </a:lnTo>
                <a:lnTo>
                  <a:pt x="3" y="22"/>
                </a:lnTo>
                <a:lnTo>
                  <a:pt x="1" y="22"/>
                </a:lnTo>
                <a:lnTo>
                  <a:pt x="0" y="22"/>
                </a:lnTo>
                <a:lnTo>
                  <a:pt x="1" y="23"/>
                </a:lnTo>
                <a:lnTo>
                  <a:pt x="3" y="23"/>
                </a:lnTo>
                <a:lnTo>
                  <a:pt x="5" y="23"/>
                </a:lnTo>
                <a:lnTo>
                  <a:pt x="7" y="23"/>
                </a:lnTo>
                <a:lnTo>
                  <a:pt x="5" y="22"/>
                </a:lnTo>
                <a:lnTo>
                  <a:pt x="8" y="22"/>
                </a:lnTo>
                <a:lnTo>
                  <a:pt x="9" y="22"/>
                </a:lnTo>
                <a:lnTo>
                  <a:pt x="8" y="17"/>
                </a:lnTo>
                <a:lnTo>
                  <a:pt x="7" y="17"/>
                </a:lnTo>
                <a:lnTo>
                  <a:pt x="8" y="17"/>
                </a:lnTo>
                <a:lnTo>
                  <a:pt x="8" y="15"/>
                </a:lnTo>
                <a:lnTo>
                  <a:pt x="8" y="12"/>
                </a:lnTo>
                <a:lnTo>
                  <a:pt x="9" y="12"/>
                </a:lnTo>
                <a:lnTo>
                  <a:pt x="8" y="12"/>
                </a:lnTo>
                <a:lnTo>
                  <a:pt x="8" y="11"/>
                </a:lnTo>
                <a:lnTo>
                  <a:pt x="7" y="12"/>
                </a:lnTo>
                <a:lnTo>
                  <a:pt x="5" y="12"/>
                </a:lnTo>
                <a:lnTo>
                  <a:pt x="3" y="12"/>
                </a:lnTo>
                <a:lnTo>
                  <a:pt x="3" y="15"/>
                </a:lnTo>
                <a:lnTo>
                  <a:pt x="1" y="15"/>
                </a:lnTo>
                <a:lnTo>
                  <a:pt x="0" y="15"/>
                </a:lnTo>
                <a:lnTo>
                  <a:pt x="0" y="17"/>
                </a:lnTo>
                <a:lnTo>
                  <a:pt x="5" y="18"/>
                </a:lnTo>
                <a:lnTo>
                  <a:pt x="7" y="18"/>
                </a:lnTo>
                <a:lnTo>
                  <a:pt x="7" y="17"/>
                </a:lnTo>
                <a:lnTo>
                  <a:pt x="7" y="12"/>
                </a:lnTo>
                <a:lnTo>
                  <a:pt x="5" y="12"/>
                </a:lnTo>
                <a:lnTo>
                  <a:pt x="9" y="12"/>
                </a:lnTo>
                <a:lnTo>
                  <a:pt x="9" y="22"/>
                </a:lnTo>
                <a:lnTo>
                  <a:pt x="11" y="22"/>
                </a:lnTo>
                <a:lnTo>
                  <a:pt x="12" y="22"/>
                </a:lnTo>
                <a:lnTo>
                  <a:pt x="14" y="22"/>
                </a:lnTo>
                <a:lnTo>
                  <a:pt x="17" y="22"/>
                </a:lnTo>
                <a:lnTo>
                  <a:pt x="14" y="22"/>
                </a:lnTo>
                <a:lnTo>
                  <a:pt x="12" y="22"/>
                </a:lnTo>
                <a:lnTo>
                  <a:pt x="11" y="22"/>
                </a:lnTo>
                <a:lnTo>
                  <a:pt x="11" y="23"/>
                </a:lnTo>
                <a:lnTo>
                  <a:pt x="9" y="23"/>
                </a:lnTo>
                <a:lnTo>
                  <a:pt x="8" y="23"/>
                </a:lnTo>
                <a:lnTo>
                  <a:pt x="7" y="23"/>
                </a:lnTo>
                <a:lnTo>
                  <a:pt x="17" y="22"/>
                </a:lnTo>
                <a:lnTo>
                  <a:pt x="17" y="20"/>
                </a:lnTo>
                <a:lnTo>
                  <a:pt x="19" y="20"/>
                </a:lnTo>
                <a:lnTo>
                  <a:pt x="21" y="20"/>
                </a:lnTo>
                <a:lnTo>
                  <a:pt x="23" y="20"/>
                </a:lnTo>
                <a:lnTo>
                  <a:pt x="23" y="19"/>
                </a:lnTo>
                <a:lnTo>
                  <a:pt x="24" y="19"/>
                </a:lnTo>
                <a:lnTo>
                  <a:pt x="23" y="19"/>
                </a:lnTo>
                <a:lnTo>
                  <a:pt x="21" y="20"/>
                </a:lnTo>
                <a:lnTo>
                  <a:pt x="19"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8" name="Freeform 453"/>
          <p:cNvSpPr>
            <a:spLocks/>
          </p:cNvSpPr>
          <p:nvPr/>
        </p:nvSpPr>
        <p:spPr bwMode="auto">
          <a:xfrm>
            <a:off x="6099175" y="2632075"/>
            <a:ext cx="33338" cy="11113"/>
          </a:xfrm>
          <a:custGeom>
            <a:avLst/>
            <a:gdLst>
              <a:gd name="T0" fmla="*/ 2147483646 w 63"/>
              <a:gd name="T1" fmla="*/ 2147483646 h 23"/>
              <a:gd name="T2" fmla="*/ 2147483646 w 63"/>
              <a:gd name="T3" fmla="*/ 2147483646 h 23"/>
              <a:gd name="T4" fmla="*/ 2147483646 w 63"/>
              <a:gd name="T5" fmla="*/ 0 h 23"/>
              <a:gd name="T6" fmla="*/ 2147483646 w 63"/>
              <a:gd name="T7" fmla="*/ 2147483646 h 23"/>
              <a:gd name="T8" fmla="*/ 2147483646 w 63"/>
              <a:gd name="T9" fmla="*/ 2147483646 h 23"/>
              <a:gd name="T10" fmla="*/ 2147483646 w 63"/>
              <a:gd name="T11" fmla="*/ 2147483646 h 23"/>
              <a:gd name="T12" fmla="*/ 2147483646 w 63"/>
              <a:gd name="T13" fmla="*/ 2147483646 h 23"/>
              <a:gd name="T14" fmla="*/ 2147483646 w 63"/>
              <a:gd name="T15" fmla="*/ 2147483646 h 23"/>
              <a:gd name="T16" fmla="*/ 0 w 63"/>
              <a:gd name="T17" fmla="*/ 0 h 23"/>
              <a:gd name="T18" fmla="*/ 2147483646 w 63"/>
              <a:gd name="T19" fmla="*/ 2147483646 h 23"/>
              <a:gd name="T20" fmla="*/ 2147483646 w 63"/>
              <a:gd name="T21" fmla="*/ 2147483646 h 23"/>
              <a:gd name="T22" fmla="*/ 2147483646 w 63"/>
              <a:gd name="T23" fmla="*/ 2147483646 h 23"/>
              <a:gd name="T24" fmla="*/ 2147483646 w 63"/>
              <a:gd name="T25" fmla="*/ 2147483646 h 23"/>
              <a:gd name="T26" fmla="*/ 2147483646 w 63"/>
              <a:gd name="T27" fmla="*/ 2147483646 h 23"/>
              <a:gd name="T28" fmla="*/ 2147483646 w 63"/>
              <a:gd name="T29" fmla="*/ 2147483646 h 23"/>
              <a:gd name="T30" fmla="*/ 2147483646 w 63"/>
              <a:gd name="T31" fmla="*/ 0 h 23"/>
              <a:gd name="T32" fmla="*/ 2147483646 w 63"/>
              <a:gd name="T33" fmla="*/ 2147483646 h 23"/>
              <a:gd name="T34" fmla="*/ 2147483646 w 63"/>
              <a:gd name="T35" fmla="*/ 2147483646 h 23"/>
              <a:gd name="T36" fmla="*/ 2147483646 w 63"/>
              <a:gd name="T37" fmla="*/ 2147483646 h 23"/>
              <a:gd name="T38" fmla="*/ 2147483646 w 63"/>
              <a:gd name="T39" fmla="*/ 2147483646 h 23"/>
              <a:gd name="T40" fmla="*/ 2147483646 w 63"/>
              <a:gd name="T41" fmla="*/ 2147483646 h 23"/>
              <a:gd name="T42" fmla="*/ 2147483646 w 63"/>
              <a:gd name="T43" fmla="*/ 2147483646 h 23"/>
              <a:gd name="T44" fmla="*/ 2147483646 w 63"/>
              <a:gd name="T45" fmla="*/ 2147483646 h 23"/>
              <a:gd name="T46" fmla="*/ 2147483646 w 63"/>
              <a:gd name="T47" fmla="*/ 2147483646 h 23"/>
              <a:gd name="T48" fmla="*/ 2147483646 w 63"/>
              <a:gd name="T49" fmla="*/ 2147483646 h 23"/>
              <a:gd name="T50" fmla="*/ 2147483646 w 63"/>
              <a:gd name="T51" fmla="*/ 2147483646 h 23"/>
              <a:gd name="T52" fmla="*/ 2147483646 w 63"/>
              <a:gd name="T53" fmla="*/ 2147483646 h 23"/>
              <a:gd name="T54" fmla="*/ 2147483646 w 63"/>
              <a:gd name="T55" fmla="*/ 2147483646 h 23"/>
              <a:gd name="T56" fmla="*/ 2147483646 w 63"/>
              <a:gd name="T57" fmla="*/ 2147483646 h 23"/>
              <a:gd name="T58" fmla="*/ 2147483646 w 63"/>
              <a:gd name="T59" fmla="*/ 2147483646 h 23"/>
              <a:gd name="T60" fmla="*/ 2147483646 w 63"/>
              <a:gd name="T61" fmla="*/ 2147483646 h 23"/>
              <a:gd name="T62" fmla="*/ 2147483646 w 63"/>
              <a:gd name="T63" fmla="*/ 2147483646 h 23"/>
              <a:gd name="T64" fmla="*/ 2147483646 w 63"/>
              <a:gd name="T65" fmla="*/ 2147483646 h 23"/>
              <a:gd name="T66" fmla="*/ 2147483646 w 63"/>
              <a:gd name="T67" fmla="*/ 2147483646 h 23"/>
              <a:gd name="T68" fmla="*/ 2147483646 w 63"/>
              <a:gd name="T69" fmla="*/ 2147483646 h 23"/>
              <a:gd name="T70" fmla="*/ 2147483646 w 63"/>
              <a:gd name="T71" fmla="*/ 2147483646 h 23"/>
              <a:gd name="T72" fmla="*/ 2147483646 w 63"/>
              <a:gd name="T73" fmla="*/ 2147483646 h 23"/>
              <a:gd name="T74" fmla="*/ 2147483646 w 63"/>
              <a:gd name="T75" fmla="*/ 2147483646 h 23"/>
              <a:gd name="T76" fmla="*/ 2147483646 w 63"/>
              <a:gd name="T77" fmla="*/ 2147483646 h 23"/>
              <a:gd name="T78" fmla="*/ 2147483646 w 63"/>
              <a:gd name="T79" fmla="*/ 2147483646 h 23"/>
              <a:gd name="T80" fmla="*/ 2147483646 w 63"/>
              <a:gd name="T81" fmla="*/ 2147483646 h 23"/>
              <a:gd name="T82" fmla="*/ 2147483646 w 63"/>
              <a:gd name="T83" fmla="*/ 2147483646 h 23"/>
              <a:gd name="T84" fmla="*/ 2147483646 w 63"/>
              <a:gd name="T85" fmla="*/ 2147483646 h 23"/>
              <a:gd name="T86" fmla="*/ 2147483646 w 63"/>
              <a:gd name="T87" fmla="*/ 2147483646 h 23"/>
              <a:gd name="T88" fmla="*/ 2147483646 w 63"/>
              <a:gd name="T89" fmla="*/ 2147483646 h 23"/>
              <a:gd name="T90" fmla="*/ 2147483646 w 63"/>
              <a:gd name="T91" fmla="*/ 2147483646 h 23"/>
              <a:gd name="T92" fmla="*/ 2147483646 w 63"/>
              <a:gd name="T93" fmla="*/ 2147483646 h 23"/>
              <a:gd name="T94" fmla="*/ 2147483646 w 63"/>
              <a:gd name="T95" fmla="*/ 2147483646 h 23"/>
              <a:gd name="T96" fmla="*/ 2147483646 w 63"/>
              <a:gd name="T97" fmla="*/ 2147483646 h 23"/>
              <a:gd name="T98" fmla="*/ 2147483646 w 63"/>
              <a:gd name="T99" fmla="*/ 2147483646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 h="23">
                <a:moveTo>
                  <a:pt x="63" y="5"/>
                </a:moveTo>
                <a:lnTo>
                  <a:pt x="62" y="5"/>
                </a:lnTo>
                <a:lnTo>
                  <a:pt x="54" y="3"/>
                </a:lnTo>
                <a:lnTo>
                  <a:pt x="53" y="2"/>
                </a:lnTo>
                <a:lnTo>
                  <a:pt x="45" y="2"/>
                </a:lnTo>
                <a:lnTo>
                  <a:pt x="44" y="2"/>
                </a:lnTo>
                <a:lnTo>
                  <a:pt x="44" y="0"/>
                </a:lnTo>
                <a:lnTo>
                  <a:pt x="41" y="0"/>
                </a:lnTo>
                <a:lnTo>
                  <a:pt x="26" y="0"/>
                </a:lnTo>
                <a:lnTo>
                  <a:pt x="26" y="2"/>
                </a:lnTo>
                <a:lnTo>
                  <a:pt x="24" y="2"/>
                </a:lnTo>
                <a:lnTo>
                  <a:pt x="24" y="3"/>
                </a:lnTo>
                <a:lnTo>
                  <a:pt x="23" y="3"/>
                </a:lnTo>
                <a:lnTo>
                  <a:pt x="23" y="5"/>
                </a:lnTo>
                <a:lnTo>
                  <a:pt x="20" y="5"/>
                </a:lnTo>
                <a:lnTo>
                  <a:pt x="15" y="3"/>
                </a:lnTo>
                <a:lnTo>
                  <a:pt x="11" y="3"/>
                </a:lnTo>
                <a:lnTo>
                  <a:pt x="11" y="2"/>
                </a:lnTo>
                <a:lnTo>
                  <a:pt x="10" y="2"/>
                </a:lnTo>
                <a:lnTo>
                  <a:pt x="9" y="0"/>
                </a:lnTo>
                <a:lnTo>
                  <a:pt x="9" y="3"/>
                </a:lnTo>
                <a:lnTo>
                  <a:pt x="9" y="5"/>
                </a:lnTo>
                <a:lnTo>
                  <a:pt x="8" y="3"/>
                </a:lnTo>
                <a:lnTo>
                  <a:pt x="4" y="2"/>
                </a:lnTo>
                <a:lnTo>
                  <a:pt x="4" y="0"/>
                </a:lnTo>
                <a:lnTo>
                  <a:pt x="2" y="2"/>
                </a:lnTo>
                <a:lnTo>
                  <a:pt x="0" y="0"/>
                </a:lnTo>
                <a:lnTo>
                  <a:pt x="2" y="2"/>
                </a:lnTo>
                <a:lnTo>
                  <a:pt x="3" y="3"/>
                </a:lnTo>
                <a:lnTo>
                  <a:pt x="4" y="5"/>
                </a:lnTo>
                <a:lnTo>
                  <a:pt x="4" y="6"/>
                </a:lnTo>
                <a:lnTo>
                  <a:pt x="8" y="6"/>
                </a:lnTo>
                <a:lnTo>
                  <a:pt x="8" y="7"/>
                </a:lnTo>
                <a:lnTo>
                  <a:pt x="9" y="7"/>
                </a:lnTo>
                <a:lnTo>
                  <a:pt x="9" y="9"/>
                </a:lnTo>
                <a:lnTo>
                  <a:pt x="10" y="9"/>
                </a:lnTo>
                <a:lnTo>
                  <a:pt x="11" y="9"/>
                </a:lnTo>
                <a:lnTo>
                  <a:pt x="11" y="7"/>
                </a:lnTo>
                <a:lnTo>
                  <a:pt x="12" y="9"/>
                </a:lnTo>
                <a:lnTo>
                  <a:pt x="16" y="9"/>
                </a:lnTo>
                <a:lnTo>
                  <a:pt x="16" y="7"/>
                </a:lnTo>
                <a:lnTo>
                  <a:pt x="20" y="5"/>
                </a:lnTo>
                <a:lnTo>
                  <a:pt x="23" y="5"/>
                </a:lnTo>
                <a:lnTo>
                  <a:pt x="23" y="3"/>
                </a:lnTo>
                <a:lnTo>
                  <a:pt x="24" y="3"/>
                </a:lnTo>
                <a:lnTo>
                  <a:pt x="24" y="2"/>
                </a:lnTo>
                <a:lnTo>
                  <a:pt x="26" y="2"/>
                </a:lnTo>
                <a:lnTo>
                  <a:pt x="16" y="0"/>
                </a:lnTo>
                <a:lnTo>
                  <a:pt x="15" y="2"/>
                </a:lnTo>
                <a:lnTo>
                  <a:pt x="15" y="3"/>
                </a:lnTo>
                <a:lnTo>
                  <a:pt x="12" y="9"/>
                </a:lnTo>
                <a:lnTo>
                  <a:pt x="11" y="7"/>
                </a:lnTo>
                <a:lnTo>
                  <a:pt x="10" y="6"/>
                </a:lnTo>
                <a:lnTo>
                  <a:pt x="9" y="6"/>
                </a:lnTo>
                <a:lnTo>
                  <a:pt x="9" y="5"/>
                </a:lnTo>
                <a:lnTo>
                  <a:pt x="10" y="5"/>
                </a:lnTo>
                <a:lnTo>
                  <a:pt x="10" y="6"/>
                </a:lnTo>
                <a:lnTo>
                  <a:pt x="11" y="7"/>
                </a:lnTo>
                <a:lnTo>
                  <a:pt x="12" y="9"/>
                </a:lnTo>
                <a:lnTo>
                  <a:pt x="12" y="3"/>
                </a:lnTo>
                <a:lnTo>
                  <a:pt x="12" y="2"/>
                </a:lnTo>
                <a:lnTo>
                  <a:pt x="12" y="0"/>
                </a:lnTo>
                <a:lnTo>
                  <a:pt x="12" y="2"/>
                </a:lnTo>
                <a:lnTo>
                  <a:pt x="12" y="3"/>
                </a:lnTo>
                <a:lnTo>
                  <a:pt x="11" y="3"/>
                </a:lnTo>
                <a:lnTo>
                  <a:pt x="12" y="3"/>
                </a:lnTo>
                <a:lnTo>
                  <a:pt x="11" y="3"/>
                </a:lnTo>
                <a:lnTo>
                  <a:pt x="10" y="3"/>
                </a:lnTo>
                <a:lnTo>
                  <a:pt x="10" y="2"/>
                </a:lnTo>
                <a:lnTo>
                  <a:pt x="10" y="3"/>
                </a:lnTo>
                <a:lnTo>
                  <a:pt x="9" y="3"/>
                </a:lnTo>
                <a:lnTo>
                  <a:pt x="10" y="3"/>
                </a:lnTo>
                <a:lnTo>
                  <a:pt x="8" y="3"/>
                </a:lnTo>
                <a:lnTo>
                  <a:pt x="15" y="3"/>
                </a:lnTo>
                <a:lnTo>
                  <a:pt x="15" y="2"/>
                </a:lnTo>
                <a:lnTo>
                  <a:pt x="16" y="0"/>
                </a:lnTo>
                <a:lnTo>
                  <a:pt x="16" y="7"/>
                </a:lnTo>
                <a:lnTo>
                  <a:pt x="15" y="7"/>
                </a:lnTo>
                <a:lnTo>
                  <a:pt x="15" y="9"/>
                </a:lnTo>
                <a:lnTo>
                  <a:pt x="12" y="9"/>
                </a:lnTo>
                <a:lnTo>
                  <a:pt x="20" y="5"/>
                </a:lnTo>
                <a:lnTo>
                  <a:pt x="23" y="12"/>
                </a:lnTo>
                <a:lnTo>
                  <a:pt x="24" y="15"/>
                </a:lnTo>
                <a:lnTo>
                  <a:pt x="26" y="15"/>
                </a:lnTo>
                <a:lnTo>
                  <a:pt x="26" y="17"/>
                </a:lnTo>
                <a:lnTo>
                  <a:pt x="27" y="17"/>
                </a:lnTo>
                <a:lnTo>
                  <a:pt x="29" y="18"/>
                </a:lnTo>
                <a:lnTo>
                  <a:pt x="30" y="18"/>
                </a:lnTo>
                <a:lnTo>
                  <a:pt x="32" y="19"/>
                </a:lnTo>
                <a:lnTo>
                  <a:pt x="33" y="19"/>
                </a:lnTo>
                <a:lnTo>
                  <a:pt x="35" y="19"/>
                </a:lnTo>
                <a:lnTo>
                  <a:pt x="38" y="20"/>
                </a:lnTo>
                <a:lnTo>
                  <a:pt x="38" y="22"/>
                </a:lnTo>
                <a:lnTo>
                  <a:pt x="26" y="19"/>
                </a:lnTo>
                <a:lnTo>
                  <a:pt x="24" y="19"/>
                </a:lnTo>
                <a:lnTo>
                  <a:pt x="23" y="18"/>
                </a:lnTo>
                <a:lnTo>
                  <a:pt x="23" y="17"/>
                </a:lnTo>
                <a:lnTo>
                  <a:pt x="20" y="17"/>
                </a:lnTo>
                <a:lnTo>
                  <a:pt x="23" y="17"/>
                </a:lnTo>
                <a:lnTo>
                  <a:pt x="24" y="18"/>
                </a:lnTo>
                <a:lnTo>
                  <a:pt x="26" y="18"/>
                </a:lnTo>
                <a:lnTo>
                  <a:pt x="27" y="19"/>
                </a:lnTo>
                <a:lnTo>
                  <a:pt x="26" y="19"/>
                </a:lnTo>
                <a:lnTo>
                  <a:pt x="24" y="19"/>
                </a:lnTo>
                <a:lnTo>
                  <a:pt x="27" y="19"/>
                </a:lnTo>
                <a:lnTo>
                  <a:pt x="29" y="19"/>
                </a:lnTo>
                <a:lnTo>
                  <a:pt x="30" y="20"/>
                </a:lnTo>
                <a:lnTo>
                  <a:pt x="29" y="20"/>
                </a:lnTo>
                <a:lnTo>
                  <a:pt x="27" y="20"/>
                </a:lnTo>
                <a:lnTo>
                  <a:pt x="27" y="19"/>
                </a:lnTo>
                <a:lnTo>
                  <a:pt x="29" y="20"/>
                </a:lnTo>
                <a:lnTo>
                  <a:pt x="30" y="20"/>
                </a:lnTo>
                <a:lnTo>
                  <a:pt x="32" y="22"/>
                </a:lnTo>
                <a:lnTo>
                  <a:pt x="33" y="22"/>
                </a:lnTo>
                <a:lnTo>
                  <a:pt x="33" y="20"/>
                </a:lnTo>
                <a:lnTo>
                  <a:pt x="32" y="20"/>
                </a:lnTo>
                <a:lnTo>
                  <a:pt x="30" y="20"/>
                </a:lnTo>
                <a:lnTo>
                  <a:pt x="33" y="22"/>
                </a:lnTo>
                <a:lnTo>
                  <a:pt x="35" y="22"/>
                </a:lnTo>
                <a:lnTo>
                  <a:pt x="38" y="22"/>
                </a:lnTo>
                <a:lnTo>
                  <a:pt x="35" y="22"/>
                </a:lnTo>
                <a:lnTo>
                  <a:pt x="33" y="22"/>
                </a:lnTo>
                <a:lnTo>
                  <a:pt x="35" y="22"/>
                </a:lnTo>
                <a:lnTo>
                  <a:pt x="38" y="22"/>
                </a:lnTo>
                <a:lnTo>
                  <a:pt x="39" y="22"/>
                </a:lnTo>
                <a:lnTo>
                  <a:pt x="38" y="22"/>
                </a:lnTo>
                <a:lnTo>
                  <a:pt x="35" y="22"/>
                </a:lnTo>
                <a:lnTo>
                  <a:pt x="38" y="22"/>
                </a:lnTo>
                <a:lnTo>
                  <a:pt x="39" y="22"/>
                </a:lnTo>
                <a:lnTo>
                  <a:pt x="40" y="22"/>
                </a:lnTo>
                <a:lnTo>
                  <a:pt x="39" y="22"/>
                </a:lnTo>
                <a:lnTo>
                  <a:pt x="39" y="20"/>
                </a:lnTo>
                <a:lnTo>
                  <a:pt x="38" y="20"/>
                </a:lnTo>
                <a:lnTo>
                  <a:pt x="39" y="20"/>
                </a:lnTo>
                <a:lnTo>
                  <a:pt x="44" y="18"/>
                </a:lnTo>
                <a:lnTo>
                  <a:pt x="41" y="23"/>
                </a:lnTo>
                <a:lnTo>
                  <a:pt x="44" y="23"/>
                </a:lnTo>
                <a:lnTo>
                  <a:pt x="45" y="23"/>
                </a:lnTo>
                <a:lnTo>
                  <a:pt x="44" y="23"/>
                </a:lnTo>
                <a:lnTo>
                  <a:pt x="44" y="22"/>
                </a:lnTo>
                <a:lnTo>
                  <a:pt x="45" y="22"/>
                </a:lnTo>
                <a:lnTo>
                  <a:pt x="44" y="22"/>
                </a:lnTo>
                <a:lnTo>
                  <a:pt x="44" y="23"/>
                </a:lnTo>
                <a:lnTo>
                  <a:pt x="41" y="23"/>
                </a:lnTo>
                <a:lnTo>
                  <a:pt x="40" y="22"/>
                </a:lnTo>
                <a:lnTo>
                  <a:pt x="40" y="23"/>
                </a:lnTo>
                <a:lnTo>
                  <a:pt x="41" y="23"/>
                </a:lnTo>
                <a:lnTo>
                  <a:pt x="44" y="18"/>
                </a:lnTo>
                <a:lnTo>
                  <a:pt x="44" y="17"/>
                </a:lnTo>
                <a:lnTo>
                  <a:pt x="45" y="17"/>
                </a:lnTo>
                <a:lnTo>
                  <a:pt x="44" y="17"/>
                </a:lnTo>
                <a:lnTo>
                  <a:pt x="44"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599" name="Freeform 454"/>
          <p:cNvSpPr>
            <a:spLocks/>
          </p:cNvSpPr>
          <p:nvPr/>
        </p:nvSpPr>
        <p:spPr bwMode="auto">
          <a:xfrm>
            <a:off x="6102350" y="2635250"/>
            <a:ext cx="9525" cy="6350"/>
          </a:xfrm>
          <a:custGeom>
            <a:avLst/>
            <a:gdLst>
              <a:gd name="T0" fmla="*/ 2147483646 w 18"/>
              <a:gd name="T1" fmla="*/ 2147483646 h 13"/>
              <a:gd name="T2" fmla="*/ 2147483646 w 18"/>
              <a:gd name="T3" fmla="*/ 2147483646 h 13"/>
              <a:gd name="T4" fmla="*/ 0 w 18"/>
              <a:gd name="T5" fmla="*/ 0 h 13"/>
              <a:gd name="T6" fmla="*/ 2147483646 w 18"/>
              <a:gd name="T7" fmla="*/ 2147483646 h 13"/>
              <a:gd name="T8" fmla="*/ 2147483646 w 18"/>
              <a:gd name="T9" fmla="*/ 2147483646 h 13"/>
              <a:gd name="T10" fmla="*/ 2147483646 w 18"/>
              <a:gd name="T11" fmla="*/ 2147483646 h 13"/>
              <a:gd name="T12" fmla="*/ 2147483646 w 18"/>
              <a:gd name="T13" fmla="*/ 2147483646 h 13"/>
              <a:gd name="T14" fmla="*/ 2147483646 w 18"/>
              <a:gd name="T15" fmla="*/ 2147483646 h 13"/>
              <a:gd name="T16" fmla="*/ 2147483646 w 18"/>
              <a:gd name="T17" fmla="*/ 2147483646 h 13"/>
              <a:gd name="T18" fmla="*/ 2147483646 w 18"/>
              <a:gd name="T19" fmla="*/ 2147483646 h 13"/>
              <a:gd name="T20" fmla="*/ 2147483646 w 18"/>
              <a:gd name="T21" fmla="*/ 2147483646 h 13"/>
              <a:gd name="T22" fmla="*/ 2147483646 w 18"/>
              <a:gd name="T23" fmla="*/ 2147483646 h 13"/>
              <a:gd name="T24" fmla="*/ 2147483646 w 18"/>
              <a:gd name="T25" fmla="*/ 2147483646 h 13"/>
              <a:gd name="T26" fmla="*/ 2147483646 w 18"/>
              <a:gd name="T27" fmla="*/ 2147483646 h 13"/>
              <a:gd name="T28" fmla="*/ 2147483646 w 18"/>
              <a:gd name="T29" fmla="*/ 2147483646 h 13"/>
              <a:gd name="T30" fmla="*/ 2147483646 w 18"/>
              <a:gd name="T31" fmla="*/ 2147483646 h 13"/>
              <a:gd name="T32" fmla="*/ 2147483646 w 18"/>
              <a:gd name="T33" fmla="*/ 2147483646 h 13"/>
              <a:gd name="T34" fmla="*/ 2147483646 w 18"/>
              <a:gd name="T35" fmla="*/ 2147483646 h 13"/>
              <a:gd name="T36" fmla="*/ 2147483646 w 18"/>
              <a:gd name="T37" fmla="*/ 2147483646 h 13"/>
              <a:gd name="T38" fmla="*/ 2147483646 w 18"/>
              <a:gd name="T39" fmla="*/ 2147483646 h 13"/>
              <a:gd name="T40" fmla="*/ 2147483646 w 18"/>
              <a:gd name="T41" fmla="*/ 2147483646 h 13"/>
              <a:gd name="T42" fmla="*/ 2147483646 w 18"/>
              <a:gd name="T43" fmla="*/ 2147483646 h 13"/>
              <a:gd name="T44" fmla="*/ 2147483646 w 18"/>
              <a:gd name="T45" fmla="*/ 2147483646 h 13"/>
              <a:gd name="T46" fmla="*/ 2147483646 w 18"/>
              <a:gd name="T47" fmla="*/ 2147483646 h 13"/>
              <a:gd name="T48" fmla="*/ 2147483646 w 18"/>
              <a:gd name="T49" fmla="*/ 2147483646 h 13"/>
              <a:gd name="T50" fmla="*/ 2147483646 w 18"/>
              <a:gd name="T51" fmla="*/ 2147483646 h 13"/>
              <a:gd name="T52" fmla="*/ 2147483646 w 18"/>
              <a:gd name="T53" fmla="*/ 2147483646 h 13"/>
              <a:gd name="T54" fmla="*/ 2147483646 w 18"/>
              <a:gd name="T55" fmla="*/ 2147483646 h 13"/>
              <a:gd name="T56" fmla="*/ 2147483646 w 18"/>
              <a:gd name="T57" fmla="*/ 2147483646 h 13"/>
              <a:gd name="T58" fmla="*/ 2147483646 w 18"/>
              <a:gd name="T59" fmla="*/ 2147483646 h 13"/>
              <a:gd name="T60" fmla="*/ 2147483646 w 18"/>
              <a:gd name="T61" fmla="*/ 2147483646 h 13"/>
              <a:gd name="T62" fmla="*/ 2147483646 w 18"/>
              <a:gd name="T63" fmla="*/ 2147483646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 h="13">
                <a:moveTo>
                  <a:pt x="18" y="13"/>
                </a:moveTo>
                <a:lnTo>
                  <a:pt x="8" y="9"/>
                </a:lnTo>
                <a:lnTo>
                  <a:pt x="0" y="0"/>
                </a:lnTo>
                <a:lnTo>
                  <a:pt x="2" y="3"/>
                </a:lnTo>
                <a:lnTo>
                  <a:pt x="2" y="4"/>
                </a:lnTo>
                <a:lnTo>
                  <a:pt x="3" y="4"/>
                </a:lnTo>
                <a:lnTo>
                  <a:pt x="3" y="5"/>
                </a:lnTo>
                <a:lnTo>
                  <a:pt x="4" y="5"/>
                </a:lnTo>
                <a:lnTo>
                  <a:pt x="7" y="6"/>
                </a:lnTo>
                <a:lnTo>
                  <a:pt x="8" y="9"/>
                </a:lnTo>
                <a:lnTo>
                  <a:pt x="9" y="9"/>
                </a:lnTo>
                <a:lnTo>
                  <a:pt x="9" y="11"/>
                </a:lnTo>
                <a:lnTo>
                  <a:pt x="10" y="11"/>
                </a:lnTo>
                <a:lnTo>
                  <a:pt x="12" y="12"/>
                </a:lnTo>
                <a:lnTo>
                  <a:pt x="15" y="12"/>
                </a:lnTo>
                <a:lnTo>
                  <a:pt x="12" y="11"/>
                </a:lnTo>
                <a:lnTo>
                  <a:pt x="12" y="9"/>
                </a:lnTo>
                <a:lnTo>
                  <a:pt x="10" y="9"/>
                </a:lnTo>
                <a:lnTo>
                  <a:pt x="9" y="6"/>
                </a:lnTo>
                <a:lnTo>
                  <a:pt x="8" y="5"/>
                </a:lnTo>
                <a:lnTo>
                  <a:pt x="7" y="4"/>
                </a:lnTo>
                <a:lnTo>
                  <a:pt x="4" y="4"/>
                </a:lnTo>
                <a:lnTo>
                  <a:pt x="4" y="3"/>
                </a:lnTo>
                <a:lnTo>
                  <a:pt x="3" y="3"/>
                </a:lnTo>
                <a:lnTo>
                  <a:pt x="8" y="3"/>
                </a:lnTo>
                <a:lnTo>
                  <a:pt x="9" y="3"/>
                </a:lnTo>
                <a:lnTo>
                  <a:pt x="9" y="4"/>
                </a:lnTo>
                <a:lnTo>
                  <a:pt x="10" y="4"/>
                </a:lnTo>
                <a:lnTo>
                  <a:pt x="12" y="5"/>
                </a:lnTo>
                <a:lnTo>
                  <a:pt x="15" y="6"/>
                </a:lnTo>
                <a:lnTo>
                  <a:pt x="9" y="6"/>
                </a:lnTo>
                <a:lnTo>
                  <a:pt x="8"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0" name="Freeform 455"/>
          <p:cNvSpPr>
            <a:spLocks/>
          </p:cNvSpPr>
          <p:nvPr/>
        </p:nvSpPr>
        <p:spPr bwMode="auto">
          <a:xfrm>
            <a:off x="6121400" y="2640013"/>
            <a:ext cx="3175" cy="3175"/>
          </a:xfrm>
          <a:custGeom>
            <a:avLst/>
            <a:gdLst>
              <a:gd name="T0" fmla="*/ 2147483646 w 6"/>
              <a:gd name="T1" fmla="*/ 0 h 6"/>
              <a:gd name="T2" fmla="*/ 0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1" y="0"/>
                </a:moveTo>
                <a:lnTo>
                  <a:pt x="0" y="1"/>
                </a:lnTo>
                <a:lnTo>
                  <a:pt x="6" y="1"/>
                </a:lnTo>
                <a:lnTo>
                  <a:pt x="1" y="5"/>
                </a:lnTo>
                <a:lnTo>
                  <a:pt x="1" y="6"/>
                </a:lnTo>
                <a:lnTo>
                  <a:pt x="2"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1" name="Line 456"/>
          <p:cNvSpPr>
            <a:spLocks noChangeShapeType="1"/>
          </p:cNvSpPr>
          <p:nvPr/>
        </p:nvSpPr>
        <p:spPr bwMode="auto">
          <a:xfrm flipV="1">
            <a:off x="6122988" y="263207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02" name="Freeform 457"/>
          <p:cNvSpPr>
            <a:spLocks/>
          </p:cNvSpPr>
          <p:nvPr/>
        </p:nvSpPr>
        <p:spPr bwMode="auto">
          <a:xfrm>
            <a:off x="6142038" y="2632075"/>
            <a:ext cx="6350" cy="4763"/>
          </a:xfrm>
          <a:custGeom>
            <a:avLst/>
            <a:gdLst>
              <a:gd name="T0" fmla="*/ 0 w 11"/>
              <a:gd name="T1" fmla="*/ 2147483646 h 9"/>
              <a:gd name="T2" fmla="*/ 2147483646 w 11"/>
              <a:gd name="T3" fmla="*/ 2147483646 h 9"/>
              <a:gd name="T4" fmla="*/ 2147483646 w 11"/>
              <a:gd name="T5" fmla="*/ 2147483646 h 9"/>
              <a:gd name="T6" fmla="*/ 2147483646 w 11"/>
              <a:gd name="T7" fmla="*/ 2147483646 h 9"/>
              <a:gd name="T8" fmla="*/ 2147483646 w 11"/>
              <a:gd name="T9" fmla="*/ 2147483646 h 9"/>
              <a:gd name="T10" fmla="*/ 2147483646 w 11"/>
              <a:gd name="T11" fmla="*/ 2147483646 h 9"/>
              <a:gd name="T12" fmla="*/ 2147483646 w 11"/>
              <a:gd name="T13" fmla="*/ 2147483646 h 9"/>
              <a:gd name="T14" fmla="*/ 2147483646 w 11"/>
              <a:gd name="T15" fmla="*/ 2147483646 h 9"/>
              <a:gd name="T16" fmla="*/ 2147483646 w 1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9">
                <a:moveTo>
                  <a:pt x="0" y="9"/>
                </a:moveTo>
                <a:lnTo>
                  <a:pt x="1" y="9"/>
                </a:lnTo>
                <a:lnTo>
                  <a:pt x="4" y="9"/>
                </a:lnTo>
                <a:lnTo>
                  <a:pt x="7" y="9"/>
                </a:lnTo>
                <a:lnTo>
                  <a:pt x="10" y="6"/>
                </a:lnTo>
                <a:lnTo>
                  <a:pt x="11" y="6"/>
                </a:lnTo>
                <a:lnTo>
                  <a:pt x="10" y="6"/>
                </a:lnTo>
                <a:lnTo>
                  <a:pt x="10" y="3"/>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3" name="Freeform 458"/>
          <p:cNvSpPr>
            <a:spLocks/>
          </p:cNvSpPr>
          <p:nvPr/>
        </p:nvSpPr>
        <p:spPr bwMode="auto">
          <a:xfrm>
            <a:off x="6161088" y="2605088"/>
            <a:ext cx="12700" cy="3175"/>
          </a:xfrm>
          <a:custGeom>
            <a:avLst/>
            <a:gdLst>
              <a:gd name="T0" fmla="*/ 0 w 24"/>
              <a:gd name="T1" fmla="*/ 2147483646 h 6"/>
              <a:gd name="T2" fmla="*/ 2147483646 w 24"/>
              <a:gd name="T3" fmla="*/ 2147483646 h 6"/>
              <a:gd name="T4" fmla="*/ 2147483646 w 24"/>
              <a:gd name="T5" fmla="*/ 2147483646 h 6"/>
              <a:gd name="T6" fmla="*/ 2147483646 w 24"/>
              <a:gd name="T7" fmla="*/ 2147483646 h 6"/>
              <a:gd name="T8" fmla="*/ 2147483646 w 24"/>
              <a:gd name="T9" fmla="*/ 2147483646 h 6"/>
              <a:gd name="T10" fmla="*/ 2147483646 w 24"/>
              <a:gd name="T11" fmla="*/ 2147483646 h 6"/>
              <a:gd name="T12" fmla="*/ 2147483646 w 24"/>
              <a:gd name="T13" fmla="*/ 2147483646 h 6"/>
              <a:gd name="T14" fmla="*/ 2147483646 w 24"/>
              <a:gd name="T15" fmla="*/ 2147483646 h 6"/>
              <a:gd name="T16" fmla="*/ 2147483646 w 24"/>
              <a:gd name="T17" fmla="*/ 2147483646 h 6"/>
              <a:gd name="T18" fmla="*/ 2147483646 w 24"/>
              <a:gd name="T19" fmla="*/ 2147483646 h 6"/>
              <a:gd name="T20" fmla="*/ 2147483646 w 24"/>
              <a:gd name="T21" fmla="*/ 2147483646 h 6"/>
              <a:gd name="T22" fmla="*/ 2147483646 w 24"/>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6">
                <a:moveTo>
                  <a:pt x="0" y="3"/>
                </a:moveTo>
                <a:lnTo>
                  <a:pt x="2" y="2"/>
                </a:lnTo>
                <a:lnTo>
                  <a:pt x="6" y="3"/>
                </a:lnTo>
                <a:lnTo>
                  <a:pt x="8" y="2"/>
                </a:lnTo>
                <a:lnTo>
                  <a:pt x="23" y="2"/>
                </a:lnTo>
                <a:lnTo>
                  <a:pt x="21" y="3"/>
                </a:lnTo>
                <a:lnTo>
                  <a:pt x="21" y="4"/>
                </a:lnTo>
                <a:lnTo>
                  <a:pt x="18" y="5"/>
                </a:lnTo>
                <a:lnTo>
                  <a:pt x="21" y="5"/>
                </a:lnTo>
                <a:lnTo>
                  <a:pt x="21" y="6"/>
                </a:lnTo>
                <a:lnTo>
                  <a:pt x="23" y="2"/>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4" name="Freeform 459"/>
          <p:cNvSpPr>
            <a:spLocks/>
          </p:cNvSpPr>
          <p:nvPr/>
        </p:nvSpPr>
        <p:spPr bwMode="auto">
          <a:xfrm>
            <a:off x="6049963" y="2636838"/>
            <a:ext cx="22225" cy="23812"/>
          </a:xfrm>
          <a:custGeom>
            <a:avLst/>
            <a:gdLst>
              <a:gd name="T0" fmla="*/ 2147483646 w 43"/>
              <a:gd name="T1" fmla="*/ 0 h 46"/>
              <a:gd name="T2" fmla="*/ 2147483646 w 43"/>
              <a:gd name="T3" fmla="*/ 2147483646 h 46"/>
              <a:gd name="T4" fmla="*/ 2147483646 w 43"/>
              <a:gd name="T5" fmla="*/ 2147483646 h 46"/>
              <a:gd name="T6" fmla="*/ 2147483646 w 43"/>
              <a:gd name="T7" fmla="*/ 2147483646 h 46"/>
              <a:gd name="T8" fmla="*/ 2147483646 w 43"/>
              <a:gd name="T9" fmla="*/ 2147483646 h 46"/>
              <a:gd name="T10" fmla="*/ 2147483646 w 43"/>
              <a:gd name="T11" fmla="*/ 2147483646 h 46"/>
              <a:gd name="T12" fmla="*/ 2147483646 w 43"/>
              <a:gd name="T13" fmla="*/ 2147483646 h 46"/>
              <a:gd name="T14" fmla="*/ 2147483646 w 43"/>
              <a:gd name="T15" fmla="*/ 2147483646 h 46"/>
              <a:gd name="T16" fmla="*/ 2147483646 w 43"/>
              <a:gd name="T17" fmla="*/ 2147483646 h 46"/>
              <a:gd name="T18" fmla="*/ 2147483646 w 43"/>
              <a:gd name="T19" fmla="*/ 2147483646 h 46"/>
              <a:gd name="T20" fmla="*/ 2147483646 w 43"/>
              <a:gd name="T21" fmla="*/ 2147483646 h 46"/>
              <a:gd name="T22" fmla="*/ 2147483646 w 43"/>
              <a:gd name="T23" fmla="*/ 2147483646 h 46"/>
              <a:gd name="T24" fmla="*/ 2147483646 w 43"/>
              <a:gd name="T25" fmla="*/ 2147483646 h 46"/>
              <a:gd name="T26" fmla="*/ 2147483646 w 43"/>
              <a:gd name="T27" fmla="*/ 2147483646 h 46"/>
              <a:gd name="T28" fmla="*/ 2147483646 w 43"/>
              <a:gd name="T29" fmla="*/ 2147483646 h 46"/>
              <a:gd name="T30" fmla="*/ 2147483646 w 43"/>
              <a:gd name="T31" fmla="*/ 2147483646 h 46"/>
              <a:gd name="T32" fmla="*/ 2147483646 w 43"/>
              <a:gd name="T33" fmla="*/ 2147483646 h 46"/>
              <a:gd name="T34" fmla="*/ 2147483646 w 43"/>
              <a:gd name="T35" fmla="*/ 2147483646 h 46"/>
              <a:gd name="T36" fmla="*/ 2147483646 w 43"/>
              <a:gd name="T37" fmla="*/ 2147483646 h 46"/>
              <a:gd name="T38" fmla="*/ 2147483646 w 43"/>
              <a:gd name="T39" fmla="*/ 2147483646 h 46"/>
              <a:gd name="T40" fmla="*/ 2147483646 w 43"/>
              <a:gd name="T41" fmla="*/ 2147483646 h 46"/>
              <a:gd name="T42" fmla="*/ 2147483646 w 43"/>
              <a:gd name="T43" fmla="*/ 2147483646 h 46"/>
              <a:gd name="T44" fmla="*/ 2147483646 w 43"/>
              <a:gd name="T45" fmla="*/ 2147483646 h 46"/>
              <a:gd name="T46" fmla="*/ 2147483646 w 43"/>
              <a:gd name="T47" fmla="*/ 2147483646 h 46"/>
              <a:gd name="T48" fmla="*/ 2147483646 w 43"/>
              <a:gd name="T49" fmla="*/ 2147483646 h 46"/>
              <a:gd name="T50" fmla="*/ 2147483646 w 43"/>
              <a:gd name="T51" fmla="*/ 2147483646 h 46"/>
              <a:gd name="T52" fmla="*/ 2147483646 w 43"/>
              <a:gd name="T53" fmla="*/ 2147483646 h 46"/>
              <a:gd name="T54" fmla="*/ 0 w 43"/>
              <a:gd name="T55" fmla="*/ 2147483646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 h="46">
                <a:moveTo>
                  <a:pt x="43" y="0"/>
                </a:moveTo>
                <a:lnTo>
                  <a:pt x="43" y="20"/>
                </a:lnTo>
                <a:lnTo>
                  <a:pt x="43" y="21"/>
                </a:lnTo>
                <a:lnTo>
                  <a:pt x="43" y="22"/>
                </a:lnTo>
                <a:lnTo>
                  <a:pt x="42" y="24"/>
                </a:lnTo>
                <a:lnTo>
                  <a:pt x="42" y="25"/>
                </a:lnTo>
                <a:lnTo>
                  <a:pt x="42" y="26"/>
                </a:lnTo>
                <a:lnTo>
                  <a:pt x="39" y="26"/>
                </a:lnTo>
                <a:lnTo>
                  <a:pt x="39" y="27"/>
                </a:lnTo>
                <a:lnTo>
                  <a:pt x="38" y="28"/>
                </a:lnTo>
                <a:lnTo>
                  <a:pt x="37" y="32"/>
                </a:lnTo>
                <a:lnTo>
                  <a:pt x="36" y="32"/>
                </a:lnTo>
                <a:lnTo>
                  <a:pt x="36" y="33"/>
                </a:lnTo>
                <a:lnTo>
                  <a:pt x="34" y="34"/>
                </a:lnTo>
                <a:lnTo>
                  <a:pt x="31" y="34"/>
                </a:lnTo>
                <a:lnTo>
                  <a:pt x="30" y="35"/>
                </a:lnTo>
                <a:lnTo>
                  <a:pt x="27" y="37"/>
                </a:lnTo>
                <a:lnTo>
                  <a:pt x="26" y="38"/>
                </a:lnTo>
                <a:lnTo>
                  <a:pt x="24" y="38"/>
                </a:lnTo>
                <a:lnTo>
                  <a:pt x="22" y="39"/>
                </a:lnTo>
                <a:lnTo>
                  <a:pt x="20" y="40"/>
                </a:lnTo>
                <a:lnTo>
                  <a:pt x="16" y="40"/>
                </a:lnTo>
                <a:lnTo>
                  <a:pt x="14" y="42"/>
                </a:lnTo>
                <a:lnTo>
                  <a:pt x="12" y="42"/>
                </a:lnTo>
                <a:lnTo>
                  <a:pt x="9" y="44"/>
                </a:lnTo>
                <a:lnTo>
                  <a:pt x="7" y="45"/>
                </a:lnTo>
                <a:lnTo>
                  <a:pt x="2" y="45"/>
                </a:lnTo>
                <a:lnTo>
                  <a:pt x="0"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5" name="Freeform 460"/>
          <p:cNvSpPr>
            <a:spLocks/>
          </p:cNvSpPr>
          <p:nvPr/>
        </p:nvSpPr>
        <p:spPr bwMode="auto">
          <a:xfrm>
            <a:off x="6049963" y="2636838"/>
            <a:ext cx="20637" cy="9525"/>
          </a:xfrm>
          <a:custGeom>
            <a:avLst/>
            <a:gdLst>
              <a:gd name="T0" fmla="*/ 0 w 39"/>
              <a:gd name="T1" fmla="*/ 2147483646 h 19"/>
              <a:gd name="T2" fmla="*/ 2147483646 w 39"/>
              <a:gd name="T3" fmla="*/ 2147483646 h 19"/>
              <a:gd name="T4" fmla="*/ 2147483646 w 39"/>
              <a:gd name="T5" fmla="*/ 2147483646 h 19"/>
              <a:gd name="T6" fmla="*/ 2147483646 w 39"/>
              <a:gd name="T7" fmla="*/ 2147483646 h 19"/>
              <a:gd name="T8" fmla="*/ 2147483646 w 39"/>
              <a:gd name="T9" fmla="*/ 2147483646 h 19"/>
              <a:gd name="T10" fmla="*/ 2147483646 w 39"/>
              <a:gd name="T11" fmla="*/ 2147483646 h 19"/>
              <a:gd name="T12" fmla="*/ 2147483646 w 39"/>
              <a:gd name="T13" fmla="*/ 2147483646 h 19"/>
              <a:gd name="T14" fmla="*/ 2147483646 w 39"/>
              <a:gd name="T15" fmla="*/ 2147483646 h 19"/>
              <a:gd name="T16" fmla="*/ 2147483646 w 39"/>
              <a:gd name="T17" fmla="*/ 2147483646 h 19"/>
              <a:gd name="T18" fmla="*/ 2147483646 w 39"/>
              <a:gd name="T19" fmla="*/ 2147483646 h 19"/>
              <a:gd name="T20" fmla="*/ 2147483646 w 39"/>
              <a:gd name="T21" fmla="*/ 2147483646 h 19"/>
              <a:gd name="T22" fmla="*/ 2147483646 w 39"/>
              <a:gd name="T23" fmla="*/ 2147483646 h 19"/>
              <a:gd name="T24" fmla="*/ 2147483646 w 39"/>
              <a:gd name="T25" fmla="*/ 2147483646 h 19"/>
              <a:gd name="T26" fmla="*/ 2147483646 w 39"/>
              <a:gd name="T27" fmla="*/ 2147483646 h 19"/>
              <a:gd name="T28" fmla="*/ 2147483646 w 39"/>
              <a:gd name="T29" fmla="*/ 2147483646 h 19"/>
              <a:gd name="T30" fmla="*/ 2147483646 w 39"/>
              <a:gd name="T31" fmla="*/ 2147483646 h 19"/>
              <a:gd name="T32" fmla="*/ 2147483646 w 39"/>
              <a:gd name="T33" fmla="*/ 2147483646 h 19"/>
              <a:gd name="T34" fmla="*/ 2147483646 w 39"/>
              <a:gd name="T35" fmla="*/ 2147483646 h 19"/>
              <a:gd name="T36" fmla="*/ 2147483646 w 39"/>
              <a:gd name="T37" fmla="*/ 2147483646 h 19"/>
              <a:gd name="T38" fmla="*/ 2147483646 w 39"/>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19">
                <a:moveTo>
                  <a:pt x="0" y="19"/>
                </a:moveTo>
                <a:lnTo>
                  <a:pt x="1" y="19"/>
                </a:lnTo>
                <a:lnTo>
                  <a:pt x="4" y="18"/>
                </a:lnTo>
                <a:lnTo>
                  <a:pt x="8" y="18"/>
                </a:lnTo>
                <a:lnTo>
                  <a:pt x="12" y="15"/>
                </a:lnTo>
                <a:lnTo>
                  <a:pt x="13" y="15"/>
                </a:lnTo>
                <a:lnTo>
                  <a:pt x="15" y="14"/>
                </a:lnTo>
                <a:lnTo>
                  <a:pt x="16" y="13"/>
                </a:lnTo>
                <a:lnTo>
                  <a:pt x="21" y="13"/>
                </a:lnTo>
                <a:lnTo>
                  <a:pt x="22" y="12"/>
                </a:lnTo>
                <a:lnTo>
                  <a:pt x="24" y="10"/>
                </a:lnTo>
                <a:lnTo>
                  <a:pt x="27" y="10"/>
                </a:lnTo>
                <a:lnTo>
                  <a:pt x="28" y="9"/>
                </a:lnTo>
                <a:lnTo>
                  <a:pt x="30" y="8"/>
                </a:lnTo>
                <a:lnTo>
                  <a:pt x="31" y="8"/>
                </a:lnTo>
                <a:lnTo>
                  <a:pt x="34" y="7"/>
                </a:lnTo>
                <a:lnTo>
                  <a:pt x="36" y="5"/>
                </a:lnTo>
                <a:lnTo>
                  <a:pt x="37" y="2"/>
                </a:lnTo>
                <a:lnTo>
                  <a:pt x="38" y="1"/>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6" name="Freeform 461"/>
          <p:cNvSpPr>
            <a:spLocks/>
          </p:cNvSpPr>
          <p:nvPr/>
        </p:nvSpPr>
        <p:spPr bwMode="auto">
          <a:xfrm>
            <a:off x="6070600" y="2651125"/>
            <a:ext cx="1588" cy="30163"/>
          </a:xfrm>
          <a:custGeom>
            <a:avLst/>
            <a:gdLst>
              <a:gd name="T0" fmla="*/ 0 w 4"/>
              <a:gd name="T1" fmla="*/ 0 h 59"/>
              <a:gd name="T2" fmla="*/ 2147483646 w 4"/>
              <a:gd name="T3" fmla="*/ 2147483646 h 59"/>
              <a:gd name="T4" fmla="*/ 2147483646 w 4"/>
              <a:gd name="T5" fmla="*/ 2147483646 h 59"/>
              <a:gd name="T6" fmla="*/ 2147483646 w 4"/>
              <a:gd name="T7" fmla="*/ 2147483646 h 59"/>
              <a:gd name="T8" fmla="*/ 2147483646 w 4"/>
              <a:gd name="T9" fmla="*/ 214748364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9">
                <a:moveTo>
                  <a:pt x="0" y="0"/>
                </a:moveTo>
                <a:lnTo>
                  <a:pt x="3" y="11"/>
                </a:lnTo>
                <a:lnTo>
                  <a:pt x="4" y="27"/>
                </a:lnTo>
                <a:lnTo>
                  <a:pt x="4" y="44"/>
                </a:lnTo>
                <a:lnTo>
                  <a:pt x="4" y="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7" name="Freeform 462"/>
          <p:cNvSpPr>
            <a:spLocks/>
          </p:cNvSpPr>
          <p:nvPr/>
        </p:nvSpPr>
        <p:spPr bwMode="auto">
          <a:xfrm>
            <a:off x="6346825" y="2474913"/>
            <a:ext cx="20638" cy="223837"/>
          </a:xfrm>
          <a:custGeom>
            <a:avLst/>
            <a:gdLst>
              <a:gd name="T0" fmla="*/ 0 w 39"/>
              <a:gd name="T1" fmla="*/ 2147483646 h 423"/>
              <a:gd name="T2" fmla="*/ 2147483646 w 39"/>
              <a:gd name="T3" fmla="*/ 2147483646 h 423"/>
              <a:gd name="T4" fmla="*/ 2147483646 w 39"/>
              <a:gd name="T5" fmla="*/ 2147483646 h 423"/>
              <a:gd name="T6" fmla="*/ 2147483646 w 39"/>
              <a:gd name="T7" fmla="*/ 2147483646 h 423"/>
              <a:gd name="T8" fmla="*/ 2147483646 w 39"/>
              <a:gd name="T9" fmla="*/ 2147483646 h 423"/>
              <a:gd name="T10" fmla="*/ 2147483646 w 39"/>
              <a:gd name="T11" fmla="*/ 0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23">
                <a:moveTo>
                  <a:pt x="0" y="423"/>
                </a:moveTo>
                <a:lnTo>
                  <a:pt x="35" y="49"/>
                </a:lnTo>
                <a:lnTo>
                  <a:pt x="31" y="49"/>
                </a:lnTo>
                <a:lnTo>
                  <a:pt x="31" y="9"/>
                </a:lnTo>
                <a:lnTo>
                  <a:pt x="37" y="8"/>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8" name="Freeform 463"/>
          <p:cNvSpPr>
            <a:spLocks/>
          </p:cNvSpPr>
          <p:nvPr/>
        </p:nvSpPr>
        <p:spPr bwMode="auto">
          <a:xfrm>
            <a:off x="6359525" y="2432050"/>
            <a:ext cx="15875" cy="19050"/>
          </a:xfrm>
          <a:custGeom>
            <a:avLst/>
            <a:gdLst>
              <a:gd name="T0" fmla="*/ 2147483646 w 31"/>
              <a:gd name="T1" fmla="*/ 2147483646 h 36"/>
              <a:gd name="T2" fmla="*/ 2147483646 w 31"/>
              <a:gd name="T3" fmla="*/ 2147483646 h 36"/>
              <a:gd name="T4" fmla="*/ 2147483646 w 31"/>
              <a:gd name="T5" fmla="*/ 2147483646 h 36"/>
              <a:gd name="T6" fmla="*/ 0 w 31"/>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6">
                <a:moveTo>
                  <a:pt x="28" y="36"/>
                </a:moveTo>
                <a:lnTo>
                  <a:pt x="28" y="33"/>
                </a:lnTo>
                <a:lnTo>
                  <a:pt x="31" y="2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09" name="Line 464"/>
          <p:cNvSpPr>
            <a:spLocks noChangeShapeType="1"/>
          </p:cNvSpPr>
          <p:nvPr/>
        </p:nvSpPr>
        <p:spPr bwMode="auto">
          <a:xfrm flipH="1" flipV="1">
            <a:off x="6375400" y="2424113"/>
            <a:ext cx="476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10" name="Freeform 465"/>
          <p:cNvSpPr>
            <a:spLocks/>
          </p:cNvSpPr>
          <p:nvPr/>
        </p:nvSpPr>
        <p:spPr bwMode="auto">
          <a:xfrm>
            <a:off x="6386513" y="2413000"/>
            <a:ext cx="39687" cy="17463"/>
          </a:xfrm>
          <a:custGeom>
            <a:avLst/>
            <a:gdLst>
              <a:gd name="T0" fmla="*/ 0 w 74"/>
              <a:gd name="T1" fmla="*/ 2147483646 h 32"/>
              <a:gd name="T2" fmla="*/ 2147483646 w 74"/>
              <a:gd name="T3" fmla="*/ 2147483646 h 32"/>
              <a:gd name="T4" fmla="*/ 2147483646 w 74"/>
              <a:gd name="T5" fmla="*/ 2147483646 h 32"/>
              <a:gd name="T6" fmla="*/ 2147483646 w 74"/>
              <a:gd name="T7" fmla="*/ 2147483646 h 32"/>
              <a:gd name="T8" fmla="*/ 2147483646 w 74"/>
              <a:gd name="T9" fmla="*/ 2147483646 h 32"/>
              <a:gd name="T10" fmla="*/ 2147483646 w 74"/>
              <a:gd name="T11" fmla="*/ 2147483646 h 32"/>
              <a:gd name="T12" fmla="*/ 2147483646 w 74"/>
              <a:gd name="T13" fmla="*/ 2147483646 h 32"/>
              <a:gd name="T14" fmla="*/ 2147483646 w 74"/>
              <a:gd name="T15" fmla="*/ 2147483646 h 32"/>
              <a:gd name="T16" fmla="*/ 2147483646 w 74"/>
              <a:gd name="T17" fmla="*/ 2147483646 h 32"/>
              <a:gd name="T18" fmla="*/ 2147483646 w 74"/>
              <a:gd name="T19" fmla="*/ 2147483646 h 32"/>
              <a:gd name="T20" fmla="*/ 2147483646 w 74"/>
              <a:gd name="T21" fmla="*/ 2147483646 h 32"/>
              <a:gd name="T22" fmla="*/ 2147483646 w 74"/>
              <a:gd name="T23" fmla="*/ 2147483646 h 32"/>
              <a:gd name="T24" fmla="*/ 2147483646 w 74"/>
              <a:gd name="T25" fmla="*/ 2147483646 h 32"/>
              <a:gd name="T26" fmla="*/ 2147483646 w 74"/>
              <a:gd name="T27" fmla="*/ 2147483646 h 32"/>
              <a:gd name="T28" fmla="*/ 2147483646 w 74"/>
              <a:gd name="T29" fmla="*/ 2147483646 h 32"/>
              <a:gd name="T30" fmla="*/ 2147483646 w 74"/>
              <a:gd name="T31" fmla="*/ 0 h 32"/>
              <a:gd name="T32" fmla="*/ 2147483646 w 74"/>
              <a:gd name="T33" fmla="*/ 2147483646 h 32"/>
              <a:gd name="T34" fmla="*/ 2147483646 w 74"/>
              <a:gd name="T35" fmla="*/ 2147483646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32">
                <a:moveTo>
                  <a:pt x="0" y="22"/>
                </a:moveTo>
                <a:lnTo>
                  <a:pt x="1" y="22"/>
                </a:lnTo>
                <a:lnTo>
                  <a:pt x="20" y="15"/>
                </a:lnTo>
                <a:lnTo>
                  <a:pt x="24" y="27"/>
                </a:lnTo>
                <a:lnTo>
                  <a:pt x="50" y="22"/>
                </a:lnTo>
                <a:lnTo>
                  <a:pt x="71" y="32"/>
                </a:lnTo>
                <a:lnTo>
                  <a:pt x="64" y="29"/>
                </a:lnTo>
                <a:lnTo>
                  <a:pt x="74" y="25"/>
                </a:lnTo>
                <a:lnTo>
                  <a:pt x="70" y="15"/>
                </a:lnTo>
                <a:lnTo>
                  <a:pt x="70" y="9"/>
                </a:lnTo>
                <a:lnTo>
                  <a:pt x="64" y="7"/>
                </a:lnTo>
                <a:lnTo>
                  <a:pt x="59" y="3"/>
                </a:lnTo>
                <a:lnTo>
                  <a:pt x="61" y="6"/>
                </a:lnTo>
                <a:lnTo>
                  <a:pt x="65" y="5"/>
                </a:lnTo>
                <a:lnTo>
                  <a:pt x="65" y="1"/>
                </a:lnTo>
                <a:lnTo>
                  <a:pt x="61" y="0"/>
                </a:lnTo>
                <a:lnTo>
                  <a:pt x="61" y="13"/>
                </a:lnTo>
                <a:lnTo>
                  <a:pt x="7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1" name="Line 466"/>
          <p:cNvSpPr>
            <a:spLocks noChangeShapeType="1"/>
          </p:cNvSpPr>
          <p:nvPr/>
        </p:nvSpPr>
        <p:spPr bwMode="auto">
          <a:xfrm>
            <a:off x="6426200" y="2425700"/>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12" name="Freeform 467"/>
          <p:cNvSpPr>
            <a:spLocks/>
          </p:cNvSpPr>
          <p:nvPr/>
        </p:nvSpPr>
        <p:spPr bwMode="auto">
          <a:xfrm>
            <a:off x="6413500" y="2424113"/>
            <a:ext cx="3175" cy="7937"/>
          </a:xfrm>
          <a:custGeom>
            <a:avLst/>
            <a:gdLst>
              <a:gd name="T0" fmla="*/ 2147483646 w 6"/>
              <a:gd name="T1" fmla="*/ 2147483646 h 13"/>
              <a:gd name="T2" fmla="*/ 2147483646 w 6"/>
              <a:gd name="T3" fmla="*/ 2147483646 h 13"/>
              <a:gd name="T4" fmla="*/ 2147483646 w 6"/>
              <a:gd name="T5" fmla="*/ 0 h 13"/>
              <a:gd name="T6" fmla="*/ 0 w 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6" y="13"/>
                </a:moveTo>
                <a:lnTo>
                  <a:pt x="2" y="3"/>
                </a:lnTo>
                <a:lnTo>
                  <a:pt x="2"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3" name="Freeform 468"/>
          <p:cNvSpPr>
            <a:spLocks/>
          </p:cNvSpPr>
          <p:nvPr/>
        </p:nvSpPr>
        <p:spPr bwMode="auto">
          <a:xfrm>
            <a:off x="6380163" y="2430463"/>
            <a:ext cx="25400" cy="4762"/>
          </a:xfrm>
          <a:custGeom>
            <a:avLst/>
            <a:gdLst>
              <a:gd name="T0" fmla="*/ 2147483646 w 48"/>
              <a:gd name="T1" fmla="*/ 2147483646 h 11"/>
              <a:gd name="T2" fmla="*/ 2147483646 w 48"/>
              <a:gd name="T3" fmla="*/ 0 h 11"/>
              <a:gd name="T4" fmla="*/ 0 w 48"/>
              <a:gd name="T5" fmla="*/ 2147483646 h 11"/>
              <a:gd name="T6" fmla="*/ 0 w 48"/>
              <a:gd name="T7" fmla="*/ 214748364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1">
                <a:moveTo>
                  <a:pt x="48" y="3"/>
                </a:moveTo>
                <a:lnTo>
                  <a:pt x="26" y="0"/>
                </a:lnTo>
                <a:lnTo>
                  <a:pt x="0" y="7"/>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4" name="Freeform 469"/>
          <p:cNvSpPr>
            <a:spLocks/>
          </p:cNvSpPr>
          <p:nvPr/>
        </p:nvSpPr>
        <p:spPr bwMode="auto">
          <a:xfrm>
            <a:off x="6384925" y="2420938"/>
            <a:ext cx="1588" cy="3175"/>
          </a:xfrm>
          <a:custGeom>
            <a:avLst/>
            <a:gdLst>
              <a:gd name="T0" fmla="*/ 2147483646 w 4"/>
              <a:gd name="T1" fmla="*/ 2147483646 h 6"/>
              <a:gd name="T2" fmla="*/ 2147483646 w 4"/>
              <a:gd name="T3" fmla="*/ 2147483646 h 6"/>
              <a:gd name="T4" fmla="*/ 0 w 4"/>
              <a:gd name="T5" fmla="*/ 0 h 6"/>
              <a:gd name="T6" fmla="*/ 0 60000 65536"/>
              <a:gd name="T7" fmla="*/ 0 60000 65536"/>
              <a:gd name="T8" fmla="*/ 0 60000 65536"/>
            </a:gdLst>
            <a:ahLst/>
            <a:cxnLst>
              <a:cxn ang="T6">
                <a:pos x="T0" y="T1"/>
              </a:cxn>
              <a:cxn ang="T7">
                <a:pos x="T2" y="T3"/>
              </a:cxn>
              <a:cxn ang="T8">
                <a:pos x="T4" y="T5"/>
              </a:cxn>
            </a:cxnLst>
            <a:rect l="0" t="0" r="r" b="b"/>
            <a:pathLst>
              <a:path w="4" h="6">
                <a:moveTo>
                  <a:pt x="4" y="6"/>
                </a:moveTo>
                <a:lnTo>
                  <a:pt x="4"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5" name="Line 470"/>
          <p:cNvSpPr>
            <a:spLocks noChangeShapeType="1"/>
          </p:cNvSpPr>
          <p:nvPr/>
        </p:nvSpPr>
        <p:spPr bwMode="auto">
          <a:xfrm flipV="1">
            <a:off x="6378575" y="2408238"/>
            <a:ext cx="15875"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16" name="Line 471"/>
          <p:cNvSpPr>
            <a:spLocks noChangeShapeType="1"/>
          </p:cNvSpPr>
          <p:nvPr/>
        </p:nvSpPr>
        <p:spPr bwMode="auto">
          <a:xfrm flipV="1">
            <a:off x="6403975" y="2406650"/>
            <a:ext cx="793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17" name="Freeform 473"/>
          <p:cNvSpPr>
            <a:spLocks/>
          </p:cNvSpPr>
          <p:nvPr/>
        </p:nvSpPr>
        <p:spPr bwMode="auto">
          <a:xfrm>
            <a:off x="6381750" y="2395538"/>
            <a:ext cx="22225" cy="12700"/>
          </a:xfrm>
          <a:custGeom>
            <a:avLst/>
            <a:gdLst>
              <a:gd name="T0" fmla="*/ 2147483646 w 42"/>
              <a:gd name="T1" fmla="*/ 2147483646 h 23"/>
              <a:gd name="T2" fmla="*/ 2147483646 w 42"/>
              <a:gd name="T3" fmla="*/ 2147483646 h 23"/>
              <a:gd name="T4" fmla="*/ 2147483646 w 42"/>
              <a:gd name="T5" fmla="*/ 2147483646 h 23"/>
              <a:gd name="T6" fmla="*/ 2147483646 w 42"/>
              <a:gd name="T7" fmla="*/ 2147483646 h 23"/>
              <a:gd name="T8" fmla="*/ 2147483646 w 42"/>
              <a:gd name="T9" fmla="*/ 2147483646 h 23"/>
              <a:gd name="T10" fmla="*/ 2147483646 w 42"/>
              <a:gd name="T11" fmla="*/ 2147483646 h 23"/>
              <a:gd name="T12" fmla="*/ 2147483646 w 42"/>
              <a:gd name="T13" fmla="*/ 2147483646 h 23"/>
              <a:gd name="T14" fmla="*/ 2147483646 w 42"/>
              <a:gd name="T15" fmla="*/ 2147483646 h 23"/>
              <a:gd name="T16" fmla="*/ 2147483646 w 42"/>
              <a:gd name="T17" fmla="*/ 2147483646 h 23"/>
              <a:gd name="T18" fmla="*/ 2147483646 w 42"/>
              <a:gd name="T19" fmla="*/ 2147483646 h 23"/>
              <a:gd name="T20" fmla="*/ 2147483646 w 42"/>
              <a:gd name="T21" fmla="*/ 2147483646 h 23"/>
              <a:gd name="T22" fmla="*/ 0 w 42"/>
              <a:gd name="T23" fmla="*/ 2147483646 h 23"/>
              <a:gd name="T24" fmla="*/ 0 w 42"/>
              <a:gd name="T25" fmla="*/ 0 h 23"/>
              <a:gd name="T26" fmla="*/ 2147483646 w 42"/>
              <a:gd name="T27" fmla="*/ 214748364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 h="23">
                <a:moveTo>
                  <a:pt x="42" y="23"/>
                </a:moveTo>
                <a:lnTo>
                  <a:pt x="15" y="10"/>
                </a:lnTo>
                <a:lnTo>
                  <a:pt x="14" y="7"/>
                </a:lnTo>
                <a:lnTo>
                  <a:pt x="10" y="6"/>
                </a:lnTo>
                <a:lnTo>
                  <a:pt x="5" y="7"/>
                </a:lnTo>
                <a:lnTo>
                  <a:pt x="3" y="10"/>
                </a:lnTo>
                <a:lnTo>
                  <a:pt x="5" y="13"/>
                </a:lnTo>
                <a:lnTo>
                  <a:pt x="10" y="14"/>
                </a:lnTo>
                <a:lnTo>
                  <a:pt x="14" y="13"/>
                </a:lnTo>
                <a:lnTo>
                  <a:pt x="15" y="10"/>
                </a:lnTo>
                <a:lnTo>
                  <a:pt x="6" y="14"/>
                </a:lnTo>
                <a:lnTo>
                  <a:pt x="0" y="19"/>
                </a:lnTo>
                <a:lnTo>
                  <a:pt x="0" y="0"/>
                </a:lnTo>
                <a:lnTo>
                  <a:pt x="5"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8" name="Freeform 474"/>
          <p:cNvSpPr>
            <a:spLocks/>
          </p:cNvSpPr>
          <p:nvPr/>
        </p:nvSpPr>
        <p:spPr bwMode="auto">
          <a:xfrm>
            <a:off x="6396038" y="2441575"/>
            <a:ext cx="20637" cy="6350"/>
          </a:xfrm>
          <a:custGeom>
            <a:avLst/>
            <a:gdLst>
              <a:gd name="T0" fmla="*/ 0 w 39"/>
              <a:gd name="T1" fmla="*/ 2147483646 h 12"/>
              <a:gd name="T2" fmla="*/ 2147483646 w 39"/>
              <a:gd name="T3" fmla="*/ 2147483646 h 12"/>
              <a:gd name="T4" fmla="*/ 2147483646 w 39"/>
              <a:gd name="T5" fmla="*/ 0 h 12"/>
              <a:gd name="T6" fmla="*/ 0 60000 65536"/>
              <a:gd name="T7" fmla="*/ 0 60000 65536"/>
              <a:gd name="T8" fmla="*/ 0 60000 65536"/>
            </a:gdLst>
            <a:ahLst/>
            <a:cxnLst>
              <a:cxn ang="T6">
                <a:pos x="T0" y="T1"/>
              </a:cxn>
              <a:cxn ang="T7">
                <a:pos x="T2" y="T3"/>
              </a:cxn>
              <a:cxn ang="T8">
                <a:pos x="T4" y="T5"/>
              </a:cxn>
            </a:cxnLst>
            <a:rect l="0" t="0" r="r" b="b"/>
            <a:pathLst>
              <a:path w="39" h="12">
                <a:moveTo>
                  <a:pt x="0" y="12"/>
                </a:moveTo>
                <a:lnTo>
                  <a:pt x="19" y="10"/>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19" name="Line 475"/>
          <p:cNvSpPr>
            <a:spLocks noChangeShapeType="1"/>
          </p:cNvSpPr>
          <p:nvPr/>
        </p:nvSpPr>
        <p:spPr bwMode="auto">
          <a:xfrm>
            <a:off x="6396038" y="24495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20" name="Freeform 476"/>
          <p:cNvSpPr>
            <a:spLocks/>
          </p:cNvSpPr>
          <p:nvPr/>
        </p:nvSpPr>
        <p:spPr bwMode="auto">
          <a:xfrm>
            <a:off x="6399213" y="2478088"/>
            <a:ext cx="6350" cy="225425"/>
          </a:xfrm>
          <a:custGeom>
            <a:avLst/>
            <a:gdLst>
              <a:gd name="T0" fmla="*/ 0 w 12"/>
              <a:gd name="T1" fmla="*/ 0 h 425"/>
              <a:gd name="T2" fmla="*/ 0 w 12"/>
              <a:gd name="T3" fmla="*/ 2147483646 h 425"/>
              <a:gd name="T4" fmla="*/ 2147483646 w 12"/>
              <a:gd name="T5" fmla="*/ 2147483646 h 425"/>
              <a:gd name="T6" fmla="*/ 0 60000 65536"/>
              <a:gd name="T7" fmla="*/ 0 60000 65536"/>
              <a:gd name="T8" fmla="*/ 0 60000 65536"/>
            </a:gdLst>
            <a:ahLst/>
            <a:cxnLst>
              <a:cxn ang="T6">
                <a:pos x="T0" y="T1"/>
              </a:cxn>
              <a:cxn ang="T7">
                <a:pos x="T2" y="T3"/>
              </a:cxn>
              <a:cxn ang="T8">
                <a:pos x="T4" y="T5"/>
              </a:cxn>
            </a:cxnLst>
            <a:rect l="0" t="0" r="r" b="b"/>
            <a:pathLst>
              <a:path w="12" h="425">
                <a:moveTo>
                  <a:pt x="0" y="0"/>
                </a:moveTo>
                <a:lnTo>
                  <a:pt x="0" y="39"/>
                </a:lnTo>
                <a:lnTo>
                  <a:pt x="12" y="4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1" name="Freeform 477"/>
          <p:cNvSpPr>
            <a:spLocks/>
          </p:cNvSpPr>
          <p:nvPr/>
        </p:nvSpPr>
        <p:spPr bwMode="auto">
          <a:xfrm>
            <a:off x="6343650" y="2474913"/>
            <a:ext cx="85725" cy="247650"/>
          </a:xfrm>
          <a:custGeom>
            <a:avLst/>
            <a:gdLst>
              <a:gd name="T0" fmla="*/ 2147483646 w 161"/>
              <a:gd name="T1" fmla="*/ 2147483646 h 468"/>
              <a:gd name="T2" fmla="*/ 2147483646 w 161"/>
              <a:gd name="T3" fmla="*/ 2147483646 h 468"/>
              <a:gd name="T4" fmla="*/ 2147483646 w 161"/>
              <a:gd name="T5" fmla="*/ 2147483646 h 468"/>
              <a:gd name="T6" fmla="*/ 2147483646 w 161"/>
              <a:gd name="T7" fmla="*/ 2147483646 h 468"/>
              <a:gd name="T8" fmla="*/ 2147483646 w 161"/>
              <a:gd name="T9" fmla="*/ 0 h 468"/>
              <a:gd name="T10" fmla="*/ 2147483646 w 161"/>
              <a:gd name="T11" fmla="*/ 2147483646 h 468"/>
              <a:gd name="T12" fmla="*/ 2147483646 w 161"/>
              <a:gd name="T13" fmla="*/ 2147483646 h 468"/>
              <a:gd name="T14" fmla="*/ 2147483646 w 161"/>
              <a:gd name="T15" fmla="*/ 2147483646 h 468"/>
              <a:gd name="T16" fmla="*/ 2147483646 w 161"/>
              <a:gd name="T17" fmla="*/ 2147483646 h 468"/>
              <a:gd name="T18" fmla="*/ 2147483646 w 161"/>
              <a:gd name="T19" fmla="*/ 2147483646 h 468"/>
              <a:gd name="T20" fmla="*/ 2147483646 w 161"/>
              <a:gd name="T21" fmla="*/ 2147483646 h 468"/>
              <a:gd name="T22" fmla="*/ 2147483646 w 161"/>
              <a:gd name="T23" fmla="*/ 2147483646 h 468"/>
              <a:gd name="T24" fmla="*/ 2147483646 w 161"/>
              <a:gd name="T25" fmla="*/ 2147483646 h 468"/>
              <a:gd name="T26" fmla="*/ 2147483646 w 161"/>
              <a:gd name="T27" fmla="*/ 2147483646 h 468"/>
              <a:gd name="T28" fmla="*/ 2147483646 w 161"/>
              <a:gd name="T29" fmla="*/ 2147483646 h 468"/>
              <a:gd name="T30" fmla="*/ 2147483646 w 161"/>
              <a:gd name="T31" fmla="*/ 2147483646 h 468"/>
              <a:gd name="T32" fmla="*/ 2147483646 w 161"/>
              <a:gd name="T33" fmla="*/ 2147483646 h 468"/>
              <a:gd name="T34" fmla="*/ 0 w 161"/>
              <a:gd name="T35" fmla="*/ 2147483646 h 468"/>
              <a:gd name="T36" fmla="*/ 0 w 161"/>
              <a:gd name="T37" fmla="*/ 2147483646 h 4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 h="468">
                <a:moveTo>
                  <a:pt x="142" y="427"/>
                </a:moveTo>
                <a:lnTo>
                  <a:pt x="116" y="47"/>
                </a:lnTo>
                <a:lnTo>
                  <a:pt x="116" y="8"/>
                </a:lnTo>
                <a:lnTo>
                  <a:pt x="118" y="8"/>
                </a:lnTo>
                <a:lnTo>
                  <a:pt x="118" y="0"/>
                </a:lnTo>
                <a:lnTo>
                  <a:pt x="124" y="9"/>
                </a:lnTo>
                <a:lnTo>
                  <a:pt x="124" y="49"/>
                </a:lnTo>
                <a:lnTo>
                  <a:pt x="124" y="47"/>
                </a:lnTo>
                <a:lnTo>
                  <a:pt x="158" y="423"/>
                </a:lnTo>
                <a:lnTo>
                  <a:pt x="161" y="424"/>
                </a:lnTo>
                <a:lnTo>
                  <a:pt x="161" y="451"/>
                </a:lnTo>
                <a:lnTo>
                  <a:pt x="161" y="454"/>
                </a:lnTo>
                <a:lnTo>
                  <a:pt x="159" y="455"/>
                </a:lnTo>
                <a:lnTo>
                  <a:pt x="122" y="465"/>
                </a:lnTo>
                <a:lnTo>
                  <a:pt x="81" y="468"/>
                </a:lnTo>
                <a:lnTo>
                  <a:pt x="41" y="465"/>
                </a:lnTo>
                <a:lnTo>
                  <a:pt x="3" y="455"/>
                </a:lnTo>
                <a:lnTo>
                  <a:pt x="0" y="454"/>
                </a:lnTo>
                <a:lnTo>
                  <a:pt x="0" y="4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2" name="Line 478"/>
          <p:cNvSpPr>
            <a:spLocks noChangeShapeType="1"/>
          </p:cNvSpPr>
          <p:nvPr/>
        </p:nvSpPr>
        <p:spPr bwMode="auto">
          <a:xfrm>
            <a:off x="6405563" y="2705100"/>
            <a:ext cx="1587"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23" name="Freeform 479"/>
          <p:cNvSpPr>
            <a:spLocks/>
          </p:cNvSpPr>
          <p:nvPr/>
        </p:nvSpPr>
        <p:spPr bwMode="auto">
          <a:xfrm>
            <a:off x="6421438" y="2700338"/>
            <a:ext cx="6350" cy="17462"/>
          </a:xfrm>
          <a:custGeom>
            <a:avLst/>
            <a:gdLst>
              <a:gd name="T0" fmla="*/ 0 w 12"/>
              <a:gd name="T1" fmla="*/ 2147483646 h 31"/>
              <a:gd name="T2" fmla="*/ 0 w 12"/>
              <a:gd name="T3" fmla="*/ 2147483646 h 31"/>
              <a:gd name="T4" fmla="*/ 2147483646 w 12"/>
              <a:gd name="T5" fmla="*/ 0 h 31"/>
              <a:gd name="T6" fmla="*/ 2147483646 w 12"/>
              <a:gd name="T7" fmla="*/ 214748364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1">
                <a:moveTo>
                  <a:pt x="0" y="31"/>
                </a:moveTo>
                <a:lnTo>
                  <a:pt x="0" y="4"/>
                </a:lnTo>
                <a:lnTo>
                  <a:pt x="12" y="0"/>
                </a:lnTo>
                <a:lnTo>
                  <a:pt x="12"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4" name="Freeform 480"/>
          <p:cNvSpPr>
            <a:spLocks/>
          </p:cNvSpPr>
          <p:nvPr/>
        </p:nvSpPr>
        <p:spPr bwMode="auto">
          <a:xfrm>
            <a:off x="6421438" y="2633663"/>
            <a:ext cx="4762" cy="39687"/>
          </a:xfrm>
          <a:custGeom>
            <a:avLst/>
            <a:gdLst>
              <a:gd name="T0" fmla="*/ 2147483646 w 8"/>
              <a:gd name="T1" fmla="*/ 2147483646 h 77"/>
              <a:gd name="T2" fmla="*/ 2147483646 w 8"/>
              <a:gd name="T3" fmla="*/ 2147483646 h 77"/>
              <a:gd name="T4" fmla="*/ 2147483646 w 8"/>
              <a:gd name="T5" fmla="*/ 0 h 77"/>
              <a:gd name="T6" fmla="*/ 2147483646 w 8"/>
              <a:gd name="T7" fmla="*/ 0 h 77"/>
              <a:gd name="T8" fmla="*/ 0 w 8"/>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7">
                <a:moveTo>
                  <a:pt x="8" y="77"/>
                </a:moveTo>
                <a:lnTo>
                  <a:pt x="8" y="2"/>
                </a:lnTo>
                <a:lnTo>
                  <a:pt x="7" y="0"/>
                </a:lnTo>
                <a:lnTo>
                  <a:pt x="6"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5" name="Freeform 481"/>
          <p:cNvSpPr>
            <a:spLocks/>
          </p:cNvSpPr>
          <p:nvPr/>
        </p:nvSpPr>
        <p:spPr bwMode="auto">
          <a:xfrm>
            <a:off x="6418263" y="2587625"/>
            <a:ext cx="3175" cy="34925"/>
          </a:xfrm>
          <a:custGeom>
            <a:avLst/>
            <a:gdLst>
              <a:gd name="T0" fmla="*/ 2147483646 w 7"/>
              <a:gd name="T1" fmla="*/ 2147483646 h 66"/>
              <a:gd name="T2" fmla="*/ 2147483646 w 7"/>
              <a:gd name="T3" fmla="*/ 2147483646 h 66"/>
              <a:gd name="T4" fmla="*/ 2147483646 w 7"/>
              <a:gd name="T5" fmla="*/ 2147483646 h 66"/>
              <a:gd name="T6" fmla="*/ 2147483646 w 7"/>
              <a:gd name="T7" fmla="*/ 2147483646 h 66"/>
              <a:gd name="T8" fmla="*/ 0 w 7"/>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6">
                <a:moveTo>
                  <a:pt x="7" y="66"/>
                </a:moveTo>
                <a:lnTo>
                  <a:pt x="6" y="63"/>
                </a:lnTo>
                <a:lnTo>
                  <a:pt x="6" y="57"/>
                </a:lnTo>
                <a:lnTo>
                  <a:pt x="6"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6" name="Freeform 482"/>
          <p:cNvSpPr>
            <a:spLocks/>
          </p:cNvSpPr>
          <p:nvPr/>
        </p:nvSpPr>
        <p:spPr bwMode="auto">
          <a:xfrm>
            <a:off x="6632575" y="2587625"/>
            <a:ext cx="3175" cy="34925"/>
          </a:xfrm>
          <a:custGeom>
            <a:avLst/>
            <a:gdLst>
              <a:gd name="T0" fmla="*/ 0 w 7"/>
              <a:gd name="T1" fmla="*/ 0 h 66"/>
              <a:gd name="T2" fmla="*/ 2147483646 w 7"/>
              <a:gd name="T3" fmla="*/ 2147483646 h 66"/>
              <a:gd name="T4" fmla="*/ 2147483646 w 7"/>
              <a:gd name="T5" fmla="*/ 2147483646 h 66"/>
              <a:gd name="T6" fmla="*/ 2147483646 w 7"/>
              <a:gd name="T7" fmla="*/ 2147483646 h 66"/>
              <a:gd name="T8" fmla="*/ 2147483646 w 7"/>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6">
                <a:moveTo>
                  <a:pt x="0" y="0"/>
                </a:moveTo>
                <a:lnTo>
                  <a:pt x="6" y="2"/>
                </a:lnTo>
                <a:lnTo>
                  <a:pt x="6" y="57"/>
                </a:lnTo>
                <a:lnTo>
                  <a:pt x="6" y="63"/>
                </a:lnTo>
                <a:lnTo>
                  <a:pt x="7"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7" name="Line 483"/>
          <p:cNvSpPr>
            <a:spLocks noChangeShapeType="1"/>
          </p:cNvSpPr>
          <p:nvPr/>
        </p:nvSpPr>
        <p:spPr bwMode="auto">
          <a:xfrm>
            <a:off x="6635750" y="2633663"/>
            <a:ext cx="31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28" name="Freeform 484"/>
          <p:cNvSpPr>
            <a:spLocks/>
          </p:cNvSpPr>
          <p:nvPr/>
        </p:nvSpPr>
        <p:spPr bwMode="auto">
          <a:xfrm>
            <a:off x="6638925" y="2633663"/>
            <a:ext cx="1588" cy="1587"/>
          </a:xfrm>
          <a:custGeom>
            <a:avLst/>
            <a:gdLst>
              <a:gd name="T0" fmla="*/ 0 w 1"/>
              <a:gd name="T1" fmla="*/ 0 h 2"/>
              <a:gd name="T2" fmla="*/ 2147483646 w 1"/>
              <a:gd name="T3" fmla="*/ 0 h 2"/>
              <a:gd name="T4" fmla="*/ 2147483646 w 1"/>
              <a:gd name="T5" fmla="*/ 2147483646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1" y="0"/>
                </a:lnTo>
                <a:lnTo>
                  <a:pt x="1"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29" name="Line 485"/>
          <p:cNvSpPr>
            <a:spLocks noChangeShapeType="1"/>
          </p:cNvSpPr>
          <p:nvPr/>
        </p:nvSpPr>
        <p:spPr bwMode="auto">
          <a:xfrm>
            <a:off x="6640513" y="2633663"/>
            <a:ext cx="1587"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30" name="Freeform 486"/>
          <p:cNvSpPr>
            <a:spLocks/>
          </p:cNvSpPr>
          <p:nvPr/>
        </p:nvSpPr>
        <p:spPr bwMode="auto">
          <a:xfrm>
            <a:off x="6621463" y="2474913"/>
            <a:ext cx="20637" cy="242887"/>
          </a:xfrm>
          <a:custGeom>
            <a:avLst/>
            <a:gdLst>
              <a:gd name="T0" fmla="*/ 2147483646 w 39"/>
              <a:gd name="T1" fmla="*/ 2147483646 h 459"/>
              <a:gd name="T2" fmla="*/ 2147483646 w 39"/>
              <a:gd name="T3" fmla="*/ 2147483646 h 459"/>
              <a:gd name="T4" fmla="*/ 2147483646 w 39"/>
              <a:gd name="T5" fmla="*/ 2147483646 h 459"/>
              <a:gd name="T6" fmla="*/ 2147483646 w 39"/>
              <a:gd name="T7" fmla="*/ 2147483646 h 459"/>
              <a:gd name="T8" fmla="*/ 2147483646 w 39"/>
              <a:gd name="T9" fmla="*/ 2147483646 h 459"/>
              <a:gd name="T10" fmla="*/ 2147483646 w 39"/>
              <a:gd name="T11" fmla="*/ 0 h 459"/>
              <a:gd name="T12" fmla="*/ 0 w 39"/>
              <a:gd name="T13" fmla="*/ 2147483646 h 459"/>
              <a:gd name="T14" fmla="*/ 0 w 39"/>
              <a:gd name="T15" fmla="*/ 2147483646 h 459"/>
              <a:gd name="T16" fmla="*/ 2147483646 w 39"/>
              <a:gd name="T17" fmla="*/ 2147483646 h 459"/>
              <a:gd name="T18" fmla="*/ 2147483646 w 39"/>
              <a:gd name="T19" fmla="*/ 2147483646 h 459"/>
              <a:gd name="T20" fmla="*/ 2147483646 w 39"/>
              <a:gd name="T21" fmla="*/ 2147483646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459">
                <a:moveTo>
                  <a:pt x="39" y="423"/>
                </a:moveTo>
                <a:lnTo>
                  <a:pt x="6" y="47"/>
                </a:lnTo>
                <a:lnTo>
                  <a:pt x="8" y="49"/>
                </a:lnTo>
                <a:lnTo>
                  <a:pt x="8" y="9"/>
                </a:lnTo>
                <a:lnTo>
                  <a:pt x="3" y="8"/>
                </a:lnTo>
                <a:lnTo>
                  <a:pt x="1" y="0"/>
                </a:lnTo>
                <a:lnTo>
                  <a:pt x="0" y="8"/>
                </a:lnTo>
                <a:lnTo>
                  <a:pt x="0" y="47"/>
                </a:lnTo>
                <a:lnTo>
                  <a:pt x="24" y="427"/>
                </a:lnTo>
                <a:lnTo>
                  <a:pt x="29" y="432"/>
                </a:lnTo>
                <a:lnTo>
                  <a:pt x="29" y="4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1" name="Freeform 487"/>
          <p:cNvSpPr>
            <a:spLocks/>
          </p:cNvSpPr>
          <p:nvPr/>
        </p:nvSpPr>
        <p:spPr bwMode="auto">
          <a:xfrm>
            <a:off x="6559550" y="2474913"/>
            <a:ext cx="85725" cy="247650"/>
          </a:xfrm>
          <a:custGeom>
            <a:avLst/>
            <a:gdLst>
              <a:gd name="T0" fmla="*/ 2147483646 w 161"/>
              <a:gd name="T1" fmla="*/ 2147483646 h 468"/>
              <a:gd name="T2" fmla="*/ 2147483646 w 161"/>
              <a:gd name="T3" fmla="*/ 2147483646 h 468"/>
              <a:gd name="T4" fmla="*/ 2147483646 w 161"/>
              <a:gd name="T5" fmla="*/ 2147483646 h 468"/>
              <a:gd name="T6" fmla="*/ 2147483646 w 161"/>
              <a:gd name="T7" fmla="*/ 2147483646 h 468"/>
              <a:gd name="T8" fmla="*/ 2147483646 w 161"/>
              <a:gd name="T9" fmla="*/ 2147483646 h 468"/>
              <a:gd name="T10" fmla="*/ 2147483646 w 161"/>
              <a:gd name="T11" fmla="*/ 2147483646 h 468"/>
              <a:gd name="T12" fmla="*/ 2147483646 w 161"/>
              <a:gd name="T13" fmla="*/ 2147483646 h 468"/>
              <a:gd name="T14" fmla="*/ 2147483646 w 161"/>
              <a:gd name="T15" fmla="*/ 2147483646 h 468"/>
              <a:gd name="T16" fmla="*/ 2147483646 w 161"/>
              <a:gd name="T17" fmla="*/ 2147483646 h 468"/>
              <a:gd name="T18" fmla="*/ 2147483646 w 161"/>
              <a:gd name="T19" fmla="*/ 2147483646 h 468"/>
              <a:gd name="T20" fmla="*/ 0 w 161"/>
              <a:gd name="T21" fmla="*/ 2147483646 h 468"/>
              <a:gd name="T22" fmla="*/ 0 w 161"/>
              <a:gd name="T23" fmla="*/ 2147483646 h 468"/>
              <a:gd name="T24" fmla="*/ 2147483646 w 161"/>
              <a:gd name="T25" fmla="*/ 2147483646 h 468"/>
              <a:gd name="T26" fmla="*/ 2147483646 w 161"/>
              <a:gd name="T27" fmla="*/ 2147483646 h 468"/>
              <a:gd name="T28" fmla="*/ 2147483646 w 161"/>
              <a:gd name="T29" fmla="*/ 2147483646 h 468"/>
              <a:gd name="T30" fmla="*/ 2147483646 w 161"/>
              <a:gd name="T31" fmla="*/ 2147483646 h 468"/>
              <a:gd name="T32" fmla="*/ 2147483646 w 161"/>
              <a:gd name="T33" fmla="*/ 0 h 4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468">
                <a:moveTo>
                  <a:pt x="158" y="455"/>
                </a:moveTo>
                <a:lnTo>
                  <a:pt x="158" y="428"/>
                </a:lnTo>
                <a:lnTo>
                  <a:pt x="161" y="424"/>
                </a:lnTo>
                <a:lnTo>
                  <a:pt x="161" y="451"/>
                </a:lnTo>
                <a:lnTo>
                  <a:pt x="160" y="454"/>
                </a:lnTo>
                <a:lnTo>
                  <a:pt x="160" y="455"/>
                </a:lnTo>
                <a:lnTo>
                  <a:pt x="121" y="465"/>
                </a:lnTo>
                <a:lnTo>
                  <a:pt x="80" y="468"/>
                </a:lnTo>
                <a:lnTo>
                  <a:pt x="41" y="465"/>
                </a:lnTo>
                <a:lnTo>
                  <a:pt x="2" y="455"/>
                </a:lnTo>
                <a:lnTo>
                  <a:pt x="0" y="454"/>
                </a:lnTo>
                <a:lnTo>
                  <a:pt x="0" y="424"/>
                </a:lnTo>
                <a:lnTo>
                  <a:pt x="3" y="423"/>
                </a:lnTo>
                <a:lnTo>
                  <a:pt x="37" y="49"/>
                </a:lnTo>
                <a:lnTo>
                  <a:pt x="37" y="9"/>
                </a:lnTo>
                <a:lnTo>
                  <a:pt x="42" y="8"/>
                </a:lnTo>
                <a:lnTo>
                  <a:pt x="4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2" name="Freeform 488"/>
          <p:cNvSpPr>
            <a:spLocks/>
          </p:cNvSpPr>
          <p:nvPr/>
        </p:nvSpPr>
        <p:spPr bwMode="auto">
          <a:xfrm>
            <a:off x="6573838" y="2432050"/>
            <a:ext cx="15875" cy="19050"/>
          </a:xfrm>
          <a:custGeom>
            <a:avLst/>
            <a:gdLst>
              <a:gd name="T0" fmla="*/ 2147483646 w 30"/>
              <a:gd name="T1" fmla="*/ 2147483646 h 36"/>
              <a:gd name="T2" fmla="*/ 2147483646 w 30"/>
              <a:gd name="T3" fmla="*/ 2147483646 h 36"/>
              <a:gd name="T4" fmla="*/ 2147483646 w 30"/>
              <a:gd name="T5" fmla="*/ 2147483646 h 36"/>
              <a:gd name="T6" fmla="*/ 0 w 3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36">
                <a:moveTo>
                  <a:pt x="28" y="36"/>
                </a:moveTo>
                <a:lnTo>
                  <a:pt x="28" y="33"/>
                </a:lnTo>
                <a:lnTo>
                  <a:pt x="30" y="2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3" name="Line 489"/>
          <p:cNvSpPr>
            <a:spLocks noChangeShapeType="1"/>
          </p:cNvSpPr>
          <p:nvPr/>
        </p:nvSpPr>
        <p:spPr bwMode="auto">
          <a:xfrm flipH="1" flipV="1">
            <a:off x="6589713" y="2424113"/>
            <a:ext cx="4762"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34" name="Freeform 490"/>
          <p:cNvSpPr>
            <a:spLocks/>
          </p:cNvSpPr>
          <p:nvPr/>
        </p:nvSpPr>
        <p:spPr bwMode="auto">
          <a:xfrm>
            <a:off x="6600825" y="2420938"/>
            <a:ext cx="11113" cy="3175"/>
          </a:xfrm>
          <a:custGeom>
            <a:avLst/>
            <a:gdLst>
              <a:gd name="T0" fmla="*/ 0 w 20"/>
              <a:gd name="T1" fmla="*/ 2147483646 h 7"/>
              <a:gd name="T2" fmla="*/ 2147483646 w 20"/>
              <a:gd name="T3" fmla="*/ 2147483646 h 7"/>
              <a:gd name="T4" fmla="*/ 2147483646 w 20"/>
              <a:gd name="T5" fmla="*/ 2147483646 h 7"/>
              <a:gd name="T6" fmla="*/ 2147483646 w 20"/>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7">
                <a:moveTo>
                  <a:pt x="0" y="6"/>
                </a:moveTo>
                <a:lnTo>
                  <a:pt x="1" y="7"/>
                </a:lnTo>
                <a:lnTo>
                  <a:pt x="2" y="7"/>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5" name="Freeform 491"/>
          <p:cNvSpPr>
            <a:spLocks/>
          </p:cNvSpPr>
          <p:nvPr/>
        </p:nvSpPr>
        <p:spPr bwMode="auto">
          <a:xfrm>
            <a:off x="6615113" y="2413000"/>
            <a:ext cx="25400" cy="17463"/>
          </a:xfrm>
          <a:custGeom>
            <a:avLst/>
            <a:gdLst>
              <a:gd name="T0" fmla="*/ 0 w 50"/>
              <a:gd name="T1" fmla="*/ 2147483646 h 32"/>
              <a:gd name="T2" fmla="*/ 2147483646 w 50"/>
              <a:gd name="T3" fmla="*/ 2147483646 h 32"/>
              <a:gd name="T4" fmla="*/ 2147483646 w 50"/>
              <a:gd name="T5" fmla="*/ 2147483646 h 32"/>
              <a:gd name="T6" fmla="*/ 2147483646 w 50"/>
              <a:gd name="T7" fmla="*/ 2147483646 h 32"/>
              <a:gd name="T8" fmla="*/ 2147483646 w 50"/>
              <a:gd name="T9" fmla="*/ 2147483646 h 32"/>
              <a:gd name="T10" fmla="*/ 2147483646 w 50"/>
              <a:gd name="T11" fmla="*/ 2147483646 h 32"/>
              <a:gd name="T12" fmla="*/ 2147483646 w 50"/>
              <a:gd name="T13" fmla="*/ 2147483646 h 32"/>
              <a:gd name="T14" fmla="*/ 2147483646 w 50"/>
              <a:gd name="T15" fmla="*/ 2147483646 h 32"/>
              <a:gd name="T16" fmla="*/ 2147483646 w 50"/>
              <a:gd name="T17" fmla="*/ 2147483646 h 32"/>
              <a:gd name="T18" fmla="*/ 2147483646 w 50"/>
              <a:gd name="T19" fmla="*/ 2147483646 h 32"/>
              <a:gd name="T20" fmla="*/ 2147483646 w 50"/>
              <a:gd name="T21" fmla="*/ 2147483646 h 32"/>
              <a:gd name="T22" fmla="*/ 2147483646 w 50"/>
              <a:gd name="T23" fmla="*/ 2147483646 h 32"/>
              <a:gd name="T24" fmla="*/ 2147483646 w 50"/>
              <a:gd name="T25" fmla="*/ 2147483646 h 32"/>
              <a:gd name="T26" fmla="*/ 2147483646 w 50"/>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2">
                <a:moveTo>
                  <a:pt x="0" y="27"/>
                </a:moveTo>
                <a:lnTo>
                  <a:pt x="27" y="22"/>
                </a:lnTo>
                <a:lnTo>
                  <a:pt x="28" y="22"/>
                </a:lnTo>
                <a:lnTo>
                  <a:pt x="46" y="32"/>
                </a:lnTo>
                <a:lnTo>
                  <a:pt x="41" y="29"/>
                </a:lnTo>
                <a:lnTo>
                  <a:pt x="50" y="25"/>
                </a:lnTo>
                <a:lnTo>
                  <a:pt x="44" y="15"/>
                </a:lnTo>
                <a:lnTo>
                  <a:pt x="44" y="9"/>
                </a:lnTo>
                <a:lnTo>
                  <a:pt x="41" y="7"/>
                </a:lnTo>
                <a:lnTo>
                  <a:pt x="35" y="3"/>
                </a:lnTo>
                <a:lnTo>
                  <a:pt x="35" y="6"/>
                </a:lnTo>
                <a:lnTo>
                  <a:pt x="42" y="5"/>
                </a:lnTo>
                <a:lnTo>
                  <a:pt x="42" y="1"/>
                </a:lnTo>
                <a:lnTo>
                  <a:pt x="3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6" name="Line 492"/>
          <p:cNvSpPr>
            <a:spLocks noChangeShapeType="1"/>
          </p:cNvSpPr>
          <p:nvPr/>
        </p:nvSpPr>
        <p:spPr bwMode="auto">
          <a:xfrm flipV="1">
            <a:off x="6632575" y="2417763"/>
            <a:ext cx="47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37" name="Line 493"/>
          <p:cNvSpPr>
            <a:spLocks noChangeShapeType="1"/>
          </p:cNvSpPr>
          <p:nvPr/>
        </p:nvSpPr>
        <p:spPr bwMode="auto">
          <a:xfrm>
            <a:off x="6640513" y="2425700"/>
            <a:ext cx="31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38" name="Freeform 494"/>
          <p:cNvSpPr>
            <a:spLocks/>
          </p:cNvSpPr>
          <p:nvPr/>
        </p:nvSpPr>
        <p:spPr bwMode="auto">
          <a:xfrm>
            <a:off x="6629400" y="2424113"/>
            <a:ext cx="1588" cy="7937"/>
          </a:xfrm>
          <a:custGeom>
            <a:avLst/>
            <a:gdLst>
              <a:gd name="T0" fmla="*/ 2147483646 w 4"/>
              <a:gd name="T1" fmla="*/ 2147483646 h 13"/>
              <a:gd name="T2" fmla="*/ 2147483646 w 4"/>
              <a:gd name="T3" fmla="*/ 2147483646 h 13"/>
              <a:gd name="T4" fmla="*/ 0 w 4"/>
              <a:gd name="T5" fmla="*/ 0 h 13"/>
              <a:gd name="T6" fmla="*/ 0 60000 65536"/>
              <a:gd name="T7" fmla="*/ 0 60000 65536"/>
              <a:gd name="T8" fmla="*/ 0 60000 65536"/>
            </a:gdLst>
            <a:ahLst/>
            <a:cxnLst>
              <a:cxn ang="T6">
                <a:pos x="T0" y="T1"/>
              </a:cxn>
              <a:cxn ang="T7">
                <a:pos x="T2" y="T3"/>
              </a:cxn>
              <a:cxn ang="T8">
                <a:pos x="T4" y="T5"/>
              </a:cxn>
            </a:cxnLst>
            <a:rect l="0" t="0" r="r" b="b"/>
            <a:pathLst>
              <a:path w="4" h="13">
                <a:moveTo>
                  <a:pt x="4" y="13"/>
                </a:moveTo>
                <a:lnTo>
                  <a:pt x="1"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39" name="Freeform 495"/>
          <p:cNvSpPr>
            <a:spLocks/>
          </p:cNvSpPr>
          <p:nvPr/>
        </p:nvSpPr>
        <p:spPr bwMode="auto">
          <a:xfrm>
            <a:off x="6594475" y="2430463"/>
            <a:ext cx="26988" cy="4762"/>
          </a:xfrm>
          <a:custGeom>
            <a:avLst/>
            <a:gdLst>
              <a:gd name="T0" fmla="*/ 2147483646 w 51"/>
              <a:gd name="T1" fmla="*/ 2147483646 h 11"/>
              <a:gd name="T2" fmla="*/ 2147483646 w 51"/>
              <a:gd name="T3" fmla="*/ 0 h 11"/>
              <a:gd name="T4" fmla="*/ 0 w 51"/>
              <a:gd name="T5" fmla="*/ 2147483646 h 11"/>
              <a:gd name="T6" fmla="*/ 2147483646 w 51"/>
              <a:gd name="T7" fmla="*/ 214748364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1">
                <a:moveTo>
                  <a:pt x="51" y="3"/>
                </a:moveTo>
                <a:lnTo>
                  <a:pt x="29" y="0"/>
                </a:lnTo>
                <a:lnTo>
                  <a:pt x="0" y="7"/>
                </a:lnTo>
                <a:lnTo>
                  <a:pt x="1"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40" name="Line 496"/>
          <p:cNvSpPr>
            <a:spLocks noChangeShapeType="1"/>
          </p:cNvSpPr>
          <p:nvPr/>
        </p:nvSpPr>
        <p:spPr bwMode="auto">
          <a:xfrm flipH="1" flipV="1">
            <a:off x="6600825" y="2420938"/>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41" name="Line 497"/>
          <p:cNvSpPr>
            <a:spLocks noChangeShapeType="1"/>
          </p:cNvSpPr>
          <p:nvPr/>
        </p:nvSpPr>
        <p:spPr bwMode="auto">
          <a:xfrm flipV="1">
            <a:off x="6594475" y="2408238"/>
            <a:ext cx="142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42" name="Line 498"/>
          <p:cNvSpPr>
            <a:spLocks noChangeShapeType="1"/>
          </p:cNvSpPr>
          <p:nvPr/>
        </p:nvSpPr>
        <p:spPr bwMode="auto">
          <a:xfrm flipV="1">
            <a:off x="6619875" y="2406650"/>
            <a:ext cx="793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43" name="Freeform 499"/>
          <p:cNvSpPr>
            <a:spLocks/>
          </p:cNvSpPr>
          <p:nvPr/>
        </p:nvSpPr>
        <p:spPr bwMode="auto">
          <a:xfrm>
            <a:off x="6596063" y="2395538"/>
            <a:ext cx="23812" cy="12700"/>
          </a:xfrm>
          <a:custGeom>
            <a:avLst/>
            <a:gdLst>
              <a:gd name="T0" fmla="*/ 2147483646 w 44"/>
              <a:gd name="T1" fmla="*/ 2147483646 h 23"/>
              <a:gd name="T2" fmla="*/ 2147483646 w 44"/>
              <a:gd name="T3" fmla="*/ 2147483646 h 23"/>
              <a:gd name="T4" fmla="*/ 2147483646 w 44"/>
              <a:gd name="T5" fmla="*/ 2147483646 h 23"/>
              <a:gd name="T6" fmla="*/ 2147483646 w 44"/>
              <a:gd name="T7" fmla="*/ 2147483646 h 23"/>
              <a:gd name="T8" fmla="*/ 2147483646 w 44"/>
              <a:gd name="T9" fmla="*/ 2147483646 h 23"/>
              <a:gd name="T10" fmla="*/ 2147483646 w 44"/>
              <a:gd name="T11" fmla="*/ 2147483646 h 23"/>
              <a:gd name="T12" fmla="*/ 2147483646 w 44"/>
              <a:gd name="T13" fmla="*/ 2147483646 h 23"/>
              <a:gd name="T14" fmla="*/ 2147483646 w 44"/>
              <a:gd name="T15" fmla="*/ 2147483646 h 23"/>
              <a:gd name="T16" fmla="*/ 2147483646 w 44"/>
              <a:gd name="T17" fmla="*/ 2147483646 h 23"/>
              <a:gd name="T18" fmla="*/ 2147483646 w 44"/>
              <a:gd name="T19" fmla="*/ 2147483646 h 23"/>
              <a:gd name="T20" fmla="*/ 2147483646 w 44"/>
              <a:gd name="T21" fmla="*/ 2147483646 h 23"/>
              <a:gd name="T22" fmla="*/ 2147483646 w 44"/>
              <a:gd name="T23" fmla="*/ 2147483646 h 23"/>
              <a:gd name="T24" fmla="*/ 0 w 44"/>
              <a:gd name="T25" fmla="*/ 0 h 23"/>
              <a:gd name="T26" fmla="*/ 2147483646 w 44"/>
              <a:gd name="T27" fmla="*/ 214748364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23">
                <a:moveTo>
                  <a:pt x="44" y="23"/>
                </a:moveTo>
                <a:lnTo>
                  <a:pt x="15" y="10"/>
                </a:lnTo>
                <a:lnTo>
                  <a:pt x="12" y="7"/>
                </a:lnTo>
                <a:lnTo>
                  <a:pt x="10" y="6"/>
                </a:lnTo>
                <a:lnTo>
                  <a:pt x="8" y="7"/>
                </a:lnTo>
                <a:lnTo>
                  <a:pt x="4" y="10"/>
                </a:lnTo>
                <a:lnTo>
                  <a:pt x="8" y="13"/>
                </a:lnTo>
                <a:lnTo>
                  <a:pt x="10" y="14"/>
                </a:lnTo>
                <a:lnTo>
                  <a:pt x="12" y="13"/>
                </a:lnTo>
                <a:lnTo>
                  <a:pt x="15" y="10"/>
                </a:lnTo>
                <a:lnTo>
                  <a:pt x="9" y="14"/>
                </a:lnTo>
                <a:lnTo>
                  <a:pt x="2" y="19"/>
                </a:lnTo>
                <a:lnTo>
                  <a:pt x="0" y="0"/>
                </a:lnTo>
                <a:lnTo>
                  <a:pt x="8"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44" name="Freeform 500"/>
          <p:cNvSpPr>
            <a:spLocks/>
          </p:cNvSpPr>
          <p:nvPr/>
        </p:nvSpPr>
        <p:spPr bwMode="auto">
          <a:xfrm>
            <a:off x="6610350" y="2441575"/>
            <a:ext cx="19050" cy="6350"/>
          </a:xfrm>
          <a:custGeom>
            <a:avLst/>
            <a:gdLst>
              <a:gd name="T0" fmla="*/ 0 w 37"/>
              <a:gd name="T1" fmla="*/ 2147483646 h 12"/>
              <a:gd name="T2" fmla="*/ 2147483646 w 37"/>
              <a:gd name="T3" fmla="*/ 2147483646 h 12"/>
              <a:gd name="T4" fmla="*/ 2147483646 w 37"/>
              <a:gd name="T5" fmla="*/ 0 h 12"/>
              <a:gd name="T6" fmla="*/ 0 60000 65536"/>
              <a:gd name="T7" fmla="*/ 0 60000 65536"/>
              <a:gd name="T8" fmla="*/ 0 60000 65536"/>
            </a:gdLst>
            <a:ahLst/>
            <a:cxnLst>
              <a:cxn ang="T6">
                <a:pos x="T0" y="T1"/>
              </a:cxn>
              <a:cxn ang="T7">
                <a:pos x="T2" y="T3"/>
              </a:cxn>
              <a:cxn ang="T8">
                <a:pos x="T4" y="T5"/>
              </a:cxn>
            </a:cxnLst>
            <a:rect l="0" t="0" r="r" b="b"/>
            <a:pathLst>
              <a:path w="37" h="12">
                <a:moveTo>
                  <a:pt x="0" y="12"/>
                </a:moveTo>
                <a:lnTo>
                  <a:pt x="20" y="10"/>
                </a:lnTo>
                <a:lnTo>
                  <a:pt x="3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45" name="Line 501"/>
          <p:cNvSpPr>
            <a:spLocks noChangeShapeType="1"/>
          </p:cNvSpPr>
          <p:nvPr/>
        </p:nvSpPr>
        <p:spPr bwMode="auto">
          <a:xfrm>
            <a:off x="6611938" y="24495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46" name="Freeform 502"/>
          <p:cNvSpPr>
            <a:spLocks/>
          </p:cNvSpPr>
          <p:nvPr/>
        </p:nvSpPr>
        <p:spPr bwMode="auto">
          <a:xfrm>
            <a:off x="6613525" y="2478088"/>
            <a:ext cx="7938" cy="242887"/>
          </a:xfrm>
          <a:custGeom>
            <a:avLst/>
            <a:gdLst>
              <a:gd name="T0" fmla="*/ 0 w 16"/>
              <a:gd name="T1" fmla="*/ 0 h 458"/>
              <a:gd name="T2" fmla="*/ 0 w 16"/>
              <a:gd name="T3" fmla="*/ 2147483646 h 458"/>
              <a:gd name="T4" fmla="*/ 2147483646 w 16"/>
              <a:gd name="T5" fmla="*/ 2147483646 h 458"/>
              <a:gd name="T6" fmla="*/ 2147483646 w 16"/>
              <a:gd name="T7" fmla="*/ 2147483646 h 458"/>
              <a:gd name="T8" fmla="*/ 2147483646 w 16"/>
              <a:gd name="T9" fmla="*/ 214748364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458">
                <a:moveTo>
                  <a:pt x="0" y="0"/>
                </a:moveTo>
                <a:lnTo>
                  <a:pt x="0" y="39"/>
                </a:lnTo>
                <a:lnTo>
                  <a:pt x="13" y="425"/>
                </a:lnTo>
                <a:lnTo>
                  <a:pt x="16" y="429"/>
                </a:lnTo>
                <a:lnTo>
                  <a:pt x="16" y="4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47" name="Freeform 503"/>
          <p:cNvSpPr>
            <a:spLocks/>
          </p:cNvSpPr>
          <p:nvPr/>
        </p:nvSpPr>
        <p:spPr bwMode="auto">
          <a:xfrm>
            <a:off x="5907088" y="2503488"/>
            <a:ext cx="1587" cy="11112"/>
          </a:xfrm>
          <a:custGeom>
            <a:avLst/>
            <a:gdLst>
              <a:gd name="T0" fmla="*/ 0 w 3"/>
              <a:gd name="T1" fmla="*/ 2147483646 h 20"/>
              <a:gd name="T2" fmla="*/ 2147483646 w 3"/>
              <a:gd name="T3" fmla="*/ 2147483646 h 20"/>
              <a:gd name="T4" fmla="*/ 2147483646 w 3"/>
              <a:gd name="T5" fmla="*/ 2147483646 h 20"/>
              <a:gd name="T6" fmla="*/ 2147483646 w 3"/>
              <a:gd name="T7" fmla="*/ 2147483646 h 20"/>
              <a:gd name="T8" fmla="*/ 2147483646 w 3"/>
              <a:gd name="T9" fmla="*/ 0 h 20"/>
              <a:gd name="T10" fmla="*/ 0 w 3"/>
              <a:gd name="T11" fmla="*/ 2147483646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0">
                <a:moveTo>
                  <a:pt x="0" y="20"/>
                </a:moveTo>
                <a:lnTo>
                  <a:pt x="1" y="14"/>
                </a:lnTo>
                <a:lnTo>
                  <a:pt x="2" y="8"/>
                </a:lnTo>
                <a:lnTo>
                  <a:pt x="3" y="3"/>
                </a:lnTo>
                <a:lnTo>
                  <a:pt x="1"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48" name="Line 504"/>
          <p:cNvSpPr>
            <a:spLocks noChangeShapeType="1"/>
          </p:cNvSpPr>
          <p:nvPr/>
        </p:nvSpPr>
        <p:spPr bwMode="auto">
          <a:xfrm>
            <a:off x="5784850" y="258921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49" name="Freeform 505"/>
          <p:cNvSpPr>
            <a:spLocks/>
          </p:cNvSpPr>
          <p:nvPr/>
        </p:nvSpPr>
        <p:spPr bwMode="auto">
          <a:xfrm>
            <a:off x="4889500" y="3089275"/>
            <a:ext cx="93663" cy="84138"/>
          </a:xfrm>
          <a:custGeom>
            <a:avLst/>
            <a:gdLst>
              <a:gd name="T0" fmla="*/ 2147483646 w 177"/>
              <a:gd name="T1" fmla="*/ 2147483646 h 159"/>
              <a:gd name="T2" fmla="*/ 2147483646 w 177"/>
              <a:gd name="T3" fmla="*/ 0 h 159"/>
              <a:gd name="T4" fmla="*/ 0 w 177"/>
              <a:gd name="T5" fmla="*/ 2147483646 h 159"/>
              <a:gd name="T6" fmla="*/ 0 60000 65536"/>
              <a:gd name="T7" fmla="*/ 0 60000 65536"/>
              <a:gd name="T8" fmla="*/ 0 60000 65536"/>
            </a:gdLst>
            <a:ahLst/>
            <a:cxnLst>
              <a:cxn ang="T6">
                <a:pos x="T0" y="T1"/>
              </a:cxn>
              <a:cxn ang="T7">
                <a:pos x="T2" y="T3"/>
              </a:cxn>
              <a:cxn ang="T8">
                <a:pos x="T4" y="T5"/>
              </a:cxn>
            </a:cxnLst>
            <a:rect l="0" t="0" r="r" b="b"/>
            <a:pathLst>
              <a:path w="177" h="159">
                <a:moveTo>
                  <a:pt x="177" y="30"/>
                </a:moveTo>
                <a:lnTo>
                  <a:pt x="120" y="0"/>
                </a:lnTo>
                <a:lnTo>
                  <a:pt x="0" y="1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0" name="Freeform 506"/>
          <p:cNvSpPr>
            <a:spLocks/>
          </p:cNvSpPr>
          <p:nvPr/>
        </p:nvSpPr>
        <p:spPr bwMode="auto">
          <a:xfrm>
            <a:off x="4797425" y="3089275"/>
            <a:ext cx="80963" cy="92075"/>
          </a:xfrm>
          <a:custGeom>
            <a:avLst/>
            <a:gdLst>
              <a:gd name="T0" fmla="*/ 2147483646 w 153"/>
              <a:gd name="T1" fmla="*/ 2147483646 h 173"/>
              <a:gd name="T2" fmla="*/ 2147483646 w 153"/>
              <a:gd name="T3" fmla="*/ 0 h 173"/>
              <a:gd name="T4" fmla="*/ 0 w 153"/>
              <a:gd name="T5" fmla="*/ 2147483646 h 173"/>
              <a:gd name="T6" fmla="*/ 0 60000 65536"/>
              <a:gd name="T7" fmla="*/ 0 60000 65536"/>
              <a:gd name="T8" fmla="*/ 0 60000 65536"/>
            </a:gdLst>
            <a:ahLst/>
            <a:cxnLst>
              <a:cxn ang="T6">
                <a:pos x="T0" y="T1"/>
              </a:cxn>
              <a:cxn ang="T7">
                <a:pos x="T2" y="T3"/>
              </a:cxn>
              <a:cxn ang="T8">
                <a:pos x="T4" y="T5"/>
              </a:cxn>
            </a:cxnLst>
            <a:rect l="0" t="0" r="r" b="b"/>
            <a:pathLst>
              <a:path w="153" h="173">
                <a:moveTo>
                  <a:pt x="153" y="24"/>
                </a:moveTo>
                <a:lnTo>
                  <a:pt x="94" y="0"/>
                </a:lnTo>
                <a:lnTo>
                  <a:pt x="0" y="1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1" name="Line 507"/>
          <p:cNvSpPr>
            <a:spLocks noChangeShapeType="1"/>
          </p:cNvSpPr>
          <p:nvPr/>
        </p:nvSpPr>
        <p:spPr bwMode="auto">
          <a:xfrm flipV="1">
            <a:off x="4751388" y="3087688"/>
            <a:ext cx="28575" cy="98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52" name="Line 508"/>
          <p:cNvSpPr>
            <a:spLocks noChangeShapeType="1"/>
          </p:cNvSpPr>
          <p:nvPr/>
        </p:nvSpPr>
        <p:spPr bwMode="auto">
          <a:xfrm flipH="1" flipV="1">
            <a:off x="4743450" y="3089275"/>
            <a:ext cx="34925"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53" name="Line 509"/>
          <p:cNvSpPr>
            <a:spLocks noChangeShapeType="1"/>
          </p:cNvSpPr>
          <p:nvPr/>
        </p:nvSpPr>
        <p:spPr bwMode="auto">
          <a:xfrm flipH="1">
            <a:off x="4718050" y="3081338"/>
            <a:ext cx="28575" cy="98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54" name="Freeform 510"/>
          <p:cNvSpPr>
            <a:spLocks/>
          </p:cNvSpPr>
          <p:nvPr/>
        </p:nvSpPr>
        <p:spPr bwMode="auto">
          <a:xfrm>
            <a:off x="4081463" y="2406650"/>
            <a:ext cx="261937" cy="19050"/>
          </a:xfrm>
          <a:custGeom>
            <a:avLst/>
            <a:gdLst>
              <a:gd name="T0" fmla="*/ 2147483646 w 497"/>
              <a:gd name="T1" fmla="*/ 2147483646 h 36"/>
              <a:gd name="T2" fmla="*/ 0 w 497"/>
              <a:gd name="T3" fmla="*/ 2147483646 h 36"/>
              <a:gd name="T4" fmla="*/ 0 w 497"/>
              <a:gd name="T5" fmla="*/ 0 h 36"/>
              <a:gd name="T6" fmla="*/ 2147483646 w 497"/>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 h="36">
                <a:moveTo>
                  <a:pt x="497" y="36"/>
                </a:moveTo>
                <a:lnTo>
                  <a:pt x="0" y="4"/>
                </a:lnTo>
                <a:lnTo>
                  <a:pt x="0" y="0"/>
                </a:lnTo>
                <a:lnTo>
                  <a:pt x="497"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5" name="Freeform 511"/>
          <p:cNvSpPr>
            <a:spLocks/>
          </p:cNvSpPr>
          <p:nvPr/>
        </p:nvSpPr>
        <p:spPr bwMode="auto">
          <a:xfrm>
            <a:off x="4137025" y="2451100"/>
            <a:ext cx="22225" cy="6350"/>
          </a:xfrm>
          <a:custGeom>
            <a:avLst/>
            <a:gdLst>
              <a:gd name="T0" fmla="*/ 2147483646 w 41"/>
              <a:gd name="T1" fmla="*/ 2147483646 h 11"/>
              <a:gd name="T2" fmla="*/ 2147483646 w 41"/>
              <a:gd name="T3" fmla="*/ 2147483646 h 11"/>
              <a:gd name="T4" fmla="*/ 0 w 41"/>
              <a:gd name="T5" fmla="*/ 0 h 11"/>
              <a:gd name="T6" fmla="*/ 0 60000 65536"/>
              <a:gd name="T7" fmla="*/ 0 60000 65536"/>
              <a:gd name="T8" fmla="*/ 0 60000 65536"/>
            </a:gdLst>
            <a:ahLst/>
            <a:cxnLst>
              <a:cxn ang="T6">
                <a:pos x="T0" y="T1"/>
              </a:cxn>
              <a:cxn ang="T7">
                <a:pos x="T2" y="T3"/>
              </a:cxn>
              <a:cxn ang="T8">
                <a:pos x="T4" y="T5"/>
              </a:cxn>
            </a:cxnLst>
            <a:rect l="0" t="0" r="r" b="b"/>
            <a:pathLst>
              <a:path w="41" h="11">
                <a:moveTo>
                  <a:pt x="41" y="11"/>
                </a:moveTo>
                <a:lnTo>
                  <a:pt x="23"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6" name="Freeform 512"/>
          <p:cNvSpPr>
            <a:spLocks/>
          </p:cNvSpPr>
          <p:nvPr/>
        </p:nvSpPr>
        <p:spPr bwMode="auto">
          <a:xfrm>
            <a:off x="4002088" y="2457450"/>
            <a:ext cx="165100" cy="7938"/>
          </a:xfrm>
          <a:custGeom>
            <a:avLst/>
            <a:gdLst>
              <a:gd name="T0" fmla="*/ 2147483646 w 311"/>
              <a:gd name="T1" fmla="*/ 0 h 15"/>
              <a:gd name="T2" fmla="*/ 2147483646 w 311"/>
              <a:gd name="T3" fmla="*/ 2147483646 h 15"/>
              <a:gd name="T4" fmla="*/ 0 w 311"/>
              <a:gd name="T5" fmla="*/ 2147483646 h 15"/>
              <a:gd name="T6" fmla="*/ 0 60000 65536"/>
              <a:gd name="T7" fmla="*/ 0 60000 65536"/>
              <a:gd name="T8" fmla="*/ 0 60000 65536"/>
            </a:gdLst>
            <a:ahLst/>
            <a:cxnLst>
              <a:cxn ang="T6">
                <a:pos x="T0" y="T1"/>
              </a:cxn>
              <a:cxn ang="T7">
                <a:pos x="T2" y="T3"/>
              </a:cxn>
              <a:cxn ang="T8">
                <a:pos x="T4" y="T5"/>
              </a:cxn>
            </a:cxnLst>
            <a:rect l="0" t="0" r="r" b="b"/>
            <a:pathLst>
              <a:path w="311" h="15">
                <a:moveTo>
                  <a:pt x="296" y="0"/>
                </a:moveTo>
                <a:lnTo>
                  <a:pt x="311" y="15"/>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7" name="Line 513"/>
          <p:cNvSpPr>
            <a:spLocks noChangeShapeType="1"/>
          </p:cNvSpPr>
          <p:nvPr/>
        </p:nvSpPr>
        <p:spPr bwMode="auto">
          <a:xfrm flipH="1">
            <a:off x="3973513" y="2433638"/>
            <a:ext cx="22225"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58" name="Freeform 514"/>
          <p:cNvSpPr>
            <a:spLocks/>
          </p:cNvSpPr>
          <p:nvPr/>
        </p:nvSpPr>
        <p:spPr bwMode="auto">
          <a:xfrm>
            <a:off x="3995738" y="2425700"/>
            <a:ext cx="95250" cy="15875"/>
          </a:xfrm>
          <a:custGeom>
            <a:avLst/>
            <a:gdLst>
              <a:gd name="T0" fmla="*/ 0 w 180"/>
              <a:gd name="T1" fmla="*/ 2147483646 h 28"/>
              <a:gd name="T2" fmla="*/ 2147483646 w 180"/>
              <a:gd name="T3" fmla="*/ 2147483646 h 28"/>
              <a:gd name="T4" fmla="*/ 2147483646 w 180"/>
              <a:gd name="T5" fmla="*/ 0 h 28"/>
              <a:gd name="T6" fmla="*/ 2147483646 w 180"/>
              <a:gd name="T7" fmla="*/ 0 h 28"/>
              <a:gd name="T8" fmla="*/ 2147483646 w 180"/>
              <a:gd name="T9" fmla="*/ 2147483646 h 28"/>
              <a:gd name="T10" fmla="*/ 2147483646 w 180"/>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28">
                <a:moveTo>
                  <a:pt x="0" y="14"/>
                </a:moveTo>
                <a:lnTo>
                  <a:pt x="42" y="4"/>
                </a:lnTo>
                <a:lnTo>
                  <a:pt x="86" y="0"/>
                </a:lnTo>
                <a:lnTo>
                  <a:pt x="131" y="0"/>
                </a:lnTo>
                <a:lnTo>
                  <a:pt x="176" y="3"/>
                </a:lnTo>
                <a:lnTo>
                  <a:pt x="180"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59" name="Freeform 515"/>
          <p:cNvSpPr>
            <a:spLocks/>
          </p:cNvSpPr>
          <p:nvPr/>
        </p:nvSpPr>
        <p:spPr bwMode="auto">
          <a:xfrm>
            <a:off x="4057650" y="2389188"/>
            <a:ext cx="12700" cy="38100"/>
          </a:xfrm>
          <a:custGeom>
            <a:avLst/>
            <a:gdLst>
              <a:gd name="T0" fmla="*/ 2147483646 w 23"/>
              <a:gd name="T1" fmla="*/ 2147483646 h 71"/>
              <a:gd name="T2" fmla="*/ 2147483646 w 23"/>
              <a:gd name="T3" fmla="*/ 2147483646 h 71"/>
              <a:gd name="T4" fmla="*/ 2147483646 w 23"/>
              <a:gd name="T5" fmla="*/ 2147483646 h 71"/>
              <a:gd name="T6" fmla="*/ 2147483646 w 23"/>
              <a:gd name="T7" fmla="*/ 2147483646 h 71"/>
              <a:gd name="T8" fmla="*/ 2147483646 w 23"/>
              <a:gd name="T9" fmla="*/ 2147483646 h 71"/>
              <a:gd name="T10" fmla="*/ 0 w 23"/>
              <a:gd name="T11" fmla="*/ 2147483646 h 71"/>
              <a:gd name="T12" fmla="*/ 0 w 23"/>
              <a:gd name="T13" fmla="*/ 2147483646 h 71"/>
              <a:gd name="T14" fmla="*/ 2147483646 w 23"/>
              <a:gd name="T15" fmla="*/ 2147483646 h 71"/>
              <a:gd name="T16" fmla="*/ 2147483646 w 23"/>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71">
                <a:moveTo>
                  <a:pt x="23" y="71"/>
                </a:moveTo>
                <a:lnTo>
                  <a:pt x="21" y="47"/>
                </a:lnTo>
                <a:lnTo>
                  <a:pt x="19" y="37"/>
                </a:lnTo>
                <a:lnTo>
                  <a:pt x="13" y="29"/>
                </a:lnTo>
                <a:lnTo>
                  <a:pt x="1" y="27"/>
                </a:lnTo>
                <a:lnTo>
                  <a:pt x="0" y="27"/>
                </a:lnTo>
                <a:lnTo>
                  <a:pt x="0" y="70"/>
                </a:lnTo>
                <a:lnTo>
                  <a:pt x="1" y="70"/>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0" name="Freeform 516"/>
          <p:cNvSpPr>
            <a:spLocks/>
          </p:cNvSpPr>
          <p:nvPr/>
        </p:nvSpPr>
        <p:spPr bwMode="auto">
          <a:xfrm>
            <a:off x="4046538" y="2403475"/>
            <a:ext cx="12700" cy="22225"/>
          </a:xfrm>
          <a:custGeom>
            <a:avLst/>
            <a:gdLst>
              <a:gd name="T0" fmla="*/ 2147483646 w 25"/>
              <a:gd name="T1" fmla="*/ 0 h 43"/>
              <a:gd name="T2" fmla="*/ 2147483646 w 25"/>
              <a:gd name="T3" fmla="*/ 2147483646 h 43"/>
              <a:gd name="T4" fmla="*/ 2147483646 w 25"/>
              <a:gd name="T5" fmla="*/ 2147483646 h 43"/>
              <a:gd name="T6" fmla="*/ 2147483646 w 25"/>
              <a:gd name="T7" fmla="*/ 2147483646 h 43"/>
              <a:gd name="T8" fmla="*/ 2147483646 w 25"/>
              <a:gd name="T9" fmla="*/ 2147483646 h 43"/>
              <a:gd name="T10" fmla="*/ 0 w 25"/>
              <a:gd name="T11" fmla="*/ 2147483646 h 43"/>
              <a:gd name="T12" fmla="*/ 0 w 25"/>
              <a:gd name="T13" fmla="*/ 2147483646 h 43"/>
              <a:gd name="T14" fmla="*/ 2147483646 w 25"/>
              <a:gd name="T15" fmla="*/ 2147483646 h 43"/>
              <a:gd name="T16" fmla="*/ 2147483646 w 25"/>
              <a:gd name="T17" fmla="*/ 2147483646 h 43"/>
              <a:gd name="T18" fmla="*/ 2147483646 w 2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43">
                <a:moveTo>
                  <a:pt x="25" y="0"/>
                </a:moveTo>
                <a:lnTo>
                  <a:pt x="25" y="43"/>
                </a:lnTo>
                <a:lnTo>
                  <a:pt x="23" y="30"/>
                </a:lnTo>
                <a:lnTo>
                  <a:pt x="4" y="30"/>
                </a:lnTo>
                <a:lnTo>
                  <a:pt x="5" y="21"/>
                </a:lnTo>
                <a:lnTo>
                  <a:pt x="0" y="19"/>
                </a:lnTo>
                <a:lnTo>
                  <a:pt x="0" y="20"/>
                </a:lnTo>
                <a:lnTo>
                  <a:pt x="4" y="10"/>
                </a:lnTo>
                <a:lnTo>
                  <a:pt x="11" y="2"/>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1" name="Freeform 517"/>
          <p:cNvSpPr>
            <a:spLocks/>
          </p:cNvSpPr>
          <p:nvPr/>
        </p:nvSpPr>
        <p:spPr bwMode="auto">
          <a:xfrm>
            <a:off x="4057650" y="2403475"/>
            <a:ext cx="23813" cy="11113"/>
          </a:xfrm>
          <a:custGeom>
            <a:avLst/>
            <a:gdLst>
              <a:gd name="T0" fmla="*/ 0 w 43"/>
              <a:gd name="T1" fmla="*/ 2147483646 h 20"/>
              <a:gd name="T2" fmla="*/ 2147483646 w 43"/>
              <a:gd name="T3" fmla="*/ 2147483646 h 20"/>
              <a:gd name="T4" fmla="*/ 2147483646 w 43"/>
              <a:gd name="T5" fmla="*/ 2147483646 h 20"/>
              <a:gd name="T6" fmla="*/ 2147483646 w 43"/>
              <a:gd name="T7" fmla="*/ 0 h 20"/>
              <a:gd name="T8" fmla="*/ 2147483646 w 43"/>
              <a:gd name="T9" fmla="*/ 2147483646 h 20"/>
              <a:gd name="T10" fmla="*/ 2147483646 w 43"/>
              <a:gd name="T11" fmla="*/ 2147483646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0">
                <a:moveTo>
                  <a:pt x="0" y="20"/>
                </a:moveTo>
                <a:lnTo>
                  <a:pt x="18" y="9"/>
                </a:lnTo>
                <a:lnTo>
                  <a:pt x="18" y="7"/>
                </a:lnTo>
                <a:lnTo>
                  <a:pt x="43" y="0"/>
                </a:lnTo>
                <a:lnTo>
                  <a:pt x="43" y="14"/>
                </a:lnTo>
                <a:lnTo>
                  <a:pt x="2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2" name="Freeform 518"/>
          <p:cNvSpPr>
            <a:spLocks/>
          </p:cNvSpPr>
          <p:nvPr/>
        </p:nvSpPr>
        <p:spPr bwMode="auto">
          <a:xfrm>
            <a:off x="4033838" y="2403475"/>
            <a:ext cx="15875" cy="60325"/>
          </a:xfrm>
          <a:custGeom>
            <a:avLst/>
            <a:gdLst>
              <a:gd name="T0" fmla="*/ 2147483646 w 29"/>
              <a:gd name="T1" fmla="*/ 2147483646 h 114"/>
              <a:gd name="T2" fmla="*/ 0 w 29"/>
              <a:gd name="T3" fmla="*/ 2147483646 h 114"/>
              <a:gd name="T4" fmla="*/ 0 w 29"/>
              <a:gd name="T5" fmla="*/ 0 h 114"/>
              <a:gd name="T6" fmla="*/ 2147483646 w 29"/>
              <a:gd name="T7" fmla="*/ 2147483646 h 114"/>
              <a:gd name="T8" fmla="*/ 2147483646 w 29"/>
              <a:gd name="T9" fmla="*/ 2147483646 h 114"/>
              <a:gd name="T10" fmla="*/ 2147483646 w 29"/>
              <a:gd name="T11" fmla="*/ 2147483646 h 114"/>
              <a:gd name="T12" fmla="*/ 2147483646 w 29"/>
              <a:gd name="T13" fmla="*/ 2147483646 h 114"/>
              <a:gd name="T14" fmla="*/ 2147483646 w 29"/>
              <a:gd name="T15" fmla="*/ 2147483646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14">
                <a:moveTo>
                  <a:pt x="23" y="17"/>
                </a:moveTo>
                <a:lnTo>
                  <a:pt x="0" y="14"/>
                </a:lnTo>
                <a:lnTo>
                  <a:pt x="0" y="0"/>
                </a:lnTo>
                <a:lnTo>
                  <a:pt x="27" y="7"/>
                </a:lnTo>
                <a:lnTo>
                  <a:pt x="28" y="20"/>
                </a:lnTo>
                <a:lnTo>
                  <a:pt x="26" y="42"/>
                </a:lnTo>
                <a:lnTo>
                  <a:pt x="27" y="42"/>
                </a:lnTo>
                <a:lnTo>
                  <a:pt x="29" y="1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3" name="Freeform 519"/>
          <p:cNvSpPr>
            <a:spLocks/>
          </p:cNvSpPr>
          <p:nvPr/>
        </p:nvSpPr>
        <p:spPr bwMode="auto">
          <a:xfrm>
            <a:off x="3887788" y="2457450"/>
            <a:ext cx="150812" cy="80963"/>
          </a:xfrm>
          <a:custGeom>
            <a:avLst/>
            <a:gdLst>
              <a:gd name="T0" fmla="*/ 2147483646 w 284"/>
              <a:gd name="T1" fmla="*/ 2147483646 h 153"/>
              <a:gd name="T2" fmla="*/ 2147483646 w 284"/>
              <a:gd name="T3" fmla="*/ 2147483646 h 153"/>
              <a:gd name="T4" fmla="*/ 2147483646 w 284"/>
              <a:gd name="T5" fmla="*/ 2147483646 h 153"/>
              <a:gd name="T6" fmla="*/ 2147483646 w 284"/>
              <a:gd name="T7" fmla="*/ 2147483646 h 153"/>
              <a:gd name="T8" fmla="*/ 2147483646 w 284"/>
              <a:gd name="T9" fmla="*/ 2147483646 h 153"/>
              <a:gd name="T10" fmla="*/ 2147483646 w 284"/>
              <a:gd name="T11" fmla="*/ 2147483646 h 153"/>
              <a:gd name="T12" fmla="*/ 0 w 284"/>
              <a:gd name="T13" fmla="*/ 2147483646 h 153"/>
              <a:gd name="T14" fmla="*/ 0 w 284"/>
              <a:gd name="T15" fmla="*/ 0 h 1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153">
                <a:moveTo>
                  <a:pt x="284" y="36"/>
                </a:moveTo>
                <a:lnTo>
                  <a:pt x="284" y="153"/>
                </a:lnTo>
                <a:lnTo>
                  <a:pt x="223" y="150"/>
                </a:lnTo>
                <a:lnTo>
                  <a:pt x="165" y="141"/>
                </a:lnTo>
                <a:lnTo>
                  <a:pt x="109" y="127"/>
                </a:lnTo>
                <a:lnTo>
                  <a:pt x="53" y="107"/>
                </a:lnTo>
                <a:lnTo>
                  <a:pt x="0" y="8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4" name="Freeform 520"/>
          <p:cNvSpPr>
            <a:spLocks/>
          </p:cNvSpPr>
          <p:nvPr/>
        </p:nvSpPr>
        <p:spPr bwMode="auto">
          <a:xfrm>
            <a:off x="3617913" y="2411413"/>
            <a:ext cx="269875" cy="88900"/>
          </a:xfrm>
          <a:custGeom>
            <a:avLst/>
            <a:gdLst>
              <a:gd name="T0" fmla="*/ 2147483646 w 509"/>
              <a:gd name="T1" fmla="*/ 2147483646 h 170"/>
              <a:gd name="T2" fmla="*/ 2147483646 w 509"/>
              <a:gd name="T3" fmla="*/ 2147483646 h 170"/>
              <a:gd name="T4" fmla="*/ 2147483646 w 509"/>
              <a:gd name="T5" fmla="*/ 2147483646 h 170"/>
              <a:gd name="T6" fmla="*/ 2147483646 w 509"/>
              <a:gd name="T7" fmla="*/ 2147483646 h 170"/>
              <a:gd name="T8" fmla="*/ 2147483646 w 509"/>
              <a:gd name="T9" fmla="*/ 2147483646 h 170"/>
              <a:gd name="T10" fmla="*/ 2147483646 w 509"/>
              <a:gd name="T11" fmla="*/ 2147483646 h 170"/>
              <a:gd name="T12" fmla="*/ 2147483646 w 509"/>
              <a:gd name="T13" fmla="*/ 2147483646 h 170"/>
              <a:gd name="T14" fmla="*/ 2147483646 w 509"/>
              <a:gd name="T15" fmla="*/ 0 h 170"/>
              <a:gd name="T16" fmla="*/ 0 w 509"/>
              <a:gd name="T17" fmla="*/ 2147483646 h 170"/>
              <a:gd name="T18" fmla="*/ 2147483646 w 509"/>
              <a:gd name="T19" fmla="*/ 2147483646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170">
                <a:moveTo>
                  <a:pt x="509" y="170"/>
                </a:moveTo>
                <a:lnTo>
                  <a:pt x="172" y="148"/>
                </a:lnTo>
                <a:lnTo>
                  <a:pt x="75" y="45"/>
                </a:lnTo>
                <a:lnTo>
                  <a:pt x="74" y="39"/>
                </a:lnTo>
                <a:lnTo>
                  <a:pt x="78" y="33"/>
                </a:lnTo>
                <a:lnTo>
                  <a:pt x="81" y="32"/>
                </a:lnTo>
                <a:lnTo>
                  <a:pt x="78" y="20"/>
                </a:lnTo>
                <a:lnTo>
                  <a:pt x="4" y="0"/>
                </a:lnTo>
                <a:lnTo>
                  <a:pt x="0" y="10"/>
                </a:lnTo>
                <a:lnTo>
                  <a:pt x="109"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5" name="Freeform 521"/>
          <p:cNvSpPr>
            <a:spLocks/>
          </p:cNvSpPr>
          <p:nvPr/>
        </p:nvSpPr>
        <p:spPr bwMode="auto">
          <a:xfrm>
            <a:off x="3660775" y="2422525"/>
            <a:ext cx="15875" cy="4763"/>
          </a:xfrm>
          <a:custGeom>
            <a:avLst/>
            <a:gdLst>
              <a:gd name="T0" fmla="*/ 2147483646 w 30"/>
              <a:gd name="T1" fmla="*/ 0 h 8"/>
              <a:gd name="T2" fmla="*/ 2147483646 w 30"/>
              <a:gd name="T3" fmla="*/ 2147483646 h 8"/>
              <a:gd name="T4" fmla="*/ 0 w 30"/>
              <a:gd name="T5" fmla="*/ 2147483646 h 8"/>
              <a:gd name="T6" fmla="*/ 0 60000 65536"/>
              <a:gd name="T7" fmla="*/ 0 60000 65536"/>
              <a:gd name="T8" fmla="*/ 0 60000 65536"/>
            </a:gdLst>
            <a:ahLst/>
            <a:cxnLst>
              <a:cxn ang="T6">
                <a:pos x="T0" y="T1"/>
              </a:cxn>
              <a:cxn ang="T7">
                <a:pos x="T2" y="T3"/>
              </a:cxn>
              <a:cxn ang="T8">
                <a:pos x="T4" y="T5"/>
              </a:cxn>
            </a:cxnLst>
            <a:rect l="0" t="0" r="r" b="b"/>
            <a:pathLst>
              <a:path w="30" h="8">
                <a:moveTo>
                  <a:pt x="30" y="0"/>
                </a:moveTo>
                <a:lnTo>
                  <a:pt x="14" y="2"/>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6" name="Line 522"/>
          <p:cNvSpPr>
            <a:spLocks noChangeShapeType="1"/>
          </p:cNvSpPr>
          <p:nvPr/>
        </p:nvSpPr>
        <p:spPr bwMode="auto">
          <a:xfrm flipH="1" flipV="1">
            <a:off x="3640138" y="2422525"/>
            <a:ext cx="31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67" name="Freeform 523"/>
          <p:cNvSpPr>
            <a:spLocks/>
          </p:cNvSpPr>
          <p:nvPr/>
        </p:nvSpPr>
        <p:spPr bwMode="auto">
          <a:xfrm>
            <a:off x="3676650" y="2416175"/>
            <a:ext cx="73025" cy="15875"/>
          </a:xfrm>
          <a:custGeom>
            <a:avLst/>
            <a:gdLst>
              <a:gd name="T0" fmla="*/ 0 w 138"/>
              <a:gd name="T1" fmla="*/ 2147483646 h 30"/>
              <a:gd name="T2" fmla="*/ 2147483646 w 138"/>
              <a:gd name="T3" fmla="*/ 2147483646 h 30"/>
              <a:gd name="T4" fmla="*/ 2147483646 w 138"/>
              <a:gd name="T5" fmla="*/ 2147483646 h 30"/>
              <a:gd name="T6" fmla="*/ 2147483646 w 138"/>
              <a:gd name="T7" fmla="*/ 0 h 30"/>
              <a:gd name="T8" fmla="*/ 2147483646 w 138"/>
              <a:gd name="T9" fmla="*/ 2147483646 h 30"/>
              <a:gd name="T10" fmla="*/ 2147483646 w 138"/>
              <a:gd name="T11" fmla="*/ 2147483646 h 30"/>
              <a:gd name="T12" fmla="*/ 2147483646 w 138"/>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0">
                <a:moveTo>
                  <a:pt x="0" y="14"/>
                </a:moveTo>
                <a:lnTo>
                  <a:pt x="16" y="21"/>
                </a:lnTo>
                <a:lnTo>
                  <a:pt x="28" y="30"/>
                </a:lnTo>
                <a:lnTo>
                  <a:pt x="135" y="0"/>
                </a:lnTo>
                <a:lnTo>
                  <a:pt x="138" y="9"/>
                </a:lnTo>
                <a:lnTo>
                  <a:pt x="65" y="28"/>
                </a:lnTo>
                <a:lnTo>
                  <a:pt x="55"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8" name="Freeform 524"/>
          <p:cNvSpPr>
            <a:spLocks/>
          </p:cNvSpPr>
          <p:nvPr/>
        </p:nvSpPr>
        <p:spPr bwMode="auto">
          <a:xfrm>
            <a:off x="3683000" y="2376488"/>
            <a:ext cx="6350" cy="50800"/>
          </a:xfrm>
          <a:custGeom>
            <a:avLst/>
            <a:gdLst>
              <a:gd name="T0" fmla="*/ 0 w 11"/>
              <a:gd name="T1" fmla="*/ 2147483646 h 97"/>
              <a:gd name="T2" fmla="*/ 0 w 11"/>
              <a:gd name="T3" fmla="*/ 0 h 97"/>
              <a:gd name="T4" fmla="*/ 2147483646 w 11"/>
              <a:gd name="T5" fmla="*/ 0 h 97"/>
              <a:gd name="T6" fmla="*/ 2147483646 w 11"/>
              <a:gd name="T7" fmla="*/ 2147483646 h 97"/>
              <a:gd name="T8" fmla="*/ 0 w 11"/>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7">
                <a:moveTo>
                  <a:pt x="0" y="97"/>
                </a:moveTo>
                <a:lnTo>
                  <a:pt x="0" y="0"/>
                </a:lnTo>
                <a:lnTo>
                  <a:pt x="11" y="0"/>
                </a:lnTo>
                <a:lnTo>
                  <a:pt x="11" y="66"/>
                </a:lnTo>
                <a:lnTo>
                  <a:pt x="0"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69" name="Freeform 525"/>
          <p:cNvSpPr>
            <a:spLocks/>
          </p:cNvSpPr>
          <p:nvPr/>
        </p:nvSpPr>
        <p:spPr bwMode="auto">
          <a:xfrm>
            <a:off x="3640138" y="2438400"/>
            <a:ext cx="39687" cy="42863"/>
          </a:xfrm>
          <a:custGeom>
            <a:avLst/>
            <a:gdLst>
              <a:gd name="T0" fmla="*/ 2147483646 w 75"/>
              <a:gd name="T1" fmla="*/ 0 h 80"/>
              <a:gd name="T2" fmla="*/ 2147483646 w 75"/>
              <a:gd name="T3" fmla="*/ 2147483646 h 80"/>
              <a:gd name="T4" fmla="*/ 0 w 75"/>
              <a:gd name="T5" fmla="*/ 2147483646 h 80"/>
              <a:gd name="T6" fmla="*/ 2147483646 w 75"/>
              <a:gd name="T7" fmla="*/ 2147483646 h 80"/>
              <a:gd name="T8" fmla="*/ 2147483646 w 75"/>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0">
                <a:moveTo>
                  <a:pt x="75" y="0"/>
                </a:moveTo>
                <a:lnTo>
                  <a:pt x="7" y="80"/>
                </a:lnTo>
                <a:lnTo>
                  <a:pt x="0" y="75"/>
                </a:lnTo>
                <a:lnTo>
                  <a:pt x="45" y="21"/>
                </a:lnTo>
                <a:lnTo>
                  <a:pt x="57"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70" name="Freeform 526"/>
          <p:cNvSpPr>
            <a:spLocks/>
          </p:cNvSpPr>
          <p:nvPr/>
        </p:nvSpPr>
        <p:spPr bwMode="auto">
          <a:xfrm>
            <a:off x="3689350" y="2435225"/>
            <a:ext cx="258763" cy="49213"/>
          </a:xfrm>
          <a:custGeom>
            <a:avLst/>
            <a:gdLst>
              <a:gd name="T0" fmla="*/ 2147483646 w 489"/>
              <a:gd name="T1" fmla="*/ 2147483646 h 93"/>
              <a:gd name="T2" fmla="*/ 2147483646 w 489"/>
              <a:gd name="T3" fmla="*/ 2147483646 h 93"/>
              <a:gd name="T4" fmla="*/ 2147483646 w 489"/>
              <a:gd name="T5" fmla="*/ 2147483646 h 93"/>
              <a:gd name="T6" fmla="*/ 2147483646 w 489"/>
              <a:gd name="T7" fmla="*/ 2147483646 h 93"/>
              <a:gd name="T8" fmla="*/ 0 w 489"/>
              <a:gd name="T9" fmla="*/ 2147483646 h 93"/>
              <a:gd name="T10" fmla="*/ 2147483646 w 489"/>
              <a:gd name="T11" fmla="*/ 0 h 93"/>
              <a:gd name="T12" fmla="*/ 2147483646 w 489"/>
              <a:gd name="T13" fmla="*/ 2147483646 h 93"/>
              <a:gd name="T14" fmla="*/ 2147483646 w 489"/>
              <a:gd name="T15" fmla="*/ 2147483646 h 93"/>
              <a:gd name="T16" fmla="*/ 2147483646 w 489"/>
              <a:gd name="T17" fmla="*/ 2147483646 h 93"/>
              <a:gd name="T18" fmla="*/ 2147483646 w 489"/>
              <a:gd name="T19" fmla="*/ 2147483646 h 93"/>
              <a:gd name="T20" fmla="*/ 2147483646 w 489"/>
              <a:gd name="T21" fmla="*/ 2147483646 h 93"/>
              <a:gd name="T22" fmla="*/ 2147483646 w 489"/>
              <a:gd name="T23" fmla="*/ 2147483646 h 93"/>
              <a:gd name="T24" fmla="*/ 2147483646 w 489"/>
              <a:gd name="T25" fmla="*/ 2147483646 h 93"/>
              <a:gd name="T26" fmla="*/ 2147483646 w 489"/>
              <a:gd name="T27" fmla="*/ 2147483646 h 93"/>
              <a:gd name="T28" fmla="*/ 2147483646 w 489"/>
              <a:gd name="T29" fmla="*/ 2147483646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9" h="93">
                <a:moveTo>
                  <a:pt x="15" y="28"/>
                </a:moveTo>
                <a:lnTo>
                  <a:pt x="10" y="38"/>
                </a:lnTo>
                <a:lnTo>
                  <a:pt x="57" y="93"/>
                </a:lnTo>
                <a:lnTo>
                  <a:pt x="66" y="88"/>
                </a:lnTo>
                <a:lnTo>
                  <a:pt x="0" y="8"/>
                </a:lnTo>
                <a:lnTo>
                  <a:pt x="6" y="0"/>
                </a:lnTo>
                <a:lnTo>
                  <a:pt x="83" y="42"/>
                </a:lnTo>
                <a:lnTo>
                  <a:pt x="98" y="48"/>
                </a:lnTo>
                <a:lnTo>
                  <a:pt x="115" y="49"/>
                </a:lnTo>
                <a:lnTo>
                  <a:pt x="489" y="38"/>
                </a:lnTo>
                <a:lnTo>
                  <a:pt x="489" y="56"/>
                </a:lnTo>
                <a:lnTo>
                  <a:pt x="111" y="67"/>
                </a:lnTo>
                <a:lnTo>
                  <a:pt x="95" y="65"/>
                </a:lnTo>
                <a:lnTo>
                  <a:pt x="79" y="58"/>
                </a:lnTo>
                <a:lnTo>
                  <a:pt x="27"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71" name="Freeform 527"/>
          <p:cNvSpPr>
            <a:spLocks/>
          </p:cNvSpPr>
          <p:nvPr/>
        </p:nvSpPr>
        <p:spPr bwMode="auto">
          <a:xfrm>
            <a:off x="3759200" y="2389188"/>
            <a:ext cx="274638" cy="20637"/>
          </a:xfrm>
          <a:custGeom>
            <a:avLst/>
            <a:gdLst>
              <a:gd name="T0" fmla="*/ 0 w 518"/>
              <a:gd name="T1" fmla="*/ 2147483646 h 39"/>
              <a:gd name="T2" fmla="*/ 2147483646 w 518"/>
              <a:gd name="T3" fmla="*/ 2147483646 h 39"/>
              <a:gd name="T4" fmla="*/ 2147483646 w 518"/>
              <a:gd name="T5" fmla="*/ 2147483646 h 39"/>
              <a:gd name="T6" fmla="*/ 0 w 518"/>
              <a:gd name="T7" fmla="*/ 0 h 39"/>
              <a:gd name="T8" fmla="*/ 0 w 518"/>
              <a:gd name="T9" fmla="*/ 214748364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39">
                <a:moveTo>
                  <a:pt x="0" y="2"/>
                </a:moveTo>
                <a:lnTo>
                  <a:pt x="518" y="39"/>
                </a:lnTo>
                <a:lnTo>
                  <a:pt x="518" y="35"/>
                </a:lnTo>
                <a:lnTo>
                  <a:pt x="0" y="0"/>
                </a:lnTo>
                <a:lnTo>
                  <a:pt x="0"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72" name="Freeform 528"/>
          <p:cNvSpPr>
            <a:spLocks/>
          </p:cNvSpPr>
          <p:nvPr/>
        </p:nvSpPr>
        <p:spPr bwMode="auto">
          <a:xfrm>
            <a:off x="3948113" y="2441575"/>
            <a:ext cx="25400" cy="12700"/>
          </a:xfrm>
          <a:custGeom>
            <a:avLst/>
            <a:gdLst>
              <a:gd name="T0" fmla="*/ 0 w 50"/>
              <a:gd name="T1" fmla="*/ 2147483646 h 25"/>
              <a:gd name="T2" fmla="*/ 2147483646 w 50"/>
              <a:gd name="T3" fmla="*/ 2147483646 h 25"/>
              <a:gd name="T4" fmla="*/ 2147483646 w 50"/>
              <a:gd name="T5" fmla="*/ 2147483646 h 25"/>
              <a:gd name="T6" fmla="*/ 2147483646 w 50"/>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5">
                <a:moveTo>
                  <a:pt x="0" y="25"/>
                </a:moveTo>
                <a:lnTo>
                  <a:pt x="20" y="22"/>
                </a:lnTo>
                <a:lnTo>
                  <a:pt x="36" y="12"/>
                </a:lnTo>
                <a:lnTo>
                  <a:pt x="5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73" name="Line 529"/>
          <p:cNvSpPr>
            <a:spLocks noChangeShapeType="1"/>
          </p:cNvSpPr>
          <p:nvPr/>
        </p:nvSpPr>
        <p:spPr bwMode="auto">
          <a:xfrm flipH="1">
            <a:off x="3948113" y="2462213"/>
            <a:ext cx="269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74" name="Line 530"/>
          <p:cNvSpPr>
            <a:spLocks noChangeShapeType="1"/>
          </p:cNvSpPr>
          <p:nvPr/>
        </p:nvSpPr>
        <p:spPr bwMode="auto">
          <a:xfrm>
            <a:off x="3975100" y="2462213"/>
            <a:ext cx="269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75" name="Line 531"/>
          <p:cNvSpPr>
            <a:spLocks noChangeShapeType="1"/>
          </p:cNvSpPr>
          <p:nvPr/>
        </p:nvSpPr>
        <p:spPr bwMode="auto">
          <a:xfrm flipV="1">
            <a:off x="4011613" y="2474913"/>
            <a:ext cx="131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76" name="Freeform 532"/>
          <p:cNvSpPr>
            <a:spLocks/>
          </p:cNvSpPr>
          <p:nvPr/>
        </p:nvSpPr>
        <p:spPr bwMode="auto">
          <a:xfrm>
            <a:off x="4143375" y="2465388"/>
            <a:ext cx="53975" cy="68262"/>
          </a:xfrm>
          <a:custGeom>
            <a:avLst/>
            <a:gdLst>
              <a:gd name="T0" fmla="*/ 0 w 102"/>
              <a:gd name="T1" fmla="*/ 0 h 129"/>
              <a:gd name="T2" fmla="*/ 0 w 102"/>
              <a:gd name="T3" fmla="*/ 2147483646 h 129"/>
              <a:gd name="T4" fmla="*/ 2147483646 w 102"/>
              <a:gd name="T5" fmla="*/ 2147483646 h 129"/>
              <a:gd name="T6" fmla="*/ 2147483646 w 102"/>
              <a:gd name="T7" fmla="*/ 2147483646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29">
                <a:moveTo>
                  <a:pt x="0" y="0"/>
                </a:moveTo>
                <a:lnTo>
                  <a:pt x="0" y="129"/>
                </a:lnTo>
                <a:lnTo>
                  <a:pt x="50" y="123"/>
                </a:lnTo>
                <a:lnTo>
                  <a:pt x="102" y="1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77" name="Line 533"/>
          <p:cNvSpPr>
            <a:spLocks noChangeShapeType="1"/>
          </p:cNvSpPr>
          <p:nvPr/>
        </p:nvSpPr>
        <p:spPr bwMode="auto">
          <a:xfrm flipH="1" flipV="1">
            <a:off x="4143375" y="2514600"/>
            <a:ext cx="635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78" name="Line 534"/>
          <p:cNvSpPr>
            <a:spLocks noChangeShapeType="1"/>
          </p:cNvSpPr>
          <p:nvPr/>
        </p:nvSpPr>
        <p:spPr bwMode="auto">
          <a:xfrm>
            <a:off x="4143375" y="2490788"/>
            <a:ext cx="571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79" name="Freeform 535"/>
          <p:cNvSpPr>
            <a:spLocks/>
          </p:cNvSpPr>
          <p:nvPr/>
        </p:nvSpPr>
        <p:spPr bwMode="auto">
          <a:xfrm>
            <a:off x="4143375" y="2465388"/>
            <a:ext cx="23813" cy="87312"/>
          </a:xfrm>
          <a:custGeom>
            <a:avLst/>
            <a:gdLst>
              <a:gd name="T0" fmla="*/ 2147483646 w 44"/>
              <a:gd name="T1" fmla="*/ 0 h 164"/>
              <a:gd name="T2" fmla="*/ 2147483646 w 44"/>
              <a:gd name="T3" fmla="*/ 2147483646 h 164"/>
              <a:gd name="T4" fmla="*/ 2147483646 w 44"/>
              <a:gd name="T5" fmla="*/ 2147483646 h 164"/>
              <a:gd name="T6" fmla="*/ 2147483646 w 44"/>
              <a:gd name="T7" fmla="*/ 2147483646 h 164"/>
              <a:gd name="T8" fmla="*/ 0 w 44"/>
              <a:gd name="T9" fmla="*/ 2147483646 h 164"/>
              <a:gd name="T10" fmla="*/ 2147483646 w 44"/>
              <a:gd name="T11" fmla="*/ 2147483646 h 164"/>
              <a:gd name="T12" fmla="*/ 2147483646 w 44"/>
              <a:gd name="T13" fmla="*/ 2147483646 h 164"/>
              <a:gd name="T14" fmla="*/ 2147483646 w 44"/>
              <a:gd name="T15" fmla="*/ 2147483646 h 164"/>
              <a:gd name="T16" fmla="*/ 2147483646 w 44"/>
              <a:gd name="T17" fmla="*/ 2147483646 h 164"/>
              <a:gd name="T18" fmla="*/ 2147483646 w 44"/>
              <a:gd name="T19" fmla="*/ 2147483646 h 164"/>
              <a:gd name="T20" fmla="*/ 2147483646 w 44"/>
              <a:gd name="T21" fmla="*/ 2147483646 h 164"/>
              <a:gd name="T22" fmla="*/ 2147483646 w 44"/>
              <a:gd name="T23" fmla="*/ 2147483646 h 164"/>
              <a:gd name="T24" fmla="*/ 2147483646 w 44"/>
              <a:gd name="T25" fmla="*/ 2147483646 h 164"/>
              <a:gd name="T26" fmla="*/ 2147483646 w 44"/>
              <a:gd name="T27" fmla="*/ 2147483646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164">
                <a:moveTo>
                  <a:pt x="17" y="0"/>
                </a:moveTo>
                <a:lnTo>
                  <a:pt x="21" y="127"/>
                </a:lnTo>
                <a:lnTo>
                  <a:pt x="11" y="130"/>
                </a:lnTo>
                <a:lnTo>
                  <a:pt x="3" y="137"/>
                </a:lnTo>
                <a:lnTo>
                  <a:pt x="0" y="145"/>
                </a:lnTo>
                <a:lnTo>
                  <a:pt x="3" y="154"/>
                </a:lnTo>
                <a:lnTo>
                  <a:pt x="11" y="161"/>
                </a:lnTo>
                <a:lnTo>
                  <a:pt x="21" y="164"/>
                </a:lnTo>
                <a:lnTo>
                  <a:pt x="33" y="161"/>
                </a:lnTo>
                <a:lnTo>
                  <a:pt x="41" y="154"/>
                </a:lnTo>
                <a:lnTo>
                  <a:pt x="44" y="145"/>
                </a:lnTo>
                <a:lnTo>
                  <a:pt x="41" y="137"/>
                </a:lnTo>
                <a:lnTo>
                  <a:pt x="33" y="130"/>
                </a:lnTo>
                <a:lnTo>
                  <a:pt x="21" y="1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80" name="Freeform 536"/>
          <p:cNvSpPr>
            <a:spLocks/>
          </p:cNvSpPr>
          <p:nvPr/>
        </p:nvSpPr>
        <p:spPr bwMode="auto">
          <a:xfrm>
            <a:off x="3938588" y="2513013"/>
            <a:ext cx="204787" cy="23812"/>
          </a:xfrm>
          <a:custGeom>
            <a:avLst/>
            <a:gdLst>
              <a:gd name="T0" fmla="*/ 2147483646 w 385"/>
              <a:gd name="T1" fmla="*/ 2147483646 h 46"/>
              <a:gd name="T2" fmla="*/ 2147483646 w 385"/>
              <a:gd name="T3" fmla="*/ 2147483646 h 46"/>
              <a:gd name="T4" fmla="*/ 2147483646 w 385"/>
              <a:gd name="T5" fmla="*/ 2147483646 h 46"/>
              <a:gd name="T6" fmla="*/ 2147483646 w 385"/>
              <a:gd name="T7" fmla="*/ 2147483646 h 46"/>
              <a:gd name="T8" fmla="*/ 2147483646 w 385"/>
              <a:gd name="T9" fmla="*/ 2147483646 h 46"/>
              <a:gd name="T10" fmla="*/ 2147483646 w 385"/>
              <a:gd name="T11" fmla="*/ 2147483646 h 46"/>
              <a:gd name="T12" fmla="*/ 2147483646 w 385"/>
              <a:gd name="T13" fmla="*/ 2147483646 h 46"/>
              <a:gd name="T14" fmla="*/ 2147483646 w 385"/>
              <a:gd name="T15" fmla="*/ 2147483646 h 46"/>
              <a:gd name="T16" fmla="*/ 2147483646 w 385"/>
              <a:gd name="T17" fmla="*/ 2147483646 h 46"/>
              <a:gd name="T18" fmla="*/ 2147483646 w 385"/>
              <a:gd name="T19" fmla="*/ 2147483646 h 46"/>
              <a:gd name="T20" fmla="*/ 2147483646 w 385"/>
              <a:gd name="T21" fmla="*/ 0 h 46"/>
              <a:gd name="T22" fmla="*/ 0 w 385"/>
              <a:gd name="T23" fmla="*/ 0 h 46"/>
              <a:gd name="T24" fmla="*/ 2147483646 w 385"/>
              <a:gd name="T25" fmla="*/ 2147483646 h 46"/>
              <a:gd name="T26" fmla="*/ 2147483646 w 385"/>
              <a:gd name="T27" fmla="*/ 2147483646 h 46"/>
              <a:gd name="T28" fmla="*/ 2147483646 w 385"/>
              <a:gd name="T29" fmla="*/ 2147483646 h 46"/>
              <a:gd name="T30" fmla="*/ 2147483646 w 385"/>
              <a:gd name="T31" fmla="*/ 2147483646 h 46"/>
              <a:gd name="T32" fmla="*/ 2147483646 w 385"/>
              <a:gd name="T33" fmla="*/ 2147483646 h 46"/>
              <a:gd name="T34" fmla="*/ 2147483646 w 385"/>
              <a:gd name="T35" fmla="*/ 2147483646 h 46"/>
              <a:gd name="T36" fmla="*/ 2147483646 w 385"/>
              <a:gd name="T37" fmla="*/ 2147483646 h 46"/>
              <a:gd name="T38" fmla="*/ 2147483646 w 385"/>
              <a:gd name="T39" fmla="*/ 21474836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5" h="46">
                <a:moveTo>
                  <a:pt x="385" y="39"/>
                </a:moveTo>
                <a:lnTo>
                  <a:pt x="319" y="46"/>
                </a:lnTo>
                <a:lnTo>
                  <a:pt x="253" y="46"/>
                </a:lnTo>
                <a:lnTo>
                  <a:pt x="187" y="42"/>
                </a:lnTo>
                <a:lnTo>
                  <a:pt x="187" y="29"/>
                </a:lnTo>
                <a:lnTo>
                  <a:pt x="172" y="29"/>
                </a:lnTo>
                <a:lnTo>
                  <a:pt x="171" y="23"/>
                </a:lnTo>
                <a:lnTo>
                  <a:pt x="165" y="17"/>
                </a:lnTo>
                <a:lnTo>
                  <a:pt x="148" y="9"/>
                </a:lnTo>
                <a:lnTo>
                  <a:pt x="126" y="4"/>
                </a:lnTo>
                <a:lnTo>
                  <a:pt x="65" y="0"/>
                </a:lnTo>
                <a:lnTo>
                  <a:pt x="0" y="0"/>
                </a:lnTo>
                <a:lnTo>
                  <a:pt x="29" y="18"/>
                </a:lnTo>
                <a:lnTo>
                  <a:pt x="59" y="32"/>
                </a:lnTo>
                <a:lnTo>
                  <a:pt x="94" y="41"/>
                </a:lnTo>
                <a:lnTo>
                  <a:pt x="128" y="44"/>
                </a:lnTo>
                <a:lnTo>
                  <a:pt x="162" y="42"/>
                </a:lnTo>
                <a:lnTo>
                  <a:pt x="164" y="42"/>
                </a:lnTo>
                <a:lnTo>
                  <a:pt x="171" y="37"/>
                </a:lnTo>
                <a:lnTo>
                  <a:pt x="172"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81" name="Line 537"/>
          <p:cNvSpPr>
            <a:spLocks noChangeShapeType="1"/>
          </p:cNvSpPr>
          <p:nvPr/>
        </p:nvSpPr>
        <p:spPr bwMode="auto">
          <a:xfrm flipH="1">
            <a:off x="4021138" y="2535238"/>
            <a:ext cx="4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2" name="Freeform 538"/>
          <p:cNvSpPr>
            <a:spLocks/>
          </p:cNvSpPr>
          <p:nvPr/>
        </p:nvSpPr>
        <p:spPr bwMode="auto">
          <a:xfrm>
            <a:off x="3997325" y="2536825"/>
            <a:ext cx="17463" cy="12700"/>
          </a:xfrm>
          <a:custGeom>
            <a:avLst/>
            <a:gdLst>
              <a:gd name="T0" fmla="*/ 2147483646 w 32"/>
              <a:gd name="T1" fmla="*/ 2147483646 h 23"/>
              <a:gd name="T2" fmla="*/ 2147483646 w 32"/>
              <a:gd name="T3" fmla="*/ 2147483646 h 23"/>
              <a:gd name="T4" fmla="*/ 2147483646 w 32"/>
              <a:gd name="T5" fmla="*/ 0 h 23"/>
              <a:gd name="T6" fmla="*/ 2147483646 w 32"/>
              <a:gd name="T7" fmla="*/ 2147483646 h 23"/>
              <a:gd name="T8" fmla="*/ 2147483646 w 32"/>
              <a:gd name="T9" fmla="*/ 2147483646 h 23"/>
              <a:gd name="T10" fmla="*/ 0 w 32"/>
              <a:gd name="T11" fmla="*/ 2147483646 h 23"/>
              <a:gd name="T12" fmla="*/ 2147483646 w 32"/>
              <a:gd name="T13" fmla="*/ 214748364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3">
                <a:moveTo>
                  <a:pt x="32" y="6"/>
                </a:moveTo>
                <a:lnTo>
                  <a:pt x="26" y="2"/>
                </a:lnTo>
                <a:lnTo>
                  <a:pt x="17" y="0"/>
                </a:lnTo>
                <a:lnTo>
                  <a:pt x="9" y="2"/>
                </a:lnTo>
                <a:lnTo>
                  <a:pt x="2" y="6"/>
                </a:lnTo>
                <a:lnTo>
                  <a:pt x="0" y="14"/>
                </a:lnTo>
                <a:lnTo>
                  <a:pt x="2"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83" name="Line 539"/>
          <p:cNvSpPr>
            <a:spLocks noChangeShapeType="1"/>
          </p:cNvSpPr>
          <p:nvPr/>
        </p:nvSpPr>
        <p:spPr bwMode="auto">
          <a:xfrm>
            <a:off x="3998913" y="25495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4" name="Line 540"/>
          <p:cNvSpPr>
            <a:spLocks noChangeShapeType="1"/>
          </p:cNvSpPr>
          <p:nvPr/>
        </p:nvSpPr>
        <p:spPr bwMode="auto">
          <a:xfrm>
            <a:off x="4002088" y="2551113"/>
            <a:ext cx="4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5" name="Line 541"/>
          <p:cNvSpPr>
            <a:spLocks noChangeShapeType="1"/>
          </p:cNvSpPr>
          <p:nvPr/>
        </p:nvSpPr>
        <p:spPr bwMode="auto">
          <a:xfrm flipV="1">
            <a:off x="4006850" y="2551113"/>
            <a:ext cx="47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6" name="Freeform 542"/>
          <p:cNvSpPr>
            <a:spLocks/>
          </p:cNvSpPr>
          <p:nvPr/>
        </p:nvSpPr>
        <p:spPr bwMode="auto">
          <a:xfrm>
            <a:off x="4002088" y="2540000"/>
            <a:ext cx="14287" cy="11113"/>
          </a:xfrm>
          <a:custGeom>
            <a:avLst/>
            <a:gdLst>
              <a:gd name="T0" fmla="*/ 2147483646 w 29"/>
              <a:gd name="T1" fmla="*/ 2147483646 h 23"/>
              <a:gd name="T2" fmla="*/ 2147483646 w 29"/>
              <a:gd name="T3" fmla="*/ 2147483646 h 23"/>
              <a:gd name="T4" fmla="*/ 2147483646 w 29"/>
              <a:gd name="T5" fmla="*/ 2147483646 h 23"/>
              <a:gd name="T6" fmla="*/ 2147483646 w 29"/>
              <a:gd name="T7" fmla="*/ 2147483646 h 23"/>
              <a:gd name="T8" fmla="*/ 2147483646 w 29"/>
              <a:gd name="T9" fmla="*/ 2147483646 h 23"/>
              <a:gd name="T10" fmla="*/ 2147483646 w 29"/>
              <a:gd name="T11" fmla="*/ 0 h 23"/>
              <a:gd name="T12" fmla="*/ 2147483646 w 29"/>
              <a:gd name="T13" fmla="*/ 2147483646 h 23"/>
              <a:gd name="T14" fmla="*/ 0 w 29"/>
              <a:gd name="T15" fmla="*/ 2147483646 h 23"/>
              <a:gd name="T16" fmla="*/ 2147483646 w 29"/>
              <a:gd name="T17" fmla="*/ 2147483646 h 23"/>
              <a:gd name="T18" fmla="*/ 2147483646 w 29"/>
              <a:gd name="T19" fmla="*/ 2147483646 h 23"/>
              <a:gd name="T20" fmla="*/ 2147483646 w 29"/>
              <a:gd name="T21" fmla="*/ 2147483646 h 23"/>
              <a:gd name="T22" fmla="*/ 2147483646 w 29"/>
              <a:gd name="T23" fmla="*/ 2147483646 h 23"/>
              <a:gd name="T24" fmla="*/ 2147483646 w 29"/>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23">
                <a:moveTo>
                  <a:pt x="19" y="23"/>
                </a:moveTo>
                <a:lnTo>
                  <a:pt x="25" y="18"/>
                </a:lnTo>
                <a:lnTo>
                  <a:pt x="29" y="9"/>
                </a:lnTo>
                <a:lnTo>
                  <a:pt x="25" y="1"/>
                </a:lnTo>
                <a:lnTo>
                  <a:pt x="19" y="3"/>
                </a:lnTo>
                <a:lnTo>
                  <a:pt x="10" y="0"/>
                </a:lnTo>
                <a:lnTo>
                  <a:pt x="2" y="3"/>
                </a:lnTo>
                <a:lnTo>
                  <a:pt x="0" y="9"/>
                </a:lnTo>
                <a:lnTo>
                  <a:pt x="2" y="17"/>
                </a:lnTo>
                <a:lnTo>
                  <a:pt x="10" y="19"/>
                </a:lnTo>
                <a:lnTo>
                  <a:pt x="19" y="17"/>
                </a:lnTo>
                <a:lnTo>
                  <a:pt x="22" y="9"/>
                </a:lnTo>
                <a:lnTo>
                  <a:pt x="19"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87" name="Line 543"/>
          <p:cNvSpPr>
            <a:spLocks noChangeShapeType="1"/>
          </p:cNvSpPr>
          <p:nvPr/>
        </p:nvSpPr>
        <p:spPr bwMode="auto">
          <a:xfrm>
            <a:off x="4038600" y="2520950"/>
            <a:ext cx="1047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8" name="Line 544"/>
          <p:cNvSpPr>
            <a:spLocks noChangeShapeType="1"/>
          </p:cNvSpPr>
          <p:nvPr/>
        </p:nvSpPr>
        <p:spPr bwMode="auto">
          <a:xfrm>
            <a:off x="4124325" y="2520950"/>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89" name="Line 545"/>
          <p:cNvSpPr>
            <a:spLocks noChangeShapeType="1"/>
          </p:cNvSpPr>
          <p:nvPr/>
        </p:nvSpPr>
        <p:spPr bwMode="auto">
          <a:xfrm flipV="1">
            <a:off x="4111625" y="2520950"/>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90" name="Line 546"/>
          <p:cNvSpPr>
            <a:spLocks noChangeShapeType="1"/>
          </p:cNvSpPr>
          <p:nvPr/>
        </p:nvSpPr>
        <p:spPr bwMode="auto">
          <a:xfrm>
            <a:off x="4095750" y="2520950"/>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91" name="Line 547"/>
          <p:cNvSpPr>
            <a:spLocks noChangeShapeType="1"/>
          </p:cNvSpPr>
          <p:nvPr/>
        </p:nvSpPr>
        <p:spPr bwMode="auto">
          <a:xfrm flipV="1">
            <a:off x="4089400" y="2476500"/>
            <a:ext cx="1588" cy="44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92" name="Rectangle 548"/>
          <p:cNvSpPr>
            <a:spLocks noChangeArrowheads="1"/>
          </p:cNvSpPr>
          <p:nvPr/>
        </p:nvSpPr>
        <p:spPr bwMode="auto">
          <a:xfrm>
            <a:off x="4068763" y="2489200"/>
            <a:ext cx="11112" cy="15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693" name="Rectangle 549"/>
          <p:cNvSpPr>
            <a:spLocks noChangeArrowheads="1"/>
          </p:cNvSpPr>
          <p:nvPr/>
        </p:nvSpPr>
        <p:spPr bwMode="auto">
          <a:xfrm>
            <a:off x="4103688" y="2489200"/>
            <a:ext cx="12700" cy="15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694" name="Rectangle 550"/>
          <p:cNvSpPr>
            <a:spLocks noChangeArrowheads="1"/>
          </p:cNvSpPr>
          <p:nvPr/>
        </p:nvSpPr>
        <p:spPr bwMode="auto">
          <a:xfrm>
            <a:off x="4048125" y="2489200"/>
            <a:ext cx="7938" cy="15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695" name="Freeform 551"/>
          <p:cNvSpPr>
            <a:spLocks/>
          </p:cNvSpPr>
          <p:nvPr/>
        </p:nvSpPr>
        <p:spPr bwMode="auto">
          <a:xfrm>
            <a:off x="4011613" y="2476500"/>
            <a:ext cx="26987" cy="1588"/>
          </a:xfrm>
          <a:custGeom>
            <a:avLst/>
            <a:gdLst>
              <a:gd name="T0" fmla="*/ 2147483646 w 50"/>
              <a:gd name="T1" fmla="*/ 2147483646 h 2"/>
              <a:gd name="T2" fmla="*/ 0 w 50"/>
              <a:gd name="T3" fmla="*/ 2147483646 h 2"/>
              <a:gd name="T4" fmla="*/ 0 w 50"/>
              <a:gd name="T5" fmla="*/ 0 h 2"/>
              <a:gd name="T6" fmla="*/ 0 60000 65536"/>
              <a:gd name="T7" fmla="*/ 0 60000 65536"/>
              <a:gd name="T8" fmla="*/ 0 60000 65536"/>
            </a:gdLst>
            <a:ahLst/>
            <a:cxnLst>
              <a:cxn ang="T6">
                <a:pos x="T0" y="T1"/>
              </a:cxn>
              <a:cxn ang="T7">
                <a:pos x="T2" y="T3"/>
              </a:cxn>
              <a:cxn ang="T8">
                <a:pos x="T4" y="T5"/>
              </a:cxn>
            </a:cxnLst>
            <a:rect l="0" t="0" r="r" b="b"/>
            <a:pathLst>
              <a:path w="50" h="2">
                <a:moveTo>
                  <a:pt x="50" y="2"/>
                </a:moveTo>
                <a:lnTo>
                  <a:pt x="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696" name="Rectangle 552"/>
          <p:cNvSpPr>
            <a:spLocks noChangeArrowheads="1"/>
          </p:cNvSpPr>
          <p:nvPr/>
        </p:nvSpPr>
        <p:spPr bwMode="auto">
          <a:xfrm>
            <a:off x="3986213" y="2489200"/>
            <a:ext cx="11112" cy="317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697" name="Line 553"/>
          <p:cNvSpPr>
            <a:spLocks noChangeShapeType="1"/>
          </p:cNvSpPr>
          <p:nvPr/>
        </p:nvSpPr>
        <p:spPr bwMode="auto">
          <a:xfrm flipV="1">
            <a:off x="4049713" y="2452688"/>
            <a:ext cx="4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98" name="Line 554"/>
          <p:cNvSpPr>
            <a:spLocks noChangeShapeType="1"/>
          </p:cNvSpPr>
          <p:nvPr/>
        </p:nvSpPr>
        <p:spPr bwMode="auto">
          <a:xfrm>
            <a:off x="4073525" y="2454275"/>
            <a:ext cx="635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699" name="Freeform 555"/>
          <p:cNvSpPr>
            <a:spLocks/>
          </p:cNvSpPr>
          <p:nvPr/>
        </p:nvSpPr>
        <p:spPr bwMode="auto">
          <a:xfrm>
            <a:off x="4073525" y="2439988"/>
            <a:ext cx="63500" cy="26987"/>
          </a:xfrm>
          <a:custGeom>
            <a:avLst/>
            <a:gdLst>
              <a:gd name="T0" fmla="*/ 2147483646 w 121"/>
              <a:gd name="T1" fmla="*/ 2147483646 h 50"/>
              <a:gd name="T2" fmla="*/ 2147483646 w 121"/>
              <a:gd name="T3" fmla="*/ 2147483646 h 50"/>
              <a:gd name="T4" fmla="*/ 2147483646 w 121"/>
              <a:gd name="T5" fmla="*/ 0 h 50"/>
              <a:gd name="T6" fmla="*/ 2147483646 w 121"/>
              <a:gd name="T7" fmla="*/ 2147483646 h 50"/>
              <a:gd name="T8" fmla="*/ 2147483646 w 121"/>
              <a:gd name="T9" fmla="*/ 2147483646 h 50"/>
              <a:gd name="T10" fmla="*/ 2147483646 w 121"/>
              <a:gd name="T11" fmla="*/ 2147483646 h 50"/>
              <a:gd name="T12" fmla="*/ 0 w 121"/>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50">
                <a:moveTo>
                  <a:pt x="121" y="50"/>
                </a:moveTo>
                <a:lnTo>
                  <a:pt x="121" y="3"/>
                </a:lnTo>
                <a:lnTo>
                  <a:pt x="73" y="0"/>
                </a:lnTo>
                <a:lnTo>
                  <a:pt x="28" y="2"/>
                </a:lnTo>
                <a:lnTo>
                  <a:pt x="18" y="3"/>
                </a:lnTo>
                <a:lnTo>
                  <a:pt x="7" y="8"/>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0" name="Freeform 556"/>
          <p:cNvSpPr>
            <a:spLocks/>
          </p:cNvSpPr>
          <p:nvPr/>
        </p:nvSpPr>
        <p:spPr bwMode="auto">
          <a:xfrm>
            <a:off x="4108450" y="2439988"/>
            <a:ext cx="14288" cy="4762"/>
          </a:xfrm>
          <a:custGeom>
            <a:avLst/>
            <a:gdLst>
              <a:gd name="T0" fmla="*/ 0 w 26"/>
              <a:gd name="T1" fmla="*/ 2147483646 h 10"/>
              <a:gd name="T2" fmla="*/ 0 w 26"/>
              <a:gd name="T3" fmla="*/ 0 h 10"/>
              <a:gd name="T4" fmla="*/ 0 w 26"/>
              <a:gd name="T5" fmla="*/ 2147483646 h 10"/>
              <a:gd name="T6" fmla="*/ 2147483646 w 26"/>
              <a:gd name="T7" fmla="*/ 2147483646 h 10"/>
              <a:gd name="T8" fmla="*/ 2147483646 w 26"/>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0">
                <a:moveTo>
                  <a:pt x="0" y="10"/>
                </a:moveTo>
                <a:lnTo>
                  <a:pt x="0" y="0"/>
                </a:lnTo>
                <a:lnTo>
                  <a:pt x="0" y="10"/>
                </a:lnTo>
                <a:lnTo>
                  <a:pt x="26" y="10"/>
                </a:lnTo>
                <a:lnTo>
                  <a:pt x="26"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1" name="Freeform 557"/>
          <p:cNvSpPr>
            <a:spLocks/>
          </p:cNvSpPr>
          <p:nvPr/>
        </p:nvSpPr>
        <p:spPr bwMode="auto">
          <a:xfrm>
            <a:off x="4167188" y="2465388"/>
            <a:ext cx="1587" cy="66675"/>
          </a:xfrm>
          <a:custGeom>
            <a:avLst/>
            <a:gdLst>
              <a:gd name="T0" fmla="*/ 0 w 3"/>
              <a:gd name="T1" fmla="*/ 0 h 125"/>
              <a:gd name="T2" fmla="*/ 2147483646 w 3"/>
              <a:gd name="T3" fmla="*/ 2147483646 h 125"/>
              <a:gd name="T4" fmla="*/ 2147483646 w 3"/>
              <a:gd name="T5" fmla="*/ 2147483646 h 125"/>
              <a:gd name="T6" fmla="*/ 0 60000 65536"/>
              <a:gd name="T7" fmla="*/ 0 60000 65536"/>
              <a:gd name="T8" fmla="*/ 0 60000 65536"/>
            </a:gdLst>
            <a:ahLst/>
            <a:cxnLst>
              <a:cxn ang="T6">
                <a:pos x="T0" y="T1"/>
              </a:cxn>
              <a:cxn ang="T7">
                <a:pos x="T2" y="T3"/>
              </a:cxn>
              <a:cxn ang="T8">
                <a:pos x="T4" y="T5"/>
              </a:cxn>
            </a:cxnLst>
            <a:rect l="0" t="0" r="r" b="b"/>
            <a:pathLst>
              <a:path w="3" h="125">
                <a:moveTo>
                  <a:pt x="0" y="0"/>
                </a:moveTo>
                <a:lnTo>
                  <a:pt x="3" y="61"/>
                </a:lnTo>
                <a:lnTo>
                  <a:pt x="3" y="1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2" name="Line 558"/>
          <p:cNvSpPr>
            <a:spLocks noChangeShapeType="1"/>
          </p:cNvSpPr>
          <p:nvPr/>
        </p:nvSpPr>
        <p:spPr bwMode="auto">
          <a:xfrm flipV="1">
            <a:off x="4179888" y="2514600"/>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03" name="Freeform 559"/>
          <p:cNvSpPr>
            <a:spLocks/>
          </p:cNvSpPr>
          <p:nvPr/>
        </p:nvSpPr>
        <p:spPr bwMode="auto">
          <a:xfrm>
            <a:off x="4167188" y="2465388"/>
            <a:ext cx="44450" cy="49212"/>
          </a:xfrm>
          <a:custGeom>
            <a:avLst/>
            <a:gdLst>
              <a:gd name="T0" fmla="*/ 2147483646 w 85"/>
              <a:gd name="T1" fmla="*/ 2147483646 h 94"/>
              <a:gd name="T2" fmla="*/ 2147483646 w 85"/>
              <a:gd name="T3" fmla="*/ 2147483646 h 94"/>
              <a:gd name="T4" fmla="*/ 2147483646 w 85"/>
              <a:gd name="T5" fmla="*/ 2147483646 h 94"/>
              <a:gd name="T6" fmla="*/ 2147483646 w 85"/>
              <a:gd name="T7" fmla="*/ 2147483646 h 94"/>
              <a:gd name="T8" fmla="*/ 2147483646 w 85"/>
              <a:gd name="T9" fmla="*/ 2147483646 h 94"/>
              <a:gd name="T10" fmla="*/ 2147483646 w 85"/>
              <a:gd name="T11" fmla="*/ 2147483646 h 94"/>
              <a:gd name="T12" fmla="*/ 2147483646 w 85"/>
              <a:gd name="T13" fmla="*/ 2147483646 h 94"/>
              <a:gd name="T14" fmla="*/ 2147483646 w 85"/>
              <a:gd name="T15" fmla="*/ 2147483646 h 94"/>
              <a:gd name="T16" fmla="*/ 2147483646 w 85"/>
              <a:gd name="T17" fmla="*/ 2147483646 h 94"/>
              <a:gd name="T18" fmla="*/ 2147483646 w 85"/>
              <a:gd name="T19" fmla="*/ 2147483646 h 94"/>
              <a:gd name="T20" fmla="*/ 0 w 85"/>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94">
                <a:moveTo>
                  <a:pt x="74" y="94"/>
                </a:moveTo>
                <a:lnTo>
                  <a:pt x="81" y="90"/>
                </a:lnTo>
                <a:lnTo>
                  <a:pt x="85" y="83"/>
                </a:lnTo>
                <a:lnTo>
                  <a:pt x="81" y="69"/>
                </a:lnTo>
                <a:lnTo>
                  <a:pt x="79" y="61"/>
                </a:lnTo>
                <a:lnTo>
                  <a:pt x="70" y="56"/>
                </a:lnTo>
                <a:lnTo>
                  <a:pt x="62" y="54"/>
                </a:lnTo>
                <a:lnTo>
                  <a:pt x="67" y="55"/>
                </a:lnTo>
                <a:lnTo>
                  <a:pt x="49" y="34"/>
                </a:lnTo>
                <a:lnTo>
                  <a:pt x="26"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4" name="Freeform 560"/>
          <p:cNvSpPr>
            <a:spLocks/>
          </p:cNvSpPr>
          <p:nvPr/>
        </p:nvSpPr>
        <p:spPr bwMode="auto">
          <a:xfrm>
            <a:off x="4146550" y="2535238"/>
            <a:ext cx="17463" cy="14287"/>
          </a:xfrm>
          <a:custGeom>
            <a:avLst/>
            <a:gdLst>
              <a:gd name="T0" fmla="*/ 2147483646 w 32"/>
              <a:gd name="T1" fmla="*/ 2147483646 h 26"/>
              <a:gd name="T2" fmla="*/ 2147483646 w 32"/>
              <a:gd name="T3" fmla="*/ 0 h 26"/>
              <a:gd name="T4" fmla="*/ 2147483646 w 32"/>
              <a:gd name="T5" fmla="*/ 2147483646 h 26"/>
              <a:gd name="T6" fmla="*/ 2147483646 w 32"/>
              <a:gd name="T7" fmla="*/ 2147483646 h 26"/>
              <a:gd name="T8" fmla="*/ 0 w 32"/>
              <a:gd name="T9" fmla="*/ 2147483646 h 26"/>
              <a:gd name="T10" fmla="*/ 2147483646 w 32"/>
              <a:gd name="T11" fmla="*/ 2147483646 h 26"/>
              <a:gd name="T12" fmla="*/ 2147483646 w 32"/>
              <a:gd name="T13" fmla="*/ 2147483646 h 26"/>
              <a:gd name="T14" fmla="*/ 2147483646 w 32"/>
              <a:gd name="T15" fmla="*/ 2147483646 h 26"/>
              <a:gd name="T16" fmla="*/ 2147483646 w 32"/>
              <a:gd name="T17" fmla="*/ 2147483646 h 26"/>
              <a:gd name="T18" fmla="*/ 2147483646 w 32"/>
              <a:gd name="T19" fmla="*/ 2147483646 h 26"/>
              <a:gd name="T20" fmla="*/ 2147483646 w 32"/>
              <a:gd name="T21" fmla="*/ 2147483646 h 26"/>
              <a:gd name="T22" fmla="*/ 2147483646 w 32"/>
              <a:gd name="T23" fmla="*/ 2147483646 h 26"/>
              <a:gd name="T24" fmla="*/ 2147483646 w 32"/>
              <a:gd name="T25" fmla="*/ 214748364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26">
                <a:moveTo>
                  <a:pt x="23" y="1"/>
                </a:moveTo>
                <a:lnTo>
                  <a:pt x="15" y="0"/>
                </a:lnTo>
                <a:lnTo>
                  <a:pt x="8" y="1"/>
                </a:lnTo>
                <a:lnTo>
                  <a:pt x="2" y="6"/>
                </a:lnTo>
                <a:lnTo>
                  <a:pt x="0" y="12"/>
                </a:lnTo>
                <a:lnTo>
                  <a:pt x="2" y="19"/>
                </a:lnTo>
                <a:lnTo>
                  <a:pt x="8" y="25"/>
                </a:lnTo>
                <a:lnTo>
                  <a:pt x="15" y="26"/>
                </a:lnTo>
                <a:lnTo>
                  <a:pt x="23" y="25"/>
                </a:lnTo>
                <a:lnTo>
                  <a:pt x="28" y="19"/>
                </a:lnTo>
                <a:lnTo>
                  <a:pt x="32" y="12"/>
                </a:lnTo>
                <a:lnTo>
                  <a:pt x="28" y="6"/>
                </a:lnTo>
                <a:lnTo>
                  <a:pt x="23"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5" name="Freeform 561"/>
          <p:cNvSpPr>
            <a:spLocks/>
          </p:cNvSpPr>
          <p:nvPr/>
        </p:nvSpPr>
        <p:spPr bwMode="auto">
          <a:xfrm>
            <a:off x="4197350" y="2514600"/>
            <a:ext cx="12700" cy="11113"/>
          </a:xfrm>
          <a:custGeom>
            <a:avLst/>
            <a:gdLst>
              <a:gd name="T0" fmla="*/ 0 w 25"/>
              <a:gd name="T1" fmla="*/ 2147483646 h 22"/>
              <a:gd name="T2" fmla="*/ 2147483646 w 25"/>
              <a:gd name="T3" fmla="*/ 2147483646 h 22"/>
              <a:gd name="T4" fmla="*/ 2147483646 w 25"/>
              <a:gd name="T5" fmla="*/ 0 h 22"/>
              <a:gd name="T6" fmla="*/ 0 60000 65536"/>
              <a:gd name="T7" fmla="*/ 0 60000 65536"/>
              <a:gd name="T8" fmla="*/ 0 60000 65536"/>
            </a:gdLst>
            <a:ahLst/>
            <a:cxnLst>
              <a:cxn ang="T6">
                <a:pos x="T0" y="T1"/>
              </a:cxn>
              <a:cxn ang="T7">
                <a:pos x="T2" y="T3"/>
              </a:cxn>
              <a:cxn ang="T8">
                <a:pos x="T4" y="T5"/>
              </a:cxn>
            </a:cxnLst>
            <a:rect l="0" t="0" r="r" b="b"/>
            <a:pathLst>
              <a:path w="25" h="22">
                <a:moveTo>
                  <a:pt x="0" y="22"/>
                </a:moveTo>
                <a:lnTo>
                  <a:pt x="16" y="14"/>
                </a:lnTo>
                <a:lnTo>
                  <a:pt x="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06" name="Line 562"/>
          <p:cNvSpPr>
            <a:spLocks noChangeShapeType="1"/>
          </p:cNvSpPr>
          <p:nvPr/>
        </p:nvSpPr>
        <p:spPr bwMode="auto">
          <a:xfrm>
            <a:off x="4279900" y="253523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07" name="Line 563"/>
          <p:cNvSpPr>
            <a:spLocks noChangeShapeType="1"/>
          </p:cNvSpPr>
          <p:nvPr/>
        </p:nvSpPr>
        <p:spPr bwMode="auto">
          <a:xfrm flipV="1">
            <a:off x="4064000" y="2520950"/>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08" name="Line 564"/>
          <p:cNvSpPr>
            <a:spLocks noChangeShapeType="1"/>
          </p:cNvSpPr>
          <p:nvPr/>
        </p:nvSpPr>
        <p:spPr bwMode="auto">
          <a:xfrm flipV="1">
            <a:off x="4044950" y="2414588"/>
            <a:ext cx="1588"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09" name="Line 565"/>
          <p:cNvSpPr>
            <a:spLocks noChangeShapeType="1"/>
          </p:cNvSpPr>
          <p:nvPr/>
        </p:nvSpPr>
        <p:spPr bwMode="auto">
          <a:xfrm>
            <a:off x="4746625" y="3081338"/>
            <a:ext cx="3333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10" name="Freeform 566"/>
          <p:cNvSpPr>
            <a:spLocks/>
          </p:cNvSpPr>
          <p:nvPr/>
        </p:nvSpPr>
        <p:spPr bwMode="auto">
          <a:xfrm>
            <a:off x="4697413" y="3097213"/>
            <a:ext cx="144462" cy="117475"/>
          </a:xfrm>
          <a:custGeom>
            <a:avLst/>
            <a:gdLst>
              <a:gd name="T0" fmla="*/ 2147483646 w 273"/>
              <a:gd name="T1" fmla="*/ 0 h 223"/>
              <a:gd name="T2" fmla="*/ 2147483646 w 273"/>
              <a:gd name="T3" fmla="*/ 2147483646 h 223"/>
              <a:gd name="T4" fmla="*/ 2147483646 w 273"/>
              <a:gd name="T5" fmla="*/ 2147483646 h 223"/>
              <a:gd name="T6" fmla="*/ 2147483646 w 273"/>
              <a:gd name="T7" fmla="*/ 2147483646 h 223"/>
              <a:gd name="T8" fmla="*/ 2147483646 w 273"/>
              <a:gd name="T9" fmla="*/ 2147483646 h 223"/>
              <a:gd name="T10" fmla="*/ 0 w 273"/>
              <a:gd name="T11" fmla="*/ 2147483646 h 223"/>
              <a:gd name="T12" fmla="*/ 2147483646 w 273"/>
              <a:gd name="T13" fmla="*/ 2147483646 h 223"/>
              <a:gd name="T14" fmla="*/ 2147483646 w 273"/>
              <a:gd name="T15" fmla="*/ 2147483646 h 223"/>
              <a:gd name="T16" fmla="*/ 2147483646 w 273"/>
              <a:gd name="T17" fmla="*/ 2147483646 h 223"/>
              <a:gd name="T18" fmla="*/ 2147483646 w 273"/>
              <a:gd name="T19" fmla="*/ 2147483646 h 223"/>
              <a:gd name="T20" fmla="*/ 2147483646 w 273"/>
              <a:gd name="T21" fmla="*/ 2147483646 h 223"/>
              <a:gd name="T22" fmla="*/ 2147483646 w 273"/>
              <a:gd name="T23" fmla="*/ 2147483646 h 223"/>
              <a:gd name="T24" fmla="*/ 2147483646 w 273"/>
              <a:gd name="T25" fmla="*/ 2147483646 h 223"/>
              <a:gd name="T26" fmla="*/ 2147483646 w 273"/>
              <a:gd name="T27" fmla="*/ 2147483646 h 223"/>
              <a:gd name="T28" fmla="*/ 2147483646 w 273"/>
              <a:gd name="T29" fmla="*/ 2147483646 h 223"/>
              <a:gd name="T30" fmla="*/ 2147483646 w 273"/>
              <a:gd name="T31" fmla="*/ 2147483646 h 223"/>
              <a:gd name="T32" fmla="*/ 2147483646 w 273"/>
              <a:gd name="T33" fmla="*/ 2147483646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3" h="223">
                <a:moveTo>
                  <a:pt x="151" y="0"/>
                </a:moveTo>
                <a:lnTo>
                  <a:pt x="170" y="4"/>
                </a:lnTo>
                <a:lnTo>
                  <a:pt x="121" y="175"/>
                </a:lnTo>
                <a:lnTo>
                  <a:pt x="131" y="176"/>
                </a:lnTo>
                <a:lnTo>
                  <a:pt x="121" y="209"/>
                </a:lnTo>
                <a:lnTo>
                  <a:pt x="0" y="182"/>
                </a:lnTo>
                <a:lnTo>
                  <a:pt x="9" y="150"/>
                </a:lnTo>
                <a:lnTo>
                  <a:pt x="131" y="176"/>
                </a:lnTo>
                <a:lnTo>
                  <a:pt x="146" y="178"/>
                </a:lnTo>
                <a:lnTo>
                  <a:pt x="259" y="223"/>
                </a:lnTo>
                <a:lnTo>
                  <a:pt x="273" y="195"/>
                </a:lnTo>
                <a:lnTo>
                  <a:pt x="161" y="149"/>
                </a:lnTo>
                <a:lnTo>
                  <a:pt x="146" y="178"/>
                </a:lnTo>
                <a:lnTo>
                  <a:pt x="149" y="168"/>
                </a:lnTo>
                <a:lnTo>
                  <a:pt x="264" y="214"/>
                </a:lnTo>
                <a:lnTo>
                  <a:pt x="268" y="204"/>
                </a:lnTo>
                <a:lnTo>
                  <a:pt x="155" y="1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11" name="Line 567"/>
          <p:cNvSpPr>
            <a:spLocks noChangeShapeType="1"/>
          </p:cNvSpPr>
          <p:nvPr/>
        </p:nvSpPr>
        <p:spPr bwMode="auto">
          <a:xfrm flipH="1">
            <a:off x="4772025" y="3197225"/>
            <a:ext cx="17463"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12" name="Freeform 568"/>
          <p:cNvSpPr>
            <a:spLocks/>
          </p:cNvSpPr>
          <p:nvPr/>
        </p:nvSpPr>
        <p:spPr bwMode="auto">
          <a:xfrm>
            <a:off x="4745038" y="3206750"/>
            <a:ext cx="77787" cy="20638"/>
          </a:xfrm>
          <a:custGeom>
            <a:avLst/>
            <a:gdLst>
              <a:gd name="T0" fmla="*/ 2147483646 w 148"/>
              <a:gd name="T1" fmla="*/ 2147483646 h 40"/>
              <a:gd name="T2" fmla="*/ 0 w 148"/>
              <a:gd name="T3" fmla="*/ 2147483646 h 40"/>
              <a:gd name="T4" fmla="*/ 2147483646 w 148"/>
              <a:gd name="T5" fmla="*/ 0 h 40"/>
              <a:gd name="T6" fmla="*/ 2147483646 w 148"/>
              <a:gd name="T7" fmla="*/ 2147483646 h 40"/>
              <a:gd name="T8" fmla="*/ 2147483646 w 148"/>
              <a:gd name="T9" fmla="*/ 2147483646 h 40"/>
              <a:gd name="T10" fmla="*/ 2147483646 w 148"/>
              <a:gd name="T11" fmla="*/ 2147483646 h 40"/>
              <a:gd name="T12" fmla="*/ 2147483646 w 148"/>
              <a:gd name="T13" fmla="*/ 2147483646 h 40"/>
              <a:gd name="T14" fmla="*/ 2147483646 w 148"/>
              <a:gd name="T15" fmla="*/ 2147483646 h 40"/>
              <a:gd name="T16" fmla="*/ 2147483646 w 148"/>
              <a:gd name="T17" fmla="*/ 2147483646 h 40"/>
              <a:gd name="T18" fmla="*/ 2147483646 w 148"/>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8" h="40">
                <a:moveTo>
                  <a:pt x="61" y="22"/>
                </a:moveTo>
                <a:lnTo>
                  <a:pt x="0" y="9"/>
                </a:lnTo>
                <a:lnTo>
                  <a:pt x="4" y="0"/>
                </a:lnTo>
                <a:lnTo>
                  <a:pt x="66" y="13"/>
                </a:lnTo>
                <a:lnTo>
                  <a:pt x="67" y="13"/>
                </a:lnTo>
                <a:lnTo>
                  <a:pt x="128" y="36"/>
                </a:lnTo>
                <a:lnTo>
                  <a:pt x="125" y="40"/>
                </a:lnTo>
                <a:lnTo>
                  <a:pt x="143" y="6"/>
                </a:lnTo>
                <a:lnTo>
                  <a:pt x="148" y="7"/>
                </a:lnTo>
                <a:lnTo>
                  <a:pt x="131"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13" name="Line 569"/>
          <p:cNvSpPr>
            <a:spLocks noChangeShapeType="1"/>
          </p:cNvSpPr>
          <p:nvPr/>
        </p:nvSpPr>
        <p:spPr bwMode="auto">
          <a:xfrm flipV="1">
            <a:off x="4849813" y="3189288"/>
            <a:ext cx="28575"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14" name="Freeform 570"/>
          <p:cNvSpPr>
            <a:spLocks/>
          </p:cNvSpPr>
          <p:nvPr/>
        </p:nvSpPr>
        <p:spPr bwMode="auto">
          <a:xfrm>
            <a:off x="4865688" y="3167063"/>
            <a:ext cx="66675" cy="36512"/>
          </a:xfrm>
          <a:custGeom>
            <a:avLst/>
            <a:gdLst>
              <a:gd name="T0" fmla="*/ 0 w 127"/>
              <a:gd name="T1" fmla="*/ 2147483646 h 68"/>
              <a:gd name="T2" fmla="*/ 2147483646 w 127"/>
              <a:gd name="T3" fmla="*/ 0 h 68"/>
              <a:gd name="T4" fmla="*/ 2147483646 w 127"/>
              <a:gd name="T5" fmla="*/ 2147483646 h 68"/>
              <a:gd name="T6" fmla="*/ 2147483646 w 127"/>
              <a:gd name="T7" fmla="*/ 2147483646 h 68"/>
              <a:gd name="T8" fmla="*/ 2147483646 w 127"/>
              <a:gd name="T9" fmla="*/ 2147483646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68">
                <a:moveTo>
                  <a:pt x="0" y="29"/>
                </a:moveTo>
                <a:lnTo>
                  <a:pt x="22" y="0"/>
                </a:lnTo>
                <a:lnTo>
                  <a:pt x="127" y="60"/>
                </a:lnTo>
                <a:lnTo>
                  <a:pt x="119" y="68"/>
                </a:lnTo>
                <a:lnTo>
                  <a:pt x="15"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15" name="Freeform 571"/>
          <p:cNvSpPr>
            <a:spLocks/>
          </p:cNvSpPr>
          <p:nvPr/>
        </p:nvSpPr>
        <p:spPr bwMode="auto">
          <a:xfrm>
            <a:off x="4865688" y="3176588"/>
            <a:ext cx="58737" cy="36512"/>
          </a:xfrm>
          <a:custGeom>
            <a:avLst/>
            <a:gdLst>
              <a:gd name="T0" fmla="*/ 2147483646 w 112"/>
              <a:gd name="T1" fmla="*/ 0 h 69"/>
              <a:gd name="T2" fmla="*/ 2147483646 w 112"/>
              <a:gd name="T3" fmla="*/ 2147483646 h 69"/>
              <a:gd name="T4" fmla="*/ 2147483646 w 112"/>
              <a:gd name="T5" fmla="*/ 2147483646 h 69"/>
              <a:gd name="T6" fmla="*/ 0 w 112"/>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69">
                <a:moveTo>
                  <a:pt x="8" y="0"/>
                </a:moveTo>
                <a:lnTo>
                  <a:pt x="112" y="60"/>
                </a:lnTo>
                <a:lnTo>
                  <a:pt x="105" y="69"/>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16" name="Line 572"/>
          <p:cNvSpPr>
            <a:spLocks noChangeShapeType="1"/>
          </p:cNvSpPr>
          <p:nvPr/>
        </p:nvSpPr>
        <p:spPr bwMode="auto">
          <a:xfrm>
            <a:off x="4867275" y="3203575"/>
            <a:ext cx="28575"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17" name="Freeform 573"/>
          <p:cNvSpPr>
            <a:spLocks/>
          </p:cNvSpPr>
          <p:nvPr/>
        </p:nvSpPr>
        <p:spPr bwMode="auto">
          <a:xfrm>
            <a:off x="4697413" y="3232150"/>
            <a:ext cx="201612" cy="42863"/>
          </a:xfrm>
          <a:custGeom>
            <a:avLst/>
            <a:gdLst>
              <a:gd name="T0" fmla="*/ 2147483646 w 380"/>
              <a:gd name="T1" fmla="*/ 0 h 83"/>
              <a:gd name="T2" fmla="*/ 2147483646 w 380"/>
              <a:gd name="T3" fmla="*/ 0 h 83"/>
              <a:gd name="T4" fmla="*/ 2147483646 w 380"/>
              <a:gd name="T5" fmla="*/ 2147483646 h 83"/>
              <a:gd name="T6" fmla="*/ 0 w 380"/>
              <a:gd name="T7" fmla="*/ 2147483646 h 83"/>
              <a:gd name="T8" fmla="*/ 0 w 380"/>
              <a:gd name="T9" fmla="*/ 2147483646 h 83"/>
              <a:gd name="T10" fmla="*/ 2147483646 w 380"/>
              <a:gd name="T11" fmla="*/ 2147483646 h 83"/>
              <a:gd name="T12" fmla="*/ 0 w 380"/>
              <a:gd name="T13" fmla="*/ 2147483646 h 83"/>
              <a:gd name="T14" fmla="*/ 2147483646 w 380"/>
              <a:gd name="T15" fmla="*/ 2147483646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83">
                <a:moveTo>
                  <a:pt x="369" y="0"/>
                </a:moveTo>
                <a:lnTo>
                  <a:pt x="6" y="0"/>
                </a:lnTo>
                <a:lnTo>
                  <a:pt x="6" y="17"/>
                </a:lnTo>
                <a:lnTo>
                  <a:pt x="0" y="26"/>
                </a:lnTo>
                <a:lnTo>
                  <a:pt x="0" y="36"/>
                </a:lnTo>
                <a:lnTo>
                  <a:pt x="6" y="43"/>
                </a:lnTo>
                <a:lnTo>
                  <a:pt x="0" y="83"/>
                </a:lnTo>
                <a:lnTo>
                  <a:pt x="380" y="8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18" name="Line 574"/>
          <p:cNvSpPr>
            <a:spLocks noChangeShapeType="1"/>
          </p:cNvSpPr>
          <p:nvPr/>
        </p:nvSpPr>
        <p:spPr bwMode="auto">
          <a:xfrm flipH="1">
            <a:off x="4700588" y="3254375"/>
            <a:ext cx="1920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19" name="Freeform 575"/>
          <p:cNvSpPr>
            <a:spLocks/>
          </p:cNvSpPr>
          <p:nvPr/>
        </p:nvSpPr>
        <p:spPr bwMode="auto">
          <a:xfrm>
            <a:off x="4659313" y="3182938"/>
            <a:ext cx="125412" cy="84137"/>
          </a:xfrm>
          <a:custGeom>
            <a:avLst/>
            <a:gdLst>
              <a:gd name="T0" fmla="*/ 2147483646 w 237"/>
              <a:gd name="T1" fmla="*/ 2147483646 h 161"/>
              <a:gd name="T2" fmla="*/ 2147483646 w 237"/>
              <a:gd name="T3" fmla="*/ 2147483646 h 161"/>
              <a:gd name="T4" fmla="*/ 0 w 237"/>
              <a:gd name="T5" fmla="*/ 2147483646 h 161"/>
              <a:gd name="T6" fmla="*/ 2147483646 w 237"/>
              <a:gd name="T7" fmla="*/ 2147483646 h 161"/>
              <a:gd name="T8" fmla="*/ 2147483646 w 237"/>
              <a:gd name="T9" fmla="*/ 2147483646 h 161"/>
              <a:gd name="T10" fmla="*/ 2147483646 w 237"/>
              <a:gd name="T11" fmla="*/ 2147483646 h 161"/>
              <a:gd name="T12" fmla="*/ 2147483646 w 237"/>
              <a:gd name="T13" fmla="*/ 2147483646 h 161"/>
              <a:gd name="T14" fmla="*/ 2147483646 w 237"/>
              <a:gd name="T15" fmla="*/ 2147483646 h 161"/>
              <a:gd name="T16" fmla="*/ 2147483646 w 237"/>
              <a:gd name="T17" fmla="*/ 2147483646 h 161"/>
              <a:gd name="T18" fmla="*/ 2147483646 w 237"/>
              <a:gd name="T19" fmla="*/ 2147483646 h 161"/>
              <a:gd name="T20" fmla="*/ 2147483646 w 237"/>
              <a:gd name="T21" fmla="*/ 2147483646 h 161"/>
              <a:gd name="T22" fmla="*/ 2147483646 w 237"/>
              <a:gd name="T23" fmla="*/ 2147483646 h 161"/>
              <a:gd name="T24" fmla="*/ 2147483646 w 237"/>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 h="161">
                <a:moveTo>
                  <a:pt x="66" y="129"/>
                </a:moveTo>
                <a:lnTo>
                  <a:pt x="59" y="161"/>
                </a:lnTo>
                <a:lnTo>
                  <a:pt x="0" y="148"/>
                </a:lnTo>
                <a:lnTo>
                  <a:pt x="29" y="57"/>
                </a:lnTo>
                <a:lnTo>
                  <a:pt x="66" y="14"/>
                </a:lnTo>
                <a:lnTo>
                  <a:pt x="75" y="8"/>
                </a:lnTo>
                <a:lnTo>
                  <a:pt x="196" y="35"/>
                </a:lnTo>
                <a:lnTo>
                  <a:pt x="196" y="39"/>
                </a:lnTo>
                <a:lnTo>
                  <a:pt x="233" y="48"/>
                </a:lnTo>
                <a:lnTo>
                  <a:pt x="237" y="38"/>
                </a:lnTo>
                <a:lnTo>
                  <a:pt x="197" y="29"/>
                </a:lnTo>
                <a:lnTo>
                  <a:pt x="199" y="26"/>
                </a:lnTo>
                <a:lnTo>
                  <a:pt x="7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20" name="Freeform 576"/>
          <p:cNvSpPr>
            <a:spLocks/>
          </p:cNvSpPr>
          <p:nvPr/>
        </p:nvSpPr>
        <p:spPr bwMode="auto">
          <a:xfrm>
            <a:off x="4702175" y="3195638"/>
            <a:ext cx="182563" cy="36512"/>
          </a:xfrm>
          <a:custGeom>
            <a:avLst/>
            <a:gdLst>
              <a:gd name="T0" fmla="*/ 2147483646 w 344"/>
              <a:gd name="T1" fmla="*/ 0 h 67"/>
              <a:gd name="T2" fmla="*/ 0 w 344"/>
              <a:gd name="T3" fmla="*/ 2147483646 h 67"/>
              <a:gd name="T4" fmla="*/ 2147483646 w 344"/>
              <a:gd name="T5" fmla="*/ 2147483646 h 67"/>
              <a:gd name="T6" fmla="*/ 2147483646 w 344"/>
              <a:gd name="T7" fmla="*/ 2147483646 h 67"/>
              <a:gd name="T8" fmla="*/ 2147483646 w 344"/>
              <a:gd name="T9" fmla="*/ 2147483646 h 67"/>
              <a:gd name="T10" fmla="*/ 2147483646 w 344"/>
              <a:gd name="T11" fmla="*/ 2147483646 h 67"/>
              <a:gd name="T12" fmla="*/ 2147483646 w 344"/>
              <a:gd name="T13" fmla="*/ 2147483646 h 67"/>
              <a:gd name="T14" fmla="*/ 2147483646 w 344"/>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67">
                <a:moveTo>
                  <a:pt x="20" y="0"/>
                </a:moveTo>
                <a:lnTo>
                  <a:pt x="0" y="67"/>
                </a:lnTo>
                <a:lnTo>
                  <a:pt x="13" y="67"/>
                </a:lnTo>
                <a:lnTo>
                  <a:pt x="17" y="59"/>
                </a:lnTo>
                <a:lnTo>
                  <a:pt x="340" y="59"/>
                </a:lnTo>
                <a:lnTo>
                  <a:pt x="344" y="67"/>
                </a:lnTo>
                <a:lnTo>
                  <a:pt x="341" y="63"/>
                </a:lnTo>
                <a:lnTo>
                  <a:pt x="15" y="6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21" name="Line 577"/>
          <p:cNvSpPr>
            <a:spLocks noChangeShapeType="1"/>
          </p:cNvSpPr>
          <p:nvPr/>
        </p:nvSpPr>
        <p:spPr bwMode="auto">
          <a:xfrm>
            <a:off x="4708525" y="3213100"/>
            <a:ext cx="3333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2" name="Line 578"/>
          <p:cNvSpPr>
            <a:spLocks noChangeShapeType="1"/>
          </p:cNvSpPr>
          <p:nvPr/>
        </p:nvSpPr>
        <p:spPr bwMode="auto">
          <a:xfrm flipV="1">
            <a:off x="4740275" y="3203575"/>
            <a:ext cx="6350"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3" name="Line 579"/>
          <p:cNvSpPr>
            <a:spLocks noChangeShapeType="1"/>
          </p:cNvSpPr>
          <p:nvPr/>
        </p:nvSpPr>
        <p:spPr bwMode="auto">
          <a:xfrm flipH="1">
            <a:off x="4749800" y="3213100"/>
            <a:ext cx="6350"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4" name="Line 580"/>
          <p:cNvSpPr>
            <a:spLocks noChangeShapeType="1"/>
          </p:cNvSpPr>
          <p:nvPr/>
        </p:nvSpPr>
        <p:spPr bwMode="auto">
          <a:xfrm flipV="1">
            <a:off x="4702175" y="3208338"/>
            <a:ext cx="6350"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5" name="Line 581"/>
          <p:cNvSpPr>
            <a:spLocks noChangeShapeType="1"/>
          </p:cNvSpPr>
          <p:nvPr/>
        </p:nvSpPr>
        <p:spPr bwMode="auto">
          <a:xfrm flipH="1" flipV="1">
            <a:off x="4675188" y="3213100"/>
            <a:ext cx="269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6" name="Line 582"/>
          <p:cNvSpPr>
            <a:spLocks noChangeShapeType="1"/>
          </p:cNvSpPr>
          <p:nvPr/>
        </p:nvSpPr>
        <p:spPr bwMode="auto">
          <a:xfrm>
            <a:off x="4700588" y="3240088"/>
            <a:ext cx="1920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7" name="Line 583"/>
          <p:cNvSpPr>
            <a:spLocks noChangeShapeType="1"/>
          </p:cNvSpPr>
          <p:nvPr/>
        </p:nvSpPr>
        <p:spPr bwMode="auto">
          <a:xfrm flipV="1">
            <a:off x="4889500" y="3206750"/>
            <a:ext cx="19050"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8" name="Line 584"/>
          <p:cNvSpPr>
            <a:spLocks noChangeShapeType="1"/>
          </p:cNvSpPr>
          <p:nvPr/>
        </p:nvSpPr>
        <p:spPr bwMode="auto">
          <a:xfrm flipV="1">
            <a:off x="4921250" y="3198813"/>
            <a:ext cx="11113"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29" name="Line 585"/>
          <p:cNvSpPr>
            <a:spLocks noChangeShapeType="1"/>
          </p:cNvSpPr>
          <p:nvPr/>
        </p:nvSpPr>
        <p:spPr bwMode="auto">
          <a:xfrm flipV="1">
            <a:off x="4918075" y="3105150"/>
            <a:ext cx="65088" cy="857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30" name="Line 586"/>
          <p:cNvSpPr>
            <a:spLocks noChangeShapeType="1"/>
          </p:cNvSpPr>
          <p:nvPr/>
        </p:nvSpPr>
        <p:spPr bwMode="auto">
          <a:xfrm flipH="1" flipV="1">
            <a:off x="4948238" y="3097213"/>
            <a:ext cx="2857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31" name="Freeform 587"/>
          <p:cNvSpPr>
            <a:spLocks/>
          </p:cNvSpPr>
          <p:nvPr/>
        </p:nvSpPr>
        <p:spPr bwMode="auto">
          <a:xfrm>
            <a:off x="4829175" y="3097213"/>
            <a:ext cx="49213" cy="96837"/>
          </a:xfrm>
          <a:custGeom>
            <a:avLst/>
            <a:gdLst>
              <a:gd name="T0" fmla="*/ 2147483646 w 94"/>
              <a:gd name="T1" fmla="*/ 2147483646 h 185"/>
              <a:gd name="T2" fmla="*/ 0 w 94"/>
              <a:gd name="T3" fmla="*/ 2147483646 h 185"/>
              <a:gd name="T4" fmla="*/ 2147483646 w 94"/>
              <a:gd name="T5" fmla="*/ 2147483646 h 185"/>
              <a:gd name="T6" fmla="*/ 2147483646 w 94"/>
              <a:gd name="T7" fmla="*/ 2147483646 h 185"/>
              <a:gd name="T8" fmla="*/ 2147483646 w 94"/>
              <a:gd name="T9" fmla="*/ 2147483646 h 185"/>
              <a:gd name="T10" fmla="*/ 2147483646 w 94"/>
              <a:gd name="T11" fmla="*/ 2147483646 h 185"/>
              <a:gd name="T12" fmla="*/ 2147483646 w 94"/>
              <a:gd name="T13" fmla="*/ 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85">
                <a:moveTo>
                  <a:pt x="94" y="10"/>
                </a:moveTo>
                <a:lnTo>
                  <a:pt x="0" y="184"/>
                </a:lnTo>
                <a:lnTo>
                  <a:pt x="3" y="185"/>
                </a:lnTo>
                <a:lnTo>
                  <a:pt x="94" y="17"/>
                </a:lnTo>
                <a:lnTo>
                  <a:pt x="89" y="16"/>
                </a:lnTo>
                <a:lnTo>
                  <a:pt x="86" y="2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32" name="Line 588"/>
          <p:cNvSpPr>
            <a:spLocks noChangeShapeType="1"/>
          </p:cNvSpPr>
          <p:nvPr/>
        </p:nvSpPr>
        <p:spPr bwMode="auto">
          <a:xfrm>
            <a:off x="4872038" y="3113088"/>
            <a:ext cx="31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33" name="Line 589"/>
          <p:cNvSpPr>
            <a:spLocks noChangeShapeType="1"/>
          </p:cNvSpPr>
          <p:nvPr/>
        </p:nvSpPr>
        <p:spPr bwMode="auto">
          <a:xfrm flipH="1" flipV="1">
            <a:off x="4775200" y="3105150"/>
            <a:ext cx="95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34" name="Line 590"/>
          <p:cNvSpPr>
            <a:spLocks noChangeShapeType="1"/>
          </p:cNvSpPr>
          <p:nvPr/>
        </p:nvSpPr>
        <p:spPr bwMode="auto">
          <a:xfrm>
            <a:off x="4892675" y="3232150"/>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35" name="Freeform 591"/>
          <p:cNvSpPr>
            <a:spLocks/>
          </p:cNvSpPr>
          <p:nvPr/>
        </p:nvSpPr>
        <p:spPr bwMode="auto">
          <a:xfrm>
            <a:off x="4892675" y="3251200"/>
            <a:ext cx="6350" cy="23813"/>
          </a:xfrm>
          <a:custGeom>
            <a:avLst/>
            <a:gdLst>
              <a:gd name="T0" fmla="*/ 2147483646 w 11"/>
              <a:gd name="T1" fmla="*/ 0 h 47"/>
              <a:gd name="T2" fmla="*/ 0 w 11"/>
              <a:gd name="T3" fmla="*/ 2147483646 h 47"/>
              <a:gd name="T4" fmla="*/ 2147483646 w 11"/>
              <a:gd name="T5" fmla="*/ 2147483646 h 47"/>
              <a:gd name="T6" fmla="*/ 0 60000 65536"/>
              <a:gd name="T7" fmla="*/ 0 60000 65536"/>
              <a:gd name="T8" fmla="*/ 0 60000 65536"/>
            </a:gdLst>
            <a:ahLst/>
            <a:cxnLst>
              <a:cxn ang="T6">
                <a:pos x="T0" y="T1"/>
              </a:cxn>
              <a:cxn ang="T7">
                <a:pos x="T2" y="T3"/>
              </a:cxn>
              <a:cxn ang="T8">
                <a:pos x="T4" y="T5"/>
              </a:cxn>
            </a:cxnLst>
            <a:rect l="0" t="0" r="r" b="b"/>
            <a:pathLst>
              <a:path w="11" h="47">
                <a:moveTo>
                  <a:pt x="7" y="0"/>
                </a:moveTo>
                <a:lnTo>
                  <a:pt x="0" y="7"/>
                </a:lnTo>
                <a:lnTo>
                  <a:pt x="11"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36" name="Freeform 592"/>
          <p:cNvSpPr>
            <a:spLocks/>
          </p:cNvSpPr>
          <p:nvPr/>
        </p:nvSpPr>
        <p:spPr bwMode="auto">
          <a:xfrm>
            <a:off x="4892675" y="3240088"/>
            <a:ext cx="3175" cy="11112"/>
          </a:xfrm>
          <a:custGeom>
            <a:avLst/>
            <a:gdLst>
              <a:gd name="T0" fmla="*/ 2147483646 w 7"/>
              <a:gd name="T1" fmla="*/ 2147483646 h 19"/>
              <a:gd name="T2" fmla="*/ 2147483646 w 7"/>
              <a:gd name="T3" fmla="*/ 2147483646 h 19"/>
              <a:gd name="T4" fmla="*/ 0 w 7"/>
              <a:gd name="T5" fmla="*/ 0 h 19"/>
              <a:gd name="T6" fmla="*/ 0 60000 65536"/>
              <a:gd name="T7" fmla="*/ 0 60000 65536"/>
              <a:gd name="T8" fmla="*/ 0 60000 65536"/>
            </a:gdLst>
            <a:ahLst/>
            <a:cxnLst>
              <a:cxn ang="T6">
                <a:pos x="T0" y="T1"/>
              </a:cxn>
              <a:cxn ang="T7">
                <a:pos x="T2" y="T3"/>
              </a:cxn>
              <a:cxn ang="T8">
                <a:pos x="T4" y="T5"/>
              </a:cxn>
            </a:cxnLst>
            <a:rect l="0" t="0" r="r" b="b"/>
            <a:pathLst>
              <a:path w="7" h="19">
                <a:moveTo>
                  <a:pt x="7" y="19"/>
                </a:moveTo>
                <a:lnTo>
                  <a:pt x="7" y="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37" name="Freeform 593"/>
          <p:cNvSpPr>
            <a:spLocks/>
          </p:cNvSpPr>
          <p:nvPr/>
        </p:nvSpPr>
        <p:spPr bwMode="auto">
          <a:xfrm>
            <a:off x="2055813" y="2619375"/>
            <a:ext cx="30162" cy="157163"/>
          </a:xfrm>
          <a:custGeom>
            <a:avLst/>
            <a:gdLst>
              <a:gd name="T0" fmla="*/ 2147483646 w 58"/>
              <a:gd name="T1" fmla="*/ 2147483646 h 297"/>
              <a:gd name="T2" fmla="*/ 2147483646 w 58"/>
              <a:gd name="T3" fmla="*/ 2147483646 h 297"/>
              <a:gd name="T4" fmla="*/ 2147483646 w 58"/>
              <a:gd name="T5" fmla="*/ 2147483646 h 297"/>
              <a:gd name="T6" fmla="*/ 2147483646 w 58"/>
              <a:gd name="T7" fmla="*/ 0 h 297"/>
              <a:gd name="T8" fmla="*/ 2147483646 w 58"/>
              <a:gd name="T9" fmla="*/ 2147483646 h 297"/>
              <a:gd name="T10" fmla="*/ 0 w 58"/>
              <a:gd name="T11" fmla="*/ 2147483646 h 2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97">
                <a:moveTo>
                  <a:pt x="3" y="297"/>
                </a:moveTo>
                <a:lnTo>
                  <a:pt x="3" y="92"/>
                </a:lnTo>
                <a:lnTo>
                  <a:pt x="57" y="9"/>
                </a:lnTo>
                <a:lnTo>
                  <a:pt x="58" y="0"/>
                </a:lnTo>
                <a:lnTo>
                  <a:pt x="52" y="7"/>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38" name="Freeform 594"/>
          <p:cNvSpPr>
            <a:spLocks/>
          </p:cNvSpPr>
          <p:nvPr/>
        </p:nvSpPr>
        <p:spPr bwMode="auto">
          <a:xfrm>
            <a:off x="1987550" y="2608263"/>
            <a:ext cx="58738" cy="20637"/>
          </a:xfrm>
          <a:custGeom>
            <a:avLst/>
            <a:gdLst>
              <a:gd name="T0" fmla="*/ 2147483646 w 112"/>
              <a:gd name="T1" fmla="*/ 2147483646 h 39"/>
              <a:gd name="T2" fmla="*/ 2147483646 w 112"/>
              <a:gd name="T3" fmla="*/ 2147483646 h 39"/>
              <a:gd name="T4" fmla="*/ 2147483646 w 112"/>
              <a:gd name="T5" fmla="*/ 2147483646 h 39"/>
              <a:gd name="T6" fmla="*/ 2147483646 w 112"/>
              <a:gd name="T7" fmla="*/ 2147483646 h 39"/>
              <a:gd name="T8" fmla="*/ 2147483646 w 112"/>
              <a:gd name="T9" fmla="*/ 0 h 39"/>
              <a:gd name="T10" fmla="*/ 2147483646 w 112"/>
              <a:gd name="T11" fmla="*/ 2147483646 h 39"/>
              <a:gd name="T12" fmla="*/ 2147483646 w 112"/>
              <a:gd name="T13" fmla="*/ 2147483646 h 39"/>
              <a:gd name="T14" fmla="*/ 2147483646 w 112"/>
              <a:gd name="T15" fmla="*/ 2147483646 h 39"/>
              <a:gd name="T16" fmla="*/ 2147483646 w 112"/>
              <a:gd name="T17" fmla="*/ 2147483646 h 39"/>
              <a:gd name="T18" fmla="*/ 2147483646 w 112"/>
              <a:gd name="T19" fmla="*/ 2147483646 h 39"/>
              <a:gd name="T20" fmla="*/ 2147483646 w 112"/>
              <a:gd name="T21" fmla="*/ 2147483646 h 39"/>
              <a:gd name="T22" fmla="*/ 2147483646 w 112"/>
              <a:gd name="T23" fmla="*/ 2147483646 h 39"/>
              <a:gd name="T24" fmla="*/ 2147483646 w 112"/>
              <a:gd name="T25" fmla="*/ 2147483646 h 39"/>
              <a:gd name="T26" fmla="*/ 0 w 112"/>
              <a:gd name="T27" fmla="*/ 2147483646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39">
                <a:moveTo>
                  <a:pt x="106" y="39"/>
                </a:moveTo>
                <a:lnTo>
                  <a:pt x="108" y="32"/>
                </a:lnTo>
                <a:lnTo>
                  <a:pt x="112" y="12"/>
                </a:lnTo>
                <a:lnTo>
                  <a:pt x="108" y="6"/>
                </a:lnTo>
                <a:lnTo>
                  <a:pt x="112" y="0"/>
                </a:lnTo>
                <a:lnTo>
                  <a:pt x="108" y="6"/>
                </a:lnTo>
                <a:lnTo>
                  <a:pt x="104" y="10"/>
                </a:lnTo>
                <a:lnTo>
                  <a:pt x="31" y="19"/>
                </a:lnTo>
                <a:lnTo>
                  <a:pt x="24" y="18"/>
                </a:lnTo>
                <a:lnTo>
                  <a:pt x="19" y="13"/>
                </a:lnTo>
                <a:lnTo>
                  <a:pt x="19" y="20"/>
                </a:lnTo>
                <a:lnTo>
                  <a:pt x="11" y="22"/>
                </a:lnTo>
                <a:lnTo>
                  <a:pt x="4" y="20"/>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39" name="Freeform 595"/>
          <p:cNvSpPr>
            <a:spLocks/>
          </p:cNvSpPr>
          <p:nvPr/>
        </p:nvSpPr>
        <p:spPr bwMode="auto">
          <a:xfrm>
            <a:off x="1984375" y="2628900"/>
            <a:ext cx="58738" cy="7938"/>
          </a:xfrm>
          <a:custGeom>
            <a:avLst/>
            <a:gdLst>
              <a:gd name="T0" fmla="*/ 0 w 111"/>
              <a:gd name="T1" fmla="*/ 2147483646 h 16"/>
              <a:gd name="T2" fmla="*/ 2147483646 w 111"/>
              <a:gd name="T3" fmla="*/ 2147483646 h 16"/>
              <a:gd name="T4" fmla="*/ 2147483646 w 111"/>
              <a:gd name="T5" fmla="*/ 2147483646 h 16"/>
              <a:gd name="T6" fmla="*/ 2147483646 w 111"/>
              <a:gd name="T7" fmla="*/ 2147483646 h 16"/>
              <a:gd name="T8" fmla="*/ 2147483646 w 111"/>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6">
                <a:moveTo>
                  <a:pt x="0" y="11"/>
                </a:moveTo>
                <a:lnTo>
                  <a:pt x="5" y="16"/>
                </a:lnTo>
                <a:lnTo>
                  <a:pt x="14" y="16"/>
                </a:lnTo>
                <a:lnTo>
                  <a:pt x="105" y="3"/>
                </a:lnTo>
                <a:lnTo>
                  <a:pt x="1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0" name="Freeform 596"/>
          <p:cNvSpPr>
            <a:spLocks/>
          </p:cNvSpPr>
          <p:nvPr/>
        </p:nvSpPr>
        <p:spPr bwMode="auto">
          <a:xfrm>
            <a:off x="1984375" y="2636838"/>
            <a:ext cx="1588" cy="1587"/>
          </a:xfrm>
          <a:custGeom>
            <a:avLst/>
            <a:gdLst>
              <a:gd name="T0" fmla="*/ 2147483646 w 4"/>
              <a:gd name="T1" fmla="*/ 2147483646 h 1"/>
              <a:gd name="T2" fmla="*/ 2147483646 w 4"/>
              <a:gd name="T3" fmla="*/ 2147483646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1"/>
                </a:moveTo>
                <a:lnTo>
                  <a:pt x="2"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1" name="Rectangle 597"/>
          <p:cNvSpPr>
            <a:spLocks noChangeArrowheads="1"/>
          </p:cNvSpPr>
          <p:nvPr/>
        </p:nvSpPr>
        <p:spPr bwMode="auto">
          <a:xfrm>
            <a:off x="1447800" y="5800725"/>
            <a:ext cx="700088"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4742" name="Freeform 598"/>
          <p:cNvSpPr>
            <a:spLocks/>
          </p:cNvSpPr>
          <p:nvPr/>
        </p:nvSpPr>
        <p:spPr bwMode="auto">
          <a:xfrm>
            <a:off x="7366000" y="5797550"/>
            <a:ext cx="69850" cy="71438"/>
          </a:xfrm>
          <a:custGeom>
            <a:avLst/>
            <a:gdLst>
              <a:gd name="T0" fmla="*/ 0 w 134"/>
              <a:gd name="T1" fmla="*/ 2147483646 h 135"/>
              <a:gd name="T2" fmla="*/ 2147483646 w 134"/>
              <a:gd name="T3" fmla="*/ 0 h 135"/>
              <a:gd name="T4" fmla="*/ 2147483646 w 134"/>
              <a:gd name="T5" fmla="*/ 2147483646 h 135"/>
              <a:gd name="T6" fmla="*/ 2147483646 w 134"/>
              <a:gd name="T7" fmla="*/ 2147483646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135">
                <a:moveTo>
                  <a:pt x="0" y="10"/>
                </a:moveTo>
                <a:lnTo>
                  <a:pt x="23" y="0"/>
                </a:lnTo>
                <a:lnTo>
                  <a:pt x="23" y="12"/>
                </a:lnTo>
                <a:lnTo>
                  <a:pt x="134" y="1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3" name="Line 599"/>
          <p:cNvSpPr>
            <a:spLocks noChangeShapeType="1"/>
          </p:cNvSpPr>
          <p:nvPr/>
        </p:nvSpPr>
        <p:spPr bwMode="auto">
          <a:xfrm flipV="1">
            <a:off x="7442200" y="5842000"/>
            <a:ext cx="1588"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44" name="Line 600"/>
          <p:cNvSpPr>
            <a:spLocks noChangeShapeType="1"/>
          </p:cNvSpPr>
          <p:nvPr/>
        </p:nvSpPr>
        <p:spPr bwMode="auto">
          <a:xfrm>
            <a:off x="7451725" y="5842000"/>
            <a:ext cx="60325" cy="666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45" name="Freeform 601"/>
          <p:cNvSpPr>
            <a:spLocks/>
          </p:cNvSpPr>
          <p:nvPr/>
        </p:nvSpPr>
        <p:spPr bwMode="auto">
          <a:xfrm>
            <a:off x="7369175" y="5634038"/>
            <a:ext cx="265113" cy="306387"/>
          </a:xfrm>
          <a:custGeom>
            <a:avLst/>
            <a:gdLst>
              <a:gd name="T0" fmla="*/ 2147483646 w 500"/>
              <a:gd name="T1" fmla="*/ 2147483646 h 579"/>
              <a:gd name="T2" fmla="*/ 2147483646 w 500"/>
              <a:gd name="T3" fmla="*/ 2147483646 h 579"/>
              <a:gd name="T4" fmla="*/ 2147483646 w 500"/>
              <a:gd name="T5" fmla="*/ 2147483646 h 579"/>
              <a:gd name="T6" fmla="*/ 2147483646 w 500"/>
              <a:gd name="T7" fmla="*/ 2147483646 h 579"/>
              <a:gd name="T8" fmla="*/ 2147483646 w 500"/>
              <a:gd name="T9" fmla="*/ 2147483646 h 579"/>
              <a:gd name="T10" fmla="*/ 2147483646 w 500"/>
              <a:gd name="T11" fmla="*/ 2147483646 h 579"/>
              <a:gd name="T12" fmla="*/ 2147483646 w 500"/>
              <a:gd name="T13" fmla="*/ 2147483646 h 579"/>
              <a:gd name="T14" fmla="*/ 2147483646 w 500"/>
              <a:gd name="T15" fmla="*/ 2147483646 h 579"/>
              <a:gd name="T16" fmla="*/ 2147483646 w 500"/>
              <a:gd name="T17" fmla="*/ 2147483646 h 579"/>
              <a:gd name="T18" fmla="*/ 0 w 500"/>
              <a:gd name="T19" fmla="*/ 0 h 579"/>
              <a:gd name="T20" fmla="*/ 0 w 500"/>
              <a:gd name="T21" fmla="*/ 2147483646 h 579"/>
              <a:gd name="T22" fmla="*/ 2147483646 w 500"/>
              <a:gd name="T23" fmla="*/ 2147483646 h 579"/>
              <a:gd name="T24" fmla="*/ 2147483646 w 500"/>
              <a:gd name="T25" fmla="*/ 2147483646 h 579"/>
              <a:gd name="T26" fmla="*/ 2147483646 w 500"/>
              <a:gd name="T27" fmla="*/ 2147483646 h 579"/>
              <a:gd name="T28" fmla="*/ 2147483646 w 500"/>
              <a:gd name="T29" fmla="*/ 2147483646 h 5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0" h="579">
                <a:moveTo>
                  <a:pt x="270" y="579"/>
                </a:moveTo>
                <a:lnTo>
                  <a:pt x="270" y="231"/>
                </a:lnTo>
                <a:lnTo>
                  <a:pt x="280" y="234"/>
                </a:lnTo>
                <a:lnTo>
                  <a:pt x="500" y="149"/>
                </a:lnTo>
                <a:lnTo>
                  <a:pt x="500" y="138"/>
                </a:lnTo>
                <a:lnTo>
                  <a:pt x="281" y="225"/>
                </a:lnTo>
                <a:lnTo>
                  <a:pt x="143" y="157"/>
                </a:lnTo>
                <a:lnTo>
                  <a:pt x="139" y="161"/>
                </a:lnTo>
                <a:lnTo>
                  <a:pt x="139" y="73"/>
                </a:lnTo>
                <a:lnTo>
                  <a:pt x="0" y="0"/>
                </a:lnTo>
                <a:lnTo>
                  <a:pt x="0" y="95"/>
                </a:lnTo>
                <a:lnTo>
                  <a:pt x="138" y="162"/>
                </a:lnTo>
                <a:lnTo>
                  <a:pt x="138" y="504"/>
                </a:lnTo>
                <a:lnTo>
                  <a:pt x="127" y="507"/>
                </a:lnTo>
                <a:lnTo>
                  <a:pt x="127" y="1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6" name="Line 602"/>
          <p:cNvSpPr>
            <a:spLocks noChangeShapeType="1"/>
          </p:cNvSpPr>
          <p:nvPr/>
        </p:nvSpPr>
        <p:spPr bwMode="auto">
          <a:xfrm flipH="1" flipV="1">
            <a:off x="7369175" y="5678488"/>
            <a:ext cx="7302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47" name="Freeform 603"/>
          <p:cNvSpPr>
            <a:spLocks/>
          </p:cNvSpPr>
          <p:nvPr/>
        </p:nvSpPr>
        <p:spPr bwMode="auto">
          <a:xfrm>
            <a:off x="7366000" y="5686425"/>
            <a:ext cx="11113" cy="174625"/>
          </a:xfrm>
          <a:custGeom>
            <a:avLst/>
            <a:gdLst>
              <a:gd name="T0" fmla="*/ 2147483646 w 23"/>
              <a:gd name="T1" fmla="*/ 0 h 331"/>
              <a:gd name="T2" fmla="*/ 0 w 23"/>
              <a:gd name="T3" fmla="*/ 2147483646 h 331"/>
              <a:gd name="T4" fmla="*/ 2147483646 w 23"/>
              <a:gd name="T5" fmla="*/ 2147483646 h 331"/>
              <a:gd name="T6" fmla="*/ 2147483646 w 23"/>
              <a:gd name="T7" fmla="*/ 2147483646 h 331"/>
              <a:gd name="T8" fmla="*/ 2147483646 w 23"/>
              <a:gd name="T9" fmla="*/ 2147483646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31">
                <a:moveTo>
                  <a:pt x="14" y="0"/>
                </a:moveTo>
                <a:lnTo>
                  <a:pt x="0" y="5"/>
                </a:lnTo>
                <a:lnTo>
                  <a:pt x="23" y="14"/>
                </a:lnTo>
                <a:lnTo>
                  <a:pt x="23" y="4"/>
                </a:lnTo>
                <a:lnTo>
                  <a:pt x="23" y="3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8" name="Freeform 604"/>
          <p:cNvSpPr>
            <a:spLocks/>
          </p:cNvSpPr>
          <p:nvPr/>
        </p:nvSpPr>
        <p:spPr bwMode="auto">
          <a:xfrm>
            <a:off x="7366000" y="5803900"/>
            <a:ext cx="11113" cy="44450"/>
          </a:xfrm>
          <a:custGeom>
            <a:avLst/>
            <a:gdLst>
              <a:gd name="T0" fmla="*/ 2147483646 w 23"/>
              <a:gd name="T1" fmla="*/ 2147483646 h 86"/>
              <a:gd name="T2" fmla="*/ 0 w 23"/>
              <a:gd name="T3" fmla="*/ 2147483646 h 86"/>
              <a:gd name="T4" fmla="*/ 0 w 23"/>
              <a:gd name="T5" fmla="*/ 0 h 86"/>
              <a:gd name="T6" fmla="*/ 2147483646 w 23"/>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6">
                <a:moveTo>
                  <a:pt x="23" y="86"/>
                </a:moveTo>
                <a:lnTo>
                  <a:pt x="0" y="78"/>
                </a:lnTo>
                <a:lnTo>
                  <a:pt x="0" y="0"/>
                </a:lnTo>
                <a:lnTo>
                  <a:pt x="23"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49" name="Line 605"/>
          <p:cNvSpPr>
            <a:spLocks noChangeShapeType="1"/>
          </p:cNvSpPr>
          <p:nvPr/>
        </p:nvSpPr>
        <p:spPr bwMode="auto">
          <a:xfrm flipV="1">
            <a:off x="7377113" y="5762625"/>
            <a:ext cx="58737"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50" name="Freeform 606"/>
          <p:cNvSpPr>
            <a:spLocks/>
          </p:cNvSpPr>
          <p:nvPr/>
        </p:nvSpPr>
        <p:spPr bwMode="auto">
          <a:xfrm>
            <a:off x="7377113" y="5702300"/>
            <a:ext cx="58737" cy="41275"/>
          </a:xfrm>
          <a:custGeom>
            <a:avLst/>
            <a:gdLst>
              <a:gd name="T0" fmla="*/ 2147483646 w 110"/>
              <a:gd name="T1" fmla="*/ 2147483646 h 77"/>
              <a:gd name="T2" fmla="*/ 2147483646 w 110"/>
              <a:gd name="T3" fmla="*/ 0 h 77"/>
              <a:gd name="T4" fmla="*/ 0 w 110"/>
              <a:gd name="T5" fmla="*/ 2147483646 h 77"/>
              <a:gd name="T6" fmla="*/ 0 60000 65536"/>
              <a:gd name="T7" fmla="*/ 0 60000 65536"/>
              <a:gd name="T8" fmla="*/ 0 60000 65536"/>
            </a:gdLst>
            <a:ahLst/>
            <a:cxnLst>
              <a:cxn ang="T6">
                <a:pos x="T0" y="T1"/>
              </a:cxn>
              <a:cxn ang="T7">
                <a:pos x="T2" y="T3"/>
              </a:cxn>
              <a:cxn ang="T8">
                <a:pos x="T4" y="T5"/>
              </a:cxn>
            </a:cxnLst>
            <a:rect l="0" t="0" r="r" b="b"/>
            <a:pathLst>
              <a:path w="110" h="77">
                <a:moveTo>
                  <a:pt x="110" y="77"/>
                </a:moveTo>
                <a:lnTo>
                  <a:pt x="56" y="0"/>
                </a:lnTo>
                <a:lnTo>
                  <a:pt x="0"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51" name="Freeform 607"/>
          <p:cNvSpPr>
            <a:spLocks/>
          </p:cNvSpPr>
          <p:nvPr/>
        </p:nvSpPr>
        <p:spPr bwMode="auto">
          <a:xfrm>
            <a:off x="7377113" y="5726113"/>
            <a:ext cx="74612" cy="179387"/>
          </a:xfrm>
          <a:custGeom>
            <a:avLst/>
            <a:gdLst>
              <a:gd name="T0" fmla="*/ 0 w 141"/>
              <a:gd name="T1" fmla="*/ 2147483646 h 339"/>
              <a:gd name="T2" fmla="*/ 2147483646 w 141"/>
              <a:gd name="T3" fmla="*/ 2147483646 h 339"/>
              <a:gd name="T4" fmla="*/ 2147483646 w 141"/>
              <a:gd name="T5" fmla="*/ 2147483646 h 339"/>
              <a:gd name="T6" fmla="*/ 2147483646 w 141"/>
              <a:gd name="T7" fmla="*/ 0 h 339"/>
              <a:gd name="T8" fmla="*/ 2147483646 w 141"/>
              <a:gd name="T9" fmla="*/ 2147483646 h 339"/>
              <a:gd name="T10" fmla="*/ 2147483646 w 141"/>
              <a:gd name="T11" fmla="*/ 0 h 339"/>
              <a:gd name="T12" fmla="*/ 2147483646 w 141"/>
              <a:gd name="T13" fmla="*/ 2147483646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339">
                <a:moveTo>
                  <a:pt x="0" y="22"/>
                </a:moveTo>
                <a:lnTo>
                  <a:pt x="111" y="151"/>
                </a:lnTo>
                <a:lnTo>
                  <a:pt x="121" y="146"/>
                </a:lnTo>
                <a:lnTo>
                  <a:pt x="121" y="0"/>
                </a:lnTo>
                <a:lnTo>
                  <a:pt x="141" y="10"/>
                </a:lnTo>
                <a:lnTo>
                  <a:pt x="141" y="0"/>
                </a:lnTo>
                <a:lnTo>
                  <a:pt x="141" y="3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52" name="Freeform 608"/>
          <p:cNvSpPr>
            <a:spLocks/>
          </p:cNvSpPr>
          <p:nvPr/>
        </p:nvSpPr>
        <p:spPr bwMode="auto">
          <a:xfrm>
            <a:off x="7481888" y="5740400"/>
            <a:ext cx="30162" cy="182563"/>
          </a:xfrm>
          <a:custGeom>
            <a:avLst/>
            <a:gdLst>
              <a:gd name="T0" fmla="*/ 0 w 56"/>
              <a:gd name="T1" fmla="*/ 2147483646 h 345"/>
              <a:gd name="T2" fmla="*/ 0 w 56"/>
              <a:gd name="T3" fmla="*/ 0 h 345"/>
              <a:gd name="T4" fmla="*/ 2147483646 w 56"/>
              <a:gd name="T5" fmla="*/ 2147483646 h 345"/>
              <a:gd name="T6" fmla="*/ 0 60000 65536"/>
              <a:gd name="T7" fmla="*/ 0 60000 65536"/>
              <a:gd name="T8" fmla="*/ 0 60000 65536"/>
            </a:gdLst>
            <a:ahLst/>
            <a:cxnLst>
              <a:cxn ang="T6">
                <a:pos x="T0" y="T1"/>
              </a:cxn>
              <a:cxn ang="T7">
                <a:pos x="T2" y="T3"/>
              </a:cxn>
              <a:cxn ang="T8">
                <a:pos x="T4" y="T5"/>
              </a:cxn>
            </a:cxnLst>
            <a:rect l="0" t="0" r="r" b="b"/>
            <a:pathLst>
              <a:path w="56" h="345">
                <a:moveTo>
                  <a:pt x="0" y="345"/>
                </a:moveTo>
                <a:lnTo>
                  <a:pt x="0" y="0"/>
                </a:lnTo>
                <a:lnTo>
                  <a:pt x="56" y="7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53" name="Line 609"/>
          <p:cNvSpPr>
            <a:spLocks noChangeShapeType="1"/>
          </p:cNvSpPr>
          <p:nvPr/>
        </p:nvSpPr>
        <p:spPr bwMode="auto">
          <a:xfrm flipH="1">
            <a:off x="7451725" y="5799138"/>
            <a:ext cx="60325"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54" name="Line 610"/>
          <p:cNvSpPr>
            <a:spLocks noChangeShapeType="1"/>
          </p:cNvSpPr>
          <p:nvPr/>
        </p:nvSpPr>
        <p:spPr bwMode="auto">
          <a:xfrm flipH="1" flipV="1">
            <a:off x="7442200" y="5803900"/>
            <a:ext cx="952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55" name="Line 611"/>
          <p:cNvSpPr>
            <a:spLocks noChangeShapeType="1"/>
          </p:cNvSpPr>
          <p:nvPr/>
        </p:nvSpPr>
        <p:spPr bwMode="auto">
          <a:xfrm flipH="1">
            <a:off x="7375525" y="5826125"/>
            <a:ext cx="60325"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56" name="Line 612"/>
          <p:cNvSpPr>
            <a:spLocks noChangeShapeType="1"/>
          </p:cNvSpPr>
          <p:nvPr/>
        </p:nvSpPr>
        <p:spPr bwMode="auto">
          <a:xfrm flipH="1">
            <a:off x="7350125" y="5848350"/>
            <a:ext cx="254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57" name="Freeform 613"/>
          <p:cNvSpPr>
            <a:spLocks/>
          </p:cNvSpPr>
          <p:nvPr/>
        </p:nvSpPr>
        <p:spPr bwMode="auto">
          <a:xfrm>
            <a:off x="7378700" y="5702300"/>
            <a:ext cx="28575" cy="174625"/>
          </a:xfrm>
          <a:custGeom>
            <a:avLst/>
            <a:gdLst>
              <a:gd name="T0" fmla="*/ 0 w 55"/>
              <a:gd name="T1" fmla="*/ 2147483646 h 330"/>
              <a:gd name="T2" fmla="*/ 2147483646 w 55"/>
              <a:gd name="T3" fmla="*/ 2147483646 h 330"/>
              <a:gd name="T4" fmla="*/ 2147483646 w 55"/>
              <a:gd name="T5" fmla="*/ 2147483646 h 330"/>
              <a:gd name="T6" fmla="*/ 2147483646 w 55"/>
              <a:gd name="T7" fmla="*/ 0 h 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0">
                <a:moveTo>
                  <a:pt x="0" y="279"/>
                </a:moveTo>
                <a:lnTo>
                  <a:pt x="54" y="330"/>
                </a:lnTo>
                <a:lnTo>
                  <a:pt x="55" y="330"/>
                </a:lnTo>
                <a:lnTo>
                  <a:pt x="5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58" name="Freeform 614"/>
          <p:cNvSpPr>
            <a:spLocks/>
          </p:cNvSpPr>
          <p:nvPr/>
        </p:nvSpPr>
        <p:spPr bwMode="auto">
          <a:xfrm>
            <a:off x="7369175" y="5649913"/>
            <a:ext cx="22225" cy="38100"/>
          </a:xfrm>
          <a:custGeom>
            <a:avLst/>
            <a:gdLst>
              <a:gd name="T0" fmla="*/ 2147483646 w 42"/>
              <a:gd name="T1" fmla="*/ 2147483646 h 72"/>
              <a:gd name="T2" fmla="*/ 2147483646 w 42"/>
              <a:gd name="T3" fmla="*/ 2147483646 h 72"/>
              <a:gd name="T4" fmla="*/ 0 w 42"/>
              <a:gd name="T5" fmla="*/ 0 h 72"/>
              <a:gd name="T6" fmla="*/ 0 60000 65536"/>
              <a:gd name="T7" fmla="*/ 0 60000 65536"/>
              <a:gd name="T8" fmla="*/ 0 60000 65536"/>
            </a:gdLst>
            <a:ahLst/>
            <a:cxnLst>
              <a:cxn ang="T6">
                <a:pos x="T0" y="T1"/>
              </a:cxn>
              <a:cxn ang="T7">
                <a:pos x="T2" y="T3"/>
              </a:cxn>
              <a:cxn ang="T8">
                <a:pos x="T4" y="T5"/>
              </a:cxn>
            </a:cxnLst>
            <a:rect l="0" t="0" r="r" b="b"/>
            <a:pathLst>
              <a:path w="42" h="72">
                <a:moveTo>
                  <a:pt x="42" y="72"/>
                </a:moveTo>
                <a:lnTo>
                  <a:pt x="42" y="2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59" name="Freeform 615"/>
          <p:cNvSpPr>
            <a:spLocks/>
          </p:cNvSpPr>
          <p:nvPr/>
        </p:nvSpPr>
        <p:spPr bwMode="auto">
          <a:xfrm>
            <a:off x="7369175" y="5640388"/>
            <a:ext cx="265113" cy="298450"/>
          </a:xfrm>
          <a:custGeom>
            <a:avLst/>
            <a:gdLst>
              <a:gd name="T0" fmla="*/ 0 w 500"/>
              <a:gd name="T1" fmla="*/ 0 h 564"/>
              <a:gd name="T2" fmla="*/ 2147483646 w 500"/>
              <a:gd name="T3" fmla="*/ 2147483646 h 564"/>
              <a:gd name="T4" fmla="*/ 2147483646 w 500"/>
              <a:gd name="T5" fmla="*/ 2147483646 h 564"/>
              <a:gd name="T6" fmla="*/ 2147483646 w 500"/>
              <a:gd name="T7" fmla="*/ 2147483646 h 564"/>
              <a:gd name="T8" fmla="*/ 2147483646 w 500"/>
              <a:gd name="T9" fmla="*/ 2147483646 h 564"/>
              <a:gd name="T10" fmla="*/ 2147483646 w 500"/>
              <a:gd name="T11" fmla="*/ 2147483646 h 564"/>
              <a:gd name="T12" fmla="*/ 2147483646 w 500"/>
              <a:gd name="T13" fmla="*/ 2147483646 h 564"/>
              <a:gd name="T14" fmla="*/ 2147483646 w 500"/>
              <a:gd name="T15" fmla="*/ 2147483646 h 564"/>
              <a:gd name="T16" fmla="*/ 2147483646 w 500"/>
              <a:gd name="T17" fmla="*/ 2147483646 h 564"/>
              <a:gd name="T18" fmla="*/ 2147483646 w 500"/>
              <a:gd name="T19" fmla="*/ 2147483646 h 5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0" h="564">
                <a:moveTo>
                  <a:pt x="0" y="0"/>
                </a:moveTo>
                <a:lnTo>
                  <a:pt x="139" y="71"/>
                </a:lnTo>
                <a:lnTo>
                  <a:pt x="141" y="72"/>
                </a:lnTo>
                <a:lnTo>
                  <a:pt x="281" y="143"/>
                </a:lnTo>
                <a:lnTo>
                  <a:pt x="500" y="64"/>
                </a:lnTo>
                <a:lnTo>
                  <a:pt x="500" y="53"/>
                </a:lnTo>
                <a:lnTo>
                  <a:pt x="281" y="134"/>
                </a:lnTo>
                <a:lnTo>
                  <a:pt x="281" y="221"/>
                </a:lnTo>
                <a:lnTo>
                  <a:pt x="280" y="221"/>
                </a:lnTo>
                <a:lnTo>
                  <a:pt x="280" y="5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0" name="Freeform 616"/>
          <p:cNvSpPr>
            <a:spLocks/>
          </p:cNvSpPr>
          <p:nvPr/>
        </p:nvSpPr>
        <p:spPr bwMode="auto">
          <a:xfrm>
            <a:off x="7553325" y="5816600"/>
            <a:ext cx="71438" cy="85725"/>
          </a:xfrm>
          <a:custGeom>
            <a:avLst/>
            <a:gdLst>
              <a:gd name="T0" fmla="*/ 0 w 136"/>
              <a:gd name="T1" fmla="*/ 2147483646 h 161"/>
              <a:gd name="T2" fmla="*/ 2147483646 w 136"/>
              <a:gd name="T3" fmla="*/ 2147483646 h 161"/>
              <a:gd name="T4" fmla="*/ 2147483646 w 136"/>
              <a:gd name="T5" fmla="*/ 0 h 161"/>
              <a:gd name="T6" fmla="*/ 2147483646 w 136"/>
              <a:gd name="T7" fmla="*/ 2147483646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161">
                <a:moveTo>
                  <a:pt x="0" y="161"/>
                </a:moveTo>
                <a:lnTo>
                  <a:pt x="125" y="3"/>
                </a:lnTo>
                <a:lnTo>
                  <a:pt x="136" y="0"/>
                </a:lnTo>
                <a:lnTo>
                  <a:pt x="136" y="1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1" name="Line 617"/>
          <p:cNvSpPr>
            <a:spLocks noChangeShapeType="1"/>
          </p:cNvSpPr>
          <p:nvPr/>
        </p:nvSpPr>
        <p:spPr bwMode="auto">
          <a:xfrm flipV="1">
            <a:off x="7593013" y="5829300"/>
            <a:ext cx="1587" cy="79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62" name="Line 618"/>
          <p:cNvSpPr>
            <a:spLocks noChangeShapeType="1"/>
          </p:cNvSpPr>
          <p:nvPr/>
        </p:nvSpPr>
        <p:spPr bwMode="auto">
          <a:xfrm>
            <a:off x="7585075" y="5830888"/>
            <a:ext cx="396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63" name="Line 619"/>
          <p:cNvSpPr>
            <a:spLocks noChangeShapeType="1"/>
          </p:cNvSpPr>
          <p:nvPr/>
        </p:nvSpPr>
        <p:spPr bwMode="auto">
          <a:xfrm>
            <a:off x="7670800" y="5857875"/>
            <a:ext cx="90488" cy="555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64" name="Freeform 620"/>
          <p:cNvSpPr>
            <a:spLocks/>
          </p:cNvSpPr>
          <p:nvPr/>
        </p:nvSpPr>
        <p:spPr bwMode="auto">
          <a:xfrm>
            <a:off x="7759700" y="5715000"/>
            <a:ext cx="4763" cy="182563"/>
          </a:xfrm>
          <a:custGeom>
            <a:avLst/>
            <a:gdLst>
              <a:gd name="T0" fmla="*/ 0 w 10"/>
              <a:gd name="T1" fmla="*/ 2147483646 h 346"/>
              <a:gd name="T2" fmla="*/ 0 w 10"/>
              <a:gd name="T3" fmla="*/ 0 h 346"/>
              <a:gd name="T4" fmla="*/ 2147483646 w 10"/>
              <a:gd name="T5" fmla="*/ 2147483646 h 346"/>
              <a:gd name="T6" fmla="*/ 2147483646 w 10"/>
              <a:gd name="T7" fmla="*/ 2147483646 h 3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346">
                <a:moveTo>
                  <a:pt x="0" y="346"/>
                </a:moveTo>
                <a:lnTo>
                  <a:pt x="0" y="0"/>
                </a:lnTo>
                <a:lnTo>
                  <a:pt x="10" y="3"/>
                </a:lnTo>
                <a:lnTo>
                  <a:pt x="10" y="3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5" name="Freeform 621"/>
          <p:cNvSpPr>
            <a:spLocks/>
          </p:cNvSpPr>
          <p:nvPr/>
        </p:nvSpPr>
        <p:spPr bwMode="auto">
          <a:xfrm>
            <a:off x="7775575" y="5738813"/>
            <a:ext cx="28575" cy="180975"/>
          </a:xfrm>
          <a:custGeom>
            <a:avLst/>
            <a:gdLst>
              <a:gd name="T0" fmla="*/ 0 w 54"/>
              <a:gd name="T1" fmla="*/ 2147483646 h 343"/>
              <a:gd name="T2" fmla="*/ 2147483646 w 54"/>
              <a:gd name="T3" fmla="*/ 2147483646 h 343"/>
              <a:gd name="T4" fmla="*/ 2147483646 w 54"/>
              <a:gd name="T5" fmla="*/ 2147483646 h 343"/>
              <a:gd name="T6" fmla="*/ 2147483646 w 54"/>
              <a:gd name="T7" fmla="*/ 0 h 3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43">
                <a:moveTo>
                  <a:pt x="0" y="290"/>
                </a:moveTo>
                <a:lnTo>
                  <a:pt x="54" y="342"/>
                </a:lnTo>
                <a:lnTo>
                  <a:pt x="54" y="343"/>
                </a:lnTo>
                <a:lnTo>
                  <a:pt x="5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6" name="Freeform 622"/>
          <p:cNvSpPr>
            <a:spLocks/>
          </p:cNvSpPr>
          <p:nvPr/>
        </p:nvSpPr>
        <p:spPr bwMode="auto">
          <a:xfrm>
            <a:off x="7775575" y="5722938"/>
            <a:ext cx="171450" cy="215900"/>
          </a:xfrm>
          <a:custGeom>
            <a:avLst/>
            <a:gdLst>
              <a:gd name="T0" fmla="*/ 0 w 325"/>
              <a:gd name="T1" fmla="*/ 0 h 407"/>
              <a:gd name="T2" fmla="*/ 0 w 325"/>
              <a:gd name="T3" fmla="*/ 2147483646 h 407"/>
              <a:gd name="T4" fmla="*/ 2147483646 w 325"/>
              <a:gd name="T5" fmla="*/ 2147483646 h 407"/>
              <a:gd name="T6" fmla="*/ 2147483646 w 325"/>
              <a:gd name="T7" fmla="*/ 2147483646 h 4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 h="407">
                <a:moveTo>
                  <a:pt x="0" y="0"/>
                </a:moveTo>
                <a:lnTo>
                  <a:pt x="0" y="339"/>
                </a:lnTo>
                <a:lnTo>
                  <a:pt x="118" y="407"/>
                </a:lnTo>
                <a:lnTo>
                  <a:pt x="325" y="3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7" name="Freeform 623"/>
          <p:cNvSpPr>
            <a:spLocks/>
          </p:cNvSpPr>
          <p:nvPr/>
        </p:nvSpPr>
        <p:spPr bwMode="auto">
          <a:xfrm>
            <a:off x="7956550" y="5905500"/>
            <a:ext cx="1588" cy="25400"/>
          </a:xfrm>
          <a:custGeom>
            <a:avLst/>
            <a:gdLst>
              <a:gd name="T0" fmla="*/ 0 w 4"/>
              <a:gd name="T1" fmla="*/ 2147483646 h 49"/>
              <a:gd name="T2" fmla="*/ 0 w 4"/>
              <a:gd name="T3" fmla="*/ 2147483646 h 49"/>
              <a:gd name="T4" fmla="*/ 2147483646 w 4"/>
              <a:gd name="T5" fmla="*/ 2147483646 h 49"/>
              <a:gd name="T6" fmla="*/ 2147483646 w 4"/>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9">
                <a:moveTo>
                  <a:pt x="0" y="3"/>
                </a:moveTo>
                <a:lnTo>
                  <a:pt x="0" y="45"/>
                </a:lnTo>
                <a:lnTo>
                  <a:pt x="4" y="49"/>
                </a:lnTo>
                <a:lnTo>
                  <a:pt x="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8" name="Freeform 624"/>
          <p:cNvSpPr>
            <a:spLocks/>
          </p:cNvSpPr>
          <p:nvPr/>
        </p:nvSpPr>
        <p:spPr bwMode="auto">
          <a:xfrm>
            <a:off x="7745413" y="5895975"/>
            <a:ext cx="236537" cy="61913"/>
          </a:xfrm>
          <a:custGeom>
            <a:avLst/>
            <a:gdLst>
              <a:gd name="T0" fmla="*/ 2147483646 w 449"/>
              <a:gd name="T1" fmla="*/ 0 h 119"/>
              <a:gd name="T2" fmla="*/ 2147483646 w 449"/>
              <a:gd name="T3" fmla="*/ 2147483646 h 119"/>
              <a:gd name="T4" fmla="*/ 0 w 449"/>
              <a:gd name="T5" fmla="*/ 2147483646 h 119"/>
              <a:gd name="T6" fmla="*/ 2147483646 w 449"/>
              <a:gd name="T7" fmla="*/ 2147483646 h 119"/>
              <a:gd name="T8" fmla="*/ 2147483646 w 449"/>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19">
                <a:moveTo>
                  <a:pt x="449" y="0"/>
                </a:moveTo>
                <a:lnTo>
                  <a:pt x="175" y="119"/>
                </a:lnTo>
                <a:lnTo>
                  <a:pt x="0" y="13"/>
                </a:lnTo>
                <a:lnTo>
                  <a:pt x="2" y="14"/>
                </a:lnTo>
                <a:lnTo>
                  <a:pt x="2" y="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69" name="Line 625"/>
          <p:cNvSpPr>
            <a:spLocks noChangeShapeType="1"/>
          </p:cNvSpPr>
          <p:nvPr/>
        </p:nvSpPr>
        <p:spPr bwMode="auto">
          <a:xfrm flipV="1">
            <a:off x="7732713" y="5895975"/>
            <a:ext cx="1587"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0" name="Line 626"/>
          <p:cNvSpPr>
            <a:spLocks noChangeShapeType="1"/>
          </p:cNvSpPr>
          <p:nvPr/>
        </p:nvSpPr>
        <p:spPr bwMode="auto">
          <a:xfrm>
            <a:off x="7718425" y="5886450"/>
            <a:ext cx="15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1" name="Freeform 627"/>
          <p:cNvSpPr>
            <a:spLocks/>
          </p:cNvSpPr>
          <p:nvPr/>
        </p:nvSpPr>
        <p:spPr bwMode="auto">
          <a:xfrm>
            <a:off x="7689850" y="5895975"/>
            <a:ext cx="77788" cy="42863"/>
          </a:xfrm>
          <a:custGeom>
            <a:avLst/>
            <a:gdLst>
              <a:gd name="T0" fmla="*/ 2147483646 w 146"/>
              <a:gd name="T1" fmla="*/ 0 h 82"/>
              <a:gd name="T2" fmla="*/ 2147483646 w 146"/>
              <a:gd name="T3" fmla="*/ 2147483646 h 82"/>
              <a:gd name="T4" fmla="*/ 2147483646 w 146"/>
              <a:gd name="T5" fmla="*/ 2147483646 h 82"/>
              <a:gd name="T6" fmla="*/ 0 w 146"/>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82">
                <a:moveTo>
                  <a:pt x="5" y="0"/>
                </a:moveTo>
                <a:lnTo>
                  <a:pt x="146" y="82"/>
                </a:lnTo>
                <a:lnTo>
                  <a:pt x="138" y="7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72" name="Freeform 628"/>
          <p:cNvSpPr>
            <a:spLocks/>
          </p:cNvSpPr>
          <p:nvPr/>
        </p:nvSpPr>
        <p:spPr bwMode="auto">
          <a:xfrm>
            <a:off x="7689850" y="5630863"/>
            <a:ext cx="266700" cy="306387"/>
          </a:xfrm>
          <a:custGeom>
            <a:avLst/>
            <a:gdLst>
              <a:gd name="T0" fmla="*/ 2147483646 w 506"/>
              <a:gd name="T1" fmla="*/ 2147483646 h 579"/>
              <a:gd name="T2" fmla="*/ 2147483646 w 506"/>
              <a:gd name="T3" fmla="*/ 2147483646 h 579"/>
              <a:gd name="T4" fmla="*/ 2147483646 w 506"/>
              <a:gd name="T5" fmla="*/ 2147483646 h 579"/>
              <a:gd name="T6" fmla="*/ 0 w 506"/>
              <a:gd name="T7" fmla="*/ 2147483646 h 579"/>
              <a:gd name="T8" fmla="*/ 2147483646 w 506"/>
              <a:gd name="T9" fmla="*/ 2147483646 h 579"/>
              <a:gd name="T10" fmla="*/ 2147483646 w 506"/>
              <a:gd name="T11" fmla="*/ 2147483646 h 579"/>
              <a:gd name="T12" fmla="*/ 2147483646 w 506"/>
              <a:gd name="T13" fmla="*/ 2147483646 h 579"/>
              <a:gd name="T14" fmla="*/ 2147483646 w 506"/>
              <a:gd name="T15" fmla="*/ 2147483646 h 579"/>
              <a:gd name="T16" fmla="*/ 2147483646 w 506"/>
              <a:gd name="T17" fmla="*/ 2147483646 h 579"/>
              <a:gd name="T18" fmla="*/ 2147483646 w 506"/>
              <a:gd name="T19" fmla="*/ 2147483646 h 579"/>
              <a:gd name="T20" fmla="*/ 2147483646 w 506"/>
              <a:gd name="T21" fmla="*/ 2147483646 h 579"/>
              <a:gd name="T22" fmla="*/ 2147483646 w 506"/>
              <a:gd name="T23" fmla="*/ 2147483646 h 579"/>
              <a:gd name="T24" fmla="*/ 2147483646 w 506"/>
              <a:gd name="T25" fmla="*/ 2147483646 h 579"/>
              <a:gd name="T26" fmla="*/ 2147483646 w 506"/>
              <a:gd name="T27" fmla="*/ 2147483646 h 579"/>
              <a:gd name="T28" fmla="*/ 2147483646 w 506"/>
              <a:gd name="T29" fmla="*/ 2147483646 h 579"/>
              <a:gd name="T30" fmla="*/ 2147483646 w 506"/>
              <a:gd name="T31" fmla="*/ 2147483646 h 579"/>
              <a:gd name="T32" fmla="*/ 2147483646 w 506"/>
              <a:gd name="T33" fmla="*/ 2147483646 h 579"/>
              <a:gd name="T34" fmla="*/ 2147483646 w 506"/>
              <a:gd name="T35" fmla="*/ 2147483646 h 579"/>
              <a:gd name="T36" fmla="*/ 2147483646 w 506"/>
              <a:gd name="T37" fmla="*/ 2147483646 h 579"/>
              <a:gd name="T38" fmla="*/ 2147483646 w 506"/>
              <a:gd name="T39" fmla="*/ 0 h 579"/>
              <a:gd name="T40" fmla="*/ 2147483646 w 506"/>
              <a:gd name="T41" fmla="*/ 2147483646 h 579"/>
              <a:gd name="T42" fmla="*/ 2147483646 w 506"/>
              <a:gd name="T43" fmla="*/ 2147483646 h 579"/>
              <a:gd name="T44" fmla="*/ 2147483646 w 506"/>
              <a:gd name="T45" fmla="*/ 2147483646 h 579"/>
              <a:gd name="T46" fmla="*/ 2147483646 w 506"/>
              <a:gd name="T47" fmla="*/ 2147483646 h 579"/>
              <a:gd name="T48" fmla="*/ 2147483646 w 506"/>
              <a:gd name="T49" fmla="*/ 2147483646 h 579"/>
              <a:gd name="T50" fmla="*/ 2147483646 w 506"/>
              <a:gd name="T51" fmla="*/ 2147483646 h 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6" h="579">
                <a:moveTo>
                  <a:pt x="21" y="429"/>
                </a:moveTo>
                <a:lnTo>
                  <a:pt x="21" y="103"/>
                </a:lnTo>
                <a:lnTo>
                  <a:pt x="21" y="111"/>
                </a:lnTo>
                <a:lnTo>
                  <a:pt x="0" y="103"/>
                </a:lnTo>
                <a:lnTo>
                  <a:pt x="12" y="98"/>
                </a:lnTo>
                <a:lnTo>
                  <a:pt x="3" y="95"/>
                </a:lnTo>
                <a:lnTo>
                  <a:pt x="143" y="162"/>
                </a:lnTo>
                <a:lnTo>
                  <a:pt x="145" y="161"/>
                </a:lnTo>
                <a:lnTo>
                  <a:pt x="145" y="72"/>
                </a:lnTo>
                <a:lnTo>
                  <a:pt x="287" y="144"/>
                </a:lnTo>
                <a:lnTo>
                  <a:pt x="287" y="233"/>
                </a:lnTo>
                <a:lnTo>
                  <a:pt x="283" y="235"/>
                </a:lnTo>
                <a:lnTo>
                  <a:pt x="506" y="149"/>
                </a:lnTo>
                <a:lnTo>
                  <a:pt x="506" y="64"/>
                </a:lnTo>
                <a:lnTo>
                  <a:pt x="287" y="144"/>
                </a:lnTo>
                <a:lnTo>
                  <a:pt x="287" y="155"/>
                </a:lnTo>
                <a:lnTo>
                  <a:pt x="145" y="83"/>
                </a:lnTo>
                <a:lnTo>
                  <a:pt x="145" y="82"/>
                </a:lnTo>
                <a:lnTo>
                  <a:pt x="3" y="11"/>
                </a:lnTo>
                <a:lnTo>
                  <a:pt x="3" y="0"/>
                </a:lnTo>
                <a:lnTo>
                  <a:pt x="145" y="72"/>
                </a:lnTo>
                <a:lnTo>
                  <a:pt x="145" y="166"/>
                </a:lnTo>
                <a:lnTo>
                  <a:pt x="283" y="235"/>
                </a:lnTo>
                <a:lnTo>
                  <a:pt x="283" y="576"/>
                </a:lnTo>
                <a:lnTo>
                  <a:pt x="276" y="579"/>
                </a:lnTo>
                <a:lnTo>
                  <a:pt x="276" y="2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73" name="Freeform 629"/>
          <p:cNvSpPr>
            <a:spLocks/>
          </p:cNvSpPr>
          <p:nvPr/>
        </p:nvSpPr>
        <p:spPr bwMode="auto">
          <a:xfrm>
            <a:off x="7691438" y="5589588"/>
            <a:ext cx="265112" cy="160337"/>
          </a:xfrm>
          <a:custGeom>
            <a:avLst/>
            <a:gdLst>
              <a:gd name="T0" fmla="*/ 2147483646 w 503"/>
              <a:gd name="T1" fmla="*/ 2147483646 h 302"/>
              <a:gd name="T2" fmla="*/ 2147483646 w 503"/>
              <a:gd name="T3" fmla="*/ 2147483646 h 302"/>
              <a:gd name="T4" fmla="*/ 2147483646 w 503"/>
              <a:gd name="T5" fmla="*/ 2147483646 h 302"/>
              <a:gd name="T6" fmla="*/ 2147483646 w 503"/>
              <a:gd name="T7" fmla="*/ 2147483646 h 302"/>
              <a:gd name="T8" fmla="*/ 0 w 503"/>
              <a:gd name="T9" fmla="*/ 2147483646 h 302"/>
              <a:gd name="T10" fmla="*/ 0 w 503"/>
              <a:gd name="T11" fmla="*/ 2147483646 h 302"/>
              <a:gd name="T12" fmla="*/ 2147483646 w 503"/>
              <a:gd name="T13" fmla="*/ 0 h 302"/>
              <a:gd name="T14" fmla="*/ 2147483646 w 503"/>
              <a:gd name="T15" fmla="*/ 2147483646 h 302"/>
              <a:gd name="T16" fmla="*/ 2147483646 w 503"/>
              <a:gd name="T17" fmla="*/ 2147483646 h 302"/>
              <a:gd name="T18" fmla="*/ 2147483646 w 503"/>
              <a:gd name="T19" fmla="*/ 2147483646 h 302"/>
              <a:gd name="T20" fmla="*/ 2147483646 w 503"/>
              <a:gd name="T21" fmla="*/ 2147483646 h 302"/>
              <a:gd name="T22" fmla="*/ 2147483646 w 503"/>
              <a:gd name="T23" fmla="*/ 2147483646 h 302"/>
              <a:gd name="T24" fmla="*/ 2147483646 w 503"/>
              <a:gd name="T25" fmla="*/ 2147483646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3" h="302">
                <a:moveTo>
                  <a:pt x="284" y="302"/>
                </a:moveTo>
                <a:lnTo>
                  <a:pt x="144" y="233"/>
                </a:lnTo>
                <a:lnTo>
                  <a:pt x="142" y="228"/>
                </a:lnTo>
                <a:lnTo>
                  <a:pt x="3" y="161"/>
                </a:lnTo>
                <a:lnTo>
                  <a:pt x="0" y="173"/>
                </a:lnTo>
                <a:lnTo>
                  <a:pt x="0" y="78"/>
                </a:lnTo>
                <a:lnTo>
                  <a:pt x="226" y="0"/>
                </a:lnTo>
                <a:lnTo>
                  <a:pt x="368" y="72"/>
                </a:lnTo>
                <a:lnTo>
                  <a:pt x="142" y="150"/>
                </a:lnTo>
                <a:lnTo>
                  <a:pt x="368" y="72"/>
                </a:lnTo>
                <a:lnTo>
                  <a:pt x="503" y="142"/>
                </a:lnTo>
                <a:lnTo>
                  <a:pt x="503" y="153"/>
                </a:lnTo>
                <a:lnTo>
                  <a:pt x="284" y="2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74" name="Line 630"/>
          <p:cNvSpPr>
            <a:spLocks noChangeShapeType="1"/>
          </p:cNvSpPr>
          <p:nvPr/>
        </p:nvSpPr>
        <p:spPr bwMode="auto">
          <a:xfrm>
            <a:off x="7862888" y="5707063"/>
            <a:ext cx="1587" cy="333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5" name="Line 631"/>
          <p:cNvSpPr>
            <a:spLocks noChangeShapeType="1"/>
          </p:cNvSpPr>
          <p:nvPr/>
        </p:nvSpPr>
        <p:spPr bwMode="auto">
          <a:xfrm flipV="1">
            <a:off x="7840663" y="5703888"/>
            <a:ext cx="115887" cy="460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6" name="Line 632"/>
          <p:cNvSpPr>
            <a:spLocks noChangeShapeType="1"/>
          </p:cNvSpPr>
          <p:nvPr/>
        </p:nvSpPr>
        <p:spPr bwMode="auto">
          <a:xfrm>
            <a:off x="7947025" y="5713413"/>
            <a:ext cx="1588" cy="79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7" name="Freeform 633"/>
          <p:cNvSpPr>
            <a:spLocks/>
          </p:cNvSpPr>
          <p:nvPr/>
        </p:nvSpPr>
        <p:spPr bwMode="auto">
          <a:xfrm>
            <a:off x="7916863" y="5724525"/>
            <a:ext cx="30162" cy="80963"/>
          </a:xfrm>
          <a:custGeom>
            <a:avLst/>
            <a:gdLst>
              <a:gd name="T0" fmla="*/ 0 w 56"/>
              <a:gd name="T1" fmla="*/ 2147483646 h 151"/>
              <a:gd name="T2" fmla="*/ 0 w 56"/>
              <a:gd name="T3" fmla="*/ 0 h 151"/>
              <a:gd name="T4" fmla="*/ 2147483646 w 56"/>
              <a:gd name="T5" fmla="*/ 2147483646 h 151"/>
              <a:gd name="T6" fmla="*/ 0 60000 65536"/>
              <a:gd name="T7" fmla="*/ 0 60000 65536"/>
              <a:gd name="T8" fmla="*/ 0 60000 65536"/>
            </a:gdLst>
            <a:ahLst/>
            <a:cxnLst>
              <a:cxn ang="T6">
                <a:pos x="T0" y="T1"/>
              </a:cxn>
              <a:cxn ang="T7">
                <a:pos x="T2" y="T3"/>
              </a:cxn>
              <a:cxn ang="T8">
                <a:pos x="T4" y="T5"/>
              </a:cxn>
            </a:cxnLst>
            <a:rect l="0" t="0" r="r" b="b"/>
            <a:pathLst>
              <a:path w="56" h="151">
                <a:moveTo>
                  <a:pt x="0" y="151"/>
                </a:moveTo>
                <a:lnTo>
                  <a:pt x="0" y="0"/>
                </a:lnTo>
                <a:lnTo>
                  <a:pt x="56"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78" name="Line 634"/>
          <p:cNvSpPr>
            <a:spLocks noChangeShapeType="1"/>
          </p:cNvSpPr>
          <p:nvPr/>
        </p:nvSpPr>
        <p:spPr bwMode="auto">
          <a:xfrm flipH="1">
            <a:off x="7881938" y="5724525"/>
            <a:ext cx="34925" cy="523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79" name="Freeform 635"/>
          <p:cNvSpPr>
            <a:spLocks/>
          </p:cNvSpPr>
          <p:nvPr/>
        </p:nvSpPr>
        <p:spPr bwMode="auto">
          <a:xfrm>
            <a:off x="7775575" y="5738813"/>
            <a:ext cx="58738" cy="41275"/>
          </a:xfrm>
          <a:custGeom>
            <a:avLst/>
            <a:gdLst>
              <a:gd name="T0" fmla="*/ 2147483646 w 111"/>
              <a:gd name="T1" fmla="*/ 2147483646 h 78"/>
              <a:gd name="T2" fmla="*/ 2147483646 w 111"/>
              <a:gd name="T3" fmla="*/ 0 h 78"/>
              <a:gd name="T4" fmla="*/ 0 w 111"/>
              <a:gd name="T5" fmla="*/ 2147483646 h 78"/>
              <a:gd name="T6" fmla="*/ 0 60000 65536"/>
              <a:gd name="T7" fmla="*/ 0 60000 65536"/>
              <a:gd name="T8" fmla="*/ 0 60000 65536"/>
            </a:gdLst>
            <a:ahLst/>
            <a:cxnLst>
              <a:cxn ang="T6">
                <a:pos x="T0" y="T1"/>
              </a:cxn>
              <a:cxn ang="T7">
                <a:pos x="T2" y="T3"/>
              </a:cxn>
              <a:cxn ang="T8">
                <a:pos x="T4" y="T5"/>
              </a:cxn>
            </a:cxnLst>
            <a:rect l="0" t="0" r="r" b="b"/>
            <a:pathLst>
              <a:path w="111" h="78">
                <a:moveTo>
                  <a:pt x="111" y="78"/>
                </a:moveTo>
                <a:lnTo>
                  <a:pt x="54" y="0"/>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0" name="Freeform 636"/>
          <p:cNvSpPr>
            <a:spLocks/>
          </p:cNvSpPr>
          <p:nvPr/>
        </p:nvSpPr>
        <p:spPr bwMode="auto">
          <a:xfrm>
            <a:off x="7762875" y="5721350"/>
            <a:ext cx="12700" cy="7938"/>
          </a:xfrm>
          <a:custGeom>
            <a:avLst/>
            <a:gdLst>
              <a:gd name="T0" fmla="*/ 2147483646 w 23"/>
              <a:gd name="T1" fmla="*/ 2147483646 h 13"/>
              <a:gd name="T2" fmla="*/ 0 w 23"/>
              <a:gd name="T3" fmla="*/ 2147483646 h 13"/>
              <a:gd name="T4" fmla="*/ 2147483646 w 23"/>
              <a:gd name="T5" fmla="*/ 0 h 13"/>
              <a:gd name="T6" fmla="*/ 0 60000 65536"/>
              <a:gd name="T7" fmla="*/ 0 60000 65536"/>
              <a:gd name="T8" fmla="*/ 0 60000 65536"/>
            </a:gdLst>
            <a:ahLst/>
            <a:cxnLst>
              <a:cxn ang="T6">
                <a:pos x="T0" y="T1"/>
              </a:cxn>
              <a:cxn ang="T7">
                <a:pos x="T2" y="T3"/>
              </a:cxn>
              <a:cxn ang="T8">
                <a:pos x="T4" y="T5"/>
              </a:cxn>
            </a:cxnLst>
            <a:rect l="0" t="0" r="r" b="b"/>
            <a:pathLst>
              <a:path w="23" h="13">
                <a:moveTo>
                  <a:pt x="23" y="13"/>
                </a:moveTo>
                <a:lnTo>
                  <a:pt x="0" y="4"/>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1" name="Freeform 637"/>
          <p:cNvSpPr>
            <a:spLocks/>
          </p:cNvSpPr>
          <p:nvPr/>
        </p:nvSpPr>
        <p:spPr bwMode="auto">
          <a:xfrm>
            <a:off x="7762875" y="5724525"/>
            <a:ext cx="12700" cy="80963"/>
          </a:xfrm>
          <a:custGeom>
            <a:avLst/>
            <a:gdLst>
              <a:gd name="T0" fmla="*/ 0 w 23"/>
              <a:gd name="T1" fmla="*/ 0 h 155"/>
              <a:gd name="T2" fmla="*/ 0 w 23"/>
              <a:gd name="T3" fmla="*/ 2147483646 h 155"/>
              <a:gd name="T4" fmla="*/ 2147483646 w 23"/>
              <a:gd name="T5" fmla="*/ 2147483646 h 155"/>
              <a:gd name="T6" fmla="*/ 0 60000 65536"/>
              <a:gd name="T7" fmla="*/ 0 60000 65536"/>
              <a:gd name="T8" fmla="*/ 0 60000 65536"/>
            </a:gdLst>
            <a:ahLst/>
            <a:cxnLst>
              <a:cxn ang="T6">
                <a:pos x="T0" y="T1"/>
              </a:cxn>
              <a:cxn ang="T7">
                <a:pos x="T2" y="T3"/>
              </a:cxn>
              <a:cxn ang="T8">
                <a:pos x="T4" y="T5"/>
              </a:cxn>
            </a:cxnLst>
            <a:rect l="0" t="0" r="r" b="b"/>
            <a:pathLst>
              <a:path w="23" h="155">
                <a:moveTo>
                  <a:pt x="0" y="0"/>
                </a:moveTo>
                <a:lnTo>
                  <a:pt x="0" y="143"/>
                </a:lnTo>
                <a:lnTo>
                  <a:pt x="23" y="1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2" name="Line 638"/>
          <p:cNvSpPr>
            <a:spLocks noChangeShapeType="1"/>
          </p:cNvSpPr>
          <p:nvPr/>
        </p:nvSpPr>
        <p:spPr bwMode="auto">
          <a:xfrm flipV="1">
            <a:off x="7775575" y="5797550"/>
            <a:ext cx="60325"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83" name="Line 639"/>
          <p:cNvSpPr>
            <a:spLocks noChangeShapeType="1"/>
          </p:cNvSpPr>
          <p:nvPr/>
        </p:nvSpPr>
        <p:spPr bwMode="auto">
          <a:xfrm flipH="1" flipV="1">
            <a:off x="7775575" y="5773738"/>
            <a:ext cx="60325" cy="682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84" name="Line 640"/>
          <p:cNvSpPr>
            <a:spLocks noChangeShapeType="1"/>
          </p:cNvSpPr>
          <p:nvPr/>
        </p:nvSpPr>
        <p:spPr bwMode="auto">
          <a:xfrm flipH="1">
            <a:off x="7700963" y="5759450"/>
            <a:ext cx="58737"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85" name="Freeform 641"/>
          <p:cNvSpPr>
            <a:spLocks/>
          </p:cNvSpPr>
          <p:nvPr/>
        </p:nvSpPr>
        <p:spPr bwMode="auto">
          <a:xfrm>
            <a:off x="7689850" y="5684838"/>
            <a:ext cx="11113" cy="82550"/>
          </a:xfrm>
          <a:custGeom>
            <a:avLst/>
            <a:gdLst>
              <a:gd name="T0" fmla="*/ 2147483646 w 21"/>
              <a:gd name="T1" fmla="*/ 2147483646 h 155"/>
              <a:gd name="T2" fmla="*/ 0 w 21"/>
              <a:gd name="T3" fmla="*/ 2147483646 h 155"/>
              <a:gd name="T4" fmla="*/ 0 w 21"/>
              <a:gd name="T5" fmla="*/ 0 h 155"/>
              <a:gd name="T6" fmla="*/ 0 60000 65536"/>
              <a:gd name="T7" fmla="*/ 0 60000 65536"/>
              <a:gd name="T8" fmla="*/ 0 60000 65536"/>
            </a:gdLst>
            <a:ahLst/>
            <a:cxnLst>
              <a:cxn ang="T6">
                <a:pos x="T0" y="T1"/>
              </a:cxn>
              <a:cxn ang="T7">
                <a:pos x="T2" y="T3"/>
              </a:cxn>
              <a:cxn ang="T8">
                <a:pos x="T4" y="T5"/>
              </a:cxn>
            </a:cxnLst>
            <a:rect l="0" t="0" r="r" b="b"/>
            <a:pathLst>
              <a:path w="21" h="155">
                <a:moveTo>
                  <a:pt x="21" y="155"/>
                </a:moveTo>
                <a:lnTo>
                  <a:pt x="0" y="14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6" name="Freeform 642"/>
          <p:cNvSpPr>
            <a:spLocks/>
          </p:cNvSpPr>
          <p:nvPr/>
        </p:nvSpPr>
        <p:spPr bwMode="auto">
          <a:xfrm>
            <a:off x="7691438" y="5646738"/>
            <a:ext cx="22225" cy="38100"/>
          </a:xfrm>
          <a:custGeom>
            <a:avLst/>
            <a:gdLst>
              <a:gd name="T0" fmla="*/ 2147483646 w 44"/>
              <a:gd name="T1" fmla="*/ 2147483646 h 73"/>
              <a:gd name="T2" fmla="*/ 2147483646 w 44"/>
              <a:gd name="T3" fmla="*/ 2147483646 h 73"/>
              <a:gd name="T4" fmla="*/ 0 w 44"/>
              <a:gd name="T5" fmla="*/ 0 h 73"/>
              <a:gd name="T6" fmla="*/ 0 60000 65536"/>
              <a:gd name="T7" fmla="*/ 0 60000 65536"/>
              <a:gd name="T8" fmla="*/ 0 60000 65536"/>
            </a:gdLst>
            <a:ahLst/>
            <a:cxnLst>
              <a:cxn ang="T6">
                <a:pos x="T0" y="T1"/>
              </a:cxn>
              <a:cxn ang="T7">
                <a:pos x="T2" y="T3"/>
              </a:cxn>
              <a:cxn ang="T8">
                <a:pos x="T4" y="T5"/>
              </a:cxn>
            </a:cxnLst>
            <a:rect l="0" t="0" r="r" b="b"/>
            <a:pathLst>
              <a:path w="44" h="73">
                <a:moveTo>
                  <a:pt x="44" y="73"/>
                </a:moveTo>
                <a:lnTo>
                  <a:pt x="44" y="2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7" name="Freeform 643"/>
          <p:cNvSpPr>
            <a:spLocks/>
          </p:cNvSpPr>
          <p:nvPr/>
        </p:nvSpPr>
        <p:spPr bwMode="auto">
          <a:xfrm>
            <a:off x="7727950" y="5607050"/>
            <a:ext cx="119063" cy="42863"/>
          </a:xfrm>
          <a:custGeom>
            <a:avLst/>
            <a:gdLst>
              <a:gd name="T0" fmla="*/ 0 w 226"/>
              <a:gd name="T1" fmla="*/ 2147483646 h 82"/>
              <a:gd name="T2" fmla="*/ 2147483646 w 226"/>
              <a:gd name="T3" fmla="*/ 0 h 82"/>
              <a:gd name="T4" fmla="*/ 2147483646 w 226"/>
              <a:gd name="T5" fmla="*/ 2147483646 h 82"/>
              <a:gd name="T6" fmla="*/ 2147483646 w 226"/>
              <a:gd name="T7" fmla="*/ 2147483646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82">
                <a:moveTo>
                  <a:pt x="0" y="79"/>
                </a:moveTo>
                <a:lnTo>
                  <a:pt x="222" y="0"/>
                </a:lnTo>
                <a:lnTo>
                  <a:pt x="226" y="2"/>
                </a:lnTo>
                <a:lnTo>
                  <a:pt x="4" y="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8" name="Freeform 644"/>
          <p:cNvSpPr>
            <a:spLocks/>
          </p:cNvSpPr>
          <p:nvPr/>
        </p:nvSpPr>
        <p:spPr bwMode="auto">
          <a:xfrm>
            <a:off x="7726363" y="5618163"/>
            <a:ext cx="144462" cy="77787"/>
          </a:xfrm>
          <a:custGeom>
            <a:avLst/>
            <a:gdLst>
              <a:gd name="T0" fmla="*/ 0 w 274"/>
              <a:gd name="T1" fmla="*/ 0 h 147"/>
              <a:gd name="T2" fmla="*/ 2147483646 w 274"/>
              <a:gd name="T3" fmla="*/ 2147483646 h 147"/>
              <a:gd name="T4" fmla="*/ 2147483646 w 274"/>
              <a:gd name="T5" fmla="*/ 2147483646 h 147"/>
              <a:gd name="T6" fmla="*/ 2147483646 w 274"/>
              <a:gd name="T7" fmla="*/ 2147483646 h 147"/>
              <a:gd name="T8" fmla="*/ 2147483646 w 274"/>
              <a:gd name="T9" fmla="*/ 2147483646 h 147"/>
              <a:gd name="T10" fmla="*/ 2147483646 w 274"/>
              <a:gd name="T11" fmla="*/ 2147483646 h 147"/>
              <a:gd name="T12" fmla="*/ 2147483646 w 274"/>
              <a:gd name="T13" fmla="*/ 2147483646 h 147"/>
              <a:gd name="T14" fmla="*/ 2147483646 w 274"/>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4" h="147">
                <a:moveTo>
                  <a:pt x="0" y="0"/>
                </a:moveTo>
                <a:lnTo>
                  <a:pt x="65" y="36"/>
                </a:lnTo>
                <a:lnTo>
                  <a:pt x="68" y="38"/>
                </a:lnTo>
                <a:lnTo>
                  <a:pt x="133" y="75"/>
                </a:lnTo>
                <a:lnTo>
                  <a:pt x="145" y="72"/>
                </a:lnTo>
                <a:lnTo>
                  <a:pt x="207" y="109"/>
                </a:lnTo>
                <a:lnTo>
                  <a:pt x="212" y="111"/>
                </a:lnTo>
                <a:lnTo>
                  <a:pt x="274" y="1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89" name="Line 645"/>
          <p:cNvSpPr>
            <a:spLocks noChangeShapeType="1"/>
          </p:cNvSpPr>
          <p:nvPr/>
        </p:nvSpPr>
        <p:spPr bwMode="auto">
          <a:xfrm>
            <a:off x="7889875" y="5695950"/>
            <a:ext cx="1588"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0" name="Line 646"/>
          <p:cNvSpPr>
            <a:spLocks noChangeShapeType="1"/>
          </p:cNvSpPr>
          <p:nvPr/>
        </p:nvSpPr>
        <p:spPr bwMode="auto">
          <a:xfrm>
            <a:off x="7896225" y="5732463"/>
            <a:ext cx="1588" cy="79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1" name="Freeform 647"/>
          <p:cNvSpPr>
            <a:spLocks/>
          </p:cNvSpPr>
          <p:nvPr/>
        </p:nvSpPr>
        <p:spPr bwMode="auto">
          <a:xfrm>
            <a:off x="7896225" y="5832475"/>
            <a:ext cx="50800" cy="82550"/>
          </a:xfrm>
          <a:custGeom>
            <a:avLst/>
            <a:gdLst>
              <a:gd name="T0" fmla="*/ 0 w 96"/>
              <a:gd name="T1" fmla="*/ 0 h 157"/>
              <a:gd name="T2" fmla="*/ 0 w 96"/>
              <a:gd name="T3" fmla="*/ 2147483646 h 157"/>
              <a:gd name="T4" fmla="*/ 0 w 96"/>
              <a:gd name="T5" fmla="*/ 2147483646 h 157"/>
              <a:gd name="T6" fmla="*/ 2147483646 w 96"/>
              <a:gd name="T7" fmla="*/ 2147483646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57">
                <a:moveTo>
                  <a:pt x="0" y="0"/>
                </a:moveTo>
                <a:lnTo>
                  <a:pt x="0" y="153"/>
                </a:lnTo>
                <a:lnTo>
                  <a:pt x="0" y="157"/>
                </a:lnTo>
                <a:lnTo>
                  <a:pt x="96"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92" name="Line 648"/>
          <p:cNvSpPr>
            <a:spLocks noChangeShapeType="1"/>
          </p:cNvSpPr>
          <p:nvPr/>
        </p:nvSpPr>
        <p:spPr bwMode="auto">
          <a:xfrm>
            <a:off x="7947025" y="5815013"/>
            <a:ext cx="1588" cy="76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3" name="Line 649"/>
          <p:cNvSpPr>
            <a:spLocks noChangeShapeType="1"/>
          </p:cNvSpPr>
          <p:nvPr/>
        </p:nvSpPr>
        <p:spPr bwMode="auto">
          <a:xfrm flipV="1">
            <a:off x="7875588" y="5815013"/>
            <a:ext cx="65087" cy="841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4" name="Freeform 650"/>
          <p:cNvSpPr>
            <a:spLocks/>
          </p:cNvSpPr>
          <p:nvPr/>
        </p:nvSpPr>
        <p:spPr bwMode="auto">
          <a:xfrm>
            <a:off x="7839075" y="5743575"/>
            <a:ext cx="138113" cy="104775"/>
          </a:xfrm>
          <a:custGeom>
            <a:avLst/>
            <a:gdLst>
              <a:gd name="T0" fmla="*/ 2147483646 w 260"/>
              <a:gd name="T1" fmla="*/ 2147483646 h 198"/>
              <a:gd name="T2" fmla="*/ 2147483646 w 260"/>
              <a:gd name="T3" fmla="*/ 2147483646 h 198"/>
              <a:gd name="T4" fmla="*/ 2147483646 w 260"/>
              <a:gd name="T5" fmla="*/ 2147483646 h 198"/>
              <a:gd name="T6" fmla="*/ 2147483646 w 260"/>
              <a:gd name="T7" fmla="*/ 2147483646 h 198"/>
              <a:gd name="T8" fmla="*/ 0 w 260"/>
              <a:gd name="T9" fmla="*/ 2147483646 h 198"/>
              <a:gd name="T10" fmla="*/ 2147483646 w 260"/>
              <a:gd name="T11" fmla="*/ 2147483646 h 198"/>
              <a:gd name="T12" fmla="*/ 2147483646 w 260"/>
              <a:gd name="T13" fmla="*/ 2147483646 h 198"/>
              <a:gd name="T14" fmla="*/ 2147483646 w 260"/>
              <a:gd name="T15" fmla="*/ 2147483646 h 198"/>
              <a:gd name="T16" fmla="*/ 2147483646 w 260"/>
              <a:gd name="T17" fmla="*/ 0 h 198"/>
              <a:gd name="T18" fmla="*/ 2147483646 w 260"/>
              <a:gd name="T19" fmla="*/ 2147483646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98">
                <a:moveTo>
                  <a:pt x="205" y="85"/>
                </a:moveTo>
                <a:lnTo>
                  <a:pt x="260" y="114"/>
                </a:lnTo>
                <a:lnTo>
                  <a:pt x="29" y="198"/>
                </a:lnTo>
                <a:lnTo>
                  <a:pt x="29" y="57"/>
                </a:lnTo>
                <a:lnTo>
                  <a:pt x="0" y="43"/>
                </a:lnTo>
                <a:lnTo>
                  <a:pt x="5" y="45"/>
                </a:lnTo>
                <a:lnTo>
                  <a:pt x="56" y="26"/>
                </a:lnTo>
                <a:lnTo>
                  <a:pt x="57" y="27"/>
                </a:lnTo>
                <a:lnTo>
                  <a:pt x="57" y="0"/>
                </a:lnTo>
                <a:lnTo>
                  <a:pt x="205" y="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95" name="Line 651"/>
          <p:cNvSpPr>
            <a:spLocks noChangeShapeType="1"/>
          </p:cNvSpPr>
          <p:nvPr/>
        </p:nvSpPr>
        <p:spPr bwMode="auto">
          <a:xfrm flipH="1">
            <a:off x="7896225" y="5748338"/>
            <a:ext cx="50800" cy="635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6" name="Line 652"/>
          <p:cNvSpPr>
            <a:spLocks noChangeShapeType="1"/>
          </p:cNvSpPr>
          <p:nvPr/>
        </p:nvSpPr>
        <p:spPr bwMode="auto">
          <a:xfrm flipV="1">
            <a:off x="7881938" y="5792788"/>
            <a:ext cx="65087"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7" name="Line 653"/>
          <p:cNvSpPr>
            <a:spLocks noChangeShapeType="1"/>
          </p:cNvSpPr>
          <p:nvPr/>
        </p:nvSpPr>
        <p:spPr bwMode="auto">
          <a:xfrm flipH="1">
            <a:off x="7854950" y="5764213"/>
            <a:ext cx="2698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798" name="Freeform 654"/>
          <p:cNvSpPr>
            <a:spLocks/>
          </p:cNvSpPr>
          <p:nvPr/>
        </p:nvSpPr>
        <p:spPr bwMode="auto">
          <a:xfrm>
            <a:off x="7869238" y="5756275"/>
            <a:ext cx="12700" cy="82550"/>
          </a:xfrm>
          <a:custGeom>
            <a:avLst/>
            <a:gdLst>
              <a:gd name="T0" fmla="*/ 0 w 24"/>
              <a:gd name="T1" fmla="*/ 0 h 155"/>
              <a:gd name="T2" fmla="*/ 2147483646 w 24"/>
              <a:gd name="T3" fmla="*/ 2147483646 h 155"/>
              <a:gd name="T4" fmla="*/ 2147483646 w 24"/>
              <a:gd name="T5" fmla="*/ 2147483646 h 155"/>
              <a:gd name="T6" fmla="*/ 0 60000 65536"/>
              <a:gd name="T7" fmla="*/ 0 60000 65536"/>
              <a:gd name="T8" fmla="*/ 0 60000 65536"/>
            </a:gdLst>
            <a:ahLst/>
            <a:cxnLst>
              <a:cxn ang="T6">
                <a:pos x="T0" y="T1"/>
              </a:cxn>
              <a:cxn ang="T7">
                <a:pos x="T2" y="T3"/>
              </a:cxn>
              <a:cxn ang="T8">
                <a:pos x="T4" y="T5"/>
              </a:cxn>
            </a:cxnLst>
            <a:rect l="0" t="0" r="r" b="b"/>
            <a:pathLst>
              <a:path w="24" h="155">
                <a:moveTo>
                  <a:pt x="0" y="0"/>
                </a:moveTo>
                <a:lnTo>
                  <a:pt x="24" y="15"/>
                </a:lnTo>
                <a:lnTo>
                  <a:pt x="24" y="1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799" name="Line 655"/>
          <p:cNvSpPr>
            <a:spLocks noChangeShapeType="1"/>
          </p:cNvSpPr>
          <p:nvPr/>
        </p:nvSpPr>
        <p:spPr bwMode="auto">
          <a:xfrm>
            <a:off x="7869238" y="5857875"/>
            <a:ext cx="6350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0" name="Line 656"/>
          <p:cNvSpPr>
            <a:spLocks noChangeShapeType="1"/>
          </p:cNvSpPr>
          <p:nvPr/>
        </p:nvSpPr>
        <p:spPr bwMode="auto">
          <a:xfrm flipV="1">
            <a:off x="7916863" y="5824538"/>
            <a:ext cx="1587" cy="809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1" name="Freeform 657"/>
          <p:cNvSpPr>
            <a:spLocks/>
          </p:cNvSpPr>
          <p:nvPr/>
        </p:nvSpPr>
        <p:spPr bwMode="auto">
          <a:xfrm>
            <a:off x="7869238" y="5842000"/>
            <a:ext cx="6350" cy="74613"/>
          </a:xfrm>
          <a:custGeom>
            <a:avLst/>
            <a:gdLst>
              <a:gd name="T0" fmla="*/ 0 w 11"/>
              <a:gd name="T1" fmla="*/ 0 h 139"/>
              <a:gd name="T2" fmla="*/ 0 w 11"/>
              <a:gd name="T3" fmla="*/ 2147483646 h 139"/>
              <a:gd name="T4" fmla="*/ 2147483646 w 11"/>
              <a:gd name="T5" fmla="*/ 2147483646 h 139"/>
              <a:gd name="T6" fmla="*/ 2147483646 w 11"/>
              <a:gd name="T7" fmla="*/ 2147483646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39">
                <a:moveTo>
                  <a:pt x="0" y="0"/>
                </a:moveTo>
                <a:lnTo>
                  <a:pt x="0" y="52"/>
                </a:lnTo>
                <a:lnTo>
                  <a:pt x="11" y="56"/>
                </a:lnTo>
                <a:lnTo>
                  <a:pt x="11" y="1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02" name="Freeform 658"/>
          <p:cNvSpPr>
            <a:spLocks/>
          </p:cNvSpPr>
          <p:nvPr/>
        </p:nvSpPr>
        <p:spPr bwMode="auto">
          <a:xfrm>
            <a:off x="7839075" y="5864225"/>
            <a:ext cx="36513" cy="58738"/>
          </a:xfrm>
          <a:custGeom>
            <a:avLst/>
            <a:gdLst>
              <a:gd name="T0" fmla="*/ 2147483646 w 68"/>
              <a:gd name="T1" fmla="*/ 2147483646 h 111"/>
              <a:gd name="T2" fmla="*/ 2147483646 w 68"/>
              <a:gd name="T3" fmla="*/ 2147483646 h 111"/>
              <a:gd name="T4" fmla="*/ 0 w 68"/>
              <a:gd name="T5" fmla="*/ 2147483646 h 111"/>
              <a:gd name="T6" fmla="*/ 0 w 68"/>
              <a:gd name="T7" fmla="*/ 2147483646 h 111"/>
              <a:gd name="T8" fmla="*/ 2147483646 w 68"/>
              <a:gd name="T9" fmla="*/ 0 h 111"/>
              <a:gd name="T10" fmla="*/ 2147483646 w 68"/>
              <a:gd name="T11" fmla="*/ 2147483646 h 111"/>
              <a:gd name="T12" fmla="*/ 2147483646 w 68"/>
              <a:gd name="T13" fmla="*/ 2147483646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11">
                <a:moveTo>
                  <a:pt x="30" y="111"/>
                </a:moveTo>
                <a:lnTo>
                  <a:pt x="30" y="26"/>
                </a:lnTo>
                <a:lnTo>
                  <a:pt x="0" y="12"/>
                </a:lnTo>
                <a:lnTo>
                  <a:pt x="0" y="6"/>
                </a:lnTo>
                <a:lnTo>
                  <a:pt x="23" y="0"/>
                </a:lnTo>
                <a:lnTo>
                  <a:pt x="68" y="16"/>
                </a:lnTo>
                <a:lnTo>
                  <a:pt x="35"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03" name="Line 659"/>
          <p:cNvSpPr>
            <a:spLocks noChangeShapeType="1"/>
          </p:cNvSpPr>
          <p:nvPr/>
        </p:nvSpPr>
        <p:spPr bwMode="auto">
          <a:xfrm flipH="1" flipV="1">
            <a:off x="7839075" y="5840413"/>
            <a:ext cx="15875"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4" name="Line 660"/>
          <p:cNvSpPr>
            <a:spLocks noChangeShapeType="1"/>
          </p:cNvSpPr>
          <p:nvPr/>
        </p:nvSpPr>
        <p:spPr bwMode="auto">
          <a:xfrm flipH="1">
            <a:off x="7773988" y="5861050"/>
            <a:ext cx="61912"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5" name="Freeform 661"/>
          <p:cNvSpPr>
            <a:spLocks/>
          </p:cNvSpPr>
          <p:nvPr/>
        </p:nvSpPr>
        <p:spPr bwMode="auto">
          <a:xfrm>
            <a:off x="7762875" y="5834063"/>
            <a:ext cx="73025" cy="69850"/>
          </a:xfrm>
          <a:custGeom>
            <a:avLst/>
            <a:gdLst>
              <a:gd name="T0" fmla="*/ 2147483646 w 136"/>
              <a:gd name="T1" fmla="*/ 2147483646 h 133"/>
              <a:gd name="T2" fmla="*/ 0 w 136"/>
              <a:gd name="T3" fmla="*/ 2147483646 h 133"/>
              <a:gd name="T4" fmla="*/ 0 w 136"/>
              <a:gd name="T5" fmla="*/ 2147483646 h 133"/>
              <a:gd name="T6" fmla="*/ 2147483646 w 136"/>
              <a:gd name="T7" fmla="*/ 0 h 133"/>
              <a:gd name="T8" fmla="*/ 2147483646 w 136"/>
              <a:gd name="T9" fmla="*/ 2147483646 h 133"/>
              <a:gd name="T10" fmla="*/ 2147483646 w 136"/>
              <a:gd name="T11" fmla="*/ 2147483646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133">
                <a:moveTo>
                  <a:pt x="23" y="96"/>
                </a:moveTo>
                <a:lnTo>
                  <a:pt x="0" y="85"/>
                </a:lnTo>
                <a:lnTo>
                  <a:pt x="0" y="8"/>
                </a:lnTo>
                <a:lnTo>
                  <a:pt x="23" y="0"/>
                </a:lnTo>
                <a:lnTo>
                  <a:pt x="23" y="11"/>
                </a:lnTo>
                <a:lnTo>
                  <a:pt x="136" y="1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06" name="Line 662"/>
          <p:cNvSpPr>
            <a:spLocks noChangeShapeType="1"/>
          </p:cNvSpPr>
          <p:nvPr/>
        </p:nvSpPr>
        <p:spPr bwMode="auto">
          <a:xfrm flipH="1">
            <a:off x="7747000" y="5894388"/>
            <a:ext cx="25400"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7" name="Line 663"/>
          <p:cNvSpPr>
            <a:spLocks noChangeShapeType="1"/>
          </p:cNvSpPr>
          <p:nvPr/>
        </p:nvSpPr>
        <p:spPr bwMode="auto">
          <a:xfrm flipH="1" flipV="1">
            <a:off x="7700963" y="5857875"/>
            <a:ext cx="63500"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08" name="Freeform 664"/>
          <p:cNvSpPr>
            <a:spLocks/>
          </p:cNvSpPr>
          <p:nvPr/>
        </p:nvSpPr>
        <p:spPr bwMode="auto">
          <a:xfrm>
            <a:off x="7700963" y="5699125"/>
            <a:ext cx="28575" cy="174625"/>
          </a:xfrm>
          <a:custGeom>
            <a:avLst/>
            <a:gdLst>
              <a:gd name="T0" fmla="*/ 2147483646 w 56"/>
              <a:gd name="T1" fmla="*/ 2147483646 h 331"/>
              <a:gd name="T2" fmla="*/ 2147483646 w 56"/>
              <a:gd name="T3" fmla="*/ 2147483646 h 331"/>
              <a:gd name="T4" fmla="*/ 2147483646 w 56"/>
              <a:gd name="T5" fmla="*/ 0 h 331"/>
              <a:gd name="T6" fmla="*/ 0 w 56"/>
              <a:gd name="T7" fmla="*/ 2147483646 h 3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31">
                <a:moveTo>
                  <a:pt x="1" y="279"/>
                </a:moveTo>
                <a:lnTo>
                  <a:pt x="56" y="331"/>
                </a:lnTo>
                <a:lnTo>
                  <a:pt x="56" y="0"/>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09" name="Line 665"/>
          <p:cNvSpPr>
            <a:spLocks noChangeShapeType="1"/>
          </p:cNvSpPr>
          <p:nvPr/>
        </p:nvSpPr>
        <p:spPr bwMode="auto">
          <a:xfrm>
            <a:off x="7700963" y="5735638"/>
            <a:ext cx="58737" cy="682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0" name="Line 666"/>
          <p:cNvSpPr>
            <a:spLocks noChangeShapeType="1"/>
          </p:cNvSpPr>
          <p:nvPr/>
        </p:nvSpPr>
        <p:spPr bwMode="auto">
          <a:xfrm flipH="1">
            <a:off x="7699375" y="5822950"/>
            <a:ext cx="60325"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1" name="Line 667"/>
          <p:cNvSpPr>
            <a:spLocks noChangeShapeType="1"/>
          </p:cNvSpPr>
          <p:nvPr/>
        </p:nvSpPr>
        <p:spPr bwMode="auto">
          <a:xfrm flipH="1">
            <a:off x="7673975" y="5845175"/>
            <a:ext cx="23813"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2" name="Freeform 668"/>
          <p:cNvSpPr>
            <a:spLocks/>
          </p:cNvSpPr>
          <p:nvPr/>
        </p:nvSpPr>
        <p:spPr bwMode="auto">
          <a:xfrm>
            <a:off x="7689850" y="5868988"/>
            <a:ext cx="3175" cy="26987"/>
          </a:xfrm>
          <a:custGeom>
            <a:avLst/>
            <a:gdLst>
              <a:gd name="T0" fmla="*/ 0 w 5"/>
              <a:gd name="T1" fmla="*/ 0 h 50"/>
              <a:gd name="T2" fmla="*/ 0 w 5"/>
              <a:gd name="T3" fmla="*/ 2147483646 h 50"/>
              <a:gd name="T4" fmla="*/ 2147483646 w 5"/>
              <a:gd name="T5" fmla="*/ 2147483646 h 50"/>
              <a:gd name="T6" fmla="*/ 2147483646 w 5"/>
              <a:gd name="T7" fmla="*/ 2147483646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0">
                <a:moveTo>
                  <a:pt x="0" y="0"/>
                </a:moveTo>
                <a:lnTo>
                  <a:pt x="0" y="50"/>
                </a:lnTo>
                <a:lnTo>
                  <a:pt x="5" y="50"/>
                </a:lnTo>
                <a:lnTo>
                  <a:pt x="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13" name="Line 669"/>
          <p:cNvSpPr>
            <a:spLocks noChangeShapeType="1"/>
          </p:cNvSpPr>
          <p:nvPr/>
        </p:nvSpPr>
        <p:spPr bwMode="auto">
          <a:xfrm>
            <a:off x="7705725" y="5878513"/>
            <a:ext cx="1588"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4" name="Freeform 670"/>
          <p:cNvSpPr>
            <a:spLocks/>
          </p:cNvSpPr>
          <p:nvPr/>
        </p:nvSpPr>
        <p:spPr bwMode="auto">
          <a:xfrm>
            <a:off x="7423150" y="5899150"/>
            <a:ext cx="236538" cy="61913"/>
          </a:xfrm>
          <a:custGeom>
            <a:avLst/>
            <a:gdLst>
              <a:gd name="T0" fmla="*/ 2147483646 w 448"/>
              <a:gd name="T1" fmla="*/ 0 h 118"/>
              <a:gd name="T2" fmla="*/ 2147483646 w 448"/>
              <a:gd name="T3" fmla="*/ 2147483646 h 118"/>
              <a:gd name="T4" fmla="*/ 0 w 448"/>
              <a:gd name="T5" fmla="*/ 2147483646 h 118"/>
              <a:gd name="T6" fmla="*/ 0 60000 65536"/>
              <a:gd name="T7" fmla="*/ 0 60000 65536"/>
              <a:gd name="T8" fmla="*/ 0 60000 65536"/>
            </a:gdLst>
            <a:ahLst/>
            <a:cxnLst>
              <a:cxn ang="T6">
                <a:pos x="T0" y="T1"/>
              </a:cxn>
              <a:cxn ang="T7">
                <a:pos x="T2" y="T3"/>
              </a:cxn>
              <a:cxn ang="T8">
                <a:pos x="T4" y="T5"/>
              </a:cxn>
            </a:cxnLst>
            <a:rect l="0" t="0" r="r" b="b"/>
            <a:pathLst>
              <a:path w="448" h="118">
                <a:moveTo>
                  <a:pt x="448" y="0"/>
                </a:moveTo>
                <a:lnTo>
                  <a:pt x="172" y="118"/>
                </a:lnTo>
                <a:lnTo>
                  <a:pt x="0"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15" name="Line 671"/>
          <p:cNvSpPr>
            <a:spLocks noChangeShapeType="1"/>
          </p:cNvSpPr>
          <p:nvPr/>
        </p:nvSpPr>
        <p:spPr bwMode="auto">
          <a:xfrm flipH="1" flipV="1">
            <a:off x="7377113" y="5861050"/>
            <a:ext cx="65087"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6" name="Freeform 672"/>
          <p:cNvSpPr>
            <a:spLocks/>
          </p:cNvSpPr>
          <p:nvPr/>
        </p:nvSpPr>
        <p:spPr bwMode="auto">
          <a:xfrm>
            <a:off x="7348538" y="5861050"/>
            <a:ext cx="96837" cy="85725"/>
          </a:xfrm>
          <a:custGeom>
            <a:avLst/>
            <a:gdLst>
              <a:gd name="T0" fmla="*/ 2147483646 w 183"/>
              <a:gd name="T1" fmla="*/ 2147483646 h 162"/>
              <a:gd name="T2" fmla="*/ 2147483646 w 183"/>
              <a:gd name="T3" fmla="*/ 2147483646 h 162"/>
              <a:gd name="T4" fmla="*/ 2147483646 w 183"/>
              <a:gd name="T5" fmla="*/ 2147483646 h 162"/>
              <a:gd name="T6" fmla="*/ 2147483646 w 183"/>
              <a:gd name="T7" fmla="*/ 2147483646 h 162"/>
              <a:gd name="T8" fmla="*/ 2147483646 w 183"/>
              <a:gd name="T9" fmla="*/ 2147483646 h 162"/>
              <a:gd name="T10" fmla="*/ 2147483646 w 183"/>
              <a:gd name="T11" fmla="*/ 2147483646 h 162"/>
              <a:gd name="T12" fmla="*/ 2147483646 w 183"/>
              <a:gd name="T13" fmla="*/ 2147483646 h 162"/>
              <a:gd name="T14" fmla="*/ 2147483646 w 183"/>
              <a:gd name="T15" fmla="*/ 2147483646 h 162"/>
              <a:gd name="T16" fmla="*/ 2147483646 w 183"/>
              <a:gd name="T17" fmla="*/ 2147483646 h 162"/>
              <a:gd name="T18" fmla="*/ 2147483646 w 183"/>
              <a:gd name="T19" fmla="*/ 2147483646 h 162"/>
              <a:gd name="T20" fmla="*/ 0 w 18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162">
                <a:moveTo>
                  <a:pt x="41" y="25"/>
                </a:moveTo>
                <a:lnTo>
                  <a:pt x="41" y="72"/>
                </a:lnTo>
                <a:lnTo>
                  <a:pt x="181" y="156"/>
                </a:lnTo>
                <a:lnTo>
                  <a:pt x="183" y="158"/>
                </a:lnTo>
                <a:lnTo>
                  <a:pt x="183" y="111"/>
                </a:lnTo>
                <a:lnTo>
                  <a:pt x="178" y="109"/>
                </a:lnTo>
                <a:lnTo>
                  <a:pt x="178" y="158"/>
                </a:lnTo>
                <a:lnTo>
                  <a:pt x="172" y="162"/>
                </a:lnTo>
                <a:lnTo>
                  <a:pt x="172" y="118"/>
                </a:lnTo>
                <a:lnTo>
                  <a:pt x="172" y="10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17" name="Freeform 674"/>
          <p:cNvSpPr>
            <a:spLocks/>
          </p:cNvSpPr>
          <p:nvPr/>
        </p:nvSpPr>
        <p:spPr bwMode="auto">
          <a:xfrm>
            <a:off x="7367588" y="5872163"/>
            <a:ext cx="71437" cy="68262"/>
          </a:xfrm>
          <a:custGeom>
            <a:avLst/>
            <a:gdLst>
              <a:gd name="T0" fmla="*/ 0 w 135"/>
              <a:gd name="T1" fmla="*/ 0 h 129"/>
              <a:gd name="T2" fmla="*/ 0 w 135"/>
              <a:gd name="T3" fmla="*/ 2147483646 h 129"/>
              <a:gd name="T4" fmla="*/ 2147483646 w 135"/>
              <a:gd name="T5" fmla="*/ 2147483646 h 129"/>
              <a:gd name="T6" fmla="*/ 0 60000 65536"/>
              <a:gd name="T7" fmla="*/ 0 60000 65536"/>
              <a:gd name="T8" fmla="*/ 0 60000 65536"/>
            </a:gdLst>
            <a:ahLst/>
            <a:cxnLst>
              <a:cxn ang="T6">
                <a:pos x="T0" y="T1"/>
              </a:cxn>
              <a:cxn ang="T7">
                <a:pos x="T2" y="T3"/>
              </a:cxn>
              <a:cxn ang="T8">
                <a:pos x="T4" y="T5"/>
              </a:cxn>
            </a:cxnLst>
            <a:rect l="0" t="0" r="r" b="b"/>
            <a:pathLst>
              <a:path w="135" h="129">
                <a:moveTo>
                  <a:pt x="0" y="0"/>
                </a:moveTo>
                <a:lnTo>
                  <a:pt x="0" y="52"/>
                </a:lnTo>
                <a:lnTo>
                  <a:pt x="135" y="1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18" name="Line 675"/>
          <p:cNvSpPr>
            <a:spLocks noChangeShapeType="1"/>
          </p:cNvSpPr>
          <p:nvPr/>
        </p:nvSpPr>
        <p:spPr bwMode="auto">
          <a:xfrm flipV="1">
            <a:off x="7458075" y="5927725"/>
            <a:ext cx="15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19" name="Line 676"/>
          <p:cNvSpPr>
            <a:spLocks noChangeShapeType="1"/>
          </p:cNvSpPr>
          <p:nvPr/>
        </p:nvSpPr>
        <p:spPr bwMode="auto">
          <a:xfrm>
            <a:off x="7470775" y="5935663"/>
            <a:ext cx="1588"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0" name="Freeform 677"/>
          <p:cNvSpPr>
            <a:spLocks/>
          </p:cNvSpPr>
          <p:nvPr/>
        </p:nvSpPr>
        <p:spPr bwMode="auto">
          <a:xfrm>
            <a:off x="7423150" y="5895975"/>
            <a:ext cx="58738" cy="33338"/>
          </a:xfrm>
          <a:custGeom>
            <a:avLst/>
            <a:gdLst>
              <a:gd name="T0" fmla="*/ 2147483646 w 113"/>
              <a:gd name="T1" fmla="*/ 2147483646 h 64"/>
              <a:gd name="T2" fmla="*/ 2147483646 w 113"/>
              <a:gd name="T3" fmla="*/ 0 h 64"/>
              <a:gd name="T4" fmla="*/ 2147483646 w 113"/>
              <a:gd name="T5" fmla="*/ 2147483646 h 64"/>
              <a:gd name="T6" fmla="*/ 2147483646 w 113"/>
              <a:gd name="T7" fmla="*/ 2147483646 h 64"/>
              <a:gd name="T8" fmla="*/ 0 w 113"/>
              <a:gd name="T9" fmla="*/ 2147483646 h 64"/>
              <a:gd name="T10" fmla="*/ 0 w 113"/>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64">
                <a:moveTo>
                  <a:pt x="113" y="52"/>
                </a:moveTo>
                <a:lnTo>
                  <a:pt x="59" y="0"/>
                </a:lnTo>
                <a:lnTo>
                  <a:pt x="52" y="3"/>
                </a:lnTo>
                <a:lnTo>
                  <a:pt x="4" y="27"/>
                </a:lnTo>
                <a:lnTo>
                  <a:pt x="0" y="20"/>
                </a:lnTo>
                <a:lnTo>
                  <a:pt x="0"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21" name="Line 678"/>
          <p:cNvSpPr>
            <a:spLocks noChangeShapeType="1"/>
          </p:cNvSpPr>
          <p:nvPr/>
        </p:nvSpPr>
        <p:spPr bwMode="auto">
          <a:xfrm flipV="1">
            <a:off x="7410450" y="5899150"/>
            <a:ext cx="15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2" name="Line 679"/>
          <p:cNvSpPr>
            <a:spLocks noChangeShapeType="1"/>
          </p:cNvSpPr>
          <p:nvPr/>
        </p:nvSpPr>
        <p:spPr bwMode="auto">
          <a:xfrm>
            <a:off x="7396163" y="5889625"/>
            <a:ext cx="1587"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3" name="Line 680"/>
          <p:cNvSpPr>
            <a:spLocks noChangeShapeType="1"/>
          </p:cNvSpPr>
          <p:nvPr/>
        </p:nvSpPr>
        <p:spPr bwMode="auto">
          <a:xfrm flipV="1">
            <a:off x="7383463" y="5881688"/>
            <a:ext cx="1587"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4" name="Line 681"/>
          <p:cNvSpPr>
            <a:spLocks noChangeShapeType="1"/>
          </p:cNvSpPr>
          <p:nvPr/>
        </p:nvSpPr>
        <p:spPr bwMode="auto">
          <a:xfrm flipV="1">
            <a:off x="7407275" y="5875338"/>
            <a:ext cx="317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5" name="Line 682"/>
          <p:cNvSpPr>
            <a:spLocks noChangeShapeType="1"/>
          </p:cNvSpPr>
          <p:nvPr/>
        </p:nvSpPr>
        <p:spPr bwMode="auto">
          <a:xfrm>
            <a:off x="7442200" y="5883275"/>
            <a:ext cx="9525"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6" name="Line 683"/>
          <p:cNvSpPr>
            <a:spLocks noChangeShapeType="1"/>
          </p:cNvSpPr>
          <p:nvPr/>
        </p:nvSpPr>
        <p:spPr bwMode="auto">
          <a:xfrm flipV="1">
            <a:off x="7451725" y="5865813"/>
            <a:ext cx="60325"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27" name="Freeform 684"/>
          <p:cNvSpPr>
            <a:spLocks/>
          </p:cNvSpPr>
          <p:nvPr/>
        </p:nvSpPr>
        <p:spPr bwMode="auto">
          <a:xfrm>
            <a:off x="7516813" y="5865813"/>
            <a:ext cx="36512" cy="15875"/>
          </a:xfrm>
          <a:custGeom>
            <a:avLst/>
            <a:gdLst>
              <a:gd name="T0" fmla="*/ 0 w 67"/>
              <a:gd name="T1" fmla="*/ 2147483646 h 30"/>
              <a:gd name="T2" fmla="*/ 2147483646 w 67"/>
              <a:gd name="T3" fmla="*/ 0 h 30"/>
              <a:gd name="T4" fmla="*/ 2147483646 w 67"/>
              <a:gd name="T5" fmla="*/ 2147483646 h 30"/>
              <a:gd name="T6" fmla="*/ 2147483646 w 67"/>
              <a:gd name="T7" fmla="*/ 2147483646 h 30"/>
              <a:gd name="T8" fmla="*/ 2147483646 w 67"/>
              <a:gd name="T9" fmla="*/ 2147483646 h 30"/>
              <a:gd name="T10" fmla="*/ 0 w 67"/>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0">
                <a:moveTo>
                  <a:pt x="0" y="8"/>
                </a:moveTo>
                <a:lnTo>
                  <a:pt x="22" y="0"/>
                </a:lnTo>
                <a:lnTo>
                  <a:pt x="67" y="19"/>
                </a:lnTo>
                <a:lnTo>
                  <a:pt x="31" y="30"/>
                </a:lnTo>
                <a:lnTo>
                  <a:pt x="30" y="27"/>
                </a:lnTo>
                <a:lnTo>
                  <a:pt x="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28" name="Freeform 685"/>
          <p:cNvSpPr>
            <a:spLocks/>
          </p:cNvSpPr>
          <p:nvPr/>
        </p:nvSpPr>
        <p:spPr bwMode="auto">
          <a:xfrm>
            <a:off x="7481888" y="5880100"/>
            <a:ext cx="50800" cy="46038"/>
          </a:xfrm>
          <a:custGeom>
            <a:avLst/>
            <a:gdLst>
              <a:gd name="T0" fmla="*/ 2147483646 w 96"/>
              <a:gd name="T1" fmla="*/ 0 h 86"/>
              <a:gd name="T2" fmla="*/ 2147483646 w 96"/>
              <a:gd name="T3" fmla="*/ 2147483646 h 86"/>
              <a:gd name="T4" fmla="*/ 2147483646 w 96"/>
              <a:gd name="T5" fmla="*/ 2147483646 h 86"/>
              <a:gd name="T6" fmla="*/ 2147483646 w 96"/>
              <a:gd name="T7" fmla="*/ 2147483646 h 86"/>
              <a:gd name="T8" fmla="*/ 0 w 96"/>
              <a:gd name="T9" fmla="*/ 214748364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86">
                <a:moveTo>
                  <a:pt x="96" y="0"/>
                </a:moveTo>
                <a:lnTo>
                  <a:pt x="96" y="86"/>
                </a:lnTo>
                <a:lnTo>
                  <a:pt x="66" y="72"/>
                </a:lnTo>
                <a:lnTo>
                  <a:pt x="58" y="79"/>
                </a:lnTo>
                <a:lnTo>
                  <a:pt x="0"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29" name="Line 686"/>
          <p:cNvSpPr>
            <a:spLocks noChangeShapeType="1"/>
          </p:cNvSpPr>
          <p:nvPr/>
        </p:nvSpPr>
        <p:spPr bwMode="auto">
          <a:xfrm>
            <a:off x="7485063" y="5943600"/>
            <a:ext cx="1587"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30" name="Line 687"/>
          <p:cNvSpPr>
            <a:spLocks noChangeShapeType="1"/>
          </p:cNvSpPr>
          <p:nvPr/>
        </p:nvSpPr>
        <p:spPr bwMode="auto">
          <a:xfrm flipV="1">
            <a:off x="7497763" y="5951538"/>
            <a:ext cx="1587"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31" name="Freeform 688"/>
          <p:cNvSpPr>
            <a:spLocks/>
          </p:cNvSpPr>
          <p:nvPr/>
        </p:nvSpPr>
        <p:spPr bwMode="auto">
          <a:xfrm>
            <a:off x="7513638" y="5961063"/>
            <a:ext cx="1587" cy="25400"/>
          </a:xfrm>
          <a:custGeom>
            <a:avLst/>
            <a:gdLst>
              <a:gd name="T0" fmla="*/ 0 w 1587"/>
              <a:gd name="T1" fmla="*/ 0 h 47"/>
              <a:gd name="T2" fmla="*/ 0 w 1587"/>
              <a:gd name="T3" fmla="*/ 2147483646 h 47"/>
              <a:gd name="T4" fmla="*/ 0 w 1587"/>
              <a:gd name="T5" fmla="*/ 0 h 47"/>
              <a:gd name="T6" fmla="*/ 0 60000 65536"/>
              <a:gd name="T7" fmla="*/ 0 60000 65536"/>
              <a:gd name="T8" fmla="*/ 0 60000 65536"/>
            </a:gdLst>
            <a:ahLst/>
            <a:cxnLst>
              <a:cxn ang="T6">
                <a:pos x="T0" y="T1"/>
              </a:cxn>
              <a:cxn ang="T7">
                <a:pos x="T2" y="T3"/>
              </a:cxn>
              <a:cxn ang="T8">
                <a:pos x="T4" y="T5"/>
              </a:cxn>
            </a:cxnLst>
            <a:rect l="0" t="0" r="r" b="b"/>
            <a:pathLst>
              <a:path w="1587" h="47">
                <a:moveTo>
                  <a:pt x="0" y="0"/>
                </a:moveTo>
                <a:lnTo>
                  <a:pt x="0" y="47"/>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2" name="Freeform 689"/>
          <p:cNvSpPr>
            <a:spLocks/>
          </p:cNvSpPr>
          <p:nvPr/>
        </p:nvSpPr>
        <p:spPr bwMode="auto">
          <a:xfrm>
            <a:off x="7442200" y="5908675"/>
            <a:ext cx="192088" cy="77788"/>
          </a:xfrm>
          <a:custGeom>
            <a:avLst/>
            <a:gdLst>
              <a:gd name="T0" fmla="*/ 2147483646 w 364"/>
              <a:gd name="T1" fmla="*/ 2147483646 h 145"/>
              <a:gd name="T2" fmla="*/ 2147483646 w 364"/>
              <a:gd name="T3" fmla="*/ 2147483646 h 145"/>
              <a:gd name="T4" fmla="*/ 2147483646 w 364"/>
              <a:gd name="T5" fmla="*/ 2147483646 h 145"/>
              <a:gd name="T6" fmla="*/ 2147483646 w 364"/>
              <a:gd name="T7" fmla="*/ 2147483646 h 145"/>
              <a:gd name="T8" fmla="*/ 2147483646 w 364"/>
              <a:gd name="T9" fmla="*/ 2147483646 h 145"/>
              <a:gd name="T10" fmla="*/ 2147483646 w 364"/>
              <a:gd name="T11" fmla="*/ 2147483646 h 145"/>
              <a:gd name="T12" fmla="*/ 2147483646 w 364"/>
              <a:gd name="T13" fmla="*/ 2147483646 h 145"/>
              <a:gd name="T14" fmla="*/ 2147483646 w 364"/>
              <a:gd name="T15" fmla="*/ 0 h 145"/>
              <a:gd name="T16" fmla="*/ 2147483646 w 364"/>
              <a:gd name="T17" fmla="*/ 2147483646 h 145"/>
              <a:gd name="T18" fmla="*/ 2147483646 w 364"/>
              <a:gd name="T19" fmla="*/ 2147483646 h 145"/>
              <a:gd name="T20" fmla="*/ 0 w 364"/>
              <a:gd name="T21" fmla="*/ 2147483646 h 145"/>
              <a:gd name="T22" fmla="*/ 2147483646 w 364"/>
              <a:gd name="T23" fmla="*/ 2147483646 h 145"/>
              <a:gd name="T24" fmla="*/ 2147483646 w 364"/>
              <a:gd name="T25" fmla="*/ 2147483646 h 145"/>
              <a:gd name="T26" fmla="*/ 2147483646 w 364"/>
              <a:gd name="T27" fmla="*/ 2147483646 h 145"/>
              <a:gd name="T28" fmla="*/ 2147483646 w 364"/>
              <a:gd name="T29" fmla="*/ 2147483646 h 145"/>
              <a:gd name="T30" fmla="*/ 2147483646 w 364"/>
              <a:gd name="T31" fmla="*/ 2147483646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4" h="145">
                <a:moveTo>
                  <a:pt x="173" y="96"/>
                </a:moveTo>
                <a:lnTo>
                  <a:pt x="278" y="53"/>
                </a:lnTo>
                <a:lnTo>
                  <a:pt x="278" y="38"/>
                </a:lnTo>
                <a:lnTo>
                  <a:pt x="278" y="84"/>
                </a:lnTo>
                <a:lnTo>
                  <a:pt x="278" y="81"/>
                </a:lnTo>
                <a:lnTo>
                  <a:pt x="360" y="43"/>
                </a:lnTo>
                <a:lnTo>
                  <a:pt x="360" y="1"/>
                </a:lnTo>
                <a:lnTo>
                  <a:pt x="364" y="0"/>
                </a:lnTo>
                <a:lnTo>
                  <a:pt x="364" y="46"/>
                </a:lnTo>
                <a:lnTo>
                  <a:pt x="136" y="145"/>
                </a:lnTo>
                <a:lnTo>
                  <a:pt x="0" y="66"/>
                </a:lnTo>
                <a:lnTo>
                  <a:pt x="5" y="66"/>
                </a:lnTo>
                <a:lnTo>
                  <a:pt x="135" y="141"/>
                </a:lnTo>
                <a:lnTo>
                  <a:pt x="173" y="126"/>
                </a:lnTo>
                <a:lnTo>
                  <a:pt x="173" y="129"/>
                </a:lnTo>
                <a:lnTo>
                  <a:pt x="173" y="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3" name="Line 690"/>
          <p:cNvSpPr>
            <a:spLocks noChangeShapeType="1"/>
          </p:cNvSpPr>
          <p:nvPr/>
        </p:nvSpPr>
        <p:spPr bwMode="auto">
          <a:xfrm flipH="1" flipV="1">
            <a:off x="7451725" y="5905500"/>
            <a:ext cx="63500" cy="365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34" name="Freeform 691"/>
          <p:cNvSpPr>
            <a:spLocks/>
          </p:cNvSpPr>
          <p:nvPr/>
        </p:nvSpPr>
        <p:spPr bwMode="auto">
          <a:xfrm>
            <a:off x="7442200" y="5837238"/>
            <a:ext cx="9525" cy="9525"/>
          </a:xfrm>
          <a:custGeom>
            <a:avLst/>
            <a:gdLst>
              <a:gd name="T0" fmla="*/ 2147483646 w 20"/>
              <a:gd name="T1" fmla="*/ 2147483646 h 19"/>
              <a:gd name="T2" fmla="*/ 0 w 20"/>
              <a:gd name="T3" fmla="*/ 2147483646 h 19"/>
              <a:gd name="T4" fmla="*/ 2147483646 w 20"/>
              <a:gd name="T5" fmla="*/ 0 h 19"/>
              <a:gd name="T6" fmla="*/ 0 60000 65536"/>
              <a:gd name="T7" fmla="*/ 0 60000 65536"/>
              <a:gd name="T8" fmla="*/ 0 60000 65536"/>
            </a:gdLst>
            <a:ahLst/>
            <a:cxnLst>
              <a:cxn ang="T6">
                <a:pos x="T0" y="T1"/>
              </a:cxn>
              <a:cxn ang="T7">
                <a:pos x="T2" y="T3"/>
              </a:cxn>
              <a:cxn ang="T8">
                <a:pos x="T4" y="T5"/>
              </a:cxn>
            </a:cxnLst>
            <a:rect l="0" t="0" r="r" b="b"/>
            <a:pathLst>
              <a:path w="20" h="19">
                <a:moveTo>
                  <a:pt x="20" y="19"/>
                </a:moveTo>
                <a:lnTo>
                  <a:pt x="0" y="9"/>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5" name="Freeform 692"/>
          <p:cNvSpPr>
            <a:spLocks/>
          </p:cNvSpPr>
          <p:nvPr/>
        </p:nvSpPr>
        <p:spPr bwMode="auto">
          <a:xfrm>
            <a:off x="7451725" y="5716588"/>
            <a:ext cx="203200" cy="134937"/>
          </a:xfrm>
          <a:custGeom>
            <a:avLst/>
            <a:gdLst>
              <a:gd name="T0" fmla="*/ 0 w 382"/>
              <a:gd name="T1" fmla="*/ 2147483646 h 255"/>
              <a:gd name="T2" fmla="*/ 2147483646 w 382"/>
              <a:gd name="T3" fmla="*/ 2147483646 h 255"/>
              <a:gd name="T4" fmla="*/ 2147483646 w 382"/>
              <a:gd name="T5" fmla="*/ 2147483646 h 255"/>
              <a:gd name="T6" fmla="*/ 2147483646 w 382"/>
              <a:gd name="T7" fmla="*/ 2147483646 h 255"/>
              <a:gd name="T8" fmla="*/ 2147483646 w 382"/>
              <a:gd name="T9" fmla="*/ 2147483646 h 255"/>
              <a:gd name="T10" fmla="*/ 2147483646 w 382"/>
              <a:gd name="T11" fmla="*/ 2147483646 h 255"/>
              <a:gd name="T12" fmla="*/ 2147483646 w 382"/>
              <a:gd name="T13" fmla="*/ 2147483646 h 255"/>
              <a:gd name="T14" fmla="*/ 2147483646 w 382"/>
              <a:gd name="T15" fmla="*/ 0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255">
                <a:moveTo>
                  <a:pt x="0" y="114"/>
                </a:moveTo>
                <a:lnTo>
                  <a:pt x="113" y="244"/>
                </a:lnTo>
                <a:lnTo>
                  <a:pt x="123" y="240"/>
                </a:lnTo>
                <a:lnTo>
                  <a:pt x="152" y="255"/>
                </a:lnTo>
                <a:lnTo>
                  <a:pt x="382" y="169"/>
                </a:lnTo>
                <a:lnTo>
                  <a:pt x="326" y="141"/>
                </a:lnTo>
                <a:lnTo>
                  <a:pt x="326" y="152"/>
                </a:lnTo>
                <a:lnTo>
                  <a:pt x="3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6" name="Freeform 693"/>
          <p:cNvSpPr>
            <a:spLocks/>
          </p:cNvSpPr>
          <p:nvPr/>
        </p:nvSpPr>
        <p:spPr bwMode="auto">
          <a:xfrm>
            <a:off x="7369175" y="5592763"/>
            <a:ext cx="265113" cy="119062"/>
          </a:xfrm>
          <a:custGeom>
            <a:avLst/>
            <a:gdLst>
              <a:gd name="T0" fmla="*/ 2147483646 w 500"/>
              <a:gd name="T1" fmla="*/ 2147483646 h 226"/>
              <a:gd name="T2" fmla="*/ 2147483646 w 500"/>
              <a:gd name="T3" fmla="*/ 2147483646 h 226"/>
              <a:gd name="T4" fmla="*/ 2147483646 w 500"/>
              <a:gd name="T5" fmla="*/ 2147483646 h 226"/>
              <a:gd name="T6" fmla="*/ 2147483646 w 500"/>
              <a:gd name="T7" fmla="*/ 0 h 226"/>
              <a:gd name="T8" fmla="*/ 0 w 500"/>
              <a:gd name="T9" fmla="*/ 2147483646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 h="226">
                <a:moveTo>
                  <a:pt x="500" y="226"/>
                </a:moveTo>
                <a:lnTo>
                  <a:pt x="500" y="143"/>
                </a:lnTo>
                <a:lnTo>
                  <a:pt x="367" y="73"/>
                </a:lnTo>
                <a:lnTo>
                  <a:pt x="225" y="0"/>
                </a:lnTo>
                <a:lnTo>
                  <a:pt x="0" y="7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7" name="Freeform 694"/>
          <p:cNvSpPr>
            <a:spLocks/>
          </p:cNvSpPr>
          <p:nvPr/>
        </p:nvSpPr>
        <p:spPr bwMode="auto">
          <a:xfrm>
            <a:off x="7404100" y="5621338"/>
            <a:ext cx="144463" cy="77787"/>
          </a:xfrm>
          <a:custGeom>
            <a:avLst/>
            <a:gdLst>
              <a:gd name="T0" fmla="*/ 0 w 273"/>
              <a:gd name="T1" fmla="*/ 0 h 148"/>
              <a:gd name="T2" fmla="*/ 2147483646 w 273"/>
              <a:gd name="T3" fmla="*/ 2147483646 h 148"/>
              <a:gd name="T4" fmla="*/ 2147483646 w 273"/>
              <a:gd name="T5" fmla="*/ 2147483646 h 148"/>
              <a:gd name="T6" fmla="*/ 2147483646 w 273"/>
              <a:gd name="T7" fmla="*/ 2147483646 h 148"/>
              <a:gd name="T8" fmla="*/ 2147483646 w 273"/>
              <a:gd name="T9" fmla="*/ 2147483646 h 148"/>
              <a:gd name="T10" fmla="*/ 2147483646 w 273"/>
              <a:gd name="T11" fmla="*/ 2147483646 h 148"/>
              <a:gd name="T12" fmla="*/ 2147483646 w 273"/>
              <a:gd name="T13" fmla="*/ 2147483646 h 148"/>
              <a:gd name="T14" fmla="*/ 2147483646 w 273"/>
              <a:gd name="T15" fmla="*/ 2147483646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 h="148">
                <a:moveTo>
                  <a:pt x="0" y="0"/>
                </a:moveTo>
                <a:lnTo>
                  <a:pt x="65" y="38"/>
                </a:lnTo>
                <a:lnTo>
                  <a:pt x="67" y="39"/>
                </a:lnTo>
                <a:lnTo>
                  <a:pt x="131" y="75"/>
                </a:lnTo>
                <a:lnTo>
                  <a:pt x="141" y="74"/>
                </a:lnTo>
                <a:lnTo>
                  <a:pt x="206" y="109"/>
                </a:lnTo>
                <a:lnTo>
                  <a:pt x="208" y="113"/>
                </a:lnTo>
                <a:lnTo>
                  <a:pt x="273" y="1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38" name="Line 695"/>
          <p:cNvSpPr>
            <a:spLocks noChangeShapeType="1"/>
          </p:cNvSpPr>
          <p:nvPr/>
        </p:nvSpPr>
        <p:spPr bwMode="auto">
          <a:xfrm>
            <a:off x="7567613" y="5699125"/>
            <a:ext cx="158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39" name="Freeform 696"/>
          <p:cNvSpPr>
            <a:spLocks/>
          </p:cNvSpPr>
          <p:nvPr/>
        </p:nvSpPr>
        <p:spPr bwMode="auto">
          <a:xfrm>
            <a:off x="7573963" y="5735638"/>
            <a:ext cx="50800" cy="80962"/>
          </a:xfrm>
          <a:custGeom>
            <a:avLst/>
            <a:gdLst>
              <a:gd name="T0" fmla="*/ 0 w 96"/>
              <a:gd name="T1" fmla="*/ 0 h 152"/>
              <a:gd name="T2" fmla="*/ 0 w 96"/>
              <a:gd name="T3" fmla="*/ 2147483646 h 152"/>
              <a:gd name="T4" fmla="*/ 2147483646 w 96"/>
              <a:gd name="T5" fmla="*/ 2147483646 h 152"/>
              <a:gd name="T6" fmla="*/ 0 60000 65536"/>
              <a:gd name="T7" fmla="*/ 0 60000 65536"/>
              <a:gd name="T8" fmla="*/ 0 60000 65536"/>
            </a:gdLst>
            <a:ahLst/>
            <a:cxnLst>
              <a:cxn ang="T6">
                <a:pos x="T0" y="T1"/>
              </a:cxn>
              <a:cxn ang="T7">
                <a:pos x="T2" y="T3"/>
              </a:cxn>
              <a:cxn ang="T8">
                <a:pos x="T4" y="T5"/>
              </a:cxn>
            </a:cxnLst>
            <a:rect l="0" t="0" r="r" b="b"/>
            <a:pathLst>
              <a:path w="96" h="152">
                <a:moveTo>
                  <a:pt x="0" y="0"/>
                </a:moveTo>
                <a:lnTo>
                  <a:pt x="0" y="152"/>
                </a:lnTo>
                <a:lnTo>
                  <a:pt x="96"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40" name="Freeform 697"/>
          <p:cNvSpPr>
            <a:spLocks/>
          </p:cNvSpPr>
          <p:nvPr/>
        </p:nvSpPr>
        <p:spPr bwMode="auto">
          <a:xfrm>
            <a:off x="7559675" y="5727700"/>
            <a:ext cx="65088" cy="52388"/>
          </a:xfrm>
          <a:custGeom>
            <a:avLst/>
            <a:gdLst>
              <a:gd name="T0" fmla="*/ 2147483646 w 121"/>
              <a:gd name="T1" fmla="*/ 2147483646 h 99"/>
              <a:gd name="T2" fmla="*/ 2147483646 w 121"/>
              <a:gd name="T3" fmla="*/ 0 h 99"/>
              <a:gd name="T4" fmla="*/ 0 w 121"/>
              <a:gd name="T5" fmla="*/ 2147483646 h 99"/>
              <a:gd name="T6" fmla="*/ 0 60000 65536"/>
              <a:gd name="T7" fmla="*/ 0 60000 65536"/>
              <a:gd name="T8" fmla="*/ 0 60000 65536"/>
            </a:gdLst>
            <a:ahLst/>
            <a:cxnLst>
              <a:cxn ang="T6">
                <a:pos x="T0" y="T1"/>
              </a:cxn>
              <a:cxn ang="T7">
                <a:pos x="T2" y="T3"/>
              </a:cxn>
              <a:cxn ang="T8">
                <a:pos x="T4" y="T5"/>
              </a:cxn>
            </a:cxnLst>
            <a:rect l="0" t="0" r="r" b="b"/>
            <a:pathLst>
              <a:path w="121" h="99">
                <a:moveTo>
                  <a:pt x="121" y="31"/>
                </a:moveTo>
                <a:lnTo>
                  <a:pt x="62" y="0"/>
                </a:lnTo>
                <a:lnTo>
                  <a:pt x="0" y="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41" name="Freeform 698"/>
          <p:cNvSpPr>
            <a:spLocks/>
          </p:cNvSpPr>
          <p:nvPr/>
        </p:nvSpPr>
        <p:spPr bwMode="auto">
          <a:xfrm>
            <a:off x="7532688" y="5767388"/>
            <a:ext cx="25400" cy="84137"/>
          </a:xfrm>
          <a:custGeom>
            <a:avLst/>
            <a:gdLst>
              <a:gd name="T0" fmla="*/ 2147483646 w 47"/>
              <a:gd name="T1" fmla="*/ 0 h 159"/>
              <a:gd name="T2" fmla="*/ 0 w 47"/>
              <a:gd name="T3" fmla="*/ 2147483646 h 159"/>
              <a:gd name="T4" fmla="*/ 0 w 47"/>
              <a:gd name="T5" fmla="*/ 2147483646 h 159"/>
              <a:gd name="T6" fmla="*/ 0 60000 65536"/>
              <a:gd name="T7" fmla="*/ 0 60000 65536"/>
              <a:gd name="T8" fmla="*/ 0 60000 65536"/>
            </a:gdLst>
            <a:ahLst/>
            <a:cxnLst>
              <a:cxn ang="T6">
                <a:pos x="T0" y="T1"/>
              </a:cxn>
              <a:cxn ang="T7">
                <a:pos x="T2" y="T3"/>
              </a:cxn>
              <a:cxn ang="T8">
                <a:pos x="T4" y="T5"/>
              </a:cxn>
            </a:cxnLst>
            <a:rect l="0" t="0" r="r" b="b"/>
            <a:pathLst>
              <a:path w="47" h="159">
                <a:moveTo>
                  <a:pt x="47" y="0"/>
                </a:moveTo>
                <a:lnTo>
                  <a:pt x="0" y="18"/>
                </a:lnTo>
                <a:lnTo>
                  <a:pt x="0" y="1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42" name="Freeform 699"/>
          <p:cNvSpPr>
            <a:spLocks/>
          </p:cNvSpPr>
          <p:nvPr/>
        </p:nvSpPr>
        <p:spPr bwMode="auto">
          <a:xfrm>
            <a:off x="7532688" y="5845175"/>
            <a:ext cx="20637" cy="80963"/>
          </a:xfrm>
          <a:custGeom>
            <a:avLst/>
            <a:gdLst>
              <a:gd name="T0" fmla="*/ 2147483646 w 37"/>
              <a:gd name="T1" fmla="*/ 0 h 151"/>
              <a:gd name="T2" fmla="*/ 2147483646 w 37"/>
              <a:gd name="T3" fmla="*/ 2147483646 h 151"/>
              <a:gd name="T4" fmla="*/ 2147483646 w 37"/>
              <a:gd name="T5" fmla="*/ 2147483646 h 151"/>
              <a:gd name="T6" fmla="*/ 2147483646 w 37"/>
              <a:gd name="T7" fmla="*/ 2147483646 h 151"/>
              <a:gd name="T8" fmla="*/ 0 w 37"/>
              <a:gd name="T9" fmla="*/ 2147483646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51">
                <a:moveTo>
                  <a:pt x="25" y="0"/>
                </a:moveTo>
                <a:lnTo>
                  <a:pt x="25" y="53"/>
                </a:lnTo>
                <a:lnTo>
                  <a:pt x="37" y="57"/>
                </a:lnTo>
                <a:lnTo>
                  <a:pt x="37" y="140"/>
                </a:lnTo>
                <a:lnTo>
                  <a:pt x="0" y="1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43" name="Line 700"/>
          <p:cNvSpPr>
            <a:spLocks noChangeShapeType="1"/>
          </p:cNvSpPr>
          <p:nvPr/>
        </p:nvSpPr>
        <p:spPr bwMode="auto">
          <a:xfrm flipV="1">
            <a:off x="7546975" y="5921375"/>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4" name="Line 701"/>
          <p:cNvSpPr>
            <a:spLocks noChangeShapeType="1"/>
          </p:cNvSpPr>
          <p:nvPr/>
        </p:nvSpPr>
        <p:spPr bwMode="auto">
          <a:xfrm>
            <a:off x="7546975" y="5946775"/>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5" name="Line 702"/>
          <p:cNvSpPr>
            <a:spLocks noChangeShapeType="1"/>
          </p:cNvSpPr>
          <p:nvPr/>
        </p:nvSpPr>
        <p:spPr bwMode="auto">
          <a:xfrm flipV="1">
            <a:off x="7561263" y="5940425"/>
            <a:ext cx="1587"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6" name="Line 703"/>
          <p:cNvSpPr>
            <a:spLocks noChangeShapeType="1"/>
          </p:cNvSpPr>
          <p:nvPr/>
        </p:nvSpPr>
        <p:spPr bwMode="auto">
          <a:xfrm flipV="1">
            <a:off x="7577138" y="5934075"/>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7" name="Line 704"/>
          <p:cNvSpPr>
            <a:spLocks noChangeShapeType="1"/>
          </p:cNvSpPr>
          <p:nvPr/>
        </p:nvSpPr>
        <p:spPr bwMode="auto">
          <a:xfrm flipV="1">
            <a:off x="7573963" y="5854700"/>
            <a:ext cx="50800" cy="650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8" name="Line 705"/>
          <p:cNvSpPr>
            <a:spLocks noChangeShapeType="1"/>
          </p:cNvSpPr>
          <p:nvPr/>
        </p:nvSpPr>
        <p:spPr bwMode="auto">
          <a:xfrm>
            <a:off x="7627938" y="5881688"/>
            <a:ext cx="3175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49" name="Line 706"/>
          <p:cNvSpPr>
            <a:spLocks noChangeShapeType="1"/>
          </p:cNvSpPr>
          <p:nvPr/>
        </p:nvSpPr>
        <p:spPr bwMode="auto">
          <a:xfrm flipH="1">
            <a:off x="7515225" y="5895975"/>
            <a:ext cx="109538" cy="460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50" name="Line 707"/>
          <p:cNvSpPr>
            <a:spLocks noChangeShapeType="1"/>
          </p:cNvSpPr>
          <p:nvPr/>
        </p:nvSpPr>
        <p:spPr bwMode="auto">
          <a:xfrm flipV="1">
            <a:off x="7573963" y="5835650"/>
            <a:ext cx="1587" cy="809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51" name="Freeform 708"/>
          <p:cNvSpPr>
            <a:spLocks/>
          </p:cNvSpPr>
          <p:nvPr/>
        </p:nvSpPr>
        <p:spPr bwMode="auto">
          <a:xfrm>
            <a:off x="7516813" y="5761038"/>
            <a:ext cx="41275" cy="80962"/>
          </a:xfrm>
          <a:custGeom>
            <a:avLst/>
            <a:gdLst>
              <a:gd name="T0" fmla="*/ 2147483646 w 76"/>
              <a:gd name="T1" fmla="*/ 2147483646 h 154"/>
              <a:gd name="T2" fmla="*/ 2147483646 w 76"/>
              <a:gd name="T3" fmla="*/ 2147483646 h 154"/>
              <a:gd name="T4" fmla="*/ 2147483646 w 76"/>
              <a:gd name="T5" fmla="*/ 0 h 154"/>
              <a:gd name="T6" fmla="*/ 2147483646 w 76"/>
              <a:gd name="T7" fmla="*/ 2147483646 h 154"/>
              <a:gd name="T8" fmla="*/ 0 w 76"/>
              <a:gd name="T9" fmla="*/ 2147483646 h 154"/>
              <a:gd name="T10" fmla="*/ 2147483646 w 76"/>
              <a:gd name="T11" fmla="*/ 2147483646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154">
                <a:moveTo>
                  <a:pt x="76" y="154"/>
                </a:moveTo>
                <a:lnTo>
                  <a:pt x="76" y="13"/>
                </a:lnTo>
                <a:lnTo>
                  <a:pt x="54" y="0"/>
                </a:lnTo>
                <a:lnTo>
                  <a:pt x="5" y="17"/>
                </a:lnTo>
                <a:lnTo>
                  <a:pt x="0" y="14"/>
                </a:lnTo>
                <a:lnTo>
                  <a:pt x="29"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2" name="Freeform 709"/>
          <p:cNvSpPr>
            <a:spLocks/>
          </p:cNvSpPr>
          <p:nvPr/>
        </p:nvSpPr>
        <p:spPr bwMode="auto">
          <a:xfrm>
            <a:off x="7546975" y="5746750"/>
            <a:ext cx="77788" cy="74613"/>
          </a:xfrm>
          <a:custGeom>
            <a:avLst/>
            <a:gdLst>
              <a:gd name="T0" fmla="*/ 0 w 148"/>
              <a:gd name="T1" fmla="*/ 2147483646 h 141"/>
              <a:gd name="T2" fmla="*/ 0 w 148"/>
              <a:gd name="T3" fmla="*/ 0 h 141"/>
              <a:gd name="T4" fmla="*/ 2147483646 w 148"/>
              <a:gd name="T5" fmla="*/ 2147483646 h 141"/>
              <a:gd name="T6" fmla="*/ 2147483646 w 148"/>
              <a:gd name="T7" fmla="*/ 2147483646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41">
                <a:moveTo>
                  <a:pt x="0" y="26"/>
                </a:moveTo>
                <a:lnTo>
                  <a:pt x="0" y="0"/>
                </a:lnTo>
                <a:lnTo>
                  <a:pt x="148" y="94"/>
                </a:lnTo>
                <a:lnTo>
                  <a:pt x="21" y="1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3" name="Line 710"/>
          <p:cNvSpPr>
            <a:spLocks noChangeShapeType="1"/>
          </p:cNvSpPr>
          <p:nvPr/>
        </p:nvSpPr>
        <p:spPr bwMode="auto">
          <a:xfrm flipV="1">
            <a:off x="7593013" y="5727700"/>
            <a:ext cx="1587" cy="809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54" name="Line 711"/>
          <p:cNvSpPr>
            <a:spLocks noChangeShapeType="1"/>
          </p:cNvSpPr>
          <p:nvPr/>
        </p:nvSpPr>
        <p:spPr bwMode="auto">
          <a:xfrm flipV="1">
            <a:off x="7594600" y="5689600"/>
            <a:ext cx="1588"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55" name="Freeform 712"/>
          <p:cNvSpPr>
            <a:spLocks/>
          </p:cNvSpPr>
          <p:nvPr/>
        </p:nvSpPr>
        <p:spPr bwMode="auto">
          <a:xfrm>
            <a:off x="7439025" y="5608638"/>
            <a:ext cx="144463" cy="79375"/>
          </a:xfrm>
          <a:custGeom>
            <a:avLst/>
            <a:gdLst>
              <a:gd name="T0" fmla="*/ 2147483646 w 272"/>
              <a:gd name="T1" fmla="*/ 2147483646 h 148"/>
              <a:gd name="T2" fmla="*/ 2147483646 w 272"/>
              <a:gd name="T3" fmla="*/ 2147483646 h 148"/>
              <a:gd name="T4" fmla="*/ 2147483646 w 272"/>
              <a:gd name="T5" fmla="*/ 2147483646 h 148"/>
              <a:gd name="T6" fmla="*/ 2147483646 w 272"/>
              <a:gd name="T7" fmla="*/ 2147483646 h 148"/>
              <a:gd name="T8" fmla="*/ 2147483646 w 272"/>
              <a:gd name="T9" fmla="*/ 2147483646 h 148"/>
              <a:gd name="T10" fmla="*/ 2147483646 w 272"/>
              <a:gd name="T11" fmla="*/ 2147483646 h 148"/>
              <a:gd name="T12" fmla="*/ 2147483646 w 272"/>
              <a:gd name="T13" fmla="*/ 2147483646 h 148"/>
              <a:gd name="T14" fmla="*/ 0 w 272"/>
              <a:gd name="T15" fmla="*/ 0 h 1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148">
                <a:moveTo>
                  <a:pt x="272" y="148"/>
                </a:moveTo>
                <a:lnTo>
                  <a:pt x="208" y="112"/>
                </a:lnTo>
                <a:lnTo>
                  <a:pt x="205" y="110"/>
                </a:lnTo>
                <a:lnTo>
                  <a:pt x="141" y="73"/>
                </a:lnTo>
                <a:lnTo>
                  <a:pt x="131" y="75"/>
                </a:lnTo>
                <a:lnTo>
                  <a:pt x="67" y="38"/>
                </a:lnTo>
                <a:lnTo>
                  <a:pt x="64" y="3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6" name="Freeform 713"/>
          <p:cNvSpPr>
            <a:spLocks/>
          </p:cNvSpPr>
          <p:nvPr/>
        </p:nvSpPr>
        <p:spPr bwMode="auto">
          <a:xfrm>
            <a:off x="7462838" y="5600700"/>
            <a:ext cx="147637" cy="77788"/>
          </a:xfrm>
          <a:custGeom>
            <a:avLst/>
            <a:gdLst>
              <a:gd name="T0" fmla="*/ 0 w 278"/>
              <a:gd name="T1" fmla="*/ 0 h 145"/>
              <a:gd name="T2" fmla="*/ 2147483646 w 278"/>
              <a:gd name="T3" fmla="*/ 2147483646 h 145"/>
              <a:gd name="T4" fmla="*/ 2147483646 w 278"/>
              <a:gd name="T5" fmla="*/ 2147483646 h 145"/>
              <a:gd name="T6" fmla="*/ 2147483646 w 278"/>
              <a:gd name="T7" fmla="*/ 2147483646 h 145"/>
              <a:gd name="T8" fmla="*/ 2147483646 w 278"/>
              <a:gd name="T9" fmla="*/ 2147483646 h 145"/>
              <a:gd name="T10" fmla="*/ 2147483646 w 278"/>
              <a:gd name="T11" fmla="*/ 2147483646 h 145"/>
              <a:gd name="T12" fmla="*/ 2147483646 w 278"/>
              <a:gd name="T13" fmla="*/ 2147483646 h 145"/>
              <a:gd name="T14" fmla="*/ 2147483646 w 278"/>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45">
                <a:moveTo>
                  <a:pt x="0" y="0"/>
                </a:moveTo>
                <a:lnTo>
                  <a:pt x="66" y="35"/>
                </a:lnTo>
                <a:lnTo>
                  <a:pt x="70" y="36"/>
                </a:lnTo>
                <a:lnTo>
                  <a:pt x="135" y="70"/>
                </a:lnTo>
                <a:lnTo>
                  <a:pt x="142" y="72"/>
                </a:lnTo>
                <a:lnTo>
                  <a:pt x="208" y="107"/>
                </a:lnTo>
                <a:lnTo>
                  <a:pt x="211" y="109"/>
                </a:lnTo>
                <a:lnTo>
                  <a:pt x="278" y="1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7" name="Freeform 714"/>
          <p:cNvSpPr>
            <a:spLocks/>
          </p:cNvSpPr>
          <p:nvPr/>
        </p:nvSpPr>
        <p:spPr bwMode="auto">
          <a:xfrm>
            <a:off x="7478713" y="5648325"/>
            <a:ext cx="120650" cy="42863"/>
          </a:xfrm>
          <a:custGeom>
            <a:avLst/>
            <a:gdLst>
              <a:gd name="T0" fmla="*/ 2147483646 w 227"/>
              <a:gd name="T1" fmla="*/ 2147483646 h 81"/>
              <a:gd name="T2" fmla="*/ 2147483646 w 227"/>
              <a:gd name="T3" fmla="*/ 2147483646 h 81"/>
              <a:gd name="T4" fmla="*/ 0 w 227"/>
              <a:gd name="T5" fmla="*/ 2147483646 h 81"/>
              <a:gd name="T6" fmla="*/ 2147483646 w 227"/>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81">
                <a:moveTo>
                  <a:pt x="227" y="3"/>
                </a:moveTo>
                <a:lnTo>
                  <a:pt x="6" y="81"/>
                </a:lnTo>
                <a:lnTo>
                  <a:pt x="0" y="80"/>
                </a:lnTo>
                <a:lnTo>
                  <a:pt x="2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8" name="Freeform 715"/>
          <p:cNvSpPr>
            <a:spLocks/>
          </p:cNvSpPr>
          <p:nvPr/>
        </p:nvSpPr>
        <p:spPr bwMode="auto">
          <a:xfrm>
            <a:off x="7443788" y="5630863"/>
            <a:ext cx="119062" cy="127000"/>
          </a:xfrm>
          <a:custGeom>
            <a:avLst/>
            <a:gdLst>
              <a:gd name="T0" fmla="*/ 2147483646 w 226"/>
              <a:gd name="T1" fmla="*/ 0 h 238"/>
              <a:gd name="T2" fmla="*/ 0 w 226"/>
              <a:gd name="T3" fmla="*/ 2147483646 h 238"/>
              <a:gd name="T4" fmla="*/ 0 w 226"/>
              <a:gd name="T5" fmla="*/ 2147483646 h 238"/>
              <a:gd name="T6" fmla="*/ 2147483646 w 226"/>
              <a:gd name="T7" fmla="*/ 2147483646 h 2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238">
                <a:moveTo>
                  <a:pt x="226" y="0"/>
                </a:moveTo>
                <a:lnTo>
                  <a:pt x="0" y="77"/>
                </a:lnTo>
                <a:lnTo>
                  <a:pt x="0" y="173"/>
                </a:lnTo>
                <a:lnTo>
                  <a:pt x="139" y="2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59" name="Line 716"/>
          <p:cNvSpPr>
            <a:spLocks noChangeShapeType="1"/>
          </p:cNvSpPr>
          <p:nvPr/>
        </p:nvSpPr>
        <p:spPr bwMode="auto">
          <a:xfrm flipV="1">
            <a:off x="7540625" y="5710238"/>
            <a:ext cx="1588" cy="333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0" name="Freeform 717"/>
          <p:cNvSpPr>
            <a:spLocks/>
          </p:cNvSpPr>
          <p:nvPr/>
        </p:nvSpPr>
        <p:spPr bwMode="auto">
          <a:xfrm>
            <a:off x="7442200" y="5630863"/>
            <a:ext cx="120650" cy="80962"/>
          </a:xfrm>
          <a:custGeom>
            <a:avLst/>
            <a:gdLst>
              <a:gd name="T0" fmla="*/ 2147483646 w 228"/>
              <a:gd name="T1" fmla="*/ 2147483646 h 151"/>
              <a:gd name="T2" fmla="*/ 2147483646 w 228"/>
              <a:gd name="T3" fmla="*/ 2147483646 h 151"/>
              <a:gd name="T4" fmla="*/ 0 w 228"/>
              <a:gd name="T5" fmla="*/ 2147483646 h 151"/>
              <a:gd name="T6" fmla="*/ 2147483646 w 228"/>
              <a:gd name="T7" fmla="*/ 0 h 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151">
                <a:moveTo>
                  <a:pt x="142" y="151"/>
                </a:moveTo>
                <a:lnTo>
                  <a:pt x="2" y="77"/>
                </a:lnTo>
                <a:lnTo>
                  <a:pt x="0" y="77"/>
                </a:lnTo>
                <a:lnTo>
                  <a:pt x="22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61" name="Freeform 718"/>
          <p:cNvSpPr>
            <a:spLocks/>
          </p:cNvSpPr>
          <p:nvPr/>
        </p:nvSpPr>
        <p:spPr bwMode="auto">
          <a:xfrm>
            <a:off x="7404100" y="5610225"/>
            <a:ext cx="120650" cy="44450"/>
          </a:xfrm>
          <a:custGeom>
            <a:avLst/>
            <a:gdLst>
              <a:gd name="T0" fmla="*/ 2147483646 w 227"/>
              <a:gd name="T1" fmla="*/ 2147483646 h 82"/>
              <a:gd name="T2" fmla="*/ 2147483646 w 227"/>
              <a:gd name="T3" fmla="*/ 2147483646 h 82"/>
              <a:gd name="T4" fmla="*/ 0 w 227"/>
              <a:gd name="T5" fmla="*/ 2147483646 h 82"/>
              <a:gd name="T6" fmla="*/ 2147483646 w 227"/>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82">
                <a:moveTo>
                  <a:pt x="227" y="1"/>
                </a:moveTo>
                <a:lnTo>
                  <a:pt x="5" y="82"/>
                </a:lnTo>
                <a:lnTo>
                  <a:pt x="0" y="77"/>
                </a:lnTo>
                <a:lnTo>
                  <a:pt x="2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62" name="Line 719"/>
          <p:cNvSpPr>
            <a:spLocks noChangeShapeType="1"/>
          </p:cNvSpPr>
          <p:nvPr/>
        </p:nvSpPr>
        <p:spPr bwMode="auto">
          <a:xfrm flipH="1" flipV="1">
            <a:off x="7443788" y="5688013"/>
            <a:ext cx="22225"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3" name="Line 720"/>
          <p:cNvSpPr>
            <a:spLocks noChangeShapeType="1"/>
          </p:cNvSpPr>
          <p:nvPr/>
        </p:nvSpPr>
        <p:spPr bwMode="auto">
          <a:xfrm>
            <a:off x="7466013" y="5700713"/>
            <a:ext cx="1587"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4" name="Line 721"/>
          <p:cNvSpPr>
            <a:spLocks noChangeShapeType="1"/>
          </p:cNvSpPr>
          <p:nvPr/>
        </p:nvSpPr>
        <p:spPr bwMode="auto">
          <a:xfrm flipH="1">
            <a:off x="7442200" y="5724525"/>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5" name="Line 722"/>
          <p:cNvSpPr>
            <a:spLocks noChangeShapeType="1"/>
          </p:cNvSpPr>
          <p:nvPr/>
        </p:nvSpPr>
        <p:spPr bwMode="auto">
          <a:xfrm flipV="1">
            <a:off x="7451725" y="5740400"/>
            <a:ext cx="30163"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6" name="Freeform 723"/>
          <p:cNvSpPr>
            <a:spLocks/>
          </p:cNvSpPr>
          <p:nvPr/>
        </p:nvSpPr>
        <p:spPr bwMode="auto">
          <a:xfrm>
            <a:off x="7366000" y="5688013"/>
            <a:ext cx="11113" cy="82550"/>
          </a:xfrm>
          <a:custGeom>
            <a:avLst/>
            <a:gdLst>
              <a:gd name="T0" fmla="*/ 2147483646 w 23"/>
              <a:gd name="T1" fmla="*/ 2147483646 h 155"/>
              <a:gd name="T2" fmla="*/ 0 w 23"/>
              <a:gd name="T3" fmla="*/ 2147483646 h 155"/>
              <a:gd name="T4" fmla="*/ 0 w 23"/>
              <a:gd name="T5" fmla="*/ 0 h 155"/>
              <a:gd name="T6" fmla="*/ 0 60000 65536"/>
              <a:gd name="T7" fmla="*/ 0 60000 65536"/>
              <a:gd name="T8" fmla="*/ 0 60000 65536"/>
            </a:gdLst>
            <a:ahLst/>
            <a:cxnLst>
              <a:cxn ang="T6">
                <a:pos x="T0" y="T1"/>
              </a:cxn>
              <a:cxn ang="T7">
                <a:pos x="T2" y="T3"/>
              </a:cxn>
              <a:cxn ang="T8">
                <a:pos x="T4" y="T5"/>
              </a:cxn>
            </a:cxnLst>
            <a:rect l="0" t="0" r="r" b="b"/>
            <a:pathLst>
              <a:path w="23" h="155">
                <a:moveTo>
                  <a:pt x="23" y="155"/>
                </a:moveTo>
                <a:lnTo>
                  <a:pt x="0" y="14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67" name="Line 724"/>
          <p:cNvSpPr>
            <a:spLocks noChangeShapeType="1"/>
          </p:cNvSpPr>
          <p:nvPr/>
        </p:nvSpPr>
        <p:spPr bwMode="auto">
          <a:xfrm>
            <a:off x="7729538" y="5699125"/>
            <a:ext cx="30162"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68" name="Freeform 725"/>
          <p:cNvSpPr>
            <a:spLocks/>
          </p:cNvSpPr>
          <p:nvPr/>
        </p:nvSpPr>
        <p:spPr bwMode="auto">
          <a:xfrm>
            <a:off x="7766050" y="5686425"/>
            <a:ext cx="22225" cy="38100"/>
          </a:xfrm>
          <a:custGeom>
            <a:avLst/>
            <a:gdLst>
              <a:gd name="T0" fmla="*/ 2147483646 w 43"/>
              <a:gd name="T1" fmla="*/ 2147483646 h 72"/>
              <a:gd name="T2" fmla="*/ 2147483646 w 43"/>
              <a:gd name="T3" fmla="*/ 2147483646 h 72"/>
              <a:gd name="T4" fmla="*/ 0 w 43"/>
              <a:gd name="T5" fmla="*/ 0 h 72"/>
              <a:gd name="T6" fmla="*/ 0 60000 65536"/>
              <a:gd name="T7" fmla="*/ 0 60000 65536"/>
              <a:gd name="T8" fmla="*/ 0 60000 65536"/>
            </a:gdLst>
            <a:ahLst/>
            <a:cxnLst>
              <a:cxn ang="T6">
                <a:pos x="T0" y="T1"/>
              </a:cxn>
              <a:cxn ang="T7">
                <a:pos x="T2" y="T3"/>
              </a:cxn>
              <a:cxn ang="T8">
                <a:pos x="T4" y="T5"/>
              </a:cxn>
            </a:cxnLst>
            <a:rect l="0" t="0" r="r" b="b"/>
            <a:pathLst>
              <a:path w="43" h="72">
                <a:moveTo>
                  <a:pt x="43" y="72"/>
                </a:moveTo>
                <a:lnTo>
                  <a:pt x="43"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69" name="Freeform 726"/>
          <p:cNvSpPr>
            <a:spLocks/>
          </p:cNvSpPr>
          <p:nvPr/>
        </p:nvSpPr>
        <p:spPr bwMode="auto">
          <a:xfrm>
            <a:off x="7802563" y="5645150"/>
            <a:ext cx="120650" cy="42863"/>
          </a:xfrm>
          <a:custGeom>
            <a:avLst/>
            <a:gdLst>
              <a:gd name="T0" fmla="*/ 0 w 226"/>
              <a:gd name="T1" fmla="*/ 2147483646 h 81"/>
              <a:gd name="T2" fmla="*/ 2147483646 w 226"/>
              <a:gd name="T3" fmla="*/ 0 h 81"/>
              <a:gd name="T4" fmla="*/ 2147483646 w 226"/>
              <a:gd name="T5" fmla="*/ 2147483646 h 81"/>
              <a:gd name="T6" fmla="*/ 2147483646 w 226"/>
              <a:gd name="T7" fmla="*/ 2147483646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81">
                <a:moveTo>
                  <a:pt x="0" y="79"/>
                </a:moveTo>
                <a:lnTo>
                  <a:pt x="222" y="0"/>
                </a:lnTo>
                <a:lnTo>
                  <a:pt x="226" y="2"/>
                </a:lnTo>
                <a:lnTo>
                  <a:pt x="2" y="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70" name="Freeform 727"/>
          <p:cNvSpPr>
            <a:spLocks/>
          </p:cNvSpPr>
          <p:nvPr/>
        </p:nvSpPr>
        <p:spPr bwMode="auto">
          <a:xfrm>
            <a:off x="7761288" y="5607050"/>
            <a:ext cx="69850" cy="38100"/>
          </a:xfrm>
          <a:custGeom>
            <a:avLst/>
            <a:gdLst>
              <a:gd name="T0" fmla="*/ 2147483646 w 132"/>
              <a:gd name="T1" fmla="*/ 2147483646 h 74"/>
              <a:gd name="T2" fmla="*/ 2147483646 w 132"/>
              <a:gd name="T3" fmla="*/ 2147483646 h 74"/>
              <a:gd name="T4" fmla="*/ 2147483646 w 132"/>
              <a:gd name="T5" fmla="*/ 2147483646 h 74"/>
              <a:gd name="T6" fmla="*/ 0 w 132"/>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74">
                <a:moveTo>
                  <a:pt x="132" y="74"/>
                </a:moveTo>
                <a:lnTo>
                  <a:pt x="68" y="38"/>
                </a:lnTo>
                <a:lnTo>
                  <a:pt x="63" y="3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71" name="Freeform 728"/>
          <p:cNvSpPr>
            <a:spLocks/>
          </p:cNvSpPr>
          <p:nvPr/>
        </p:nvSpPr>
        <p:spPr bwMode="auto">
          <a:xfrm>
            <a:off x="7786688" y="5597525"/>
            <a:ext cx="146050" cy="76200"/>
          </a:xfrm>
          <a:custGeom>
            <a:avLst/>
            <a:gdLst>
              <a:gd name="T0" fmla="*/ 0 w 274"/>
              <a:gd name="T1" fmla="*/ 0 h 146"/>
              <a:gd name="T2" fmla="*/ 2147483646 w 274"/>
              <a:gd name="T3" fmla="*/ 2147483646 h 146"/>
              <a:gd name="T4" fmla="*/ 2147483646 w 274"/>
              <a:gd name="T5" fmla="*/ 2147483646 h 146"/>
              <a:gd name="T6" fmla="*/ 2147483646 w 274"/>
              <a:gd name="T7" fmla="*/ 2147483646 h 146"/>
              <a:gd name="T8" fmla="*/ 2147483646 w 274"/>
              <a:gd name="T9" fmla="*/ 2147483646 h 146"/>
              <a:gd name="T10" fmla="*/ 2147483646 w 274"/>
              <a:gd name="T11" fmla="*/ 2147483646 h 146"/>
              <a:gd name="T12" fmla="*/ 2147483646 w 274"/>
              <a:gd name="T13" fmla="*/ 2147483646 h 146"/>
              <a:gd name="T14" fmla="*/ 2147483646 w 274"/>
              <a:gd name="T15" fmla="*/ 2147483646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4" h="146">
                <a:moveTo>
                  <a:pt x="0" y="0"/>
                </a:moveTo>
                <a:lnTo>
                  <a:pt x="62" y="36"/>
                </a:lnTo>
                <a:lnTo>
                  <a:pt x="68" y="39"/>
                </a:lnTo>
                <a:lnTo>
                  <a:pt x="133" y="73"/>
                </a:lnTo>
                <a:lnTo>
                  <a:pt x="140" y="75"/>
                </a:lnTo>
                <a:lnTo>
                  <a:pt x="205" y="110"/>
                </a:lnTo>
                <a:lnTo>
                  <a:pt x="209" y="111"/>
                </a:lnTo>
                <a:lnTo>
                  <a:pt x="274" y="1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72" name="Line 729"/>
          <p:cNvSpPr>
            <a:spLocks noChangeShapeType="1"/>
          </p:cNvSpPr>
          <p:nvPr/>
        </p:nvSpPr>
        <p:spPr bwMode="auto">
          <a:xfrm>
            <a:off x="7916863" y="5686425"/>
            <a:ext cx="1587"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73" name="Freeform 730"/>
          <p:cNvSpPr>
            <a:spLocks/>
          </p:cNvSpPr>
          <p:nvPr/>
        </p:nvSpPr>
        <p:spPr bwMode="auto">
          <a:xfrm>
            <a:off x="7837488" y="5645150"/>
            <a:ext cx="69850" cy="39688"/>
          </a:xfrm>
          <a:custGeom>
            <a:avLst/>
            <a:gdLst>
              <a:gd name="T0" fmla="*/ 2147483646 w 131"/>
              <a:gd name="T1" fmla="*/ 2147483646 h 76"/>
              <a:gd name="T2" fmla="*/ 2147483646 w 131"/>
              <a:gd name="T3" fmla="*/ 2147483646 h 76"/>
              <a:gd name="T4" fmla="*/ 2147483646 w 131"/>
              <a:gd name="T5" fmla="*/ 2147483646 h 76"/>
              <a:gd name="T6" fmla="*/ 0 w 131"/>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76">
                <a:moveTo>
                  <a:pt x="131" y="76"/>
                </a:moveTo>
                <a:lnTo>
                  <a:pt x="67" y="37"/>
                </a:lnTo>
                <a:lnTo>
                  <a:pt x="63" y="3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74" name="Line 731"/>
          <p:cNvSpPr>
            <a:spLocks noChangeShapeType="1"/>
          </p:cNvSpPr>
          <p:nvPr/>
        </p:nvSpPr>
        <p:spPr bwMode="auto">
          <a:xfrm>
            <a:off x="7908925" y="5827713"/>
            <a:ext cx="38100"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75" name="Line 732"/>
          <p:cNvSpPr>
            <a:spLocks noChangeShapeType="1"/>
          </p:cNvSpPr>
          <p:nvPr/>
        </p:nvSpPr>
        <p:spPr bwMode="auto">
          <a:xfrm>
            <a:off x="7950200" y="5878513"/>
            <a:ext cx="3175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76" name="Line 733"/>
          <p:cNvSpPr>
            <a:spLocks noChangeShapeType="1"/>
          </p:cNvSpPr>
          <p:nvPr/>
        </p:nvSpPr>
        <p:spPr bwMode="auto">
          <a:xfrm>
            <a:off x="7939088" y="5913438"/>
            <a:ext cx="1587"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77" name="Line 734"/>
          <p:cNvSpPr>
            <a:spLocks noChangeShapeType="1"/>
          </p:cNvSpPr>
          <p:nvPr/>
        </p:nvSpPr>
        <p:spPr bwMode="auto">
          <a:xfrm flipV="1">
            <a:off x="7924800" y="5919788"/>
            <a:ext cx="15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78" name="Freeform 735"/>
          <p:cNvSpPr>
            <a:spLocks/>
          </p:cNvSpPr>
          <p:nvPr/>
        </p:nvSpPr>
        <p:spPr bwMode="auto">
          <a:xfrm>
            <a:off x="7766050" y="5913438"/>
            <a:ext cx="192088" cy="69850"/>
          </a:xfrm>
          <a:custGeom>
            <a:avLst/>
            <a:gdLst>
              <a:gd name="T0" fmla="*/ 2147483646 w 365"/>
              <a:gd name="T1" fmla="*/ 2147483646 h 130"/>
              <a:gd name="T2" fmla="*/ 2147483646 w 365"/>
              <a:gd name="T3" fmla="*/ 2147483646 h 130"/>
              <a:gd name="T4" fmla="*/ 2147483646 w 365"/>
              <a:gd name="T5" fmla="*/ 2147483646 h 130"/>
              <a:gd name="T6" fmla="*/ 2147483646 w 365"/>
              <a:gd name="T7" fmla="*/ 2147483646 h 130"/>
              <a:gd name="T8" fmla="*/ 2147483646 w 365"/>
              <a:gd name="T9" fmla="*/ 2147483646 h 130"/>
              <a:gd name="T10" fmla="*/ 2147483646 w 365"/>
              <a:gd name="T11" fmla="*/ 2147483646 h 130"/>
              <a:gd name="T12" fmla="*/ 0 w 365"/>
              <a:gd name="T13" fmla="*/ 2147483646 h 130"/>
              <a:gd name="T14" fmla="*/ 0 w 365"/>
              <a:gd name="T15" fmla="*/ 0 h 130"/>
              <a:gd name="T16" fmla="*/ 2147483646 w 365"/>
              <a:gd name="T17" fmla="*/ 2147483646 h 130"/>
              <a:gd name="T18" fmla="*/ 2147483646 w 365"/>
              <a:gd name="T19" fmla="*/ 2147483646 h 130"/>
              <a:gd name="T20" fmla="*/ 2147483646 w 365"/>
              <a:gd name="T21" fmla="*/ 2147483646 h 130"/>
              <a:gd name="T22" fmla="*/ 2147483646 w 365"/>
              <a:gd name="T23" fmla="*/ 2147483646 h 130"/>
              <a:gd name="T24" fmla="*/ 2147483646 w 365"/>
              <a:gd name="T25" fmla="*/ 2147483646 h 130"/>
              <a:gd name="T26" fmla="*/ 2147483646 w 365"/>
              <a:gd name="T27" fmla="*/ 2147483646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5" h="130">
                <a:moveTo>
                  <a:pt x="276" y="23"/>
                </a:moveTo>
                <a:lnTo>
                  <a:pt x="276" y="70"/>
                </a:lnTo>
                <a:lnTo>
                  <a:pt x="276" y="63"/>
                </a:lnTo>
                <a:lnTo>
                  <a:pt x="361" y="28"/>
                </a:lnTo>
                <a:lnTo>
                  <a:pt x="365" y="32"/>
                </a:lnTo>
                <a:lnTo>
                  <a:pt x="137" y="130"/>
                </a:lnTo>
                <a:lnTo>
                  <a:pt x="0" y="52"/>
                </a:lnTo>
                <a:lnTo>
                  <a:pt x="0" y="0"/>
                </a:lnTo>
                <a:lnTo>
                  <a:pt x="3" y="3"/>
                </a:lnTo>
                <a:lnTo>
                  <a:pt x="3" y="50"/>
                </a:lnTo>
                <a:lnTo>
                  <a:pt x="136" y="127"/>
                </a:lnTo>
                <a:lnTo>
                  <a:pt x="174" y="108"/>
                </a:lnTo>
                <a:lnTo>
                  <a:pt x="174" y="114"/>
                </a:lnTo>
                <a:lnTo>
                  <a:pt x="174" y="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79" name="Line 736"/>
          <p:cNvSpPr>
            <a:spLocks noChangeShapeType="1"/>
          </p:cNvSpPr>
          <p:nvPr/>
        </p:nvSpPr>
        <p:spPr bwMode="auto">
          <a:xfrm flipV="1">
            <a:off x="7858125" y="5934075"/>
            <a:ext cx="53975"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0" name="Line 737"/>
          <p:cNvSpPr>
            <a:spLocks noChangeShapeType="1"/>
          </p:cNvSpPr>
          <p:nvPr/>
        </p:nvSpPr>
        <p:spPr bwMode="auto">
          <a:xfrm>
            <a:off x="7897813" y="5930900"/>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1" name="Line 738"/>
          <p:cNvSpPr>
            <a:spLocks noChangeShapeType="1"/>
          </p:cNvSpPr>
          <p:nvPr/>
        </p:nvSpPr>
        <p:spPr bwMode="auto">
          <a:xfrm>
            <a:off x="7885113" y="5937250"/>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2" name="Line 739"/>
          <p:cNvSpPr>
            <a:spLocks noChangeShapeType="1"/>
          </p:cNvSpPr>
          <p:nvPr/>
        </p:nvSpPr>
        <p:spPr bwMode="auto">
          <a:xfrm>
            <a:off x="7869238" y="5943600"/>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3" name="Freeform 740"/>
          <p:cNvSpPr>
            <a:spLocks/>
          </p:cNvSpPr>
          <p:nvPr/>
        </p:nvSpPr>
        <p:spPr bwMode="auto">
          <a:xfrm>
            <a:off x="7804150" y="5915025"/>
            <a:ext cx="71438" cy="11113"/>
          </a:xfrm>
          <a:custGeom>
            <a:avLst/>
            <a:gdLst>
              <a:gd name="T0" fmla="*/ 2147483646 w 134"/>
              <a:gd name="T1" fmla="*/ 2147483646 h 20"/>
              <a:gd name="T2" fmla="*/ 2147483646 w 134"/>
              <a:gd name="T3" fmla="*/ 2147483646 h 20"/>
              <a:gd name="T4" fmla="*/ 2147483646 w 134"/>
              <a:gd name="T5" fmla="*/ 2147483646 h 20"/>
              <a:gd name="T6" fmla="*/ 2147483646 w 134"/>
              <a:gd name="T7" fmla="*/ 2147483646 h 20"/>
              <a:gd name="T8" fmla="*/ 2147483646 w 134"/>
              <a:gd name="T9" fmla="*/ 0 h 20"/>
              <a:gd name="T10" fmla="*/ 2147483646 w 134"/>
              <a:gd name="T11" fmla="*/ 2147483646 h 20"/>
              <a:gd name="T12" fmla="*/ 0 w 134"/>
              <a:gd name="T13" fmla="*/ 214748364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20">
                <a:moveTo>
                  <a:pt x="123" y="20"/>
                </a:moveTo>
                <a:lnTo>
                  <a:pt x="123" y="6"/>
                </a:lnTo>
                <a:lnTo>
                  <a:pt x="134" y="2"/>
                </a:lnTo>
                <a:lnTo>
                  <a:pt x="96" y="14"/>
                </a:lnTo>
                <a:lnTo>
                  <a:pt x="66" y="0"/>
                </a:lnTo>
                <a:lnTo>
                  <a:pt x="59" y="6"/>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84" name="Line 741"/>
          <p:cNvSpPr>
            <a:spLocks noChangeShapeType="1"/>
          </p:cNvSpPr>
          <p:nvPr/>
        </p:nvSpPr>
        <p:spPr bwMode="auto">
          <a:xfrm>
            <a:off x="7794625" y="5932488"/>
            <a:ext cx="1588"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5" name="Line 742"/>
          <p:cNvSpPr>
            <a:spLocks noChangeShapeType="1"/>
          </p:cNvSpPr>
          <p:nvPr/>
        </p:nvSpPr>
        <p:spPr bwMode="auto">
          <a:xfrm flipV="1">
            <a:off x="7807325" y="5940425"/>
            <a:ext cx="15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6" name="Line 743"/>
          <p:cNvSpPr>
            <a:spLocks noChangeShapeType="1"/>
          </p:cNvSpPr>
          <p:nvPr/>
        </p:nvSpPr>
        <p:spPr bwMode="auto">
          <a:xfrm>
            <a:off x="7820025" y="5946775"/>
            <a:ext cx="15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7" name="Freeform 744"/>
          <p:cNvSpPr>
            <a:spLocks/>
          </p:cNvSpPr>
          <p:nvPr/>
        </p:nvSpPr>
        <p:spPr bwMode="auto">
          <a:xfrm>
            <a:off x="7837488" y="5957888"/>
            <a:ext cx="1587" cy="23812"/>
          </a:xfrm>
          <a:custGeom>
            <a:avLst/>
            <a:gdLst>
              <a:gd name="T0" fmla="*/ 0 w 1587"/>
              <a:gd name="T1" fmla="*/ 2147483646 h 44"/>
              <a:gd name="T2" fmla="*/ 0 w 1587"/>
              <a:gd name="T3" fmla="*/ 0 h 44"/>
              <a:gd name="T4" fmla="*/ 0 w 1587"/>
              <a:gd name="T5" fmla="*/ 2147483646 h 44"/>
              <a:gd name="T6" fmla="*/ 0 60000 65536"/>
              <a:gd name="T7" fmla="*/ 0 60000 65536"/>
              <a:gd name="T8" fmla="*/ 0 60000 65536"/>
            </a:gdLst>
            <a:ahLst/>
            <a:cxnLst>
              <a:cxn ang="T6">
                <a:pos x="T0" y="T1"/>
              </a:cxn>
              <a:cxn ang="T7">
                <a:pos x="T2" y="T3"/>
              </a:cxn>
              <a:cxn ang="T8">
                <a:pos x="T4" y="T5"/>
              </a:cxn>
            </a:cxnLst>
            <a:rect l="0" t="0" r="r" b="b"/>
            <a:pathLst>
              <a:path w="1587" h="44">
                <a:moveTo>
                  <a:pt x="0" y="44"/>
                </a:moveTo>
                <a:lnTo>
                  <a:pt x="0" y="0"/>
                </a:lnTo>
                <a:lnTo>
                  <a:pt x="0"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88" name="Line 745"/>
          <p:cNvSpPr>
            <a:spLocks noChangeShapeType="1"/>
          </p:cNvSpPr>
          <p:nvPr/>
        </p:nvSpPr>
        <p:spPr bwMode="auto">
          <a:xfrm flipV="1">
            <a:off x="7780338" y="5922963"/>
            <a:ext cx="1587"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89" name="Line 746"/>
          <p:cNvSpPr>
            <a:spLocks noChangeShapeType="1"/>
          </p:cNvSpPr>
          <p:nvPr/>
        </p:nvSpPr>
        <p:spPr bwMode="auto">
          <a:xfrm>
            <a:off x="7761288" y="5919788"/>
            <a:ext cx="1587"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0" name="Line 747"/>
          <p:cNvSpPr>
            <a:spLocks noChangeShapeType="1"/>
          </p:cNvSpPr>
          <p:nvPr/>
        </p:nvSpPr>
        <p:spPr bwMode="auto">
          <a:xfrm flipH="1">
            <a:off x="7729538" y="5872163"/>
            <a:ext cx="301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1" name="Freeform 748"/>
          <p:cNvSpPr>
            <a:spLocks/>
          </p:cNvSpPr>
          <p:nvPr/>
        </p:nvSpPr>
        <p:spPr bwMode="auto">
          <a:xfrm>
            <a:off x="7689850" y="5794375"/>
            <a:ext cx="69850" cy="71438"/>
          </a:xfrm>
          <a:custGeom>
            <a:avLst/>
            <a:gdLst>
              <a:gd name="T0" fmla="*/ 2147483646 w 133"/>
              <a:gd name="T1" fmla="*/ 2147483646 h 135"/>
              <a:gd name="T2" fmla="*/ 2147483646 w 133"/>
              <a:gd name="T3" fmla="*/ 2147483646 h 135"/>
              <a:gd name="T4" fmla="*/ 2147483646 w 133"/>
              <a:gd name="T5" fmla="*/ 2147483646 h 135"/>
              <a:gd name="T6" fmla="*/ 0 w 133"/>
              <a:gd name="T7" fmla="*/ 2147483646 h 135"/>
              <a:gd name="T8" fmla="*/ 2147483646 w 133"/>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35">
                <a:moveTo>
                  <a:pt x="133" y="135"/>
                </a:moveTo>
                <a:lnTo>
                  <a:pt x="21" y="12"/>
                </a:lnTo>
                <a:lnTo>
                  <a:pt x="21" y="19"/>
                </a:lnTo>
                <a:lnTo>
                  <a:pt x="0" y="9"/>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92" name="Freeform 749"/>
          <p:cNvSpPr>
            <a:spLocks/>
          </p:cNvSpPr>
          <p:nvPr/>
        </p:nvSpPr>
        <p:spPr bwMode="auto">
          <a:xfrm>
            <a:off x="7689850" y="5799138"/>
            <a:ext cx="11113" cy="46037"/>
          </a:xfrm>
          <a:custGeom>
            <a:avLst/>
            <a:gdLst>
              <a:gd name="T0" fmla="*/ 0 w 21"/>
              <a:gd name="T1" fmla="*/ 0 h 88"/>
              <a:gd name="T2" fmla="*/ 0 w 21"/>
              <a:gd name="T3" fmla="*/ 2147483646 h 88"/>
              <a:gd name="T4" fmla="*/ 2147483646 w 21"/>
              <a:gd name="T5" fmla="*/ 2147483646 h 88"/>
              <a:gd name="T6" fmla="*/ 0 60000 65536"/>
              <a:gd name="T7" fmla="*/ 0 60000 65536"/>
              <a:gd name="T8" fmla="*/ 0 60000 65536"/>
            </a:gdLst>
            <a:ahLst/>
            <a:cxnLst>
              <a:cxn ang="T6">
                <a:pos x="T0" y="T1"/>
              </a:cxn>
              <a:cxn ang="T7">
                <a:pos x="T2" y="T3"/>
              </a:cxn>
              <a:cxn ang="T8">
                <a:pos x="T4" y="T5"/>
              </a:cxn>
            </a:cxnLst>
            <a:rect l="0" t="0" r="r" b="b"/>
            <a:pathLst>
              <a:path w="21" h="88">
                <a:moveTo>
                  <a:pt x="0" y="0"/>
                </a:moveTo>
                <a:lnTo>
                  <a:pt x="0" y="78"/>
                </a:lnTo>
                <a:lnTo>
                  <a:pt x="21" y="8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93" name="Line 750"/>
          <p:cNvSpPr>
            <a:spLocks noChangeShapeType="1"/>
          </p:cNvSpPr>
          <p:nvPr/>
        </p:nvSpPr>
        <p:spPr bwMode="auto">
          <a:xfrm>
            <a:off x="7762875" y="5838825"/>
            <a:ext cx="1270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4" name="Line 751"/>
          <p:cNvSpPr>
            <a:spLocks noChangeShapeType="1"/>
          </p:cNvSpPr>
          <p:nvPr/>
        </p:nvSpPr>
        <p:spPr bwMode="auto">
          <a:xfrm flipH="1" flipV="1">
            <a:off x="7546975" y="5861050"/>
            <a:ext cx="6350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5" name="Line 752"/>
          <p:cNvSpPr>
            <a:spLocks noChangeShapeType="1"/>
          </p:cNvSpPr>
          <p:nvPr/>
        </p:nvSpPr>
        <p:spPr bwMode="auto">
          <a:xfrm>
            <a:off x="7602538" y="5922963"/>
            <a:ext cx="1587"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6" name="Line 753"/>
          <p:cNvSpPr>
            <a:spLocks noChangeShapeType="1"/>
          </p:cNvSpPr>
          <p:nvPr/>
        </p:nvSpPr>
        <p:spPr bwMode="auto">
          <a:xfrm flipV="1">
            <a:off x="7615238" y="5916613"/>
            <a:ext cx="1587"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897" name="Freeform 754"/>
          <p:cNvSpPr>
            <a:spLocks/>
          </p:cNvSpPr>
          <p:nvPr/>
        </p:nvSpPr>
        <p:spPr bwMode="auto">
          <a:xfrm>
            <a:off x="5603875" y="5918200"/>
            <a:ext cx="63500" cy="136525"/>
          </a:xfrm>
          <a:custGeom>
            <a:avLst/>
            <a:gdLst>
              <a:gd name="T0" fmla="*/ 2147483646 w 120"/>
              <a:gd name="T1" fmla="*/ 0 h 256"/>
              <a:gd name="T2" fmla="*/ 2147483646 w 120"/>
              <a:gd name="T3" fmla="*/ 2147483646 h 256"/>
              <a:gd name="T4" fmla="*/ 2147483646 w 120"/>
              <a:gd name="T5" fmla="*/ 2147483646 h 256"/>
              <a:gd name="T6" fmla="*/ 0 w 120"/>
              <a:gd name="T7" fmla="*/ 2147483646 h 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256">
                <a:moveTo>
                  <a:pt x="120" y="0"/>
                </a:moveTo>
                <a:lnTo>
                  <a:pt x="106" y="9"/>
                </a:lnTo>
                <a:lnTo>
                  <a:pt x="94" y="7"/>
                </a:lnTo>
                <a:lnTo>
                  <a:pt x="0" y="2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98" name="Freeform 755"/>
          <p:cNvSpPr>
            <a:spLocks/>
          </p:cNvSpPr>
          <p:nvPr/>
        </p:nvSpPr>
        <p:spPr bwMode="auto">
          <a:xfrm>
            <a:off x="5516563" y="5959475"/>
            <a:ext cx="84137" cy="88900"/>
          </a:xfrm>
          <a:custGeom>
            <a:avLst/>
            <a:gdLst>
              <a:gd name="T0" fmla="*/ 2147483646 w 161"/>
              <a:gd name="T1" fmla="*/ 2147483646 h 167"/>
              <a:gd name="T2" fmla="*/ 2147483646 w 161"/>
              <a:gd name="T3" fmla="*/ 2147483646 h 167"/>
              <a:gd name="T4" fmla="*/ 2147483646 w 161"/>
              <a:gd name="T5" fmla="*/ 0 h 167"/>
              <a:gd name="T6" fmla="*/ 0 w 161"/>
              <a:gd name="T7" fmla="*/ 2147483646 h 1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67">
                <a:moveTo>
                  <a:pt x="158" y="167"/>
                </a:moveTo>
                <a:lnTo>
                  <a:pt x="158" y="6"/>
                </a:lnTo>
                <a:lnTo>
                  <a:pt x="161" y="0"/>
                </a:lnTo>
                <a:lnTo>
                  <a:pt x="0" y="1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899" name="Freeform 756"/>
          <p:cNvSpPr>
            <a:spLocks/>
          </p:cNvSpPr>
          <p:nvPr/>
        </p:nvSpPr>
        <p:spPr bwMode="auto">
          <a:xfrm>
            <a:off x="5383213" y="5821363"/>
            <a:ext cx="280987" cy="196850"/>
          </a:xfrm>
          <a:custGeom>
            <a:avLst/>
            <a:gdLst>
              <a:gd name="T0" fmla="*/ 2147483646 w 531"/>
              <a:gd name="T1" fmla="*/ 2147483646 h 372"/>
              <a:gd name="T2" fmla="*/ 2147483646 w 531"/>
              <a:gd name="T3" fmla="*/ 2147483646 h 372"/>
              <a:gd name="T4" fmla="*/ 2147483646 w 531"/>
              <a:gd name="T5" fmla="*/ 2147483646 h 372"/>
              <a:gd name="T6" fmla="*/ 0 w 531"/>
              <a:gd name="T7" fmla="*/ 2147483646 h 372"/>
              <a:gd name="T8" fmla="*/ 2147483646 w 531"/>
              <a:gd name="T9" fmla="*/ 2147483646 h 372"/>
              <a:gd name="T10" fmla="*/ 2147483646 w 531"/>
              <a:gd name="T11" fmla="*/ 2147483646 h 372"/>
              <a:gd name="T12" fmla="*/ 2147483646 w 531"/>
              <a:gd name="T13" fmla="*/ 2147483646 h 372"/>
              <a:gd name="T14" fmla="*/ 2147483646 w 531"/>
              <a:gd name="T15" fmla="*/ 2147483646 h 372"/>
              <a:gd name="T16" fmla="*/ 2147483646 w 531"/>
              <a:gd name="T17" fmla="*/ 2147483646 h 372"/>
              <a:gd name="T18" fmla="*/ 2147483646 w 531"/>
              <a:gd name="T19" fmla="*/ 2147483646 h 372"/>
              <a:gd name="T20" fmla="*/ 2147483646 w 531"/>
              <a:gd name="T21" fmla="*/ 2147483646 h 372"/>
              <a:gd name="T22" fmla="*/ 2147483646 w 531"/>
              <a:gd name="T23" fmla="*/ 2147483646 h 372"/>
              <a:gd name="T24" fmla="*/ 2147483646 w 531"/>
              <a:gd name="T25" fmla="*/ 2147483646 h 372"/>
              <a:gd name="T26" fmla="*/ 2147483646 w 531"/>
              <a:gd name="T27" fmla="*/ 2147483646 h 372"/>
              <a:gd name="T28" fmla="*/ 2147483646 w 531"/>
              <a:gd name="T29" fmla="*/ 2147483646 h 372"/>
              <a:gd name="T30" fmla="*/ 2147483646 w 531"/>
              <a:gd name="T31" fmla="*/ 0 h 372"/>
              <a:gd name="T32" fmla="*/ 2147483646 w 531"/>
              <a:gd name="T33" fmla="*/ 2147483646 h 372"/>
              <a:gd name="T34" fmla="*/ 2147483646 w 531"/>
              <a:gd name="T35" fmla="*/ 2147483646 h 372"/>
              <a:gd name="T36" fmla="*/ 2147483646 w 531"/>
              <a:gd name="T37" fmla="*/ 2147483646 h 372"/>
              <a:gd name="T38" fmla="*/ 2147483646 w 531"/>
              <a:gd name="T39" fmla="*/ 2147483646 h 372"/>
              <a:gd name="T40" fmla="*/ 2147483646 w 531"/>
              <a:gd name="T41" fmla="*/ 2147483646 h 372"/>
              <a:gd name="T42" fmla="*/ 2147483646 w 531"/>
              <a:gd name="T43" fmla="*/ 2147483646 h 372"/>
              <a:gd name="T44" fmla="*/ 2147483646 w 531"/>
              <a:gd name="T45" fmla="*/ 2147483646 h 3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1" h="372">
                <a:moveTo>
                  <a:pt x="228" y="366"/>
                </a:moveTo>
                <a:lnTo>
                  <a:pt x="169" y="251"/>
                </a:lnTo>
                <a:lnTo>
                  <a:pt x="14" y="200"/>
                </a:lnTo>
                <a:lnTo>
                  <a:pt x="0" y="210"/>
                </a:lnTo>
                <a:lnTo>
                  <a:pt x="157" y="261"/>
                </a:lnTo>
                <a:lnTo>
                  <a:pt x="221" y="372"/>
                </a:lnTo>
                <a:lnTo>
                  <a:pt x="228" y="365"/>
                </a:lnTo>
                <a:lnTo>
                  <a:pt x="401" y="244"/>
                </a:lnTo>
                <a:lnTo>
                  <a:pt x="422" y="250"/>
                </a:lnTo>
                <a:lnTo>
                  <a:pt x="436" y="242"/>
                </a:lnTo>
                <a:lnTo>
                  <a:pt x="416" y="232"/>
                </a:lnTo>
                <a:lnTo>
                  <a:pt x="492" y="179"/>
                </a:lnTo>
                <a:lnTo>
                  <a:pt x="436" y="72"/>
                </a:lnTo>
                <a:lnTo>
                  <a:pt x="288" y="24"/>
                </a:lnTo>
                <a:lnTo>
                  <a:pt x="281" y="8"/>
                </a:lnTo>
                <a:lnTo>
                  <a:pt x="296" y="0"/>
                </a:lnTo>
                <a:lnTo>
                  <a:pt x="460" y="55"/>
                </a:lnTo>
                <a:lnTo>
                  <a:pt x="512" y="165"/>
                </a:lnTo>
                <a:lnTo>
                  <a:pt x="531" y="172"/>
                </a:lnTo>
                <a:lnTo>
                  <a:pt x="517" y="180"/>
                </a:lnTo>
                <a:lnTo>
                  <a:pt x="502" y="175"/>
                </a:lnTo>
                <a:lnTo>
                  <a:pt x="447" y="65"/>
                </a:lnTo>
                <a:lnTo>
                  <a:pt x="281"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00" name="Line 757"/>
          <p:cNvSpPr>
            <a:spLocks noChangeShapeType="1"/>
          </p:cNvSpPr>
          <p:nvPr/>
        </p:nvSpPr>
        <p:spPr bwMode="auto">
          <a:xfrm flipH="1">
            <a:off x="5499100" y="5834063"/>
            <a:ext cx="38100"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01" name="Freeform 758"/>
          <p:cNvSpPr>
            <a:spLocks/>
          </p:cNvSpPr>
          <p:nvPr/>
        </p:nvSpPr>
        <p:spPr bwMode="auto">
          <a:xfrm>
            <a:off x="5478463" y="5857875"/>
            <a:ext cx="173037" cy="166688"/>
          </a:xfrm>
          <a:custGeom>
            <a:avLst/>
            <a:gdLst>
              <a:gd name="T0" fmla="*/ 2147483646 w 327"/>
              <a:gd name="T1" fmla="*/ 0 h 314"/>
              <a:gd name="T2" fmla="*/ 0 w 327"/>
              <a:gd name="T3" fmla="*/ 2147483646 h 314"/>
              <a:gd name="T4" fmla="*/ 2147483646 w 327"/>
              <a:gd name="T5" fmla="*/ 2147483646 h 314"/>
              <a:gd name="T6" fmla="*/ 2147483646 w 327"/>
              <a:gd name="T7" fmla="*/ 2147483646 h 314"/>
              <a:gd name="T8" fmla="*/ 2147483646 w 327"/>
              <a:gd name="T9" fmla="*/ 2147483646 h 314"/>
              <a:gd name="T10" fmla="*/ 2147483646 w 327"/>
              <a:gd name="T11" fmla="*/ 2147483646 h 314"/>
              <a:gd name="T12" fmla="*/ 2147483646 w 327"/>
              <a:gd name="T13" fmla="*/ 2147483646 h 314"/>
              <a:gd name="T14" fmla="*/ 2147483646 w 327"/>
              <a:gd name="T15" fmla="*/ 2147483646 h 314"/>
              <a:gd name="T16" fmla="*/ 2147483646 w 327"/>
              <a:gd name="T17" fmla="*/ 2147483646 h 314"/>
              <a:gd name="T18" fmla="*/ 2147483646 w 327"/>
              <a:gd name="T19" fmla="*/ 2147483646 h 314"/>
              <a:gd name="T20" fmla="*/ 2147483646 w 327"/>
              <a:gd name="T21" fmla="*/ 2147483646 h 314"/>
              <a:gd name="T22" fmla="*/ 2147483646 w 327"/>
              <a:gd name="T23" fmla="*/ 2147483646 h 314"/>
              <a:gd name="T24" fmla="*/ 2147483646 w 327"/>
              <a:gd name="T25" fmla="*/ 2147483646 h 314"/>
              <a:gd name="T26" fmla="*/ 2147483646 w 327"/>
              <a:gd name="T27" fmla="*/ 2147483646 h 314"/>
              <a:gd name="T28" fmla="*/ 2147483646 w 327"/>
              <a:gd name="T29" fmla="*/ 2147483646 h 314"/>
              <a:gd name="T30" fmla="*/ 2147483646 w 327"/>
              <a:gd name="T31" fmla="*/ 2147483646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 h="314">
                <a:moveTo>
                  <a:pt x="15" y="0"/>
                </a:moveTo>
                <a:lnTo>
                  <a:pt x="0" y="9"/>
                </a:lnTo>
                <a:lnTo>
                  <a:pt x="11" y="25"/>
                </a:lnTo>
                <a:lnTo>
                  <a:pt x="19" y="23"/>
                </a:lnTo>
                <a:lnTo>
                  <a:pt x="159" y="72"/>
                </a:lnTo>
                <a:lnTo>
                  <a:pt x="219" y="176"/>
                </a:lnTo>
                <a:lnTo>
                  <a:pt x="222" y="175"/>
                </a:lnTo>
                <a:lnTo>
                  <a:pt x="226" y="192"/>
                </a:lnTo>
                <a:lnTo>
                  <a:pt x="245" y="199"/>
                </a:lnTo>
                <a:lnTo>
                  <a:pt x="262" y="187"/>
                </a:lnTo>
                <a:lnTo>
                  <a:pt x="257" y="173"/>
                </a:lnTo>
                <a:lnTo>
                  <a:pt x="259" y="176"/>
                </a:lnTo>
                <a:lnTo>
                  <a:pt x="327" y="128"/>
                </a:lnTo>
                <a:lnTo>
                  <a:pt x="323" y="131"/>
                </a:lnTo>
                <a:lnTo>
                  <a:pt x="256" y="314"/>
                </a:lnTo>
                <a:lnTo>
                  <a:pt x="256" y="19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02" name="Line 759"/>
          <p:cNvSpPr>
            <a:spLocks noChangeShapeType="1"/>
          </p:cNvSpPr>
          <p:nvPr/>
        </p:nvSpPr>
        <p:spPr bwMode="auto">
          <a:xfrm flipH="1" flipV="1">
            <a:off x="5607050" y="5953125"/>
            <a:ext cx="158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03" name="Freeform 760"/>
          <p:cNvSpPr>
            <a:spLocks/>
          </p:cNvSpPr>
          <p:nvPr/>
        </p:nvSpPr>
        <p:spPr bwMode="auto">
          <a:xfrm>
            <a:off x="5486400" y="5857875"/>
            <a:ext cx="115888" cy="85725"/>
          </a:xfrm>
          <a:custGeom>
            <a:avLst/>
            <a:gdLst>
              <a:gd name="T0" fmla="*/ 2147483646 w 221"/>
              <a:gd name="T1" fmla="*/ 2147483646 h 163"/>
              <a:gd name="T2" fmla="*/ 2147483646 w 221"/>
              <a:gd name="T3" fmla="*/ 2147483646 h 163"/>
              <a:gd name="T4" fmla="*/ 0 w 221"/>
              <a:gd name="T5" fmla="*/ 0 h 163"/>
              <a:gd name="T6" fmla="*/ 0 60000 65536"/>
              <a:gd name="T7" fmla="*/ 0 60000 65536"/>
              <a:gd name="T8" fmla="*/ 0 60000 65536"/>
            </a:gdLst>
            <a:ahLst/>
            <a:cxnLst>
              <a:cxn ang="T6">
                <a:pos x="T0" y="T1"/>
              </a:cxn>
              <a:cxn ang="T7">
                <a:pos x="T2" y="T3"/>
              </a:cxn>
              <a:cxn ang="T8">
                <a:pos x="T4" y="T5"/>
              </a:cxn>
            </a:cxnLst>
            <a:rect l="0" t="0" r="r" b="b"/>
            <a:pathLst>
              <a:path w="221" h="163">
                <a:moveTo>
                  <a:pt x="221" y="163"/>
                </a:moveTo>
                <a:lnTo>
                  <a:pt x="164" y="5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04" name="Freeform 761"/>
          <p:cNvSpPr>
            <a:spLocks/>
          </p:cNvSpPr>
          <p:nvPr/>
        </p:nvSpPr>
        <p:spPr bwMode="auto">
          <a:xfrm>
            <a:off x="5478463" y="5862638"/>
            <a:ext cx="117475" cy="87312"/>
          </a:xfrm>
          <a:custGeom>
            <a:avLst/>
            <a:gdLst>
              <a:gd name="T0" fmla="*/ 0 w 222"/>
              <a:gd name="T1" fmla="*/ 0 h 166"/>
              <a:gd name="T2" fmla="*/ 2147483646 w 222"/>
              <a:gd name="T3" fmla="*/ 2147483646 h 166"/>
              <a:gd name="T4" fmla="*/ 2147483646 w 222"/>
              <a:gd name="T5" fmla="*/ 2147483646 h 166"/>
              <a:gd name="T6" fmla="*/ 0 60000 65536"/>
              <a:gd name="T7" fmla="*/ 0 60000 65536"/>
              <a:gd name="T8" fmla="*/ 0 60000 65536"/>
            </a:gdLst>
            <a:ahLst/>
            <a:cxnLst>
              <a:cxn ang="T6">
                <a:pos x="T0" y="T1"/>
              </a:cxn>
              <a:cxn ang="T7">
                <a:pos x="T2" y="T3"/>
              </a:cxn>
              <a:cxn ang="T8">
                <a:pos x="T4" y="T5"/>
              </a:cxn>
            </a:cxnLst>
            <a:rect l="0" t="0" r="r" b="b"/>
            <a:pathLst>
              <a:path w="222" h="166">
                <a:moveTo>
                  <a:pt x="0" y="0"/>
                </a:moveTo>
                <a:lnTo>
                  <a:pt x="164" y="55"/>
                </a:lnTo>
                <a:lnTo>
                  <a:pt x="222" y="1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05" name="Line 762"/>
          <p:cNvSpPr>
            <a:spLocks noChangeShapeType="1"/>
          </p:cNvSpPr>
          <p:nvPr/>
        </p:nvSpPr>
        <p:spPr bwMode="auto">
          <a:xfrm flipH="1">
            <a:off x="5497513" y="5940425"/>
            <a:ext cx="90487" cy="635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06" name="Freeform 763"/>
          <p:cNvSpPr>
            <a:spLocks/>
          </p:cNvSpPr>
          <p:nvPr/>
        </p:nvSpPr>
        <p:spPr bwMode="auto">
          <a:xfrm>
            <a:off x="5503863" y="6008688"/>
            <a:ext cx="28575" cy="22225"/>
          </a:xfrm>
          <a:custGeom>
            <a:avLst/>
            <a:gdLst>
              <a:gd name="T0" fmla="*/ 0 w 53"/>
              <a:gd name="T1" fmla="*/ 2147483646 h 42"/>
              <a:gd name="T2" fmla="*/ 2147483646 w 53"/>
              <a:gd name="T3" fmla="*/ 2147483646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2">
                <a:moveTo>
                  <a:pt x="0" y="11"/>
                </a:moveTo>
                <a:lnTo>
                  <a:pt x="22" y="18"/>
                </a:lnTo>
                <a:lnTo>
                  <a:pt x="26" y="34"/>
                </a:lnTo>
                <a:lnTo>
                  <a:pt x="16" y="42"/>
                </a:lnTo>
                <a:lnTo>
                  <a:pt x="11" y="28"/>
                </a:lnTo>
                <a:lnTo>
                  <a:pt x="22" y="18"/>
                </a:lnTo>
                <a:lnTo>
                  <a:pt x="34" y="18"/>
                </a:lnTo>
                <a:lnTo>
                  <a:pt x="53" y="24"/>
                </a:lnTo>
                <a:lnTo>
                  <a:pt x="5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07" name="Line 764"/>
          <p:cNvSpPr>
            <a:spLocks noChangeShapeType="1"/>
          </p:cNvSpPr>
          <p:nvPr/>
        </p:nvSpPr>
        <p:spPr bwMode="auto">
          <a:xfrm flipV="1">
            <a:off x="5532438" y="5980113"/>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08" name="Line 765"/>
          <p:cNvSpPr>
            <a:spLocks noChangeShapeType="1"/>
          </p:cNvSpPr>
          <p:nvPr/>
        </p:nvSpPr>
        <p:spPr bwMode="auto">
          <a:xfrm flipV="1">
            <a:off x="5543550" y="597376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09" name="Freeform 766"/>
          <p:cNvSpPr>
            <a:spLocks/>
          </p:cNvSpPr>
          <p:nvPr/>
        </p:nvSpPr>
        <p:spPr bwMode="auto">
          <a:xfrm>
            <a:off x="5457825" y="6000750"/>
            <a:ext cx="146050" cy="63500"/>
          </a:xfrm>
          <a:custGeom>
            <a:avLst/>
            <a:gdLst>
              <a:gd name="T0" fmla="*/ 2147483646 w 276"/>
              <a:gd name="T1" fmla="*/ 0 h 121"/>
              <a:gd name="T2" fmla="*/ 2147483646 w 276"/>
              <a:gd name="T3" fmla="*/ 2147483646 h 121"/>
              <a:gd name="T4" fmla="*/ 2147483646 w 276"/>
              <a:gd name="T5" fmla="*/ 2147483646 h 121"/>
              <a:gd name="T6" fmla="*/ 2147483646 w 276"/>
              <a:gd name="T7" fmla="*/ 2147483646 h 121"/>
              <a:gd name="T8" fmla="*/ 2147483646 w 276"/>
              <a:gd name="T9" fmla="*/ 2147483646 h 121"/>
              <a:gd name="T10" fmla="*/ 0 w 276"/>
              <a:gd name="T11" fmla="*/ 2147483646 h 121"/>
              <a:gd name="T12" fmla="*/ 2147483646 w 276"/>
              <a:gd name="T13" fmla="*/ 2147483646 h 121"/>
              <a:gd name="T14" fmla="*/ 2147483646 w 276"/>
              <a:gd name="T15" fmla="*/ 2147483646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121">
                <a:moveTo>
                  <a:pt x="163" y="0"/>
                </a:moveTo>
                <a:lnTo>
                  <a:pt x="162" y="48"/>
                </a:lnTo>
                <a:lnTo>
                  <a:pt x="268" y="90"/>
                </a:lnTo>
                <a:lnTo>
                  <a:pt x="259" y="95"/>
                </a:lnTo>
                <a:lnTo>
                  <a:pt x="9" y="114"/>
                </a:lnTo>
                <a:lnTo>
                  <a:pt x="0" y="115"/>
                </a:lnTo>
                <a:lnTo>
                  <a:pt x="4" y="121"/>
                </a:lnTo>
                <a:lnTo>
                  <a:pt x="276"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10" name="Freeform 767"/>
          <p:cNvSpPr>
            <a:spLocks/>
          </p:cNvSpPr>
          <p:nvPr/>
        </p:nvSpPr>
        <p:spPr bwMode="auto">
          <a:xfrm>
            <a:off x="5608638" y="5916613"/>
            <a:ext cx="50800" cy="146050"/>
          </a:xfrm>
          <a:custGeom>
            <a:avLst/>
            <a:gdLst>
              <a:gd name="T0" fmla="*/ 0 w 96"/>
              <a:gd name="T1" fmla="*/ 2147483646 h 275"/>
              <a:gd name="T2" fmla="*/ 2147483646 w 96"/>
              <a:gd name="T3" fmla="*/ 2147483646 h 275"/>
              <a:gd name="T4" fmla="*/ 2147483646 w 96"/>
              <a:gd name="T5" fmla="*/ 0 h 275"/>
              <a:gd name="T6" fmla="*/ 0 60000 65536"/>
              <a:gd name="T7" fmla="*/ 0 60000 65536"/>
              <a:gd name="T8" fmla="*/ 0 60000 65536"/>
            </a:gdLst>
            <a:ahLst/>
            <a:cxnLst>
              <a:cxn ang="T6">
                <a:pos x="T0" y="T1"/>
              </a:cxn>
              <a:cxn ang="T7">
                <a:pos x="T2" y="T3"/>
              </a:cxn>
              <a:cxn ang="T8">
                <a:pos x="T4" y="T5"/>
              </a:cxn>
            </a:cxnLst>
            <a:rect l="0" t="0" r="r" b="b"/>
            <a:pathLst>
              <a:path w="96" h="275">
                <a:moveTo>
                  <a:pt x="0" y="275"/>
                </a:moveTo>
                <a:lnTo>
                  <a:pt x="96" y="13"/>
                </a:lnTo>
                <a:lnTo>
                  <a:pt x="9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11" name="Line 768"/>
          <p:cNvSpPr>
            <a:spLocks noChangeShapeType="1"/>
          </p:cNvSpPr>
          <p:nvPr/>
        </p:nvSpPr>
        <p:spPr bwMode="auto">
          <a:xfrm flipH="1" flipV="1">
            <a:off x="5664200" y="5911850"/>
            <a:ext cx="317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12" name="Line 769"/>
          <p:cNvSpPr>
            <a:spLocks noChangeShapeType="1"/>
          </p:cNvSpPr>
          <p:nvPr/>
        </p:nvSpPr>
        <p:spPr bwMode="auto">
          <a:xfrm flipV="1">
            <a:off x="5648325" y="5865813"/>
            <a:ext cx="44450"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13" name="Line 770"/>
          <p:cNvSpPr>
            <a:spLocks noChangeShapeType="1"/>
          </p:cNvSpPr>
          <p:nvPr/>
        </p:nvSpPr>
        <p:spPr bwMode="auto">
          <a:xfrm flipH="1">
            <a:off x="5630863" y="5834063"/>
            <a:ext cx="34925"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14" name="Line 771"/>
          <p:cNvSpPr>
            <a:spLocks noChangeShapeType="1"/>
          </p:cNvSpPr>
          <p:nvPr/>
        </p:nvSpPr>
        <p:spPr bwMode="auto">
          <a:xfrm flipH="1">
            <a:off x="5578475" y="5867400"/>
            <a:ext cx="39688"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15" name="Line 772"/>
          <p:cNvSpPr>
            <a:spLocks noChangeShapeType="1"/>
          </p:cNvSpPr>
          <p:nvPr/>
        </p:nvSpPr>
        <p:spPr bwMode="auto">
          <a:xfrm flipH="1">
            <a:off x="5480050" y="5903913"/>
            <a:ext cx="87313" cy="635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16" name="Freeform 773"/>
          <p:cNvSpPr>
            <a:spLocks/>
          </p:cNvSpPr>
          <p:nvPr/>
        </p:nvSpPr>
        <p:spPr bwMode="auto">
          <a:xfrm>
            <a:off x="5383213" y="5932488"/>
            <a:ext cx="77787" cy="31750"/>
          </a:xfrm>
          <a:custGeom>
            <a:avLst/>
            <a:gdLst>
              <a:gd name="T0" fmla="*/ 2147483646 w 148"/>
              <a:gd name="T1" fmla="*/ 2147483646 h 61"/>
              <a:gd name="T2" fmla="*/ 2147483646 w 148"/>
              <a:gd name="T3" fmla="*/ 2147483646 h 61"/>
              <a:gd name="T4" fmla="*/ 0 w 148"/>
              <a:gd name="T5" fmla="*/ 0 h 61"/>
              <a:gd name="T6" fmla="*/ 0 60000 65536"/>
              <a:gd name="T7" fmla="*/ 0 60000 65536"/>
              <a:gd name="T8" fmla="*/ 0 60000 65536"/>
            </a:gdLst>
            <a:ahLst/>
            <a:cxnLst>
              <a:cxn ang="T6">
                <a:pos x="T0" y="T1"/>
              </a:cxn>
              <a:cxn ang="T7">
                <a:pos x="T2" y="T3"/>
              </a:cxn>
              <a:cxn ang="T8">
                <a:pos x="T4" y="T5"/>
              </a:cxn>
            </a:cxnLst>
            <a:rect l="0" t="0" r="r" b="b"/>
            <a:pathLst>
              <a:path w="148" h="61">
                <a:moveTo>
                  <a:pt x="148" y="61"/>
                </a:moveTo>
                <a:lnTo>
                  <a:pt x="7"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17" name="Freeform 774"/>
          <p:cNvSpPr>
            <a:spLocks/>
          </p:cNvSpPr>
          <p:nvPr/>
        </p:nvSpPr>
        <p:spPr bwMode="auto">
          <a:xfrm>
            <a:off x="5354638" y="5927725"/>
            <a:ext cx="34925" cy="38100"/>
          </a:xfrm>
          <a:custGeom>
            <a:avLst/>
            <a:gdLst>
              <a:gd name="T0" fmla="*/ 2147483646 w 66"/>
              <a:gd name="T1" fmla="*/ 2147483646 h 72"/>
              <a:gd name="T2" fmla="*/ 0 w 66"/>
              <a:gd name="T3" fmla="*/ 2147483646 h 72"/>
              <a:gd name="T4" fmla="*/ 2147483646 w 66"/>
              <a:gd name="T5" fmla="*/ 2147483646 h 72"/>
              <a:gd name="T6" fmla="*/ 2147483646 w 66"/>
              <a:gd name="T7" fmla="*/ 0 h 72"/>
              <a:gd name="T8" fmla="*/ 2147483646 w 66"/>
              <a:gd name="T9" fmla="*/ 0 h 72"/>
              <a:gd name="T10" fmla="*/ 2147483646 w 66"/>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72">
                <a:moveTo>
                  <a:pt x="66" y="23"/>
                </a:moveTo>
                <a:lnTo>
                  <a:pt x="0" y="72"/>
                </a:lnTo>
                <a:lnTo>
                  <a:pt x="1" y="66"/>
                </a:lnTo>
                <a:lnTo>
                  <a:pt x="5" y="0"/>
                </a:lnTo>
                <a:lnTo>
                  <a:pt x="2" y="0"/>
                </a:lnTo>
                <a:lnTo>
                  <a:pt x="26"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18" name="Freeform 775"/>
          <p:cNvSpPr>
            <a:spLocks/>
          </p:cNvSpPr>
          <p:nvPr/>
        </p:nvSpPr>
        <p:spPr bwMode="auto">
          <a:xfrm>
            <a:off x="5284788" y="5884863"/>
            <a:ext cx="90487" cy="61912"/>
          </a:xfrm>
          <a:custGeom>
            <a:avLst/>
            <a:gdLst>
              <a:gd name="T0" fmla="*/ 2147483646 w 170"/>
              <a:gd name="T1" fmla="*/ 2147483646 h 119"/>
              <a:gd name="T2" fmla="*/ 2147483646 w 170"/>
              <a:gd name="T3" fmla="*/ 2147483646 h 119"/>
              <a:gd name="T4" fmla="*/ 2147483646 w 170"/>
              <a:gd name="T5" fmla="*/ 2147483646 h 119"/>
              <a:gd name="T6" fmla="*/ 0 w 170"/>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119">
                <a:moveTo>
                  <a:pt x="170" y="119"/>
                </a:moveTo>
                <a:lnTo>
                  <a:pt x="142" y="54"/>
                </a:lnTo>
                <a:lnTo>
                  <a:pt x="137" y="5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19" name="Freeform 776"/>
          <p:cNvSpPr>
            <a:spLocks/>
          </p:cNvSpPr>
          <p:nvPr/>
        </p:nvSpPr>
        <p:spPr bwMode="auto">
          <a:xfrm>
            <a:off x="5276850" y="5862638"/>
            <a:ext cx="12700" cy="15875"/>
          </a:xfrm>
          <a:custGeom>
            <a:avLst/>
            <a:gdLst>
              <a:gd name="T0" fmla="*/ 2147483646 w 24"/>
              <a:gd name="T1" fmla="*/ 2147483646 h 29"/>
              <a:gd name="T2" fmla="*/ 2147483646 w 24"/>
              <a:gd name="T3" fmla="*/ 2147483646 h 29"/>
              <a:gd name="T4" fmla="*/ 2147483646 w 24"/>
              <a:gd name="T5" fmla="*/ 0 h 29"/>
              <a:gd name="T6" fmla="*/ 0 w 24"/>
              <a:gd name="T7" fmla="*/ 214748364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9">
                <a:moveTo>
                  <a:pt x="14" y="25"/>
                </a:moveTo>
                <a:lnTo>
                  <a:pt x="24" y="4"/>
                </a:lnTo>
                <a:lnTo>
                  <a:pt x="18" y="0"/>
                </a:lnTo>
                <a:lnTo>
                  <a:pt x="0"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0" name="Freeform 777"/>
          <p:cNvSpPr>
            <a:spLocks/>
          </p:cNvSpPr>
          <p:nvPr/>
        </p:nvSpPr>
        <p:spPr bwMode="auto">
          <a:xfrm>
            <a:off x="5268913" y="5851525"/>
            <a:ext cx="47625" cy="34925"/>
          </a:xfrm>
          <a:custGeom>
            <a:avLst/>
            <a:gdLst>
              <a:gd name="T0" fmla="*/ 2147483646 w 89"/>
              <a:gd name="T1" fmla="*/ 2147483646 h 65"/>
              <a:gd name="T2" fmla="*/ 2147483646 w 89"/>
              <a:gd name="T3" fmla="*/ 2147483646 h 65"/>
              <a:gd name="T4" fmla="*/ 2147483646 w 89"/>
              <a:gd name="T5" fmla="*/ 2147483646 h 65"/>
              <a:gd name="T6" fmla="*/ 2147483646 w 89"/>
              <a:gd name="T7" fmla="*/ 2147483646 h 65"/>
              <a:gd name="T8" fmla="*/ 0 w 89"/>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65">
                <a:moveTo>
                  <a:pt x="29" y="46"/>
                </a:moveTo>
                <a:lnTo>
                  <a:pt x="77" y="65"/>
                </a:lnTo>
                <a:lnTo>
                  <a:pt x="89" y="46"/>
                </a:lnTo>
                <a:lnTo>
                  <a:pt x="85" y="4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1" name="Line 778"/>
          <p:cNvSpPr>
            <a:spLocks noChangeShapeType="1"/>
          </p:cNvSpPr>
          <p:nvPr/>
        </p:nvSpPr>
        <p:spPr bwMode="auto">
          <a:xfrm>
            <a:off x="5292725" y="5861050"/>
            <a:ext cx="63500"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22" name="Freeform 779"/>
          <p:cNvSpPr>
            <a:spLocks/>
          </p:cNvSpPr>
          <p:nvPr/>
        </p:nvSpPr>
        <p:spPr bwMode="auto">
          <a:xfrm>
            <a:off x="5316538" y="5878513"/>
            <a:ext cx="34925" cy="23812"/>
          </a:xfrm>
          <a:custGeom>
            <a:avLst/>
            <a:gdLst>
              <a:gd name="T0" fmla="*/ 2147483646 w 67"/>
              <a:gd name="T1" fmla="*/ 2147483646 h 46"/>
              <a:gd name="T2" fmla="*/ 2147483646 w 67"/>
              <a:gd name="T3" fmla="*/ 2147483646 h 46"/>
              <a:gd name="T4" fmla="*/ 2147483646 w 67"/>
              <a:gd name="T5" fmla="*/ 2147483646 h 46"/>
              <a:gd name="T6" fmla="*/ 2147483646 w 67"/>
              <a:gd name="T7" fmla="*/ 0 h 46"/>
              <a:gd name="T8" fmla="*/ 0 w 67"/>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6">
                <a:moveTo>
                  <a:pt x="67" y="46"/>
                </a:moveTo>
                <a:lnTo>
                  <a:pt x="7" y="22"/>
                </a:lnTo>
                <a:lnTo>
                  <a:pt x="17" y="4"/>
                </a:lnTo>
                <a:lnTo>
                  <a:pt x="9" y="0"/>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3" name="Freeform 780"/>
          <p:cNvSpPr>
            <a:spLocks/>
          </p:cNvSpPr>
          <p:nvPr/>
        </p:nvSpPr>
        <p:spPr bwMode="auto">
          <a:xfrm>
            <a:off x="5316538" y="5897563"/>
            <a:ext cx="31750" cy="107950"/>
          </a:xfrm>
          <a:custGeom>
            <a:avLst/>
            <a:gdLst>
              <a:gd name="T0" fmla="*/ 0 w 60"/>
              <a:gd name="T1" fmla="*/ 0 h 202"/>
              <a:gd name="T2" fmla="*/ 2147483646 w 60"/>
              <a:gd name="T3" fmla="*/ 2147483646 h 202"/>
              <a:gd name="T4" fmla="*/ 2147483646 w 60"/>
              <a:gd name="T5" fmla="*/ 2147483646 h 202"/>
              <a:gd name="T6" fmla="*/ 0 60000 65536"/>
              <a:gd name="T7" fmla="*/ 0 60000 65536"/>
              <a:gd name="T8" fmla="*/ 0 60000 65536"/>
            </a:gdLst>
            <a:ahLst/>
            <a:cxnLst>
              <a:cxn ang="T6">
                <a:pos x="T0" y="T1"/>
              </a:cxn>
              <a:cxn ang="T7">
                <a:pos x="T2" y="T3"/>
              </a:cxn>
              <a:cxn ang="T8">
                <a:pos x="T4" y="T5"/>
              </a:cxn>
            </a:cxnLst>
            <a:rect l="0" t="0" r="r" b="b"/>
            <a:pathLst>
              <a:path w="60" h="202">
                <a:moveTo>
                  <a:pt x="0" y="0"/>
                </a:moveTo>
                <a:lnTo>
                  <a:pt x="59" y="202"/>
                </a:lnTo>
                <a:lnTo>
                  <a:pt x="60" y="1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4" name="Freeform 781"/>
          <p:cNvSpPr>
            <a:spLocks/>
          </p:cNvSpPr>
          <p:nvPr/>
        </p:nvSpPr>
        <p:spPr bwMode="auto">
          <a:xfrm>
            <a:off x="5343525" y="5794375"/>
            <a:ext cx="69850" cy="174625"/>
          </a:xfrm>
          <a:custGeom>
            <a:avLst/>
            <a:gdLst>
              <a:gd name="T0" fmla="*/ 2147483646 w 134"/>
              <a:gd name="T1" fmla="*/ 2147483646 h 331"/>
              <a:gd name="T2" fmla="*/ 2147483646 w 134"/>
              <a:gd name="T3" fmla="*/ 2147483646 h 331"/>
              <a:gd name="T4" fmla="*/ 2147483646 w 134"/>
              <a:gd name="T5" fmla="*/ 2147483646 h 331"/>
              <a:gd name="T6" fmla="*/ 2147483646 w 134"/>
              <a:gd name="T7" fmla="*/ 2147483646 h 331"/>
              <a:gd name="T8" fmla="*/ 2147483646 w 134"/>
              <a:gd name="T9" fmla="*/ 2147483646 h 331"/>
              <a:gd name="T10" fmla="*/ 2147483646 w 134"/>
              <a:gd name="T11" fmla="*/ 2147483646 h 331"/>
              <a:gd name="T12" fmla="*/ 2147483646 w 134"/>
              <a:gd name="T13" fmla="*/ 2147483646 h 331"/>
              <a:gd name="T14" fmla="*/ 2147483646 w 134"/>
              <a:gd name="T15" fmla="*/ 2147483646 h 331"/>
              <a:gd name="T16" fmla="*/ 2147483646 w 134"/>
              <a:gd name="T17" fmla="*/ 2147483646 h 331"/>
              <a:gd name="T18" fmla="*/ 2147483646 w 134"/>
              <a:gd name="T19" fmla="*/ 2147483646 h 331"/>
              <a:gd name="T20" fmla="*/ 0 w 134"/>
              <a:gd name="T21" fmla="*/ 0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 h="331">
                <a:moveTo>
                  <a:pt x="11" y="331"/>
                </a:moveTo>
                <a:lnTo>
                  <a:pt x="16" y="222"/>
                </a:lnTo>
                <a:lnTo>
                  <a:pt x="30" y="220"/>
                </a:lnTo>
                <a:lnTo>
                  <a:pt x="120" y="254"/>
                </a:lnTo>
                <a:lnTo>
                  <a:pt x="122" y="244"/>
                </a:lnTo>
                <a:lnTo>
                  <a:pt x="36" y="212"/>
                </a:lnTo>
                <a:lnTo>
                  <a:pt x="33" y="219"/>
                </a:lnTo>
                <a:lnTo>
                  <a:pt x="134" y="55"/>
                </a:lnTo>
                <a:lnTo>
                  <a:pt x="123" y="47"/>
                </a:lnTo>
                <a:lnTo>
                  <a:pt x="125" y="5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5" name="Freeform 782"/>
          <p:cNvSpPr>
            <a:spLocks/>
          </p:cNvSpPr>
          <p:nvPr/>
        </p:nvSpPr>
        <p:spPr bwMode="auto">
          <a:xfrm>
            <a:off x="5346700" y="5799138"/>
            <a:ext cx="55563" cy="103187"/>
          </a:xfrm>
          <a:custGeom>
            <a:avLst/>
            <a:gdLst>
              <a:gd name="T0" fmla="*/ 0 w 106"/>
              <a:gd name="T1" fmla="*/ 0 h 195"/>
              <a:gd name="T2" fmla="*/ 2147483646 w 106"/>
              <a:gd name="T3" fmla="*/ 2147483646 h 195"/>
              <a:gd name="T4" fmla="*/ 2147483646 w 106"/>
              <a:gd name="T5" fmla="*/ 2147483646 h 195"/>
              <a:gd name="T6" fmla="*/ 0 60000 65536"/>
              <a:gd name="T7" fmla="*/ 0 60000 65536"/>
              <a:gd name="T8" fmla="*/ 0 60000 65536"/>
            </a:gdLst>
            <a:ahLst/>
            <a:cxnLst>
              <a:cxn ang="T6">
                <a:pos x="T0" y="T1"/>
              </a:cxn>
              <a:cxn ang="T7">
                <a:pos x="T2" y="T3"/>
              </a:cxn>
              <a:cxn ang="T8">
                <a:pos x="T4" y="T5"/>
              </a:cxn>
            </a:cxnLst>
            <a:rect l="0" t="0" r="r" b="b"/>
            <a:pathLst>
              <a:path w="106" h="195">
                <a:moveTo>
                  <a:pt x="0" y="0"/>
                </a:moveTo>
                <a:lnTo>
                  <a:pt x="106" y="42"/>
                </a:lnTo>
                <a:lnTo>
                  <a:pt x="10" y="1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6" name="Line 783"/>
          <p:cNvSpPr>
            <a:spLocks noChangeShapeType="1"/>
          </p:cNvSpPr>
          <p:nvPr/>
        </p:nvSpPr>
        <p:spPr bwMode="auto">
          <a:xfrm>
            <a:off x="5365750" y="5902325"/>
            <a:ext cx="30163"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27" name="Freeform 784"/>
          <p:cNvSpPr>
            <a:spLocks/>
          </p:cNvSpPr>
          <p:nvPr/>
        </p:nvSpPr>
        <p:spPr bwMode="auto">
          <a:xfrm>
            <a:off x="5407025" y="5842000"/>
            <a:ext cx="46038" cy="80963"/>
          </a:xfrm>
          <a:custGeom>
            <a:avLst/>
            <a:gdLst>
              <a:gd name="T0" fmla="*/ 0 w 86"/>
              <a:gd name="T1" fmla="*/ 2147483646 h 152"/>
              <a:gd name="T2" fmla="*/ 2147483646 w 86"/>
              <a:gd name="T3" fmla="*/ 2147483646 h 152"/>
              <a:gd name="T4" fmla="*/ 2147483646 w 86"/>
              <a:gd name="T5" fmla="*/ 0 h 152"/>
              <a:gd name="T6" fmla="*/ 0 60000 65536"/>
              <a:gd name="T7" fmla="*/ 0 60000 65536"/>
              <a:gd name="T8" fmla="*/ 0 60000 65536"/>
            </a:gdLst>
            <a:ahLst/>
            <a:cxnLst>
              <a:cxn ang="T6">
                <a:pos x="T0" y="T1"/>
              </a:cxn>
              <a:cxn ang="T7">
                <a:pos x="T2" y="T3"/>
              </a:cxn>
              <a:cxn ang="T8">
                <a:pos x="T4" y="T5"/>
              </a:cxn>
            </a:cxnLst>
            <a:rect l="0" t="0" r="r" b="b"/>
            <a:pathLst>
              <a:path w="86" h="152">
                <a:moveTo>
                  <a:pt x="0" y="152"/>
                </a:moveTo>
                <a:lnTo>
                  <a:pt x="86" y="23"/>
                </a:lnTo>
                <a:lnTo>
                  <a:pt x="3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8" name="Freeform 785"/>
          <p:cNvSpPr>
            <a:spLocks/>
          </p:cNvSpPr>
          <p:nvPr/>
        </p:nvSpPr>
        <p:spPr bwMode="auto">
          <a:xfrm>
            <a:off x="5413375" y="5835650"/>
            <a:ext cx="49213" cy="82550"/>
          </a:xfrm>
          <a:custGeom>
            <a:avLst/>
            <a:gdLst>
              <a:gd name="T0" fmla="*/ 0 w 92"/>
              <a:gd name="T1" fmla="*/ 0 h 156"/>
              <a:gd name="T2" fmla="*/ 2147483646 w 92"/>
              <a:gd name="T3" fmla="*/ 2147483646 h 156"/>
              <a:gd name="T4" fmla="*/ 2147483646 w 92"/>
              <a:gd name="T5" fmla="*/ 2147483646 h 156"/>
              <a:gd name="T6" fmla="*/ 2147483646 w 92"/>
              <a:gd name="T7" fmla="*/ 2147483646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56">
                <a:moveTo>
                  <a:pt x="0" y="0"/>
                </a:moveTo>
                <a:lnTo>
                  <a:pt x="85" y="31"/>
                </a:lnTo>
                <a:lnTo>
                  <a:pt x="92" y="38"/>
                </a:lnTo>
                <a:lnTo>
                  <a:pt x="15" y="1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29" name="Freeform 786"/>
          <p:cNvSpPr>
            <a:spLocks/>
          </p:cNvSpPr>
          <p:nvPr/>
        </p:nvSpPr>
        <p:spPr bwMode="auto">
          <a:xfrm>
            <a:off x="5402263" y="5870575"/>
            <a:ext cx="85725" cy="60325"/>
          </a:xfrm>
          <a:custGeom>
            <a:avLst/>
            <a:gdLst>
              <a:gd name="T0" fmla="*/ 0 w 161"/>
              <a:gd name="T1" fmla="*/ 2147483646 h 115"/>
              <a:gd name="T2" fmla="*/ 2147483646 w 161"/>
              <a:gd name="T3" fmla="*/ 2147483646 h 115"/>
              <a:gd name="T4" fmla="*/ 2147483646 w 161"/>
              <a:gd name="T5" fmla="*/ 2147483646 h 115"/>
              <a:gd name="T6" fmla="*/ 2147483646 w 161"/>
              <a:gd name="T7" fmla="*/ 2147483646 h 115"/>
              <a:gd name="T8" fmla="*/ 2147483646 w 161"/>
              <a:gd name="T9" fmla="*/ 2147483646 h 115"/>
              <a:gd name="T10" fmla="*/ 2147483646 w 161"/>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15">
                <a:moveTo>
                  <a:pt x="0" y="115"/>
                </a:moveTo>
                <a:lnTo>
                  <a:pt x="71" y="63"/>
                </a:lnTo>
                <a:lnTo>
                  <a:pt x="76" y="61"/>
                </a:lnTo>
                <a:lnTo>
                  <a:pt x="95" y="48"/>
                </a:lnTo>
                <a:lnTo>
                  <a:pt x="99" y="42"/>
                </a:lnTo>
                <a:lnTo>
                  <a:pt x="16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30" name="Line 787"/>
          <p:cNvSpPr>
            <a:spLocks noChangeShapeType="1"/>
          </p:cNvSpPr>
          <p:nvPr/>
        </p:nvSpPr>
        <p:spPr bwMode="auto">
          <a:xfrm flipH="1" flipV="1">
            <a:off x="5459413" y="5861050"/>
            <a:ext cx="2063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1" name="Line 788"/>
          <p:cNvSpPr>
            <a:spLocks noChangeShapeType="1"/>
          </p:cNvSpPr>
          <p:nvPr/>
        </p:nvSpPr>
        <p:spPr bwMode="auto">
          <a:xfrm flipH="1" flipV="1">
            <a:off x="5407025" y="5834063"/>
            <a:ext cx="44450"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2" name="Line 789"/>
          <p:cNvSpPr>
            <a:spLocks noChangeShapeType="1"/>
          </p:cNvSpPr>
          <p:nvPr/>
        </p:nvSpPr>
        <p:spPr bwMode="auto">
          <a:xfrm flipH="1" flipV="1">
            <a:off x="5394325" y="5824538"/>
            <a:ext cx="4763"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3" name="Line 790"/>
          <p:cNvSpPr>
            <a:spLocks noChangeShapeType="1"/>
          </p:cNvSpPr>
          <p:nvPr/>
        </p:nvSpPr>
        <p:spPr bwMode="auto">
          <a:xfrm flipH="1" flipV="1">
            <a:off x="5348288" y="5800725"/>
            <a:ext cx="31750"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4" name="Line 791"/>
          <p:cNvSpPr>
            <a:spLocks noChangeShapeType="1"/>
          </p:cNvSpPr>
          <p:nvPr/>
        </p:nvSpPr>
        <p:spPr bwMode="auto">
          <a:xfrm flipH="1" flipV="1">
            <a:off x="5311775" y="5784850"/>
            <a:ext cx="142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5" name="Line 792"/>
          <p:cNvSpPr>
            <a:spLocks noChangeShapeType="1"/>
          </p:cNvSpPr>
          <p:nvPr/>
        </p:nvSpPr>
        <p:spPr bwMode="auto">
          <a:xfrm>
            <a:off x="5316538" y="5822950"/>
            <a:ext cx="61912"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6" name="Line 793"/>
          <p:cNvSpPr>
            <a:spLocks noChangeShapeType="1"/>
          </p:cNvSpPr>
          <p:nvPr/>
        </p:nvSpPr>
        <p:spPr bwMode="auto">
          <a:xfrm>
            <a:off x="5386388" y="5865813"/>
            <a:ext cx="42862"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7" name="Line 794"/>
          <p:cNvSpPr>
            <a:spLocks noChangeShapeType="1"/>
          </p:cNvSpPr>
          <p:nvPr/>
        </p:nvSpPr>
        <p:spPr bwMode="auto">
          <a:xfrm flipH="1">
            <a:off x="5394325" y="5953125"/>
            <a:ext cx="34925"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8" name="Line 795"/>
          <p:cNvSpPr>
            <a:spLocks noChangeShapeType="1"/>
          </p:cNvSpPr>
          <p:nvPr/>
        </p:nvSpPr>
        <p:spPr bwMode="auto">
          <a:xfrm flipH="1" flipV="1">
            <a:off x="5367338" y="5913438"/>
            <a:ext cx="12700"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39" name="Line 796"/>
          <p:cNvSpPr>
            <a:spLocks noChangeShapeType="1"/>
          </p:cNvSpPr>
          <p:nvPr/>
        </p:nvSpPr>
        <p:spPr bwMode="auto">
          <a:xfrm flipH="1">
            <a:off x="5362575" y="5945188"/>
            <a:ext cx="15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0" name="Line 797"/>
          <p:cNvSpPr>
            <a:spLocks noChangeShapeType="1"/>
          </p:cNvSpPr>
          <p:nvPr/>
        </p:nvSpPr>
        <p:spPr bwMode="auto">
          <a:xfrm>
            <a:off x="5354638" y="5995988"/>
            <a:ext cx="1587"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1" name="Line 798"/>
          <p:cNvSpPr>
            <a:spLocks noChangeShapeType="1"/>
          </p:cNvSpPr>
          <p:nvPr/>
        </p:nvSpPr>
        <p:spPr bwMode="auto">
          <a:xfrm flipH="1" flipV="1">
            <a:off x="5300663" y="5891213"/>
            <a:ext cx="36512" cy="1222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2" name="Line 799"/>
          <p:cNvSpPr>
            <a:spLocks noChangeShapeType="1"/>
          </p:cNvSpPr>
          <p:nvPr/>
        </p:nvSpPr>
        <p:spPr bwMode="auto">
          <a:xfrm flipH="1" flipV="1">
            <a:off x="5289550" y="5816600"/>
            <a:ext cx="1746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3" name="Line 800"/>
          <p:cNvSpPr>
            <a:spLocks noChangeShapeType="1"/>
          </p:cNvSpPr>
          <p:nvPr/>
        </p:nvSpPr>
        <p:spPr bwMode="auto">
          <a:xfrm>
            <a:off x="5319713" y="5830888"/>
            <a:ext cx="3175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4" name="Line 801"/>
          <p:cNvSpPr>
            <a:spLocks noChangeShapeType="1"/>
          </p:cNvSpPr>
          <p:nvPr/>
        </p:nvSpPr>
        <p:spPr bwMode="auto">
          <a:xfrm flipV="1">
            <a:off x="5441950" y="5883275"/>
            <a:ext cx="84138" cy="603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5" name="Line 802"/>
          <p:cNvSpPr>
            <a:spLocks noChangeShapeType="1"/>
          </p:cNvSpPr>
          <p:nvPr/>
        </p:nvSpPr>
        <p:spPr bwMode="auto">
          <a:xfrm flipV="1">
            <a:off x="5538788" y="5846763"/>
            <a:ext cx="36512"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6" name="Line 803"/>
          <p:cNvSpPr>
            <a:spLocks noChangeShapeType="1"/>
          </p:cNvSpPr>
          <p:nvPr/>
        </p:nvSpPr>
        <p:spPr bwMode="auto">
          <a:xfrm flipV="1">
            <a:off x="5589588" y="5803900"/>
            <a:ext cx="47625" cy="333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7" name="Line 804"/>
          <p:cNvSpPr>
            <a:spLocks noChangeShapeType="1"/>
          </p:cNvSpPr>
          <p:nvPr/>
        </p:nvSpPr>
        <p:spPr bwMode="auto">
          <a:xfrm flipH="1">
            <a:off x="5551488" y="5791200"/>
            <a:ext cx="46037" cy="333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8" name="Line 805"/>
          <p:cNvSpPr>
            <a:spLocks noChangeShapeType="1"/>
          </p:cNvSpPr>
          <p:nvPr/>
        </p:nvSpPr>
        <p:spPr bwMode="auto">
          <a:xfrm flipV="1">
            <a:off x="5597525" y="5903913"/>
            <a:ext cx="39688"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49" name="Freeform 806"/>
          <p:cNvSpPr>
            <a:spLocks/>
          </p:cNvSpPr>
          <p:nvPr/>
        </p:nvSpPr>
        <p:spPr bwMode="auto">
          <a:xfrm>
            <a:off x="5324475" y="6022975"/>
            <a:ext cx="284163" cy="49213"/>
          </a:xfrm>
          <a:custGeom>
            <a:avLst/>
            <a:gdLst>
              <a:gd name="T0" fmla="*/ 2147483646 w 538"/>
              <a:gd name="T1" fmla="*/ 2147483646 h 93"/>
              <a:gd name="T2" fmla="*/ 2147483646 w 538"/>
              <a:gd name="T3" fmla="*/ 2147483646 h 93"/>
              <a:gd name="T4" fmla="*/ 0 w 538"/>
              <a:gd name="T5" fmla="*/ 0 h 93"/>
              <a:gd name="T6" fmla="*/ 0 60000 65536"/>
              <a:gd name="T7" fmla="*/ 0 60000 65536"/>
              <a:gd name="T8" fmla="*/ 0 60000 65536"/>
            </a:gdLst>
            <a:ahLst/>
            <a:cxnLst>
              <a:cxn ang="T6">
                <a:pos x="T0" y="T1"/>
              </a:cxn>
              <a:cxn ang="T7">
                <a:pos x="T2" y="T3"/>
              </a:cxn>
              <a:cxn ang="T8">
                <a:pos x="T4" y="T5"/>
              </a:cxn>
            </a:cxnLst>
            <a:rect l="0" t="0" r="r" b="b"/>
            <a:pathLst>
              <a:path w="538" h="93">
                <a:moveTo>
                  <a:pt x="538" y="73"/>
                </a:moveTo>
                <a:lnTo>
                  <a:pt x="247" y="9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50" name="Freeform 807"/>
          <p:cNvSpPr>
            <a:spLocks/>
          </p:cNvSpPr>
          <p:nvPr/>
        </p:nvSpPr>
        <p:spPr bwMode="auto">
          <a:xfrm>
            <a:off x="5335588" y="5964238"/>
            <a:ext cx="157162" cy="90487"/>
          </a:xfrm>
          <a:custGeom>
            <a:avLst/>
            <a:gdLst>
              <a:gd name="T0" fmla="*/ 0 w 299"/>
              <a:gd name="T1" fmla="*/ 2147483646 h 170"/>
              <a:gd name="T2" fmla="*/ 2147483646 w 299"/>
              <a:gd name="T3" fmla="*/ 2147483646 h 170"/>
              <a:gd name="T4" fmla="*/ 2147483646 w 299"/>
              <a:gd name="T5" fmla="*/ 2147483646 h 170"/>
              <a:gd name="T6" fmla="*/ 2147483646 w 299"/>
              <a:gd name="T7" fmla="*/ 0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9" h="170">
                <a:moveTo>
                  <a:pt x="0" y="92"/>
                </a:moveTo>
                <a:lnTo>
                  <a:pt x="211" y="170"/>
                </a:lnTo>
                <a:lnTo>
                  <a:pt x="299" y="107"/>
                </a:lnTo>
                <a:lnTo>
                  <a:pt x="2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51" name="Line 808"/>
          <p:cNvSpPr>
            <a:spLocks noChangeShapeType="1"/>
          </p:cNvSpPr>
          <p:nvPr/>
        </p:nvSpPr>
        <p:spPr bwMode="auto">
          <a:xfrm flipH="1">
            <a:off x="5421313" y="5976938"/>
            <a:ext cx="4603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52" name="Freeform 809"/>
          <p:cNvSpPr>
            <a:spLocks/>
          </p:cNvSpPr>
          <p:nvPr/>
        </p:nvSpPr>
        <p:spPr bwMode="auto">
          <a:xfrm>
            <a:off x="5440363" y="6011863"/>
            <a:ext cx="47625" cy="31750"/>
          </a:xfrm>
          <a:custGeom>
            <a:avLst/>
            <a:gdLst>
              <a:gd name="T0" fmla="*/ 0 w 88"/>
              <a:gd name="T1" fmla="*/ 2147483646 h 62"/>
              <a:gd name="T2" fmla="*/ 2147483646 w 88"/>
              <a:gd name="T3" fmla="*/ 2147483646 h 62"/>
              <a:gd name="T4" fmla="*/ 2147483646 w 88"/>
              <a:gd name="T5" fmla="*/ 2147483646 h 62"/>
              <a:gd name="T6" fmla="*/ 2147483646 w 8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62">
                <a:moveTo>
                  <a:pt x="0" y="62"/>
                </a:moveTo>
                <a:lnTo>
                  <a:pt x="70" y="13"/>
                </a:lnTo>
                <a:lnTo>
                  <a:pt x="77" y="6"/>
                </a:lnTo>
                <a:lnTo>
                  <a:pt x="8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53" name="Freeform 810"/>
          <p:cNvSpPr>
            <a:spLocks/>
          </p:cNvSpPr>
          <p:nvPr/>
        </p:nvSpPr>
        <p:spPr bwMode="auto">
          <a:xfrm>
            <a:off x="5457825" y="6021388"/>
            <a:ext cx="52388" cy="39687"/>
          </a:xfrm>
          <a:custGeom>
            <a:avLst/>
            <a:gdLst>
              <a:gd name="T0" fmla="*/ 2147483646 w 98"/>
              <a:gd name="T1" fmla="*/ 0 h 76"/>
              <a:gd name="T2" fmla="*/ 2147483646 w 98"/>
              <a:gd name="T3" fmla="*/ 2147483646 h 76"/>
              <a:gd name="T4" fmla="*/ 2147483646 w 98"/>
              <a:gd name="T5" fmla="*/ 2147483646 h 76"/>
              <a:gd name="T6" fmla="*/ 0 w 98"/>
              <a:gd name="T7" fmla="*/ 2147483646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76">
                <a:moveTo>
                  <a:pt x="86" y="0"/>
                </a:moveTo>
                <a:lnTo>
                  <a:pt x="98" y="5"/>
                </a:lnTo>
                <a:lnTo>
                  <a:pt x="98" y="6"/>
                </a:lnTo>
                <a:lnTo>
                  <a:pt x="0" y="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54" name="Line 811"/>
          <p:cNvSpPr>
            <a:spLocks noChangeShapeType="1"/>
          </p:cNvSpPr>
          <p:nvPr/>
        </p:nvSpPr>
        <p:spPr bwMode="auto">
          <a:xfrm>
            <a:off x="5451475" y="6057900"/>
            <a:ext cx="317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55" name="Line 812"/>
          <p:cNvSpPr>
            <a:spLocks noChangeShapeType="1"/>
          </p:cNvSpPr>
          <p:nvPr/>
        </p:nvSpPr>
        <p:spPr bwMode="auto">
          <a:xfrm>
            <a:off x="5449888" y="6038850"/>
            <a:ext cx="190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56" name="Line 813"/>
          <p:cNvSpPr>
            <a:spLocks noChangeShapeType="1"/>
          </p:cNvSpPr>
          <p:nvPr/>
        </p:nvSpPr>
        <p:spPr bwMode="auto">
          <a:xfrm flipH="1">
            <a:off x="5492750" y="6038850"/>
            <a:ext cx="158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57" name="Freeform 814"/>
          <p:cNvSpPr>
            <a:spLocks/>
          </p:cNvSpPr>
          <p:nvPr/>
        </p:nvSpPr>
        <p:spPr bwMode="auto">
          <a:xfrm>
            <a:off x="5503863" y="6035675"/>
            <a:ext cx="76200" cy="22225"/>
          </a:xfrm>
          <a:custGeom>
            <a:avLst/>
            <a:gdLst>
              <a:gd name="T0" fmla="*/ 0 w 146"/>
              <a:gd name="T1" fmla="*/ 2147483646 h 42"/>
              <a:gd name="T2" fmla="*/ 2147483646 w 146"/>
              <a:gd name="T3" fmla="*/ 0 h 42"/>
              <a:gd name="T4" fmla="*/ 2147483646 w 146"/>
              <a:gd name="T5" fmla="*/ 0 h 42"/>
              <a:gd name="T6" fmla="*/ 2147483646 w 146"/>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42">
                <a:moveTo>
                  <a:pt x="0" y="42"/>
                </a:moveTo>
                <a:lnTo>
                  <a:pt x="3" y="0"/>
                </a:lnTo>
                <a:lnTo>
                  <a:pt x="66" y="0"/>
                </a:lnTo>
                <a:lnTo>
                  <a:pt x="146"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58" name="Line 815"/>
          <p:cNvSpPr>
            <a:spLocks noChangeShapeType="1"/>
          </p:cNvSpPr>
          <p:nvPr/>
        </p:nvSpPr>
        <p:spPr bwMode="auto">
          <a:xfrm flipH="1">
            <a:off x="2663825" y="6062663"/>
            <a:ext cx="8016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59" name="Freeform 816"/>
          <p:cNvSpPr>
            <a:spLocks/>
          </p:cNvSpPr>
          <p:nvPr/>
        </p:nvSpPr>
        <p:spPr bwMode="auto">
          <a:xfrm>
            <a:off x="2690813" y="5973763"/>
            <a:ext cx="30162" cy="4762"/>
          </a:xfrm>
          <a:custGeom>
            <a:avLst/>
            <a:gdLst>
              <a:gd name="T0" fmla="*/ 0 w 55"/>
              <a:gd name="T1" fmla="*/ 0 h 11"/>
              <a:gd name="T2" fmla="*/ 2147483646 w 55"/>
              <a:gd name="T3" fmla="*/ 2147483646 h 11"/>
              <a:gd name="T4" fmla="*/ 2147483646 w 55"/>
              <a:gd name="T5" fmla="*/ 2147483646 h 11"/>
              <a:gd name="T6" fmla="*/ 2147483646 w 55"/>
              <a:gd name="T7" fmla="*/ 214748364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1">
                <a:moveTo>
                  <a:pt x="0" y="0"/>
                </a:moveTo>
                <a:lnTo>
                  <a:pt x="17" y="8"/>
                </a:lnTo>
                <a:lnTo>
                  <a:pt x="36" y="11"/>
                </a:lnTo>
                <a:lnTo>
                  <a:pt x="55"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0" name="Freeform 817"/>
          <p:cNvSpPr>
            <a:spLocks/>
          </p:cNvSpPr>
          <p:nvPr/>
        </p:nvSpPr>
        <p:spPr bwMode="auto">
          <a:xfrm>
            <a:off x="2695575" y="5937250"/>
            <a:ext cx="31750" cy="28575"/>
          </a:xfrm>
          <a:custGeom>
            <a:avLst/>
            <a:gdLst>
              <a:gd name="T0" fmla="*/ 2147483646 w 60"/>
              <a:gd name="T1" fmla="*/ 2147483646 h 53"/>
              <a:gd name="T2" fmla="*/ 2147483646 w 60"/>
              <a:gd name="T3" fmla="*/ 2147483646 h 53"/>
              <a:gd name="T4" fmla="*/ 2147483646 w 60"/>
              <a:gd name="T5" fmla="*/ 2147483646 h 53"/>
              <a:gd name="T6" fmla="*/ 2147483646 w 60"/>
              <a:gd name="T7" fmla="*/ 2147483646 h 53"/>
              <a:gd name="T8" fmla="*/ 2147483646 w 60"/>
              <a:gd name="T9" fmla="*/ 2147483646 h 53"/>
              <a:gd name="T10" fmla="*/ 2147483646 w 60"/>
              <a:gd name="T11" fmla="*/ 2147483646 h 53"/>
              <a:gd name="T12" fmla="*/ 2147483646 w 60"/>
              <a:gd name="T13" fmla="*/ 2147483646 h 53"/>
              <a:gd name="T14" fmla="*/ 2147483646 w 60"/>
              <a:gd name="T15" fmla="*/ 0 h 53"/>
              <a:gd name="T16" fmla="*/ 2147483646 w 60"/>
              <a:gd name="T17" fmla="*/ 2147483646 h 53"/>
              <a:gd name="T18" fmla="*/ 2147483646 w 60"/>
              <a:gd name="T19" fmla="*/ 2147483646 h 53"/>
              <a:gd name="T20" fmla="*/ 2147483646 w 60"/>
              <a:gd name="T21" fmla="*/ 2147483646 h 53"/>
              <a:gd name="T22" fmla="*/ 0 w 60"/>
              <a:gd name="T23" fmla="*/ 2147483646 h 53"/>
              <a:gd name="T24" fmla="*/ 2147483646 w 60"/>
              <a:gd name="T25" fmla="*/ 2147483646 h 53"/>
              <a:gd name="T26" fmla="*/ 2147483646 w 60"/>
              <a:gd name="T27" fmla="*/ 2147483646 h 53"/>
              <a:gd name="T28" fmla="*/ 2147483646 w 60"/>
              <a:gd name="T29" fmla="*/ 2147483646 h 53"/>
              <a:gd name="T30" fmla="*/ 2147483646 w 60"/>
              <a:gd name="T31" fmla="*/ 2147483646 h 53"/>
              <a:gd name="T32" fmla="*/ 2147483646 w 60"/>
              <a:gd name="T33" fmla="*/ 214748364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3">
                <a:moveTo>
                  <a:pt x="41" y="50"/>
                </a:moveTo>
                <a:lnTo>
                  <a:pt x="52" y="44"/>
                </a:lnTo>
                <a:lnTo>
                  <a:pt x="59" y="36"/>
                </a:lnTo>
                <a:lnTo>
                  <a:pt x="60" y="27"/>
                </a:lnTo>
                <a:lnTo>
                  <a:pt x="59" y="16"/>
                </a:lnTo>
                <a:lnTo>
                  <a:pt x="52" y="7"/>
                </a:lnTo>
                <a:lnTo>
                  <a:pt x="41" y="2"/>
                </a:lnTo>
                <a:lnTo>
                  <a:pt x="30" y="0"/>
                </a:lnTo>
                <a:lnTo>
                  <a:pt x="18" y="2"/>
                </a:lnTo>
                <a:lnTo>
                  <a:pt x="10" y="7"/>
                </a:lnTo>
                <a:lnTo>
                  <a:pt x="3" y="16"/>
                </a:lnTo>
                <a:lnTo>
                  <a:pt x="0" y="27"/>
                </a:lnTo>
                <a:lnTo>
                  <a:pt x="3" y="36"/>
                </a:lnTo>
                <a:lnTo>
                  <a:pt x="10" y="44"/>
                </a:lnTo>
                <a:lnTo>
                  <a:pt x="18" y="50"/>
                </a:lnTo>
                <a:lnTo>
                  <a:pt x="30" y="53"/>
                </a:lnTo>
                <a:lnTo>
                  <a:pt x="41" y="5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1" name="Freeform 818"/>
          <p:cNvSpPr>
            <a:spLocks/>
          </p:cNvSpPr>
          <p:nvPr/>
        </p:nvSpPr>
        <p:spPr bwMode="auto">
          <a:xfrm>
            <a:off x="2681288" y="5922963"/>
            <a:ext cx="63500" cy="50800"/>
          </a:xfrm>
          <a:custGeom>
            <a:avLst/>
            <a:gdLst>
              <a:gd name="T0" fmla="*/ 2147483646 w 121"/>
              <a:gd name="T1" fmla="*/ 2147483646 h 94"/>
              <a:gd name="T2" fmla="*/ 2147483646 w 121"/>
              <a:gd name="T3" fmla="*/ 2147483646 h 94"/>
              <a:gd name="T4" fmla="*/ 2147483646 w 121"/>
              <a:gd name="T5" fmla="*/ 2147483646 h 94"/>
              <a:gd name="T6" fmla="*/ 2147483646 w 121"/>
              <a:gd name="T7" fmla="*/ 2147483646 h 94"/>
              <a:gd name="T8" fmla="*/ 2147483646 w 121"/>
              <a:gd name="T9" fmla="*/ 2147483646 h 94"/>
              <a:gd name="T10" fmla="*/ 2147483646 w 121"/>
              <a:gd name="T11" fmla="*/ 2147483646 h 94"/>
              <a:gd name="T12" fmla="*/ 2147483646 w 121"/>
              <a:gd name="T13" fmla="*/ 2147483646 h 94"/>
              <a:gd name="T14" fmla="*/ 2147483646 w 121"/>
              <a:gd name="T15" fmla="*/ 0 h 94"/>
              <a:gd name="T16" fmla="*/ 2147483646 w 121"/>
              <a:gd name="T17" fmla="*/ 2147483646 h 94"/>
              <a:gd name="T18" fmla="*/ 2147483646 w 121"/>
              <a:gd name="T19" fmla="*/ 2147483646 h 94"/>
              <a:gd name="T20" fmla="*/ 2147483646 w 121"/>
              <a:gd name="T21" fmla="*/ 2147483646 h 94"/>
              <a:gd name="T22" fmla="*/ 2147483646 w 121"/>
              <a:gd name="T23" fmla="*/ 2147483646 h 94"/>
              <a:gd name="T24" fmla="*/ 0 w 121"/>
              <a:gd name="T25" fmla="*/ 2147483646 h 94"/>
              <a:gd name="T26" fmla="*/ 2147483646 w 121"/>
              <a:gd name="T27" fmla="*/ 2147483646 h 94"/>
              <a:gd name="T28" fmla="*/ 2147483646 w 121"/>
              <a:gd name="T29" fmla="*/ 2147483646 h 94"/>
              <a:gd name="T30" fmla="*/ 2147483646 w 121"/>
              <a:gd name="T31" fmla="*/ 2147483646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94">
                <a:moveTo>
                  <a:pt x="105" y="88"/>
                </a:moveTo>
                <a:lnTo>
                  <a:pt x="115" y="75"/>
                </a:lnTo>
                <a:lnTo>
                  <a:pt x="121" y="57"/>
                </a:lnTo>
                <a:lnTo>
                  <a:pt x="119" y="42"/>
                </a:lnTo>
                <a:lnTo>
                  <a:pt x="112" y="27"/>
                </a:lnTo>
                <a:lnTo>
                  <a:pt x="99" y="13"/>
                </a:lnTo>
                <a:lnTo>
                  <a:pt x="83" y="5"/>
                </a:lnTo>
                <a:lnTo>
                  <a:pt x="63" y="0"/>
                </a:lnTo>
                <a:lnTo>
                  <a:pt x="45" y="3"/>
                </a:lnTo>
                <a:lnTo>
                  <a:pt x="27" y="9"/>
                </a:lnTo>
                <a:lnTo>
                  <a:pt x="12" y="18"/>
                </a:lnTo>
                <a:lnTo>
                  <a:pt x="3" y="32"/>
                </a:lnTo>
                <a:lnTo>
                  <a:pt x="0" y="50"/>
                </a:lnTo>
                <a:lnTo>
                  <a:pt x="2" y="66"/>
                </a:lnTo>
                <a:lnTo>
                  <a:pt x="8" y="81"/>
                </a:lnTo>
                <a:lnTo>
                  <a:pt x="20" y="9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2" name="Freeform 819"/>
          <p:cNvSpPr>
            <a:spLocks/>
          </p:cNvSpPr>
          <p:nvPr/>
        </p:nvSpPr>
        <p:spPr bwMode="auto">
          <a:xfrm>
            <a:off x="2784475" y="5976938"/>
            <a:ext cx="23813" cy="23812"/>
          </a:xfrm>
          <a:custGeom>
            <a:avLst/>
            <a:gdLst>
              <a:gd name="T0" fmla="*/ 0 w 46"/>
              <a:gd name="T1" fmla="*/ 0 h 47"/>
              <a:gd name="T2" fmla="*/ 2147483646 w 46"/>
              <a:gd name="T3" fmla="*/ 2147483646 h 47"/>
              <a:gd name="T4" fmla="*/ 2147483646 w 46"/>
              <a:gd name="T5" fmla="*/ 2147483646 h 47"/>
              <a:gd name="T6" fmla="*/ 0 60000 65536"/>
              <a:gd name="T7" fmla="*/ 0 60000 65536"/>
              <a:gd name="T8" fmla="*/ 0 60000 65536"/>
            </a:gdLst>
            <a:ahLst/>
            <a:cxnLst>
              <a:cxn ang="T6">
                <a:pos x="T0" y="T1"/>
              </a:cxn>
              <a:cxn ang="T7">
                <a:pos x="T2" y="T3"/>
              </a:cxn>
              <a:cxn ang="T8">
                <a:pos x="T4" y="T5"/>
              </a:cxn>
            </a:cxnLst>
            <a:rect l="0" t="0" r="r" b="b"/>
            <a:pathLst>
              <a:path w="46" h="47">
                <a:moveTo>
                  <a:pt x="0" y="0"/>
                </a:moveTo>
                <a:lnTo>
                  <a:pt x="22" y="26"/>
                </a:lnTo>
                <a:lnTo>
                  <a:pt x="46"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3" name="Freeform 820"/>
          <p:cNvSpPr>
            <a:spLocks/>
          </p:cNvSpPr>
          <p:nvPr/>
        </p:nvSpPr>
        <p:spPr bwMode="auto">
          <a:xfrm>
            <a:off x="2808288" y="5868988"/>
            <a:ext cx="144462" cy="96837"/>
          </a:xfrm>
          <a:custGeom>
            <a:avLst/>
            <a:gdLst>
              <a:gd name="T0" fmla="*/ 0 w 273"/>
              <a:gd name="T1" fmla="*/ 2147483646 h 184"/>
              <a:gd name="T2" fmla="*/ 2147483646 w 273"/>
              <a:gd name="T3" fmla="*/ 2147483646 h 184"/>
              <a:gd name="T4" fmla="*/ 2147483646 w 273"/>
              <a:gd name="T5" fmla="*/ 2147483646 h 184"/>
              <a:gd name="T6" fmla="*/ 2147483646 w 273"/>
              <a:gd name="T7" fmla="*/ 2147483646 h 184"/>
              <a:gd name="T8" fmla="*/ 2147483646 w 273"/>
              <a:gd name="T9" fmla="*/ 2147483646 h 184"/>
              <a:gd name="T10" fmla="*/ 2147483646 w 273"/>
              <a:gd name="T11" fmla="*/ 2147483646 h 184"/>
              <a:gd name="T12" fmla="*/ 2147483646 w 273"/>
              <a:gd name="T13" fmla="*/ 2147483646 h 184"/>
              <a:gd name="T14" fmla="*/ 2147483646 w 273"/>
              <a:gd name="T15" fmla="*/ 2147483646 h 184"/>
              <a:gd name="T16" fmla="*/ 2147483646 w 273"/>
              <a:gd name="T17" fmla="*/ 2147483646 h 184"/>
              <a:gd name="T18" fmla="*/ 2147483646 w 273"/>
              <a:gd name="T19" fmla="*/ 0 h 184"/>
              <a:gd name="T20" fmla="*/ 2147483646 w 273"/>
              <a:gd name="T21" fmla="*/ 0 h 184"/>
              <a:gd name="T22" fmla="*/ 2147483646 w 273"/>
              <a:gd name="T23" fmla="*/ 2147483646 h 184"/>
              <a:gd name="T24" fmla="*/ 2147483646 w 273"/>
              <a:gd name="T25" fmla="*/ 2147483646 h 184"/>
              <a:gd name="T26" fmla="*/ 2147483646 w 273"/>
              <a:gd name="T27" fmla="*/ 2147483646 h 184"/>
              <a:gd name="T28" fmla="*/ 2147483646 w 273"/>
              <a:gd name="T29" fmla="*/ 2147483646 h 184"/>
              <a:gd name="T30" fmla="*/ 2147483646 w 273"/>
              <a:gd name="T31" fmla="*/ 2147483646 h 184"/>
              <a:gd name="T32" fmla="*/ 2147483646 w 273"/>
              <a:gd name="T33" fmla="*/ 2147483646 h 184"/>
              <a:gd name="T34" fmla="*/ 2147483646 w 273"/>
              <a:gd name="T35" fmla="*/ 2147483646 h 184"/>
              <a:gd name="T36" fmla="*/ 2147483646 w 273"/>
              <a:gd name="T37" fmla="*/ 2147483646 h 184"/>
              <a:gd name="T38" fmla="*/ 2147483646 w 273"/>
              <a:gd name="T39" fmla="*/ 2147483646 h 184"/>
              <a:gd name="T40" fmla="*/ 2147483646 w 273"/>
              <a:gd name="T41" fmla="*/ 2147483646 h 184"/>
              <a:gd name="T42" fmla="*/ 2147483646 w 273"/>
              <a:gd name="T43" fmla="*/ 2147483646 h 184"/>
              <a:gd name="T44" fmla="*/ 2147483646 w 273"/>
              <a:gd name="T45" fmla="*/ 2147483646 h 184"/>
              <a:gd name="T46" fmla="*/ 2147483646 w 273"/>
              <a:gd name="T47" fmla="*/ 2147483646 h 184"/>
              <a:gd name="T48" fmla="*/ 2147483646 w 273"/>
              <a:gd name="T49" fmla="*/ 2147483646 h 184"/>
              <a:gd name="T50" fmla="*/ 2147483646 w 273"/>
              <a:gd name="T51" fmla="*/ 2147483646 h 184"/>
              <a:gd name="T52" fmla="*/ 2147483646 w 273"/>
              <a:gd name="T53" fmla="*/ 2147483646 h 184"/>
              <a:gd name="T54" fmla="*/ 2147483646 w 273"/>
              <a:gd name="T55" fmla="*/ 2147483646 h 184"/>
              <a:gd name="T56" fmla="*/ 2147483646 w 273"/>
              <a:gd name="T57" fmla="*/ 2147483646 h 184"/>
              <a:gd name="T58" fmla="*/ 2147483646 w 273"/>
              <a:gd name="T59" fmla="*/ 2147483646 h 184"/>
              <a:gd name="T60" fmla="*/ 2147483646 w 273"/>
              <a:gd name="T61" fmla="*/ 2147483646 h 184"/>
              <a:gd name="T62" fmla="*/ 2147483646 w 273"/>
              <a:gd name="T63" fmla="*/ 2147483646 h 184"/>
              <a:gd name="T64" fmla="*/ 2147483646 w 273"/>
              <a:gd name="T65" fmla="*/ 2147483646 h 184"/>
              <a:gd name="T66" fmla="*/ 2147483646 w 273"/>
              <a:gd name="T67" fmla="*/ 2147483646 h 184"/>
              <a:gd name="T68" fmla="*/ 2147483646 w 273"/>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3" h="184">
                <a:moveTo>
                  <a:pt x="0" y="184"/>
                </a:moveTo>
                <a:lnTo>
                  <a:pt x="37" y="143"/>
                </a:lnTo>
                <a:lnTo>
                  <a:pt x="32" y="120"/>
                </a:lnTo>
                <a:lnTo>
                  <a:pt x="30" y="96"/>
                </a:lnTo>
                <a:lnTo>
                  <a:pt x="36" y="72"/>
                </a:lnTo>
                <a:lnTo>
                  <a:pt x="48" y="52"/>
                </a:lnTo>
                <a:lnTo>
                  <a:pt x="64" y="32"/>
                </a:lnTo>
                <a:lnTo>
                  <a:pt x="85" y="17"/>
                </a:lnTo>
                <a:lnTo>
                  <a:pt x="109" y="6"/>
                </a:lnTo>
                <a:lnTo>
                  <a:pt x="137" y="0"/>
                </a:lnTo>
                <a:lnTo>
                  <a:pt x="163" y="0"/>
                </a:lnTo>
                <a:lnTo>
                  <a:pt x="190" y="6"/>
                </a:lnTo>
                <a:lnTo>
                  <a:pt x="215" y="15"/>
                </a:lnTo>
                <a:lnTo>
                  <a:pt x="235" y="30"/>
                </a:lnTo>
                <a:lnTo>
                  <a:pt x="255" y="47"/>
                </a:lnTo>
                <a:lnTo>
                  <a:pt x="267" y="69"/>
                </a:lnTo>
                <a:lnTo>
                  <a:pt x="273" y="91"/>
                </a:lnTo>
                <a:lnTo>
                  <a:pt x="273" y="115"/>
                </a:lnTo>
                <a:lnTo>
                  <a:pt x="267" y="139"/>
                </a:lnTo>
                <a:lnTo>
                  <a:pt x="255" y="160"/>
                </a:lnTo>
                <a:lnTo>
                  <a:pt x="234" y="139"/>
                </a:lnTo>
                <a:lnTo>
                  <a:pt x="241" y="118"/>
                </a:lnTo>
                <a:lnTo>
                  <a:pt x="243" y="97"/>
                </a:lnTo>
                <a:lnTo>
                  <a:pt x="237" y="77"/>
                </a:lnTo>
                <a:lnTo>
                  <a:pt x="225" y="59"/>
                </a:lnTo>
                <a:lnTo>
                  <a:pt x="208" y="43"/>
                </a:lnTo>
                <a:lnTo>
                  <a:pt x="189" y="32"/>
                </a:lnTo>
                <a:lnTo>
                  <a:pt x="163" y="27"/>
                </a:lnTo>
                <a:lnTo>
                  <a:pt x="139" y="27"/>
                </a:lnTo>
                <a:lnTo>
                  <a:pt x="115" y="32"/>
                </a:lnTo>
                <a:lnTo>
                  <a:pt x="95" y="43"/>
                </a:lnTo>
                <a:lnTo>
                  <a:pt x="79" y="59"/>
                </a:lnTo>
                <a:lnTo>
                  <a:pt x="67" y="77"/>
                </a:lnTo>
                <a:lnTo>
                  <a:pt x="60" y="97"/>
                </a:lnTo>
                <a:lnTo>
                  <a:pt x="62" y="1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4" name="Freeform 821"/>
          <p:cNvSpPr>
            <a:spLocks/>
          </p:cNvSpPr>
          <p:nvPr/>
        </p:nvSpPr>
        <p:spPr bwMode="auto">
          <a:xfrm>
            <a:off x="2847975" y="5889625"/>
            <a:ext cx="84138" cy="52388"/>
          </a:xfrm>
          <a:custGeom>
            <a:avLst/>
            <a:gdLst>
              <a:gd name="T0" fmla="*/ 0 w 160"/>
              <a:gd name="T1" fmla="*/ 2147483646 h 100"/>
              <a:gd name="T2" fmla="*/ 2147483646 w 160"/>
              <a:gd name="T3" fmla="*/ 2147483646 h 100"/>
              <a:gd name="T4" fmla="*/ 2147483646 w 160"/>
              <a:gd name="T5" fmla="*/ 2147483646 h 100"/>
              <a:gd name="T6" fmla="*/ 2147483646 w 160"/>
              <a:gd name="T7" fmla="*/ 2147483646 h 100"/>
              <a:gd name="T8" fmla="*/ 2147483646 w 160"/>
              <a:gd name="T9" fmla="*/ 2147483646 h 100"/>
              <a:gd name="T10" fmla="*/ 2147483646 w 160"/>
              <a:gd name="T11" fmla="*/ 2147483646 h 100"/>
              <a:gd name="T12" fmla="*/ 2147483646 w 160"/>
              <a:gd name="T13" fmla="*/ 0 h 100"/>
              <a:gd name="T14" fmla="*/ 2147483646 w 160"/>
              <a:gd name="T15" fmla="*/ 2147483646 h 100"/>
              <a:gd name="T16" fmla="*/ 2147483646 w 160"/>
              <a:gd name="T17" fmla="*/ 2147483646 h 100"/>
              <a:gd name="T18" fmla="*/ 2147483646 w 160"/>
              <a:gd name="T19" fmla="*/ 2147483646 h 100"/>
              <a:gd name="T20" fmla="*/ 2147483646 w 160"/>
              <a:gd name="T21" fmla="*/ 2147483646 h 100"/>
              <a:gd name="T22" fmla="*/ 2147483646 w 160"/>
              <a:gd name="T23" fmla="*/ 2147483646 h 100"/>
              <a:gd name="T24" fmla="*/ 2147483646 w 160"/>
              <a:gd name="T25" fmla="*/ 2147483646 h 100"/>
              <a:gd name="T26" fmla="*/ 2147483646 w 160"/>
              <a:gd name="T27" fmla="*/ 2147483646 h 100"/>
              <a:gd name="T28" fmla="*/ 2147483646 w 160"/>
              <a:gd name="T29" fmla="*/ 214748364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 h="100">
                <a:moveTo>
                  <a:pt x="0" y="65"/>
                </a:moveTo>
                <a:lnTo>
                  <a:pt x="5" y="49"/>
                </a:lnTo>
                <a:lnTo>
                  <a:pt x="12" y="32"/>
                </a:lnTo>
                <a:lnTo>
                  <a:pt x="26" y="18"/>
                </a:lnTo>
                <a:lnTo>
                  <a:pt x="41" y="8"/>
                </a:lnTo>
                <a:lnTo>
                  <a:pt x="61" y="1"/>
                </a:lnTo>
                <a:lnTo>
                  <a:pt x="81" y="0"/>
                </a:lnTo>
                <a:lnTo>
                  <a:pt x="101" y="3"/>
                </a:lnTo>
                <a:lnTo>
                  <a:pt x="121" y="12"/>
                </a:lnTo>
                <a:lnTo>
                  <a:pt x="134" y="23"/>
                </a:lnTo>
                <a:lnTo>
                  <a:pt x="146" y="38"/>
                </a:lnTo>
                <a:lnTo>
                  <a:pt x="153" y="55"/>
                </a:lnTo>
                <a:lnTo>
                  <a:pt x="154" y="71"/>
                </a:lnTo>
                <a:lnTo>
                  <a:pt x="148" y="90"/>
                </a:lnTo>
                <a:lnTo>
                  <a:pt x="160" y="1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5" name="Freeform 822"/>
          <p:cNvSpPr>
            <a:spLocks/>
          </p:cNvSpPr>
          <p:nvPr/>
        </p:nvSpPr>
        <p:spPr bwMode="auto">
          <a:xfrm>
            <a:off x="2868613" y="5907088"/>
            <a:ext cx="39687" cy="33337"/>
          </a:xfrm>
          <a:custGeom>
            <a:avLst/>
            <a:gdLst>
              <a:gd name="T0" fmla="*/ 2147483646 w 76"/>
              <a:gd name="T1" fmla="*/ 2147483646 h 64"/>
              <a:gd name="T2" fmla="*/ 2147483646 w 76"/>
              <a:gd name="T3" fmla="*/ 2147483646 h 64"/>
              <a:gd name="T4" fmla="*/ 2147483646 w 76"/>
              <a:gd name="T5" fmla="*/ 2147483646 h 64"/>
              <a:gd name="T6" fmla="*/ 2147483646 w 76"/>
              <a:gd name="T7" fmla="*/ 2147483646 h 64"/>
              <a:gd name="T8" fmla="*/ 2147483646 w 76"/>
              <a:gd name="T9" fmla="*/ 2147483646 h 64"/>
              <a:gd name="T10" fmla="*/ 2147483646 w 76"/>
              <a:gd name="T11" fmla="*/ 2147483646 h 64"/>
              <a:gd name="T12" fmla="*/ 2147483646 w 76"/>
              <a:gd name="T13" fmla="*/ 0 h 64"/>
              <a:gd name="T14" fmla="*/ 2147483646 w 76"/>
              <a:gd name="T15" fmla="*/ 0 h 64"/>
              <a:gd name="T16" fmla="*/ 2147483646 w 76"/>
              <a:gd name="T17" fmla="*/ 2147483646 h 64"/>
              <a:gd name="T18" fmla="*/ 2147483646 w 76"/>
              <a:gd name="T19" fmla="*/ 2147483646 h 64"/>
              <a:gd name="T20" fmla="*/ 0 w 76"/>
              <a:gd name="T21" fmla="*/ 2147483646 h 64"/>
              <a:gd name="T22" fmla="*/ 2147483646 w 76"/>
              <a:gd name="T23" fmla="*/ 2147483646 h 64"/>
              <a:gd name="T24" fmla="*/ 2147483646 w 76"/>
              <a:gd name="T25" fmla="*/ 2147483646 h 64"/>
              <a:gd name="T26" fmla="*/ 2147483646 w 76"/>
              <a:gd name="T27" fmla="*/ 2147483646 h 64"/>
              <a:gd name="T28" fmla="*/ 2147483646 w 76"/>
              <a:gd name="T29" fmla="*/ 2147483646 h 64"/>
              <a:gd name="T30" fmla="*/ 2147483646 w 76"/>
              <a:gd name="T31" fmla="*/ 2147483646 h 64"/>
              <a:gd name="T32" fmla="*/ 2147483646 w 76"/>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64">
                <a:moveTo>
                  <a:pt x="61" y="59"/>
                </a:moveTo>
                <a:lnTo>
                  <a:pt x="70" y="49"/>
                </a:lnTo>
                <a:lnTo>
                  <a:pt x="76" y="37"/>
                </a:lnTo>
                <a:lnTo>
                  <a:pt x="75" y="23"/>
                </a:lnTo>
                <a:lnTo>
                  <a:pt x="67" y="12"/>
                </a:lnTo>
                <a:lnTo>
                  <a:pt x="55" y="4"/>
                </a:lnTo>
                <a:lnTo>
                  <a:pt x="41" y="0"/>
                </a:lnTo>
                <a:lnTo>
                  <a:pt x="27" y="0"/>
                </a:lnTo>
                <a:lnTo>
                  <a:pt x="14" y="6"/>
                </a:lnTo>
                <a:lnTo>
                  <a:pt x="4" y="16"/>
                </a:lnTo>
                <a:lnTo>
                  <a:pt x="0" y="29"/>
                </a:lnTo>
                <a:lnTo>
                  <a:pt x="1" y="41"/>
                </a:lnTo>
                <a:lnTo>
                  <a:pt x="8" y="51"/>
                </a:lnTo>
                <a:lnTo>
                  <a:pt x="19" y="61"/>
                </a:lnTo>
                <a:lnTo>
                  <a:pt x="33" y="64"/>
                </a:lnTo>
                <a:lnTo>
                  <a:pt x="48" y="64"/>
                </a:lnTo>
                <a:lnTo>
                  <a:pt x="61" y="5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6" name="Freeform 823"/>
          <p:cNvSpPr>
            <a:spLocks/>
          </p:cNvSpPr>
          <p:nvPr/>
        </p:nvSpPr>
        <p:spPr bwMode="auto">
          <a:xfrm>
            <a:off x="2881313" y="5916613"/>
            <a:ext cx="15875" cy="14287"/>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0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7">
                <a:moveTo>
                  <a:pt x="29" y="20"/>
                </a:moveTo>
                <a:lnTo>
                  <a:pt x="30" y="13"/>
                </a:lnTo>
                <a:lnTo>
                  <a:pt x="29" y="6"/>
                </a:lnTo>
                <a:lnTo>
                  <a:pt x="23" y="3"/>
                </a:lnTo>
                <a:lnTo>
                  <a:pt x="16" y="0"/>
                </a:lnTo>
                <a:lnTo>
                  <a:pt x="7" y="3"/>
                </a:lnTo>
                <a:lnTo>
                  <a:pt x="1" y="6"/>
                </a:lnTo>
                <a:lnTo>
                  <a:pt x="0" y="13"/>
                </a:lnTo>
                <a:lnTo>
                  <a:pt x="1" y="20"/>
                </a:lnTo>
                <a:lnTo>
                  <a:pt x="7" y="24"/>
                </a:lnTo>
                <a:lnTo>
                  <a:pt x="16" y="27"/>
                </a:lnTo>
                <a:lnTo>
                  <a:pt x="23" y="24"/>
                </a:lnTo>
                <a:lnTo>
                  <a:pt x="29" y="2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67" name="Line 824"/>
          <p:cNvSpPr>
            <a:spLocks noChangeShapeType="1"/>
          </p:cNvSpPr>
          <p:nvPr/>
        </p:nvSpPr>
        <p:spPr bwMode="auto">
          <a:xfrm>
            <a:off x="2889250" y="5922963"/>
            <a:ext cx="1588"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68" name="Line 825"/>
          <p:cNvSpPr>
            <a:spLocks noChangeShapeType="1"/>
          </p:cNvSpPr>
          <p:nvPr/>
        </p:nvSpPr>
        <p:spPr bwMode="auto">
          <a:xfrm flipH="1" flipV="1">
            <a:off x="2868613" y="5927725"/>
            <a:ext cx="7937"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69" name="Line 826"/>
          <p:cNvSpPr>
            <a:spLocks noChangeShapeType="1"/>
          </p:cNvSpPr>
          <p:nvPr/>
        </p:nvSpPr>
        <p:spPr bwMode="auto">
          <a:xfrm>
            <a:off x="2889250" y="5922963"/>
            <a:ext cx="1190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70" name="Freeform 827"/>
          <p:cNvSpPr>
            <a:spLocks/>
          </p:cNvSpPr>
          <p:nvPr/>
        </p:nvSpPr>
        <p:spPr bwMode="auto">
          <a:xfrm>
            <a:off x="2768600" y="5819775"/>
            <a:ext cx="239713" cy="157163"/>
          </a:xfrm>
          <a:custGeom>
            <a:avLst/>
            <a:gdLst>
              <a:gd name="T0" fmla="*/ 2147483646 w 455"/>
              <a:gd name="T1" fmla="*/ 2147483646 h 295"/>
              <a:gd name="T2" fmla="*/ 2147483646 w 455"/>
              <a:gd name="T3" fmla="*/ 2147483646 h 295"/>
              <a:gd name="T4" fmla="*/ 2147483646 w 455"/>
              <a:gd name="T5" fmla="*/ 2147483646 h 295"/>
              <a:gd name="T6" fmla="*/ 2147483646 w 455"/>
              <a:gd name="T7" fmla="*/ 2147483646 h 295"/>
              <a:gd name="T8" fmla="*/ 2147483646 w 455"/>
              <a:gd name="T9" fmla="*/ 2147483646 h 295"/>
              <a:gd name="T10" fmla="*/ 2147483646 w 455"/>
              <a:gd name="T11" fmla="*/ 2147483646 h 295"/>
              <a:gd name="T12" fmla="*/ 2147483646 w 455"/>
              <a:gd name="T13" fmla="*/ 2147483646 h 295"/>
              <a:gd name="T14" fmla="*/ 2147483646 w 455"/>
              <a:gd name="T15" fmla="*/ 2147483646 h 295"/>
              <a:gd name="T16" fmla="*/ 2147483646 w 455"/>
              <a:gd name="T17" fmla="*/ 2147483646 h 295"/>
              <a:gd name="T18" fmla="*/ 2147483646 w 455"/>
              <a:gd name="T19" fmla="*/ 2147483646 h 295"/>
              <a:gd name="T20" fmla="*/ 2147483646 w 455"/>
              <a:gd name="T21" fmla="*/ 0 h 295"/>
              <a:gd name="T22" fmla="*/ 2147483646 w 455"/>
              <a:gd name="T23" fmla="*/ 0 h 295"/>
              <a:gd name="T24" fmla="*/ 2147483646 w 455"/>
              <a:gd name="T25" fmla="*/ 2147483646 h 295"/>
              <a:gd name="T26" fmla="*/ 2147483646 w 455"/>
              <a:gd name="T27" fmla="*/ 2147483646 h 295"/>
              <a:gd name="T28" fmla="*/ 2147483646 w 455"/>
              <a:gd name="T29" fmla="*/ 2147483646 h 295"/>
              <a:gd name="T30" fmla="*/ 2147483646 w 455"/>
              <a:gd name="T31" fmla="*/ 2147483646 h 295"/>
              <a:gd name="T32" fmla="*/ 2147483646 w 455"/>
              <a:gd name="T33" fmla="*/ 2147483646 h 295"/>
              <a:gd name="T34" fmla="*/ 2147483646 w 455"/>
              <a:gd name="T35" fmla="*/ 2147483646 h 295"/>
              <a:gd name="T36" fmla="*/ 2147483646 w 455"/>
              <a:gd name="T37" fmla="*/ 2147483646 h 295"/>
              <a:gd name="T38" fmla="*/ 2147483646 w 455"/>
              <a:gd name="T39" fmla="*/ 2147483646 h 295"/>
              <a:gd name="T40" fmla="*/ 2147483646 w 455"/>
              <a:gd name="T41" fmla="*/ 2147483646 h 295"/>
              <a:gd name="T42" fmla="*/ 0 w 455"/>
              <a:gd name="T43" fmla="*/ 2147483646 h 295"/>
              <a:gd name="T44" fmla="*/ 2147483646 w 455"/>
              <a:gd name="T45" fmla="*/ 2147483646 h 295"/>
              <a:gd name="T46" fmla="*/ 2147483646 w 455"/>
              <a:gd name="T47" fmla="*/ 2147483646 h 295"/>
              <a:gd name="T48" fmla="*/ 2147483646 w 455"/>
              <a:gd name="T49" fmla="*/ 2147483646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5" h="295">
                <a:moveTo>
                  <a:pt x="455" y="211"/>
                </a:moveTo>
                <a:lnTo>
                  <a:pt x="455" y="180"/>
                </a:lnTo>
                <a:lnTo>
                  <a:pt x="449" y="150"/>
                </a:lnTo>
                <a:lnTo>
                  <a:pt x="438" y="121"/>
                </a:lnTo>
                <a:lnTo>
                  <a:pt x="421" y="93"/>
                </a:lnTo>
                <a:lnTo>
                  <a:pt x="400" y="67"/>
                </a:lnTo>
                <a:lnTo>
                  <a:pt x="376" y="47"/>
                </a:lnTo>
                <a:lnTo>
                  <a:pt x="348" y="28"/>
                </a:lnTo>
                <a:lnTo>
                  <a:pt x="316" y="15"/>
                </a:lnTo>
                <a:lnTo>
                  <a:pt x="281" y="5"/>
                </a:lnTo>
                <a:lnTo>
                  <a:pt x="245" y="0"/>
                </a:lnTo>
                <a:lnTo>
                  <a:pt x="211" y="0"/>
                </a:lnTo>
                <a:lnTo>
                  <a:pt x="177" y="3"/>
                </a:lnTo>
                <a:lnTo>
                  <a:pt x="143" y="14"/>
                </a:lnTo>
                <a:lnTo>
                  <a:pt x="111" y="27"/>
                </a:lnTo>
                <a:lnTo>
                  <a:pt x="82" y="46"/>
                </a:lnTo>
                <a:lnTo>
                  <a:pt x="57" y="66"/>
                </a:lnTo>
                <a:lnTo>
                  <a:pt x="36" y="91"/>
                </a:lnTo>
                <a:lnTo>
                  <a:pt x="21" y="118"/>
                </a:lnTo>
                <a:lnTo>
                  <a:pt x="9" y="147"/>
                </a:lnTo>
                <a:lnTo>
                  <a:pt x="1" y="177"/>
                </a:lnTo>
                <a:lnTo>
                  <a:pt x="0" y="208"/>
                </a:lnTo>
                <a:lnTo>
                  <a:pt x="5" y="238"/>
                </a:lnTo>
                <a:lnTo>
                  <a:pt x="16" y="269"/>
                </a:lnTo>
                <a:lnTo>
                  <a:pt x="30" y="2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1" name="Freeform 828"/>
          <p:cNvSpPr>
            <a:spLocks/>
          </p:cNvSpPr>
          <p:nvPr/>
        </p:nvSpPr>
        <p:spPr bwMode="auto">
          <a:xfrm>
            <a:off x="2760663" y="5965825"/>
            <a:ext cx="47625" cy="34925"/>
          </a:xfrm>
          <a:custGeom>
            <a:avLst/>
            <a:gdLst>
              <a:gd name="T0" fmla="*/ 0 w 90"/>
              <a:gd name="T1" fmla="*/ 2147483646 h 67"/>
              <a:gd name="T2" fmla="*/ 2147483646 w 90"/>
              <a:gd name="T3" fmla="*/ 2147483646 h 67"/>
              <a:gd name="T4" fmla="*/ 2147483646 w 90"/>
              <a:gd name="T5" fmla="*/ 0 h 67"/>
              <a:gd name="T6" fmla="*/ 0 60000 65536"/>
              <a:gd name="T7" fmla="*/ 0 60000 65536"/>
              <a:gd name="T8" fmla="*/ 0 60000 65536"/>
            </a:gdLst>
            <a:ahLst/>
            <a:cxnLst>
              <a:cxn ang="T6">
                <a:pos x="T0" y="T1"/>
              </a:cxn>
              <a:cxn ang="T7">
                <a:pos x="T2" y="T3"/>
              </a:cxn>
              <a:cxn ang="T8">
                <a:pos x="T4" y="T5"/>
              </a:cxn>
            </a:cxnLst>
            <a:rect l="0" t="0" r="r" b="b"/>
            <a:pathLst>
              <a:path w="90" h="67">
                <a:moveTo>
                  <a:pt x="0" y="27"/>
                </a:moveTo>
                <a:lnTo>
                  <a:pt x="90" y="67"/>
                </a:lnTo>
                <a:lnTo>
                  <a:pt x="9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2" name="Freeform 829"/>
          <p:cNvSpPr>
            <a:spLocks/>
          </p:cNvSpPr>
          <p:nvPr/>
        </p:nvSpPr>
        <p:spPr bwMode="auto">
          <a:xfrm>
            <a:off x="2827338" y="5922963"/>
            <a:ext cx="39687" cy="30162"/>
          </a:xfrm>
          <a:custGeom>
            <a:avLst/>
            <a:gdLst>
              <a:gd name="T0" fmla="*/ 0 w 75"/>
              <a:gd name="T1" fmla="*/ 2147483646 h 56"/>
              <a:gd name="T2" fmla="*/ 2147483646 w 75"/>
              <a:gd name="T3" fmla="*/ 2147483646 h 56"/>
              <a:gd name="T4" fmla="*/ 2147483646 w 75"/>
              <a:gd name="T5" fmla="*/ 0 h 56"/>
              <a:gd name="T6" fmla="*/ 2147483646 w 75"/>
              <a:gd name="T7" fmla="*/ 214748364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56">
                <a:moveTo>
                  <a:pt x="0" y="39"/>
                </a:moveTo>
                <a:lnTo>
                  <a:pt x="25" y="14"/>
                </a:lnTo>
                <a:lnTo>
                  <a:pt x="37" y="0"/>
                </a:lnTo>
                <a:lnTo>
                  <a:pt x="75" y="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3" name="Freeform 830"/>
          <p:cNvSpPr>
            <a:spLocks/>
          </p:cNvSpPr>
          <p:nvPr/>
        </p:nvSpPr>
        <p:spPr bwMode="auto">
          <a:xfrm>
            <a:off x="2889250" y="5969000"/>
            <a:ext cx="9525" cy="23813"/>
          </a:xfrm>
          <a:custGeom>
            <a:avLst/>
            <a:gdLst>
              <a:gd name="T0" fmla="*/ 2147483646 w 18"/>
              <a:gd name="T1" fmla="*/ 0 h 45"/>
              <a:gd name="T2" fmla="*/ 2147483646 w 18"/>
              <a:gd name="T3" fmla="*/ 2147483646 h 45"/>
              <a:gd name="T4" fmla="*/ 2147483646 w 18"/>
              <a:gd name="T5" fmla="*/ 2147483646 h 45"/>
              <a:gd name="T6" fmla="*/ 0 w 18"/>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5">
                <a:moveTo>
                  <a:pt x="18" y="0"/>
                </a:moveTo>
                <a:lnTo>
                  <a:pt x="8" y="14"/>
                </a:lnTo>
                <a:lnTo>
                  <a:pt x="1" y="28"/>
                </a:lnTo>
                <a:lnTo>
                  <a:pt x="0"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4" name="Freeform 831"/>
          <p:cNvSpPr>
            <a:spLocks/>
          </p:cNvSpPr>
          <p:nvPr/>
        </p:nvSpPr>
        <p:spPr bwMode="auto">
          <a:xfrm>
            <a:off x="2898775" y="5957888"/>
            <a:ext cx="69850" cy="31750"/>
          </a:xfrm>
          <a:custGeom>
            <a:avLst/>
            <a:gdLst>
              <a:gd name="T0" fmla="*/ 0 w 132"/>
              <a:gd name="T1" fmla="*/ 2147483646 h 59"/>
              <a:gd name="T2" fmla="*/ 2147483646 w 132"/>
              <a:gd name="T3" fmla="*/ 2147483646 h 59"/>
              <a:gd name="T4" fmla="*/ 2147483646 w 132"/>
              <a:gd name="T5" fmla="*/ 2147483646 h 59"/>
              <a:gd name="T6" fmla="*/ 2147483646 w 132"/>
              <a:gd name="T7" fmla="*/ 0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59">
                <a:moveTo>
                  <a:pt x="0" y="21"/>
                </a:moveTo>
                <a:lnTo>
                  <a:pt x="18" y="10"/>
                </a:lnTo>
                <a:lnTo>
                  <a:pt x="33" y="2"/>
                </a:lnTo>
                <a:lnTo>
                  <a:pt x="51" y="0"/>
                </a:lnTo>
                <a:lnTo>
                  <a:pt x="72" y="1"/>
                </a:lnTo>
                <a:lnTo>
                  <a:pt x="89" y="8"/>
                </a:lnTo>
                <a:lnTo>
                  <a:pt x="105" y="15"/>
                </a:lnTo>
                <a:lnTo>
                  <a:pt x="117" y="28"/>
                </a:lnTo>
                <a:lnTo>
                  <a:pt x="128" y="43"/>
                </a:lnTo>
                <a:lnTo>
                  <a:pt x="132" y="59"/>
                </a:lnTo>
                <a:lnTo>
                  <a:pt x="60"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5" name="Freeform 832"/>
          <p:cNvSpPr>
            <a:spLocks/>
          </p:cNvSpPr>
          <p:nvPr/>
        </p:nvSpPr>
        <p:spPr bwMode="auto">
          <a:xfrm>
            <a:off x="2916238" y="5983288"/>
            <a:ext cx="73025" cy="34925"/>
          </a:xfrm>
          <a:custGeom>
            <a:avLst/>
            <a:gdLst>
              <a:gd name="T0" fmla="*/ 2147483646 w 136"/>
              <a:gd name="T1" fmla="*/ 2147483646 h 66"/>
              <a:gd name="T2" fmla="*/ 2147483646 w 136"/>
              <a:gd name="T3" fmla="*/ 2147483646 h 66"/>
              <a:gd name="T4" fmla="*/ 2147483646 w 136"/>
              <a:gd name="T5" fmla="*/ 2147483646 h 66"/>
              <a:gd name="T6" fmla="*/ 2147483646 w 136"/>
              <a:gd name="T7" fmla="*/ 2147483646 h 66"/>
              <a:gd name="T8" fmla="*/ 2147483646 w 136"/>
              <a:gd name="T9" fmla="*/ 2147483646 h 66"/>
              <a:gd name="T10" fmla="*/ 2147483646 w 136"/>
              <a:gd name="T11" fmla="*/ 2147483646 h 66"/>
              <a:gd name="T12" fmla="*/ 2147483646 w 136"/>
              <a:gd name="T13" fmla="*/ 0 h 66"/>
              <a:gd name="T14" fmla="*/ 2147483646 w 136"/>
              <a:gd name="T15" fmla="*/ 2147483646 h 66"/>
              <a:gd name="T16" fmla="*/ 2147483646 w 136"/>
              <a:gd name="T17" fmla="*/ 2147483646 h 66"/>
              <a:gd name="T18" fmla="*/ 0 w 136"/>
              <a:gd name="T19" fmla="*/ 2147483646 h 66"/>
              <a:gd name="T20" fmla="*/ 2147483646 w 136"/>
              <a:gd name="T21" fmla="*/ 2147483646 h 66"/>
              <a:gd name="T22" fmla="*/ 2147483646 w 136"/>
              <a:gd name="T23" fmla="*/ 2147483646 h 66"/>
              <a:gd name="T24" fmla="*/ 2147483646 w 136"/>
              <a:gd name="T25" fmla="*/ 2147483646 h 66"/>
              <a:gd name="T26" fmla="*/ 2147483646 w 136"/>
              <a:gd name="T27" fmla="*/ 2147483646 h 66"/>
              <a:gd name="T28" fmla="*/ 2147483646 w 136"/>
              <a:gd name="T29" fmla="*/ 214748364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6" h="66">
                <a:moveTo>
                  <a:pt x="23" y="41"/>
                </a:moveTo>
                <a:lnTo>
                  <a:pt x="35" y="38"/>
                </a:lnTo>
                <a:lnTo>
                  <a:pt x="43" y="29"/>
                </a:lnTo>
                <a:lnTo>
                  <a:pt x="45" y="20"/>
                </a:lnTo>
                <a:lnTo>
                  <a:pt x="43" y="9"/>
                </a:lnTo>
                <a:lnTo>
                  <a:pt x="35" y="2"/>
                </a:lnTo>
                <a:lnTo>
                  <a:pt x="23" y="0"/>
                </a:lnTo>
                <a:lnTo>
                  <a:pt x="12" y="2"/>
                </a:lnTo>
                <a:lnTo>
                  <a:pt x="3" y="9"/>
                </a:lnTo>
                <a:lnTo>
                  <a:pt x="0" y="20"/>
                </a:lnTo>
                <a:lnTo>
                  <a:pt x="3" y="29"/>
                </a:lnTo>
                <a:lnTo>
                  <a:pt x="12" y="38"/>
                </a:lnTo>
                <a:lnTo>
                  <a:pt x="23" y="41"/>
                </a:lnTo>
                <a:lnTo>
                  <a:pt x="16" y="39"/>
                </a:lnTo>
                <a:lnTo>
                  <a:pt x="136"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6" name="Line 833"/>
          <p:cNvSpPr>
            <a:spLocks noChangeShapeType="1"/>
          </p:cNvSpPr>
          <p:nvPr/>
        </p:nvSpPr>
        <p:spPr bwMode="auto">
          <a:xfrm flipV="1">
            <a:off x="2962275" y="6002338"/>
            <a:ext cx="4763"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77" name="Freeform 834"/>
          <p:cNvSpPr>
            <a:spLocks/>
          </p:cNvSpPr>
          <p:nvPr/>
        </p:nvSpPr>
        <p:spPr bwMode="auto">
          <a:xfrm>
            <a:off x="2914650" y="6011863"/>
            <a:ext cx="47625" cy="15875"/>
          </a:xfrm>
          <a:custGeom>
            <a:avLst/>
            <a:gdLst>
              <a:gd name="T0" fmla="*/ 2147483646 w 91"/>
              <a:gd name="T1" fmla="*/ 0 h 30"/>
              <a:gd name="T2" fmla="*/ 2147483646 w 91"/>
              <a:gd name="T3" fmla="*/ 2147483646 h 30"/>
              <a:gd name="T4" fmla="*/ 2147483646 w 91"/>
              <a:gd name="T5" fmla="*/ 2147483646 h 30"/>
              <a:gd name="T6" fmla="*/ 2147483646 w 91"/>
              <a:gd name="T7" fmla="*/ 2147483646 h 30"/>
              <a:gd name="T8" fmla="*/ 2147483646 w 91"/>
              <a:gd name="T9" fmla="*/ 2147483646 h 30"/>
              <a:gd name="T10" fmla="*/ 0 w 91"/>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30">
                <a:moveTo>
                  <a:pt x="91" y="0"/>
                </a:moveTo>
                <a:lnTo>
                  <a:pt x="78" y="14"/>
                </a:lnTo>
                <a:lnTo>
                  <a:pt x="61" y="25"/>
                </a:lnTo>
                <a:lnTo>
                  <a:pt x="40" y="30"/>
                </a:lnTo>
                <a:lnTo>
                  <a:pt x="19" y="30"/>
                </a:lnTo>
                <a:lnTo>
                  <a:pt x="0"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78" name="Line 835"/>
          <p:cNvSpPr>
            <a:spLocks noChangeShapeType="1"/>
          </p:cNvSpPr>
          <p:nvPr/>
        </p:nvSpPr>
        <p:spPr bwMode="auto">
          <a:xfrm>
            <a:off x="2903538" y="6035675"/>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79" name="Line 836"/>
          <p:cNvSpPr>
            <a:spLocks noChangeShapeType="1"/>
          </p:cNvSpPr>
          <p:nvPr/>
        </p:nvSpPr>
        <p:spPr bwMode="auto">
          <a:xfrm flipV="1">
            <a:off x="2865438" y="6035675"/>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80" name="Freeform 837"/>
          <p:cNvSpPr>
            <a:spLocks/>
          </p:cNvSpPr>
          <p:nvPr/>
        </p:nvSpPr>
        <p:spPr bwMode="auto">
          <a:xfrm>
            <a:off x="2889250" y="5992813"/>
            <a:ext cx="3175" cy="34925"/>
          </a:xfrm>
          <a:custGeom>
            <a:avLst/>
            <a:gdLst>
              <a:gd name="T0" fmla="*/ 0 w 7"/>
              <a:gd name="T1" fmla="*/ 2147483646 h 65"/>
              <a:gd name="T2" fmla="*/ 0 w 7"/>
              <a:gd name="T3" fmla="*/ 0 h 65"/>
              <a:gd name="T4" fmla="*/ 2147483646 w 7"/>
              <a:gd name="T5" fmla="*/ 2147483646 h 65"/>
              <a:gd name="T6" fmla="*/ 2147483646 w 7"/>
              <a:gd name="T7" fmla="*/ 214748364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5">
                <a:moveTo>
                  <a:pt x="0" y="65"/>
                </a:moveTo>
                <a:lnTo>
                  <a:pt x="0" y="0"/>
                </a:lnTo>
                <a:lnTo>
                  <a:pt x="1" y="13"/>
                </a:lnTo>
                <a:lnTo>
                  <a:pt x="7"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1" name="Freeform 838"/>
          <p:cNvSpPr>
            <a:spLocks/>
          </p:cNvSpPr>
          <p:nvPr/>
        </p:nvSpPr>
        <p:spPr bwMode="auto">
          <a:xfrm>
            <a:off x="2867025" y="5953125"/>
            <a:ext cx="22225" cy="47625"/>
          </a:xfrm>
          <a:custGeom>
            <a:avLst/>
            <a:gdLst>
              <a:gd name="T0" fmla="*/ 2147483646 w 42"/>
              <a:gd name="T1" fmla="*/ 2147483646 h 91"/>
              <a:gd name="T2" fmla="*/ 2147483646 w 42"/>
              <a:gd name="T3" fmla="*/ 2147483646 h 91"/>
              <a:gd name="T4" fmla="*/ 2147483646 w 42"/>
              <a:gd name="T5" fmla="*/ 2147483646 h 91"/>
              <a:gd name="T6" fmla="*/ 0 w 42"/>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91">
                <a:moveTo>
                  <a:pt x="42" y="91"/>
                </a:moveTo>
                <a:lnTo>
                  <a:pt x="23" y="22"/>
                </a:lnTo>
                <a:lnTo>
                  <a:pt x="12" y="2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2" name="Freeform 839"/>
          <p:cNvSpPr>
            <a:spLocks/>
          </p:cNvSpPr>
          <p:nvPr/>
        </p:nvSpPr>
        <p:spPr bwMode="auto">
          <a:xfrm>
            <a:off x="2873375" y="5964238"/>
            <a:ext cx="15875" cy="36512"/>
          </a:xfrm>
          <a:custGeom>
            <a:avLst/>
            <a:gdLst>
              <a:gd name="T0" fmla="*/ 0 w 30"/>
              <a:gd name="T1" fmla="*/ 0 h 71"/>
              <a:gd name="T2" fmla="*/ 2147483646 w 30"/>
              <a:gd name="T3" fmla="*/ 2147483646 h 71"/>
              <a:gd name="T4" fmla="*/ 0 w 30"/>
              <a:gd name="T5" fmla="*/ 0 h 71"/>
              <a:gd name="T6" fmla="*/ 2147483646 w 30"/>
              <a:gd name="T7" fmla="*/ 2147483646 h 71"/>
              <a:gd name="T8" fmla="*/ 2147483646 w 30"/>
              <a:gd name="T9" fmla="*/ 2147483646 h 71"/>
              <a:gd name="T10" fmla="*/ 2147483646 w 30"/>
              <a:gd name="T11" fmla="*/ 2147483646 h 71"/>
              <a:gd name="T12" fmla="*/ 2147483646 w 30"/>
              <a:gd name="T13" fmla="*/ 2147483646 h 71"/>
              <a:gd name="T14" fmla="*/ 2147483646 w 30"/>
              <a:gd name="T15" fmla="*/ 2147483646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1">
                <a:moveTo>
                  <a:pt x="0" y="0"/>
                </a:moveTo>
                <a:lnTo>
                  <a:pt x="11" y="2"/>
                </a:lnTo>
                <a:lnTo>
                  <a:pt x="0" y="0"/>
                </a:lnTo>
                <a:lnTo>
                  <a:pt x="19" y="29"/>
                </a:lnTo>
                <a:lnTo>
                  <a:pt x="29" y="31"/>
                </a:lnTo>
                <a:lnTo>
                  <a:pt x="29" y="43"/>
                </a:lnTo>
                <a:lnTo>
                  <a:pt x="29" y="56"/>
                </a:lnTo>
                <a:lnTo>
                  <a:pt x="30" y="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3" name="Freeform 840"/>
          <p:cNvSpPr>
            <a:spLocks/>
          </p:cNvSpPr>
          <p:nvPr/>
        </p:nvSpPr>
        <p:spPr bwMode="auto">
          <a:xfrm>
            <a:off x="2892425" y="6007100"/>
            <a:ext cx="22225" cy="17463"/>
          </a:xfrm>
          <a:custGeom>
            <a:avLst/>
            <a:gdLst>
              <a:gd name="T0" fmla="*/ 0 w 41"/>
              <a:gd name="T1" fmla="*/ 0 h 33"/>
              <a:gd name="T2" fmla="*/ 2147483646 w 41"/>
              <a:gd name="T3" fmla="*/ 2147483646 h 33"/>
              <a:gd name="T4" fmla="*/ 2147483646 w 41"/>
              <a:gd name="T5" fmla="*/ 2147483646 h 33"/>
              <a:gd name="T6" fmla="*/ 2147483646 w 41"/>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33">
                <a:moveTo>
                  <a:pt x="0" y="0"/>
                </a:moveTo>
                <a:lnTo>
                  <a:pt x="8" y="13"/>
                </a:lnTo>
                <a:lnTo>
                  <a:pt x="23" y="26"/>
                </a:lnTo>
                <a:lnTo>
                  <a:pt x="41"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4" name="Line 841"/>
          <p:cNvSpPr>
            <a:spLocks noChangeShapeType="1"/>
          </p:cNvSpPr>
          <p:nvPr/>
        </p:nvSpPr>
        <p:spPr bwMode="auto">
          <a:xfrm>
            <a:off x="2889250" y="6027738"/>
            <a:ext cx="1588"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85" name="Freeform 842"/>
          <p:cNvSpPr>
            <a:spLocks/>
          </p:cNvSpPr>
          <p:nvPr/>
        </p:nvSpPr>
        <p:spPr bwMode="auto">
          <a:xfrm>
            <a:off x="2884488" y="5957888"/>
            <a:ext cx="4762" cy="34925"/>
          </a:xfrm>
          <a:custGeom>
            <a:avLst/>
            <a:gdLst>
              <a:gd name="T0" fmla="*/ 2147483646 w 11"/>
              <a:gd name="T1" fmla="*/ 2147483646 h 66"/>
              <a:gd name="T2" fmla="*/ 2147483646 w 11"/>
              <a:gd name="T3" fmla="*/ 2147483646 h 66"/>
              <a:gd name="T4" fmla="*/ 2147483646 w 11"/>
              <a:gd name="T5" fmla="*/ 2147483646 h 66"/>
              <a:gd name="T6" fmla="*/ 0 w 11"/>
              <a:gd name="T7" fmla="*/ 2147483646 h 66"/>
              <a:gd name="T8" fmla="*/ 2147483646 w 11"/>
              <a:gd name="T9" fmla="*/ 2147483646 h 66"/>
              <a:gd name="T10" fmla="*/ 2147483646 w 11"/>
              <a:gd name="T11" fmla="*/ 2147483646 h 66"/>
              <a:gd name="T12" fmla="*/ 2147483646 w 11"/>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66">
                <a:moveTo>
                  <a:pt x="10" y="66"/>
                </a:moveTo>
                <a:lnTo>
                  <a:pt x="11" y="48"/>
                </a:lnTo>
                <a:lnTo>
                  <a:pt x="10" y="53"/>
                </a:lnTo>
                <a:lnTo>
                  <a:pt x="0" y="39"/>
                </a:lnTo>
                <a:lnTo>
                  <a:pt x="10" y="41"/>
                </a:lnTo>
                <a:lnTo>
                  <a:pt x="10" y="14"/>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6" name="Line 843"/>
          <p:cNvSpPr>
            <a:spLocks noChangeShapeType="1"/>
          </p:cNvSpPr>
          <p:nvPr/>
        </p:nvSpPr>
        <p:spPr bwMode="auto">
          <a:xfrm flipH="1" flipV="1">
            <a:off x="2867025" y="5953125"/>
            <a:ext cx="95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87" name="Line 844"/>
          <p:cNvSpPr>
            <a:spLocks noChangeShapeType="1"/>
          </p:cNvSpPr>
          <p:nvPr/>
        </p:nvSpPr>
        <p:spPr bwMode="auto">
          <a:xfrm>
            <a:off x="2876550" y="5956300"/>
            <a:ext cx="3175"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88" name="Freeform 845"/>
          <p:cNvSpPr>
            <a:spLocks/>
          </p:cNvSpPr>
          <p:nvPr/>
        </p:nvSpPr>
        <p:spPr bwMode="auto">
          <a:xfrm>
            <a:off x="2889250" y="5845175"/>
            <a:ext cx="98425" cy="77788"/>
          </a:xfrm>
          <a:custGeom>
            <a:avLst/>
            <a:gdLst>
              <a:gd name="T0" fmla="*/ 0 w 186"/>
              <a:gd name="T1" fmla="*/ 2147483646 h 148"/>
              <a:gd name="T2" fmla="*/ 2147483646 w 186"/>
              <a:gd name="T3" fmla="*/ 2147483646 h 148"/>
              <a:gd name="T4" fmla="*/ 2147483646 w 186"/>
              <a:gd name="T5" fmla="*/ 2147483646 h 148"/>
              <a:gd name="T6" fmla="*/ 2147483646 w 186"/>
              <a:gd name="T7" fmla="*/ 2147483646 h 148"/>
              <a:gd name="T8" fmla="*/ 2147483646 w 186"/>
              <a:gd name="T9" fmla="*/ 2147483646 h 148"/>
              <a:gd name="T10" fmla="*/ 2147483646 w 186"/>
              <a:gd name="T11" fmla="*/ 2147483646 h 148"/>
              <a:gd name="T12" fmla="*/ 2147483646 w 186"/>
              <a:gd name="T13" fmla="*/ 2147483646 h 148"/>
              <a:gd name="T14" fmla="*/ 2147483646 w 186"/>
              <a:gd name="T15" fmla="*/ 0 h 148"/>
              <a:gd name="T16" fmla="*/ 2147483646 w 186"/>
              <a:gd name="T17" fmla="*/ 2147483646 h 148"/>
              <a:gd name="T18" fmla="*/ 2147483646 w 186"/>
              <a:gd name="T19" fmla="*/ 2147483646 h 148"/>
              <a:gd name="T20" fmla="*/ 2147483646 w 186"/>
              <a:gd name="T21" fmla="*/ 2147483646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148">
                <a:moveTo>
                  <a:pt x="0" y="148"/>
                </a:moveTo>
                <a:lnTo>
                  <a:pt x="164" y="18"/>
                </a:lnTo>
                <a:lnTo>
                  <a:pt x="165" y="16"/>
                </a:lnTo>
                <a:lnTo>
                  <a:pt x="175" y="19"/>
                </a:lnTo>
                <a:lnTo>
                  <a:pt x="183" y="16"/>
                </a:lnTo>
                <a:lnTo>
                  <a:pt x="186" y="10"/>
                </a:lnTo>
                <a:lnTo>
                  <a:pt x="183" y="3"/>
                </a:lnTo>
                <a:lnTo>
                  <a:pt x="175" y="0"/>
                </a:lnTo>
                <a:lnTo>
                  <a:pt x="165" y="3"/>
                </a:lnTo>
                <a:lnTo>
                  <a:pt x="163" y="10"/>
                </a:lnTo>
                <a:lnTo>
                  <a:pt x="165"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89" name="Line 846"/>
          <p:cNvSpPr>
            <a:spLocks noChangeShapeType="1"/>
          </p:cNvSpPr>
          <p:nvPr/>
        </p:nvSpPr>
        <p:spPr bwMode="auto">
          <a:xfrm flipH="1" flipV="1">
            <a:off x="2935288" y="5827713"/>
            <a:ext cx="49212"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0" name="Line 847"/>
          <p:cNvSpPr>
            <a:spLocks noChangeShapeType="1"/>
          </p:cNvSpPr>
          <p:nvPr/>
        </p:nvSpPr>
        <p:spPr bwMode="auto">
          <a:xfrm>
            <a:off x="2987675" y="5848350"/>
            <a:ext cx="15875" cy="44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1" name="Freeform 848"/>
          <p:cNvSpPr>
            <a:spLocks/>
          </p:cNvSpPr>
          <p:nvPr/>
        </p:nvSpPr>
        <p:spPr bwMode="auto">
          <a:xfrm>
            <a:off x="2979738" y="5927725"/>
            <a:ext cx="141287" cy="82550"/>
          </a:xfrm>
          <a:custGeom>
            <a:avLst/>
            <a:gdLst>
              <a:gd name="T0" fmla="*/ 2147483646 w 267"/>
              <a:gd name="T1" fmla="*/ 2147483646 h 157"/>
              <a:gd name="T2" fmla="*/ 2147483646 w 267"/>
              <a:gd name="T3" fmla="*/ 2147483646 h 157"/>
              <a:gd name="T4" fmla="*/ 2147483646 w 267"/>
              <a:gd name="T5" fmla="*/ 2147483646 h 157"/>
              <a:gd name="T6" fmla="*/ 2147483646 w 267"/>
              <a:gd name="T7" fmla="*/ 2147483646 h 157"/>
              <a:gd name="T8" fmla="*/ 0 w 267"/>
              <a:gd name="T9" fmla="*/ 2147483646 h 157"/>
              <a:gd name="T10" fmla="*/ 2147483646 w 267"/>
              <a:gd name="T11" fmla="*/ 2147483646 h 157"/>
              <a:gd name="T12" fmla="*/ 2147483646 w 267"/>
              <a:gd name="T13" fmla="*/ 2147483646 h 157"/>
              <a:gd name="T14" fmla="*/ 2147483646 w 267"/>
              <a:gd name="T15" fmla="*/ 2147483646 h 157"/>
              <a:gd name="T16" fmla="*/ 2147483646 w 267"/>
              <a:gd name="T17" fmla="*/ 2147483646 h 157"/>
              <a:gd name="T18" fmla="*/ 2147483646 w 267"/>
              <a:gd name="T19" fmla="*/ 2147483646 h 157"/>
              <a:gd name="T20" fmla="*/ 2147483646 w 267"/>
              <a:gd name="T21" fmla="*/ 2147483646 h 157"/>
              <a:gd name="T22" fmla="*/ 2147483646 w 267"/>
              <a:gd name="T23" fmla="*/ 2147483646 h 157"/>
              <a:gd name="T24" fmla="*/ 2147483646 w 267"/>
              <a:gd name="T25" fmla="*/ 2147483646 h 157"/>
              <a:gd name="T26" fmla="*/ 2147483646 w 267"/>
              <a:gd name="T27" fmla="*/ 2147483646 h 157"/>
              <a:gd name="T28" fmla="*/ 2147483646 w 267"/>
              <a:gd name="T29" fmla="*/ 2147483646 h 157"/>
              <a:gd name="T30" fmla="*/ 2147483646 w 267"/>
              <a:gd name="T31" fmla="*/ 0 h 157"/>
              <a:gd name="T32" fmla="*/ 2147483646 w 267"/>
              <a:gd name="T33" fmla="*/ 2147483646 h 157"/>
              <a:gd name="T34" fmla="*/ 2147483646 w 267"/>
              <a:gd name="T35" fmla="*/ 2147483646 h 157"/>
              <a:gd name="T36" fmla="*/ 2147483646 w 267"/>
              <a:gd name="T37" fmla="*/ 2147483646 h 157"/>
              <a:gd name="T38" fmla="*/ 2147483646 w 267"/>
              <a:gd name="T39" fmla="*/ 2147483646 h 157"/>
              <a:gd name="T40" fmla="*/ 2147483646 w 267"/>
              <a:gd name="T41" fmla="*/ 2147483646 h 157"/>
              <a:gd name="T42" fmla="*/ 2147483646 w 267"/>
              <a:gd name="T43" fmla="*/ 2147483646 h 157"/>
              <a:gd name="T44" fmla="*/ 2147483646 w 267"/>
              <a:gd name="T45" fmla="*/ 2147483646 h 157"/>
              <a:gd name="T46" fmla="*/ 2147483646 w 267"/>
              <a:gd name="T47" fmla="*/ 2147483646 h 157"/>
              <a:gd name="T48" fmla="*/ 2147483646 w 267"/>
              <a:gd name="T49" fmla="*/ 2147483646 h 157"/>
              <a:gd name="T50" fmla="*/ 2147483646 w 267"/>
              <a:gd name="T51" fmla="*/ 2147483646 h 157"/>
              <a:gd name="T52" fmla="*/ 2147483646 w 267"/>
              <a:gd name="T53" fmla="*/ 2147483646 h 157"/>
              <a:gd name="T54" fmla="*/ 2147483646 w 267"/>
              <a:gd name="T55" fmla="*/ 2147483646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7" h="157">
                <a:moveTo>
                  <a:pt x="55" y="9"/>
                </a:moveTo>
                <a:lnTo>
                  <a:pt x="49" y="38"/>
                </a:lnTo>
                <a:lnTo>
                  <a:pt x="38" y="69"/>
                </a:lnTo>
                <a:lnTo>
                  <a:pt x="21" y="96"/>
                </a:lnTo>
                <a:lnTo>
                  <a:pt x="0" y="121"/>
                </a:lnTo>
                <a:lnTo>
                  <a:pt x="121" y="140"/>
                </a:lnTo>
                <a:lnTo>
                  <a:pt x="105" y="127"/>
                </a:lnTo>
                <a:lnTo>
                  <a:pt x="92" y="108"/>
                </a:lnTo>
                <a:lnTo>
                  <a:pt x="86" y="89"/>
                </a:lnTo>
                <a:lnTo>
                  <a:pt x="86" y="70"/>
                </a:lnTo>
                <a:lnTo>
                  <a:pt x="92" y="49"/>
                </a:lnTo>
                <a:lnTo>
                  <a:pt x="104" y="32"/>
                </a:lnTo>
                <a:lnTo>
                  <a:pt x="119" y="18"/>
                </a:lnTo>
                <a:lnTo>
                  <a:pt x="140" y="7"/>
                </a:lnTo>
                <a:lnTo>
                  <a:pt x="163" y="2"/>
                </a:lnTo>
                <a:lnTo>
                  <a:pt x="186" y="0"/>
                </a:lnTo>
                <a:lnTo>
                  <a:pt x="207" y="4"/>
                </a:lnTo>
                <a:lnTo>
                  <a:pt x="229" y="14"/>
                </a:lnTo>
                <a:lnTo>
                  <a:pt x="246" y="28"/>
                </a:lnTo>
                <a:lnTo>
                  <a:pt x="259" y="45"/>
                </a:lnTo>
                <a:lnTo>
                  <a:pt x="266" y="64"/>
                </a:lnTo>
                <a:lnTo>
                  <a:pt x="267" y="85"/>
                </a:lnTo>
                <a:lnTo>
                  <a:pt x="261" y="105"/>
                </a:lnTo>
                <a:lnTo>
                  <a:pt x="252" y="124"/>
                </a:lnTo>
                <a:lnTo>
                  <a:pt x="236" y="138"/>
                </a:lnTo>
                <a:lnTo>
                  <a:pt x="216" y="150"/>
                </a:lnTo>
                <a:lnTo>
                  <a:pt x="194" y="157"/>
                </a:lnTo>
                <a:lnTo>
                  <a:pt x="182" y="1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92" name="Freeform 849"/>
          <p:cNvSpPr>
            <a:spLocks/>
          </p:cNvSpPr>
          <p:nvPr/>
        </p:nvSpPr>
        <p:spPr bwMode="auto">
          <a:xfrm>
            <a:off x="3086100" y="6007100"/>
            <a:ext cx="11113" cy="11113"/>
          </a:xfrm>
          <a:custGeom>
            <a:avLst/>
            <a:gdLst>
              <a:gd name="T0" fmla="*/ 2147483646 w 22"/>
              <a:gd name="T1" fmla="*/ 2147483646 h 20"/>
              <a:gd name="T2" fmla="*/ 0 w 22"/>
              <a:gd name="T3" fmla="*/ 2147483646 h 20"/>
              <a:gd name="T4" fmla="*/ 2147483646 w 22"/>
              <a:gd name="T5" fmla="*/ 2147483646 h 20"/>
              <a:gd name="T6" fmla="*/ 2147483646 w 22"/>
              <a:gd name="T7" fmla="*/ 2147483646 h 20"/>
              <a:gd name="T8" fmla="*/ 2147483646 w 22"/>
              <a:gd name="T9" fmla="*/ 2147483646 h 20"/>
              <a:gd name="T10" fmla="*/ 2147483646 w 22"/>
              <a:gd name="T11" fmla="*/ 2147483646 h 20"/>
              <a:gd name="T12" fmla="*/ 2147483646 w 22"/>
              <a:gd name="T13" fmla="*/ 2147483646 h 20"/>
              <a:gd name="T14" fmla="*/ 2147483646 w 22"/>
              <a:gd name="T15" fmla="*/ 0 h 20"/>
              <a:gd name="T16" fmla="*/ 2147483646 w 22"/>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0">
                <a:moveTo>
                  <a:pt x="4" y="3"/>
                </a:moveTo>
                <a:lnTo>
                  <a:pt x="0" y="10"/>
                </a:lnTo>
                <a:lnTo>
                  <a:pt x="4" y="18"/>
                </a:lnTo>
                <a:lnTo>
                  <a:pt x="12" y="20"/>
                </a:lnTo>
                <a:lnTo>
                  <a:pt x="19" y="18"/>
                </a:lnTo>
                <a:lnTo>
                  <a:pt x="22" y="10"/>
                </a:lnTo>
                <a:lnTo>
                  <a:pt x="19" y="3"/>
                </a:lnTo>
                <a:lnTo>
                  <a:pt x="12" y="0"/>
                </a:lnTo>
                <a:lnTo>
                  <a:pt x="4"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93" name="Freeform 850"/>
          <p:cNvSpPr>
            <a:spLocks/>
          </p:cNvSpPr>
          <p:nvPr/>
        </p:nvSpPr>
        <p:spPr bwMode="auto">
          <a:xfrm>
            <a:off x="3057525" y="5956300"/>
            <a:ext cx="38100" cy="49213"/>
          </a:xfrm>
          <a:custGeom>
            <a:avLst/>
            <a:gdLst>
              <a:gd name="T0" fmla="*/ 2147483646 w 73"/>
              <a:gd name="T1" fmla="*/ 2147483646 h 94"/>
              <a:gd name="T2" fmla="*/ 2147483646 w 73"/>
              <a:gd name="T3" fmla="*/ 2147483646 h 94"/>
              <a:gd name="T4" fmla="*/ 2147483646 w 73"/>
              <a:gd name="T5" fmla="*/ 2147483646 h 94"/>
              <a:gd name="T6" fmla="*/ 2147483646 w 73"/>
              <a:gd name="T7" fmla="*/ 2147483646 h 94"/>
              <a:gd name="T8" fmla="*/ 2147483646 w 73"/>
              <a:gd name="T9" fmla="*/ 2147483646 h 94"/>
              <a:gd name="T10" fmla="*/ 2147483646 w 73"/>
              <a:gd name="T11" fmla="*/ 2147483646 h 94"/>
              <a:gd name="T12" fmla="*/ 2147483646 w 73"/>
              <a:gd name="T13" fmla="*/ 2147483646 h 94"/>
              <a:gd name="T14" fmla="*/ 2147483646 w 73"/>
              <a:gd name="T15" fmla="*/ 2147483646 h 94"/>
              <a:gd name="T16" fmla="*/ 2147483646 w 73"/>
              <a:gd name="T17" fmla="*/ 2147483646 h 94"/>
              <a:gd name="T18" fmla="*/ 2147483646 w 73"/>
              <a:gd name="T19" fmla="*/ 0 h 94"/>
              <a:gd name="T20" fmla="*/ 2147483646 w 73"/>
              <a:gd name="T21" fmla="*/ 2147483646 h 94"/>
              <a:gd name="T22" fmla="*/ 2147483646 w 73"/>
              <a:gd name="T23" fmla="*/ 2147483646 h 94"/>
              <a:gd name="T24" fmla="*/ 2147483646 w 73"/>
              <a:gd name="T25" fmla="*/ 2147483646 h 94"/>
              <a:gd name="T26" fmla="*/ 0 w 73"/>
              <a:gd name="T27" fmla="*/ 2147483646 h 94"/>
              <a:gd name="T28" fmla="*/ 2147483646 w 73"/>
              <a:gd name="T29" fmla="*/ 2147483646 h 94"/>
              <a:gd name="T30" fmla="*/ 2147483646 w 73"/>
              <a:gd name="T31" fmla="*/ 2147483646 h 94"/>
              <a:gd name="T32" fmla="*/ 2147483646 w 73"/>
              <a:gd name="T33" fmla="*/ 2147483646 h 94"/>
              <a:gd name="T34" fmla="*/ 2147483646 w 73"/>
              <a:gd name="T35" fmla="*/ 2147483646 h 94"/>
              <a:gd name="T36" fmla="*/ 2147483646 w 73"/>
              <a:gd name="T37" fmla="*/ 2147483646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94">
                <a:moveTo>
                  <a:pt x="73" y="94"/>
                </a:moveTo>
                <a:lnTo>
                  <a:pt x="45" y="48"/>
                </a:lnTo>
                <a:lnTo>
                  <a:pt x="42" y="49"/>
                </a:lnTo>
                <a:lnTo>
                  <a:pt x="52" y="44"/>
                </a:lnTo>
                <a:lnTo>
                  <a:pt x="58" y="35"/>
                </a:lnTo>
                <a:lnTo>
                  <a:pt x="59" y="25"/>
                </a:lnTo>
                <a:lnTo>
                  <a:pt x="58" y="15"/>
                </a:lnTo>
                <a:lnTo>
                  <a:pt x="52" y="6"/>
                </a:lnTo>
                <a:lnTo>
                  <a:pt x="42" y="1"/>
                </a:lnTo>
                <a:lnTo>
                  <a:pt x="30" y="0"/>
                </a:lnTo>
                <a:lnTo>
                  <a:pt x="17" y="1"/>
                </a:lnTo>
                <a:lnTo>
                  <a:pt x="7" y="6"/>
                </a:lnTo>
                <a:lnTo>
                  <a:pt x="1" y="15"/>
                </a:lnTo>
                <a:lnTo>
                  <a:pt x="0" y="25"/>
                </a:lnTo>
                <a:lnTo>
                  <a:pt x="1" y="35"/>
                </a:lnTo>
                <a:lnTo>
                  <a:pt x="7" y="44"/>
                </a:lnTo>
                <a:lnTo>
                  <a:pt x="17" y="49"/>
                </a:lnTo>
                <a:lnTo>
                  <a:pt x="30" y="51"/>
                </a:lnTo>
                <a:lnTo>
                  <a:pt x="42" y="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4994" name="Line 851"/>
          <p:cNvSpPr>
            <a:spLocks noChangeShapeType="1"/>
          </p:cNvSpPr>
          <p:nvPr/>
        </p:nvSpPr>
        <p:spPr bwMode="auto">
          <a:xfrm flipH="1">
            <a:off x="3060700" y="5981700"/>
            <a:ext cx="6350"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5" name="Line 852"/>
          <p:cNvSpPr>
            <a:spLocks noChangeShapeType="1"/>
          </p:cNvSpPr>
          <p:nvPr/>
        </p:nvSpPr>
        <p:spPr bwMode="auto">
          <a:xfrm flipV="1">
            <a:off x="3048000" y="5972175"/>
            <a:ext cx="9525"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6" name="Line 853"/>
          <p:cNvSpPr>
            <a:spLocks noChangeShapeType="1"/>
          </p:cNvSpPr>
          <p:nvPr/>
        </p:nvSpPr>
        <p:spPr bwMode="auto">
          <a:xfrm flipH="1" flipV="1">
            <a:off x="3044825" y="5935663"/>
            <a:ext cx="15875"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7" name="Line 854"/>
          <p:cNvSpPr>
            <a:spLocks noChangeShapeType="1"/>
          </p:cNvSpPr>
          <p:nvPr/>
        </p:nvSpPr>
        <p:spPr bwMode="auto">
          <a:xfrm>
            <a:off x="3063875" y="5927725"/>
            <a:ext cx="15875"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8" name="Line 855"/>
          <p:cNvSpPr>
            <a:spLocks noChangeShapeType="1"/>
          </p:cNvSpPr>
          <p:nvPr/>
        </p:nvSpPr>
        <p:spPr bwMode="auto">
          <a:xfrm>
            <a:off x="3089275" y="5970588"/>
            <a:ext cx="15875"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4999" name="Line 856"/>
          <p:cNvSpPr>
            <a:spLocks noChangeShapeType="1"/>
          </p:cNvSpPr>
          <p:nvPr/>
        </p:nvSpPr>
        <p:spPr bwMode="auto">
          <a:xfrm>
            <a:off x="3097213" y="6035675"/>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00" name="Freeform 857"/>
          <p:cNvSpPr>
            <a:spLocks/>
          </p:cNvSpPr>
          <p:nvPr/>
        </p:nvSpPr>
        <p:spPr bwMode="auto">
          <a:xfrm>
            <a:off x="3044825" y="6019800"/>
            <a:ext cx="12700" cy="42863"/>
          </a:xfrm>
          <a:custGeom>
            <a:avLst/>
            <a:gdLst>
              <a:gd name="T0" fmla="*/ 2147483646 w 24"/>
              <a:gd name="T1" fmla="*/ 2147483646 h 80"/>
              <a:gd name="T2" fmla="*/ 2147483646 w 24"/>
              <a:gd name="T3" fmla="*/ 2147483646 h 80"/>
              <a:gd name="T4" fmla="*/ 2147483646 w 24"/>
              <a:gd name="T5" fmla="*/ 2147483646 h 80"/>
              <a:gd name="T6" fmla="*/ 2147483646 w 24"/>
              <a:gd name="T7" fmla="*/ 2147483646 h 80"/>
              <a:gd name="T8" fmla="*/ 2147483646 w 24"/>
              <a:gd name="T9" fmla="*/ 2147483646 h 80"/>
              <a:gd name="T10" fmla="*/ 2147483646 w 24"/>
              <a:gd name="T11" fmla="*/ 2147483646 h 80"/>
              <a:gd name="T12" fmla="*/ 2147483646 w 24"/>
              <a:gd name="T13" fmla="*/ 0 h 80"/>
              <a:gd name="T14" fmla="*/ 2147483646 w 24"/>
              <a:gd name="T15" fmla="*/ 2147483646 h 80"/>
              <a:gd name="T16" fmla="*/ 0 w 24"/>
              <a:gd name="T17" fmla="*/ 2147483646 h 80"/>
              <a:gd name="T18" fmla="*/ 2147483646 w 24"/>
              <a:gd name="T19" fmla="*/ 2147483646 h 80"/>
              <a:gd name="T20" fmla="*/ 2147483646 w 24"/>
              <a:gd name="T21" fmla="*/ 214748364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80">
                <a:moveTo>
                  <a:pt x="15" y="80"/>
                </a:moveTo>
                <a:lnTo>
                  <a:pt x="15" y="28"/>
                </a:lnTo>
                <a:lnTo>
                  <a:pt x="13" y="20"/>
                </a:lnTo>
                <a:lnTo>
                  <a:pt x="22" y="16"/>
                </a:lnTo>
                <a:lnTo>
                  <a:pt x="24" y="9"/>
                </a:lnTo>
                <a:lnTo>
                  <a:pt x="22" y="2"/>
                </a:lnTo>
                <a:lnTo>
                  <a:pt x="13" y="0"/>
                </a:lnTo>
                <a:lnTo>
                  <a:pt x="4" y="2"/>
                </a:lnTo>
                <a:lnTo>
                  <a:pt x="0" y="9"/>
                </a:lnTo>
                <a:lnTo>
                  <a:pt x="4" y="16"/>
                </a:lnTo>
                <a:lnTo>
                  <a:pt x="13"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1" name="Freeform 858"/>
          <p:cNvSpPr>
            <a:spLocks/>
          </p:cNvSpPr>
          <p:nvPr/>
        </p:nvSpPr>
        <p:spPr bwMode="auto">
          <a:xfrm>
            <a:off x="2989263" y="5995988"/>
            <a:ext cx="79375" cy="38100"/>
          </a:xfrm>
          <a:custGeom>
            <a:avLst/>
            <a:gdLst>
              <a:gd name="T0" fmla="*/ 2147483646 w 152"/>
              <a:gd name="T1" fmla="*/ 2147483646 h 71"/>
              <a:gd name="T2" fmla="*/ 2147483646 w 152"/>
              <a:gd name="T3" fmla="*/ 2147483646 h 71"/>
              <a:gd name="T4" fmla="*/ 2147483646 w 152"/>
              <a:gd name="T5" fmla="*/ 2147483646 h 71"/>
              <a:gd name="T6" fmla="*/ 2147483646 w 152"/>
              <a:gd name="T7" fmla="*/ 2147483646 h 71"/>
              <a:gd name="T8" fmla="*/ 2147483646 w 152"/>
              <a:gd name="T9" fmla="*/ 2147483646 h 71"/>
              <a:gd name="T10" fmla="*/ 2147483646 w 152"/>
              <a:gd name="T11" fmla="*/ 2147483646 h 71"/>
              <a:gd name="T12" fmla="*/ 2147483646 w 152"/>
              <a:gd name="T13" fmla="*/ 2147483646 h 71"/>
              <a:gd name="T14" fmla="*/ 2147483646 w 152"/>
              <a:gd name="T15" fmla="*/ 0 h 71"/>
              <a:gd name="T16" fmla="*/ 2147483646 w 152"/>
              <a:gd name="T17" fmla="*/ 2147483646 h 71"/>
              <a:gd name="T18" fmla="*/ 2147483646 w 152"/>
              <a:gd name="T19" fmla="*/ 2147483646 h 71"/>
              <a:gd name="T20" fmla="*/ 0 w 152"/>
              <a:gd name="T21" fmla="*/ 2147483646 h 71"/>
              <a:gd name="T22" fmla="*/ 0 w 152"/>
              <a:gd name="T23" fmla="*/ 2147483646 h 71"/>
              <a:gd name="T24" fmla="*/ 2147483646 w 152"/>
              <a:gd name="T25" fmla="*/ 2147483646 h 71"/>
              <a:gd name="T26" fmla="*/ 2147483646 w 152"/>
              <a:gd name="T27" fmla="*/ 2147483646 h 71"/>
              <a:gd name="T28" fmla="*/ 2147483646 w 152"/>
              <a:gd name="T29" fmla="*/ 2147483646 h 71"/>
              <a:gd name="T30" fmla="*/ 2147483646 w 152"/>
              <a:gd name="T31" fmla="*/ 2147483646 h 71"/>
              <a:gd name="T32" fmla="*/ 2147483646 w 152"/>
              <a:gd name="T33" fmla="*/ 2147483646 h 71"/>
              <a:gd name="T34" fmla="*/ 2147483646 w 152"/>
              <a:gd name="T35" fmla="*/ 2147483646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71">
                <a:moveTo>
                  <a:pt x="152" y="71"/>
                </a:moveTo>
                <a:lnTo>
                  <a:pt x="69" y="53"/>
                </a:lnTo>
                <a:lnTo>
                  <a:pt x="75" y="42"/>
                </a:lnTo>
                <a:lnTo>
                  <a:pt x="75" y="29"/>
                </a:lnTo>
                <a:lnTo>
                  <a:pt x="70" y="17"/>
                </a:lnTo>
                <a:lnTo>
                  <a:pt x="62" y="7"/>
                </a:lnTo>
                <a:lnTo>
                  <a:pt x="48" y="1"/>
                </a:lnTo>
                <a:lnTo>
                  <a:pt x="32" y="0"/>
                </a:lnTo>
                <a:lnTo>
                  <a:pt x="18" y="6"/>
                </a:lnTo>
                <a:lnTo>
                  <a:pt x="7" y="15"/>
                </a:lnTo>
                <a:lnTo>
                  <a:pt x="0" y="26"/>
                </a:lnTo>
                <a:lnTo>
                  <a:pt x="0" y="40"/>
                </a:lnTo>
                <a:lnTo>
                  <a:pt x="6" y="51"/>
                </a:lnTo>
                <a:lnTo>
                  <a:pt x="15" y="59"/>
                </a:lnTo>
                <a:lnTo>
                  <a:pt x="28" y="66"/>
                </a:lnTo>
                <a:lnTo>
                  <a:pt x="42" y="66"/>
                </a:lnTo>
                <a:lnTo>
                  <a:pt x="57" y="61"/>
                </a:lnTo>
                <a:lnTo>
                  <a:pt x="69"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2" name="Freeform 859"/>
          <p:cNvSpPr>
            <a:spLocks/>
          </p:cNvSpPr>
          <p:nvPr/>
        </p:nvSpPr>
        <p:spPr bwMode="auto">
          <a:xfrm>
            <a:off x="2998788" y="6005513"/>
            <a:ext cx="20637" cy="15875"/>
          </a:xfrm>
          <a:custGeom>
            <a:avLst/>
            <a:gdLst>
              <a:gd name="T0" fmla="*/ 2147483646 w 39"/>
              <a:gd name="T1" fmla="*/ 2147483646 h 31"/>
              <a:gd name="T2" fmla="*/ 2147483646 w 39"/>
              <a:gd name="T3" fmla="*/ 2147483646 h 31"/>
              <a:gd name="T4" fmla="*/ 2147483646 w 39"/>
              <a:gd name="T5" fmla="*/ 2147483646 h 31"/>
              <a:gd name="T6" fmla="*/ 2147483646 w 39"/>
              <a:gd name="T7" fmla="*/ 2147483646 h 31"/>
              <a:gd name="T8" fmla="*/ 2147483646 w 39"/>
              <a:gd name="T9" fmla="*/ 2147483646 h 31"/>
              <a:gd name="T10" fmla="*/ 2147483646 w 39"/>
              <a:gd name="T11" fmla="*/ 0 h 31"/>
              <a:gd name="T12" fmla="*/ 2147483646 w 39"/>
              <a:gd name="T13" fmla="*/ 2147483646 h 31"/>
              <a:gd name="T14" fmla="*/ 2147483646 w 39"/>
              <a:gd name="T15" fmla="*/ 2147483646 h 31"/>
              <a:gd name="T16" fmla="*/ 0 w 39"/>
              <a:gd name="T17" fmla="*/ 2147483646 h 31"/>
              <a:gd name="T18" fmla="*/ 2147483646 w 39"/>
              <a:gd name="T19" fmla="*/ 2147483646 h 31"/>
              <a:gd name="T20" fmla="*/ 2147483646 w 39"/>
              <a:gd name="T21" fmla="*/ 2147483646 h 31"/>
              <a:gd name="T22" fmla="*/ 2147483646 w 39"/>
              <a:gd name="T23" fmla="*/ 2147483646 h 31"/>
              <a:gd name="T24" fmla="*/ 2147483646 w 39"/>
              <a:gd name="T25" fmla="*/ 214748364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30" y="30"/>
                </a:moveTo>
                <a:lnTo>
                  <a:pt x="36" y="25"/>
                </a:lnTo>
                <a:lnTo>
                  <a:pt x="39" y="16"/>
                </a:lnTo>
                <a:lnTo>
                  <a:pt x="36" y="9"/>
                </a:lnTo>
                <a:lnTo>
                  <a:pt x="30" y="2"/>
                </a:lnTo>
                <a:lnTo>
                  <a:pt x="20" y="0"/>
                </a:lnTo>
                <a:lnTo>
                  <a:pt x="10" y="2"/>
                </a:lnTo>
                <a:lnTo>
                  <a:pt x="4" y="9"/>
                </a:lnTo>
                <a:lnTo>
                  <a:pt x="0" y="16"/>
                </a:lnTo>
                <a:lnTo>
                  <a:pt x="4" y="25"/>
                </a:lnTo>
                <a:lnTo>
                  <a:pt x="10" y="30"/>
                </a:lnTo>
                <a:lnTo>
                  <a:pt x="20" y="31"/>
                </a:lnTo>
                <a:lnTo>
                  <a:pt x="30" y="3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3" name="Freeform 860"/>
          <p:cNvSpPr>
            <a:spLocks/>
          </p:cNvSpPr>
          <p:nvPr/>
        </p:nvSpPr>
        <p:spPr bwMode="auto">
          <a:xfrm>
            <a:off x="3057525" y="6007100"/>
            <a:ext cx="31750" cy="28575"/>
          </a:xfrm>
          <a:custGeom>
            <a:avLst/>
            <a:gdLst>
              <a:gd name="T0" fmla="*/ 0 w 59"/>
              <a:gd name="T1" fmla="*/ 2147483646 h 52"/>
              <a:gd name="T2" fmla="*/ 2147483646 w 59"/>
              <a:gd name="T3" fmla="*/ 2147483646 h 52"/>
              <a:gd name="T4" fmla="*/ 2147483646 w 59"/>
              <a:gd name="T5" fmla="*/ 2147483646 h 52"/>
              <a:gd name="T6" fmla="*/ 2147483646 w 59"/>
              <a:gd name="T7" fmla="*/ 2147483646 h 52"/>
              <a:gd name="T8" fmla="*/ 2147483646 w 59"/>
              <a:gd name="T9" fmla="*/ 2147483646 h 52"/>
              <a:gd name="T10" fmla="*/ 2147483646 w 59"/>
              <a:gd name="T11" fmla="*/ 2147483646 h 52"/>
              <a:gd name="T12" fmla="*/ 2147483646 w 59"/>
              <a:gd name="T13" fmla="*/ 2147483646 h 52"/>
              <a:gd name="T14" fmla="*/ 2147483646 w 59"/>
              <a:gd name="T15" fmla="*/ 2147483646 h 52"/>
              <a:gd name="T16" fmla="*/ 2147483646 w 59"/>
              <a:gd name="T17" fmla="*/ 2147483646 h 52"/>
              <a:gd name="T18" fmla="*/ 2147483646 w 59"/>
              <a:gd name="T19" fmla="*/ 2147483646 h 52"/>
              <a:gd name="T20" fmla="*/ 2147483646 w 59"/>
              <a:gd name="T21" fmla="*/ 2147483646 h 52"/>
              <a:gd name="T22" fmla="*/ 2147483646 w 59"/>
              <a:gd name="T23" fmla="*/ 2147483646 h 52"/>
              <a:gd name="T24" fmla="*/ 2147483646 w 59"/>
              <a:gd name="T25" fmla="*/ 0 h 52"/>
              <a:gd name="T26" fmla="*/ 2147483646 w 59"/>
              <a:gd name="T27" fmla="*/ 0 h 52"/>
              <a:gd name="T28" fmla="*/ 2147483646 w 59"/>
              <a:gd name="T29" fmla="*/ 2147483646 h 52"/>
              <a:gd name="T30" fmla="*/ 2147483646 w 59"/>
              <a:gd name="T31" fmla="*/ 2147483646 h 52"/>
              <a:gd name="T32" fmla="*/ 0 w 59"/>
              <a:gd name="T33" fmla="*/ 2147483646 h 52"/>
              <a:gd name="T34" fmla="*/ 0 w 59"/>
              <a:gd name="T35" fmla="*/ 2147483646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52">
                <a:moveTo>
                  <a:pt x="0" y="31"/>
                </a:moveTo>
                <a:lnTo>
                  <a:pt x="5" y="40"/>
                </a:lnTo>
                <a:lnTo>
                  <a:pt x="13" y="47"/>
                </a:lnTo>
                <a:lnTo>
                  <a:pt x="24" y="52"/>
                </a:lnTo>
                <a:lnTo>
                  <a:pt x="35" y="52"/>
                </a:lnTo>
                <a:lnTo>
                  <a:pt x="46" y="47"/>
                </a:lnTo>
                <a:lnTo>
                  <a:pt x="54" y="40"/>
                </a:lnTo>
                <a:lnTo>
                  <a:pt x="59" y="31"/>
                </a:lnTo>
                <a:lnTo>
                  <a:pt x="59" y="21"/>
                </a:lnTo>
                <a:lnTo>
                  <a:pt x="55" y="11"/>
                </a:lnTo>
                <a:lnTo>
                  <a:pt x="47" y="5"/>
                </a:lnTo>
                <a:lnTo>
                  <a:pt x="46" y="3"/>
                </a:lnTo>
                <a:lnTo>
                  <a:pt x="35" y="0"/>
                </a:lnTo>
                <a:lnTo>
                  <a:pt x="22" y="0"/>
                </a:lnTo>
                <a:lnTo>
                  <a:pt x="11" y="5"/>
                </a:lnTo>
                <a:lnTo>
                  <a:pt x="2" y="11"/>
                </a:lnTo>
                <a:lnTo>
                  <a:pt x="0" y="21"/>
                </a:lnTo>
                <a:lnTo>
                  <a:pt x="0" y="3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4" name="Freeform 861"/>
          <p:cNvSpPr>
            <a:spLocks/>
          </p:cNvSpPr>
          <p:nvPr/>
        </p:nvSpPr>
        <p:spPr bwMode="auto">
          <a:xfrm>
            <a:off x="3068638" y="6018213"/>
            <a:ext cx="7937" cy="6350"/>
          </a:xfrm>
          <a:custGeom>
            <a:avLst/>
            <a:gdLst>
              <a:gd name="T0" fmla="*/ 2147483646 w 15"/>
              <a:gd name="T1" fmla="*/ 2147483646 h 13"/>
              <a:gd name="T2" fmla="*/ 2147483646 w 15"/>
              <a:gd name="T3" fmla="*/ 2147483646 h 13"/>
              <a:gd name="T4" fmla="*/ 2147483646 w 15"/>
              <a:gd name="T5" fmla="*/ 2147483646 h 13"/>
              <a:gd name="T6" fmla="*/ 2147483646 w 15"/>
              <a:gd name="T7" fmla="*/ 2147483646 h 13"/>
              <a:gd name="T8" fmla="*/ 2147483646 w 15"/>
              <a:gd name="T9" fmla="*/ 2147483646 h 13"/>
              <a:gd name="T10" fmla="*/ 2147483646 w 15"/>
              <a:gd name="T11" fmla="*/ 0 h 13"/>
              <a:gd name="T12" fmla="*/ 2147483646 w 15"/>
              <a:gd name="T13" fmla="*/ 2147483646 h 13"/>
              <a:gd name="T14" fmla="*/ 0 w 15"/>
              <a:gd name="T15" fmla="*/ 2147483646 h 13"/>
              <a:gd name="T16" fmla="*/ 2147483646 w 15"/>
              <a:gd name="T17" fmla="*/ 214748364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3">
                <a:moveTo>
                  <a:pt x="2" y="11"/>
                </a:moveTo>
                <a:lnTo>
                  <a:pt x="8" y="13"/>
                </a:lnTo>
                <a:lnTo>
                  <a:pt x="13" y="11"/>
                </a:lnTo>
                <a:lnTo>
                  <a:pt x="15" y="6"/>
                </a:lnTo>
                <a:lnTo>
                  <a:pt x="13" y="2"/>
                </a:lnTo>
                <a:lnTo>
                  <a:pt x="8" y="0"/>
                </a:lnTo>
                <a:lnTo>
                  <a:pt x="2" y="2"/>
                </a:lnTo>
                <a:lnTo>
                  <a:pt x="0" y="6"/>
                </a:lnTo>
                <a:lnTo>
                  <a:pt x="2" y="1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5" name="Freeform 862"/>
          <p:cNvSpPr>
            <a:spLocks/>
          </p:cNvSpPr>
          <p:nvPr/>
        </p:nvSpPr>
        <p:spPr bwMode="auto">
          <a:xfrm>
            <a:off x="3043238" y="6000750"/>
            <a:ext cx="46037" cy="34925"/>
          </a:xfrm>
          <a:custGeom>
            <a:avLst/>
            <a:gdLst>
              <a:gd name="T0" fmla="*/ 2147483646 w 85"/>
              <a:gd name="T1" fmla="*/ 2147483646 h 64"/>
              <a:gd name="T2" fmla="*/ 2147483646 w 85"/>
              <a:gd name="T3" fmla="*/ 2147483646 h 64"/>
              <a:gd name="T4" fmla="*/ 2147483646 w 85"/>
              <a:gd name="T5" fmla="*/ 2147483646 h 64"/>
              <a:gd name="T6" fmla="*/ 2147483646 w 85"/>
              <a:gd name="T7" fmla="*/ 2147483646 h 64"/>
              <a:gd name="T8" fmla="*/ 2147483646 w 85"/>
              <a:gd name="T9" fmla="*/ 2147483646 h 64"/>
              <a:gd name="T10" fmla="*/ 2147483646 w 85"/>
              <a:gd name="T11" fmla="*/ 2147483646 h 64"/>
              <a:gd name="T12" fmla="*/ 2147483646 w 85"/>
              <a:gd name="T13" fmla="*/ 2147483646 h 64"/>
              <a:gd name="T14" fmla="*/ 2147483646 w 85"/>
              <a:gd name="T15" fmla="*/ 2147483646 h 64"/>
              <a:gd name="T16" fmla="*/ 2147483646 w 85"/>
              <a:gd name="T17" fmla="*/ 2147483646 h 64"/>
              <a:gd name="T18" fmla="*/ 0 w 85"/>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64">
                <a:moveTo>
                  <a:pt x="48" y="62"/>
                </a:moveTo>
                <a:lnTo>
                  <a:pt x="59" y="64"/>
                </a:lnTo>
                <a:lnTo>
                  <a:pt x="71" y="59"/>
                </a:lnTo>
                <a:lnTo>
                  <a:pt x="80" y="52"/>
                </a:lnTo>
                <a:lnTo>
                  <a:pt x="85" y="43"/>
                </a:lnTo>
                <a:lnTo>
                  <a:pt x="85" y="33"/>
                </a:lnTo>
                <a:lnTo>
                  <a:pt x="80" y="23"/>
                </a:lnTo>
                <a:lnTo>
                  <a:pt x="72" y="15"/>
                </a:lnTo>
                <a:lnTo>
                  <a:pt x="61" y="1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6" name="Freeform 863"/>
          <p:cNvSpPr>
            <a:spLocks/>
          </p:cNvSpPr>
          <p:nvPr/>
        </p:nvSpPr>
        <p:spPr bwMode="auto">
          <a:xfrm>
            <a:off x="2967038" y="5989638"/>
            <a:ext cx="12700" cy="12700"/>
          </a:xfrm>
          <a:custGeom>
            <a:avLst/>
            <a:gdLst>
              <a:gd name="T0" fmla="*/ 2147483646 w 24"/>
              <a:gd name="T1" fmla="*/ 2147483646 h 25"/>
              <a:gd name="T2" fmla="*/ 2147483646 w 24"/>
              <a:gd name="T3" fmla="*/ 0 h 25"/>
              <a:gd name="T4" fmla="*/ 0 w 24"/>
              <a:gd name="T5" fmla="*/ 2147483646 h 25"/>
              <a:gd name="T6" fmla="*/ 0 60000 65536"/>
              <a:gd name="T7" fmla="*/ 0 60000 65536"/>
              <a:gd name="T8" fmla="*/ 0 60000 65536"/>
            </a:gdLst>
            <a:ahLst/>
            <a:cxnLst>
              <a:cxn ang="T6">
                <a:pos x="T0" y="T1"/>
              </a:cxn>
              <a:cxn ang="T7">
                <a:pos x="T2" y="T3"/>
              </a:cxn>
              <a:cxn ang="T8">
                <a:pos x="T4" y="T5"/>
              </a:cxn>
            </a:cxnLst>
            <a:rect l="0" t="0" r="r" b="b"/>
            <a:pathLst>
              <a:path w="24" h="25">
                <a:moveTo>
                  <a:pt x="24" y="3"/>
                </a:moveTo>
                <a:lnTo>
                  <a:pt x="3" y="0"/>
                </a:lnTo>
                <a:lnTo>
                  <a:pt x="0"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07" name="Line 864"/>
          <p:cNvSpPr>
            <a:spLocks noChangeShapeType="1"/>
          </p:cNvSpPr>
          <p:nvPr/>
        </p:nvSpPr>
        <p:spPr bwMode="auto">
          <a:xfrm flipH="1" flipV="1">
            <a:off x="2943225" y="5953125"/>
            <a:ext cx="15875"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08" name="Line 865"/>
          <p:cNvSpPr>
            <a:spLocks noChangeShapeType="1"/>
          </p:cNvSpPr>
          <p:nvPr/>
        </p:nvSpPr>
        <p:spPr bwMode="auto">
          <a:xfrm flipH="1" flipV="1">
            <a:off x="2903538" y="5913438"/>
            <a:ext cx="22225"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09" name="Line 866"/>
          <p:cNvSpPr>
            <a:spLocks noChangeShapeType="1"/>
          </p:cNvSpPr>
          <p:nvPr/>
        </p:nvSpPr>
        <p:spPr bwMode="auto">
          <a:xfrm flipH="1" flipV="1">
            <a:off x="2800350" y="5854700"/>
            <a:ext cx="88900" cy="682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10" name="Line 867"/>
          <p:cNvSpPr>
            <a:spLocks noChangeShapeType="1"/>
          </p:cNvSpPr>
          <p:nvPr/>
        </p:nvSpPr>
        <p:spPr bwMode="auto">
          <a:xfrm>
            <a:off x="2768600" y="5922963"/>
            <a:ext cx="1206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11" name="Freeform 868"/>
          <p:cNvSpPr>
            <a:spLocks/>
          </p:cNvSpPr>
          <p:nvPr/>
        </p:nvSpPr>
        <p:spPr bwMode="auto">
          <a:xfrm>
            <a:off x="2689225" y="5910263"/>
            <a:ext cx="47625" cy="22225"/>
          </a:xfrm>
          <a:custGeom>
            <a:avLst/>
            <a:gdLst>
              <a:gd name="T0" fmla="*/ 2147483646 w 90"/>
              <a:gd name="T1" fmla="*/ 2147483646 h 44"/>
              <a:gd name="T2" fmla="*/ 0 w 90"/>
              <a:gd name="T3" fmla="*/ 2147483646 h 44"/>
              <a:gd name="T4" fmla="*/ 0 w 90"/>
              <a:gd name="T5" fmla="*/ 0 h 44"/>
              <a:gd name="T6" fmla="*/ 2147483646 w 90"/>
              <a:gd name="T7" fmla="*/ 0 h 44"/>
              <a:gd name="T8" fmla="*/ 2147483646 w 90"/>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4">
                <a:moveTo>
                  <a:pt x="90" y="13"/>
                </a:moveTo>
                <a:lnTo>
                  <a:pt x="0" y="13"/>
                </a:lnTo>
                <a:lnTo>
                  <a:pt x="0" y="0"/>
                </a:lnTo>
                <a:lnTo>
                  <a:pt x="90" y="0"/>
                </a:lnTo>
                <a:lnTo>
                  <a:pt x="90" y="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2" name="Freeform 869"/>
          <p:cNvSpPr>
            <a:spLocks/>
          </p:cNvSpPr>
          <p:nvPr/>
        </p:nvSpPr>
        <p:spPr bwMode="auto">
          <a:xfrm>
            <a:off x="2736850" y="5970588"/>
            <a:ext cx="23813" cy="57150"/>
          </a:xfrm>
          <a:custGeom>
            <a:avLst/>
            <a:gdLst>
              <a:gd name="T0" fmla="*/ 0 w 46"/>
              <a:gd name="T1" fmla="*/ 0 h 109"/>
              <a:gd name="T2" fmla="*/ 2147483646 w 46"/>
              <a:gd name="T3" fmla="*/ 2147483646 h 109"/>
              <a:gd name="T4" fmla="*/ 2147483646 w 46"/>
              <a:gd name="T5" fmla="*/ 2147483646 h 109"/>
              <a:gd name="T6" fmla="*/ 2147483646 w 46"/>
              <a:gd name="T7" fmla="*/ 2147483646 h 109"/>
              <a:gd name="T8" fmla="*/ 0 w 46"/>
              <a:gd name="T9" fmla="*/ 2147483646 h 109"/>
              <a:gd name="T10" fmla="*/ 0 w 46"/>
              <a:gd name="T11" fmla="*/ 2147483646 h 109"/>
              <a:gd name="T12" fmla="*/ 2147483646 w 46"/>
              <a:gd name="T13" fmla="*/ 2147483646 h 109"/>
              <a:gd name="T14" fmla="*/ 2147483646 w 46"/>
              <a:gd name="T15" fmla="*/ 2147483646 h 109"/>
              <a:gd name="T16" fmla="*/ 2147483646 w 46"/>
              <a:gd name="T17" fmla="*/ 2147483646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9">
                <a:moveTo>
                  <a:pt x="0" y="0"/>
                </a:moveTo>
                <a:lnTo>
                  <a:pt x="35" y="11"/>
                </a:lnTo>
                <a:lnTo>
                  <a:pt x="30" y="19"/>
                </a:lnTo>
                <a:lnTo>
                  <a:pt x="30" y="109"/>
                </a:lnTo>
                <a:lnTo>
                  <a:pt x="0" y="109"/>
                </a:lnTo>
                <a:lnTo>
                  <a:pt x="0" y="31"/>
                </a:lnTo>
                <a:lnTo>
                  <a:pt x="46" y="4"/>
                </a:lnTo>
                <a:lnTo>
                  <a:pt x="46" y="19"/>
                </a:lnTo>
                <a:lnTo>
                  <a:pt x="3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3" name="Freeform 870"/>
          <p:cNvSpPr>
            <a:spLocks/>
          </p:cNvSpPr>
          <p:nvPr/>
        </p:nvSpPr>
        <p:spPr bwMode="auto">
          <a:xfrm>
            <a:off x="2752725" y="5991225"/>
            <a:ext cx="55563" cy="44450"/>
          </a:xfrm>
          <a:custGeom>
            <a:avLst/>
            <a:gdLst>
              <a:gd name="T0" fmla="*/ 0 w 105"/>
              <a:gd name="T1" fmla="*/ 0 h 83"/>
              <a:gd name="T2" fmla="*/ 2147483646 w 105"/>
              <a:gd name="T3" fmla="*/ 2147483646 h 83"/>
              <a:gd name="T4" fmla="*/ 2147483646 w 105"/>
              <a:gd name="T5" fmla="*/ 2147483646 h 83"/>
              <a:gd name="T6" fmla="*/ 2147483646 w 105"/>
              <a:gd name="T7" fmla="*/ 2147483646 h 83"/>
              <a:gd name="T8" fmla="*/ 2147483646 w 105"/>
              <a:gd name="T9" fmla="*/ 2147483646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83">
                <a:moveTo>
                  <a:pt x="0" y="0"/>
                </a:moveTo>
                <a:lnTo>
                  <a:pt x="105" y="50"/>
                </a:lnTo>
                <a:lnTo>
                  <a:pt x="105" y="56"/>
                </a:lnTo>
                <a:lnTo>
                  <a:pt x="15" y="56"/>
                </a:lnTo>
                <a:lnTo>
                  <a:pt x="15" y="8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4" name="Line 871"/>
          <p:cNvSpPr>
            <a:spLocks noChangeShapeType="1"/>
          </p:cNvSpPr>
          <p:nvPr/>
        </p:nvSpPr>
        <p:spPr bwMode="auto">
          <a:xfrm flipV="1">
            <a:off x="2744788" y="6027738"/>
            <a:ext cx="1587"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15" name="Freeform 872"/>
          <p:cNvSpPr>
            <a:spLocks/>
          </p:cNvSpPr>
          <p:nvPr/>
        </p:nvSpPr>
        <p:spPr bwMode="auto">
          <a:xfrm>
            <a:off x="2720975" y="5965825"/>
            <a:ext cx="15875" cy="69850"/>
          </a:xfrm>
          <a:custGeom>
            <a:avLst/>
            <a:gdLst>
              <a:gd name="T0" fmla="*/ 0 w 30"/>
              <a:gd name="T1" fmla="*/ 2147483646 h 131"/>
              <a:gd name="T2" fmla="*/ 0 w 30"/>
              <a:gd name="T3" fmla="*/ 2147483646 h 131"/>
              <a:gd name="T4" fmla="*/ 0 w 30"/>
              <a:gd name="T5" fmla="*/ 0 h 131"/>
              <a:gd name="T6" fmla="*/ 2147483646 w 30"/>
              <a:gd name="T7" fmla="*/ 2147483646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31">
                <a:moveTo>
                  <a:pt x="0" y="131"/>
                </a:moveTo>
                <a:lnTo>
                  <a:pt x="0" y="23"/>
                </a:lnTo>
                <a:lnTo>
                  <a:pt x="0" y="0"/>
                </a:lnTo>
                <a:lnTo>
                  <a:pt x="3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6" name="Freeform 873"/>
          <p:cNvSpPr>
            <a:spLocks/>
          </p:cNvSpPr>
          <p:nvPr/>
        </p:nvSpPr>
        <p:spPr bwMode="auto">
          <a:xfrm>
            <a:off x="2663825" y="5969000"/>
            <a:ext cx="47625" cy="11113"/>
          </a:xfrm>
          <a:custGeom>
            <a:avLst/>
            <a:gdLst>
              <a:gd name="T0" fmla="*/ 2147483646 w 90"/>
              <a:gd name="T1" fmla="*/ 2147483646 h 21"/>
              <a:gd name="T2" fmla="*/ 0 w 90"/>
              <a:gd name="T3" fmla="*/ 2147483646 h 21"/>
              <a:gd name="T4" fmla="*/ 2147483646 w 90"/>
              <a:gd name="T5" fmla="*/ 2147483646 h 21"/>
              <a:gd name="T6" fmla="*/ 2147483646 w 90"/>
              <a:gd name="T7" fmla="*/ 0 h 21"/>
              <a:gd name="T8" fmla="*/ 2147483646 w 90"/>
              <a:gd name="T9" fmla="*/ 0 h 21"/>
              <a:gd name="T10" fmla="*/ 2147483646 w 90"/>
              <a:gd name="T11" fmla="*/ 2147483646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21">
                <a:moveTo>
                  <a:pt x="90" y="21"/>
                </a:moveTo>
                <a:lnTo>
                  <a:pt x="0" y="21"/>
                </a:lnTo>
                <a:lnTo>
                  <a:pt x="13" y="21"/>
                </a:lnTo>
                <a:lnTo>
                  <a:pt x="13" y="0"/>
                </a:lnTo>
                <a:lnTo>
                  <a:pt x="37" y="0"/>
                </a:lnTo>
                <a:lnTo>
                  <a:pt x="37"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7" name="Freeform 875"/>
          <p:cNvSpPr>
            <a:spLocks/>
          </p:cNvSpPr>
          <p:nvPr/>
        </p:nvSpPr>
        <p:spPr bwMode="auto">
          <a:xfrm>
            <a:off x="2663825" y="5980113"/>
            <a:ext cx="41275" cy="47625"/>
          </a:xfrm>
          <a:custGeom>
            <a:avLst/>
            <a:gdLst>
              <a:gd name="T0" fmla="*/ 0 w 76"/>
              <a:gd name="T1" fmla="*/ 0 h 90"/>
              <a:gd name="T2" fmla="*/ 0 w 76"/>
              <a:gd name="T3" fmla="*/ 2147483646 h 90"/>
              <a:gd name="T4" fmla="*/ 2147483646 w 76"/>
              <a:gd name="T5" fmla="*/ 2147483646 h 90"/>
              <a:gd name="T6" fmla="*/ 2147483646 w 76"/>
              <a:gd name="T7" fmla="*/ 2147483646 h 90"/>
              <a:gd name="T8" fmla="*/ 2147483646 w 76"/>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0">
                <a:moveTo>
                  <a:pt x="0" y="0"/>
                </a:moveTo>
                <a:lnTo>
                  <a:pt x="0" y="90"/>
                </a:lnTo>
                <a:lnTo>
                  <a:pt x="46" y="90"/>
                </a:lnTo>
                <a:lnTo>
                  <a:pt x="76" y="12"/>
                </a:lnTo>
                <a:lnTo>
                  <a:pt x="7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18" name="Line 876"/>
          <p:cNvSpPr>
            <a:spLocks noChangeShapeType="1"/>
          </p:cNvSpPr>
          <p:nvPr/>
        </p:nvSpPr>
        <p:spPr bwMode="auto">
          <a:xfrm flipV="1">
            <a:off x="2689225" y="5910263"/>
            <a:ext cx="158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19" name="Freeform 877"/>
          <p:cNvSpPr>
            <a:spLocks/>
          </p:cNvSpPr>
          <p:nvPr/>
        </p:nvSpPr>
        <p:spPr bwMode="auto">
          <a:xfrm>
            <a:off x="2700338" y="5902325"/>
            <a:ext cx="4762" cy="7938"/>
          </a:xfrm>
          <a:custGeom>
            <a:avLst/>
            <a:gdLst>
              <a:gd name="T0" fmla="*/ 0 w 8"/>
              <a:gd name="T1" fmla="*/ 2147483646 h 13"/>
              <a:gd name="T2" fmla="*/ 0 w 8"/>
              <a:gd name="T3" fmla="*/ 0 h 13"/>
              <a:gd name="T4" fmla="*/ 2147483646 w 8"/>
              <a:gd name="T5" fmla="*/ 0 h 13"/>
              <a:gd name="T6" fmla="*/ 2147483646 w 8"/>
              <a:gd name="T7" fmla="*/ 2147483646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0" y="0"/>
                </a:lnTo>
                <a:lnTo>
                  <a:pt x="8" y="0"/>
                </a:lnTo>
                <a:lnTo>
                  <a:pt x="8"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0" name="Line 878"/>
          <p:cNvSpPr>
            <a:spLocks noChangeShapeType="1"/>
          </p:cNvSpPr>
          <p:nvPr/>
        </p:nvSpPr>
        <p:spPr bwMode="auto">
          <a:xfrm>
            <a:off x="2679700" y="6035675"/>
            <a:ext cx="1588"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21" name="Freeform 879"/>
          <p:cNvSpPr>
            <a:spLocks/>
          </p:cNvSpPr>
          <p:nvPr/>
        </p:nvSpPr>
        <p:spPr bwMode="auto">
          <a:xfrm>
            <a:off x="2663825" y="5980113"/>
            <a:ext cx="582613" cy="82550"/>
          </a:xfrm>
          <a:custGeom>
            <a:avLst/>
            <a:gdLst>
              <a:gd name="T0" fmla="*/ 0 w 1100"/>
              <a:gd name="T1" fmla="*/ 2147483646 h 155"/>
              <a:gd name="T2" fmla="*/ 2147483646 w 1100"/>
              <a:gd name="T3" fmla="*/ 2147483646 h 155"/>
              <a:gd name="T4" fmla="*/ 2147483646 w 1100"/>
              <a:gd name="T5" fmla="*/ 2147483646 h 155"/>
              <a:gd name="T6" fmla="*/ 2147483646 w 1100"/>
              <a:gd name="T7" fmla="*/ 2147483646 h 155"/>
              <a:gd name="T8" fmla="*/ 2147483646 w 1100"/>
              <a:gd name="T9" fmla="*/ 2147483646 h 155"/>
              <a:gd name="T10" fmla="*/ 2147483646 w 1100"/>
              <a:gd name="T11" fmla="*/ 2147483646 h 155"/>
              <a:gd name="T12" fmla="*/ 2147483646 w 1100"/>
              <a:gd name="T13" fmla="*/ 2147483646 h 155"/>
              <a:gd name="T14" fmla="*/ 2147483646 w 1100"/>
              <a:gd name="T15" fmla="*/ 2147483646 h 155"/>
              <a:gd name="T16" fmla="*/ 2147483646 w 1100"/>
              <a:gd name="T17" fmla="*/ 2147483646 h 155"/>
              <a:gd name="T18" fmla="*/ 2147483646 w 1100"/>
              <a:gd name="T19" fmla="*/ 2147483646 h 155"/>
              <a:gd name="T20" fmla="*/ 2147483646 w 1100"/>
              <a:gd name="T21" fmla="*/ 2147483646 h 155"/>
              <a:gd name="T22" fmla="*/ 2147483646 w 1100"/>
              <a:gd name="T23" fmla="*/ 2147483646 h 155"/>
              <a:gd name="T24" fmla="*/ 2147483646 w 1100"/>
              <a:gd name="T25" fmla="*/ 2147483646 h 155"/>
              <a:gd name="T26" fmla="*/ 2147483646 w 1100"/>
              <a:gd name="T27" fmla="*/ 2147483646 h 155"/>
              <a:gd name="T28" fmla="*/ 2147483646 w 1100"/>
              <a:gd name="T29" fmla="*/ 2147483646 h 155"/>
              <a:gd name="T30" fmla="*/ 2147483646 w 1100"/>
              <a:gd name="T31" fmla="*/ 2147483646 h 155"/>
              <a:gd name="T32" fmla="*/ 2147483646 w 1100"/>
              <a:gd name="T33" fmla="*/ 2147483646 h 155"/>
              <a:gd name="T34" fmla="*/ 2147483646 w 1100"/>
              <a:gd name="T35" fmla="*/ 2147483646 h 155"/>
              <a:gd name="T36" fmla="*/ 2147483646 w 1100"/>
              <a:gd name="T37" fmla="*/ 2147483646 h 155"/>
              <a:gd name="T38" fmla="*/ 2147483646 w 1100"/>
              <a:gd name="T39" fmla="*/ 2147483646 h 155"/>
              <a:gd name="T40" fmla="*/ 2147483646 w 1100"/>
              <a:gd name="T41" fmla="*/ 2147483646 h 155"/>
              <a:gd name="T42" fmla="*/ 2147483646 w 1100"/>
              <a:gd name="T43" fmla="*/ 2147483646 h 155"/>
              <a:gd name="T44" fmla="*/ 2147483646 w 1100"/>
              <a:gd name="T45" fmla="*/ 2147483646 h 155"/>
              <a:gd name="T46" fmla="*/ 2147483646 w 1100"/>
              <a:gd name="T47" fmla="*/ 2147483646 h 155"/>
              <a:gd name="T48" fmla="*/ 2147483646 w 1100"/>
              <a:gd name="T49" fmla="*/ 2147483646 h 155"/>
              <a:gd name="T50" fmla="*/ 2147483646 w 1100"/>
              <a:gd name="T51" fmla="*/ 2147483646 h 155"/>
              <a:gd name="T52" fmla="*/ 2147483646 w 1100"/>
              <a:gd name="T53" fmla="*/ 2147483646 h 155"/>
              <a:gd name="T54" fmla="*/ 2147483646 w 1100"/>
              <a:gd name="T55" fmla="*/ 2147483646 h 155"/>
              <a:gd name="T56" fmla="*/ 2147483646 w 1100"/>
              <a:gd name="T57" fmla="*/ 0 h 155"/>
              <a:gd name="T58" fmla="*/ 2147483646 w 1100"/>
              <a:gd name="T59" fmla="*/ 2147483646 h 155"/>
              <a:gd name="T60" fmla="*/ 2147483646 w 1100"/>
              <a:gd name="T61" fmla="*/ 2147483646 h 155"/>
              <a:gd name="T62" fmla="*/ 2147483646 w 1100"/>
              <a:gd name="T63" fmla="*/ 2147483646 h 155"/>
              <a:gd name="T64" fmla="*/ 2147483646 w 1100"/>
              <a:gd name="T65" fmla="*/ 2147483646 h 155"/>
              <a:gd name="T66" fmla="*/ 2147483646 w 1100"/>
              <a:gd name="T67" fmla="*/ 2147483646 h 155"/>
              <a:gd name="T68" fmla="*/ 2147483646 w 1100"/>
              <a:gd name="T69" fmla="*/ 2147483646 h 155"/>
              <a:gd name="T70" fmla="*/ 2147483646 w 1100"/>
              <a:gd name="T71" fmla="*/ 2147483646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0" h="155">
                <a:moveTo>
                  <a:pt x="0" y="104"/>
                </a:moveTo>
                <a:lnTo>
                  <a:pt x="929" y="104"/>
                </a:lnTo>
                <a:lnTo>
                  <a:pt x="941" y="123"/>
                </a:lnTo>
                <a:lnTo>
                  <a:pt x="958" y="139"/>
                </a:lnTo>
                <a:lnTo>
                  <a:pt x="979" y="149"/>
                </a:lnTo>
                <a:lnTo>
                  <a:pt x="1003" y="155"/>
                </a:lnTo>
                <a:lnTo>
                  <a:pt x="1027" y="155"/>
                </a:lnTo>
                <a:lnTo>
                  <a:pt x="1052" y="149"/>
                </a:lnTo>
                <a:lnTo>
                  <a:pt x="1071" y="139"/>
                </a:lnTo>
                <a:lnTo>
                  <a:pt x="1091" y="123"/>
                </a:lnTo>
                <a:lnTo>
                  <a:pt x="1100" y="104"/>
                </a:lnTo>
                <a:lnTo>
                  <a:pt x="1100" y="102"/>
                </a:lnTo>
                <a:lnTo>
                  <a:pt x="1054" y="98"/>
                </a:lnTo>
                <a:lnTo>
                  <a:pt x="1056" y="96"/>
                </a:lnTo>
                <a:lnTo>
                  <a:pt x="1047" y="104"/>
                </a:lnTo>
                <a:lnTo>
                  <a:pt x="1033" y="113"/>
                </a:lnTo>
                <a:lnTo>
                  <a:pt x="1015" y="116"/>
                </a:lnTo>
                <a:lnTo>
                  <a:pt x="997" y="113"/>
                </a:lnTo>
                <a:lnTo>
                  <a:pt x="980" y="104"/>
                </a:lnTo>
                <a:lnTo>
                  <a:pt x="973" y="90"/>
                </a:lnTo>
                <a:lnTo>
                  <a:pt x="969" y="76"/>
                </a:lnTo>
                <a:lnTo>
                  <a:pt x="974" y="62"/>
                </a:lnTo>
                <a:lnTo>
                  <a:pt x="984" y="50"/>
                </a:lnTo>
                <a:lnTo>
                  <a:pt x="998" y="40"/>
                </a:lnTo>
                <a:lnTo>
                  <a:pt x="1015" y="38"/>
                </a:lnTo>
                <a:lnTo>
                  <a:pt x="1033" y="38"/>
                </a:lnTo>
                <a:lnTo>
                  <a:pt x="1059" y="8"/>
                </a:lnTo>
                <a:lnTo>
                  <a:pt x="1038" y="1"/>
                </a:lnTo>
                <a:lnTo>
                  <a:pt x="1015" y="0"/>
                </a:lnTo>
                <a:lnTo>
                  <a:pt x="990" y="2"/>
                </a:lnTo>
                <a:lnTo>
                  <a:pt x="969" y="8"/>
                </a:lnTo>
                <a:lnTo>
                  <a:pt x="950" y="21"/>
                </a:lnTo>
                <a:lnTo>
                  <a:pt x="935" y="38"/>
                </a:lnTo>
                <a:lnTo>
                  <a:pt x="926" y="59"/>
                </a:lnTo>
                <a:lnTo>
                  <a:pt x="923" y="82"/>
                </a:lnTo>
                <a:lnTo>
                  <a:pt x="929" y="1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2" name="Freeform 880"/>
          <p:cNvSpPr>
            <a:spLocks/>
          </p:cNvSpPr>
          <p:nvPr/>
        </p:nvSpPr>
        <p:spPr bwMode="auto">
          <a:xfrm>
            <a:off x="3128963" y="6000750"/>
            <a:ext cx="30162" cy="34925"/>
          </a:xfrm>
          <a:custGeom>
            <a:avLst/>
            <a:gdLst>
              <a:gd name="T0" fmla="*/ 0 w 56"/>
              <a:gd name="T1" fmla="*/ 2147483646 h 66"/>
              <a:gd name="T2" fmla="*/ 0 w 56"/>
              <a:gd name="T3" fmla="*/ 0 h 66"/>
              <a:gd name="T4" fmla="*/ 2147483646 w 56"/>
              <a:gd name="T5" fmla="*/ 0 h 66"/>
              <a:gd name="T6" fmla="*/ 0 60000 65536"/>
              <a:gd name="T7" fmla="*/ 0 60000 65536"/>
              <a:gd name="T8" fmla="*/ 0 60000 65536"/>
            </a:gdLst>
            <a:ahLst/>
            <a:cxnLst>
              <a:cxn ang="T6">
                <a:pos x="T0" y="T1"/>
              </a:cxn>
              <a:cxn ang="T7">
                <a:pos x="T2" y="T3"/>
              </a:cxn>
              <a:cxn ang="T8">
                <a:pos x="T4" y="T5"/>
              </a:cxn>
            </a:cxnLst>
            <a:rect l="0" t="0" r="r" b="b"/>
            <a:pathLst>
              <a:path w="56" h="66">
                <a:moveTo>
                  <a:pt x="0" y="66"/>
                </a:moveTo>
                <a:lnTo>
                  <a:pt x="0" y="0"/>
                </a:lnTo>
                <a:lnTo>
                  <a:pt x="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3" name="Freeform 881"/>
          <p:cNvSpPr>
            <a:spLocks/>
          </p:cNvSpPr>
          <p:nvPr/>
        </p:nvSpPr>
        <p:spPr bwMode="auto">
          <a:xfrm>
            <a:off x="3186113" y="5929313"/>
            <a:ext cx="106362" cy="106362"/>
          </a:xfrm>
          <a:custGeom>
            <a:avLst/>
            <a:gdLst>
              <a:gd name="T0" fmla="*/ 2147483646 w 201"/>
              <a:gd name="T1" fmla="*/ 2147483646 h 200"/>
              <a:gd name="T2" fmla="*/ 2147483646 w 201"/>
              <a:gd name="T3" fmla="*/ 2147483646 h 200"/>
              <a:gd name="T4" fmla="*/ 2147483646 w 201"/>
              <a:gd name="T5" fmla="*/ 2147483646 h 200"/>
              <a:gd name="T6" fmla="*/ 2147483646 w 201"/>
              <a:gd name="T7" fmla="*/ 2147483646 h 200"/>
              <a:gd name="T8" fmla="*/ 2147483646 w 201"/>
              <a:gd name="T9" fmla="*/ 2147483646 h 200"/>
              <a:gd name="T10" fmla="*/ 2147483646 w 201"/>
              <a:gd name="T11" fmla="*/ 2147483646 h 200"/>
              <a:gd name="T12" fmla="*/ 2147483646 w 201"/>
              <a:gd name="T13" fmla="*/ 2147483646 h 200"/>
              <a:gd name="T14" fmla="*/ 2147483646 w 201"/>
              <a:gd name="T15" fmla="*/ 2147483646 h 200"/>
              <a:gd name="T16" fmla="*/ 0 w 201"/>
              <a:gd name="T17" fmla="*/ 2147483646 h 200"/>
              <a:gd name="T18" fmla="*/ 0 w 201"/>
              <a:gd name="T19" fmla="*/ 2147483646 h 200"/>
              <a:gd name="T20" fmla="*/ 2147483646 w 201"/>
              <a:gd name="T21" fmla="*/ 2147483646 h 200"/>
              <a:gd name="T22" fmla="*/ 2147483646 w 201"/>
              <a:gd name="T23" fmla="*/ 2147483646 h 200"/>
              <a:gd name="T24" fmla="*/ 2147483646 w 201"/>
              <a:gd name="T25" fmla="*/ 2147483646 h 200"/>
              <a:gd name="T26" fmla="*/ 2147483646 w 201"/>
              <a:gd name="T27" fmla="*/ 2147483646 h 200"/>
              <a:gd name="T28" fmla="*/ 2147483646 w 201"/>
              <a:gd name="T29" fmla="*/ 2147483646 h 200"/>
              <a:gd name="T30" fmla="*/ 2147483646 w 201"/>
              <a:gd name="T31" fmla="*/ 2147483646 h 200"/>
              <a:gd name="T32" fmla="*/ 2147483646 w 201"/>
              <a:gd name="T33" fmla="*/ 2147483646 h 200"/>
              <a:gd name="T34" fmla="*/ 2147483646 w 201"/>
              <a:gd name="T35" fmla="*/ 2147483646 h 200"/>
              <a:gd name="T36" fmla="*/ 2147483646 w 201"/>
              <a:gd name="T37" fmla="*/ 2147483646 h 200"/>
              <a:gd name="T38" fmla="*/ 2147483646 w 201"/>
              <a:gd name="T39" fmla="*/ 2147483646 h 200"/>
              <a:gd name="T40" fmla="*/ 2147483646 w 201"/>
              <a:gd name="T41" fmla="*/ 2147483646 h 200"/>
              <a:gd name="T42" fmla="*/ 2147483646 w 201"/>
              <a:gd name="T43" fmla="*/ 2147483646 h 200"/>
              <a:gd name="T44" fmla="*/ 2147483646 w 201"/>
              <a:gd name="T45" fmla="*/ 2147483646 h 200"/>
              <a:gd name="T46" fmla="*/ 2147483646 w 201"/>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1" h="200">
                <a:moveTo>
                  <a:pt x="29" y="134"/>
                </a:moveTo>
                <a:lnTo>
                  <a:pt x="46" y="136"/>
                </a:lnTo>
                <a:lnTo>
                  <a:pt x="47" y="134"/>
                </a:lnTo>
                <a:lnTo>
                  <a:pt x="46" y="136"/>
                </a:lnTo>
                <a:lnTo>
                  <a:pt x="37" y="148"/>
                </a:lnTo>
                <a:lnTo>
                  <a:pt x="24" y="148"/>
                </a:lnTo>
                <a:lnTo>
                  <a:pt x="12" y="151"/>
                </a:lnTo>
                <a:lnTo>
                  <a:pt x="4" y="159"/>
                </a:lnTo>
                <a:lnTo>
                  <a:pt x="0" y="169"/>
                </a:lnTo>
                <a:lnTo>
                  <a:pt x="0" y="179"/>
                </a:lnTo>
                <a:lnTo>
                  <a:pt x="4" y="188"/>
                </a:lnTo>
                <a:lnTo>
                  <a:pt x="12" y="195"/>
                </a:lnTo>
                <a:lnTo>
                  <a:pt x="25" y="200"/>
                </a:lnTo>
                <a:lnTo>
                  <a:pt x="37" y="198"/>
                </a:lnTo>
                <a:lnTo>
                  <a:pt x="47" y="194"/>
                </a:lnTo>
                <a:lnTo>
                  <a:pt x="55" y="185"/>
                </a:lnTo>
                <a:lnTo>
                  <a:pt x="59" y="175"/>
                </a:lnTo>
                <a:lnTo>
                  <a:pt x="56" y="167"/>
                </a:lnTo>
                <a:lnTo>
                  <a:pt x="68" y="154"/>
                </a:lnTo>
                <a:lnTo>
                  <a:pt x="85" y="134"/>
                </a:lnTo>
                <a:lnTo>
                  <a:pt x="97" y="121"/>
                </a:lnTo>
                <a:lnTo>
                  <a:pt x="174" y="31"/>
                </a:lnTo>
                <a:lnTo>
                  <a:pt x="201" y="32"/>
                </a:lnTo>
                <a:lnTo>
                  <a:pt x="2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4" name="Freeform 882"/>
          <p:cNvSpPr>
            <a:spLocks/>
          </p:cNvSpPr>
          <p:nvPr/>
        </p:nvSpPr>
        <p:spPr bwMode="auto">
          <a:xfrm>
            <a:off x="3292475" y="5940425"/>
            <a:ext cx="15875" cy="12700"/>
          </a:xfrm>
          <a:custGeom>
            <a:avLst/>
            <a:gdLst>
              <a:gd name="T0" fmla="*/ 2147483646 w 30"/>
              <a:gd name="T1" fmla="*/ 2147483646 h 26"/>
              <a:gd name="T2" fmla="*/ 2147483646 w 30"/>
              <a:gd name="T3" fmla="*/ 2147483646 h 26"/>
              <a:gd name="T4" fmla="*/ 0 w 30"/>
              <a:gd name="T5" fmla="*/ 2147483646 h 26"/>
              <a:gd name="T6" fmla="*/ 2147483646 w 30"/>
              <a:gd name="T7" fmla="*/ 2147483646 h 26"/>
              <a:gd name="T8" fmla="*/ 2147483646 w 30"/>
              <a:gd name="T9" fmla="*/ 2147483646 h 26"/>
              <a:gd name="T10" fmla="*/ 2147483646 w 30"/>
              <a:gd name="T11" fmla="*/ 2147483646 h 26"/>
              <a:gd name="T12" fmla="*/ 2147483646 w 30"/>
              <a:gd name="T13" fmla="*/ 2147483646 h 26"/>
              <a:gd name="T14" fmla="*/ 2147483646 w 30"/>
              <a:gd name="T15" fmla="*/ 2147483646 h 26"/>
              <a:gd name="T16" fmla="*/ 2147483646 w 30"/>
              <a:gd name="T17" fmla="*/ 2147483646 h 26"/>
              <a:gd name="T18" fmla="*/ 2147483646 w 30"/>
              <a:gd name="T19" fmla="*/ 2147483646 h 26"/>
              <a:gd name="T20" fmla="*/ 2147483646 w 30"/>
              <a:gd name="T21" fmla="*/ 2147483646 h 26"/>
              <a:gd name="T22" fmla="*/ 2147483646 w 30"/>
              <a:gd name="T23" fmla="*/ 0 h 26"/>
              <a:gd name="T24" fmla="*/ 2147483646 w 30"/>
              <a:gd name="T25" fmla="*/ 214748364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6">
                <a:moveTo>
                  <a:pt x="7" y="1"/>
                </a:moveTo>
                <a:lnTo>
                  <a:pt x="2" y="7"/>
                </a:lnTo>
                <a:lnTo>
                  <a:pt x="0" y="13"/>
                </a:lnTo>
                <a:lnTo>
                  <a:pt x="2" y="20"/>
                </a:lnTo>
                <a:lnTo>
                  <a:pt x="7" y="25"/>
                </a:lnTo>
                <a:lnTo>
                  <a:pt x="15" y="26"/>
                </a:lnTo>
                <a:lnTo>
                  <a:pt x="24" y="25"/>
                </a:lnTo>
                <a:lnTo>
                  <a:pt x="29" y="20"/>
                </a:lnTo>
                <a:lnTo>
                  <a:pt x="30" y="13"/>
                </a:lnTo>
                <a:lnTo>
                  <a:pt x="29" y="7"/>
                </a:lnTo>
                <a:lnTo>
                  <a:pt x="24" y="1"/>
                </a:lnTo>
                <a:lnTo>
                  <a:pt x="15" y="0"/>
                </a:lnTo>
                <a:lnTo>
                  <a:pt x="7"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5" name="Freeform 883"/>
          <p:cNvSpPr>
            <a:spLocks/>
          </p:cNvSpPr>
          <p:nvPr/>
        </p:nvSpPr>
        <p:spPr bwMode="auto">
          <a:xfrm>
            <a:off x="3281363" y="5918200"/>
            <a:ext cx="63500" cy="136525"/>
          </a:xfrm>
          <a:custGeom>
            <a:avLst/>
            <a:gdLst>
              <a:gd name="T0" fmla="*/ 0 w 120"/>
              <a:gd name="T1" fmla="*/ 2147483646 h 258"/>
              <a:gd name="T2" fmla="*/ 2147483646 w 120"/>
              <a:gd name="T3" fmla="*/ 0 h 258"/>
              <a:gd name="T4" fmla="*/ 2147483646 w 120"/>
              <a:gd name="T5" fmla="*/ 2147483646 h 258"/>
              <a:gd name="T6" fmla="*/ 2147483646 w 120"/>
              <a:gd name="T7" fmla="*/ 2147483646 h 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258">
                <a:moveTo>
                  <a:pt x="0" y="44"/>
                </a:moveTo>
                <a:lnTo>
                  <a:pt x="39" y="0"/>
                </a:lnTo>
                <a:lnTo>
                  <a:pt x="120" y="71"/>
                </a:lnTo>
                <a:lnTo>
                  <a:pt x="120" y="25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6" name="Freeform 884"/>
          <p:cNvSpPr>
            <a:spLocks/>
          </p:cNvSpPr>
          <p:nvPr/>
        </p:nvSpPr>
        <p:spPr bwMode="auto">
          <a:xfrm>
            <a:off x="3246438" y="6034088"/>
            <a:ext cx="98425" cy="11112"/>
          </a:xfrm>
          <a:custGeom>
            <a:avLst/>
            <a:gdLst>
              <a:gd name="T0" fmla="*/ 2147483646 w 186"/>
              <a:gd name="T1" fmla="*/ 2147483646 h 21"/>
              <a:gd name="T2" fmla="*/ 2147483646 w 186"/>
              <a:gd name="T3" fmla="*/ 2147483646 h 21"/>
              <a:gd name="T4" fmla="*/ 2147483646 w 186"/>
              <a:gd name="T5" fmla="*/ 2147483646 h 21"/>
              <a:gd name="T6" fmla="*/ 0 w 186"/>
              <a:gd name="T7" fmla="*/ 0 h 21"/>
              <a:gd name="T8" fmla="*/ 0 w 186"/>
              <a:gd name="T9" fmla="*/ 2147483646 h 21"/>
              <a:gd name="T10" fmla="*/ 2147483646 w 186"/>
              <a:gd name="T11" fmla="*/ 2147483646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21">
                <a:moveTo>
                  <a:pt x="186" y="21"/>
                </a:moveTo>
                <a:lnTo>
                  <a:pt x="126" y="14"/>
                </a:lnTo>
                <a:lnTo>
                  <a:pt x="9" y="2"/>
                </a:lnTo>
                <a:lnTo>
                  <a:pt x="0" y="0"/>
                </a:lnTo>
                <a:lnTo>
                  <a:pt x="0" y="2"/>
                </a:lnTo>
                <a:lnTo>
                  <a:pt x="9"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7" name="Freeform 885"/>
          <p:cNvSpPr>
            <a:spLocks/>
          </p:cNvSpPr>
          <p:nvPr/>
        </p:nvSpPr>
        <p:spPr bwMode="auto">
          <a:xfrm>
            <a:off x="3222625" y="6010275"/>
            <a:ext cx="26988" cy="7938"/>
          </a:xfrm>
          <a:custGeom>
            <a:avLst/>
            <a:gdLst>
              <a:gd name="T0" fmla="*/ 2147483646 w 52"/>
              <a:gd name="T1" fmla="*/ 2147483646 h 13"/>
              <a:gd name="T2" fmla="*/ 2147483646 w 52"/>
              <a:gd name="T3" fmla="*/ 2147483646 h 13"/>
              <a:gd name="T4" fmla="*/ 2147483646 w 52"/>
              <a:gd name="T5" fmla="*/ 2147483646 h 13"/>
              <a:gd name="T6" fmla="*/ 0 w 52"/>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3">
                <a:moveTo>
                  <a:pt x="52" y="13"/>
                </a:moveTo>
                <a:lnTo>
                  <a:pt x="5" y="6"/>
                </a:lnTo>
                <a:lnTo>
                  <a:pt x="5" y="1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28" name="Line 886"/>
          <p:cNvSpPr>
            <a:spLocks noChangeShapeType="1"/>
          </p:cNvSpPr>
          <p:nvPr/>
        </p:nvSpPr>
        <p:spPr bwMode="auto">
          <a:xfrm flipH="1">
            <a:off x="3222625" y="601662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29" name="Line 887"/>
          <p:cNvSpPr>
            <a:spLocks noChangeShapeType="1"/>
          </p:cNvSpPr>
          <p:nvPr/>
        </p:nvSpPr>
        <p:spPr bwMode="auto">
          <a:xfrm flipV="1">
            <a:off x="3211513" y="6018213"/>
            <a:ext cx="4762"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30" name="Freeform 888"/>
          <p:cNvSpPr>
            <a:spLocks/>
          </p:cNvSpPr>
          <p:nvPr/>
        </p:nvSpPr>
        <p:spPr bwMode="auto">
          <a:xfrm>
            <a:off x="3198813" y="6007100"/>
            <a:ext cx="12700" cy="14288"/>
          </a:xfrm>
          <a:custGeom>
            <a:avLst/>
            <a:gdLst>
              <a:gd name="T0" fmla="*/ 2147483646 w 24"/>
              <a:gd name="T1" fmla="*/ 2147483646 h 27"/>
              <a:gd name="T2" fmla="*/ 0 w 24"/>
              <a:gd name="T3" fmla="*/ 2147483646 h 27"/>
              <a:gd name="T4" fmla="*/ 2147483646 w 24"/>
              <a:gd name="T5" fmla="*/ 0 h 27"/>
              <a:gd name="T6" fmla="*/ 0 60000 65536"/>
              <a:gd name="T7" fmla="*/ 0 60000 65536"/>
              <a:gd name="T8" fmla="*/ 0 60000 65536"/>
            </a:gdLst>
            <a:ahLst/>
            <a:cxnLst>
              <a:cxn ang="T6">
                <a:pos x="T0" y="T1"/>
              </a:cxn>
              <a:cxn ang="T7">
                <a:pos x="T2" y="T3"/>
              </a:cxn>
              <a:cxn ang="T8">
                <a:pos x="T4" y="T5"/>
              </a:cxn>
            </a:cxnLst>
            <a:rect l="0" t="0" r="r" b="b"/>
            <a:pathLst>
              <a:path w="24" h="27">
                <a:moveTo>
                  <a:pt x="24" y="27"/>
                </a:moveTo>
                <a:lnTo>
                  <a:pt x="0" y="12"/>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1" name="Freeform 889"/>
          <p:cNvSpPr>
            <a:spLocks/>
          </p:cNvSpPr>
          <p:nvPr/>
        </p:nvSpPr>
        <p:spPr bwMode="auto">
          <a:xfrm>
            <a:off x="3236913" y="5992813"/>
            <a:ext cx="9525" cy="15875"/>
          </a:xfrm>
          <a:custGeom>
            <a:avLst/>
            <a:gdLst>
              <a:gd name="T0" fmla="*/ 2147483646 w 17"/>
              <a:gd name="T1" fmla="*/ 2147483646 h 28"/>
              <a:gd name="T2" fmla="*/ 2147483646 w 17"/>
              <a:gd name="T3" fmla="*/ 2147483646 h 28"/>
              <a:gd name="T4" fmla="*/ 0 w 17"/>
              <a:gd name="T5" fmla="*/ 0 h 28"/>
              <a:gd name="T6" fmla="*/ 0 60000 65536"/>
              <a:gd name="T7" fmla="*/ 0 60000 65536"/>
              <a:gd name="T8" fmla="*/ 0 60000 65536"/>
            </a:gdLst>
            <a:ahLst/>
            <a:cxnLst>
              <a:cxn ang="T6">
                <a:pos x="T0" y="T1"/>
              </a:cxn>
              <a:cxn ang="T7">
                <a:pos x="T2" y="T3"/>
              </a:cxn>
              <a:cxn ang="T8">
                <a:pos x="T4" y="T5"/>
              </a:cxn>
            </a:cxnLst>
            <a:rect l="0" t="0" r="r" b="b"/>
            <a:pathLst>
              <a:path w="17" h="28">
                <a:moveTo>
                  <a:pt x="17" y="28"/>
                </a:moveTo>
                <a:lnTo>
                  <a:pt x="10" y="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2" name="Freeform 890"/>
          <p:cNvSpPr>
            <a:spLocks/>
          </p:cNvSpPr>
          <p:nvPr/>
        </p:nvSpPr>
        <p:spPr bwMode="auto">
          <a:xfrm>
            <a:off x="3243263" y="6000750"/>
            <a:ext cx="22225" cy="17463"/>
          </a:xfrm>
          <a:custGeom>
            <a:avLst/>
            <a:gdLst>
              <a:gd name="T0" fmla="*/ 0 w 43"/>
              <a:gd name="T1" fmla="*/ 0 h 35"/>
              <a:gd name="T2" fmla="*/ 2147483646 w 43"/>
              <a:gd name="T3" fmla="*/ 0 h 35"/>
              <a:gd name="T4" fmla="*/ 2147483646 w 43"/>
              <a:gd name="T5" fmla="*/ 2147483646 h 35"/>
              <a:gd name="T6" fmla="*/ 2147483646 w 43"/>
              <a:gd name="T7" fmla="*/ 2147483646 h 35"/>
              <a:gd name="T8" fmla="*/ 2147483646 w 43"/>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5">
                <a:moveTo>
                  <a:pt x="0" y="0"/>
                </a:moveTo>
                <a:lnTo>
                  <a:pt x="43" y="0"/>
                </a:lnTo>
                <a:lnTo>
                  <a:pt x="43" y="35"/>
                </a:lnTo>
                <a:lnTo>
                  <a:pt x="13" y="33"/>
                </a:lnTo>
                <a:lnTo>
                  <a:pt x="7"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3" name="Freeform 891"/>
          <p:cNvSpPr>
            <a:spLocks/>
          </p:cNvSpPr>
          <p:nvPr/>
        </p:nvSpPr>
        <p:spPr bwMode="auto">
          <a:xfrm>
            <a:off x="3265488" y="5942013"/>
            <a:ext cx="15875" cy="79375"/>
          </a:xfrm>
          <a:custGeom>
            <a:avLst/>
            <a:gdLst>
              <a:gd name="T0" fmla="*/ 0 w 30"/>
              <a:gd name="T1" fmla="*/ 2147483646 h 149"/>
              <a:gd name="T2" fmla="*/ 2147483646 w 30"/>
              <a:gd name="T3" fmla="*/ 2147483646 h 149"/>
              <a:gd name="T4" fmla="*/ 2147483646 w 30"/>
              <a:gd name="T5" fmla="*/ 0 h 149"/>
              <a:gd name="T6" fmla="*/ 2147483646 w 30"/>
              <a:gd name="T7" fmla="*/ 2147483646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49">
                <a:moveTo>
                  <a:pt x="0" y="145"/>
                </a:moveTo>
                <a:lnTo>
                  <a:pt x="30" y="149"/>
                </a:lnTo>
                <a:lnTo>
                  <a:pt x="30" y="0"/>
                </a:lnTo>
                <a:lnTo>
                  <a:pt x="24"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4" name="Freeform 892"/>
          <p:cNvSpPr>
            <a:spLocks/>
          </p:cNvSpPr>
          <p:nvPr/>
        </p:nvSpPr>
        <p:spPr bwMode="auto">
          <a:xfrm>
            <a:off x="3259138" y="5861050"/>
            <a:ext cx="214312" cy="195263"/>
          </a:xfrm>
          <a:custGeom>
            <a:avLst/>
            <a:gdLst>
              <a:gd name="T0" fmla="*/ 0 w 403"/>
              <a:gd name="T1" fmla="*/ 2147483646 h 369"/>
              <a:gd name="T2" fmla="*/ 2147483646 w 403"/>
              <a:gd name="T3" fmla="*/ 2147483646 h 369"/>
              <a:gd name="T4" fmla="*/ 2147483646 w 403"/>
              <a:gd name="T5" fmla="*/ 0 h 369"/>
              <a:gd name="T6" fmla="*/ 2147483646 w 403"/>
              <a:gd name="T7" fmla="*/ 0 h 369"/>
              <a:gd name="T8" fmla="*/ 2147483646 w 403"/>
              <a:gd name="T9" fmla="*/ 2147483646 h 369"/>
              <a:gd name="T10" fmla="*/ 2147483646 w 403"/>
              <a:gd name="T11" fmla="*/ 2147483646 h 369"/>
              <a:gd name="T12" fmla="*/ 2147483646 w 403"/>
              <a:gd name="T13" fmla="*/ 2147483646 h 369"/>
              <a:gd name="T14" fmla="*/ 2147483646 w 403"/>
              <a:gd name="T15" fmla="*/ 2147483646 h 369"/>
              <a:gd name="T16" fmla="*/ 2147483646 w 403"/>
              <a:gd name="T17" fmla="*/ 2147483646 h 369"/>
              <a:gd name="T18" fmla="*/ 2147483646 w 403"/>
              <a:gd name="T19" fmla="*/ 2147483646 h 369"/>
              <a:gd name="T20" fmla="*/ 2147483646 w 403"/>
              <a:gd name="T21" fmla="*/ 2147483646 h 369"/>
              <a:gd name="T22" fmla="*/ 2147483646 w 403"/>
              <a:gd name="T23" fmla="*/ 2147483646 h 369"/>
              <a:gd name="T24" fmla="*/ 2147483646 w 403"/>
              <a:gd name="T25" fmla="*/ 2147483646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3" h="369">
                <a:moveTo>
                  <a:pt x="0" y="157"/>
                </a:moveTo>
                <a:lnTo>
                  <a:pt x="41" y="110"/>
                </a:lnTo>
                <a:lnTo>
                  <a:pt x="41" y="0"/>
                </a:lnTo>
                <a:lnTo>
                  <a:pt x="161" y="0"/>
                </a:lnTo>
                <a:lnTo>
                  <a:pt x="161" y="144"/>
                </a:lnTo>
                <a:lnTo>
                  <a:pt x="224" y="195"/>
                </a:lnTo>
                <a:lnTo>
                  <a:pt x="332" y="289"/>
                </a:lnTo>
                <a:lnTo>
                  <a:pt x="344" y="289"/>
                </a:lnTo>
                <a:lnTo>
                  <a:pt x="344" y="300"/>
                </a:lnTo>
                <a:lnTo>
                  <a:pt x="403" y="352"/>
                </a:lnTo>
                <a:lnTo>
                  <a:pt x="383" y="369"/>
                </a:lnTo>
                <a:lnTo>
                  <a:pt x="313" y="309"/>
                </a:lnTo>
                <a:lnTo>
                  <a:pt x="284" y="3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5" name="Line 893"/>
          <p:cNvSpPr>
            <a:spLocks noChangeShapeType="1"/>
          </p:cNvSpPr>
          <p:nvPr/>
        </p:nvSpPr>
        <p:spPr bwMode="auto">
          <a:xfrm>
            <a:off x="3409950" y="6013450"/>
            <a:ext cx="1588"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36" name="Line 894"/>
          <p:cNvSpPr>
            <a:spLocks noChangeShapeType="1"/>
          </p:cNvSpPr>
          <p:nvPr/>
        </p:nvSpPr>
        <p:spPr bwMode="auto">
          <a:xfrm>
            <a:off x="3409950" y="6045200"/>
            <a:ext cx="396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37" name="Freeform 895"/>
          <p:cNvSpPr>
            <a:spLocks/>
          </p:cNvSpPr>
          <p:nvPr/>
        </p:nvSpPr>
        <p:spPr bwMode="auto">
          <a:xfrm>
            <a:off x="3313113" y="6042025"/>
            <a:ext cx="152400" cy="20638"/>
          </a:xfrm>
          <a:custGeom>
            <a:avLst/>
            <a:gdLst>
              <a:gd name="T0" fmla="*/ 2147483646 w 289"/>
              <a:gd name="T1" fmla="*/ 2147483646 h 40"/>
              <a:gd name="T2" fmla="*/ 2147483646 w 289"/>
              <a:gd name="T3" fmla="*/ 2147483646 h 40"/>
              <a:gd name="T4" fmla="*/ 2147483646 w 289"/>
              <a:gd name="T5" fmla="*/ 2147483646 h 40"/>
              <a:gd name="T6" fmla="*/ 2147483646 w 289"/>
              <a:gd name="T7" fmla="*/ 2147483646 h 40"/>
              <a:gd name="T8" fmla="*/ 2147483646 w 289"/>
              <a:gd name="T9" fmla="*/ 2147483646 h 40"/>
              <a:gd name="T10" fmla="*/ 2147483646 w 289"/>
              <a:gd name="T11" fmla="*/ 2147483646 h 40"/>
              <a:gd name="T12" fmla="*/ 0 w 28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 h="40">
                <a:moveTo>
                  <a:pt x="289" y="26"/>
                </a:moveTo>
                <a:lnTo>
                  <a:pt x="289" y="40"/>
                </a:lnTo>
                <a:lnTo>
                  <a:pt x="289" y="26"/>
                </a:lnTo>
                <a:lnTo>
                  <a:pt x="30" y="26"/>
                </a:lnTo>
                <a:lnTo>
                  <a:pt x="30" y="40"/>
                </a:lnTo>
                <a:lnTo>
                  <a:pt x="30" y="2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38" name="Line 896"/>
          <p:cNvSpPr>
            <a:spLocks noChangeShapeType="1"/>
          </p:cNvSpPr>
          <p:nvPr/>
        </p:nvSpPr>
        <p:spPr bwMode="auto">
          <a:xfrm>
            <a:off x="3344863" y="6045200"/>
            <a:ext cx="412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39" name="Freeform 897"/>
          <p:cNvSpPr>
            <a:spLocks/>
          </p:cNvSpPr>
          <p:nvPr/>
        </p:nvSpPr>
        <p:spPr bwMode="auto">
          <a:xfrm>
            <a:off x="3378200" y="5983288"/>
            <a:ext cx="57150" cy="71437"/>
          </a:xfrm>
          <a:custGeom>
            <a:avLst/>
            <a:gdLst>
              <a:gd name="T0" fmla="*/ 2147483646 w 108"/>
              <a:gd name="T1" fmla="*/ 2147483646 h 135"/>
              <a:gd name="T2" fmla="*/ 2147483646 w 108"/>
              <a:gd name="T3" fmla="*/ 2147483646 h 135"/>
              <a:gd name="T4" fmla="*/ 0 w 108"/>
              <a:gd name="T5" fmla="*/ 2147483646 h 135"/>
              <a:gd name="T6" fmla="*/ 0 w 108"/>
              <a:gd name="T7" fmla="*/ 0 h 135"/>
              <a:gd name="T8" fmla="*/ 2147483646 w 108"/>
              <a:gd name="T9" fmla="*/ 2147483646 h 135"/>
              <a:gd name="T10" fmla="*/ 2147483646 w 10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35">
                <a:moveTo>
                  <a:pt x="14" y="135"/>
                </a:moveTo>
                <a:lnTo>
                  <a:pt x="14" y="57"/>
                </a:lnTo>
                <a:lnTo>
                  <a:pt x="0" y="57"/>
                </a:lnTo>
                <a:lnTo>
                  <a:pt x="0" y="0"/>
                </a:lnTo>
                <a:lnTo>
                  <a:pt x="66" y="57"/>
                </a:lnTo>
                <a:lnTo>
                  <a:pt x="108"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0" name="Freeform 898"/>
          <p:cNvSpPr>
            <a:spLocks/>
          </p:cNvSpPr>
          <p:nvPr/>
        </p:nvSpPr>
        <p:spPr bwMode="auto">
          <a:xfrm>
            <a:off x="3425825" y="6019800"/>
            <a:ext cx="15875" cy="4763"/>
          </a:xfrm>
          <a:custGeom>
            <a:avLst/>
            <a:gdLst>
              <a:gd name="T0" fmla="*/ 2147483646 w 31"/>
              <a:gd name="T1" fmla="*/ 0 h 9"/>
              <a:gd name="T2" fmla="*/ 2147483646 w 31"/>
              <a:gd name="T3" fmla="*/ 2147483646 h 9"/>
              <a:gd name="T4" fmla="*/ 0 w 31"/>
              <a:gd name="T5" fmla="*/ 2147483646 h 9"/>
              <a:gd name="T6" fmla="*/ 0 60000 65536"/>
              <a:gd name="T7" fmla="*/ 0 60000 65536"/>
              <a:gd name="T8" fmla="*/ 0 60000 65536"/>
            </a:gdLst>
            <a:ahLst/>
            <a:cxnLst>
              <a:cxn ang="T6">
                <a:pos x="T0" y="T1"/>
              </a:cxn>
              <a:cxn ang="T7">
                <a:pos x="T2" y="T3"/>
              </a:cxn>
              <a:cxn ang="T8">
                <a:pos x="T4" y="T5"/>
              </a:cxn>
            </a:cxnLst>
            <a:rect l="0" t="0" r="r" b="b"/>
            <a:pathLst>
              <a:path w="31" h="9">
                <a:moveTo>
                  <a:pt x="31" y="0"/>
                </a:moveTo>
                <a:lnTo>
                  <a:pt x="31" y="9"/>
                </a:lnTo>
                <a:lnTo>
                  <a:pt x="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1" name="Line 899"/>
          <p:cNvSpPr>
            <a:spLocks noChangeShapeType="1"/>
          </p:cNvSpPr>
          <p:nvPr/>
        </p:nvSpPr>
        <p:spPr bwMode="auto">
          <a:xfrm flipH="1">
            <a:off x="3344863" y="6013450"/>
            <a:ext cx="682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42" name="Line 900"/>
          <p:cNvSpPr>
            <a:spLocks noChangeShapeType="1"/>
          </p:cNvSpPr>
          <p:nvPr/>
        </p:nvSpPr>
        <p:spPr bwMode="auto">
          <a:xfrm>
            <a:off x="3344863" y="6024563"/>
            <a:ext cx="412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43" name="Line 901"/>
          <p:cNvSpPr>
            <a:spLocks noChangeShapeType="1"/>
          </p:cNvSpPr>
          <p:nvPr/>
        </p:nvSpPr>
        <p:spPr bwMode="auto">
          <a:xfrm flipH="1" flipV="1">
            <a:off x="3281363" y="6021388"/>
            <a:ext cx="6350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44" name="Freeform 902"/>
          <p:cNvSpPr>
            <a:spLocks/>
          </p:cNvSpPr>
          <p:nvPr/>
        </p:nvSpPr>
        <p:spPr bwMode="auto">
          <a:xfrm>
            <a:off x="3101975" y="5935663"/>
            <a:ext cx="157163" cy="49212"/>
          </a:xfrm>
          <a:custGeom>
            <a:avLst/>
            <a:gdLst>
              <a:gd name="T0" fmla="*/ 2147483646 w 298"/>
              <a:gd name="T1" fmla="*/ 2147483646 h 92"/>
              <a:gd name="T2" fmla="*/ 2147483646 w 298"/>
              <a:gd name="T3" fmla="*/ 2147483646 h 92"/>
              <a:gd name="T4" fmla="*/ 0 w 298"/>
              <a:gd name="T5" fmla="*/ 0 h 92"/>
              <a:gd name="T6" fmla="*/ 0 60000 65536"/>
              <a:gd name="T7" fmla="*/ 0 60000 65536"/>
              <a:gd name="T8" fmla="*/ 0 60000 65536"/>
            </a:gdLst>
            <a:ahLst/>
            <a:cxnLst>
              <a:cxn ang="T6">
                <a:pos x="T0" y="T1"/>
              </a:cxn>
              <a:cxn ang="T7">
                <a:pos x="T2" y="T3"/>
              </a:cxn>
              <a:cxn ang="T8">
                <a:pos x="T4" y="T5"/>
              </a:cxn>
            </a:cxnLst>
            <a:rect l="0" t="0" r="r" b="b"/>
            <a:pathLst>
              <a:path w="298" h="92">
                <a:moveTo>
                  <a:pt x="232" y="92"/>
                </a:moveTo>
                <a:lnTo>
                  <a:pt x="298"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5" name="Freeform 903"/>
          <p:cNvSpPr>
            <a:spLocks/>
          </p:cNvSpPr>
          <p:nvPr/>
        </p:nvSpPr>
        <p:spPr bwMode="auto">
          <a:xfrm>
            <a:off x="3155950" y="5932488"/>
            <a:ext cx="87313" cy="30162"/>
          </a:xfrm>
          <a:custGeom>
            <a:avLst/>
            <a:gdLst>
              <a:gd name="T0" fmla="*/ 0 w 165"/>
              <a:gd name="T1" fmla="*/ 2147483646 h 59"/>
              <a:gd name="T2" fmla="*/ 0 w 165"/>
              <a:gd name="T3" fmla="*/ 0 h 59"/>
              <a:gd name="T4" fmla="*/ 2147483646 w 165"/>
              <a:gd name="T5" fmla="*/ 2147483646 h 59"/>
              <a:gd name="T6" fmla="*/ 2147483646 w 165"/>
              <a:gd name="T7" fmla="*/ 2147483646 h 59"/>
              <a:gd name="T8" fmla="*/ 2147483646 w 165"/>
              <a:gd name="T9" fmla="*/ 214748364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59">
                <a:moveTo>
                  <a:pt x="0" y="13"/>
                </a:moveTo>
                <a:lnTo>
                  <a:pt x="0" y="0"/>
                </a:lnTo>
                <a:lnTo>
                  <a:pt x="153" y="9"/>
                </a:lnTo>
                <a:lnTo>
                  <a:pt x="151" y="21"/>
                </a:lnTo>
                <a:lnTo>
                  <a:pt x="165" y="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6" name="Freeform 904"/>
          <p:cNvSpPr>
            <a:spLocks/>
          </p:cNvSpPr>
          <p:nvPr/>
        </p:nvSpPr>
        <p:spPr bwMode="auto">
          <a:xfrm>
            <a:off x="3281363" y="5899150"/>
            <a:ext cx="63500" cy="38100"/>
          </a:xfrm>
          <a:custGeom>
            <a:avLst/>
            <a:gdLst>
              <a:gd name="T0" fmla="*/ 0 w 120"/>
              <a:gd name="T1" fmla="*/ 2147483646 h 71"/>
              <a:gd name="T2" fmla="*/ 2147483646 w 120"/>
              <a:gd name="T3" fmla="*/ 0 h 71"/>
              <a:gd name="T4" fmla="*/ 2147483646 w 120"/>
              <a:gd name="T5" fmla="*/ 2147483646 h 71"/>
              <a:gd name="T6" fmla="*/ 2147483646 w 120"/>
              <a:gd name="T7" fmla="*/ 2147483646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1">
                <a:moveTo>
                  <a:pt x="0" y="37"/>
                </a:moveTo>
                <a:lnTo>
                  <a:pt x="34" y="0"/>
                </a:lnTo>
                <a:lnTo>
                  <a:pt x="58" y="15"/>
                </a:lnTo>
                <a:lnTo>
                  <a:pt x="120" y="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7" name="Line 905"/>
          <p:cNvSpPr>
            <a:spLocks noChangeShapeType="1"/>
          </p:cNvSpPr>
          <p:nvPr/>
        </p:nvSpPr>
        <p:spPr bwMode="auto">
          <a:xfrm>
            <a:off x="3344863" y="5956300"/>
            <a:ext cx="3333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48" name="Freeform 906"/>
          <p:cNvSpPr>
            <a:spLocks/>
          </p:cNvSpPr>
          <p:nvPr/>
        </p:nvSpPr>
        <p:spPr bwMode="auto">
          <a:xfrm>
            <a:off x="3344863" y="5875338"/>
            <a:ext cx="33337" cy="88900"/>
          </a:xfrm>
          <a:custGeom>
            <a:avLst/>
            <a:gdLst>
              <a:gd name="T0" fmla="*/ 2147483646 w 63"/>
              <a:gd name="T1" fmla="*/ 2147483646 h 168"/>
              <a:gd name="T2" fmla="*/ 2147483646 w 63"/>
              <a:gd name="T3" fmla="*/ 0 h 168"/>
              <a:gd name="T4" fmla="*/ 0 w 63"/>
              <a:gd name="T5" fmla="*/ 0 h 168"/>
              <a:gd name="T6" fmla="*/ 0 60000 65536"/>
              <a:gd name="T7" fmla="*/ 0 60000 65536"/>
              <a:gd name="T8" fmla="*/ 0 60000 65536"/>
            </a:gdLst>
            <a:ahLst/>
            <a:cxnLst>
              <a:cxn ang="T6">
                <a:pos x="T0" y="T1"/>
              </a:cxn>
              <a:cxn ang="T7">
                <a:pos x="T2" y="T3"/>
              </a:cxn>
              <a:cxn ang="T8">
                <a:pos x="T4" y="T5"/>
              </a:cxn>
            </a:cxnLst>
            <a:rect l="0" t="0" r="r" b="b"/>
            <a:pathLst>
              <a:path w="63" h="168">
                <a:moveTo>
                  <a:pt x="63" y="168"/>
                </a:moveTo>
                <a:lnTo>
                  <a:pt x="6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49" name="Freeform 907"/>
          <p:cNvSpPr>
            <a:spLocks/>
          </p:cNvSpPr>
          <p:nvPr/>
        </p:nvSpPr>
        <p:spPr bwMode="auto">
          <a:xfrm>
            <a:off x="3297238" y="5864225"/>
            <a:ext cx="47625" cy="28575"/>
          </a:xfrm>
          <a:custGeom>
            <a:avLst/>
            <a:gdLst>
              <a:gd name="T0" fmla="*/ 2147483646 w 89"/>
              <a:gd name="T1" fmla="*/ 0 h 56"/>
              <a:gd name="T2" fmla="*/ 2147483646 w 89"/>
              <a:gd name="T3" fmla="*/ 2147483646 h 56"/>
              <a:gd name="T4" fmla="*/ 0 w 89"/>
              <a:gd name="T5" fmla="*/ 2147483646 h 56"/>
              <a:gd name="T6" fmla="*/ 2147483646 w 89"/>
              <a:gd name="T7" fmla="*/ 0 h 56"/>
              <a:gd name="T8" fmla="*/ 2147483646 w 89"/>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56">
                <a:moveTo>
                  <a:pt x="89" y="0"/>
                </a:moveTo>
                <a:lnTo>
                  <a:pt x="10" y="56"/>
                </a:lnTo>
                <a:lnTo>
                  <a:pt x="0" y="47"/>
                </a:lnTo>
                <a:lnTo>
                  <a:pt x="68" y="0"/>
                </a:lnTo>
                <a:lnTo>
                  <a:pt x="76"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50" name="Line 908"/>
          <p:cNvSpPr>
            <a:spLocks noChangeShapeType="1"/>
          </p:cNvSpPr>
          <p:nvPr/>
        </p:nvSpPr>
        <p:spPr bwMode="auto">
          <a:xfrm>
            <a:off x="3344863" y="5895975"/>
            <a:ext cx="3333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1" name="Line 909"/>
          <p:cNvSpPr>
            <a:spLocks noChangeShapeType="1"/>
          </p:cNvSpPr>
          <p:nvPr/>
        </p:nvSpPr>
        <p:spPr bwMode="auto">
          <a:xfrm flipH="1">
            <a:off x="3344863" y="5910263"/>
            <a:ext cx="333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2" name="Freeform 910"/>
          <p:cNvSpPr>
            <a:spLocks/>
          </p:cNvSpPr>
          <p:nvPr/>
        </p:nvSpPr>
        <p:spPr bwMode="auto">
          <a:xfrm>
            <a:off x="3300413" y="5891213"/>
            <a:ext cx="44450" cy="14287"/>
          </a:xfrm>
          <a:custGeom>
            <a:avLst/>
            <a:gdLst>
              <a:gd name="T0" fmla="*/ 2147483646 w 84"/>
              <a:gd name="T1" fmla="*/ 2147483646 h 26"/>
              <a:gd name="T2" fmla="*/ 2147483646 w 84"/>
              <a:gd name="T3" fmla="*/ 2147483646 h 26"/>
              <a:gd name="T4" fmla="*/ 2147483646 w 84"/>
              <a:gd name="T5" fmla="*/ 2147483646 h 26"/>
              <a:gd name="T6" fmla="*/ 2147483646 w 84"/>
              <a:gd name="T7" fmla="*/ 2147483646 h 26"/>
              <a:gd name="T8" fmla="*/ 2147483646 w 84"/>
              <a:gd name="T9" fmla="*/ 2147483646 h 26"/>
              <a:gd name="T10" fmla="*/ 2147483646 w 84"/>
              <a:gd name="T11" fmla="*/ 0 h 26"/>
              <a:gd name="T12" fmla="*/ 2147483646 w 84"/>
              <a:gd name="T13" fmla="*/ 2147483646 h 26"/>
              <a:gd name="T14" fmla="*/ 2147483646 w 84"/>
              <a:gd name="T15" fmla="*/ 2147483646 h 26"/>
              <a:gd name="T16" fmla="*/ 0 w 84"/>
              <a:gd name="T17" fmla="*/ 2147483646 h 26"/>
              <a:gd name="T18" fmla="*/ 2147483646 w 84"/>
              <a:gd name="T19" fmla="*/ 2147483646 h 26"/>
              <a:gd name="T20" fmla="*/ 2147483646 w 84"/>
              <a:gd name="T21" fmla="*/ 2147483646 h 26"/>
              <a:gd name="T22" fmla="*/ 2147483646 w 84"/>
              <a:gd name="T23" fmla="*/ 2147483646 h 26"/>
              <a:gd name="T24" fmla="*/ 2147483646 w 84"/>
              <a:gd name="T25" fmla="*/ 2147483646 h 26"/>
              <a:gd name="T26" fmla="*/ 2147483646 w 84"/>
              <a:gd name="T27" fmla="*/ 2147483646 h 26"/>
              <a:gd name="T28" fmla="*/ 2147483646 w 84"/>
              <a:gd name="T29" fmla="*/ 2147483646 h 26"/>
              <a:gd name="T30" fmla="*/ 2147483646 w 84"/>
              <a:gd name="T31" fmla="*/ 2147483646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6">
                <a:moveTo>
                  <a:pt x="84" y="9"/>
                </a:moveTo>
                <a:lnTo>
                  <a:pt x="39" y="19"/>
                </a:lnTo>
                <a:lnTo>
                  <a:pt x="28" y="8"/>
                </a:lnTo>
                <a:lnTo>
                  <a:pt x="29" y="8"/>
                </a:lnTo>
                <a:lnTo>
                  <a:pt x="23" y="1"/>
                </a:lnTo>
                <a:lnTo>
                  <a:pt x="16" y="0"/>
                </a:lnTo>
                <a:lnTo>
                  <a:pt x="9" y="1"/>
                </a:lnTo>
                <a:lnTo>
                  <a:pt x="1" y="8"/>
                </a:lnTo>
                <a:lnTo>
                  <a:pt x="0" y="13"/>
                </a:lnTo>
                <a:lnTo>
                  <a:pt x="1" y="20"/>
                </a:lnTo>
                <a:lnTo>
                  <a:pt x="9" y="25"/>
                </a:lnTo>
                <a:lnTo>
                  <a:pt x="16" y="26"/>
                </a:lnTo>
                <a:lnTo>
                  <a:pt x="23" y="25"/>
                </a:lnTo>
                <a:lnTo>
                  <a:pt x="29" y="20"/>
                </a:lnTo>
                <a:lnTo>
                  <a:pt x="30" y="13"/>
                </a:lnTo>
                <a:lnTo>
                  <a:pt x="29"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53" name="Line 911"/>
          <p:cNvSpPr>
            <a:spLocks noChangeShapeType="1"/>
          </p:cNvSpPr>
          <p:nvPr/>
        </p:nvSpPr>
        <p:spPr bwMode="auto">
          <a:xfrm flipH="1">
            <a:off x="3302000" y="5907088"/>
            <a:ext cx="9525"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4" name="Line 912"/>
          <p:cNvSpPr>
            <a:spLocks noChangeShapeType="1"/>
          </p:cNvSpPr>
          <p:nvPr/>
        </p:nvSpPr>
        <p:spPr bwMode="auto">
          <a:xfrm>
            <a:off x="2944813" y="6024563"/>
            <a:ext cx="1587"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5" name="Line 913"/>
          <p:cNvSpPr>
            <a:spLocks noChangeShapeType="1"/>
          </p:cNvSpPr>
          <p:nvPr/>
        </p:nvSpPr>
        <p:spPr bwMode="auto">
          <a:xfrm flipV="1">
            <a:off x="2824163" y="6035675"/>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6" name="Line 914"/>
          <p:cNvSpPr>
            <a:spLocks noChangeShapeType="1"/>
          </p:cNvSpPr>
          <p:nvPr/>
        </p:nvSpPr>
        <p:spPr bwMode="auto">
          <a:xfrm flipV="1">
            <a:off x="2808288" y="6000750"/>
            <a:ext cx="1587"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7" name="Line 915"/>
          <p:cNvSpPr>
            <a:spLocks noChangeShapeType="1"/>
          </p:cNvSpPr>
          <p:nvPr/>
        </p:nvSpPr>
        <p:spPr bwMode="auto">
          <a:xfrm>
            <a:off x="2784475" y="6035675"/>
            <a:ext cx="1588"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8" name="Line 916"/>
          <p:cNvSpPr>
            <a:spLocks noChangeShapeType="1"/>
          </p:cNvSpPr>
          <p:nvPr/>
        </p:nvSpPr>
        <p:spPr bwMode="auto">
          <a:xfrm>
            <a:off x="8131175" y="6021388"/>
            <a:ext cx="301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59" name="Line 917"/>
          <p:cNvSpPr>
            <a:spLocks noChangeShapeType="1"/>
          </p:cNvSpPr>
          <p:nvPr/>
        </p:nvSpPr>
        <p:spPr bwMode="auto">
          <a:xfrm>
            <a:off x="8153400" y="6024563"/>
            <a:ext cx="8731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60" name="Line 918"/>
          <p:cNvSpPr>
            <a:spLocks noChangeShapeType="1"/>
          </p:cNvSpPr>
          <p:nvPr/>
        </p:nvSpPr>
        <p:spPr bwMode="auto">
          <a:xfrm flipH="1">
            <a:off x="8135938" y="6016625"/>
            <a:ext cx="1079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61" name="Freeform 919"/>
          <p:cNvSpPr>
            <a:spLocks/>
          </p:cNvSpPr>
          <p:nvPr/>
        </p:nvSpPr>
        <p:spPr bwMode="auto">
          <a:xfrm>
            <a:off x="8131175" y="5851525"/>
            <a:ext cx="58738" cy="169863"/>
          </a:xfrm>
          <a:custGeom>
            <a:avLst/>
            <a:gdLst>
              <a:gd name="T0" fmla="*/ 0 w 110"/>
              <a:gd name="T1" fmla="*/ 2147483646 h 320"/>
              <a:gd name="T2" fmla="*/ 2147483646 w 110"/>
              <a:gd name="T3" fmla="*/ 0 h 320"/>
              <a:gd name="T4" fmla="*/ 2147483646 w 110"/>
              <a:gd name="T5" fmla="*/ 2147483646 h 320"/>
              <a:gd name="T6" fmla="*/ 2147483646 w 110"/>
              <a:gd name="T7" fmla="*/ 2147483646 h 320"/>
              <a:gd name="T8" fmla="*/ 2147483646 w 110"/>
              <a:gd name="T9" fmla="*/ 2147483646 h 320"/>
              <a:gd name="T10" fmla="*/ 2147483646 w 110"/>
              <a:gd name="T11" fmla="*/ 2147483646 h 320"/>
              <a:gd name="T12" fmla="*/ 2147483646 w 110"/>
              <a:gd name="T13" fmla="*/ 2147483646 h 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320">
                <a:moveTo>
                  <a:pt x="0" y="320"/>
                </a:moveTo>
                <a:lnTo>
                  <a:pt x="110" y="0"/>
                </a:lnTo>
                <a:lnTo>
                  <a:pt x="107" y="1"/>
                </a:lnTo>
                <a:lnTo>
                  <a:pt x="95" y="6"/>
                </a:lnTo>
                <a:lnTo>
                  <a:pt x="18" y="219"/>
                </a:lnTo>
                <a:lnTo>
                  <a:pt x="20" y="224"/>
                </a:lnTo>
                <a:lnTo>
                  <a:pt x="28" y="2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2" name="Freeform 920"/>
          <p:cNvSpPr>
            <a:spLocks/>
          </p:cNvSpPr>
          <p:nvPr/>
        </p:nvSpPr>
        <p:spPr bwMode="auto">
          <a:xfrm>
            <a:off x="8143875" y="5867400"/>
            <a:ext cx="34925" cy="85725"/>
          </a:xfrm>
          <a:custGeom>
            <a:avLst/>
            <a:gdLst>
              <a:gd name="T0" fmla="*/ 2147483646 w 65"/>
              <a:gd name="T1" fmla="*/ 2147483646 h 163"/>
              <a:gd name="T2" fmla="*/ 0 w 65"/>
              <a:gd name="T3" fmla="*/ 2147483646 h 163"/>
              <a:gd name="T4" fmla="*/ 2147483646 w 65"/>
              <a:gd name="T5" fmla="*/ 2147483646 h 163"/>
              <a:gd name="T6" fmla="*/ 2147483646 w 65"/>
              <a:gd name="T7" fmla="*/ 2147483646 h 163"/>
              <a:gd name="T8" fmla="*/ 2147483646 w 65"/>
              <a:gd name="T9" fmla="*/ 2147483646 h 163"/>
              <a:gd name="T10" fmla="*/ 2147483646 w 65"/>
              <a:gd name="T11" fmla="*/ 2147483646 h 163"/>
              <a:gd name="T12" fmla="*/ 2147483646 w 65"/>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163">
                <a:moveTo>
                  <a:pt x="5" y="163"/>
                </a:moveTo>
                <a:lnTo>
                  <a:pt x="0" y="135"/>
                </a:lnTo>
                <a:lnTo>
                  <a:pt x="1" y="105"/>
                </a:lnTo>
                <a:lnTo>
                  <a:pt x="10" y="76"/>
                </a:lnTo>
                <a:lnTo>
                  <a:pt x="23" y="47"/>
                </a:lnTo>
                <a:lnTo>
                  <a:pt x="42" y="22"/>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3" name="Line 921"/>
          <p:cNvSpPr>
            <a:spLocks noChangeShapeType="1"/>
          </p:cNvSpPr>
          <p:nvPr/>
        </p:nvSpPr>
        <p:spPr bwMode="auto">
          <a:xfrm flipV="1">
            <a:off x="8199438" y="5854700"/>
            <a:ext cx="317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64" name="Freeform 922"/>
          <p:cNvSpPr>
            <a:spLocks/>
          </p:cNvSpPr>
          <p:nvPr/>
        </p:nvSpPr>
        <p:spPr bwMode="auto">
          <a:xfrm>
            <a:off x="8199438" y="5870575"/>
            <a:ext cx="103187" cy="31750"/>
          </a:xfrm>
          <a:custGeom>
            <a:avLst/>
            <a:gdLst>
              <a:gd name="T0" fmla="*/ 0 w 196"/>
              <a:gd name="T1" fmla="*/ 0 h 62"/>
              <a:gd name="T2" fmla="*/ 2147483646 w 196"/>
              <a:gd name="T3" fmla="*/ 2147483646 h 62"/>
              <a:gd name="T4" fmla="*/ 2147483646 w 196"/>
              <a:gd name="T5" fmla="*/ 2147483646 h 62"/>
              <a:gd name="T6" fmla="*/ 2147483646 w 196"/>
              <a:gd name="T7" fmla="*/ 2147483646 h 62"/>
              <a:gd name="T8" fmla="*/ 2147483646 w 196"/>
              <a:gd name="T9" fmla="*/ 2147483646 h 62"/>
              <a:gd name="T10" fmla="*/ 2147483646 w 196"/>
              <a:gd name="T11" fmla="*/ 2147483646 h 62"/>
              <a:gd name="T12" fmla="*/ 2147483646 w 196"/>
              <a:gd name="T13" fmla="*/ 2147483646 h 62"/>
              <a:gd name="T14" fmla="*/ 2147483646 w 196"/>
              <a:gd name="T15" fmla="*/ 2147483646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62">
                <a:moveTo>
                  <a:pt x="0" y="0"/>
                </a:moveTo>
                <a:lnTo>
                  <a:pt x="1" y="5"/>
                </a:lnTo>
                <a:lnTo>
                  <a:pt x="7" y="8"/>
                </a:lnTo>
                <a:lnTo>
                  <a:pt x="96" y="8"/>
                </a:lnTo>
                <a:lnTo>
                  <a:pt x="93" y="10"/>
                </a:lnTo>
                <a:lnTo>
                  <a:pt x="81" y="57"/>
                </a:lnTo>
                <a:lnTo>
                  <a:pt x="85" y="62"/>
                </a:lnTo>
                <a:lnTo>
                  <a:pt x="196"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5" name="Freeform 923"/>
          <p:cNvSpPr>
            <a:spLocks/>
          </p:cNvSpPr>
          <p:nvPr/>
        </p:nvSpPr>
        <p:spPr bwMode="auto">
          <a:xfrm>
            <a:off x="8221663" y="5875338"/>
            <a:ext cx="66675" cy="17462"/>
          </a:xfrm>
          <a:custGeom>
            <a:avLst/>
            <a:gdLst>
              <a:gd name="T0" fmla="*/ 2147483646 w 124"/>
              <a:gd name="T1" fmla="*/ 2147483646 h 33"/>
              <a:gd name="T2" fmla="*/ 2147483646 w 124"/>
              <a:gd name="T3" fmla="*/ 0 h 33"/>
              <a:gd name="T4" fmla="*/ 0 w 124"/>
              <a:gd name="T5" fmla="*/ 2147483646 h 33"/>
              <a:gd name="T6" fmla="*/ 2147483646 w 124"/>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3">
                <a:moveTo>
                  <a:pt x="124" y="31"/>
                </a:moveTo>
                <a:lnTo>
                  <a:pt x="2" y="0"/>
                </a:lnTo>
                <a:lnTo>
                  <a:pt x="0" y="6"/>
                </a:lnTo>
                <a:lnTo>
                  <a:pt x="28"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6" name="Freeform 924"/>
          <p:cNvSpPr>
            <a:spLocks/>
          </p:cNvSpPr>
          <p:nvPr/>
        </p:nvSpPr>
        <p:spPr bwMode="auto">
          <a:xfrm>
            <a:off x="8156575" y="5827713"/>
            <a:ext cx="79375" cy="31750"/>
          </a:xfrm>
          <a:custGeom>
            <a:avLst/>
            <a:gdLst>
              <a:gd name="T0" fmla="*/ 2147483646 w 148"/>
              <a:gd name="T1" fmla="*/ 2147483646 h 60"/>
              <a:gd name="T2" fmla="*/ 2147483646 w 148"/>
              <a:gd name="T3" fmla="*/ 2147483646 h 60"/>
              <a:gd name="T4" fmla="*/ 2147483646 w 148"/>
              <a:gd name="T5" fmla="*/ 2147483646 h 60"/>
              <a:gd name="T6" fmla="*/ 0 w 148"/>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60">
                <a:moveTo>
                  <a:pt x="148" y="60"/>
                </a:moveTo>
                <a:lnTo>
                  <a:pt x="44" y="17"/>
                </a:lnTo>
                <a:lnTo>
                  <a:pt x="38"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7" name="Freeform 925"/>
          <p:cNvSpPr>
            <a:spLocks/>
          </p:cNvSpPr>
          <p:nvPr/>
        </p:nvSpPr>
        <p:spPr bwMode="auto">
          <a:xfrm>
            <a:off x="8162925" y="5822950"/>
            <a:ext cx="77788" cy="31750"/>
          </a:xfrm>
          <a:custGeom>
            <a:avLst/>
            <a:gdLst>
              <a:gd name="T0" fmla="*/ 0 w 147"/>
              <a:gd name="T1" fmla="*/ 0 h 60"/>
              <a:gd name="T2" fmla="*/ 2147483646 w 147"/>
              <a:gd name="T3" fmla="*/ 2147483646 h 60"/>
              <a:gd name="T4" fmla="*/ 2147483646 w 147"/>
              <a:gd name="T5" fmla="*/ 2147483646 h 60"/>
              <a:gd name="T6" fmla="*/ 2147483646 w 147"/>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60">
                <a:moveTo>
                  <a:pt x="0" y="0"/>
                </a:moveTo>
                <a:lnTo>
                  <a:pt x="36" y="14"/>
                </a:lnTo>
                <a:lnTo>
                  <a:pt x="45" y="18"/>
                </a:lnTo>
                <a:lnTo>
                  <a:pt x="147"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68" name="Line 926"/>
          <p:cNvSpPr>
            <a:spLocks noChangeShapeType="1"/>
          </p:cNvSpPr>
          <p:nvPr/>
        </p:nvSpPr>
        <p:spPr bwMode="auto">
          <a:xfrm flipH="1">
            <a:off x="8234363" y="585787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69" name="Line 927"/>
          <p:cNvSpPr>
            <a:spLocks noChangeShapeType="1"/>
          </p:cNvSpPr>
          <p:nvPr/>
        </p:nvSpPr>
        <p:spPr bwMode="auto">
          <a:xfrm flipH="1" flipV="1">
            <a:off x="8172450" y="5842000"/>
            <a:ext cx="46038"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0" name="Line 928"/>
          <p:cNvSpPr>
            <a:spLocks noChangeShapeType="1"/>
          </p:cNvSpPr>
          <p:nvPr/>
        </p:nvSpPr>
        <p:spPr bwMode="auto">
          <a:xfrm flipH="1" flipV="1">
            <a:off x="8139113" y="5827713"/>
            <a:ext cx="23812"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1" name="Freeform 929"/>
          <p:cNvSpPr>
            <a:spLocks/>
          </p:cNvSpPr>
          <p:nvPr/>
        </p:nvSpPr>
        <p:spPr bwMode="auto">
          <a:xfrm>
            <a:off x="8169275" y="5810250"/>
            <a:ext cx="76200" cy="34925"/>
          </a:xfrm>
          <a:custGeom>
            <a:avLst/>
            <a:gdLst>
              <a:gd name="T0" fmla="*/ 0 w 144"/>
              <a:gd name="T1" fmla="*/ 0 h 65"/>
              <a:gd name="T2" fmla="*/ 2147483646 w 144"/>
              <a:gd name="T3" fmla="*/ 2147483646 h 65"/>
              <a:gd name="T4" fmla="*/ 2147483646 w 144"/>
              <a:gd name="T5" fmla="*/ 2147483646 h 65"/>
              <a:gd name="T6" fmla="*/ 2147483646 w 144"/>
              <a:gd name="T7" fmla="*/ 214748364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65">
                <a:moveTo>
                  <a:pt x="0" y="0"/>
                </a:moveTo>
                <a:lnTo>
                  <a:pt x="35" y="15"/>
                </a:lnTo>
                <a:lnTo>
                  <a:pt x="43" y="20"/>
                </a:lnTo>
                <a:lnTo>
                  <a:pt x="144"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72" name="Freeform 930"/>
          <p:cNvSpPr>
            <a:spLocks/>
          </p:cNvSpPr>
          <p:nvPr/>
        </p:nvSpPr>
        <p:spPr bwMode="auto">
          <a:xfrm>
            <a:off x="8162925" y="5792788"/>
            <a:ext cx="76200" cy="38100"/>
          </a:xfrm>
          <a:custGeom>
            <a:avLst/>
            <a:gdLst>
              <a:gd name="T0" fmla="*/ 2147483646 w 142"/>
              <a:gd name="T1" fmla="*/ 2147483646 h 71"/>
              <a:gd name="T2" fmla="*/ 2147483646 w 142"/>
              <a:gd name="T3" fmla="*/ 2147483646 h 71"/>
              <a:gd name="T4" fmla="*/ 2147483646 w 142"/>
              <a:gd name="T5" fmla="*/ 2147483646 h 71"/>
              <a:gd name="T6" fmla="*/ 2147483646 w 142"/>
              <a:gd name="T7" fmla="*/ 2147483646 h 71"/>
              <a:gd name="T8" fmla="*/ 0 w 142"/>
              <a:gd name="T9" fmla="*/ 0 h 71"/>
              <a:gd name="T10" fmla="*/ 2147483646 w 142"/>
              <a:gd name="T11" fmla="*/ 2147483646 h 71"/>
              <a:gd name="T12" fmla="*/ 2147483646 w 142"/>
              <a:gd name="T13" fmla="*/ 2147483646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1">
                <a:moveTo>
                  <a:pt x="142" y="71"/>
                </a:moveTo>
                <a:lnTo>
                  <a:pt x="52" y="32"/>
                </a:lnTo>
                <a:lnTo>
                  <a:pt x="42" y="28"/>
                </a:lnTo>
                <a:lnTo>
                  <a:pt x="3" y="10"/>
                </a:lnTo>
                <a:lnTo>
                  <a:pt x="0" y="0"/>
                </a:lnTo>
                <a:lnTo>
                  <a:pt x="26" y="12"/>
                </a:lnTo>
                <a:lnTo>
                  <a:pt x="2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73" name="Line 931"/>
          <p:cNvSpPr>
            <a:spLocks noChangeShapeType="1"/>
          </p:cNvSpPr>
          <p:nvPr/>
        </p:nvSpPr>
        <p:spPr bwMode="auto">
          <a:xfrm>
            <a:off x="8215313" y="5818188"/>
            <a:ext cx="428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4" name="Freeform 932"/>
          <p:cNvSpPr>
            <a:spLocks/>
          </p:cNvSpPr>
          <p:nvPr/>
        </p:nvSpPr>
        <p:spPr bwMode="auto">
          <a:xfrm>
            <a:off x="8250238" y="5775325"/>
            <a:ext cx="23812" cy="17463"/>
          </a:xfrm>
          <a:custGeom>
            <a:avLst/>
            <a:gdLst>
              <a:gd name="T0" fmla="*/ 2147483646 w 45"/>
              <a:gd name="T1" fmla="*/ 2147483646 h 33"/>
              <a:gd name="T2" fmla="*/ 0 w 45"/>
              <a:gd name="T3" fmla="*/ 2147483646 h 33"/>
              <a:gd name="T4" fmla="*/ 0 w 45"/>
              <a:gd name="T5" fmla="*/ 0 h 33"/>
              <a:gd name="T6" fmla="*/ 2147483646 w 4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3">
                <a:moveTo>
                  <a:pt x="30" y="33"/>
                </a:moveTo>
                <a:lnTo>
                  <a:pt x="0" y="33"/>
                </a:lnTo>
                <a:lnTo>
                  <a:pt x="0" y="0"/>
                </a:lnTo>
                <a:lnTo>
                  <a:pt x="4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75" name="Line 933"/>
          <p:cNvSpPr>
            <a:spLocks noChangeShapeType="1"/>
          </p:cNvSpPr>
          <p:nvPr/>
        </p:nvSpPr>
        <p:spPr bwMode="auto">
          <a:xfrm>
            <a:off x="8264525" y="5835650"/>
            <a:ext cx="36513" cy="555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6" name="Freeform 934"/>
          <p:cNvSpPr>
            <a:spLocks/>
          </p:cNvSpPr>
          <p:nvPr/>
        </p:nvSpPr>
        <p:spPr bwMode="auto">
          <a:xfrm>
            <a:off x="8312150" y="5837238"/>
            <a:ext cx="50800" cy="82550"/>
          </a:xfrm>
          <a:custGeom>
            <a:avLst/>
            <a:gdLst>
              <a:gd name="T0" fmla="*/ 0 w 95"/>
              <a:gd name="T1" fmla="*/ 2147483646 h 155"/>
              <a:gd name="T2" fmla="*/ 2147483646 w 95"/>
              <a:gd name="T3" fmla="*/ 0 h 155"/>
              <a:gd name="T4" fmla="*/ 2147483646 w 95"/>
              <a:gd name="T5" fmla="*/ 2147483646 h 155"/>
              <a:gd name="T6" fmla="*/ 0 60000 65536"/>
              <a:gd name="T7" fmla="*/ 0 60000 65536"/>
              <a:gd name="T8" fmla="*/ 0 60000 65536"/>
            </a:gdLst>
            <a:ahLst/>
            <a:cxnLst>
              <a:cxn ang="T6">
                <a:pos x="T0" y="T1"/>
              </a:cxn>
              <a:cxn ang="T7">
                <a:pos x="T2" y="T3"/>
              </a:cxn>
              <a:cxn ang="T8">
                <a:pos x="T4" y="T5"/>
              </a:cxn>
            </a:cxnLst>
            <a:rect l="0" t="0" r="r" b="b"/>
            <a:pathLst>
              <a:path w="95" h="155">
                <a:moveTo>
                  <a:pt x="0" y="109"/>
                </a:moveTo>
                <a:lnTo>
                  <a:pt x="8" y="0"/>
                </a:lnTo>
                <a:lnTo>
                  <a:pt x="95" y="1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77" name="Line 935"/>
          <p:cNvSpPr>
            <a:spLocks noChangeShapeType="1"/>
          </p:cNvSpPr>
          <p:nvPr/>
        </p:nvSpPr>
        <p:spPr bwMode="auto">
          <a:xfrm flipV="1">
            <a:off x="8362950" y="5838825"/>
            <a:ext cx="9525" cy="88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8" name="Line 936"/>
          <p:cNvSpPr>
            <a:spLocks noChangeShapeType="1"/>
          </p:cNvSpPr>
          <p:nvPr/>
        </p:nvSpPr>
        <p:spPr bwMode="auto">
          <a:xfrm flipH="1">
            <a:off x="8315325" y="5848350"/>
            <a:ext cx="50800"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79" name="Line 937"/>
          <p:cNvSpPr>
            <a:spLocks noChangeShapeType="1"/>
          </p:cNvSpPr>
          <p:nvPr/>
        </p:nvSpPr>
        <p:spPr bwMode="auto">
          <a:xfrm>
            <a:off x="8316913" y="5875338"/>
            <a:ext cx="11112"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0" name="Line 938"/>
          <p:cNvSpPr>
            <a:spLocks noChangeShapeType="1"/>
          </p:cNvSpPr>
          <p:nvPr/>
        </p:nvSpPr>
        <p:spPr bwMode="auto">
          <a:xfrm flipH="1" flipV="1">
            <a:off x="8266113" y="5870575"/>
            <a:ext cx="22225"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1" name="Line 939"/>
          <p:cNvSpPr>
            <a:spLocks noChangeShapeType="1"/>
          </p:cNvSpPr>
          <p:nvPr/>
        </p:nvSpPr>
        <p:spPr bwMode="auto">
          <a:xfrm>
            <a:off x="8259763" y="5875338"/>
            <a:ext cx="98425" cy="53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2" name="Line 940"/>
          <p:cNvSpPr>
            <a:spLocks noChangeShapeType="1"/>
          </p:cNvSpPr>
          <p:nvPr/>
        </p:nvSpPr>
        <p:spPr bwMode="auto">
          <a:xfrm flipV="1">
            <a:off x="8391525" y="5857875"/>
            <a:ext cx="1588"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3" name="Line 941"/>
          <p:cNvSpPr>
            <a:spLocks noChangeShapeType="1"/>
          </p:cNvSpPr>
          <p:nvPr/>
        </p:nvSpPr>
        <p:spPr bwMode="auto">
          <a:xfrm flipH="1">
            <a:off x="8386763" y="5834063"/>
            <a:ext cx="17462" cy="1857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4" name="Freeform 942"/>
          <p:cNvSpPr>
            <a:spLocks/>
          </p:cNvSpPr>
          <p:nvPr/>
        </p:nvSpPr>
        <p:spPr bwMode="auto">
          <a:xfrm>
            <a:off x="8228013" y="6029325"/>
            <a:ext cx="166687" cy="11113"/>
          </a:xfrm>
          <a:custGeom>
            <a:avLst/>
            <a:gdLst>
              <a:gd name="T0" fmla="*/ 2147483646 w 314"/>
              <a:gd name="T1" fmla="*/ 2147483646 h 23"/>
              <a:gd name="T2" fmla="*/ 2147483646 w 314"/>
              <a:gd name="T3" fmla="*/ 2147483646 h 23"/>
              <a:gd name="T4" fmla="*/ 2147483646 w 314"/>
              <a:gd name="T5" fmla="*/ 2147483646 h 23"/>
              <a:gd name="T6" fmla="*/ 2147483646 w 314"/>
              <a:gd name="T7" fmla="*/ 2147483646 h 23"/>
              <a:gd name="T8" fmla="*/ 0 w 31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23">
                <a:moveTo>
                  <a:pt x="314" y="19"/>
                </a:moveTo>
                <a:lnTo>
                  <a:pt x="234" y="23"/>
                </a:lnTo>
                <a:lnTo>
                  <a:pt x="155" y="19"/>
                </a:lnTo>
                <a:lnTo>
                  <a:pt x="78" y="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85" name="Freeform 943"/>
          <p:cNvSpPr>
            <a:spLocks/>
          </p:cNvSpPr>
          <p:nvPr/>
        </p:nvSpPr>
        <p:spPr bwMode="auto">
          <a:xfrm>
            <a:off x="8213725" y="6024563"/>
            <a:ext cx="284163" cy="25400"/>
          </a:xfrm>
          <a:custGeom>
            <a:avLst/>
            <a:gdLst>
              <a:gd name="T0" fmla="*/ 2147483646 w 538"/>
              <a:gd name="T1" fmla="*/ 0 h 46"/>
              <a:gd name="T2" fmla="*/ 0 w 538"/>
              <a:gd name="T3" fmla="*/ 2147483646 h 46"/>
              <a:gd name="T4" fmla="*/ 2147483646 w 538"/>
              <a:gd name="T5" fmla="*/ 2147483646 h 46"/>
              <a:gd name="T6" fmla="*/ 2147483646 w 538"/>
              <a:gd name="T7" fmla="*/ 2147483646 h 46"/>
              <a:gd name="T8" fmla="*/ 2147483646 w 538"/>
              <a:gd name="T9" fmla="*/ 2147483646 h 46"/>
              <a:gd name="T10" fmla="*/ 2147483646 w 538"/>
              <a:gd name="T11" fmla="*/ 2147483646 h 46"/>
              <a:gd name="T12" fmla="*/ 2147483646 w 538"/>
              <a:gd name="T13" fmla="*/ 2147483646 h 46"/>
              <a:gd name="T14" fmla="*/ 2147483646 w 538"/>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8" h="46">
                <a:moveTo>
                  <a:pt x="11" y="0"/>
                </a:moveTo>
                <a:lnTo>
                  <a:pt x="0" y="23"/>
                </a:lnTo>
                <a:lnTo>
                  <a:pt x="87" y="36"/>
                </a:lnTo>
                <a:lnTo>
                  <a:pt x="178" y="44"/>
                </a:lnTo>
                <a:lnTo>
                  <a:pt x="268" y="46"/>
                </a:lnTo>
                <a:lnTo>
                  <a:pt x="357" y="44"/>
                </a:lnTo>
                <a:lnTo>
                  <a:pt x="447" y="37"/>
                </a:lnTo>
                <a:lnTo>
                  <a:pt x="53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86" name="Line 944"/>
          <p:cNvSpPr>
            <a:spLocks noChangeShapeType="1"/>
          </p:cNvSpPr>
          <p:nvPr/>
        </p:nvSpPr>
        <p:spPr bwMode="auto">
          <a:xfrm flipH="1" flipV="1">
            <a:off x="8494713" y="5851525"/>
            <a:ext cx="17462" cy="147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7" name="Line 945"/>
          <p:cNvSpPr>
            <a:spLocks noChangeShapeType="1"/>
          </p:cNvSpPr>
          <p:nvPr/>
        </p:nvSpPr>
        <p:spPr bwMode="auto">
          <a:xfrm>
            <a:off x="8512175" y="5849938"/>
            <a:ext cx="34925" cy="144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8" name="Line 946"/>
          <p:cNvSpPr>
            <a:spLocks noChangeShapeType="1"/>
          </p:cNvSpPr>
          <p:nvPr/>
        </p:nvSpPr>
        <p:spPr bwMode="auto">
          <a:xfrm flipV="1">
            <a:off x="8547100" y="5838825"/>
            <a:ext cx="42863" cy="174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89" name="Freeform 947"/>
          <p:cNvSpPr>
            <a:spLocks/>
          </p:cNvSpPr>
          <p:nvPr/>
        </p:nvSpPr>
        <p:spPr bwMode="auto">
          <a:xfrm>
            <a:off x="8491538" y="5724525"/>
            <a:ext cx="155575" cy="106363"/>
          </a:xfrm>
          <a:custGeom>
            <a:avLst/>
            <a:gdLst>
              <a:gd name="T0" fmla="*/ 2147483646 w 295"/>
              <a:gd name="T1" fmla="*/ 2147483646 h 201"/>
              <a:gd name="T2" fmla="*/ 0 w 295"/>
              <a:gd name="T3" fmla="*/ 2147483646 h 201"/>
              <a:gd name="T4" fmla="*/ 2147483646 w 295"/>
              <a:gd name="T5" fmla="*/ 0 h 201"/>
              <a:gd name="T6" fmla="*/ 2147483646 w 295"/>
              <a:gd name="T7" fmla="*/ 0 h 201"/>
              <a:gd name="T8" fmla="*/ 2147483646 w 295"/>
              <a:gd name="T9" fmla="*/ 2147483646 h 201"/>
              <a:gd name="T10" fmla="*/ 2147483646 w 295"/>
              <a:gd name="T11" fmla="*/ 2147483646 h 201"/>
              <a:gd name="T12" fmla="*/ 2147483646 w 295"/>
              <a:gd name="T13" fmla="*/ 2147483646 h 201"/>
              <a:gd name="T14" fmla="*/ 2147483646 w 295"/>
              <a:gd name="T15" fmla="*/ 2147483646 h 201"/>
              <a:gd name="T16" fmla="*/ 2147483646 w 295"/>
              <a:gd name="T17" fmla="*/ 2147483646 h 201"/>
              <a:gd name="T18" fmla="*/ 2147483646 w 295"/>
              <a:gd name="T19" fmla="*/ 2147483646 h 201"/>
              <a:gd name="T20" fmla="*/ 2147483646 w 295"/>
              <a:gd name="T21" fmla="*/ 2147483646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5" h="201">
                <a:moveTo>
                  <a:pt x="181" y="201"/>
                </a:moveTo>
                <a:lnTo>
                  <a:pt x="0" y="201"/>
                </a:lnTo>
                <a:lnTo>
                  <a:pt x="187" y="0"/>
                </a:lnTo>
                <a:lnTo>
                  <a:pt x="275" y="0"/>
                </a:lnTo>
                <a:lnTo>
                  <a:pt x="295" y="2"/>
                </a:lnTo>
                <a:lnTo>
                  <a:pt x="295" y="111"/>
                </a:lnTo>
                <a:lnTo>
                  <a:pt x="249" y="173"/>
                </a:lnTo>
                <a:lnTo>
                  <a:pt x="245" y="176"/>
                </a:lnTo>
                <a:lnTo>
                  <a:pt x="249" y="112"/>
                </a:lnTo>
                <a:lnTo>
                  <a:pt x="278" y="15"/>
                </a:lnTo>
                <a:lnTo>
                  <a:pt x="291"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0" name="Freeform 948"/>
          <p:cNvSpPr>
            <a:spLocks/>
          </p:cNvSpPr>
          <p:nvPr/>
        </p:nvSpPr>
        <p:spPr bwMode="auto">
          <a:xfrm>
            <a:off x="8643938" y="5695950"/>
            <a:ext cx="23812" cy="23813"/>
          </a:xfrm>
          <a:custGeom>
            <a:avLst/>
            <a:gdLst>
              <a:gd name="T0" fmla="*/ 0 w 46"/>
              <a:gd name="T1" fmla="*/ 2147483646 h 44"/>
              <a:gd name="T2" fmla="*/ 2147483646 w 46"/>
              <a:gd name="T3" fmla="*/ 2147483646 h 44"/>
              <a:gd name="T4" fmla="*/ 2147483646 w 46"/>
              <a:gd name="T5" fmla="*/ 2147483646 h 44"/>
              <a:gd name="T6" fmla="*/ 2147483646 w 46"/>
              <a:gd name="T7" fmla="*/ 0 h 44"/>
              <a:gd name="T8" fmla="*/ 2147483646 w 46"/>
              <a:gd name="T9" fmla="*/ 0 h 44"/>
              <a:gd name="T10" fmla="*/ 2147483646 w 46"/>
              <a:gd name="T11" fmla="*/ 2147483646 h 44"/>
              <a:gd name="T12" fmla="*/ 2147483646 w 46"/>
              <a:gd name="T13" fmla="*/ 214748364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4">
                <a:moveTo>
                  <a:pt x="0" y="44"/>
                </a:moveTo>
                <a:lnTo>
                  <a:pt x="20" y="41"/>
                </a:lnTo>
                <a:lnTo>
                  <a:pt x="37" y="30"/>
                </a:lnTo>
                <a:lnTo>
                  <a:pt x="37" y="0"/>
                </a:lnTo>
                <a:lnTo>
                  <a:pt x="46" y="0"/>
                </a:lnTo>
                <a:lnTo>
                  <a:pt x="46" y="27"/>
                </a:lnTo>
                <a:lnTo>
                  <a:pt x="37"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1" name="Freeform 949"/>
          <p:cNvSpPr>
            <a:spLocks/>
          </p:cNvSpPr>
          <p:nvPr/>
        </p:nvSpPr>
        <p:spPr bwMode="auto">
          <a:xfrm>
            <a:off x="8640763" y="5680075"/>
            <a:ext cx="22225" cy="19050"/>
          </a:xfrm>
          <a:custGeom>
            <a:avLst/>
            <a:gdLst>
              <a:gd name="T0" fmla="*/ 2147483646 w 43"/>
              <a:gd name="T1" fmla="*/ 2147483646 h 35"/>
              <a:gd name="T2" fmla="*/ 2147483646 w 43"/>
              <a:gd name="T3" fmla="*/ 2147483646 h 35"/>
              <a:gd name="T4" fmla="*/ 2147483646 w 43"/>
              <a:gd name="T5" fmla="*/ 2147483646 h 35"/>
              <a:gd name="T6" fmla="*/ 2147483646 w 43"/>
              <a:gd name="T7" fmla="*/ 2147483646 h 35"/>
              <a:gd name="T8" fmla="*/ 2147483646 w 43"/>
              <a:gd name="T9" fmla="*/ 0 h 35"/>
              <a:gd name="T10" fmla="*/ 0 w 43"/>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5">
                <a:moveTo>
                  <a:pt x="43" y="30"/>
                </a:moveTo>
                <a:lnTo>
                  <a:pt x="23" y="35"/>
                </a:lnTo>
                <a:lnTo>
                  <a:pt x="16" y="28"/>
                </a:lnTo>
                <a:lnTo>
                  <a:pt x="29" y="7"/>
                </a:lnTo>
                <a:lnTo>
                  <a:pt x="12" y="0"/>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2" name="Line 950"/>
          <p:cNvSpPr>
            <a:spLocks noChangeShapeType="1"/>
          </p:cNvSpPr>
          <p:nvPr/>
        </p:nvSpPr>
        <p:spPr bwMode="auto">
          <a:xfrm>
            <a:off x="8640763" y="5681663"/>
            <a:ext cx="158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93" name="Line 951"/>
          <p:cNvSpPr>
            <a:spLocks noChangeShapeType="1"/>
          </p:cNvSpPr>
          <p:nvPr/>
        </p:nvSpPr>
        <p:spPr bwMode="auto">
          <a:xfrm flipH="1">
            <a:off x="8596313" y="5724525"/>
            <a:ext cx="39687" cy="95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94" name="Line 952"/>
          <p:cNvSpPr>
            <a:spLocks noChangeShapeType="1"/>
          </p:cNvSpPr>
          <p:nvPr/>
        </p:nvSpPr>
        <p:spPr bwMode="auto">
          <a:xfrm flipH="1">
            <a:off x="8582025" y="5845175"/>
            <a:ext cx="33338" cy="152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95" name="Freeform 953"/>
          <p:cNvSpPr>
            <a:spLocks/>
          </p:cNvSpPr>
          <p:nvPr/>
        </p:nvSpPr>
        <p:spPr bwMode="auto">
          <a:xfrm>
            <a:off x="8407400" y="5808663"/>
            <a:ext cx="103188" cy="36512"/>
          </a:xfrm>
          <a:custGeom>
            <a:avLst/>
            <a:gdLst>
              <a:gd name="T0" fmla="*/ 2147483646 w 197"/>
              <a:gd name="T1" fmla="*/ 2147483646 h 68"/>
              <a:gd name="T2" fmla="*/ 2147483646 w 197"/>
              <a:gd name="T3" fmla="*/ 2147483646 h 68"/>
              <a:gd name="T4" fmla="*/ 0 w 197"/>
              <a:gd name="T5" fmla="*/ 2147483646 h 68"/>
              <a:gd name="T6" fmla="*/ 2147483646 w 197"/>
              <a:gd name="T7" fmla="*/ 2147483646 h 68"/>
              <a:gd name="T8" fmla="*/ 2147483646 w 197"/>
              <a:gd name="T9" fmla="*/ 2147483646 h 68"/>
              <a:gd name="T10" fmla="*/ 2147483646 w 19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68">
                <a:moveTo>
                  <a:pt x="197" y="68"/>
                </a:moveTo>
                <a:lnTo>
                  <a:pt x="193" y="62"/>
                </a:lnTo>
                <a:lnTo>
                  <a:pt x="0" y="51"/>
                </a:lnTo>
                <a:lnTo>
                  <a:pt x="1" y="40"/>
                </a:lnTo>
                <a:lnTo>
                  <a:pt x="56" y="40"/>
                </a:lnTo>
                <a:lnTo>
                  <a:pt x="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6" name="Freeform 954"/>
          <p:cNvSpPr>
            <a:spLocks/>
          </p:cNvSpPr>
          <p:nvPr/>
        </p:nvSpPr>
        <p:spPr bwMode="auto">
          <a:xfrm>
            <a:off x="8355013" y="5800725"/>
            <a:ext cx="71437" cy="20638"/>
          </a:xfrm>
          <a:custGeom>
            <a:avLst/>
            <a:gdLst>
              <a:gd name="T0" fmla="*/ 2147483646 w 137"/>
              <a:gd name="T1" fmla="*/ 2147483646 h 38"/>
              <a:gd name="T2" fmla="*/ 2147483646 w 137"/>
              <a:gd name="T3" fmla="*/ 0 h 38"/>
              <a:gd name="T4" fmla="*/ 2147483646 w 137"/>
              <a:gd name="T5" fmla="*/ 2147483646 h 38"/>
              <a:gd name="T6" fmla="*/ 2147483646 w 137"/>
              <a:gd name="T7" fmla="*/ 2147483646 h 38"/>
              <a:gd name="T8" fmla="*/ 0 w 137"/>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38">
                <a:moveTo>
                  <a:pt x="137" y="13"/>
                </a:moveTo>
                <a:lnTo>
                  <a:pt x="137" y="0"/>
                </a:lnTo>
                <a:lnTo>
                  <a:pt x="137" y="13"/>
                </a:lnTo>
                <a:lnTo>
                  <a:pt x="96" y="33"/>
                </a:lnTo>
                <a:lnTo>
                  <a:pt x="0"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7" name="Line 955"/>
          <p:cNvSpPr>
            <a:spLocks noChangeShapeType="1"/>
          </p:cNvSpPr>
          <p:nvPr/>
        </p:nvSpPr>
        <p:spPr bwMode="auto">
          <a:xfrm>
            <a:off x="8343900" y="5832475"/>
            <a:ext cx="269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098" name="Freeform 956"/>
          <p:cNvSpPr>
            <a:spLocks/>
          </p:cNvSpPr>
          <p:nvPr/>
        </p:nvSpPr>
        <p:spPr bwMode="auto">
          <a:xfrm>
            <a:off x="8250238" y="5818188"/>
            <a:ext cx="122237" cy="55562"/>
          </a:xfrm>
          <a:custGeom>
            <a:avLst/>
            <a:gdLst>
              <a:gd name="T0" fmla="*/ 2147483646 w 231"/>
              <a:gd name="T1" fmla="*/ 2147483646 h 105"/>
              <a:gd name="T2" fmla="*/ 2147483646 w 231"/>
              <a:gd name="T3" fmla="*/ 2147483646 h 105"/>
              <a:gd name="T4" fmla="*/ 2147483646 w 231"/>
              <a:gd name="T5" fmla="*/ 2147483646 h 105"/>
              <a:gd name="T6" fmla="*/ 2147483646 w 231"/>
              <a:gd name="T7" fmla="*/ 0 h 105"/>
              <a:gd name="T8" fmla="*/ 2147483646 w 231"/>
              <a:gd name="T9" fmla="*/ 2147483646 h 105"/>
              <a:gd name="T10" fmla="*/ 2147483646 w 231"/>
              <a:gd name="T11" fmla="*/ 2147483646 h 105"/>
              <a:gd name="T12" fmla="*/ 2147483646 w 231"/>
              <a:gd name="T13" fmla="*/ 2147483646 h 105"/>
              <a:gd name="T14" fmla="*/ 2147483646 w 231"/>
              <a:gd name="T15" fmla="*/ 2147483646 h 105"/>
              <a:gd name="T16" fmla="*/ 0 w 231"/>
              <a:gd name="T17" fmla="*/ 2147483646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 h="105">
                <a:moveTo>
                  <a:pt x="231" y="40"/>
                </a:moveTo>
                <a:lnTo>
                  <a:pt x="28" y="3"/>
                </a:lnTo>
                <a:lnTo>
                  <a:pt x="23" y="3"/>
                </a:lnTo>
                <a:lnTo>
                  <a:pt x="16" y="0"/>
                </a:lnTo>
                <a:lnTo>
                  <a:pt x="23" y="3"/>
                </a:lnTo>
                <a:lnTo>
                  <a:pt x="24" y="8"/>
                </a:lnTo>
                <a:lnTo>
                  <a:pt x="6" y="100"/>
                </a:lnTo>
                <a:lnTo>
                  <a:pt x="5" y="104"/>
                </a:lnTo>
                <a:lnTo>
                  <a:pt x="0" y="10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099" name="Line 957"/>
          <p:cNvSpPr>
            <a:spLocks noChangeShapeType="1"/>
          </p:cNvSpPr>
          <p:nvPr/>
        </p:nvSpPr>
        <p:spPr bwMode="auto">
          <a:xfrm>
            <a:off x="8255000" y="5878513"/>
            <a:ext cx="9525"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0" name="Line 958"/>
          <p:cNvSpPr>
            <a:spLocks noChangeShapeType="1"/>
          </p:cNvSpPr>
          <p:nvPr/>
        </p:nvSpPr>
        <p:spPr bwMode="auto">
          <a:xfrm>
            <a:off x="8266113" y="5865813"/>
            <a:ext cx="17462"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1" name="Line 959"/>
          <p:cNvSpPr>
            <a:spLocks noChangeShapeType="1"/>
          </p:cNvSpPr>
          <p:nvPr/>
        </p:nvSpPr>
        <p:spPr bwMode="auto">
          <a:xfrm>
            <a:off x="8286750" y="5861050"/>
            <a:ext cx="2063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2" name="Line 960"/>
          <p:cNvSpPr>
            <a:spLocks noChangeShapeType="1"/>
          </p:cNvSpPr>
          <p:nvPr/>
        </p:nvSpPr>
        <p:spPr bwMode="auto">
          <a:xfrm flipH="1" flipV="1">
            <a:off x="8291513" y="5851525"/>
            <a:ext cx="15875"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3" name="Line 961"/>
          <p:cNvSpPr>
            <a:spLocks noChangeShapeType="1"/>
          </p:cNvSpPr>
          <p:nvPr/>
        </p:nvSpPr>
        <p:spPr bwMode="auto">
          <a:xfrm flipH="1" flipV="1">
            <a:off x="8272463" y="5845175"/>
            <a:ext cx="95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4" name="Line 962"/>
          <p:cNvSpPr>
            <a:spLocks noChangeShapeType="1"/>
          </p:cNvSpPr>
          <p:nvPr/>
        </p:nvSpPr>
        <p:spPr bwMode="auto">
          <a:xfrm flipH="1" flipV="1">
            <a:off x="8259763" y="5838825"/>
            <a:ext cx="63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5" name="Line 963"/>
          <p:cNvSpPr>
            <a:spLocks noChangeShapeType="1"/>
          </p:cNvSpPr>
          <p:nvPr/>
        </p:nvSpPr>
        <p:spPr bwMode="auto">
          <a:xfrm>
            <a:off x="8258175" y="5848350"/>
            <a:ext cx="11113"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6" name="Freeform 964"/>
          <p:cNvSpPr>
            <a:spLocks/>
          </p:cNvSpPr>
          <p:nvPr/>
        </p:nvSpPr>
        <p:spPr bwMode="auto">
          <a:xfrm>
            <a:off x="8262938" y="5830888"/>
            <a:ext cx="44450" cy="31750"/>
          </a:xfrm>
          <a:custGeom>
            <a:avLst/>
            <a:gdLst>
              <a:gd name="T0" fmla="*/ 0 w 85"/>
              <a:gd name="T1" fmla="*/ 2147483646 h 59"/>
              <a:gd name="T2" fmla="*/ 2147483646 w 85"/>
              <a:gd name="T3" fmla="*/ 2147483646 h 59"/>
              <a:gd name="T4" fmla="*/ 2147483646 w 85"/>
              <a:gd name="T5" fmla="*/ 2147483646 h 59"/>
              <a:gd name="T6" fmla="*/ 2147483646 w 85"/>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59">
                <a:moveTo>
                  <a:pt x="0" y="59"/>
                </a:moveTo>
                <a:lnTo>
                  <a:pt x="85" y="13"/>
                </a:lnTo>
                <a:lnTo>
                  <a:pt x="74" y="11"/>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07" name="Freeform 965"/>
          <p:cNvSpPr>
            <a:spLocks/>
          </p:cNvSpPr>
          <p:nvPr/>
        </p:nvSpPr>
        <p:spPr bwMode="auto">
          <a:xfrm>
            <a:off x="8278813" y="5807075"/>
            <a:ext cx="57150" cy="19050"/>
          </a:xfrm>
          <a:custGeom>
            <a:avLst/>
            <a:gdLst>
              <a:gd name="T0" fmla="*/ 2147483646 w 107"/>
              <a:gd name="T1" fmla="*/ 2147483646 h 36"/>
              <a:gd name="T2" fmla="*/ 0 w 107"/>
              <a:gd name="T3" fmla="*/ 2147483646 h 36"/>
              <a:gd name="T4" fmla="*/ 2147483646 w 107"/>
              <a:gd name="T5" fmla="*/ 0 h 36"/>
              <a:gd name="T6" fmla="*/ 2147483646 w 107"/>
              <a:gd name="T7" fmla="*/ 2147483646 h 36"/>
              <a:gd name="T8" fmla="*/ 2147483646 w 107"/>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6">
                <a:moveTo>
                  <a:pt x="4" y="24"/>
                </a:moveTo>
                <a:lnTo>
                  <a:pt x="0" y="11"/>
                </a:lnTo>
                <a:lnTo>
                  <a:pt x="2" y="0"/>
                </a:lnTo>
                <a:lnTo>
                  <a:pt x="58" y="27"/>
                </a:lnTo>
                <a:lnTo>
                  <a:pt x="107"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08" name="Line 966"/>
          <p:cNvSpPr>
            <a:spLocks noChangeShapeType="1"/>
          </p:cNvSpPr>
          <p:nvPr/>
        </p:nvSpPr>
        <p:spPr bwMode="auto">
          <a:xfrm>
            <a:off x="8329613" y="5842000"/>
            <a:ext cx="30162"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09" name="Line 967"/>
          <p:cNvSpPr>
            <a:spLocks noChangeShapeType="1"/>
          </p:cNvSpPr>
          <p:nvPr/>
        </p:nvSpPr>
        <p:spPr bwMode="auto">
          <a:xfrm>
            <a:off x="8393113" y="5857875"/>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10" name="Freeform 968"/>
          <p:cNvSpPr>
            <a:spLocks/>
          </p:cNvSpPr>
          <p:nvPr/>
        </p:nvSpPr>
        <p:spPr bwMode="auto">
          <a:xfrm>
            <a:off x="8385175" y="5880100"/>
            <a:ext cx="11113" cy="52388"/>
          </a:xfrm>
          <a:custGeom>
            <a:avLst/>
            <a:gdLst>
              <a:gd name="T0" fmla="*/ 2147483646 w 20"/>
              <a:gd name="T1" fmla="*/ 2147483646 h 99"/>
              <a:gd name="T2" fmla="*/ 2147483646 w 20"/>
              <a:gd name="T3" fmla="*/ 0 h 99"/>
              <a:gd name="T4" fmla="*/ 0 w 20"/>
              <a:gd name="T5" fmla="*/ 2147483646 h 99"/>
              <a:gd name="T6" fmla="*/ 0 60000 65536"/>
              <a:gd name="T7" fmla="*/ 0 60000 65536"/>
              <a:gd name="T8" fmla="*/ 0 60000 65536"/>
            </a:gdLst>
            <a:ahLst/>
            <a:cxnLst>
              <a:cxn ang="T6">
                <a:pos x="T0" y="T1"/>
              </a:cxn>
              <a:cxn ang="T7">
                <a:pos x="T2" y="T3"/>
              </a:cxn>
              <a:cxn ang="T8">
                <a:pos x="T4" y="T5"/>
              </a:cxn>
            </a:cxnLst>
            <a:rect l="0" t="0" r="r" b="b"/>
            <a:pathLst>
              <a:path w="20" h="99">
                <a:moveTo>
                  <a:pt x="20" y="3"/>
                </a:moveTo>
                <a:lnTo>
                  <a:pt x="10" y="0"/>
                </a:lnTo>
                <a:lnTo>
                  <a:pt x="0" y="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11" name="Freeform 969"/>
          <p:cNvSpPr>
            <a:spLocks/>
          </p:cNvSpPr>
          <p:nvPr/>
        </p:nvSpPr>
        <p:spPr bwMode="auto">
          <a:xfrm>
            <a:off x="8277225" y="5943600"/>
            <a:ext cx="109538" cy="9525"/>
          </a:xfrm>
          <a:custGeom>
            <a:avLst/>
            <a:gdLst>
              <a:gd name="T0" fmla="*/ 2147483646 w 208"/>
              <a:gd name="T1" fmla="*/ 0 h 17"/>
              <a:gd name="T2" fmla="*/ 0 w 208"/>
              <a:gd name="T3" fmla="*/ 0 h 17"/>
              <a:gd name="T4" fmla="*/ 0 w 208"/>
              <a:gd name="T5" fmla="*/ 2147483646 h 17"/>
              <a:gd name="T6" fmla="*/ 2147483646 w 20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17">
                <a:moveTo>
                  <a:pt x="202" y="0"/>
                </a:moveTo>
                <a:lnTo>
                  <a:pt x="0" y="0"/>
                </a:lnTo>
                <a:lnTo>
                  <a:pt x="0" y="17"/>
                </a:lnTo>
                <a:lnTo>
                  <a:pt x="208"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12" name="Freeform 970"/>
          <p:cNvSpPr>
            <a:spLocks/>
          </p:cNvSpPr>
          <p:nvPr/>
        </p:nvSpPr>
        <p:spPr bwMode="auto">
          <a:xfrm>
            <a:off x="8358188" y="5927725"/>
            <a:ext cx="4762" cy="4763"/>
          </a:xfrm>
          <a:custGeom>
            <a:avLst/>
            <a:gdLst>
              <a:gd name="T0" fmla="*/ 0 w 9"/>
              <a:gd name="T1" fmla="*/ 2147483646 h 11"/>
              <a:gd name="T2" fmla="*/ 2147483646 w 9"/>
              <a:gd name="T3" fmla="*/ 2147483646 h 11"/>
              <a:gd name="T4" fmla="*/ 2147483646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0" y="11"/>
                </a:moveTo>
                <a:lnTo>
                  <a:pt x="6" y="7"/>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13" name="Freeform 971"/>
          <p:cNvSpPr>
            <a:spLocks/>
          </p:cNvSpPr>
          <p:nvPr/>
        </p:nvSpPr>
        <p:spPr bwMode="auto">
          <a:xfrm>
            <a:off x="8270875" y="5903913"/>
            <a:ext cx="87313" cy="30162"/>
          </a:xfrm>
          <a:custGeom>
            <a:avLst/>
            <a:gdLst>
              <a:gd name="T0" fmla="*/ 2147483646 w 167"/>
              <a:gd name="T1" fmla="*/ 2147483646 h 57"/>
              <a:gd name="T2" fmla="*/ 2147483646 w 167"/>
              <a:gd name="T3" fmla="*/ 2147483646 h 57"/>
              <a:gd name="T4" fmla="*/ 0 w 167"/>
              <a:gd name="T5" fmla="*/ 2147483646 h 57"/>
              <a:gd name="T6" fmla="*/ 0 w 167"/>
              <a:gd name="T7" fmla="*/ 2147483646 h 57"/>
              <a:gd name="T8" fmla="*/ 2147483646 w 167"/>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57">
                <a:moveTo>
                  <a:pt x="167" y="56"/>
                </a:moveTo>
                <a:lnTo>
                  <a:pt x="160" y="57"/>
                </a:lnTo>
                <a:lnTo>
                  <a:pt x="0" y="57"/>
                </a:lnTo>
                <a:lnTo>
                  <a:pt x="0" y="51"/>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14" name="Line 972"/>
          <p:cNvSpPr>
            <a:spLocks noChangeShapeType="1"/>
          </p:cNvSpPr>
          <p:nvPr/>
        </p:nvSpPr>
        <p:spPr bwMode="auto">
          <a:xfrm>
            <a:off x="8308975" y="5908675"/>
            <a:ext cx="2063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15" name="Line 973"/>
          <p:cNvSpPr>
            <a:spLocks noChangeShapeType="1"/>
          </p:cNvSpPr>
          <p:nvPr/>
        </p:nvSpPr>
        <p:spPr bwMode="auto">
          <a:xfrm>
            <a:off x="8328025" y="5897563"/>
            <a:ext cx="11113"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16" name="Line 974"/>
          <p:cNvSpPr>
            <a:spLocks noChangeShapeType="1"/>
          </p:cNvSpPr>
          <p:nvPr/>
        </p:nvSpPr>
        <p:spPr bwMode="auto">
          <a:xfrm flipH="1" flipV="1">
            <a:off x="8326438" y="5891213"/>
            <a:ext cx="17462"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17" name="Line 975"/>
          <p:cNvSpPr>
            <a:spLocks noChangeShapeType="1"/>
          </p:cNvSpPr>
          <p:nvPr/>
        </p:nvSpPr>
        <p:spPr bwMode="auto">
          <a:xfrm>
            <a:off x="8320088" y="5899150"/>
            <a:ext cx="3492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18" name="Freeform 976"/>
          <p:cNvSpPr>
            <a:spLocks/>
          </p:cNvSpPr>
          <p:nvPr/>
        </p:nvSpPr>
        <p:spPr bwMode="auto">
          <a:xfrm>
            <a:off x="8250238" y="5907088"/>
            <a:ext cx="101600" cy="23812"/>
          </a:xfrm>
          <a:custGeom>
            <a:avLst/>
            <a:gdLst>
              <a:gd name="T0" fmla="*/ 2147483646 w 191"/>
              <a:gd name="T1" fmla="*/ 2147483646 h 45"/>
              <a:gd name="T2" fmla="*/ 0 w 191"/>
              <a:gd name="T3" fmla="*/ 0 h 45"/>
              <a:gd name="T4" fmla="*/ 2147483646 w 191"/>
              <a:gd name="T5" fmla="*/ 2147483646 h 45"/>
              <a:gd name="T6" fmla="*/ 2147483646 w 191"/>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45">
                <a:moveTo>
                  <a:pt x="191" y="45"/>
                </a:moveTo>
                <a:lnTo>
                  <a:pt x="0" y="0"/>
                </a:lnTo>
                <a:lnTo>
                  <a:pt x="1" y="2"/>
                </a:lnTo>
                <a:lnTo>
                  <a:pt x="37"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19" name="Freeform 977"/>
          <p:cNvSpPr>
            <a:spLocks/>
          </p:cNvSpPr>
          <p:nvPr/>
        </p:nvSpPr>
        <p:spPr bwMode="auto">
          <a:xfrm>
            <a:off x="8239125" y="5924550"/>
            <a:ext cx="12700" cy="88900"/>
          </a:xfrm>
          <a:custGeom>
            <a:avLst/>
            <a:gdLst>
              <a:gd name="T0" fmla="*/ 2147483646 w 23"/>
              <a:gd name="T1" fmla="*/ 0 h 168"/>
              <a:gd name="T2" fmla="*/ 0 w 23"/>
              <a:gd name="T3" fmla="*/ 2147483646 h 168"/>
              <a:gd name="T4" fmla="*/ 2147483646 w 23"/>
              <a:gd name="T5" fmla="*/ 2147483646 h 168"/>
              <a:gd name="T6" fmla="*/ 0 60000 65536"/>
              <a:gd name="T7" fmla="*/ 0 60000 65536"/>
              <a:gd name="T8" fmla="*/ 0 60000 65536"/>
            </a:gdLst>
            <a:ahLst/>
            <a:cxnLst>
              <a:cxn ang="T6">
                <a:pos x="T0" y="T1"/>
              </a:cxn>
              <a:cxn ang="T7">
                <a:pos x="T2" y="T3"/>
              </a:cxn>
              <a:cxn ang="T8">
                <a:pos x="T4" y="T5"/>
              </a:cxn>
            </a:cxnLst>
            <a:rect l="0" t="0" r="r" b="b"/>
            <a:pathLst>
              <a:path w="23" h="168">
                <a:moveTo>
                  <a:pt x="23" y="0"/>
                </a:moveTo>
                <a:lnTo>
                  <a:pt x="0" y="161"/>
                </a:lnTo>
                <a:lnTo>
                  <a:pt x="20" y="1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20" name="Freeform 978"/>
          <p:cNvSpPr>
            <a:spLocks/>
          </p:cNvSpPr>
          <p:nvPr/>
        </p:nvSpPr>
        <p:spPr bwMode="auto">
          <a:xfrm>
            <a:off x="8261350" y="5983288"/>
            <a:ext cx="65088" cy="31750"/>
          </a:xfrm>
          <a:custGeom>
            <a:avLst/>
            <a:gdLst>
              <a:gd name="T0" fmla="*/ 0 w 123"/>
              <a:gd name="T1" fmla="*/ 2147483646 h 58"/>
              <a:gd name="T2" fmla="*/ 2147483646 w 123"/>
              <a:gd name="T3" fmla="*/ 0 h 58"/>
              <a:gd name="T4" fmla="*/ 2147483646 w 123"/>
              <a:gd name="T5" fmla="*/ 0 h 58"/>
              <a:gd name="T6" fmla="*/ 0 60000 65536"/>
              <a:gd name="T7" fmla="*/ 0 60000 65536"/>
              <a:gd name="T8" fmla="*/ 0 60000 65536"/>
            </a:gdLst>
            <a:ahLst/>
            <a:cxnLst>
              <a:cxn ang="T6">
                <a:pos x="T0" y="T1"/>
              </a:cxn>
              <a:cxn ang="T7">
                <a:pos x="T2" y="T3"/>
              </a:cxn>
              <a:cxn ang="T8">
                <a:pos x="T4" y="T5"/>
              </a:cxn>
            </a:cxnLst>
            <a:rect l="0" t="0" r="r" b="b"/>
            <a:pathLst>
              <a:path w="123" h="58">
                <a:moveTo>
                  <a:pt x="0" y="58"/>
                </a:moveTo>
                <a:lnTo>
                  <a:pt x="6" y="0"/>
                </a:lnTo>
                <a:lnTo>
                  <a:pt x="1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21" name="Freeform 979"/>
          <p:cNvSpPr>
            <a:spLocks/>
          </p:cNvSpPr>
          <p:nvPr/>
        </p:nvSpPr>
        <p:spPr bwMode="auto">
          <a:xfrm>
            <a:off x="8339138" y="5981700"/>
            <a:ext cx="33337" cy="22225"/>
          </a:xfrm>
          <a:custGeom>
            <a:avLst/>
            <a:gdLst>
              <a:gd name="T0" fmla="*/ 0 w 64"/>
              <a:gd name="T1" fmla="*/ 0 h 44"/>
              <a:gd name="T2" fmla="*/ 2147483646 w 64"/>
              <a:gd name="T3" fmla="*/ 2147483646 h 44"/>
              <a:gd name="T4" fmla="*/ 2147483646 w 64"/>
              <a:gd name="T5" fmla="*/ 2147483646 h 44"/>
              <a:gd name="T6" fmla="*/ 0 60000 65536"/>
              <a:gd name="T7" fmla="*/ 0 60000 65536"/>
              <a:gd name="T8" fmla="*/ 0 60000 65536"/>
            </a:gdLst>
            <a:ahLst/>
            <a:cxnLst>
              <a:cxn ang="T6">
                <a:pos x="T0" y="T1"/>
              </a:cxn>
              <a:cxn ang="T7">
                <a:pos x="T2" y="T3"/>
              </a:cxn>
              <a:cxn ang="T8">
                <a:pos x="T4" y="T5"/>
              </a:cxn>
            </a:cxnLst>
            <a:rect l="0" t="0" r="r" b="b"/>
            <a:pathLst>
              <a:path w="64" h="44">
                <a:moveTo>
                  <a:pt x="0" y="0"/>
                </a:moveTo>
                <a:lnTo>
                  <a:pt x="64" y="5"/>
                </a:lnTo>
                <a:lnTo>
                  <a:pt x="61" y="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22" name="Line 980"/>
          <p:cNvSpPr>
            <a:spLocks noChangeShapeType="1"/>
          </p:cNvSpPr>
          <p:nvPr/>
        </p:nvSpPr>
        <p:spPr bwMode="auto">
          <a:xfrm flipH="1" flipV="1">
            <a:off x="8308975" y="5986463"/>
            <a:ext cx="63500"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23" name="Line 981"/>
          <p:cNvSpPr>
            <a:spLocks noChangeShapeType="1"/>
          </p:cNvSpPr>
          <p:nvPr/>
        </p:nvSpPr>
        <p:spPr bwMode="auto">
          <a:xfrm flipH="1">
            <a:off x="8264525" y="5980113"/>
            <a:ext cx="30163"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24" name="Freeform 982"/>
          <p:cNvSpPr>
            <a:spLocks/>
          </p:cNvSpPr>
          <p:nvPr/>
        </p:nvSpPr>
        <p:spPr bwMode="auto">
          <a:xfrm>
            <a:off x="8293100" y="5973763"/>
            <a:ext cx="1588" cy="6350"/>
          </a:xfrm>
          <a:custGeom>
            <a:avLst/>
            <a:gdLst>
              <a:gd name="T0" fmla="*/ 2147483646 w 3"/>
              <a:gd name="T1" fmla="*/ 2147483646 h 12"/>
              <a:gd name="T2" fmla="*/ 0 w 3"/>
              <a:gd name="T3" fmla="*/ 2147483646 h 12"/>
              <a:gd name="T4" fmla="*/ 2147483646 w 3"/>
              <a:gd name="T5" fmla="*/ 0 h 12"/>
              <a:gd name="T6" fmla="*/ 0 60000 65536"/>
              <a:gd name="T7" fmla="*/ 0 60000 65536"/>
              <a:gd name="T8" fmla="*/ 0 60000 65536"/>
            </a:gdLst>
            <a:ahLst/>
            <a:cxnLst>
              <a:cxn ang="T6">
                <a:pos x="T0" y="T1"/>
              </a:cxn>
              <a:cxn ang="T7">
                <a:pos x="T2" y="T3"/>
              </a:cxn>
              <a:cxn ang="T8">
                <a:pos x="T4" y="T5"/>
              </a:cxn>
            </a:cxnLst>
            <a:rect l="0" t="0" r="r" b="b"/>
            <a:pathLst>
              <a:path w="3" h="12">
                <a:moveTo>
                  <a:pt x="1" y="12"/>
                </a:moveTo>
                <a:lnTo>
                  <a:pt x="0" y="6"/>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25" name="Line 983"/>
          <p:cNvSpPr>
            <a:spLocks noChangeShapeType="1"/>
          </p:cNvSpPr>
          <p:nvPr/>
        </p:nvSpPr>
        <p:spPr bwMode="auto">
          <a:xfrm>
            <a:off x="8286750" y="5973763"/>
            <a:ext cx="4921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26" name="Freeform 984"/>
          <p:cNvSpPr>
            <a:spLocks/>
          </p:cNvSpPr>
          <p:nvPr/>
        </p:nvSpPr>
        <p:spPr bwMode="auto">
          <a:xfrm>
            <a:off x="8261350" y="6015038"/>
            <a:ext cx="98425" cy="3175"/>
          </a:xfrm>
          <a:custGeom>
            <a:avLst/>
            <a:gdLst>
              <a:gd name="T0" fmla="*/ 2147483646 w 186"/>
              <a:gd name="T1" fmla="*/ 0 h 7"/>
              <a:gd name="T2" fmla="*/ 2147483646 w 186"/>
              <a:gd name="T3" fmla="*/ 2147483646 h 7"/>
              <a:gd name="T4" fmla="*/ 0 w 186"/>
              <a:gd name="T5" fmla="*/ 0 h 7"/>
              <a:gd name="T6" fmla="*/ 0 60000 65536"/>
              <a:gd name="T7" fmla="*/ 0 60000 65536"/>
              <a:gd name="T8" fmla="*/ 0 60000 65536"/>
            </a:gdLst>
            <a:ahLst/>
            <a:cxnLst>
              <a:cxn ang="T6">
                <a:pos x="T0" y="T1"/>
              </a:cxn>
              <a:cxn ang="T7">
                <a:pos x="T2" y="T3"/>
              </a:cxn>
              <a:cxn ang="T8">
                <a:pos x="T4" y="T5"/>
              </a:cxn>
            </a:cxnLst>
            <a:rect l="0" t="0" r="r" b="b"/>
            <a:pathLst>
              <a:path w="186" h="7">
                <a:moveTo>
                  <a:pt x="186" y="0"/>
                </a:moveTo>
                <a:lnTo>
                  <a:pt x="8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27" name="Line 985"/>
          <p:cNvSpPr>
            <a:spLocks noChangeShapeType="1"/>
          </p:cNvSpPr>
          <p:nvPr/>
        </p:nvSpPr>
        <p:spPr bwMode="auto">
          <a:xfrm>
            <a:off x="8251825" y="6021388"/>
            <a:ext cx="119063"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28" name="Line 986"/>
          <p:cNvSpPr>
            <a:spLocks noChangeShapeType="1"/>
          </p:cNvSpPr>
          <p:nvPr/>
        </p:nvSpPr>
        <p:spPr bwMode="auto">
          <a:xfrm flipV="1">
            <a:off x="8372475" y="6013450"/>
            <a:ext cx="1588"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29" name="Freeform 987"/>
          <p:cNvSpPr>
            <a:spLocks/>
          </p:cNvSpPr>
          <p:nvPr/>
        </p:nvSpPr>
        <p:spPr bwMode="auto">
          <a:xfrm>
            <a:off x="8386763" y="6010275"/>
            <a:ext cx="185737" cy="12700"/>
          </a:xfrm>
          <a:custGeom>
            <a:avLst/>
            <a:gdLst>
              <a:gd name="T0" fmla="*/ 0 w 351"/>
              <a:gd name="T1" fmla="*/ 2147483646 h 24"/>
              <a:gd name="T2" fmla="*/ 2147483646 w 351"/>
              <a:gd name="T3" fmla="*/ 2147483646 h 24"/>
              <a:gd name="T4" fmla="*/ 2147483646 w 351"/>
              <a:gd name="T5" fmla="*/ 0 h 24"/>
              <a:gd name="T6" fmla="*/ 0 60000 65536"/>
              <a:gd name="T7" fmla="*/ 0 60000 65536"/>
              <a:gd name="T8" fmla="*/ 0 60000 65536"/>
            </a:gdLst>
            <a:ahLst/>
            <a:cxnLst>
              <a:cxn ang="T6">
                <a:pos x="T0" y="T1"/>
              </a:cxn>
              <a:cxn ang="T7">
                <a:pos x="T2" y="T3"/>
              </a:cxn>
              <a:cxn ang="T8">
                <a:pos x="T4" y="T5"/>
              </a:cxn>
            </a:cxnLst>
            <a:rect l="0" t="0" r="r" b="b"/>
            <a:pathLst>
              <a:path w="351" h="24">
                <a:moveTo>
                  <a:pt x="0" y="18"/>
                </a:moveTo>
                <a:lnTo>
                  <a:pt x="239" y="24"/>
                </a:lnTo>
                <a:lnTo>
                  <a:pt x="3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0" name="Freeform 988"/>
          <p:cNvSpPr>
            <a:spLocks/>
          </p:cNvSpPr>
          <p:nvPr/>
        </p:nvSpPr>
        <p:spPr bwMode="auto">
          <a:xfrm>
            <a:off x="8562975" y="5997575"/>
            <a:ext cx="19050" cy="20638"/>
          </a:xfrm>
          <a:custGeom>
            <a:avLst/>
            <a:gdLst>
              <a:gd name="T0" fmla="*/ 2147483646 w 37"/>
              <a:gd name="T1" fmla="*/ 2147483646 h 39"/>
              <a:gd name="T2" fmla="*/ 2147483646 w 37"/>
              <a:gd name="T3" fmla="*/ 0 h 39"/>
              <a:gd name="T4" fmla="*/ 2147483646 w 37"/>
              <a:gd name="T5" fmla="*/ 0 h 39"/>
              <a:gd name="T6" fmla="*/ 0 w 37"/>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9">
                <a:moveTo>
                  <a:pt x="24" y="39"/>
                </a:moveTo>
                <a:lnTo>
                  <a:pt x="31" y="0"/>
                </a:lnTo>
                <a:lnTo>
                  <a:pt x="37" y="0"/>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1" name="Freeform 989"/>
          <p:cNvSpPr>
            <a:spLocks/>
          </p:cNvSpPr>
          <p:nvPr/>
        </p:nvSpPr>
        <p:spPr bwMode="auto">
          <a:xfrm>
            <a:off x="8543925" y="5994400"/>
            <a:ext cx="3175" cy="6350"/>
          </a:xfrm>
          <a:custGeom>
            <a:avLst/>
            <a:gdLst>
              <a:gd name="T0" fmla="*/ 0 w 6"/>
              <a:gd name="T1" fmla="*/ 2147483646 h 12"/>
              <a:gd name="T2" fmla="*/ 2147483646 w 6"/>
              <a:gd name="T3" fmla="*/ 2147483646 h 12"/>
              <a:gd name="T4" fmla="*/ 2147483646 w 6"/>
              <a:gd name="T5" fmla="*/ 0 h 12"/>
              <a:gd name="T6" fmla="*/ 0 60000 65536"/>
              <a:gd name="T7" fmla="*/ 0 60000 65536"/>
              <a:gd name="T8" fmla="*/ 0 60000 65536"/>
            </a:gdLst>
            <a:ahLst/>
            <a:cxnLst>
              <a:cxn ang="T6">
                <a:pos x="T0" y="T1"/>
              </a:cxn>
              <a:cxn ang="T7">
                <a:pos x="T2" y="T3"/>
              </a:cxn>
              <a:cxn ang="T8">
                <a:pos x="T4" y="T5"/>
              </a:cxn>
            </a:cxnLst>
            <a:rect l="0" t="0" r="r" b="b"/>
            <a:pathLst>
              <a:path w="6" h="12">
                <a:moveTo>
                  <a:pt x="0" y="12"/>
                </a:moveTo>
                <a:lnTo>
                  <a:pt x="6" y="7"/>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2" name="Freeform 990"/>
          <p:cNvSpPr>
            <a:spLocks/>
          </p:cNvSpPr>
          <p:nvPr/>
        </p:nvSpPr>
        <p:spPr bwMode="auto">
          <a:xfrm>
            <a:off x="8512175" y="5999163"/>
            <a:ext cx="31750" cy="6350"/>
          </a:xfrm>
          <a:custGeom>
            <a:avLst/>
            <a:gdLst>
              <a:gd name="T0" fmla="*/ 2147483646 w 60"/>
              <a:gd name="T1" fmla="*/ 2147483646 h 12"/>
              <a:gd name="T2" fmla="*/ 2147483646 w 60"/>
              <a:gd name="T3" fmla="*/ 2147483646 h 12"/>
              <a:gd name="T4" fmla="*/ 2147483646 w 60"/>
              <a:gd name="T5" fmla="*/ 2147483646 h 12"/>
              <a:gd name="T6" fmla="*/ 2147483646 w 60"/>
              <a:gd name="T7" fmla="*/ 2147483646 h 12"/>
              <a:gd name="T8" fmla="*/ 2147483646 w 60"/>
              <a:gd name="T9" fmla="*/ 2147483646 h 12"/>
              <a:gd name="T10" fmla="*/ 0 w 60"/>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2">
                <a:moveTo>
                  <a:pt x="60" y="4"/>
                </a:moveTo>
                <a:lnTo>
                  <a:pt x="53" y="8"/>
                </a:lnTo>
                <a:lnTo>
                  <a:pt x="16" y="12"/>
                </a:lnTo>
                <a:lnTo>
                  <a:pt x="7" y="12"/>
                </a:lnTo>
                <a:lnTo>
                  <a:pt x="2"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3" name="Freeform 991"/>
          <p:cNvSpPr>
            <a:spLocks/>
          </p:cNvSpPr>
          <p:nvPr/>
        </p:nvSpPr>
        <p:spPr bwMode="auto">
          <a:xfrm>
            <a:off x="8516938" y="6018213"/>
            <a:ext cx="58737" cy="15875"/>
          </a:xfrm>
          <a:custGeom>
            <a:avLst/>
            <a:gdLst>
              <a:gd name="T0" fmla="*/ 0 w 109"/>
              <a:gd name="T1" fmla="*/ 2147483646 h 31"/>
              <a:gd name="T2" fmla="*/ 2147483646 w 109"/>
              <a:gd name="T3" fmla="*/ 2147483646 h 31"/>
              <a:gd name="T4" fmla="*/ 2147483646 w 109"/>
              <a:gd name="T5" fmla="*/ 2147483646 h 31"/>
              <a:gd name="T6" fmla="*/ 2147483646 w 109"/>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31">
                <a:moveTo>
                  <a:pt x="0" y="31"/>
                </a:moveTo>
                <a:lnTo>
                  <a:pt x="89" y="12"/>
                </a:lnTo>
                <a:lnTo>
                  <a:pt x="94" y="6"/>
                </a:lnTo>
                <a:lnTo>
                  <a:pt x="10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4" name="Line 992"/>
          <p:cNvSpPr>
            <a:spLocks noChangeShapeType="1"/>
          </p:cNvSpPr>
          <p:nvPr/>
        </p:nvSpPr>
        <p:spPr bwMode="auto">
          <a:xfrm flipH="1" flipV="1">
            <a:off x="8383588" y="6030913"/>
            <a:ext cx="1333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35" name="Line 993"/>
          <p:cNvSpPr>
            <a:spLocks noChangeShapeType="1"/>
          </p:cNvSpPr>
          <p:nvPr/>
        </p:nvSpPr>
        <p:spPr bwMode="auto">
          <a:xfrm>
            <a:off x="8497888" y="6037263"/>
            <a:ext cx="28575"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36" name="Freeform 994"/>
          <p:cNvSpPr>
            <a:spLocks/>
          </p:cNvSpPr>
          <p:nvPr/>
        </p:nvSpPr>
        <p:spPr bwMode="auto">
          <a:xfrm>
            <a:off x="8494713" y="5845175"/>
            <a:ext cx="17462" cy="6350"/>
          </a:xfrm>
          <a:custGeom>
            <a:avLst/>
            <a:gdLst>
              <a:gd name="T0" fmla="*/ 2147483646 w 32"/>
              <a:gd name="T1" fmla="*/ 2147483646 h 13"/>
              <a:gd name="T2" fmla="*/ 2147483646 w 32"/>
              <a:gd name="T3" fmla="*/ 2147483646 h 13"/>
              <a:gd name="T4" fmla="*/ 2147483646 w 32"/>
              <a:gd name="T5" fmla="*/ 2147483646 h 13"/>
              <a:gd name="T6" fmla="*/ 2147483646 w 32"/>
              <a:gd name="T7" fmla="*/ 0 h 13"/>
              <a:gd name="T8" fmla="*/ 2147483646 w 32"/>
              <a:gd name="T9" fmla="*/ 0 h 13"/>
              <a:gd name="T10" fmla="*/ 2147483646 w 32"/>
              <a:gd name="T11" fmla="*/ 2147483646 h 13"/>
              <a:gd name="T12" fmla="*/ 2147483646 w 32"/>
              <a:gd name="T13" fmla="*/ 2147483646 h 13"/>
              <a:gd name="T14" fmla="*/ 0 w 32"/>
              <a:gd name="T15" fmla="*/ 214748364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3">
                <a:moveTo>
                  <a:pt x="32" y="10"/>
                </a:moveTo>
                <a:lnTo>
                  <a:pt x="30" y="4"/>
                </a:lnTo>
                <a:lnTo>
                  <a:pt x="23" y="1"/>
                </a:lnTo>
                <a:lnTo>
                  <a:pt x="17" y="0"/>
                </a:lnTo>
                <a:lnTo>
                  <a:pt x="12" y="0"/>
                </a:lnTo>
                <a:lnTo>
                  <a:pt x="6" y="3"/>
                </a:lnTo>
                <a:lnTo>
                  <a:pt x="2" y="6"/>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7" name="Line 995"/>
          <p:cNvSpPr>
            <a:spLocks noChangeShapeType="1"/>
          </p:cNvSpPr>
          <p:nvPr/>
        </p:nvSpPr>
        <p:spPr bwMode="auto">
          <a:xfrm flipV="1">
            <a:off x="8488363" y="5830888"/>
            <a:ext cx="317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38" name="Freeform 996"/>
          <p:cNvSpPr>
            <a:spLocks/>
          </p:cNvSpPr>
          <p:nvPr/>
        </p:nvSpPr>
        <p:spPr bwMode="auto">
          <a:xfrm>
            <a:off x="8423275" y="5759450"/>
            <a:ext cx="60325" cy="53975"/>
          </a:xfrm>
          <a:custGeom>
            <a:avLst/>
            <a:gdLst>
              <a:gd name="T0" fmla="*/ 2147483646 w 115"/>
              <a:gd name="T1" fmla="*/ 2147483646 h 102"/>
              <a:gd name="T2" fmla="*/ 2147483646 w 115"/>
              <a:gd name="T3" fmla="*/ 2147483646 h 102"/>
              <a:gd name="T4" fmla="*/ 2147483646 w 115"/>
              <a:gd name="T5" fmla="*/ 2147483646 h 102"/>
              <a:gd name="T6" fmla="*/ 0 w 115"/>
              <a:gd name="T7" fmla="*/ 2147483646 h 102"/>
              <a:gd name="T8" fmla="*/ 2147483646 w 115"/>
              <a:gd name="T9" fmla="*/ 2147483646 h 102"/>
              <a:gd name="T10" fmla="*/ 2147483646 w 115"/>
              <a:gd name="T11" fmla="*/ 0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02">
                <a:moveTo>
                  <a:pt x="115" y="102"/>
                </a:moveTo>
                <a:lnTo>
                  <a:pt x="115" y="59"/>
                </a:lnTo>
                <a:lnTo>
                  <a:pt x="49" y="14"/>
                </a:lnTo>
                <a:lnTo>
                  <a:pt x="0" y="14"/>
                </a:lnTo>
                <a:lnTo>
                  <a:pt x="6" y="10"/>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39" name="Freeform 997"/>
          <p:cNvSpPr>
            <a:spLocks/>
          </p:cNvSpPr>
          <p:nvPr/>
        </p:nvSpPr>
        <p:spPr bwMode="auto">
          <a:xfrm>
            <a:off x="8420100" y="5746750"/>
            <a:ext cx="63500" cy="66675"/>
          </a:xfrm>
          <a:custGeom>
            <a:avLst/>
            <a:gdLst>
              <a:gd name="T0" fmla="*/ 2147483646 w 121"/>
              <a:gd name="T1" fmla="*/ 0 h 127"/>
              <a:gd name="T2" fmla="*/ 2147483646 w 121"/>
              <a:gd name="T3" fmla="*/ 0 h 127"/>
              <a:gd name="T4" fmla="*/ 2147483646 w 121"/>
              <a:gd name="T5" fmla="*/ 2147483646 h 127"/>
              <a:gd name="T6" fmla="*/ 2147483646 w 121"/>
              <a:gd name="T7" fmla="*/ 2147483646 h 127"/>
              <a:gd name="T8" fmla="*/ 2147483646 w 121"/>
              <a:gd name="T9" fmla="*/ 2147483646 h 127"/>
              <a:gd name="T10" fmla="*/ 2147483646 w 121"/>
              <a:gd name="T11" fmla="*/ 2147483646 h 127"/>
              <a:gd name="T12" fmla="*/ 2147483646 w 121"/>
              <a:gd name="T13" fmla="*/ 2147483646 h 127"/>
              <a:gd name="T14" fmla="*/ 2147483646 w 121"/>
              <a:gd name="T15" fmla="*/ 2147483646 h 127"/>
              <a:gd name="T16" fmla="*/ 2147483646 w 121"/>
              <a:gd name="T17" fmla="*/ 2147483646 h 127"/>
              <a:gd name="T18" fmla="*/ 0 w 121"/>
              <a:gd name="T19" fmla="*/ 2147483646 h 127"/>
              <a:gd name="T20" fmla="*/ 2147483646 w 121"/>
              <a:gd name="T21" fmla="*/ 2147483646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27">
                <a:moveTo>
                  <a:pt x="14" y="0"/>
                </a:moveTo>
                <a:lnTo>
                  <a:pt x="32" y="0"/>
                </a:lnTo>
                <a:lnTo>
                  <a:pt x="42" y="28"/>
                </a:lnTo>
                <a:lnTo>
                  <a:pt x="56" y="28"/>
                </a:lnTo>
                <a:lnTo>
                  <a:pt x="60" y="37"/>
                </a:lnTo>
                <a:lnTo>
                  <a:pt x="55" y="39"/>
                </a:lnTo>
                <a:lnTo>
                  <a:pt x="55" y="90"/>
                </a:lnTo>
                <a:lnTo>
                  <a:pt x="121" y="127"/>
                </a:lnTo>
                <a:lnTo>
                  <a:pt x="71" y="127"/>
                </a:lnTo>
                <a:lnTo>
                  <a:pt x="0" y="90"/>
                </a:lnTo>
                <a:lnTo>
                  <a:pt x="55" y="9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40" name="Line 998"/>
          <p:cNvSpPr>
            <a:spLocks noChangeShapeType="1"/>
          </p:cNvSpPr>
          <p:nvPr/>
        </p:nvSpPr>
        <p:spPr bwMode="auto">
          <a:xfrm flipV="1">
            <a:off x="8420100" y="5772150"/>
            <a:ext cx="158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1" name="Freeform 999"/>
          <p:cNvSpPr>
            <a:spLocks/>
          </p:cNvSpPr>
          <p:nvPr/>
        </p:nvSpPr>
        <p:spPr bwMode="auto">
          <a:xfrm>
            <a:off x="8397875" y="5783263"/>
            <a:ext cx="19050" cy="23812"/>
          </a:xfrm>
          <a:custGeom>
            <a:avLst/>
            <a:gdLst>
              <a:gd name="T0" fmla="*/ 2147483646 w 35"/>
              <a:gd name="T1" fmla="*/ 0 h 44"/>
              <a:gd name="T2" fmla="*/ 2147483646 w 35"/>
              <a:gd name="T3" fmla="*/ 2147483646 h 44"/>
              <a:gd name="T4" fmla="*/ 0 w 35"/>
              <a:gd name="T5" fmla="*/ 2147483646 h 44"/>
              <a:gd name="T6" fmla="*/ 0 60000 65536"/>
              <a:gd name="T7" fmla="*/ 0 60000 65536"/>
              <a:gd name="T8" fmla="*/ 0 60000 65536"/>
            </a:gdLst>
            <a:ahLst/>
            <a:cxnLst>
              <a:cxn ang="T6">
                <a:pos x="T0" y="T1"/>
              </a:cxn>
              <a:cxn ang="T7">
                <a:pos x="T2" y="T3"/>
              </a:cxn>
              <a:cxn ang="T8">
                <a:pos x="T4" y="T5"/>
              </a:cxn>
            </a:cxnLst>
            <a:rect l="0" t="0" r="r" b="b"/>
            <a:pathLst>
              <a:path w="35" h="44">
                <a:moveTo>
                  <a:pt x="35" y="0"/>
                </a:moveTo>
                <a:lnTo>
                  <a:pt x="35" y="28"/>
                </a:lnTo>
                <a:lnTo>
                  <a:pt x="0" y="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42" name="Line 1000"/>
          <p:cNvSpPr>
            <a:spLocks noChangeShapeType="1"/>
          </p:cNvSpPr>
          <p:nvPr/>
        </p:nvSpPr>
        <p:spPr bwMode="auto">
          <a:xfrm>
            <a:off x="8421688" y="5816600"/>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3" name="Line 1001"/>
          <p:cNvSpPr>
            <a:spLocks noChangeShapeType="1"/>
          </p:cNvSpPr>
          <p:nvPr/>
        </p:nvSpPr>
        <p:spPr bwMode="auto">
          <a:xfrm flipH="1" flipV="1">
            <a:off x="8342313" y="5873750"/>
            <a:ext cx="63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4" name="Line 1002"/>
          <p:cNvSpPr>
            <a:spLocks noChangeShapeType="1"/>
          </p:cNvSpPr>
          <p:nvPr/>
        </p:nvSpPr>
        <p:spPr bwMode="auto">
          <a:xfrm flipH="1" flipV="1">
            <a:off x="8316913" y="5864225"/>
            <a:ext cx="14287"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5" name="Line 1003"/>
          <p:cNvSpPr>
            <a:spLocks noChangeShapeType="1"/>
          </p:cNvSpPr>
          <p:nvPr/>
        </p:nvSpPr>
        <p:spPr bwMode="auto">
          <a:xfrm flipH="1" flipV="1">
            <a:off x="8299450" y="5878513"/>
            <a:ext cx="9525"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6" name="Line 1004"/>
          <p:cNvSpPr>
            <a:spLocks noChangeShapeType="1"/>
          </p:cNvSpPr>
          <p:nvPr/>
        </p:nvSpPr>
        <p:spPr bwMode="auto">
          <a:xfrm>
            <a:off x="8304213" y="5888038"/>
            <a:ext cx="4762"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7" name="Line 1005"/>
          <p:cNvSpPr>
            <a:spLocks noChangeShapeType="1"/>
          </p:cNvSpPr>
          <p:nvPr/>
        </p:nvSpPr>
        <p:spPr bwMode="auto">
          <a:xfrm>
            <a:off x="8332788" y="5883275"/>
            <a:ext cx="1587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48" name="Freeform 1006"/>
          <p:cNvSpPr>
            <a:spLocks/>
          </p:cNvSpPr>
          <p:nvPr/>
        </p:nvSpPr>
        <p:spPr bwMode="auto">
          <a:xfrm>
            <a:off x="8255000" y="5861050"/>
            <a:ext cx="1588" cy="7938"/>
          </a:xfrm>
          <a:custGeom>
            <a:avLst/>
            <a:gdLst>
              <a:gd name="T0" fmla="*/ 2147483646 w 5"/>
              <a:gd name="T1" fmla="*/ 2147483646 h 14"/>
              <a:gd name="T2" fmla="*/ 0 w 5"/>
              <a:gd name="T3" fmla="*/ 2147483646 h 14"/>
              <a:gd name="T4" fmla="*/ 2147483646 w 5"/>
              <a:gd name="T5" fmla="*/ 0 h 14"/>
              <a:gd name="T6" fmla="*/ 2147483646 w 5"/>
              <a:gd name="T7" fmla="*/ 214748364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4" y="14"/>
                </a:moveTo>
                <a:lnTo>
                  <a:pt x="0" y="12"/>
                </a:lnTo>
                <a:lnTo>
                  <a:pt x="1" y="0"/>
                </a:lnTo>
                <a:lnTo>
                  <a:pt x="5"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49" name="Line 1007"/>
          <p:cNvSpPr>
            <a:spLocks noChangeShapeType="1"/>
          </p:cNvSpPr>
          <p:nvPr/>
        </p:nvSpPr>
        <p:spPr bwMode="auto">
          <a:xfrm>
            <a:off x="8205788" y="5875338"/>
            <a:ext cx="68262" cy="682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50" name="Line 1008"/>
          <p:cNvSpPr>
            <a:spLocks noChangeShapeType="1"/>
          </p:cNvSpPr>
          <p:nvPr/>
        </p:nvSpPr>
        <p:spPr bwMode="auto">
          <a:xfrm flipV="1">
            <a:off x="8288338" y="5816600"/>
            <a:ext cx="3175"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51" name="Freeform 1009"/>
          <p:cNvSpPr>
            <a:spLocks/>
          </p:cNvSpPr>
          <p:nvPr/>
        </p:nvSpPr>
        <p:spPr bwMode="auto">
          <a:xfrm>
            <a:off x="8266113" y="5792788"/>
            <a:ext cx="11112" cy="15875"/>
          </a:xfrm>
          <a:custGeom>
            <a:avLst/>
            <a:gdLst>
              <a:gd name="T0" fmla="*/ 2147483646 w 23"/>
              <a:gd name="T1" fmla="*/ 2147483646 h 28"/>
              <a:gd name="T2" fmla="*/ 0 w 23"/>
              <a:gd name="T3" fmla="*/ 2147483646 h 28"/>
              <a:gd name="T4" fmla="*/ 0 w 23"/>
              <a:gd name="T5" fmla="*/ 0 h 28"/>
              <a:gd name="T6" fmla="*/ 0 60000 65536"/>
              <a:gd name="T7" fmla="*/ 0 60000 65536"/>
              <a:gd name="T8" fmla="*/ 0 60000 65536"/>
            </a:gdLst>
            <a:ahLst/>
            <a:cxnLst>
              <a:cxn ang="T6">
                <a:pos x="T0" y="T1"/>
              </a:cxn>
              <a:cxn ang="T7">
                <a:pos x="T2" y="T3"/>
              </a:cxn>
              <a:cxn ang="T8">
                <a:pos x="T4" y="T5"/>
              </a:cxn>
            </a:cxnLst>
            <a:rect l="0" t="0" r="r" b="b"/>
            <a:pathLst>
              <a:path w="23" h="28">
                <a:moveTo>
                  <a:pt x="23" y="28"/>
                </a:moveTo>
                <a:lnTo>
                  <a:pt x="0" y="2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2" name="Line 1010"/>
          <p:cNvSpPr>
            <a:spLocks noChangeShapeType="1"/>
          </p:cNvSpPr>
          <p:nvPr/>
        </p:nvSpPr>
        <p:spPr bwMode="auto">
          <a:xfrm>
            <a:off x="8274050" y="5794375"/>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53" name="Line 1011"/>
          <p:cNvSpPr>
            <a:spLocks noChangeShapeType="1"/>
          </p:cNvSpPr>
          <p:nvPr/>
        </p:nvSpPr>
        <p:spPr bwMode="auto">
          <a:xfrm flipH="1">
            <a:off x="8185150" y="6038850"/>
            <a:ext cx="36513"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54" name="Freeform 1012"/>
          <p:cNvSpPr>
            <a:spLocks/>
          </p:cNvSpPr>
          <p:nvPr/>
        </p:nvSpPr>
        <p:spPr bwMode="auto">
          <a:xfrm>
            <a:off x="8586788" y="5815013"/>
            <a:ext cx="36512" cy="23812"/>
          </a:xfrm>
          <a:custGeom>
            <a:avLst/>
            <a:gdLst>
              <a:gd name="T0" fmla="*/ 2147483646 w 68"/>
              <a:gd name="T1" fmla="*/ 2147483646 h 43"/>
              <a:gd name="T2" fmla="*/ 2147483646 w 68"/>
              <a:gd name="T3" fmla="*/ 2147483646 h 43"/>
              <a:gd name="T4" fmla="*/ 0 w 68"/>
              <a:gd name="T5" fmla="*/ 2147483646 h 43"/>
              <a:gd name="T6" fmla="*/ 2147483646 w 68"/>
              <a:gd name="T7" fmla="*/ 2147483646 h 43"/>
              <a:gd name="T8" fmla="*/ 2147483646 w 68"/>
              <a:gd name="T9" fmla="*/ 0 h 43"/>
              <a:gd name="T10" fmla="*/ 2147483646 w 68"/>
              <a:gd name="T11" fmla="*/ 2147483646 h 43"/>
              <a:gd name="T12" fmla="*/ 2147483646 w 68"/>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43">
                <a:moveTo>
                  <a:pt x="7" y="43"/>
                </a:moveTo>
                <a:lnTo>
                  <a:pt x="6" y="37"/>
                </a:lnTo>
                <a:lnTo>
                  <a:pt x="0" y="28"/>
                </a:lnTo>
                <a:lnTo>
                  <a:pt x="54" y="34"/>
                </a:lnTo>
                <a:lnTo>
                  <a:pt x="68" y="0"/>
                </a:lnTo>
                <a:lnTo>
                  <a:pt x="67" y="4"/>
                </a:lnTo>
                <a:lnTo>
                  <a:pt x="64"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5" name="Freeform 1013"/>
          <p:cNvSpPr>
            <a:spLocks/>
          </p:cNvSpPr>
          <p:nvPr/>
        </p:nvSpPr>
        <p:spPr bwMode="auto">
          <a:xfrm>
            <a:off x="8605838" y="5834063"/>
            <a:ext cx="9525" cy="11112"/>
          </a:xfrm>
          <a:custGeom>
            <a:avLst/>
            <a:gdLst>
              <a:gd name="T0" fmla="*/ 2147483646 w 19"/>
              <a:gd name="T1" fmla="*/ 0 h 23"/>
              <a:gd name="T2" fmla="*/ 2147483646 w 19"/>
              <a:gd name="T3" fmla="*/ 2147483646 h 23"/>
              <a:gd name="T4" fmla="*/ 2147483646 w 19"/>
              <a:gd name="T5" fmla="*/ 2147483646 h 23"/>
              <a:gd name="T6" fmla="*/ 0 w 19"/>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3">
                <a:moveTo>
                  <a:pt x="19" y="0"/>
                </a:moveTo>
                <a:lnTo>
                  <a:pt x="15" y="22"/>
                </a:lnTo>
                <a:lnTo>
                  <a:pt x="18" y="22"/>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6" name="Freeform 1014"/>
          <p:cNvSpPr>
            <a:spLocks/>
          </p:cNvSpPr>
          <p:nvPr/>
        </p:nvSpPr>
        <p:spPr bwMode="auto">
          <a:xfrm>
            <a:off x="8586788" y="5819775"/>
            <a:ext cx="9525" cy="11113"/>
          </a:xfrm>
          <a:custGeom>
            <a:avLst/>
            <a:gdLst>
              <a:gd name="T0" fmla="*/ 0 w 18"/>
              <a:gd name="T1" fmla="*/ 2147483646 h 19"/>
              <a:gd name="T2" fmla="*/ 2147483646 w 18"/>
              <a:gd name="T3" fmla="*/ 2147483646 h 19"/>
              <a:gd name="T4" fmla="*/ 2147483646 w 18"/>
              <a:gd name="T5" fmla="*/ 0 h 19"/>
              <a:gd name="T6" fmla="*/ 0 60000 65536"/>
              <a:gd name="T7" fmla="*/ 0 60000 65536"/>
              <a:gd name="T8" fmla="*/ 0 60000 65536"/>
            </a:gdLst>
            <a:ahLst/>
            <a:cxnLst>
              <a:cxn ang="T6">
                <a:pos x="T0" y="T1"/>
              </a:cxn>
              <a:cxn ang="T7">
                <a:pos x="T2" y="T3"/>
              </a:cxn>
              <a:cxn ang="T8">
                <a:pos x="T4" y="T5"/>
              </a:cxn>
            </a:cxnLst>
            <a:rect l="0" t="0" r="r" b="b"/>
            <a:pathLst>
              <a:path w="18" h="19">
                <a:moveTo>
                  <a:pt x="0" y="19"/>
                </a:moveTo>
                <a:lnTo>
                  <a:pt x="4" y="3"/>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7" name="Freeform 1015"/>
          <p:cNvSpPr>
            <a:spLocks/>
          </p:cNvSpPr>
          <p:nvPr/>
        </p:nvSpPr>
        <p:spPr bwMode="auto">
          <a:xfrm>
            <a:off x="8623300" y="5780088"/>
            <a:ext cx="22225" cy="3175"/>
          </a:xfrm>
          <a:custGeom>
            <a:avLst/>
            <a:gdLst>
              <a:gd name="T0" fmla="*/ 0 w 44"/>
              <a:gd name="T1" fmla="*/ 2147483646 h 6"/>
              <a:gd name="T2" fmla="*/ 2147483646 w 44"/>
              <a:gd name="T3" fmla="*/ 0 h 6"/>
              <a:gd name="T4" fmla="*/ 2147483646 w 44"/>
              <a:gd name="T5" fmla="*/ 2147483646 h 6"/>
              <a:gd name="T6" fmla="*/ 0 60000 65536"/>
              <a:gd name="T7" fmla="*/ 0 60000 65536"/>
              <a:gd name="T8" fmla="*/ 0 60000 65536"/>
            </a:gdLst>
            <a:ahLst/>
            <a:cxnLst>
              <a:cxn ang="T6">
                <a:pos x="T0" y="T1"/>
              </a:cxn>
              <a:cxn ang="T7">
                <a:pos x="T2" y="T3"/>
              </a:cxn>
              <a:cxn ang="T8">
                <a:pos x="T4" y="T5"/>
              </a:cxn>
            </a:cxnLst>
            <a:rect l="0" t="0" r="r" b="b"/>
            <a:pathLst>
              <a:path w="44" h="6">
                <a:moveTo>
                  <a:pt x="0" y="6"/>
                </a:moveTo>
                <a:lnTo>
                  <a:pt x="35" y="0"/>
                </a:lnTo>
                <a:lnTo>
                  <a:pt x="44"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8" name="Freeform 1016"/>
          <p:cNvSpPr>
            <a:spLocks/>
          </p:cNvSpPr>
          <p:nvPr/>
        </p:nvSpPr>
        <p:spPr bwMode="auto">
          <a:xfrm>
            <a:off x="8578850" y="5643563"/>
            <a:ext cx="14288" cy="80962"/>
          </a:xfrm>
          <a:custGeom>
            <a:avLst/>
            <a:gdLst>
              <a:gd name="T0" fmla="*/ 2147483646 w 29"/>
              <a:gd name="T1" fmla="*/ 2147483646 h 151"/>
              <a:gd name="T2" fmla="*/ 2147483646 w 29"/>
              <a:gd name="T3" fmla="*/ 2147483646 h 151"/>
              <a:gd name="T4" fmla="*/ 2147483646 w 29"/>
              <a:gd name="T5" fmla="*/ 2147483646 h 151"/>
              <a:gd name="T6" fmla="*/ 2147483646 w 29"/>
              <a:gd name="T7" fmla="*/ 2147483646 h 151"/>
              <a:gd name="T8" fmla="*/ 2147483646 w 29"/>
              <a:gd name="T9" fmla="*/ 2147483646 h 151"/>
              <a:gd name="T10" fmla="*/ 0 w 29"/>
              <a:gd name="T11" fmla="*/ 0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51">
                <a:moveTo>
                  <a:pt x="28" y="151"/>
                </a:moveTo>
                <a:lnTo>
                  <a:pt x="28" y="71"/>
                </a:lnTo>
                <a:lnTo>
                  <a:pt x="29" y="55"/>
                </a:lnTo>
                <a:lnTo>
                  <a:pt x="10" y="19"/>
                </a:lnTo>
                <a:lnTo>
                  <a:pt x="10"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59" name="Freeform 1017"/>
          <p:cNvSpPr>
            <a:spLocks/>
          </p:cNvSpPr>
          <p:nvPr/>
        </p:nvSpPr>
        <p:spPr bwMode="auto">
          <a:xfrm>
            <a:off x="8593138" y="5640388"/>
            <a:ext cx="49212" cy="14287"/>
          </a:xfrm>
          <a:custGeom>
            <a:avLst/>
            <a:gdLst>
              <a:gd name="T0" fmla="*/ 0 w 94"/>
              <a:gd name="T1" fmla="*/ 2147483646 h 27"/>
              <a:gd name="T2" fmla="*/ 2147483646 w 94"/>
              <a:gd name="T3" fmla="*/ 2147483646 h 27"/>
              <a:gd name="T4" fmla="*/ 2147483646 w 94"/>
              <a:gd name="T5" fmla="*/ 2147483646 h 27"/>
              <a:gd name="T6" fmla="*/ 2147483646 w 94"/>
              <a:gd name="T7" fmla="*/ 2147483646 h 27"/>
              <a:gd name="T8" fmla="*/ 2147483646 w 94"/>
              <a:gd name="T9" fmla="*/ 2147483646 h 27"/>
              <a:gd name="T10" fmla="*/ 2147483646 w 94"/>
              <a:gd name="T11" fmla="*/ 2147483646 h 27"/>
              <a:gd name="T12" fmla="*/ 2147483646 w 94"/>
              <a:gd name="T13" fmla="*/ 2147483646 h 27"/>
              <a:gd name="T14" fmla="*/ 2147483646 w 94"/>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27">
                <a:moveTo>
                  <a:pt x="0" y="6"/>
                </a:moveTo>
                <a:lnTo>
                  <a:pt x="9" y="16"/>
                </a:lnTo>
                <a:lnTo>
                  <a:pt x="24" y="22"/>
                </a:lnTo>
                <a:lnTo>
                  <a:pt x="39" y="27"/>
                </a:lnTo>
                <a:lnTo>
                  <a:pt x="56" y="27"/>
                </a:lnTo>
                <a:lnTo>
                  <a:pt x="72" y="20"/>
                </a:lnTo>
                <a:lnTo>
                  <a:pt x="85" y="10"/>
                </a:lnTo>
                <a:lnTo>
                  <a:pt x="9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0" name="Line 1018"/>
          <p:cNvSpPr>
            <a:spLocks noChangeShapeType="1"/>
          </p:cNvSpPr>
          <p:nvPr/>
        </p:nvSpPr>
        <p:spPr bwMode="auto">
          <a:xfrm flipH="1">
            <a:off x="8632825" y="5648325"/>
            <a:ext cx="4763"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61" name="Freeform 1019"/>
          <p:cNvSpPr>
            <a:spLocks/>
          </p:cNvSpPr>
          <p:nvPr/>
        </p:nvSpPr>
        <p:spPr bwMode="auto">
          <a:xfrm>
            <a:off x="8593138" y="5654675"/>
            <a:ext cx="57150" cy="19050"/>
          </a:xfrm>
          <a:custGeom>
            <a:avLst/>
            <a:gdLst>
              <a:gd name="T0" fmla="*/ 2147483646 w 106"/>
              <a:gd name="T1" fmla="*/ 0 h 38"/>
              <a:gd name="T2" fmla="*/ 2147483646 w 106"/>
              <a:gd name="T3" fmla="*/ 2147483646 h 38"/>
              <a:gd name="T4" fmla="*/ 2147483646 w 106"/>
              <a:gd name="T5" fmla="*/ 2147483646 h 38"/>
              <a:gd name="T6" fmla="*/ 0 w 106"/>
              <a:gd name="T7" fmla="*/ 2147483646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38">
                <a:moveTo>
                  <a:pt x="106" y="0"/>
                </a:moveTo>
                <a:lnTo>
                  <a:pt x="85" y="38"/>
                </a:lnTo>
                <a:lnTo>
                  <a:pt x="44" y="34"/>
                </a:lnTo>
                <a:lnTo>
                  <a:pt x="0"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2" name="Freeform 1020"/>
          <p:cNvSpPr>
            <a:spLocks/>
          </p:cNvSpPr>
          <p:nvPr/>
        </p:nvSpPr>
        <p:spPr bwMode="auto">
          <a:xfrm>
            <a:off x="8564563" y="5681663"/>
            <a:ext cx="28575" cy="44450"/>
          </a:xfrm>
          <a:custGeom>
            <a:avLst/>
            <a:gdLst>
              <a:gd name="T0" fmla="*/ 2147483646 w 55"/>
              <a:gd name="T1" fmla="*/ 0 h 82"/>
              <a:gd name="T2" fmla="*/ 2147483646 w 55"/>
              <a:gd name="T3" fmla="*/ 0 h 82"/>
              <a:gd name="T4" fmla="*/ 0 w 55"/>
              <a:gd name="T5" fmla="*/ 2147483646 h 82"/>
              <a:gd name="T6" fmla="*/ 0 w 55"/>
              <a:gd name="T7" fmla="*/ 2147483646 h 82"/>
              <a:gd name="T8" fmla="*/ 2147483646 w 55"/>
              <a:gd name="T9" fmla="*/ 2147483646 h 82"/>
              <a:gd name="T10" fmla="*/ 2147483646 w 55"/>
              <a:gd name="T11" fmla="*/ 2147483646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82">
                <a:moveTo>
                  <a:pt x="55" y="0"/>
                </a:moveTo>
                <a:lnTo>
                  <a:pt x="42" y="0"/>
                </a:lnTo>
                <a:lnTo>
                  <a:pt x="0" y="19"/>
                </a:lnTo>
                <a:lnTo>
                  <a:pt x="0" y="72"/>
                </a:lnTo>
                <a:lnTo>
                  <a:pt x="34" y="82"/>
                </a:lnTo>
                <a:lnTo>
                  <a:pt x="43" y="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3" name="Freeform 1021"/>
          <p:cNvSpPr>
            <a:spLocks/>
          </p:cNvSpPr>
          <p:nvPr/>
        </p:nvSpPr>
        <p:spPr bwMode="auto">
          <a:xfrm>
            <a:off x="8564563" y="5716588"/>
            <a:ext cx="26987" cy="3175"/>
          </a:xfrm>
          <a:custGeom>
            <a:avLst/>
            <a:gdLst>
              <a:gd name="T0" fmla="*/ 2147483646 w 50"/>
              <a:gd name="T1" fmla="*/ 0 h 5"/>
              <a:gd name="T2" fmla="*/ 2147483646 w 50"/>
              <a:gd name="T3" fmla="*/ 0 h 5"/>
              <a:gd name="T4" fmla="*/ 0 w 50"/>
              <a:gd name="T5" fmla="*/ 2147483646 h 5"/>
              <a:gd name="T6" fmla="*/ 0 60000 65536"/>
              <a:gd name="T7" fmla="*/ 0 60000 65536"/>
              <a:gd name="T8" fmla="*/ 0 60000 65536"/>
            </a:gdLst>
            <a:ahLst/>
            <a:cxnLst>
              <a:cxn ang="T6">
                <a:pos x="T0" y="T1"/>
              </a:cxn>
              <a:cxn ang="T7">
                <a:pos x="T2" y="T3"/>
              </a:cxn>
              <a:cxn ang="T8">
                <a:pos x="T4" y="T5"/>
              </a:cxn>
            </a:cxnLst>
            <a:rect l="0" t="0" r="r" b="b"/>
            <a:pathLst>
              <a:path w="50" h="5">
                <a:moveTo>
                  <a:pt x="50" y="0"/>
                </a:moveTo>
                <a:lnTo>
                  <a:pt x="14" y="0"/>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4" name="Freeform 1022"/>
          <p:cNvSpPr>
            <a:spLocks/>
          </p:cNvSpPr>
          <p:nvPr/>
        </p:nvSpPr>
        <p:spPr bwMode="auto">
          <a:xfrm>
            <a:off x="8593138" y="5673725"/>
            <a:ext cx="47625" cy="7938"/>
          </a:xfrm>
          <a:custGeom>
            <a:avLst/>
            <a:gdLst>
              <a:gd name="T0" fmla="*/ 0 w 90"/>
              <a:gd name="T1" fmla="*/ 2147483646 h 15"/>
              <a:gd name="T2" fmla="*/ 2147483646 w 90"/>
              <a:gd name="T3" fmla="*/ 2147483646 h 15"/>
              <a:gd name="T4" fmla="*/ 2147483646 w 90"/>
              <a:gd name="T5" fmla="*/ 2147483646 h 15"/>
              <a:gd name="T6" fmla="*/ 2147483646 w 90"/>
              <a:gd name="T7" fmla="*/ 2147483646 h 15"/>
              <a:gd name="T8" fmla="*/ 2147483646 w 9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5">
                <a:moveTo>
                  <a:pt x="0" y="15"/>
                </a:moveTo>
                <a:lnTo>
                  <a:pt x="27" y="11"/>
                </a:lnTo>
                <a:lnTo>
                  <a:pt x="60" y="11"/>
                </a:lnTo>
                <a:lnTo>
                  <a:pt x="90" y="15"/>
                </a:lnTo>
                <a:lnTo>
                  <a:pt x="8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5" name="Line 1023"/>
          <p:cNvSpPr>
            <a:spLocks noChangeShapeType="1"/>
          </p:cNvSpPr>
          <p:nvPr/>
        </p:nvSpPr>
        <p:spPr bwMode="auto">
          <a:xfrm flipV="1">
            <a:off x="8650288" y="5638800"/>
            <a:ext cx="635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66" name="Freeform 1024"/>
          <p:cNvSpPr>
            <a:spLocks/>
          </p:cNvSpPr>
          <p:nvPr/>
        </p:nvSpPr>
        <p:spPr bwMode="auto">
          <a:xfrm>
            <a:off x="8632825" y="5594350"/>
            <a:ext cx="14288" cy="7938"/>
          </a:xfrm>
          <a:custGeom>
            <a:avLst/>
            <a:gdLst>
              <a:gd name="T0" fmla="*/ 2147483646 w 25"/>
              <a:gd name="T1" fmla="*/ 2147483646 h 16"/>
              <a:gd name="T2" fmla="*/ 2147483646 w 25"/>
              <a:gd name="T3" fmla="*/ 0 h 16"/>
              <a:gd name="T4" fmla="*/ 0 w 25"/>
              <a:gd name="T5" fmla="*/ 2147483646 h 16"/>
              <a:gd name="T6" fmla="*/ 2147483646 w 25"/>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25" y="16"/>
                </a:moveTo>
                <a:lnTo>
                  <a:pt x="10" y="0"/>
                </a:lnTo>
                <a:lnTo>
                  <a:pt x="0" y="1"/>
                </a:lnTo>
                <a:lnTo>
                  <a:pt x="14"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7" name="Freeform 1025"/>
          <p:cNvSpPr>
            <a:spLocks/>
          </p:cNvSpPr>
          <p:nvPr/>
        </p:nvSpPr>
        <p:spPr bwMode="auto">
          <a:xfrm>
            <a:off x="8605838" y="5580063"/>
            <a:ext cx="34925" cy="15875"/>
          </a:xfrm>
          <a:custGeom>
            <a:avLst/>
            <a:gdLst>
              <a:gd name="T0" fmla="*/ 2147483646 w 64"/>
              <a:gd name="T1" fmla="*/ 2147483646 h 30"/>
              <a:gd name="T2" fmla="*/ 2147483646 w 64"/>
              <a:gd name="T3" fmla="*/ 2147483646 h 30"/>
              <a:gd name="T4" fmla="*/ 2147483646 w 64"/>
              <a:gd name="T5" fmla="*/ 0 h 30"/>
              <a:gd name="T6" fmla="*/ 2147483646 w 64"/>
              <a:gd name="T7" fmla="*/ 2147483646 h 30"/>
              <a:gd name="T8" fmla="*/ 2147483646 w 64"/>
              <a:gd name="T9" fmla="*/ 2147483646 h 30"/>
              <a:gd name="T10" fmla="*/ 0 w 64"/>
              <a:gd name="T11" fmla="*/ 2147483646 h 30"/>
              <a:gd name="T12" fmla="*/ 2147483646 w 64"/>
              <a:gd name="T13" fmla="*/ 2147483646 h 30"/>
              <a:gd name="T14" fmla="*/ 2147483646 w 64"/>
              <a:gd name="T15" fmla="*/ 2147483646 h 30"/>
              <a:gd name="T16" fmla="*/ 2147483646 w 64"/>
              <a:gd name="T17" fmla="*/ 214748364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30">
                <a:moveTo>
                  <a:pt x="64" y="26"/>
                </a:moveTo>
                <a:lnTo>
                  <a:pt x="64" y="7"/>
                </a:lnTo>
                <a:lnTo>
                  <a:pt x="49" y="0"/>
                </a:lnTo>
                <a:lnTo>
                  <a:pt x="6" y="4"/>
                </a:lnTo>
                <a:lnTo>
                  <a:pt x="6" y="30"/>
                </a:lnTo>
                <a:lnTo>
                  <a:pt x="0" y="30"/>
                </a:lnTo>
                <a:lnTo>
                  <a:pt x="51" y="28"/>
                </a:lnTo>
                <a:lnTo>
                  <a:pt x="49" y="24"/>
                </a:lnTo>
                <a:lnTo>
                  <a:pt x="49"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68" name="Line 1026"/>
          <p:cNvSpPr>
            <a:spLocks noChangeShapeType="1"/>
          </p:cNvSpPr>
          <p:nvPr/>
        </p:nvSpPr>
        <p:spPr bwMode="auto">
          <a:xfrm flipH="1">
            <a:off x="8599488" y="5595938"/>
            <a:ext cx="6350"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69" name="Line 1027"/>
          <p:cNvSpPr>
            <a:spLocks noChangeShapeType="1"/>
          </p:cNvSpPr>
          <p:nvPr/>
        </p:nvSpPr>
        <p:spPr bwMode="auto">
          <a:xfrm>
            <a:off x="8596313" y="5648325"/>
            <a:ext cx="4762"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70" name="Line 1028"/>
          <p:cNvSpPr>
            <a:spLocks noChangeShapeType="1"/>
          </p:cNvSpPr>
          <p:nvPr/>
        </p:nvSpPr>
        <p:spPr bwMode="auto">
          <a:xfrm flipV="1">
            <a:off x="8455025" y="5632450"/>
            <a:ext cx="32702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71" name="Line 1029"/>
          <p:cNvSpPr>
            <a:spLocks noChangeShapeType="1"/>
          </p:cNvSpPr>
          <p:nvPr/>
        </p:nvSpPr>
        <p:spPr bwMode="auto">
          <a:xfrm flipH="1">
            <a:off x="8451850" y="5594350"/>
            <a:ext cx="32702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72" name="Freeform 1030"/>
          <p:cNvSpPr>
            <a:spLocks/>
          </p:cNvSpPr>
          <p:nvPr/>
        </p:nvSpPr>
        <p:spPr bwMode="auto">
          <a:xfrm>
            <a:off x="6027738" y="4827588"/>
            <a:ext cx="239712" cy="58737"/>
          </a:xfrm>
          <a:custGeom>
            <a:avLst/>
            <a:gdLst>
              <a:gd name="T0" fmla="*/ 2147483646 w 454"/>
              <a:gd name="T1" fmla="*/ 2147483646 h 112"/>
              <a:gd name="T2" fmla="*/ 2147483646 w 454"/>
              <a:gd name="T3" fmla="*/ 2147483646 h 112"/>
              <a:gd name="T4" fmla="*/ 2147483646 w 454"/>
              <a:gd name="T5" fmla="*/ 2147483646 h 112"/>
              <a:gd name="T6" fmla="*/ 0 w 454"/>
              <a:gd name="T7" fmla="*/ 2147483646 h 112"/>
              <a:gd name="T8" fmla="*/ 0 w 454"/>
              <a:gd name="T9" fmla="*/ 2147483646 h 112"/>
              <a:gd name="T10" fmla="*/ 2147483646 w 454"/>
              <a:gd name="T11" fmla="*/ 2147483646 h 112"/>
              <a:gd name="T12" fmla="*/ 2147483646 w 454"/>
              <a:gd name="T13" fmla="*/ 2147483646 h 112"/>
              <a:gd name="T14" fmla="*/ 2147483646 w 454"/>
              <a:gd name="T15" fmla="*/ 2147483646 h 112"/>
              <a:gd name="T16" fmla="*/ 2147483646 w 454"/>
              <a:gd name="T17" fmla="*/ 2147483646 h 112"/>
              <a:gd name="T18" fmla="*/ 2147483646 w 454"/>
              <a:gd name="T19" fmla="*/ 2147483646 h 112"/>
              <a:gd name="T20" fmla="*/ 2147483646 w 454"/>
              <a:gd name="T21" fmla="*/ 2147483646 h 112"/>
              <a:gd name="T22" fmla="*/ 0 w 454"/>
              <a:gd name="T23" fmla="*/ 0 h 112"/>
              <a:gd name="T24" fmla="*/ 0 w 454"/>
              <a:gd name="T25" fmla="*/ 2147483646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4" h="112">
                <a:moveTo>
                  <a:pt x="454" y="112"/>
                </a:moveTo>
                <a:lnTo>
                  <a:pt x="376" y="110"/>
                </a:lnTo>
                <a:lnTo>
                  <a:pt x="372" y="112"/>
                </a:lnTo>
                <a:lnTo>
                  <a:pt x="0" y="104"/>
                </a:lnTo>
                <a:lnTo>
                  <a:pt x="0" y="84"/>
                </a:lnTo>
                <a:lnTo>
                  <a:pt x="372" y="92"/>
                </a:lnTo>
                <a:lnTo>
                  <a:pt x="372" y="112"/>
                </a:lnTo>
                <a:lnTo>
                  <a:pt x="376" y="110"/>
                </a:lnTo>
                <a:lnTo>
                  <a:pt x="376" y="91"/>
                </a:lnTo>
                <a:lnTo>
                  <a:pt x="372" y="92"/>
                </a:lnTo>
                <a:lnTo>
                  <a:pt x="372" y="7"/>
                </a:lnTo>
                <a:lnTo>
                  <a:pt x="0" y="0"/>
                </a:lnTo>
                <a:lnTo>
                  <a:pt x="0" y="8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3" name="Freeform 1031"/>
          <p:cNvSpPr>
            <a:spLocks/>
          </p:cNvSpPr>
          <p:nvPr/>
        </p:nvSpPr>
        <p:spPr bwMode="auto">
          <a:xfrm>
            <a:off x="6042025" y="4775200"/>
            <a:ext cx="34925" cy="96838"/>
          </a:xfrm>
          <a:custGeom>
            <a:avLst/>
            <a:gdLst>
              <a:gd name="T0" fmla="*/ 0 w 65"/>
              <a:gd name="T1" fmla="*/ 2147483646 h 181"/>
              <a:gd name="T2" fmla="*/ 0 w 65"/>
              <a:gd name="T3" fmla="*/ 2147483646 h 181"/>
              <a:gd name="T4" fmla="*/ 2147483646 w 65"/>
              <a:gd name="T5" fmla="*/ 0 h 181"/>
              <a:gd name="T6" fmla="*/ 0 60000 65536"/>
              <a:gd name="T7" fmla="*/ 0 60000 65536"/>
              <a:gd name="T8" fmla="*/ 0 60000 65536"/>
            </a:gdLst>
            <a:ahLst/>
            <a:cxnLst>
              <a:cxn ang="T6">
                <a:pos x="T0" y="T1"/>
              </a:cxn>
              <a:cxn ang="T7">
                <a:pos x="T2" y="T3"/>
              </a:cxn>
              <a:cxn ang="T8">
                <a:pos x="T4" y="T5"/>
              </a:cxn>
            </a:cxnLst>
            <a:rect l="0" t="0" r="r" b="b"/>
            <a:pathLst>
              <a:path w="65" h="181">
                <a:moveTo>
                  <a:pt x="0" y="181"/>
                </a:moveTo>
                <a:lnTo>
                  <a:pt x="0" y="39"/>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4" name="Freeform 1032"/>
          <p:cNvSpPr>
            <a:spLocks/>
          </p:cNvSpPr>
          <p:nvPr/>
        </p:nvSpPr>
        <p:spPr bwMode="auto">
          <a:xfrm>
            <a:off x="6080125" y="4778375"/>
            <a:ext cx="112713" cy="9525"/>
          </a:xfrm>
          <a:custGeom>
            <a:avLst/>
            <a:gdLst>
              <a:gd name="T0" fmla="*/ 0 w 214"/>
              <a:gd name="T1" fmla="*/ 2147483646 h 17"/>
              <a:gd name="T2" fmla="*/ 2147483646 w 214"/>
              <a:gd name="T3" fmla="*/ 0 h 17"/>
              <a:gd name="T4" fmla="*/ 2147483646 w 214"/>
              <a:gd name="T5" fmla="*/ 2147483646 h 17"/>
              <a:gd name="T6" fmla="*/ 2147483646 w 214"/>
              <a:gd name="T7" fmla="*/ 2147483646 h 17"/>
              <a:gd name="T8" fmla="*/ 0 w 214"/>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17">
                <a:moveTo>
                  <a:pt x="0" y="13"/>
                </a:moveTo>
                <a:lnTo>
                  <a:pt x="22" y="0"/>
                </a:lnTo>
                <a:lnTo>
                  <a:pt x="214" y="4"/>
                </a:lnTo>
                <a:lnTo>
                  <a:pt x="214" y="17"/>
                </a:lnTo>
                <a:lnTo>
                  <a:pt x="0" y="1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5" name="Freeform 1033"/>
          <p:cNvSpPr>
            <a:spLocks/>
          </p:cNvSpPr>
          <p:nvPr/>
        </p:nvSpPr>
        <p:spPr bwMode="auto">
          <a:xfrm>
            <a:off x="6040438" y="4775200"/>
            <a:ext cx="187325" cy="15875"/>
          </a:xfrm>
          <a:custGeom>
            <a:avLst/>
            <a:gdLst>
              <a:gd name="T0" fmla="*/ 2147483646 w 353"/>
              <a:gd name="T1" fmla="*/ 0 h 28"/>
              <a:gd name="T2" fmla="*/ 2147483646 w 353"/>
              <a:gd name="T3" fmla="*/ 2147483646 h 28"/>
              <a:gd name="T4" fmla="*/ 2147483646 w 353"/>
              <a:gd name="T5" fmla="*/ 2147483646 h 28"/>
              <a:gd name="T6" fmla="*/ 0 w 353"/>
              <a:gd name="T7" fmla="*/ 2147483646 h 28"/>
              <a:gd name="T8" fmla="*/ 0 w 353"/>
              <a:gd name="T9" fmla="*/ 2147483646 h 28"/>
              <a:gd name="T10" fmla="*/ 0 w 353"/>
              <a:gd name="T11" fmla="*/ 2147483646 h 28"/>
              <a:gd name="T12" fmla="*/ 2147483646 w 353"/>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28">
                <a:moveTo>
                  <a:pt x="37" y="0"/>
                </a:moveTo>
                <a:lnTo>
                  <a:pt x="347" y="6"/>
                </a:lnTo>
                <a:lnTo>
                  <a:pt x="353" y="28"/>
                </a:lnTo>
                <a:lnTo>
                  <a:pt x="0" y="22"/>
                </a:lnTo>
                <a:lnTo>
                  <a:pt x="0" y="28"/>
                </a:lnTo>
                <a:lnTo>
                  <a:pt x="0" y="22"/>
                </a:lnTo>
                <a:lnTo>
                  <a:pt x="37"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6" name="Freeform 1034"/>
          <p:cNvSpPr>
            <a:spLocks/>
          </p:cNvSpPr>
          <p:nvPr/>
        </p:nvSpPr>
        <p:spPr bwMode="auto">
          <a:xfrm>
            <a:off x="6030913" y="4787900"/>
            <a:ext cx="196850" cy="42863"/>
          </a:xfrm>
          <a:custGeom>
            <a:avLst/>
            <a:gdLst>
              <a:gd name="T0" fmla="*/ 2147483646 w 372"/>
              <a:gd name="T1" fmla="*/ 0 h 82"/>
              <a:gd name="T2" fmla="*/ 2147483646 w 372"/>
              <a:gd name="T3" fmla="*/ 2147483646 h 82"/>
              <a:gd name="T4" fmla="*/ 2147483646 w 372"/>
              <a:gd name="T5" fmla="*/ 2147483646 h 82"/>
              <a:gd name="T6" fmla="*/ 0 w 372"/>
              <a:gd name="T7" fmla="*/ 2147483646 h 82"/>
              <a:gd name="T8" fmla="*/ 2147483646 w 372"/>
              <a:gd name="T9" fmla="*/ 2147483646 h 82"/>
              <a:gd name="T10" fmla="*/ 2147483646 w 372"/>
              <a:gd name="T11" fmla="*/ 2147483646 h 82"/>
              <a:gd name="T12" fmla="*/ 2147483646 w 372"/>
              <a:gd name="T13" fmla="*/ 2147483646 h 82"/>
              <a:gd name="T14" fmla="*/ 2147483646 w 372"/>
              <a:gd name="T15" fmla="*/ 2147483646 h 82"/>
              <a:gd name="T16" fmla="*/ 2147483646 w 372"/>
              <a:gd name="T17" fmla="*/ 2147483646 h 82"/>
              <a:gd name="T18" fmla="*/ 2147483646 w 372"/>
              <a:gd name="T19" fmla="*/ 2147483646 h 82"/>
              <a:gd name="T20" fmla="*/ 2147483646 w 372"/>
              <a:gd name="T21" fmla="*/ 2147483646 h 82"/>
              <a:gd name="T22" fmla="*/ 2147483646 w 372"/>
              <a:gd name="T23" fmla="*/ 2147483646 h 82"/>
              <a:gd name="T24" fmla="*/ 2147483646 w 372"/>
              <a:gd name="T25" fmla="*/ 2147483646 h 82"/>
              <a:gd name="T26" fmla="*/ 2147483646 w 372"/>
              <a:gd name="T27" fmla="*/ 2147483646 h 82"/>
              <a:gd name="T28" fmla="*/ 2147483646 w 372"/>
              <a:gd name="T29" fmla="*/ 2147483646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2" h="82">
                <a:moveTo>
                  <a:pt x="30" y="0"/>
                </a:moveTo>
                <a:lnTo>
                  <a:pt x="3" y="17"/>
                </a:lnTo>
                <a:lnTo>
                  <a:pt x="3" y="70"/>
                </a:lnTo>
                <a:lnTo>
                  <a:pt x="0" y="69"/>
                </a:lnTo>
                <a:lnTo>
                  <a:pt x="359" y="75"/>
                </a:lnTo>
                <a:lnTo>
                  <a:pt x="365" y="82"/>
                </a:lnTo>
                <a:lnTo>
                  <a:pt x="359" y="75"/>
                </a:lnTo>
                <a:lnTo>
                  <a:pt x="359" y="18"/>
                </a:lnTo>
                <a:lnTo>
                  <a:pt x="358" y="18"/>
                </a:lnTo>
                <a:lnTo>
                  <a:pt x="372" y="18"/>
                </a:lnTo>
                <a:lnTo>
                  <a:pt x="372" y="6"/>
                </a:lnTo>
                <a:lnTo>
                  <a:pt x="358" y="6"/>
                </a:lnTo>
                <a:lnTo>
                  <a:pt x="358" y="18"/>
                </a:lnTo>
                <a:lnTo>
                  <a:pt x="359" y="24"/>
                </a:lnTo>
                <a:lnTo>
                  <a:pt x="3"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7" name="Line 1035"/>
          <p:cNvSpPr>
            <a:spLocks noChangeShapeType="1"/>
          </p:cNvSpPr>
          <p:nvPr/>
        </p:nvSpPr>
        <p:spPr bwMode="auto">
          <a:xfrm flipH="1">
            <a:off x="6027738" y="4824413"/>
            <a:ext cx="31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78" name="Freeform 1036"/>
          <p:cNvSpPr>
            <a:spLocks/>
          </p:cNvSpPr>
          <p:nvPr/>
        </p:nvSpPr>
        <p:spPr bwMode="auto">
          <a:xfrm>
            <a:off x="6027738" y="4845050"/>
            <a:ext cx="239712" cy="4763"/>
          </a:xfrm>
          <a:custGeom>
            <a:avLst/>
            <a:gdLst>
              <a:gd name="T0" fmla="*/ 0 w 454"/>
              <a:gd name="T1" fmla="*/ 0 h 7"/>
              <a:gd name="T2" fmla="*/ 2147483646 w 454"/>
              <a:gd name="T3" fmla="*/ 2147483646 h 7"/>
              <a:gd name="T4" fmla="*/ 2147483646 w 454"/>
              <a:gd name="T5" fmla="*/ 2147483646 h 7"/>
              <a:gd name="T6" fmla="*/ 2147483646 w 454"/>
              <a:gd name="T7" fmla="*/ 214748364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7">
                <a:moveTo>
                  <a:pt x="0" y="0"/>
                </a:moveTo>
                <a:lnTo>
                  <a:pt x="372" y="7"/>
                </a:lnTo>
                <a:lnTo>
                  <a:pt x="376" y="6"/>
                </a:lnTo>
                <a:lnTo>
                  <a:pt x="454"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79" name="Freeform 1037"/>
          <p:cNvSpPr>
            <a:spLocks/>
          </p:cNvSpPr>
          <p:nvPr/>
        </p:nvSpPr>
        <p:spPr bwMode="auto">
          <a:xfrm>
            <a:off x="6227763" y="4833938"/>
            <a:ext cx="33337" cy="36512"/>
          </a:xfrm>
          <a:custGeom>
            <a:avLst/>
            <a:gdLst>
              <a:gd name="T0" fmla="*/ 2147483646 w 63"/>
              <a:gd name="T1" fmla="*/ 2147483646 h 68"/>
              <a:gd name="T2" fmla="*/ 0 w 63"/>
              <a:gd name="T3" fmla="*/ 0 h 68"/>
              <a:gd name="T4" fmla="*/ 0 w 63"/>
              <a:gd name="T5" fmla="*/ 2147483646 h 68"/>
              <a:gd name="T6" fmla="*/ 2147483646 w 63"/>
              <a:gd name="T7" fmla="*/ 2147483646 h 68"/>
              <a:gd name="T8" fmla="*/ 2147483646 w 63"/>
              <a:gd name="T9" fmla="*/ 2147483646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8">
                <a:moveTo>
                  <a:pt x="63" y="1"/>
                </a:moveTo>
                <a:lnTo>
                  <a:pt x="0" y="0"/>
                </a:lnTo>
                <a:lnTo>
                  <a:pt x="0" y="67"/>
                </a:lnTo>
                <a:lnTo>
                  <a:pt x="63" y="68"/>
                </a:lnTo>
                <a:lnTo>
                  <a:pt x="63"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80" name="Line 1038"/>
          <p:cNvSpPr>
            <a:spLocks noChangeShapeType="1"/>
          </p:cNvSpPr>
          <p:nvPr/>
        </p:nvSpPr>
        <p:spPr bwMode="auto">
          <a:xfrm flipH="1" flipV="1">
            <a:off x="6221413" y="4805363"/>
            <a:ext cx="460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1" name="Freeform 1039"/>
          <p:cNvSpPr>
            <a:spLocks/>
          </p:cNvSpPr>
          <p:nvPr/>
        </p:nvSpPr>
        <p:spPr bwMode="auto">
          <a:xfrm>
            <a:off x="6226175" y="4784725"/>
            <a:ext cx="41275" cy="101600"/>
          </a:xfrm>
          <a:custGeom>
            <a:avLst/>
            <a:gdLst>
              <a:gd name="T0" fmla="*/ 0 w 78"/>
              <a:gd name="T1" fmla="*/ 0 h 191"/>
              <a:gd name="T2" fmla="*/ 2147483646 w 78"/>
              <a:gd name="T3" fmla="*/ 2147483646 h 191"/>
              <a:gd name="T4" fmla="*/ 2147483646 w 78"/>
              <a:gd name="T5" fmla="*/ 2147483646 h 191"/>
              <a:gd name="T6" fmla="*/ 2147483646 w 78"/>
              <a:gd name="T7" fmla="*/ 2147483646 h 191"/>
              <a:gd name="T8" fmla="*/ 2147483646 w 78"/>
              <a:gd name="T9" fmla="*/ 2147483646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1">
                <a:moveTo>
                  <a:pt x="0" y="0"/>
                </a:moveTo>
                <a:lnTo>
                  <a:pt x="67" y="1"/>
                </a:lnTo>
                <a:lnTo>
                  <a:pt x="78" y="42"/>
                </a:lnTo>
                <a:lnTo>
                  <a:pt x="78" y="171"/>
                </a:lnTo>
                <a:lnTo>
                  <a:pt x="78" y="19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82" name="Line 1040"/>
          <p:cNvSpPr>
            <a:spLocks noChangeShapeType="1"/>
          </p:cNvSpPr>
          <p:nvPr/>
        </p:nvSpPr>
        <p:spPr bwMode="auto">
          <a:xfrm flipH="1" flipV="1">
            <a:off x="6226175" y="4875213"/>
            <a:ext cx="412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3" name="Freeform 1041"/>
          <p:cNvSpPr>
            <a:spLocks/>
          </p:cNvSpPr>
          <p:nvPr/>
        </p:nvSpPr>
        <p:spPr bwMode="auto">
          <a:xfrm>
            <a:off x="6056313" y="4835525"/>
            <a:ext cx="136525" cy="31750"/>
          </a:xfrm>
          <a:custGeom>
            <a:avLst/>
            <a:gdLst>
              <a:gd name="T0" fmla="*/ 2147483646 w 258"/>
              <a:gd name="T1" fmla="*/ 2147483646 h 62"/>
              <a:gd name="T2" fmla="*/ 0 w 258"/>
              <a:gd name="T3" fmla="*/ 2147483646 h 62"/>
              <a:gd name="T4" fmla="*/ 0 w 258"/>
              <a:gd name="T5" fmla="*/ 2147483646 h 62"/>
              <a:gd name="T6" fmla="*/ 2147483646 w 258"/>
              <a:gd name="T7" fmla="*/ 2147483646 h 62"/>
              <a:gd name="T8" fmla="*/ 2147483646 w 258"/>
              <a:gd name="T9" fmla="*/ 2147483646 h 62"/>
              <a:gd name="T10" fmla="*/ 2147483646 w 258"/>
              <a:gd name="T11" fmla="*/ 0 h 62"/>
              <a:gd name="T12" fmla="*/ 2147483646 w 258"/>
              <a:gd name="T13" fmla="*/ 2147483646 h 62"/>
              <a:gd name="T14" fmla="*/ 2147483646 w 258"/>
              <a:gd name="T15" fmla="*/ 2147483646 h 62"/>
              <a:gd name="T16" fmla="*/ 2147483646 w 258"/>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8" h="62">
                <a:moveTo>
                  <a:pt x="258" y="62"/>
                </a:moveTo>
                <a:lnTo>
                  <a:pt x="0" y="56"/>
                </a:lnTo>
                <a:lnTo>
                  <a:pt x="0" y="31"/>
                </a:lnTo>
                <a:lnTo>
                  <a:pt x="14" y="22"/>
                </a:lnTo>
                <a:lnTo>
                  <a:pt x="14" y="6"/>
                </a:lnTo>
                <a:lnTo>
                  <a:pt x="24" y="0"/>
                </a:lnTo>
                <a:lnTo>
                  <a:pt x="250" y="5"/>
                </a:lnTo>
                <a:lnTo>
                  <a:pt x="258" y="10"/>
                </a:lnTo>
                <a:lnTo>
                  <a:pt x="14"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184" name="Line 1042"/>
          <p:cNvSpPr>
            <a:spLocks noChangeShapeType="1"/>
          </p:cNvSpPr>
          <p:nvPr/>
        </p:nvSpPr>
        <p:spPr bwMode="auto">
          <a:xfrm>
            <a:off x="6056313" y="4851400"/>
            <a:ext cx="1365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5" name="Line 1043"/>
          <p:cNvSpPr>
            <a:spLocks noChangeShapeType="1"/>
          </p:cNvSpPr>
          <p:nvPr/>
        </p:nvSpPr>
        <p:spPr bwMode="auto">
          <a:xfrm>
            <a:off x="6192838" y="4840288"/>
            <a:ext cx="1587" cy="269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6" name="Line 1044"/>
          <p:cNvSpPr>
            <a:spLocks noChangeShapeType="1"/>
          </p:cNvSpPr>
          <p:nvPr/>
        </p:nvSpPr>
        <p:spPr bwMode="auto">
          <a:xfrm>
            <a:off x="6049963" y="6034088"/>
            <a:ext cx="19050"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7" name="Line 1045"/>
          <p:cNvSpPr>
            <a:spLocks noChangeShapeType="1"/>
          </p:cNvSpPr>
          <p:nvPr/>
        </p:nvSpPr>
        <p:spPr bwMode="auto">
          <a:xfrm flipV="1">
            <a:off x="5965825" y="6022975"/>
            <a:ext cx="1588" cy="50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8" name="Line 1046"/>
          <p:cNvSpPr>
            <a:spLocks noChangeShapeType="1"/>
          </p:cNvSpPr>
          <p:nvPr/>
        </p:nvSpPr>
        <p:spPr bwMode="auto">
          <a:xfrm>
            <a:off x="5965825" y="6038850"/>
            <a:ext cx="14288"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89" name="Line 1047"/>
          <p:cNvSpPr>
            <a:spLocks noChangeShapeType="1"/>
          </p:cNvSpPr>
          <p:nvPr/>
        </p:nvSpPr>
        <p:spPr bwMode="auto">
          <a:xfrm flipH="1" flipV="1">
            <a:off x="5994400" y="6035675"/>
            <a:ext cx="17463"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0" name="Line 1048"/>
          <p:cNvSpPr>
            <a:spLocks noChangeShapeType="1"/>
          </p:cNvSpPr>
          <p:nvPr/>
        </p:nvSpPr>
        <p:spPr bwMode="auto">
          <a:xfrm>
            <a:off x="5994400" y="6024563"/>
            <a:ext cx="1588" cy="49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1" name="Line 1049"/>
          <p:cNvSpPr>
            <a:spLocks noChangeShapeType="1"/>
          </p:cNvSpPr>
          <p:nvPr/>
        </p:nvSpPr>
        <p:spPr bwMode="auto">
          <a:xfrm flipH="1" flipV="1">
            <a:off x="6029325" y="6034088"/>
            <a:ext cx="19050"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2" name="Line 1050"/>
          <p:cNvSpPr>
            <a:spLocks noChangeShapeType="1"/>
          </p:cNvSpPr>
          <p:nvPr/>
        </p:nvSpPr>
        <p:spPr bwMode="auto">
          <a:xfrm>
            <a:off x="6029325" y="6024563"/>
            <a:ext cx="1588" cy="49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3" name="Line 1051"/>
          <p:cNvSpPr>
            <a:spLocks noChangeShapeType="1"/>
          </p:cNvSpPr>
          <p:nvPr/>
        </p:nvSpPr>
        <p:spPr bwMode="auto">
          <a:xfrm flipV="1">
            <a:off x="5916613" y="6021388"/>
            <a:ext cx="1587" cy="523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4" name="Line 1052"/>
          <p:cNvSpPr>
            <a:spLocks noChangeShapeType="1"/>
          </p:cNvSpPr>
          <p:nvPr/>
        </p:nvSpPr>
        <p:spPr bwMode="auto">
          <a:xfrm flipH="1">
            <a:off x="5900738" y="6038850"/>
            <a:ext cx="1587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5" name="Line 1053"/>
          <p:cNvSpPr>
            <a:spLocks noChangeShapeType="1"/>
          </p:cNvSpPr>
          <p:nvPr/>
        </p:nvSpPr>
        <p:spPr bwMode="auto">
          <a:xfrm flipV="1">
            <a:off x="5888038" y="6021388"/>
            <a:ext cx="1587" cy="523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6" name="Line 1054"/>
          <p:cNvSpPr>
            <a:spLocks noChangeShapeType="1"/>
          </p:cNvSpPr>
          <p:nvPr/>
        </p:nvSpPr>
        <p:spPr bwMode="auto">
          <a:xfrm flipH="1">
            <a:off x="5872163" y="6037263"/>
            <a:ext cx="15875" cy="36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7" name="Line 1055"/>
          <p:cNvSpPr>
            <a:spLocks noChangeShapeType="1"/>
          </p:cNvSpPr>
          <p:nvPr/>
        </p:nvSpPr>
        <p:spPr bwMode="auto">
          <a:xfrm flipV="1">
            <a:off x="5861050" y="6019800"/>
            <a:ext cx="1588" cy="53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8" name="Line 1056"/>
          <p:cNvSpPr>
            <a:spLocks noChangeShapeType="1"/>
          </p:cNvSpPr>
          <p:nvPr/>
        </p:nvSpPr>
        <p:spPr bwMode="auto">
          <a:xfrm flipH="1">
            <a:off x="5816600" y="6019800"/>
            <a:ext cx="25400" cy="53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199" name="Line 1057"/>
          <p:cNvSpPr>
            <a:spLocks noChangeShapeType="1"/>
          </p:cNvSpPr>
          <p:nvPr/>
        </p:nvSpPr>
        <p:spPr bwMode="auto">
          <a:xfrm flipV="1">
            <a:off x="5845175" y="6038850"/>
            <a:ext cx="1587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00" name="Freeform 1058"/>
          <p:cNvSpPr>
            <a:spLocks/>
          </p:cNvSpPr>
          <p:nvPr/>
        </p:nvSpPr>
        <p:spPr bwMode="auto">
          <a:xfrm>
            <a:off x="5830888" y="5862638"/>
            <a:ext cx="69850" cy="39687"/>
          </a:xfrm>
          <a:custGeom>
            <a:avLst/>
            <a:gdLst>
              <a:gd name="T0" fmla="*/ 0 w 131"/>
              <a:gd name="T1" fmla="*/ 2147483646 h 76"/>
              <a:gd name="T2" fmla="*/ 2147483646 w 131"/>
              <a:gd name="T3" fmla="*/ 2147483646 h 76"/>
              <a:gd name="T4" fmla="*/ 2147483646 w 131"/>
              <a:gd name="T5" fmla="*/ 2147483646 h 76"/>
              <a:gd name="T6" fmla="*/ 2147483646 w 131"/>
              <a:gd name="T7" fmla="*/ 2147483646 h 76"/>
              <a:gd name="T8" fmla="*/ 2147483646 w 131"/>
              <a:gd name="T9" fmla="*/ 2147483646 h 76"/>
              <a:gd name="T10" fmla="*/ 2147483646 w 131"/>
              <a:gd name="T11" fmla="*/ 2147483646 h 76"/>
              <a:gd name="T12" fmla="*/ 2147483646 w 131"/>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 h="76">
                <a:moveTo>
                  <a:pt x="0" y="76"/>
                </a:moveTo>
                <a:lnTo>
                  <a:pt x="13" y="55"/>
                </a:lnTo>
                <a:lnTo>
                  <a:pt x="33" y="37"/>
                </a:lnTo>
                <a:lnTo>
                  <a:pt x="52" y="21"/>
                </a:lnTo>
                <a:lnTo>
                  <a:pt x="77" y="9"/>
                </a:lnTo>
                <a:lnTo>
                  <a:pt x="104" y="3"/>
                </a:lnTo>
                <a:lnTo>
                  <a:pt x="13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1" name="Freeform 1059"/>
          <p:cNvSpPr>
            <a:spLocks/>
          </p:cNvSpPr>
          <p:nvPr/>
        </p:nvSpPr>
        <p:spPr bwMode="auto">
          <a:xfrm>
            <a:off x="5826125" y="5902325"/>
            <a:ext cx="4763" cy="25400"/>
          </a:xfrm>
          <a:custGeom>
            <a:avLst/>
            <a:gdLst>
              <a:gd name="T0" fmla="*/ 2147483646 w 8"/>
              <a:gd name="T1" fmla="*/ 0 h 48"/>
              <a:gd name="T2" fmla="*/ 2147483646 w 8"/>
              <a:gd name="T3" fmla="*/ 2147483646 h 48"/>
              <a:gd name="T4" fmla="*/ 0 w 8"/>
              <a:gd name="T5" fmla="*/ 2147483646 h 48"/>
              <a:gd name="T6" fmla="*/ 0 60000 65536"/>
              <a:gd name="T7" fmla="*/ 0 60000 65536"/>
              <a:gd name="T8" fmla="*/ 0 60000 65536"/>
            </a:gdLst>
            <a:ahLst/>
            <a:cxnLst>
              <a:cxn ang="T6">
                <a:pos x="T0" y="T1"/>
              </a:cxn>
              <a:cxn ang="T7">
                <a:pos x="T2" y="T3"/>
              </a:cxn>
              <a:cxn ang="T8">
                <a:pos x="T4" y="T5"/>
              </a:cxn>
            </a:cxnLst>
            <a:rect l="0" t="0" r="r" b="b"/>
            <a:pathLst>
              <a:path w="8" h="48">
                <a:moveTo>
                  <a:pt x="8" y="0"/>
                </a:moveTo>
                <a:lnTo>
                  <a:pt x="1" y="23"/>
                </a:lnTo>
                <a:lnTo>
                  <a:pt x="0" y="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2" name="Freeform 1060"/>
          <p:cNvSpPr>
            <a:spLocks/>
          </p:cNvSpPr>
          <p:nvPr/>
        </p:nvSpPr>
        <p:spPr bwMode="auto">
          <a:xfrm>
            <a:off x="5900738" y="5862638"/>
            <a:ext cx="161925" cy="57150"/>
          </a:xfrm>
          <a:custGeom>
            <a:avLst/>
            <a:gdLst>
              <a:gd name="T0" fmla="*/ 2147483646 w 306"/>
              <a:gd name="T1" fmla="*/ 2147483646 h 109"/>
              <a:gd name="T2" fmla="*/ 2147483646 w 306"/>
              <a:gd name="T3" fmla="*/ 2147483646 h 109"/>
              <a:gd name="T4" fmla="*/ 2147483646 w 306"/>
              <a:gd name="T5" fmla="*/ 2147483646 h 109"/>
              <a:gd name="T6" fmla="*/ 2147483646 w 306"/>
              <a:gd name="T7" fmla="*/ 2147483646 h 109"/>
              <a:gd name="T8" fmla="*/ 2147483646 w 306"/>
              <a:gd name="T9" fmla="*/ 2147483646 h 109"/>
              <a:gd name="T10" fmla="*/ 2147483646 w 306"/>
              <a:gd name="T11" fmla="*/ 2147483646 h 109"/>
              <a:gd name="T12" fmla="*/ 2147483646 w 306"/>
              <a:gd name="T13" fmla="*/ 2147483646 h 109"/>
              <a:gd name="T14" fmla="*/ 2147483646 w 306"/>
              <a:gd name="T15" fmla="*/ 2147483646 h 109"/>
              <a:gd name="T16" fmla="*/ 2147483646 w 306"/>
              <a:gd name="T17" fmla="*/ 0 h 109"/>
              <a:gd name="T18" fmla="*/ 0 w 306"/>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 h="109">
                <a:moveTo>
                  <a:pt x="306" y="109"/>
                </a:moveTo>
                <a:lnTo>
                  <a:pt x="302" y="89"/>
                </a:lnTo>
                <a:lnTo>
                  <a:pt x="291" y="68"/>
                </a:lnTo>
                <a:lnTo>
                  <a:pt x="279" y="49"/>
                </a:lnTo>
                <a:lnTo>
                  <a:pt x="260" y="31"/>
                </a:lnTo>
                <a:lnTo>
                  <a:pt x="240" y="18"/>
                </a:lnTo>
                <a:lnTo>
                  <a:pt x="217" y="8"/>
                </a:lnTo>
                <a:lnTo>
                  <a:pt x="191" y="2"/>
                </a:lnTo>
                <a:lnTo>
                  <a:pt x="16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3" name="Freeform 1061"/>
          <p:cNvSpPr>
            <a:spLocks/>
          </p:cNvSpPr>
          <p:nvPr/>
        </p:nvSpPr>
        <p:spPr bwMode="auto">
          <a:xfrm>
            <a:off x="5865813" y="5956300"/>
            <a:ext cx="22225" cy="19050"/>
          </a:xfrm>
          <a:custGeom>
            <a:avLst/>
            <a:gdLst>
              <a:gd name="T0" fmla="*/ 2147483646 w 41"/>
              <a:gd name="T1" fmla="*/ 0 h 36"/>
              <a:gd name="T2" fmla="*/ 2147483646 w 41"/>
              <a:gd name="T3" fmla="*/ 2147483646 h 36"/>
              <a:gd name="T4" fmla="*/ 2147483646 w 41"/>
              <a:gd name="T5" fmla="*/ 2147483646 h 36"/>
              <a:gd name="T6" fmla="*/ 2147483646 w 41"/>
              <a:gd name="T7" fmla="*/ 2147483646 h 36"/>
              <a:gd name="T8" fmla="*/ 0 w 41"/>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6">
                <a:moveTo>
                  <a:pt x="41" y="0"/>
                </a:moveTo>
                <a:lnTo>
                  <a:pt x="38" y="14"/>
                </a:lnTo>
                <a:lnTo>
                  <a:pt x="29" y="25"/>
                </a:lnTo>
                <a:lnTo>
                  <a:pt x="15" y="32"/>
                </a:lnTo>
                <a:lnTo>
                  <a:pt x="0"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4" name="Freeform 1062"/>
          <p:cNvSpPr>
            <a:spLocks/>
          </p:cNvSpPr>
          <p:nvPr/>
        </p:nvSpPr>
        <p:spPr bwMode="auto">
          <a:xfrm>
            <a:off x="5845175" y="5938838"/>
            <a:ext cx="42863" cy="36512"/>
          </a:xfrm>
          <a:custGeom>
            <a:avLst/>
            <a:gdLst>
              <a:gd name="T0" fmla="*/ 2147483646 w 80"/>
              <a:gd name="T1" fmla="*/ 2147483646 h 70"/>
              <a:gd name="T2" fmla="*/ 2147483646 w 80"/>
              <a:gd name="T3" fmla="*/ 2147483646 h 70"/>
              <a:gd name="T4" fmla="*/ 2147483646 w 80"/>
              <a:gd name="T5" fmla="*/ 2147483646 h 70"/>
              <a:gd name="T6" fmla="*/ 2147483646 w 80"/>
              <a:gd name="T7" fmla="*/ 2147483646 h 70"/>
              <a:gd name="T8" fmla="*/ 2147483646 w 80"/>
              <a:gd name="T9" fmla="*/ 0 h 70"/>
              <a:gd name="T10" fmla="*/ 2147483646 w 80"/>
              <a:gd name="T11" fmla="*/ 2147483646 h 70"/>
              <a:gd name="T12" fmla="*/ 2147483646 w 80"/>
              <a:gd name="T13" fmla="*/ 2147483646 h 70"/>
              <a:gd name="T14" fmla="*/ 2147483646 w 80"/>
              <a:gd name="T15" fmla="*/ 2147483646 h 70"/>
              <a:gd name="T16" fmla="*/ 0 w 80"/>
              <a:gd name="T17" fmla="*/ 2147483646 h 70"/>
              <a:gd name="T18" fmla="*/ 2147483646 w 80"/>
              <a:gd name="T19" fmla="*/ 2147483646 h 70"/>
              <a:gd name="T20" fmla="*/ 2147483646 w 80"/>
              <a:gd name="T21" fmla="*/ 2147483646 h 70"/>
              <a:gd name="T22" fmla="*/ 2147483646 w 80"/>
              <a:gd name="T23" fmla="*/ 2147483646 h 70"/>
              <a:gd name="T24" fmla="*/ 2147483646 w 80"/>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70">
                <a:moveTo>
                  <a:pt x="80" y="34"/>
                </a:moveTo>
                <a:lnTo>
                  <a:pt x="77" y="22"/>
                </a:lnTo>
                <a:lnTo>
                  <a:pt x="68" y="10"/>
                </a:lnTo>
                <a:lnTo>
                  <a:pt x="54" y="2"/>
                </a:lnTo>
                <a:lnTo>
                  <a:pt x="39" y="0"/>
                </a:lnTo>
                <a:lnTo>
                  <a:pt x="24" y="2"/>
                </a:lnTo>
                <a:lnTo>
                  <a:pt x="11" y="10"/>
                </a:lnTo>
                <a:lnTo>
                  <a:pt x="3" y="22"/>
                </a:lnTo>
                <a:lnTo>
                  <a:pt x="0" y="34"/>
                </a:lnTo>
                <a:lnTo>
                  <a:pt x="3" y="48"/>
                </a:lnTo>
                <a:lnTo>
                  <a:pt x="11" y="59"/>
                </a:lnTo>
                <a:lnTo>
                  <a:pt x="24" y="66"/>
                </a:lnTo>
                <a:lnTo>
                  <a:pt x="39"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5" name="Line 1063"/>
          <p:cNvSpPr>
            <a:spLocks noChangeShapeType="1"/>
          </p:cNvSpPr>
          <p:nvPr/>
        </p:nvSpPr>
        <p:spPr bwMode="auto">
          <a:xfrm flipH="1">
            <a:off x="5826125" y="5976938"/>
            <a:ext cx="1588" cy="428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06" name="Freeform 1064"/>
          <p:cNvSpPr>
            <a:spLocks/>
          </p:cNvSpPr>
          <p:nvPr/>
        </p:nvSpPr>
        <p:spPr bwMode="auto">
          <a:xfrm>
            <a:off x="5842000" y="6019800"/>
            <a:ext cx="222250" cy="4763"/>
          </a:xfrm>
          <a:custGeom>
            <a:avLst/>
            <a:gdLst>
              <a:gd name="T0" fmla="*/ 0 w 420"/>
              <a:gd name="T1" fmla="*/ 0 h 10"/>
              <a:gd name="T2" fmla="*/ 2147483646 w 420"/>
              <a:gd name="T3" fmla="*/ 2147483646 h 10"/>
              <a:gd name="T4" fmla="*/ 2147483646 w 420"/>
              <a:gd name="T5" fmla="*/ 2147483646 h 10"/>
              <a:gd name="T6" fmla="*/ 0 60000 65536"/>
              <a:gd name="T7" fmla="*/ 0 60000 65536"/>
              <a:gd name="T8" fmla="*/ 0 60000 65536"/>
            </a:gdLst>
            <a:ahLst/>
            <a:cxnLst>
              <a:cxn ang="T6">
                <a:pos x="T0" y="T1"/>
              </a:cxn>
              <a:cxn ang="T7">
                <a:pos x="T2" y="T3"/>
              </a:cxn>
              <a:cxn ang="T8">
                <a:pos x="T4" y="T5"/>
              </a:cxn>
            </a:cxnLst>
            <a:rect l="0" t="0" r="r" b="b"/>
            <a:pathLst>
              <a:path w="420" h="10">
                <a:moveTo>
                  <a:pt x="0" y="0"/>
                </a:moveTo>
                <a:lnTo>
                  <a:pt x="163" y="4"/>
                </a:lnTo>
                <a:lnTo>
                  <a:pt x="42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7" name="Freeform 1065"/>
          <p:cNvSpPr>
            <a:spLocks/>
          </p:cNvSpPr>
          <p:nvPr/>
        </p:nvSpPr>
        <p:spPr bwMode="auto">
          <a:xfrm>
            <a:off x="6122988" y="5951538"/>
            <a:ext cx="9525" cy="7937"/>
          </a:xfrm>
          <a:custGeom>
            <a:avLst/>
            <a:gdLst>
              <a:gd name="T0" fmla="*/ 2147483646 w 17"/>
              <a:gd name="T1" fmla="*/ 2147483646 h 14"/>
              <a:gd name="T2" fmla="*/ 2147483646 w 17"/>
              <a:gd name="T3" fmla="*/ 0 h 14"/>
              <a:gd name="T4" fmla="*/ 0 w 17"/>
              <a:gd name="T5" fmla="*/ 0 h 14"/>
              <a:gd name="T6" fmla="*/ 0 w 17"/>
              <a:gd name="T7" fmla="*/ 214748364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4">
                <a:moveTo>
                  <a:pt x="17" y="14"/>
                </a:moveTo>
                <a:lnTo>
                  <a:pt x="17" y="0"/>
                </a:lnTo>
                <a:lnTo>
                  <a:pt x="0" y="0"/>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8" name="Freeform 1066"/>
          <p:cNvSpPr>
            <a:spLocks/>
          </p:cNvSpPr>
          <p:nvPr/>
        </p:nvSpPr>
        <p:spPr bwMode="auto">
          <a:xfrm>
            <a:off x="6162675" y="5932488"/>
            <a:ext cx="231775" cy="23812"/>
          </a:xfrm>
          <a:custGeom>
            <a:avLst/>
            <a:gdLst>
              <a:gd name="T0" fmla="*/ 0 w 437"/>
              <a:gd name="T1" fmla="*/ 2147483646 h 43"/>
              <a:gd name="T2" fmla="*/ 2147483646 w 437"/>
              <a:gd name="T3" fmla="*/ 2147483646 h 43"/>
              <a:gd name="T4" fmla="*/ 2147483646 w 437"/>
              <a:gd name="T5" fmla="*/ 2147483646 h 43"/>
              <a:gd name="T6" fmla="*/ 0 w 43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 h="43">
                <a:moveTo>
                  <a:pt x="0" y="43"/>
                </a:moveTo>
                <a:lnTo>
                  <a:pt x="437" y="27"/>
                </a:lnTo>
                <a:lnTo>
                  <a:pt x="437"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09" name="Line 1067"/>
          <p:cNvSpPr>
            <a:spLocks noChangeShapeType="1"/>
          </p:cNvSpPr>
          <p:nvPr/>
        </p:nvSpPr>
        <p:spPr bwMode="auto">
          <a:xfrm>
            <a:off x="6162675" y="594360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10" name="Line 1068"/>
          <p:cNvSpPr>
            <a:spLocks noChangeShapeType="1"/>
          </p:cNvSpPr>
          <p:nvPr/>
        </p:nvSpPr>
        <p:spPr bwMode="auto">
          <a:xfrm flipV="1">
            <a:off x="6142038" y="5943600"/>
            <a:ext cx="1587"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11" name="Freeform 1069"/>
          <p:cNvSpPr>
            <a:spLocks/>
          </p:cNvSpPr>
          <p:nvPr/>
        </p:nvSpPr>
        <p:spPr bwMode="auto">
          <a:xfrm>
            <a:off x="6062663" y="5929313"/>
            <a:ext cx="60325" cy="30162"/>
          </a:xfrm>
          <a:custGeom>
            <a:avLst/>
            <a:gdLst>
              <a:gd name="T0" fmla="*/ 2147483646 w 113"/>
              <a:gd name="T1" fmla="*/ 0 h 57"/>
              <a:gd name="T2" fmla="*/ 0 w 113"/>
              <a:gd name="T3" fmla="*/ 0 h 57"/>
              <a:gd name="T4" fmla="*/ 2147483646 w 113"/>
              <a:gd name="T5" fmla="*/ 2147483646 h 57"/>
              <a:gd name="T6" fmla="*/ 0 60000 65536"/>
              <a:gd name="T7" fmla="*/ 0 60000 65536"/>
              <a:gd name="T8" fmla="*/ 0 60000 65536"/>
            </a:gdLst>
            <a:ahLst/>
            <a:cxnLst>
              <a:cxn ang="T6">
                <a:pos x="T0" y="T1"/>
              </a:cxn>
              <a:cxn ang="T7">
                <a:pos x="T2" y="T3"/>
              </a:cxn>
              <a:cxn ang="T8">
                <a:pos x="T4" y="T5"/>
              </a:cxn>
            </a:cxnLst>
            <a:rect l="0" t="0" r="r" b="b"/>
            <a:pathLst>
              <a:path w="113" h="57">
                <a:moveTo>
                  <a:pt x="113" y="0"/>
                </a:moveTo>
                <a:lnTo>
                  <a:pt x="0" y="0"/>
                </a:lnTo>
                <a:lnTo>
                  <a:pt x="4"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12" name="Line 1070"/>
          <p:cNvSpPr>
            <a:spLocks noChangeShapeType="1"/>
          </p:cNvSpPr>
          <p:nvPr/>
        </p:nvSpPr>
        <p:spPr bwMode="auto">
          <a:xfrm flipH="1" flipV="1">
            <a:off x="6062663" y="5919788"/>
            <a:ext cx="1587"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13" name="Freeform 1071"/>
          <p:cNvSpPr>
            <a:spLocks/>
          </p:cNvSpPr>
          <p:nvPr/>
        </p:nvSpPr>
        <p:spPr bwMode="auto">
          <a:xfrm>
            <a:off x="6132513" y="5929313"/>
            <a:ext cx="9525" cy="14287"/>
          </a:xfrm>
          <a:custGeom>
            <a:avLst/>
            <a:gdLst>
              <a:gd name="T0" fmla="*/ 0 w 18"/>
              <a:gd name="T1" fmla="*/ 0 h 28"/>
              <a:gd name="T2" fmla="*/ 2147483646 w 18"/>
              <a:gd name="T3" fmla="*/ 0 h 28"/>
              <a:gd name="T4" fmla="*/ 2147483646 w 18"/>
              <a:gd name="T5" fmla="*/ 2147483646 h 28"/>
              <a:gd name="T6" fmla="*/ 0 60000 65536"/>
              <a:gd name="T7" fmla="*/ 0 60000 65536"/>
              <a:gd name="T8" fmla="*/ 0 60000 65536"/>
            </a:gdLst>
            <a:ahLst/>
            <a:cxnLst>
              <a:cxn ang="T6">
                <a:pos x="T0" y="T1"/>
              </a:cxn>
              <a:cxn ang="T7">
                <a:pos x="T2" y="T3"/>
              </a:cxn>
              <a:cxn ang="T8">
                <a:pos x="T4" y="T5"/>
              </a:cxn>
            </a:cxnLst>
            <a:rect l="0" t="0" r="r" b="b"/>
            <a:pathLst>
              <a:path w="18" h="28">
                <a:moveTo>
                  <a:pt x="0" y="0"/>
                </a:moveTo>
                <a:lnTo>
                  <a:pt x="18" y="0"/>
                </a:lnTo>
                <a:lnTo>
                  <a:pt x="18"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14" name="Freeform 1072"/>
          <p:cNvSpPr>
            <a:spLocks/>
          </p:cNvSpPr>
          <p:nvPr/>
        </p:nvSpPr>
        <p:spPr bwMode="auto">
          <a:xfrm>
            <a:off x="6142038" y="5929313"/>
            <a:ext cx="20637" cy="14287"/>
          </a:xfrm>
          <a:custGeom>
            <a:avLst/>
            <a:gdLst>
              <a:gd name="T0" fmla="*/ 0 w 40"/>
              <a:gd name="T1" fmla="*/ 0 h 28"/>
              <a:gd name="T2" fmla="*/ 2147483646 w 40"/>
              <a:gd name="T3" fmla="*/ 2147483646 h 28"/>
              <a:gd name="T4" fmla="*/ 2147483646 w 40"/>
              <a:gd name="T5" fmla="*/ 2147483646 h 28"/>
              <a:gd name="T6" fmla="*/ 0 60000 65536"/>
              <a:gd name="T7" fmla="*/ 0 60000 65536"/>
              <a:gd name="T8" fmla="*/ 0 60000 65536"/>
            </a:gdLst>
            <a:ahLst/>
            <a:cxnLst>
              <a:cxn ang="T6">
                <a:pos x="T0" y="T1"/>
              </a:cxn>
              <a:cxn ang="T7">
                <a:pos x="T2" y="T3"/>
              </a:cxn>
              <a:cxn ang="T8">
                <a:pos x="T4" y="T5"/>
              </a:cxn>
            </a:cxnLst>
            <a:rect l="0" t="0" r="r" b="b"/>
            <a:pathLst>
              <a:path w="40" h="28">
                <a:moveTo>
                  <a:pt x="0" y="0"/>
                </a:moveTo>
                <a:lnTo>
                  <a:pt x="40" y="7"/>
                </a:lnTo>
                <a:lnTo>
                  <a:pt x="40"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15" name="Freeform 1073"/>
          <p:cNvSpPr>
            <a:spLocks/>
          </p:cNvSpPr>
          <p:nvPr/>
        </p:nvSpPr>
        <p:spPr bwMode="auto">
          <a:xfrm>
            <a:off x="6122988" y="5929313"/>
            <a:ext cx="9525" cy="22225"/>
          </a:xfrm>
          <a:custGeom>
            <a:avLst/>
            <a:gdLst>
              <a:gd name="T0" fmla="*/ 2147483646 w 17"/>
              <a:gd name="T1" fmla="*/ 2147483646 h 43"/>
              <a:gd name="T2" fmla="*/ 0 w 17"/>
              <a:gd name="T3" fmla="*/ 2147483646 h 43"/>
              <a:gd name="T4" fmla="*/ 0 w 17"/>
              <a:gd name="T5" fmla="*/ 2147483646 h 43"/>
              <a:gd name="T6" fmla="*/ 2147483646 w 17"/>
              <a:gd name="T7" fmla="*/ 2147483646 h 43"/>
              <a:gd name="T8" fmla="*/ 2147483646 w 17"/>
              <a:gd name="T9" fmla="*/ 0 h 43"/>
              <a:gd name="T10" fmla="*/ 2147483646 w 17"/>
              <a:gd name="T11" fmla="*/ 2147483646 h 43"/>
              <a:gd name="T12" fmla="*/ 2147483646 w 17"/>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3">
                <a:moveTo>
                  <a:pt x="17" y="43"/>
                </a:moveTo>
                <a:lnTo>
                  <a:pt x="0" y="43"/>
                </a:lnTo>
                <a:lnTo>
                  <a:pt x="0" y="15"/>
                </a:lnTo>
                <a:lnTo>
                  <a:pt x="17" y="15"/>
                </a:lnTo>
                <a:lnTo>
                  <a:pt x="17" y="0"/>
                </a:lnTo>
                <a:lnTo>
                  <a:pt x="17" y="15"/>
                </a:lnTo>
                <a:lnTo>
                  <a:pt x="17" y="4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16" name="Line 1074"/>
          <p:cNvSpPr>
            <a:spLocks noChangeShapeType="1"/>
          </p:cNvSpPr>
          <p:nvPr/>
        </p:nvSpPr>
        <p:spPr bwMode="auto">
          <a:xfrm>
            <a:off x="6132513" y="5959475"/>
            <a:ext cx="95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17" name="Freeform 1076"/>
          <p:cNvSpPr>
            <a:spLocks/>
          </p:cNvSpPr>
          <p:nvPr/>
        </p:nvSpPr>
        <p:spPr bwMode="auto">
          <a:xfrm>
            <a:off x="6049963" y="5959475"/>
            <a:ext cx="73025" cy="74613"/>
          </a:xfrm>
          <a:custGeom>
            <a:avLst/>
            <a:gdLst>
              <a:gd name="T0" fmla="*/ 2147483646 w 137"/>
              <a:gd name="T1" fmla="*/ 0 h 141"/>
              <a:gd name="T2" fmla="*/ 2147483646 w 137"/>
              <a:gd name="T3" fmla="*/ 0 h 141"/>
              <a:gd name="T4" fmla="*/ 2147483646 w 137"/>
              <a:gd name="T5" fmla="*/ 2147483646 h 141"/>
              <a:gd name="T6" fmla="*/ 2147483646 w 137"/>
              <a:gd name="T7" fmla="*/ 2147483646 h 141"/>
              <a:gd name="T8" fmla="*/ 0 w 137"/>
              <a:gd name="T9" fmla="*/ 2147483646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41">
                <a:moveTo>
                  <a:pt x="137" y="0"/>
                </a:moveTo>
                <a:lnTo>
                  <a:pt x="28" y="0"/>
                </a:lnTo>
                <a:lnTo>
                  <a:pt x="41" y="124"/>
                </a:lnTo>
                <a:lnTo>
                  <a:pt x="26" y="124"/>
                </a:lnTo>
                <a:lnTo>
                  <a:pt x="0" y="1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18" name="Line 1077"/>
          <p:cNvSpPr>
            <a:spLocks noChangeShapeType="1"/>
          </p:cNvSpPr>
          <p:nvPr/>
        </p:nvSpPr>
        <p:spPr bwMode="auto">
          <a:xfrm>
            <a:off x="6064250" y="6024563"/>
            <a:ext cx="793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19" name="Line 1078"/>
          <p:cNvSpPr>
            <a:spLocks noChangeShapeType="1"/>
          </p:cNvSpPr>
          <p:nvPr/>
        </p:nvSpPr>
        <p:spPr bwMode="auto">
          <a:xfrm flipV="1">
            <a:off x="6142038" y="5956300"/>
            <a:ext cx="2063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0" name="Line 1079"/>
          <p:cNvSpPr>
            <a:spLocks noChangeShapeType="1"/>
          </p:cNvSpPr>
          <p:nvPr/>
        </p:nvSpPr>
        <p:spPr bwMode="auto">
          <a:xfrm flipV="1">
            <a:off x="6122988" y="5929313"/>
            <a:ext cx="1587"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1" name="Freeform 1080"/>
          <p:cNvSpPr>
            <a:spLocks/>
          </p:cNvSpPr>
          <p:nvPr/>
        </p:nvSpPr>
        <p:spPr bwMode="auto">
          <a:xfrm>
            <a:off x="6394450" y="5937250"/>
            <a:ext cx="36513" cy="6350"/>
          </a:xfrm>
          <a:custGeom>
            <a:avLst/>
            <a:gdLst>
              <a:gd name="T0" fmla="*/ 0 w 71"/>
              <a:gd name="T1" fmla="*/ 2147483646 h 13"/>
              <a:gd name="T2" fmla="*/ 0 w 71"/>
              <a:gd name="T3" fmla="*/ 2147483646 h 13"/>
              <a:gd name="T4" fmla="*/ 0 w 71"/>
              <a:gd name="T5" fmla="*/ 2147483646 h 13"/>
              <a:gd name="T6" fmla="*/ 2147483646 w 71"/>
              <a:gd name="T7" fmla="*/ 2147483646 h 13"/>
              <a:gd name="T8" fmla="*/ 2147483646 w 71"/>
              <a:gd name="T9" fmla="*/ 2147483646 h 13"/>
              <a:gd name="T10" fmla="*/ 2147483646 w 71"/>
              <a:gd name="T11" fmla="*/ 2147483646 h 13"/>
              <a:gd name="T12" fmla="*/ 2147483646 w 71"/>
              <a:gd name="T13" fmla="*/ 0 h 13"/>
              <a:gd name="T14" fmla="*/ 2147483646 w 71"/>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13">
                <a:moveTo>
                  <a:pt x="0" y="6"/>
                </a:moveTo>
                <a:lnTo>
                  <a:pt x="0" y="13"/>
                </a:lnTo>
                <a:lnTo>
                  <a:pt x="0" y="6"/>
                </a:lnTo>
                <a:lnTo>
                  <a:pt x="16" y="6"/>
                </a:lnTo>
                <a:lnTo>
                  <a:pt x="16" y="13"/>
                </a:lnTo>
                <a:lnTo>
                  <a:pt x="16" y="6"/>
                </a:lnTo>
                <a:lnTo>
                  <a:pt x="48" y="0"/>
                </a:lnTo>
                <a:lnTo>
                  <a:pt x="7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22" name="Line 1081"/>
          <p:cNvSpPr>
            <a:spLocks noChangeShapeType="1"/>
          </p:cNvSpPr>
          <p:nvPr/>
        </p:nvSpPr>
        <p:spPr bwMode="auto">
          <a:xfrm>
            <a:off x="6419850" y="5937250"/>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3" name="Freeform 1082"/>
          <p:cNvSpPr>
            <a:spLocks/>
          </p:cNvSpPr>
          <p:nvPr/>
        </p:nvSpPr>
        <p:spPr bwMode="auto">
          <a:xfrm>
            <a:off x="6394450" y="5943600"/>
            <a:ext cx="7938" cy="3175"/>
          </a:xfrm>
          <a:custGeom>
            <a:avLst/>
            <a:gdLst>
              <a:gd name="T0" fmla="*/ 2147483646 w 16"/>
              <a:gd name="T1" fmla="*/ 0 h 7"/>
              <a:gd name="T2" fmla="*/ 2147483646 w 16"/>
              <a:gd name="T3" fmla="*/ 2147483646 h 7"/>
              <a:gd name="T4" fmla="*/ 0 w 16"/>
              <a:gd name="T5" fmla="*/ 2147483646 h 7"/>
              <a:gd name="T6" fmla="*/ 0 w 1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7">
                <a:moveTo>
                  <a:pt x="16" y="0"/>
                </a:moveTo>
                <a:lnTo>
                  <a:pt x="16" y="7"/>
                </a:lnTo>
                <a:lnTo>
                  <a:pt x="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24" name="Freeform 1083"/>
          <p:cNvSpPr>
            <a:spLocks/>
          </p:cNvSpPr>
          <p:nvPr/>
        </p:nvSpPr>
        <p:spPr bwMode="auto">
          <a:xfrm>
            <a:off x="6419850" y="5937250"/>
            <a:ext cx="11113" cy="14288"/>
          </a:xfrm>
          <a:custGeom>
            <a:avLst/>
            <a:gdLst>
              <a:gd name="T0" fmla="*/ 0 w 23"/>
              <a:gd name="T1" fmla="*/ 2147483646 h 28"/>
              <a:gd name="T2" fmla="*/ 0 w 23"/>
              <a:gd name="T3" fmla="*/ 2147483646 h 28"/>
              <a:gd name="T4" fmla="*/ 2147483646 w 23"/>
              <a:gd name="T5" fmla="*/ 2147483646 h 28"/>
              <a:gd name="T6" fmla="*/ 2147483646 w 23"/>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8">
                <a:moveTo>
                  <a:pt x="0" y="12"/>
                </a:moveTo>
                <a:lnTo>
                  <a:pt x="0" y="28"/>
                </a:lnTo>
                <a:lnTo>
                  <a:pt x="23" y="28"/>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25" name="Line 1084"/>
          <p:cNvSpPr>
            <a:spLocks noChangeShapeType="1"/>
          </p:cNvSpPr>
          <p:nvPr/>
        </p:nvSpPr>
        <p:spPr bwMode="auto">
          <a:xfrm flipH="1" flipV="1">
            <a:off x="6402388" y="5946775"/>
            <a:ext cx="17462"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6" name="Line 1085"/>
          <p:cNvSpPr>
            <a:spLocks noChangeShapeType="1"/>
          </p:cNvSpPr>
          <p:nvPr/>
        </p:nvSpPr>
        <p:spPr bwMode="auto">
          <a:xfrm flipV="1">
            <a:off x="6784975" y="5870575"/>
            <a:ext cx="1588" cy="650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7" name="Line 1086"/>
          <p:cNvSpPr>
            <a:spLocks noChangeShapeType="1"/>
          </p:cNvSpPr>
          <p:nvPr/>
        </p:nvSpPr>
        <p:spPr bwMode="auto">
          <a:xfrm>
            <a:off x="6997700" y="5851525"/>
            <a:ext cx="3175" cy="841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8" name="Line 1087"/>
          <p:cNvSpPr>
            <a:spLocks noChangeShapeType="1"/>
          </p:cNvSpPr>
          <p:nvPr/>
        </p:nvSpPr>
        <p:spPr bwMode="auto">
          <a:xfrm flipV="1">
            <a:off x="7151688" y="5815013"/>
            <a:ext cx="158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29" name="Freeform 1088"/>
          <p:cNvSpPr>
            <a:spLocks/>
          </p:cNvSpPr>
          <p:nvPr/>
        </p:nvSpPr>
        <p:spPr bwMode="auto">
          <a:xfrm>
            <a:off x="6643688" y="5634038"/>
            <a:ext cx="73025" cy="65087"/>
          </a:xfrm>
          <a:custGeom>
            <a:avLst/>
            <a:gdLst>
              <a:gd name="T0" fmla="*/ 2147483646 w 140"/>
              <a:gd name="T1" fmla="*/ 0 h 124"/>
              <a:gd name="T2" fmla="*/ 2147483646 w 140"/>
              <a:gd name="T3" fmla="*/ 2147483646 h 124"/>
              <a:gd name="T4" fmla="*/ 2147483646 w 140"/>
              <a:gd name="T5" fmla="*/ 2147483646 h 124"/>
              <a:gd name="T6" fmla="*/ 2147483646 w 140"/>
              <a:gd name="T7" fmla="*/ 2147483646 h 124"/>
              <a:gd name="T8" fmla="*/ 2147483646 w 140"/>
              <a:gd name="T9" fmla="*/ 2147483646 h 124"/>
              <a:gd name="T10" fmla="*/ 2147483646 w 140"/>
              <a:gd name="T11" fmla="*/ 2147483646 h 124"/>
              <a:gd name="T12" fmla="*/ 2147483646 w 140"/>
              <a:gd name="T13" fmla="*/ 2147483646 h 124"/>
              <a:gd name="T14" fmla="*/ 2147483646 w 140"/>
              <a:gd name="T15" fmla="*/ 2147483646 h 124"/>
              <a:gd name="T16" fmla="*/ 0 w 140"/>
              <a:gd name="T17" fmla="*/ 2147483646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24">
                <a:moveTo>
                  <a:pt x="140" y="0"/>
                </a:moveTo>
                <a:lnTo>
                  <a:pt x="112" y="3"/>
                </a:lnTo>
                <a:lnTo>
                  <a:pt x="85" y="9"/>
                </a:lnTo>
                <a:lnTo>
                  <a:pt x="60" y="21"/>
                </a:lnTo>
                <a:lnTo>
                  <a:pt x="40" y="35"/>
                </a:lnTo>
                <a:lnTo>
                  <a:pt x="22" y="54"/>
                </a:lnTo>
                <a:lnTo>
                  <a:pt x="9" y="77"/>
                </a:lnTo>
                <a:lnTo>
                  <a:pt x="2" y="99"/>
                </a:lnTo>
                <a:lnTo>
                  <a:pt x="0" y="1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30" name="Line 1089"/>
          <p:cNvSpPr>
            <a:spLocks noChangeShapeType="1"/>
          </p:cNvSpPr>
          <p:nvPr/>
        </p:nvSpPr>
        <p:spPr bwMode="auto">
          <a:xfrm>
            <a:off x="6643688" y="5797550"/>
            <a:ext cx="1460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1" name="Line 1090"/>
          <p:cNvSpPr>
            <a:spLocks noChangeShapeType="1"/>
          </p:cNvSpPr>
          <p:nvPr/>
        </p:nvSpPr>
        <p:spPr bwMode="auto">
          <a:xfrm flipH="1">
            <a:off x="6643688" y="5805488"/>
            <a:ext cx="1428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2" name="Line 1091"/>
          <p:cNvSpPr>
            <a:spLocks noChangeShapeType="1"/>
          </p:cNvSpPr>
          <p:nvPr/>
        </p:nvSpPr>
        <p:spPr bwMode="auto">
          <a:xfrm>
            <a:off x="6643688" y="5813425"/>
            <a:ext cx="1412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3" name="Line 1092"/>
          <p:cNvSpPr>
            <a:spLocks noChangeShapeType="1"/>
          </p:cNvSpPr>
          <p:nvPr/>
        </p:nvSpPr>
        <p:spPr bwMode="auto">
          <a:xfrm flipH="1">
            <a:off x="6626225" y="5837238"/>
            <a:ext cx="1444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4" name="Line 1093"/>
          <p:cNvSpPr>
            <a:spLocks noChangeShapeType="1"/>
          </p:cNvSpPr>
          <p:nvPr/>
        </p:nvSpPr>
        <p:spPr bwMode="auto">
          <a:xfrm flipV="1">
            <a:off x="6643688" y="5748338"/>
            <a:ext cx="1587" cy="650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5" name="Freeform 1094"/>
          <p:cNvSpPr>
            <a:spLocks/>
          </p:cNvSpPr>
          <p:nvPr/>
        </p:nvSpPr>
        <p:spPr bwMode="auto">
          <a:xfrm>
            <a:off x="6629400" y="5699125"/>
            <a:ext cx="14288" cy="49213"/>
          </a:xfrm>
          <a:custGeom>
            <a:avLst/>
            <a:gdLst>
              <a:gd name="T0" fmla="*/ 0 w 25"/>
              <a:gd name="T1" fmla="*/ 2147483646 h 92"/>
              <a:gd name="T2" fmla="*/ 0 w 25"/>
              <a:gd name="T3" fmla="*/ 2147483646 h 92"/>
              <a:gd name="T4" fmla="*/ 2147483646 w 25"/>
              <a:gd name="T5" fmla="*/ 2147483646 h 92"/>
              <a:gd name="T6" fmla="*/ 2147483646 w 25"/>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92">
                <a:moveTo>
                  <a:pt x="0" y="92"/>
                </a:moveTo>
                <a:lnTo>
                  <a:pt x="0" y="21"/>
                </a:lnTo>
                <a:lnTo>
                  <a:pt x="25" y="21"/>
                </a:lnTo>
                <a:lnTo>
                  <a:pt x="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36" name="Line 1095"/>
          <p:cNvSpPr>
            <a:spLocks noChangeShapeType="1"/>
          </p:cNvSpPr>
          <p:nvPr/>
        </p:nvSpPr>
        <p:spPr bwMode="auto">
          <a:xfrm flipH="1" flipV="1">
            <a:off x="6629400" y="5748338"/>
            <a:ext cx="142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7" name="Line 1096"/>
          <p:cNvSpPr>
            <a:spLocks noChangeShapeType="1"/>
          </p:cNvSpPr>
          <p:nvPr/>
        </p:nvSpPr>
        <p:spPr bwMode="auto">
          <a:xfrm flipH="1">
            <a:off x="6626225" y="5813425"/>
            <a:ext cx="17463"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38" name="Freeform 1097"/>
          <p:cNvSpPr>
            <a:spLocks/>
          </p:cNvSpPr>
          <p:nvPr/>
        </p:nvSpPr>
        <p:spPr bwMode="auto">
          <a:xfrm>
            <a:off x="6816725" y="5756275"/>
            <a:ext cx="41275" cy="11113"/>
          </a:xfrm>
          <a:custGeom>
            <a:avLst/>
            <a:gdLst>
              <a:gd name="T0" fmla="*/ 0 w 80"/>
              <a:gd name="T1" fmla="*/ 2147483646 h 21"/>
              <a:gd name="T2" fmla="*/ 2147483646 w 80"/>
              <a:gd name="T3" fmla="*/ 2147483646 h 21"/>
              <a:gd name="T4" fmla="*/ 2147483646 w 80"/>
              <a:gd name="T5" fmla="*/ 2147483646 h 21"/>
              <a:gd name="T6" fmla="*/ 2147483646 w 80"/>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21">
                <a:moveTo>
                  <a:pt x="0" y="21"/>
                </a:moveTo>
                <a:lnTo>
                  <a:pt x="24" y="10"/>
                </a:lnTo>
                <a:lnTo>
                  <a:pt x="52" y="1"/>
                </a:lnTo>
                <a:lnTo>
                  <a:pt x="8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39" name="Freeform 1098"/>
          <p:cNvSpPr>
            <a:spLocks/>
          </p:cNvSpPr>
          <p:nvPr/>
        </p:nvSpPr>
        <p:spPr bwMode="auto">
          <a:xfrm>
            <a:off x="6784975" y="5767388"/>
            <a:ext cx="31750" cy="53975"/>
          </a:xfrm>
          <a:custGeom>
            <a:avLst/>
            <a:gdLst>
              <a:gd name="T0" fmla="*/ 2147483646 w 60"/>
              <a:gd name="T1" fmla="*/ 0 h 102"/>
              <a:gd name="T2" fmla="*/ 2147483646 w 60"/>
              <a:gd name="T3" fmla="*/ 2147483646 h 102"/>
              <a:gd name="T4" fmla="*/ 2147483646 w 60"/>
              <a:gd name="T5" fmla="*/ 2147483646 h 102"/>
              <a:gd name="T6" fmla="*/ 2147483646 w 60"/>
              <a:gd name="T7" fmla="*/ 2147483646 h 102"/>
              <a:gd name="T8" fmla="*/ 2147483646 w 60"/>
              <a:gd name="T9" fmla="*/ 2147483646 h 102"/>
              <a:gd name="T10" fmla="*/ 0 w 60"/>
              <a:gd name="T11" fmla="*/ 2147483646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02">
                <a:moveTo>
                  <a:pt x="60" y="0"/>
                </a:moveTo>
                <a:lnTo>
                  <a:pt x="39" y="15"/>
                </a:lnTo>
                <a:lnTo>
                  <a:pt x="22" y="33"/>
                </a:lnTo>
                <a:lnTo>
                  <a:pt x="9" y="56"/>
                </a:lnTo>
                <a:lnTo>
                  <a:pt x="1" y="78"/>
                </a:lnTo>
                <a:lnTo>
                  <a:pt x="0"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0" name="Freeform 1099"/>
          <p:cNvSpPr>
            <a:spLocks/>
          </p:cNvSpPr>
          <p:nvPr/>
        </p:nvSpPr>
        <p:spPr bwMode="auto">
          <a:xfrm>
            <a:off x="6919913" y="5756275"/>
            <a:ext cx="74612" cy="58738"/>
          </a:xfrm>
          <a:custGeom>
            <a:avLst/>
            <a:gdLst>
              <a:gd name="T0" fmla="*/ 2147483646 w 140"/>
              <a:gd name="T1" fmla="*/ 2147483646 h 111"/>
              <a:gd name="T2" fmla="*/ 2147483646 w 140"/>
              <a:gd name="T3" fmla="*/ 2147483646 h 111"/>
              <a:gd name="T4" fmla="*/ 2147483646 w 140"/>
              <a:gd name="T5" fmla="*/ 2147483646 h 111"/>
              <a:gd name="T6" fmla="*/ 2147483646 w 140"/>
              <a:gd name="T7" fmla="*/ 2147483646 h 111"/>
              <a:gd name="T8" fmla="*/ 2147483646 w 140"/>
              <a:gd name="T9" fmla="*/ 2147483646 h 111"/>
              <a:gd name="T10" fmla="*/ 2147483646 w 140"/>
              <a:gd name="T11" fmla="*/ 2147483646 h 111"/>
              <a:gd name="T12" fmla="*/ 2147483646 w 140"/>
              <a:gd name="T13" fmla="*/ 2147483646 h 111"/>
              <a:gd name="T14" fmla="*/ 2147483646 w 140"/>
              <a:gd name="T15" fmla="*/ 2147483646 h 111"/>
              <a:gd name="T16" fmla="*/ 0 w 140"/>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11">
                <a:moveTo>
                  <a:pt x="140" y="111"/>
                </a:moveTo>
                <a:lnTo>
                  <a:pt x="136" y="88"/>
                </a:lnTo>
                <a:lnTo>
                  <a:pt x="125" y="67"/>
                </a:lnTo>
                <a:lnTo>
                  <a:pt x="113" y="48"/>
                </a:lnTo>
                <a:lnTo>
                  <a:pt x="95" y="32"/>
                </a:lnTo>
                <a:lnTo>
                  <a:pt x="74" y="19"/>
                </a:lnTo>
                <a:lnTo>
                  <a:pt x="51" y="9"/>
                </a:lnTo>
                <a:lnTo>
                  <a:pt x="27"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1" name="Line 1100"/>
          <p:cNvSpPr>
            <a:spLocks noChangeShapeType="1"/>
          </p:cNvSpPr>
          <p:nvPr/>
        </p:nvSpPr>
        <p:spPr bwMode="auto">
          <a:xfrm>
            <a:off x="6854825" y="5718175"/>
            <a:ext cx="1365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42" name="Line 1101"/>
          <p:cNvSpPr>
            <a:spLocks noChangeShapeType="1"/>
          </p:cNvSpPr>
          <p:nvPr/>
        </p:nvSpPr>
        <p:spPr bwMode="auto">
          <a:xfrm flipH="1">
            <a:off x="6853238" y="5699125"/>
            <a:ext cx="1381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43" name="Freeform 1102"/>
          <p:cNvSpPr>
            <a:spLocks/>
          </p:cNvSpPr>
          <p:nvPr/>
        </p:nvSpPr>
        <p:spPr bwMode="auto">
          <a:xfrm>
            <a:off x="6716713" y="5634038"/>
            <a:ext cx="136525" cy="57150"/>
          </a:xfrm>
          <a:custGeom>
            <a:avLst/>
            <a:gdLst>
              <a:gd name="T0" fmla="*/ 2147483646 w 256"/>
              <a:gd name="T1" fmla="*/ 2147483646 h 110"/>
              <a:gd name="T2" fmla="*/ 2147483646 w 256"/>
              <a:gd name="T3" fmla="*/ 2147483646 h 110"/>
              <a:gd name="T4" fmla="*/ 2147483646 w 256"/>
              <a:gd name="T5" fmla="*/ 2147483646 h 110"/>
              <a:gd name="T6" fmla="*/ 2147483646 w 256"/>
              <a:gd name="T7" fmla="*/ 2147483646 h 110"/>
              <a:gd name="T8" fmla="*/ 2147483646 w 256"/>
              <a:gd name="T9" fmla="*/ 2147483646 h 110"/>
              <a:gd name="T10" fmla="*/ 2147483646 w 256"/>
              <a:gd name="T11" fmla="*/ 2147483646 h 110"/>
              <a:gd name="T12" fmla="*/ 2147483646 w 256"/>
              <a:gd name="T13" fmla="*/ 2147483646 h 110"/>
              <a:gd name="T14" fmla="*/ 2147483646 w 256"/>
              <a:gd name="T15" fmla="*/ 2147483646 h 110"/>
              <a:gd name="T16" fmla="*/ 2147483646 w 256"/>
              <a:gd name="T17" fmla="*/ 0 h 110"/>
              <a:gd name="T18" fmla="*/ 0 w 256"/>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 h="110">
                <a:moveTo>
                  <a:pt x="256" y="110"/>
                </a:moveTo>
                <a:lnTo>
                  <a:pt x="252" y="88"/>
                </a:lnTo>
                <a:lnTo>
                  <a:pt x="241" y="67"/>
                </a:lnTo>
                <a:lnTo>
                  <a:pt x="229" y="48"/>
                </a:lnTo>
                <a:lnTo>
                  <a:pt x="211" y="32"/>
                </a:lnTo>
                <a:lnTo>
                  <a:pt x="190" y="19"/>
                </a:lnTo>
                <a:lnTo>
                  <a:pt x="168" y="8"/>
                </a:lnTo>
                <a:lnTo>
                  <a:pt x="143" y="1"/>
                </a:lnTo>
                <a:lnTo>
                  <a:pt x="116"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4" name="Freeform 1103"/>
          <p:cNvSpPr>
            <a:spLocks/>
          </p:cNvSpPr>
          <p:nvPr/>
        </p:nvSpPr>
        <p:spPr bwMode="auto">
          <a:xfrm>
            <a:off x="6719888" y="5703888"/>
            <a:ext cx="57150" cy="49212"/>
          </a:xfrm>
          <a:custGeom>
            <a:avLst/>
            <a:gdLst>
              <a:gd name="T0" fmla="*/ 2147483646 w 107"/>
              <a:gd name="T1" fmla="*/ 2147483646 h 93"/>
              <a:gd name="T2" fmla="*/ 2147483646 w 107"/>
              <a:gd name="T3" fmla="*/ 2147483646 h 93"/>
              <a:gd name="T4" fmla="*/ 2147483646 w 107"/>
              <a:gd name="T5" fmla="*/ 2147483646 h 93"/>
              <a:gd name="T6" fmla="*/ 2147483646 w 107"/>
              <a:gd name="T7" fmla="*/ 2147483646 h 93"/>
              <a:gd name="T8" fmla="*/ 2147483646 w 107"/>
              <a:gd name="T9" fmla="*/ 2147483646 h 93"/>
              <a:gd name="T10" fmla="*/ 2147483646 w 107"/>
              <a:gd name="T11" fmla="*/ 2147483646 h 93"/>
              <a:gd name="T12" fmla="*/ 2147483646 w 107"/>
              <a:gd name="T13" fmla="*/ 2147483646 h 93"/>
              <a:gd name="T14" fmla="*/ 2147483646 w 107"/>
              <a:gd name="T15" fmla="*/ 2147483646 h 93"/>
              <a:gd name="T16" fmla="*/ 2147483646 w 107"/>
              <a:gd name="T17" fmla="*/ 2147483646 h 93"/>
              <a:gd name="T18" fmla="*/ 2147483646 w 107"/>
              <a:gd name="T19" fmla="*/ 2147483646 h 93"/>
              <a:gd name="T20" fmla="*/ 2147483646 w 107"/>
              <a:gd name="T21" fmla="*/ 2147483646 h 93"/>
              <a:gd name="T22" fmla="*/ 2147483646 w 107"/>
              <a:gd name="T23" fmla="*/ 2147483646 h 93"/>
              <a:gd name="T24" fmla="*/ 2147483646 w 107"/>
              <a:gd name="T25" fmla="*/ 2147483646 h 93"/>
              <a:gd name="T26" fmla="*/ 2147483646 w 107"/>
              <a:gd name="T27" fmla="*/ 2147483646 h 93"/>
              <a:gd name="T28" fmla="*/ 2147483646 w 107"/>
              <a:gd name="T29" fmla="*/ 2147483646 h 93"/>
              <a:gd name="T30" fmla="*/ 2147483646 w 107"/>
              <a:gd name="T31" fmla="*/ 2147483646 h 93"/>
              <a:gd name="T32" fmla="*/ 2147483646 w 107"/>
              <a:gd name="T33" fmla="*/ 2147483646 h 93"/>
              <a:gd name="T34" fmla="*/ 2147483646 w 107"/>
              <a:gd name="T35" fmla="*/ 2147483646 h 93"/>
              <a:gd name="T36" fmla="*/ 2147483646 w 107"/>
              <a:gd name="T37" fmla="*/ 2147483646 h 93"/>
              <a:gd name="T38" fmla="*/ 2147483646 w 107"/>
              <a:gd name="T39" fmla="*/ 2147483646 h 93"/>
              <a:gd name="T40" fmla="*/ 2147483646 w 107"/>
              <a:gd name="T41" fmla="*/ 2147483646 h 93"/>
              <a:gd name="T42" fmla="*/ 2147483646 w 107"/>
              <a:gd name="T43" fmla="*/ 2147483646 h 93"/>
              <a:gd name="T44" fmla="*/ 2147483646 w 107"/>
              <a:gd name="T45" fmla="*/ 2147483646 h 93"/>
              <a:gd name="T46" fmla="*/ 2147483646 w 107"/>
              <a:gd name="T47" fmla="*/ 2147483646 h 93"/>
              <a:gd name="T48" fmla="*/ 2147483646 w 107"/>
              <a:gd name="T49" fmla="*/ 2147483646 h 93"/>
              <a:gd name="T50" fmla="*/ 2147483646 w 107"/>
              <a:gd name="T51" fmla="*/ 2147483646 h 93"/>
              <a:gd name="T52" fmla="*/ 2147483646 w 107"/>
              <a:gd name="T53" fmla="*/ 2147483646 h 93"/>
              <a:gd name="T54" fmla="*/ 2147483646 w 107"/>
              <a:gd name="T55" fmla="*/ 0 h 93"/>
              <a:gd name="T56" fmla="*/ 2147483646 w 107"/>
              <a:gd name="T57" fmla="*/ 2147483646 h 93"/>
              <a:gd name="T58" fmla="*/ 2147483646 w 107"/>
              <a:gd name="T59" fmla="*/ 2147483646 h 93"/>
              <a:gd name="T60" fmla="*/ 2147483646 w 107"/>
              <a:gd name="T61" fmla="*/ 2147483646 h 93"/>
              <a:gd name="T62" fmla="*/ 2147483646 w 107"/>
              <a:gd name="T63" fmla="*/ 2147483646 h 93"/>
              <a:gd name="T64" fmla="*/ 0 w 107"/>
              <a:gd name="T65" fmla="*/ 2147483646 h 93"/>
              <a:gd name="T66" fmla="*/ 2147483646 w 107"/>
              <a:gd name="T67" fmla="*/ 2147483646 h 93"/>
              <a:gd name="T68" fmla="*/ 2147483646 w 107"/>
              <a:gd name="T69" fmla="*/ 2147483646 h 93"/>
              <a:gd name="T70" fmla="*/ 2147483646 w 107"/>
              <a:gd name="T71" fmla="*/ 2147483646 h 93"/>
              <a:gd name="T72" fmla="*/ 2147483646 w 107"/>
              <a:gd name="T73" fmla="*/ 2147483646 h 93"/>
              <a:gd name="T74" fmla="*/ 2147483646 w 107"/>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 h="93">
                <a:moveTo>
                  <a:pt x="55" y="79"/>
                </a:moveTo>
                <a:lnTo>
                  <a:pt x="71" y="76"/>
                </a:lnTo>
                <a:lnTo>
                  <a:pt x="83" y="69"/>
                </a:lnTo>
                <a:lnTo>
                  <a:pt x="91" y="59"/>
                </a:lnTo>
                <a:lnTo>
                  <a:pt x="93" y="45"/>
                </a:lnTo>
                <a:lnTo>
                  <a:pt x="91" y="33"/>
                </a:lnTo>
                <a:lnTo>
                  <a:pt x="83" y="21"/>
                </a:lnTo>
                <a:lnTo>
                  <a:pt x="71" y="13"/>
                </a:lnTo>
                <a:lnTo>
                  <a:pt x="55" y="10"/>
                </a:lnTo>
                <a:lnTo>
                  <a:pt x="37" y="13"/>
                </a:lnTo>
                <a:lnTo>
                  <a:pt x="25" y="21"/>
                </a:lnTo>
                <a:lnTo>
                  <a:pt x="18" y="33"/>
                </a:lnTo>
                <a:lnTo>
                  <a:pt x="13" y="45"/>
                </a:lnTo>
                <a:lnTo>
                  <a:pt x="18" y="59"/>
                </a:lnTo>
                <a:lnTo>
                  <a:pt x="25" y="69"/>
                </a:lnTo>
                <a:lnTo>
                  <a:pt x="37" y="76"/>
                </a:lnTo>
                <a:lnTo>
                  <a:pt x="55" y="79"/>
                </a:lnTo>
                <a:lnTo>
                  <a:pt x="55" y="93"/>
                </a:lnTo>
                <a:lnTo>
                  <a:pt x="71" y="91"/>
                </a:lnTo>
                <a:lnTo>
                  <a:pt x="86" y="84"/>
                </a:lnTo>
                <a:lnTo>
                  <a:pt x="97" y="73"/>
                </a:lnTo>
                <a:lnTo>
                  <a:pt x="105" y="61"/>
                </a:lnTo>
                <a:lnTo>
                  <a:pt x="107" y="47"/>
                </a:lnTo>
                <a:lnTo>
                  <a:pt x="105" y="33"/>
                </a:lnTo>
                <a:lnTo>
                  <a:pt x="97" y="20"/>
                </a:lnTo>
                <a:lnTo>
                  <a:pt x="86" y="10"/>
                </a:lnTo>
                <a:lnTo>
                  <a:pt x="71" y="2"/>
                </a:lnTo>
                <a:lnTo>
                  <a:pt x="55" y="0"/>
                </a:lnTo>
                <a:lnTo>
                  <a:pt x="37" y="2"/>
                </a:lnTo>
                <a:lnTo>
                  <a:pt x="22" y="10"/>
                </a:lnTo>
                <a:lnTo>
                  <a:pt x="10" y="20"/>
                </a:lnTo>
                <a:lnTo>
                  <a:pt x="4" y="33"/>
                </a:lnTo>
                <a:lnTo>
                  <a:pt x="0" y="47"/>
                </a:lnTo>
                <a:lnTo>
                  <a:pt x="4" y="61"/>
                </a:lnTo>
                <a:lnTo>
                  <a:pt x="10" y="73"/>
                </a:lnTo>
                <a:lnTo>
                  <a:pt x="22" y="84"/>
                </a:lnTo>
                <a:lnTo>
                  <a:pt x="37" y="91"/>
                </a:lnTo>
                <a:lnTo>
                  <a:pt x="55" y="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5" name="Freeform 1104"/>
          <p:cNvSpPr>
            <a:spLocks/>
          </p:cNvSpPr>
          <p:nvPr/>
        </p:nvSpPr>
        <p:spPr bwMode="auto">
          <a:xfrm>
            <a:off x="6853238" y="5691188"/>
            <a:ext cx="4762" cy="65087"/>
          </a:xfrm>
          <a:custGeom>
            <a:avLst/>
            <a:gdLst>
              <a:gd name="T0" fmla="*/ 2147483646 w 11"/>
              <a:gd name="T1" fmla="*/ 2147483646 h 121"/>
              <a:gd name="T2" fmla="*/ 2147483646 w 11"/>
              <a:gd name="T3" fmla="*/ 2147483646 h 121"/>
              <a:gd name="T4" fmla="*/ 2147483646 w 11"/>
              <a:gd name="T5" fmla="*/ 2147483646 h 121"/>
              <a:gd name="T6" fmla="*/ 0 w 11"/>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1">
                <a:moveTo>
                  <a:pt x="11" y="121"/>
                </a:moveTo>
                <a:lnTo>
                  <a:pt x="7" y="72"/>
                </a:lnTo>
                <a:lnTo>
                  <a:pt x="1"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6" name="Line 1105"/>
          <p:cNvSpPr>
            <a:spLocks noChangeShapeType="1"/>
          </p:cNvSpPr>
          <p:nvPr/>
        </p:nvSpPr>
        <p:spPr bwMode="auto">
          <a:xfrm>
            <a:off x="6858000" y="5756275"/>
            <a:ext cx="619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47" name="Freeform 1106"/>
          <p:cNvSpPr>
            <a:spLocks/>
          </p:cNvSpPr>
          <p:nvPr/>
        </p:nvSpPr>
        <p:spPr bwMode="auto">
          <a:xfrm>
            <a:off x="6991350" y="5694363"/>
            <a:ext cx="19050" cy="30162"/>
          </a:xfrm>
          <a:custGeom>
            <a:avLst/>
            <a:gdLst>
              <a:gd name="T0" fmla="*/ 0 w 34"/>
              <a:gd name="T1" fmla="*/ 2147483646 h 56"/>
              <a:gd name="T2" fmla="*/ 0 w 34"/>
              <a:gd name="T3" fmla="*/ 2147483646 h 56"/>
              <a:gd name="T4" fmla="*/ 2147483646 w 34"/>
              <a:gd name="T5" fmla="*/ 0 h 56"/>
              <a:gd name="T6" fmla="*/ 2147483646 w 34"/>
              <a:gd name="T7" fmla="*/ 2147483646 h 56"/>
              <a:gd name="T8" fmla="*/ 0 w 34"/>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6">
                <a:moveTo>
                  <a:pt x="0" y="44"/>
                </a:moveTo>
                <a:lnTo>
                  <a:pt x="0" y="10"/>
                </a:lnTo>
                <a:lnTo>
                  <a:pt x="34" y="0"/>
                </a:lnTo>
                <a:lnTo>
                  <a:pt x="34" y="56"/>
                </a:lnTo>
                <a:lnTo>
                  <a:pt x="0"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48" name="Line 1107"/>
          <p:cNvSpPr>
            <a:spLocks noChangeShapeType="1"/>
          </p:cNvSpPr>
          <p:nvPr/>
        </p:nvSpPr>
        <p:spPr bwMode="auto">
          <a:xfrm flipH="1">
            <a:off x="6784975" y="5919788"/>
            <a:ext cx="2159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49" name="Line 1108"/>
          <p:cNvSpPr>
            <a:spLocks noChangeShapeType="1"/>
          </p:cNvSpPr>
          <p:nvPr/>
        </p:nvSpPr>
        <p:spPr bwMode="auto">
          <a:xfrm>
            <a:off x="6784975" y="5927725"/>
            <a:ext cx="2174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50" name="Freeform 1109"/>
          <p:cNvSpPr>
            <a:spLocks/>
          </p:cNvSpPr>
          <p:nvPr/>
        </p:nvSpPr>
        <p:spPr bwMode="auto">
          <a:xfrm>
            <a:off x="6861175" y="5826125"/>
            <a:ext cx="55563" cy="49213"/>
          </a:xfrm>
          <a:custGeom>
            <a:avLst/>
            <a:gdLst>
              <a:gd name="T0" fmla="*/ 2147483646 w 107"/>
              <a:gd name="T1" fmla="*/ 2147483646 h 93"/>
              <a:gd name="T2" fmla="*/ 2147483646 w 107"/>
              <a:gd name="T3" fmla="*/ 2147483646 h 93"/>
              <a:gd name="T4" fmla="*/ 2147483646 w 107"/>
              <a:gd name="T5" fmla="*/ 2147483646 h 93"/>
              <a:gd name="T6" fmla="*/ 2147483646 w 107"/>
              <a:gd name="T7" fmla="*/ 2147483646 h 93"/>
              <a:gd name="T8" fmla="*/ 2147483646 w 107"/>
              <a:gd name="T9" fmla="*/ 2147483646 h 93"/>
              <a:gd name="T10" fmla="*/ 2147483646 w 107"/>
              <a:gd name="T11" fmla="*/ 2147483646 h 93"/>
              <a:gd name="T12" fmla="*/ 2147483646 w 107"/>
              <a:gd name="T13" fmla="*/ 2147483646 h 93"/>
              <a:gd name="T14" fmla="*/ 2147483646 w 107"/>
              <a:gd name="T15" fmla="*/ 2147483646 h 93"/>
              <a:gd name="T16" fmla="*/ 2147483646 w 107"/>
              <a:gd name="T17" fmla="*/ 0 h 93"/>
              <a:gd name="T18" fmla="*/ 2147483646 w 107"/>
              <a:gd name="T19" fmla="*/ 2147483646 h 93"/>
              <a:gd name="T20" fmla="*/ 2147483646 w 107"/>
              <a:gd name="T21" fmla="*/ 2147483646 h 93"/>
              <a:gd name="T22" fmla="*/ 2147483646 w 107"/>
              <a:gd name="T23" fmla="*/ 2147483646 h 93"/>
              <a:gd name="T24" fmla="*/ 2147483646 w 107"/>
              <a:gd name="T25" fmla="*/ 2147483646 h 93"/>
              <a:gd name="T26" fmla="*/ 0 w 107"/>
              <a:gd name="T27" fmla="*/ 2147483646 h 93"/>
              <a:gd name="T28" fmla="*/ 2147483646 w 107"/>
              <a:gd name="T29" fmla="*/ 2147483646 h 93"/>
              <a:gd name="T30" fmla="*/ 2147483646 w 107"/>
              <a:gd name="T31" fmla="*/ 2147483646 h 93"/>
              <a:gd name="T32" fmla="*/ 2147483646 w 107"/>
              <a:gd name="T33" fmla="*/ 2147483646 h 93"/>
              <a:gd name="T34" fmla="*/ 2147483646 w 107"/>
              <a:gd name="T35" fmla="*/ 2147483646 h 93"/>
              <a:gd name="T36" fmla="*/ 2147483646 w 107"/>
              <a:gd name="T37" fmla="*/ 2147483646 h 93"/>
              <a:gd name="T38" fmla="*/ 2147483646 w 107"/>
              <a:gd name="T39" fmla="*/ 2147483646 h 93"/>
              <a:gd name="T40" fmla="*/ 2147483646 w 107"/>
              <a:gd name="T41" fmla="*/ 2147483646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7" h="93">
                <a:moveTo>
                  <a:pt x="87" y="84"/>
                </a:moveTo>
                <a:lnTo>
                  <a:pt x="98" y="73"/>
                </a:lnTo>
                <a:lnTo>
                  <a:pt x="106" y="61"/>
                </a:lnTo>
                <a:lnTo>
                  <a:pt x="107" y="46"/>
                </a:lnTo>
                <a:lnTo>
                  <a:pt x="106" y="32"/>
                </a:lnTo>
                <a:lnTo>
                  <a:pt x="98" y="19"/>
                </a:lnTo>
                <a:lnTo>
                  <a:pt x="87" y="9"/>
                </a:lnTo>
                <a:lnTo>
                  <a:pt x="71" y="3"/>
                </a:lnTo>
                <a:lnTo>
                  <a:pt x="55" y="0"/>
                </a:lnTo>
                <a:lnTo>
                  <a:pt x="38" y="3"/>
                </a:lnTo>
                <a:lnTo>
                  <a:pt x="23" y="9"/>
                </a:lnTo>
                <a:lnTo>
                  <a:pt x="11" y="19"/>
                </a:lnTo>
                <a:lnTo>
                  <a:pt x="5" y="32"/>
                </a:lnTo>
                <a:lnTo>
                  <a:pt x="0" y="46"/>
                </a:lnTo>
                <a:lnTo>
                  <a:pt x="5" y="61"/>
                </a:lnTo>
                <a:lnTo>
                  <a:pt x="11" y="73"/>
                </a:lnTo>
                <a:lnTo>
                  <a:pt x="23" y="84"/>
                </a:lnTo>
                <a:lnTo>
                  <a:pt x="38" y="90"/>
                </a:lnTo>
                <a:lnTo>
                  <a:pt x="55" y="93"/>
                </a:lnTo>
                <a:lnTo>
                  <a:pt x="71" y="90"/>
                </a:lnTo>
                <a:lnTo>
                  <a:pt x="87" y="8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51" name="Freeform 1110"/>
          <p:cNvSpPr>
            <a:spLocks/>
          </p:cNvSpPr>
          <p:nvPr/>
        </p:nvSpPr>
        <p:spPr bwMode="auto">
          <a:xfrm>
            <a:off x="6889750" y="5864225"/>
            <a:ext cx="14288" cy="4763"/>
          </a:xfrm>
          <a:custGeom>
            <a:avLst/>
            <a:gdLst>
              <a:gd name="T0" fmla="*/ 2147483646 w 26"/>
              <a:gd name="T1" fmla="*/ 0 h 9"/>
              <a:gd name="T2" fmla="*/ 2147483646 w 26"/>
              <a:gd name="T3" fmla="*/ 2147483646 h 9"/>
              <a:gd name="T4" fmla="*/ 0 w 26"/>
              <a:gd name="T5" fmla="*/ 2147483646 h 9"/>
              <a:gd name="T6" fmla="*/ 0 60000 65536"/>
              <a:gd name="T7" fmla="*/ 0 60000 65536"/>
              <a:gd name="T8" fmla="*/ 0 60000 65536"/>
            </a:gdLst>
            <a:ahLst/>
            <a:cxnLst>
              <a:cxn ang="T6">
                <a:pos x="T0" y="T1"/>
              </a:cxn>
              <a:cxn ang="T7">
                <a:pos x="T2" y="T3"/>
              </a:cxn>
              <a:cxn ang="T8">
                <a:pos x="T4" y="T5"/>
              </a:cxn>
            </a:cxnLst>
            <a:rect l="0" t="0" r="r" b="b"/>
            <a:pathLst>
              <a:path w="26" h="9">
                <a:moveTo>
                  <a:pt x="26" y="0"/>
                </a:moveTo>
                <a:lnTo>
                  <a:pt x="14" y="6"/>
                </a:lnTo>
                <a:lnTo>
                  <a:pt x="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52" name="Freeform 1111"/>
          <p:cNvSpPr>
            <a:spLocks/>
          </p:cNvSpPr>
          <p:nvPr/>
        </p:nvSpPr>
        <p:spPr bwMode="auto">
          <a:xfrm>
            <a:off x="6867525" y="5830888"/>
            <a:ext cx="42863" cy="38100"/>
          </a:xfrm>
          <a:custGeom>
            <a:avLst/>
            <a:gdLst>
              <a:gd name="T0" fmla="*/ 2147483646 w 80"/>
              <a:gd name="T1" fmla="*/ 2147483646 h 70"/>
              <a:gd name="T2" fmla="*/ 2147483646 w 80"/>
              <a:gd name="T3" fmla="*/ 2147483646 h 70"/>
              <a:gd name="T4" fmla="*/ 2147483646 w 80"/>
              <a:gd name="T5" fmla="*/ 2147483646 h 70"/>
              <a:gd name="T6" fmla="*/ 2147483646 w 80"/>
              <a:gd name="T7" fmla="*/ 2147483646 h 70"/>
              <a:gd name="T8" fmla="*/ 2147483646 w 80"/>
              <a:gd name="T9" fmla="*/ 2147483646 h 70"/>
              <a:gd name="T10" fmla="*/ 2147483646 w 80"/>
              <a:gd name="T11" fmla="*/ 2147483646 h 70"/>
              <a:gd name="T12" fmla="*/ 2147483646 w 80"/>
              <a:gd name="T13" fmla="*/ 0 h 70"/>
              <a:gd name="T14" fmla="*/ 2147483646 w 80"/>
              <a:gd name="T15" fmla="*/ 2147483646 h 70"/>
              <a:gd name="T16" fmla="*/ 2147483646 w 80"/>
              <a:gd name="T17" fmla="*/ 2147483646 h 70"/>
              <a:gd name="T18" fmla="*/ 2147483646 w 80"/>
              <a:gd name="T19" fmla="*/ 2147483646 h 70"/>
              <a:gd name="T20" fmla="*/ 0 w 80"/>
              <a:gd name="T21" fmla="*/ 2147483646 h 70"/>
              <a:gd name="T22" fmla="*/ 2147483646 w 80"/>
              <a:gd name="T23" fmla="*/ 2147483646 h 70"/>
              <a:gd name="T24" fmla="*/ 2147483646 w 80"/>
              <a:gd name="T25" fmla="*/ 2147483646 h 70"/>
              <a:gd name="T26" fmla="*/ 2147483646 w 80"/>
              <a:gd name="T27" fmla="*/ 2147483646 h 70"/>
              <a:gd name="T28" fmla="*/ 2147483646 w 80"/>
              <a:gd name="T29" fmla="*/ 2147483646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70">
                <a:moveTo>
                  <a:pt x="67" y="61"/>
                </a:moveTo>
                <a:lnTo>
                  <a:pt x="78" y="50"/>
                </a:lnTo>
                <a:lnTo>
                  <a:pt x="80" y="36"/>
                </a:lnTo>
                <a:lnTo>
                  <a:pt x="78" y="23"/>
                </a:lnTo>
                <a:lnTo>
                  <a:pt x="67" y="10"/>
                </a:lnTo>
                <a:lnTo>
                  <a:pt x="55" y="4"/>
                </a:lnTo>
                <a:lnTo>
                  <a:pt x="41" y="0"/>
                </a:lnTo>
                <a:lnTo>
                  <a:pt x="24" y="4"/>
                </a:lnTo>
                <a:lnTo>
                  <a:pt x="12" y="10"/>
                </a:lnTo>
                <a:lnTo>
                  <a:pt x="5" y="23"/>
                </a:lnTo>
                <a:lnTo>
                  <a:pt x="0" y="36"/>
                </a:lnTo>
                <a:lnTo>
                  <a:pt x="5" y="50"/>
                </a:lnTo>
                <a:lnTo>
                  <a:pt x="12" y="61"/>
                </a:lnTo>
                <a:lnTo>
                  <a:pt x="24" y="67"/>
                </a:lnTo>
                <a:lnTo>
                  <a:pt x="41"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53" name="Freeform 1112"/>
          <p:cNvSpPr>
            <a:spLocks/>
          </p:cNvSpPr>
          <p:nvPr/>
        </p:nvSpPr>
        <p:spPr bwMode="auto">
          <a:xfrm>
            <a:off x="6770688" y="5821363"/>
            <a:ext cx="14287" cy="49212"/>
          </a:xfrm>
          <a:custGeom>
            <a:avLst/>
            <a:gdLst>
              <a:gd name="T0" fmla="*/ 0 w 25"/>
              <a:gd name="T1" fmla="*/ 2147483646 h 93"/>
              <a:gd name="T2" fmla="*/ 0 w 25"/>
              <a:gd name="T3" fmla="*/ 2147483646 h 93"/>
              <a:gd name="T4" fmla="*/ 2147483646 w 25"/>
              <a:gd name="T5" fmla="*/ 2147483646 h 93"/>
              <a:gd name="T6" fmla="*/ 2147483646 w 25"/>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93">
                <a:moveTo>
                  <a:pt x="0" y="93"/>
                </a:moveTo>
                <a:lnTo>
                  <a:pt x="0" y="22"/>
                </a:lnTo>
                <a:lnTo>
                  <a:pt x="25" y="22"/>
                </a:lnTo>
                <a:lnTo>
                  <a:pt x="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54" name="Line 1113"/>
          <p:cNvSpPr>
            <a:spLocks noChangeShapeType="1"/>
          </p:cNvSpPr>
          <p:nvPr/>
        </p:nvSpPr>
        <p:spPr bwMode="auto">
          <a:xfrm flipH="1" flipV="1">
            <a:off x="6770688" y="5870575"/>
            <a:ext cx="142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55" name="Freeform 1114"/>
          <p:cNvSpPr>
            <a:spLocks/>
          </p:cNvSpPr>
          <p:nvPr/>
        </p:nvSpPr>
        <p:spPr bwMode="auto">
          <a:xfrm>
            <a:off x="6994525" y="5821363"/>
            <a:ext cx="138113" cy="30162"/>
          </a:xfrm>
          <a:custGeom>
            <a:avLst/>
            <a:gdLst>
              <a:gd name="T0" fmla="*/ 2147483646 w 261"/>
              <a:gd name="T1" fmla="*/ 2147483646 h 57"/>
              <a:gd name="T2" fmla="*/ 0 w 261"/>
              <a:gd name="T3" fmla="*/ 0 h 57"/>
              <a:gd name="T4" fmla="*/ 2147483646 w 261"/>
              <a:gd name="T5" fmla="*/ 0 h 57"/>
              <a:gd name="T6" fmla="*/ 0 60000 65536"/>
              <a:gd name="T7" fmla="*/ 0 60000 65536"/>
              <a:gd name="T8" fmla="*/ 0 60000 65536"/>
            </a:gdLst>
            <a:ahLst/>
            <a:cxnLst>
              <a:cxn ang="T6">
                <a:pos x="T0" y="T1"/>
              </a:cxn>
              <a:cxn ang="T7">
                <a:pos x="T2" y="T3"/>
              </a:cxn>
              <a:cxn ang="T8">
                <a:pos x="T4" y="T5"/>
              </a:cxn>
            </a:cxnLst>
            <a:rect l="0" t="0" r="r" b="b"/>
            <a:pathLst>
              <a:path w="261" h="57">
                <a:moveTo>
                  <a:pt x="5" y="57"/>
                </a:moveTo>
                <a:lnTo>
                  <a:pt x="0" y="0"/>
                </a:lnTo>
                <a:lnTo>
                  <a:pt x="26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56" name="Line 1115"/>
          <p:cNvSpPr>
            <a:spLocks noChangeShapeType="1"/>
          </p:cNvSpPr>
          <p:nvPr/>
        </p:nvSpPr>
        <p:spPr bwMode="auto">
          <a:xfrm>
            <a:off x="7132638" y="5840413"/>
            <a:ext cx="1905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57" name="Line 1116"/>
          <p:cNvSpPr>
            <a:spLocks noChangeShapeType="1"/>
          </p:cNvSpPr>
          <p:nvPr/>
        </p:nvSpPr>
        <p:spPr bwMode="auto">
          <a:xfrm flipH="1">
            <a:off x="6996113" y="5840413"/>
            <a:ext cx="1365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58" name="Line 1117"/>
          <p:cNvSpPr>
            <a:spLocks noChangeShapeType="1"/>
          </p:cNvSpPr>
          <p:nvPr/>
        </p:nvSpPr>
        <p:spPr bwMode="auto">
          <a:xfrm flipH="1" flipV="1">
            <a:off x="6994525" y="5815013"/>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59" name="Line 1118"/>
          <p:cNvSpPr>
            <a:spLocks noChangeShapeType="1"/>
          </p:cNvSpPr>
          <p:nvPr/>
        </p:nvSpPr>
        <p:spPr bwMode="auto">
          <a:xfrm flipV="1">
            <a:off x="7132638" y="5815013"/>
            <a:ext cx="1905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60" name="Line 1119"/>
          <p:cNvSpPr>
            <a:spLocks noChangeShapeType="1"/>
          </p:cNvSpPr>
          <p:nvPr/>
        </p:nvSpPr>
        <p:spPr bwMode="auto">
          <a:xfrm>
            <a:off x="7132638" y="5821363"/>
            <a:ext cx="1587"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61" name="Freeform 1120"/>
          <p:cNvSpPr>
            <a:spLocks/>
          </p:cNvSpPr>
          <p:nvPr/>
        </p:nvSpPr>
        <p:spPr bwMode="auto">
          <a:xfrm>
            <a:off x="6767513" y="5935663"/>
            <a:ext cx="234950" cy="23812"/>
          </a:xfrm>
          <a:custGeom>
            <a:avLst/>
            <a:gdLst>
              <a:gd name="T0" fmla="*/ 2147483646 w 444"/>
              <a:gd name="T1" fmla="*/ 0 h 45"/>
              <a:gd name="T2" fmla="*/ 2147483646 w 444"/>
              <a:gd name="T3" fmla="*/ 0 h 45"/>
              <a:gd name="T4" fmla="*/ 0 w 444"/>
              <a:gd name="T5" fmla="*/ 2147483646 h 45"/>
              <a:gd name="T6" fmla="*/ 0 60000 65536"/>
              <a:gd name="T7" fmla="*/ 0 60000 65536"/>
              <a:gd name="T8" fmla="*/ 0 60000 65536"/>
            </a:gdLst>
            <a:ahLst/>
            <a:cxnLst>
              <a:cxn ang="T6">
                <a:pos x="T0" y="T1"/>
              </a:cxn>
              <a:cxn ang="T7">
                <a:pos x="T2" y="T3"/>
              </a:cxn>
              <a:cxn ang="T8">
                <a:pos x="T4" y="T5"/>
              </a:cxn>
            </a:cxnLst>
            <a:rect l="0" t="0" r="r" b="b"/>
            <a:pathLst>
              <a:path w="444" h="45">
                <a:moveTo>
                  <a:pt x="444" y="0"/>
                </a:moveTo>
                <a:lnTo>
                  <a:pt x="33" y="0"/>
                </a:lnTo>
                <a:lnTo>
                  <a:pt x="0"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2" name="Freeform 1121"/>
          <p:cNvSpPr>
            <a:spLocks/>
          </p:cNvSpPr>
          <p:nvPr/>
        </p:nvSpPr>
        <p:spPr bwMode="auto">
          <a:xfrm>
            <a:off x="6767513" y="5935663"/>
            <a:ext cx="252412" cy="23812"/>
          </a:xfrm>
          <a:custGeom>
            <a:avLst/>
            <a:gdLst>
              <a:gd name="T0" fmla="*/ 0 w 478"/>
              <a:gd name="T1" fmla="*/ 2147483646 h 45"/>
              <a:gd name="T2" fmla="*/ 2147483646 w 478"/>
              <a:gd name="T3" fmla="*/ 2147483646 h 45"/>
              <a:gd name="T4" fmla="*/ 2147483646 w 478"/>
              <a:gd name="T5" fmla="*/ 0 h 45"/>
              <a:gd name="T6" fmla="*/ 0 60000 65536"/>
              <a:gd name="T7" fmla="*/ 0 60000 65536"/>
              <a:gd name="T8" fmla="*/ 0 60000 65536"/>
            </a:gdLst>
            <a:ahLst/>
            <a:cxnLst>
              <a:cxn ang="T6">
                <a:pos x="T0" y="T1"/>
              </a:cxn>
              <a:cxn ang="T7">
                <a:pos x="T2" y="T3"/>
              </a:cxn>
              <a:cxn ang="T8">
                <a:pos x="T4" y="T5"/>
              </a:cxn>
            </a:cxnLst>
            <a:rect l="0" t="0" r="r" b="b"/>
            <a:pathLst>
              <a:path w="478" h="45">
                <a:moveTo>
                  <a:pt x="0" y="45"/>
                </a:moveTo>
                <a:lnTo>
                  <a:pt x="478" y="45"/>
                </a:lnTo>
                <a:lnTo>
                  <a:pt x="44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3" name="Line 1122"/>
          <p:cNvSpPr>
            <a:spLocks noChangeShapeType="1"/>
          </p:cNvSpPr>
          <p:nvPr/>
        </p:nvSpPr>
        <p:spPr bwMode="auto">
          <a:xfrm flipH="1">
            <a:off x="5816600" y="6073775"/>
            <a:ext cx="2524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64" name="Line 1123"/>
          <p:cNvSpPr>
            <a:spLocks noChangeShapeType="1"/>
          </p:cNvSpPr>
          <p:nvPr/>
        </p:nvSpPr>
        <p:spPr bwMode="auto">
          <a:xfrm>
            <a:off x="5826125" y="6019800"/>
            <a:ext cx="158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65" name="Freeform 1124"/>
          <p:cNvSpPr>
            <a:spLocks/>
          </p:cNvSpPr>
          <p:nvPr/>
        </p:nvSpPr>
        <p:spPr bwMode="auto">
          <a:xfrm>
            <a:off x="5813425" y="5927725"/>
            <a:ext cx="12700" cy="49213"/>
          </a:xfrm>
          <a:custGeom>
            <a:avLst/>
            <a:gdLst>
              <a:gd name="T0" fmla="*/ 2147483646 w 24"/>
              <a:gd name="T1" fmla="*/ 2147483646 h 93"/>
              <a:gd name="T2" fmla="*/ 0 w 24"/>
              <a:gd name="T3" fmla="*/ 2147483646 h 93"/>
              <a:gd name="T4" fmla="*/ 0 w 24"/>
              <a:gd name="T5" fmla="*/ 2147483646 h 93"/>
              <a:gd name="T6" fmla="*/ 2147483646 w 24"/>
              <a:gd name="T7" fmla="*/ 2147483646 h 93"/>
              <a:gd name="T8" fmla="*/ 2147483646 w 2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3">
                <a:moveTo>
                  <a:pt x="24" y="93"/>
                </a:moveTo>
                <a:lnTo>
                  <a:pt x="0" y="92"/>
                </a:lnTo>
                <a:lnTo>
                  <a:pt x="0" y="21"/>
                </a:lnTo>
                <a:lnTo>
                  <a:pt x="24" y="21"/>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6" name="Freeform 1125"/>
          <p:cNvSpPr>
            <a:spLocks/>
          </p:cNvSpPr>
          <p:nvPr/>
        </p:nvSpPr>
        <p:spPr bwMode="auto">
          <a:xfrm>
            <a:off x="1958975" y="5005388"/>
            <a:ext cx="69850" cy="17462"/>
          </a:xfrm>
          <a:custGeom>
            <a:avLst/>
            <a:gdLst>
              <a:gd name="T0" fmla="*/ 2147483646 w 131"/>
              <a:gd name="T1" fmla="*/ 2147483646 h 33"/>
              <a:gd name="T2" fmla="*/ 2147483646 w 131"/>
              <a:gd name="T3" fmla="*/ 0 h 33"/>
              <a:gd name="T4" fmla="*/ 2147483646 w 131"/>
              <a:gd name="T5" fmla="*/ 2147483646 h 33"/>
              <a:gd name="T6" fmla="*/ 2147483646 w 131"/>
              <a:gd name="T7" fmla="*/ 2147483646 h 33"/>
              <a:gd name="T8" fmla="*/ 0 w 131"/>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33">
                <a:moveTo>
                  <a:pt x="131" y="3"/>
                </a:moveTo>
                <a:lnTo>
                  <a:pt x="131" y="0"/>
                </a:lnTo>
                <a:lnTo>
                  <a:pt x="82" y="33"/>
                </a:lnTo>
                <a:lnTo>
                  <a:pt x="78" y="33"/>
                </a:lnTo>
                <a:lnTo>
                  <a:pt x="0"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7" name="Freeform 1126"/>
          <p:cNvSpPr>
            <a:spLocks/>
          </p:cNvSpPr>
          <p:nvPr/>
        </p:nvSpPr>
        <p:spPr bwMode="auto">
          <a:xfrm>
            <a:off x="1958975" y="4997450"/>
            <a:ext cx="69850" cy="26988"/>
          </a:xfrm>
          <a:custGeom>
            <a:avLst/>
            <a:gdLst>
              <a:gd name="T0" fmla="*/ 0 w 131"/>
              <a:gd name="T1" fmla="*/ 2147483646 h 52"/>
              <a:gd name="T2" fmla="*/ 0 w 131"/>
              <a:gd name="T3" fmla="*/ 2147483646 h 52"/>
              <a:gd name="T4" fmla="*/ 2147483646 w 131"/>
              <a:gd name="T5" fmla="*/ 2147483646 h 52"/>
              <a:gd name="T6" fmla="*/ 2147483646 w 131"/>
              <a:gd name="T7" fmla="*/ 0 h 52"/>
              <a:gd name="T8" fmla="*/ 2147483646 w 131"/>
              <a:gd name="T9" fmla="*/ 2147483646 h 52"/>
              <a:gd name="T10" fmla="*/ 2147483646 w 131"/>
              <a:gd name="T11" fmla="*/ 2147483646 h 52"/>
              <a:gd name="T12" fmla="*/ 2147483646 w 131"/>
              <a:gd name="T13" fmla="*/ 2147483646 h 52"/>
              <a:gd name="T14" fmla="*/ 2147483646 w 131"/>
              <a:gd name="T15" fmla="*/ 2147483646 h 52"/>
              <a:gd name="T16" fmla="*/ 2147483646 w 131"/>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52">
                <a:moveTo>
                  <a:pt x="0" y="46"/>
                </a:moveTo>
                <a:lnTo>
                  <a:pt x="0" y="27"/>
                </a:lnTo>
                <a:lnTo>
                  <a:pt x="80" y="30"/>
                </a:lnTo>
                <a:lnTo>
                  <a:pt x="130" y="0"/>
                </a:lnTo>
                <a:lnTo>
                  <a:pt x="131" y="17"/>
                </a:lnTo>
                <a:lnTo>
                  <a:pt x="131" y="20"/>
                </a:lnTo>
                <a:lnTo>
                  <a:pt x="82" y="52"/>
                </a:lnTo>
                <a:lnTo>
                  <a:pt x="1" y="47"/>
                </a:lnTo>
                <a:lnTo>
                  <a:pt x="1"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8" name="Freeform 1127"/>
          <p:cNvSpPr>
            <a:spLocks/>
          </p:cNvSpPr>
          <p:nvPr/>
        </p:nvSpPr>
        <p:spPr bwMode="auto">
          <a:xfrm>
            <a:off x="1958975" y="4992688"/>
            <a:ext cx="69850" cy="19050"/>
          </a:xfrm>
          <a:custGeom>
            <a:avLst/>
            <a:gdLst>
              <a:gd name="T0" fmla="*/ 0 w 130"/>
              <a:gd name="T1" fmla="*/ 2147483646 h 36"/>
              <a:gd name="T2" fmla="*/ 2147483646 w 130"/>
              <a:gd name="T3" fmla="*/ 2147483646 h 36"/>
              <a:gd name="T4" fmla="*/ 2147483646 w 130"/>
              <a:gd name="T5" fmla="*/ 0 h 36"/>
              <a:gd name="T6" fmla="*/ 2147483646 w 130"/>
              <a:gd name="T7" fmla="*/ 0 h 36"/>
              <a:gd name="T8" fmla="*/ 2147483646 w 1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6">
                <a:moveTo>
                  <a:pt x="0" y="36"/>
                </a:moveTo>
                <a:lnTo>
                  <a:pt x="11" y="25"/>
                </a:lnTo>
                <a:lnTo>
                  <a:pt x="64" y="0"/>
                </a:lnTo>
                <a:lnTo>
                  <a:pt x="120" y="0"/>
                </a:lnTo>
                <a:lnTo>
                  <a:pt x="13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69" name="Freeform 1128"/>
          <p:cNvSpPr>
            <a:spLocks/>
          </p:cNvSpPr>
          <p:nvPr/>
        </p:nvSpPr>
        <p:spPr bwMode="auto">
          <a:xfrm>
            <a:off x="1965325" y="4992688"/>
            <a:ext cx="57150" cy="12700"/>
          </a:xfrm>
          <a:custGeom>
            <a:avLst/>
            <a:gdLst>
              <a:gd name="T0" fmla="*/ 2147483646 w 109"/>
              <a:gd name="T1" fmla="*/ 0 h 26"/>
              <a:gd name="T2" fmla="*/ 2147483646 w 109"/>
              <a:gd name="T3" fmla="*/ 2147483646 h 26"/>
              <a:gd name="T4" fmla="*/ 0 w 109"/>
              <a:gd name="T5" fmla="*/ 2147483646 h 26"/>
              <a:gd name="T6" fmla="*/ 0 60000 65536"/>
              <a:gd name="T7" fmla="*/ 0 60000 65536"/>
              <a:gd name="T8" fmla="*/ 0 60000 65536"/>
            </a:gdLst>
            <a:ahLst/>
            <a:cxnLst>
              <a:cxn ang="T6">
                <a:pos x="T0" y="T1"/>
              </a:cxn>
              <a:cxn ang="T7">
                <a:pos x="T2" y="T3"/>
              </a:cxn>
              <a:cxn ang="T8">
                <a:pos x="T4" y="T5"/>
              </a:cxn>
            </a:cxnLst>
            <a:rect l="0" t="0" r="r" b="b"/>
            <a:pathLst>
              <a:path w="109" h="26">
                <a:moveTo>
                  <a:pt x="109" y="0"/>
                </a:moveTo>
                <a:lnTo>
                  <a:pt x="67" y="26"/>
                </a:lnTo>
                <a:lnTo>
                  <a:pt x="0"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0" name="Freeform 1129"/>
          <p:cNvSpPr>
            <a:spLocks/>
          </p:cNvSpPr>
          <p:nvPr/>
        </p:nvSpPr>
        <p:spPr bwMode="auto">
          <a:xfrm>
            <a:off x="1935163" y="4935538"/>
            <a:ext cx="46037" cy="57150"/>
          </a:xfrm>
          <a:custGeom>
            <a:avLst/>
            <a:gdLst>
              <a:gd name="T0" fmla="*/ 2147483646 w 87"/>
              <a:gd name="T1" fmla="*/ 2147483646 h 108"/>
              <a:gd name="T2" fmla="*/ 2147483646 w 87"/>
              <a:gd name="T3" fmla="*/ 2147483646 h 108"/>
              <a:gd name="T4" fmla="*/ 2147483646 w 87"/>
              <a:gd name="T5" fmla="*/ 2147483646 h 108"/>
              <a:gd name="T6" fmla="*/ 2147483646 w 87"/>
              <a:gd name="T7" fmla="*/ 2147483646 h 108"/>
              <a:gd name="T8" fmla="*/ 2147483646 w 87"/>
              <a:gd name="T9" fmla="*/ 2147483646 h 108"/>
              <a:gd name="T10" fmla="*/ 0 w 87"/>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08">
                <a:moveTo>
                  <a:pt x="27" y="108"/>
                </a:moveTo>
                <a:lnTo>
                  <a:pt x="27" y="93"/>
                </a:lnTo>
                <a:lnTo>
                  <a:pt x="19" y="100"/>
                </a:lnTo>
                <a:lnTo>
                  <a:pt x="87" y="46"/>
                </a:lnTo>
                <a:lnTo>
                  <a:pt x="87"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1" name="Freeform 1130"/>
          <p:cNvSpPr>
            <a:spLocks/>
          </p:cNvSpPr>
          <p:nvPr/>
        </p:nvSpPr>
        <p:spPr bwMode="auto">
          <a:xfrm>
            <a:off x="1736725" y="4776788"/>
            <a:ext cx="244475" cy="152400"/>
          </a:xfrm>
          <a:custGeom>
            <a:avLst/>
            <a:gdLst>
              <a:gd name="T0" fmla="*/ 2147483646 w 462"/>
              <a:gd name="T1" fmla="*/ 2147483646 h 286"/>
              <a:gd name="T2" fmla="*/ 2147483646 w 462"/>
              <a:gd name="T3" fmla="*/ 2147483646 h 286"/>
              <a:gd name="T4" fmla="*/ 2147483646 w 462"/>
              <a:gd name="T5" fmla="*/ 2147483646 h 286"/>
              <a:gd name="T6" fmla="*/ 2147483646 w 462"/>
              <a:gd name="T7" fmla="*/ 2147483646 h 286"/>
              <a:gd name="T8" fmla="*/ 2147483646 w 462"/>
              <a:gd name="T9" fmla="*/ 2147483646 h 286"/>
              <a:gd name="T10" fmla="*/ 2147483646 w 462"/>
              <a:gd name="T11" fmla="*/ 2147483646 h 286"/>
              <a:gd name="T12" fmla="*/ 2147483646 w 462"/>
              <a:gd name="T13" fmla="*/ 0 h 286"/>
              <a:gd name="T14" fmla="*/ 2147483646 w 462"/>
              <a:gd name="T15" fmla="*/ 2147483646 h 286"/>
              <a:gd name="T16" fmla="*/ 0 w 462"/>
              <a:gd name="T17" fmla="*/ 2147483646 h 286"/>
              <a:gd name="T18" fmla="*/ 0 w 462"/>
              <a:gd name="T19" fmla="*/ 2147483646 h 286"/>
              <a:gd name="T20" fmla="*/ 2147483646 w 462"/>
              <a:gd name="T21" fmla="*/ 2147483646 h 286"/>
              <a:gd name="T22" fmla="*/ 2147483646 w 462"/>
              <a:gd name="T23" fmla="*/ 2147483646 h 286"/>
              <a:gd name="T24" fmla="*/ 2147483646 w 462"/>
              <a:gd name="T25" fmla="*/ 2147483646 h 286"/>
              <a:gd name="T26" fmla="*/ 2147483646 w 462"/>
              <a:gd name="T27" fmla="*/ 2147483646 h 286"/>
              <a:gd name="T28" fmla="*/ 2147483646 w 462"/>
              <a:gd name="T29" fmla="*/ 2147483646 h 286"/>
              <a:gd name="T30" fmla="*/ 2147483646 w 462"/>
              <a:gd name="T31" fmla="*/ 2147483646 h 286"/>
              <a:gd name="T32" fmla="*/ 2147483646 w 462"/>
              <a:gd name="T33" fmla="*/ 2147483646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2" h="286">
                <a:moveTo>
                  <a:pt x="375" y="283"/>
                </a:moveTo>
                <a:lnTo>
                  <a:pt x="462" y="252"/>
                </a:lnTo>
                <a:lnTo>
                  <a:pt x="462" y="45"/>
                </a:lnTo>
                <a:lnTo>
                  <a:pt x="375" y="6"/>
                </a:lnTo>
                <a:lnTo>
                  <a:pt x="378" y="7"/>
                </a:lnTo>
                <a:lnTo>
                  <a:pt x="370" y="4"/>
                </a:lnTo>
                <a:lnTo>
                  <a:pt x="9" y="0"/>
                </a:lnTo>
                <a:lnTo>
                  <a:pt x="1" y="4"/>
                </a:lnTo>
                <a:lnTo>
                  <a:pt x="0" y="11"/>
                </a:lnTo>
                <a:lnTo>
                  <a:pt x="0" y="271"/>
                </a:lnTo>
                <a:lnTo>
                  <a:pt x="2" y="278"/>
                </a:lnTo>
                <a:lnTo>
                  <a:pt x="9" y="280"/>
                </a:lnTo>
                <a:lnTo>
                  <a:pt x="370" y="286"/>
                </a:lnTo>
                <a:lnTo>
                  <a:pt x="378" y="282"/>
                </a:lnTo>
                <a:lnTo>
                  <a:pt x="381" y="275"/>
                </a:lnTo>
                <a:lnTo>
                  <a:pt x="381" y="13"/>
                </a:lnTo>
                <a:lnTo>
                  <a:pt x="378"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2" name="Freeform 1131"/>
          <p:cNvSpPr>
            <a:spLocks/>
          </p:cNvSpPr>
          <p:nvPr/>
        </p:nvSpPr>
        <p:spPr bwMode="auto">
          <a:xfrm>
            <a:off x="1741488" y="4783138"/>
            <a:ext cx="192087" cy="139700"/>
          </a:xfrm>
          <a:custGeom>
            <a:avLst/>
            <a:gdLst>
              <a:gd name="T0" fmla="*/ 2147483646 w 361"/>
              <a:gd name="T1" fmla="*/ 2147483646 h 264"/>
              <a:gd name="T2" fmla="*/ 2147483646 w 361"/>
              <a:gd name="T3" fmla="*/ 2147483646 h 264"/>
              <a:gd name="T4" fmla="*/ 2147483646 w 361"/>
              <a:gd name="T5" fmla="*/ 0 h 264"/>
              <a:gd name="T6" fmla="*/ 2147483646 w 361"/>
              <a:gd name="T7" fmla="*/ 2147483646 h 264"/>
              <a:gd name="T8" fmla="*/ 0 w 361"/>
              <a:gd name="T9" fmla="*/ 2147483646 h 264"/>
              <a:gd name="T10" fmla="*/ 0 w 361"/>
              <a:gd name="T11" fmla="*/ 2147483646 h 264"/>
              <a:gd name="T12" fmla="*/ 2147483646 w 361"/>
              <a:gd name="T13" fmla="*/ 2147483646 h 264"/>
              <a:gd name="T14" fmla="*/ 2147483646 w 361"/>
              <a:gd name="T15" fmla="*/ 2147483646 h 264"/>
              <a:gd name="T16" fmla="*/ 2147483646 w 361"/>
              <a:gd name="T17" fmla="*/ 2147483646 h 264"/>
              <a:gd name="T18" fmla="*/ 2147483646 w 361"/>
              <a:gd name="T19" fmla="*/ 2147483646 h 264"/>
              <a:gd name="T20" fmla="*/ 2147483646 w 361"/>
              <a:gd name="T21" fmla="*/ 2147483646 h 264"/>
              <a:gd name="T22" fmla="*/ 2147483646 w 361"/>
              <a:gd name="T23" fmla="*/ 2147483646 h 264"/>
              <a:gd name="T24" fmla="*/ 2147483646 w 361"/>
              <a:gd name="T25" fmla="*/ 2147483646 h 264"/>
              <a:gd name="T26" fmla="*/ 2147483646 w 361"/>
              <a:gd name="T27" fmla="*/ 2147483646 h 264"/>
              <a:gd name="T28" fmla="*/ 2147483646 w 361"/>
              <a:gd name="T29" fmla="*/ 2147483646 h 264"/>
              <a:gd name="T30" fmla="*/ 2147483646 w 361"/>
              <a:gd name="T31" fmla="*/ 2147483646 h 264"/>
              <a:gd name="T32" fmla="*/ 2147483646 w 361"/>
              <a:gd name="T33" fmla="*/ 2147483646 h 264"/>
              <a:gd name="T34" fmla="*/ 2147483646 w 361"/>
              <a:gd name="T35" fmla="*/ 2147483646 h 264"/>
              <a:gd name="T36" fmla="*/ 2147483646 w 361"/>
              <a:gd name="T37" fmla="*/ 2147483646 h 264"/>
              <a:gd name="T38" fmla="*/ 2147483646 w 361"/>
              <a:gd name="T39" fmla="*/ 2147483646 h 264"/>
              <a:gd name="T40" fmla="*/ 2147483646 w 361"/>
              <a:gd name="T41" fmla="*/ 2147483646 h 264"/>
              <a:gd name="T42" fmla="*/ 2147483646 w 361"/>
              <a:gd name="T43" fmla="*/ 2147483646 h 264"/>
              <a:gd name="T44" fmla="*/ 2147483646 w 361"/>
              <a:gd name="T45" fmla="*/ 2147483646 h 264"/>
              <a:gd name="T46" fmla="*/ 2147483646 w 361"/>
              <a:gd name="T47" fmla="*/ 2147483646 h 264"/>
              <a:gd name="T48" fmla="*/ 2147483646 w 361"/>
              <a:gd name="T49" fmla="*/ 2147483646 h 264"/>
              <a:gd name="T50" fmla="*/ 2147483646 w 361"/>
              <a:gd name="T51" fmla="*/ 2147483646 h 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1" h="264">
                <a:moveTo>
                  <a:pt x="357" y="5"/>
                </a:moveTo>
                <a:lnTo>
                  <a:pt x="350" y="2"/>
                </a:lnTo>
                <a:lnTo>
                  <a:pt x="10" y="0"/>
                </a:lnTo>
                <a:lnTo>
                  <a:pt x="3" y="2"/>
                </a:lnTo>
                <a:lnTo>
                  <a:pt x="0" y="9"/>
                </a:lnTo>
                <a:lnTo>
                  <a:pt x="0" y="251"/>
                </a:lnTo>
                <a:lnTo>
                  <a:pt x="3" y="257"/>
                </a:lnTo>
                <a:lnTo>
                  <a:pt x="10" y="260"/>
                </a:lnTo>
                <a:lnTo>
                  <a:pt x="350" y="264"/>
                </a:lnTo>
                <a:lnTo>
                  <a:pt x="357" y="262"/>
                </a:lnTo>
                <a:lnTo>
                  <a:pt x="361" y="255"/>
                </a:lnTo>
                <a:lnTo>
                  <a:pt x="361" y="12"/>
                </a:lnTo>
                <a:lnTo>
                  <a:pt x="357" y="5"/>
                </a:lnTo>
                <a:lnTo>
                  <a:pt x="331" y="28"/>
                </a:lnTo>
                <a:lnTo>
                  <a:pt x="324" y="26"/>
                </a:lnTo>
                <a:lnTo>
                  <a:pt x="37" y="24"/>
                </a:lnTo>
                <a:lnTo>
                  <a:pt x="30" y="26"/>
                </a:lnTo>
                <a:lnTo>
                  <a:pt x="28" y="32"/>
                </a:lnTo>
                <a:lnTo>
                  <a:pt x="28" y="226"/>
                </a:lnTo>
                <a:lnTo>
                  <a:pt x="30" y="233"/>
                </a:lnTo>
                <a:lnTo>
                  <a:pt x="37" y="236"/>
                </a:lnTo>
                <a:lnTo>
                  <a:pt x="324" y="241"/>
                </a:lnTo>
                <a:lnTo>
                  <a:pt x="331" y="237"/>
                </a:lnTo>
                <a:lnTo>
                  <a:pt x="333" y="232"/>
                </a:lnTo>
                <a:lnTo>
                  <a:pt x="333" y="36"/>
                </a:lnTo>
                <a:lnTo>
                  <a:pt x="331"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3" name="Line 1132"/>
          <p:cNvSpPr>
            <a:spLocks noChangeShapeType="1"/>
          </p:cNvSpPr>
          <p:nvPr/>
        </p:nvSpPr>
        <p:spPr bwMode="auto">
          <a:xfrm>
            <a:off x="1917700" y="4908550"/>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74" name="Freeform 1133"/>
          <p:cNvSpPr>
            <a:spLocks/>
          </p:cNvSpPr>
          <p:nvPr/>
        </p:nvSpPr>
        <p:spPr bwMode="auto">
          <a:xfrm>
            <a:off x="1908175" y="4929188"/>
            <a:ext cx="19050" cy="7937"/>
          </a:xfrm>
          <a:custGeom>
            <a:avLst/>
            <a:gdLst>
              <a:gd name="T0" fmla="*/ 2147483646 w 36"/>
              <a:gd name="T1" fmla="*/ 0 h 17"/>
              <a:gd name="T2" fmla="*/ 0 w 36"/>
              <a:gd name="T3" fmla="*/ 2147483646 h 17"/>
              <a:gd name="T4" fmla="*/ 0 w 36"/>
              <a:gd name="T5" fmla="*/ 0 h 17"/>
              <a:gd name="T6" fmla="*/ 0 60000 65536"/>
              <a:gd name="T7" fmla="*/ 0 60000 65536"/>
              <a:gd name="T8" fmla="*/ 0 60000 65536"/>
            </a:gdLst>
            <a:ahLst/>
            <a:cxnLst>
              <a:cxn ang="T6">
                <a:pos x="T0" y="T1"/>
              </a:cxn>
              <a:cxn ang="T7">
                <a:pos x="T2" y="T3"/>
              </a:cxn>
              <a:cxn ang="T8">
                <a:pos x="T4" y="T5"/>
              </a:cxn>
            </a:cxnLst>
            <a:rect l="0" t="0" r="r" b="b"/>
            <a:pathLst>
              <a:path w="36" h="17">
                <a:moveTo>
                  <a:pt x="36" y="0"/>
                </a:moveTo>
                <a:lnTo>
                  <a:pt x="0" y="1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5" name="Freeform 1134"/>
          <p:cNvSpPr>
            <a:spLocks/>
          </p:cNvSpPr>
          <p:nvPr/>
        </p:nvSpPr>
        <p:spPr bwMode="auto">
          <a:xfrm>
            <a:off x="1770063" y="4924425"/>
            <a:ext cx="138112" cy="12700"/>
          </a:xfrm>
          <a:custGeom>
            <a:avLst/>
            <a:gdLst>
              <a:gd name="T0" fmla="*/ 2147483646 w 262"/>
              <a:gd name="T1" fmla="*/ 2147483646 h 24"/>
              <a:gd name="T2" fmla="*/ 0 w 262"/>
              <a:gd name="T3" fmla="*/ 2147483646 h 24"/>
              <a:gd name="T4" fmla="*/ 0 w 262"/>
              <a:gd name="T5" fmla="*/ 0 h 24"/>
              <a:gd name="T6" fmla="*/ 0 60000 65536"/>
              <a:gd name="T7" fmla="*/ 0 60000 65536"/>
              <a:gd name="T8" fmla="*/ 0 60000 65536"/>
            </a:gdLst>
            <a:ahLst/>
            <a:cxnLst>
              <a:cxn ang="T6">
                <a:pos x="T0" y="T1"/>
              </a:cxn>
              <a:cxn ang="T7">
                <a:pos x="T2" y="T3"/>
              </a:cxn>
              <a:cxn ang="T8">
                <a:pos x="T4" y="T5"/>
              </a:cxn>
            </a:cxnLst>
            <a:rect l="0" t="0" r="r" b="b"/>
            <a:pathLst>
              <a:path w="262" h="24">
                <a:moveTo>
                  <a:pt x="262" y="24"/>
                </a:moveTo>
                <a:lnTo>
                  <a:pt x="0" y="1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6" name="Freeform 1135"/>
          <p:cNvSpPr>
            <a:spLocks/>
          </p:cNvSpPr>
          <p:nvPr/>
        </p:nvSpPr>
        <p:spPr bwMode="auto">
          <a:xfrm>
            <a:off x="1771650" y="4935538"/>
            <a:ext cx="136525" cy="4762"/>
          </a:xfrm>
          <a:custGeom>
            <a:avLst/>
            <a:gdLst>
              <a:gd name="T0" fmla="*/ 0 w 257"/>
              <a:gd name="T1" fmla="*/ 0 h 9"/>
              <a:gd name="T2" fmla="*/ 2147483646 w 257"/>
              <a:gd name="T3" fmla="*/ 2147483646 h 9"/>
              <a:gd name="T4" fmla="*/ 2147483646 w 257"/>
              <a:gd name="T5" fmla="*/ 2147483646 h 9"/>
              <a:gd name="T6" fmla="*/ 2147483646 w 257"/>
              <a:gd name="T7" fmla="*/ 2147483646 h 9"/>
              <a:gd name="T8" fmla="*/ 2147483646 w 257"/>
              <a:gd name="T9" fmla="*/ 2147483646 h 9"/>
              <a:gd name="T10" fmla="*/ 2147483646 w 257"/>
              <a:gd name="T11" fmla="*/ 214748364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9">
                <a:moveTo>
                  <a:pt x="0" y="0"/>
                </a:moveTo>
                <a:lnTo>
                  <a:pt x="2" y="6"/>
                </a:lnTo>
                <a:lnTo>
                  <a:pt x="252" y="9"/>
                </a:lnTo>
                <a:lnTo>
                  <a:pt x="257" y="5"/>
                </a:lnTo>
                <a:lnTo>
                  <a:pt x="253" y="5"/>
                </a:lnTo>
                <a:lnTo>
                  <a:pt x="252"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7" name="Line 1136"/>
          <p:cNvSpPr>
            <a:spLocks noChangeShapeType="1"/>
          </p:cNvSpPr>
          <p:nvPr/>
        </p:nvSpPr>
        <p:spPr bwMode="auto">
          <a:xfrm flipV="1">
            <a:off x="1933575" y="4937125"/>
            <a:ext cx="47625"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78" name="Freeform 1137"/>
          <p:cNvSpPr>
            <a:spLocks/>
          </p:cNvSpPr>
          <p:nvPr/>
        </p:nvSpPr>
        <p:spPr bwMode="auto">
          <a:xfrm>
            <a:off x="1989138" y="4992688"/>
            <a:ext cx="28575" cy="4762"/>
          </a:xfrm>
          <a:custGeom>
            <a:avLst/>
            <a:gdLst>
              <a:gd name="T0" fmla="*/ 0 w 54"/>
              <a:gd name="T1" fmla="*/ 2147483646 h 9"/>
              <a:gd name="T2" fmla="*/ 2147483646 w 54"/>
              <a:gd name="T3" fmla="*/ 2147483646 h 9"/>
              <a:gd name="T4" fmla="*/ 2147483646 w 54"/>
              <a:gd name="T5" fmla="*/ 0 h 9"/>
              <a:gd name="T6" fmla="*/ 0 60000 65536"/>
              <a:gd name="T7" fmla="*/ 0 60000 65536"/>
              <a:gd name="T8" fmla="*/ 0 60000 65536"/>
            </a:gdLst>
            <a:ahLst/>
            <a:cxnLst>
              <a:cxn ang="T6">
                <a:pos x="T0" y="T1"/>
              </a:cxn>
              <a:cxn ang="T7">
                <a:pos x="T2" y="T3"/>
              </a:cxn>
              <a:cxn ang="T8">
                <a:pos x="T4" y="T5"/>
              </a:cxn>
            </a:cxnLst>
            <a:rect l="0" t="0" r="r" b="b"/>
            <a:pathLst>
              <a:path w="54" h="9">
                <a:moveTo>
                  <a:pt x="0" y="9"/>
                </a:moveTo>
                <a:lnTo>
                  <a:pt x="42" y="9"/>
                </a:lnTo>
                <a:lnTo>
                  <a:pt x="5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79" name="Line 1138"/>
          <p:cNvSpPr>
            <a:spLocks noChangeShapeType="1"/>
          </p:cNvSpPr>
          <p:nvPr/>
        </p:nvSpPr>
        <p:spPr bwMode="auto">
          <a:xfrm flipH="1">
            <a:off x="1989138" y="4992688"/>
            <a:ext cx="7937"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80" name="Freeform 1139"/>
          <p:cNvSpPr>
            <a:spLocks/>
          </p:cNvSpPr>
          <p:nvPr/>
        </p:nvSpPr>
        <p:spPr bwMode="auto">
          <a:xfrm>
            <a:off x="1674813" y="4970463"/>
            <a:ext cx="274637" cy="46037"/>
          </a:xfrm>
          <a:custGeom>
            <a:avLst/>
            <a:gdLst>
              <a:gd name="T0" fmla="*/ 2147483646 w 521"/>
              <a:gd name="T1" fmla="*/ 2147483646 h 88"/>
              <a:gd name="T2" fmla="*/ 2147483646 w 521"/>
              <a:gd name="T3" fmla="*/ 2147483646 h 88"/>
              <a:gd name="T4" fmla="*/ 2147483646 w 521"/>
              <a:gd name="T5" fmla="*/ 2147483646 h 88"/>
              <a:gd name="T6" fmla="*/ 2147483646 w 521"/>
              <a:gd name="T7" fmla="*/ 0 h 88"/>
              <a:gd name="T8" fmla="*/ 0 w 521"/>
              <a:gd name="T9" fmla="*/ 2147483646 h 88"/>
              <a:gd name="T10" fmla="*/ 2147483646 w 521"/>
              <a:gd name="T11" fmla="*/ 2147483646 h 88"/>
              <a:gd name="T12" fmla="*/ 2147483646 w 521"/>
              <a:gd name="T13" fmla="*/ 2147483646 h 88"/>
              <a:gd name="T14" fmla="*/ 2147483646 w 521"/>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88">
                <a:moveTo>
                  <a:pt x="521" y="42"/>
                </a:moveTo>
                <a:lnTo>
                  <a:pt x="513" y="50"/>
                </a:lnTo>
                <a:lnTo>
                  <a:pt x="513" y="17"/>
                </a:lnTo>
                <a:lnTo>
                  <a:pt x="82" y="0"/>
                </a:lnTo>
                <a:lnTo>
                  <a:pt x="0" y="67"/>
                </a:lnTo>
                <a:lnTo>
                  <a:pt x="459" y="81"/>
                </a:lnTo>
                <a:lnTo>
                  <a:pt x="459" y="88"/>
                </a:lnTo>
                <a:lnTo>
                  <a:pt x="513" y="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81" name="Freeform 1140"/>
          <p:cNvSpPr>
            <a:spLocks/>
          </p:cNvSpPr>
          <p:nvPr/>
        </p:nvSpPr>
        <p:spPr bwMode="auto">
          <a:xfrm>
            <a:off x="1674813" y="4979988"/>
            <a:ext cx="266700" cy="36512"/>
          </a:xfrm>
          <a:custGeom>
            <a:avLst/>
            <a:gdLst>
              <a:gd name="T0" fmla="*/ 2147483646 w 506"/>
              <a:gd name="T1" fmla="*/ 0 h 71"/>
              <a:gd name="T2" fmla="*/ 2147483646 w 506"/>
              <a:gd name="T3" fmla="*/ 2147483646 h 71"/>
              <a:gd name="T4" fmla="*/ 2147483646 w 506"/>
              <a:gd name="T5" fmla="*/ 2147483646 h 71"/>
              <a:gd name="T6" fmla="*/ 0 w 506"/>
              <a:gd name="T7" fmla="*/ 2147483646 h 71"/>
              <a:gd name="T8" fmla="*/ 0 w 506"/>
              <a:gd name="T9" fmla="*/ 214748364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71">
                <a:moveTo>
                  <a:pt x="506" y="0"/>
                </a:moveTo>
                <a:lnTo>
                  <a:pt x="459" y="64"/>
                </a:lnTo>
                <a:lnTo>
                  <a:pt x="459" y="71"/>
                </a:lnTo>
                <a:lnTo>
                  <a:pt x="0" y="59"/>
                </a:lnTo>
                <a:lnTo>
                  <a:pt x="0" y="5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82" name="Freeform 1141"/>
          <p:cNvSpPr>
            <a:spLocks/>
          </p:cNvSpPr>
          <p:nvPr/>
        </p:nvSpPr>
        <p:spPr bwMode="auto">
          <a:xfrm>
            <a:off x="1735138" y="4959350"/>
            <a:ext cx="198437" cy="19050"/>
          </a:xfrm>
          <a:custGeom>
            <a:avLst/>
            <a:gdLst>
              <a:gd name="T0" fmla="*/ 0 w 374"/>
              <a:gd name="T1" fmla="*/ 2147483646 h 36"/>
              <a:gd name="T2" fmla="*/ 0 w 374"/>
              <a:gd name="T3" fmla="*/ 0 h 36"/>
              <a:gd name="T4" fmla="*/ 2147483646 w 374"/>
              <a:gd name="T5" fmla="*/ 2147483646 h 36"/>
              <a:gd name="T6" fmla="*/ 2147483646 w 374"/>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 h="36">
                <a:moveTo>
                  <a:pt x="0" y="23"/>
                </a:moveTo>
                <a:lnTo>
                  <a:pt x="0" y="0"/>
                </a:lnTo>
                <a:lnTo>
                  <a:pt x="374" y="10"/>
                </a:lnTo>
                <a:lnTo>
                  <a:pt x="374"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83" name="Line 1142"/>
          <p:cNvSpPr>
            <a:spLocks noChangeShapeType="1"/>
          </p:cNvSpPr>
          <p:nvPr/>
        </p:nvSpPr>
        <p:spPr bwMode="auto">
          <a:xfrm flipH="1">
            <a:off x="1735138" y="4938713"/>
            <a:ext cx="53975"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84" name="Line 1143"/>
          <p:cNvSpPr>
            <a:spLocks noChangeShapeType="1"/>
          </p:cNvSpPr>
          <p:nvPr/>
        </p:nvSpPr>
        <p:spPr bwMode="auto">
          <a:xfrm flipV="1">
            <a:off x="1743075" y="4906963"/>
            <a:ext cx="142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85" name="Line 1144"/>
          <p:cNvSpPr>
            <a:spLocks noChangeShapeType="1"/>
          </p:cNvSpPr>
          <p:nvPr/>
        </p:nvSpPr>
        <p:spPr bwMode="auto">
          <a:xfrm flipH="1" flipV="1">
            <a:off x="1743075" y="4784725"/>
            <a:ext cx="142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86" name="Freeform 1145"/>
          <p:cNvSpPr>
            <a:spLocks/>
          </p:cNvSpPr>
          <p:nvPr/>
        </p:nvSpPr>
        <p:spPr bwMode="auto">
          <a:xfrm>
            <a:off x="2260600" y="4776788"/>
            <a:ext cx="201613" cy="152400"/>
          </a:xfrm>
          <a:custGeom>
            <a:avLst/>
            <a:gdLst>
              <a:gd name="T0" fmla="*/ 0 w 382"/>
              <a:gd name="T1" fmla="*/ 2147483646 h 286"/>
              <a:gd name="T2" fmla="*/ 0 w 382"/>
              <a:gd name="T3" fmla="*/ 2147483646 h 286"/>
              <a:gd name="T4" fmla="*/ 2147483646 w 382"/>
              <a:gd name="T5" fmla="*/ 2147483646 h 286"/>
              <a:gd name="T6" fmla="*/ 2147483646 w 382"/>
              <a:gd name="T7" fmla="*/ 2147483646 h 286"/>
              <a:gd name="T8" fmla="*/ 2147483646 w 382"/>
              <a:gd name="T9" fmla="*/ 2147483646 h 286"/>
              <a:gd name="T10" fmla="*/ 2147483646 w 382"/>
              <a:gd name="T11" fmla="*/ 2147483646 h 286"/>
              <a:gd name="T12" fmla="*/ 2147483646 w 382"/>
              <a:gd name="T13" fmla="*/ 2147483646 h 286"/>
              <a:gd name="T14" fmla="*/ 2147483646 w 382"/>
              <a:gd name="T15" fmla="*/ 2147483646 h 286"/>
              <a:gd name="T16" fmla="*/ 2147483646 w 382"/>
              <a:gd name="T17" fmla="*/ 2147483646 h 286"/>
              <a:gd name="T18" fmla="*/ 2147483646 w 382"/>
              <a:gd name="T19" fmla="*/ 2147483646 h 286"/>
              <a:gd name="T20" fmla="*/ 2147483646 w 382"/>
              <a:gd name="T21" fmla="*/ 0 h 286"/>
              <a:gd name="T22" fmla="*/ 2147483646 w 382"/>
              <a:gd name="T23" fmla="*/ 2147483646 h 286"/>
              <a:gd name="T24" fmla="*/ 0 w 382"/>
              <a:gd name="T25" fmla="*/ 2147483646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86">
                <a:moveTo>
                  <a:pt x="0" y="11"/>
                </a:moveTo>
                <a:lnTo>
                  <a:pt x="0" y="271"/>
                </a:lnTo>
                <a:lnTo>
                  <a:pt x="3" y="278"/>
                </a:lnTo>
                <a:lnTo>
                  <a:pt x="11" y="280"/>
                </a:lnTo>
                <a:lnTo>
                  <a:pt x="373" y="286"/>
                </a:lnTo>
                <a:lnTo>
                  <a:pt x="380" y="282"/>
                </a:lnTo>
                <a:lnTo>
                  <a:pt x="382" y="275"/>
                </a:lnTo>
                <a:lnTo>
                  <a:pt x="382" y="13"/>
                </a:lnTo>
                <a:lnTo>
                  <a:pt x="380" y="7"/>
                </a:lnTo>
                <a:lnTo>
                  <a:pt x="373" y="4"/>
                </a:lnTo>
                <a:lnTo>
                  <a:pt x="11" y="0"/>
                </a:lnTo>
                <a:lnTo>
                  <a:pt x="3" y="4"/>
                </a:lnTo>
                <a:lnTo>
                  <a:pt x="0" y="1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87" name="Freeform 1146"/>
          <p:cNvSpPr>
            <a:spLocks/>
          </p:cNvSpPr>
          <p:nvPr/>
        </p:nvSpPr>
        <p:spPr bwMode="auto">
          <a:xfrm>
            <a:off x="2266950" y="4783138"/>
            <a:ext cx="190500" cy="139700"/>
          </a:xfrm>
          <a:custGeom>
            <a:avLst/>
            <a:gdLst>
              <a:gd name="T0" fmla="*/ 2147483646 w 362"/>
              <a:gd name="T1" fmla="*/ 2147483646 h 264"/>
              <a:gd name="T2" fmla="*/ 0 w 362"/>
              <a:gd name="T3" fmla="*/ 2147483646 h 264"/>
              <a:gd name="T4" fmla="*/ 0 w 362"/>
              <a:gd name="T5" fmla="*/ 2147483646 h 264"/>
              <a:gd name="T6" fmla="*/ 2147483646 w 362"/>
              <a:gd name="T7" fmla="*/ 2147483646 h 264"/>
              <a:gd name="T8" fmla="*/ 2147483646 w 362"/>
              <a:gd name="T9" fmla="*/ 2147483646 h 264"/>
              <a:gd name="T10" fmla="*/ 2147483646 w 362"/>
              <a:gd name="T11" fmla="*/ 2147483646 h 264"/>
              <a:gd name="T12" fmla="*/ 2147483646 w 362"/>
              <a:gd name="T13" fmla="*/ 2147483646 h 264"/>
              <a:gd name="T14" fmla="*/ 2147483646 w 362"/>
              <a:gd name="T15" fmla="*/ 2147483646 h 264"/>
              <a:gd name="T16" fmla="*/ 2147483646 w 362"/>
              <a:gd name="T17" fmla="*/ 2147483646 h 264"/>
              <a:gd name="T18" fmla="*/ 2147483646 w 362"/>
              <a:gd name="T19" fmla="*/ 2147483646 h 264"/>
              <a:gd name="T20" fmla="*/ 2147483646 w 362"/>
              <a:gd name="T21" fmla="*/ 2147483646 h 264"/>
              <a:gd name="T22" fmla="*/ 2147483646 w 362"/>
              <a:gd name="T23" fmla="*/ 0 h 264"/>
              <a:gd name="T24" fmla="*/ 2147483646 w 362"/>
              <a:gd name="T25" fmla="*/ 2147483646 h 264"/>
              <a:gd name="T26" fmla="*/ 2147483646 w 362"/>
              <a:gd name="T27" fmla="*/ 2147483646 h 264"/>
              <a:gd name="T28" fmla="*/ 2147483646 w 362"/>
              <a:gd name="T29" fmla="*/ 2147483646 h 264"/>
              <a:gd name="T30" fmla="*/ 2147483646 w 362"/>
              <a:gd name="T31" fmla="*/ 2147483646 h 264"/>
              <a:gd name="T32" fmla="*/ 2147483646 w 362"/>
              <a:gd name="T33" fmla="*/ 2147483646 h 264"/>
              <a:gd name="T34" fmla="*/ 2147483646 w 362"/>
              <a:gd name="T35" fmla="*/ 2147483646 h 264"/>
              <a:gd name="T36" fmla="*/ 2147483646 w 362"/>
              <a:gd name="T37" fmla="*/ 2147483646 h 264"/>
              <a:gd name="T38" fmla="*/ 2147483646 w 362"/>
              <a:gd name="T39" fmla="*/ 2147483646 h 264"/>
              <a:gd name="T40" fmla="*/ 2147483646 w 362"/>
              <a:gd name="T41" fmla="*/ 2147483646 h 264"/>
              <a:gd name="T42" fmla="*/ 2147483646 w 362"/>
              <a:gd name="T43" fmla="*/ 2147483646 h 264"/>
              <a:gd name="T44" fmla="*/ 2147483646 w 362"/>
              <a:gd name="T45" fmla="*/ 2147483646 h 264"/>
              <a:gd name="T46" fmla="*/ 2147483646 w 362"/>
              <a:gd name="T47" fmla="*/ 2147483646 h 264"/>
              <a:gd name="T48" fmla="*/ 2147483646 w 362"/>
              <a:gd name="T49" fmla="*/ 2147483646 h 264"/>
              <a:gd name="T50" fmla="*/ 2147483646 w 362"/>
              <a:gd name="T51" fmla="*/ 2147483646 h 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2" h="264">
                <a:moveTo>
                  <a:pt x="3" y="2"/>
                </a:moveTo>
                <a:lnTo>
                  <a:pt x="0" y="9"/>
                </a:lnTo>
                <a:lnTo>
                  <a:pt x="0" y="251"/>
                </a:lnTo>
                <a:lnTo>
                  <a:pt x="3" y="257"/>
                </a:lnTo>
                <a:lnTo>
                  <a:pt x="10" y="260"/>
                </a:lnTo>
                <a:lnTo>
                  <a:pt x="349" y="264"/>
                </a:lnTo>
                <a:lnTo>
                  <a:pt x="358" y="262"/>
                </a:lnTo>
                <a:lnTo>
                  <a:pt x="362" y="255"/>
                </a:lnTo>
                <a:lnTo>
                  <a:pt x="362" y="12"/>
                </a:lnTo>
                <a:lnTo>
                  <a:pt x="358" y="5"/>
                </a:lnTo>
                <a:lnTo>
                  <a:pt x="349" y="2"/>
                </a:lnTo>
                <a:lnTo>
                  <a:pt x="10" y="0"/>
                </a:lnTo>
                <a:lnTo>
                  <a:pt x="3" y="2"/>
                </a:lnTo>
                <a:lnTo>
                  <a:pt x="31" y="26"/>
                </a:lnTo>
                <a:lnTo>
                  <a:pt x="27" y="32"/>
                </a:lnTo>
                <a:lnTo>
                  <a:pt x="27" y="226"/>
                </a:lnTo>
                <a:lnTo>
                  <a:pt x="31" y="233"/>
                </a:lnTo>
                <a:lnTo>
                  <a:pt x="38" y="236"/>
                </a:lnTo>
                <a:lnTo>
                  <a:pt x="323" y="241"/>
                </a:lnTo>
                <a:lnTo>
                  <a:pt x="331" y="237"/>
                </a:lnTo>
                <a:lnTo>
                  <a:pt x="334" y="232"/>
                </a:lnTo>
                <a:lnTo>
                  <a:pt x="334" y="36"/>
                </a:lnTo>
                <a:lnTo>
                  <a:pt x="331" y="28"/>
                </a:lnTo>
                <a:lnTo>
                  <a:pt x="323" y="26"/>
                </a:lnTo>
                <a:lnTo>
                  <a:pt x="38" y="24"/>
                </a:lnTo>
                <a:lnTo>
                  <a:pt x="31"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88" name="Line 1147"/>
          <p:cNvSpPr>
            <a:spLocks noChangeShapeType="1"/>
          </p:cNvSpPr>
          <p:nvPr/>
        </p:nvSpPr>
        <p:spPr bwMode="auto">
          <a:xfrm flipH="1">
            <a:off x="2268538" y="4906963"/>
            <a:ext cx="142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89" name="Freeform 1148"/>
          <p:cNvSpPr>
            <a:spLocks/>
          </p:cNvSpPr>
          <p:nvPr/>
        </p:nvSpPr>
        <p:spPr bwMode="auto">
          <a:xfrm>
            <a:off x="2293938" y="4924425"/>
            <a:ext cx="139700" cy="12700"/>
          </a:xfrm>
          <a:custGeom>
            <a:avLst/>
            <a:gdLst>
              <a:gd name="T0" fmla="*/ 0 w 264"/>
              <a:gd name="T1" fmla="*/ 0 h 24"/>
              <a:gd name="T2" fmla="*/ 0 w 264"/>
              <a:gd name="T3" fmla="*/ 2147483646 h 24"/>
              <a:gd name="T4" fmla="*/ 2147483646 w 264"/>
              <a:gd name="T5" fmla="*/ 2147483646 h 24"/>
              <a:gd name="T6" fmla="*/ 2147483646 w 264"/>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 h="24">
                <a:moveTo>
                  <a:pt x="0" y="0"/>
                </a:moveTo>
                <a:lnTo>
                  <a:pt x="0" y="19"/>
                </a:lnTo>
                <a:lnTo>
                  <a:pt x="264" y="24"/>
                </a:lnTo>
                <a:lnTo>
                  <a:pt x="262"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0" name="Line 1149"/>
          <p:cNvSpPr>
            <a:spLocks noChangeShapeType="1"/>
          </p:cNvSpPr>
          <p:nvPr/>
        </p:nvSpPr>
        <p:spPr bwMode="auto">
          <a:xfrm flipV="1">
            <a:off x="2433638" y="4929188"/>
            <a:ext cx="17462"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91" name="Freeform 1150"/>
          <p:cNvSpPr>
            <a:spLocks/>
          </p:cNvSpPr>
          <p:nvPr/>
        </p:nvSpPr>
        <p:spPr bwMode="auto">
          <a:xfrm>
            <a:off x="2459038" y="4779963"/>
            <a:ext cx="47625" cy="147637"/>
          </a:xfrm>
          <a:custGeom>
            <a:avLst/>
            <a:gdLst>
              <a:gd name="T0" fmla="*/ 0 w 89"/>
              <a:gd name="T1" fmla="*/ 2147483646 h 277"/>
              <a:gd name="T2" fmla="*/ 2147483646 w 89"/>
              <a:gd name="T3" fmla="*/ 2147483646 h 277"/>
              <a:gd name="T4" fmla="*/ 2147483646 w 89"/>
              <a:gd name="T5" fmla="*/ 2147483646 h 277"/>
              <a:gd name="T6" fmla="*/ 2147483646 w 89"/>
              <a:gd name="T7" fmla="*/ 0 h 2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277">
                <a:moveTo>
                  <a:pt x="0" y="277"/>
                </a:moveTo>
                <a:lnTo>
                  <a:pt x="89" y="246"/>
                </a:lnTo>
                <a:lnTo>
                  <a:pt x="89" y="39"/>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2" name="Line 1151"/>
          <p:cNvSpPr>
            <a:spLocks noChangeShapeType="1"/>
          </p:cNvSpPr>
          <p:nvPr/>
        </p:nvSpPr>
        <p:spPr bwMode="auto">
          <a:xfrm flipH="1">
            <a:off x="2441575" y="4786313"/>
            <a:ext cx="14288"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93" name="Line 1152"/>
          <p:cNvSpPr>
            <a:spLocks noChangeShapeType="1"/>
          </p:cNvSpPr>
          <p:nvPr/>
        </p:nvSpPr>
        <p:spPr bwMode="auto">
          <a:xfrm>
            <a:off x="2441575" y="4908550"/>
            <a:ext cx="142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94" name="Freeform 1153"/>
          <p:cNvSpPr>
            <a:spLocks/>
          </p:cNvSpPr>
          <p:nvPr/>
        </p:nvSpPr>
        <p:spPr bwMode="auto">
          <a:xfrm>
            <a:off x="2441575" y="4935538"/>
            <a:ext cx="65088" cy="80962"/>
          </a:xfrm>
          <a:custGeom>
            <a:avLst/>
            <a:gdLst>
              <a:gd name="T0" fmla="*/ 2147483646 w 123"/>
              <a:gd name="T1" fmla="*/ 0 h 154"/>
              <a:gd name="T2" fmla="*/ 2147483646 w 123"/>
              <a:gd name="T3" fmla="*/ 2147483646 h 154"/>
              <a:gd name="T4" fmla="*/ 2147483646 w 123"/>
              <a:gd name="T5" fmla="*/ 2147483646 h 154"/>
              <a:gd name="T6" fmla="*/ 2147483646 w 123"/>
              <a:gd name="T7" fmla="*/ 2147483646 h 154"/>
              <a:gd name="T8" fmla="*/ 2147483646 w 123"/>
              <a:gd name="T9" fmla="*/ 2147483646 h 154"/>
              <a:gd name="T10" fmla="*/ 0 w 123"/>
              <a:gd name="T11" fmla="*/ 2147483646 h 154"/>
              <a:gd name="T12" fmla="*/ 0 w 123"/>
              <a:gd name="T13" fmla="*/ 2147483646 h 154"/>
              <a:gd name="T14" fmla="*/ 2147483646 w 123"/>
              <a:gd name="T15" fmla="*/ 2147483646 h 154"/>
              <a:gd name="T16" fmla="*/ 2147483646 w 123"/>
              <a:gd name="T17" fmla="*/ 2147483646 h 154"/>
              <a:gd name="T18" fmla="*/ 2147483646 w 123"/>
              <a:gd name="T19" fmla="*/ 2147483646 h 154"/>
              <a:gd name="T20" fmla="*/ 2147483646 w 123"/>
              <a:gd name="T21" fmla="*/ 2147483646 h 154"/>
              <a:gd name="T22" fmla="*/ 2147483646 w 123"/>
              <a:gd name="T23" fmla="*/ 21474836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54">
                <a:moveTo>
                  <a:pt x="34" y="0"/>
                </a:moveTo>
                <a:lnTo>
                  <a:pt x="123" y="4"/>
                </a:lnTo>
                <a:lnTo>
                  <a:pt x="123" y="46"/>
                </a:lnTo>
                <a:lnTo>
                  <a:pt x="55" y="100"/>
                </a:lnTo>
                <a:lnTo>
                  <a:pt x="55" y="110"/>
                </a:lnTo>
                <a:lnTo>
                  <a:pt x="0" y="154"/>
                </a:lnTo>
                <a:lnTo>
                  <a:pt x="0" y="147"/>
                </a:lnTo>
                <a:lnTo>
                  <a:pt x="47" y="83"/>
                </a:lnTo>
                <a:lnTo>
                  <a:pt x="55" y="83"/>
                </a:lnTo>
                <a:lnTo>
                  <a:pt x="55" y="116"/>
                </a:lnTo>
                <a:lnTo>
                  <a:pt x="63" y="108"/>
                </a:lnTo>
                <a:lnTo>
                  <a:pt x="63" y="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5" name="Freeform 1154"/>
          <p:cNvSpPr>
            <a:spLocks/>
          </p:cNvSpPr>
          <p:nvPr/>
        </p:nvSpPr>
        <p:spPr bwMode="auto">
          <a:xfrm>
            <a:off x="2198688" y="4970463"/>
            <a:ext cx="271462" cy="46037"/>
          </a:xfrm>
          <a:custGeom>
            <a:avLst/>
            <a:gdLst>
              <a:gd name="T0" fmla="*/ 2147483646 w 514"/>
              <a:gd name="T1" fmla="*/ 2147483646 h 88"/>
              <a:gd name="T2" fmla="*/ 2147483646 w 514"/>
              <a:gd name="T3" fmla="*/ 0 h 88"/>
              <a:gd name="T4" fmla="*/ 0 w 514"/>
              <a:gd name="T5" fmla="*/ 2147483646 h 88"/>
              <a:gd name="T6" fmla="*/ 0 w 514"/>
              <a:gd name="T7" fmla="*/ 2147483646 h 88"/>
              <a:gd name="T8" fmla="*/ 2147483646 w 514"/>
              <a:gd name="T9" fmla="*/ 2147483646 h 88"/>
              <a:gd name="T10" fmla="*/ 2147483646 w 514"/>
              <a:gd name="T11" fmla="*/ 2147483646 h 88"/>
              <a:gd name="T12" fmla="*/ 0 w 514"/>
              <a:gd name="T13" fmla="*/ 2147483646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4" h="88">
                <a:moveTo>
                  <a:pt x="514" y="17"/>
                </a:moveTo>
                <a:lnTo>
                  <a:pt x="83" y="0"/>
                </a:lnTo>
                <a:lnTo>
                  <a:pt x="0" y="67"/>
                </a:lnTo>
                <a:lnTo>
                  <a:pt x="0" y="76"/>
                </a:lnTo>
                <a:lnTo>
                  <a:pt x="459" y="88"/>
                </a:lnTo>
                <a:lnTo>
                  <a:pt x="459" y="81"/>
                </a:lnTo>
                <a:lnTo>
                  <a:pt x="0" y="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6" name="Freeform 1155"/>
          <p:cNvSpPr>
            <a:spLocks/>
          </p:cNvSpPr>
          <p:nvPr/>
        </p:nvSpPr>
        <p:spPr bwMode="auto">
          <a:xfrm>
            <a:off x="2259013" y="4959350"/>
            <a:ext cx="198437" cy="19050"/>
          </a:xfrm>
          <a:custGeom>
            <a:avLst/>
            <a:gdLst>
              <a:gd name="T0" fmla="*/ 0 w 376"/>
              <a:gd name="T1" fmla="*/ 2147483646 h 36"/>
              <a:gd name="T2" fmla="*/ 0 w 376"/>
              <a:gd name="T3" fmla="*/ 0 h 36"/>
              <a:gd name="T4" fmla="*/ 2147483646 w 376"/>
              <a:gd name="T5" fmla="*/ 2147483646 h 36"/>
              <a:gd name="T6" fmla="*/ 2147483646 w 37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36">
                <a:moveTo>
                  <a:pt x="0" y="23"/>
                </a:moveTo>
                <a:lnTo>
                  <a:pt x="0" y="0"/>
                </a:lnTo>
                <a:lnTo>
                  <a:pt x="376" y="10"/>
                </a:lnTo>
                <a:lnTo>
                  <a:pt x="376"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7" name="Line 1156"/>
          <p:cNvSpPr>
            <a:spLocks noChangeShapeType="1"/>
          </p:cNvSpPr>
          <p:nvPr/>
        </p:nvSpPr>
        <p:spPr bwMode="auto">
          <a:xfrm flipV="1">
            <a:off x="2457450" y="4937125"/>
            <a:ext cx="49213"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298" name="Freeform 1157"/>
          <p:cNvSpPr>
            <a:spLocks/>
          </p:cNvSpPr>
          <p:nvPr/>
        </p:nvSpPr>
        <p:spPr bwMode="auto">
          <a:xfrm>
            <a:off x="2482850" y="4992688"/>
            <a:ext cx="69850" cy="20637"/>
          </a:xfrm>
          <a:custGeom>
            <a:avLst/>
            <a:gdLst>
              <a:gd name="T0" fmla="*/ 2147483646 w 132"/>
              <a:gd name="T1" fmla="*/ 0 h 39"/>
              <a:gd name="T2" fmla="*/ 2147483646 w 132"/>
              <a:gd name="T3" fmla="*/ 0 h 39"/>
              <a:gd name="T4" fmla="*/ 2147483646 w 132"/>
              <a:gd name="T5" fmla="*/ 2147483646 h 39"/>
              <a:gd name="T6" fmla="*/ 2147483646 w 132"/>
              <a:gd name="T7" fmla="*/ 2147483646 h 39"/>
              <a:gd name="T8" fmla="*/ 2147483646 w 132"/>
              <a:gd name="T9" fmla="*/ 0 h 39"/>
              <a:gd name="T10" fmla="*/ 2147483646 w 132"/>
              <a:gd name="T11" fmla="*/ 0 h 39"/>
              <a:gd name="T12" fmla="*/ 2147483646 w 132"/>
              <a:gd name="T13" fmla="*/ 2147483646 h 39"/>
              <a:gd name="T14" fmla="*/ 2147483646 w 132"/>
              <a:gd name="T15" fmla="*/ 2147483646 h 39"/>
              <a:gd name="T16" fmla="*/ 2147483646 w 132"/>
              <a:gd name="T17" fmla="*/ 0 h 39"/>
              <a:gd name="T18" fmla="*/ 2147483646 w 132"/>
              <a:gd name="T19" fmla="*/ 0 h 39"/>
              <a:gd name="T20" fmla="*/ 2147483646 w 132"/>
              <a:gd name="T21" fmla="*/ 2147483646 h 39"/>
              <a:gd name="T22" fmla="*/ 2147483646 w 132"/>
              <a:gd name="T23" fmla="*/ 2147483646 h 39"/>
              <a:gd name="T24" fmla="*/ 0 w 132"/>
              <a:gd name="T25" fmla="*/ 2147483646 h 39"/>
              <a:gd name="T26" fmla="*/ 2147483646 w 132"/>
              <a:gd name="T27" fmla="*/ 2147483646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2" h="39">
                <a:moveTo>
                  <a:pt x="66" y="0"/>
                </a:moveTo>
                <a:lnTo>
                  <a:pt x="122" y="0"/>
                </a:lnTo>
                <a:lnTo>
                  <a:pt x="80" y="26"/>
                </a:lnTo>
                <a:lnTo>
                  <a:pt x="13" y="25"/>
                </a:lnTo>
                <a:lnTo>
                  <a:pt x="66" y="0"/>
                </a:lnTo>
                <a:lnTo>
                  <a:pt x="73" y="0"/>
                </a:lnTo>
                <a:lnTo>
                  <a:pt x="57" y="9"/>
                </a:lnTo>
                <a:lnTo>
                  <a:pt x="99" y="9"/>
                </a:lnTo>
                <a:lnTo>
                  <a:pt x="111" y="0"/>
                </a:lnTo>
                <a:lnTo>
                  <a:pt x="122" y="0"/>
                </a:lnTo>
                <a:lnTo>
                  <a:pt x="132" y="9"/>
                </a:lnTo>
                <a:lnTo>
                  <a:pt x="81" y="39"/>
                </a:lnTo>
                <a:lnTo>
                  <a:pt x="0" y="36"/>
                </a:lnTo>
                <a:lnTo>
                  <a:pt x="13"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299" name="Freeform 1158"/>
          <p:cNvSpPr>
            <a:spLocks/>
          </p:cNvSpPr>
          <p:nvPr/>
        </p:nvSpPr>
        <p:spPr bwMode="auto">
          <a:xfrm>
            <a:off x="2482850" y="5005388"/>
            <a:ext cx="71438" cy="19050"/>
          </a:xfrm>
          <a:custGeom>
            <a:avLst/>
            <a:gdLst>
              <a:gd name="T0" fmla="*/ 0 w 133"/>
              <a:gd name="T1" fmla="*/ 2147483646 h 35"/>
              <a:gd name="T2" fmla="*/ 2147483646 w 133"/>
              <a:gd name="T3" fmla="*/ 2147483646 h 35"/>
              <a:gd name="T4" fmla="*/ 2147483646 w 133"/>
              <a:gd name="T5" fmla="*/ 2147483646 h 35"/>
              <a:gd name="T6" fmla="*/ 2147483646 w 133"/>
              <a:gd name="T7" fmla="*/ 2147483646 h 35"/>
              <a:gd name="T8" fmla="*/ 2147483646 w 133"/>
              <a:gd name="T9" fmla="*/ 2147483646 h 35"/>
              <a:gd name="T10" fmla="*/ 2147483646 w 133"/>
              <a:gd name="T11" fmla="*/ 0 h 35"/>
              <a:gd name="T12" fmla="*/ 2147483646 w 133"/>
              <a:gd name="T13" fmla="*/ 2147483646 h 35"/>
              <a:gd name="T14" fmla="*/ 2147483646 w 133"/>
              <a:gd name="T15" fmla="*/ 2147483646 h 35"/>
              <a:gd name="T16" fmla="*/ 2147483646 w 133"/>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35">
                <a:moveTo>
                  <a:pt x="0" y="10"/>
                </a:moveTo>
                <a:lnTo>
                  <a:pt x="1" y="29"/>
                </a:lnTo>
                <a:lnTo>
                  <a:pt x="3" y="30"/>
                </a:lnTo>
                <a:lnTo>
                  <a:pt x="81" y="35"/>
                </a:lnTo>
                <a:lnTo>
                  <a:pt x="133" y="3"/>
                </a:lnTo>
                <a:lnTo>
                  <a:pt x="133" y="0"/>
                </a:lnTo>
                <a:lnTo>
                  <a:pt x="84" y="33"/>
                </a:lnTo>
                <a:lnTo>
                  <a:pt x="79" y="33"/>
                </a:lnTo>
                <a:lnTo>
                  <a:pt x="1"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0" name="Line 1159"/>
          <p:cNvSpPr>
            <a:spLocks noChangeShapeType="1"/>
          </p:cNvSpPr>
          <p:nvPr/>
        </p:nvSpPr>
        <p:spPr bwMode="auto">
          <a:xfrm flipH="1" flipV="1">
            <a:off x="2552700" y="4997450"/>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01" name="Line 1160"/>
          <p:cNvSpPr>
            <a:spLocks noChangeShapeType="1"/>
          </p:cNvSpPr>
          <p:nvPr/>
        </p:nvSpPr>
        <p:spPr bwMode="auto">
          <a:xfrm>
            <a:off x="2547938" y="499268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02" name="Freeform 1161"/>
          <p:cNvSpPr>
            <a:spLocks/>
          </p:cNvSpPr>
          <p:nvPr/>
        </p:nvSpPr>
        <p:spPr bwMode="auto">
          <a:xfrm>
            <a:off x="2295525" y="4935538"/>
            <a:ext cx="138113" cy="4762"/>
          </a:xfrm>
          <a:custGeom>
            <a:avLst/>
            <a:gdLst>
              <a:gd name="T0" fmla="*/ 2147483646 w 259"/>
              <a:gd name="T1" fmla="*/ 2147483646 h 9"/>
              <a:gd name="T2" fmla="*/ 2147483646 w 259"/>
              <a:gd name="T3" fmla="*/ 2147483646 h 9"/>
              <a:gd name="T4" fmla="*/ 2147483646 w 259"/>
              <a:gd name="T5" fmla="*/ 2147483646 h 9"/>
              <a:gd name="T6" fmla="*/ 2147483646 w 259"/>
              <a:gd name="T7" fmla="*/ 2147483646 h 9"/>
              <a:gd name="T8" fmla="*/ 2147483646 w 259"/>
              <a:gd name="T9" fmla="*/ 2147483646 h 9"/>
              <a:gd name="T10" fmla="*/ 2147483646 w 259"/>
              <a:gd name="T11" fmla="*/ 2147483646 h 9"/>
              <a:gd name="T12" fmla="*/ 0 w 25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9" h="9">
                <a:moveTo>
                  <a:pt x="259" y="5"/>
                </a:moveTo>
                <a:lnTo>
                  <a:pt x="253" y="9"/>
                </a:lnTo>
                <a:lnTo>
                  <a:pt x="255" y="5"/>
                </a:lnTo>
                <a:lnTo>
                  <a:pt x="253" y="9"/>
                </a:lnTo>
                <a:lnTo>
                  <a:pt x="3" y="6"/>
                </a:lnTo>
                <a:lnTo>
                  <a:pt x="4"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3" name="Line 1162"/>
          <p:cNvSpPr>
            <a:spLocks noChangeShapeType="1"/>
          </p:cNvSpPr>
          <p:nvPr/>
        </p:nvSpPr>
        <p:spPr bwMode="auto">
          <a:xfrm flipH="1">
            <a:off x="2259013" y="4938713"/>
            <a:ext cx="53975"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04" name="Freeform 1163"/>
          <p:cNvSpPr>
            <a:spLocks/>
          </p:cNvSpPr>
          <p:nvPr/>
        </p:nvSpPr>
        <p:spPr bwMode="auto">
          <a:xfrm>
            <a:off x="2752725" y="4979988"/>
            <a:ext cx="276225" cy="33337"/>
          </a:xfrm>
          <a:custGeom>
            <a:avLst/>
            <a:gdLst>
              <a:gd name="T0" fmla="*/ 0 w 522"/>
              <a:gd name="T1" fmla="*/ 2147483646 h 64"/>
              <a:gd name="T2" fmla="*/ 2147483646 w 522"/>
              <a:gd name="T3" fmla="*/ 2147483646 h 64"/>
              <a:gd name="T4" fmla="*/ 2147483646 w 522"/>
              <a:gd name="T5" fmla="*/ 0 h 64"/>
              <a:gd name="T6" fmla="*/ 2147483646 w 522"/>
              <a:gd name="T7" fmla="*/ 0 h 64"/>
              <a:gd name="T8" fmla="*/ 2147483646 w 522"/>
              <a:gd name="T9" fmla="*/ 2147483646 h 64"/>
              <a:gd name="T10" fmla="*/ 2147483646 w 522"/>
              <a:gd name="T11" fmla="*/ 2147483646 h 64"/>
              <a:gd name="T12" fmla="*/ 2147483646 w 522"/>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64">
                <a:moveTo>
                  <a:pt x="0" y="50"/>
                </a:moveTo>
                <a:lnTo>
                  <a:pt x="458" y="64"/>
                </a:lnTo>
                <a:lnTo>
                  <a:pt x="504" y="0"/>
                </a:lnTo>
                <a:lnTo>
                  <a:pt x="512" y="0"/>
                </a:lnTo>
                <a:lnTo>
                  <a:pt x="512" y="33"/>
                </a:lnTo>
                <a:lnTo>
                  <a:pt x="522" y="25"/>
                </a:lnTo>
                <a:lnTo>
                  <a:pt x="522"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5" name="Freeform 1164"/>
          <p:cNvSpPr>
            <a:spLocks/>
          </p:cNvSpPr>
          <p:nvPr/>
        </p:nvSpPr>
        <p:spPr bwMode="auto">
          <a:xfrm>
            <a:off x="3013075" y="4935538"/>
            <a:ext cx="47625" cy="52387"/>
          </a:xfrm>
          <a:custGeom>
            <a:avLst/>
            <a:gdLst>
              <a:gd name="T0" fmla="*/ 2147483646 w 88"/>
              <a:gd name="T1" fmla="*/ 2147483646 h 100"/>
              <a:gd name="T2" fmla="*/ 2147483646 w 88"/>
              <a:gd name="T3" fmla="*/ 2147483646 h 100"/>
              <a:gd name="T4" fmla="*/ 2147483646 w 88"/>
              <a:gd name="T5" fmla="*/ 2147483646 h 100"/>
              <a:gd name="T6" fmla="*/ 0 w 88"/>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100">
                <a:moveTo>
                  <a:pt x="18" y="100"/>
                </a:moveTo>
                <a:lnTo>
                  <a:pt x="88" y="46"/>
                </a:lnTo>
                <a:lnTo>
                  <a:pt x="88"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6" name="Freeform 1165"/>
          <p:cNvSpPr>
            <a:spLocks/>
          </p:cNvSpPr>
          <p:nvPr/>
        </p:nvSpPr>
        <p:spPr bwMode="auto">
          <a:xfrm>
            <a:off x="2814638" y="4776788"/>
            <a:ext cx="246062" cy="152400"/>
          </a:xfrm>
          <a:custGeom>
            <a:avLst/>
            <a:gdLst>
              <a:gd name="T0" fmla="*/ 2147483646 w 464"/>
              <a:gd name="T1" fmla="*/ 2147483646 h 286"/>
              <a:gd name="T2" fmla="*/ 2147483646 w 464"/>
              <a:gd name="T3" fmla="*/ 2147483646 h 286"/>
              <a:gd name="T4" fmla="*/ 2147483646 w 464"/>
              <a:gd name="T5" fmla="*/ 2147483646 h 286"/>
              <a:gd name="T6" fmla="*/ 2147483646 w 464"/>
              <a:gd name="T7" fmla="*/ 2147483646 h 286"/>
              <a:gd name="T8" fmla="*/ 2147483646 w 464"/>
              <a:gd name="T9" fmla="*/ 2147483646 h 286"/>
              <a:gd name="T10" fmla="*/ 2147483646 w 464"/>
              <a:gd name="T11" fmla="*/ 2147483646 h 286"/>
              <a:gd name="T12" fmla="*/ 2147483646 w 464"/>
              <a:gd name="T13" fmla="*/ 0 h 286"/>
              <a:gd name="T14" fmla="*/ 2147483646 w 464"/>
              <a:gd name="T15" fmla="*/ 2147483646 h 286"/>
              <a:gd name="T16" fmla="*/ 0 w 464"/>
              <a:gd name="T17" fmla="*/ 2147483646 h 286"/>
              <a:gd name="T18" fmla="*/ 0 w 464"/>
              <a:gd name="T19" fmla="*/ 2147483646 h 286"/>
              <a:gd name="T20" fmla="*/ 2147483646 w 464"/>
              <a:gd name="T21" fmla="*/ 2147483646 h 286"/>
              <a:gd name="T22" fmla="*/ 2147483646 w 464"/>
              <a:gd name="T23" fmla="*/ 2147483646 h 286"/>
              <a:gd name="T24" fmla="*/ 2147483646 w 464"/>
              <a:gd name="T25" fmla="*/ 2147483646 h 286"/>
              <a:gd name="T26" fmla="*/ 2147483646 w 464"/>
              <a:gd name="T27" fmla="*/ 2147483646 h 286"/>
              <a:gd name="T28" fmla="*/ 2147483646 w 464"/>
              <a:gd name="T29" fmla="*/ 2147483646 h 286"/>
              <a:gd name="T30" fmla="*/ 2147483646 w 464"/>
              <a:gd name="T31" fmla="*/ 2147483646 h 286"/>
              <a:gd name="T32" fmla="*/ 2147483646 w 464"/>
              <a:gd name="T33" fmla="*/ 2147483646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4" h="286">
                <a:moveTo>
                  <a:pt x="376" y="283"/>
                </a:moveTo>
                <a:lnTo>
                  <a:pt x="464" y="252"/>
                </a:lnTo>
                <a:lnTo>
                  <a:pt x="464" y="45"/>
                </a:lnTo>
                <a:lnTo>
                  <a:pt x="376" y="6"/>
                </a:lnTo>
                <a:lnTo>
                  <a:pt x="379" y="7"/>
                </a:lnTo>
                <a:lnTo>
                  <a:pt x="370" y="4"/>
                </a:lnTo>
                <a:lnTo>
                  <a:pt x="8" y="0"/>
                </a:lnTo>
                <a:lnTo>
                  <a:pt x="2" y="4"/>
                </a:lnTo>
                <a:lnTo>
                  <a:pt x="0" y="11"/>
                </a:lnTo>
                <a:lnTo>
                  <a:pt x="0" y="271"/>
                </a:lnTo>
                <a:lnTo>
                  <a:pt x="2" y="278"/>
                </a:lnTo>
                <a:lnTo>
                  <a:pt x="10" y="280"/>
                </a:lnTo>
                <a:lnTo>
                  <a:pt x="370" y="286"/>
                </a:lnTo>
                <a:lnTo>
                  <a:pt x="379" y="282"/>
                </a:lnTo>
                <a:lnTo>
                  <a:pt x="381" y="275"/>
                </a:lnTo>
                <a:lnTo>
                  <a:pt x="381" y="13"/>
                </a:lnTo>
                <a:lnTo>
                  <a:pt x="379"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7" name="Freeform 1166"/>
          <p:cNvSpPr>
            <a:spLocks/>
          </p:cNvSpPr>
          <p:nvPr/>
        </p:nvSpPr>
        <p:spPr bwMode="auto">
          <a:xfrm>
            <a:off x="2833688" y="4786313"/>
            <a:ext cx="174625" cy="123825"/>
          </a:xfrm>
          <a:custGeom>
            <a:avLst/>
            <a:gdLst>
              <a:gd name="T0" fmla="*/ 2147483646 w 331"/>
              <a:gd name="T1" fmla="*/ 0 h 236"/>
              <a:gd name="T2" fmla="*/ 2147483646 w 331"/>
              <a:gd name="T3" fmla="*/ 2147483646 h 236"/>
              <a:gd name="T4" fmla="*/ 2147483646 w 331"/>
              <a:gd name="T5" fmla="*/ 2147483646 h 236"/>
              <a:gd name="T6" fmla="*/ 2147483646 w 331"/>
              <a:gd name="T7" fmla="*/ 2147483646 h 236"/>
              <a:gd name="T8" fmla="*/ 2147483646 w 331"/>
              <a:gd name="T9" fmla="*/ 2147483646 h 236"/>
              <a:gd name="T10" fmla="*/ 0 w 331"/>
              <a:gd name="T11" fmla="*/ 2147483646 h 236"/>
              <a:gd name="T12" fmla="*/ 0 w 331"/>
              <a:gd name="T13" fmla="*/ 2147483646 h 236"/>
              <a:gd name="T14" fmla="*/ 2147483646 w 331"/>
              <a:gd name="T15" fmla="*/ 2147483646 h 236"/>
              <a:gd name="T16" fmla="*/ 2147483646 w 331"/>
              <a:gd name="T17" fmla="*/ 2147483646 h 236"/>
              <a:gd name="T18" fmla="*/ 2147483646 w 331"/>
              <a:gd name="T19" fmla="*/ 2147483646 h 236"/>
              <a:gd name="T20" fmla="*/ 2147483646 w 331"/>
              <a:gd name="T21" fmla="*/ 2147483646 h 236"/>
              <a:gd name="T22" fmla="*/ 2147483646 w 331"/>
              <a:gd name="T23" fmla="*/ 2147483646 h 236"/>
              <a:gd name="T24" fmla="*/ 2147483646 w 331"/>
              <a:gd name="T25" fmla="*/ 2147483646 h 236"/>
              <a:gd name="T26" fmla="*/ 2147483646 w 331"/>
              <a:gd name="T27" fmla="*/ 2147483646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 h="236">
                <a:moveTo>
                  <a:pt x="331" y="0"/>
                </a:moveTo>
                <a:lnTo>
                  <a:pt x="304" y="23"/>
                </a:lnTo>
                <a:lnTo>
                  <a:pt x="296" y="21"/>
                </a:lnTo>
                <a:lnTo>
                  <a:pt x="11" y="19"/>
                </a:lnTo>
                <a:lnTo>
                  <a:pt x="2" y="21"/>
                </a:lnTo>
                <a:lnTo>
                  <a:pt x="0" y="27"/>
                </a:lnTo>
                <a:lnTo>
                  <a:pt x="0" y="221"/>
                </a:lnTo>
                <a:lnTo>
                  <a:pt x="2" y="228"/>
                </a:lnTo>
                <a:lnTo>
                  <a:pt x="11" y="231"/>
                </a:lnTo>
                <a:lnTo>
                  <a:pt x="297" y="236"/>
                </a:lnTo>
                <a:lnTo>
                  <a:pt x="304" y="232"/>
                </a:lnTo>
                <a:lnTo>
                  <a:pt x="306" y="227"/>
                </a:lnTo>
                <a:lnTo>
                  <a:pt x="306" y="31"/>
                </a:lnTo>
                <a:lnTo>
                  <a:pt x="304"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8" name="Freeform 1167"/>
          <p:cNvSpPr>
            <a:spLocks/>
          </p:cNvSpPr>
          <p:nvPr/>
        </p:nvSpPr>
        <p:spPr bwMode="auto">
          <a:xfrm>
            <a:off x="2819400" y="4783138"/>
            <a:ext cx="190500" cy="139700"/>
          </a:xfrm>
          <a:custGeom>
            <a:avLst/>
            <a:gdLst>
              <a:gd name="T0" fmla="*/ 2147483646 w 362"/>
              <a:gd name="T1" fmla="*/ 2147483646 h 264"/>
              <a:gd name="T2" fmla="*/ 2147483646 w 362"/>
              <a:gd name="T3" fmla="*/ 2147483646 h 264"/>
              <a:gd name="T4" fmla="*/ 2147483646 w 362"/>
              <a:gd name="T5" fmla="*/ 2147483646 h 264"/>
              <a:gd name="T6" fmla="*/ 2147483646 w 362"/>
              <a:gd name="T7" fmla="*/ 0 h 264"/>
              <a:gd name="T8" fmla="*/ 2147483646 w 362"/>
              <a:gd name="T9" fmla="*/ 2147483646 h 264"/>
              <a:gd name="T10" fmla="*/ 0 w 362"/>
              <a:gd name="T11" fmla="*/ 2147483646 h 264"/>
              <a:gd name="T12" fmla="*/ 0 w 362"/>
              <a:gd name="T13" fmla="*/ 2147483646 h 264"/>
              <a:gd name="T14" fmla="*/ 2147483646 w 362"/>
              <a:gd name="T15" fmla="*/ 2147483646 h 264"/>
              <a:gd name="T16" fmla="*/ 2147483646 w 362"/>
              <a:gd name="T17" fmla="*/ 2147483646 h 264"/>
              <a:gd name="T18" fmla="*/ 2147483646 w 362"/>
              <a:gd name="T19" fmla="*/ 2147483646 h 264"/>
              <a:gd name="T20" fmla="*/ 2147483646 w 362"/>
              <a:gd name="T21" fmla="*/ 2147483646 h 264"/>
              <a:gd name="T22" fmla="*/ 2147483646 w 362"/>
              <a:gd name="T23" fmla="*/ 2147483646 h 264"/>
              <a:gd name="T24" fmla="*/ 2147483646 w 362"/>
              <a:gd name="T25" fmla="*/ 2147483646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2" h="264">
                <a:moveTo>
                  <a:pt x="362" y="12"/>
                </a:moveTo>
                <a:lnTo>
                  <a:pt x="359" y="5"/>
                </a:lnTo>
                <a:lnTo>
                  <a:pt x="350" y="2"/>
                </a:lnTo>
                <a:lnTo>
                  <a:pt x="12" y="0"/>
                </a:lnTo>
                <a:lnTo>
                  <a:pt x="3" y="2"/>
                </a:lnTo>
                <a:lnTo>
                  <a:pt x="0" y="9"/>
                </a:lnTo>
                <a:lnTo>
                  <a:pt x="0" y="251"/>
                </a:lnTo>
                <a:lnTo>
                  <a:pt x="6" y="257"/>
                </a:lnTo>
                <a:lnTo>
                  <a:pt x="12" y="260"/>
                </a:lnTo>
                <a:lnTo>
                  <a:pt x="353" y="264"/>
                </a:lnTo>
                <a:lnTo>
                  <a:pt x="359" y="262"/>
                </a:lnTo>
                <a:lnTo>
                  <a:pt x="362" y="255"/>
                </a:lnTo>
                <a:lnTo>
                  <a:pt x="362" y="1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09" name="Line 1168"/>
          <p:cNvSpPr>
            <a:spLocks noChangeShapeType="1"/>
          </p:cNvSpPr>
          <p:nvPr/>
        </p:nvSpPr>
        <p:spPr bwMode="auto">
          <a:xfrm flipH="1" flipV="1">
            <a:off x="2994025" y="4908550"/>
            <a:ext cx="142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10" name="Freeform 1169"/>
          <p:cNvSpPr>
            <a:spLocks/>
          </p:cNvSpPr>
          <p:nvPr/>
        </p:nvSpPr>
        <p:spPr bwMode="auto">
          <a:xfrm>
            <a:off x="2986088" y="4929188"/>
            <a:ext cx="17462" cy="7937"/>
          </a:xfrm>
          <a:custGeom>
            <a:avLst/>
            <a:gdLst>
              <a:gd name="T0" fmla="*/ 0 w 34"/>
              <a:gd name="T1" fmla="*/ 0 h 17"/>
              <a:gd name="T2" fmla="*/ 0 w 34"/>
              <a:gd name="T3" fmla="*/ 2147483646 h 17"/>
              <a:gd name="T4" fmla="*/ 2147483646 w 34"/>
              <a:gd name="T5" fmla="*/ 0 h 17"/>
              <a:gd name="T6" fmla="*/ 0 60000 65536"/>
              <a:gd name="T7" fmla="*/ 0 60000 65536"/>
              <a:gd name="T8" fmla="*/ 0 60000 65536"/>
            </a:gdLst>
            <a:ahLst/>
            <a:cxnLst>
              <a:cxn ang="T6">
                <a:pos x="T0" y="T1"/>
              </a:cxn>
              <a:cxn ang="T7">
                <a:pos x="T2" y="T3"/>
              </a:cxn>
              <a:cxn ang="T8">
                <a:pos x="T4" y="T5"/>
              </a:cxn>
            </a:cxnLst>
            <a:rect l="0" t="0" r="r" b="b"/>
            <a:pathLst>
              <a:path w="34" h="17">
                <a:moveTo>
                  <a:pt x="0" y="0"/>
                </a:moveTo>
                <a:lnTo>
                  <a:pt x="0" y="17"/>
                </a:lnTo>
                <a:lnTo>
                  <a:pt x="3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1" name="Freeform 1170"/>
          <p:cNvSpPr>
            <a:spLocks/>
          </p:cNvSpPr>
          <p:nvPr/>
        </p:nvSpPr>
        <p:spPr bwMode="auto">
          <a:xfrm>
            <a:off x="2846388" y="4924425"/>
            <a:ext cx="139700" cy="15875"/>
          </a:xfrm>
          <a:custGeom>
            <a:avLst/>
            <a:gdLst>
              <a:gd name="T0" fmla="*/ 2147483646 w 263"/>
              <a:gd name="T1" fmla="*/ 2147483646 h 28"/>
              <a:gd name="T2" fmla="*/ 2147483646 w 263"/>
              <a:gd name="T3" fmla="*/ 2147483646 h 28"/>
              <a:gd name="T4" fmla="*/ 2147483646 w 263"/>
              <a:gd name="T5" fmla="*/ 2147483646 h 28"/>
              <a:gd name="T6" fmla="*/ 2147483646 w 263"/>
              <a:gd name="T7" fmla="*/ 2147483646 h 28"/>
              <a:gd name="T8" fmla="*/ 0 w 263"/>
              <a:gd name="T9" fmla="*/ 2147483646 h 28"/>
              <a:gd name="T10" fmla="*/ 0 w 263"/>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8">
                <a:moveTo>
                  <a:pt x="263" y="24"/>
                </a:moveTo>
                <a:lnTo>
                  <a:pt x="256" y="28"/>
                </a:lnTo>
                <a:lnTo>
                  <a:pt x="259" y="24"/>
                </a:lnTo>
                <a:lnTo>
                  <a:pt x="263" y="24"/>
                </a:lnTo>
                <a:lnTo>
                  <a:pt x="0" y="1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2" name="Freeform 1171"/>
          <p:cNvSpPr>
            <a:spLocks/>
          </p:cNvSpPr>
          <p:nvPr/>
        </p:nvSpPr>
        <p:spPr bwMode="auto">
          <a:xfrm>
            <a:off x="2849563" y="4935538"/>
            <a:ext cx="133350" cy="4762"/>
          </a:xfrm>
          <a:custGeom>
            <a:avLst/>
            <a:gdLst>
              <a:gd name="T0" fmla="*/ 0 w 250"/>
              <a:gd name="T1" fmla="*/ 0 h 9"/>
              <a:gd name="T2" fmla="*/ 2147483646 w 250"/>
              <a:gd name="T3" fmla="*/ 2147483646 h 9"/>
              <a:gd name="T4" fmla="*/ 2147483646 w 250"/>
              <a:gd name="T5" fmla="*/ 2147483646 h 9"/>
              <a:gd name="T6" fmla="*/ 0 60000 65536"/>
              <a:gd name="T7" fmla="*/ 0 60000 65536"/>
              <a:gd name="T8" fmla="*/ 0 60000 65536"/>
            </a:gdLst>
            <a:ahLst/>
            <a:cxnLst>
              <a:cxn ang="T6">
                <a:pos x="T0" y="T1"/>
              </a:cxn>
              <a:cxn ang="T7">
                <a:pos x="T2" y="T3"/>
              </a:cxn>
              <a:cxn ang="T8">
                <a:pos x="T4" y="T5"/>
              </a:cxn>
            </a:cxnLst>
            <a:rect l="0" t="0" r="r" b="b"/>
            <a:pathLst>
              <a:path w="250" h="9">
                <a:moveTo>
                  <a:pt x="0" y="0"/>
                </a:moveTo>
                <a:lnTo>
                  <a:pt x="1" y="6"/>
                </a:lnTo>
                <a:lnTo>
                  <a:pt x="25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3" name="Line 1172"/>
          <p:cNvSpPr>
            <a:spLocks noChangeShapeType="1"/>
          </p:cNvSpPr>
          <p:nvPr/>
        </p:nvSpPr>
        <p:spPr bwMode="auto">
          <a:xfrm flipV="1">
            <a:off x="3009900" y="4937125"/>
            <a:ext cx="50800"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14" name="Freeform 1173"/>
          <p:cNvSpPr>
            <a:spLocks/>
          </p:cNvSpPr>
          <p:nvPr/>
        </p:nvSpPr>
        <p:spPr bwMode="auto">
          <a:xfrm>
            <a:off x="3036888" y="4992688"/>
            <a:ext cx="69850" cy="30162"/>
          </a:xfrm>
          <a:custGeom>
            <a:avLst/>
            <a:gdLst>
              <a:gd name="T0" fmla="*/ 2147483646 w 131"/>
              <a:gd name="T1" fmla="*/ 0 h 59"/>
              <a:gd name="T2" fmla="*/ 2147483646 w 131"/>
              <a:gd name="T3" fmla="*/ 0 h 59"/>
              <a:gd name="T4" fmla="*/ 2147483646 w 131"/>
              <a:gd name="T5" fmla="*/ 2147483646 h 59"/>
              <a:gd name="T6" fmla="*/ 2147483646 w 131"/>
              <a:gd name="T7" fmla="*/ 2147483646 h 59"/>
              <a:gd name="T8" fmla="*/ 2147483646 w 131"/>
              <a:gd name="T9" fmla="*/ 2147483646 h 59"/>
              <a:gd name="T10" fmla="*/ 2147483646 w 131"/>
              <a:gd name="T11" fmla="*/ 2147483646 h 59"/>
              <a:gd name="T12" fmla="*/ 0 w 131"/>
              <a:gd name="T13" fmla="*/ 2147483646 h 59"/>
              <a:gd name="T14" fmla="*/ 0 w 131"/>
              <a:gd name="T15" fmla="*/ 2147483646 h 59"/>
              <a:gd name="T16" fmla="*/ 2147483646 w 131"/>
              <a:gd name="T17" fmla="*/ 2147483646 h 59"/>
              <a:gd name="T18" fmla="*/ 2147483646 w 131"/>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 h="59">
                <a:moveTo>
                  <a:pt x="63" y="0"/>
                </a:moveTo>
                <a:lnTo>
                  <a:pt x="120" y="0"/>
                </a:lnTo>
                <a:lnTo>
                  <a:pt x="131" y="9"/>
                </a:lnTo>
                <a:lnTo>
                  <a:pt x="131" y="26"/>
                </a:lnTo>
                <a:lnTo>
                  <a:pt x="81" y="59"/>
                </a:lnTo>
                <a:lnTo>
                  <a:pt x="78" y="59"/>
                </a:lnTo>
                <a:lnTo>
                  <a:pt x="0" y="55"/>
                </a:lnTo>
                <a:lnTo>
                  <a:pt x="0" y="36"/>
                </a:lnTo>
                <a:lnTo>
                  <a:pt x="80" y="39"/>
                </a:lnTo>
                <a:lnTo>
                  <a:pt x="131"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5" name="Freeform 1174"/>
          <p:cNvSpPr>
            <a:spLocks/>
          </p:cNvSpPr>
          <p:nvPr/>
        </p:nvSpPr>
        <p:spPr bwMode="auto">
          <a:xfrm>
            <a:off x="3043238" y="4992688"/>
            <a:ext cx="57150" cy="12700"/>
          </a:xfrm>
          <a:custGeom>
            <a:avLst/>
            <a:gdLst>
              <a:gd name="T0" fmla="*/ 2147483646 w 110"/>
              <a:gd name="T1" fmla="*/ 0 h 26"/>
              <a:gd name="T2" fmla="*/ 2147483646 w 110"/>
              <a:gd name="T3" fmla="*/ 2147483646 h 26"/>
              <a:gd name="T4" fmla="*/ 0 w 110"/>
              <a:gd name="T5" fmla="*/ 2147483646 h 26"/>
              <a:gd name="T6" fmla="*/ 2147483646 w 110"/>
              <a:gd name="T7" fmla="*/ 0 h 26"/>
              <a:gd name="T8" fmla="*/ 2147483646 w 110"/>
              <a:gd name="T9" fmla="*/ 0 h 26"/>
              <a:gd name="T10" fmla="*/ 2147483646 w 110"/>
              <a:gd name="T11" fmla="*/ 2147483646 h 26"/>
              <a:gd name="T12" fmla="*/ 2147483646 w 110"/>
              <a:gd name="T13" fmla="*/ 2147483646 h 26"/>
              <a:gd name="T14" fmla="*/ 2147483646 w 110"/>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26">
                <a:moveTo>
                  <a:pt x="110" y="0"/>
                </a:moveTo>
                <a:lnTo>
                  <a:pt x="68" y="26"/>
                </a:lnTo>
                <a:lnTo>
                  <a:pt x="0" y="25"/>
                </a:lnTo>
                <a:lnTo>
                  <a:pt x="53" y="0"/>
                </a:lnTo>
                <a:lnTo>
                  <a:pt x="61" y="0"/>
                </a:lnTo>
                <a:lnTo>
                  <a:pt x="45" y="9"/>
                </a:lnTo>
                <a:lnTo>
                  <a:pt x="87" y="9"/>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6" name="Freeform 1175"/>
          <p:cNvSpPr>
            <a:spLocks/>
          </p:cNvSpPr>
          <p:nvPr/>
        </p:nvSpPr>
        <p:spPr bwMode="auto">
          <a:xfrm>
            <a:off x="3038475" y="5005388"/>
            <a:ext cx="68263" cy="19050"/>
          </a:xfrm>
          <a:custGeom>
            <a:avLst/>
            <a:gdLst>
              <a:gd name="T0" fmla="*/ 2147483646 w 130"/>
              <a:gd name="T1" fmla="*/ 0 h 35"/>
              <a:gd name="T2" fmla="*/ 2147483646 w 130"/>
              <a:gd name="T3" fmla="*/ 2147483646 h 35"/>
              <a:gd name="T4" fmla="*/ 2147483646 w 130"/>
              <a:gd name="T5" fmla="*/ 2147483646 h 35"/>
              <a:gd name="T6" fmla="*/ 0 w 130"/>
              <a:gd name="T7" fmla="*/ 2147483646 h 35"/>
              <a:gd name="T8" fmla="*/ 0 w 130"/>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5">
                <a:moveTo>
                  <a:pt x="130" y="0"/>
                </a:moveTo>
                <a:lnTo>
                  <a:pt x="130" y="3"/>
                </a:lnTo>
                <a:lnTo>
                  <a:pt x="80" y="35"/>
                </a:lnTo>
                <a:lnTo>
                  <a:pt x="0" y="30"/>
                </a:lnTo>
                <a:lnTo>
                  <a:pt x="0"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7" name="Line 1176"/>
          <p:cNvSpPr>
            <a:spLocks noChangeShapeType="1"/>
          </p:cNvSpPr>
          <p:nvPr/>
        </p:nvSpPr>
        <p:spPr bwMode="auto">
          <a:xfrm flipV="1">
            <a:off x="3036888" y="5005388"/>
            <a:ext cx="635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18" name="Freeform 1177"/>
          <p:cNvSpPr>
            <a:spLocks/>
          </p:cNvSpPr>
          <p:nvPr/>
        </p:nvSpPr>
        <p:spPr bwMode="auto">
          <a:xfrm>
            <a:off x="2752725" y="4970463"/>
            <a:ext cx="269875" cy="46037"/>
          </a:xfrm>
          <a:custGeom>
            <a:avLst/>
            <a:gdLst>
              <a:gd name="T0" fmla="*/ 2147483646 w 512"/>
              <a:gd name="T1" fmla="*/ 2147483646 h 88"/>
              <a:gd name="T2" fmla="*/ 2147483646 w 512"/>
              <a:gd name="T3" fmla="*/ 2147483646 h 88"/>
              <a:gd name="T4" fmla="*/ 2147483646 w 512"/>
              <a:gd name="T5" fmla="*/ 2147483646 h 88"/>
              <a:gd name="T6" fmla="*/ 2147483646 w 512"/>
              <a:gd name="T7" fmla="*/ 2147483646 h 88"/>
              <a:gd name="T8" fmla="*/ 0 w 512"/>
              <a:gd name="T9" fmla="*/ 2147483646 h 88"/>
              <a:gd name="T10" fmla="*/ 0 w 512"/>
              <a:gd name="T11" fmla="*/ 2147483646 h 88"/>
              <a:gd name="T12" fmla="*/ 2147483646 w 512"/>
              <a:gd name="T13" fmla="*/ 0 h 88"/>
              <a:gd name="T14" fmla="*/ 2147483646 w 512"/>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2" h="88">
                <a:moveTo>
                  <a:pt x="512" y="44"/>
                </a:moveTo>
                <a:lnTo>
                  <a:pt x="458" y="88"/>
                </a:lnTo>
                <a:lnTo>
                  <a:pt x="458" y="81"/>
                </a:lnTo>
                <a:lnTo>
                  <a:pt x="458" y="88"/>
                </a:lnTo>
                <a:lnTo>
                  <a:pt x="0" y="76"/>
                </a:lnTo>
                <a:lnTo>
                  <a:pt x="0" y="67"/>
                </a:lnTo>
                <a:lnTo>
                  <a:pt x="83" y="0"/>
                </a:lnTo>
                <a:lnTo>
                  <a:pt x="512"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19" name="Freeform 1178"/>
          <p:cNvSpPr>
            <a:spLocks/>
          </p:cNvSpPr>
          <p:nvPr/>
        </p:nvSpPr>
        <p:spPr bwMode="auto">
          <a:xfrm>
            <a:off x="2811463" y="4959350"/>
            <a:ext cx="198437" cy="19050"/>
          </a:xfrm>
          <a:custGeom>
            <a:avLst/>
            <a:gdLst>
              <a:gd name="T0" fmla="*/ 2147483646 w 375"/>
              <a:gd name="T1" fmla="*/ 2147483646 h 36"/>
              <a:gd name="T2" fmla="*/ 2147483646 w 375"/>
              <a:gd name="T3" fmla="*/ 2147483646 h 36"/>
              <a:gd name="T4" fmla="*/ 0 w 375"/>
              <a:gd name="T5" fmla="*/ 0 h 36"/>
              <a:gd name="T6" fmla="*/ 0 w 375"/>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36">
                <a:moveTo>
                  <a:pt x="375" y="36"/>
                </a:moveTo>
                <a:lnTo>
                  <a:pt x="375" y="10"/>
                </a:lnTo>
                <a:lnTo>
                  <a:pt x="0" y="0"/>
                </a:lnTo>
                <a:lnTo>
                  <a:pt x="0"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20" name="Line 1179"/>
          <p:cNvSpPr>
            <a:spLocks noChangeShapeType="1"/>
          </p:cNvSpPr>
          <p:nvPr/>
        </p:nvSpPr>
        <p:spPr bwMode="auto">
          <a:xfrm flipV="1">
            <a:off x="2811463" y="4938713"/>
            <a:ext cx="55562"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21" name="Line 1180"/>
          <p:cNvSpPr>
            <a:spLocks noChangeShapeType="1"/>
          </p:cNvSpPr>
          <p:nvPr/>
        </p:nvSpPr>
        <p:spPr bwMode="auto">
          <a:xfrm flipV="1">
            <a:off x="2822575" y="4906963"/>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22" name="Line 1181"/>
          <p:cNvSpPr>
            <a:spLocks noChangeShapeType="1"/>
          </p:cNvSpPr>
          <p:nvPr/>
        </p:nvSpPr>
        <p:spPr bwMode="auto">
          <a:xfrm flipH="1" flipV="1">
            <a:off x="2820988" y="4784725"/>
            <a:ext cx="142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23" name="Freeform 1182"/>
          <p:cNvSpPr>
            <a:spLocks/>
          </p:cNvSpPr>
          <p:nvPr/>
        </p:nvSpPr>
        <p:spPr bwMode="auto">
          <a:xfrm>
            <a:off x="3706813" y="4776788"/>
            <a:ext cx="201612" cy="152400"/>
          </a:xfrm>
          <a:custGeom>
            <a:avLst/>
            <a:gdLst>
              <a:gd name="T0" fmla="*/ 0 w 383"/>
              <a:gd name="T1" fmla="*/ 2147483646 h 286"/>
              <a:gd name="T2" fmla="*/ 0 w 383"/>
              <a:gd name="T3" fmla="*/ 2147483646 h 286"/>
              <a:gd name="T4" fmla="*/ 2147483646 w 383"/>
              <a:gd name="T5" fmla="*/ 2147483646 h 286"/>
              <a:gd name="T6" fmla="*/ 2147483646 w 383"/>
              <a:gd name="T7" fmla="*/ 2147483646 h 286"/>
              <a:gd name="T8" fmla="*/ 2147483646 w 383"/>
              <a:gd name="T9" fmla="*/ 2147483646 h 286"/>
              <a:gd name="T10" fmla="*/ 2147483646 w 383"/>
              <a:gd name="T11" fmla="*/ 2147483646 h 286"/>
              <a:gd name="T12" fmla="*/ 2147483646 w 383"/>
              <a:gd name="T13" fmla="*/ 2147483646 h 286"/>
              <a:gd name="T14" fmla="*/ 2147483646 w 383"/>
              <a:gd name="T15" fmla="*/ 2147483646 h 286"/>
              <a:gd name="T16" fmla="*/ 2147483646 w 383"/>
              <a:gd name="T17" fmla="*/ 2147483646 h 286"/>
              <a:gd name="T18" fmla="*/ 2147483646 w 383"/>
              <a:gd name="T19" fmla="*/ 2147483646 h 286"/>
              <a:gd name="T20" fmla="*/ 2147483646 w 383"/>
              <a:gd name="T21" fmla="*/ 0 h 286"/>
              <a:gd name="T22" fmla="*/ 2147483646 w 383"/>
              <a:gd name="T23" fmla="*/ 2147483646 h 286"/>
              <a:gd name="T24" fmla="*/ 0 w 383"/>
              <a:gd name="T25" fmla="*/ 2147483646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3" h="286">
                <a:moveTo>
                  <a:pt x="0" y="11"/>
                </a:moveTo>
                <a:lnTo>
                  <a:pt x="0" y="271"/>
                </a:lnTo>
                <a:lnTo>
                  <a:pt x="3" y="278"/>
                </a:lnTo>
                <a:lnTo>
                  <a:pt x="11" y="280"/>
                </a:lnTo>
                <a:lnTo>
                  <a:pt x="372" y="286"/>
                </a:lnTo>
                <a:lnTo>
                  <a:pt x="379" y="282"/>
                </a:lnTo>
                <a:lnTo>
                  <a:pt x="383" y="275"/>
                </a:lnTo>
                <a:lnTo>
                  <a:pt x="383" y="13"/>
                </a:lnTo>
                <a:lnTo>
                  <a:pt x="379" y="7"/>
                </a:lnTo>
                <a:lnTo>
                  <a:pt x="372" y="4"/>
                </a:lnTo>
                <a:lnTo>
                  <a:pt x="11" y="0"/>
                </a:lnTo>
                <a:lnTo>
                  <a:pt x="3" y="4"/>
                </a:lnTo>
                <a:lnTo>
                  <a:pt x="0" y="1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24" name="Freeform 1183"/>
          <p:cNvSpPr>
            <a:spLocks/>
          </p:cNvSpPr>
          <p:nvPr/>
        </p:nvSpPr>
        <p:spPr bwMode="auto">
          <a:xfrm>
            <a:off x="3711575" y="4783138"/>
            <a:ext cx="192088" cy="139700"/>
          </a:xfrm>
          <a:custGeom>
            <a:avLst/>
            <a:gdLst>
              <a:gd name="T0" fmla="*/ 2147483646 w 361"/>
              <a:gd name="T1" fmla="*/ 2147483646 h 264"/>
              <a:gd name="T2" fmla="*/ 0 w 361"/>
              <a:gd name="T3" fmla="*/ 2147483646 h 264"/>
              <a:gd name="T4" fmla="*/ 0 w 361"/>
              <a:gd name="T5" fmla="*/ 2147483646 h 264"/>
              <a:gd name="T6" fmla="*/ 2147483646 w 361"/>
              <a:gd name="T7" fmla="*/ 2147483646 h 264"/>
              <a:gd name="T8" fmla="*/ 2147483646 w 361"/>
              <a:gd name="T9" fmla="*/ 2147483646 h 264"/>
              <a:gd name="T10" fmla="*/ 2147483646 w 361"/>
              <a:gd name="T11" fmla="*/ 2147483646 h 264"/>
              <a:gd name="T12" fmla="*/ 2147483646 w 361"/>
              <a:gd name="T13" fmla="*/ 2147483646 h 264"/>
              <a:gd name="T14" fmla="*/ 2147483646 w 361"/>
              <a:gd name="T15" fmla="*/ 2147483646 h 264"/>
              <a:gd name="T16" fmla="*/ 2147483646 w 361"/>
              <a:gd name="T17" fmla="*/ 2147483646 h 264"/>
              <a:gd name="T18" fmla="*/ 2147483646 w 361"/>
              <a:gd name="T19" fmla="*/ 2147483646 h 264"/>
              <a:gd name="T20" fmla="*/ 2147483646 w 361"/>
              <a:gd name="T21" fmla="*/ 2147483646 h 264"/>
              <a:gd name="T22" fmla="*/ 2147483646 w 361"/>
              <a:gd name="T23" fmla="*/ 0 h 264"/>
              <a:gd name="T24" fmla="*/ 2147483646 w 361"/>
              <a:gd name="T25" fmla="*/ 2147483646 h 264"/>
              <a:gd name="T26" fmla="*/ 2147483646 w 361"/>
              <a:gd name="T27" fmla="*/ 2147483646 h 264"/>
              <a:gd name="T28" fmla="*/ 2147483646 w 361"/>
              <a:gd name="T29" fmla="*/ 2147483646 h 264"/>
              <a:gd name="T30" fmla="*/ 2147483646 w 361"/>
              <a:gd name="T31" fmla="*/ 2147483646 h 264"/>
              <a:gd name="T32" fmla="*/ 2147483646 w 361"/>
              <a:gd name="T33" fmla="*/ 2147483646 h 264"/>
              <a:gd name="T34" fmla="*/ 2147483646 w 361"/>
              <a:gd name="T35" fmla="*/ 2147483646 h 264"/>
              <a:gd name="T36" fmla="*/ 2147483646 w 361"/>
              <a:gd name="T37" fmla="*/ 2147483646 h 264"/>
              <a:gd name="T38" fmla="*/ 2147483646 w 361"/>
              <a:gd name="T39" fmla="*/ 2147483646 h 264"/>
              <a:gd name="T40" fmla="*/ 2147483646 w 361"/>
              <a:gd name="T41" fmla="*/ 2147483646 h 264"/>
              <a:gd name="T42" fmla="*/ 2147483646 w 361"/>
              <a:gd name="T43" fmla="*/ 2147483646 h 264"/>
              <a:gd name="T44" fmla="*/ 2147483646 w 361"/>
              <a:gd name="T45" fmla="*/ 2147483646 h 264"/>
              <a:gd name="T46" fmla="*/ 2147483646 w 361"/>
              <a:gd name="T47" fmla="*/ 2147483646 h 264"/>
              <a:gd name="T48" fmla="*/ 2147483646 w 361"/>
              <a:gd name="T49" fmla="*/ 2147483646 h 264"/>
              <a:gd name="T50" fmla="*/ 2147483646 w 361"/>
              <a:gd name="T51" fmla="*/ 2147483646 h 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1" h="264">
                <a:moveTo>
                  <a:pt x="4" y="2"/>
                </a:moveTo>
                <a:lnTo>
                  <a:pt x="0" y="9"/>
                </a:lnTo>
                <a:lnTo>
                  <a:pt x="0" y="251"/>
                </a:lnTo>
                <a:lnTo>
                  <a:pt x="4" y="257"/>
                </a:lnTo>
                <a:lnTo>
                  <a:pt x="10" y="260"/>
                </a:lnTo>
                <a:lnTo>
                  <a:pt x="350" y="264"/>
                </a:lnTo>
                <a:lnTo>
                  <a:pt x="357" y="262"/>
                </a:lnTo>
                <a:lnTo>
                  <a:pt x="361" y="255"/>
                </a:lnTo>
                <a:lnTo>
                  <a:pt x="361" y="12"/>
                </a:lnTo>
                <a:lnTo>
                  <a:pt x="357" y="5"/>
                </a:lnTo>
                <a:lnTo>
                  <a:pt x="349" y="2"/>
                </a:lnTo>
                <a:lnTo>
                  <a:pt x="10" y="0"/>
                </a:lnTo>
                <a:lnTo>
                  <a:pt x="4" y="2"/>
                </a:lnTo>
                <a:lnTo>
                  <a:pt x="29" y="26"/>
                </a:lnTo>
                <a:lnTo>
                  <a:pt x="28" y="32"/>
                </a:lnTo>
                <a:lnTo>
                  <a:pt x="28" y="226"/>
                </a:lnTo>
                <a:lnTo>
                  <a:pt x="30" y="233"/>
                </a:lnTo>
                <a:lnTo>
                  <a:pt x="37" y="236"/>
                </a:lnTo>
                <a:lnTo>
                  <a:pt x="323" y="241"/>
                </a:lnTo>
                <a:lnTo>
                  <a:pt x="331" y="237"/>
                </a:lnTo>
                <a:lnTo>
                  <a:pt x="333" y="232"/>
                </a:lnTo>
                <a:lnTo>
                  <a:pt x="333" y="36"/>
                </a:lnTo>
                <a:lnTo>
                  <a:pt x="331" y="28"/>
                </a:lnTo>
                <a:lnTo>
                  <a:pt x="323" y="26"/>
                </a:lnTo>
                <a:lnTo>
                  <a:pt x="37" y="24"/>
                </a:lnTo>
                <a:lnTo>
                  <a:pt x="29"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25" name="Line 1184"/>
          <p:cNvSpPr>
            <a:spLocks noChangeShapeType="1"/>
          </p:cNvSpPr>
          <p:nvPr/>
        </p:nvSpPr>
        <p:spPr bwMode="auto">
          <a:xfrm flipH="1">
            <a:off x="3714750" y="4906963"/>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26" name="Freeform 1185"/>
          <p:cNvSpPr>
            <a:spLocks/>
          </p:cNvSpPr>
          <p:nvPr/>
        </p:nvSpPr>
        <p:spPr bwMode="auto">
          <a:xfrm>
            <a:off x="3740150" y="4924425"/>
            <a:ext cx="138113" cy="12700"/>
          </a:xfrm>
          <a:custGeom>
            <a:avLst/>
            <a:gdLst>
              <a:gd name="T0" fmla="*/ 0 w 261"/>
              <a:gd name="T1" fmla="*/ 0 h 24"/>
              <a:gd name="T2" fmla="*/ 0 w 261"/>
              <a:gd name="T3" fmla="*/ 2147483646 h 24"/>
              <a:gd name="T4" fmla="*/ 2147483646 w 261"/>
              <a:gd name="T5" fmla="*/ 2147483646 h 24"/>
              <a:gd name="T6" fmla="*/ 2147483646 w 261"/>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 h="24">
                <a:moveTo>
                  <a:pt x="0" y="0"/>
                </a:moveTo>
                <a:lnTo>
                  <a:pt x="0" y="19"/>
                </a:lnTo>
                <a:lnTo>
                  <a:pt x="261" y="24"/>
                </a:lnTo>
                <a:lnTo>
                  <a:pt x="261"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27" name="Line 1186"/>
          <p:cNvSpPr>
            <a:spLocks noChangeShapeType="1"/>
          </p:cNvSpPr>
          <p:nvPr/>
        </p:nvSpPr>
        <p:spPr bwMode="auto">
          <a:xfrm flipV="1">
            <a:off x="3878263" y="4929188"/>
            <a:ext cx="19050"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28" name="Freeform 1187"/>
          <p:cNvSpPr>
            <a:spLocks/>
          </p:cNvSpPr>
          <p:nvPr/>
        </p:nvSpPr>
        <p:spPr bwMode="auto">
          <a:xfrm>
            <a:off x="3905250" y="4779963"/>
            <a:ext cx="47625" cy="147637"/>
          </a:xfrm>
          <a:custGeom>
            <a:avLst/>
            <a:gdLst>
              <a:gd name="T0" fmla="*/ 0 w 92"/>
              <a:gd name="T1" fmla="*/ 2147483646 h 277"/>
              <a:gd name="T2" fmla="*/ 2147483646 w 92"/>
              <a:gd name="T3" fmla="*/ 2147483646 h 277"/>
              <a:gd name="T4" fmla="*/ 2147483646 w 92"/>
              <a:gd name="T5" fmla="*/ 2147483646 h 277"/>
              <a:gd name="T6" fmla="*/ 2147483646 w 92"/>
              <a:gd name="T7" fmla="*/ 0 h 2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77">
                <a:moveTo>
                  <a:pt x="0" y="277"/>
                </a:moveTo>
                <a:lnTo>
                  <a:pt x="92" y="246"/>
                </a:lnTo>
                <a:lnTo>
                  <a:pt x="92" y="39"/>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29" name="Line 1188"/>
          <p:cNvSpPr>
            <a:spLocks noChangeShapeType="1"/>
          </p:cNvSpPr>
          <p:nvPr/>
        </p:nvSpPr>
        <p:spPr bwMode="auto">
          <a:xfrm flipH="1">
            <a:off x="3887788" y="4786313"/>
            <a:ext cx="12700"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30" name="Line 1189"/>
          <p:cNvSpPr>
            <a:spLocks noChangeShapeType="1"/>
          </p:cNvSpPr>
          <p:nvPr/>
        </p:nvSpPr>
        <p:spPr bwMode="auto">
          <a:xfrm>
            <a:off x="3887788" y="4908550"/>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31" name="Freeform 1190"/>
          <p:cNvSpPr>
            <a:spLocks/>
          </p:cNvSpPr>
          <p:nvPr/>
        </p:nvSpPr>
        <p:spPr bwMode="auto">
          <a:xfrm>
            <a:off x="3643313" y="4935538"/>
            <a:ext cx="309562" cy="80962"/>
          </a:xfrm>
          <a:custGeom>
            <a:avLst/>
            <a:gdLst>
              <a:gd name="T0" fmla="*/ 2147483646 w 585"/>
              <a:gd name="T1" fmla="*/ 0 h 154"/>
              <a:gd name="T2" fmla="*/ 2147483646 w 585"/>
              <a:gd name="T3" fmla="*/ 2147483646 h 154"/>
              <a:gd name="T4" fmla="*/ 2147483646 w 585"/>
              <a:gd name="T5" fmla="*/ 2147483646 h 154"/>
              <a:gd name="T6" fmla="*/ 2147483646 w 585"/>
              <a:gd name="T7" fmla="*/ 2147483646 h 154"/>
              <a:gd name="T8" fmla="*/ 2147483646 w 585"/>
              <a:gd name="T9" fmla="*/ 2147483646 h 154"/>
              <a:gd name="T10" fmla="*/ 2147483646 w 585"/>
              <a:gd name="T11" fmla="*/ 2147483646 h 154"/>
              <a:gd name="T12" fmla="*/ 0 w 585"/>
              <a:gd name="T13" fmla="*/ 2147483646 h 154"/>
              <a:gd name="T14" fmla="*/ 0 w 585"/>
              <a:gd name="T15" fmla="*/ 2147483646 h 154"/>
              <a:gd name="T16" fmla="*/ 2147483646 w 585"/>
              <a:gd name="T17" fmla="*/ 2147483646 h 154"/>
              <a:gd name="T18" fmla="*/ 2147483646 w 585"/>
              <a:gd name="T19" fmla="*/ 2147483646 h 154"/>
              <a:gd name="T20" fmla="*/ 2147483646 w 585"/>
              <a:gd name="T21" fmla="*/ 2147483646 h 154"/>
              <a:gd name="T22" fmla="*/ 2147483646 w 585"/>
              <a:gd name="T23" fmla="*/ 2147483646 h 154"/>
              <a:gd name="T24" fmla="*/ 2147483646 w 585"/>
              <a:gd name="T25" fmla="*/ 2147483646 h 154"/>
              <a:gd name="T26" fmla="*/ 2147483646 w 585"/>
              <a:gd name="T27" fmla="*/ 2147483646 h 154"/>
              <a:gd name="T28" fmla="*/ 2147483646 w 585"/>
              <a:gd name="T29" fmla="*/ 2147483646 h 154"/>
              <a:gd name="T30" fmla="*/ 2147483646 w 585"/>
              <a:gd name="T31" fmla="*/ 214748364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5" h="154">
                <a:moveTo>
                  <a:pt x="493" y="0"/>
                </a:moveTo>
                <a:lnTo>
                  <a:pt x="585" y="4"/>
                </a:lnTo>
                <a:lnTo>
                  <a:pt x="585" y="46"/>
                </a:lnTo>
                <a:lnTo>
                  <a:pt x="514" y="100"/>
                </a:lnTo>
                <a:lnTo>
                  <a:pt x="514" y="110"/>
                </a:lnTo>
                <a:lnTo>
                  <a:pt x="460" y="154"/>
                </a:lnTo>
                <a:lnTo>
                  <a:pt x="0" y="142"/>
                </a:lnTo>
                <a:lnTo>
                  <a:pt x="0" y="133"/>
                </a:lnTo>
                <a:lnTo>
                  <a:pt x="460" y="147"/>
                </a:lnTo>
                <a:lnTo>
                  <a:pt x="460" y="154"/>
                </a:lnTo>
                <a:lnTo>
                  <a:pt x="460" y="147"/>
                </a:lnTo>
                <a:lnTo>
                  <a:pt x="505" y="83"/>
                </a:lnTo>
                <a:lnTo>
                  <a:pt x="514" y="83"/>
                </a:lnTo>
                <a:lnTo>
                  <a:pt x="514" y="116"/>
                </a:lnTo>
                <a:lnTo>
                  <a:pt x="522" y="108"/>
                </a:lnTo>
                <a:lnTo>
                  <a:pt x="522" y="9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32" name="Freeform 1191"/>
          <p:cNvSpPr>
            <a:spLocks/>
          </p:cNvSpPr>
          <p:nvPr/>
        </p:nvSpPr>
        <p:spPr bwMode="auto">
          <a:xfrm>
            <a:off x="3643313" y="4970463"/>
            <a:ext cx="273050" cy="34925"/>
          </a:xfrm>
          <a:custGeom>
            <a:avLst/>
            <a:gdLst>
              <a:gd name="T0" fmla="*/ 2147483646 w 514"/>
              <a:gd name="T1" fmla="*/ 2147483646 h 67"/>
              <a:gd name="T2" fmla="*/ 2147483646 w 514"/>
              <a:gd name="T3" fmla="*/ 0 h 67"/>
              <a:gd name="T4" fmla="*/ 0 w 514"/>
              <a:gd name="T5" fmla="*/ 2147483646 h 67"/>
              <a:gd name="T6" fmla="*/ 0 60000 65536"/>
              <a:gd name="T7" fmla="*/ 0 60000 65536"/>
              <a:gd name="T8" fmla="*/ 0 60000 65536"/>
            </a:gdLst>
            <a:ahLst/>
            <a:cxnLst>
              <a:cxn ang="T6">
                <a:pos x="T0" y="T1"/>
              </a:cxn>
              <a:cxn ang="T7">
                <a:pos x="T2" y="T3"/>
              </a:cxn>
              <a:cxn ang="T8">
                <a:pos x="T4" y="T5"/>
              </a:cxn>
            </a:cxnLst>
            <a:rect l="0" t="0" r="r" b="b"/>
            <a:pathLst>
              <a:path w="514" h="67">
                <a:moveTo>
                  <a:pt x="514" y="17"/>
                </a:moveTo>
                <a:lnTo>
                  <a:pt x="85" y="0"/>
                </a:lnTo>
                <a:lnTo>
                  <a:pt x="0" y="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33" name="Freeform 1192"/>
          <p:cNvSpPr>
            <a:spLocks/>
          </p:cNvSpPr>
          <p:nvPr/>
        </p:nvSpPr>
        <p:spPr bwMode="auto">
          <a:xfrm>
            <a:off x="3705225" y="4959350"/>
            <a:ext cx="198438" cy="19050"/>
          </a:xfrm>
          <a:custGeom>
            <a:avLst/>
            <a:gdLst>
              <a:gd name="T0" fmla="*/ 0 w 375"/>
              <a:gd name="T1" fmla="*/ 2147483646 h 36"/>
              <a:gd name="T2" fmla="*/ 0 w 375"/>
              <a:gd name="T3" fmla="*/ 0 h 36"/>
              <a:gd name="T4" fmla="*/ 2147483646 w 375"/>
              <a:gd name="T5" fmla="*/ 2147483646 h 36"/>
              <a:gd name="T6" fmla="*/ 2147483646 w 375"/>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36">
                <a:moveTo>
                  <a:pt x="0" y="23"/>
                </a:moveTo>
                <a:lnTo>
                  <a:pt x="0" y="0"/>
                </a:lnTo>
                <a:lnTo>
                  <a:pt x="375" y="10"/>
                </a:lnTo>
                <a:lnTo>
                  <a:pt x="375"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34" name="Line 1193"/>
          <p:cNvSpPr>
            <a:spLocks noChangeShapeType="1"/>
          </p:cNvSpPr>
          <p:nvPr/>
        </p:nvSpPr>
        <p:spPr bwMode="auto">
          <a:xfrm flipV="1">
            <a:off x="3903663" y="4937125"/>
            <a:ext cx="49212"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35" name="Freeform 1194"/>
          <p:cNvSpPr>
            <a:spLocks/>
          </p:cNvSpPr>
          <p:nvPr/>
        </p:nvSpPr>
        <p:spPr bwMode="auto">
          <a:xfrm>
            <a:off x="3929063" y="4992688"/>
            <a:ext cx="69850" cy="20637"/>
          </a:xfrm>
          <a:custGeom>
            <a:avLst/>
            <a:gdLst>
              <a:gd name="T0" fmla="*/ 2147483646 w 132"/>
              <a:gd name="T1" fmla="*/ 0 h 39"/>
              <a:gd name="T2" fmla="*/ 2147483646 w 132"/>
              <a:gd name="T3" fmla="*/ 0 h 39"/>
              <a:gd name="T4" fmla="*/ 2147483646 w 132"/>
              <a:gd name="T5" fmla="*/ 2147483646 h 39"/>
              <a:gd name="T6" fmla="*/ 2147483646 w 132"/>
              <a:gd name="T7" fmla="*/ 2147483646 h 39"/>
              <a:gd name="T8" fmla="*/ 2147483646 w 132"/>
              <a:gd name="T9" fmla="*/ 0 h 39"/>
              <a:gd name="T10" fmla="*/ 2147483646 w 132"/>
              <a:gd name="T11" fmla="*/ 0 h 39"/>
              <a:gd name="T12" fmla="*/ 2147483646 w 132"/>
              <a:gd name="T13" fmla="*/ 2147483646 h 39"/>
              <a:gd name="T14" fmla="*/ 2147483646 w 132"/>
              <a:gd name="T15" fmla="*/ 2147483646 h 39"/>
              <a:gd name="T16" fmla="*/ 2147483646 w 132"/>
              <a:gd name="T17" fmla="*/ 0 h 39"/>
              <a:gd name="T18" fmla="*/ 2147483646 w 132"/>
              <a:gd name="T19" fmla="*/ 0 h 39"/>
              <a:gd name="T20" fmla="*/ 2147483646 w 132"/>
              <a:gd name="T21" fmla="*/ 2147483646 h 39"/>
              <a:gd name="T22" fmla="*/ 2147483646 w 132"/>
              <a:gd name="T23" fmla="*/ 2147483646 h 39"/>
              <a:gd name="T24" fmla="*/ 0 w 132"/>
              <a:gd name="T25" fmla="*/ 2147483646 h 39"/>
              <a:gd name="T26" fmla="*/ 2147483646 w 132"/>
              <a:gd name="T27" fmla="*/ 2147483646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2" h="39">
                <a:moveTo>
                  <a:pt x="65" y="0"/>
                </a:moveTo>
                <a:lnTo>
                  <a:pt x="121" y="0"/>
                </a:lnTo>
                <a:lnTo>
                  <a:pt x="79" y="26"/>
                </a:lnTo>
                <a:lnTo>
                  <a:pt x="12" y="25"/>
                </a:lnTo>
                <a:lnTo>
                  <a:pt x="65" y="0"/>
                </a:lnTo>
                <a:lnTo>
                  <a:pt x="73" y="0"/>
                </a:lnTo>
                <a:lnTo>
                  <a:pt x="59" y="9"/>
                </a:lnTo>
                <a:lnTo>
                  <a:pt x="100" y="9"/>
                </a:lnTo>
                <a:lnTo>
                  <a:pt x="114" y="0"/>
                </a:lnTo>
                <a:lnTo>
                  <a:pt x="121" y="0"/>
                </a:lnTo>
                <a:lnTo>
                  <a:pt x="132" y="9"/>
                </a:lnTo>
                <a:lnTo>
                  <a:pt x="80" y="39"/>
                </a:lnTo>
                <a:lnTo>
                  <a:pt x="0" y="36"/>
                </a:lnTo>
                <a:lnTo>
                  <a:pt x="12"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36" name="Freeform 1195"/>
          <p:cNvSpPr>
            <a:spLocks/>
          </p:cNvSpPr>
          <p:nvPr/>
        </p:nvSpPr>
        <p:spPr bwMode="auto">
          <a:xfrm>
            <a:off x="3929063" y="5005388"/>
            <a:ext cx="69850" cy="19050"/>
          </a:xfrm>
          <a:custGeom>
            <a:avLst/>
            <a:gdLst>
              <a:gd name="T0" fmla="*/ 0 w 132"/>
              <a:gd name="T1" fmla="*/ 2147483646 h 35"/>
              <a:gd name="T2" fmla="*/ 0 w 132"/>
              <a:gd name="T3" fmla="*/ 2147483646 h 35"/>
              <a:gd name="T4" fmla="*/ 2147483646 w 132"/>
              <a:gd name="T5" fmla="*/ 2147483646 h 35"/>
              <a:gd name="T6" fmla="*/ 2147483646 w 132"/>
              <a:gd name="T7" fmla="*/ 2147483646 h 35"/>
              <a:gd name="T8" fmla="*/ 2147483646 w 132"/>
              <a:gd name="T9" fmla="*/ 0 h 35"/>
              <a:gd name="T10" fmla="*/ 2147483646 w 132"/>
              <a:gd name="T11" fmla="*/ 2147483646 h 35"/>
              <a:gd name="T12" fmla="*/ 2147483646 w 132"/>
              <a:gd name="T13" fmla="*/ 2147483646 h 35"/>
              <a:gd name="T14" fmla="*/ 2147483646 w 132"/>
              <a:gd name="T15" fmla="*/ 2147483646 h 35"/>
              <a:gd name="T16" fmla="*/ 2147483646 w 132"/>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 h="35">
                <a:moveTo>
                  <a:pt x="0" y="10"/>
                </a:moveTo>
                <a:lnTo>
                  <a:pt x="0" y="29"/>
                </a:lnTo>
                <a:lnTo>
                  <a:pt x="79" y="33"/>
                </a:lnTo>
                <a:lnTo>
                  <a:pt x="85" y="33"/>
                </a:lnTo>
                <a:lnTo>
                  <a:pt x="132" y="0"/>
                </a:lnTo>
                <a:lnTo>
                  <a:pt x="132" y="3"/>
                </a:lnTo>
                <a:lnTo>
                  <a:pt x="84" y="35"/>
                </a:lnTo>
                <a:lnTo>
                  <a:pt x="3" y="30"/>
                </a:lnTo>
                <a:lnTo>
                  <a:pt x="3"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37" name="Line 1196"/>
          <p:cNvSpPr>
            <a:spLocks noChangeShapeType="1"/>
          </p:cNvSpPr>
          <p:nvPr/>
        </p:nvSpPr>
        <p:spPr bwMode="auto">
          <a:xfrm flipV="1">
            <a:off x="3998913" y="4997450"/>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38" name="Line 1197"/>
          <p:cNvSpPr>
            <a:spLocks noChangeShapeType="1"/>
          </p:cNvSpPr>
          <p:nvPr/>
        </p:nvSpPr>
        <p:spPr bwMode="auto">
          <a:xfrm>
            <a:off x="3992563" y="499268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39" name="Freeform 1198"/>
          <p:cNvSpPr>
            <a:spLocks/>
          </p:cNvSpPr>
          <p:nvPr/>
        </p:nvSpPr>
        <p:spPr bwMode="auto">
          <a:xfrm>
            <a:off x="3741738" y="4935538"/>
            <a:ext cx="136525" cy="4762"/>
          </a:xfrm>
          <a:custGeom>
            <a:avLst/>
            <a:gdLst>
              <a:gd name="T0" fmla="*/ 2147483646 w 256"/>
              <a:gd name="T1" fmla="*/ 2147483646 h 9"/>
              <a:gd name="T2" fmla="*/ 2147483646 w 256"/>
              <a:gd name="T3" fmla="*/ 2147483646 h 9"/>
              <a:gd name="T4" fmla="*/ 2147483646 w 256"/>
              <a:gd name="T5" fmla="*/ 2147483646 h 9"/>
              <a:gd name="T6" fmla="*/ 2147483646 w 256"/>
              <a:gd name="T7" fmla="*/ 2147483646 h 9"/>
              <a:gd name="T8" fmla="*/ 2147483646 w 256"/>
              <a:gd name="T9" fmla="*/ 2147483646 h 9"/>
              <a:gd name="T10" fmla="*/ 0 w 25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9">
                <a:moveTo>
                  <a:pt x="256" y="5"/>
                </a:moveTo>
                <a:lnTo>
                  <a:pt x="251" y="9"/>
                </a:lnTo>
                <a:lnTo>
                  <a:pt x="253" y="5"/>
                </a:lnTo>
                <a:lnTo>
                  <a:pt x="251" y="9"/>
                </a:lnTo>
                <a:lnTo>
                  <a:pt x="1"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0" name="Line 1199"/>
          <p:cNvSpPr>
            <a:spLocks noChangeShapeType="1"/>
          </p:cNvSpPr>
          <p:nvPr/>
        </p:nvSpPr>
        <p:spPr bwMode="auto">
          <a:xfrm flipH="1">
            <a:off x="3705225" y="4938713"/>
            <a:ext cx="53975"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41" name="Rectangle 1200"/>
          <p:cNvSpPr>
            <a:spLocks noChangeArrowheads="1"/>
          </p:cNvSpPr>
          <p:nvPr/>
        </p:nvSpPr>
        <p:spPr bwMode="auto">
          <a:xfrm>
            <a:off x="2967038" y="3225800"/>
            <a:ext cx="220662"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42" name="Line 1201"/>
          <p:cNvSpPr>
            <a:spLocks noChangeShapeType="1"/>
          </p:cNvSpPr>
          <p:nvPr/>
        </p:nvSpPr>
        <p:spPr bwMode="auto">
          <a:xfrm>
            <a:off x="5991225" y="4594225"/>
            <a:ext cx="1016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43" name="Freeform 1202"/>
          <p:cNvSpPr>
            <a:spLocks/>
          </p:cNvSpPr>
          <p:nvPr/>
        </p:nvSpPr>
        <p:spPr bwMode="auto">
          <a:xfrm>
            <a:off x="5983288" y="4594225"/>
            <a:ext cx="112712" cy="63500"/>
          </a:xfrm>
          <a:custGeom>
            <a:avLst/>
            <a:gdLst>
              <a:gd name="T0" fmla="*/ 2147483646 w 211"/>
              <a:gd name="T1" fmla="*/ 2147483646 h 122"/>
              <a:gd name="T2" fmla="*/ 2147483646 w 211"/>
              <a:gd name="T3" fmla="*/ 2147483646 h 122"/>
              <a:gd name="T4" fmla="*/ 2147483646 w 211"/>
              <a:gd name="T5" fmla="*/ 2147483646 h 122"/>
              <a:gd name="T6" fmla="*/ 2147483646 w 211"/>
              <a:gd name="T7" fmla="*/ 2147483646 h 122"/>
              <a:gd name="T8" fmla="*/ 2147483646 w 211"/>
              <a:gd name="T9" fmla="*/ 2147483646 h 122"/>
              <a:gd name="T10" fmla="*/ 2147483646 w 211"/>
              <a:gd name="T11" fmla="*/ 2147483646 h 122"/>
              <a:gd name="T12" fmla="*/ 0 w 211"/>
              <a:gd name="T13" fmla="*/ 2147483646 h 122"/>
              <a:gd name="T14" fmla="*/ 2147483646 w 211"/>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 h="122">
                <a:moveTo>
                  <a:pt x="207" y="5"/>
                </a:moveTo>
                <a:lnTo>
                  <a:pt x="192" y="122"/>
                </a:lnTo>
                <a:lnTo>
                  <a:pt x="207" y="5"/>
                </a:lnTo>
                <a:lnTo>
                  <a:pt x="211" y="7"/>
                </a:lnTo>
                <a:lnTo>
                  <a:pt x="198" y="118"/>
                </a:lnTo>
                <a:lnTo>
                  <a:pt x="192" y="122"/>
                </a:lnTo>
                <a:lnTo>
                  <a:pt x="0" y="103"/>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4" name="Freeform 1203"/>
          <p:cNvSpPr>
            <a:spLocks/>
          </p:cNvSpPr>
          <p:nvPr/>
        </p:nvSpPr>
        <p:spPr bwMode="auto">
          <a:xfrm>
            <a:off x="6003925" y="4603750"/>
            <a:ext cx="65088" cy="42863"/>
          </a:xfrm>
          <a:custGeom>
            <a:avLst/>
            <a:gdLst>
              <a:gd name="T0" fmla="*/ 2147483646 w 125"/>
              <a:gd name="T1" fmla="*/ 0 h 81"/>
              <a:gd name="T2" fmla="*/ 0 w 125"/>
              <a:gd name="T3" fmla="*/ 2147483646 h 81"/>
              <a:gd name="T4" fmla="*/ 2147483646 w 125"/>
              <a:gd name="T5" fmla="*/ 2147483646 h 81"/>
              <a:gd name="T6" fmla="*/ 2147483646 w 125"/>
              <a:gd name="T7" fmla="*/ 2147483646 h 81"/>
              <a:gd name="T8" fmla="*/ 2147483646 w 125"/>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81">
                <a:moveTo>
                  <a:pt x="10" y="0"/>
                </a:moveTo>
                <a:lnTo>
                  <a:pt x="0" y="70"/>
                </a:lnTo>
                <a:lnTo>
                  <a:pt x="115" y="81"/>
                </a:lnTo>
                <a:lnTo>
                  <a:pt x="125" y="4"/>
                </a:lnTo>
                <a:lnTo>
                  <a:pt x="1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5" name="Freeform 1204"/>
          <p:cNvSpPr>
            <a:spLocks/>
          </p:cNvSpPr>
          <p:nvPr/>
        </p:nvSpPr>
        <p:spPr bwMode="auto">
          <a:xfrm>
            <a:off x="5981700" y="4652963"/>
            <a:ext cx="74613" cy="17462"/>
          </a:xfrm>
          <a:custGeom>
            <a:avLst/>
            <a:gdLst>
              <a:gd name="T0" fmla="*/ 2147483646 w 141"/>
              <a:gd name="T1" fmla="*/ 2147483646 h 35"/>
              <a:gd name="T2" fmla="*/ 2147483646 w 141"/>
              <a:gd name="T3" fmla="*/ 0 h 35"/>
              <a:gd name="T4" fmla="*/ 0 w 141"/>
              <a:gd name="T5" fmla="*/ 2147483646 h 35"/>
              <a:gd name="T6" fmla="*/ 2147483646 w 141"/>
              <a:gd name="T7" fmla="*/ 2147483646 h 35"/>
              <a:gd name="T8" fmla="*/ 2147483646 w 141"/>
              <a:gd name="T9" fmla="*/ 2147483646 h 35"/>
              <a:gd name="T10" fmla="*/ 2147483646 w 141"/>
              <a:gd name="T11" fmla="*/ 2147483646 h 35"/>
              <a:gd name="T12" fmla="*/ 2147483646 w 141"/>
              <a:gd name="T13" fmla="*/ 2147483646 h 35"/>
              <a:gd name="T14" fmla="*/ 2147483646 w 141"/>
              <a:gd name="T15" fmla="*/ 2147483646 h 35"/>
              <a:gd name="T16" fmla="*/ 2147483646 w 141"/>
              <a:gd name="T17" fmla="*/ 2147483646 h 35"/>
              <a:gd name="T18" fmla="*/ 2147483646 w 141"/>
              <a:gd name="T19" fmla="*/ 214748364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35">
                <a:moveTo>
                  <a:pt x="48" y="3"/>
                </a:moveTo>
                <a:lnTo>
                  <a:pt x="18" y="0"/>
                </a:lnTo>
                <a:lnTo>
                  <a:pt x="0" y="7"/>
                </a:lnTo>
                <a:lnTo>
                  <a:pt x="44" y="12"/>
                </a:lnTo>
                <a:lnTo>
                  <a:pt x="42" y="27"/>
                </a:lnTo>
                <a:lnTo>
                  <a:pt x="47" y="22"/>
                </a:lnTo>
                <a:lnTo>
                  <a:pt x="47" y="18"/>
                </a:lnTo>
                <a:lnTo>
                  <a:pt x="141" y="28"/>
                </a:lnTo>
                <a:lnTo>
                  <a:pt x="138" y="35"/>
                </a:lnTo>
                <a:lnTo>
                  <a:pt x="4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6" name="Line 1205"/>
          <p:cNvSpPr>
            <a:spLocks noChangeShapeType="1"/>
          </p:cNvSpPr>
          <p:nvPr/>
        </p:nvSpPr>
        <p:spPr bwMode="auto">
          <a:xfrm flipH="1">
            <a:off x="6003925" y="46577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47" name="Freeform 1206"/>
          <p:cNvSpPr>
            <a:spLocks/>
          </p:cNvSpPr>
          <p:nvPr/>
        </p:nvSpPr>
        <p:spPr bwMode="auto">
          <a:xfrm>
            <a:off x="5937250" y="4656138"/>
            <a:ext cx="44450" cy="25400"/>
          </a:xfrm>
          <a:custGeom>
            <a:avLst/>
            <a:gdLst>
              <a:gd name="T0" fmla="*/ 2147483646 w 84"/>
              <a:gd name="T1" fmla="*/ 0 h 49"/>
              <a:gd name="T2" fmla="*/ 2147483646 w 84"/>
              <a:gd name="T3" fmla="*/ 2147483646 h 49"/>
              <a:gd name="T4" fmla="*/ 0 w 84"/>
              <a:gd name="T5" fmla="*/ 2147483646 h 49"/>
              <a:gd name="T6" fmla="*/ 0 60000 65536"/>
              <a:gd name="T7" fmla="*/ 0 60000 65536"/>
              <a:gd name="T8" fmla="*/ 0 60000 65536"/>
            </a:gdLst>
            <a:ahLst/>
            <a:cxnLst>
              <a:cxn ang="T6">
                <a:pos x="T0" y="T1"/>
              </a:cxn>
              <a:cxn ang="T7">
                <a:pos x="T2" y="T3"/>
              </a:cxn>
              <a:cxn ang="T8">
                <a:pos x="T4" y="T5"/>
              </a:cxn>
            </a:cxnLst>
            <a:rect l="0" t="0" r="r" b="b"/>
            <a:pathLst>
              <a:path w="84" h="49">
                <a:moveTo>
                  <a:pt x="84" y="0"/>
                </a:moveTo>
                <a:lnTo>
                  <a:pt x="80" y="15"/>
                </a:lnTo>
                <a:lnTo>
                  <a:pt x="0" y="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8" name="Freeform 1207"/>
          <p:cNvSpPr>
            <a:spLocks/>
          </p:cNvSpPr>
          <p:nvPr/>
        </p:nvSpPr>
        <p:spPr bwMode="auto">
          <a:xfrm>
            <a:off x="5937250" y="4664075"/>
            <a:ext cx="146050" cy="34925"/>
          </a:xfrm>
          <a:custGeom>
            <a:avLst/>
            <a:gdLst>
              <a:gd name="T0" fmla="*/ 0 w 276"/>
              <a:gd name="T1" fmla="*/ 2147483646 h 65"/>
              <a:gd name="T2" fmla="*/ 2147483646 w 276"/>
              <a:gd name="T3" fmla="*/ 2147483646 h 65"/>
              <a:gd name="T4" fmla="*/ 2147483646 w 276"/>
              <a:gd name="T5" fmla="*/ 2147483646 h 65"/>
              <a:gd name="T6" fmla="*/ 2147483646 w 276"/>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6" h="65">
                <a:moveTo>
                  <a:pt x="0" y="34"/>
                </a:moveTo>
                <a:lnTo>
                  <a:pt x="211" y="65"/>
                </a:lnTo>
                <a:lnTo>
                  <a:pt x="276" y="21"/>
                </a:lnTo>
                <a:lnTo>
                  <a:pt x="8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49" name="Freeform 1208"/>
          <p:cNvSpPr>
            <a:spLocks/>
          </p:cNvSpPr>
          <p:nvPr/>
        </p:nvSpPr>
        <p:spPr bwMode="auto">
          <a:xfrm>
            <a:off x="5943600" y="4672013"/>
            <a:ext cx="120650" cy="23812"/>
          </a:xfrm>
          <a:custGeom>
            <a:avLst/>
            <a:gdLst>
              <a:gd name="T0" fmla="*/ 2147483646 w 228"/>
              <a:gd name="T1" fmla="*/ 0 h 44"/>
              <a:gd name="T2" fmla="*/ 0 w 228"/>
              <a:gd name="T3" fmla="*/ 2147483646 h 44"/>
              <a:gd name="T4" fmla="*/ 2147483646 w 228"/>
              <a:gd name="T5" fmla="*/ 2147483646 h 44"/>
              <a:gd name="T6" fmla="*/ 2147483646 w 228"/>
              <a:gd name="T7" fmla="*/ 2147483646 h 44"/>
              <a:gd name="T8" fmla="*/ 2147483646 w 228"/>
              <a:gd name="T9" fmla="*/ 0 h 44"/>
              <a:gd name="T10" fmla="*/ 2147483646 w 228"/>
              <a:gd name="T11" fmla="*/ 2147483646 h 44"/>
              <a:gd name="T12" fmla="*/ 2147483646 w 228"/>
              <a:gd name="T13" fmla="*/ 2147483646 h 44"/>
              <a:gd name="T14" fmla="*/ 2147483646 w 228"/>
              <a:gd name="T15" fmla="*/ 2147483646 h 44"/>
              <a:gd name="T16" fmla="*/ 2147483646 w 228"/>
              <a:gd name="T17" fmla="*/ 2147483646 h 44"/>
              <a:gd name="T18" fmla="*/ 2147483646 w 228"/>
              <a:gd name="T19" fmla="*/ 2147483646 h 44"/>
              <a:gd name="T20" fmla="*/ 2147483646 w 228"/>
              <a:gd name="T21" fmla="*/ 214748364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4">
                <a:moveTo>
                  <a:pt x="37" y="0"/>
                </a:moveTo>
                <a:lnTo>
                  <a:pt x="0" y="16"/>
                </a:lnTo>
                <a:lnTo>
                  <a:pt x="198" y="44"/>
                </a:lnTo>
                <a:lnTo>
                  <a:pt x="228" y="25"/>
                </a:lnTo>
                <a:lnTo>
                  <a:pt x="37" y="0"/>
                </a:lnTo>
                <a:lnTo>
                  <a:pt x="36" y="6"/>
                </a:lnTo>
                <a:lnTo>
                  <a:pt x="161" y="23"/>
                </a:lnTo>
                <a:lnTo>
                  <a:pt x="158" y="29"/>
                </a:lnTo>
                <a:lnTo>
                  <a:pt x="30" y="11"/>
                </a:lnTo>
                <a:lnTo>
                  <a:pt x="23" y="15"/>
                </a:lnTo>
                <a:lnTo>
                  <a:pt x="152"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0" name="Freeform 1209"/>
          <p:cNvSpPr>
            <a:spLocks/>
          </p:cNvSpPr>
          <p:nvPr/>
        </p:nvSpPr>
        <p:spPr bwMode="auto">
          <a:xfrm>
            <a:off x="6034088" y="4686300"/>
            <a:ext cx="22225" cy="6350"/>
          </a:xfrm>
          <a:custGeom>
            <a:avLst/>
            <a:gdLst>
              <a:gd name="T0" fmla="*/ 0 w 40"/>
              <a:gd name="T1" fmla="*/ 2147483646 h 12"/>
              <a:gd name="T2" fmla="*/ 2147483646 w 40"/>
              <a:gd name="T3" fmla="*/ 2147483646 h 12"/>
              <a:gd name="T4" fmla="*/ 2147483646 w 40"/>
              <a:gd name="T5" fmla="*/ 2147483646 h 12"/>
              <a:gd name="T6" fmla="*/ 2147483646 w 40"/>
              <a:gd name="T7" fmla="*/ 2147483646 h 12"/>
              <a:gd name="T8" fmla="*/ 2147483646 w 40"/>
              <a:gd name="T9" fmla="*/ 0 h 12"/>
              <a:gd name="T10" fmla="*/ 2147483646 w 40"/>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2">
                <a:moveTo>
                  <a:pt x="0" y="10"/>
                </a:moveTo>
                <a:lnTo>
                  <a:pt x="26" y="12"/>
                </a:lnTo>
                <a:lnTo>
                  <a:pt x="32" y="9"/>
                </a:lnTo>
                <a:lnTo>
                  <a:pt x="6" y="5"/>
                </a:lnTo>
                <a:lnTo>
                  <a:pt x="17" y="0"/>
                </a:lnTo>
                <a:lnTo>
                  <a:pt x="4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1" name="Freeform 1210"/>
          <p:cNvSpPr>
            <a:spLocks/>
          </p:cNvSpPr>
          <p:nvPr/>
        </p:nvSpPr>
        <p:spPr bwMode="auto">
          <a:xfrm>
            <a:off x="5937250" y="4686300"/>
            <a:ext cx="115888" cy="22225"/>
          </a:xfrm>
          <a:custGeom>
            <a:avLst/>
            <a:gdLst>
              <a:gd name="T0" fmla="*/ 2147483646 w 220"/>
              <a:gd name="T1" fmla="*/ 2147483646 h 44"/>
              <a:gd name="T2" fmla="*/ 2147483646 w 220"/>
              <a:gd name="T3" fmla="*/ 2147483646 h 44"/>
              <a:gd name="T4" fmla="*/ 0 w 220"/>
              <a:gd name="T5" fmla="*/ 0 h 44"/>
              <a:gd name="T6" fmla="*/ 2147483646 w 220"/>
              <a:gd name="T7" fmla="*/ 2147483646 h 44"/>
              <a:gd name="T8" fmla="*/ 2147483646 w 220"/>
              <a:gd name="T9" fmla="*/ 2147483646 h 44"/>
              <a:gd name="T10" fmla="*/ 2147483646 w 220"/>
              <a:gd name="T11" fmla="*/ 2147483646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44">
                <a:moveTo>
                  <a:pt x="211" y="24"/>
                </a:moveTo>
                <a:lnTo>
                  <a:pt x="211" y="31"/>
                </a:lnTo>
                <a:lnTo>
                  <a:pt x="0" y="0"/>
                </a:lnTo>
                <a:lnTo>
                  <a:pt x="8" y="11"/>
                </a:lnTo>
                <a:lnTo>
                  <a:pt x="220" y="44"/>
                </a:lnTo>
                <a:lnTo>
                  <a:pt x="211"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2" name="Freeform 1211"/>
          <p:cNvSpPr>
            <a:spLocks/>
          </p:cNvSpPr>
          <p:nvPr/>
        </p:nvSpPr>
        <p:spPr bwMode="auto">
          <a:xfrm>
            <a:off x="6053138" y="4657725"/>
            <a:ext cx="44450" cy="50800"/>
          </a:xfrm>
          <a:custGeom>
            <a:avLst/>
            <a:gdLst>
              <a:gd name="T0" fmla="*/ 0 w 83"/>
              <a:gd name="T1" fmla="*/ 2147483646 h 97"/>
              <a:gd name="T2" fmla="*/ 2147483646 w 83"/>
              <a:gd name="T3" fmla="*/ 2147483646 h 97"/>
              <a:gd name="T4" fmla="*/ 2147483646 w 83"/>
              <a:gd name="T5" fmla="*/ 2147483646 h 97"/>
              <a:gd name="T6" fmla="*/ 2147483646 w 83"/>
              <a:gd name="T7" fmla="*/ 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97">
                <a:moveTo>
                  <a:pt x="0" y="97"/>
                </a:moveTo>
                <a:lnTo>
                  <a:pt x="83" y="38"/>
                </a:lnTo>
                <a:lnTo>
                  <a:pt x="83" y="1"/>
                </a:lnTo>
                <a:lnTo>
                  <a:pt x="6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3" name="Freeform 1212"/>
          <p:cNvSpPr>
            <a:spLocks/>
          </p:cNvSpPr>
          <p:nvPr/>
        </p:nvSpPr>
        <p:spPr bwMode="auto">
          <a:xfrm>
            <a:off x="6083300" y="4657725"/>
            <a:ext cx="14288" cy="17463"/>
          </a:xfrm>
          <a:custGeom>
            <a:avLst/>
            <a:gdLst>
              <a:gd name="T0" fmla="*/ 2147483646 w 27"/>
              <a:gd name="T1" fmla="*/ 0 h 32"/>
              <a:gd name="T2" fmla="*/ 2147483646 w 27"/>
              <a:gd name="T3" fmla="*/ 2147483646 h 32"/>
              <a:gd name="T4" fmla="*/ 0 w 27"/>
              <a:gd name="T5" fmla="*/ 2147483646 h 32"/>
              <a:gd name="T6" fmla="*/ 0 60000 65536"/>
              <a:gd name="T7" fmla="*/ 0 60000 65536"/>
              <a:gd name="T8" fmla="*/ 0 60000 65536"/>
            </a:gdLst>
            <a:ahLst/>
            <a:cxnLst>
              <a:cxn ang="T6">
                <a:pos x="T0" y="T1"/>
              </a:cxn>
              <a:cxn ang="T7">
                <a:pos x="T2" y="T3"/>
              </a:cxn>
              <a:cxn ang="T8">
                <a:pos x="T4" y="T5"/>
              </a:cxn>
            </a:cxnLst>
            <a:rect l="0" t="0" r="r" b="b"/>
            <a:pathLst>
              <a:path w="27" h="32">
                <a:moveTo>
                  <a:pt x="27" y="0"/>
                </a:moveTo>
                <a:lnTo>
                  <a:pt x="2" y="16"/>
                </a:lnTo>
                <a:lnTo>
                  <a:pt x="0"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4" name="Freeform 1213"/>
          <p:cNvSpPr>
            <a:spLocks/>
          </p:cNvSpPr>
          <p:nvPr/>
        </p:nvSpPr>
        <p:spPr bwMode="auto">
          <a:xfrm>
            <a:off x="6053138" y="4664075"/>
            <a:ext cx="30162" cy="7938"/>
          </a:xfrm>
          <a:custGeom>
            <a:avLst/>
            <a:gdLst>
              <a:gd name="T0" fmla="*/ 2147483646 w 57"/>
              <a:gd name="T1" fmla="*/ 2147483646 h 16"/>
              <a:gd name="T2" fmla="*/ 2147483646 w 57"/>
              <a:gd name="T3" fmla="*/ 0 h 16"/>
              <a:gd name="T4" fmla="*/ 0 w 57"/>
              <a:gd name="T5" fmla="*/ 2147483646 h 16"/>
              <a:gd name="T6" fmla="*/ 0 60000 65536"/>
              <a:gd name="T7" fmla="*/ 0 60000 65536"/>
              <a:gd name="T8" fmla="*/ 0 60000 65536"/>
            </a:gdLst>
            <a:ahLst/>
            <a:cxnLst>
              <a:cxn ang="T6">
                <a:pos x="T0" y="T1"/>
              </a:cxn>
              <a:cxn ang="T7">
                <a:pos x="T2" y="T3"/>
              </a:cxn>
              <a:cxn ang="T8">
                <a:pos x="T4" y="T5"/>
              </a:cxn>
            </a:cxnLst>
            <a:rect l="0" t="0" r="r" b="b"/>
            <a:pathLst>
              <a:path w="57" h="16">
                <a:moveTo>
                  <a:pt x="57" y="5"/>
                </a:moveTo>
                <a:lnTo>
                  <a:pt x="5" y="0"/>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5" name="Line 1214"/>
          <p:cNvSpPr>
            <a:spLocks noChangeShapeType="1"/>
          </p:cNvSpPr>
          <p:nvPr/>
        </p:nvSpPr>
        <p:spPr bwMode="auto">
          <a:xfrm flipV="1">
            <a:off x="6056313" y="4656138"/>
            <a:ext cx="12700"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56" name="Freeform 1215"/>
          <p:cNvSpPr>
            <a:spLocks/>
          </p:cNvSpPr>
          <p:nvPr/>
        </p:nvSpPr>
        <p:spPr bwMode="auto">
          <a:xfrm>
            <a:off x="6188075" y="4649788"/>
            <a:ext cx="133350" cy="36512"/>
          </a:xfrm>
          <a:custGeom>
            <a:avLst/>
            <a:gdLst>
              <a:gd name="T0" fmla="*/ 0 w 252"/>
              <a:gd name="T1" fmla="*/ 0 h 68"/>
              <a:gd name="T2" fmla="*/ 2147483646 w 252"/>
              <a:gd name="T3" fmla="*/ 2147483646 h 68"/>
              <a:gd name="T4" fmla="*/ 2147483646 w 252"/>
              <a:gd name="T5" fmla="*/ 2147483646 h 68"/>
              <a:gd name="T6" fmla="*/ 2147483646 w 252"/>
              <a:gd name="T7" fmla="*/ 2147483646 h 68"/>
              <a:gd name="T8" fmla="*/ 2147483646 w 252"/>
              <a:gd name="T9" fmla="*/ 2147483646 h 68"/>
              <a:gd name="T10" fmla="*/ 2147483646 w 252"/>
              <a:gd name="T11" fmla="*/ 2147483646 h 68"/>
              <a:gd name="T12" fmla="*/ 2147483646 w 252"/>
              <a:gd name="T13" fmla="*/ 2147483646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68">
                <a:moveTo>
                  <a:pt x="0" y="0"/>
                </a:moveTo>
                <a:lnTo>
                  <a:pt x="233" y="8"/>
                </a:lnTo>
                <a:lnTo>
                  <a:pt x="233" y="68"/>
                </a:lnTo>
                <a:lnTo>
                  <a:pt x="232" y="68"/>
                </a:lnTo>
                <a:lnTo>
                  <a:pt x="241" y="67"/>
                </a:lnTo>
                <a:lnTo>
                  <a:pt x="252" y="62"/>
                </a:lnTo>
                <a:lnTo>
                  <a:pt x="252" y="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7" name="Freeform 1216"/>
          <p:cNvSpPr>
            <a:spLocks/>
          </p:cNvSpPr>
          <p:nvPr/>
        </p:nvSpPr>
        <p:spPr bwMode="auto">
          <a:xfrm>
            <a:off x="6211888" y="4643438"/>
            <a:ext cx="115887" cy="38100"/>
          </a:xfrm>
          <a:custGeom>
            <a:avLst/>
            <a:gdLst>
              <a:gd name="T0" fmla="*/ 2147483646 w 220"/>
              <a:gd name="T1" fmla="*/ 2147483646 h 72"/>
              <a:gd name="T2" fmla="*/ 2147483646 w 220"/>
              <a:gd name="T3" fmla="*/ 2147483646 h 72"/>
              <a:gd name="T4" fmla="*/ 2147483646 w 220"/>
              <a:gd name="T5" fmla="*/ 0 h 72"/>
              <a:gd name="T6" fmla="*/ 2147483646 w 220"/>
              <a:gd name="T7" fmla="*/ 2147483646 h 72"/>
              <a:gd name="T8" fmla="*/ 2147483646 w 220"/>
              <a:gd name="T9" fmla="*/ 2147483646 h 72"/>
              <a:gd name="T10" fmla="*/ 0 w 220"/>
              <a:gd name="T11" fmla="*/ 2147483646 h 72"/>
              <a:gd name="T12" fmla="*/ 0 w 220"/>
              <a:gd name="T13" fmla="*/ 2147483646 h 72"/>
              <a:gd name="T14" fmla="*/ 2147483646 w 220"/>
              <a:gd name="T15" fmla="*/ 2147483646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0" h="72">
                <a:moveTo>
                  <a:pt x="220" y="56"/>
                </a:moveTo>
                <a:lnTo>
                  <a:pt x="220" y="8"/>
                </a:lnTo>
                <a:lnTo>
                  <a:pt x="11" y="0"/>
                </a:lnTo>
                <a:lnTo>
                  <a:pt x="12" y="12"/>
                </a:lnTo>
                <a:lnTo>
                  <a:pt x="12" y="59"/>
                </a:lnTo>
                <a:lnTo>
                  <a:pt x="0" y="59"/>
                </a:lnTo>
                <a:lnTo>
                  <a:pt x="0" y="72"/>
                </a:lnTo>
                <a:lnTo>
                  <a:pt x="35"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8" name="Freeform 1217"/>
          <p:cNvSpPr>
            <a:spLocks/>
          </p:cNvSpPr>
          <p:nvPr/>
        </p:nvSpPr>
        <p:spPr bwMode="auto">
          <a:xfrm>
            <a:off x="6227763" y="4654550"/>
            <a:ext cx="77787" cy="17463"/>
          </a:xfrm>
          <a:custGeom>
            <a:avLst/>
            <a:gdLst>
              <a:gd name="T0" fmla="*/ 0 w 148"/>
              <a:gd name="T1" fmla="*/ 2147483646 h 35"/>
              <a:gd name="T2" fmla="*/ 2147483646 w 148"/>
              <a:gd name="T3" fmla="*/ 2147483646 h 35"/>
              <a:gd name="T4" fmla="*/ 2147483646 w 148"/>
              <a:gd name="T5" fmla="*/ 2147483646 h 35"/>
              <a:gd name="T6" fmla="*/ 2147483646 w 148"/>
              <a:gd name="T7" fmla="*/ 2147483646 h 35"/>
              <a:gd name="T8" fmla="*/ 2147483646 w 148"/>
              <a:gd name="T9" fmla="*/ 2147483646 h 35"/>
              <a:gd name="T10" fmla="*/ 2147483646 w 148"/>
              <a:gd name="T11" fmla="*/ 2147483646 h 35"/>
              <a:gd name="T12" fmla="*/ 0 w 148"/>
              <a:gd name="T13" fmla="*/ 0 h 35"/>
              <a:gd name="T14" fmla="*/ 0 w 148"/>
              <a:gd name="T15" fmla="*/ 2147483646 h 35"/>
              <a:gd name="T16" fmla="*/ 2147483646 w 148"/>
              <a:gd name="T17" fmla="*/ 2147483646 h 35"/>
              <a:gd name="T18" fmla="*/ 2147483646 w 148"/>
              <a:gd name="T19" fmla="*/ 2147483646 h 35"/>
              <a:gd name="T20" fmla="*/ 2147483646 w 148"/>
              <a:gd name="T21" fmla="*/ 2147483646 h 35"/>
              <a:gd name="T22" fmla="*/ 2147483646 w 148"/>
              <a:gd name="T23" fmla="*/ 2147483646 h 35"/>
              <a:gd name="T24" fmla="*/ 2147483646 w 148"/>
              <a:gd name="T25" fmla="*/ 2147483646 h 35"/>
              <a:gd name="T26" fmla="*/ 2147483646 w 148"/>
              <a:gd name="T27" fmla="*/ 2147483646 h 35"/>
              <a:gd name="T28" fmla="*/ 2147483646 w 148"/>
              <a:gd name="T29" fmla="*/ 2147483646 h 35"/>
              <a:gd name="T30" fmla="*/ 2147483646 w 148"/>
              <a:gd name="T31" fmla="*/ 214748364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8" h="35">
                <a:moveTo>
                  <a:pt x="0" y="28"/>
                </a:moveTo>
                <a:lnTo>
                  <a:pt x="15" y="28"/>
                </a:lnTo>
                <a:lnTo>
                  <a:pt x="23" y="33"/>
                </a:lnTo>
                <a:lnTo>
                  <a:pt x="30" y="32"/>
                </a:lnTo>
                <a:lnTo>
                  <a:pt x="148" y="35"/>
                </a:lnTo>
                <a:lnTo>
                  <a:pt x="148" y="7"/>
                </a:lnTo>
                <a:lnTo>
                  <a:pt x="0" y="0"/>
                </a:lnTo>
                <a:lnTo>
                  <a:pt x="0" y="28"/>
                </a:lnTo>
                <a:lnTo>
                  <a:pt x="3" y="20"/>
                </a:lnTo>
                <a:lnTo>
                  <a:pt x="15" y="20"/>
                </a:lnTo>
                <a:lnTo>
                  <a:pt x="23" y="22"/>
                </a:lnTo>
                <a:lnTo>
                  <a:pt x="30" y="20"/>
                </a:lnTo>
                <a:lnTo>
                  <a:pt x="145" y="25"/>
                </a:lnTo>
                <a:lnTo>
                  <a:pt x="145" y="9"/>
                </a:lnTo>
                <a:lnTo>
                  <a:pt x="3" y="2"/>
                </a:lnTo>
                <a:lnTo>
                  <a:pt x="3"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59" name="Freeform 1218"/>
          <p:cNvSpPr>
            <a:spLocks/>
          </p:cNvSpPr>
          <p:nvPr/>
        </p:nvSpPr>
        <p:spPr bwMode="auto">
          <a:xfrm>
            <a:off x="6235700" y="4654550"/>
            <a:ext cx="7938" cy="15875"/>
          </a:xfrm>
          <a:custGeom>
            <a:avLst/>
            <a:gdLst>
              <a:gd name="T0" fmla="*/ 0 w 15"/>
              <a:gd name="T1" fmla="*/ 2147483646 h 30"/>
              <a:gd name="T2" fmla="*/ 0 w 15"/>
              <a:gd name="T3" fmla="*/ 0 h 30"/>
              <a:gd name="T4" fmla="*/ 2147483646 w 15"/>
              <a:gd name="T5" fmla="*/ 2147483646 h 30"/>
              <a:gd name="T6" fmla="*/ 2147483646 w 15"/>
              <a:gd name="T7" fmla="*/ 2147483646 h 30"/>
              <a:gd name="T8" fmla="*/ 2147483646 w 15"/>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0">
                <a:moveTo>
                  <a:pt x="0" y="26"/>
                </a:moveTo>
                <a:lnTo>
                  <a:pt x="0" y="0"/>
                </a:lnTo>
                <a:lnTo>
                  <a:pt x="8" y="5"/>
                </a:lnTo>
                <a:lnTo>
                  <a:pt x="15" y="2"/>
                </a:lnTo>
                <a:lnTo>
                  <a:pt x="15"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60" name="Line 1219"/>
          <p:cNvSpPr>
            <a:spLocks noChangeShapeType="1"/>
          </p:cNvSpPr>
          <p:nvPr/>
        </p:nvSpPr>
        <p:spPr bwMode="auto">
          <a:xfrm flipV="1">
            <a:off x="6254750" y="4656138"/>
            <a:ext cx="158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1" name="Line 1220"/>
          <p:cNvSpPr>
            <a:spLocks noChangeShapeType="1"/>
          </p:cNvSpPr>
          <p:nvPr/>
        </p:nvSpPr>
        <p:spPr bwMode="auto">
          <a:xfrm flipH="1">
            <a:off x="6218238" y="4645025"/>
            <a:ext cx="30162"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2" name="Freeform 1221"/>
          <p:cNvSpPr>
            <a:spLocks/>
          </p:cNvSpPr>
          <p:nvPr/>
        </p:nvSpPr>
        <p:spPr bwMode="auto">
          <a:xfrm>
            <a:off x="6188075" y="4630738"/>
            <a:ext cx="182563" cy="39687"/>
          </a:xfrm>
          <a:custGeom>
            <a:avLst/>
            <a:gdLst>
              <a:gd name="T0" fmla="*/ 0 w 346"/>
              <a:gd name="T1" fmla="*/ 2147483646 h 76"/>
              <a:gd name="T2" fmla="*/ 2147483646 w 346"/>
              <a:gd name="T3" fmla="*/ 0 h 76"/>
              <a:gd name="T4" fmla="*/ 2147483646 w 346"/>
              <a:gd name="T5" fmla="*/ 2147483646 h 76"/>
              <a:gd name="T6" fmla="*/ 2147483646 w 346"/>
              <a:gd name="T7" fmla="*/ 2147483646 h 76"/>
              <a:gd name="T8" fmla="*/ 2147483646 w 346"/>
              <a:gd name="T9" fmla="*/ 2147483646 h 76"/>
              <a:gd name="T10" fmla="*/ 2147483646 w 346"/>
              <a:gd name="T11" fmla="*/ 214748364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76">
                <a:moveTo>
                  <a:pt x="0" y="36"/>
                </a:moveTo>
                <a:lnTo>
                  <a:pt x="181" y="0"/>
                </a:lnTo>
                <a:lnTo>
                  <a:pt x="346" y="10"/>
                </a:lnTo>
                <a:lnTo>
                  <a:pt x="346" y="65"/>
                </a:lnTo>
                <a:lnTo>
                  <a:pt x="319" y="76"/>
                </a:lnTo>
                <a:lnTo>
                  <a:pt x="287"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63" name="Line 1222"/>
          <p:cNvSpPr>
            <a:spLocks noChangeShapeType="1"/>
          </p:cNvSpPr>
          <p:nvPr/>
        </p:nvSpPr>
        <p:spPr bwMode="auto">
          <a:xfrm flipV="1">
            <a:off x="6356350" y="4664075"/>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4" name="Freeform 1223"/>
          <p:cNvSpPr>
            <a:spLocks/>
          </p:cNvSpPr>
          <p:nvPr/>
        </p:nvSpPr>
        <p:spPr bwMode="auto">
          <a:xfrm>
            <a:off x="6188075" y="4659313"/>
            <a:ext cx="182563" cy="22225"/>
          </a:xfrm>
          <a:custGeom>
            <a:avLst/>
            <a:gdLst>
              <a:gd name="T0" fmla="*/ 2147483646 w 346"/>
              <a:gd name="T1" fmla="*/ 0 h 43"/>
              <a:gd name="T2" fmla="*/ 2147483646 w 346"/>
              <a:gd name="T3" fmla="*/ 2147483646 h 43"/>
              <a:gd name="T4" fmla="*/ 0 w 346"/>
              <a:gd name="T5" fmla="*/ 2147483646 h 43"/>
              <a:gd name="T6" fmla="*/ 0 w 346"/>
              <a:gd name="T7" fmla="*/ 2147483646 h 43"/>
              <a:gd name="T8" fmla="*/ 2147483646 w 346"/>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43">
                <a:moveTo>
                  <a:pt x="346" y="0"/>
                </a:moveTo>
                <a:lnTo>
                  <a:pt x="233" y="37"/>
                </a:lnTo>
                <a:lnTo>
                  <a:pt x="0" y="29"/>
                </a:lnTo>
                <a:lnTo>
                  <a:pt x="0" y="40"/>
                </a:lnTo>
                <a:lnTo>
                  <a:pt x="45"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65" name="Line 1224"/>
          <p:cNvSpPr>
            <a:spLocks noChangeShapeType="1"/>
          </p:cNvSpPr>
          <p:nvPr/>
        </p:nvSpPr>
        <p:spPr bwMode="auto">
          <a:xfrm flipV="1">
            <a:off x="6188075" y="4649788"/>
            <a:ext cx="1588"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6" name="Line 1225"/>
          <p:cNvSpPr>
            <a:spLocks noChangeShapeType="1"/>
          </p:cNvSpPr>
          <p:nvPr/>
        </p:nvSpPr>
        <p:spPr bwMode="auto">
          <a:xfrm flipV="1">
            <a:off x="6311900" y="4635500"/>
            <a:ext cx="5873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7" name="Freeform 1226"/>
          <p:cNvSpPr>
            <a:spLocks/>
          </p:cNvSpPr>
          <p:nvPr/>
        </p:nvSpPr>
        <p:spPr bwMode="auto">
          <a:xfrm>
            <a:off x="6294438" y="4678363"/>
            <a:ext cx="15875" cy="7937"/>
          </a:xfrm>
          <a:custGeom>
            <a:avLst/>
            <a:gdLst>
              <a:gd name="T0" fmla="*/ 2147483646 w 30"/>
              <a:gd name="T1" fmla="*/ 2147483646 h 14"/>
              <a:gd name="T2" fmla="*/ 0 w 30"/>
              <a:gd name="T3" fmla="*/ 2147483646 h 14"/>
              <a:gd name="T4" fmla="*/ 0 w 30"/>
              <a:gd name="T5" fmla="*/ 0 h 14"/>
              <a:gd name="T6" fmla="*/ 0 60000 65536"/>
              <a:gd name="T7" fmla="*/ 0 60000 65536"/>
              <a:gd name="T8" fmla="*/ 0 60000 65536"/>
            </a:gdLst>
            <a:ahLst/>
            <a:cxnLst>
              <a:cxn ang="T6">
                <a:pos x="T0" y="T1"/>
              </a:cxn>
              <a:cxn ang="T7">
                <a:pos x="T2" y="T3"/>
              </a:cxn>
              <a:cxn ang="T8">
                <a:pos x="T4" y="T5"/>
              </a:cxn>
            </a:cxnLst>
            <a:rect l="0" t="0" r="r" b="b"/>
            <a:pathLst>
              <a:path w="30" h="14">
                <a:moveTo>
                  <a:pt x="30" y="14"/>
                </a:moveTo>
                <a:lnTo>
                  <a:pt x="0" y="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68" name="Line 1227"/>
          <p:cNvSpPr>
            <a:spLocks noChangeShapeType="1"/>
          </p:cNvSpPr>
          <p:nvPr/>
        </p:nvSpPr>
        <p:spPr bwMode="auto">
          <a:xfrm>
            <a:off x="5937250" y="4681538"/>
            <a:ext cx="15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69" name="Line 1228"/>
          <p:cNvSpPr>
            <a:spLocks noChangeShapeType="1"/>
          </p:cNvSpPr>
          <p:nvPr/>
        </p:nvSpPr>
        <p:spPr bwMode="auto">
          <a:xfrm>
            <a:off x="5970588" y="5133975"/>
            <a:ext cx="1587" cy="131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70" name="Rectangle 1229"/>
          <p:cNvSpPr>
            <a:spLocks noChangeArrowheads="1"/>
          </p:cNvSpPr>
          <p:nvPr/>
        </p:nvSpPr>
        <p:spPr bwMode="auto">
          <a:xfrm>
            <a:off x="5859463" y="5267325"/>
            <a:ext cx="222250"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71" name="Rectangle 1230"/>
          <p:cNvSpPr>
            <a:spLocks noChangeArrowheads="1"/>
          </p:cNvSpPr>
          <p:nvPr/>
        </p:nvSpPr>
        <p:spPr bwMode="auto">
          <a:xfrm>
            <a:off x="7364413" y="5267325"/>
            <a:ext cx="219075"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72" name="Line 1231"/>
          <p:cNvSpPr>
            <a:spLocks noChangeShapeType="1"/>
          </p:cNvSpPr>
          <p:nvPr/>
        </p:nvSpPr>
        <p:spPr bwMode="auto">
          <a:xfrm flipV="1">
            <a:off x="7473950" y="5133975"/>
            <a:ext cx="1588" cy="131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73" name="Line 1232"/>
          <p:cNvSpPr>
            <a:spLocks noChangeShapeType="1"/>
          </p:cNvSpPr>
          <p:nvPr/>
        </p:nvSpPr>
        <p:spPr bwMode="auto">
          <a:xfrm>
            <a:off x="7826375" y="5133975"/>
            <a:ext cx="1588" cy="131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74" name="Rectangle 1233"/>
          <p:cNvSpPr>
            <a:spLocks noChangeArrowheads="1"/>
          </p:cNvSpPr>
          <p:nvPr/>
        </p:nvSpPr>
        <p:spPr bwMode="auto">
          <a:xfrm>
            <a:off x="7715250" y="5267325"/>
            <a:ext cx="220663"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75" name="Line 1234"/>
          <p:cNvSpPr>
            <a:spLocks noChangeShapeType="1"/>
          </p:cNvSpPr>
          <p:nvPr/>
        </p:nvSpPr>
        <p:spPr bwMode="auto">
          <a:xfrm>
            <a:off x="7874000" y="5432425"/>
            <a:ext cx="1588" cy="152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76" name="Freeform 1235"/>
          <p:cNvSpPr>
            <a:spLocks/>
          </p:cNvSpPr>
          <p:nvPr/>
        </p:nvSpPr>
        <p:spPr bwMode="auto">
          <a:xfrm>
            <a:off x="7521575" y="5432425"/>
            <a:ext cx="192088" cy="179388"/>
          </a:xfrm>
          <a:custGeom>
            <a:avLst/>
            <a:gdLst>
              <a:gd name="T0" fmla="*/ 2147483646 w 362"/>
              <a:gd name="T1" fmla="*/ 2147483646 h 340"/>
              <a:gd name="T2" fmla="*/ 0 w 362"/>
              <a:gd name="T3" fmla="*/ 2147483646 h 340"/>
              <a:gd name="T4" fmla="*/ 0 w 362"/>
              <a:gd name="T5" fmla="*/ 0 h 340"/>
              <a:gd name="T6" fmla="*/ 0 60000 65536"/>
              <a:gd name="T7" fmla="*/ 0 60000 65536"/>
              <a:gd name="T8" fmla="*/ 0 60000 65536"/>
            </a:gdLst>
            <a:ahLst/>
            <a:cxnLst>
              <a:cxn ang="T6">
                <a:pos x="T0" y="T1"/>
              </a:cxn>
              <a:cxn ang="T7">
                <a:pos x="T2" y="T3"/>
              </a:cxn>
              <a:cxn ang="T8">
                <a:pos x="T4" y="T5"/>
              </a:cxn>
            </a:cxnLst>
            <a:rect l="0" t="0" r="r" b="b"/>
            <a:pathLst>
              <a:path w="362" h="340">
                <a:moveTo>
                  <a:pt x="362" y="340"/>
                </a:moveTo>
                <a:lnTo>
                  <a:pt x="0" y="7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77" name="Line 1236"/>
          <p:cNvSpPr>
            <a:spLocks noChangeShapeType="1"/>
          </p:cNvSpPr>
          <p:nvPr/>
        </p:nvSpPr>
        <p:spPr bwMode="auto">
          <a:xfrm>
            <a:off x="7426325" y="5432425"/>
            <a:ext cx="1588" cy="152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378" name="Freeform 1237"/>
          <p:cNvSpPr>
            <a:spLocks/>
          </p:cNvSpPr>
          <p:nvPr/>
        </p:nvSpPr>
        <p:spPr bwMode="auto">
          <a:xfrm>
            <a:off x="7585075" y="5432425"/>
            <a:ext cx="192088" cy="179388"/>
          </a:xfrm>
          <a:custGeom>
            <a:avLst/>
            <a:gdLst>
              <a:gd name="T0" fmla="*/ 0 w 362"/>
              <a:gd name="T1" fmla="*/ 2147483646 h 340"/>
              <a:gd name="T2" fmla="*/ 2147483646 w 362"/>
              <a:gd name="T3" fmla="*/ 2147483646 h 340"/>
              <a:gd name="T4" fmla="*/ 2147483646 w 362"/>
              <a:gd name="T5" fmla="*/ 0 h 340"/>
              <a:gd name="T6" fmla="*/ 0 60000 65536"/>
              <a:gd name="T7" fmla="*/ 0 60000 65536"/>
              <a:gd name="T8" fmla="*/ 0 60000 65536"/>
            </a:gdLst>
            <a:ahLst/>
            <a:cxnLst>
              <a:cxn ang="T6">
                <a:pos x="T0" y="T1"/>
              </a:cxn>
              <a:cxn ang="T7">
                <a:pos x="T2" y="T3"/>
              </a:cxn>
              <a:cxn ang="T8">
                <a:pos x="T4" y="T5"/>
              </a:cxn>
            </a:cxnLst>
            <a:rect l="0" t="0" r="r" b="b"/>
            <a:pathLst>
              <a:path w="362" h="340">
                <a:moveTo>
                  <a:pt x="0" y="340"/>
                </a:moveTo>
                <a:lnTo>
                  <a:pt x="362" y="78"/>
                </a:lnTo>
                <a:lnTo>
                  <a:pt x="36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79" name="Rectangle 1238"/>
          <p:cNvSpPr>
            <a:spLocks noChangeArrowheads="1"/>
          </p:cNvSpPr>
          <p:nvPr/>
        </p:nvSpPr>
        <p:spPr bwMode="auto">
          <a:xfrm>
            <a:off x="8020050" y="3225800"/>
            <a:ext cx="220663"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80" name="Rectangle 1239"/>
          <p:cNvSpPr>
            <a:spLocks noChangeArrowheads="1"/>
          </p:cNvSpPr>
          <p:nvPr/>
        </p:nvSpPr>
        <p:spPr bwMode="auto">
          <a:xfrm>
            <a:off x="8402638" y="3225800"/>
            <a:ext cx="220662"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381" name="Freeform 1240"/>
          <p:cNvSpPr>
            <a:spLocks/>
          </p:cNvSpPr>
          <p:nvPr/>
        </p:nvSpPr>
        <p:spPr bwMode="auto">
          <a:xfrm>
            <a:off x="3656013" y="4975225"/>
            <a:ext cx="49212" cy="28575"/>
          </a:xfrm>
          <a:custGeom>
            <a:avLst/>
            <a:gdLst>
              <a:gd name="T0" fmla="*/ 2147483646 w 93"/>
              <a:gd name="T1" fmla="*/ 2147483646 h 52"/>
              <a:gd name="T2" fmla="*/ 2147483646 w 93"/>
              <a:gd name="T3" fmla="*/ 0 h 52"/>
              <a:gd name="T4" fmla="*/ 0 w 93"/>
              <a:gd name="T5" fmla="*/ 2147483646 h 52"/>
              <a:gd name="T6" fmla="*/ 2147483646 w 93"/>
              <a:gd name="T7" fmla="*/ 2147483646 h 52"/>
              <a:gd name="T8" fmla="*/ 2147483646 w 93"/>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52">
                <a:moveTo>
                  <a:pt x="93" y="1"/>
                </a:moveTo>
                <a:lnTo>
                  <a:pt x="63" y="0"/>
                </a:lnTo>
                <a:lnTo>
                  <a:pt x="0" y="51"/>
                </a:lnTo>
                <a:lnTo>
                  <a:pt x="30" y="52"/>
                </a:lnTo>
                <a:lnTo>
                  <a:pt x="93"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2" name="Freeform 1241"/>
          <p:cNvSpPr>
            <a:spLocks/>
          </p:cNvSpPr>
          <p:nvPr/>
        </p:nvSpPr>
        <p:spPr bwMode="auto">
          <a:xfrm>
            <a:off x="1868488" y="4983163"/>
            <a:ext cx="58737" cy="26987"/>
          </a:xfrm>
          <a:custGeom>
            <a:avLst/>
            <a:gdLst>
              <a:gd name="T0" fmla="*/ 2147483646 w 111"/>
              <a:gd name="T1" fmla="*/ 2147483646 h 51"/>
              <a:gd name="T2" fmla="*/ 2147483646 w 111"/>
              <a:gd name="T3" fmla="*/ 0 h 51"/>
              <a:gd name="T4" fmla="*/ 0 w 111"/>
              <a:gd name="T5" fmla="*/ 2147483646 h 51"/>
              <a:gd name="T6" fmla="*/ 2147483646 w 111"/>
              <a:gd name="T7" fmla="*/ 2147483646 h 51"/>
              <a:gd name="T8" fmla="*/ 2147483646 w 111"/>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51">
                <a:moveTo>
                  <a:pt x="111" y="3"/>
                </a:moveTo>
                <a:lnTo>
                  <a:pt x="35" y="0"/>
                </a:lnTo>
                <a:lnTo>
                  <a:pt x="0" y="47"/>
                </a:lnTo>
                <a:lnTo>
                  <a:pt x="77" y="51"/>
                </a:lnTo>
                <a:lnTo>
                  <a:pt x="111"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3" name="Freeform 1242"/>
          <p:cNvSpPr>
            <a:spLocks/>
          </p:cNvSpPr>
          <p:nvPr/>
        </p:nvSpPr>
        <p:spPr bwMode="auto">
          <a:xfrm>
            <a:off x="1717675" y="4976813"/>
            <a:ext cx="153988" cy="30162"/>
          </a:xfrm>
          <a:custGeom>
            <a:avLst/>
            <a:gdLst>
              <a:gd name="T0" fmla="*/ 2147483646 w 291"/>
              <a:gd name="T1" fmla="*/ 2147483646 h 57"/>
              <a:gd name="T2" fmla="*/ 2147483646 w 291"/>
              <a:gd name="T3" fmla="*/ 0 h 57"/>
              <a:gd name="T4" fmla="*/ 0 w 291"/>
              <a:gd name="T5" fmla="*/ 2147483646 h 57"/>
              <a:gd name="T6" fmla="*/ 2147483646 w 291"/>
              <a:gd name="T7" fmla="*/ 2147483646 h 57"/>
              <a:gd name="T8" fmla="*/ 2147483646 w 291"/>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57">
                <a:moveTo>
                  <a:pt x="291" y="9"/>
                </a:moveTo>
                <a:lnTo>
                  <a:pt x="62" y="0"/>
                </a:lnTo>
                <a:lnTo>
                  <a:pt x="0" y="49"/>
                </a:lnTo>
                <a:lnTo>
                  <a:pt x="255" y="57"/>
                </a:lnTo>
                <a:lnTo>
                  <a:pt x="291" y="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4" name="Freeform 1243"/>
          <p:cNvSpPr>
            <a:spLocks/>
          </p:cNvSpPr>
          <p:nvPr/>
        </p:nvSpPr>
        <p:spPr bwMode="auto">
          <a:xfrm>
            <a:off x="1866900" y="4930775"/>
            <a:ext cx="68263" cy="22225"/>
          </a:xfrm>
          <a:custGeom>
            <a:avLst/>
            <a:gdLst>
              <a:gd name="T0" fmla="*/ 0 w 129"/>
              <a:gd name="T1" fmla="*/ 2147483646 h 40"/>
              <a:gd name="T2" fmla="*/ 2147483646 w 129"/>
              <a:gd name="T3" fmla="*/ 2147483646 h 40"/>
              <a:gd name="T4" fmla="*/ 2147483646 w 129"/>
              <a:gd name="T5" fmla="*/ 2147483646 h 40"/>
              <a:gd name="T6" fmla="*/ 2147483646 w 129"/>
              <a:gd name="T7" fmla="*/ 2147483646 h 40"/>
              <a:gd name="T8" fmla="*/ 2147483646 w 129"/>
              <a:gd name="T9" fmla="*/ 2147483646 h 40"/>
              <a:gd name="T10" fmla="*/ 2147483646 w 129"/>
              <a:gd name="T11" fmla="*/ 2147483646 h 40"/>
              <a:gd name="T12" fmla="*/ 2147483646 w 129"/>
              <a:gd name="T13" fmla="*/ 2147483646 h 40"/>
              <a:gd name="T14" fmla="*/ 2147483646 w 129"/>
              <a:gd name="T15" fmla="*/ 2147483646 h 40"/>
              <a:gd name="T16" fmla="*/ 2147483646 w 129"/>
              <a:gd name="T17" fmla="*/ 2147483646 h 40"/>
              <a:gd name="T18" fmla="*/ 2147483646 w 129"/>
              <a:gd name="T19" fmla="*/ 2147483646 h 40"/>
              <a:gd name="T20" fmla="*/ 2147483646 w 129"/>
              <a:gd name="T21" fmla="*/ 2147483646 h 40"/>
              <a:gd name="T22" fmla="*/ 2147483646 w 129"/>
              <a:gd name="T23" fmla="*/ 2147483646 h 40"/>
              <a:gd name="T24" fmla="*/ 2147483646 w 129"/>
              <a:gd name="T25" fmla="*/ 2147483646 h 40"/>
              <a:gd name="T26" fmla="*/ 2147483646 w 129"/>
              <a:gd name="T27" fmla="*/ 2147483646 h 40"/>
              <a:gd name="T28" fmla="*/ 2147483646 w 129"/>
              <a:gd name="T29" fmla="*/ 2147483646 h 40"/>
              <a:gd name="T30" fmla="*/ 2147483646 w 129"/>
              <a:gd name="T31" fmla="*/ 2147483646 h 40"/>
              <a:gd name="T32" fmla="*/ 2147483646 w 129"/>
              <a:gd name="T33" fmla="*/ 2147483646 h 40"/>
              <a:gd name="T34" fmla="*/ 2147483646 w 129"/>
              <a:gd name="T35" fmla="*/ 2147483646 h 40"/>
              <a:gd name="T36" fmla="*/ 2147483646 w 129"/>
              <a:gd name="T37" fmla="*/ 2147483646 h 40"/>
              <a:gd name="T38" fmla="*/ 2147483646 w 129"/>
              <a:gd name="T39" fmla="*/ 2147483646 h 40"/>
              <a:gd name="T40" fmla="*/ 2147483646 w 129"/>
              <a:gd name="T41" fmla="*/ 2147483646 h 40"/>
              <a:gd name="T42" fmla="*/ 2147483646 w 129"/>
              <a:gd name="T43" fmla="*/ 2147483646 h 40"/>
              <a:gd name="T44" fmla="*/ 2147483646 w 129"/>
              <a:gd name="T45" fmla="*/ 2147483646 h 40"/>
              <a:gd name="T46" fmla="*/ 2147483646 w 129"/>
              <a:gd name="T47" fmla="*/ 2147483646 h 40"/>
              <a:gd name="T48" fmla="*/ 2147483646 w 129"/>
              <a:gd name="T49" fmla="*/ 2147483646 h 40"/>
              <a:gd name="T50" fmla="*/ 2147483646 w 129"/>
              <a:gd name="T51" fmla="*/ 2147483646 h 40"/>
              <a:gd name="T52" fmla="*/ 2147483646 w 129"/>
              <a:gd name="T53" fmla="*/ 2147483646 h 40"/>
              <a:gd name="T54" fmla="*/ 2147483646 w 129"/>
              <a:gd name="T55" fmla="*/ 2147483646 h 40"/>
              <a:gd name="T56" fmla="*/ 2147483646 w 129"/>
              <a:gd name="T57" fmla="*/ 2147483646 h 40"/>
              <a:gd name="T58" fmla="*/ 2147483646 w 129"/>
              <a:gd name="T59" fmla="*/ 2147483646 h 40"/>
              <a:gd name="T60" fmla="*/ 2147483646 w 129"/>
              <a:gd name="T61" fmla="*/ 2147483646 h 40"/>
              <a:gd name="T62" fmla="*/ 2147483646 w 129"/>
              <a:gd name="T63" fmla="*/ 2147483646 h 40"/>
              <a:gd name="T64" fmla="*/ 2147483646 w 129"/>
              <a:gd name="T65" fmla="*/ 2147483646 h 40"/>
              <a:gd name="T66" fmla="*/ 2147483646 w 129"/>
              <a:gd name="T67" fmla="*/ 2147483646 h 40"/>
              <a:gd name="T68" fmla="*/ 2147483646 w 129"/>
              <a:gd name="T69" fmla="*/ 2147483646 h 40"/>
              <a:gd name="T70" fmla="*/ 2147483646 w 129"/>
              <a:gd name="T71" fmla="*/ 2147483646 h 40"/>
              <a:gd name="T72" fmla="*/ 2147483646 w 129"/>
              <a:gd name="T73" fmla="*/ 2147483646 h 40"/>
              <a:gd name="T74" fmla="*/ 2147483646 w 129"/>
              <a:gd name="T75" fmla="*/ 2147483646 h 40"/>
              <a:gd name="T76" fmla="*/ 2147483646 w 129"/>
              <a:gd name="T77" fmla="*/ 2147483646 h 40"/>
              <a:gd name="T78" fmla="*/ 2147483646 w 129"/>
              <a:gd name="T79" fmla="*/ 2147483646 h 40"/>
              <a:gd name="T80" fmla="*/ 2147483646 w 129"/>
              <a:gd name="T81" fmla="*/ 2147483646 h 40"/>
              <a:gd name="T82" fmla="*/ 2147483646 w 129"/>
              <a:gd name="T83" fmla="*/ 2147483646 h 40"/>
              <a:gd name="T84" fmla="*/ 2147483646 w 129"/>
              <a:gd name="T85" fmla="*/ 2147483646 h 40"/>
              <a:gd name="T86" fmla="*/ 2147483646 w 129"/>
              <a:gd name="T87" fmla="*/ 2147483646 h 40"/>
              <a:gd name="T88" fmla="*/ 2147483646 w 129"/>
              <a:gd name="T89" fmla="*/ 2147483646 h 40"/>
              <a:gd name="T90" fmla="*/ 2147483646 w 129"/>
              <a:gd name="T91" fmla="*/ 2147483646 h 40"/>
              <a:gd name="T92" fmla="*/ 2147483646 w 129"/>
              <a:gd name="T93" fmla="*/ 2147483646 h 40"/>
              <a:gd name="T94" fmla="*/ 2147483646 w 129"/>
              <a:gd name="T95" fmla="*/ 2147483646 h 40"/>
              <a:gd name="T96" fmla="*/ 2147483646 w 129"/>
              <a:gd name="T97" fmla="*/ 2147483646 h 40"/>
              <a:gd name="T98" fmla="*/ 2147483646 w 129"/>
              <a:gd name="T99" fmla="*/ 2147483646 h 40"/>
              <a:gd name="T100" fmla="*/ 2147483646 w 129"/>
              <a:gd name="T101" fmla="*/ 2147483646 h 40"/>
              <a:gd name="T102" fmla="*/ 2147483646 w 129"/>
              <a:gd name="T103" fmla="*/ 2147483646 h 40"/>
              <a:gd name="T104" fmla="*/ 2147483646 w 129"/>
              <a:gd name="T105" fmla="*/ 2147483646 h 40"/>
              <a:gd name="T106" fmla="*/ 2147483646 w 129"/>
              <a:gd name="T107" fmla="*/ 2147483646 h 40"/>
              <a:gd name="T108" fmla="*/ 2147483646 w 129"/>
              <a:gd name="T109" fmla="*/ 2147483646 h 40"/>
              <a:gd name="T110" fmla="*/ 2147483646 w 129"/>
              <a:gd name="T111" fmla="*/ 2147483646 h 40"/>
              <a:gd name="T112" fmla="*/ 2147483646 w 129"/>
              <a:gd name="T113" fmla="*/ 2147483646 h 40"/>
              <a:gd name="T114" fmla="*/ 2147483646 w 129"/>
              <a:gd name="T115" fmla="*/ 2147483646 h 40"/>
              <a:gd name="T116" fmla="*/ 2147483646 w 129"/>
              <a:gd name="T117" fmla="*/ 2147483646 h 40"/>
              <a:gd name="T118" fmla="*/ 2147483646 w 129"/>
              <a:gd name="T119" fmla="*/ 2147483646 h 40"/>
              <a:gd name="T120" fmla="*/ 2147483646 w 129"/>
              <a:gd name="T121" fmla="*/ 2147483646 h 40"/>
              <a:gd name="T122" fmla="*/ 2147483646 w 129"/>
              <a:gd name="T123" fmla="*/ 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9" h="40">
                <a:moveTo>
                  <a:pt x="0" y="40"/>
                </a:moveTo>
                <a:lnTo>
                  <a:pt x="1" y="40"/>
                </a:lnTo>
                <a:lnTo>
                  <a:pt x="2" y="40"/>
                </a:lnTo>
                <a:lnTo>
                  <a:pt x="3" y="40"/>
                </a:lnTo>
                <a:lnTo>
                  <a:pt x="4" y="40"/>
                </a:lnTo>
                <a:lnTo>
                  <a:pt x="8" y="40"/>
                </a:lnTo>
                <a:lnTo>
                  <a:pt x="9" y="38"/>
                </a:lnTo>
                <a:lnTo>
                  <a:pt x="10" y="38"/>
                </a:lnTo>
                <a:lnTo>
                  <a:pt x="12" y="38"/>
                </a:lnTo>
                <a:lnTo>
                  <a:pt x="14" y="38"/>
                </a:lnTo>
                <a:lnTo>
                  <a:pt x="15" y="38"/>
                </a:lnTo>
                <a:lnTo>
                  <a:pt x="16" y="38"/>
                </a:lnTo>
                <a:lnTo>
                  <a:pt x="18" y="38"/>
                </a:lnTo>
                <a:lnTo>
                  <a:pt x="19" y="38"/>
                </a:lnTo>
                <a:lnTo>
                  <a:pt x="22" y="36"/>
                </a:lnTo>
                <a:lnTo>
                  <a:pt x="24" y="36"/>
                </a:lnTo>
                <a:lnTo>
                  <a:pt x="26" y="36"/>
                </a:lnTo>
                <a:lnTo>
                  <a:pt x="28" y="36"/>
                </a:lnTo>
                <a:lnTo>
                  <a:pt x="30" y="36"/>
                </a:lnTo>
                <a:lnTo>
                  <a:pt x="32" y="35"/>
                </a:lnTo>
                <a:lnTo>
                  <a:pt x="37" y="35"/>
                </a:lnTo>
                <a:lnTo>
                  <a:pt x="39" y="35"/>
                </a:lnTo>
                <a:lnTo>
                  <a:pt x="44" y="34"/>
                </a:lnTo>
                <a:lnTo>
                  <a:pt x="49" y="34"/>
                </a:lnTo>
                <a:lnTo>
                  <a:pt x="54" y="33"/>
                </a:lnTo>
                <a:lnTo>
                  <a:pt x="58" y="33"/>
                </a:lnTo>
                <a:lnTo>
                  <a:pt x="63" y="32"/>
                </a:lnTo>
                <a:lnTo>
                  <a:pt x="69" y="30"/>
                </a:lnTo>
                <a:lnTo>
                  <a:pt x="75" y="30"/>
                </a:lnTo>
                <a:lnTo>
                  <a:pt x="79" y="29"/>
                </a:lnTo>
                <a:lnTo>
                  <a:pt x="82" y="27"/>
                </a:lnTo>
                <a:lnTo>
                  <a:pt x="89" y="27"/>
                </a:lnTo>
                <a:lnTo>
                  <a:pt x="91" y="26"/>
                </a:lnTo>
                <a:lnTo>
                  <a:pt x="93" y="26"/>
                </a:lnTo>
                <a:lnTo>
                  <a:pt x="96" y="24"/>
                </a:lnTo>
                <a:lnTo>
                  <a:pt x="98" y="24"/>
                </a:lnTo>
                <a:lnTo>
                  <a:pt x="99" y="23"/>
                </a:lnTo>
                <a:lnTo>
                  <a:pt x="104" y="23"/>
                </a:lnTo>
                <a:lnTo>
                  <a:pt x="105" y="23"/>
                </a:lnTo>
                <a:lnTo>
                  <a:pt x="107" y="22"/>
                </a:lnTo>
                <a:lnTo>
                  <a:pt x="108" y="22"/>
                </a:lnTo>
                <a:lnTo>
                  <a:pt x="110" y="21"/>
                </a:lnTo>
                <a:lnTo>
                  <a:pt x="111" y="21"/>
                </a:lnTo>
                <a:lnTo>
                  <a:pt x="113" y="20"/>
                </a:lnTo>
                <a:lnTo>
                  <a:pt x="115" y="20"/>
                </a:lnTo>
                <a:lnTo>
                  <a:pt x="116" y="18"/>
                </a:lnTo>
                <a:lnTo>
                  <a:pt x="119" y="16"/>
                </a:lnTo>
                <a:lnTo>
                  <a:pt x="120" y="16"/>
                </a:lnTo>
                <a:lnTo>
                  <a:pt x="120" y="14"/>
                </a:lnTo>
                <a:lnTo>
                  <a:pt x="121" y="14"/>
                </a:lnTo>
                <a:lnTo>
                  <a:pt x="122" y="13"/>
                </a:lnTo>
                <a:lnTo>
                  <a:pt x="122" y="12"/>
                </a:lnTo>
                <a:lnTo>
                  <a:pt x="125" y="12"/>
                </a:lnTo>
                <a:lnTo>
                  <a:pt x="125" y="10"/>
                </a:lnTo>
                <a:lnTo>
                  <a:pt x="126" y="9"/>
                </a:lnTo>
                <a:lnTo>
                  <a:pt x="126" y="8"/>
                </a:lnTo>
                <a:lnTo>
                  <a:pt x="128" y="7"/>
                </a:lnTo>
                <a:lnTo>
                  <a:pt x="128" y="4"/>
                </a:lnTo>
                <a:lnTo>
                  <a:pt x="128" y="3"/>
                </a:lnTo>
                <a:lnTo>
                  <a:pt x="129" y="2"/>
                </a:lnTo>
                <a:lnTo>
                  <a:pt x="129" y="1"/>
                </a:lnTo>
                <a:lnTo>
                  <a:pt x="12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5" name="Freeform 1244"/>
          <p:cNvSpPr>
            <a:spLocks/>
          </p:cNvSpPr>
          <p:nvPr/>
        </p:nvSpPr>
        <p:spPr bwMode="auto">
          <a:xfrm>
            <a:off x="1789113" y="4929188"/>
            <a:ext cx="146050" cy="30162"/>
          </a:xfrm>
          <a:custGeom>
            <a:avLst/>
            <a:gdLst>
              <a:gd name="T0" fmla="*/ 2147483646 w 277"/>
              <a:gd name="T1" fmla="*/ 2147483646 h 57"/>
              <a:gd name="T2" fmla="*/ 2147483646 w 277"/>
              <a:gd name="T3" fmla="*/ 2147483646 h 57"/>
              <a:gd name="T4" fmla="*/ 2147483646 w 277"/>
              <a:gd name="T5" fmla="*/ 2147483646 h 57"/>
              <a:gd name="T6" fmla="*/ 2147483646 w 277"/>
              <a:gd name="T7" fmla="*/ 2147483646 h 57"/>
              <a:gd name="T8" fmla="*/ 2147483646 w 277"/>
              <a:gd name="T9" fmla="*/ 2147483646 h 57"/>
              <a:gd name="T10" fmla="*/ 2147483646 w 277"/>
              <a:gd name="T11" fmla="*/ 2147483646 h 57"/>
              <a:gd name="T12" fmla="*/ 2147483646 w 277"/>
              <a:gd name="T13" fmla="*/ 2147483646 h 57"/>
              <a:gd name="T14" fmla="*/ 2147483646 w 277"/>
              <a:gd name="T15" fmla="*/ 2147483646 h 57"/>
              <a:gd name="T16" fmla="*/ 2147483646 w 277"/>
              <a:gd name="T17" fmla="*/ 2147483646 h 57"/>
              <a:gd name="T18" fmla="*/ 2147483646 w 277"/>
              <a:gd name="T19" fmla="*/ 2147483646 h 57"/>
              <a:gd name="T20" fmla="*/ 2147483646 w 277"/>
              <a:gd name="T21" fmla="*/ 2147483646 h 57"/>
              <a:gd name="T22" fmla="*/ 2147483646 w 277"/>
              <a:gd name="T23" fmla="*/ 2147483646 h 57"/>
              <a:gd name="T24" fmla="*/ 2147483646 w 277"/>
              <a:gd name="T25" fmla="*/ 2147483646 h 57"/>
              <a:gd name="T26" fmla="*/ 2147483646 w 277"/>
              <a:gd name="T27" fmla="*/ 2147483646 h 57"/>
              <a:gd name="T28" fmla="*/ 2147483646 w 277"/>
              <a:gd name="T29" fmla="*/ 2147483646 h 57"/>
              <a:gd name="T30" fmla="*/ 2147483646 w 277"/>
              <a:gd name="T31" fmla="*/ 2147483646 h 57"/>
              <a:gd name="T32" fmla="*/ 2147483646 w 277"/>
              <a:gd name="T33" fmla="*/ 2147483646 h 57"/>
              <a:gd name="T34" fmla="*/ 2147483646 w 277"/>
              <a:gd name="T35" fmla="*/ 2147483646 h 57"/>
              <a:gd name="T36" fmla="*/ 2147483646 w 277"/>
              <a:gd name="T37" fmla="*/ 2147483646 h 57"/>
              <a:gd name="T38" fmla="*/ 2147483646 w 277"/>
              <a:gd name="T39" fmla="*/ 2147483646 h 57"/>
              <a:gd name="T40" fmla="*/ 2147483646 w 277"/>
              <a:gd name="T41" fmla="*/ 2147483646 h 57"/>
              <a:gd name="T42" fmla="*/ 0 w 277"/>
              <a:gd name="T43" fmla="*/ 2147483646 h 57"/>
              <a:gd name="T44" fmla="*/ 2147483646 w 277"/>
              <a:gd name="T45" fmla="*/ 2147483646 h 57"/>
              <a:gd name="T46" fmla="*/ 2147483646 w 277"/>
              <a:gd name="T47" fmla="*/ 2147483646 h 57"/>
              <a:gd name="T48" fmla="*/ 2147483646 w 277"/>
              <a:gd name="T49" fmla="*/ 2147483646 h 57"/>
              <a:gd name="T50" fmla="*/ 2147483646 w 277"/>
              <a:gd name="T51" fmla="*/ 2147483646 h 57"/>
              <a:gd name="T52" fmla="*/ 2147483646 w 277"/>
              <a:gd name="T53" fmla="*/ 2147483646 h 57"/>
              <a:gd name="T54" fmla="*/ 2147483646 w 277"/>
              <a:gd name="T55" fmla="*/ 2147483646 h 57"/>
              <a:gd name="T56" fmla="*/ 2147483646 w 277"/>
              <a:gd name="T57" fmla="*/ 2147483646 h 57"/>
              <a:gd name="T58" fmla="*/ 2147483646 w 277"/>
              <a:gd name="T59" fmla="*/ 2147483646 h 57"/>
              <a:gd name="T60" fmla="*/ 2147483646 w 277"/>
              <a:gd name="T61" fmla="*/ 2147483646 h 57"/>
              <a:gd name="T62" fmla="*/ 2147483646 w 277"/>
              <a:gd name="T63" fmla="*/ 2147483646 h 57"/>
              <a:gd name="T64" fmla="*/ 2147483646 w 277"/>
              <a:gd name="T65" fmla="*/ 2147483646 h 57"/>
              <a:gd name="T66" fmla="*/ 2147483646 w 277"/>
              <a:gd name="T67" fmla="*/ 2147483646 h 57"/>
              <a:gd name="T68" fmla="*/ 2147483646 w 277"/>
              <a:gd name="T69" fmla="*/ 2147483646 h 57"/>
              <a:gd name="T70" fmla="*/ 2147483646 w 277"/>
              <a:gd name="T71" fmla="*/ 2147483646 h 57"/>
              <a:gd name="T72" fmla="*/ 2147483646 w 277"/>
              <a:gd name="T73" fmla="*/ 2147483646 h 57"/>
              <a:gd name="T74" fmla="*/ 2147483646 w 277"/>
              <a:gd name="T75" fmla="*/ 2147483646 h 57"/>
              <a:gd name="T76" fmla="*/ 2147483646 w 277"/>
              <a:gd name="T77" fmla="*/ 2147483646 h 57"/>
              <a:gd name="T78" fmla="*/ 2147483646 w 277"/>
              <a:gd name="T79" fmla="*/ 2147483646 h 57"/>
              <a:gd name="T80" fmla="*/ 2147483646 w 277"/>
              <a:gd name="T81" fmla="*/ 2147483646 h 57"/>
              <a:gd name="T82" fmla="*/ 2147483646 w 277"/>
              <a:gd name="T83" fmla="*/ 2147483646 h 57"/>
              <a:gd name="T84" fmla="*/ 2147483646 w 277"/>
              <a:gd name="T85" fmla="*/ 2147483646 h 57"/>
              <a:gd name="T86" fmla="*/ 2147483646 w 277"/>
              <a:gd name="T87" fmla="*/ 2147483646 h 57"/>
              <a:gd name="T88" fmla="*/ 2147483646 w 277"/>
              <a:gd name="T89" fmla="*/ 2147483646 h 57"/>
              <a:gd name="T90" fmla="*/ 2147483646 w 277"/>
              <a:gd name="T91" fmla="*/ 2147483646 h 57"/>
              <a:gd name="T92" fmla="*/ 2147483646 w 277"/>
              <a:gd name="T93" fmla="*/ 2147483646 h 57"/>
              <a:gd name="T94" fmla="*/ 2147483646 w 277"/>
              <a:gd name="T95" fmla="*/ 2147483646 h 57"/>
              <a:gd name="T96" fmla="*/ 2147483646 w 277"/>
              <a:gd name="T97" fmla="*/ 2147483646 h 57"/>
              <a:gd name="T98" fmla="*/ 2147483646 w 277"/>
              <a:gd name="T99" fmla="*/ 2147483646 h 57"/>
              <a:gd name="T100" fmla="*/ 2147483646 w 277"/>
              <a:gd name="T101" fmla="*/ 2147483646 h 57"/>
              <a:gd name="T102" fmla="*/ 2147483646 w 277"/>
              <a:gd name="T103" fmla="*/ 2147483646 h 57"/>
              <a:gd name="T104" fmla="*/ 2147483646 w 277"/>
              <a:gd name="T105" fmla="*/ 2147483646 h 57"/>
              <a:gd name="T106" fmla="*/ 2147483646 w 277"/>
              <a:gd name="T107" fmla="*/ 2147483646 h 57"/>
              <a:gd name="T108" fmla="*/ 2147483646 w 277"/>
              <a:gd name="T109" fmla="*/ 2147483646 h 57"/>
              <a:gd name="T110" fmla="*/ 2147483646 w 277"/>
              <a:gd name="T111" fmla="*/ 2147483646 h 57"/>
              <a:gd name="T112" fmla="*/ 2147483646 w 277"/>
              <a:gd name="T113" fmla="*/ 2147483646 h 57"/>
              <a:gd name="T114" fmla="*/ 2147483646 w 277"/>
              <a:gd name="T115" fmla="*/ 2147483646 h 57"/>
              <a:gd name="T116" fmla="*/ 2147483646 w 277"/>
              <a:gd name="T117" fmla="*/ 2147483646 h 57"/>
              <a:gd name="T118" fmla="*/ 2147483646 w 277"/>
              <a:gd name="T119" fmla="*/ 2147483646 h 57"/>
              <a:gd name="T120" fmla="*/ 2147483646 w 277"/>
              <a:gd name="T121" fmla="*/ 2147483646 h 57"/>
              <a:gd name="T122" fmla="*/ 2147483646 w 277"/>
              <a:gd name="T123" fmla="*/ 2147483646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7" h="57">
                <a:moveTo>
                  <a:pt x="146" y="45"/>
                </a:moveTo>
                <a:lnTo>
                  <a:pt x="143" y="45"/>
                </a:lnTo>
                <a:lnTo>
                  <a:pt x="142" y="45"/>
                </a:lnTo>
                <a:lnTo>
                  <a:pt x="141" y="45"/>
                </a:lnTo>
                <a:lnTo>
                  <a:pt x="140" y="45"/>
                </a:lnTo>
                <a:lnTo>
                  <a:pt x="137" y="45"/>
                </a:lnTo>
                <a:lnTo>
                  <a:pt x="135" y="45"/>
                </a:lnTo>
                <a:lnTo>
                  <a:pt x="134" y="45"/>
                </a:lnTo>
                <a:lnTo>
                  <a:pt x="132" y="45"/>
                </a:lnTo>
                <a:lnTo>
                  <a:pt x="131" y="45"/>
                </a:lnTo>
                <a:lnTo>
                  <a:pt x="128" y="45"/>
                </a:lnTo>
                <a:lnTo>
                  <a:pt x="126" y="45"/>
                </a:lnTo>
                <a:lnTo>
                  <a:pt x="123" y="45"/>
                </a:lnTo>
                <a:lnTo>
                  <a:pt x="120" y="45"/>
                </a:lnTo>
                <a:lnTo>
                  <a:pt x="118" y="45"/>
                </a:lnTo>
                <a:lnTo>
                  <a:pt x="114" y="45"/>
                </a:lnTo>
                <a:lnTo>
                  <a:pt x="113" y="45"/>
                </a:lnTo>
                <a:lnTo>
                  <a:pt x="109" y="45"/>
                </a:lnTo>
                <a:lnTo>
                  <a:pt x="108" y="45"/>
                </a:lnTo>
                <a:lnTo>
                  <a:pt x="106" y="45"/>
                </a:lnTo>
                <a:lnTo>
                  <a:pt x="103" y="45"/>
                </a:lnTo>
                <a:lnTo>
                  <a:pt x="102" y="45"/>
                </a:lnTo>
                <a:lnTo>
                  <a:pt x="101" y="45"/>
                </a:lnTo>
                <a:lnTo>
                  <a:pt x="97" y="45"/>
                </a:lnTo>
                <a:lnTo>
                  <a:pt x="96" y="45"/>
                </a:lnTo>
                <a:lnTo>
                  <a:pt x="95" y="45"/>
                </a:lnTo>
                <a:lnTo>
                  <a:pt x="94" y="45"/>
                </a:lnTo>
                <a:lnTo>
                  <a:pt x="91" y="45"/>
                </a:lnTo>
                <a:lnTo>
                  <a:pt x="90" y="45"/>
                </a:lnTo>
                <a:lnTo>
                  <a:pt x="89" y="45"/>
                </a:lnTo>
                <a:lnTo>
                  <a:pt x="88" y="45"/>
                </a:lnTo>
                <a:lnTo>
                  <a:pt x="87" y="45"/>
                </a:lnTo>
                <a:lnTo>
                  <a:pt x="83" y="45"/>
                </a:lnTo>
                <a:lnTo>
                  <a:pt x="82" y="45"/>
                </a:lnTo>
                <a:lnTo>
                  <a:pt x="81" y="45"/>
                </a:lnTo>
                <a:lnTo>
                  <a:pt x="79" y="45"/>
                </a:lnTo>
                <a:lnTo>
                  <a:pt x="77" y="45"/>
                </a:lnTo>
                <a:lnTo>
                  <a:pt x="76" y="45"/>
                </a:lnTo>
                <a:lnTo>
                  <a:pt x="75" y="45"/>
                </a:lnTo>
                <a:lnTo>
                  <a:pt x="73" y="45"/>
                </a:lnTo>
                <a:lnTo>
                  <a:pt x="72" y="45"/>
                </a:lnTo>
                <a:lnTo>
                  <a:pt x="69" y="45"/>
                </a:lnTo>
                <a:lnTo>
                  <a:pt x="67" y="45"/>
                </a:lnTo>
                <a:lnTo>
                  <a:pt x="66" y="45"/>
                </a:lnTo>
                <a:lnTo>
                  <a:pt x="65" y="45"/>
                </a:lnTo>
                <a:lnTo>
                  <a:pt x="64" y="45"/>
                </a:lnTo>
                <a:lnTo>
                  <a:pt x="61" y="45"/>
                </a:lnTo>
                <a:lnTo>
                  <a:pt x="60" y="45"/>
                </a:lnTo>
                <a:lnTo>
                  <a:pt x="59" y="43"/>
                </a:lnTo>
                <a:lnTo>
                  <a:pt x="54" y="43"/>
                </a:lnTo>
                <a:lnTo>
                  <a:pt x="53" y="43"/>
                </a:lnTo>
                <a:lnTo>
                  <a:pt x="52" y="43"/>
                </a:lnTo>
                <a:lnTo>
                  <a:pt x="51" y="43"/>
                </a:lnTo>
                <a:lnTo>
                  <a:pt x="49" y="43"/>
                </a:lnTo>
                <a:lnTo>
                  <a:pt x="47" y="41"/>
                </a:lnTo>
                <a:lnTo>
                  <a:pt x="43" y="41"/>
                </a:lnTo>
                <a:lnTo>
                  <a:pt x="42" y="41"/>
                </a:lnTo>
                <a:lnTo>
                  <a:pt x="40" y="41"/>
                </a:lnTo>
                <a:lnTo>
                  <a:pt x="39" y="40"/>
                </a:lnTo>
                <a:lnTo>
                  <a:pt x="36" y="40"/>
                </a:lnTo>
                <a:lnTo>
                  <a:pt x="35" y="40"/>
                </a:lnTo>
                <a:lnTo>
                  <a:pt x="33" y="40"/>
                </a:lnTo>
                <a:lnTo>
                  <a:pt x="30" y="39"/>
                </a:lnTo>
                <a:lnTo>
                  <a:pt x="29" y="39"/>
                </a:lnTo>
                <a:lnTo>
                  <a:pt x="27" y="39"/>
                </a:lnTo>
                <a:lnTo>
                  <a:pt x="24" y="38"/>
                </a:lnTo>
                <a:lnTo>
                  <a:pt x="23" y="38"/>
                </a:lnTo>
                <a:lnTo>
                  <a:pt x="22" y="37"/>
                </a:lnTo>
                <a:lnTo>
                  <a:pt x="21" y="37"/>
                </a:lnTo>
                <a:lnTo>
                  <a:pt x="17" y="37"/>
                </a:lnTo>
                <a:lnTo>
                  <a:pt x="16" y="35"/>
                </a:lnTo>
                <a:lnTo>
                  <a:pt x="15" y="35"/>
                </a:lnTo>
                <a:lnTo>
                  <a:pt x="13" y="34"/>
                </a:lnTo>
                <a:lnTo>
                  <a:pt x="12" y="34"/>
                </a:lnTo>
                <a:lnTo>
                  <a:pt x="10" y="32"/>
                </a:lnTo>
                <a:lnTo>
                  <a:pt x="9" y="32"/>
                </a:lnTo>
                <a:lnTo>
                  <a:pt x="9" y="31"/>
                </a:lnTo>
                <a:lnTo>
                  <a:pt x="7" y="31"/>
                </a:lnTo>
                <a:lnTo>
                  <a:pt x="7" y="29"/>
                </a:lnTo>
                <a:lnTo>
                  <a:pt x="6" y="29"/>
                </a:lnTo>
                <a:lnTo>
                  <a:pt x="4" y="28"/>
                </a:lnTo>
                <a:lnTo>
                  <a:pt x="4" y="27"/>
                </a:lnTo>
                <a:lnTo>
                  <a:pt x="1" y="27"/>
                </a:lnTo>
                <a:lnTo>
                  <a:pt x="1" y="26"/>
                </a:lnTo>
                <a:lnTo>
                  <a:pt x="1" y="25"/>
                </a:lnTo>
                <a:lnTo>
                  <a:pt x="0" y="23"/>
                </a:lnTo>
                <a:lnTo>
                  <a:pt x="0" y="26"/>
                </a:lnTo>
                <a:lnTo>
                  <a:pt x="0" y="28"/>
                </a:lnTo>
                <a:lnTo>
                  <a:pt x="1" y="29"/>
                </a:lnTo>
                <a:lnTo>
                  <a:pt x="1" y="31"/>
                </a:lnTo>
                <a:lnTo>
                  <a:pt x="1" y="32"/>
                </a:lnTo>
                <a:lnTo>
                  <a:pt x="1" y="34"/>
                </a:lnTo>
                <a:lnTo>
                  <a:pt x="4" y="35"/>
                </a:lnTo>
                <a:lnTo>
                  <a:pt x="4" y="37"/>
                </a:lnTo>
                <a:lnTo>
                  <a:pt x="6" y="38"/>
                </a:lnTo>
                <a:lnTo>
                  <a:pt x="6" y="39"/>
                </a:lnTo>
                <a:lnTo>
                  <a:pt x="7" y="39"/>
                </a:lnTo>
                <a:lnTo>
                  <a:pt x="7" y="40"/>
                </a:lnTo>
                <a:lnTo>
                  <a:pt x="9" y="40"/>
                </a:lnTo>
                <a:lnTo>
                  <a:pt x="10" y="41"/>
                </a:lnTo>
                <a:lnTo>
                  <a:pt x="12" y="43"/>
                </a:lnTo>
                <a:lnTo>
                  <a:pt x="13" y="43"/>
                </a:lnTo>
                <a:lnTo>
                  <a:pt x="13" y="45"/>
                </a:lnTo>
                <a:lnTo>
                  <a:pt x="15" y="45"/>
                </a:lnTo>
                <a:lnTo>
                  <a:pt x="16" y="45"/>
                </a:lnTo>
                <a:lnTo>
                  <a:pt x="17" y="47"/>
                </a:lnTo>
                <a:lnTo>
                  <a:pt x="21" y="47"/>
                </a:lnTo>
                <a:lnTo>
                  <a:pt x="22" y="48"/>
                </a:lnTo>
                <a:lnTo>
                  <a:pt x="23" y="48"/>
                </a:lnTo>
                <a:lnTo>
                  <a:pt x="24" y="48"/>
                </a:lnTo>
                <a:lnTo>
                  <a:pt x="27" y="50"/>
                </a:lnTo>
                <a:lnTo>
                  <a:pt x="28" y="50"/>
                </a:lnTo>
                <a:lnTo>
                  <a:pt x="29" y="51"/>
                </a:lnTo>
                <a:lnTo>
                  <a:pt x="33" y="51"/>
                </a:lnTo>
                <a:lnTo>
                  <a:pt x="35" y="51"/>
                </a:lnTo>
                <a:lnTo>
                  <a:pt x="36" y="51"/>
                </a:lnTo>
                <a:lnTo>
                  <a:pt x="37" y="52"/>
                </a:lnTo>
                <a:lnTo>
                  <a:pt x="40" y="52"/>
                </a:lnTo>
                <a:lnTo>
                  <a:pt x="42" y="52"/>
                </a:lnTo>
                <a:lnTo>
                  <a:pt x="43" y="52"/>
                </a:lnTo>
                <a:lnTo>
                  <a:pt x="46" y="53"/>
                </a:lnTo>
                <a:lnTo>
                  <a:pt x="47" y="53"/>
                </a:lnTo>
                <a:lnTo>
                  <a:pt x="51" y="53"/>
                </a:lnTo>
                <a:lnTo>
                  <a:pt x="52" y="53"/>
                </a:lnTo>
                <a:lnTo>
                  <a:pt x="53" y="53"/>
                </a:lnTo>
                <a:lnTo>
                  <a:pt x="54" y="54"/>
                </a:lnTo>
                <a:lnTo>
                  <a:pt x="57" y="54"/>
                </a:lnTo>
                <a:lnTo>
                  <a:pt x="59" y="54"/>
                </a:lnTo>
                <a:lnTo>
                  <a:pt x="60" y="54"/>
                </a:lnTo>
                <a:lnTo>
                  <a:pt x="64" y="54"/>
                </a:lnTo>
                <a:lnTo>
                  <a:pt x="65" y="54"/>
                </a:lnTo>
                <a:lnTo>
                  <a:pt x="66" y="54"/>
                </a:lnTo>
                <a:lnTo>
                  <a:pt x="67" y="54"/>
                </a:lnTo>
                <a:lnTo>
                  <a:pt x="69" y="54"/>
                </a:lnTo>
                <a:lnTo>
                  <a:pt x="72" y="57"/>
                </a:lnTo>
                <a:lnTo>
                  <a:pt x="73" y="57"/>
                </a:lnTo>
                <a:lnTo>
                  <a:pt x="75" y="57"/>
                </a:lnTo>
                <a:lnTo>
                  <a:pt x="76" y="57"/>
                </a:lnTo>
                <a:lnTo>
                  <a:pt x="77" y="57"/>
                </a:lnTo>
                <a:lnTo>
                  <a:pt x="79" y="57"/>
                </a:lnTo>
                <a:lnTo>
                  <a:pt x="81" y="57"/>
                </a:lnTo>
                <a:lnTo>
                  <a:pt x="82" y="57"/>
                </a:lnTo>
                <a:lnTo>
                  <a:pt x="83" y="57"/>
                </a:lnTo>
                <a:lnTo>
                  <a:pt x="87" y="57"/>
                </a:lnTo>
                <a:lnTo>
                  <a:pt x="88" y="57"/>
                </a:lnTo>
                <a:lnTo>
                  <a:pt x="89" y="57"/>
                </a:lnTo>
                <a:lnTo>
                  <a:pt x="90" y="57"/>
                </a:lnTo>
                <a:lnTo>
                  <a:pt x="91" y="57"/>
                </a:lnTo>
                <a:lnTo>
                  <a:pt x="94" y="57"/>
                </a:lnTo>
                <a:lnTo>
                  <a:pt x="95" y="57"/>
                </a:lnTo>
                <a:lnTo>
                  <a:pt x="96" y="57"/>
                </a:lnTo>
                <a:lnTo>
                  <a:pt x="97" y="57"/>
                </a:lnTo>
                <a:lnTo>
                  <a:pt x="101" y="57"/>
                </a:lnTo>
                <a:lnTo>
                  <a:pt x="102" y="57"/>
                </a:lnTo>
                <a:lnTo>
                  <a:pt x="103" y="57"/>
                </a:lnTo>
                <a:lnTo>
                  <a:pt x="105" y="57"/>
                </a:lnTo>
                <a:lnTo>
                  <a:pt x="108" y="57"/>
                </a:lnTo>
                <a:lnTo>
                  <a:pt x="109" y="57"/>
                </a:lnTo>
                <a:lnTo>
                  <a:pt x="111" y="57"/>
                </a:lnTo>
                <a:lnTo>
                  <a:pt x="114" y="57"/>
                </a:lnTo>
                <a:lnTo>
                  <a:pt x="117" y="57"/>
                </a:lnTo>
                <a:lnTo>
                  <a:pt x="119" y="57"/>
                </a:lnTo>
                <a:lnTo>
                  <a:pt x="123" y="57"/>
                </a:lnTo>
                <a:lnTo>
                  <a:pt x="124" y="57"/>
                </a:lnTo>
                <a:lnTo>
                  <a:pt x="128" y="57"/>
                </a:lnTo>
                <a:lnTo>
                  <a:pt x="129" y="57"/>
                </a:lnTo>
                <a:lnTo>
                  <a:pt x="132" y="57"/>
                </a:lnTo>
                <a:lnTo>
                  <a:pt x="134" y="57"/>
                </a:lnTo>
                <a:lnTo>
                  <a:pt x="135" y="57"/>
                </a:lnTo>
                <a:lnTo>
                  <a:pt x="137" y="57"/>
                </a:lnTo>
                <a:lnTo>
                  <a:pt x="140" y="57"/>
                </a:lnTo>
                <a:lnTo>
                  <a:pt x="141" y="57"/>
                </a:lnTo>
                <a:lnTo>
                  <a:pt x="142" y="57"/>
                </a:lnTo>
                <a:lnTo>
                  <a:pt x="143" y="57"/>
                </a:lnTo>
                <a:lnTo>
                  <a:pt x="146" y="57"/>
                </a:lnTo>
                <a:lnTo>
                  <a:pt x="147" y="57"/>
                </a:lnTo>
                <a:lnTo>
                  <a:pt x="147" y="54"/>
                </a:lnTo>
                <a:lnTo>
                  <a:pt x="148" y="54"/>
                </a:lnTo>
                <a:lnTo>
                  <a:pt x="149" y="54"/>
                </a:lnTo>
                <a:lnTo>
                  <a:pt x="150" y="54"/>
                </a:lnTo>
                <a:lnTo>
                  <a:pt x="154" y="54"/>
                </a:lnTo>
                <a:lnTo>
                  <a:pt x="155" y="54"/>
                </a:lnTo>
                <a:lnTo>
                  <a:pt x="156" y="54"/>
                </a:lnTo>
                <a:lnTo>
                  <a:pt x="158" y="54"/>
                </a:lnTo>
                <a:lnTo>
                  <a:pt x="161" y="54"/>
                </a:lnTo>
                <a:lnTo>
                  <a:pt x="162" y="54"/>
                </a:lnTo>
                <a:lnTo>
                  <a:pt x="164" y="53"/>
                </a:lnTo>
                <a:lnTo>
                  <a:pt x="165" y="53"/>
                </a:lnTo>
                <a:lnTo>
                  <a:pt x="168" y="53"/>
                </a:lnTo>
                <a:lnTo>
                  <a:pt x="170" y="53"/>
                </a:lnTo>
                <a:lnTo>
                  <a:pt x="171" y="53"/>
                </a:lnTo>
                <a:lnTo>
                  <a:pt x="172" y="53"/>
                </a:lnTo>
                <a:lnTo>
                  <a:pt x="176" y="52"/>
                </a:lnTo>
                <a:lnTo>
                  <a:pt x="177" y="52"/>
                </a:lnTo>
                <a:lnTo>
                  <a:pt x="180" y="52"/>
                </a:lnTo>
                <a:lnTo>
                  <a:pt x="184" y="52"/>
                </a:lnTo>
                <a:lnTo>
                  <a:pt x="186" y="51"/>
                </a:lnTo>
                <a:lnTo>
                  <a:pt x="191" y="51"/>
                </a:lnTo>
                <a:lnTo>
                  <a:pt x="197" y="50"/>
                </a:lnTo>
                <a:lnTo>
                  <a:pt x="201" y="50"/>
                </a:lnTo>
                <a:lnTo>
                  <a:pt x="207" y="48"/>
                </a:lnTo>
                <a:lnTo>
                  <a:pt x="212" y="47"/>
                </a:lnTo>
                <a:lnTo>
                  <a:pt x="215" y="47"/>
                </a:lnTo>
                <a:lnTo>
                  <a:pt x="222" y="45"/>
                </a:lnTo>
                <a:lnTo>
                  <a:pt x="225" y="45"/>
                </a:lnTo>
                <a:lnTo>
                  <a:pt x="230" y="43"/>
                </a:lnTo>
                <a:lnTo>
                  <a:pt x="235" y="41"/>
                </a:lnTo>
                <a:lnTo>
                  <a:pt x="238" y="41"/>
                </a:lnTo>
                <a:lnTo>
                  <a:pt x="239" y="40"/>
                </a:lnTo>
                <a:lnTo>
                  <a:pt x="243" y="40"/>
                </a:lnTo>
                <a:lnTo>
                  <a:pt x="245" y="39"/>
                </a:lnTo>
                <a:lnTo>
                  <a:pt x="249" y="39"/>
                </a:lnTo>
                <a:lnTo>
                  <a:pt x="250" y="39"/>
                </a:lnTo>
                <a:lnTo>
                  <a:pt x="253" y="38"/>
                </a:lnTo>
                <a:lnTo>
                  <a:pt x="254" y="38"/>
                </a:lnTo>
                <a:lnTo>
                  <a:pt x="256" y="37"/>
                </a:lnTo>
                <a:lnTo>
                  <a:pt x="257" y="37"/>
                </a:lnTo>
                <a:lnTo>
                  <a:pt x="259" y="35"/>
                </a:lnTo>
                <a:lnTo>
                  <a:pt x="261" y="35"/>
                </a:lnTo>
                <a:lnTo>
                  <a:pt x="262" y="35"/>
                </a:lnTo>
                <a:lnTo>
                  <a:pt x="262" y="34"/>
                </a:lnTo>
                <a:lnTo>
                  <a:pt x="265" y="34"/>
                </a:lnTo>
                <a:lnTo>
                  <a:pt x="266" y="32"/>
                </a:lnTo>
                <a:lnTo>
                  <a:pt x="267" y="31"/>
                </a:lnTo>
                <a:lnTo>
                  <a:pt x="268" y="29"/>
                </a:lnTo>
                <a:lnTo>
                  <a:pt x="271" y="28"/>
                </a:lnTo>
                <a:lnTo>
                  <a:pt x="271" y="27"/>
                </a:lnTo>
                <a:lnTo>
                  <a:pt x="272" y="27"/>
                </a:lnTo>
                <a:lnTo>
                  <a:pt x="272" y="26"/>
                </a:lnTo>
                <a:lnTo>
                  <a:pt x="274" y="25"/>
                </a:lnTo>
                <a:lnTo>
                  <a:pt x="274" y="23"/>
                </a:lnTo>
                <a:lnTo>
                  <a:pt x="275" y="23"/>
                </a:lnTo>
                <a:lnTo>
                  <a:pt x="275" y="21"/>
                </a:lnTo>
                <a:lnTo>
                  <a:pt x="275" y="19"/>
                </a:lnTo>
                <a:lnTo>
                  <a:pt x="275" y="18"/>
                </a:lnTo>
                <a:lnTo>
                  <a:pt x="275" y="17"/>
                </a:lnTo>
                <a:lnTo>
                  <a:pt x="275" y="15"/>
                </a:lnTo>
                <a:lnTo>
                  <a:pt x="277" y="14"/>
                </a:lnTo>
                <a:lnTo>
                  <a:pt x="277" y="13"/>
                </a:lnTo>
                <a:lnTo>
                  <a:pt x="277" y="12"/>
                </a:lnTo>
                <a:lnTo>
                  <a:pt x="275" y="9"/>
                </a:lnTo>
                <a:lnTo>
                  <a:pt x="275" y="8"/>
                </a:lnTo>
                <a:lnTo>
                  <a:pt x="275" y="7"/>
                </a:lnTo>
                <a:lnTo>
                  <a:pt x="275" y="6"/>
                </a:lnTo>
                <a:lnTo>
                  <a:pt x="275" y="5"/>
                </a:lnTo>
                <a:lnTo>
                  <a:pt x="274" y="5"/>
                </a:lnTo>
                <a:lnTo>
                  <a:pt x="274" y="3"/>
                </a:lnTo>
                <a:lnTo>
                  <a:pt x="274" y="2"/>
                </a:lnTo>
                <a:lnTo>
                  <a:pt x="272" y="1"/>
                </a:lnTo>
                <a:lnTo>
                  <a:pt x="27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6" name="Freeform 1245"/>
          <p:cNvSpPr>
            <a:spLocks/>
          </p:cNvSpPr>
          <p:nvPr/>
        </p:nvSpPr>
        <p:spPr bwMode="auto">
          <a:xfrm>
            <a:off x="1958975" y="4975225"/>
            <a:ext cx="50800" cy="17463"/>
          </a:xfrm>
          <a:custGeom>
            <a:avLst/>
            <a:gdLst>
              <a:gd name="T0" fmla="*/ 2147483646 w 96"/>
              <a:gd name="T1" fmla="*/ 2147483646 h 32"/>
              <a:gd name="T2" fmla="*/ 0 w 96"/>
              <a:gd name="T3" fmla="*/ 2147483646 h 32"/>
              <a:gd name="T4" fmla="*/ 2147483646 w 96"/>
              <a:gd name="T5" fmla="*/ 2147483646 h 32"/>
              <a:gd name="T6" fmla="*/ 2147483646 w 96"/>
              <a:gd name="T7" fmla="*/ 2147483646 h 32"/>
              <a:gd name="T8" fmla="*/ 2147483646 w 96"/>
              <a:gd name="T9" fmla="*/ 2147483646 h 32"/>
              <a:gd name="T10" fmla="*/ 2147483646 w 96"/>
              <a:gd name="T11" fmla="*/ 2147483646 h 32"/>
              <a:gd name="T12" fmla="*/ 2147483646 w 96"/>
              <a:gd name="T13" fmla="*/ 2147483646 h 32"/>
              <a:gd name="T14" fmla="*/ 2147483646 w 96"/>
              <a:gd name="T15" fmla="*/ 2147483646 h 32"/>
              <a:gd name="T16" fmla="*/ 2147483646 w 96"/>
              <a:gd name="T17" fmla="*/ 2147483646 h 32"/>
              <a:gd name="T18" fmla="*/ 2147483646 w 96"/>
              <a:gd name="T19" fmla="*/ 2147483646 h 32"/>
              <a:gd name="T20" fmla="*/ 2147483646 w 96"/>
              <a:gd name="T21" fmla="*/ 2147483646 h 32"/>
              <a:gd name="T22" fmla="*/ 2147483646 w 96"/>
              <a:gd name="T23" fmla="*/ 0 h 32"/>
              <a:gd name="T24" fmla="*/ 2147483646 w 96"/>
              <a:gd name="T25" fmla="*/ 0 h 32"/>
              <a:gd name="T26" fmla="*/ 2147483646 w 96"/>
              <a:gd name="T27" fmla="*/ 0 h 32"/>
              <a:gd name="T28" fmla="*/ 2147483646 w 96"/>
              <a:gd name="T29" fmla="*/ 0 h 32"/>
              <a:gd name="T30" fmla="*/ 2147483646 w 96"/>
              <a:gd name="T31" fmla="*/ 0 h 32"/>
              <a:gd name="T32" fmla="*/ 2147483646 w 96"/>
              <a:gd name="T33" fmla="*/ 0 h 32"/>
              <a:gd name="T34" fmla="*/ 2147483646 w 96"/>
              <a:gd name="T35" fmla="*/ 2147483646 h 32"/>
              <a:gd name="T36" fmla="*/ 2147483646 w 96"/>
              <a:gd name="T37" fmla="*/ 2147483646 h 32"/>
              <a:gd name="T38" fmla="*/ 2147483646 w 96"/>
              <a:gd name="T39" fmla="*/ 2147483646 h 32"/>
              <a:gd name="T40" fmla="*/ 2147483646 w 96"/>
              <a:gd name="T41" fmla="*/ 2147483646 h 32"/>
              <a:gd name="T42" fmla="*/ 2147483646 w 96"/>
              <a:gd name="T43" fmla="*/ 2147483646 h 32"/>
              <a:gd name="T44" fmla="*/ 2147483646 w 96"/>
              <a:gd name="T45" fmla="*/ 2147483646 h 32"/>
              <a:gd name="T46" fmla="*/ 2147483646 w 96"/>
              <a:gd name="T47" fmla="*/ 2147483646 h 32"/>
              <a:gd name="T48" fmla="*/ 2147483646 w 96"/>
              <a:gd name="T49" fmla="*/ 2147483646 h 32"/>
              <a:gd name="T50" fmla="*/ 2147483646 w 96"/>
              <a:gd name="T51" fmla="*/ 2147483646 h 32"/>
              <a:gd name="T52" fmla="*/ 2147483646 w 96"/>
              <a:gd name="T53" fmla="*/ 2147483646 h 32"/>
              <a:gd name="T54" fmla="*/ 2147483646 w 96"/>
              <a:gd name="T55" fmla="*/ 2147483646 h 32"/>
              <a:gd name="T56" fmla="*/ 2147483646 w 96"/>
              <a:gd name="T57" fmla="*/ 2147483646 h 32"/>
              <a:gd name="T58" fmla="*/ 2147483646 w 96"/>
              <a:gd name="T59" fmla="*/ 2147483646 h 32"/>
              <a:gd name="T60" fmla="*/ 2147483646 w 96"/>
              <a:gd name="T61" fmla="*/ 2147483646 h 32"/>
              <a:gd name="T62" fmla="*/ 2147483646 w 96"/>
              <a:gd name="T63" fmla="*/ 2147483646 h 32"/>
              <a:gd name="T64" fmla="*/ 2147483646 w 96"/>
              <a:gd name="T65" fmla="*/ 2147483646 h 32"/>
              <a:gd name="T66" fmla="*/ 2147483646 w 96"/>
              <a:gd name="T67" fmla="*/ 2147483646 h 32"/>
              <a:gd name="T68" fmla="*/ 2147483646 w 96"/>
              <a:gd name="T69" fmla="*/ 2147483646 h 32"/>
              <a:gd name="T70" fmla="*/ 2147483646 w 96"/>
              <a:gd name="T71" fmla="*/ 2147483646 h 32"/>
              <a:gd name="T72" fmla="*/ 2147483646 w 96"/>
              <a:gd name="T73" fmla="*/ 2147483646 h 32"/>
              <a:gd name="T74" fmla="*/ 2147483646 w 96"/>
              <a:gd name="T75" fmla="*/ 2147483646 h 32"/>
              <a:gd name="T76" fmla="*/ 2147483646 w 96"/>
              <a:gd name="T77" fmla="*/ 2147483646 h 32"/>
              <a:gd name="T78" fmla="*/ 2147483646 w 96"/>
              <a:gd name="T79" fmla="*/ 2147483646 h 32"/>
              <a:gd name="T80" fmla="*/ 2147483646 w 96"/>
              <a:gd name="T81" fmla="*/ 2147483646 h 32"/>
              <a:gd name="T82" fmla="*/ 2147483646 w 96"/>
              <a:gd name="T83" fmla="*/ 2147483646 h 32"/>
              <a:gd name="T84" fmla="*/ 2147483646 w 96"/>
              <a:gd name="T85" fmla="*/ 2147483646 h 32"/>
              <a:gd name="T86" fmla="*/ 2147483646 w 96"/>
              <a:gd name="T87" fmla="*/ 2147483646 h 32"/>
              <a:gd name="T88" fmla="*/ 2147483646 w 96"/>
              <a:gd name="T89" fmla="*/ 214748364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32">
                <a:moveTo>
                  <a:pt x="2" y="5"/>
                </a:moveTo>
                <a:lnTo>
                  <a:pt x="0" y="7"/>
                </a:lnTo>
                <a:lnTo>
                  <a:pt x="2" y="5"/>
                </a:lnTo>
                <a:lnTo>
                  <a:pt x="5" y="5"/>
                </a:lnTo>
                <a:lnTo>
                  <a:pt x="6" y="4"/>
                </a:lnTo>
                <a:lnTo>
                  <a:pt x="11" y="2"/>
                </a:lnTo>
                <a:lnTo>
                  <a:pt x="13" y="2"/>
                </a:lnTo>
                <a:lnTo>
                  <a:pt x="15" y="1"/>
                </a:lnTo>
                <a:lnTo>
                  <a:pt x="19" y="1"/>
                </a:lnTo>
                <a:lnTo>
                  <a:pt x="21" y="1"/>
                </a:lnTo>
                <a:lnTo>
                  <a:pt x="25" y="1"/>
                </a:lnTo>
                <a:lnTo>
                  <a:pt x="28" y="0"/>
                </a:lnTo>
                <a:lnTo>
                  <a:pt x="30" y="0"/>
                </a:lnTo>
                <a:lnTo>
                  <a:pt x="35" y="0"/>
                </a:lnTo>
                <a:lnTo>
                  <a:pt x="37" y="0"/>
                </a:lnTo>
                <a:lnTo>
                  <a:pt x="41" y="0"/>
                </a:lnTo>
                <a:lnTo>
                  <a:pt x="43" y="0"/>
                </a:lnTo>
                <a:lnTo>
                  <a:pt x="48" y="1"/>
                </a:lnTo>
                <a:lnTo>
                  <a:pt x="50" y="1"/>
                </a:lnTo>
                <a:lnTo>
                  <a:pt x="53" y="1"/>
                </a:lnTo>
                <a:lnTo>
                  <a:pt x="56" y="1"/>
                </a:lnTo>
                <a:lnTo>
                  <a:pt x="59" y="2"/>
                </a:lnTo>
                <a:lnTo>
                  <a:pt x="64" y="2"/>
                </a:lnTo>
                <a:lnTo>
                  <a:pt x="65" y="4"/>
                </a:lnTo>
                <a:lnTo>
                  <a:pt x="67" y="5"/>
                </a:lnTo>
                <a:lnTo>
                  <a:pt x="71" y="5"/>
                </a:lnTo>
                <a:lnTo>
                  <a:pt x="74" y="7"/>
                </a:lnTo>
                <a:lnTo>
                  <a:pt x="78" y="8"/>
                </a:lnTo>
                <a:lnTo>
                  <a:pt x="80" y="10"/>
                </a:lnTo>
                <a:lnTo>
                  <a:pt x="82" y="11"/>
                </a:lnTo>
                <a:lnTo>
                  <a:pt x="85" y="11"/>
                </a:lnTo>
                <a:lnTo>
                  <a:pt x="86" y="13"/>
                </a:lnTo>
                <a:lnTo>
                  <a:pt x="89" y="14"/>
                </a:lnTo>
                <a:lnTo>
                  <a:pt x="90" y="16"/>
                </a:lnTo>
                <a:lnTo>
                  <a:pt x="92" y="17"/>
                </a:lnTo>
                <a:lnTo>
                  <a:pt x="94" y="18"/>
                </a:lnTo>
                <a:lnTo>
                  <a:pt x="94" y="20"/>
                </a:lnTo>
                <a:lnTo>
                  <a:pt x="95" y="21"/>
                </a:lnTo>
                <a:lnTo>
                  <a:pt x="95" y="22"/>
                </a:lnTo>
                <a:lnTo>
                  <a:pt x="96" y="23"/>
                </a:lnTo>
                <a:lnTo>
                  <a:pt x="96" y="25"/>
                </a:lnTo>
                <a:lnTo>
                  <a:pt x="96" y="28"/>
                </a:lnTo>
                <a:lnTo>
                  <a:pt x="95" y="29"/>
                </a:lnTo>
                <a:lnTo>
                  <a:pt x="95" y="30"/>
                </a:lnTo>
                <a:lnTo>
                  <a:pt x="95"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7" name="Freeform 1246"/>
          <p:cNvSpPr>
            <a:spLocks/>
          </p:cNvSpPr>
          <p:nvPr/>
        </p:nvSpPr>
        <p:spPr bwMode="auto">
          <a:xfrm>
            <a:off x="1789113" y="4938713"/>
            <a:ext cx="1587" cy="1587"/>
          </a:xfrm>
          <a:custGeom>
            <a:avLst/>
            <a:gdLst>
              <a:gd name="T0" fmla="*/ 0 w 1587"/>
              <a:gd name="T1" fmla="*/ 2147483646 h 5"/>
              <a:gd name="T2" fmla="*/ 0 w 1587"/>
              <a:gd name="T3" fmla="*/ 0 h 5"/>
              <a:gd name="T4" fmla="*/ 0 w 1587"/>
              <a:gd name="T5" fmla="*/ 2147483646 h 5"/>
              <a:gd name="T6" fmla="*/ 0 w 1587"/>
              <a:gd name="T7" fmla="*/ 2147483646 h 5"/>
              <a:gd name="T8" fmla="*/ 0 w 158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5">
                <a:moveTo>
                  <a:pt x="0" y="5"/>
                </a:moveTo>
                <a:lnTo>
                  <a:pt x="0" y="0"/>
                </a:lnTo>
                <a:lnTo>
                  <a:pt x="0" y="1"/>
                </a:lnTo>
                <a:lnTo>
                  <a:pt x="0" y="3"/>
                </a:lnTo>
                <a:lnTo>
                  <a:pt x="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8" name="Freeform 1247"/>
          <p:cNvSpPr>
            <a:spLocks/>
          </p:cNvSpPr>
          <p:nvPr/>
        </p:nvSpPr>
        <p:spPr bwMode="auto">
          <a:xfrm>
            <a:off x="1687513" y="4975225"/>
            <a:ext cx="47625" cy="28575"/>
          </a:xfrm>
          <a:custGeom>
            <a:avLst/>
            <a:gdLst>
              <a:gd name="T0" fmla="*/ 2147483646 w 91"/>
              <a:gd name="T1" fmla="*/ 2147483646 h 52"/>
              <a:gd name="T2" fmla="*/ 2147483646 w 91"/>
              <a:gd name="T3" fmla="*/ 0 h 52"/>
              <a:gd name="T4" fmla="*/ 0 w 91"/>
              <a:gd name="T5" fmla="*/ 2147483646 h 52"/>
              <a:gd name="T6" fmla="*/ 2147483646 w 91"/>
              <a:gd name="T7" fmla="*/ 2147483646 h 52"/>
              <a:gd name="T8" fmla="*/ 2147483646 w 91"/>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2">
                <a:moveTo>
                  <a:pt x="91" y="1"/>
                </a:moveTo>
                <a:lnTo>
                  <a:pt x="61" y="0"/>
                </a:lnTo>
                <a:lnTo>
                  <a:pt x="0" y="51"/>
                </a:lnTo>
                <a:lnTo>
                  <a:pt x="28" y="52"/>
                </a:lnTo>
                <a:lnTo>
                  <a:pt x="91"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89" name="Freeform 1248"/>
          <p:cNvSpPr>
            <a:spLocks/>
          </p:cNvSpPr>
          <p:nvPr/>
        </p:nvSpPr>
        <p:spPr bwMode="auto">
          <a:xfrm>
            <a:off x="2795588" y="4976813"/>
            <a:ext cx="153987" cy="30162"/>
          </a:xfrm>
          <a:custGeom>
            <a:avLst/>
            <a:gdLst>
              <a:gd name="T0" fmla="*/ 0 w 291"/>
              <a:gd name="T1" fmla="*/ 2147483646 h 57"/>
              <a:gd name="T2" fmla="*/ 2147483646 w 291"/>
              <a:gd name="T3" fmla="*/ 2147483646 h 57"/>
              <a:gd name="T4" fmla="*/ 2147483646 w 291"/>
              <a:gd name="T5" fmla="*/ 2147483646 h 57"/>
              <a:gd name="T6" fmla="*/ 2147483646 w 291"/>
              <a:gd name="T7" fmla="*/ 0 h 57"/>
              <a:gd name="T8" fmla="*/ 0 w 291"/>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57">
                <a:moveTo>
                  <a:pt x="0" y="49"/>
                </a:moveTo>
                <a:lnTo>
                  <a:pt x="255" y="57"/>
                </a:lnTo>
                <a:lnTo>
                  <a:pt x="291" y="9"/>
                </a:lnTo>
                <a:lnTo>
                  <a:pt x="61" y="0"/>
                </a:lnTo>
                <a:lnTo>
                  <a:pt x="0" y="4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0" name="Freeform 1249"/>
          <p:cNvSpPr>
            <a:spLocks/>
          </p:cNvSpPr>
          <p:nvPr/>
        </p:nvSpPr>
        <p:spPr bwMode="auto">
          <a:xfrm>
            <a:off x="2868613" y="4930775"/>
            <a:ext cx="142875" cy="22225"/>
          </a:xfrm>
          <a:custGeom>
            <a:avLst/>
            <a:gdLst>
              <a:gd name="T0" fmla="*/ 2147483646 w 271"/>
              <a:gd name="T1" fmla="*/ 2147483646 h 40"/>
              <a:gd name="T2" fmla="*/ 2147483646 w 271"/>
              <a:gd name="T3" fmla="*/ 2147483646 h 40"/>
              <a:gd name="T4" fmla="*/ 2147483646 w 271"/>
              <a:gd name="T5" fmla="*/ 2147483646 h 40"/>
              <a:gd name="T6" fmla="*/ 2147483646 w 271"/>
              <a:gd name="T7" fmla="*/ 2147483646 h 40"/>
              <a:gd name="T8" fmla="*/ 2147483646 w 271"/>
              <a:gd name="T9" fmla="*/ 2147483646 h 40"/>
              <a:gd name="T10" fmla="*/ 2147483646 w 271"/>
              <a:gd name="T11" fmla="*/ 2147483646 h 40"/>
              <a:gd name="T12" fmla="*/ 2147483646 w 271"/>
              <a:gd name="T13" fmla="*/ 2147483646 h 40"/>
              <a:gd name="T14" fmla="*/ 2147483646 w 271"/>
              <a:gd name="T15" fmla="*/ 2147483646 h 40"/>
              <a:gd name="T16" fmla="*/ 2147483646 w 271"/>
              <a:gd name="T17" fmla="*/ 2147483646 h 40"/>
              <a:gd name="T18" fmla="*/ 2147483646 w 271"/>
              <a:gd name="T19" fmla="*/ 2147483646 h 40"/>
              <a:gd name="T20" fmla="*/ 2147483646 w 271"/>
              <a:gd name="T21" fmla="*/ 2147483646 h 40"/>
              <a:gd name="T22" fmla="*/ 2147483646 w 271"/>
              <a:gd name="T23" fmla="*/ 2147483646 h 40"/>
              <a:gd name="T24" fmla="*/ 2147483646 w 271"/>
              <a:gd name="T25" fmla="*/ 2147483646 h 40"/>
              <a:gd name="T26" fmla="*/ 2147483646 w 271"/>
              <a:gd name="T27" fmla="*/ 2147483646 h 40"/>
              <a:gd name="T28" fmla="*/ 2147483646 w 271"/>
              <a:gd name="T29" fmla="*/ 2147483646 h 40"/>
              <a:gd name="T30" fmla="*/ 2147483646 w 271"/>
              <a:gd name="T31" fmla="*/ 2147483646 h 40"/>
              <a:gd name="T32" fmla="*/ 2147483646 w 271"/>
              <a:gd name="T33" fmla="*/ 2147483646 h 40"/>
              <a:gd name="T34" fmla="*/ 2147483646 w 271"/>
              <a:gd name="T35" fmla="*/ 2147483646 h 40"/>
              <a:gd name="T36" fmla="*/ 2147483646 w 271"/>
              <a:gd name="T37" fmla="*/ 2147483646 h 40"/>
              <a:gd name="T38" fmla="*/ 2147483646 w 271"/>
              <a:gd name="T39" fmla="*/ 2147483646 h 40"/>
              <a:gd name="T40" fmla="*/ 2147483646 w 271"/>
              <a:gd name="T41" fmla="*/ 2147483646 h 40"/>
              <a:gd name="T42" fmla="*/ 2147483646 w 271"/>
              <a:gd name="T43" fmla="*/ 2147483646 h 40"/>
              <a:gd name="T44" fmla="*/ 2147483646 w 271"/>
              <a:gd name="T45" fmla="*/ 2147483646 h 40"/>
              <a:gd name="T46" fmla="*/ 2147483646 w 271"/>
              <a:gd name="T47" fmla="*/ 2147483646 h 40"/>
              <a:gd name="T48" fmla="*/ 2147483646 w 271"/>
              <a:gd name="T49" fmla="*/ 2147483646 h 40"/>
              <a:gd name="T50" fmla="*/ 2147483646 w 271"/>
              <a:gd name="T51" fmla="*/ 2147483646 h 40"/>
              <a:gd name="T52" fmla="*/ 2147483646 w 271"/>
              <a:gd name="T53" fmla="*/ 2147483646 h 40"/>
              <a:gd name="T54" fmla="*/ 2147483646 w 271"/>
              <a:gd name="T55" fmla="*/ 2147483646 h 40"/>
              <a:gd name="T56" fmla="*/ 2147483646 w 271"/>
              <a:gd name="T57" fmla="*/ 2147483646 h 40"/>
              <a:gd name="T58" fmla="*/ 2147483646 w 271"/>
              <a:gd name="T59" fmla="*/ 2147483646 h 40"/>
              <a:gd name="T60" fmla="*/ 2147483646 w 271"/>
              <a:gd name="T61" fmla="*/ 2147483646 h 40"/>
              <a:gd name="T62" fmla="*/ 2147483646 w 271"/>
              <a:gd name="T63" fmla="*/ 2147483646 h 40"/>
              <a:gd name="T64" fmla="*/ 2147483646 w 271"/>
              <a:gd name="T65" fmla="*/ 2147483646 h 40"/>
              <a:gd name="T66" fmla="*/ 2147483646 w 271"/>
              <a:gd name="T67" fmla="*/ 2147483646 h 40"/>
              <a:gd name="T68" fmla="*/ 2147483646 w 271"/>
              <a:gd name="T69" fmla="*/ 2147483646 h 40"/>
              <a:gd name="T70" fmla="*/ 2147483646 w 271"/>
              <a:gd name="T71" fmla="*/ 2147483646 h 40"/>
              <a:gd name="T72" fmla="*/ 2147483646 w 271"/>
              <a:gd name="T73" fmla="*/ 2147483646 h 40"/>
              <a:gd name="T74" fmla="*/ 2147483646 w 271"/>
              <a:gd name="T75" fmla="*/ 2147483646 h 40"/>
              <a:gd name="T76" fmla="*/ 2147483646 w 271"/>
              <a:gd name="T77" fmla="*/ 2147483646 h 40"/>
              <a:gd name="T78" fmla="*/ 2147483646 w 271"/>
              <a:gd name="T79" fmla="*/ 2147483646 h 40"/>
              <a:gd name="T80" fmla="*/ 2147483646 w 271"/>
              <a:gd name="T81" fmla="*/ 2147483646 h 40"/>
              <a:gd name="T82" fmla="*/ 2147483646 w 271"/>
              <a:gd name="T83" fmla="*/ 2147483646 h 40"/>
              <a:gd name="T84" fmla="*/ 2147483646 w 271"/>
              <a:gd name="T85" fmla="*/ 2147483646 h 40"/>
              <a:gd name="T86" fmla="*/ 2147483646 w 271"/>
              <a:gd name="T87" fmla="*/ 2147483646 h 40"/>
              <a:gd name="T88" fmla="*/ 2147483646 w 271"/>
              <a:gd name="T89" fmla="*/ 2147483646 h 40"/>
              <a:gd name="T90" fmla="*/ 2147483646 w 271"/>
              <a:gd name="T91" fmla="*/ 2147483646 h 40"/>
              <a:gd name="T92" fmla="*/ 2147483646 w 271"/>
              <a:gd name="T93" fmla="*/ 2147483646 h 40"/>
              <a:gd name="T94" fmla="*/ 2147483646 w 271"/>
              <a:gd name="T95" fmla="*/ 0 h 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1" h="40">
                <a:moveTo>
                  <a:pt x="0" y="23"/>
                </a:moveTo>
                <a:lnTo>
                  <a:pt x="1" y="23"/>
                </a:lnTo>
                <a:lnTo>
                  <a:pt x="1" y="24"/>
                </a:lnTo>
                <a:lnTo>
                  <a:pt x="2" y="24"/>
                </a:lnTo>
                <a:lnTo>
                  <a:pt x="4" y="26"/>
                </a:lnTo>
                <a:lnTo>
                  <a:pt x="7" y="27"/>
                </a:lnTo>
                <a:lnTo>
                  <a:pt x="8" y="29"/>
                </a:lnTo>
                <a:lnTo>
                  <a:pt x="10" y="29"/>
                </a:lnTo>
                <a:lnTo>
                  <a:pt x="11" y="29"/>
                </a:lnTo>
                <a:lnTo>
                  <a:pt x="11" y="30"/>
                </a:lnTo>
                <a:lnTo>
                  <a:pt x="12" y="30"/>
                </a:lnTo>
                <a:lnTo>
                  <a:pt x="14" y="32"/>
                </a:lnTo>
                <a:lnTo>
                  <a:pt x="16" y="32"/>
                </a:lnTo>
                <a:lnTo>
                  <a:pt x="17" y="32"/>
                </a:lnTo>
                <a:lnTo>
                  <a:pt x="19" y="33"/>
                </a:lnTo>
                <a:lnTo>
                  <a:pt x="21" y="33"/>
                </a:lnTo>
                <a:lnTo>
                  <a:pt x="24" y="34"/>
                </a:lnTo>
                <a:lnTo>
                  <a:pt x="25" y="34"/>
                </a:lnTo>
                <a:lnTo>
                  <a:pt x="27" y="34"/>
                </a:lnTo>
                <a:lnTo>
                  <a:pt x="29" y="35"/>
                </a:lnTo>
                <a:lnTo>
                  <a:pt x="30" y="35"/>
                </a:lnTo>
                <a:lnTo>
                  <a:pt x="34" y="35"/>
                </a:lnTo>
                <a:lnTo>
                  <a:pt x="35" y="35"/>
                </a:lnTo>
                <a:lnTo>
                  <a:pt x="37" y="36"/>
                </a:lnTo>
                <a:lnTo>
                  <a:pt x="39" y="36"/>
                </a:lnTo>
                <a:lnTo>
                  <a:pt x="41" y="36"/>
                </a:lnTo>
                <a:lnTo>
                  <a:pt x="43" y="36"/>
                </a:lnTo>
                <a:lnTo>
                  <a:pt x="46" y="38"/>
                </a:lnTo>
                <a:lnTo>
                  <a:pt x="47" y="38"/>
                </a:lnTo>
                <a:lnTo>
                  <a:pt x="48" y="38"/>
                </a:lnTo>
                <a:lnTo>
                  <a:pt x="52" y="38"/>
                </a:lnTo>
                <a:lnTo>
                  <a:pt x="53" y="38"/>
                </a:lnTo>
                <a:lnTo>
                  <a:pt x="54" y="38"/>
                </a:lnTo>
                <a:lnTo>
                  <a:pt x="55" y="40"/>
                </a:lnTo>
                <a:lnTo>
                  <a:pt x="57" y="40"/>
                </a:lnTo>
                <a:lnTo>
                  <a:pt x="60" y="40"/>
                </a:lnTo>
                <a:lnTo>
                  <a:pt x="61" y="40"/>
                </a:lnTo>
                <a:lnTo>
                  <a:pt x="63" y="40"/>
                </a:lnTo>
                <a:lnTo>
                  <a:pt x="64" y="40"/>
                </a:lnTo>
                <a:lnTo>
                  <a:pt x="66" y="40"/>
                </a:lnTo>
                <a:lnTo>
                  <a:pt x="67" y="40"/>
                </a:lnTo>
                <a:lnTo>
                  <a:pt x="69" y="40"/>
                </a:lnTo>
                <a:lnTo>
                  <a:pt x="70" y="40"/>
                </a:lnTo>
                <a:lnTo>
                  <a:pt x="72" y="40"/>
                </a:lnTo>
                <a:lnTo>
                  <a:pt x="75" y="40"/>
                </a:lnTo>
                <a:lnTo>
                  <a:pt x="76" y="40"/>
                </a:lnTo>
                <a:lnTo>
                  <a:pt x="77" y="40"/>
                </a:lnTo>
                <a:lnTo>
                  <a:pt x="78" y="40"/>
                </a:lnTo>
                <a:lnTo>
                  <a:pt x="81" y="40"/>
                </a:lnTo>
                <a:lnTo>
                  <a:pt x="82" y="40"/>
                </a:lnTo>
                <a:lnTo>
                  <a:pt x="83" y="40"/>
                </a:lnTo>
                <a:lnTo>
                  <a:pt x="84" y="40"/>
                </a:lnTo>
                <a:lnTo>
                  <a:pt x="87" y="40"/>
                </a:lnTo>
                <a:lnTo>
                  <a:pt x="89" y="40"/>
                </a:lnTo>
                <a:lnTo>
                  <a:pt x="90" y="40"/>
                </a:lnTo>
                <a:lnTo>
                  <a:pt x="91" y="40"/>
                </a:lnTo>
                <a:lnTo>
                  <a:pt x="93" y="40"/>
                </a:lnTo>
                <a:lnTo>
                  <a:pt x="94" y="40"/>
                </a:lnTo>
                <a:lnTo>
                  <a:pt x="96" y="40"/>
                </a:lnTo>
                <a:lnTo>
                  <a:pt x="97" y="40"/>
                </a:lnTo>
                <a:lnTo>
                  <a:pt x="100" y="40"/>
                </a:lnTo>
                <a:lnTo>
                  <a:pt x="101" y="40"/>
                </a:lnTo>
                <a:lnTo>
                  <a:pt x="103" y="40"/>
                </a:lnTo>
                <a:lnTo>
                  <a:pt x="105" y="40"/>
                </a:lnTo>
                <a:lnTo>
                  <a:pt x="107" y="40"/>
                </a:lnTo>
                <a:lnTo>
                  <a:pt x="108" y="40"/>
                </a:lnTo>
                <a:lnTo>
                  <a:pt x="113" y="40"/>
                </a:lnTo>
                <a:lnTo>
                  <a:pt x="114" y="40"/>
                </a:lnTo>
                <a:lnTo>
                  <a:pt x="117" y="40"/>
                </a:lnTo>
                <a:lnTo>
                  <a:pt x="120" y="40"/>
                </a:lnTo>
                <a:lnTo>
                  <a:pt x="121" y="40"/>
                </a:lnTo>
                <a:lnTo>
                  <a:pt x="126" y="40"/>
                </a:lnTo>
                <a:lnTo>
                  <a:pt x="127" y="40"/>
                </a:lnTo>
                <a:lnTo>
                  <a:pt x="129" y="40"/>
                </a:lnTo>
                <a:lnTo>
                  <a:pt x="130" y="40"/>
                </a:lnTo>
                <a:lnTo>
                  <a:pt x="131" y="40"/>
                </a:lnTo>
                <a:lnTo>
                  <a:pt x="134" y="40"/>
                </a:lnTo>
                <a:lnTo>
                  <a:pt x="135" y="40"/>
                </a:lnTo>
                <a:lnTo>
                  <a:pt x="136" y="40"/>
                </a:lnTo>
                <a:lnTo>
                  <a:pt x="137" y="40"/>
                </a:lnTo>
                <a:lnTo>
                  <a:pt x="141" y="40"/>
                </a:lnTo>
                <a:lnTo>
                  <a:pt x="142" y="40"/>
                </a:lnTo>
                <a:lnTo>
                  <a:pt x="143" y="40"/>
                </a:lnTo>
                <a:lnTo>
                  <a:pt x="144" y="40"/>
                </a:lnTo>
                <a:lnTo>
                  <a:pt x="146" y="40"/>
                </a:lnTo>
                <a:lnTo>
                  <a:pt x="148" y="40"/>
                </a:lnTo>
                <a:lnTo>
                  <a:pt x="149" y="40"/>
                </a:lnTo>
                <a:lnTo>
                  <a:pt x="150" y="38"/>
                </a:lnTo>
                <a:lnTo>
                  <a:pt x="153" y="38"/>
                </a:lnTo>
                <a:lnTo>
                  <a:pt x="154" y="38"/>
                </a:lnTo>
                <a:lnTo>
                  <a:pt x="156" y="38"/>
                </a:lnTo>
                <a:lnTo>
                  <a:pt x="158" y="38"/>
                </a:lnTo>
                <a:lnTo>
                  <a:pt x="159" y="38"/>
                </a:lnTo>
                <a:lnTo>
                  <a:pt x="160" y="38"/>
                </a:lnTo>
                <a:lnTo>
                  <a:pt x="162" y="38"/>
                </a:lnTo>
                <a:lnTo>
                  <a:pt x="164" y="36"/>
                </a:lnTo>
                <a:lnTo>
                  <a:pt x="167" y="36"/>
                </a:lnTo>
                <a:lnTo>
                  <a:pt x="168" y="36"/>
                </a:lnTo>
                <a:lnTo>
                  <a:pt x="171" y="36"/>
                </a:lnTo>
                <a:lnTo>
                  <a:pt x="173" y="36"/>
                </a:lnTo>
                <a:lnTo>
                  <a:pt x="174" y="35"/>
                </a:lnTo>
                <a:lnTo>
                  <a:pt x="178" y="35"/>
                </a:lnTo>
                <a:lnTo>
                  <a:pt x="183" y="35"/>
                </a:lnTo>
                <a:lnTo>
                  <a:pt x="186" y="34"/>
                </a:lnTo>
                <a:lnTo>
                  <a:pt x="190" y="34"/>
                </a:lnTo>
                <a:lnTo>
                  <a:pt x="196" y="33"/>
                </a:lnTo>
                <a:lnTo>
                  <a:pt x="201" y="33"/>
                </a:lnTo>
                <a:lnTo>
                  <a:pt x="208" y="32"/>
                </a:lnTo>
                <a:lnTo>
                  <a:pt x="212" y="30"/>
                </a:lnTo>
                <a:lnTo>
                  <a:pt x="216" y="30"/>
                </a:lnTo>
                <a:lnTo>
                  <a:pt x="222" y="29"/>
                </a:lnTo>
                <a:lnTo>
                  <a:pt x="225" y="27"/>
                </a:lnTo>
                <a:lnTo>
                  <a:pt x="230" y="27"/>
                </a:lnTo>
                <a:lnTo>
                  <a:pt x="233" y="26"/>
                </a:lnTo>
                <a:lnTo>
                  <a:pt x="237" y="26"/>
                </a:lnTo>
                <a:lnTo>
                  <a:pt x="239" y="24"/>
                </a:lnTo>
                <a:lnTo>
                  <a:pt x="240" y="24"/>
                </a:lnTo>
                <a:lnTo>
                  <a:pt x="242" y="23"/>
                </a:lnTo>
                <a:lnTo>
                  <a:pt x="245" y="23"/>
                </a:lnTo>
                <a:lnTo>
                  <a:pt x="248" y="23"/>
                </a:lnTo>
                <a:lnTo>
                  <a:pt x="249" y="22"/>
                </a:lnTo>
                <a:lnTo>
                  <a:pt x="251" y="22"/>
                </a:lnTo>
                <a:lnTo>
                  <a:pt x="253" y="21"/>
                </a:lnTo>
                <a:lnTo>
                  <a:pt x="254" y="21"/>
                </a:lnTo>
                <a:lnTo>
                  <a:pt x="255" y="20"/>
                </a:lnTo>
                <a:lnTo>
                  <a:pt x="256" y="20"/>
                </a:lnTo>
                <a:lnTo>
                  <a:pt x="259" y="20"/>
                </a:lnTo>
                <a:lnTo>
                  <a:pt x="259" y="18"/>
                </a:lnTo>
                <a:lnTo>
                  <a:pt x="261" y="16"/>
                </a:lnTo>
                <a:lnTo>
                  <a:pt x="262" y="16"/>
                </a:lnTo>
                <a:lnTo>
                  <a:pt x="263" y="14"/>
                </a:lnTo>
                <a:lnTo>
                  <a:pt x="265" y="13"/>
                </a:lnTo>
                <a:lnTo>
                  <a:pt x="265" y="12"/>
                </a:lnTo>
                <a:lnTo>
                  <a:pt x="267" y="12"/>
                </a:lnTo>
                <a:lnTo>
                  <a:pt x="267" y="10"/>
                </a:lnTo>
                <a:lnTo>
                  <a:pt x="268" y="9"/>
                </a:lnTo>
                <a:lnTo>
                  <a:pt x="269" y="8"/>
                </a:lnTo>
                <a:lnTo>
                  <a:pt x="269" y="7"/>
                </a:lnTo>
                <a:lnTo>
                  <a:pt x="269" y="4"/>
                </a:lnTo>
                <a:lnTo>
                  <a:pt x="269" y="3"/>
                </a:lnTo>
                <a:lnTo>
                  <a:pt x="271" y="3"/>
                </a:lnTo>
                <a:lnTo>
                  <a:pt x="271" y="2"/>
                </a:lnTo>
                <a:lnTo>
                  <a:pt x="271" y="1"/>
                </a:lnTo>
                <a:lnTo>
                  <a:pt x="27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1" name="Freeform 1250"/>
          <p:cNvSpPr>
            <a:spLocks/>
          </p:cNvSpPr>
          <p:nvPr/>
        </p:nvSpPr>
        <p:spPr bwMode="auto">
          <a:xfrm>
            <a:off x="2867025" y="4938713"/>
            <a:ext cx="71438" cy="20637"/>
          </a:xfrm>
          <a:custGeom>
            <a:avLst/>
            <a:gdLst>
              <a:gd name="T0" fmla="*/ 2147483646 w 135"/>
              <a:gd name="T1" fmla="*/ 2147483646 h 39"/>
              <a:gd name="T2" fmla="*/ 2147483646 w 135"/>
              <a:gd name="T3" fmla="*/ 2147483646 h 39"/>
              <a:gd name="T4" fmla="*/ 2147483646 w 135"/>
              <a:gd name="T5" fmla="*/ 2147483646 h 39"/>
              <a:gd name="T6" fmla="*/ 2147483646 w 135"/>
              <a:gd name="T7" fmla="*/ 2147483646 h 39"/>
              <a:gd name="T8" fmla="*/ 2147483646 w 135"/>
              <a:gd name="T9" fmla="*/ 2147483646 h 39"/>
              <a:gd name="T10" fmla="*/ 2147483646 w 135"/>
              <a:gd name="T11" fmla="*/ 2147483646 h 39"/>
              <a:gd name="T12" fmla="*/ 2147483646 w 135"/>
              <a:gd name="T13" fmla="*/ 2147483646 h 39"/>
              <a:gd name="T14" fmla="*/ 2147483646 w 135"/>
              <a:gd name="T15" fmla="*/ 2147483646 h 39"/>
              <a:gd name="T16" fmla="*/ 2147483646 w 135"/>
              <a:gd name="T17" fmla="*/ 2147483646 h 39"/>
              <a:gd name="T18" fmla="*/ 2147483646 w 135"/>
              <a:gd name="T19" fmla="*/ 2147483646 h 39"/>
              <a:gd name="T20" fmla="*/ 2147483646 w 135"/>
              <a:gd name="T21" fmla="*/ 2147483646 h 39"/>
              <a:gd name="T22" fmla="*/ 2147483646 w 135"/>
              <a:gd name="T23" fmla="*/ 2147483646 h 39"/>
              <a:gd name="T24" fmla="*/ 2147483646 w 135"/>
              <a:gd name="T25" fmla="*/ 2147483646 h 39"/>
              <a:gd name="T26" fmla="*/ 2147483646 w 135"/>
              <a:gd name="T27" fmla="*/ 2147483646 h 39"/>
              <a:gd name="T28" fmla="*/ 2147483646 w 135"/>
              <a:gd name="T29" fmla="*/ 2147483646 h 39"/>
              <a:gd name="T30" fmla="*/ 2147483646 w 135"/>
              <a:gd name="T31" fmla="*/ 2147483646 h 39"/>
              <a:gd name="T32" fmla="*/ 2147483646 w 135"/>
              <a:gd name="T33" fmla="*/ 2147483646 h 39"/>
              <a:gd name="T34" fmla="*/ 2147483646 w 135"/>
              <a:gd name="T35" fmla="*/ 2147483646 h 39"/>
              <a:gd name="T36" fmla="*/ 2147483646 w 135"/>
              <a:gd name="T37" fmla="*/ 2147483646 h 39"/>
              <a:gd name="T38" fmla="*/ 2147483646 w 135"/>
              <a:gd name="T39" fmla="*/ 2147483646 h 39"/>
              <a:gd name="T40" fmla="*/ 2147483646 w 135"/>
              <a:gd name="T41" fmla="*/ 2147483646 h 39"/>
              <a:gd name="T42" fmla="*/ 2147483646 w 135"/>
              <a:gd name="T43" fmla="*/ 2147483646 h 39"/>
              <a:gd name="T44" fmla="*/ 2147483646 w 135"/>
              <a:gd name="T45" fmla="*/ 2147483646 h 39"/>
              <a:gd name="T46" fmla="*/ 2147483646 w 135"/>
              <a:gd name="T47" fmla="*/ 2147483646 h 39"/>
              <a:gd name="T48" fmla="*/ 2147483646 w 135"/>
              <a:gd name="T49" fmla="*/ 2147483646 h 39"/>
              <a:gd name="T50" fmla="*/ 2147483646 w 135"/>
              <a:gd name="T51" fmla="*/ 2147483646 h 39"/>
              <a:gd name="T52" fmla="*/ 2147483646 w 135"/>
              <a:gd name="T53" fmla="*/ 2147483646 h 39"/>
              <a:gd name="T54" fmla="*/ 2147483646 w 135"/>
              <a:gd name="T55" fmla="*/ 2147483646 h 39"/>
              <a:gd name="T56" fmla="*/ 2147483646 w 135"/>
              <a:gd name="T57" fmla="*/ 2147483646 h 39"/>
              <a:gd name="T58" fmla="*/ 2147483646 w 135"/>
              <a:gd name="T59" fmla="*/ 2147483646 h 39"/>
              <a:gd name="T60" fmla="*/ 2147483646 w 135"/>
              <a:gd name="T61" fmla="*/ 2147483646 h 39"/>
              <a:gd name="T62" fmla="*/ 2147483646 w 135"/>
              <a:gd name="T63" fmla="*/ 2147483646 h 39"/>
              <a:gd name="T64" fmla="*/ 2147483646 w 135"/>
              <a:gd name="T65" fmla="*/ 2147483646 h 39"/>
              <a:gd name="T66" fmla="*/ 2147483646 w 135"/>
              <a:gd name="T67" fmla="*/ 2147483646 h 39"/>
              <a:gd name="T68" fmla="*/ 2147483646 w 135"/>
              <a:gd name="T69" fmla="*/ 2147483646 h 39"/>
              <a:gd name="T70" fmla="*/ 2147483646 w 135"/>
              <a:gd name="T71" fmla="*/ 2147483646 h 39"/>
              <a:gd name="T72" fmla="*/ 2147483646 w 135"/>
              <a:gd name="T73" fmla="*/ 2147483646 h 39"/>
              <a:gd name="T74" fmla="*/ 2147483646 w 135"/>
              <a:gd name="T75" fmla="*/ 2147483646 h 39"/>
              <a:gd name="T76" fmla="*/ 2147483646 w 135"/>
              <a:gd name="T77" fmla="*/ 2147483646 h 39"/>
              <a:gd name="T78" fmla="*/ 2147483646 w 135"/>
              <a:gd name="T79" fmla="*/ 2147483646 h 39"/>
              <a:gd name="T80" fmla="*/ 2147483646 w 135"/>
              <a:gd name="T81" fmla="*/ 2147483646 h 39"/>
              <a:gd name="T82" fmla="*/ 0 w 135"/>
              <a:gd name="T83" fmla="*/ 2147483646 h 39"/>
              <a:gd name="T84" fmla="*/ 2147483646 w 135"/>
              <a:gd name="T85" fmla="*/ 2147483646 h 39"/>
              <a:gd name="T86" fmla="*/ 2147483646 w 135"/>
              <a:gd name="T87" fmla="*/ 2147483646 h 39"/>
              <a:gd name="T88" fmla="*/ 2147483646 w 135"/>
              <a:gd name="T89" fmla="*/ 2147483646 h 39"/>
              <a:gd name="T90" fmla="*/ 0 w 135"/>
              <a:gd name="T91" fmla="*/ 0 h 39"/>
              <a:gd name="T92" fmla="*/ 0 w 135"/>
              <a:gd name="T93" fmla="*/ 2147483646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5" h="39">
                <a:moveTo>
                  <a:pt x="135" y="39"/>
                </a:moveTo>
                <a:lnTo>
                  <a:pt x="134" y="39"/>
                </a:lnTo>
                <a:lnTo>
                  <a:pt x="133" y="39"/>
                </a:lnTo>
                <a:lnTo>
                  <a:pt x="131" y="39"/>
                </a:lnTo>
                <a:lnTo>
                  <a:pt x="127" y="39"/>
                </a:lnTo>
                <a:lnTo>
                  <a:pt x="124" y="39"/>
                </a:lnTo>
                <a:lnTo>
                  <a:pt x="123" y="39"/>
                </a:lnTo>
                <a:lnTo>
                  <a:pt x="119" y="39"/>
                </a:lnTo>
                <a:lnTo>
                  <a:pt x="117" y="39"/>
                </a:lnTo>
                <a:lnTo>
                  <a:pt x="115" y="39"/>
                </a:lnTo>
                <a:lnTo>
                  <a:pt x="111" y="39"/>
                </a:lnTo>
                <a:lnTo>
                  <a:pt x="110" y="39"/>
                </a:lnTo>
                <a:lnTo>
                  <a:pt x="109" y="39"/>
                </a:lnTo>
                <a:lnTo>
                  <a:pt x="107" y="39"/>
                </a:lnTo>
                <a:lnTo>
                  <a:pt x="104" y="39"/>
                </a:lnTo>
                <a:lnTo>
                  <a:pt x="101" y="39"/>
                </a:lnTo>
                <a:lnTo>
                  <a:pt x="100" y="39"/>
                </a:lnTo>
                <a:lnTo>
                  <a:pt x="98" y="39"/>
                </a:lnTo>
                <a:lnTo>
                  <a:pt x="97" y="39"/>
                </a:lnTo>
                <a:lnTo>
                  <a:pt x="95" y="39"/>
                </a:lnTo>
                <a:lnTo>
                  <a:pt x="94" y="39"/>
                </a:lnTo>
                <a:lnTo>
                  <a:pt x="93" y="39"/>
                </a:lnTo>
                <a:lnTo>
                  <a:pt x="91" y="39"/>
                </a:lnTo>
                <a:lnTo>
                  <a:pt x="88" y="39"/>
                </a:lnTo>
                <a:lnTo>
                  <a:pt x="87" y="39"/>
                </a:lnTo>
                <a:lnTo>
                  <a:pt x="86" y="39"/>
                </a:lnTo>
                <a:lnTo>
                  <a:pt x="85" y="39"/>
                </a:lnTo>
                <a:lnTo>
                  <a:pt x="82" y="39"/>
                </a:lnTo>
                <a:lnTo>
                  <a:pt x="81" y="39"/>
                </a:lnTo>
                <a:lnTo>
                  <a:pt x="80" y="39"/>
                </a:lnTo>
                <a:lnTo>
                  <a:pt x="79" y="39"/>
                </a:lnTo>
                <a:lnTo>
                  <a:pt x="76" y="39"/>
                </a:lnTo>
                <a:lnTo>
                  <a:pt x="74" y="39"/>
                </a:lnTo>
                <a:lnTo>
                  <a:pt x="73" y="39"/>
                </a:lnTo>
                <a:lnTo>
                  <a:pt x="71" y="39"/>
                </a:lnTo>
                <a:lnTo>
                  <a:pt x="70" y="36"/>
                </a:lnTo>
                <a:lnTo>
                  <a:pt x="68" y="36"/>
                </a:lnTo>
                <a:lnTo>
                  <a:pt x="67" y="36"/>
                </a:lnTo>
                <a:lnTo>
                  <a:pt x="65" y="36"/>
                </a:lnTo>
                <a:lnTo>
                  <a:pt x="64" y="36"/>
                </a:lnTo>
                <a:lnTo>
                  <a:pt x="61" y="36"/>
                </a:lnTo>
                <a:lnTo>
                  <a:pt x="59" y="36"/>
                </a:lnTo>
                <a:lnTo>
                  <a:pt x="57" y="36"/>
                </a:lnTo>
                <a:lnTo>
                  <a:pt x="56" y="36"/>
                </a:lnTo>
                <a:lnTo>
                  <a:pt x="53" y="35"/>
                </a:lnTo>
                <a:lnTo>
                  <a:pt x="52" y="35"/>
                </a:lnTo>
                <a:lnTo>
                  <a:pt x="51" y="35"/>
                </a:lnTo>
                <a:lnTo>
                  <a:pt x="50" y="35"/>
                </a:lnTo>
                <a:lnTo>
                  <a:pt x="45" y="35"/>
                </a:lnTo>
                <a:lnTo>
                  <a:pt x="44" y="34"/>
                </a:lnTo>
                <a:lnTo>
                  <a:pt x="43" y="34"/>
                </a:lnTo>
                <a:lnTo>
                  <a:pt x="41" y="34"/>
                </a:lnTo>
                <a:lnTo>
                  <a:pt x="38" y="34"/>
                </a:lnTo>
                <a:lnTo>
                  <a:pt x="37" y="33"/>
                </a:lnTo>
                <a:lnTo>
                  <a:pt x="34" y="33"/>
                </a:lnTo>
                <a:lnTo>
                  <a:pt x="33" y="33"/>
                </a:lnTo>
                <a:lnTo>
                  <a:pt x="31" y="33"/>
                </a:lnTo>
                <a:lnTo>
                  <a:pt x="28" y="32"/>
                </a:lnTo>
                <a:lnTo>
                  <a:pt x="27" y="32"/>
                </a:lnTo>
                <a:lnTo>
                  <a:pt x="25" y="30"/>
                </a:lnTo>
                <a:lnTo>
                  <a:pt x="23" y="30"/>
                </a:lnTo>
                <a:lnTo>
                  <a:pt x="21" y="30"/>
                </a:lnTo>
                <a:lnTo>
                  <a:pt x="20" y="29"/>
                </a:lnTo>
                <a:lnTo>
                  <a:pt x="18" y="29"/>
                </a:lnTo>
                <a:lnTo>
                  <a:pt x="16" y="27"/>
                </a:lnTo>
                <a:lnTo>
                  <a:pt x="15" y="27"/>
                </a:lnTo>
                <a:lnTo>
                  <a:pt x="14" y="25"/>
                </a:lnTo>
                <a:lnTo>
                  <a:pt x="12" y="25"/>
                </a:lnTo>
                <a:lnTo>
                  <a:pt x="12" y="23"/>
                </a:lnTo>
                <a:lnTo>
                  <a:pt x="11" y="23"/>
                </a:lnTo>
                <a:lnTo>
                  <a:pt x="8" y="22"/>
                </a:lnTo>
                <a:lnTo>
                  <a:pt x="6" y="22"/>
                </a:lnTo>
                <a:lnTo>
                  <a:pt x="6" y="21"/>
                </a:lnTo>
                <a:lnTo>
                  <a:pt x="5" y="20"/>
                </a:lnTo>
                <a:lnTo>
                  <a:pt x="5" y="19"/>
                </a:lnTo>
                <a:lnTo>
                  <a:pt x="4" y="19"/>
                </a:lnTo>
                <a:lnTo>
                  <a:pt x="4" y="17"/>
                </a:lnTo>
                <a:lnTo>
                  <a:pt x="4" y="16"/>
                </a:lnTo>
                <a:lnTo>
                  <a:pt x="2" y="16"/>
                </a:lnTo>
                <a:lnTo>
                  <a:pt x="2" y="14"/>
                </a:lnTo>
                <a:lnTo>
                  <a:pt x="2" y="13"/>
                </a:lnTo>
                <a:lnTo>
                  <a:pt x="2" y="11"/>
                </a:lnTo>
                <a:lnTo>
                  <a:pt x="2" y="10"/>
                </a:lnTo>
                <a:lnTo>
                  <a:pt x="0" y="8"/>
                </a:lnTo>
                <a:lnTo>
                  <a:pt x="0" y="5"/>
                </a:lnTo>
                <a:lnTo>
                  <a:pt x="2" y="5"/>
                </a:lnTo>
                <a:lnTo>
                  <a:pt x="2" y="7"/>
                </a:lnTo>
                <a:lnTo>
                  <a:pt x="2" y="8"/>
                </a:lnTo>
                <a:lnTo>
                  <a:pt x="4" y="9"/>
                </a:lnTo>
                <a:lnTo>
                  <a:pt x="4" y="10"/>
                </a:lnTo>
                <a:lnTo>
                  <a:pt x="0" y="5"/>
                </a:lnTo>
                <a:lnTo>
                  <a:pt x="0" y="0"/>
                </a:lnTo>
                <a:lnTo>
                  <a:pt x="0" y="1"/>
                </a:lnTo>
                <a:lnTo>
                  <a:pt x="0" y="3"/>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2" name="Freeform 1251"/>
          <p:cNvSpPr>
            <a:spLocks/>
          </p:cNvSpPr>
          <p:nvPr/>
        </p:nvSpPr>
        <p:spPr bwMode="auto">
          <a:xfrm>
            <a:off x="2938463" y="4929188"/>
            <a:ext cx="74612" cy="30162"/>
          </a:xfrm>
          <a:custGeom>
            <a:avLst/>
            <a:gdLst>
              <a:gd name="T0" fmla="*/ 2147483646 w 143"/>
              <a:gd name="T1" fmla="*/ 2147483646 h 57"/>
              <a:gd name="T2" fmla="*/ 2147483646 w 143"/>
              <a:gd name="T3" fmla="*/ 2147483646 h 57"/>
              <a:gd name="T4" fmla="*/ 2147483646 w 143"/>
              <a:gd name="T5" fmla="*/ 2147483646 h 57"/>
              <a:gd name="T6" fmla="*/ 2147483646 w 143"/>
              <a:gd name="T7" fmla="*/ 2147483646 h 57"/>
              <a:gd name="T8" fmla="*/ 2147483646 w 143"/>
              <a:gd name="T9" fmla="*/ 2147483646 h 57"/>
              <a:gd name="T10" fmla="*/ 2147483646 w 143"/>
              <a:gd name="T11" fmla="*/ 2147483646 h 57"/>
              <a:gd name="T12" fmla="*/ 2147483646 w 143"/>
              <a:gd name="T13" fmla="*/ 2147483646 h 57"/>
              <a:gd name="T14" fmla="*/ 2147483646 w 143"/>
              <a:gd name="T15" fmla="*/ 2147483646 h 57"/>
              <a:gd name="T16" fmla="*/ 2147483646 w 143"/>
              <a:gd name="T17" fmla="*/ 2147483646 h 57"/>
              <a:gd name="T18" fmla="*/ 2147483646 w 143"/>
              <a:gd name="T19" fmla="*/ 2147483646 h 57"/>
              <a:gd name="T20" fmla="*/ 2147483646 w 143"/>
              <a:gd name="T21" fmla="*/ 2147483646 h 57"/>
              <a:gd name="T22" fmla="*/ 2147483646 w 143"/>
              <a:gd name="T23" fmla="*/ 2147483646 h 57"/>
              <a:gd name="T24" fmla="*/ 2147483646 w 143"/>
              <a:gd name="T25" fmla="*/ 2147483646 h 57"/>
              <a:gd name="T26" fmla="*/ 2147483646 w 143"/>
              <a:gd name="T27" fmla="*/ 2147483646 h 57"/>
              <a:gd name="T28" fmla="*/ 2147483646 w 143"/>
              <a:gd name="T29" fmla="*/ 2147483646 h 57"/>
              <a:gd name="T30" fmla="*/ 2147483646 w 143"/>
              <a:gd name="T31" fmla="*/ 2147483646 h 57"/>
              <a:gd name="T32" fmla="*/ 2147483646 w 143"/>
              <a:gd name="T33" fmla="*/ 2147483646 h 57"/>
              <a:gd name="T34" fmla="*/ 2147483646 w 143"/>
              <a:gd name="T35" fmla="*/ 2147483646 h 57"/>
              <a:gd name="T36" fmla="*/ 2147483646 w 143"/>
              <a:gd name="T37" fmla="*/ 2147483646 h 57"/>
              <a:gd name="T38" fmla="*/ 2147483646 w 143"/>
              <a:gd name="T39" fmla="*/ 2147483646 h 57"/>
              <a:gd name="T40" fmla="*/ 2147483646 w 143"/>
              <a:gd name="T41" fmla="*/ 2147483646 h 57"/>
              <a:gd name="T42" fmla="*/ 2147483646 w 143"/>
              <a:gd name="T43" fmla="*/ 2147483646 h 57"/>
              <a:gd name="T44" fmla="*/ 2147483646 w 143"/>
              <a:gd name="T45" fmla="*/ 2147483646 h 57"/>
              <a:gd name="T46" fmla="*/ 2147483646 w 143"/>
              <a:gd name="T47" fmla="*/ 2147483646 h 57"/>
              <a:gd name="T48" fmla="*/ 2147483646 w 143"/>
              <a:gd name="T49" fmla="*/ 2147483646 h 57"/>
              <a:gd name="T50" fmla="*/ 2147483646 w 143"/>
              <a:gd name="T51" fmla="*/ 2147483646 h 57"/>
              <a:gd name="T52" fmla="*/ 2147483646 w 143"/>
              <a:gd name="T53" fmla="*/ 2147483646 h 57"/>
              <a:gd name="T54" fmla="*/ 2147483646 w 143"/>
              <a:gd name="T55" fmla="*/ 2147483646 h 57"/>
              <a:gd name="T56" fmla="*/ 2147483646 w 143"/>
              <a:gd name="T57" fmla="*/ 2147483646 h 57"/>
              <a:gd name="T58" fmla="*/ 2147483646 w 143"/>
              <a:gd name="T59" fmla="*/ 2147483646 h 57"/>
              <a:gd name="T60" fmla="*/ 2147483646 w 143"/>
              <a:gd name="T61" fmla="*/ 2147483646 h 57"/>
              <a:gd name="T62" fmla="*/ 2147483646 w 143"/>
              <a:gd name="T63" fmla="*/ 2147483646 h 57"/>
              <a:gd name="T64" fmla="*/ 2147483646 w 143"/>
              <a:gd name="T65" fmla="*/ 2147483646 h 57"/>
              <a:gd name="T66" fmla="*/ 2147483646 w 143"/>
              <a:gd name="T67" fmla="*/ 2147483646 h 57"/>
              <a:gd name="T68" fmla="*/ 2147483646 w 143"/>
              <a:gd name="T69" fmla="*/ 2147483646 h 57"/>
              <a:gd name="T70" fmla="*/ 2147483646 w 143"/>
              <a:gd name="T71" fmla="*/ 2147483646 h 57"/>
              <a:gd name="T72" fmla="*/ 2147483646 w 143"/>
              <a:gd name="T73" fmla="*/ 2147483646 h 57"/>
              <a:gd name="T74" fmla="*/ 2147483646 w 143"/>
              <a:gd name="T75" fmla="*/ 2147483646 h 57"/>
              <a:gd name="T76" fmla="*/ 2147483646 w 143"/>
              <a:gd name="T77" fmla="*/ 2147483646 h 57"/>
              <a:gd name="T78" fmla="*/ 2147483646 w 143"/>
              <a:gd name="T79" fmla="*/ 2147483646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3" h="57">
                <a:moveTo>
                  <a:pt x="0" y="57"/>
                </a:moveTo>
                <a:lnTo>
                  <a:pt x="3" y="57"/>
                </a:lnTo>
                <a:lnTo>
                  <a:pt x="4" y="57"/>
                </a:lnTo>
                <a:lnTo>
                  <a:pt x="5" y="57"/>
                </a:lnTo>
                <a:lnTo>
                  <a:pt x="6" y="57"/>
                </a:lnTo>
                <a:lnTo>
                  <a:pt x="10" y="57"/>
                </a:lnTo>
                <a:lnTo>
                  <a:pt x="11" y="57"/>
                </a:lnTo>
                <a:lnTo>
                  <a:pt x="12" y="57"/>
                </a:lnTo>
                <a:lnTo>
                  <a:pt x="12" y="54"/>
                </a:lnTo>
                <a:lnTo>
                  <a:pt x="13" y="54"/>
                </a:lnTo>
                <a:lnTo>
                  <a:pt x="15" y="54"/>
                </a:lnTo>
                <a:lnTo>
                  <a:pt x="17" y="54"/>
                </a:lnTo>
                <a:lnTo>
                  <a:pt x="18" y="54"/>
                </a:lnTo>
                <a:lnTo>
                  <a:pt x="19" y="54"/>
                </a:lnTo>
                <a:lnTo>
                  <a:pt x="22" y="54"/>
                </a:lnTo>
                <a:lnTo>
                  <a:pt x="23" y="54"/>
                </a:lnTo>
                <a:lnTo>
                  <a:pt x="25" y="54"/>
                </a:lnTo>
                <a:lnTo>
                  <a:pt x="27" y="54"/>
                </a:lnTo>
                <a:lnTo>
                  <a:pt x="28" y="54"/>
                </a:lnTo>
                <a:lnTo>
                  <a:pt x="29" y="53"/>
                </a:lnTo>
                <a:lnTo>
                  <a:pt x="31" y="53"/>
                </a:lnTo>
                <a:lnTo>
                  <a:pt x="33" y="53"/>
                </a:lnTo>
                <a:lnTo>
                  <a:pt x="34" y="53"/>
                </a:lnTo>
                <a:lnTo>
                  <a:pt x="36" y="53"/>
                </a:lnTo>
                <a:lnTo>
                  <a:pt x="40" y="53"/>
                </a:lnTo>
                <a:lnTo>
                  <a:pt x="41" y="52"/>
                </a:lnTo>
                <a:lnTo>
                  <a:pt x="42" y="52"/>
                </a:lnTo>
                <a:lnTo>
                  <a:pt x="46" y="52"/>
                </a:lnTo>
                <a:lnTo>
                  <a:pt x="49" y="52"/>
                </a:lnTo>
                <a:lnTo>
                  <a:pt x="52" y="51"/>
                </a:lnTo>
                <a:lnTo>
                  <a:pt x="57" y="51"/>
                </a:lnTo>
                <a:lnTo>
                  <a:pt x="63" y="50"/>
                </a:lnTo>
                <a:lnTo>
                  <a:pt x="66" y="50"/>
                </a:lnTo>
                <a:lnTo>
                  <a:pt x="71" y="48"/>
                </a:lnTo>
                <a:lnTo>
                  <a:pt x="77" y="47"/>
                </a:lnTo>
                <a:lnTo>
                  <a:pt x="83" y="47"/>
                </a:lnTo>
                <a:lnTo>
                  <a:pt x="87" y="45"/>
                </a:lnTo>
                <a:lnTo>
                  <a:pt x="93" y="45"/>
                </a:lnTo>
                <a:lnTo>
                  <a:pt x="95" y="43"/>
                </a:lnTo>
                <a:lnTo>
                  <a:pt x="100" y="41"/>
                </a:lnTo>
                <a:lnTo>
                  <a:pt x="103" y="41"/>
                </a:lnTo>
                <a:lnTo>
                  <a:pt x="107" y="40"/>
                </a:lnTo>
                <a:lnTo>
                  <a:pt x="108" y="40"/>
                </a:lnTo>
                <a:lnTo>
                  <a:pt x="111" y="39"/>
                </a:lnTo>
                <a:lnTo>
                  <a:pt x="113" y="39"/>
                </a:lnTo>
                <a:lnTo>
                  <a:pt x="117" y="39"/>
                </a:lnTo>
                <a:lnTo>
                  <a:pt x="118" y="38"/>
                </a:lnTo>
                <a:lnTo>
                  <a:pt x="120" y="38"/>
                </a:lnTo>
                <a:lnTo>
                  <a:pt x="122" y="37"/>
                </a:lnTo>
                <a:lnTo>
                  <a:pt x="123" y="37"/>
                </a:lnTo>
                <a:lnTo>
                  <a:pt x="124" y="35"/>
                </a:lnTo>
                <a:lnTo>
                  <a:pt x="125" y="35"/>
                </a:lnTo>
                <a:lnTo>
                  <a:pt x="128" y="35"/>
                </a:lnTo>
                <a:lnTo>
                  <a:pt x="130" y="34"/>
                </a:lnTo>
                <a:lnTo>
                  <a:pt x="131" y="32"/>
                </a:lnTo>
                <a:lnTo>
                  <a:pt x="132" y="31"/>
                </a:lnTo>
                <a:lnTo>
                  <a:pt x="134" y="29"/>
                </a:lnTo>
                <a:lnTo>
                  <a:pt x="136" y="29"/>
                </a:lnTo>
                <a:lnTo>
                  <a:pt x="136" y="28"/>
                </a:lnTo>
                <a:lnTo>
                  <a:pt x="137" y="27"/>
                </a:lnTo>
                <a:lnTo>
                  <a:pt x="138" y="26"/>
                </a:lnTo>
                <a:lnTo>
                  <a:pt x="138" y="25"/>
                </a:lnTo>
                <a:lnTo>
                  <a:pt x="138" y="23"/>
                </a:lnTo>
                <a:lnTo>
                  <a:pt x="140" y="23"/>
                </a:lnTo>
                <a:lnTo>
                  <a:pt x="140" y="21"/>
                </a:lnTo>
                <a:lnTo>
                  <a:pt x="140" y="19"/>
                </a:lnTo>
                <a:lnTo>
                  <a:pt x="140" y="18"/>
                </a:lnTo>
                <a:lnTo>
                  <a:pt x="143" y="17"/>
                </a:lnTo>
                <a:lnTo>
                  <a:pt x="143" y="15"/>
                </a:lnTo>
                <a:lnTo>
                  <a:pt x="143" y="14"/>
                </a:lnTo>
                <a:lnTo>
                  <a:pt x="143" y="13"/>
                </a:lnTo>
                <a:lnTo>
                  <a:pt x="143" y="12"/>
                </a:lnTo>
                <a:lnTo>
                  <a:pt x="143" y="9"/>
                </a:lnTo>
                <a:lnTo>
                  <a:pt x="143" y="8"/>
                </a:lnTo>
                <a:lnTo>
                  <a:pt x="140" y="7"/>
                </a:lnTo>
                <a:lnTo>
                  <a:pt x="140" y="6"/>
                </a:lnTo>
                <a:lnTo>
                  <a:pt x="140" y="5"/>
                </a:lnTo>
                <a:lnTo>
                  <a:pt x="138" y="3"/>
                </a:lnTo>
                <a:lnTo>
                  <a:pt x="138" y="2"/>
                </a:lnTo>
                <a:lnTo>
                  <a:pt x="137" y="1"/>
                </a:lnTo>
                <a:lnTo>
                  <a:pt x="13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3" name="Freeform 1252"/>
          <p:cNvSpPr>
            <a:spLocks/>
          </p:cNvSpPr>
          <p:nvPr/>
        </p:nvSpPr>
        <p:spPr bwMode="auto">
          <a:xfrm>
            <a:off x="2482850" y="4975225"/>
            <a:ext cx="49213" cy="9525"/>
          </a:xfrm>
          <a:custGeom>
            <a:avLst/>
            <a:gdLst>
              <a:gd name="T0" fmla="*/ 2147483646 w 94"/>
              <a:gd name="T1" fmla="*/ 2147483646 h 17"/>
              <a:gd name="T2" fmla="*/ 2147483646 w 94"/>
              <a:gd name="T3" fmla="*/ 2147483646 h 17"/>
              <a:gd name="T4" fmla="*/ 2147483646 w 94"/>
              <a:gd name="T5" fmla="*/ 2147483646 h 17"/>
              <a:gd name="T6" fmla="*/ 2147483646 w 94"/>
              <a:gd name="T7" fmla="*/ 2147483646 h 17"/>
              <a:gd name="T8" fmla="*/ 2147483646 w 94"/>
              <a:gd name="T9" fmla="*/ 2147483646 h 17"/>
              <a:gd name="T10" fmla="*/ 2147483646 w 94"/>
              <a:gd name="T11" fmla="*/ 2147483646 h 17"/>
              <a:gd name="T12" fmla="*/ 2147483646 w 94"/>
              <a:gd name="T13" fmla="*/ 2147483646 h 17"/>
              <a:gd name="T14" fmla="*/ 2147483646 w 94"/>
              <a:gd name="T15" fmla="*/ 2147483646 h 17"/>
              <a:gd name="T16" fmla="*/ 2147483646 w 94"/>
              <a:gd name="T17" fmla="*/ 2147483646 h 17"/>
              <a:gd name="T18" fmla="*/ 2147483646 w 94"/>
              <a:gd name="T19" fmla="*/ 2147483646 h 17"/>
              <a:gd name="T20" fmla="*/ 2147483646 w 94"/>
              <a:gd name="T21" fmla="*/ 2147483646 h 17"/>
              <a:gd name="T22" fmla="*/ 2147483646 w 94"/>
              <a:gd name="T23" fmla="*/ 2147483646 h 17"/>
              <a:gd name="T24" fmla="*/ 2147483646 w 94"/>
              <a:gd name="T25" fmla="*/ 2147483646 h 17"/>
              <a:gd name="T26" fmla="*/ 2147483646 w 94"/>
              <a:gd name="T27" fmla="*/ 2147483646 h 17"/>
              <a:gd name="T28" fmla="*/ 2147483646 w 94"/>
              <a:gd name="T29" fmla="*/ 2147483646 h 17"/>
              <a:gd name="T30" fmla="*/ 2147483646 w 94"/>
              <a:gd name="T31" fmla="*/ 2147483646 h 17"/>
              <a:gd name="T32" fmla="*/ 2147483646 w 94"/>
              <a:gd name="T33" fmla="*/ 2147483646 h 17"/>
              <a:gd name="T34" fmla="*/ 2147483646 w 94"/>
              <a:gd name="T35" fmla="*/ 2147483646 h 17"/>
              <a:gd name="T36" fmla="*/ 2147483646 w 94"/>
              <a:gd name="T37" fmla="*/ 0 h 17"/>
              <a:gd name="T38" fmla="*/ 2147483646 w 94"/>
              <a:gd name="T39" fmla="*/ 0 h 17"/>
              <a:gd name="T40" fmla="*/ 2147483646 w 94"/>
              <a:gd name="T41" fmla="*/ 0 h 17"/>
              <a:gd name="T42" fmla="*/ 2147483646 w 94"/>
              <a:gd name="T43" fmla="*/ 0 h 17"/>
              <a:gd name="T44" fmla="*/ 2147483646 w 94"/>
              <a:gd name="T45" fmla="*/ 0 h 17"/>
              <a:gd name="T46" fmla="*/ 2147483646 w 94"/>
              <a:gd name="T47" fmla="*/ 0 h 17"/>
              <a:gd name="T48" fmla="*/ 2147483646 w 94"/>
              <a:gd name="T49" fmla="*/ 2147483646 h 17"/>
              <a:gd name="T50" fmla="*/ 2147483646 w 94"/>
              <a:gd name="T51" fmla="*/ 2147483646 h 17"/>
              <a:gd name="T52" fmla="*/ 2147483646 w 94"/>
              <a:gd name="T53" fmla="*/ 2147483646 h 17"/>
              <a:gd name="T54" fmla="*/ 2147483646 w 94"/>
              <a:gd name="T55" fmla="*/ 2147483646 h 17"/>
              <a:gd name="T56" fmla="*/ 2147483646 w 94"/>
              <a:gd name="T57" fmla="*/ 2147483646 h 17"/>
              <a:gd name="T58" fmla="*/ 2147483646 w 94"/>
              <a:gd name="T59" fmla="*/ 2147483646 h 17"/>
              <a:gd name="T60" fmla="*/ 2147483646 w 94"/>
              <a:gd name="T61" fmla="*/ 2147483646 h 17"/>
              <a:gd name="T62" fmla="*/ 2147483646 w 94"/>
              <a:gd name="T63" fmla="*/ 2147483646 h 17"/>
              <a:gd name="T64" fmla="*/ 2147483646 w 94"/>
              <a:gd name="T65" fmla="*/ 2147483646 h 17"/>
              <a:gd name="T66" fmla="*/ 0 w 94"/>
              <a:gd name="T67" fmla="*/ 2147483646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4" h="17">
                <a:moveTo>
                  <a:pt x="94" y="17"/>
                </a:moveTo>
                <a:lnTo>
                  <a:pt x="92" y="16"/>
                </a:lnTo>
                <a:lnTo>
                  <a:pt x="89" y="14"/>
                </a:lnTo>
                <a:lnTo>
                  <a:pt x="88" y="13"/>
                </a:lnTo>
                <a:lnTo>
                  <a:pt x="86" y="11"/>
                </a:lnTo>
                <a:lnTo>
                  <a:pt x="83" y="11"/>
                </a:lnTo>
                <a:lnTo>
                  <a:pt x="81" y="10"/>
                </a:lnTo>
                <a:lnTo>
                  <a:pt x="80" y="8"/>
                </a:lnTo>
                <a:lnTo>
                  <a:pt x="75" y="7"/>
                </a:lnTo>
                <a:lnTo>
                  <a:pt x="73" y="5"/>
                </a:lnTo>
                <a:lnTo>
                  <a:pt x="69" y="5"/>
                </a:lnTo>
                <a:lnTo>
                  <a:pt x="67" y="4"/>
                </a:lnTo>
                <a:lnTo>
                  <a:pt x="64" y="2"/>
                </a:lnTo>
                <a:lnTo>
                  <a:pt x="59" y="2"/>
                </a:lnTo>
                <a:lnTo>
                  <a:pt x="57" y="1"/>
                </a:lnTo>
                <a:lnTo>
                  <a:pt x="53" y="1"/>
                </a:lnTo>
                <a:lnTo>
                  <a:pt x="51" y="1"/>
                </a:lnTo>
                <a:lnTo>
                  <a:pt x="48" y="1"/>
                </a:lnTo>
                <a:lnTo>
                  <a:pt x="45" y="0"/>
                </a:lnTo>
                <a:lnTo>
                  <a:pt x="42" y="0"/>
                </a:lnTo>
                <a:lnTo>
                  <a:pt x="39" y="0"/>
                </a:lnTo>
                <a:lnTo>
                  <a:pt x="35" y="0"/>
                </a:lnTo>
                <a:lnTo>
                  <a:pt x="32" y="0"/>
                </a:lnTo>
                <a:lnTo>
                  <a:pt x="29" y="0"/>
                </a:lnTo>
                <a:lnTo>
                  <a:pt x="27" y="1"/>
                </a:lnTo>
                <a:lnTo>
                  <a:pt x="22" y="1"/>
                </a:lnTo>
                <a:lnTo>
                  <a:pt x="20" y="1"/>
                </a:lnTo>
                <a:lnTo>
                  <a:pt x="16" y="1"/>
                </a:lnTo>
                <a:lnTo>
                  <a:pt x="15" y="2"/>
                </a:lnTo>
                <a:lnTo>
                  <a:pt x="12" y="2"/>
                </a:lnTo>
                <a:lnTo>
                  <a:pt x="8" y="4"/>
                </a:lnTo>
                <a:lnTo>
                  <a:pt x="5" y="5"/>
                </a:lnTo>
                <a:lnTo>
                  <a:pt x="3" y="5"/>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4" name="Freeform 1253"/>
          <p:cNvSpPr>
            <a:spLocks/>
          </p:cNvSpPr>
          <p:nvPr/>
        </p:nvSpPr>
        <p:spPr bwMode="auto">
          <a:xfrm>
            <a:off x="2392363" y="4983163"/>
            <a:ext cx="58737" cy="26987"/>
          </a:xfrm>
          <a:custGeom>
            <a:avLst/>
            <a:gdLst>
              <a:gd name="T0" fmla="*/ 2147483646 w 110"/>
              <a:gd name="T1" fmla="*/ 2147483646 h 51"/>
              <a:gd name="T2" fmla="*/ 2147483646 w 110"/>
              <a:gd name="T3" fmla="*/ 0 h 51"/>
              <a:gd name="T4" fmla="*/ 0 w 110"/>
              <a:gd name="T5" fmla="*/ 2147483646 h 51"/>
              <a:gd name="T6" fmla="*/ 2147483646 w 110"/>
              <a:gd name="T7" fmla="*/ 2147483646 h 51"/>
              <a:gd name="T8" fmla="*/ 2147483646 w 110"/>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51">
                <a:moveTo>
                  <a:pt x="110" y="3"/>
                </a:moveTo>
                <a:lnTo>
                  <a:pt x="36" y="0"/>
                </a:lnTo>
                <a:lnTo>
                  <a:pt x="0" y="47"/>
                </a:lnTo>
                <a:lnTo>
                  <a:pt x="78" y="51"/>
                </a:lnTo>
                <a:lnTo>
                  <a:pt x="110"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5" name="Freeform 1254"/>
          <p:cNvSpPr>
            <a:spLocks/>
          </p:cNvSpPr>
          <p:nvPr/>
        </p:nvSpPr>
        <p:spPr bwMode="auto">
          <a:xfrm>
            <a:off x="2241550" y="4976813"/>
            <a:ext cx="153988" cy="30162"/>
          </a:xfrm>
          <a:custGeom>
            <a:avLst/>
            <a:gdLst>
              <a:gd name="T0" fmla="*/ 2147483646 w 291"/>
              <a:gd name="T1" fmla="*/ 2147483646 h 57"/>
              <a:gd name="T2" fmla="*/ 2147483646 w 291"/>
              <a:gd name="T3" fmla="*/ 0 h 57"/>
              <a:gd name="T4" fmla="*/ 0 w 291"/>
              <a:gd name="T5" fmla="*/ 2147483646 h 57"/>
              <a:gd name="T6" fmla="*/ 2147483646 w 291"/>
              <a:gd name="T7" fmla="*/ 2147483646 h 57"/>
              <a:gd name="T8" fmla="*/ 2147483646 w 291"/>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57">
                <a:moveTo>
                  <a:pt x="291" y="9"/>
                </a:moveTo>
                <a:lnTo>
                  <a:pt x="63" y="0"/>
                </a:lnTo>
                <a:lnTo>
                  <a:pt x="0" y="49"/>
                </a:lnTo>
                <a:lnTo>
                  <a:pt x="256" y="57"/>
                </a:lnTo>
                <a:lnTo>
                  <a:pt x="291" y="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6" name="Freeform 1255"/>
          <p:cNvSpPr>
            <a:spLocks/>
          </p:cNvSpPr>
          <p:nvPr/>
        </p:nvSpPr>
        <p:spPr bwMode="auto">
          <a:xfrm>
            <a:off x="2312988" y="4929188"/>
            <a:ext cx="146050" cy="30162"/>
          </a:xfrm>
          <a:custGeom>
            <a:avLst/>
            <a:gdLst>
              <a:gd name="T0" fmla="*/ 2147483646 w 276"/>
              <a:gd name="T1" fmla="*/ 2147483646 h 57"/>
              <a:gd name="T2" fmla="*/ 2147483646 w 276"/>
              <a:gd name="T3" fmla="*/ 2147483646 h 57"/>
              <a:gd name="T4" fmla="*/ 2147483646 w 276"/>
              <a:gd name="T5" fmla="*/ 2147483646 h 57"/>
              <a:gd name="T6" fmla="*/ 2147483646 w 276"/>
              <a:gd name="T7" fmla="*/ 2147483646 h 57"/>
              <a:gd name="T8" fmla="*/ 2147483646 w 276"/>
              <a:gd name="T9" fmla="*/ 2147483646 h 57"/>
              <a:gd name="T10" fmla="*/ 2147483646 w 276"/>
              <a:gd name="T11" fmla="*/ 2147483646 h 57"/>
              <a:gd name="T12" fmla="*/ 2147483646 w 276"/>
              <a:gd name="T13" fmla="*/ 2147483646 h 57"/>
              <a:gd name="T14" fmla="*/ 2147483646 w 276"/>
              <a:gd name="T15" fmla="*/ 2147483646 h 57"/>
              <a:gd name="T16" fmla="*/ 2147483646 w 276"/>
              <a:gd name="T17" fmla="*/ 2147483646 h 57"/>
              <a:gd name="T18" fmla="*/ 2147483646 w 276"/>
              <a:gd name="T19" fmla="*/ 2147483646 h 57"/>
              <a:gd name="T20" fmla="*/ 2147483646 w 276"/>
              <a:gd name="T21" fmla="*/ 2147483646 h 57"/>
              <a:gd name="T22" fmla="*/ 2147483646 w 276"/>
              <a:gd name="T23" fmla="*/ 2147483646 h 57"/>
              <a:gd name="T24" fmla="*/ 2147483646 w 276"/>
              <a:gd name="T25" fmla="*/ 2147483646 h 57"/>
              <a:gd name="T26" fmla="*/ 2147483646 w 276"/>
              <a:gd name="T27" fmla="*/ 2147483646 h 57"/>
              <a:gd name="T28" fmla="*/ 2147483646 w 276"/>
              <a:gd name="T29" fmla="*/ 2147483646 h 57"/>
              <a:gd name="T30" fmla="*/ 2147483646 w 276"/>
              <a:gd name="T31" fmla="*/ 2147483646 h 57"/>
              <a:gd name="T32" fmla="*/ 2147483646 w 276"/>
              <a:gd name="T33" fmla="*/ 2147483646 h 57"/>
              <a:gd name="T34" fmla="*/ 2147483646 w 276"/>
              <a:gd name="T35" fmla="*/ 2147483646 h 57"/>
              <a:gd name="T36" fmla="*/ 2147483646 w 276"/>
              <a:gd name="T37" fmla="*/ 2147483646 h 57"/>
              <a:gd name="T38" fmla="*/ 2147483646 w 276"/>
              <a:gd name="T39" fmla="*/ 2147483646 h 57"/>
              <a:gd name="T40" fmla="*/ 2147483646 w 276"/>
              <a:gd name="T41" fmla="*/ 2147483646 h 57"/>
              <a:gd name="T42" fmla="*/ 2147483646 w 276"/>
              <a:gd name="T43" fmla="*/ 2147483646 h 57"/>
              <a:gd name="T44" fmla="*/ 2147483646 w 276"/>
              <a:gd name="T45" fmla="*/ 2147483646 h 57"/>
              <a:gd name="T46" fmla="*/ 2147483646 w 276"/>
              <a:gd name="T47" fmla="*/ 2147483646 h 57"/>
              <a:gd name="T48" fmla="*/ 2147483646 w 276"/>
              <a:gd name="T49" fmla="*/ 2147483646 h 57"/>
              <a:gd name="T50" fmla="*/ 2147483646 w 276"/>
              <a:gd name="T51" fmla="*/ 2147483646 h 57"/>
              <a:gd name="T52" fmla="*/ 2147483646 w 276"/>
              <a:gd name="T53" fmla="*/ 2147483646 h 57"/>
              <a:gd name="T54" fmla="*/ 2147483646 w 276"/>
              <a:gd name="T55" fmla="*/ 2147483646 h 57"/>
              <a:gd name="T56" fmla="*/ 2147483646 w 276"/>
              <a:gd name="T57" fmla="*/ 2147483646 h 57"/>
              <a:gd name="T58" fmla="*/ 2147483646 w 276"/>
              <a:gd name="T59" fmla="*/ 2147483646 h 57"/>
              <a:gd name="T60" fmla="*/ 2147483646 w 276"/>
              <a:gd name="T61" fmla="*/ 2147483646 h 57"/>
              <a:gd name="T62" fmla="*/ 2147483646 w 276"/>
              <a:gd name="T63" fmla="*/ 2147483646 h 57"/>
              <a:gd name="T64" fmla="*/ 2147483646 w 276"/>
              <a:gd name="T65" fmla="*/ 2147483646 h 57"/>
              <a:gd name="T66" fmla="*/ 2147483646 w 276"/>
              <a:gd name="T67" fmla="*/ 2147483646 h 57"/>
              <a:gd name="T68" fmla="*/ 2147483646 w 276"/>
              <a:gd name="T69" fmla="*/ 2147483646 h 57"/>
              <a:gd name="T70" fmla="*/ 2147483646 w 276"/>
              <a:gd name="T71" fmla="*/ 2147483646 h 57"/>
              <a:gd name="T72" fmla="*/ 2147483646 w 276"/>
              <a:gd name="T73" fmla="*/ 2147483646 h 57"/>
              <a:gd name="T74" fmla="*/ 2147483646 w 276"/>
              <a:gd name="T75" fmla="*/ 2147483646 h 57"/>
              <a:gd name="T76" fmla="*/ 2147483646 w 276"/>
              <a:gd name="T77" fmla="*/ 2147483646 h 57"/>
              <a:gd name="T78" fmla="*/ 2147483646 w 276"/>
              <a:gd name="T79" fmla="*/ 2147483646 h 57"/>
              <a:gd name="T80" fmla="*/ 2147483646 w 276"/>
              <a:gd name="T81" fmla="*/ 2147483646 h 57"/>
              <a:gd name="T82" fmla="*/ 2147483646 w 276"/>
              <a:gd name="T83" fmla="*/ 2147483646 h 57"/>
              <a:gd name="T84" fmla="*/ 2147483646 w 276"/>
              <a:gd name="T85" fmla="*/ 2147483646 h 57"/>
              <a:gd name="T86" fmla="*/ 2147483646 w 276"/>
              <a:gd name="T87" fmla="*/ 2147483646 h 57"/>
              <a:gd name="T88" fmla="*/ 2147483646 w 276"/>
              <a:gd name="T89" fmla="*/ 2147483646 h 57"/>
              <a:gd name="T90" fmla="*/ 2147483646 w 276"/>
              <a:gd name="T91" fmla="*/ 2147483646 h 57"/>
              <a:gd name="T92" fmla="*/ 2147483646 w 276"/>
              <a:gd name="T93" fmla="*/ 2147483646 h 57"/>
              <a:gd name="T94" fmla="*/ 2147483646 w 276"/>
              <a:gd name="T95" fmla="*/ 2147483646 h 57"/>
              <a:gd name="T96" fmla="*/ 2147483646 w 276"/>
              <a:gd name="T97" fmla="*/ 2147483646 h 57"/>
              <a:gd name="T98" fmla="*/ 2147483646 w 276"/>
              <a:gd name="T99" fmla="*/ 2147483646 h 57"/>
              <a:gd name="T100" fmla="*/ 2147483646 w 276"/>
              <a:gd name="T101" fmla="*/ 2147483646 h 57"/>
              <a:gd name="T102" fmla="*/ 2147483646 w 276"/>
              <a:gd name="T103" fmla="*/ 2147483646 h 57"/>
              <a:gd name="T104" fmla="*/ 2147483646 w 276"/>
              <a:gd name="T105" fmla="*/ 2147483646 h 57"/>
              <a:gd name="T106" fmla="*/ 2147483646 w 276"/>
              <a:gd name="T107" fmla="*/ 2147483646 h 57"/>
              <a:gd name="T108" fmla="*/ 2147483646 w 276"/>
              <a:gd name="T109" fmla="*/ 2147483646 h 57"/>
              <a:gd name="T110" fmla="*/ 2147483646 w 276"/>
              <a:gd name="T111" fmla="*/ 2147483646 h 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6" h="57">
                <a:moveTo>
                  <a:pt x="135" y="57"/>
                </a:moveTo>
                <a:lnTo>
                  <a:pt x="134" y="57"/>
                </a:lnTo>
                <a:lnTo>
                  <a:pt x="132" y="57"/>
                </a:lnTo>
                <a:lnTo>
                  <a:pt x="129" y="57"/>
                </a:lnTo>
                <a:lnTo>
                  <a:pt x="128" y="57"/>
                </a:lnTo>
                <a:lnTo>
                  <a:pt x="125" y="57"/>
                </a:lnTo>
                <a:lnTo>
                  <a:pt x="121" y="57"/>
                </a:lnTo>
                <a:lnTo>
                  <a:pt x="120" y="57"/>
                </a:lnTo>
                <a:lnTo>
                  <a:pt x="117" y="57"/>
                </a:lnTo>
                <a:lnTo>
                  <a:pt x="113" y="57"/>
                </a:lnTo>
                <a:lnTo>
                  <a:pt x="111" y="57"/>
                </a:lnTo>
                <a:lnTo>
                  <a:pt x="109" y="57"/>
                </a:lnTo>
                <a:lnTo>
                  <a:pt x="107" y="57"/>
                </a:lnTo>
                <a:lnTo>
                  <a:pt x="105" y="57"/>
                </a:lnTo>
                <a:lnTo>
                  <a:pt x="104" y="57"/>
                </a:lnTo>
                <a:lnTo>
                  <a:pt x="103" y="57"/>
                </a:lnTo>
                <a:lnTo>
                  <a:pt x="102" y="57"/>
                </a:lnTo>
                <a:lnTo>
                  <a:pt x="98" y="57"/>
                </a:lnTo>
                <a:lnTo>
                  <a:pt x="97" y="57"/>
                </a:lnTo>
                <a:lnTo>
                  <a:pt x="96" y="57"/>
                </a:lnTo>
                <a:lnTo>
                  <a:pt x="95" y="57"/>
                </a:lnTo>
                <a:lnTo>
                  <a:pt x="92" y="57"/>
                </a:lnTo>
                <a:lnTo>
                  <a:pt x="91" y="57"/>
                </a:lnTo>
                <a:lnTo>
                  <a:pt x="90" y="57"/>
                </a:lnTo>
                <a:lnTo>
                  <a:pt x="89" y="57"/>
                </a:lnTo>
                <a:lnTo>
                  <a:pt x="86" y="57"/>
                </a:lnTo>
                <a:lnTo>
                  <a:pt x="84" y="57"/>
                </a:lnTo>
                <a:lnTo>
                  <a:pt x="83" y="57"/>
                </a:lnTo>
                <a:lnTo>
                  <a:pt x="81" y="57"/>
                </a:lnTo>
                <a:lnTo>
                  <a:pt x="80" y="57"/>
                </a:lnTo>
                <a:lnTo>
                  <a:pt x="78" y="57"/>
                </a:lnTo>
                <a:lnTo>
                  <a:pt x="77" y="57"/>
                </a:lnTo>
                <a:lnTo>
                  <a:pt x="75" y="57"/>
                </a:lnTo>
                <a:lnTo>
                  <a:pt x="73" y="57"/>
                </a:lnTo>
                <a:lnTo>
                  <a:pt x="72" y="57"/>
                </a:lnTo>
                <a:lnTo>
                  <a:pt x="69" y="54"/>
                </a:lnTo>
                <a:lnTo>
                  <a:pt x="67" y="54"/>
                </a:lnTo>
                <a:lnTo>
                  <a:pt x="66" y="54"/>
                </a:lnTo>
                <a:lnTo>
                  <a:pt x="65" y="54"/>
                </a:lnTo>
                <a:lnTo>
                  <a:pt x="62" y="54"/>
                </a:lnTo>
                <a:lnTo>
                  <a:pt x="61" y="54"/>
                </a:lnTo>
                <a:lnTo>
                  <a:pt x="59" y="54"/>
                </a:lnTo>
                <a:lnTo>
                  <a:pt x="57" y="54"/>
                </a:lnTo>
                <a:lnTo>
                  <a:pt x="55" y="54"/>
                </a:lnTo>
                <a:lnTo>
                  <a:pt x="54" y="53"/>
                </a:lnTo>
                <a:lnTo>
                  <a:pt x="53" y="53"/>
                </a:lnTo>
                <a:lnTo>
                  <a:pt x="50" y="53"/>
                </a:lnTo>
                <a:lnTo>
                  <a:pt x="48" y="53"/>
                </a:lnTo>
                <a:lnTo>
                  <a:pt x="45" y="53"/>
                </a:lnTo>
                <a:lnTo>
                  <a:pt x="44" y="52"/>
                </a:lnTo>
                <a:lnTo>
                  <a:pt x="41" y="52"/>
                </a:lnTo>
                <a:lnTo>
                  <a:pt x="39" y="52"/>
                </a:lnTo>
                <a:lnTo>
                  <a:pt x="38" y="52"/>
                </a:lnTo>
                <a:lnTo>
                  <a:pt x="37" y="51"/>
                </a:lnTo>
                <a:lnTo>
                  <a:pt x="32" y="51"/>
                </a:lnTo>
                <a:lnTo>
                  <a:pt x="31" y="51"/>
                </a:lnTo>
                <a:lnTo>
                  <a:pt x="30" y="51"/>
                </a:lnTo>
                <a:lnTo>
                  <a:pt x="28" y="50"/>
                </a:lnTo>
                <a:lnTo>
                  <a:pt x="27" y="50"/>
                </a:lnTo>
                <a:lnTo>
                  <a:pt x="25" y="48"/>
                </a:lnTo>
                <a:lnTo>
                  <a:pt x="24" y="48"/>
                </a:lnTo>
                <a:lnTo>
                  <a:pt x="22" y="48"/>
                </a:lnTo>
                <a:lnTo>
                  <a:pt x="21" y="47"/>
                </a:lnTo>
                <a:lnTo>
                  <a:pt x="18" y="47"/>
                </a:lnTo>
                <a:lnTo>
                  <a:pt x="16" y="45"/>
                </a:lnTo>
                <a:lnTo>
                  <a:pt x="15" y="45"/>
                </a:lnTo>
                <a:lnTo>
                  <a:pt x="14" y="45"/>
                </a:lnTo>
                <a:lnTo>
                  <a:pt x="13" y="43"/>
                </a:lnTo>
                <a:lnTo>
                  <a:pt x="10" y="41"/>
                </a:lnTo>
                <a:lnTo>
                  <a:pt x="9" y="41"/>
                </a:lnTo>
                <a:lnTo>
                  <a:pt x="9" y="40"/>
                </a:lnTo>
                <a:lnTo>
                  <a:pt x="8" y="40"/>
                </a:lnTo>
                <a:lnTo>
                  <a:pt x="6" y="39"/>
                </a:lnTo>
                <a:lnTo>
                  <a:pt x="6" y="38"/>
                </a:lnTo>
                <a:lnTo>
                  <a:pt x="3" y="38"/>
                </a:lnTo>
                <a:lnTo>
                  <a:pt x="3" y="37"/>
                </a:lnTo>
                <a:lnTo>
                  <a:pt x="2" y="35"/>
                </a:lnTo>
                <a:lnTo>
                  <a:pt x="2" y="34"/>
                </a:lnTo>
                <a:lnTo>
                  <a:pt x="2" y="32"/>
                </a:lnTo>
                <a:lnTo>
                  <a:pt x="2" y="31"/>
                </a:lnTo>
                <a:lnTo>
                  <a:pt x="1" y="29"/>
                </a:lnTo>
                <a:lnTo>
                  <a:pt x="1" y="28"/>
                </a:lnTo>
                <a:lnTo>
                  <a:pt x="1" y="26"/>
                </a:lnTo>
                <a:lnTo>
                  <a:pt x="1" y="23"/>
                </a:lnTo>
                <a:lnTo>
                  <a:pt x="1" y="21"/>
                </a:lnTo>
                <a:lnTo>
                  <a:pt x="1" y="19"/>
                </a:lnTo>
                <a:lnTo>
                  <a:pt x="0" y="18"/>
                </a:lnTo>
                <a:lnTo>
                  <a:pt x="1" y="23"/>
                </a:lnTo>
                <a:lnTo>
                  <a:pt x="1" y="25"/>
                </a:lnTo>
                <a:lnTo>
                  <a:pt x="2" y="26"/>
                </a:lnTo>
                <a:lnTo>
                  <a:pt x="2" y="27"/>
                </a:lnTo>
                <a:lnTo>
                  <a:pt x="3" y="28"/>
                </a:lnTo>
                <a:lnTo>
                  <a:pt x="6" y="29"/>
                </a:lnTo>
                <a:lnTo>
                  <a:pt x="8" y="29"/>
                </a:lnTo>
                <a:lnTo>
                  <a:pt x="8" y="31"/>
                </a:lnTo>
                <a:lnTo>
                  <a:pt x="9" y="31"/>
                </a:lnTo>
                <a:lnTo>
                  <a:pt x="9" y="32"/>
                </a:lnTo>
                <a:lnTo>
                  <a:pt x="10" y="32"/>
                </a:lnTo>
                <a:lnTo>
                  <a:pt x="13" y="34"/>
                </a:lnTo>
                <a:lnTo>
                  <a:pt x="14" y="34"/>
                </a:lnTo>
                <a:lnTo>
                  <a:pt x="15" y="35"/>
                </a:lnTo>
                <a:lnTo>
                  <a:pt x="16" y="35"/>
                </a:lnTo>
                <a:lnTo>
                  <a:pt x="18" y="37"/>
                </a:lnTo>
                <a:lnTo>
                  <a:pt x="21" y="37"/>
                </a:lnTo>
                <a:lnTo>
                  <a:pt x="22" y="37"/>
                </a:lnTo>
                <a:lnTo>
                  <a:pt x="24" y="38"/>
                </a:lnTo>
                <a:lnTo>
                  <a:pt x="25" y="38"/>
                </a:lnTo>
                <a:lnTo>
                  <a:pt x="27" y="39"/>
                </a:lnTo>
                <a:lnTo>
                  <a:pt x="28" y="39"/>
                </a:lnTo>
                <a:lnTo>
                  <a:pt x="30" y="39"/>
                </a:lnTo>
                <a:lnTo>
                  <a:pt x="32" y="40"/>
                </a:lnTo>
                <a:lnTo>
                  <a:pt x="36" y="40"/>
                </a:lnTo>
                <a:lnTo>
                  <a:pt x="37" y="40"/>
                </a:lnTo>
                <a:lnTo>
                  <a:pt x="38" y="40"/>
                </a:lnTo>
                <a:lnTo>
                  <a:pt x="41" y="41"/>
                </a:lnTo>
                <a:lnTo>
                  <a:pt x="43" y="41"/>
                </a:lnTo>
                <a:lnTo>
                  <a:pt x="44" y="41"/>
                </a:lnTo>
                <a:lnTo>
                  <a:pt x="45" y="41"/>
                </a:lnTo>
                <a:lnTo>
                  <a:pt x="50" y="43"/>
                </a:lnTo>
                <a:lnTo>
                  <a:pt x="51" y="43"/>
                </a:lnTo>
                <a:lnTo>
                  <a:pt x="53" y="43"/>
                </a:lnTo>
                <a:lnTo>
                  <a:pt x="54" y="43"/>
                </a:lnTo>
                <a:lnTo>
                  <a:pt x="55" y="43"/>
                </a:lnTo>
                <a:lnTo>
                  <a:pt x="57" y="43"/>
                </a:lnTo>
                <a:lnTo>
                  <a:pt x="59" y="45"/>
                </a:lnTo>
                <a:lnTo>
                  <a:pt x="61" y="45"/>
                </a:lnTo>
                <a:lnTo>
                  <a:pt x="65" y="45"/>
                </a:lnTo>
                <a:lnTo>
                  <a:pt x="66" y="45"/>
                </a:lnTo>
                <a:lnTo>
                  <a:pt x="67" y="45"/>
                </a:lnTo>
                <a:lnTo>
                  <a:pt x="68" y="45"/>
                </a:lnTo>
                <a:lnTo>
                  <a:pt x="69" y="45"/>
                </a:lnTo>
                <a:lnTo>
                  <a:pt x="72" y="45"/>
                </a:lnTo>
                <a:lnTo>
                  <a:pt x="73" y="45"/>
                </a:lnTo>
                <a:lnTo>
                  <a:pt x="75" y="45"/>
                </a:lnTo>
                <a:lnTo>
                  <a:pt x="77" y="45"/>
                </a:lnTo>
                <a:lnTo>
                  <a:pt x="78" y="45"/>
                </a:lnTo>
                <a:lnTo>
                  <a:pt x="80" y="45"/>
                </a:lnTo>
                <a:lnTo>
                  <a:pt x="81" y="45"/>
                </a:lnTo>
                <a:lnTo>
                  <a:pt x="83" y="45"/>
                </a:lnTo>
                <a:lnTo>
                  <a:pt x="84" y="45"/>
                </a:lnTo>
                <a:lnTo>
                  <a:pt x="86" y="45"/>
                </a:lnTo>
                <a:lnTo>
                  <a:pt x="89" y="45"/>
                </a:lnTo>
                <a:lnTo>
                  <a:pt x="90" y="45"/>
                </a:lnTo>
                <a:lnTo>
                  <a:pt x="91" y="45"/>
                </a:lnTo>
                <a:lnTo>
                  <a:pt x="92" y="45"/>
                </a:lnTo>
                <a:lnTo>
                  <a:pt x="95" y="45"/>
                </a:lnTo>
                <a:lnTo>
                  <a:pt x="96" y="45"/>
                </a:lnTo>
                <a:lnTo>
                  <a:pt x="97" y="45"/>
                </a:lnTo>
                <a:lnTo>
                  <a:pt x="98" y="45"/>
                </a:lnTo>
                <a:lnTo>
                  <a:pt x="102" y="45"/>
                </a:lnTo>
                <a:lnTo>
                  <a:pt x="103" y="45"/>
                </a:lnTo>
                <a:lnTo>
                  <a:pt x="104" y="45"/>
                </a:lnTo>
                <a:lnTo>
                  <a:pt x="105" y="45"/>
                </a:lnTo>
                <a:lnTo>
                  <a:pt x="109" y="45"/>
                </a:lnTo>
                <a:lnTo>
                  <a:pt x="110" y="45"/>
                </a:lnTo>
                <a:lnTo>
                  <a:pt x="113" y="45"/>
                </a:lnTo>
                <a:lnTo>
                  <a:pt x="115" y="45"/>
                </a:lnTo>
                <a:lnTo>
                  <a:pt x="119" y="45"/>
                </a:lnTo>
                <a:lnTo>
                  <a:pt x="120" y="45"/>
                </a:lnTo>
                <a:lnTo>
                  <a:pt x="123" y="45"/>
                </a:lnTo>
                <a:lnTo>
                  <a:pt x="126" y="45"/>
                </a:lnTo>
                <a:lnTo>
                  <a:pt x="128" y="45"/>
                </a:lnTo>
                <a:lnTo>
                  <a:pt x="132" y="45"/>
                </a:lnTo>
                <a:lnTo>
                  <a:pt x="133" y="45"/>
                </a:lnTo>
                <a:lnTo>
                  <a:pt x="134" y="45"/>
                </a:lnTo>
                <a:lnTo>
                  <a:pt x="135" y="45"/>
                </a:lnTo>
                <a:lnTo>
                  <a:pt x="138" y="45"/>
                </a:lnTo>
                <a:lnTo>
                  <a:pt x="139" y="45"/>
                </a:lnTo>
                <a:lnTo>
                  <a:pt x="141" y="45"/>
                </a:lnTo>
                <a:lnTo>
                  <a:pt x="143" y="45"/>
                </a:lnTo>
                <a:lnTo>
                  <a:pt x="144" y="45"/>
                </a:lnTo>
                <a:lnTo>
                  <a:pt x="146" y="45"/>
                </a:lnTo>
                <a:lnTo>
                  <a:pt x="147" y="45"/>
                </a:lnTo>
                <a:lnTo>
                  <a:pt x="149" y="45"/>
                </a:lnTo>
                <a:lnTo>
                  <a:pt x="150" y="45"/>
                </a:lnTo>
                <a:lnTo>
                  <a:pt x="151" y="45"/>
                </a:lnTo>
                <a:lnTo>
                  <a:pt x="153" y="43"/>
                </a:lnTo>
                <a:lnTo>
                  <a:pt x="156" y="43"/>
                </a:lnTo>
                <a:lnTo>
                  <a:pt x="157" y="43"/>
                </a:lnTo>
                <a:lnTo>
                  <a:pt x="158" y="43"/>
                </a:lnTo>
                <a:lnTo>
                  <a:pt x="162" y="43"/>
                </a:lnTo>
                <a:lnTo>
                  <a:pt x="163" y="43"/>
                </a:lnTo>
                <a:lnTo>
                  <a:pt x="164" y="43"/>
                </a:lnTo>
                <a:lnTo>
                  <a:pt x="166" y="43"/>
                </a:lnTo>
                <a:lnTo>
                  <a:pt x="169" y="41"/>
                </a:lnTo>
                <a:lnTo>
                  <a:pt x="170" y="41"/>
                </a:lnTo>
                <a:lnTo>
                  <a:pt x="172" y="41"/>
                </a:lnTo>
                <a:lnTo>
                  <a:pt x="175" y="41"/>
                </a:lnTo>
                <a:lnTo>
                  <a:pt x="176" y="41"/>
                </a:lnTo>
                <a:lnTo>
                  <a:pt x="179" y="40"/>
                </a:lnTo>
                <a:lnTo>
                  <a:pt x="184" y="40"/>
                </a:lnTo>
                <a:lnTo>
                  <a:pt x="186" y="40"/>
                </a:lnTo>
                <a:lnTo>
                  <a:pt x="191" y="39"/>
                </a:lnTo>
                <a:lnTo>
                  <a:pt x="196" y="39"/>
                </a:lnTo>
                <a:lnTo>
                  <a:pt x="200" y="38"/>
                </a:lnTo>
                <a:lnTo>
                  <a:pt x="205" y="38"/>
                </a:lnTo>
                <a:lnTo>
                  <a:pt x="210" y="37"/>
                </a:lnTo>
                <a:lnTo>
                  <a:pt x="215" y="35"/>
                </a:lnTo>
                <a:lnTo>
                  <a:pt x="220" y="35"/>
                </a:lnTo>
                <a:lnTo>
                  <a:pt x="224" y="34"/>
                </a:lnTo>
                <a:lnTo>
                  <a:pt x="229" y="32"/>
                </a:lnTo>
                <a:lnTo>
                  <a:pt x="232" y="32"/>
                </a:lnTo>
                <a:lnTo>
                  <a:pt x="236" y="31"/>
                </a:lnTo>
                <a:lnTo>
                  <a:pt x="239" y="31"/>
                </a:lnTo>
                <a:lnTo>
                  <a:pt x="242" y="29"/>
                </a:lnTo>
                <a:lnTo>
                  <a:pt x="245" y="29"/>
                </a:lnTo>
                <a:lnTo>
                  <a:pt x="246" y="28"/>
                </a:lnTo>
                <a:lnTo>
                  <a:pt x="247" y="28"/>
                </a:lnTo>
                <a:lnTo>
                  <a:pt x="251" y="28"/>
                </a:lnTo>
                <a:lnTo>
                  <a:pt x="253" y="27"/>
                </a:lnTo>
                <a:lnTo>
                  <a:pt x="254" y="27"/>
                </a:lnTo>
                <a:lnTo>
                  <a:pt x="257" y="26"/>
                </a:lnTo>
                <a:lnTo>
                  <a:pt x="258" y="26"/>
                </a:lnTo>
                <a:lnTo>
                  <a:pt x="259" y="25"/>
                </a:lnTo>
                <a:lnTo>
                  <a:pt x="260" y="25"/>
                </a:lnTo>
                <a:lnTo>
                  <a:pt x="263" y="23"/>
                </a:lnTo>
                <a:lnTo>
                  <a:pt x="265" y="21"/>
                </a:lnTo>
                <a:lnTo>
                  <a:pt x="266" y="19"/>
                </a:lnTo>
                <a:lnTo>
                  <a:pt x="268" y="19"/>
                </a:lnTo>
                <a:lnTo>
                  <a:pt x="268" y="18"/>
                </a:lnTo>
                <a:lnTo>
                  <a:pt x="269" y="17"/>
                </a:lnTo>
                <a:lnTo>
                  <a:pt x="271" y="15"/>
                </a:lnTo>
                <a:lnTo>
                  <a:pt x="271" y="14"/>
                </a:lnTo>
                <a:lnTo>
                  <a:pt x="273" y="14"/>
                </a:lnTo>
                <a:lnTo>
                  <a:pt x="273" y="13"/>
                </a:lnTo>
                <a:lnTo>
                  <a:pt x="273" y="12"/>
                </a:lnTo>
                <a:lnTo>
                  <a:pt x="274" y="9"/>
                </a:lnTo>
                <a:lnTo>
                  <a:pt x="274" y="8"/>
                </a:lnTo>
                <a:lnTo>
                  <a:pt x="274" y="7"/>
                </a:lnTo>
                <a:lnTo>
                  <a:pt x="274" y="6"/>
                </a:lnTo>
                <a:lnTo>
                  <a:pt x="274" y="5"/>
                </a:lnTo>
                <a:lnTo>
                  <a:pt x="274" y="3"/>
                </a:lnTo>
                <a:lnTo>
                  <a:pt x="273" y="2"/>
                </a:lnTo>
                <a:lnTo>
                  <a:pt x="273" y="1"/>
                </a:lnTo>
                <a:lnTo>
                  <a:pt x="271" y="1"/>
                </a:lnTo>
                <a:lnTo>
                  <a:pt x="271" y="0"/>
                </a:lnTo>
                <a:lnTo>
                  <a:pt x="274" y="5"/>
                </a:lnTo>
                <a:lnTo>
                  <a:pt x="276" y="6"/>
                </a:lnTo>
                <a:lnTo>
                  <a:pt x="276" y="7"/>
                </a:lnTo>
                <a:lnTo>
                  <a:pt x="276" y="8"/>
                </a:lnTo>
                <a:lnTo>
                  <a:pt x="276" y="9"/>
                </a:lnTo>
                <a:lnTo>
                  <a:pt x="276" y="12"/>
                </a:lnTo>
                <a:lnTo>
                  <a:pt x="276" y="13"/>
                </a:lnTo>
                <a:lnTo>
                  <a:pt x="276" y="14"/>
                </a:lnTo>
                <a:lnTo>
                  <a:pt x="276" y="15"/>
                </a:lnTo>
                <a:lnTo>
                  <a:pt x="276" y="17"/>
                </a:lnTo>
                <a:lnTo>
                  <a:pt x="276" y="18"/>
                </a:lnTo>
                <a:lnTo>
                  <a:pt x="276" y="19"/>
                </a:lnTo>
                <a:lnTo>
                  <a:pt x="274" y="21"/>
                </a:lnTo>
                <a:lnTo>
                  <a:pt x="274" y="23"/>
                </a:lnTo>
                <a:lnTo>
                  <a:pt x="274" y="25"/>
                </a:lnTo>
                <a:lnTo>
                  <a:pt x="273" y="26"/>
                </a:lnTo>
                <a:lnTo>
                  <a:pt x="273" y="27"/>
                </a:lnTo>
                <a:lnTo>
                  <a:pt x="271" y="27"/>
                </a:lnTo>
                <a:lnTo>
                  <a:pt x="271" y="28"/>
                </a:lnTo>
                <a:lnTo>
                  <a:pt x="269" y="29"/>
                </a:lnTo>
                <a:lnTo>
                  <a:pt x="268" y="31"/>
                </a:lnTo>
                <a:lnTo>
                  <a:pt x="266" y="31"/>
                </a:lnTo>
                <a:lnTo>
                  <a:pt x="266" y="32"/>
                </a:lnTo>
                <a:lnTo>
                  <a:pt x="265" y="34"/>
                </a:lnTo>
                <a:lnTo>
                  <a:pt x="263" y="34"/>
                </a:lnTo>
                <a:lnTo>
                  <a:pt x="260" y="35"/>
                </a:lnTo>
                <a:lnTo>
                  <a:pt x="259" y="35"/>
                </a:lnTo>
                <a:lnTo>
                  <a:pt x="258" y="35"/>
                </a:lnTo>
                <a:lnTo>
                  <a:pt x="258" y="37"/>
                </a:lnTo>
                <a:lnTo>
                  <a:pt x="257" y="37"/>
                </a:lnTo>
                <a:lnTo>
                  <a:pt x="253" y="38"/>
                </a:lnTo>
                <a:lnTo>
                  <a:pt x="252" y="38"/>
                </a:lnTo>
                <a:lnTo>
                  <a:pt x="251" y="39"/>
                </a:lnTo>
                <a:lnTo>
                  <a:pt x="247" y="39"/>
                </a:lnTo>
                <a:lnTo>
                  <a:pt x="245" y="39"/>
                </a:lnTo>
                <a:lnTo>
                  <a:pt x="244" y="40"/>
                </a:lnTo>
                <a:lnTo>
                  <a:pt x="240" y="40"/>
                </a:lnTo>
                <a:lnTo>
                  <a:pt x="238" y="41"/>
                </a:lnTo>
                <a:lnTo>
                  <a:pt x="234" y="41"/>
                </a:lnTo>
                <a:lnTo>
                  <a:pt x="230" y="43"/>
                </a:lnTo>
                <a:lnTo>
                  <a:pt x="226" y="45"/>
                </a:lnTo>
                <a:lnTo>
                  <a:pt x="222" y="45"/>
                </a:lnTo>
                <a:lnTo>
                  <a:pt x="216" y="47"/>
                </a:lnTo>
                <a:lnTo>
                  <a:pt x="212" y="47"/>
                </a:lnTo>
                <a:lnTo>
                  <a:pt x="206" y="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7" name="Freeform 1256"/>
          <p:cNvSpPr>
            <a:spLocks/>
          </p:cNvSpPr>
          <p:nvPr/>
        </p:nvSpPr>
        <p:spPr bwMode="auto">
          <a:xfrm>
            <a:off x="2384425" y="4954588"/>
            <a:ext cx="38100" cy="4762"/>
          </a:xfrm>
          <a:custGeom>
            <a:avLst/>
            <a:gdLst>
              <a:gd name="T0" fmla="*/ 2147483646 w 71"/>
              <a:gd name="T1" fmla="*/ 0 h 9"/>
              <a:gd name="T2" fmla="*/ 2147483646 w 71"/>
              <a:gd name="T3" fmla="*/ 2147483646 h 9"/>
              <a:gd name="T4" fmla="*/ 2147483646 w 71"/>
              <a:gd name="T5" fmla="*/ 2147483646 h 9"/>
              <a:gd name="T6" fmla="*/ 2147483646 w 71"/>
              <a:gd name="T7" fmla="*/ 2147483646 h 9"/>
              <a:gd name="T8" fmla="*/ 2147483646 w 71"/>
              <a:gd name="T9" fmla="*/ 2147483646 h 9"/>
              <a:gd name="T10" fmla="*/ 2147483646 w 71"/>
              <a:gd name="T11" fmla="*/ 2147483646 h 9"/>
              <a:gd name="T12" fmla="*/ 2147483646 w 71"/>
              <a:gd name="T13" fmla="*/ 2147483646 h 9"/>
              <a:gd name="T14" fmla="*/ 2147483646 w 71"/>
              <a:gd name="T15" fmla="*/ 2147483646 h 9"/>
              <a:gd name="T16" fmla="*/ 2147483646 w 71"/>
              <a:gd name="T17" fmla="*/ 2147483646 h 9"/>
              <a:gd name="T18" fmla="*/ 2147483646 w 71"/>
              <a:gd name="T19" fmla="*/ 2147483646 h 9"/>
              <a:gd name="T20" fmla="*/ 2147483646 w 71"/>
              <a:gd name="T21" fmla="*/ 2147483646 h 9"/>
              <a:gd name="T22" fmla="*/ 2147483646 w 71"/>
              <a:gd name="T23" fmla="*/ 2147483646 h 9"/>
              <a:gd name="T24" fmla="*/ 2147483646 w 71"/>
              <a:gd name="T25" fmla="*/ 2147483646 h 9"/>
              <a:gd name="T26" fmla="*/ 2147483646 w 71"/>
              <a:gd name="T27" fmla="*/ 2147483646 h 9"/>
              <a:gd name="T28" fmla="*/ 2147483646 w 71"/>
              <a:gd name="T29" fmla="*/ 2147483646 h 9"/>
              <a:gd name="T30" fmla="*/ 2147483646 w 71"/>
              <a:gd name="T31" fmla="*/ 2147483646 h 9"/>
              <a:gd name="T32" fmla="*/ 2147483646 w 71"/>
              <a:gd name="T33" fmla="*/ 2147483646 h 9"/>
              <a:gd name="T34" fmla="*/ 2147483646 w 71"/>
              <a:gd name="T35" fmla="*/ 2147483646 h 9"/>
              <a:gd name="T36" fmla="*/ 2147483646 w 71"/>
              <a:gd name="T37" fmla="*/ 2147483646 h 9"/>
              <a:gd name="T38" fmla="*/ 2147483646 w 71"/>
              <a:gd name="T39" fmla="*/ 2147483646 h 9"/>
              <a:gd name="T40" fmla="*/ 2147483646 w 71"/>
              <a:gd name="T41" fmla="*/ 2147483646 h 9"/>
              <a:gd name="T42" fmla="*/ 2147483646 w 71"/>
              <a:gd name="T43" fmla="*/ 2147483646 h 9"/>
              <a:gd name="T44" fmla="*/ 2147483646 w 71"/>
              <a:gd name="T45" fmla="*/ 2147483646 h 9"/>
              <a:gd name="T46" fmla="*/ 2147483646 w 71"/>
              <a:gd name="T47" fmla="*/ 2147483646 h 9"/>
              <a:gd name="T48" fmla="*/ 2147483646 w 71"/>
              <a:gd name="T49" fmla="*/ 2147483646 h 9"/>
              <a:gd name="T50" fmla="*/ 2147483646 w 71"/>
              <a:gd name="T51" fmla="*/ 2147483646 h 9"/>
              <a:gd name="T52" fmla="*/ 2147483646 w 71"/>
              <a:gd name="T53" fmla="*/ 2147483646 h 9"/>
              <a:gd name="T54" fmla="*/ 2147483646 w 71"/>
              <a:gd name="T55" fmla="*/ 2147483646 h 9"/>
              <a:gd name="T56" fmla="*/ 2147483646 w 71"/>
              <a:gd name="T57" fmla="*/ 2147483646 h 9"/>
              <a:gd name="T58" fmla="*/ 2147483646 w 71"/>
              <a:gd name="T59" fmla="*/ 2147483646 h 9"/>
              <a:gd name="T60" fmla="*/ 2147483646 w 71"/>
              <a:gd name="T61" fmla="*/ 2147483646 h 9"/>
              <a:gd name="T62" fmla="*/ 0 w 71"/>
              <a:gd name="T63" fmla="*/ 2147483646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9">
                <a:moveTo>
                  <a:pt x="71" y="0"/>
                </a:moveTo>
                <a:lnTo>
                  <a:pt x="67" y="2"/>
                </a:lnTo>
                <a:lnTo>
                  <a:pt x="61" y="2"/>
                </a:lnTo>
                <a:lnTo>
                  <a:pt x="57" y="3"/>
                </a:lnTo>
                <a:lnTo>
                  <a:pt x="52" y="3"/>
                </a:lnTo>
                <a:lnTo>
                  <a:pt x="50" y="4"/>
                </a:lnTo>
                <a:lnTo>
                  <a:pt x="45" y="4"/>
                </a:lnTo>
                <a:lnTo>
                  <a:pt x="43" y="4"/>
                </a:lnTo>
                <a:lnTo>
                  <a:pt x="40" y="4"/>
                </a:lnTo>
                <a:lnTo>
                  <a:pt x="38" y="5"/>
                </a:lnTo>
                <a:lnTo>
                  <a:pt x="37" y="5"/>
                </a:lnTo>
                <a:lnTo>
                  <a:pt x="35" y="5"/>
                </a:lnTo>
                <a:lnTo>
                  <a:pt x="34" y="5"/>
                </a:lnTo>
                <a:lnTo>
                  <a:pt x="31" y="5"/>
                </a:lnTo>
                <a:lnTo>
                  <a:pt x="28" y="5"/>
                </a:lnTo>
                <a:lnTo>
                  <a:pt x="27" y="6"/>
                </a:lnTo>
                <a:lnTo>
                  <a:pt x="26" y="6"/>
                </a:lnTo>
                <a:lnTo>
                  <a:pt x="23" y="6"/>
                </a:lnTo>
                <a:lnTo>
                  <a:pt x="22" y="6"/>
                </a:lnTo>
                <a:lnTo>
                  <a:pt x="21" y="6"/>
                </a:lnTo>
                <a:lnTo>
                  <a:pt x="18" y="6"/>
                </a:lnTo>
                <a:lnTo>
                  <a:pt x="16" y="6"/>
                </a:lnTo>
                <a:lnTo>
                  <a:pt x="15" y="6"/>
                </a:lnTo>
                <a:lnTo>
                  <a:pt x="14" y="6"/>
                </a:lnTo>
                <a:lnTo>
                  <a:pt x="12" y="6"/>
                </a:lnTo>
                <a:lnTo>
                  <a:pt x="11" y="9"/>
                </a:lnTo>
                <a:lnTo>
                  <a:pt x="9" y="9"/>
                </a:lnTo>
                <a:lnTo>
                  <a:pt x="8" y="9"/>
                </a:lnTo>
                <a:lnTo>
                  <a:pt x="6" y="9"/>
                </a:lnTo>
                <a:lnTo>
                  <a:pt x="4" y="9"/>
                </a:lnTo>
                <a:lnTo>
                  <a:pt x="3" y="9"/>
                </a:lnTo>
                <a:lnTo>
                  <a:pt x="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8" name="Freeform 1257"/>
          <p:cNvSpPr>
            <a:spLocks/>
          </p:cNvSpPr>
          <p:nvPr/>
        </p:nvSpPr>
        <p:spPr bwMode="auto">
          <a:xfrm>
            <a:off x="2211388" y="4975225"/>
            <a:ext cx="47625" cy="28575"/>
          </a:xfrm>
          <a:custGeom>
            <a:avLst/>
            <a:gdLst>
              <a:gd name="T0" fmla="*/ 2147483646 w 90"/>
              <a:gd name="T1" fmla="*/ 2147483646 h 52"/>
              <a:gd name="T2" fmla="*/ 2147483646 w 90"/>
              <a:gd name="T3" fmla="*/ 0 h 52"/>
              <a:gd name="T4" fmla="*/ 0 w 90"/>
              <a:gd name="T5" fmla="*/ 2147483646 h 52"/>
              <a:gd name="T6" fmla="*/ 2147483646 w 90"/>
              <a:gd name="T7" fmla="*/ 2147483646 h 52"/>
              <a:gd name="T8" fmla="*/ 2147483646 w 90"/>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52">
                <a:moveTo>
                  <a:pt x="90" y="1"/>
                </a:moveTo>
                <a:lnTo>
                  <a:pt x="62" y="0"/>
                </a:lnTo>
                <a:lnTo>
                  <a:pt x="0" y="51"/>
                </a:lnTo>
                <a:lnTo>
                  <a:pt x="29" y="52"/>
                </a:lnTo>
                <a:lnTo>
                  <a:pt x="90"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399" name="Freeform 1258"/>
          <p:cNvSpPr>
            <a:spLocks/>
          </p:cNvSpPr>
          <p:nvPr/>
        </p:nvSpPr>
        <p:spPr bwMode="auto">
          <a:xfrm>
            <a:off x="2532063" y="4984750"/>
            <a:ext cx="1587" cy="7938"/>
          </a:xfrm>
          <a:custGeom>
            <a:avLst/>
            <a:gdLst>
              <a:gd name="T0" fmla="*/ 0 w 3"/>
              <a:gd name="T1" fmla="*/ 0 h 15"/>
              <a:gd name="T2" fmla="*/ 0 w 3"/>
              <a:gd name="T3" fmla="*/ 2147483646 h 15"/>
              <a:gd name="T4" fmla="*/ 2147483646 w 3"/>
              <a:gd name="T5" fmla="*/ 2147483646 h 15"/>
              <a:gd name="T6" fmla="*/ 2147483646 w 3"/>
              <a:gd name="T7" fmla="*/ 2147483646 h 15"/>
              <a:gd name="T8" fmla="*/ 2147483646 w 3"/>
              <a:gd name="T9" fmla="*/ 2147483646 h 15"/>
              <a:gd name="T10" fmla="*/ 2147483646 w 3"/>
              <a:gd name="T11" fmla="*/ 2147483646 h 15"/>
              <a:gd name="T12" fmla="*/ 2147483646 w 3"/>
              <a:gd name="T13" fmla="*/ 2147483646 h 15"/>
              <a:gd name="T14" fmla="*/ 2147483646 w 3"/>
              <a:gd name="T15" fmla="*/ 2147483646 h 15"/>
              <a:gd name="T16" fmla="*/ 2147483646 w 3"/>
              <a:gd name="T17" fmla="*/ 2147483646 h 15"/>
              <a:gd name="T18" fmla="*/ 2147483646 w 3"/>
              <a:gd name="T19" fmla="*/ 2147483646 h 15"/>
              <a:gd name="T20" fmla="*/ 2147483646 w 3"/>
              <a:gd name="T21" fmla="*/ 2147483646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15">
                <a:moveTo>
                  <a:pt x="0" y="0"/>
                </a:moveTo>
                <a:lnTo>
                  <a:pt x="0" y="1"/>
                </a:lnTo>
                <a:lnTo>
                  <a:pt x="1" y="3"/>
                </a:lnTo>
                <a:lnTo>
                  <a:pt x="3" y="4"/>
                </a:lnTo>
                <a:lnTo>
                  <a:pt x="3" y="5"/>
                </a:lnTo>
                <a:lnTo>
                  <a:pt x="3" y="6"/>
                </a:lnTo>
                <a:lnTo>
                  <a:pt x="3" y="8"/>
                </a:lnTo>
                <a:lnTo>
                  <a:pt x="3" y="11"/>
                </a:lnTo>
                <a:lnTo>
                  <a:pt x="3" y="12"/>
                </a:lnTo>
                <a:lnTo>
                  <a:pt x="1" y="13"/>
                </a:lnTo>
                <a:lnTo>
                  <a:pt x="1"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0" name="Freeform 1259"/>
          <p:cNvSpPr>
            <a:spLocks/>
          </p:cNvSpPr>
          <p:nvPr/>
        </p:nvSpPr>
        <p:spPr bwMode="auto">
          <a:xfrm>
            <a:off x="2763838" y="4975225"/>
            <a:ext cx="47625" cy="28575"/>
          </a:xfrm>
          <a:custGeom>
            <a:avLst/>
            <a:gdLst>
              <a:gd name="T0" fmla="*/ 0 w 91"/>
              <a:gd name="T1" fmla="*/ 2147483646 h 52"/>
              <a:gd name="T2" fmla="*/ 2147483646 w 91"/>
              <a:gd name="T3" fmla="*/ 2147483646 h 52"/>
              <a:gd name="T4" fmla="*/ 2147483646 w 91"/>
              <a:gd name="T5" fmla="*/ 2147483646 h 52"/>
              <a:gd name="T6" fmla="*/ 2147483646 w 91"/>
              <a:gd name="T7" fmla="*/ 0 h 52"/>
              <a:gd name="T8" fmla="*/ 0 w 91"/>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2">
                <a:moveTo>
                  <a:pt x="0" y="51"/>
                </a:moveTo>
                <a:lnTo>
                  <a:pt x="30" y="52"/>
                </a:lnTo>
                <a:lnTo>
                  <a:pt x="91" y="1"/>
                </a:lnTo>
                <a:lnTo>
                  <a:pt x="62" y="0"/>
                </a:lnTo>
                <a:lnTo>
                  <a:pt x="0" y="5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1" name="Freeform 1260"/>
          <p:cNvSpPr>
            <a:spLocks/>
          </p:cNvSpPr>
          <p:nvPr/>
        </p:nvSpPr>
        <p:spPr bwMode="auto">
          <a:xfrm>
            <a:off x="2946400" y="4983163"/>
            <a:ext cx="57150" cy="26987"/>
          </a:xfrm>
          <a:custGeom>
            <a:avLst/>
            <a:gdLst>
              <a:gd name="T0" fmla="*/ 0 w 108"/>
              <a:gd name="T1" fmla="*/ 2147483646 h 51"/>
              <a:gd name="T2" fmla="*/ 2147483646 w 108"/>
              <a:gd name="T3" fmla="*/ 2147483646 h 51"/>
              <a:gd name="T4" fmla="*/ 2147483646 w 108"/>
              <a:gd name="T5" fmla="*/ 2147483646 h 51"/>
              <a:gd name="T6" fmla="*/ 2147483646 w 108"/>
              <a:gd name="T7" fmla="*/ 0 h 51"/>
              <a:gd name="T8" fmla="*/ 0 w 108"/>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51">
                <a:moveTo>
                  <a:pt x="0" y="47"/>
                </a:moveTo>
                <a:lnTo>
                  <a:pt x="76" y="51"/>
                </a:lnTo>
                <a:lnTo>
                  <a:pt x="108" y="3"/>
                </a:lnTo>
                <a:lnTo>
                  <a:pt x="34" y="0"/>
                </a:lnTo>
                <a:lnTo>
                  <a:pt x="0" y="4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2" name="Freeform 1261"/>
          <p:cNvSpPr>
            <a:spLocks/>
          </p:cNvSpPr>
          <p:nvPr/>
        </p:nvSpPr>
        <p:spPr bwMode="auto">
          <a:xfrm>
            <a:off x="3035300" y="4975225"/>
            <a:ext cx="50800" cy="17463"/>
          </a:xfrm>
          <a:custGeom>
            <a:avLst/>
            <a:gdLst>
              <a:gd name="T0" fmla="*/ 0 w 96"/>
              <a:gd name="T1" fmla="*/ 2147483646 h 32"/>
              <a:gd name="T2" fmla="*/ 2147483646 w 96"/>
              <a:gd name="T3" fmla="*/ 2147483646 h 32"/>
              <a:gd name="T4" fmla="*/ 2147483646 w 96"/>
              <a:gd name="T5" fmla="*/ 2147483646 h 32"/>
              <a:gd name="T6" fmla="*/ 2147483646 w 96"/>
              <a:gd name="T7" fmla="*/ 2147483646 h 32"/>
              <a:gd name="T8" fmla="*/ 2147483646 w 96"/>
              <a:gd name="T9" fmla="*/ 2147483646 h 32"/>
              <a:gd name="T10" fmla="*/ 2147483646 w 96"/>
              <a:gd name="T11" fmla="*/ 2147483646 h 32"/>
              <a:gd name="T12" fmla="*/ 2147483646 w 96"/>
              <a:gd name="T13" fmla="*/ 2147483646 h 32"/>
              <a:gd name="T14" fmla="*/ 2147483646 w 96"/>
              <a:gd name="T15" fmla="*/ 2147483646 h 32"/>
              <a:gd name="T16" fmla="*/ 2147483646 w 96"/>
              <a:gd name="T17" fmla="*/ 2147483646 h 32"/>
              <a:gd name="T18" fmla="*/ 2147483646 w 96"/>
              <a:gd name="T19" fmla="*/ 2147483646 h 32"/>
              <a:gd name="T20" fmla="*/ 2147483646 w 96"/>
              <a:gd name="T21" fmla="*/ 0 h 32"/>
              <a:gd name="T22" fmla="*/ 2147483646 w 96"/>
              <a:gd name="T23" fmla="*/ 0 h 32"/>
              <a:gd name="T24" fmla="*/ 2147483646 w 96"/>
              <a:gd name="T25" fmla="*/ 0 h 32"/>
              <a:gd name="T26" fmla="*/ 2147483646 w 96"/>
              <a:gd name="T27" fmla="*/ 0 h 32"/>
              <a:gd name="T28" fmla="*/ 2147483646 w 96"/>
              <a:gd name="T29" fmla="*/ 0 h 32"/>
              <a:gd name="T30" fmla="*/ 2147483646 w 96"/>
              <a:gd name="T31" fmla="*/ 0 h 32"/>
              <a:gd name="T32" fmla="*/ 2147483646 w 96"/>
              <a:gd name="T33" fmla="*/ 2147483646 h 32"/>
              <a:gd name="T34" fmla="*/ 2147483646 w 96"/>
              <a:gd name="T35" fmla="*/ 2147483646 h 32"/>
              <a:gd name="T36" fmla="*/ 2147483646 w 96"/>
              <a:gd name="T37" fmla="*/ 2147483646 h 32"/>
              <a:gd name="T38" fmla="*/ 2147483646 w 96"/>
              <a:gd name="T39" fmla="*/ 2147483646 h 32"/>
              <a:gd name="T40" fmla="*/ 2147483646 w 96"/>
              <a:gd name="T41" fmla="*/ 2147483646 h 32"/>
              <a:gd name="T42" fmla="*/ 2147483646 w 96"/>
              <a:gd name="T43" fmla="*/ 2147483646 h 32"/>
              <a:gd name="T44" fmla="*/ 2147483646 w 96"/>
              <a:gd name="T45" fmla="*/ 2147483646 h 32"/>
              <a:gd name="T46" fmla="*/ 2147483646 w 96"/>
              <a:gd name="T47" fmla="*/ 2147483646 h 32"/>
              <a:gd name="T48" fmla="*/ 2147483646 w 96"/>
              <a:gd name="T49" fmla="*/ 2147483646 h 32"/>
              <a:gd name="T50" fmla="*/ 2147483646 w 96"/>
              <a:gd name="T51" fmla="*/ 2147483646 h 32"/>
              <a:gd name="T52" fmla="*/ 2147483646 w 96"/>
              <a:gd name="T53" fmla="*/ 2147483646 h 32"/>
              <a:gd name="T54" fmla="*/ 2147483646 w 96"/>
              <a:gd name="T55" fmla="*/ 2147483646 h 32"/>
              <a:gd name="T56" fmla="*/ 2147483646 w 96"/>
              <a:gd name="T57" fmla="*/ 2147483646 h 32"/>
              <a:gd name="T58" fmla="*/ 2147483646 w 96"/>
              <a:gd name="T59" fmla="*/ 2147483646 h 32"/>
              <a:gd name="T60" fmla="*/ 2147483646 w 96"/>
              <a:gd name="T61" fmla="*/ 2147483646 h 32"/>
              <a:gd name="T62" fmla="*/ 2147483646 w 96"/>
              <a:gd name="T63" fmla="*/ 2147483646 h 32"/>
              <a:gd name="T64" fmla="*/ 2147483646 w 96"/>
              <a:gd name="T65" fmla="*/ 2147483646 h 32"/>
              <a:gd name="T66" fmla="*/ 2147483646 w 96"/>
              <a:gd name="T67" fmla="*/ 2147483646 h 32"/>
              <a:gd name="T68" fmla="*/ 2147483646 w 96"/>
              <a:gd name="T69" fmla="*/ 2147483646 h 32"/>
              <a:gd name="T70" fmla="*/ 2147483646 w 96"/>
              <a:gd name="T71" fmla="*/ 2147483646 h 32"/>
              <a:gd name="T72" fmla="*/ 2147483646 w 96"/>
              <a:gd name="T73" fmla="*/ 2147483646 h 32"/>
              <a:gd name="T74" fmla="*/ 2147483646 w 96"/>
              <a:gd name="T75" fmla="*/ 2147483646 h 32"/>
              <a:gd name="T76" fmla="*/ 2147483646 w 96"/>
              <a:gd name="T77" fmla="*/ 2147483646 h 32"/>
              <a:gd name="T78" fmla="*/ 2147483646 w 96"/>
              <a:gd name="T79" fmla="*/ 2147483646 h 32"/>
              <a:gd name="T80" fmla="*/ 2147483646 w 96"/>
              <a:gd name="T81" fmla="*/ 2147483646 h 32"/>
              <a:gd name="T82" fmla="*/ 2147483646 w 96"/>
              <a:gd name="T83" fmla="*/ 2147483646 h 32"/>
              <a:gd name="T84" fmla="*/ 2147483646 w 96"/>
              <a:gd name="T85" fmla="*/ 2147483646 h 32"/>
              <a:gd name="T86" fmla="*/ 2147483646 w 96"/>
              <a:gd name="T87" fmla="*/ 2147483646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32">
                <a:moveTo>
                  <a:pt x="0" y="7"/>
                </a:moveTo>
                <a:lnTo>
                  <a:pt x="3" y="5"/>
                </a:lnTo>
                <a:lnTo>
                  <a:pt x="5" y="5"/>
                </a:lnTo>
                <a:lnTo>
                  <a:pt x="9" y="4"/>
                </a:lnTo>
                <a:lnTo>
                  <a:pt x="10" y="2"/>
                </a:lnTo>
                <a:lnTo>
                  <a:pt x="13" y="2"/>
                </a:lnTo>
                <a:lnTo>
                  <a:pt x="17" y="1"/>
                </a:lnTo>
                <a:lnTo>
                  <a:pt x="19" y="1"/>
                </a:lnTo>
                <a:lnTo>
                  <a:pt x="22" y="1"/>
                </a:lnTo>
                <a:lnTo>
                  <a:pt x="27" y="1"/>
                </a:lnTo>
                <a:lnTo>
                  <a:pt x="29" y="0"/>
                </a:lnTo>
                <a:lnTo>
                  <a:pt x="33" y="0"/>
                </a:lnTo>
                <a:lnTo>
                  <a:pt x="34" y="0"/>
                </a:lnTo>
                <a:lnTo>
                  <a:pt x="36" y="0"/>
                </a:lnTo>
                <a:lnTo>
                  <a:pt x="41" y="0"/>
                </a:lnTo>
                <a:lnTo>
                  <a:pt x="43" y="0"/>
                </a:lnTo>
                <a:lnTo>
                  <a:pt x="47" y="1"/>
                </a:lnTo>
                <a:lnTo>
                  <a:pt x="50" y="1"/>
                </a:lnTo>
                <a:lnTo>
                  <a:pt x="54" y="1"/>
                </a:lnTo>
                <a:lnTo>
                  <a:pt x="57" y="1"/>
                </a:lnTo>
                <a:lnTo>
                  <a:pt x="59" y="2"/>
                </a:lnTo>
                <a:lnTo>
                  <a:pt x="63" y="2"/>
                </a:lnTo>
                <a:lnTo>
                  <a:pt x="66" y="4"/>
                </a:lnTo>
                <a:lnTo>
                  <a:pt x="70" y="5"/>
                </a:lnTo>
                <a:lnTo>
                  <a:pt x="72" y="5"/>
                </a:lnTo>
                <a:lnTo>
                  <a:pt x="74" y="7"/>
                </a:lnTo>
                <a:lnTo>
                  <a:pt x="78" y="8"/>
                </a:lnTo>
                <a:lnTo>
                  <a:pt x="81" y="10"/>
                </a:lnTo>
                <a:lnTo>
                  <a:pt x="83" y="11"/>
                </a:lnTo>
                <a:lnTo>
                  <a:pt x="86" y="11"/>
                </a:lnTo>
                <a:lnTo>
                  <a:pt x="87" y="13"/>
                </a:lnTo>
                <a:lnTo>
                  <a:pt x="88" y="14"/>
                </a:lnTo>
                <a:lnTo>
                  <a:pt x="90" y="16"/>
                </a:lnTo>
                <a:lnTo>
                  <a:pt x="93" y="17"/>
                </a:lnTo>
                <a:lnTo>
                  <a:pt x="94" y="18"/>
                </a:lnTo>
                <a:lnTo>
                  <a:pt x="95" y="20"/>
                </a:lnTo>
                <a:lnTo>
                  <a:pt x="95" y="21"/>
                </a:lnTo>
                <a:lnTo>
                  <a:pt x="96" y="22"/>
                </a:lnTo>
                <a:lnTo>
                  <a:pt x="96" y="23"/>
                </a:lnTo>
                <a:lnTo>
                  <a:pt x="96" y="25"/>
                </a:lnTo>
                <a:lnTo>
                  <a:pt x="96" y="28"/>
                </a:lnTo>
                <a:lnTo>
                  <a:pt x="96" y="29"/>
                </a:lnTo>
                <a:lnTo>
                  <a:pt x="95" y="30"/>
                </a:lnTo>
                <a:lnTo>
                  <a:pt x="95"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3" name="Freeform 1262"/>
          <p:cNvSpPr>
            <a:spLocks/>
          </p:cNvSpPr>
          <p:nvPr/>
        </p:nvSpPr>
        <p:spPr bwMode="auto">
          <a:xfrm>
            <a:off x="1949450" y="2519363"/>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2147483646 w 6"/>
              <a:gd name="T15" fmla="*/ 2147483646 h 6"/>
              <a:gd name="T16" fmla="*/ 0 w 6"/>
              <a:gd name="T17" fmla="*/ 2147483646 h 6"/>
              <a:gd name="T18" fmla="*/ 2147483646 w 6"/>
              <a:gd name="T19" fmla="*/ 2147483646 h 6"/>
              <a:gd name="T20" fmla="*/ 2147483646 w 6"/>
              <a:gd name="T21" fmla="*/ 2147483646 h 6"/>
              <a:gd name="T22" fmla="*/ 2147483646 w 6"/>
              <a:gd name="T23" fmla="*/ 2147483646 h 6"/>
              <a:gd name="T24" fmla="*/ 2147483646 w 6"/>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6">
                <a:moveTo>
                  <a:pt x="5" y="6"/>
                </a:moveTo>
                <a:lnTo>
                  <a:pt x="6" y="5"/>
                </a:lnTo>
                <a:lnTo>
                  <a:pt x="6" y="4"/>
                </a:lnTo>
                <a:lnTo>
                  <a:pt x="6" y="3"/>
                </a:lnTo>
                <a:lnTo>
                  <a:pt x="6" y="1"/>
                </a:lnTo>
                <a:lnTo>
                  <a:pt x="5" y="1"/>
                </a:lnTo>
                <a:lnTo>
                  <a:pt x="2" y="0"/>
                </a:lnTo>
                <a:lnTo>
                  <a:pt x="1" y="1"/>
                </a:lnTo>
                <a:lnTo>
                  <a:pt x="0" y="3"/>
                </a:lnTo>
                <a:lnTo>
                  <a:pt x="1" y="4"/>
                </a:lnTo>
                <a:lnTo>
                  <a:pt x="1" y="5"/>
                </a:lnTo>
                <a:lnTo>
                  <a:pt x="2" y="6"/>
                </a:lnTo>
                <a:lnTo>
                  <a:pt x="5"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4" name="Line 1263"/>
          <p:cNvSpPr>
            <a:spLocks noChangeShapeType="1"/>
          </p:cNvSpPr>
          <p:nvPr/>
        </p:nvSpPr>
        <p:spPr bwMode="auto">
          <a:xfrm flipH="1">
            <a:off x="1743075" y="2587625"/>
            <a:ext cx="33338"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05" name="Freeform 1264"/>
          <p:cNvSpPr>
            <a:spLocks/>
          </p:cNvSpPr>
          <p:nvPr/>
        </p:nvSpPr>
        <p:spPr bwMode="auto">
          <a:xfrm>
            <a:off x="1741488" y="2633663"/>
            <a:ext cx="3175" cy="3175"/>
          </a:xfrm>
          <a:custGeom>
            <a:avLst/>
            <a:gdLst>
              <a:gd name="T0" fmla="*/ 2147483646 w 6"/>
              <a:gd name="T1" fmla="*/ 0 h 6"/>
              <a:gd name="T2" fmla="*/ 0 w 6"/>
              <a:gd name="T3" fmla="*/ 2147483646 h 6"/>
              <a:gd name="T4" fmla="*/ 0 w 6"/>
              <a:gd name="T5" fmla="*/ 2147483646 h 6"/>
              <a:gd name="T6" fmla="*/ 0 w 6"/>
              <a:gd name="T7" fmla="*/ 2147483646 h 6"/>
              <a:gd name="T8" fmla="*/ 2147483646 w 6"/>
              <a:gd name="T9" fmla="*/ 2147483646 h 6"/>
              <a:gd name="T10" fmla="*/ 2147483646 w 6"/>
              <a:gd name="T11" fmla="*/ 2147483646 h 6"/>
              <a:gd name="T12" fmla="*/ 2147483646 w 6"/>
              <a:gd name="T13" fmla="*/ 2147483646 h 6"/>
              <a:gd name="T14" fmla="*/ 2147483646 w 6"/>
              <a:gd name="T15" fmla="*/ 2147483646 h 6"/>
              <a:gd name="T16" fmla="*/ 2147483646 w 6"/>
              <a:gd name="T17" fmla="*/ 2147483646 h 6"/>
              <a:gd name="T18" fmla="*/ 2147483646 w 6"/>
              <a:gd name="T19" fmla="*/ 2147483646 h 6"/>
              <a:gd name="T20" fmla="*/ 2147483646 w 6"/>
              <a:gd name="T21" fmla="*/ 2147483646 h 6"/>
              <a:gd name="T22" fmla="*/ 2147483646 w 6"/>
              <a:gd name="T23" fmla="*/ 0 h 6"/>
              <a:gd name="T24" fmla="*/ 2147483646 w 6"/>
              <a:gd name="T25" fmla="*/ 0 h 6"/>
              <a:gd name="T26" fmla="*/ 2147483646 w 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1" y="0"/>
                </a:moveTo>
                <a:lnTo>
                  <a:pt x="0" y="1"/>
                </a:lnTo>
                <a:lnTo>
                  <a:pt x="0" y="2"/>
                </a:lnTo>
                <a:lnTo>
                  <a:pt x="0" y="4"/>
                </a:lnTo>
                <a:lnTo>
                  <a:pt x="1" y="5"/>
                </a:lnTo>
                <a:lnTo>
                  <a:pt x="3" y="6"/>
                </a:lnTo>
                <a:lnTo>
                  <a:pt x="5" y="6"/>
                </a:lnTo>
                <a:lnTo>
                  <a:pt x="5" y="5"/>
                </a:lnTo>
                <a:lnTo>
                  <a:pt x="6" y="4"/>
                </a:lnTo>
                <a:lnTo>
                  <a:pt x="6" y="2"/>
                </a:lnTo>
                <a:lnTo>
                  <a:pt x="5" y="1"/>
                </a:lnTo>
                <a:lnTo>
                  <a:pt x="5" y="0"/>
                </a:lnTo>
                <a:lnTo>
                  <a:pt x="3" y="0"/>
                </a:lnTo>
                <a:lnTo>
                  <a:pt x="1"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6" name="Freeform 1265"/>
          <p:cNvSpPr>
            <a:spLocks/>
          </p:cNvSpPr>
          <p:nvPr/>
        </p:nvSpPr>
        <p:spPr bwMode="auto">
          <a:xfrm>
            <a:off x="1722438" y="2633663"/>
            <a:ext cx="3175" cy="3175"/>
          </a:xfrm>
          <a:custGeom>
            <a:avLst/>
            <a:gdLst>
              <a:gd name="T0" fmla="*/ 2147483646 w 6"/>
              <a:gd name="T1" fmla="*/ 0 h 7"/>
              <a:gd name="T2" fmla="*/ 2147483646 w 6"/>
              <a:gd name="T3" fmla="*/ 2147483646 h 7"/>
              <a:gd name="T4" fmla="*/ 0 w 6"/>
              <a:gd name="T5" fmla="*/ 2147483646 h 7"/>
              <a:gd name="T6" fmla="*/ 0 w 6"/>
              <a:gd name="T7" fmla="*/ 2147483646 h 7"/>
              <a:gd name="T8" fmla="*/ 0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2147483646 h 7"/>
              <a:gd name="T20" fmla="*/ 2147483646 w 6"/>
              <a:gd name="T21" fmla="*/ 2147483646 h 7"/>
              <a:gd name="T22" fmla="*/ 2147483646 w 6"/>
              <a:gd name="T23" fmla="*/ 2147483646 h 7"/>
              <a:gd name="T24" fmla="*/ 2147483646 w 6"/>
              <a:gd name="T25" fmla="*/ 2147483646 h 7"/>
              <a:gd name="T26" fmla="*/ 2147483646 w 6"/>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7">
                <a:moveTo>
                  <a:pt x="2" y="0"/>
                </a:moveTo>
                <a:lnTo>
                  <a:pt x="1" y="2"/>
                </a:lnTo>
                <a:lnTo>
                  <a:pt x="0" y="2"/>
                </a:lnTo>
                <a:lnTo>
                  <a:pt x="0" y="3"/>
                </a:lnTo>
                <a:lnTo>
                  <a:pt x="0" y="4"/>
                </a:lnTo>
                <a:lnTo>
                  <a:pt x="1" y="6"/>
                </a:lnTo>
                <a:lnTo>
                  <a:pt x="2" y="7"/>
                </a:lnTo>
                <a:lnTo>
                  <a:pt x="5" y="7"/>
                </a:lnTo>
                <a:lnTo>
                  <a:pt x="6" y="6"/>
                </a:lnTo>
                <a:lnTo>
                  <a:pt x="6" y="4"/>
                </a:lnTo>
                <a:lnTo>
                  <a:pt x="6" y="3"/>
                </a:lnTo>
                <a:lnTo>
                  <a:pt x="6" y="2"/>
                </a:lnTo>
                <a:lnTo>
                  <a:pt x="5" y="2"/>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7" name="Freeform 1266"/>
          <p:cNvSpPr>
            <a:spLocks/>
          </p:cNvSpPr>
          <p:nvPr/>
        </p:nvSpPr>
        <p:spPr bwMode="auto">
          <a:xfrm>
            <a:off x="1700213" y="2632075"/>
            <a:ext cx="3175" cy="3175"/>
          </a:xfrm>
          <a:custGeom>
            <a:avLst/>
            <a:gdLst>
              <a:gd name="T0" fmla="*/ 2147483646 w 6"/>
              <a:gd name="T1" fmla="*/ 2147483646 h 7"/>
              <a:gd name="T2" fmla="*/ 2147483646 w 6"/>
              <a:gd name="T3" fmla="*/ 2147483646 h 7"/>
              <a:gd name="T4" fmla="*/ 2147483646 w 6"/>
              <a:gd name="T5" fmla="*/ 2147483646 h 7"/>
              <a:gd name="T6" fmla="*/ 2147483646 w 6"/>
              <a:gd name="T7" fmla="*/ 2147483646 h 7"/>
              <a:gd name="T8" fmla="*/ 2147483646 w 6"/>
              <a:gd name="T9" fmla="*/ 0 h 7"/>
              <a:gd name="T10" fmla="*/ 2147483646 w 6"/>
              <a:gd name="T11" fmla="*/ 0 h 7"/>
              <a:gd name="T12" fmla="*/ 0 w 6"/>
              <a:gd name="T13" fmla="*/ 2147483646 h 7"/>
              <a:gd name="T14" fmla="*/ 0 w 6"/>
              <a:gd name="T15" fmla="*/ 2147483646 h 7"/>
              <a:gd name="T16" fmla="*/ 0 w 6"/>
              <a:gd name="T17" fmla="*/ 2147483646 h 7"/>
              <a:gd name="T18" fmla="*/ 0 w 6"/>
              <a:gd name="T19" fmla="*/ 2147483646 h 7"/>
              <a:gd name="T20" fmla="*/ 2147483646 w 6"/>
              <a:gd name="T21" fmla="*/ 2147483646 h 7"/>
              <a:gd name="T22" fmla="*/ 2147483646 w 6"/>
              <a:gd name="T23" fmla="*/ 2147483646 h 7"/>
              <a:gd name="T24" fmla="*/ 2147483646 w 6"/>
              <a:gd name="T25" fmla="*/ 2147483646 h 7"/>
              <a:gd name="T26" fmla="*/ 2147483646 w 6"/>
              <a:gd name="T27" fmla="*/ 2147483646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7">
                <a:moveTo>
                  <a:pt x="6" y="5"/>
                </a:moveTo>
                <a:lnTo>
                  <a:pt x="5" y="3"/>
                </a:lnTo>
                <a:lnTo>
                  <a:pt x="5" y="2"/>
                </a:lnTo>
                <a:lnTo>
                  <a:pt x="4" y="2"/>
                </a:lnTo>
                <a:lnTo>
                  <a:pt x="4" y="0"/>
                </a:lnTo>
                <a:lnTo>
                  <a:pt x="2" y="0"/>
                </a:lnTo>
                <a:lnTo>
                  <a:pt x="0" y="2"/>
                </a:lnTo>
                <a:lnTo>
                  <a:pt x="0" y="3"/>
                </a:lnTo>
                <a:lnTo>
                  <a:pt x="0" y="5"/>
                </a:lnTo>
                <a:lnTo>
                  <a:pt x="0" y="6"/>
                </a:lnTo>
                <a:lnTo>
                  <a:pt x="2" y="7"/>
                </a:lnTo>
                <a:lnTo>
                  <a:pt x="4" y="7"/>
                </a:lnTo>
                <a:lnTo>
                  <a:pt x="5" y="6"/>
                </a:lnTo>
                <a:lnTo>
                  <a:pt x="6"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8" name="Freeform 1267"/>
          <p:cNvSpPr>
            <a:spLocks/>
          </p:cNvSpPr>
          <p:nvPr/>
        </p:nvSpPr>
        <p:spPr bwMode="auto">
          <a:xfrm>
            <a:off x="1681163" y="2630488"/>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2147483646 w 6"/>
              <a:gd name="T11" fmla="*/ 0 h 6"/>
              <a:gd name="T12" fmla="*/ 2147483646 w 6"/>
              <a:gd name="T13" fmla="*/ 0 h 6"/>
              <a:gd name="T14" fmla="*/ 0 w 6"/>
              <a:gd name="T15" fmla="*/ 0 h 6"/>
              <a:gd name="T16" fmla="*/ 0 w 6"/>
              <a:gd name="T17" fmla="*/ 2147483646 h 6"/>
              <a:gd name="T18" fmla="*/ 0 w 6"/>
              <a:gd name="T19" fmla="*/ 2147483646 h 6"/>
              <a:gd name="T20" fmla="*/ 0 w 6"/>
              <a:gd name="T21" fmla="*/ 2147483646 h 6"/>
              <a:gd name="T22" fmla="*/ 0 w 6"/>
              <a:gd name="T23" fmla="*/ 2147483646 h 6"/>
              <a:gd name="T24" fmla="*/ 2147483646 w 6"/>
              <a:gd name="T25" fmla="*/ 2147483646 h 6"/>
              <a:gd name="T26" fmla="*/ 2147483646 w 6"/>
              <a:gd name="T27" fmla="*/ 2147483646 h 6"/>
              <a:gd name="T28" fmla="*/ 2147483646 w 6"/>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6">
                <a:moveTo>
                  <a:pt x="4" y="6"/>
                </a:moveTo>
                <a:lnTo>
                  <a:pt x="6" y="4"/>
                </a:lnTo>
                <a:lnTo>
                  <a:pt x="6" y="3"/>
                </a:lnTo>
                <a:lnTo>
                  <a:pt x="4" y="1"/>
                </a:lnTo>
                <a:lnTo>
                  <a:pt x="4" y="0"/>
                </a:lnTo>
                <a:lnTo>
                  <a:pt x="3" y="0"/>
                </a:lnTo>
                <a:lnTo>
                  <a:pt x="1" y="0"/>
                </a:lnTo>
                <a:lnTo>
                  <a:pt x="0" y="0"/>
                </a:lnTo>
                <a:lnTo>
                  <a:pt x="0" y="1"/>
                </a:lnTo>
                <a:lnTo>
                  <a:pt x="0" y="3"/>
                </a:lnTo>
                <a:lnTo>
                  <a:pt x="0" y="4"/>
                </a:lnTo>
                <a:lnTo>
                  <a:pt x="0" y="6"/>
                </a:lnTo>
                <a:lnTo>
                  <a:pt x="1" y="6"/>
                </a:lnTo>
                <a:lnTo>
                  <a:pt x="3" y="6"/>
                </a:lnTo>
                <a:lnTo>
                  <a:pt x="4"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09" name="Freeform 1268"/>
          <p:cNvSpPr>
            <a:spLocks/>
          </p:cNvSpPr>
          <p:nvPr/>
        </p:nvSpPr>
        <p:spPr bwMode="auto">
          <a:xfrm>
            <a:off x="1660525" y="2630488"/>
            <a:ext cx="3175" cy="1587"/>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0 h 5"/>
              <a:gd name="T10" fmla="*/ 2147483646 w 5"/>
              <a:gd name="T11" fmla="*/ 0 h 5"/>
              <a:gd name="T12" fmla="*/ 0 w 5"/>
              <a:gd name="T13" fmla="*/ 0 h 5"/>
              <a:gd name="T14" fmla="*/ 0 w 5"/>
              <a:gd name="T15" fmla="*/ 2147483646 h 5"/>
              <a:gd name="T16" fmla="*/ 0 w 5"/>
              <a:gd name="T17" fmla="*/ 2147483646 h 5"/>
              <a:gd name="T18" fmla="*/ 0 w 5"/>
              <a:gd name="T19" fmla="*/ 2147483646 h 5"/>
              <a:gd name="T20" fmla="*/ 0 w 5"/>
              <a:gd name="T21" fmla="*/ 2147483646 h 5"/>
              <a:gd name="T22" fmla="*/ 2147483646 w 5"/>
              <a:gd name="T23" fmla="*/ 2147483646 h 5"/>
              <a:gd name="T24" fmla="*/ 2147483646 w 5"/>
              <a:gd name="T25" fmla="*/ 2147483646 h 5"/>
              <a:gd name="T26" fmla="*/ 2147483646 w 5"/>
              <a:gd name="T27" fmla="*/ 2147483646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5" y="5"/>
                </a:moveTo>
                <a:lnTo>
                  <a:pt x="5" y="3"/>
                </a:lnTo>
                <a:lnTo>
                  <a:pt x="5" y="2"/>
                </a:lnTo>
                <a:lnTo>
                  <a:pt x="5" y="1"/>
                </a:lnTo>
                <a:lnTo>
                  <a:pt x="4" y="0"/>
                </a:lnTo>
                <a:lnTo>
                  <a:pt x="1" y="0"/>
                </a:lnTo>
                <a:lnTo>
                  <a:pt x="0" y="0"/>
                </a:lnTo>
                <a:lnTo>
                  <a:pt x="0" y="1"/>
                </a:lnTo>
                <a:lnTo>
                  <a:pt x="0" y="2"/>
                </a:lnTo>
                <a:lnTo>
                  <a:pt x="0" y="3"/>
                </a:lnTo>
                <a:lnTo>
                  <a:pt x="0" y="5"/>
                </a:lnTo>
                <a:lnTo>
                  <a:pt x="1" y="5"/>
                </a:lnTo>
                <a:lnTo>
                  <a:pt x="4" y="5"/>
                </a:lnTo>
                <a:lnTo>
                  <a:pt x="5"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0" name="Freeform 1269"/>
          <p:cNvSpPr>
            <a:spLocks/>
          </p:cNvSpPr>
          <p:nvPr/>
        </p:nvSpPr>
        <p:spPr bwMode="auto">
          <a:xfrm>
            <a:off x="1644650" y="2628900"/>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2147483646 w 6"/>
              <a:gd name="T15" fmla="*/ 2147483646 h 6"/>
              <a:gd name="T16" fmla="*/ 0 w 6"/>
              <a:gd name="T17" fmla="*/ 2147483646 h 6"/>
              <a:gd name="T18" fmla="*/ 2147483646 w 6"/>
              <a:gd name="T19" fmla="*/ 2147483646 h 6"/>
              <a:gd name="T20" fmla="*/ 2147483646 w 6"/>
              <a:gd name="T21" fmla="*/ 2147483646 h 6"/>
              <a:gd name="T22" fmla="*/ 2147483646 w 6"/>
              <a:gd name="T23" fmla="*/ 2147483646 h 6"/>
              <a:gd name="T24" fmla="*/ 2147483646 w 6"/>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6">
                <a:moveTo>
                  <a:pt x="5" y="6"/>
                </a:moveTo>
                <a:lnTo>
                  <a:pt x="6" y="5"/>
                </a:lnTo>
                <a:lnTo>
                  <a:pt x="6" y="4"/>
                </a:lnTo>
                <a:lnTo>
                  <a:pt x="6" y="3"/>
                </a:lnTo>
                <a:lnTo>
                  <a:pt x="6" y="2"/>
                </a:lnTo>
                <a:lnTo>
                  <a:pt x="5" y="2"/>
                </a:lnTo>
                <a:lnTo>
                  <a:pt x="2" y="0"/>
                </a:lnTo>
                <a:lnTo>
                  <a:pt x="1" y="2"/>
                </a:lnTo>
                <a:lnTo>
                  <a:pt x="0" y="3"/>
                </a:lnTo>
                <a:lnTo>
                  <a:pt x="1" y="4"/>
                </a:lnTo>
                <a:lnTo>
                  <a:pt x="1" y="5"/>
                </a:lnTo>
                <a:lnTo>
                  <a:pt x="2" y="6"/>
                </a:lnTo>
                <a:lnTo>
                  <a:pt x="5"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1" name="Freeform 1270"/>
          <p:cNvSpPr>
            <a:spLocks/>
          </p:cNvSpPr>
          <p:nvPr/>
        </p:nvSpPr>
        <p:spPr bwMode="auto">
          <a:xfrm>
            <a:off x="1757363" y="2619375"/>
            <a:ext cx="1587" cy="3175"/>
          </a:xfrm>
          <a:custGeom>
            <a:avLst/>
            <a:gdLst>
              <a:gd name="T0" fmla="*/ 0 w 5"/>
              <a:gd name="T1" fmla="*/ 2147483646 h 7"/>
              <a:gd name="T2" fmla="*/ 2147483646 w 5"/>
              <a:gd name="T3" fmla="*/ 2147483646 h 7"/>
              <a:gd name="T4" fmla="*/ 2147483646 w 5"/>
              <a:gd name="T5" fmla="*/ 2147483646 h 7"/>
              <a:gd name="T6" fmla="*/ 2147483646 w 5"/>
              <a:gd name="T7" fmla="*/ 2147483646 h 7"/>
              <a:gd name="T8" fmla="*/ 2147483646 w 5"/>
              <a:gd name="T9" fmla="*/ 2147483646 h 7"/>
              <a:gd name="T10" fmla="*/ 2147483646 w 5"/>
              <a:gd name="T11" fmla="*/ 2147483646 h 7"/>
              <a:gd name="T12" fmla="*/ 2147483646 w 5"/>
              <a:gd name="T13" fmla="*/ 2147483646 h 7"/>
              <a:gd name="T14" fmla="*/ 2147483646 w 5"/>
              <a:gd name="T15" fmla="*/ 2147483646 h 7"/>
              <a:gd name="T16" fmla="*/ 2147483646 w 5"/>
              <a:gd name="T17" fmla="*/ 2147483646 h 7"/>
              <a:gd name="T18" fmla="*/ 2147483646 w 5"/>
              <a:gd name="T19" fmla="*/ 0 h 7"/>
              <a:gd name="T20" fmla="*/ 2147483646 w 5"/>
              <a:gd name="T21" fmla="*/ 0 h 7"/>
              <a:gd name="T22" fmla="*/ 2147483646 w 5"/>
              <a:gd name="T23" fmla="*/ 0 h 7"/>
              <a:gd name="T24" fmla="*/ 0 w 5"/>
              <a:gd name="T25" fmla="*/ 2147483646 h 7"/>
              <a:gd name="T26" fmla="*/ 0 w 5"/>
              <a:gd name="T27" fmla="*/ 2147483646 h 7"/>
              <a:gd name="T28" fmla="*/ 0 w 5"/>
              <a:gd name="T29" fmla="*/ 2147483646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7">
                <a:moveTo>
                  <a:pt x="0" y="3"/>
                </a:moveTo>
                <a:lnTo>
                  <a:pt x="1" y="6"/>
                </a:lnTo>
                <a:lnTo>
                  <a:pt x="2" y="7"/>
                </a:lnTo>
                <a:lnTo>
                  <a:pt x="3" y="7"/>
                </a:lnTo>
                <a:lnTo>
                  <a:pt x="3" y="6"/>
                </a:lnTo>
                <a:lnTo>
                  <a:pt x="5" y="6"/>
                </a:lnTo>
                <a:lnTo>
                  <a:pt x="5" y="3"/>
                </a:lnTo>
                <a:lnTo>
                  <a:pt x="5" y="2"/>
                </a:lnTo>
                <a:lnTo>
                  <a:pt x="3" y="1"/>
                </a:lnTo>
                <a:lnTo>
                  <a:pt x="3" y="0"/>
                </a:lnTo>
                <a:lnTo>
                  <a:pt x="2" y="0"/>
                </a:lnTo>
                <a:lnTo>
                  <a:pt x="1" y="0"/>
                </a:lnTo>
                <a:lnTo>
                  <a:pt x="0" y="1"/>
                </a:lnTo>
                <a:lnTo>
                  <a:pt x="0" y="2"/>
                </a:lnTo>
                <a:lnTo>
                  <a:pt x="0"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2" name="Freeform 1271"/>
          <p:cNvSpPr>
            <a:spLocks/>
          </p:cNvSpPr>
          <p:nvPr/>
        </p:nvSpPr>
        <p:spPr bwMode="auto">
          <a:xfrm>
            <a:off x="1782763" y="2587625"/>
            <a:ext cx="3175" cy="3175"/>
          </a:xfrm>
          <a:custGeom>
            <a:avLst/>
            <a:gdLst>
              <a:gd name="T0" fmla="*/ 0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2147483646 w 5"/>
              <a:gd name="T13" fmla="*/ 2147483646 h 6"/>
              <a:gd name="T14" fmla="*/ 2147483646 w 5"/>
              <a:gd name="T15" fmla="*/ 2147483646 h 6"/>
              <a:gd name="T16" fmla="*/ 2147483646 w 5"/>
              <a:gd name="T17" fmla="*/ 0 h 6"/>
              <a:gd name="T18" fmla="*/ 0 w 5"/>
              <a:gd name="T19" fmla="*/ 2147483646 h 6"/>
              <a:gd name="T20" fmla="*/ 0 w 5"/>
              <a:gd name="T21" fmla="*/ 2147483646 h 6"/>
              <a:gd name="T22" fmla="*/ 0 w 5"/>
              <a:gd name="T23" fmla="*/ 2147483646 h 6"/>
              <a:gd name="T24" fmla="*/ 0 w 5"/>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6">
                <a:moveTo>
                  <a:pt x="0" y="5"/>
                </a:moveTo>
                <a:lnTo>
                  <a:pt x="3" y="6"/>
                </a:lnTo>
                <a:lnTo>
                  <a:pt x="4" y="6"/>
                </a:lnTo>
                <a:lnTo>
                  <a:pt x="5" y="5"/>
                </a:lnTo>
                <a:lnTo>
                  <a:pt x="5" y="4"/>
                </a:lnTo>
                <a:lnTo>
                  <a:pt x="5" y="3"/>
                </a:lnTo>
                <a:lnTo>
                  <a:pt x="5" y="1"/>
                </a:lnTo>
                <a:lnTo>
                  <a:pt x="4" y="1"/>
                </a:lnTo>
                <a:lnTo>
                  <a:pt x="3" y="0"/>
                </a:lnTo>
                <a:lnTo>
                  <a:pt x="0" y="1"/>
                </a:lnTo>
                <a:lnTo>
                  <a:pt x="0" y="3"/>
                </a:lnTo>
                <a:lnTo>
                  <a:pt x="0" y="4"/>
                </a:lnTo>
                <a:lnTo>
                  <a:pt x="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3" name="Freeform 1272"/>
          <p:cNvSpPr>
            <a:spLocks/>
          </p:cNvSpPr>
          <p:nvPr/>
        </p:nvSpPr>
        <p:spPr bwMode="auto">
          <a:xfrm>
            <a:off x="1787525" y="2571750"/>
            <a:ext cx="3175" cy="3175"/>
          </a:xfrm>
          <a:custGeom>
            <a:avLst/>
            <a:gdLst>
              <a:gd name="T0" fmla="*/ 0 w 6"/>
              <a:gd name="T1" fmla="*/ 2147483646 h 8"/>
              <a:gd name="T2" fmla="*/ 2147483646 w 6"/>
              <a:gd name="T3" fmla="*/ 2147483646 h 8"/>
              <a:gd name="T4" fmla="*/ 2147483646 w 6"/>
              <a:gd name="T5" fmla="*/ 2147483646 h 8"/>
              <a:gd name="T6" fmla="*/ 2147483646 w 6"/>
              <a:gd name="T7" fmla="*/ 2147483646 h 8"/>
              <a:gd name="T8" fmla="*/ 2147483646 w 6"/>
              <a:gd name="T9" fmla="*/ 2147483646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0 h 8"/>
              <a:gd name="T20" fmla="*/ 2147483646 w 6"/>
              <a:gd name="T21" fmla="*/ 0 h 8"/>
              <a:gd name="T22" fmla="*/ 2147483646 w 6"/>
              <a:gd name="T23" fmla="*/ 0 h 8"/>
              <a:gd name="T24" fmla="*/ 2147483646 w 6"/>
              <a:gd name="T25" fmla="*/ 2147483646 h 8"/>
              <a:gd name="T26" fmla="*/ 0 w 6"/>
              <a:gd name="T27" fmla="*/ 2147483646 h 8"/>
              <a:gd name="T28" fmla="*/ 0 w 6"/>
              <a:gd name="T29" fmla="*/ 2147483646 h 8"/>
              <a:gd name="T30" fmla="*/ 0 w 6"/>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8">
                <a:moveTo>
                  <a:pt x="0" y="5"/>
                </a:moveTo>
                <a:lnTo>
                  <a:pt x="1" y="6"/>
                </a:lnTo>
                <a:lnTo>
                  <a:pt x="2" y="8"/>
                </a:lnTo>
                <a:lnTo>
                  <a:pt x="3" y="8"/>
                </a:lnTo>
                <a:lnTo>
                  <a:pt x="3" y="6"/>
                </a:lnTo>
                <a:lnTo>
                  <a:pt x="6" y="6"/>
                </a:lnTo>
                <a:lnTo>
                  <a:pt x="6" y="5"/>
                </a:lnTo>
                <a:lnTo>
                  <a:pt x="6" y="4"/>
                </a:lnTo>
                <a:lnTo>
                  <a:pt x="3" y="3"/>
                </a:lnTo>
                <a:lnTo>
                  <a:pt x="3" y="0"/>
                </a:lnTo>
                <a:lnTo>
                  <a:pt x="2" y="0"/>
                </a:lnTo>
                <a:lnTo>
                  <a:pt x="1" y="0"/>
                </a:lnTo>
                <a:lnTo>
                  <a:pt x="1" y="3"/>
                </a:lnTo>
                <a:lnTo>
                  <a:pt x="0" y="3"/>
                </a:lnTo>
                <a:lnTo>
                  <a:pt x="0" y="4"/>
                </a:lnTo>
                <a:lnTo>
                  <a:pt x="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4" name="Freeform 1273"/>
          <p:cNvSpPr>
            <a:spLocks/>
          </p:cNvSpPr>
          <p:nvPr/>
        </p:nvSpPr>
        <p:spPr bwMode="auto">
          <a:xfrm>
            <a:off x="1792288" y="2552700"/>
            <a:ext cx="3175" cy="4763"/>
          </a:xfrm>
          <a:custGeom>
            <a:avLst/>
            <a:gdLst>
              <a:gd name="T0" fmla="*/ 2147483646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2147483646 h 7"/>
              <a:gd name="T14" fmla="*/ 2147483646 w 6"/>
              <a:gd name="T15" fmla="*/ 2147483646 h 7"/>
              <a:gd name="T16" fmla="*/ 2147483646 w 6"/>
              <a:gd name="T17" fmla="*/ 0 h 7"/>
              <a:gd name="T18" fmla="*/ 2147483646 w 6"/>
              <a:gd name="T19" fmla="*/ 0 h 7"/>
              <a:gd name="T20" fmla="*/ 2147483646 w 6"/>
              <a:gd name="T21" fmla="*/ 2147483646 h 7"/>
              <a:gd name="T22" fmla="*/ 0 w 6"/>
              <a:gd name="T23" fmla="*/ 2147483646 h 7"/>
              <a:gd name="T24" fmla="*/ 0 w 6"/>
              <a:gd name="T25" fmla="*/ 2147483646 h 7"/>
              <a:gd name="T26" fmla="*/ 0 w 6"/>
              <a:gd name="T27" fmla="*/ 2147483646 h 7"/>
              <a:gd name="T28" fmla="*/ 2147483646 w 6"/>
              <a:gd name="T29" fmla="*/ 2147483646 h 7"/>
              <a:gd name="T30" fmla="*/ 2147483646 w 6"/>
              <a:gd name="T31" fmla="*/ 214748364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7">
                <a:moveTo>
                  <a:pt x="2" y="7"/>
                </a:moveTo>
                <a:lnTo>
                  <a:pt x="3" y="7"/>
                </a:lnTo>
                <a:lnTo>
                  <a:pt x="5" y="7"/>
                </a:lnTo>
                <a:lnTo>
                  <a:pt x="5" y="6"/>
                </a:lnTo>
                <a:lnTo>
                  <a:pt x="6" y="6"/>
                </a:lnTo>
                <a:lnTo>
                  <a:pt x="6" y="5"/>
                </a:lnTo>
                <a:lnTo>
                  <a:pt x="6" y="4"/>
                </a:lnTo>
                <a:lnTo>
                  <a:pt x="5" y="3"/>
                </a:lnTo>
                <a:lnTo>
                  <a:pt x="3" y="0"/>
                </a:lnTo>
                <a:lnTo>
                  <a:pt x="2" y="0"/>
                </a:lnTo>
                <a:lnTo>
                  <a:pt x="2" y="3"/>
                </a:lnTo>
                <a:lnTo>
                  <a:pt x="0" y="3"/>
                </a:lnTo>
                <a:lnTo>
                  <a:pt x="0" y="4"/>
                </a:lnTo>
                <a:lnTo>
                  <a:pt x="0" y="5"/>
                </a:lnTo>
                <a:lnTo>
                  <a:pt x="2" y="6"/>
                </a:lnTo>
                <a:lnTo>
                  <a:pt x="2"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5" name="Freeform 1274"/>
          <p:cNvSpPr>
            <a:spLocks/>
          </p:cNvSpPr>
          <p:nvPr/>
        </p:nvSpPr>
        <p:spPr bwMode="auto">
          <a:xfrm>
            <a:off x="1797050" y="2536825"/>
            <a:ext cx="3175" cy="3175"/>
          </a:xfrm>
          <a:custGeom>
            <a:avLst/>
            <a:gdLst>
              <a:gd name="T0" fmla="*/ 0 w 7"/>
              <a:gd name="T1" fmla="*/ 2147483646 h 5"/>
              <a:gd name="T2" fmla="*/ 2147483646 w 7"/>
              <a:gd name="T3" fmla="*/ 2147483646 h 5"/>
              <a:gd name="T4" fmla="*/ 2147483646 w 7"/>
              <a:gd name="T5" fmla="*/ 2147483646 h 5"/>
              <a:gd name="T6" fmla="*/ 2147483646 w 7"/>
              <a:gd name="T7" fmla="*/ 2147483646 h 5"/>
              <a:gd name="T8" fmla="*/ 2147483646 w 7"/>
              <a:gd name="T9" fmla="*/ 2147483646 h 5"/>
              <a:gd name="T10" fmla="*/ 2147483646 w 7"/>
              <a:gd name="T11" fmla="*/ 2147483646 h 5"/>
              <a:gd name="T12" fmla="*/ 2147483646 w 7"/>
              <a:gd name="T13" fmla="*/ 2147483646 h 5"/>
              <a:gd name="T14" fmla="*/ 2147483646 w 7"/>
              <a:gd name="T15" fmla="*/ 2147483646 h 5"/>
              <a:gd name="T16" fmla="*/ 2147483646 w 7"/>
              <a:gd name="T17" fmla="*/ 0 h 5"/>
              <a:gd name="T18" fmla="*/ 2147483646 w 7"/>
              <a:gd name="T19" fmla="*/ 0 h 5"/>
              <a:gd name="T20" fmla="*/ 0 w 7"/>
              <a:gd name="T21" fmla="*/ 0 h 5"/>
              <a:gd name="T22" fmla="*/ 0 w 7"/>
              <a:gd name="T23" fmla="*/ 2147483646 h 5"/>
              <a:gd name="T24" fmla="*/ 0 w 7"/>
              <a:gd name="T25" fmla="*/ 2147483646 h 5"/>
              <a:gd name="T26" fmla="*/ 0 w 7"/>
              <a:gd name="T27" fmla="*/ 2147483646 h 5"/>
              <a:gd name="T28" fmla="*/ 0 w 7"/>
              <a:gd name="T29" fmla="*/ 2147483646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5"/>
                </a:moveTo>
                <a:lnTo>
                  <a:pt x="1" y="5"/>
                </a:lnTo>
                <a:lnTo>
                  <a:pt x="2" y="5"/>
                </a:lnTo>
                <a:lnTo>
                  <a:pt x="6" y="5"/>
                </a:lnTo>
                <a:lnTo>
                  <a:pt x="6" y="4"/>
                </a:lnTo>
                <a:lnTo>
                  <a:pt x="7" y="3"/>
                </a:lnTo>
                <a:lnTo>
                  <a:pt x="6" y="3"/>
                </a:lnTo>
                <a:lnTo>
                  <a:pt x="6" y="2"/>
                </a:lnTo>
                <a:lnTo>
                  <a:pt x="2" y="0"/>
                </a:lnTo>
                <a:lnTo>
                  <a:pt x="1" y="0"/>
                </a:lnTo>
                <a:lnTo>
                  <a:pt x="0" y="0"/>
                </a:lnTo>
                <a:lnTo>
                  <a:pt x="0" y="2"/>
                </a:lnTo>
                <a:lnTo>
                  <a:pt x="0" y="3"/>
                </a:lnTo>
                <a:lnTo>
                  <a:pt x="0" y="4"/>
                </a:lnTo>
                <a:lnTo>
                  <a:pt x="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6" name="Freeform 1275"/>
          <p:cNvSpPr>
            <a:spLocks/>
          </p:cNvSpPr>
          <p:nvPr/>
        </p:nvSpPr>
        <p:spPr bwMode="auto">
          <a:xfrm>
            <a:off x="1801813" y="2519363"/>
            <a:ext cx="3175" cy="3175"/>
          </a:xfrm>
          <a:custGeom>
            <a:avLst/>
            <a:gdLst>
              <a:gd name="T0" fmla="*/ 0 w 6"/>
              <a:gd name="T1" fmla="*/ 2147483646 h 5"/>
              <a:gd name="T2" fmla="*/ 2147483646 w 6"/>
              <a:gd name="T3" fmla="*/ 2147483646 h 5"/>
              <a:gd name="T4" fmla="*/ 2147483646 w 6"/>
              <a:gd name="T5" fmla="*/ 2147483646 h 5"/>
              <a:gd name="T6" fmla="*/ 2147483646 w 6"/>
              <a:gd name="T7" fmla="*/ 2147483646 h 5"/>
              <a:gd name="T8" fmla="*/ 2147483646 w 6"/>
              <a:gd name="T9" fmla="*/ 2147483646 h 5"/>
              <a:gd name="T10" fmla="*/ 2147483646 w 6"/>
              <a:gd name="T11" fmla="*/ 2147483646 h 5"/>
              <a:gd name="T12" fmla="*/ 2147483646 w 6"/>
              <a:gd name="T13" fmla="*/ 2147483646 h 5"/>
              <a:gd name="T14" fmla="*/ 2147483646 w 6"/>
              <a:gd name="T15" fmla="*/ 2147483646 h 5"/>
              <a:gd name="T16" fmla="*/ 2147483646 w 6"/>
              <a:gd name="T17" fmla="*/ 0 h 5"/>
              <a:gd name="T18" fmla="*/ 2147483646 w 6"/>
              <a:gd name="T19" fmla="*/ 0 h 5"/>
              <a:gd name="T20" fmla="*/ 2147483646 w 6"/>
              <a:gd name="T21" fmla="*/ 0 h 5"/>
              <a:gd name="T22" fmla="*/ 2147483646 w 6"/>
              <a:gd name="T23" fmla="*/ 2147483646 h 5"/>
              <a:gd name="T24" fmla="*/ 0 w 6"/>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5">
                <a:moveTo>
                  <a:pt x="0" y="3"/>
                </a:moveTo>
                <a:lnTo>
                  <a:pt x="1" y="4"/>
                </a:lnTo>
                <a:lnTo>
                  <a:pt x="4" y="5"/>
                </a:lnTo>
                <a:lnTo>
                  <a:pt x="5" y="5"/>
                </a:lnTo>
                <a:lnTo>
                  <a:pt x="6" y="5"/>
                </a:lnTo>
                <a:lnTo>
                  <a:pt x="6" y="4"/>
                </a:lnTo>
                <a:lnTo>
                  <a:pt x="6" y="3"/>
                </a:lnTo>
                <a:lnTo>
                  <a:pt x="6" y="2"/>
                </a:lnTo>
                <a:lnTo>
                  <a:pt x="5" y="0"/>
                </a:lnTo>
                <a:lnTo>
                  <a:pt x="4" y="0"/>
                </a:lnTo>
                <a:lnTo>
                  <a:pt x="1" y="0"/>
                </a:lnTo>
                <a:lnTo>
                  <a:pt x="1" y="2"/>
                </a:lnTo>
                <a:lnTo>
                  <a:pt x="0"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7" name="Freeform 1277"/>
          <p:cNvSpPr>
            <a:spLocks/>
          </p:cNvSpPr>
          <p:nvPr/>
        </p:nvSpPr>
        <p:spPr bwMode="auto">
          <a:xfrm>
            <a:off x="1792288" y="2487613"/>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0 h 6"/>
              <a:gd name="T12" fmla="*/ 2147483646 w 6"/>
              <a:gd name="T13" fmla="*/ 0 h 6"/>
              <a:gd name="T14" fmla="*/ 2147483646 w 6"/>
              <a:gd name="T15" fmla="*/ 0 h 6"/>
              <a:gd name="T16" fmla="*/ 2147483646 w 6"/>
              <a:gd name="T17" fmla="*/ 2147483646 h 6"/>
              <a:gd name="T18" fmla="*/ 0 w 6"/>
              <a:gd name="T19" fmla="*/ 2147483646 h 6"/>
              <a:gd name="T20" fmla="*/ 0 w 6"/>
              <a:gd name="T21" fmla="*/ 2147483646 h 6"/>
              <a:gd name="T22" fmla="*/ 0 w 6"/>
              <a:gd name="T23" fmla="*/ 2147483646 h 6"/>
              <a:gd name="T24" fmla="*/ 2147483646 w 6"/>
              <a:gd name="T25" fmla="*/ 2147483646 h 6"/>
              <a:gd name="T26" fmla="*/ 2147483646 w 6"/>
              <a:gd name="T27" fmla="*/ 2147483646 h 6"/>
              <a:gd name="T28" fmla="*/ 2147483646 w 6"/>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6">
                <a:moveTo>
                  <a:pt x="4" y="6"/>
                </a:moveTo>
                <a:lnTo>
                  <a:pt x="6" y="4"/>
                </a:lnTo>
                <a:lnTo>
                  <a:pt x="6" y="3"/>
                </a:lnTo>
                <a:lnTo>
                  <a:pt x="6" y="2"/>
                </a:lnTo>
                <a:lnTo>
                  <a:pt x="6" y="1"/>
                </a:lnTo>
                <a:lnTo>
                  <a:pt x="4" y="0"/>
                </a:lnTo>
                <a:lnTo>
                  <a:pt x="3" y="0"/>
                </a:lnTo>
                <a:lnTo>
                  <a:pt x="1" y="0"/>
                </a:lnTo>
                <a:lnTo>
                  <a:pt x="1" y="1"/>
                </a:lnTo>
                <a:lnTo>
                  <a:pt x="0" y="1"/>
                </a:lnTo>
                <a:lnTo>
                  <a:pt x="0" y="2"/>
                </a:lnTo>
                <a:lnTo>
                  <a:pt x="0" y="3"/>
                </a:lnTo>
                <a:lnTo>
                  <a:pt x="1" y="4"/>
                </a:lnTo>
                <a:lnTo>
                  <a:pt x="3" y="6"/>
                </a:lnTo>
                <a:lnTo>
                  <a:pt x="4"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8" name="Freeform 1278"/>
          <p:cNvSpPr>
            <a:spLocks/>
          </p:cNvSpPr>
          <p:nvPr/>
        </p:nvSpPr>
        <p:spPr bwMode="auto">
          <a:xfrm>
            <a:off x="1797050" y="2501900"/>
            <a:ext cx="3175" cy="3175"/>
          </a:xfrm>
          <a:custGeom>
            <a:avLst/>
            <a:gdLst>
              <a:gd name="T0" fmla="*/ 2147483646 w 7"/>
              <a:gd name="T1" fmla="*/ 0 h 8"/>
              <a:gd name="T2" fmla="*/ 2147483646 w 7"/>
              <a:gd name="T3" fmla="*/ 2147483646 h 8"/>
              <a:gd name="T4" fmla="*/ 0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2147483646 w 7"/>
              <a:gd name="T21" fmla="*/ 2147483646 h 8"/>
              <a:gd name="T22" fmla="*/ 2147483646 w 7"/>
              <a:gd name="T23" fmla="*/ 2147483646 h 8"/>
              <a:gd name="T24" fmla="*/ 2147483646 w 7"/>
              <a:gd name="T25" fmla="*/ 0 h 8"/>
              <a:gd name="T26" fmla="*/ 2147483646 w 7"/>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8">
                <a:moveTo>
                  <a:pt x="2" y="0"/>
                </a:moveTo>
                <a:lnTo>
                  <a:pt x="1" y="1"/>
                </a:lnTo>
                <a:lnTo>
                  <a:pt x="0" y="2"/>
                </a:lnTo>
                <a:lnTo>
                  <a:pt x="1" y="4"/>
                </a:lnTo>
                <a:lnTo>
                  <a:pt x="1" y="5"/>
                </a:lnTo>
                <a:lnTo>
                  <a:pt x="2" y="5"/>
                </a:lnTo>
                <a:lnTo>
                  <a:pt x="2" y="8"/>
                </a:lnTo>
                <a:lnTo>
                  <a:pt x="6" y="8"/>
                </a:lnTo>
                <a:lnTo>
                  <a:pt x="7" y="5"/>
                </a:lnTo>
                <a:lnTo>
                  <a:pt x="7" y="4"/>
                </a:lnTo>
                <a:lnTo>
                  <a:pt x="7" y="2"/>
                </a:lnTo>
                <a:lnTo>
                  <a:pt x="7" y="1"/>
                </a:lnTo>
                <a:lnTo>
                  <a:pt x="6" y="0"/>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19" name="Freeform 1279"/>
          <p:cNvSpPr>
            <a:spLocks/>
          </p:cNvSpPr>
          <p:nvPr/>
        </p:nvSpPr>
        <p:spPr bwMode="auto">
          <a:xfrm>
            <a:off x="1785938" y="2470150"/>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2147483646 w 6"/>
              <a:gd name="T15" fmla="*/ 2147483646 h 6"/>
              <a:gd name="T16" fmla="*/ 2147483646 w 6"/>
              <a:gd name="T17" fmla="*/ 2147483646 h 6"/>
              <a:gd name="T18" fmla="*/ 2147483646 w 6"/>
              <a:gd name="T19" fmla="*/ 2147483646 h 6"/>
              <a:gd name="T20" fmla="*/ 0 w 6"/>
              <a:gd name="T21" fmla="*/ 2147483646 h 6"/>
              <a:gd name="T22" fmla="*/ 2147483646 w 6"/>
              <a:gd name="T23" fmla="*/ 2147483646 h 6"/>
              <a:gd name="T24" fmla="*/ 2147483646 w 6"/>
              <a:gd name="T25" fmla="*/ 2147483646 h 6"/>
              <a:gd name="T26" fmla="*/ 2147483646 w 6"/>
              <a:gd name="T27" fmla="*/ 2147483646 h 6"/>
              <a:gd name="T28" fmla="*/ 2147483646 w 6"/>
              <a:gd name="T29" fmla="*/ 2147483646 h 6"/>
              <a:gd name="T30" fmla="*/ 2147483646 w 6"/>
              <a:gd name="T31" fmla="*/ 2147483646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6">
                <a:moveTo>
                  <a:pt x="6" y="6"/>
                </a:moveTo>
                <a:lnTo>
                  <a:pt x="6" y="4"/>
                </a:lnTo>
                <a:lnTo>
                  <a:pt x="6" y="3"/>
                </a:lnTo>
                <a:lnTo>
                  <a:pt x="6" y="2"/>
                </a:lnTo>
                <a:lnTo>
                  <a:pt x="6" y="1"/>
                </a:lnTo>
                <a:lnTo>
                  <a:pt x="5" y="1"/>
                </a:lnTo>
                <a:lnTo>
                  <a:pt x="4" y="0"/>
                </a:lnTo>
                <a:lnTo>
                  <a:pt x="4" y="1"/>
                </a:lnTo>
                <a:lnTo>
                  <a:pt x="1" y="1"/>
                </a:lnTo>
                <a:lnTo>
                  <a:pt x="1" y="2"/>
                </a:lnTo>
                <a:lnTo>
                  <a:pt x="0" y="2"/>
                </a:lnTo>
                <a:lnTo>
                  <a:pt x="1" y="3"/>
                </a:lnTo>
                <a:lnTo>
                  <a:pt x="1" y="4"/>
                </a:lnTo>
                <a:lnTo>
                  <a:pt x="4" y="6"/>
                </a:lnTo>
                <a:lnTo>
                  <a:pt x="5" y="6"/>
                </a:lnTo>
                <a:lnTo>
                  <a:pt x="6"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0" name="Freeform 1280"/>
          <p:cNvSpPr>
            <a:spLocks/>
          </p:cNvSpPr>
          <p:nvPr/>
        </p:nvSpPr>
        <p:spPr bwMode="auto">
          <a:xfrm>
            <a:off x="1763713" y="2468563"/>
            <a:ext cx="3175" cy="317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2147483646 w 5"/>
              <a:gd name="T9" fmla="*/ 0 h 6"/>
              <a:gd name="T10" fmla="*/ 2147483646 w 5"/>
              <a:gd name="T11" fmla="*/ 0 h 6"/>
              <a:gd name="T12" fmla="*/ 2147483646 w 5"/>
              <a:gd name="T13" fmla="*/ 0 h 6"/>
              <a:gd name="T14" fmla="*/ 2147483646 w 5"/>
              <a:gd name="T15" fmla="*/ 2147483646 h 6"/>
              <a:gd name="T16" fmla="*/ 0 w 5"/>
              <a:gd name="T17" fmla="*/ 2147483646 h 6"/>
              <a:gd name="T18" fmla="*/ 2147483646 w 5"/>
              <a:gd name="T19" fmla="*/ 2147483646 h 6"/>
              <a:gd name="T20" fmla="*/ 2147483646 w 5"/>
              <a:gd name="T21" fmla="*/ 2147483646 h 6"/>
              <a:gd name="T22" fmla="*/ 2147483646 w 5"/>
              <a:gd name="T23" fmla="*/ 2147483646 h 6"/>
              <a:gd name="T24" fmla="*/ 2147483646 w 5"/>
              <a:gd name="T25" fmla="*/ 2147483646 h 6"/>
              <a:gd name="T26" fmla="*/ 2147483646 w 5"/>
              <a:gd name="T27" fmla="*/ 2147483646 h 6"/>
              <a:gd name="T28" fmla="*/ 2147483646 w 5"/>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6">
                <a:moveTo>
                  <a:pt x="5" y="5"/>
                </a:moveTo>
                <a:lnTo>
                  <a:pt x="5" y="4"/>
                </a:lnTo>
                <a:lnTo>
                  <a:pt x="5" y="3"/>
                </a:lnTo>
                <a:lnTo>
                  <a:pt x="5" y="2"/>
                </a:lnTo>
                <a:lnTo>
                  <a:pt x="4" y="0"/>
                </a:lnTo>
                <a:lnTo>
                  <a:pt x="3" y="0"/>
                </a:lnTo>
                <a:lnTo>
                  <a:pt x="1" y="0"/>
                </a:lnTo>
                <a:lnTo>
                  <a:pt x="1" y="2"/>
                </a:lnTo>
                <a:lnTo>
                  <a:pt x="0" y="3"/>
                </a:lnTo>
                <a:lnTo>
                  <a:pt x="1" y="4"/>
                </a:lnTo>
                <a:lnTo>
                  <a:pt x="1" y="5"/>
                </a:lnTo>
                <a:lnTo>
                  <a:pt x="3" y="5"/>
                </a:lnTo>
                <a:lnTo>
                  <a:pt x="3" y="6"/>
                </a:lnTo>
                <a:lnTo>
                  <a:pt x="4" y="5"/>
                </a:lnTo>
                <a:lnTo>
                  <a:pt x="5"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1" name="Freeform 1281"/>
          <p:cNvSpPr>
            <a:spLocks/>
          </p:cNvSpPr>
          <p:nvPr/>
        </p:nvSpPr>
        <p:spPr bwMode="auto">
          <a:xfrm>
            <a:off x="1743075" y="2470150"/>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0 h 6"/>
              <a:gd name="T8" fmla="*/ 2147483646 w 6"/>
              <a:gd name="T9" fmla="*/ 0 h 6"/>
              <a:gd name="T10" fmla="*/ 2147483646 w 6"/>
              <a:gd name="T11" fmla="*/ 0 h 6"/>
              <a:gd name="T12" fmla="*/ 2147483646 w 6"/>
              <a:gd name="T13" fmla="*/ 2147483646 h 6"/>
              <a:gd name="T14" fmla="*/ 0 w 6"/>
              <a:gd name="T15" fmla="*/ 2147483646 h 6"/>
              <a:gd name="T16" fmla="*/ 0 w 6"/>
              <a:gd name="T17" fmla="*/ 2147483646 h 6"/>
              <a:gd name="T18" fmla="*/ 0 w 6"/>
              <a:gd name="T19" fmla="*/ 2147483646 h 6"/>
              <a:gd name="T20" fmla="*/ 2147483646 w 6"/>
              <a:gd name="T21" fmla="*/ 2147483646 h 6"/>
              <a:gd name="T22" fmla="*/ 2147483646 w 6"/>
              <a:gd name="T23" fmla="*/ 2147483646 h 6"/>
              <a:gd name="T24" fmla="*/ 2147483646 w 6"/>
              <a:gd name="T25" fmla="*/ 2147483646 h 6"/>
              <a:gd name="T26" fmla="*/ 2147483646 w 6"/>
              <a:gd name="T27" fmla="*/ 2147483646 h 6"/>
              <a:gd name="T28" fmla="*/ 2147483646 w 6"/>
              <a:gd name="T29" fmla="*/ 2147483646 h 6"/>
              <a:gd name="T30" fmla="*/ 2147483646 w 6"/>
              <a:gd name="T31" fmla="*/ 2147483646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6">
                <a:moveTo>
                  <a:pt x="6" y="3"/>
                </a:moveTo>
                <a:lnTo>
                  <a:pt x="6" y="2"/>
                </a:lnTo>
                <a:lnTo>
                  <a:pt x="4" y="1"/>
                </a:lnTo>
                <a:lnTo>
                  <a:pt x="4" y="0"/>
                </a:lnTo>
                <a:lnTo>
                  <a:pt x="3" y="0"/>
                </a:lnTo>
                <a:lnTo>
                  <a:pt x="2" y="0"/>
                </a:lnTo>
                <a:lnTo>
                  <a:pt x="2" y="1"/>
                </a:lnTo>
                <a:lnTo>
                  <a:pt x="0" y="1"/>
                </a:lnTo>
                <a:lnTo>
                  <a:pt x="0" y="2"/>
                </a:lnTo>
                <a:lnTo>
                  <a:pt x="0" y="3"/>
                </a:lnTo>
                <a:lnTo>
                  <a:pt x="2" y="4"/>
                </a:lnTo>
                <a:lnTo>
                  <a:pt x="3" y="6"/>
                </a:lnTo>
                <a:lnTo>
                  <a:pt x="4" y="6"/>
                </a:lnTo>
                <a:lnTo>
                  <a:pt x="4" y="4"/>
                </a:lnTo>
                <a:lnTo>
                  <a:pt x="6" y="4"/>
                </a:lnTo>
                <a:lnTo>
                  <a:pt x="6"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2" name="Freeform 1282"/>
          <p:cNvSpPr>
            <a:spLocks/>
          </p:cNvSpPr>
          <p:nvPr/>
        </p:nvSpPr>
        <p:spPr bwMode="auto">
          <a:xfrm>
            <a:off x="1725613" y="2470150"/>
            <a:ext cx="3175" cy="4763"/>
          </a:xfrm>
          <a:custGeom>
            <a:avLst/>
            <a:gdLst>
              <a:gd name="T0" fmla="*/ 2147483646 w 7"/>
              <a:gd name="T1" fmla="*/ 2147483646 h 7"/>
              <a:gd name="T2" fmla="*/ 2147483646 w 7"/>
              <a:gd name="T3" fmla="*/ 2147483646 h 7"/>
              <a:gd name="T4" fmla="*/ 2147483646 w 7"/>
              <a:gd name="T5" fmla="*/ 2147483646 h 7"/>
              <a:gd name="T6" fmla="*/ 2147483646 w 7"/>
              <a:gd name="T7" fmla="*/ 2147483646 h 7"/>
              <a:gd name="T8" fmla="*/ 2147483646 w 7"/>
              <a:gd name="T9" fmla="*/ 0 h 7"/>
              <a:gd name="T10" fmla="*/ 2147483646 w 7"/>
              <a:gd name="T11" fmla="*/ 0 h 7"/>
              <a:gd name="T12" fmla="*/ 0 w 7"/>
              <a:gd name="T13" fmla="*/ 2147483646 h 7"/>
              <a:gd name="T14" fmla="*/ 0 w 7"/>
              <a:gd name="T15" fmla="*/ 2147483646 h 7"/>
              <a:gd name="T16" fmla="*/ 0 w 7"/>
              <a:gd name="T17" fmla="*/ 2147483646 h 7"/>
              <a:gd name="T18" fmla="*/ 0 w 7"/>
              <a:gd name="T19" fmla="*/ 2147483646 h 7"/>
              <a:gd name="T20" fmla="*/ 2147483646 w 7"/>
              <a:gd name="T21" fmla="*/ 2147483646 h 7"/>
              <a:gd name="T22" fmla="*/ 2147483646 w 7"/>
              <a:gd name="T23" fmla="*/ 2147483646 h 7"/>
              <a:gd name="T24" fmla="*/ 2147483646 w 7"/>
              <a:gd name="T25" fmla="*/ 2147483646 h 7"/>
              <a:gd name="T26" fmla="*/ 2147483646 w 7"/>
              <a:gd name="T27" fmla="*/ 2147483646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7">
                <a:moveTo>
                  <a:pt x="7" y="3"/>
                </a:moveTo>
                <a:lnTo>
                  <a:pt x="5" y="2"/>
                </a:lnTo>
                <a:lnTo>
                  <a:pt x="5" y="1"/>
                </a:lnTo>
                <a:lnTo>
                  <a:pt x="2" y="1"/>
                </a:lnTo>
                <a:lnTo>
                  <a:pt x="2" y="0"/>
                </a:lnTo>
                <a:lnTo>
                  <a:pt x="1" y="0"/>
                </a:lnTo>
                <a:lnTo>
                  <a:pt x="0" y="1"/>
                </a:lnTo>
                <a:lnTo>
                  <a:pt x="0" y="2"/>
                </a:lnTo>
                <a:lnTo>
                  <a:pt x="0" y="3"/>
                </a:lnTo>
                <a:lnTo>
                  <a:pt x="0" y="5"/>
                </a:lnTo>
                <a:lnTo>
                  <a:pt x="1" y="7"/>
                </a:lnTo>
                <a:lnTo>
                  <a:pt x="2" y="7"/>
                </a:lnTo>
                <a:lnTo>
                  <a:pt x="5" y="5"/>
                </a:lnTo>
                <a:lnTo>
                  <a:pt x="7"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3" name="Freeform 1283"/>
          <p:cNvSpPr>
            <a:spLocks/>
          </p:cNvSpPr>
          <p:nvPr/>
        </p:nvSpPr>
        <p:spPr bwMode="auto">
          <a:xfrm>
            <a:off x="1708150" y="2471738"/>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0 h 6"/>
              <a:gd name="T8" fmla="*/ 2147483646 w 6"/>
              <a:gd name="T9" fmla="*/ 0 h 6"/>
              <a:gd name="T10" fmla="*/ 2147483646 w 6"/>
              <a:gd name="T11" fmla="*/ 0 h 6"/>
              <a:gd name="T12" fmla="*/ 0 w 6"/>
              <a:gd name="T13" fmla="*/ 2147483646 h 6"/>
              <a:gd name="T14" fmla="*/ 0 w 6"/>
              <a:gd name="T15" fmla="*/ 2147483646 h 6"/>
              <a:gd name="T16" fmla="*/ 0 w 6"/>
              <a:gd name="T17" fmla="*/ 2147483646 h 6"/>
              <a:gd name="T18" fmla="*/ 2147483646 w 6"/>
              <a:gd name="T19" fmla="*/ 2147483646 h 6"/>
              <a:gd name="T20" fmla="*/ 2147483646 w 6"/>
              <a:gd name="T21" fmla="*/ 2147483646 h 6"/>
              <a:gd name="T22" fmla="*/ 2147483646 w 6"/>
              <a:gd name="T23" fmla="*/ 2147483646 h 6"/>
              <a:gd name="T24" fmla="*/ 2147483646 w 6"/>
              <a:gd name="T25" fmla="*/ 2147483646 h 6"/>
              <a:gd name="T26" fmla="*/ 2147483646 w 6"/>
              <a:gd name="T27" fmla="*/ 2147483646 h 6"/>
              <a:gd name="T28" fmla="*/ 2147483646 w 6"/>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6">
                <a:moveTo>
                  <a:pt x="6" y="2"/>
                </a:moveTo>
                <a:lnTo>
                  <a:pt x="6" y="1"/>
                </a:lnTo>
                <a:lnTo>
                  <a:pt x="5" y="1"/>
                </a:lnTo>
                <a:lnTo>
                  <a:pt x="5" y="0"/>
                </a:lnTo>
                <a:lnTo>
                  <a:pt x="4" y="0"/>
                </a:lnTo>
                <a:lnTo>
                  <a:pt x="1" y="0"/>
                </a:lnTo>
                <a:lnTo>
                  <a:pt x="0" y="1"/>
                </a:lnTo>
                <a:lnTo>
                  <a:pt x="0" y="2"/>
                </a:lnTo>
                <a:lnTo>
                  <a:pt x="0" y="4"/>
                </a:lnTo>
                <a:lnTo>
                  <a:pt x="1" y="4"/>
                </a:lnTo>
                <a:lnTo>
                  <a:pt x="1" y="6"/>
                </a:lnTo>
                <a:lnTo>
                  <a:pt x="4" y="6"/>
                </a:lnTo>
                <a:lnTo>
                  <a:pt x="5" y="6"/>
                </a:lnTo>
                <a:lnTo>
                  <a:pt x="6" y="4"/>
                </a:lnTo>
                <a:lnTo>
                  <a:pt x="6"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4" name="Freeform 1284"/>
          <p:cNvSpPr>
            <a:spLocks/>
          </p:cNvSpPr>
          <p:nvPr/>
        </p:nvSpPr>
        <p:spPr bwMode="auto">
          <a:xfrm>
            <a:off x="1690688" y="2471738"/>
            <a:ext cx="3175" cy="3175"/>
          </a:xfrm>
          <a:custGeom>
            <a:avLst/>
            <a:gdLst>
              <a:gd name="T0" fmla="*/ 2147483646 w 7"/>
              <a:gd name="T1" fmla="*/ 2147483646 h 7"/>
              <a:gd name="T2" fmla="*/ 2147483646 w 7"/>
              <a:gd name="T3" fmla="*/ 2147483646 h 7"/>
              <a:gd name="T4" fmla="*/ 2147483646 w 7"/>
              <a:gd name="T5" fmla="*/ 2147483646 h 7"/>
              <a:gd name="T6" fmla="*/ 2147483646 w 7"/>
              <a:gd name="T7" fmla="*/ 0 h 7"/>
              <a:gd name="T8" fmla="*/ 2147483646 w 7"/>
              <a:gd name="T9" fmla="*/ 0 h 7"/>
              <a:gd name="T10" fmla="*/ 0 w 7"/>
              <a:gd name="T11" fmla="*/ 0 h 7"/>
              <a:gd name="T12" fmla="*/ 0 w 7"/>
              <a:gd name="T13" fmla="*/ 2147483646 h 7"/>
              <a:gd name="T14" fmla="*/ 0 w 7"/>
              <a:gd name="T15" fmla="*/ 2147483646 h 7"/>
              <a:gd name="T16" fmla="*/ 0 w 7"/>
              <a:gd name="T17" fmla="*/ 2147483646 h 7"/>
              <a:gd name="T18" fmla="*/ 0 w 7"/>
              <a:gd name="T19" fmla="*/ 2147483646 h 7"/>
              <a:gd name="T20" fmla="*/ 2147483646 w 7"/>
              <a:gd name="T21" fmla="*/ 2147483646 h 7"/>
              <a:gd name="T22" fmla="*/ 2147483646 w 7"/>
              <a:gd name="T23" fmla="*/ 2147483646 h 7"/>
              <a:gd name="T24" fmla="*/ 2147483646 w 7"/>
              <a:gd name="T25" fmla="*/ 2147483646 h 7"/>
              <a:gd name="T26" fmla="*/ 2147483646 w 7"/>
              <a:gd name="T27" fmla="*/ 2147483646 h 7"/>
              <a:gd name="T28" fmla="*/ 2147483646 w 7"/>
              <a:gd name="T29" fmla="*/ 2147483646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6" y="2"/>
                </a:lnTo>
                <a:lnTo>
                  <a:pt x="6" y="1"/>
                </a:lnTo>
                <a:lnTo>
                  <a:pt x="3" y="0"/>
                </a:lnTo>
                <a:lnTo>
                  <a:pt x="1" y="0"/>
                </a:lnTo>
                <a:lnTo>
                  <a:pt x="0" y="0"/>
                </a:lnTo>
                <a:lnTo>
                  <a:pt x="0" y="1"/>
                </a:lnTo>
                <a:lnTo>
                  <a:pt x="0" y="2"/>
                </a:lnTo>
                <a:lnTo>
                  <a:pt x="0" y="4"/>
                </a:lnTo>
                <a:lnTo>
                  <a:pt x="0" y="6"/>
                </a:lnTo>
                <a:lnTo>
                  <a:pt x="1" y="6"/>
                </a:lnTo>
                <a:lnTo>
                  <a:pt x="3" y="7"/>
                </a:lnTo>
                <a:lnTo>
                  <a:pt x="6" y="6"/>
                </a:lnTo>
                <a:lnTo>
                  <a:pt x="6" y="4"/>
                </a:lnTo>
                <a:lnTo>
                  <a:pt x="7" y="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5" name="Freeform 1285"/>
          <p:cNvSpPr>
            <a:spLocks/>
          </p:cNvSpPr>
          <p:nvPr/>
        </p:nvSpPr>
        <p:spPr bwMode="auto">
          <a:xfrm>
            <a:off x="1770063" y="2603500"/>
            <a:ext cx="3175" cy="3175"/>
          </a:xfrm>
          <a:custGeom>
            <a:avLst/>
            <a:gdLst>
              <a:gd name="T0" fmla="*/ 0 w 7"/>
              <a:gd name="T1" fmla="*/ 0 h 5"/>
              <a:gd name="T2" fmla="*/ 0 w 7"/>
              <a:gd name="T3" fmla="*/ 2147483646 h 5"/>
              <a:gd name="T4" fmla="*/ 0 w 7"/>
              <a:gd name="T5" fmla="*/ 2147483646 h 5"/>
              <a:gd name="T6" fmla="*/ 0 w 7"/>
              <a:gd name="T7" fmla="*/ 2147483646 h 5"/>
              <a:gd name="T8" fmla="*/ 0 w 7"/>
              <a:gd name="T9" fmla="*/ 2147483646 h 5"/>
              <a:gd name="T10" fmla="*/ 2147483646 w 7"/>
              <a:gd name="T11" fmla="*/ 2147483646 h 5"/>
              <a:gd name="T12" fmla="*/ 2147483646 w 7"/>
              <a:gd name="T13" fmla="*/ 2147483646 h 5"/>
              <a:gd name="T14" fmla="*/ 2147483646 w 7"/>
              <a:gd name="T15" fmla="*/ 2147483646 h 5"/>
              <a:gd name="T16" fmla="*/ 2147483646 w 7"/>
              <a:gd name="T17" fmla="*/ 2147483646 h 5"/>
              <a:gd name="T18" fmla="*/ 2147483646 w 7"/>
              <a:gd name="T19" fmla="*/ 2147483646 h 5"/>
              <a:gd name="T20" fmla="*/ 2147483646 w 7"/>
              <a:gd name="T21" fmla="*/ 2147483646 h 5"/>
              <a:gd name="T22" fmla="*/ 2147483646 w 7"/>
              <a:gd name="T23" fmla="*/ 0 h 5"/>
              <a:gd name="T24" fmla="*/ 2147483646 w 7"/>
              <a:gd name="T25" fmla="*/ 0 h 5"/>
              <a:gd name="T26" fmla="*/ 2147483646 w 7"/>
              <a:gd name="T27" fmla="*/ 0 h 5"/>
              <a:gd name="T28" fmla="*/ 0 w 7"/>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5">
                <a:moveTo>
                  <a:pt x="0" y="0"/>
                </a:moveTo>
                <a:lnTo>
                  <a:pt x="0" y="1"/>
                </a:lnTo>
                <a:lnTo>
                  <a:pt x="0" y="3"/>
                </a:lnTo>
                <a:lnTo>
                  <a:pt x="0" y="4"/>
                </a:lnTo>
                <a:lnTo>
                  <a:pt x="0" y="5"/>
                </a:lnTo>
                <a:lnTo>
                  <a:pt x="2" y="5"/>
                </a:lnTo>
                <a:lnTo>
                  <a:pt x="5" y="5"/>
                </a:lnTo>
                <a:lnTo>
                  <a:pt x="6" y="5"/>
                </a:lnTo>
                <a:lnTo>
                  <a:pt x="7" y="4"/>
                </a:lnTo>
                <a:lnTo>
                  <a:pt x="7" y="3"/>
                </a:lnTo>
                <a:lnTo>
                  <a:pt x="6" y="1"/>
                </a:lnTo>
                <a:lnTo>
                  <a:pt x="6" y="0"/>
                </a:lnTo>
                <a:lnTo>
                  <a:pt x="5" y="0"/>
                </a:lnTo>
                <a:lnTo>
                  <a:pt x="2"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6" name="Freeform 1286"/>
          <p:cNvSpPr>
            <a:spLocks/>
          </p:cNvSpPr>
          <p:nvPr/>
        </p:nvSpPr>
        <p:spPr bwMode="auto">
          <a:xfrm>
            <a:off x="1978025" y="2614613"/>
            <a:ext cx="3175" cy="3175"/>
          </a:xfrm>
          <a:custGeom>
            <a:avLst/>
            <a:gdLst>
              <a:gd name="T0" fmla="*/ 0 w 6"/>
              <a:gd name="T1" fmla="*/ 0 h 6"/>
              <a:gd name="T2" fmla="*/ 0 w 6"/>
              <a:gd name="T3" fmla="*/ 2147483646 h 6"/>
              <a:gd name="T4" fmla="*/ 0 w 6"/>
              <a:gd name="T5" fmla="*/ 2147483646 h 6"/>
              <a:gd name="T6" fmla="*/ 0 w 6"/>
              <a:gd name="T7" fmla="*/ 2147483646 h 6"/>
              <a:gd name="T8" fmla="*/ 0 w 6"/>
              <a:gd name="T9" fmla="*/ 2147483646 h 6"/>
              <a:gd name="T10" fmla="*/ 2147483646 w 6"/>
              <a:gd name="T11" fmla="*/ 2147483646 h 6"/>
              <a:gd name="T12" fmla="*/ 2147483646 w 6"/>
              <a:gd name="T13" fmla="*/ 2147483646 h 6"/>
              <a:gd name="T14" fmla="*/ 2147483646 w 6"/>
              <a:gd name="T15" fmla="*/ 2147483646 h 6"/>
              <a:gd name="T16" fmla="*/ 2147483646 w 6"/>
              <a:gd name="T17" fmla="*/ 2147483646 h 6"/>
              <a:gd name="T18" fmla="*/ 2147483646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0 w 6"/>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6">
                <a:moveTo>
                  <a:pt x="0" y="0"/>
                </a:moveTo>
                <a:lnTo>
                  <a:pt x="0" y="1"/>
                </a:lnTo>
                <a:lnTo>
                  <a:pt x="0" y="4"/>
                </a:lnTo>
                <a:lnTo>
                  <a:pt x="0" y="5"/>
                </a:lnTo>
                <a:lnTo>
                  <a:pt x="0" y="6"/>
                </a:lnTo>
                <a:lnTo>
                  <a:pt x="3" y="6"/>
                </a:lnTo>
                <a:lnTo>
                  <a:pt x="4" y="6"/>
                </a:lnTo>
                <a:lnTo>
                  <a:pt x="5" y="6"/>
                </a:lnTo>
                <a:lnTo>
                  <a:pt x="5" y="5"/>
                </a:lnTo>
                <a:lnTo>
                  <a:pt x="6" y="4"/>
                </a:lnTo>
                <a:lnTo>
                  <a:pt x="5" y="4"/>
                </a:lnTo>
                <a:lnTo>
                  <a:pt x="5" y="1"/>
                </a:lnTo>
                <a:lnTo>
                  <a:pt x="4" y="0"/>
                </a:lnTo>
                <a:lnTo>
                  <a:pt x="3"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7" name="Freeform 1287"/>
          <p:cNvSpPr>
            <a:spLocks/>
          </p:cNvSpPr>
          <p:nvPr/>
        </p:nvSpPr>
        <p:spPr bwMode="auto">
          <a:xfrm>
            <a:off x="1987550" y="2625725"/>
            <a:ext cx="3175" cy="3175"/>
          </a:xfrm>
          <a:custGeom>
            <a:avLst/>
            <a:gdLst>
              <a:gd name="T0" fmla="*/ 2147483646 w 7"/>
              <a:gd name="T1" fmla="*/ 0 h 6"/>
              <a:gd name="T2" fmla="*/ 0 w 7"/>
              <a:gd name="T3" fmla="*/ 2147483646 h 6"/>
              <a:gd name="T4" fmla="*/ 0 w 7"/>
              <a:gd name="T5" fmla="*/ 2147483646 h 6"/>
              <a:gd name="T6" fmla="*/ 0 w 7"/>
              <a:gd name="T7" fmla="*/ 2147483646 h 6"/>
              <a:gd name="T8" fmla="*/ 2147483646 w 7"/>
              <a:gd name="T9" fmla="*/ 2147483646 h 6"/>
              <a:gd name="T10" fmla="*/ 2147483646 w 7"/>
              <a:gd name="T11" fmla="*/ 2147483646 h 6"/>
              <a:gd name="T12" fmla="*/ 2147483646 w 7"/>
              <a:gd name="T13" fmla="*/ 2147483646 h 6"/>
              <a:gd name="T14" fmla="*/ 2147483646 w 7"/>
              <a:gd name="T15" fmla="*/ 2147483646 h 6"/>
              <a:gd name="T16" fmla="*/ 2147483646 w 7"/>
              <a:gd name="T17" fmla="*/ 2147483646 h 6"/>
              <a:gd name="T18" fmla="*/ 2147483646 w 7"/>
              <a:gd name="T19" fmla="*/ 2147483646 h 6"/>
              <a:gd name="T20" fmla="*/ 2147483646 w 7"/>
              <a:gd name="T21" fmla="*/ 0 h 6"/>
              <a:gd name="T22" fmla="*/ 2147483646 w 7"/>
              <a:gd name="T23" fmla="*/ 0 h 6"/>
              <a:gd name="T24" fmla="*/ 2147483646 w 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6">
                <a:moveTo>
                  <a:pt x="1" y="0"/>
                </a:moveTo>
                <a:lnTo>
                  <a:pt x="0" y="1"/>
                </a:lnTo>
                <a:lnTo>
                  <a:pt x="0" y="2"/>
                </a:lnTo>
                <a:lnTo>
                  <a:pt x="0" y="4"/>
                </a:lnTo>
                <a:lnTo>
                  <a:pt x="1" y="6"/>
                </a:lnTo>
                <a:lnTo>
                  <a:pt x="3" y="6"/>
                </a:lnTo>
                <a:lnTo>
                  <a:pt x="4" y="6"/>
                </a:lnTo>
                <a:lnTo>
                  <a:pt x="7" y="4"/>
                </a:lnTo>
                <a:lnTo>
                  <a:pt x="7" y="2"/>
                </a:lnTo>
                <a:lnTo>
                  <a:pt x="4" y="1"/>
                </a:lnTo>
                <a:lnTo>
                  <a:pt x="4" y="0"/>
                </a:lnTo>
                <a:lnTo>
                  <a:pt x="3" y="0"/>
                </a:lnTo>
                <a:lnTo>
                  <a:pt x="1"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8" name="Freeform 1288"/>
          <p:cNvSpPr>
            <a:spLocks/>
          </p:cNvSpPr>
          <p:nvPr/>
        </p:nvSpPr>
        <p:spPr bwMode="auto">
          <a:xfrm>
            <a:off x="2000250" y="2624138"/>
            <a:ext cx="3175" cy="4762"/>
          </a:xfrm>
          <a:custGeom>
            <a:avLst/>
            <a:gdLst>
              <a:gd name="T0" fmla="*/ 0 w 6"/>
              <a:gd name="T1" fmla="*/ 2147483646 h 8"/>
              <a:gd name="T2" fmla="*/ 0 w 6"/>
              <a:gd name="T3" fmla="*/ 2147483646 h 8"/>
              <a:gd name="T4" fmla="*/ 0 w 6"/>
              <a:gd name="T5" fmla="*/ 2147483646 h 8"/>
              <a:gd name="T6" fmla="*/ 2147483646 w 6"/>
              <a:gd name="T7" fmla="*/ 2147483646 h 8"/>
              <a:gd name="T8" fmla="*/ 2147483646 w 6"/>
              <a:gd name="T9" fmla="*/ 2147483646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0 h 8"/>
              <a:gd name="T22" fmla="*/ 2147483646 w 6"/>
              <a:gd name="T23" fmla="*/ 0 h 8"/>
              <a:gd name="T24" fmla="*/ 0 w 6"/>
              <a:gd name="T25" fmla="*/ 2147483646 h 8"/>
              <a:gd name="T26" fmla="*/ 0 w 6"/>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8">
                <a:moveTo>
                  <a:pt x="0" y="4"/>
                </a:moveTo>
                <a:lnTo>
                  <a:pt x="0" y="5"/>
                </a:lnTo>
                <a:lnTo>
                  <a:pt x="0" y="6"/>
                </a:lnTo>
                <a:lnTo>
                  <a:pt x="1" y="8"/>
                </a:lnTo>
                <a:lnTo>
                  <a:pt x="2" y="8"/>
                </a:lnTo>
                <a:lnTo>
                  <a:pt x="4" y="8"/>
                </a:lnTo>
                <a:lnTo>
                  <a:pt x="6" y="6"/>
                </a:lnTo>
                <a:lnTo>
                  <a:pt x="6" y="5"/>
                </a:lnTo>
                <a:lnTo>
                  <a:pt x="6" y="4"/>
                </a:lnTo>
                <a:lnTo>
                  <a:pt x="4" y="1"/>
                </a:lnTo>
                <a:lnTo>
                  <a:pt x="2" y="0"/>
                </a:lnTo>
                <a:lnTo>
                  <a:pt x="1" y="0"/>
                </a:lnTo>
                <a:lnTo>
                  <a:pt x="0" y="1"/>
                </a:lnTo>
                <a:lnTo>
                  <a:pt x="0" y="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29" name="Freeform 1289"/>
          <p:cNvSpPr>
            <a:spLocks/>
          </p:cNvSpPr>
          <p:nvPr/>
        </p:nvSpPr>
        <p:spPr bwMode="auto">
          <a:xfrm>
            <a:off x="2009775" y="2622550"/>
            <a:ext cx="3175" cy="4763"/>
          </a:xfrm>
          <a:custGeom>
            <a:avLst/>
            <a:gdLst>
              <a:gd name="T0" fmla="*/ 0 w 7"/>
              <a:gd name="T1" fmla="*/ 2147483646 h 7"/>
              <a:gd name="T2" fmla="*/ 2147483646 w 7"/>
              <a:gd name="T3" fmla="*/ 2147483646 h 7"/>
              <a:gd name="T4" fmla="*/ 2147483646 w 7"/>
              <a:gd name="T5" fmla="*/ 2147483646 h 7"/>
              <a:gd name="T6" fmla="*/ 2147483646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0 w 7"/>
              <a:gd name="T19" fmla="*/ 2147483646 h 7"/>
              <a:gd name="T20" fmla="*/ 0 w 7"/>
              <a:gd name="T21" fmla="*/ 2147483646 h 7"/>
              <a:gd name="T22" fmla="*/ 0 w 7"/>
              <a:gd name="T23" fmla="*/ 2147483646 h 7"/>
              <a:gd name="T24" fmla="*/ 0 w 7"/>
              <a:gd name="T25" fmla="*/ 214748364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0" y="6"/>
                </a:moveTo>
                <a:lnTo>
                  <a:pt x="2" y="6"/>
                </a:lnTo>
                <a:lnTo>
                  <a:pt x="4" y="7"/>
                </a:lnTo>
                <a:lnTo>
                  <a:pt x="6" y="6"/>
                </a:lnTo>
                <a:lnTo>
                  <a:pt x="7" y="3"/>
                </a:lnTo>
                <a:lnTo>
                  <a:pt x="6" y="2"/>
                </a:lnTo>
                <a:lnTo>
                  <a:pt x="6" y="1"/>
                </a:lnTo>
                <a:lnTo>
                  <a:pt x="4" y="0"/>
                </a:lnTo>
                <a:lnTo>
                  <a:pt x="2" y="0"/>
                </a:lnTo>
                <a:lnTo>
                  <a:pt x="0" y="1"/>
                </a:lnTo>
                <a:lnTo>
                  <a:pt x="0" y="2"/>
                </a:lnTo>
                <a:lnTo>
                  <a:pt x="0" y="3"/>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0" name="Freeform 1290"/>
          <p:cNvSpPr>
            <a:spLocks/>
          </p:cNvSpPr>
          <p:nvPr/>
        </p:nvSpPr>
        <p:spPr bwMode="auto">
          <a:xfrm>
            <a:off x="2019300" y="2620963"/>
            <a:ext cx="3175" cy="3175"/>
          </a:xfrm>
          <a:custGeom>
            <a:avLst/>
            <a:gdLst>
              <a:gd name="T0" fmla="*/ 0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2147483646 h 6"/>
              <a:gd name="T14" fmla="*/ 2147483646 w 6"/>
              <a:gd name="T15" fmla="*/ 0 h 6"/>
              <a:gd name="T16" fmla="*/ 2147483646 w 6"/>
              <a:gd name="T17" fmla="*/ 0 h 6"/>
              <a:gd name="T18" fmla="*/ 2147483646 w 6"/>
              <a:gd name="T19" fmla="*/ 0 h 6"/>
              <a:gd name="T20" fmla="*/ 0 w 6"/>
              <a:gd name="T21" fmla="*/ 2147483646 h 6"/>
              <a:gd name="T22" fmla="*/ 0 w 6"/>
              <a:gd name="T23" fmla="*/ 2147483646 h 6"/>
              <a:gd name="T24" fmla="*/ 0 w 6"/>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6">
                <a:moveTo>
                  <a:pt x="0" y="5"/>
                </a:moveTo>
                <a:lnTo>
                  <a:pt x="2" y="6"/>
                </a:lnTo>
                <a:lnTo>
                  <a:pt x="3" y="6"/>
                </a:lnTo>
                <a:lnTo>
                  <a:pt x="5" y="6"/>
                </a:lnTo>
                <a:lnTo>
                  <a:pt x="6" y="5"/>
                </a:lnTo>
                <a:lnTo>
                  <a:pt x="6" y="4"/>
                </a:lnTo>
                <a:lnTo>
                  <a:pt x="5" y="3"/>
                </a:lnTo>
                <a:lnTo>
                  <a:pt x="5" y="0"/>
                </a:lnTo>
                <a:lnTo>
                  <a:pt x="3" y="0"/>
                </a:lnTo>
                <a:lnTo>
                  <a:pt x="2" y="0"/>
                </a:lnTo>
                <a:lnTo>
                  <a:pt x="0" y="3"/>
                </a:lnTo>
                <a:lnTo>
                  <a:pt x="0" y="4"/>
                </a:lnTo>
                <a:lnTo>
                  <a:pt x="0"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1" name="Freeform 1291"/>
          <p:cNvSpPr>
            <a:spLocks/>
          </p:cNvSpPr>
          <p:nvPr/>
        </p:nvSpPr>
        <p:spPr bwMode="auto">
          <a:xfrm>
            <a:off x="2030413" y="2619375"/>
            <a:ext cx="4762" cy="4763"/>
          </a:xfrm>
          <a:custGeom>
            <a:avLst/>
            <a:gdLst>
              <a:gd name="T0" fmla="*/ 2147483646 w 7"/>
              <a:gd name="T1" fmla="*/ 2147483646 h 7"/>
              <a:gd name="T2" fmla="*/ 2147483646 w 7"/>
              <a:gd name="T3" fmla="*/ 2147483646 h 7"/>
              <a:gd name="T4" fmla="*/ 2147483646 w 7"/>
              <a:gd name="T5" fmla="*/ 2147483646 h 7"/>
              <a:gd name="T6" fmla="*/ 2147483646 w 7"/>
              <a:gd name="T7" fmla="*/ 2147483646 h 7"/>
              <a:gd name="T8" fmla="*/ 2147483646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0 h 7"/>
              <a:gd name="T20" fmla="*/ 2147483646 w 7"/>
              <a:gd name="T21" fmla="*/ 2147483646 h 7"/>
              <a:gd name="T22" fmla="*/ 2147483646 w 7"/>
              <a:gd name="T23" fmla="*/ 2147483646 h 7"/>
              <a:gd name="T24" fmla="*/ 0 w 7"/>
              <a:gd name="T25" fmla="*/ 2147483646 h 7"/>
              <a:gd name="T26" fmla="*/ 2147483646 w 7"/>
              <a:gd name="T27" fmla="*/ 2147483646 h 7"/>
              <a:gd name="T28" fmla="*/ 2147483646 w 7"/>
              <a:gd name="T29" fmla="*/ 2147483646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1" y="6"/>
                </a:moveTo>
                <a:lnTo>
                  <a:pt x="2" y="7"/>
                </a:lnTo>
                <a:lnTo>
                  <a:pt x="5" y="7"/>
                </a:lnTo>
                <a:lnTo>
                  <a:pt x="7" y="7"/>
                </a:lnTo>
                <a:lnTo>
                  <a:pt x="7" y="6"/>
                </a:lnTo>
                <a:lnTo>
                  <a:pt x="7" y="5"/>
                </a:lnTo>
                <a:lnTo>
                  <a:pt x="7" y="2"/>
                </a:lnTo>
                <a:lnTo>
                  <a:pt x="7" y="1"/>
                </a:lnTo>
                <a:lnTo>
                  <a:pt x="5" y="1"/>
                </a:lnTo>
                <a:lnTo>
                  <a:pt x="2" y="0"/>
                </a:lnTo>
                <a:lnTo>
                  <a:pt x="1" y="1"/>
                </a:lnTo>
                <a:lnTo>
                  <a:pt x="1" y="2"/>
                </a:lnTo>
                <a:lnTo>
                  <a:pt x="0" y="2"/>
                </a:lnTo>
                <a:lnTo>
                  <a:pt x="1" y="5"/>
                </a:lnTo>
                <a:lnTo>
                  <a:pt x="1"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2" name="Freeform 1292"/>
          <p:cNvSpPr>
            <a:spLocks/>
          </p:cNvSpPr>
          <p:nvPr/>
        </p:nvSpPr>
        <p:spPr bwMode="auto">
          <a:xfrm>
            <a:off x="2039938" y="2619375"/>
            <a:ext cx="3175" cy="3175"/>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2147483646 h 7"/>
              <a:gd name="T14" fmla="*/ 2147483646 w 6"/>
              <a:gd name="T15" fmla="*/ 0 h 7"/>
              <a:gd name="T16" fmla="*/ 2147483646 w 6"/>
              <a:gd name="T17" fmla="*/ 0 h 7"/>
              <a:gd name="T18" fmla="*/ 2147483646 w 6"/>
              <a:gd name="T19" fmla="*/ 0 h 7"/>
              <a:gd name="T20" fmla="*/ 0 w 6"/>
              <a:gd name="T21" fmla="*/ 0 h 7"/>
              <a:gd name="T22" fmla="*/ 0 w 6"/>
              <a:gd name="T23" fmla="*/ 2147483646 h 7"/>
              <a:gd name="T24" fmla="*/ 0 w 6"/>
              <a:gd name="T25" fmla="*/ 2147483646 h 7"/>
              <a:gd name="T26" fmla="*/ 0 w 6"/>
              <a:gd name="T27" fmla="*/ 2147483646 h 7"/>
              <a:gd name="T28" fmla="*/ 0 w 6"/>
              <a:gd name="T29" fmla="*/ 2147483646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7">
                <a:moveTo>
                  <a:pt x="0" y="6"/>
                </a:moveTo>
                <a:lnTo>
                  <a:pt x="1" y="6"/>
                </a:lnTo>
                <a:lnTo>
                  <a:pt x="4" y="7"/>
                </a:lnTo>
                <a:lnTo>
                  <a:pt x="5" y="6"/>
                </a:lnTo>
                <a:lnTo>
                  <a:pt x="6" y="3"/>
                </a:lnTo>
                <a:lnTo>
                  <a:pt x="6" y="2"/>
                </a:lnTo>
                <a:lnTo>
                  <a:pt x="5" y="1"/>
                </a:lnTo>
                <a:lnTo>
                  <a:pt x="5" y="0"/>
                </a:lnTo>
                <a:lnTo>
                  <a:pt x="4" y="0"/>
                </a:lnTo>
                <a:lnTo>
                  <a:pt x="1" y="0"/>
                </a:lnTo>
                <a:lnTo>
                  <a:pt x="0" y="0"/>
                </a:lnTo>
                <a:lnTo>
                  <a:pt x="0" y="1"/>
                </a:lnTo>
                <a:lnTo>
                  <a:pt x="0" y="2"/>
                </a:lnTo>
                <a:lnTo>
                  <a:pt x="0" y="3"/>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3" name="Freeform 1293"/>
          <p:cNvSpPr>
            <a:spLocks/>
          </p:cNvSpPr>
          <p:nvPr/>
        </p:nvSpPr>
        <p:spPr bwMode="auto">
          <a:xfrm>
            <a:off x="1970088" y="2598738"/>
            <a:ext cx="3175" cy="3175"/>
          </a:xfrm>
          <a:custGeom>
            <a:avLst/>
            <a:gdLst>
              <a:gd name="T0" fmla="*/ 2147483646 w 7"/>
              <a:gd name="T1" fmla="*/ 2147483646 h 6"/>
              <a:gd name="T2" fmla="*/ 2147483646 w 7"/>
              <a:gd name="T3" fmla="*/ 2147483646 h 6"/>
              <a:gd name="T4" fmla="*/ 2147483646 w 7"/>
              <a:gd name="T5" fmla="*/ 2147483646 h 6"/>
              <a:gd name="T6" fmla="*/ 2147483646 w 7"/>
              <a:gd name="T7" fmla="*/ 2147483646 h 6"/>
              <a:gd name="T8" fmla="*/ 2147483646 w 7"/>
              <a:gd name="T9" fmla="*/ 2147483646 h 6"/>
              <a:gd name="T10" fmla="*/ 2147483646 w 7"/>
              <a:gd name="T11" fmla="*/ 2147483646 h 6"/>
              <a:gd name="T12" fmla="*/ 2147483646 w 7"/>
              <a:gd name="T13" fmla="*/ 0 h 6"/>
              <a:gd name="T14" fmla="*/ 2147483646 w 7"/>
              <a:gd name="T15" fmla="*/ 0 h 6"/>
              <a:gd name="T16" fmla="*/ 2147483646 w 7"/>
              <a:gd name="T17" fmla="*/ 2147483646 h 6"/>
              <a:gd name="T18" fmla="*/ 0 w 7"/>
              <a:gd name="T19" fmla="*/ 2147483646 h 6"/>
              <a:gd name="T20" fmla="*/ 0 w 7"/>
              <a:gd name="T21" fmla="*/ 2147483646 h 6"/>
              <a:gd name="T22" fmla="*/ 0 w 7"/>
              <a:gd name="T23" fmla="*/ 2147483646 h 6"/>
              <a:gd name="T24" fmla="*/ 2147483646 w 7"/>
              <a:gd name="T25" fmla="*/ 2147483646 h 6"/>
              <a:gd name="T26" fmla="*/ 2147483646 w 7"/>
              <a:gd name="T27" fmla="*/ 2147483646 h 6"/>
              <a:gd name="T28" fmla="*/ 2147483646 w 7"/>
              <a:gd name="T29" fmla="*/ 2147483646 h 6"/>
              <a:gd name="T30" fmla="*/ 2147483646 w 7"/>
              <a:gd name="T31" fmla="*/ 2147483646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6">
                <a:moveTo>
                  <a:pt x="5" y="6"/>
                </a:moveTo>
                <a:lnTo>
                  <a:pt x="7" y="4"/>
                </a:lnTo>
                <a:lnTo>
                  <a:pt x="7" y="3"/>
                </a:lnTo>
                <a:lnTo>
                  <a:pt x="7" y="2"/>
                </a:lnTo>
                <a:lnTo>
                  <a:pt x="7" y="1"/>
                </a:lnTo>
                <a:lnTo>
                  <a:pt x="5" y="1"/>
                </a:lnTo>
                <a:lnTo>
                  <a:pt x="4" y="0"/>
                </a:lnTo>
                <a:lnTo>
                  <a:pt x="2" y="0"/>
                </a:lnTo>
                <a:lnTo>
                  <a:pt x="2" y="1"/>
                </a:lnTo>
                <a:lnTo>
                  <a:pt x="0" y="1"/>
                </a:lnTo>
                <a:lnTo>
                  <a:pt x="0" y="2"/>
                </a:lnTo>
                <a:lnTo>
                  <a:pt x="0" y="3"/>
                </a:lnTo>
                <a:lnTo>
                  <a:pt x="2" y="4"/>
                </a:lnTo>
                <a:lnTo>
                  <a:pt x="2" y="6"/>
                </a:lnTo>
                <a:lnTo>
                  <a:pt x="4" y="6"/>
                </a:lnTo>
                <a:lnTo>
                  <a:pt x="5"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4" name="Freeform 1294"/>
          <p:cNvSpPr>
            <a:spLocks/>
          </p:cNvSpPr>
          <p:nvPr/>
        </p:nvSpPr>
        <p:spPr bwMode="auto">
          <a:xfrm>
            <a:off x="1962150" y="2586038"/>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0 h 6"/>
              <a:gd name="T12" fmla="*/ 2147483646 w 6"/>
              <a:gd name="T13" fmla="*/ 0 h 6"/>
              <a:gd name="T14" fmla="*/ 0 w 6"/>
              <a:gd name="T15" fmla="*/ 0 h 6"/>
              <a:gd name="T16" fmla="*/ 0 w 6"/>
              <a:gd name="T17" fmla="*/ 2147483646 h 6"/>
              <a:gd name="T18" fmla="*/ 0 w 6"/>
              <a:gd name="T19" fmla="*/ 2147483646 h 6"/>
              <a:gd name="T20" fmla="*/ 0 w 6"/>
              <a:gd name="T21" fmla="*/ 2147483646 h 6"/>
              <a:gd name="T22" fmla="*/ 0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5" y="6"/>
                </a:moveTo>
                <a:lnTo>
                  <a:pt x="6" y="5"/>
                </a:lnTo>
                <a:lnTo>
                  <a:pt x="6" y="3"/>
                </a:lnTo>
                <a:lnTo>
                  <a:pt x="6" y="2"/>
                </a:lnTo>
                <a:lnTo>
                  <a:pt x="6" y="1"/>
                </a:lnTo>
                <a:lnTo>
                  <a:pt x="5" y="0"/>
                </a:lnTo>
                <a:lnTo>
                  <a:pt x="2" y="0"/>
                </a:lnTo>
                <a:lnTo>
                  <a:pt x="0" y="0"/>
                </a:lnTo>
                <a:lnTo>
                  <a:pt x="0" y="1"/>
                </a:lnTo>
                <a:lnTo>
                  <a:pt x="0" y="2"/>
                </a:lnTo>
                <a:lnTo>
                  <a:pt x="0" y="3"/>
                </a:lnTo>
                <a:lnTo>
                  <a:pt x="0" y="5"/>
                </a:lnTo>
                <a:lnTo>
                  <a:pt x="2" y="5"/>
                </a:lnTo>
                <a:lnTo>
                  <a:pt x="5"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5" name="Freeform 1295"/>
          <p:cNvSpPr>
            <a:spLocks/>
          </p:cNvSpPr>
          <p:nvPr/>
        </p:nvSpPr>
        <p:spPr bwMode="auto">
          <a:xfrm>
            <a:off x="1958975" y="2566988"/>
            <a:ext cx="3175" cy="3175"/>
          </a:xfrm>
          <a:custGeom>
            <a:avLst/>
            <a:gdLst>
              <a:gd name="T0" fmla="*/ 2147483646 w 6"/>
              <a:gd name="T1" fmla="*/ 2147483646 h 5"/>
              <a:gd name="T2" fmla="*/ 2147483646 w 6"/>
              <a:gd name="T3" fmla="*/ 2147483646 h 5"/>
              <a:gd name="T4" fmla="*/ 2147483646 w 6"/>
              <a:gd name="T5" fmla="*/ 2147483646 h 5"/>
              <a:gd name="T6" fmla="*/ 2147483646 w 6"/>
              <a:gd name="T7" fmla="*/ 2147483646 h 5"/>
              <a:gd name="T8" fmla="*/ 2147483646 w 6"/>
              <a:gd name="T9" fmla="*/ 2147483646 h 5"/>
              <a:gd name="T10" fmla="*/ 2147483646 w 6"/>
              <a:gd name="T11" fmla="*/ 0 h 5"/>
              <a:gd name="T12" fmla="*/ 2147483646 w 6"/>
              <a:gd name="T13" fmla="*/ 0 h 5"/>
              <a:gd name="T14" fmla="*/ 2147483646 w 6"/>
              <a:gd name="T15" fmla="*/ 0 h 5"/>
              <a:gd name="T16" fmla="*/ 0 w 6"/>
              <a:gd name="T17" fmla="*/ 0 h 5"/>
              <a:gd name="T18" fmla="*/ 0 w 6"/>
              <a:gd name="T19" fmla="*/ 2147483646 h 5"/>
              <a:gd name="T20" fmla="*/ 0 w 6"/>
              <a:gd name="T21" fmla="*/ 2147483646 h 5"/>
              <a:gd name="T22" fmla="*/ 0 w 6"/>
              <a:gd name="T23" fmla="*/ 2147483646 h 5"/>
              <a:gd name="T24" fmla="*/ 2147483646 w 6"/>
              <a:gd name="T25" fmla="*/ 2147483646 h 5"/>
              <a:gd name="T26" fmla="*/ 2147483646 w 6"/>
              <a:gd name="T27" fmla="*/ 2147483646 h 5"/>
              <a:gd name="T28" fmla="*/ 2147483646 w 6"/>
              <a:gd name="T29" fmla="*/ 2147483646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5">
                <a:moveTo>
                  <a:pt x="5" y="5"/>
                </a:moveTo>
                <a:lnTo>
                  <a:pt x="6" y="4"/>
                </a:lnTo>
                <a:lnTo>
                  <a:pt x="6" y="3"/>
                </a:lnTo>
                <a:lnTo>
                  <a:pt x="6" y="2"/>
                </a:lnTo>
                <a:lnTo>
                  <a:pt x="5" y="2"/>
                </a:lnTo>
                <a:lnTo>
                  <a:pt x="5" y="0"/>
                </a:lnTo>
                <a:lnTo>
                  <a:pt x="3" y="0"/>
                </a:lnTo>
                <a:lnTo>
                  <a:pt x="2" y="0"/>
                </a:lnTo>
                <a:lnTo>
                  <a:pt x="0" y="0"/>
                </a:lnTo>
                <a:lnTo>
                  <a:pt x="0" y="2"/>
                </a:lnTo>
                <a:lnTo>
                  <a:pt x="0" y="3"/>
                </a:lnTo>
                <a:lnTo>
                  <a:pt x="0" y="4"/>
                </a:lnTo>
                <a:lnTo>
                  <a:pt x="2" y="5"/>
                </a:lnTo>
                <a:lnTo>
                  <a:pt x="3" y="5"/>
                </a:lnTo>
                <a:lnTo>
                  <a:pt x="5"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6" name="Freeform 1296"/>
          <p:cNvSpPr>
            <a:spLocks/>
          </p:cNvSpPr>
          <p:nvPr/>
        </p:nvSpPr>
        <p:spPr bwMode="auto">
          <a:xfrm>
            <a:off x="1955800" y="2551113"/>
            <a:ext cx="3175" cy="1587"/>
          </a:xfrm>
          <a:custGeom>
            <a:avLst/>
            <a:gdLst>
              <a:gd name="T0" fmla="*/ 2147483646 w 6"/>
              <a:gd name="T1" fmla="*/ 2147483646 h 5"/>
              <a:gd name="T2" fmla="*/ 2147483646 w 6"/>
              <a:gd name="T3" fmla="*/ 2147483646 h 5"/>
              <a:gd name="T4" fmla="*/ 2147483646 w 6"/>
              <a:gd name="T5" fmla="*/ 2147483646 h 5"/>
              <a:gd name="T6" fmla="*/ 2147483646 w 6"/>
              <a:gd name="T7" fmla="*/ 2147483646 h 5"/>
              <a:gd name="T8" fmla="*/ 2147483646 w 6"/>
              <a:gd name="T9" fmla="*/ 0 h 5"/>
              <a:gd name="T10" fmla="*/ 2147483646 w 6"/>
              <a:gd name="T11" fmla="*/ 0 h 5"/>
              <a:gd name="T12" fmla="*/ 2147483646 w 6"/>
              <a:gd name="T13" fmla="*/ 0 h 5"/>
              <a:gd name="T14" fmla="*/ 0 w 6"/>
              <a:gd name="T15" fmla="*/ 0 h 5"/>
              <a:gd name="T16" fmla="*/ 0 w 6"/>
              <a:gd name="T17" fmla="*/ 2147483646 h 5"/>
              <a:gd name="T18" fmla="*/ 0 w 6"/>
              <a:gd name="T19" fmla="*/ 2147483646 h 5"/>
              <a:gd name="T20" fmla="*/ 0 w 6"/>
              <a:gd name="T21" fmla="*/ 2147483646 h 5"/>
              <a:gd name="T22" fmla="*/ 2147483646 w 6"/>
              <a:gd name="T23" fmla="*/ 2147483646 h 5"/>
              <a:gd name="T24" fmla="*/ 2147483646 w 6"/>
              <a:gd name="T25" fmla="*/ 2147483646 h 5"/>
              <a:gd name="T26" fmla="*/ 2147483646 w 6"/>
              <a:gd name="T27" fmla="*/ 2147483646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5">
                <a:moveTo>
                  <a:pt x="5" y="5"/>
                </a:moveTo>
                <a:lnTo>
                  <a:pt x="5" y="4"/>
                </a:lnTo>
                <a:lnTo>
                  <a:pt x="6" y="3"/>
                </a:lnTo>
                <a:lnTo>
                  <a:pt x="5" y="2"/>
                </a:lnTo>
                <a:lnTo>
                  <a:pt x="5" y="0"/>
                </a:lnTo>
                <a:lnTo>
                  <a:pt x="3" y="0"/>
                </a:lnTo>
                <a:lnTo>
                  <a:pt x="2" y="0"/>
                </a:lnTo>
                <a:lnTo>
                  <a:pt x="0" y="0"/>
                </a:lnTo>
                <a:lnTo>
                  <a:pt x="0" y="2"/>
                </a:lnTo>
                <a:lnTo>
                  <a:pt x="0" y="3"/>
                </a:lnTo>
                <a:lnTo>
                  <a:pt x="0" y="4"/>
                </a:lnTo>
                <a:lnTo>
                  <a:pt x="2" y="5"/>
                </a:lnTo>
                <a:lnTo>
                  <a:pt x="3" y="5"/>
                </a:lnTo>
                <a:lnTo>
                  <a:pt x="5"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7" name="Freeform 1297"/>
          <p:cNvSpPr>
            <a:spLocks/>
          </p:cNvSpPr>
          <p:nvPr/>
        </p:nvSpPr>
        <p:spPr bwMode="auto">
          <a:xfrm>
            <a:off x="1952625" y="2503488"/>
            <a:ext cx="3175" cy="4762"/>
          </a:xfrm>
          <a:custGeom>
            <a:avLst/>
            <a:gdLst>
              <a:gd name="T0" fmla="*/ 0 w 6"/>
              <a:gd name="T1" fmla="*/ 2147483646 h 8"/>
              <a:gd name="T2" fmla="*/ 0 w 6"/>
              <a:gd name="T3" fmla="*/ 2147483646 h 8"/>
              <a:gd name="T4" fmla="*/ 2147483646 w 6"/>
              <a:gd name="T5" fmla="*/ 2147483646 h 8"/>
              <a:gd name="T6" fmla="*/ 2147483646 w 6"/>
              <a:gd name="T7" fmla="*/ 0 h 8"/>
              <a:gd name="T8" fmla="*/ 0 w 6"/>
              <a:gd name="T9" fmla="*/ 2147483646 h 8"/>
              <a:gd name="T10" fmla="*/ 2147483646 w 6"/>
              <a:gd name="T11" fmla="*/ 2147483646 h 8"/>
              <a:gd name="T12" fmla="*/ 2147483646 w 6"/>
              <a:gd name="T13" fmla="*/ 2147483646 h 8"/>
              <a:gd name="T14" fmla="*/ 2147483646 w 6"/>
              <a:gd name="T15" fmla="*/ 2147483646 h 8"/>
              <a:gd name="T16" fmla="*/ 2147483646 w 6"/>
              <a:gd name="T17" fmla="*/ 2147483646 h 8"/>
              <a:gd name="T18" fmla="*/ 2147483646 w 6"/>
              <a:gd name="T19" fmla="*/ 2147483646 h 8"/>
              <a:gd name="T20" fmla="*/ 2147483646 w 6"/>
              <a:gd name="T21" fmla="*/ 2147483646 h 8"/>
              <a:gd name="T22" fmla="*/ 2147483646 w 6"/>
              <a:gd name="T23" fmla="*/ 2147483646 h 8"/>
              <a:gd name="T24" fmla="*/ 2147483646 w 6"/>
              <a:gd name="T25" fmla="*/ 2147483646 h 8"/>
              <a:gd name="T26" fmla="*/ 2147483646 w 6"/>
              <a:gd name="T27" fmla="*/ 0 h 8"/>
              <a:gd name="T28" fmla="*/ 2147483646 w 6"/>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8">
                <a:moveTo>
                  <a:pt x="0" y="5"/>
                </a:moveTo>
                <a:lnTo>
                  <a:pt x="0" y="4"/>
                </a:lnTo>
                <a:lnTo>
                  <a:pt x="1" y="1"/>
                </a:lnTo>
                <a:lnTo>
                  <a:pt x="1" y="0"/>
                </a:lnTo>
                <a:lnTo>
                  <a:pt x="0" y="5"/>
                </a:lnTo>
                <a:lnTo>
                  <a:pt x="1" y="6"/>
                </a:lnTo>
                <a:lnTo>
                  <a:pt x="1" y="8"/>
                </a:lnTo>
                <a:lnTo>
                  <a:pt x="2" y="8"/>
                </a:lnTo>
                <a:lnTo>
                  <a:pt x="3" y="8"/>
                </a:lnTo>
                <a:lnTo>
                  <a:pt x="6" y="6"/>
                </a:lnTo>
                <a:lnTo>
                  <a:pt x="6" y="5"/>
                </a:lnTo>
                <a:lnTo>
                  <a:pt x="6" y="4"/>
                </a:lnTo>
                <a:lnTo>
                  <a:pt x="3" y="1"/>
                </a:lnTo>
                <a:lnTo>
                  <a:pt x="2" y="0"/>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8" name="Freeform 1298"/>
          <p:cNvSpPr>
            <a:spLocks/>
          </p:cNvSpPr>
          <p:nvPr/>
        </p:nvSpPr>
        <p:spPr bwMode="auto">
          <a:xfrm>
            <a:off x="1954213" y="2487613"/>
            <a:ext cx="3175" cy="4762"/>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2147483646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0 w 8"/>
              <a:gd name="T27" fmla="*/ 2147483646 h 7"/>
              <a:gd name="T28" fmla="*/ 2147483646 w 8"/>
              <a:gd name="T29" fmla="*/ 2147483646 h 7"/>
              <a:gd name="T30" fmla="*/ 2147483646 w 8"/>
              <a:gd name="T31" fmla="*/ 214748364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7">
                <a:moveTo>
                  <a:pt x="3" y="6"/>
                </a:moveTo>
                <a:lnTo>
                  <a:pt x="5" y="7"/>
                </a:lnTo>
                <a:lnTo>
                  <a:pt x="6" y="7"/>
                </a:lnTo>
                <a:lnTo>
                  <a:pt x="8" y="7"/>
                </a:lnTo>
                <a:lnTo>
                  <a:pt x="8" y="6"/>
                </a:lnTo>
                <a:lnTo>
                  <a:pt x="8" y="4"/>
                </a:lnTo>
                <a:lnTo>
                  <a:pt x="8" y="2"/>
                </a:lnTo>
                <a:lnTo>
                  <a:pt x="8" y="1"/>
                </a:lnTo>
                <a:lnTo>
                  <a:pt x="6" y="1"/>
                </a:lnTo>
                <a:lnTo>
                  <a:pt x="5" y="0"/>
                </a:lnTo>
                <a:lnTo>
                  <a:pt x="5" y="1"/>
                </a:lnTo>
                <a:lnTo>
                  <a:pt x="3" y="1"/>
                </a:lnTo>
                <a:lnTo>
                  <a:pt x="3" y="2"/>
                </a:lnTo>
                <a:lnTo>
                  <a:pt x="0" y="2"/>
                </a:lnTo>
                <a:lnTo>
                  <a:pt x="3" y="4"/>
                </a:lnTo>
                <a:lnTo>
                  <a:pt x="3"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39" name="Freeform 1299"/>
          <p:cNvSpPr>
            <a:spLocks/>
          </p:cNvSpPr>
          <p:nvPr/>
        </p:nvSpPr>
        <p:spPr bwMode="auto">
          <a:xfrm>
            <a:off x="1957388" y="2473325"/>
            <a:ext cx="3175" cy="3175"/>
          </a:xfrm>
          <a:custGeom>
            <a:avLst/>
            <a:gdLst>
              <a:gd name="T0" fmla="*/ 0 w 6"/>
              <a:gd name="T1" fmla="*/ 2147483646 h 7"/>
              <a:gd name="T2" fmla="*/ 2147483646 w 6"/>
              <a:gd name="T3" fmla="*/ 2147483646 h 7"/>
              <a:gd name="T4" fmla="*/ 2147483646 w 6"/>
              <a:gd name="T5" fmla="*/ 2147483646 h 7"/>
              <a:gd name="T6" fmla="*/ 2147483646 w 6"/>
              <a:gd name="T7" fmla="*/ 2147483646 h 7"/>
              <a:gd name="T8" fmla="*/ 2147483646 w 6"/>
              <a:gd name="T9" fmla="*/ 2147483646 h 7"/>
              <a:gd name="T10" fmla="*/ 2147483646 w 6"/>
              <a:gd name="T11" fmla="*/ 2147483646 h 7"/>
              <a:gd name="T12" fmla="*/ 2147483646 w 6"/>
              <a:gd name="T13" fmla="*/ 2147483646 h 7"/>
              <a:gd name="T14" fmla="*/ 2147483646 w 6"/>
              <a:gd name="T15" fmla="*/ 2147483646 h 7"/>
              <a:gd name="T16" fmla="*/ 2147483646 w 6"/>
              <a:gd name="T17" fmla="*/ 2147483646 h 7"/>
              <a:gd name="T18" fmla="*/ 2147483646 w 6"/>
              <a:gd name="T19" fmla="*/ 0 h 7"/>
              <a:gd name="T20" fmla="*/ 2147483646 w 6"/>
              <a:gd name="T21" fmla="*/ 0 h 7"/>
              <a:gd name="T22" fmla="*/ 0 w 6"/>
              <a:gd name="T23" fmla="*/ 0 h 7"/>
              <a:gd name="T24" fmla="*/ 0 w 6"/>
              <a:gd name="T25" fmla="*/ 2147483646 h 7"/>
              <a:gd name="T26" fmla="*/ 0 w 6"/>
              <a:gd name="T27" fmla="*/ 2147483646 h 7"/>
              <a:gd name="T28" fmla="*/ 0 w 6"/>
              <a:gd name="T29" fmla="*/ 2147483646 h 7"/>
              <a:gd name="T30" fmla="*/ 0 w 6"/>
              <a:gd name="T31" fmla="*/ 214748364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7">
                <a:moveTo>
                  <a:pt x="0" y="6"/>
                </a:moveTo>
                <a:lnTo>
                  <a:pt x="1" y="6"/>
                </a:lnTo>
                <a:lnTo>
                  <a:pt x="3" y="7"/>
                </a:lnTo>
                <a:lnTo>
                  <a:pt x="3" y="6"/>
                </a:lnTo>
                <a:lnTo>
                  <a:pt x="4" y="6"/>
                </a:lnTo>
                <a:lnTo>
                  <a:pt x="4" y="4"/>
                </a:lnTo>
                <a:lnTo>
                  <a:pt x="6" y="4"/>
                </a:lnTo>
                <a:lnTo>
                  <a:pt x="4" y="3"/>
                </a:lnTo>
                <a:lnTo>
                  <a:pt x="4" y="2"/>
                </a:lnTo>
                <a:lnTo>
                  <a:pt x="3" y="0"/>
                </a:lnTo>
                <a:lnTo>
                  <a:pt x="1" y="0"/>
                </a:lnTo>
                <a:lnTo>
                  <a:pt x="0" y="0"/>
                </a:lnTo>
                <a:lnTo>
                  <a:pt x="0" y="2"/>
                </a:lnTo>
                <a:lnTo>
                  <a:pt x="0" y="3"/>
                </a:lnTo>
                <a:lnTo>
                  <a:pt x="0" y="4"/>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0" name="Freeform 1300"/>
          <p:cNvSpPr>
            <a:spLocks/>
          </p:cNvSpPr>
          <p:nvPr/>
        </p:nvSpPr>
        <p:spPr bwMode="auto">
          <a:xfrm>
            <a:off x="1970088" y="2474913"/>
            <a:ext cx="3175" cy="1587"/>
          </a:xfrm>
          <a:custGeom>
            <a:avLst/>
            <a:gdLst>
              <a:gd name="T0" fmla="*/ 0 w 6"/>
              <a:gd name="T1" fmla="*/ 2147483646 h 5"/>
              <a:gd name="T2" fmla="*/ 2147483646 w 6"/>
              <a:gd name="T3" fmla="*/ 2147483646 h 5"/>
              <a:gd name="T4" fmla="*/ 2147483646 w 6"/>
              <a:gd name="T5" fmla="*/ 2147483646 h 5"/>
              <a:gd name="T6" fmla="*/ 2147483646 w 6"/>
              <a:gd name="T7" fmla="*/ 2147483646 h 5"/>
              <a:gd name="T8" fmla="*/ 2147483646 w 6"/>
              <a:gd name="T9" fmla="*/ 2147483646 h 5"/>
              <a:gd name="T10" fmla="*/ 2147483646 w 6"/>
              <a:gd name="T11" fmla="*/ 2147483646 h 5"/>
              <a:gd name="T12" fmla="*/ 2147483646 w 6"/>
              <a:gd name="T13" fmla="*/ 2147483646 h 5"/>
              <a:gd name="T14" fmla="*/ 2147483646 w 6"/>
              <a:gd name="T15" fmla="*/ 2147483646 h 5"/>
              <a:gd name="T16" fmla="*/ 2147483646 w 6"/>
              <a:gd name="T17" fmla="*/ 0 h 5"/>
              <a:gd name="T18" fmla="*/ 2147483646 w 6"/>
              <a:gd name="T19" fmla="*/ 0 h 5"/>
              <a:gd name="T20" fmla="*/ 2147483646 w 6"/>
              <a:gd name="T21" fmla="*/ 0 h 5"/>
              <a:gd name="T22" fmla="*/ 2147483646 w 6"/>
              <a:gd name="T23" fmla="*/ 2147483646 h 5"/>
              <a:gd name="T24" fmla="*/ 0 w 6"/>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5">
                <a:moveTo>
                  <a:pt x="0" y="2"/>
                </a:moveTo>
                <a:lnTo>
                  <a:pt x="2" y="4"/>
                </a:lnTo>
                <a:lnTo>
                  <a:pt x="3" y="5"/>
                </a:lnTo>
                <a:lnTo>
                  <a:pt x="5" y="5"/>
                </a:lnTo>
                <a:lnTo>
                  <a:pt x="6" y="5"/>
                </a:lnTo>
                <a:lnTo>
                  <a:pt x="6" y="4"/>
                </a:lnTo>
                <a:lnTo>
                  <a:pt x="6" y="2"/>
                </a:lnTo>
                <a:lnTo>
                  <a:pt x="6" y="1"/>
                </a:lnTo>
                <a:lnTo>
                  <a:pt x="5" y="0"/>
                </a:lnTo>
                <a:lnTo>
                  <a:pt x="3" y="0"/>
                </a:lnTo>
                <a:lnTo>
                  <a:pt x="2" y="0"/>
                </a:lnTo>
                <a:lnTo>
                  <a:pt x="2" y="1"/>
                </a:lnTo>
                <a:lnTo>
                  <a:pt x="0"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1" name="Freeform 1301"/>
          <p:cNvSpPr>
            <a:spLocks/>
          </p:cNvSpPr>
          <p:nvPr/>
        </p:nvSpPr>
        <p:spPr bwMode="auto">
          <a:xfrm>
            <a:off x="1984375" y="2474913"/>
            <a:ext cx="1588" cy="3175"/>
          </a:xfrm>
          <a:custGeom>
            <a:avLst/>
            <a:gdLst>
              <a:gd name="T0" fmla="*/ 0 w 4"/>
              <a:gd name="T1" fmla="*/ 2147483646 h 7"/>
              <a:gd name="T2" fmla="*/ 0 w 4"/>
              <a:gd name="T3" fmla="*/ 2147483646 h 7"/>
              <a:gd name="T4" fmla="*/ 0 w 4"/>
              <a:gd name="T5" fmla="*/ 2147483646 h 7"/>
              <a:gd name="T6" fmla="*/ 2147483646 w 4"/>
              <a:gd name="T7" fmla="*/ 2147483646 h 7"/>
              <a:gd name="T8" fmla="*/ 2147483646 w 4"/>
              <a:gd name="T9" fmla="*/ 2147483646 h 7"/>
              <a:gd name="T10" fmla="*/ 2147483646 w 4"/>
              <a:gd name="T11" fmla="*/ 2147483646 h 7"/>
              <a:gd name="T12" fmla="*/ 2147483646 w 4"/>
              <a:gd name="T13" fmla="*/ 2147483646 h 7"/>
              <a:gd name="T14" fmla="*/ 2147483646 w 4"/>
              <a:gd name="T15" fmla="*/ 2147483646 h 7"/>
              <a:gd name="T16" fmla="*/ 2147483646 w 4"/>
              <a:gd name="T17" fmla="*/ 2147483646 h 7"/>
              <a:gd name="T18" fmla="*/ 2147483646 w 4"/>
              <a:gd name="T19" fmla="*/ 2147483646 h 7"/>
              <a:gd name="T20" fmla="*/ 2147483646 w 4"/>
              <a:gd name="T21" fmla="*/ 2147483646 h 7"/>
              <a:gd name="T22" fmla="*/ 2147483646 w 4"/>
              <a:gd name="T23" fmla="*/ 0 h 7"/>
              <a:gd name="T24" fmla="*/ 0 w 4"/>
              <a:gd name="T25" fmla="*/ 2147483646 h 7"/>
              <a:gd name="T26" fmla="*/ 0 w 4"/>
              <a:gd name="T27" fmla="*/ 2147483646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7">
                <a:moveTo>
                  <a:pt x="0" y="2"/>
                </a:moveTo>
                <a:lnTo>
                  <a:pt x="0" y="4"/>
                </a:lnTo>
                <a:lnTo>
                  <a:pt x="0" y="5"/>
                </a:lnTo>
                <a:lnTo>
                  <a:pt x="1" y="7"/>
                </a:lnTo>
                <a:lnTo>
                  <a:pt x="2" y="7"/>
                </a:lnTo>
                <a:lnTo>
                  <a:pt x="4" y="7"/>
                </a:lnTo>
                <a:lnTo>
                  <a:pt x="4" y="5"/>
                </a:lnTo>
                <a:lnTo>
                  <a:pt x="4" y="4"/>
                </a:lnTo>
                <a:lnTo>
                  <a:pt x="4" y="2"/>
                </a:lnTo>
                <a:lnTo>
                  <a:pt x="4" y="1"/>
                </a:lnTo>
                <a:lnTo>
                  <a:pt x="2" y="1"/>
                </a:lnTo>
                <a:lnTo>
                  <a:pt x="1" y="0"/>
                </a:lnTo>
                <a:lnTo>
                  <a:pt x="0" y="1"/>
                </a:lnTo>
                <a:lnTo>
                  <a:pt x="0"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2" name="Freeform 1302"/>
          <p:cNvSpPr>
            <a:spLocks/>
          </p:cNvSpPr>
          <p:nvPr/>
        </p:nvSpPr>
        <p:spPr bwMode="auto">
          <a:xfrm>
            <a:off x="1993900" y="2474913"/>
            <a:ext cx="3175" cy="4762"/>
          </a:xfrm>
          <a:custGeom>
            <a:avLst/>
            <a:gdLst>
              <a:gd name="T0" fmla="*/ 0 w 7"/>
              <a:gd name="T1" fmla="*/ 0 h 7"/>
              <a:gd name="T2" fmla="*/ 0 w 7"/>
              <a:gd name="T3" fmla="*/ 2147483646 h 7"/>
              <a:gd name="T4" fmla="*/ 0 w 7"/>
              <a:gd name="T5" fmla="*/ 2147483646 h 7"/>
              <a:gd name="T6" fmla="*/ 0 w 7"/>
              <a:gd name="T7" fmla="*/ 2147483646 h 7"/>
              <a:gd name="T8" fmla="*/ 2147483646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0 h 7"/>
              <a:gd name="T22" fmla="*/ 2147483646 w 7"/>
              <a:gd name="T23" fmla="*/ 0 h 7"/>
              <a:gd name="T24" fmla="*/ 2147483646 w 7"/>
              <a:gd name="T25" fmla="*/ 0 h 7"/>
              <a:gd name="T26" fmla="*/ 0 w 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7">
                <a:moveTo>
                  <a:pt x="0" y="0"/>
                </a:moveTo>
                <a:lnTo>
                  <a:pt x="0" y="2"/>
                </a:lnTo>
                <a:lnTo>
                  <a:pt x="0" y="3"/>
                </a:lnTo>
                <a:lnTo>
                  <a:pt x="0" y="5"/>
                </a:lnTo>
                <a:lnTo>
                  <a:pt x="3" y="6"/>
                </a:lnTo>
                <a:lnTo>
                  <a:pt x="4" y="7"/>
                </a:lnTo>
                <a:lnTo>
                  <a:pt x="5" y="6"/>
                </a:lnTo>
                <a:lnTo>
                  <a:pt x="7" y="5"/>
                </a:lnTo>
                <a:lnTo>
                  <a:pt x="7" y="3"/>
                </a:lnTo>
                <a:lnTo>
                  <a:pt x="5" y="2"/>
                </a:lnTo>
                <a:lnTo>
                  <a:pt x="5" y="0"/>
                </a:lnTo>
                <a:lnTo>
                  <a:pt x="4" y="0"/>
                </a:lnTo>
                <a:lnTo>
                  <a:pt x="3"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3" name="Freeform 1303"/>
          <p:cNvSpPr>
            <a:spLocks/>
          </p:cNvSpPr>
          <p:nvPr/>
        </p:nvSpPr>
        <p:spPr bwMode="auto">
          <a:xfrm>
            <a:off x="2003425" y="2476500"/>
            <a:ext cx="3175" cy="3175"/>
          </a:xfrm>
          <a:custGeom>
            <a:avLst/>
            <a:gdLst>
              <a:gd name="T0" fmla="*/ 0 w 7"/>
              <a:gd name="T1" fmla="*/ 0 h 5"/>
              <a:gd name="T2" fmla="*/ 0 w 7"/>
              <a:gd name="T3" fmla="*/ 2147483646 h 5"/>
              <a:gd name="T4" fmla="*/ 0 w 7"/>
              <a:gd name="T5" fmla="*/ 2147483646 h 5"/>
              <a:gd name="T6" fmla="*/ 0 w 7"/>
              <a:gd name="T7" fmla="*/ 2147483646 h 5"/>
              <a:gd name="T8" fmla="*/ 2147483646 w 7"/>
              <a:gd name="T9" fmla="*/ 2147483646 h 5"/>
              <a:gd name="T10" fmla="*/ 2147483646 w 7"/>
              <a:gd name="T11" fmla="*/ 2147483646 h 5"/>
              <a:gd name="T12" fmla="*/ 2147483646 w 7"/>
              <a:gd name="T13" fmla="*/ 2147483646 h 5"/>
              <a:gd name="T14" fmla="*/ 2147483646 w 7"/>
              <a:gd name="T15" fmla="*/ 2147483646 h 5"/>
              <a:gd name="T16" fmla="*/ 2147483646 w 7"/>
              <a:gd name="T17" fmla="*/ 2147483646 h 5"/>
              <a:gd name="T18" fmla="*/ 2147483646 w 7"/>
              <a:gd name="T19" fmla="*/ 2147483646 h 5"/>
              <a:gd name="T20" fmla="*/ 2147483646 w 7"/>
              <a:gd name="T21" fmla="*/ 0 h 5"/>
              <a:gd name="T22" fmla="*/ 2147483646 w 7"/>
              <a:gd name="T23" fmla="*/ 0 h 5"/>
              <a:gd name="T24" fmla="*/ 0 w 7"/>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5">
                <a:moveTo>
                  <a:pt x="0" y="0"/>
                </a:moveTo>
                <a:lnTo>
                  <a:pt x="0" y="1"/>
                </a:lnTo>
                <a:lnTo>
                  <a:pt x="0" y="3"/>
                </a:lnTo>
                <a:lnTo>
                  <a:pt x="0" y="4"/>
                </a:lnTo>
                <a:lnTo>
                  <a:pt x="1" y="5"/>
                </a:lnTo>
                <a:lnTo>
                  <a:pt x="4" y="5"/>
                </a:lnTo>
                <a:lnTo>
                  <a:pt x="5" y="5"/>
                </a:lnTo>
                <a:lnTo>
                  <a:pt x="5" y="4"/>
                </a:lnTo>
                <a:lnTo>
                  <a:pt x="7" y="3"/>
                </a:lnTo>
                <a:lnTo>
                  <a:pt x="5" y="1"/>
                </a:lnTo>
                <a:lnTo>
                  <a:pt x="4" y="0"/>
                </a:lnTo>
                <a:lnTo>
                  <a:pt x="1"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4" name="Freeform 1304"/>
          <p:cNvSpPr>
            <a:spLocks/>
          </p:cNvSpPr>
          <p:nvPr/>
        </p:nvSpPr>
        <p:spPr bwMode="auto">
          <a:xfrm>
            <a:off x="1952625" y="2535238"/>
            <a:ext cx="3175" cy="3175"/>
          </a:xfrm>
          <a:custGeom>
            <a:avLst/>
            <a:gdLst>
              <a:gd name="T0" fmla="*/ 2147483646 w 6"/>
              <a:gd name="T1" fmla="*/ 2147483646 h 7"/>
              <a:gd name="T2" fmla="*/ 2147483646 w 6"/>
              <a:gd name="T3" fmla="*/ 2147483646 h 7"/>
              <a:gd name="T4" fmla="*/ 2147483646 w 6"/>
              <a:gd name="T5" fmla="*/ 0 h 7"/>
              <a:gd name="T6" fmla="*/ 2147483646 w 6"/>
              <a:gd name="T7" fmla="*/ 0 h 7"/>
              <a:gd name="T8" fmla="*/ 2147483646 w 6"/>
              <a:gd name="T9" fmla="*/ 2147483646 h 7"/>
              <a:gd name="T10" fmla="*/ 0 w 6"/>
              <a:gd name="T11" fmla="*/ 2147483646 h 7"/>
              <a:gd name="T12" fmla="*/ 0 w 6"/>
              <a:gd name="T13" fmla="*/ 2147483646 h 7"/>
              <a:gd name="T14" fmla="*/ 0 w 6"/>
              <a:gd name="T15" fmla="*/ 2147483646 h 7"/>
              <a:gd name="T16" fmla="*/ 2147483646 w 6"/>
              <a:gd name="T17" fmla="*/ 2147483646 h 7"/>
              <a:gd name="T18" fmla="*/ 2147483646 w 6"/>
              <a:gd name="T19" fmla="*/ 2147483646 h 7"/>
              <a:gd name="T20" fmla="*/ 2147483646 w 6"/>
              <a:gd name="T21" fmla="*/ 2147483646 h 7"/>
              <a:gd name="T22" fmla="*/ 2147483646 w 6"/>
              <a:gd name="T23" fmla="*/ 2147483646 h 7"/>
              <a:gd name="T24" fmla="*/ 2147483646 w 6"/>
              <a:gd name="T25" fmla="*/ 2147483646 h 7"/>
              <a:gd name="T26" fmla="*/ 2147483646 w 6"/>
              <a:gd name="T27" fmla="*/ 2147483646 h 7"/>
              <a:gd name="T28" fmla="*/ 2147483646 w 6"/>
              <a:gd name="T29" fmla="*/ 2147483646 h 7"/>
              <a:gd name="T30" fmla="*/ 2147483646 w 6"/>
              <a:gd name="T31" fmla="*/ 2147483646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7">
                <a:moveTo>
                  <a:pt x="6" y="3"/>
                </a:moveTo>
                <a:lnTo>
                  <a:pt x="3" y="2"/>
                </a:lnTo>
                <a:lnTo>
                  <a:pt x="2" y="0"/>
                </a:lnTo>
                <a:lnTo>
                  <a:pt x="1" y="0"/>
                </a:lnTo>
                <a:lnTo>
                  <a:pt x="1" y="2"/>
                </a:lnTo>
                <a:lnTo>
                  <a:pt x="0" y="2"/>
                </a:lnTo>
                <a:lnTo>
                  <a:pt x="0" y="3"/>
                </a:lnTo>
                <a:lnTo>
                  <a:pt x="0" y="4"/>
                </a:lnTo>
                <a:lnTo>
                  <a:pt x="1" y="6"/>
                </a:lnTo>
                <a:lnTo>
                  <a:pt x="1" y="7"/>
                </a:lnTo>
                <a:lnTo>
                  <a:pt x="2" y="7"/>
                </a:lnTo>
                <a:lnTo>
                  <a:pt x="3" y="7"/>
                </a:lnTo>
                <a:lnTo>
                  <a:pt x="3" y="6"/>
                </a:lnTo>
                <a:lnTo>
                  <a:pt x="6" y="6"/>
                </a:lnTo>
                <a:lnTo>
                  <a:pt x="6" y="4"/>
                </a:lnTo>
                <a:lnTo>
                  <a:pt x="6"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5" name="Freeform 1305"/>
          <p:cNvSpPr>
            <a:spLocks/>
          </p:cNvSpPr>
          <p:nvPr/>
        </p:nvSpPr>
        <p:spPr bwMode="auto">
          <a:xfrm>
            <a:off x="2581275" y="2497138"/>
            <a:ext cx="454025" cy="92075"/>
          </a:xfrm>
          <a:custGeom>
            <a:avLst/>
            <a:gdLst>
              <a:gd name="T0" fmla="*/ 0 w 856"/>
              <a:gd name="T1" fmla="*/ 2147483646 h 174"/>
              <a:gd name="T2" fmla="*/ 2147483646 w 856"/>
              <a:gd name="T3" fmla="*/ 0 h 174"/>
              <a:gd name="T4" fmla="*/ 2147483646 w 856"/>
              <a:gd name="T5" fmla="*/ 2147483646 h 174"/>
              <a:gd name="T6" fmla="*/ 2147483646 w 856"/>
              <a:gd name="T7" fmla="*/ 2147483646 h 174"/>
              <a:gd name="T8" fmla="*/ 2147483646 w 856"/>
              <a:gd name="T9" fmla="*/ 2147483646 h 174"/>
              <a:gd name="T10" fmla="*/ 2147483646 w 856"/>
              <a:gd name="T11" fmla="*/ 2147483646 h 174"/>
              <a:gd name="T12" fmla="*/ 2147483646 w 856"/>
              <a:gd name="T13" fmla="*/ 2147483646 h 174"/>
              <a:gd name="T14" fmla="*/ 2147483646 w 856"/>
              <a:gd name="T15" fmla="*/ 2147483646 h 174"/>
              <a:gd name="T16" fmla="*/ 2147483646 w 856"/>
              <a:gd name="T17" fmla="*/ 2147483646 h 174"/>
              <a:gd name="T18" fmla="*/ 2147483646 w 856"/>
              <a:gd name="T19" fmla="*/ 2147483646 h 174"/>
              <a:gd name="T20" fmla="*/ 2147483646 w 856"/>
              <a:gd name="T21" fmla="*/ 2147483646 h 174"/>
              <a:gd name="T22" fmla="*/ 2147483646 w 856"/>
              <a:gd name="T23" fmla="*/ 2147483646 h 174"/>
              <a:gd name="T24" fmla="*/ 2147483646 w 856"/>
              <a:gd name="T25" fmla="*/ 2147483646 h 174"/>
              <a:gd name="T26" fmla="*/ 2147483646 w 856"/>
              <a:gd name="T27" fmla="*/ 2147483646 h 174"/>
              <a:gd name="T28" fmla="*/ 2147483646 w 856"/>
              <a:gd name="T29" fmla="*/ 2147483646 h 174"/>
              <a:gd name="T30" fmla="*/ 2147483646 w 856"/>
              <a:gd name="T31" fmla="*/ 2147483646 h 174"/>
              <a:gd name="T32" fmla="*/ 2147483646 w 856"/>
              <a:gd name="T33" fmla="*/ 2147483646 h 174"/>
              <a:gd name="T34" fmla="*/ 0 w 856"/>
              <a:gd name="T35" fmla="*/ 2147483646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6" h="174">
                <a:moveTo>
                  <a:pt x="0" y="117"/>
                </a:moveTo>
                <a:lnTo>
                  <a:pt x="11" y="0"/>
                </a:lnTo>
                <a:lnTo>
                  <a:pt x="784" y="33"/>
                </a:lnTo>
                <a:lnTo>
                  <a:pt x="791" y="34"/>
                </a:lnTo>
                <a:lnTo>
                  <a:pt x="790" y="45"/>
                </a:lnTo>
                <a:lnTo>
                  <a:pt x="819" y="70"/>
                </a:lnTo>
                <a:lnTo>
                  <a:pt x="833" y="72"/>
                </a:lnTo>
                <a:lnTo>
                  <a:pt x="844" y="80"/>
                </a:lnTo>
                <a:lnTo>
                  <a:pt x="852" y="92"/>
                </a:lnTo>
                <a:lnTo>
                  <a:pt x="856" y="105"/>
                </a:lnTo>
                <a:lnTo>
                  <a:pt x="852" y="121"/>
                </a:lnTo>
                <a:lnTo>
                  <a:pt x="846" y="132"/>
                </a:lnTo>
                <a:lnTo>
                  <a:pt x="833" y="142"/>
                </a:lnTo>
                <a:lnTo>
                  <a:pt x="816" y="144"/>
                </a:lnTo>
                <a:lnTo>
                  <a:pt x="782" y="167"/>
                </a:lnTo>
                <a:lnTo>
                  <a:pt x="781" y="174"/>
                </a:lnTo>
                <a:lnTo>
                  <a:pt x="776" y="173"/>
                </a:lnTo>
                <a:lnTo>
                  <a:pt x="0" y="11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6" name="Freeform 1306"/>
          <p:cNvSpPr>
            <a:spLocks/>
          </p:cNvSpPr>
          <p:nvPr/>
        </p:nvSpPr>
        <p:spPr bwMode="auto">
          <a:xfrm>
            <a:off x="2590800" y="2503488"/>
            <a:ext cx="396875" cy="77787"/>
          </a:xfrm>
          <a:custGeom>
            <a:avLst/>
            <a:gdLst>
              <a:gd name="T0" fmla="*/ 0 w 749"/>
              <a:gd name="T1" fmla="*/ 2147483646 h 147"/>
              <a:gd name="T2" fmla="*/ 2147483646 w 749"/>
              <a:gd name="T3" fmla="*/ 0 h 147"/>
              <a:gd name="T4" fmla="*/ 2147483646 w 749"/>
              <a:gd name="T5" fmla="*/ 2147483646 h 147"/>
              <a:gd name="T6" fmla="*/ 2147483646 w 749"/>
              <a:gd name="T7" fmla="*/ 2147483646 h 147"/>
              <a:gd name="T8" fmla="*/ 0 w 749"/>
              <a:gd name="T9" fmla="*/ 2147483646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147">
                <a:moveTo>
                  <a:pt x="0" y="96"/>
                </a:moveTo>
                <a:lnTo>
                  <a:pt x="7" y="0"/>
                </a:lnTo>
                <a:lnTo>
                  <a:pt x="749" y="35"/>
                </a:lnTo>
                <a:lnTo>
                  <a:pt x="741" y="147"/>
                </a:lnTo>
                <a:lnTo>
                  <a:pt x="0" y="9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47" name="Line 1307"/>
          <p:cNvSpPr>
            <a:spLocks noChangeShapeType="1"/>
          </p:cNvSpPr>
          <p:nvPr/>
        </p:nvSpPr>
        <p:spPr bwMode="auto">
          <a:xfrm>
            <a:off x="2773363" y="258127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48" name="Line 1308"/>
          <p:cNvSpPr>
            <a:spLocks noChangeShapeType="1"/>
          </p:cNvSpPr>
          <p:nvPr/>
        </p:nvSpPr>
        <p:spPr bwMode="auto">
          <a:xfrm>
            <a:off x="2808288" y="2609850"/>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49" name="Freeform 1309"/>
          <p:cNvSpPr>
            <a:spLocks/>
          </p:cNvSpPr>
          <p:nvPr/>
        </p:nvSpPr>
        <p:spPr bwMode="auto">
          <a:xfrm>
            <a:off x="2811463" y="2632075"/>
            <a:ext cx="47625" cy="15875"/>
          </a:xfrm>
          <a:custGeom>
            <a:avLst/>
            <a:gdLst>
              <a:gd name="T0" fmla="*/ 0 w 89"/>
              <a:gd name="T1" fmla="*/ 2147483646 h 28"/>
              <a:gd name="T2" fmla="*/ 2147483646 w 89"/>
              <a:gd name="T3" fmla="*/ 2147483646 h 28"/>
              <a:gd name="T4" fmla="*/ 2147483646 w 89"/>
              <a:gd name="T5" fmla="*/ 2147483646 h 28"/>
              <a:gd name="T6" fmla="*/ 2147483646 w 89"/>
              <a:gd name="T7" fmla="*/ 2147483646 h 28"/>
              <a:gd name="T8" fmla="*/ 2147483646 w 89"/>
              <a:gd name="T9" fmla="*/ 2147483646 h 28"/>
              <a:gd name="T10" fmla="*/ 2147483646 w 89"/>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28">
                <a:moveTo>
                  <a:pt x="0" y="28"/>
                </a:moveTo>
                <a:lnTo>
                  <a:pt x="34" y="22"/>
                </a:lnTo>
                <a:lnTo>
                  <a:pt x="87" y="8"/>
                </a:lnTo>
                <a:lnTo>
                  <a:pt x="89" y="7"/>
                </a:lnTo>
                <a:lnTo>
                  <a:pt x="89" y="5"/>
                </a:lnTo>
                <a:lnTo>
                  <a:pt x="8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50" name="Freeform 1310"/>
          <p:cNvSpPr>
            <a:spLocks/>
          </p:cNvSpPr>
          <p:nvPr/>
        </p:nvSpPr>
        <p:spPr bwMode="auto">
          <a:xfrm>
            <a:off x="2841625" y="2636838"/>
            <a:ext cx="9525" cy="1587"/>
          </a:xfrm>
          <a:custGeom>
            <a:avLst/>
            <a:gdLst>
              <a:gd name="T0" fmla="*/ 2147483646 w 18"/>
              <a:gd name="T1" fmla="*/ 0 h 2"/>
              <a:gd name="T2" fmla="*/ 2147483646 w 18"/>
              <a:gd name="T3" fmla="*/ 0 h 2"/>
              <a:gd name="T4" fmla="*/ 2147483646 w 18"/>
              <a:gd name="T5" fmla="*/ 2147483646 h 2"/>
              <a:gd name="T6" fmla="*/ 0 w 18"/>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
                <a:moveTo>
                  <a:pt x="18" y="0"/>
                </a:moveTo>
                <a:lnTo>
                  <a:pt x="17" y="0"/>
                </a:lnTo>
                <a:lnTo>
                  <a:pt x="4" y="2"/>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51" name="Line 1311"/>
          <p:cNvSpPr>
            <a:spLocks noChangeShapeType="1"/>
          </p:cNvSpPr>
          <p:nvPr/>
        </p:nvSpPr>
        <p:spPr bwMode="auto">
          <a:xfrm>
            <a:off x="2833688" y="26400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52" name="Line 1312"/>
          <p:cNvSpPr>
            <a:spLocks noChangeShapeType="1"/>
          </p:cNvSpPr>
          <p:nvPr/>
        </p:nvSpPr>
        <p:spPr bwMode="auto">
          <a:xfrm flipH="1">
            <a:off x="2819400" y="264160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53" name="Freeform 1313"/>
          <p:cNvSpPr>
            <a:spLocks/>
          </p:cNvSpPr>
          <p:nvPr/>
        </p:nvSpPr>
        <p:spPr bwMode="auto">
          <a:xfrm>
            <a:off x="2760663" y="2636838"/>
            <a:ext cx="50800" cy="11112"/>
          </a:xfrm>
          <a:custGeom>
            <a:avLst/>
            <a:gdLst>
              <a:gd name="T0" fmla="*/ 2147483646 w 96"/>
              <a:gd name="T1" fmla="*/ 2147483646 h 19"/>
              <a:gd name="T2" fmla="*/ 2147483646 w 96"/>
              <a:gd name="T3" fmla="*/ 2147483646 h 19"/>
              <a:gd name="T4" fmla="*/ 2147483646 w 96"/>
              <a:gd name="T5" fmla="*/ 2147483646 h 19"/>
              <a:gd name="T6" fmla="*/ 2147483646 w 96"/>
              <a:gd name="T7" fmla="*/ 2147483646 h 19"/>
              <a:gd name="T8" fmla="*/ 0 w 96"/>
              <a:gd name="T9" fmla="*/ 2147483646 h 19"/>
              <a:gd name="T10" fmla="*/ 0 w 96"/>
              <a:gd name="T11" fmla="*/ 2147483646 h 19"/>
              <a:gd name="T12" fmla="*/ 0 w 9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9">
                <a:moveTo>
                  <a:pt x="96" y="19"/>
                </a:moveTo>
                <a:lnTo>
                  <a:pt x="66" y="19"/>
                </a:lnTo>
                <a:lnTo>
                  <a:pt x="35" y="17"/>
                </a:lnTo>
                <a:lnTo>
                  <a:pt x="4" y="11"/>
                </a:lnTo>
                <a:lnTo>
                  <a:pt x="0" y="8"/>
                </a:lnTo>
                <a:lnTo>
                  <a:pt x="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54" name="Line 1314"/>
          <p:cNvSpPr>
            <a:spLocks noChangeShapeType="1"/>
          </p:cNvSpPr>
          <p:nvPr/>
        </p:nvSpPr>
        <p:spPr bwMode="auto">
          <a:xfrm>
            <a:off x="2773363" y="264160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55" name="Line 1315"/>
          <p:cNvSpPr>
            <a:spLocks noChangeShapeType="1"/>
          </p:cNvSpPr>
          <p:nvPr/>
        </p:nvSpPr>
        <p:spPr bwMode="auto">
          <a:xfrm>
            <a:off x="2790825" y="26431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56" name="Line 1316"/>
          <p:cNvSpPr>
            <a:spLocks noChangeShapeType="1"/>
          </p:cNvSpPr>
          <p:nvPr/>
        </p:nvSpPr>
        <p:spPr bwMode="auto">
          <a:xfrm flipV="1">
            <a:off x="2992438" y="2514600"/>
            <a:ext cx="4762" cy="746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57" name="Freeform 1317"/>
          <p:cNvSpPr>
            <a:spLocks/>
          </p:cNvSpPr>
          <p:nvPr/>
        </p:nvSpPr>
        <p:spPr bwMode="auto">
          <a:xfrm>
            <a:off x="3101975" y="2503488"/>
            <a:ext cx="396875" cy="77787"/>
          </a:xfrm>
          <a:custGeom>
            <a:avLst/>
            <a:gdLst>
              <a:gd name="T0" fmla="*/ 2147483646 w 750"/>
              <a:gd name="T1" fmla="*/ 0 h 147"/>
              <a:gd name="T2" fmla="*/ 0 w 750"/>
              <a:gd name="T3" fmla="*/ 2147483646 h 147"/>
              <a:gd name="T4" fmla="*/ 2147483646 w 750"/>
              <a:gd name="T5" fmla="*/ 2147483646 h 147"/>
              <a:gd name="T6" fmla="*/ 2147483646 w 750"/>
              <a:gd name="T7" fmla="*/ 2147483646 h 147"/>
              <a:gd name="T8" fmla="*/ 2147483646 w 750"/>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0" h="147">
                <a:moveTo>
                  <a:pt x="7" y="0"/>
                </a:moveTo>
                <a:lnTo>
                  <a:pt x="0" y="96"/>
                </a:lnTo>
                <a:lnTo>
                  <a:pt x="741" y="147"/>
                </a:lnTo>
                <a:lnTo>
                  <a:pt x="750" y="35"/>
                </a:lnTo>
                <a:lnTo>
                  <a:pt x="7"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58" name="Freeform 1318"/>
          <p:cNvSpPr>
            <a:spLocks/>
          </p:cNvSpPr>
          <p:nvPr/>
        </p:nvSpPr>
        <p:spPr bwMode="auto">
          <a:xfrm>
            <a:off x="3094038" y="2497138"/>
            <a:ext cx="452437" cy="92075"/>
          </a:xfrm>
          <a:custGeom>
            <a:avLst/>
            <a:gdLst>
              <a:gd name="T0" fmla="*/ 2147483646 w 856"/>
              <a:gd name="T1" fmla="*/ 0 h 174"/>
              <a:gd name="T2" fmla="*/ 0 w 856"/>
              <a:gd name="T3" fmla="*/ 2147483646 h 174"/>
              <a:gd name="T4" fmla="*/ 2147483646 w 856"/>
              <a:gd name="T5" fmla="*/ 2147483646 h 174"/>
              <a:gd name="T6" fmla="*/ 2147483646 w 856"/>
              <a:gd name="T7" fmla="*/ 2147483646 h 174"/>
              <a:gd name="T8" fmla="*/ 2147483646 w 856"/>
              <a:gd name="T9" fmla="*/ 2147483646 h 174"/>
              <a:gd name="T10" fmla="*/ 2147483646 w 856"/>
              <a:gd name="T11" fmla="*/ 2147483646 h 174"/>
              <a:gd name="T12" fmla="*/ 2147483646 w 856"/>
              <a:gd name="T13" fmla="*/ 2147483646 h 174"/>
              <a:gd name="T14" fmla="*/ 2147483646 w 856"/>
              <a:gd name="T15" fmla="*/ 2147483646 h 174"/>
              <a:gd name="T16" fmla="*/ 2147483646 w 856"/>
              <a:gd name="T17" fmla="*/ 2147483646 h 174"/>
              <a:gd name="T18" fmla="*/ 2147483646 w 856"/>
              <a:gd name="T19" fmla="*/ 2147483646 h 174"/>
              <a:gd name="T20" fmla="*/ 2147483646 w 856"/>
              <a:gd name="T21" fmla="*/ 2147483646 h 174"/>
              <a:gd name="T22" fmla="*/ 2147483646 w 856"/>
              <a:gd name="T23" fmla="*/ 2147483646 h 174"/>
              <a:gd name="T24" fmla="*/ 2147483646 w 856"/>
              <a:gd name="T25" fmla="*/ 2147483646 h 174"/>
              <a:gd name="T26" fmla="*/ 2147483646 w 856"/>
              <a:gd name="T27" fmla="*/ 2147483646 h 174"/>
              <a:gd name="T28" fmla="*/ 2147483646 w 856"/>
              <a:gd name="T29" fmla="*/ 2147483646 h 174"/>
              <a:gd name="T30" fmla="*/ 2147483646 w 856"/>
              <a:gd name="T31" fmla="*/ 2147483646 h 174"/>
              <a:gd name="T32" fmla="*/ 2147483646 w 856"/>
              <a:gd name="T33" fmla="*/ 2147483646 h 174"/>
              <a:gd name="T34" fmla="*/ 2147483646 w 856"/>
              <a:gd name="T35" fmla="*/ 2147483646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6" h="174">
                <a:moveTo>
                  <a:pt x="9" y="0"/>
                </a:moveTo>
                <a:lnTo>
                  <a:pt x="0" y="117"/>
                </a:lnTo>
                <a:lnTo>
                  <a:pt x="775" y="173"/>
                </a:lnTo>
                <a:lnTo>
                  <a:pt x="781" y="174"/>
                </a:lnTo>
                <a:lnTo>
                  <a:pt x="781" y="167"/>
                </a:lnTo>
                <a:lnTo>
                  <a:pt x="812" y="144"/>
                </a:lnTo>
                <a:lnTo>
                  <a:pt x="833" y="142"/>
                </a:lnTo>
                <a:lnTo>
                  <a:pt x="843" y="132"/>
                </a:lnTo>
                <a:lnTo>
                  <a:pt x="851" y="121"/>
                </a:lnTo>
                <a:lnTo>
                  <a:pt x="856" y="105"/>
                </a:lnTo>
                <a:lnTo>
                  <a:pt x="851" y="92"/>
                </a:lnTo>
                <a:lnTo>
                  <a:pt x="843" y="80"/>
                </a:lnTo>
                <a:lnTo>
                  <a:pt x="830" y="72"/>
                </a:lnTo>
                <a:lnTo>
                  <a:pt x="817" y="70"/>
                </a:lnTo>
                <a:lnTo>
                  <a:pt x="789" y="45"/>
                </a:lnTo>
                <a:lnTo>
                  <a:pt x="789" y="34"/>
                </a:lnTo>
                <a:lnTo>
                  <a:pt x="783" y="33"/>
                </a:lnTo>
                <a:lnTo>
                  <a:pt x="775" y="1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59" name="Line 1319"/>
          <p:cNvSpPr>
            <a:spLocks noChangeShapeType="1"/>
          </p:cNvSpPr>
          <p:nvPr/>
        </p:nvSpPr>
        <p:spPr bwMode="auto">
          <a:xfrm flipH="1" flipV="1">
            <a:off x="3098800" y="2497138"/>
            <a:ext cx="409575"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0" name="Line 1320"/>
          <p:cNvSpPr>
            <a:spLocks noChangeShapeType="1"/>
          </p:cNvSpPr>
          <p:nvPr/>
        </p:nvSpPr>
        <p:spPr bwMode="auto">
          <a:xfrm>
            <a:off x="3284538" y="258127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1" name="Line 1321"/>
          <p:cNvSpPr>
            <a:spLocks noChangeShapeType="1"/>
          </p:cNvSpPr>
          <p:nvPr/>
        </p:nvSpPr>
        <p:spPr bwMode="auto">
          <a:xfrm>
            <a:off x="3319463" y="2609850"/>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2" name="Freeform 1322"/>
          <p:cNvSpPr>
            <a:spLocks/>
          </p:cNvSpPr>
          <p:nvPr/>
        </p:nvSpPr>
        <p:spPr bwMode="auto">
          <a:xfrm>
            <a:off x="3324225" y="2632075"/>
            <a:ext cx="47625" cy="15875"/>
          </a:xfrm>
          <a:custGeom>
            <a:avLst/>
            <a:gdLst>
              <a:gd name="T0" fmla="*/ 0 w 89"/>
              <a:gd name="T1" fmla="*/ 2147483646 h 28"/>
              <a:gd name="T2" fmla="*/ 2147483646 w 89"/>
              <a:gd name="T3" fmla="*/ 2147483646 h 28"/>
              <a:gd name="T4" fmla="*/ 2147483646 w 89"/>
              <a:gd name="T5" fmla="*/ 2147483646 h 28"/>
              <a:gd name="T6" fmla="*/ 2147483646 w 89"/>
              <a:gd name="T7" fmla="*/ 2147483646 h 28"/>
              <a:gd name="T8" fmla="*/ 2147483646 w 89"/>
              <a:gd name="T9" fmla="*/ 2147483646 h 28"/>
              <a:gd name="T10" fmla="*/ 2147483646 w 89"/>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28">
                <a:moveTo>
                  <a:pt x="0" y="28"/>
                </a:moveTo>
                <a:lnTo>
                  <a:pt x="31" y="22"/>
                </a:lnTo>
                <a:lnTo>
                  <a:pt x="86" y="8"/>
                </a:lnTo>
                <a:lnTo>
                  <a:pt x="88" y="7"/>
                </a:lnTo>
                <a:lnTo>
                  <a:pt x="89" y="5"/>
                </a:lnTo>
                <a:lnTo>
                  <a:pt x="8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63" name="Freeform 1323"/>
          <p:cNvSpPr>
            <a:spLocks/>
          </p:cNvSpPr>
          <p:nvPr/>
        </p:nvSpPr>
        <p:spPr bwMode="auto">
          <a:xfrm>
            <a:off x="3352800" y="2636838"/>
            <a:ext cx="9525" cy="1587"/>
          </a:xfrm>
          <a:custGeom>
            <a:avLst/>
            <a:gdLst>
              <a:gd name="T0" fmla="*/ 2147483646 w 19"/>
              <a:gd name="T1" fmla="*/ 0 h 2"/>
              <a:gd name="T2" fmla="*/ 2147483646 w 19"/>
              <a:gd name="T3" fmla="*/ 0 h 2"/>
              <a:gd name="T4" fmla="*/ 2147483646 w 19"/>
              <a:gd name="T5" fmla="*/ 2147483646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19" y="0"/>
                </a:moveTo>
                <a:lnTo>
                  <a:pt x="14" y="0"/>
                </a:lnTo>
                <a:lnTo>
                  <a:pt x="3" y="2"/>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64" name="Line 1324"/>
          <p:cNvSpPr>
            <a:spLocks noChangeShapeType="1"/>
          </p:cNvSpPr>
          <p:nvPr/>
        </p:nvSpPr>
        <p:spPr bwMode="auto">
          <a:xfrm flipH="1">
            <a:off x="3343275" y="264001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5" name="Line 1325"/>
          <p:cNvSpPr>
            <a:spLocks noChangeShapeType="1"/>
          </p:cNvSpPr>
          <p:nvPr/>
        </p:nvSpPr>
        <p:spPr bwMode="auto">
          <a:xfrm flipH="1">
            <a:off x="3330575" y="2641600"/>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6" name="Freeform 1326"/>
          <p:cNvSpPr>
            <a:spLocks/>
          </p:cNvSpPr>
          <p:nvPr/>
        </p:nvSpPr>
        <p:spPr bwMode="auto">
          <a:xfrm>
            <a:off x="3273425" y="2636838"/>
            <a:ext cx="50800" cy="11112"/>
          </a:xfrm>
          <a:custGeom>
            <a:avLst/>
            <a:gdLst>
              <a:gd name="T0" fmla="*/ 2147483646 w 96"/>
              <a:gd name="T1" fmla="*/ 2147483646 h 19"/>
              <a:gd name="T2" fmla="*/ 2147483646 w 96"/>
              <a:gd name="T3" fmla="*/ 2147483646 h 19"/>
              <a:gd name="T4" fmla="*/ 2147483646 w 96"/>
              <a:gd name="T5" fmla="*/ 2147483646 h 19"/>
              <a:gd name="T6" fmla="*/ 2147483646 w 96"/>
              <a:gd name="T7" fmla="*/ 2147483646 h 19"/>
              <a:gd name="T8" fmla="*/ 0 w 96"/>
              <a:gd name="T9" fmla="*/ 2147483646 h 19"/>
              <a:gd name="T10" fmla="*/ 0 w 96"/>
              <a:gd name="T11" fmla="*/ 2147483646 h 19"/>
              <a:gd name="T12" fmla="*/ 0 w 9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9">
                <a:moveTo>
                  <a:pt x="96" y="19"/>
                </a:moveTo>
                <a:lnTo>
                  <a:pt x="65" y="19"/>
                </a:lnTo>
                <a:lnTo>
                  <a:pt x="34" y="17"/>
                </a:lnTo>
                <a:lnTo>
                  <a:pt x="2" y="11"/>
                </a:lnTo>
                <a:lnTo>
                  <a:pt x="0" y="8"/>
                </a:lnTo>
                <a:lnTo>
                  <a:pt x="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67" name="Line 1327"/>
          <p:cNvSpPr>
            <a:spLocks noChangeShapeType="1"/>
          </p:cNvSpPr>
          <p:nvPr/>
        </p:nvSpPr>
        <p:spPr bwMode="auto">
          <a:xfrm>
            <a:off x="3284538" y="264160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8" name="Line 1328"/>
          <p:cNvSpPr>
            <a:spLocks noChangeShapeType="1"/>
          </p:cNvSpPr>
          <p:nvPr/>
        </p:nvSpPr>
        <p:spPr bwMode="auto">
          <a:xfrm>
            <a:off x="3302000" y="26431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69" name="Freeform 1329"/>
          <p:cNvSpPr>
            <a:spLocks/>
          </p:cNvSpPr>
          <p:nvPr/>
        </p:nvSpPr>
        <p:spPr bwMode="auto">
          <a:xfrm>
            <a:off x="3676650" y="2427288"/>
            <a:ext cx="15875" cy="12700"/>
          </a:xfrm>
          <a:custGeom>
            <a:avLst/>
            <a:gdLst>
              <a:gd name="T0" fmla="*/ 0 w 30"/>
              <a:gd name="T1" fmla="*/ 2147483646 h 23"/>
              <a:gd name="T2" fmla="*/ 2147483646 w 30"/>
              <a:gd name="T3" fmla="*/ 2147483646 h 23"/>
              <a:gd name="T4" fmla="*/ 2147483646 w 30"/>
              <a:gd name="T5" fmla="*/ 2147483646 h 23"/>
              <a:gd name="T6" fmla="*/ 2147483646 w 30"/>
              <a:gd name="T7" fmla="*/ 2147483646 h 23"/>
              <a:gd name="T8" fmla="*/ 2147483646 w 30"/>
              <a:gd name="T9" fmla="*/ 2147483646 h 23"/>
              <a:gd name="T10" fmla="*/ 2147483646 w 30"/>
              <a:gd name="T11" fmla="*/ 2147483646 h 23"/>
              <a:gd name="T12" fmla="*/ 2147483646 w 30"/>
              <a:gd name="T13" fmla="*/ 2147483646 h 23"/>
              <a:gd name="T14" fmla="*/ 2147483646 w 30"/>
              <a:gd name="T15" fmla="*/ 2147483646 h 23"/>
              <a:gd name="T16" fmla="*/ 2147483646 w 30"/>
              <a:gd name="T17" fmla="*/ 2147483646 h 23"/>
              <a:gd name="T18" fmla="*/ 2147483646 w 30"/>
              <a:gd name="T19" fmla="*/ 2147483646 h 23"/>
              <a:gd name="T20" fmla="*/ 2147483646 w 30"/>
              <a:gd name="T21" fmla="*/ 2147483646 h 23"/>
              <a:gd name="T22" fmla="*/ 2147483646 w 30"/>
              <a:gd name="T23" fmla="*/ 0 h 23"/>
              <a:gd name="T24" fmla="*/ 2147483646 w 30"/>
              <a:gd name="T25" fmla="*/ 2147483646 h 23"/>
              <a:gd name="T26" fmla="*/ 2147483646 w 30"/>
              <a:gd name="T27" fmla="*/ 2147483646 h 23"/>
              <a:gd name="T28" fmla="*/ 0 w 30"/>
              <a:gd name="T29" fmla="*/ 2147483646 h 23"/>
              <a:gd name="T30" fmla="*/ 0 w 30"/>
              <a:gd name="T31" fmla="*/ 2147483646 h 23"/>
              <a:gd name="T32" fmla="*/ 0 w 30"/>
              <a:gd name="T33" fmla="*/ 2147483646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23">
                <a:moveTo>
                  <a:pt x="0" y="15"/>
                </a:moveTo>
                <a:lnTo>
                  <a:pt x="3" y="20"/>
                </a:lnTo>
                <a:lnTo>
                  <a:pt x="9" y="23"/>
                </a:lnTo>
                <a:lnTo>
                  <a:pt x="15" y="23"/>
                </a:lnTo>
                <a:lnTo>
                  <a:pt x="20" y="23"/>
                </a:lnTo>
                <a:lnTo>
                  <a:pt x="26" y="20"/>
                </a:lnTo>
                <a:lnTo>
                  <a:pt x="30" y="15"/>
                </a:lnTo>
                <a:lnTo>
                  <a:pt x="30" y="11"/>
                </a:lnTo>
                <a:lnTo>
                  <a:pt x="30" y="7"/>
                </a:lnTo>
                <a:lnTo>
                  <a:pt x="26" y="4"/>
                </a:lnTo>
                <a:lnTo>
                  <a:pt x="20" y="1"/>
                </a:lnTo>
                <a:lnTo>
                  <a:pt x="15" y="0"/>
                </a:lnTo>
                <a:lnTo>
                  <a:pt x="9" y="1"/>
                </a:lnTo>
                <a:lnTo>
                  <a:pt x="3" y="4"/>
                </a:lnTo>
                <a:lnTo>
                  <a:pt x="0" y="7"/>
                </a:lnTo>
                <a:lnTo>
                  <a:pt x="0" y="11"/>
                </a:lnTo>
                <a:lnTo>
                  <a:pt x="0" y="1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0" name="Freeform 1330"/>
          <p:cNvSpPr>
            <a:spLocks/>
          </p:cNvSpPr>
          <p:nvPr/>
        </p:nvSpPr>
        <p:spPr bwMode="auto">
          <a:xfrm>
            <a:off x="5276850" y="5780088"/>
            <a:ext cx="34925" cy="34925"/>
          </a:xfrm>
          <a:custGeom>
            <a:avLst/>
            <a:gdLst>
              <a:gd name="T0" fmla="*/ 2147483646 w 64"/>
              <a:gd name="T1" fmla="*/ 2147483646 h 66"/>
              <a:gd name="T2" fmla="*/ 2147483646 w 64"/>
              <a:gd name="T3" fmla="*/ 2147483646 h 66"/>
              <a:gd name="T4" fmla="*/ 2147483646 w 64"/>
              <a:gd name="T5" fmla="*/ 2147483646 h 66"/>
              <a:gd name="T6" fmla="*/ 0 w 64"/>
              <a:gd name="T7" fmla="*/ 2147483646 h 66"/>
              <a:gd name="T8" fmla="*/ 2147483646 w 64"/>
              <a:gd name="T9" fmla="*/ 2147483646 h 66"/>
              <a:gd name="T10" fmla="*/ 2147483646 w 64"/>
              <a:gd name="T11" fmla="*/ 2147483646 h 66"/>
              <a:gd name="T12" fmla="*/ 2147483646 w 64"/>
              <a:gd name="T13" fmla="*/ 2147483646 h 66"/>
              <a:gd name="T14" fmla="*/ 2147483646 w 64"/>
              <a:gd name="T15" fmla="*/ 2147483646 h 66"/>
              <a:gd name="T16" fmla="*/ 2147483646 w 64"/>
              <a:gd name="T17" fmla="*/ 2147483646 h 66"/>
              <a:gd name="T18" fmla="*/ 2147483646 w 64"/>
              <a:gd name="T19" fmla="*/ 2147483646 h 66"/>
              <a:gd name="T20" fmla="*/ 2147483646 w 64"/>
              <a:gd name="T21" fmla="*/ 2147483646 h 66"/>
              <a:gd name="T22" fmla="*/ 2147483646 w 64"/>
              <a:gd name="T23" fmla="*/ 2147483646 h 66"/>
              <a:gd name="T24" fmla="*/ 2147483646 w 64"/>
              <a:gd name="T25" fmla="*/ 2147483646 h 66"/>
              <a:gd name="T26" fmla="*/ 2147483646 w 64"/>
              <a:gd name="T27" fmla="*/ 2147483646 h 66"/>
              <a:gd name="T28" fmla="*/ 2147483646 w 64"/>
              <a:gd name="T29" fmla="*/ 0 h 66"/>
              <a:gd name="T30" fmla="*/ 2147483646 w 64"/>
              <a:gd name="T31" fmla="*/ 2147483646 h 66"/>
              <a:gd name="T32" fmla="*/ 2147483646 w 64"/>
              <a:gd name="T33" fmla="*/ 214748364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6">
                <a:moveTo>
                  <a:pt x="17" y="11"/>
                </a:moveTo>
                <a:lnTo>
                  <a:pt x="9" y="22"/>
                </a:lnTo>
                <a:lnTo>
                  <a:pt x="3" y="34"/>
                </a:lnTo>
                <a:lnTo>
                  <a:pt x="0" y="46"/>
                </a:lnTo>
                <a:lnTo>
                  <a:pt x="6" y="57"/>
                </a:lnTo>
                <a:lnTo>
                  <a:pt x="12" y="65"/>
                </a:lnTo>
                <a:lnTo>
                  <a:pt x="23" y="66"/>
                </a:lnTo>
                <a:lnTo>
                  <a:pt x="37" y="63"/>
                </a:lnTo>
                <a:lnTo>
                  <a:pt x="47" y="56"/>
                </a:lnTo>
                <a:lnTo>
                  <a:pt x="55" y="45"/>
                </a:lnTo>
                <a:lnTo>
                  <a:pt x="62" y="32"/>
                </a:lnTo>
                <a:lnTo>
                  <a:pt x="64" y="21"/>
                </a:lnTo>
                <a:lnTo>
                  <a:pt x="59" y="9"/>
                </a:lnTo>
                <a:lnTo>
                  <a:pt x="51" y="2"/>
                </a:lnTo>
                <a:lnTo>
                  <a:pt x="41" y="0"/>
                </a:lnTo>
                <a:lnTo>
                  <a:pt x="28" y="5"/>
                </a:lnTo>
                <a:lnTo>
                  <a:pt x="17" y="1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1" name="Freeform 1331"/>
          <p:cNvSpPr>
            <a:spLocks/>
          </p:cNvSpPr>
          <p:nvPr/>
        </p:nvSpPr>
        <p:spPr bwMode="auto">
          <a:xfrm>
            <a:off x="5253038" y="5783263"/>
            <a:ext cx="63500" cy="65087"/>
          </a:xfrm>
          <a:custGeom>
            <a:avLst/>
            <a:gdLst>
              <a:gd name="T0" fmla="*/ 2147483646 w 119"/>
              <a:gd name="T1" fmla="*/ 2147483646 h 123"/>
              <a:gd name="T2" fmla="*/ 2147483646 w 119"/>
              <a:gd name="T3" fmla="*/ 0 h 123"/>
              <a:gd name="T4" fmla="*/ 2147483646 w 119"/>
              <a:gd name="T5" fmla="*/ 2147483646 h 123"/>
              <a:gd name="T6" fmla="*/ 2147483646 w 119"/>
              <a:gd name="T7" fmla="*/ 2147483646 h 123"/>
              <a:gd name="T8" fmla="*/ 2147483646 w 119"/>
              <a:gd name="T9" fmla="*/ 2147483646 h 123"/>
              <a:gd name="T10" fmla="*/ 2147483646 w 119"/>
              <a:gd name="T11" fmla="*/ 2147483646 h 123"/>
              <a:gd name="T12" fmla="*/ 2147483646 w 119"/>
              <a:gd name="T13" fmla="*/ 2147483646 h 123"/>
              <a:gd name="T14" fmla="*/ 2147483646 w 119"/>
              <a:gd name="T15" fmla="*/ 2147483646 h 123"/>
              <a:gd name="T16" fmla="*/ 2147483646 w 119"/>
              <a:gd name="T17" fmla="*/ 2147483646 h 123"/>
              <a:gd name="T18" fmla="*/ 2147483646 w 119"/>
              <a:gd name="T19" fmla="*/ 2147483646 h 123"/>
              <a:gd name="T20" fmla="*/ 2147483646 w 119"/>
              <a:gd name="T21" fmla="*/ 2147483646 h 123"/>
              <a:gd name="T22" fmla="*/ 2147483646 w 119"/>
              <a:gd name="T23" fmla="*/ 2147483646 h 123"/>
              <a:gd name="T24" fmla="*/ 2147483646 w 119"/>
              <a:gd name="T25" fmla="*/ 2147483646 h 123"/>
              <a:gd name="T26" fmla="*/ 2147483646 w 119"/>
              <a:gd name="T27" fmla="*/ 2147483646 h 123"/>
              <a:gd name="T28" fmla="*/ 2147483646 w 119"/>
              <a:gd name="T29" fmla="*/ 2147483646 h 123"/>
              <a:gd name="T30" fmla="*/ 2147483646 w 119"/>
              <a:gd name="T31" fmla="*/ 2147483646 h 123"/>
              <a:gd name="T32" fmla="*/ 2147483646 w 119"/>
              <a:gd name="T33" fmla="*/ 2147483646 h 123"/>
              <a:gd name="T34" fmla="*/ 2147483646 w 119"/>
              <a:gd name="T35" fmla="*/ 2147483646 h 123"/>
              <a:gd name="T36" fmla="*/ 2147483646 w 119"/>
              <a:gd name="T37" fmla="*/ 2147483646 h 123"/>
              <a:gd name="T38" fmla="*/ 2147483646 w 119"/>
              <a:gd name="T39" fmla="*/ 2147483646 h 123"/>
              <a:gd name="T40" fmla="*/ 2147483646 w 119"/>
              <a:gd name="T41" fmla="*/ 2147483646 h 123"/>
              <a:gd name="T42" fmla="*/ 2147483646 w 119"/>
              <a:gd name="T43" fmla="*/ 2147483646 h 123"/>
              <a:gd name="T44" fmla="*/ 2147483646 w 119"/>
              <a:gd name="T45" fmla="*/ 2147483646 h 123"/>
              <a:gd name="T46" fmla="*/ 2147483646 w 119"/>
              <a:gd name="T47" fmla="*/ 2147483646 h 123"/>
              <a:gd name="T48" fmla="*/ 2147483646 w 119"/>
              <a:gd name="T49" fmla="*/ 2147483646 h 123"/>
              <a:gd name="T50" fmla="*/ 2147483646 w 119"/>
              <a:gd name="T51" fmla="*/ 2147483646 h 123"/>
              <a:gd name="T52" fmla="*/ 2147483646 w 119"/>
              <a:gd name="T53" fmla="*/ 2147483646 h 123"/>
              <a:gd name="T54" fmla="*/ 2147483646 w 119"/>
              <a:gd name="T55" fmla="*/ 2147483646 h 123"/>
              <a:gd name="T56" fmla="*/ 2147483646 w 119"/>
              <a:gd name="T57" fmla="*/ 2147483646 h 123"/>
              <a:gd name="T58" fmla="*/ 2147483646 w 119"/>
              <a:gd name="T59" fmla="*/ 2147483646 h 123"/>
              <a:gd name="T60" fmla="*/ 2147483646 w 119"/>
              <a:gd name="T61" fmla="*/ 2147483646 h 123"/>
              <a:gd name="T62" fmla="*/ 2147483646 w 119"/>
              <a:gd name="T63" fmla="*/ 2147483646 h 123"/>
              <a:gd name="T64" fmla="*/ 2147483646 w 119"/>
              <a:gd name="T65" fmla="*/ 2147483646 h 123"/>
              <a:gd name="T66" fmla="*/ 2147483646 w 119"/>
              <a:gd name="T67" fmla="*/ 2147483646 h 123"/>
              <a:gd name="T68" fmla="*/ 2147483646 w 119"/>
              <a:gd name="T69" fmla="*/ 2147483646 h 123"/>
              <a:gd name="T70" fmla="*/ 0 w 119"/>
              <a:gd name="T71" fmla="*/ 2147483646 h 123"/>
              <a:gd name="T72" fmla="*/ 2147483646 w 119"/>
              <a:gd name="T73" fmla="*/ 2147483646 h 123"/>
              <a:gd name="T74" fmla="*/ 2147483646 w 119"/>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9" h="123">
                <a:moveTo>
                  <a:pt x="113" y="5"/>
                </a:moveTo>
                <a:lnTo>
                  <a:pt x="110" y="0"/>
                </a:lnTo>
                <a:lnTo>
                  <a:pt x="113" y="5"/>
                </a:lnTo>
                <a:lnTo>
                  <a:pt x="119" y="17"/>
                </a:lnTo>
                <a:lnTo>
                  <a:pt x="116" y="27"/>
                </a:lnTo>
                <a:lnTo>
                  <a:pt x="111" y="40"/>
                </a:lnTo>
                <a:lnTo>
                  <a:pt x="101" y="51"/>
                </a:lnTo>
                <a:lnTo>
                  <a:pt x="91" y="59"/>
                </a:lnTo>
                <a:lnTo>
                  <a:pt x="78" y="62"/>
                </a:lnTo>
                <a:lnTo>
                  <a:pt x="68" y="60"/>
                </a:lnTo>
                <a:lnTo>
                  <a:pt x="63" y="58"/>
                </a:lnTo>
                <a:lnTo>
                  <a:pt x="56" y="62"/>
                </a:lnTo>
                <a:lnTo>
                  <a:pt x="64" y="69"/>
                </a:lnTo>
                <a:lnTo>
                  <a:pt x="68" y="79"/>
                </a:lnTo>
                <a:lnTo>
                  <a:pt x="67" y="90"/>
                </a:lnTo>
                <a:lnTo>
                  <a:pt x="62" y="103"/>
                </a:lnTo>
                <a:lnTo>
                  <a:pt x="52" y="115"/>
                </a:lnTo>
                <a:lnTo>
                  <a:pt x="40" y="121"/>
                </a:lnTo>
                <a:lnTo>
                  <a:pt x="30" y="123"/>
                </a:lnTo>
                <a:lnTo>
                  <a:pt x="18" y="122"/>
                </a:lnTo>
                <a:lnTo>
                  <a:pt x="14" y="120"/>
                </a:lnTo>
                <a:lnTo>
                  <a:pt x="12" y="119"/>
                </a:lnTo>
                <a:lnTo>
                  <a:pt x="22" y="121"/>
                </a:lnTo>
                <a:lnTo>
                  <a:pt x="33" y="117"/>
                </a:lnTo>
                <a:lnTo>
                  <a:pt x="45" y="110"/>
                </a:lnTo>
                <a:lnTo>
                  <a:pt x="54" y="98"/>
                </a:lnTo>
                <a:lnTo>
                  <a:pt x="60" y="88"/>
                </a:lnTo>
                <a:lnTo>
                  <a:pt x="62" y="75"/>
                </a:lnTo>
                <a:lnTo>
                  <a:pt x="56" y="64"/>
                </a:lnTo>
                <a:lnTo>
                  <a:pt x="51" y="58"/>
                </a:lnTo>
                <a:lnTo>
                  <a:pt x="39" y="56"/>
                </a:lnTo>
                <a:lnTo>
                  <a:pt x="26" y="59"/>
                </a:lnTo>
                <a:lnTo>
                  <a:pt x="15" y="65"/>
                </a:lnTo>
                <a:lnTo>
                  <a:pt x="7" y="76"/>
                </a:lnTo>
                <a:lnTo>
                  <a:pt x="1" y="89"/>
                </a:lnTo>
                <a:lnTo>
                  <a:pt x="0" y="101"/>
                </a:lnTo>
                <a:lnTo>
                  <a:pt x="3" y="113"/>
                </a:lnTo>
                <a:lnTo>
                  <a:pt x="12" y="1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2" name="Freeform 1332"/>
          <p:cNvSpPr>
            <a:spLocks/>
          </p:cNvSpPr>
          <p:nvPr/>
        </p:nvSpPr>
        <p:spPr bwMode="auto">
          <a:xfrm>
            <a:off x="5287963" y="5827713"/>
            <a:ext cx="31750" cy="33337"/>
          </a:xfrm>
          <a:custGeom>
            <a:avLst/>
            <a:gdLst>
              <a:gd name="T0" fmla="*/ 0 w 60"/>
              <a:gd name="T1" fmla="*/ 2147483646 h 64"/>
              <a:gd name="T2" fmla="*/ 0 w 60"/>
              <a:gd name="T3" fmla="*/ 2147483646 h 64"/>
              <a:gd name="T4" fmla="*/ 2147483646 w 60"/>
              <a:gd name="T5" fmla="*/ 2147483646 h 64"/>
              <a:gd name="T6" fmla="*/ 2147483646 w 60"/>
              <a:gd name="T7" fmla="*/ 2147483646 h 64"/>
              <a:gd name="T8" fmla="*/ 2147483646 w 60"/>
              <a:gd name="T9" fmla="*/ 2147483646 h 64"/>
              <a:gd name="T10" fmla="*/ 2147483646 w 60"/>
              <a:gd name="T11" fmla="*/ 2147483646 h 64"/>
              <a:gd name="T12" fmla="*/ 2147483646 w 60"/>
              <a:gd name="T13" fmla="*/ 2147483646 h 64"/>
              <a:gd name="T14" fmla="*/ 2147483646 w 60"/>
              <a:gd name="T15" fmla="*/ 2147483646 h 64"/>
              <a:gd name="T16" fmla="*/ 2147483646 w 60"/>
              <a:gd name="T17" fmla="*/ 2147483646 h 64"/>
              <a:gd name="T18" fmla="*/ 2147483646 w 60"/>
              <a:gd name="T19" fmla="*/ 2147483646 h 64"/>
              <a:gd name="T20" fmla="*/ 2147483646 w 60"/>
              <a:gd name="T21" fmla="*/ 2147483646 h 64"/>
              <a:gd name="T22" fmla="*/ 2147483646 w 60"/>
              <a:gd name="T23" fmla="*/ 2147483646 h 64"/>
              <a:gd name="T24" fmla="*/ 2147483646 w 60"/>
              <a:gd name="T25" fmla="*/ 0 h 64"/>
              <a:gd name="T26" fmla="*/ 2147483646 w 60"/>
              <a:gd name="T27" fmla="*/ 2147483646 h 64"/>
              <a:gd name="T28" fmla="*/ 2147483646 w 60"/>
              <a:gd name="T29" fmla="*/ 2147483646 h 64"/>
              <a:gd name="T30" fmla="*/ 2147483646 w 60"/>
              <a:gd name="T31" fmla="*/ 2147483646 h 64"/>
              <a:gd name="T32" fmla="*/ 0 w 6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4">
                <a:moveTo>
                  <a:pt x="0" y="34"/>
                </a:moveTo>
                <a:lnTo>
                  <a:pt x="0" y="45"/>
                </a:lnTo>
                <a:lnTo>
                  <a:pt x="2" y="57"/>
                </a:lnTo>
                <a:lnTo>
                  <a:pt x="11" y="63"/>
                </a:lnTo>
                <a:lnTo>
                  <a:pt x="23" y="64"/>
                </a:lnTo>
                <a:lnTo>
                  <a:pt x="32" y="62"/>
                </a:lnTo>
                <a:lnTo>
                  <a:pt x="44" y="56"/>
                </a:lnTo>
                <a:lnTo>
                  <a:pt x="54" y="44"/>
                </a:lnTo>
                <a:lnTo>
                  <a:pt x="59" y="32"/>
                </a:lnTo>
                <a:lnTo>
                  <a:pt x="60" y="20"/>
                </a:lnTo>
                <a:lnTo>
                  <a:pt x="58" y="9"/>
                </a:lnTo>
                <a:lnTo>
                  <a:pt x="49" y="2"/>
                </a:lnTo>
                <a:lnTo>
                  <a:pt x="38" y="0"/>
                </a:lnTo>
                <a:lnTo>
                  <a:pt x="25" y="4"/>
                </a:lnTo>
                <a:lnTo>
                  <a:pt x="16" y="11"/>
                </a:lnTo>
                <a:lnTo>
                  <a:pt x="6" y="21"/>
                </a:lnTo>
                <a:lnTo>
                  <a:pt x="0"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3" name="Freeform 1333"/>
          <p:cNvSpPr>
            <a:spLocks/>
          </p:cNvSpPr>
          <p:nvPr/>
        </p:nvSpPr>
        <p:spPr bwMode="auto">
          <a:xfrm>
            <a:off x="5294313" y="5791200"/>
            <a:ext cx="53975" cy="73025"/>
          </a:xfrm>
          <a:custGeom>
            <a:avLst/>
            <a:gdLst>
              <a:gd name="T0" fmla="*/ 0 w 100"/>
              <a:gd name="T1" fmla="*/ 2147483646 h 139"/>
              <a:gd name="T2" fmla="*/ 2147483646 w 100"/>
              <a:gd name="T3" fmla="*/ 2147483646 h 139"/>
              <a:gd name="T4" fmla="*/ 2147483646 w 100"/>
              <a:gd name="T5" fmla="*/ 2147483646 h 139"/>
              <a:gd name="T6" fmla="*/ 2147483646 w 100"/>
              <a:gd name="T7" fmla="*/ 2147483646 h 139"/>
              <a:gd name="T8" fmla="*/ 2147483646 w 100"/>
              <a:gd name="T9" fmla="*/ 2147483646 h 139"/>
              <a:gd name="T10" fmla="*/ 2147483646 w 100"/>
              <a:gd name="T11" fmla="*/ 2147483646 h 139"/>
              <a:gd name="T12" fmla="*/ 2147483646 w 100"/>
              <a:gd name="T13" fmla="*/ 2147483646 h 139"/>
              <a:gd name="T14" fmla="*/ 2147483646 w 100"/>
              <a:gd name="T15" fmla="*/ 2147483646 h 139"/>
              <a:gd name="T16" fmla="*/ 2147483646 w 100"/>
              <a:gd name="T17" fmla="*/ 2147483646 h 139"/>
              <a:gd name="T18" fmla="*/ 2147483646 w 100"/>
              <a:gd name="T19" fmla="*/ 2147483646 h 139"/>
              <a:gd name="T20" fmla="*/ 2147483646 w 100"/>
              <a:gd name="T21" fmla="*/ 2147483646 h 139"/>
              <a:gd name="T22" fmla="*/ 2147483646 w 100"/>
              <a:gd name="T23" fmla="*/ 2147483646 h 139"/>
              <a:gd name="T24" fmla="*/ 2147483646 w 100"/>
              <a:gd name="T25" fmla="*/ 2147483646 h 139"/>
              <a:gd name="T26" fmla="*/ 2147483646 w 100"/>
              <a:gd name="T27" fmla="*/ 2147483646 h 139"/>
              <a:gd name="T28" fmla="*/ 2147483646 w 100"/>
              <a:gd name="T29" fmla="*/ 2147483646 h 139"/>
              <a:gd name="T30" fmla="*/ 2147483646 w 100"/>
              <a:gd name="T31" fmla="*/ 2147483646 h 139"/>
              <a:gd name="T32" fmla="*/ 2147483646 w 100"/>
              <a:gd name="T33" fmla="*/ 2147483646 h 139"/>
              <a:gd name="T34" fmla="*/ 2147483646 w 100"/>
              <a:gd name="T35" fmla="*/ 2147483646 h 139"/>
              <a:gd name="T36" fmla="*/ 2147483646 w 100"/>
              <a:gd name="T37" fmla="*/ 2147483646 h 139"/>
              <a:gd name="T38" fmla="*/ 2147483646 w 100"/>
              <a:gd name="T39" fmla="*/ 2147483646 h 139"/>
              <a:gd name="T40" fmla="*/ 2147483646 w 100"/>
              <a:gd name="T41" fmla="*/ 2147483646 h 139"/>
              <a:gd name="T42" fmla="*/ 2147483646 w 100"/>
              <a:gd name="T43" fmla="*/ 2147483646 h 139"/>
              <a:gd name="T44" fmla="*/ 2147483646 w 100"/>
              <a:gd name="T45" fmla="*/ 0 h 139"/>
              <a:gd name="T46" fmla="*/ 2147483646 w 100"/>
              <a:gd name="T47" fmla="*/ 2147483646 h 139"/>
              <a:gd name="T48" fmla="*/ 2147483646 w 100"/>
              <a:gd name="T49" fmla="*/ 2147483646 h 139"/>
              <a:gd name="T50" fmla="*/ 2147483646 w 100"/>
              <a:gd name="T51" fmla="*/ 2147483646 h 139"/>
              <a:gd name="T52" fmla="*/ 2147483646 w 100"/>
              <a:gd name="T53" fmla="*/ 2147483646 h 139"/>
              <a:gd name="T54" fmla="*/ 2147483646 w 100"/>
              <a:gd name="T55" fmla="*/ 2147483646 h 139"/>
              <a:gd name="T56" fmla="*/ 2147483646 w 100"/>
              <a:gd name="T57" fmla="*/ 2147483646 h 139"/>
              <a:gd name="T58" fmla="*/ 2147483646 w 100"/>
              <a:gd name="T59" fmla="*/ 2147483646 h 139"/>
              <a:gd name="T60" fmla="*/ 2147483646 w 100"/>
              <a:gd name="T61" fmla="*/ 2147483646 h 139"/>
              <a:gd name="T62" fmla="*/ 2147483646 w 100"/>
              <a:gd name="T63" fmla="*/ 2147483646 h 139"/>
              <a:gd name="T64" fmla="*/ 2147483646 w 100"/>
              <a:gd name="T65" fmla="*/ 2147483646 h 139"/>
              <a:gd name="T66" fmla="*/ 2147483646 w 100"/>
              <a:gd name="T67" fmla="*/ 2147483646 h 139"/>
              <a:gd name="T68" fmla="*/ 2147483646 w 100"/>
              <a:gd name="T69" fmla="*/ 2147483646 h 139"/>
              <a:gd name="T70" fmla="*/ 2147483646 w 100"/>
              <a:gd name="T71" fmla="*/ 2147483646 h 139"/>
              <a:gd name="T72" fmla="*/ 2147483646 w 100"/>
              <a:gd name="T73" fmla="*/ 2147483646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39">
                <a:moveTo>
                  <a:pt x="0" y="134"/>
                </a:moveTo>
                <a:lnTo>
                  <a:pt x="5" y="136"/>
                </a:lnTo>
                <a:lnTo>
                  <a:pt x="17" y="139"/>
                </a:lnTo>
                <a:lnTo>
                  <a:pt x="28" y="134"/>
                </a:lnTo>
                <a:lnTo>
                  <a:pt x="40" y="128"/>
                </a:lnTo>
                <a:lnTo>
                  <a:pt x="48" y="117"/>
                </a:lnTo>
                <a:lnTo>
                  <a:pt x="54" y="106"/>
                </a:lnTo>
                <a:lnTo>
                  <a:pt x="55" y="93"/>
                </a:lnTo>
                <a:lnTo>
                  <a:pt x="52" y="82"/>
                </a:lnTo>
                <a:lnTo>
                  <a:pt x="43" y="75"/>
                </a:lnTo>
                <a:lnTo>
                  <a:pt x="46" y="64"/>
                </a:lnTo>
                <a:lnTo>
                  <a:pt x="50" y="68"/>
                </a:lnTo>
                <a:lnTo>
                  <a:pt x="61" y="70"/>
                </a:lnTo>
                <a:lnTo>
                  <a:pt x="72" y="66"/>
                </a:lnTo>
                <a:lnTo>
                  <a:pt x="84" y="59"/>
                </a:lnTo>
                <a:lnTo>
                  <a:pt x="94" y="49"/>
                </a:lnTo>
                <a:lnTo>
                  <a:pt x="98" y="36"/>
                </a:lnTo>
                <a:lnTo>
                  <a:pt x="100" y="24"/>
                </a:lnTo>
                <a:lnTo>
                  <a:pt x="96" y="12"/>
                </a:lnTo>
                <a:lnTo>
                  <a:pt x="88" y="6"/>
                </a:lnTo>
                <a:lnTo>
                  <a:pt x="88" y="10"/>
                </a:lnTo>
                <a:lnTo>
                  <a:pt x="80" y="2"/>
                </a:lnTo>
                <a:lnTo>
                  <a:pt x="70" y="0"/>
                </a:lnTo>
                <a:lnTo>
                  <a:pt x="56" y="4"/>
                </a:lnTo>
                <a:lnTo>
                  <a:pt x="46" y="11"/>
                </a:lnTo>
                <a:lnTo>
                  <a:pt x="37" y="22"/>
                </a:lnTo>
                <a:lnTo>
                  <a:pt x="31" y="34"/>
                </a:lnTo>
                <a:lnTo>
                  <a:pt x="31" y="46"/>
                </a:lnTo>
                <a:lnTo>
                  <a:pt x="34" y="57"/>
                </a:lnTo>
                <a:lnTo>
                  <a:pt x="42" y="63"/>
                </a:lnTo>
                <a:lnTo>
                  <a:pt x="52" y="64"/>
                </a:lnTo>
                <a:lnTo>
                  <a:pt x="65" y="62"/>
                </a:lnTo>
                <a:lnTo>
                  <a:pt x="76" y="56"/>
                </a:lnTo>
                <a:lnTo>
                  <a:pt x="85" y="45"/>
                </a:lnTo>
                <a:lnTo>
                  <a:pt x="91" y="32"/>
                </a:lnTo>
                <a:lnTo>
                  <a:pt x="92" y="21"/>
                </a:lnTo>
                <a:lnTo>
                  <a:pt x="88"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4" name="Freeform 1334"/>
          <p:cNvSpPr>
            <a:spLocks/>
          </p:cNvSpPr>
          <p:nvPr/>
        </p:nvSpPr>
        <p:spPr bwMode="auto">
          <a:xfrm>
            <a:off x="5391150" y="5878513"/>
            <a:ext cx="22225" cy="36512"/>
          </a:xfrm>
          <a:custGeom>
            <a:avLst/>
            <a:gdLst>
              <a:gd name="T0" fmla="*/ 2147483646 w 44"/>
              <a:gd name="T1" fmla="*/ 0 h 68"/>
              <a:gd name="T2" fmla="*/ 2147483646 w 44"/>
              <a:gd name="T3" fmla="*/ 2147483646 h 68"/>
              <a:gd name="T4" fmla="*/ 2147483646 w 44"/>
              <a:gd name="T5" fmla="*/ 2147483646 h 68"/>
              <a:gd name="T6" fmla="*/ 2147483646 w 44"/>
              <a:gd name="T7" fmla="*/ 2147483646 h 68"/>
              <a:gd name="T8" fmla="*/ 2147483646 w 44"/>
              <a:gd name="T9" fmla="*/ 2147483646 h 68"/>
              <a:gd name="T10" fmla="*/ 2147483646 w 44"/>
              <a:gd name="T11" fmla="*/ 2147483646 h 68"/>
              <a:gd name="T12" fmla="*/ 2147483646 w 44"/>
              <a:gd name="T13" fmla="*/ 2147483646 h 68"/>
              <a:gd name="T14" fmla="*/ 0 w 44"/>
              <a:gd name="T15" fmla="*/ 2147483646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68">
                <a:moveTo>
                  <a:pt x="33" y="0"/>
                </a:moveTo>
                <a:lnTo>
                  <a:pt x="39" y="8"/>
                </a:lnTo>
                <a:lnTo>
                  <a:pt x="44" y="19"/>
                </a:lnTo>
                <a:lnTo>
                  <a:pt x="40" y="31"/>
                </a:lnTo>
                <a:lnTo>
                  <a:pt x="35" y="44"/>
                </a:lnTo>
                <a:lnTo>
                  <a:pt x="23" y="57"/>
                </a:lnTo>
                <a:lnTo>
                  <a:pt x="11" y="64"/>
                </a:lnTo>
                <a:lnTo>
                  <a:pt x="0" y="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5" name="Freeform 1335"/>
          <p:cNvSpPr>
            <a:spLocks/>
          </p:cNvSpPr>
          <p:nvPr/>
        </p:nvSpPr>
        <p:spPr bwMode="auto">
          <a:xfrm>
            <a:off x="5441950" y="5902325"/>
            <a:ext cx="26988" cy="22225"/>
          </a:xfrm>
          <a:custGeom>
            <a:avLst/>
            <a:gdLst>
              <a:gd name="T0" fmla="*/ 0 w 50"/>
              <a:gd name="T1" fmla="*/ 0 h 43"/>
              <a:gd name="T2" fmla="*/ 2147483646 w 50"/>
              <a:gd name="T3" fmla="*/ 2147483646 h 43"/>
              <a:gd name="T4" fmla="*/ 2147483646 w 50"/>
              <a:gd name="T5" fmla="*/ 2147483646 h 43"/>
              <a:gd name="T6" fmla="*/ 2147483646 w 50"/>
              <a:gd name="T7" fmla="*/ 2147483646 h 43"/>
              <a:gd name="T8" fmla="*/ 2147483646 w 50"/>
              <a:gd name="T9" fmla="*/ 2147483646 h 43"/>
              <a:gd name="T10" fmla="*/ 2147483646 w 50"/>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3">
                <a:moveTo>
                  <a:pt x="0" y="0"/>
                </a:moveTo>
                <a:lnTo>
                  <a:pt x="13" y="4"/>
                </a:lnTo>
                <a:lnTo>
                  <a:pt x="23" y="12"/>
                </a:lnTo>
                <a:lnTo>
                  <a:pt x="36" y="24"/>
                </a:lnTo>
                <a:lnTo>
                  <a:pt x="48" y="38"/>
                </a:lnTo>
                <a:lnTo>
                  <a:pt x="50"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6" name="Freeform 1336"/>
          <p:cNvSpPr>
            <a:spLocks/>
          </p:cNvSpPr>
          <p:nvPr/>
        </p:nvSpPr>
        <p:spPr bwMode="auto">
          <a:xfrm>
            <a:off x="5454650" y="5892800"/>
            <a:ext cx="26988" cy="22225"/>
          </a:xfrm>
          <a:custGeom>
            <a:avLst/>
            <a:gdLst>
              <a:gd name="T0" fmla="*/ 2147483646 w 51"/>
              <a:gd name="T1" fmla="*/ 2147483646 h 44"/>
              <a:gd name="T2" fmla="*/ 2147483646 w 51"/>
              <a:gd name="T3" fmla="*/ 2147483646 h 44"/>
              <a:gd name="T4" fmla="*/ 2147483646 w 51"/>
              <a:gd name="T5" fmla="*/ 2147483646 h 44"/>
              <a:gd name="T6" fmla="*/ 2147483646 w 51"/>
              <a:gd name="T7" fmla="*/ 2147483646 h 44"/>
              <a:gd name="T8" fmla="*/ 2147483646 w 51"/>
              <a:gd name="T9" fmla="*/ 2147483646 h 44"/>
              <a:gd name="T10" fmla="*/ 0 w 51"/>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4">
                <a:moveTo>
                  <a:pt x="51" y="44"/>
                </a:moveTo>
                <a:lnTo>
                  <a:pt x="49" y="39"/>
                </a:lnTo>
                <a:lnTo>
                  <a:pt x="37" y="24"/>
                </a:lnTo>
                <a:lnTo>
                  <a:pt x="25" y="14"/>
                </a:lnTo>
                <a:lnTo>
                  <a:pt x="13"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7" name="Freeform 1337"/>
          <p:cNvSpPr>
            <a:spLocks/>
          </p:cNvSpPr>
          <p:nvPr/>
        </p:nvSpPr>
        <p:spPr bwMode="auto">
          <a:xfrm>
            <a:off x="5492750" y="5908675"/>
            <a:ext cx="50800" cy="65088"/>
          </a:xfrm>
          <a:custGeom>
            <a:avLst/>
            <a:gdLst>
              <a:gd name="T0" fmla="*/ 0 w 96"/>
              <a:gd name="T1" fmla="*/ 0 h 122"/>
              <a:gd name="T2" fmla="*/ 2147483646 w 96"/>
              <a:gd name="T3" fmla="*/ 2147483646 h 122"/>
              <a:gd name="T4" fmla="*/ 2147483646 w 96"/>
              <a:gd name="T5" fmla="*/ 2147483646 h 122"/>
              <a:gd name="T6" fmla="*/ 2147483646 w 96"/>
              <a:gd name="T7" fmla="*/ 2147483646 h 122"/>
              <a:gd name="T8" fmla="*/ 2147483646 w 96"/>
              <a:gd name="T9" fmla="*/ 2147483646 h 122"/>
              <a:gd name="T10" fmla="*/ 2147483646 w 96"/>
              <a:gd name="T11" fmla="*/ 2147483646 h 122"/>
              <a:gd name="T12" fmla="*/ 2147483646 w 96"/>
              <a:gd name="T13" fmla="*/ 2147483646 h 122"/>
              <a:gd name="T14" fmla="*/ 2147483646 w 96"/>
              <a:gd name="T15" fmla="*/ 2147483646 h 122"/>
              <a:gd name="T16" fmla="*/ 2147483646 w 96"/>
              <a:gd name="T17" fmla="*/ 2147483646 h 122"/>
              <a:gd name="T18" fmla="*/ 2147483646 w 96"/>
              <a:gd name="T19" fmla="*/ 2147483646 h 122"/>
              <a:gd name="T20" fmla="*/ 2147483646 w 96"/>
              <a:gd name="T21" fmla="*/ 2147483646 h 122"/>
              <a:gd name="T22" fmla="*/ 2147483646 w 96"/>
              <a:gd name="T23" fmla="*/ 2147483646 h 122"/>
              <a:gd name="T24" fmla="*/ 2147483646 w 96"/>
              <a:gd name="T25" fmla="*/ 2147483646 h 122"/>
              <a:gd name="T26" fmla="*/ 2147483646 w 96"/>
              <a:gd name="T27" fmla="*/ 2147483646 h 122"/>
              <a:gd name="T28" fmla="*/ 2147483646 w 96"/>
              <a:gd name="T29" fmla="*/ 214748364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22">
                <a:moveTo>
                  <a:pt x="0" y="0"/>
                </a:moveTo>
                <a:lnTo>
                  <a:pt x="7" y="2"/>
                </a:lnTo>
                <a:lnTo>
                  <a:pt x="19" y="9"/>
                </a:lnTo>
                <a:lnTo>
                  <a:pt x="32" y="20"/>
                </a:lnTo>
                <a:lnTo>
                  <a:pt x="44" y="34"/>
                </a:lnTo>
                <a:lnTo>
                  <a:pt x="50" y="45"/>
                </a:lnTo>
                <a:lnTo>
                  <a:pt x="51" y="56"/>
                </a:lnTo>
                <a:lnTo>
                  <a:pt x="48" y="58"/>
                </a:lnTo>
                <a:lnTo>
                  <a:pt x="54" y="61"/>
                </a:lnTo>
                <a:lnTo>
                  <a:pt x="63" y="68"/>
                </a:lnTo>
                <a:lnTo>
                  <a:pt x="76" y="81"/>
                </a:lnTo>
                <a:lnTo>
                  <a:pt x="89" y="94"/>
                </a:lnTo>
                <a:lnTo>
                  <a:pt x="93" y="105"/>
                </a:lnTo>
                <a:lnTo>
                  <a:pt x="96" y="116"/>
                </a:lnTo>
                <a:lnTo>
                  <a:pt x="91" y="1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8" name="Freeform 1338"/>
          <p:cNvSpPr>
            <a:spLocks/>
          </p:cNvSpPr>
          <p:nvPr/>
        </p:nvSpPr>
        <p:spPr bwMode="auto">
          <a:xfrm>
            <a:off x="5508625" y="5946775"/>
            <a:ext cx="23813" cy="25400"/>
          </a:xfrm>
          <a:custGeom>
            <a:avLst/>
            <a:gdLst>
              <a:gd name="T0" fmla="*/ 2147483646 w 44"/>
              <a:gd name="T1" fmla="*/ 2147483646 h 48"/>
              <a:gd name="T2" fmla="*/ 2147483646 w 44"/>
              <a:gd name="T3" fmla="*/ 2147483646 h 48"/>
              <a:gd name="T4" fmla="*/ 2147483646 w 44"/>
              <a:gd name="T5" fmla="*/ 2147483646 h 48"/>
              <a:gd name="T6" fmla="*/ 2147483646 w 44"/>
              <a:gd name="T7" fmla="*/ 2147483646 h 48"/>
              <a:gd name="T8" fmla="*/ 2147483646 w 44"/>
              <a:gd name="T9" fmla="*/ 2147483646 h 48"/>
              <a:gd name="T10" fmla="*/ 0 w 44"/>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8">
                <a:moveTo>
                  <a:pt x="44" y="48"/>
                </a:moveTo>
                <a:lnTo>
                  <a:pt x="39" y="36"/>
                </a:lnTo>
                <a:lnTo>
                  <a:pt x="29" y="22"/>
                </a:lnTo>
                <a:lnTo>
                  <a:pt x="15" y="11"/>
                </a:lnTo>
                <a:lnTo>
                  <a:pt x="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79" name="Freeform 1339"/>
          <p:cNvSpPr>
            <a:spLocks/>
          </p:cNvSpPr>
          <p:nvPr/>
        </p:nvSpPr>
        <p:spPr bwMode="auto">
          <a:xfrm>
            <a:off x="5530850" y="5972175"/>
            <a:ext cx="1588" cy="7938"/>
          </a:xfrm>
          <a:custGeom>
            <a:avLst/>
            <a:gdLst>
              <a:gd name="T0" fmla="*/ 2147483646 w 2"/>
              <a:gd name="T1" fmla="*/ 0 h 16"/>
              <a:gd name="T2" fmla="*/ 2147483646 w 2"/>
              <a:gd name="T3" fmla="*/ 2147483646 h 16"/>
              <a:gd name="T4" fmla="*/ 0 w 2"/>
              <a:gd name="T5" fmla="*/ 2147483646 h 16"/>
              <a:gd name="T6" fmla="*/ 0 60000 65536"/>
              <a:gd name="T7" fmla="*/ 0 60000 65536"/>
              <a:gd name="T8" fmla="*/ 0 60000 65536"/>
            </a:gdLst>
            <a:ahLst/>
            <a:cxnLst>
              <a:cxn ang="T6">
                <a:pos x="T0" y="T1"/>
              </a:cxn>
              <a:cxn ang="T7">
                <a:pos x="T2" y="T3"/>
              </a:cxn>
              <a:cxn ang="T8">
                <a:pos x="T4" y="T5"/>
              </a:cxn>
            </a:cxnLst>
            <a:rect l="0" t="0" r="r" b="b"/>
            <a:pathLst>
              <a:path w="2" h="16">
                <a:moveTo>
                  <a:pt x="1" y="0"/>
                </a:moveTo>
                <a:lnTo>
                  <a:pt x="2" y="11"/>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0" name="Freeform 1340"/>
          <p:cNvSpPr>
            <a:spLocks/>
          </p:cNvSpPr>
          <p:nvPr/>
        </p:nvSpPr>
        <p:spPr bwMode="auto">
          <a:xfrm>
            <a:off x="5483225" y="6008688"/>
            <a:ext cx="3175" cy="7937"/>
          </a:xfrm>
          <a:custGeom>
            <a:avLst/>
            <a:gdLst>
              <a:gd name="T0" fmla="*/ 2147483646 w 4"/>
              <a:gd name="T1" fmla="*/ 0 h 17"/>
              <a:gd name="T2" fmla="*/ 2147483646 w 4"/>
              <a:gd name="T3" fmla="*/ 2147483646 h 17"/>
              <a:gd name="T4" fmla="*/ 0 w 4"/>
              <a:gd name="T5" fmla="*/ 2147483646 h 17"/>
              <a:gd name="T6" fmla="*/ 0 60000 65536"/>
              <a:gd name="T7" fmla="*/ 0 60000 65536"/>
              <a:gd name="T8" fmla="*/ 0 60000 65536"/>
            </a:gdLst>
            <a:ahLst/>
            <a:cxnLst>
              <a:cxn ang="T6">
                <a:pos x="T0" y="T1"/>
              </a:cxn>
              <a:cxn ang="T7">
                <a:pos x="T2" y="T3"/>
              </a:cxn>
              <a:cxn ang="T8">
                <a:pos x="T4" y="T5"/>
              </a:cxn>
            </a:cxnLst>
            <a:rect l="0" t="0" r="r" b="b"/>
            <a:pathLst>
              <a:path w="4" h="17">
                <a:moveTo>
                  <a:pt x="2" y="0"/>
                </a:moveTo>
                <a:lnTo>
                  <a:pt x="4" y="11"/>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1" name="Freeform 1341"/>
          <p:cNvSpPr>
            <a:spLocks/>
          </p:cNvSpPr>
          <p:nvPr/>
        </p:nvSpPr>
        <p:spPr bwMode="auto">
          <a:xfrm>
            <a:off x="5462588" y="5983288"/>
            <a:ext cx="22225" cy="25400"/>
          </a:xfrm>
          <a:custGeom>
            <a:avLst/>
            <a:gdLst>
              <a:gd name="T0" fmla="*/ 2147483646 w 43"/>
              <a:gd name="T1" fmla="*/ 2147483646 h 46"/>
              <a:gd name="T2" fmla="*/ 2147483646 w 43"/>
              <a:gd name="T3" fmla="*/ 2147483646 h 46"/>
              <a:gd name="T4" fmla="*/ 2147483646 w 43"/>
              <a:gd name="T5" fmla="*/ 2147483646 h 46"/>
              <a:gd name="T6" fmla="*/ 2147483646 w 43"/>
              <a:gd name="T7" fmla="*/ 2147483646 h 46"/>
              <a:gd name="T8" fmla="*/ 2147483646 w 43"/>
              <a:gd name="T9" fmla="*/ 0 h 46"/>
              <a:gd name="T10" fmla="*/ 0 w 43"/>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6">
                <a:moveTo>
                  <a:pt x="43" y="46"/>
                </a:moveTo>
                <a:lnTo>
                  <a:pt x="37" y="33"/>
                </a:lnTo>
                <a:lnTo>
                  <a:pt x="26" y="20"/>
                </a:lnTo>
                <a:lnTo>
                  <a:pt x="13" y="8"/>
                </a:lnTo>
                <a:lnTo>
                  <a:pt x="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2" name="Freeform 1342"/>
          <p:cNvSpPr>
            <a:spLocks/>
          </p:cNvSpPr>
          <p:nvPr/>
        </p:nvSpPr>
        <p:spPr bwMode="auto">
          <a:xfrm>
            <a:off x="5380038" y="5980113"/>
            <a:ext cx="36512" cy="38100"/>
          </a:xfrm>
          <a:custGeom>
            <a:avLst/>
            <a:gdLst>
              <a:gd name="T0" fmla="*/ 2147483646 w 68"/>
              <a:gd name="T1" fmla="*/ 2147483646 h 70"/>
              <a:gd name="T2" fmla="*/ 2147483646 w 68"/>
              <a:gd name="T3" fmla="*/ 2147483646 h 70"/>
              <a:gd name="T4" fmla="*/ 2147483646 w 68"/>
              <a:gd name="T5" fmla="*/ 2147483646 h 70"/>
              <a:gd name="T6" fmla="*/ 2147483646 w 68"/>
              <a:gd name="T7" fmla="*/ 0 h 70"/>
              <a:gd name="T8" fmla="*/ 2147483646 w 68"/>
              <a:gd name="T9" fmla="*/ 2147483646 h 70"/>
              <a:gd name="T10" fmla="*/ 2147483646 w 68"/>
              <a:gd name="T11" fmla="*/ 2147483646 h 70"/>
              <a:gd name="T12" fmla="*/ 2147483646 w 68"/>
              <a:gd name="T13" fmla="*/ 2147483646 h 70"/>
              <a:gd name="T14" fmla="*/ 0 w 68"/>
              <a:gd name="T15" fmla="*/ 2147483646 h 70"/>
              <a:gd name="T16" fmla="*/ 2147483646 w 68"/>
              <a:gd name="T17" fmla="*/ 2147483646 h 70"/>
              <a:gd name="T18" fmla="*/ 2147483646 w 68"/>
              <a:gd name="T19" fmla="*/ 2147483646 h 70"/>
              <a:gd name="T20" fmla="*/ 2147483646 w 68"/>
              <a:gd name="T21" fmla="*/ 2147483646 h 70"/>
              <a:gd name="T22" fmla="*/ 2147483646 w 68"/>
              <a:gd name="T23" fmla="*/ 2147483646 h 70"/>
              <a:gd name="T24" fmla="*/ 2147483646 w 68"/>
              <a:gd name="T25" fmla="*/ 2147483646 h 70"/>
              <a:gd name="T26" fmla="*/ 2147483646 w 68"/>
              <a:gd name="T27" fmla="*/ 2147483646 h 70"/>
              <a:gd name="T28" fmla="*/ 2147483646 w 68"/>
              <a:gd name="T29" fmla="*/ 2147483646 h 70"/>
              <a:gd name="T30" fmla="*/ 2147483646 w 68"/>
              <a:gd name="T31" fmla="*/ 2147483646 h 70"/>
              <a:gd name="T32" fmla="*/ 2147483646 w 68"/>
              <a:gd name="T33" fmla="*/ 2147483646 h 70"/>
              <a:gd name="T34" fmla="*/ 2147483646 w 68"/>
              <a:gd name="T35" fmla="*/ 2147483646 h 70"/>
              <a:gd name="T36" fmla="*/ 2147483646 w 68"/>
              <a:gd name="T37" fmla="*/ 2147483646 h 70"/>
              <a:gd name="T38" fmla="*/ 2147483646 w 68"/>
              <a:gd name="T39" fmla="*/ 2147483646 h 70"/>
              <a:gd name="T40" fmla="*/ 2147483646 w 68"/>
              <a:gd name="T41" fmla="*/ 2147483646 h 70"/>
              <a:gd name="T42" fmla="*/ 2147483646 w 68"/>
              <a:gd name="T43" fmla="*/ 2147483646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70">
                <a:moveTo>
                  <a:pt x="57" y="23"/>
                </a:moveTo>
                <a:lnTo>
                  <a:pt x="42" y="10"/>
                </a:lnTo>
                <a:lnTo>
                  <a:pt x="30" y="2"/>
                </a:lnTo>
                <a:lnTo>
                  <a:pt x="18" y="0"/>
                </a:lnTo>
                <a:lnTo>
                  <a:pt x="12" y="1"/>
                </a:lnTo>
                <a:lnTo>
                  <a:pt x="11" y="4"/>
                </a:lnTo>
                <a:lnTo>
                  <a:pt x="4" y="5"/>
                </a:lnTo>
                <a:lnTo>
                  <a:pt x="0" y="11"/>
                </a:lnTo>
                <a:lnTo>
                  <a:pt x="4" y="23"/>
                </a:lnTo>
                <a:lnTo>
                  <a:pt x="7" y="33"/>
                </a:lnTo>
                <a:lnTo>
                  <a:pt x="21" y="47"/>
                </a:lnTo>
                <a:lnTo>
                  <a:pt x="34" y="58"/>
                </a:lnTo>
                <a:lnTo>
                  <a:pt x="45" y="64"/>
                </a:lnTo>
                <a:lnTo>
                  <a:pt x="58" y="70"/>
                </a:lnTo>
                <a:lnTo>
                  <a:pt x="65" y="69"/>
                </a:lnTo>
                <a:lnTo>
                  <a:pt x="68" y="62"/>
                </a:lnTo>
                <a:lnTo>
                  <a:pt x="66" y="51"/>
                </a:lnTo>
                <a:lnTo>
                  <a:pt x="59" y="39"/>
                </a:lnTo>
                <a:lnTo>
                  <a:pt x="49" y="26"/>
                </a:lnTo>
                <a:lnTo>
                  <a:pt x="34" y="14"/>
                </a:lnTo>
                <a:lnTo>
                  <a:pt x="23" y="6"/>
                </a:lnTo>
                <a:lnTo>
                  <a:pt x="1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3" name="Freeform 1343"/>
          <p:cNvSpPr>
            <a:spLocks/>
          </p:cNvSpPr>
          <p:nvPr/>
        </p:nvSpPr>
        <p:spPr bwMode="auto">
          <a:xfrm>
            <a:off x="5345113" y="5965825"/>
            <a:ext cx="34925" cy="38100"/>
          </a:xfrm>
          <a:custGeom>
            <a:avLst/>
            <a:gdLst>
              <a:gd name="T0" fmla="*/ 2147483646 w 66"/>
              <a:gd name="T1" fmla="*/ 2147483646 h 71"/>
              <a:gd name="T2" fmla="*/ 2147483646 w 66"/>
              <a:gd name="T3" fmla="*/ 2147483646 h 71"/>
              <a:gd name="T4" fmla="*/ 2147483646 w 66"/>
              <a:gd name="T5" fmla="*/ 2147483646 h 71"/>
              <a:gd name="T6" fmla="*/ 2147483646 w 66"/>
              <a:gd name="T7" fmla="*/ 2147483646 h 71"/>
              <a:gd name="T8" fmla="*/ 2147483646 w 66"/>
              <a:gd name="T9" fmla="*/ 0 h 71"/>
              <a:gd name="T10" fmla="*/ 2147483646 w 66"/>
              <a:gd name="T11" fmla="*/ 2147483646 h 71"/>
              <a:gd name="T12" fmla="*/ 2147483646 w 66"/>
              <a:gd name="T13" fmla="*/ 2147483646 h 71"/>
              <a:gd name="T14" fmla="*/ 2147483646 w 66"/>
              <a:gd name="T15" fmla="*/ 2147483646 h 71"/>
              <a:gd name="T16" fmla="*/ 2147483646 w 66"/>
              <a:gd name="T17" fmla="*/ 2147483646 h 71"/>
              <a:gd name="T18" fmla="*/ 0 w 66"/>
              <a:gd name="T19" fmla="*/ 2147483646 h 71"/>
              <a:gd name="T20" fmla="*/ 2147483646 w 66"/>
              <a:gd name="T21" fmla="*/ 2147483646 h 71"/>
              <a:gd name="T22" fmla="*/ 2147483646 w 66"/>
              <a:gd name="T23" fmla="*/ 2147483646 h 71"/>
              <a:gd name="T24" fmla="*/ 2147483646 w 66"/>
              <a:gd name="T25" fmla="*/ 2147483646 h 71"/>
              <a:gd name="T26" fmla="*/ 2147483646 w 66"/>
              <a:gd name="T27" fmla="*/ 2147483646 h 71"/>
              <a:gd name="T28" fmla="*/ 2147483646 w 66"/>
              <a:gd name="T29" fmla="*/ 2147483646 h 71"/>
              <a:gd name="T30" fmla="*/ 2147483646 w 66"/>
              <a:gd name="T31" fmla="*/ 2147483646 h 71"/>
              <a:gd name="T32" fmla="*/ 2147483646 w 66"/>
              <a:gd name="T33" fmla="*/ 2147483646 h 71"/>
              <a:gd name="T34" fmla="*/ 2147483646 w 66"/>
              <a:gd name="T35" fmla="*/ 2147483646 h 71"/>
              <a:gd name="T36" fmla="*/ 2147483646 w 66"/>
              <a:gd name="T37" fmla="*/ 2147483646 h 71"/>
              <a:gd name="T38" fmla="*/ 2147483646 w 66"/>
              <a:gd name="T39" fmla="*/ 2147483646 h 71"/>
              <a:gd name="T40" fmla="*/ 2147483646 w 66"/>
              <a:gd name="T41" fmla="*/ 2147483646 h 71"/>
              <a:gd name="T42" fmla="*/ 2147483646 w 66"/>
              <a:gd name="T43" fmla="*/ 2147483646 h 71"/>
              <a:gd name="T44" fmla="*/ 2147483646 w 66"/>
              <a:gd name="T45" fmla="*/ 2147483646 h 71"/>
              <a:gd name="T46" fmla="*/ 2147483646 w 66"/>
              <a:gd name="T47" fmla="*/ 2147483646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 h="71">
                <a:moveTo>
                  <a:pt x="66" y="38"/>
                </a:moveTo>
                <a:lnTo>
                  <a:pt x="54" y="23"/>
                </a:lnTo>
                <a:lnTo>
                  <a:pt x="42" y="12"/>
                </a:lnTo>
                <a:lnTo>
                  <a:pt x="29" y="4"/>
                </a:lnTo>
                <a:lnTo>
                  <a:pt x="16" y="0"/>
                </a:lnTo>
                <a:lnTo>
                  <a:pt x="12" y="1"/>
                </a:lnTo>
                <a:lnTo>
                  <a:pt x="8" y="6"/>
                </a:lnTo>
                <a:lnTo>
                  <a:pt x="8" y="4"/>
                </a:lnTo>
                <a:lnTo>
                  <a:pt x="2" y="6"/>
                </a:lnTo>
                <a:lnTo>
                  <a:pt x="0" y="10"/>
                </a:lnTo>
                <a:lnTo>
                  <a:pt x="2" y="22"/>
                </a:lnTo>
                <a:lnTo>
                  <a:pt x="8" y="33"/>
                </a:lnTo>
                <a:lnTo>
                  <a:pt x="20" y="47"/>
                </a:lnTo>
                <a:lnTo>
                  <a:pt x="33" y="59"/>
                </a:lnTo>
                <a:lnTo>
                  <a:pt x="44" y="66"/>
                </a:lnTo>
                <a:lnTo>
                  <a:pt x="57" y="71"/>
                </a:lnTo>
                <a:lnTo>
                  <a:pt x="61" y="70"/>
                </a:lnTo>
                <a:lnTo>
                  <a:pt x="66" y="65"/>
                </a:lnTo>
                <a:lnTo>
                  <a:pt x="65" y="54"/>
                </a:lnTo>
                <a:lnTo>
                  <a:pt x="57" y="42"/>
                </a:lnTo>
                <a:lnTo>
                  <a:pt x="45" y="29"/>
                </a:lnTo>
                <a:lnTo>
                  <a:pt x="33" y="16"/>
                </a:lnTo>
                <a:lnTo>
                  <a:pt x="20" y="8"/>
                </a:lnTo>
                <a:lnTo>
                  <a:pt x="8"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4" name="Freeform 1344"/>
          <p:cNvSpPr>
            <a:spLocks/>
          </p:cNvSpPr>
          <p:nvPr/>
        </p:nvSpPr>
        <p:spPr bwMode="auto">
          <a:xfrm>
            <a:off x="5364163" y="5986463"/>
            <a:ext cx="33337" cy="49212"/>
          </a:xfrm>
          <a:custGeom>
            <a:avLst/>
            <a:gdLst>
              <a:gd name="T0" fmla="*/ 2147483646 w 63"/>
              <a:gd name="T1" fmla="*/ 0 h 93"/>
              <a:gd name="T2" fmla="*/ 2147483646 w 63"/>
              <a:gd name="T3" fmla="*/ 2147483646 h 93"/>
              <a:gd name="T4" fmla="*/ 2147483646 w 63"/>
              <a:gd name="T5" fmla="*/ 2147483646 h 93"/>
              <a:gd name="T6" fmla="*/ 2147483646 w 63"/>
              <a:gd name="T7" fmla="*/ 2147483646 h 93"/>
              <a:gd name="T8" fmla="*/ 2147483646 w 63"/>
              <a:gd name="T9" fmla="*/ 2147483646 h 93"/>
              <a:gd name="T10" fmla="*/ 2147483646 w 63"/>
              <a:gd name="T11" fmla="*/ 2147483646 h 93"/>
              <a:gd name="T12" fmla="*/ 2147483646 w 63"/>
              <a:gd name="T13" fmla="*/ 2147483646 h 93"/>
              <a:gd name="T14" fmla="*/ 2147483646 w 63"/>
              <a:gd name="T15" fmla="*/ 2147483646 h 93"/>
              <a:gd name="T16" fmla="*/ 2147483646 w 63"/>
              <a:gd name="T17" fmla="*/ 2147483646 h 93"/>
              <a:gd name="T18" fmla="*/ 2147483646 w 63"/>
              <a:gd name="T19" fmla="*/ 2147483646 h 93"/>
              <a:gd name="T20" fmla="*/ 2147483646 w 63"/>
              <a:gd name="T21" fmla="*/ 2147483646 h 93"/>
              <a:gd name="T22" fmla="*/ 2147483646 w 63"/>
              <a:gd name="T23" fmla="*/ 2147483646 h 93"/>
              <a:gd name="T24" fmla="*/ 2147483646 w 63"/>
              <a:gd name="T25" fmla="*/ 2147483646 h 93"/>
              <a:gd name="T26" fmla="*/ 2147483646 w 63"/>
              <a:gd name="T27" fmla="*/ 2147483646 h 93"/>
              <a:gd name="T28" fmla="*/ 2147483646 w 63"/>
              <a:gd name="T29" fmla="*/ 2147483646 h 93"/>
              <a:gd name="T30" fmla="*/ 2147483646 w 63"/>
              <a:gd name="T31" fmla="*/ 2147483646 h 93"/>
              <a:gd name="T32" fmla="*/ 2147483646 w 63"/>
              <a:gd name="T33" fmla="*/ 2147483646 h 93"/>
              <a:gd name="T34" fmla="*/ 2147483646 w 63"/>
              <a:gd name="T35" fmla="*/ 2147483646 h 93"/>
              <a:gd name="T36" fmla="*/ 0 w 63"/>
              <a:gd name="T37" fmla="*/ 2147483646 h 93"/>
              <a:gd name="T38" fmla="*/ 2147483646 w 63"/>
              <a:gd name="T39" fmla="*/ 2147483646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93">
                <a:moveTo>
                  <a:pt x="28" y="0"/>
                </a:moveTo>
                <a:lnTo>
                  <a:pt x="34" y="13"/>
                </a:lnTo>
                <a:lnTo>
                  <a:pt x="35" y="23"/>
                </a:lnTo>
                <a:lnTo>
                  <a:pt x="33" y="27"/>
                </a:lnTo>
                <a:lnTo>
                  <a:pt x="28" y="28"/>
                </a:lnTo>
                <a:lnTo>
                  <a:pt x="27" y="32"/>
                </a:lnTo>
                <a:lnTo>
                  <a:pt x="33" y="37"/>
                </a:lnTo>
                <a:lnTo>
                  <a:pt x="45" y="49"/>
                </a:lnTo>
                <a:lnTo>
                  <a:pt x="55" y="64"/>
                </a:lnTo>
                <a:lnTo>
                  <a:pt x="60" y="76"/>
                </a:lnTo>
                <a:lnTo>
                  <a:pt x="63" y="87"/>
                </a:lnTo>
                <a:lnTo>
                  <a:pt x="59" y="91"/>
                </a:lnTo>
                <a:lnTo>
                  <a:pt x="53" y="93"/>
                </a:lnTo>
                <a:lnTo>
                  <a:pt x="42" y="88"/>
                </a:lnTo>
                <a:lnTo>
                  <a:pt x="30" y="79"/>
                </a:lnTo>
                <a:lnTo>
                  <a:pt x="18" y="67"/>
                </a:lnTo>
                <a:lnTo>
                  <a:pt x="6" y="52"/>
                </a:lnTo>
                <a:lnTo>
                  <a:pt x="1" y="41"/>
                </a:lnTo>
                <a:lnTo>
                  <a:pt x="0" y="28"/>
                </a:lnTo>
                <a:lnTo>
                  <a:pt x="1"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5" name="Line 1345"/>
          <p:cNvSpPr>
            <a:spLocks noChangeShapeType="1"/>
          </p:cNvSpPr>
          <p:nvPr/>
        </p:nvSpPr>
        <p:spPr bwMode="auto">
          <a:xfrm flipH="1" flipV="1">
            <a:off x="5410200" y="5992813"/>
            <a:ext cx="6350"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86" name="Freeform 1346"/>
          <p:cNvSpPr>
            <a:spLocks/>
          </p:cNvSpPr>
          <p:nvPr/>
        </p:nvSpPr>
        <p:spPr bwMode="auto">
          <a:xfrm>
            <a:off x="5402263" y="5999163"/>
            <a:ext cx="36512" cy="50800"/>
          </a:xfrm>
          <a:custGeom>
            <a:avLst/>
            <a:gdLst>
              <a:gd name="T0" fmla="*/ 2147483646 w 71"/>
              <a:gd name="T1" fmla="*/ 0 h 94"/>
              <a:gd name="T2" fmla="*/ 2147483646 w 71"/>
              <a:gd name="T3" fmla="*/ 2147483646 h 94"/>
              <a:gd name="T4" fmla="*/ 2147483646 w 71"/>
              <a:gd name="T5" fmla="*/ 2147483646 h 94"/>
              <a:gd name="T6" fmla="*/ 2147483646 w 71"/>
              <a:gd name="T7" fmla="*/ 2147483646 h 94"/>
              <a:gd name="T8" fmla="*/ 2147483646 w 71"/>
              <a:gd name="T9" fmla="*/ 2147483646 h 94"/>
              <a:gd name="T10" fmla="*/ 2147483646 w 71"/>
              <a:gd name="T11" fmla="*/ 2147483646 h 94"/>
              <a:gd name="T12" fmla="*/ 2147483646 w 71"/>
              <a:gd name="T13" fmla="*/ 2147483646 h 94"/>
              <a:gd name="T14" fmla="*/ 2147483646 w 71"/>
              <a:gd name="T15" fmla="*/ 2147483646 h 94"/>
              <a:gd name="T16" fmla="*/ 2147483646 w 71"/>
              <a:gd name="T17" fmla="*/ 2147483646 h 94"/>
              <a:gd name="T18" fmla="*/ 2147483646 w 71"/>
              <a:gd name="T19" fmla="*/ 2147483646 h 94"/>
              <a:gd name="T20" fmla="*/ 2147483646 w 71"/>
              <a:gd name="T21" fmla="*/ 2147483646 h 94"/>
              <a:gd name="T22" fmla="*/ 2147483646 w 71"/>
              <a:gd name="T23" fmla="*/ 2147483646 h 94"/>
              <a:gd name="T24" fmla="*/ 2147483646 w 71"/>
              <a:gd name="T25" fmla="*/ 2147483646 h 94"/>
              <a:gd name="T26" fmla="*/ 2147483646 w 71"/>
              <a:gd name="T27" fmla="*/ 2147483646 h 94"/>
              <a:gd name="T28" fmla="*/ 2147483646 w 71"/>
              <a:gd name="T29" fmla="*/ 2147483646 h 94"/>
              <a:gd name="T30" fmla="*/ 2147483646 w 71"/>
              <a:gd name="T31" fmla="*/ 2147483646 h 94"/>
              <a:gd name="T32" fmla="*/ 2147483646 w 71"/>
              <a:gd name="T33" fmla="*/ 2147483646 h 94"/>
              <a:gd name="T34" fmla="*/ 2147483646 w 71"/>
              <a:gd name="T35" fmla="*/ 2147483646 h 94"/>
              <a:gd name="T36" fmla="*/ 2147483646 w 71"/>
              <a:gd name="T37" fmla="*/ 2147483646 h 94"/>
              <a:gd name="T38" fmla="*/ 2147483646 w 71"/>
              <a:gd name="T39" fmla="*/ 2147483646 h 94"/>
              <a:gd name="T40" fmla="*/ 2147483646 w 71"/>
              <a:gd name="T41" fmla="*/ 2147483646 h 94"/>
              <a:gd name="T42" fmla="*/ 2147483646 w 71"/>
              <a:gd name="T43" fmla="*/ 2147483646 h 94"/>
              <a:gd name="T44" fmla="*/ 2147483646 w 71"/>
              <a:gd name="T45" fmla="*/ 2147483646 h 94"/>
              <a:gd name="T46" fmla="*/ 2147483646 w 71"/>
              <a:gd name="T47" fmla="*/ 2147483646 h 94"/>
              <a:gd name="T48" fmla="*/ 0 w 71"/>
              <a:gd name="T49" fmla="*/ 2147483646 h 94"/>
              <a:gd name="T50" fmla="*/ 2147483646 w 71"/>
              <a:gd name="T51" fmla="*/ 2147483646 h 94"/>
              <a:gd name="T52" fmla="*/ 2147483646 w 71"/>
              <a:gd name="T53" fmla="*/ 2147483646 h 94"/>
              <a:gd name="T54" fmla="*/ 2147483646 w 71"/>
              <a:gd name="T55" fmla="*/ 2147483646 h 94"/>
              <a:gd name="T56" fmla="*/ 2147483646 w 71"/>
              <a:gd name="T57" fmla="*/ 2147483646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94">
                <a:moveTo>
                  <a:pt x="28" y="0"/>
                </a:moveTo>
                <a:lnTo>
                  <a:pt x="34" y="11"/>
                </a:lnTo>
                <a:lnTo>
                  <a:pt x="37" y="22"/>
                </a:lnTo>
                <a:lnTo>
                  <a:pt x="32" y="26"/>
                </a:lnTo>
                <a:lnTo>
                  <a:pt x="28" y="28"/>
                </a:lnTo>
                <a:lnTo>
                  <a:pt x="30" y="28"/>
                </a:lnTo>
                <a:lnTo>
                  <a:pt x="28" y="27"/>
                </a:lnTo>
                <a:lnTo>
                  <a:pt x="30" y="28"/>
                </a:lnTo>
                <a:lnTo>
                  <a:pt x="41" y="36"/>
                </a:lnTo>
                <a:lnTo>
                  <a:pt x="54" y="48"/>
                </a:lnTo>
                <a:lnTo>
                  <a:pt x="65" y="62"/>
                </a:lnTo>
                <a:lnTo>
                  <a:pt x="70" y="73"/>
                </a:lnTo>
                <a:lnTo>
                  <a:pt x="71" y="85"/>
                </a:lnTo>
                <a:lnTo>
                  <a:pt x="68" y="91"/>
                </a:lnTo>
                <a:lnTo>
                  <a:pt x="61" y="92"/>
                </a:lnTo>
                <a:lnTo>
                  <a:pt x="60" y="94"/>
                </a:lnTo>
                <a:lnTo>
                  <a:pt x="64" y="90"/>
                </a:lnTo>
                <a:lnTo>
                  <a:pt x="61" y="78"/>
                </a:lnTo>
                <a:lnTo>
                  <a:pt x="55" y="67"/>
                </a:lnTo>
                <a:lnTo>
                  <a:pt x="46" y="52"/>
                </a:lnTo>
                <a:lnTo>
                  <a:pt x="32" y="40"/>
                </a:lnTo>
                <a:lnTo>
                  <a:pt x="23" y="34"/>
                </a:lnTo>
                <a:lnTo>
                  <a:pt x="9" y="28"/>
                </a:lnTo>
                <a:lnTo>
                  <a:pt x="2" y="29"/>
                </a:lnTo>
                <a:lnTo>
                  <a:pt x="0" y="35"/>
                </a:lnTo>
                <a:lnTo>
                  <a:pt x="1" y="47"/>
                </a:lnTo>
                <a:lnTo>
                  <a:pt x="5" y="59"/>
                </a:lnTo>
                <a:lnTo>
                  <a:pt x="17" y="72"/>
                </a:lnTo>
                <a:lnTo>
                  <a:pt x="28" y="8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7" name="Line 1347"/>
          <p:cNvSpPr>
            <a:spLocks noChangeShapeType="1"/>
          </p:cNvSpPr>
          <p:nvPr/>
        </p:nvSpPr>
        <p:spPr bwMode="auto">
          <a:xfrm>
            <a:off x="5432425" y="60499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88" name="Freeform 1348"/>
          <p:cNvSpPr>
            <a:spLocks/>
          </p:cNvSpPr>
          <p:nvPr/>
        </p:nvSpPr>
        <p:spPr bwMode="auto">
          <a:xfrm>
            <a:off x="5449888" y="5959475"/>
            <a:ext cx="12700" cy="20638"/>
          </a:xfrm>
          <a:custGeom>
            <a:avLst/>
            <a:gdLst>
              <a:gd name="T0" fmla="*/ 2147483646 w 24"/>
              <a:gd name="T1" fmla="*/ 2147483646 h 38"/>
              <a:gd name="T2" fmla="*/ 2147483646 w 24"/>
              <a:gd name="T3" fmla="*/ 2147483646 h 38"/>
              <a:gd name="T4" fmla="*/ 2147483646 w 24"/>
              <a:gd name="T5" fmla="*/ 2147483646 h 38"/>
              <a:gd name="T6" fmla="*/ 2147483646 w 24"/>
              <a:gd name="T7" fmla="*/ 2147483646 h 38"/>
              <a:gd name="T8" fmla="*/ 0 w 24"/>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8">
                <a:moveTo>
                  <a:pt x="24" y="38"/>
                </a:moveTo>
                <a:lnTo>
                  <a:pt x="23" y="33"/>
                </a:lnTo>
                <a:lnTo>
                  <a:pt x="17" y="20"/>
                </a:lnTo>
                <a:lnTo>
                  <a:pt x="6" y="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89" name="Freeform 1349"/>
          <p:cNvSpPr>
            <a:spLocks/>
          </p:cNvSpPr>
          <p:nvPr/>
        </p:nvSpPr>
        <p:spPr bwMode="auto">
          <a:xfrm>
            <a:off x="5414963" y="5949950"/>
            <a:ext cx="7937" cy="9525"/>
          </a:xfrm>
          <a:custGeom>
            <a:avLst/>
            <a:gdLst>
              <a:gd name="T0" fmla="*/ 2147483646 w 15"/>
              <a:gd name="T1" fmla="*/ 2147483646 h 17"/>
              <a:gd name="T2" fmla="*/ 2147483646 w 15"/>
              <a:gd name="T3" fmla="*/ 2147483646 h 17"/>
              <a:gd name="T4" fmla="*/ 2147483646 w 15"/>
              <a:gd name="T5" fmla="*/ 2147483646 h 17"/>
              <a:gd name="T6" fmla="*/ 0 w 1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7">
                <a:moveTo>
                  <a:pt x="15" y="17"/>
                </a:moveTo>
                <a:lnTo>
                  <a:pt x="13" y="14"/>
                </a:lnTo>
                <a:lnTo>
                  <a:pt x="1"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0" name="Line 1350"/>
          <p:cNvSpPr>
            <a:spLocks noChangeShapeType="1"/>
          </p:cNvSpPr>
          <p:nvPr/>
        </p:nvSpPr>
        <p:spPr bwMode="auto">
          <a:xfrm>
            <a:off x="5387975" y="59404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491" name="Freeform 1351"/>
          <p:cNvSpPr>
            <a:spLocks/>
          </p:cNvSpPr>
          <p:nvPr/>
        </p:nvSpPr>
        <p:spPr bwMode="auto">
          <a:xfrm>
            <a:off x="5380038" y="5867400"/>
            <a:ext cx="9525" cy="30163"/>
          </a:xfrm>
          <a:custGeom>
            <a:avLst/>
            <a:gdLst>
              <a:gd name="T0" fmla="*/ 0 w 19"/>
              <a:gd name="T1" fmla="*/ 2147483646 h 56"/>
              <a:gd name="T2" fmla="*/ 2147483646 w 19"/>
              <a:gd name="T3" fmla="*/ 2147483646 h 56"/>
              <a:gd name="T4" fmla="*/ 2147483646 w 19"/>
              <a:gd name="T5" fmla="*/ 2147483646 h 56"/>
              <a:gd name="T6" fmla="*/ 2147483646 w 19"/>
              <a:gd name="T7" fmla="*/ 2147483646 h 56"/>
              <a:gd name="T8" fmla="*/ 2147483646 w 19"/>
              <a:gd name="T9" fmla="*/ 2147483646 h 56"/>
              <a:gd name="T10" fmla="*/ 2147483646 w 1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56">
                <a:moveTo>
                  <a:pt x="0" y="56"/>
                </a:moveTo>
                <a:lnTo>
                  <a:pt x="8" y="44"/>
                </a:lnTo>
                <a:lnTo>
                  <a:pt x="16" y="30"/>
                </a:lnTo>
                <a:lnTo>
                  <a:pt x="19" y="19"/>
                </a:lnTo>
                <a:lnTo>
                  <a:pt x="16" y="8"/>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2" name="Freeform 1352"/>
          <p:cNvSpPr>
            <a:spLocks/>
          </p:cNvSpPr>
          <p:nvPr/>
        </p:nvSpPr>
        <p:spPr bwMode="auto">
          <a:xfrm>
            <a:off x="5394325" y="5837238"/>
            <a:ext cx="22225" cy="31750"/>
          </a:xfrm>
          <a:custGeom>
            <a:avLst/>
            <a:gdLst>
              <a:gd name="T0" fmla="*/ 0 w 43"/>
              <a:gd name="T1" fmla="*/ 2147483646 h 62"/>
              <a:gd name="T2" fmla="*/ 2147483646 w 43"/>
              <a:gd name="T3" fmla="*/ 2147483646 h 62"/>
              <a:gd name="T4" fmla="*/ 2147483646 w 43"/>
              <a:gd name="T5" fmla="*/ 2147483646 h 62"/>
              <a:gd name="T6" fmla="*/ 2147483646 w 43"/>
              <a:gd name="T7" fmla="*/ 2147483646 h 62"/>
              <a:gd name="T8" fmla="*/ 2147483646 w 43"/>
              <a:gd name="T9" fmla="*/ 2147483646 h 62"/>
              <a:gd name="T10" fmla="*/ 2147483646 w 43"/>
              <a:gd name="T11" fmla="*/ 2147483646 h 62"/>
              <a:gd name="T12" fmla="*/ 2147483646 w 43"/>
              <a:gd name="T13" fmla="*/ 2147483646 h 62"/>
              <a:gd name="T14" fmla="*/ 2147483646 w 43"/>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62">
                <a:moveTo>
                  <a:pt x="0" y="62"/>
                </a:moveTo>
                <a:lnTo>
                  <a:pt x="12" y="57"/>
                </a:lnTo>
                <a:lnTo>
                  <a:pt x="24" y="51"/>
                </a:lnTo>
                <a:lnTo>
                  <a:pt x="33" y="39"/>
                </a:lnTo>
                <a:lnTo>
                  <a:pt x="40" y="23"/>
                </a:lnTo>
                <a:lnTo>
                  <a:pt x="43" y="13"/>
                </a:lnTo>
                <a:lnTo>
                  <a:pt x="40" y="1"/>
                </a:lnTo>
                <a:lnTo>
                  <a:pt x="3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3" name="Freeform 1353"/>
          <p:cNvSpPr>
            <a:spLocks/>
          </p:cNvSpPr>
          <p:nvPr/>
        </p:nvSpPr>
        <p:spPr bwMode="auto">
          <a:xfrm>
            <a:off x="5394325" y="5822950"/>
            <a:ext cx="1588" cy="12700"/>
          </a:xfrm>
          <a:custGeom>
            <a:avLst/>
            <a:gdLst>
              <a:gd name="T0" fmla="*/ 0 w 2"/>
              <a:gd name="T1" fmla="*/ 2147483646 h 22"/>
              <a:gd name="T2" fmla="*/ 2147483646 w 2"/>
              <a:gd name="T3" fmla="*/ 2147483646 h 22"/>
              <a:gd name="T4" fmla="*/ 0 w 2"/>
              <a:gd name="T5" fmla="*/ 0 h 22"/>
              <a:gd name="T6" fmla="*/ 0 60000 65536"/>
              <a:gd name="T7" fmla="*/ 0 60000 65536"/>
              <a:gd name="T8" fmla="*/ 0 60000 65536"/>
            </a:gdLst>
            <a:ahLst/>
            <a:cxnLst>
              <a:cxn ang="T6">
                <a:pos x="T0" y="T1"/>
              </a:cxn>
              <a:cxn ang="T7">
                <a:pos x="T2" y="T3"/>
              </a:cxn>
              <a:cxn ang="T8">
                <a:pos x="T4" y="T5"/>
              </a:cxn>
            </a:cxnLst>
            <a:rect l="0" t="0" r="r" b="b"/>
            <a:pathLst>
              <a:path w="2" h="22">
                <a:moveTo>
                  <a:pt x="0" y="22"/>
                </a:moveTo>
                <a:lnTo>
                  <a:pt x="2"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4" name="Freeform 1354"/>
          <p:cNvSpPr>
            <a:spLocks/>
          </p:cNvSpPr>
          <p:nvPr/>
        </p:nvSpPr>
        <p:spPr bwMode="auto">
          <a:xfrm>
            <a:off x="5340350" y="5835650"/>
            <a:ext cx="53975" cy="52388"/>
          </a:xfrm>
          <a:custGeom>
            <a:avLst/>
            <a:gdLst>
              <a:gd name="T0" fmla="*/ 2147483646 w 102"/>
              <a:gd name="T1" fmla="*/ 0 h 101"/>
              <a:gd name="T2" fmla="*/ 2147483646 w 102"/>
              <a:gd name="T3" fmla="*/ 2147483646 h 101"/>
              <a:gd name="T4" fmla="*/ 2147483646 w 102"/>
              <a:gd name="T5" fmla="*/ 2147483646 h 101"/>
              <a:gd name="T6" fmla="*/ 2147483646 w 102"/>
              <a:gd name="T7" fmla="*/ 2147483646 h 101"/>
              <a:gd name="T8" fmla="*/ 2147483646 w 102"/>
              <a:gd name="T9" fmla="*/ 2147483646 h 101"/>
              <a:gd name="T10" fmla="*/ 2147483646 w 102"/>
              <a:gd name="T11" fmla="*/ 2147483646 h 101"/>
              <a:gd name="T12" fmla="*/ 2147483646 w 102"/>
              <a:gd name="T13" fmla="*/ 2147483646 h 101"/>
              <a:gd name="T14" fmla="*/ 2147483646 w 102"/>
              <a:gd name="T15" fmla="*/ 2147483646 h 101"/>
              <a:gd name="T16" fmla="*/ 2147483646 w 102"/>
              <a:gd name="T17" fmla="*/ 2147483646 h 101"/>
              <a:gd name="T18" fmla="*/ 2147483646 w 102"/>
              <a:gd name="T19" fmla="*/ 2147483646 h 101"/>
              <a:gd name="T20" fmla="*/ 2147483646 w 102"/>
              <a:gd name="T21" fmla="*/ 2147483646 h 101"/>
              <a:gd name="T22" fmla="*/ 2147483646 w 102"/>
              <a:gd name="T23" fmla="*/ 2147483646 h 101"/>
              <a:gd name="T24" fmla="*/ 2147483646 w 102"/>
              <a:gd name="T25" fmla="*/ 2147483646 h 101"/>
              <a:gd name="T26" fmla="*/ 2147483646 w 102"/>
              <a:gd name="T27" fmla="*/ 2147483646 h 101"/>
              <a:gd name="T28" fmla="*/ 2147483646 w 102"/>
              <a:gd name="T29" fmla="*/ 2147483646 h 101"/>
              <a:gd name="T30" fmla="*/ 2147483646 w 102"/>
              <a:gd name="T31" fmla="*/ 2147483646 h 101"/>
              <a:gd name="T32" fmla="*/ 0 w 102"/>
              <a:gd name="T33" fmla="*/ 2147483646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1">
                <a:moveTo>
                  <a:pt x="102" y="0"/>
                </a:moveTo>
                <a:lnTo>
                  <a:pt x="94" y="14"/>
                </a:lnTo>
                <a:lnTo>
                  <a:pt x="83" y="25"/>
                </a:lnTo>
                <a:lnTo>
                  <a:pt x="74" y="33"/>
                </a:lnTo>
                <a:lnTo>
                  <a:pt x="60" y="37"/>
                </a:lnTo>
                <a:lnTo>
                  <a:pt x="52" y="35"/>
                </a:lnTo>
                <a:lnTo>
                  <a:pt x="51" y="33"/>
                </a:lnTo>
                <a:lnTo>
                  <a:pt x="48" y="38"/>
                </a:lnTo>
                <a:lnTo>
                  <a:pt x="51" y="42"/>
                </a:lnTo>
                <a:lnTo>
                  <a:pt x="53" y="52"/>
                </a:lnTo>
                <a:lnTo>
                  <a:pt x="52" y="63"/>
                </a:lnTo>
                <a:lnTo>
                  <a:pt x="46" y="77"/>
                </a:lnTo>
                <a:lnTo>
                  <a:pt x="34" y="90"/>
                </a:lnTo>
                <a:lnTo>
                  <a:pt x="23" y="96"/>
                </a:lnTo>
                <a:lnTo>
                  <a:pt x="10" y="101"/>
                </a:lnTo>
                <a:lnTo>
                  <a:pt x="1" y="100"/>
                </a:lnTo>
                <a:lnTo>
                  <a:pt x="0" y="9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5" name="Freeform 1355"/>
          <p:cNvSpPr>
            <a:spLocks/>
          </p:cNvSpPr>
          <p:nvPr/>
        </p:nvSpPr>
        <p:spPr bwMode="auto">
          <a:xfrm>
            <a:off x="5338763" y="5816600"/>
            <a:ext cx="41275" cy="61913"/>
          </a:xfrm>
          <a:custGeom>
            <a:avLst/>
            <a:gdLst>
              <a:gd name="T0" fmla="*/ 0 w 78"/>
              <a:gd name="T1" fmla="*/ 2147483646 h 117"/>
              <a:gd name="T2" fmla="*/ 2147483646 w 78"/>
              <a:gd name="T3" fmla="*/ 2147483646 h 117"/>
              <a:gd name="T4" fmla="*/ 2147483646 w 78"/>
              <a:gd name="T5" fmla="*/ 2147483646 h 117"/>
              <a:gd name="T6" fmla="*/ 2147483646 w 78"/>
              <a:gd name="T7" fmla="*/ 2147483646 h 117"/>
              <a:gd name="T8" fmla="*/ 2147483646 w 78"/>
              <a:gd name="T9" fmla="*/ 2147483646 h 117"/>
              <a:gd name="T10" fmla="*/ 2147483646 w 78"/>
              <a:gd name="T11" fmla="*/ 2147483646 h 117"/>
              <a:gd name="T12" fmla="*/ 2147483646 w 78"/>
              <a:gd name="T13" fmla="*/ 2147483646 h 117"/>
              <a:gd name="T14" fmla="*/ 2147483646 w 78"/>
              <a:gd name="T15" fmla="*/ 2147483646 h 117"/>
              <a:gd name="T16" fmla="*/ 2147483646 w 78"/>
              <a:gd name="T17" fmla="*/ 2147483646 h 117"/>
              <a:gd name="T18" fmla="*/ 2147483646 w 78"/>
              <a:gd name="T19" fmla="*/ 2147483646 h 117"/>
              <a:gd name="T20" fmla="*/ 2147483646 w 78"/>
              <a:gd name="T21" fmla="*/ 2147483646 h 117"/>
              <a:gd name="T22" fmla="*/ 2147483646 w 78"/>
              <a:gd name="T23" fmla="*/ 2147483646 h 117"/>
              <a:gd name="T24" fmla="*/ 2147483646 w 78"/>
              <a:gd name="T25" fmla="*/ 2147483646 h 117"/>
              <a:gd name="T26" fmla="*/ 2147483646 w 78"/>
              <a:gd name="T27" fmla="*/ 2147483646 h 117"/>
              <a:gd name="T28" fmla="*/ 2147483646 w 78"/>
              <a:gd name="T29" fmla="*/ 2147483646 h 117"/>
              <a:gd name="T30" fmla="*/ 2147483646 w 78"/>
              <a:gd name="T31" fmla="*/ 2147483646 h 117"/>
              <a:gd name="T32" fmla="*/ 2147483646 w 78"/>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17">
                <a:moveTo>
                  <a:pt x="0" y="117"/>
                </a:moveTo>
                <a:lnTo>
                  <a:pt x="11" y="111"/>
                </a:lnTo>
                <a:lnTo>
                  <a:pt x="19" y="98"/>
                </a:lnTo>
                <a:lnTo>
                  <a:pt x="26" y="84"/>
                </a:lnTo>
                <a:lnTo>
                  <a:pt x="30" y="72"/>
                </a:lnTo>
                <a:lnTo>
                  <a:pt x="26" y="60"/>
                </a:lnTo>
                <a:lnTo>
                  <a:pt x="19" y="55"/>
                </a:lnTo>
                <a:lnTo>
                  <a:pt x="18" y="55"/>
                </a:lnTo>
                <a:lnTo>
                  <a:pt x="25" y="55"/>
                </a:lnTo>
                <a:lnTo>
                  <a:pt x="26" y="55"/>
                </a:lnTo>
                <a:lnTo>
                  <a:pt x="36" y="58"/>
                </a:lnTo>
                <a:lnTo>
                  <a:pt x="49" y="54"/>
                </a:lnTo>
                <a:lnTo>
                  <a:pt x="59" y="47"/>
                </a:lnTo>
                <a:lnTo>
                  <a:pt x="70" y="34"/>
                </a:lnTo>
                <a:lnTo>
                  <a:pt x="77" y="21"/>
                </a:lnTo>
                <a:lnTo>
                  <a:pt x="78" y="8"/>
                </a:lnTo>
                <a:lnTo>
                  <a:pt x="7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6" name="Freeform 1356"/>
          <p:cNvSpPr>
            <a:spLocks/>
          </p:cNvSpPr>
          <p:nvPr/>
        </p:nvSpPr>
        <p:spPr bwMode="auto">
          <a:xfrm>
            <a:off x="5367338" y="5897563"/>
            <a:ext cx="12700" cy="4762"/>
          </a:xfrm>
          <a:custGeom>
            <a:avLst/>
            <a:gdLst>
              <a:gd name="T0" fmla="*/ 2147483646 w 23"/>
              <a:gd name="T1" fmla="*/ 0 h 11"/>
              <a:gd name="T2" fmla="*/ 2147483646 w 23"/>
              <a:gd name="T3" fmla="*/ 2147483646 h 11"/>
              <a:gd name="T4" fmla="*/ 0 w 23"/>
              <a:gd name="T5" fmla="*/ 2147483646 h 11"/>
              <a:gd name="T6" fmla="*/ 0 60000 65536"/>
              <a:gd name="T7" fmla="*/ 0 60000 65536"/>
              <a:gd name="T8" fmla="*/ 0 60000 65536"/>
            </a:gdLst>
            <a:ahLst/>
            <a:cxnLst>
              <a:cxn ang="T6">
                <a:pos x="T0" y="T1"/>
              </a:cxn>
              <a:cxn ang="T7">
                <a:pos x="T2" y="T3"/>
              </a:cxn>
              <a:cxn ang="T8">
                <a:pos x="T4" y="T5"/>
              </a:cxn>
            </a:cxnLst>
            <a:rect l="0" t="0" r="r" b="b"/>
            <a:pathLst>
              <a:path w="23" h="11">
                <a:moveTo>
                  <a:pt x="23" y="0"/>
                </a:moveTo>
                <a:lnTo>
                  <a:pt x="12" y="8"/>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7" name="Freeform 1357"/>
          <p:cNvSpPr>
            <a:spLocks/>
          </p:cNvSpPr>
          <p:nvPr/>
        </p:nvSpPr>
        <p:spPr bwMode="auto">
          <a:xfrm>
            <a:off x="5326063" y="5878513"/>
            <a:ext cx="12700" cy="1587"/>
          </a:xfrm>
          <a:custGeom>
            <a:avLst/>
            <a:gdLst>
              <a:gd name="T0" fmla="*/ 2147483646 w 25"/>
              <a:gd name="T1" fmla="*/ 0 h 3"/>
              <a:gd name="T2" fmla="*/ 2147483646 w 25"/>
              <a:gd name="T3" fmla="*/ 2147483646 h 3"/>
              <a:gd name="T4" fmla="*/ 2147483646 w 25"/>
              <a:gd name="T5" fmla="*/ 2147483646 h 3"/>
              <a:gd name="T6" fmla="*/ 0 w 25"/>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
                <a:moveTo>
                  <a:pt x="25" y="0"/>
                </a:moveTo>
                <a:lnTo>
                  <a:pt x="12" y="3"/>
                </a:lnTo>
                <a:lnTo>
                  <a:pt x="1"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8" name="Freeform 1358"/>
          <p:cNvSpPr>
            <a:spLocks/>
          </p:cNvSpPr>
          <p:nvPr/>
        </p:nvSpPr>
        <p:spPr bwMode="auto">
          <a:xfrm>
            <a:off x="5414963" y="5848350"/>
            <a:ext cx="22225" cy="31750"/>
          </a:xfrm>
          <a:custGeom>
            <a:avLst/>
            <a:gdLst>
              <a:gd name="T0" fmla="*/ 0 w 42"/>
              <a:gd name="T1" fmla="*/ 2147483646 h 59"/>
              <a:gd name="T2" fmla="*/ 2147483646 w 42"/>
              <a:gd name="T3" fmla="*/ 2147483646 h 59"/>
              <a:gd name="T4" fmla="*/ 2147483646 w 42"/>
              <a:gd name="T5" fmla="*/ 2147483646 h 59"/>
              <a:gd name="T6" fmla="*/ 2147483646 w 42"/>
              <a:gd name="T7" fmla="*/ 2147483646 h 59"/>
              <a:gd name="T8" fmla="*/ 2147483646 w 42"/>
              <a:gd name="T9" fmla="*/ 2147483646 h 59"/>
              <a:gd name="T10" fmla="*/ 2147483646 w 42"/>
              <a:gd name="T11" fmla="*/ 2147483646 h 59"/>
              <a:gd name="T12" fmla="*/ 2147483646 w 42"/>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59">
                <a:moveTo>
                  <a:pt x="0" y="59"/>
                </a:moveTo>
                <a:lnTo>
                  <a:pt x="13" y="55"/>
                </a:lnTo>
                <a:lnTo>
                  <a:pt x="23" y="48"/>
                </a:lnTo>
                <a:lnTo>
                  <a:pt x="34" y="35"/>
                </a:lnTo>
                <a:lnTo>
                  <a:pt x="40" y="22"/>
                </a:lnTo>
                <a:lnTo>
                  <a:pt x="42" y="11"/>
                </a:lnTo>
                <a:lnTo>
                  <a:pt x="4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499" name="Freeform 1359"/>
          <p:cNvSpPr>
            <a:spLocks/>
          </p:cNvSpPr>
          <p:nvPr/>
        </p:nvSpPr>
        <p:spPr bwMode="auto">
          <a:xfrm>
            <a:off x="5461000" y="5867400"/>
            <a:ext cx="7938" cy="22225"/>
          </a:xfrm>
          <a:custGeom>
            <a:avLst/>
            <a:gdLst>
              <a:gd name="T0" fmla="*/ 2147483646 w 15"/>
              <a:gd name="T1" fmla="*/ 0 h 42"/>
              <a:gd name="T2" fmla="*/ 2147483646 w 15"/>
              <a:gd name="T3" fmla="*/ 2147483646 h 42"/>
              <a:gd name="T4" fmla="*/ 2147483646 w 15"/>
              <a:gd name="T5" fmla="*/ 2147483646 h 42"/>
              <a:gd name="T6" fmla="*/ 2147483646 w 15"/>
              <a:gd name="T7" fmla="*/ 2147483646 h 42"/>
              <a:gd name="T8" fmla="*/ 0 w 15"/>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2">
                <a:moveTo>
                  <a:pt x="15" y="0"/>
                </a:moveTo>
                <a:lnTo>
                  <a:pt x="15" y="7"/>
                </a:lnTo>
                <a:lnTo>
                  <a:pt x="14" y="19"/>
                </a:lnTo>
                <a:lnTo>
                  <a:pt x="8" y="32"/>
                </a:lnTo>
                <a:lnTo>
                  <a:pt x="0"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0" name="Freeform 1360"/>
          <p:cNvSpPr>
            <a:spLocks/>
          </p:cNvSpPr>
          <p:nvPr/>
        </p:nvSpPr>
        <p:spPr bwMode="auto">
          <a:xfrm>
            <a:off x="5481638" y="5915025"/>
            <a:ext cx="30162" cy="30163"/>
          </a:xfrm>
          <a:custGeom>
            <a:avLst/>
            <a:gdLst>
              <a:gd name="T0" fmla="*/ 0 w 56"/>
              <a:gd name="T1" fmla="*/ 0 h 57"/>
              <a:gd name="T2" fmla="*/ 2147483646 w 56"/>
              <a:gd name="T3" fmla="*/ 2147483646 h 57"/>
              <a:gd name="T4" fmla="*/ 2147483646 w 56"/>
              <a:gd name="T5" fmla="*/ 2147483646 h 57"/>
              <a:gd name="T6" fmla="*/ 2147483646 w 56"/>
              <a:gd name="T7" fmla="*/ 2147483646 h 57"/>
              <a:gd name="T8" fmla="*/ 2147483646 w 56"/>
              <a:gd name="T9" fmla="*/ 2147483646 h 57"/>
              <a:gd name="T10" fmla="*/ 2147483646 w 56"/>
              <a:gd name="T11" fmla="*/ 2147483646 h 57"/>
              <a:gd name="T12" fmla="*/ 2147483646 w 56"/>
              <a:gd name="T13" fmla="*/ 2147483646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57">
                <a:moveTo>
                  <a:pt x="0" y="0"/>
                </a:moveTo>
                <a:lnTo>
                  <a:pt x="11" y="2"/>
                </a:lnTo>
                <a:lnTo>
                  <a:pt x="22" y="12"/>
                </a:lnTo>
                <a:lnTo>
                  <a:pt x="36" y="22"/>
                </a:lnTo>
                <a:lnTo>
                  <a:pt x="47" y="36"/>
                </a:lnTo>
                <a:lnTo>
                  <a:pt x="53" y="47"/>
                </a:lnTo>
                <a:lnTo>
                  <a:pt x="56" y="5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1" name="Freeform 1361"/>
          <p:cNvSpPr>
            <a:spLocks/>
          </p:cNvSpPr>
          <p:nvPr/>
        </p:nvSpPr>
        <p:spPr bwMode="auto">
          <a:xfrm>
            <a:off x="5513388" y="5878513"/>
            <a:ext cx="7937" cy="9525"/>
          </a:xfrm>
          <a:custGeom>
            <a:avLst/>
            <a:gdLst>
              <a:gd name="T0" fmla="*/ 2147483646 w 15"/>
              <a:gd name="T1" fmla="*/ 2147483646 h 19"/>
              <a:gd name="T2" fmla="*/ 2147483646 w 15"/>
              <a:gd name="T3" fmla="*/ 2147483646 h 19"/>
              <a:gd name="T4" fmla="*/ 2147483646 w 15"/>
              <a:gd name="T5" fmla="*/ 2147483646 h 19"/>
              <a:gd name="T6" fmla="*/ 0 w 15"/>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9">
                <a:moveTo>
                  <a:pt x="15" y="19"/>
                </a:moveTo>
                <a:lnTo>
                  <a:pt x="14" y="18"/>
                </a:lnTo>
                <a:lnTo>
                  <a:pt x="2" y="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2" name="Freeform 1362"/>
          <p:cNvSpPr>
            <a:spLocks/>
          </p:cNvSpPr>
          <p:nvPr/>
        </p:nvSpPr>
        <p:spPr bwMode="auto">
          <a:xfrm>
            <a:off x="5548313" y="5891213"/>
            <a:ext cx="36512" cy="52387"/>
          </a:xfrm>
          <a:custGeom>
            <a:avLst/>
            <a:gdLst>
              <a:gd name="T0" fmla="*/ 0 w 69"/>
              <a:gd name="T1" fmla="*/ 0 h 99"/>
              <a:gd name="T2" fmla="*/ 2147483646 w 69"/>
              <a:gd name="T3" fmla="*/ 2147483646 h 99"/>
              <a:gd name="T4" fmla="*/ 2147483646 w 69"/>
              <a:gd name="T5" fmla="*/ 2147483646 h 99"/>
              <a:gd name="T6" fmla="*/ 2147483646 w 69"/>
              <a:gd name="T7" fmla="*/ 2147483646 h 99"/>
              <a:gd name="T8" fmla="*/ 2147483646 w 69"/>
              <a:gd name="T9" fmla="*/ 2147483646 h 99"/>
              <a:gd name="T10" fmla="*/ 2147483646 w 69"/>
              <a:gd name="T11" fmla="*/ 2147483646 h 99"/>
              <a:gd name="T12" fmla="*/ 2147483646 w 69"/>
              <a:gd name="T13" fmla="*/ 2147483646 h 99"/>
              <a:gd name="T14" fmla="*/ 2147483646 w 69"/>
              <a:gd name="T15" fmla="*/ 2147483646 h 99"/>
              <a:gd name="T16" fmla="*/ 2147483646 w 69"/>
              <a:gd name="T17" fmla="*/ 2147483646 h 99"/>
              <a:gd name="T18" fmla="*/ 2147483646 w 69"/>
              <a:gd name="T19" fmla="*/ 2147483646 h 99"/>
              <a:gd name="T20" fmla="*/ 2147483646 w 69"/>
              <a:gd name="T21" fmla="*/ 2147483646 h 99"/>
              <a:gd name="T22" fmla="*/ 2147483646 w 69"/>
              <a:gd name="T23" fmla="*/ 2147483646 h 99"/>
              <a:gd name="T24" fmla="*/ 2147483646 w 69"/>
              <a:gd name="T25" fmla="*/ 2147483646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99">
                <a:moveTo>
                  <a:pt x="0" y="0"/>
                </a:moveTo>
                <a:lnTo>
                  <a:pt x="8" y="5"/>
                </a:lnTo>
                <a:lnTo>
                  <a:pt x="20" y="20"/>
                </a:lnTo>
                <a:lnTo>
                  <a:pt x="24" y="30"/>
                </a:lnTo>
                <a:lnTo>
                  <a:pt x="27" y="35"/>
                </a:lnTo>
                <a:lnTo>
                  <a:pt x="27" y="44"/>
                </a:lnTo>
                <a:lnTo>
                  <a:pt x="17" y="41"/>
                </a:lnTo>
                <a:lnTo>
                  <a:pt x="27" y="44"/>
                </a:lnTo>
                <a:lnTo>
                  <a:pt x="39" y="52"/>
                </a:lnTo>
                <a:lnTo>
                  <a:pt x="52" y="65"/>
                </a:lnTo>
                <a:lnTo>
                  <a:pt x="62" y="78"/>
                </a:lnTo>
                <a:lnTo>
                  <a:pt x="69" y="89"/>
                </a:lnTo>
                <a:lnTo>
                  <a:pt x="69" y="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3" name="Freeform 1363"/>
          <p:cNvSpPr>
            <a:spLocks/>
          </p:cNvSpPr>
          <p:nvPr/>
        </p:nvSpPr>
        <p:spPr bwMode="auto">
          <a:xfrm>
            <a:off x="5561013" y="5843588"/>
            <a:ext cx="60325" cy="74612"/>
          </a:xfrm>
          <a:custGeom>
            <a:avLst/>
            <a:gdLst>
              <a:gd name="T0" fmla="*/ 2147483646 w 115"/>
              <a:gd name="T1" fmla="*/ 2147483646 h 141"/>
              <a:gd name="T2" fmla="*/ 2147483646 w 115"/>
              <a:gd name="T3" fmla="*/ 2147483646 h 141"/>
              <a:gd name="T4" fmla="*/ 2147483646 w 115"/>
              <a:gd name="T5" fmla="*/ 2147483646 h 141"/>
              <a:gd name="T6" fmla="*/ 2147483646 w 115"/>
              <a:gd name="T7" fmla="*/ 2147483646 h 141"/>
              <a:gd name="T8" fmla="*/ 2147483646 w 115"/>
              <a:gd name="T9" fmla="*/ 2147483646 h 141"/>
              <a:gd name="T10" fmla="*/ 2147483646 w 115"/>
              <a:gd name="T11" fmla="*/ 2147483646 h 141"/>
              <a:gd name="T12" fmla="*/ 2147483646 w 115"/>
              <a:gd name="T13" fmla="*/ 2147483646 h 141"/>
              <a:gd name="T14" fmla="*/ 2147483646 w 115"/>
              <a:gd name="T15" fmla="*/ 2147483646 h 141"/>
              <a:gd name="T16" fmla="*/ 2147483646 w 115"/>
              <a:gd name="T17" fmla="*/ 2147483646 h 141"/>
              <a:gd name="T18" fmla="*/ 2147483646 w 115"/>
              <a:gd name="T19" fmla="*/ 2147483646 h 141"/>
              <a:gd name="T20" fmla="*/ 2147483646 w 115"/>
              <a:gd name="T21" fmla="*/ 2147483646 h 141"/>
              <a:gd name="T22" fmla="*/ 2147483646 w 115"/>
              <a:gd name="T23" fmla="*/ 2147483646 h 141"/>
              <a:gd name="T24" fmla="*/ 2147483646 w 115"/>
              <a:gd name="T25" fmla="*/ 2147483646 h 141"/>
              <a:gd name="T26" fmla="*/ 2147483646 w 115"/>
              <a:gd name="T27" fmla="*/ 2147483646 h 141"/>
              <a:gd name="T28" fmla="*/ 2147483646 w 115"/>
              <a:gd name="T29" fmla="*/ 2147483646 h 141"/>
              <a:gd name="T30" fmla="*/ 2147483646 w 115"/>
              <a:gd name="T31" fmla="*/ 2147483646 h 141"/>
              <a:gd name="T32" fmla="*/ 2147483646 w 115"/>
              <a:gd name="T33" fmla="*/ 2147483646 h 141"/>
              <a:gd name="T34" fmla="*/ 2147483646 w 115"/>
              <a:gd name="T35" fmla="*/ 2147483646 h 141"/>
              <a:gd name="T36" fmla="*/ 0 w 115"/>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141">
                <a:moveTo>
                  <a:pt x="110" y="141"/>
                </a:moveTo>
                <a:lnTo>
                  <a:pt x="115" y="135"/>
                </a:lnTo>
                <a:lnTo>
                  <a:pt x="112" y="124"/>
                </a:lnTo>
                <a:lnTo>
                  <a:pt x="106" y="112"/>
                </a:lnTo>
                <a:lnTo>
                  <a:pt x="95" y="99"/>
                </a:lnTo>
                <a:lnTo>
                  <a:pt x="82" y="86"/>
                </a:lnTo>
                <a:lnTo>
                  <a:pt x="73" y="79"/>
                </a:lnTo>
                <a:lnTo>
                  <a:pt x="66" y="77"/>
                </a:lnTo>
                <a:lnTo>
                  <a:pt x="63" y="80"/>
                </a:lnTo>
                <a:lnTo>
                  <a:pt x="60" y="72"/>
                </a:lnTo>
                <a:lnTo>
                  <a:pt x="54" y="60"/>
                </a:lnTo>
                <a:lnTo>
                  <a:pt x="42" y="45"/>
                </a:lnTo>
                <a:lnTo>
                  <a:pt x="29" y="34"/>
                </a:lnTo>
                <a:lnTo>
                  <a:pt x="18" y="28"/>
                </a:lnTo>
                <a:lnTo>
                  <a:pt x="9" y="26"/>
                </a:lnTo>
                <a:lnTo>
                  <a:pt x="15" y="17"/>
                </a:lnTo>
                <a:lnTo>
                  <a:pt x="14" y="15"/>
                </a:lnTo>
                <a:lnTo>
                  <a:pt x="3"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4" name="Freeform 1364"/>
          <p:cNvSpPr>
            <a:spLocks/>
          </p:cNvSpPr>
          <p:nvPr/>
        </p:nvSpPr>
        <p:spPr bwMode="auto">
          <a:xfrm>
            <a:off x="5524500" y="5842000"/>
            <a:ext cx="19050" cy="12700"/>
          </a:xfrm>
          <a:custGeom>
            <a:avLst/>
            <a:gdLst>
              <a:gd name="T0" fmla="*/ 2147483646 w 37"/>
              <a:gd name="T1" fmla="*/ 2147483646 h 24"/>
              <a:gd name="T2" fmla="*/ 2147483646 w 37"/>
              <a:gd name="T3" fmla="*/ 2147483646 h 24"/>
              <a:gd name="T4" fmla="*/ 2147483646 w 37"/>
              <a:gd name="T5" fmla="*/ 2147483646 h 24"/>
              <a:gd name="T6" fmla="*/ 0 w 37"/>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4">
                <a:moveTo>
                  <a:pt x="37" y="24"/>
                </a:moveTo>
                <a:lnTo>
                  <a:pt x="24" y="12"/>
                </a:lnTo>
                <a:lnTo>
                  <a:pt x="13"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5" name="Freeform 1365"/>
          <p:cNvSpPr>
            <a:spLocks/>
          </p:cNvSpPr>
          <p:nvPr/>
        </p:nvSpPr>
        <p:spPr bwMode="auto">
          <a:xfrm>
            <a:off x="5543550" y="5854700"/>
            <a:ext cx="7938" cy="11113"/>
          </a:xfrm>
          <a:custGeom>
            <a:avLst/>
            <a:gdLst>
              <a:gd name="T0" fmla="*/ 0 w 15"/>
              <a:gd name="T1" fmla="*/ 0 h 19"/>
              <a:gd name="T2" fmla="*/ 2147483646 w 15"/>
              <a:gd name="T3" fmla="*/ 2147483646 h 19"/>
              <a:gd name="T4" fmla="*/ 2147483646 w 15"/>
              <a:gd name="T5" fmla="*/ 2147483646 h 19"/>
              <a:gd name="T6" fmla="*/ 0 60000 65536"/>
              <a:gd name="T7" fmla="*/ 0 60000 65536"/>
              <a:gd name="T8" fmla="*/ 0 60000 65536"/>
            </a:gdLst>
            <a:ahLst/>
            <a:cxnLst>
              <a:cxn ang="T6">
                <a:pos x="T0" y="T1"/>
              </a:cxn>
              <a:cxn ang="T7">
                <a:pos x="T2" y="T3"/>
              </a:cxn>
              <a:cxn ang="T8">
                <a:pos x="T4" y="T5"/>
              </a:cxn>
            </a:cxnLst>
            <a:rect l="0" t="0" r="r" b="b"/>
            <a:pathLst>
              <a:path w="15" h="19">
                <a:moveTo>
                  <a:pt x="0" y="0"/>
                </a:moveTo>
                <a:lnTo>
                  <a:pt x="12" y="14"/>
                </a:lnTo>
                <a:lnTo>
                  <a:pt x="15"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6" name="Freeform 1366"/>
          <p:cNvSpPr>
            <a:spLocks/>
          </p:cNvSpPr>
          <p:nvPr/>
        </p:nvSpPr>
        <p:spPr bwMode="auto">
          <a:xfrm>
            <a:off x="5595938" y="5854700"/>
            <a:ext cx="9525" cy="9525"/>
          </a:xfrm>
          <a:custGeom>
            <a:avLst/>
            <a:gdLst>
              <a:gd name="T0" fmla="*/ 2147483646 w 20"/>
              <a:gd name="T1" fmla="*/ 2147483646 h 19"/>
              <a:gd name="T2" fmla="*/ 2147483646 w 20"/>
              <a:gd name="T3" fmla="*/ 2147483646 h 19"/>
              <a:gd name="T4" fmla="*/ 0 w 20"/>
              <a:gd name="T5" fmla="*/ 0 h 19"/>
              <a:gd name="T6" fmla="*/ 0 60000 65536"/>
              <a:gd name="T7" fmla="*/ 0 60000 65536"/>
              <a:gd name="T8" fmla="*/ 0 60000 65536"/>
            </a:gdLst>
            <a:ahLst/>
            <a:cxnLst>
              <a:cxn ang="T6">
                <a:pos x="T0" y="T1"/>
              </a:cxn>
              <a:cxn ang="T7">
                <a:pos x="T2" y="T3"/>
              </a:cxn>
              <a:cxn ang="T8">
                <a:pos x="T4" y="T5"/>
              </a:cxn>
            </a:cxnLst>
            <a:rect l="0" t="0" r="r" b="b"/>
            <a:pathLst>
              <a:path w="20" h="19">
                <a:moveTo>
                  <a:pt x="20" y="19"/>
                </a:moveTo>
                <a:lnTo>
                  <a:pt x="8"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7" name="Freeform 1367"/>
          <p:cNvSpPr>
            <a:spLocks/>
          </p:cNvSpPr>
          <p:nvPr/>
        </p:nvSpPr>
        <p:spPr bwMode="auto">
          <a:xfrm>
            <a:off x="5605463" y="5864225"/>
            <a:ext cx="25400" cy="46038"/>
          </a:xfrm>
          <a:custGeom>
            <a:avLst/>
            <a:gdLst>
              <a:gd name="T0" fmla="*/ 0 w 48"/>
              <a:gd name="T1" fmla="*/ 0 h 86"/>
              <a:gd name="T2" fmla="*/ 2147483646 w 48"/>
              <a:gd name="T3" fmla="*/ 2147483646 h 86"/>
              <a:gd name="T4" fmla="*/ 2147483646 w 48"/>
              <a:gd name="T5" fmla="*/ 2147483646 h 86"/>
              <a:gd name="T6" fmla="*/ 2147483646 w 48"/>
              <a:gd name="T7" fmla="*/ 2147483646 h 86"/>
              <a:gd name="T8" fmla="*/ 2147483646 w 48"/>
              <a:gd name="T9" fmla="*/ 2147483646 h 86"/>
              <a:gd name="T10" fmla="*/ 2147483646 w 48"/>
              <a:gd name="T11" fmla="*/ 2147483646 h 86"/>
              <a:gd name="T12" fmla="*/ 2147483646 w 48"/>
              <a:gd name="T13" fmla="*/ 2147483646 h 86"/>
              <a:gd name="T14" fmla="*/ 2147483646 w 48"/>
              <a:gd name="T15" fmla="*/ 2147483646 h 86"/>
              <a:gd name="T16" fmla="*/ 2147483646 w 48"/>
              <a:gd name="T17" fmla="*/ 2147483646 h 86"/>
              <a:gd name="T18" fmla="*/ 2147483646 w 48"/>
              <a:gd name="T19" fmla="*/ 2147483646 h 86"/>
              <a:gd name="T20" fmla="*/ 2147483646 w 48"/>
              <a:gd name="T21" fmla="*/ 2147483646 h 86"/>
              <a:gd name="T22" fmla="*/ 2147483646 w 48"/>
              <a:gd name="T23" fmla="*/ 2147483646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86">
                <a:moveTo>
                  <a:pt x="0" y="0"/>
                </a:moveTo>
                <a:lnTo>
                  <a:pt x="6" y="13"/>
                </a:lnTo>
                <a:lnTo>
                  <a:pt x="7" y="17"/>
                </a:lnTo>
                <a:lnTo>
                  <a:pt x="7" y="25"/>
                </a:lnTo>
                <a:lnTo>
                  <a:pt x="6" y="25"/>
                </a:lnTo>
                <a:lnTo>
                  <a:pt x="7" y="25"/>
                </a:lnTo>
                <a:lnTo>
                  <a:pt x="20" y="34"/>
                </a:lnTo>
                <a:lnTo>
                  <a:pt x="32" y="45"/>
                </a:lnTo>
                <a:lnTo>
                  <a:pt x="43" y="59"/>
                </a:lnTo>
                <a:lnTo>
                  <a:pt x="47" y="71"/>
                </a:lnTo>
                <a:lnTo>
                  <a:pt x="48" y="83"/>
                </a:lnTo>
                <a:lnTo>
                  <a:pt x="45" y="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8" name="Freeform 1368"/>
          <p:cNvSpPr>
            <a:spLocks/>
          </p:cNvSpPr>
          <p:nvPr/>
        </p:nvSpPr>
        <p:spPr bwMode="auto">
          <a:xfrm>
            <a:off x="5607050" y="5827713"/>
            <a:ext cx="50800" cy="63500"/>
          </a:xfrm>
          <a:custGeom>
            <a:avLst/>
            <a:gdLst>
              <a:gd name="T0" fmla="*/ 2147483646 w 96"/>
              <a:gd name="T1" fmla="*/ 2147483646 h 121"/>
              <a:gd name="T2" fmla="*/ 2147483646 w 96"/>
              <a:gd name="T3" fmla="*/ 2147483646 h 121"/>
              <a:gd name="T4" fmla="*/ 2147483646 w 96"/>
              <a:gd name="T5" fmla="*/ 2147483646 h 121"/>
              <a:gd name="T6" fmla="*/ 2147483646 w 96"/>
              <a:gd name="T7" fmla="*/ 2147483646 h 121"/>
              <a:gd name="T8" fmla="*/ 2147483646 w 96"/>
              <a:gd name="T9" fmla="*/ 2147483646 h 121"/>
              <a:gd name="T10" fmla="*/ 2147483646 w 96"/>
              <a:gd name="T11" fmla="*/ 2147483646 h 121"/>
              <a:gd name="T12" fmla="*/ 2147483646 w 96"/>
              <a:gd name="T13" fmla="*/ 2147483646 h 121"/>
              <a:gd name="T14" fmla="*/ 2147483646 w 96"/>
              <a:gd name="T15" fmla="*/ 2147483646 h 121"/>
              <a:gd name="T16" fmla="*/ 2147483646 w 96"/>
              <a:gd name="T17" fmla="*/ 2147483646 h 121"/>
              <a:gd name="T18" fmla="*/ 2147483646 w 96"/>
              <a:gd name="T19" fmla="*/ 2147483646 h 121"/>
              <a:gd name="T20" fmla="*/ 2147483646 w 96"/>
              <a:gd name="T21" fmla="*/ 2147483646 h 121"/>
              <a:gd name="T22" fmla="*/ 2147483646 w 96"/>
              <a:gd name="T23" fmla="*/ 2147483646 h 121"/>
              <a:gd name="T24" fmla="*/ 2147483646 w 96"/>
              <a:gd name="T25" fmla="*/ 2147483646 h 121"/>
              <a:gd name="T26" fmla="*/ 2147483646 w 96"/>
              <a:gd name="T27" fmla="*/ 2147483646 h 121"/>
              <a:gd name="T28" fmla="*/ 0 w 96"/>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21">
                <a:moveTo>
                  <a:pt x="94" y="121"/>
                </a:moveTo>
                <a:lnTo>
                  <a:pt x="96" y="117"/>
                </a:lnTo>
                <a:lnTo>
                  <a:pt x="95" y="107"/>
                </a:lnTo>
                <a:lnTo>
                  <a:pt x="89" y="95"/>
                </a:lnTo>
                <a:lnTo>
                  <a:pt x="79" y="82"/>
                </a:lnTo>
                <a:lnTo>
                  <a:pt x="66" y="69"/>
                </a:lnTo>
                <a:lnTo>
                  <a:pt x="54" y="60"/>
                </a:lnTo>
                <a:lnTo>
                  <a:pt x="49" y="59"/>
                </a:lnTo>
                <a:lnTo>
                  <a:pt x="54" y="57"/>
                </a:lnTo>
                <a:lnTo>
                  <a:pt x="50" y="46"/>
                </a:lnTo>
                <a:lnTo>
                  <a:pt x="46" y="36"/>
                </a:lnTo>
                <a:lnTo>
                  <a:pt x="32" y="21"/>
                </a:lnTo>
                <a:lnTo>
                  <a:pt x="20" y="11"/>
                </a:lnTo>
                <a:lnTo>
                  <a:pt x="8"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09" name="Freeform 1369"/>
          <p:cNvSpPr>
            <a:spLocks/>
          </p:cNvSpPr>
          <p:nvPr/>
        </p:nvSpPr>
        <p:spPr bwMode="auto">
          <a:xfrm>
            <a:off x="5570538" y="5811838"/>
            <a:ext cx="25400" cy="19050"/>
          </a:xfrm>
          <a:custGeom>
            <a:avLst/>
            <a:gdLst>
              <a:gd name="T0" fmla="*/ 2147483646 w 48"/>
              <a:gd name="T1" fmla="*/ 2147483646 h 38"/>
              <a:gd name="T2" fmla="*/ 2147483646 w 48"/>
              <a:gd name="T3" fmla="*/ 2147483646 h 38"/>
              <a:gd name="T4" fmla="*/ 2147483646 w 48"/>
              <a:gd name="T5" fmla="*/ 2147483646 h 38"/>
              <a:gd name="T6" fmla="*/ 2147483646 w 48"/>
              <a:gd name="T7" fmla="*/ 2147483646 h 38"/>
              <a:gd name="T8" fmla="*/ 0 w 4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8">
                <a:moveTo>
                  <a:pt x="48" y="38"/>
                </a:moveTo>
                <a:lnTo>
                  <a:pt x="38" y="24"/>
                </a:lnTo>
                <a:lnTo>
                  <a:pt x="23" y="12"/>
                </a:lnTo>
                <a:lnTo>
                  <a:pt x="11"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0" name="Freeform 1370"/>
          <p:cNvSpPr>
            <a:spLocks/>
          </p:cNvSpPr>
          <p:nvPr/>
        </p:nvSpPr>
        <p:spPr bwMode="auto">
          <a:xfrm>
            <a:off x="5594350" y="5786438"/>
            <a:ext cx="31750" cy="23812"/>
          </a:xfrm>
          <a:custGeom>
            <a:avLst/>
            <a:gdLst>
              <a:gd name="T0" fmla="*/ 0 w 61"/>
              <a:gd name="T1" fmla="*/ 2147483646 h 47"/>
              <a:gd name="T2" fmla="*/ 0 w 61"/>
              <a:gd name="T3" fmla="*/ 2147483646 h 47"/>
              <a:gd name="T4" fmla="*/ 2147483646 w 61"/>
              <a:gd name="T5" fmla="*/ 2147483646 h 47"/>
              <a:gd name="T6" fmla="*/ 2147483646 w 61"/>
              <a:gd name="T7" fmla="*/ 0 h 47"/>
              <a:gd name="T8" fmla="*/ 2147483646 w 61"/>
              <a:gd name="T9" fmla="*/ 2147483646 h 47"/>
              <a:gd name="T10" fmla="*/ 2147483646 w 61"/>
              <a:gd name="T11" fmla="*/ 2147483646 h 47"/>
              <a:gd name="T12" fmla="*/ 2147483646 w 61"/>
              <a:gd name="T13" fmla="*/ 2147483646 h 47"/>
              <a:gd name="T14" fmla="*/ 2147483646 w 61"/>
              <a:gd name="T15" fmla="*/ 2147483646 h 47"/>
              <a:gd name="T16" fmla="*/ 2147483646 w 61"/>
              <a:gd name="T17" fmla="*/ 2147483646 h 47"/>
              <a:gd name="T18" fmla="*/ 2147483646 w 61"/>
              <a:gd name="T19" fmla="*/ 2147483646 h 47"/>
              <a:gd name="T20" fmla="*/ 2147483646 w 61"/>
              <a:gd name="T21" fmla="*/ 2147483646 h 47"/>
              <a:gd name="T22" fmla="*/ 2147483646 w 61"/>
              <a:gd name="T23" fmla="*/ 2147483646 h 47"/>
              <a:gd name="T24" fmla="*/ 2147483646 w 61"/>
              <a:gd name="T25" fmla="*/ 2147483646 h 47"/>
              <a:gd name="T26" fmla="*/ 0 w 61"/>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47">
                <a:moveTo>
                  <a:pt x="0" y="10"/>
                </a:moveTo>
                <a:lnTo>
                  <a:pt x="0" y="7"/>
                </a:lnTo>
                <a:lnTo>
                  <a:pt x="2" y="1"/>
                </a:lnTo>
                <a:lnTo>
                  <a:pt x="9" y="0"/>
                </a:lnTo>
                <a:lnTo>
                  <a:pt x="22" y="4"/>
                </a:lnTo>
                <a:lnTo>
                  <a:pt x="31" y="13"/>
                </a:lnTo>
                <a:lnTo>
                  <a:pt x="46" y="23"/>
                </a:lnTo>
                <a:lnTo>
                  <a:pt x="58" y="38"/>
                </a:lnTo>
                <a:lnTo>
                  <a:pt x="61" y="45"/>
                </a:lnTo>
                <a:lnTo>
                  <a:pt x="48" y="47"/>
                </a:lnTo>
                <a:lnTo>
                  <a:pt x="37" y="34"/>
                </a:lnTo>
                <a:lnTo>
                  <a:pt x="23" y="21"/>
                </a:lnTo>
                <a:lnTo>
                  <a:pt x="11" y="14"/>
                </a:lnTo>
                <a:lnTo>
                  <a:pt x="0" y="1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1" name="Line 1371"/>
          <p:cNvSpPr>
            <a:spLocks noChangeShapeType="1"/>
          </p:cNvSpPr>
          <p:nvPr/>
        </p:nvSpPr>
        <p:spPr bwMode="auto">
          <a:xfrm>
            <a:off x="5595938" y="5830888"/>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12" name="Line 1372"/>
          <p:cNvSpPr>
            <a:spLocks noChangeShapeType="1"/>
          </p:cNvSpPr>
          <p:nvPr/>
        </p:nvSpPr>
        <p:spPr bwMode="auto">
          <a:xfrm flipH="1" flipV="1">
            <a:off x="5619750" y="5810250"/>
            <a:ext cx="1588"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13" name="Freeform 1373"/>
          <p:cNvSpPr>
            <a:spLocks/>
          </p:cNvSpPr>
          <p:nvPr/>
        </p:nvSpPr>
        <p:spPr bwMode="auto">
          <a:xfrm>
            <a:off x="5635625" y="5799138"/>
            <a:ext cx="34925" cy="34925"/>
          </a:xfrm>
          <a:custGeom>
            <a:avLst/>
            <a:gdLst>
              <a:gd name="T0" fmla="*/ 0 w 67"/>
              <a:gd name="T1" fmla="*/ 2147483646 h 67"/>
              <a:gd name="T2" fmla="*/ 2147483646 w 67"/>
              <a:gd name="T3" fmla="*/ 2147483646 h 67"/>
              <a:gd name="T4" fmla="*/ 2147483646 w 67"/>
              <a:gd name="T5" fmla="*/ 2147483646 h 67"/>
              <a:gd name="T6" fmla="*/ 2147483646 w 67"/>
              <a:gd name="T7" fmla="*/ 2147483646 h 67"/>
              <a:gd name="T8" fmla="*/ 2147483646 w 67"/>
              <a:gd name="T9" fmla="*/ 2147483646 h 67"/>
              <a:gd name="T10" fmla="*/ 2147483646 w 67"/>
              <a:gd name="T11" fmla="*/ 2147483646 h 67"/>
              <a:gd name="T12" fmla="*/ 2147483646 w 67"/>
              <a:gd name="T13" fmla="*/ 2147483646 h 67"/>
              <a:gd name="T14" fmla="*/ 2147483646 w 67"/>
              <a:gd name="T15" fmla="*/ 2147483646 h 67"/>
              <a:gd name="T16" fmla="*/ 2147483646 w 67"/>
              <a:gd name="T17" fmla="*/ 2147483646 h 67"/>
              <a:gd name="T18" fmla="*/ 2147483646 w 67"/>
              <a:gd name="T19" fmla="*/ 2147483646 h 67"/>
              <a:gd name="T20" fmla="*/ 2147483646 w 67"/>
              <a:gd name="T21" fmla="*/ 2147483646 h 67"/>
              <a:gd name="T22" fmla="*/ 2147483646 w 67"/>
              <a:gd name="T23" fmla="*/ 2147483646 h 67"/>
              <a:gd name="T24" fmla="*/ 2147483646 w 67"/>
              <a:gd name="T25" fmla="*/ 2147483646 h 67"/>
              <a:gd name="T26" fmla="*/ 2147483646 w 67"/>
              <a:gd name="T27" fmla="*/ 2147483646 h 67"/>
              <a:gd name="T28" fmla="*/ 2147483646 w 67"/>
              <a:gd name="T29" fmla="*/ 2147483646 h 67"/>
              <a:gd name="T30" fmla="*/ 2147483646 w 67"/>
              <a:gd name="T31" fmla="*/ 0 h 67"/>
              <a:gd name="T32" fmla="*/ 2147483646 w 67"/>
              <a:gd name="T33" fmla="*/ 2147483646 h 67"/>
              <a:gd name="T34" fmla="*/ 2147483646 w 67"/>
              <a:gd name="T35" fmla="*/ 2147483646 h 67"/>
              <a:gd name="T36" fmla="*/ 2147483646 w 67"/>
              <a:gd name="T37" fmla="*/ 2147483646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67">
                <a:moveTo>
                  <a:pt x="0" y="9"/>
                </a:moveTo>
                <a:lnTo>
                  <a:pt x="12" y="13"/>
                </a:lnTo>
                <a:lnTo>
                  <a:pt x="22" y="20"/>
                </a:lnTo>
                <a:lnTo>
                  <a:pt x="36" y="33"/>
                </a:lnTo>
                <a:lnTo>
                  <a:pt x="48" y="46"/>
                </a:lnTo>
                <a:lnTo>
                  <a:pt x="55" y="58"/>
                </a:lnTo>
                <a:lnTo>
                  <a:pt x="57" y="66"/>
                </a:lnTo>
                <a:lnTo>
                  <a:pt x="59" y="67"/>
                </a:lnTo>
                <a:lnTo>
                  <a:pt x="66" y="66"/>
                </a:lnTo>
                <a:lnTo>
                  <a:pt x="67" y="61"/>
                </a:lnTo>
                <a:lnTo>
                  <a:pt x="66" y="50"/>
                </a:lnTo>
                <a:lnTo>
                  <a:pt x="59" y="37"/>
                </a:lnTo>
                <a:lnTo>
                  <a:pt x="48" y="23"/>
                </a:lnTo>
                <a:lnTo>
                  <a:pt x="35" y="13"/>
                </a:lnTo>
                <a:lnTo>
                  <a:pt x="25" y="5"/>
                </a:lnTo>
                <a:lnTo>
                  <a:pt x="12" y="0"/>
                </a:lnTo>
                <a:lnTo>
                  <a:pt x="5" y="1"/>
                </a:lnTo>
                <a:lnTo>
                  <a:pt x="4" y="6"/>
                </a:lnTo>
                <a:lnTo>
                  <a:pt x="4"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4" name="Freeform 1374"/>
          <p:cNvSpPr>
            <a:spLocks/>
          </p:cNvSpPr>
          <p:nvPr/>
        </p:nvSpPr>
        <p:spPr bwMode="auto">
          <a:xfrm>
            <a:off x="5662613" y="5834063"/>
            <a:ext cx="33337" cy="33337"/>
          </a:xfrm>
          <a:custGeom>
            <a:avLst/>
            <a:gdLst>
              <a:gd name="T0" fmla="*/ 0 w 62"/>
              <a:gd name="T1" fmla="*/ 2147483646 h 64"/>
              <a:gd name="T2" fmla="*/ 2147483646 w 62"/>
              <a:gd name="T3" fmla="*/ 2147483646 h 64"/>
              <a:gd name="T4" fmla="*/ 2147483646 w 62"/>
              <a:gd name="T5" fmla="*/ 2147483646 h 64"/>
              <a:gd name="T6" fmla="*/ 2147483646 w 62"/>
              <a:gd name="T7" fmla="*/ 2147483646 h 64"/>
              <a:gd name="T8" fmla="*/ 2147483646 w 62"/>
              <a:gd name="T9" fmla="*/ 2147483646 h 64"/>
              <a:gd name="T10" fmla="*/ 2147483646 w 62"/>
              <a:gd name="T11" fmla="*/ 2147483646 h 64"/>
              <a:gd name="T12" fmla="*/ 2147483646 w 62"/>
              <a:gd name="T13" fmla="*/ 2147483646 h 64"/>
              <a:gd name="T14" fmla="*/ 2147483646 w 62"/>
              <a:gd name="T15" fmla="*/ 2147483646 h 64"/>
              <a:gd name="T16" fmla="*/ 2147483646 w 62"/>
              <a:gd name="T17" fmla="*/ 2147483646 h 64"/>
              <a:gd name="T18" fmla="*/ 2147483646 w 62"/>
              <a:gd name="T19" fmla="*/ 2147483646 h 64"/>
              <a:gd name="T20" fmla="*/ 2147483646 w 62"/>
              <a:gd name="T21" fmla="*/ 2147483646 h 64"/>
              <a:gd name="T22" fmla="*/ 2147483646 w 62"/>
              <a:gd name="T23" fmla="*/ 2147483646 h 64"/>
              <a:gd name="T24" fmla="*/ 2147483646 w 62"/>
              <a:gd name="T25" fmla="*/ 2147483646 h 64"/>
              <a:gd name="T26" fmla="*/ 2147483646 w 62"/>
              <a:gd name="T27" fmla="*/ 2147483646 h 64"/>
              <a:gd name="T28" fmla="*/ 2147483646 w 62"/>
              <a:gd name="T29" fmla="*/ 2147483646 h 64"/>
              <a:gd name="T30" fmla="*/ 2147483646 w 62"/>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64">
                <a:moveTo>
                  <a:pt x="0" y="3"/>
                </a:moveTo>
                <a:lnTo>
                  <a:pt x="7" y="6"/>
                </a:lnTo>
                <a:lnTo>
                  <a:pt x="19" y="15"/>
                </a:lnTo>
                <a:lnTo>
                  <a:pt x="32" y="27"/>
                </a:lnTo>
                <a:lnTo>
                  <a:pt x="43" y="41"/>
                </a:lnTo>
                <a:lnTo>
                  <a:pt x="49" y="52"/>
                </a:lnTo>
                <a:lnTo>
                  <a:pt x="51" y="64"/>
                </a:lnTo>
                <a:lnTo>
                  <a:pt x="56" y="61"/>
                </a:lnTo>
                <a:lnTo>
                  <a:pt x="59" y="60"/>
                </a:lnTo>
                <a:lnTo>
                  <a:pt x="62" y="57"/>
                </a:lnTo>
                <a:lnTo>
                  <a:pt x="59" y="46"/>
                </a:lnTo>
                <a:lnTo>
                  <a:pt x="55" y="34"/>
                </a:lnTo>
                <a:lnTo>
                  <a:pt x="43" y="21"/>
                </a:lnTo>
                <a:lnTo>
                  <a:pt x="29" y="7"/>
                </a:lnTo>
                <a:lnTo>
                  <a:pt x="18" y="1"/>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5" name="Freeform 1375"/>
          <p:cNvSpPr>
            <a:spLocks/>
          </p:cNvSpPr>
          <p:nvPr/>
        </p:nvSpPr>
        <p:spPr bwMode="auto">
          <a:xfrm>
            <a:off x="3838575" y="4983163"/>
            <a:ext cx="58738" cy="26987"/>
          </a:xfrm>
          <a:custGeom>
            <a:avLst/>
            <a:gdLst>
              <a:gd name="T0" fmla="*/ 2147483646 w 111"/>
              <a:gd name="T1" fmla="*/ 2147483646 h 51"/>
              <a:gd name="T2" fmla="*/ 2147483646 w 111"/>
              <a:gd name="T3" fmla="*/ 2147483646 h 51"/>
              <a:gd name="T4" fmla="*/ 2147483646 w 111"/>
              <a:gd name="T5" fmla="*/ 0 h 51"/>
              <a:gd name="T6" fmla="*/ 0 w 111"/>
              <a:gd name="T7" fmla="*/ 2147483646 h 51"/>
              <a:gd name="T8" fmla="*/ 2147483646 w 111"/>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51">
                <a:moveTo>
                  <a:pt x="76" y="51"/>
                </a:moveTo>
                <a:lnTo>
                  <a:pt x="111" y="3"/>
                </a:lnTo>
                <a:lnTo>
                  <a:pt x="34" y="0"/>
                </a:lnTo>
                <a:lnTo>
                  <a:pt x="0" y="47"/>
                </a:lnTo>
                <a:lnTo>
                  <a:pt x="76" y="5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6" name="Freeform 1376"/>
          <p:cNvSpPr>
            <a:spLocks/>
          </p:cNvSpPr>
          <p:nvPr/>
        </p:nvSpPr>
        <p:spPr bwMode="auto">
          <a:xfrm>
            <a:off x="3687763" y="4976813"/>
            <a:ext cx="153987" cy="30162"/>
          </a:xfrm>
          <a:custGeom>
            <a:avLst/>
            <a:gdLst>
              <a:gd name="T0" fmla="*/ 2147483646 w 290"/>
              <a:gd name="T1" fmla="*/ 2147483646 h 57"/>
              <a:gd name="T2" fmla="*/ 2147483646 w 290"/>
              <a:gd name="T3" fmla="*/ 2147483646 h 57"/>
              <a:gd name="T4" fmla="*/ 2147483646 w 290"/>
              <a:gd name="T5" fmla="*/ 0 h 57"/>
              <a:gd name="T6" fmla="*/ 0 w 290"/>
              <a:gd name="T7" fmla="*/ 2147483646 h 57"/>
              <a:gd name="T8" fmla="*/ 2147483646 w 290"/>
              <a:gd name="T9" fmla="*/ 21474836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57">
                <a:moveTo>
                  <a:pt x="254" y="57"/>
                </a:moveTo>
                <a:lnTo>
                  <a:pt x="290" y="9"/>
                </a:lnTo>
                <a:lnTo>
                  <a:pt x="62" y="0"/>
                </a:lnTo>
                <a:lnTo>
                  <a:pt x="0" y="49"/>
                </a:lnTo>
                <a:lnTo>
                  <a:pt x="254" y="5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7" name="Freeform 1377"/>
          <p:cNvSpPr>
            <a:spLocks/>
          </p:cNvSpPr>
          <p:nvPr/>
        </p:nvSpPr>
        <p:spPr bwMode="auto">
          <a:xfrm>
            <a:off x="3821113" y="4929188"/>
            <a:ext cx="84137" cy="30162"/>
          </a:xfrm>
          <a:custGeom>
            <a:avLst/>
            <a:gdLst>
              <a:gd name="T0" fmla="*/ 2147483646 w 157"/>
              <a:gd name="T1" fmla="*/ 2147483646 h 57"/>
              <a:gd name="T2" fmla="*/ 2147483646 w 157"/>
              <a:gd name="T3" fmla="*/ 2147483646 h 57"/>
              <a:gd name="T4" fmla="*/ 2147483646 w 157"/>
              <a:gd name="T5" fmla="*/ 2147483646 h 57"/>
              <a:gd name="T6" fmla="*/ 2147483646 w 157"/>
              <a:gd name="T7" fmla="*/ 2147483646 h 57"/>
              <a:gd name="T8" fmla="*/ 2147483646 w 157"/>
              <a:gd name="T9" fmla="*/ 2147483646 h 57"/>
              <a:gd name="T10" fmla="*/ 2147483646 w 157"/>
              <a:gd name="T11" fmla="*/ 2147483646 h 57"/>
              <a:gd name="T12" fmla="*/ 2147483646 w 157"/>
              <a:gd name="T13" fmla="*/ 2147483646 h 57"/>
              <a:gd name="T14" fmla="*/ 2147483646 w 157"/>
              <a:gd name="T15" fmla="*/ 2147483646 h 57"/>
              <a:gd name="T16" fmla="*/ 2147483646 w 157"/>
              <a:gd name="T17" fmla="*/ 2147483646 h 57"/>
              <a:gd name="T18" fmla="*/ 2147483646 w 157"/>
              <a:gd name="T19" fmla="*/ 2147483646 h 57"/>
              <a:gd name="T20" fmla="*/ 2147483646 w 157"/>
              <a:gd name="T21" fmla="*/ 2147483646 h 57"/>
              <a:gd name="T22" fmla="*/ 2147483646 w 157"/>
              <a:gd name="T23" fmla="*/ 2147483646 h 57"/>
              <a:gd name="T24" fmla="*/ 2147483646 w 157"/>
              <a:gd name="T25" fmla="*/ 2147483646 h 57"/>
              <a:gd name="T26" fmla="*/ 2147483646 w 157"/>
              <a:gd name="T27" fmla="*/ 2147483646 h 57"/>
              <a:gd name="T28" fmla="*/ 2147483646 w 157"/>
              <a:gd name="T29" fmla="*/ 2147483646 h 57"/>
              <a:gd name="T30" fmla="*/ 2147483646 w 157"/>
              <a:gd name="T31" fmla="*/ 2147483646 h 57"/>
              <a:gd name="T32" fmla="*/ 2147483646 w 157"/>
              <a:gd name="T33" fmla="*/ 2147483646 h 57"/>
              <a:gd name="T34" fmla="*/ 2147483646 w 157"/>
              <a:gd name="T35" fmla="*/ 2147483646 h 57"/>
              <a:gd name="T36" fmla="*/ 2147483646 w 157"/>
              <a:gd name="T37" fmla="*/ 2147483646 h 57"/>
              <a:gd name="T38" fmla="*/ 2147483646 w 157"/>
              <a:gd name="T39" fmla="*/ 2147483646 h 57"/>
              <a:gd name="T40" fmla="*/ 2147483646 w 157"/>
              <a:gd name="T41" fmla="*/ 2147483646 h 57"/>
              <a:gd name="T42" fmla="*/ 2147483646 w 157"/>
              <a:gd name="T43" fmla="*/ 2147483646 h 57"/>
              <a:gd name="T44" fmla="*/ 2147483646 w 157"/>
              <a:gd name="T45" fmla="*/ 2147483646 h 57"/>
              <a:gd name="T46" fmla="*/ 2147483646 w 157"/>
              <a:gd name="T47" fmla="*/ 2147483646 h 57"/>
              <a:gd name="T48" fmla="*/ 2147483646 w 157"/>
              <a:gd name="T49" fmla="*/ 2147483646 h 57"/>
              <a:gd name="T50" fmla="*/ 2147483646 w 157"/>
              <a:gd name="T51" fmla="*/ 2147483646 h 57"/>
              <a:gd name="T52" fmla="*/ 2147483646 w 157"/>
              <a:gd name="T53" fmla="*/ 2147483646 h 57"/>
              <a:gd name="T54" fmla="*/ 2147483646 w 157"/>
              <a:gd name="T55" fmla="*/ 2147483646 h 57"/>
              <a:gd name="T56" fmla="*/ 2147483646 w 157"/>
              <a:gd name="T57" fmla="*/ 2147483646 h 57"/>
              <a:gd name="T58" fmla="*/ 2147483646 w 157"/>
              <a:gd name="T59" fmla="*/ 2147483646 h 57"/>
              <a:gd name="T60" fmla="*/ 2147483646 w 157"/>
              <a:gd name="T61" fmla="*/ 2147483646 h 57"/>
              <a:gd name="T62" fmla="*/ 2147483646 w 157"/>
              <a:gd name="T63" fmla="*/ 2147483646 h 57"/>
              <a:gd name="T64" fmla="*/ 2147483646 w 157"/>
              <a:gd name="T65" fmla="*/ 2147483646 h 57"/>
              <a:gd name="T66" fmla="*/ 2147483646 w 157"/>
              <a:gd name="T67" fmla="*/ 2147483646 h 57"/>
              <a:gd name="T68" fmla="*/ 2147483646 w 157"/>
              <a:gd name="T69" fmla="*/ 2147483646 h 57"/>
              <a:gd name="T70" fmla="*/ 2147483646 w 157"/>
              <a:gd name="T71" fmla="*/ 2147483646 h 57"/>
              <a:gd name="T72" fmla="*/ 2147483646 w 157"/>
              <a:gd name="T73" fmla="*/ 2147483646 h 57"/>
              <a:gd name="T74" fmla="*/ 2147483646 w 157"/>
              <a:gd name="T75" fmla="*/ 2147483646 h 57"/>
              <a:gd name="T76" fmla="*/ 2147483646 w 157"/>
              <a:gd name="T77" fmla="*/ 2147483646 h 57"/>
              <a:gd name="T78" fmla="*/ 2147483646 w 157"/>
              <a:gd name="T79" fmla="*/ 2147483646 h 57"/>
              <a:gd name="T80" fmla="*/ 2147483646 w 157"/>
              <a:gd name="T81" fmla="*/ 2147483646 h 57"/>
              <a:gd name="T82" fmla="*/ 2147483646 w 157"/>
              <a:gd name="T83" fmla="*/ 2147483646 h 57"/>
              <a:gd name="T84" fmla="*/ 2147483646 w 157"/>
              <a:gd name="T85" fmla="*/ 2147483646 h 57"/>
              <a:gd name="T86" fmla="*/ 2147483646 w 157"/>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7" h="57">
                <a:moveTo>
                  <a:pt x="0" y="57"/>
                </a:moveTo>
                <a:lnTo>
                  <a:pt x="5" y="57"/>
                </a:lnTo>
                <a:lnTo>
                  <a:pt x="7" y="57"/>
                </a:lnTo>
                <a:lnTo>
                  <a:pt x="8" y="57"/>
                </a:lnTo>
                <a:lnTo>
                  <a:pt x="12" y="57"/>
                </a:lnTo>
                <a:lnTo>
                  <a:pt x="13" y="57"/>
                </a:lnTo>
                <a:lnTo>
                  <a:pt x="14" y="57"/>
                </a:lnTo>
                <a:lnTo>
                  <a:pt x="17" y="57"/>
                </a:lnTo>
                <a:lnTo>
                  <a:pt x="18" y="57"/>
                </a:lnTo>
                <a:lnTo>
                  <a:pt x="20" y="57"/>
                </a:lnTo>
                <a:lnTo>
                  <a:pt x="21" y="57"/>
                </a:lnTo>
                <a:lnTo>
                  <a:pt x="23" y="57"/>
                </a:lnTo>
                <a:lnTo>
                  <a:pt x="24" y="57"/>
                </a:lnTo>
                <a:lnTo>
                  <a:pt x="26" y="57"/>
                </a:lnTo>
                <a:lnTo>
                  <a:pt x="27" y="57"/>
                </a:lnTo>
                <a:lnTo>
                  <a:pt x="30" y="54"/>
                </a:lnTo>
                <a:lnTo>
                  <a:pt x="31" y="54"/>
                </a:lnTo>
                <a:lnTo>
                  <a:pt x="32" y="54"/>
                </a:lnTo>
                <a:lnTo>
                  <a:pt x="35" y="54"/>
                </a:lnTo>
                <a:lnTo>
                  <a:pt x="36" y="54"/>
                </a:lnTo>
                <a:lnTo>
                  <a:pt x="37" y="54"/>
                </a:lnTo>
                <a:lnTo>
                  <a:pt x="38" y="54"/>
                </a:lnTo>
                <a:lnTo>
                  <a:pt x="41" y="54"/>
                </a:lnTo>
                <a:lnTo>
                  <a:pt x="43" y="54"/>
                </a:lnTo>
                <a:lnTo>
                  <a:pt x="44" y="54"/>
                </a:lnTo>
                <a:lnTo>
                  <a:pt x="46" y="53"/>
                </a:lnTo>
                <a:lnTo>
                  <a:pt x="47" y="53"/>
                </a:lnTo>
                <a:lnTo>
                  <a:pt x="49" y="53"/>
                </a:lnTo>
                <a:lnTo>
                  <a:pt x="50" y="53"/>
                </a:lnTo>
                <a:lnTo>
                  <a:pt x="53" y="53"/>
                </a:lnTo>
                <a:lnTo>
                  <a:pt x="54" y="53"/>
                </a:lnTo>
                <a:lnTo>
                  <a:pt x="58" y="52"/>
                </a:lnTo>
                <a:lnTo>
                  <a:pt x="60" y="52"/>
                </a:lnTo>
                <a:lnTo>
                  <a:pt x="61" y="52"/>
                </a:lnTo>
                <a:lnTo>
                  <a:pt x="65" y="52"/>
                </a:lnTo>
                <a:lnTo>
                  <a:pt x="70" y="51"/>
                </a:lnTo>
                <a:lnTo>
                  <a:pt x="73" y="51"/>
                </a:lnTo>
                <a:lnTo>
                  <a:pt x="78" y="50"/>
                </a:lnTo>
                <a:lnTo>
                  <a:pt x="82" y="50"/>
                </a:lnTo>
                <a:lnTo>
                  <a:pt x="88" y="48"/>
                </a:lnTo>
                <a:lnTo>
                  <a:pt x="94" y="47"/>
                </a:lnTo>
                <a:lnTo>
                  <a:pt x="98" y="47"/>
                </a:lnTo>
                <a:lnTo>
                  <a:pt x="103" y="45"/>
                </a:lnTo>
                <a:lnTo>
                  <a:pt x="108" y="45"/>
                </a:lnTo>
                <a:lnTo>
                  <a:pt x="112" y="43"/>
                </a:lnTo>
                <a:lnTo>
                  <a:pt x="116" y="41"/>
                </a:lnTo>
                <a:lnTo>
                  <a:pt x="119" y="41"/>
                </a:lnTo>
                <a:lnTo>
                  <a:pt x="124" y="40"/>
                </a:lnTo>
                <a:lnTo>
                  <a:pt x="125" y="40"/>
                </a:lnTo>
                <a:lnTo>
                  <a:pt x="127" y="39"/>
                </a:lnTo>
                <a:lnTo>
                  <a:pt x="128" y="39"/>
                </a:lnTo>
                <a:lnTo>
                  <a:pt x="132" y="39"/>
                </a:lnTo>
                <a:lnTo>
                  <a:pt x="133" y="38"/>
                </a:lnTo>
                <a:lnTo>
                  <a:pt x="134" y="38"/>
                </a:lnTo>
                <a:lnTo>
                  <a:pt x="138" y="37"/>
                </a:lnTo>
                <a:lnTo>
                  <a:pt x="139" y="37"/>
                </a:lnTo>
                <a:lnTo>
                  <a:pt x="140" y="35"/>
                </a:lnTo>
                <a:lnTo>
                  <a:pt x="142" y="35"/>
                </a:lnTo>
                <a:lnTo>
                  <a:pt x="143" y="35"/>
                </a:lnTo>
                <a:lnTo>
                  <a:pt x="145" y="34"/>
                </a:lnTo>
                <a:lnTo>
                  <a:pt x="146" y="32"/>
                </a:lnTo>
                <a:lnTo>
                  <a:pt x="148" y="31"/>
                </a:lnTo>
                <a:lnTo>
                  <a:pt x="150" y="31"/>
                </a:lnTo>
                <a:lnTo>
                  <a:pt x="150" y="29"/>
                </a:lnTo>
                <a:lnTo>
                  <a:pt x="151" y="29"/>
                </a:lnTo>
                <a:lnTo>
                  <a:pt x="151" y="28"/>
                </a:lnTo>
                <a:lnTo>
                  <a:pt x="154" y="27"/>
                </a:lnTo>
                <a:lnTo>
                  <a:pt x="155" y="26"/>
                </a:lnTo>
                <a:lnTo>
                  <a:pt x="155" y="25"/>
                </a:lnTo>
                <a:lnTo>
                  <a:pt x="156" y="23"/>
                </a:lnTo>
                <a:lnTo>
                  <a:pt x="156" y="21"/>
                </a:lnTo>
                <a:lnTo>
                  <a:pt x="156" y="19"/>
                </a:lnTo>
                <a:lnTo>
                  <a:pt x="157" y="18"/>
                </a:lnTo>
                <a:lnTo>
                  <a:pt x="157" y="17"/>
                </a:lnTo>
                <a:lnTo>
                  <a:pt x="157" y="15"/>
                </a:lnTo>
                <a:lnTo>
                  <a:pt x="157" y="14"/>
                </a:lnTo>
                <a:lnTo>
                  <a:pt x="157" y="13"/>
                </a:lnTo>
                <a:lnTo>
                  <a:pt x="157" y="12"/>
                </a:lnTo>
                <a:lnTo>
                  <a:pt x="157" y="9"/>
                </a:lnTo>
                <a:lnTo>
                  <a:pt x="157" y="8"/>
                </a:lnTo>
                <a:lnTo>
                  <a:pt x="157" y="7"/>
                </a:lnTo>
                <a:lnTo>
                  <a:pt x="156" y="6"/>
                </a:lnTo>
                <a:lnTo>
                  <a:pt x="156" y="5"/>
                </a:lnTo>
                <a:lnTo>
                  <a:pt x="155" y="3"/>
                </a:lnTo>
                <a:lnTo>
                  <a:pt x="155" y="2"/>
                </a:lnTo>
                <a:lnTo>
                  <a:pt x="155" y="1"/>
                </a:lnTo>
                <a:lnTo>
                  <a:pt x="154" y="1"/>
                </a:lnTo>
                <a:lnTo>
                  <a:pt x="1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8" name="Freeform 1378"/>
          <p:cNvSpPr>
            <a:spLocks/>
          </p:cNvSpPr>
          <p:nvPr/>
        </p:nvSpPr>
        <p:spPr bwMode="auto">
          <a:xfrm>
            <a:off x="3759200" y="4930775"/>
            <a:ext cx="144463" cy="28575"/>
          </a:xfrm>
          <a:custGeom>
            <a:avLst/>
            <a:gdLst>
              <a:gd name="T0" fmla="*/ 2147483646 w 273"/>
              <a:gd name="T1" fmla="*/ 2147483646 h 52"/>
              <a:gd name="T2" fmla="*/ 2147483646 w 273"/>
              <a:gd name="T3" fmla="*/ 2147483646 h 52"/>
              <a:gd name="T4" fmla="*/ 2147483646 w 273"/>
              <a:gd name="T5" fmla="*/ 2147483646 h 52"/>
              <a:gd name="T6" fmla="*/ 2147483646 w 273"/>
              <a:gd name="T7" fmla="*/ 2147483646 h 52"/>
              <a:gd name="T8" fmla="*/ 2147483646 w 273"/>
              <a:gd name="T9" fmla="*/ 2147483646 h 52"/>
              <a:gd name="T10" fmla="*/ 2147483646 w 273"/>
              <a:gd name="T11" fmla="*/ 2147483646 h 52"/>
              <a:gd name="T12" fmla="*/ 2147483646 w 273"/>
              <a:gd name="T13" fmla="*/ 2147483646 h 52"/>
              <a:gd name="T14" fmla="*/ 2147483646 w 273"/>
              <a:gd name="T15" fmla="*/ 2147483646 h 52"/>
              <a:gd name="T16" fmla="*/ 2147483646 w 273"/>
              <a:gd name="T17" fmla="*/ 2147483646 h 52"/>
              <a:gd name="T18" fmla="*/ 2147483646 w 273"/>
              <a:gd name="T19" fmla="*/ 2147483646 h 52"/>
              <a:gd name="T20" fmla="*/ 2147483646 w 273"/>
              <a:gd name="T21" fmla="*/ 2147483646 h 52"/>
              <a:gd name="T22" fmla="*/ 2147483646 w 273"/>
              <a:gd name="T23" fmla="*/ 2147483646 h 52"/>
              <a:gd name="T24" fmla="*/ 2147483646 w 273"/>
              <a:gd name="T25" fmla="*/ 2147483646 h 52"/>
              <a:gd name="T26" fmla="*/ 2147483646 w 273"/>
              <a:gd name="T27" fmla="*/ 2147483646 h 52"/>
              <a:gd name="T28" fmla="*/ 2147483646 w 273"/>
              <a:gd name="T29" fmla="*/ 2147483646 h 52"/>
              <a:gd name="T30" fmla="*/ 2147483646 w 273"/>
              <a:gd name="T31" fmla="*/ 2147483646 h 52"/>
              <a:gd name="T32" fmla="*/ 2147483646 w 273"/>
              <a:gd name="T33" fmla="*/ 2147483646 h 52"/>
              <a:gd name="T34" fmla="*/ 2147483646 w 273"/>
              <a:gd name="T35" fmla="*/ 2147483646 h 52"/>
              <a:gd name="T36" fmla="*/ 0 w 273"/>
              <a:gd name="T37" fmla="*/ 2147483646 h 52"/>
              <a:gd name="T38" fmla="*/ 2147483646 w 273"/>
              <a:gd name="T39" fmla="*/ 2147483646 h 52"/>
              <a:gd name="T40" fmla="*/ 2147483646 w 273"/>
              <a:gd name="T41" fmla="*/ 2147483646 h 52"/>
              <a:gd name="T42" fmla="*/ 2147483646 w 273"/>
              <a:gd name="T43" fmla="*/ 2147483646 h 52"/>
              <a:gd name="T44" fmla="*/ 2147483646 w 273"/>
              <a:gd name="T45" fmla="*/ 2147483646 h 52"/>
              <a:gd name="T46" fmla="*/ 2147483646 w 273"/>
              <a:gd name="T47" fmla="*/ 2147483646 h 52"/>
              <a:gd name="T48" fmla="*/ 2147483646 w 273"/>
              <a:gd name="T49" fmla="*/ 2147483646 h 52"/>
              <a:gd name="T50" fmla="*/ 2147483646 w 273"/>
              <a:gd name="T51" fmla="*/ 2147483646 h 52"/>
              <a:gd name="T52" fmla="*/ 2147483646 w 273"/>
              <a:gd name="T53" fmla="*/ 2147483646 h 52"/>
              <a:gd name="T54" fmla="*/ 2147483646 w 273"/>
              <a:gd name="T55" fmla="*/ 2147483646 h 52"/>
              <a:gd name="T56" fmla="*/ 2147483646 w 273"/>
              <a:gd name="T57" fmla="*/ 2147483646 h 52"/>
              <a:gd name="T58" fmla="*/ 2147483646 w 273"/>
              <a:gd name="T59" fmla="*/ 2147483646 h 52"/>
              <a:gd name="T60" fmla="*/ 2147483646 w 273"/>
              <a:gd name="T61" fmla="*/ 2147483646 h 52"/>
              <a:gd name="T62" fmla="*/ 2147483646 w 273"/>
              <a:gd name="T63" fmla="*/ 2147483646 h 52"/>
              <a:gd name="T64" fmla="*/ 2147483646 w 273"/>
              <a:gd name="T65" fmla="*/ 2147483646 h 52"/>
              <a:gd name="T66" fmla="*/ 2147483646 w 273"/>
              <a:gd name="T67" fmla="*/ 2147483646 h 52"/>
              <a:gd name="T68" fmla="*/ 2147483646 w 273"/>
              <a:gd name="T69" fmla="*/ 2147483646 h 52"/>
              <a:gd name="T70" fmla="*/ 2147483646 w 273"/>
              <a:gd name="T71" fmla="*/ 2147483646 h 52"/>
              <a:gd name="T72" fmla="*/ 2147483646 w 273"/>
              <a:gd name="T73" fmla="*/ 2147483646 h 52"/>
              <a:gd name="T74" fmla="*/ 2147483646 w 273"/>
              <a:gd name="T75" fmla="*/ 2147483646 h 52"/>
              <a:gd name="T76" fmla="*/ 2147483646 w 273"/>
              <a:gd name="T77" fmla="*/ 2147483646 h 52"/>
              <a:gd name="T78" fmla="*/ 2147483646 w 273"/>
              <a:gd name="T79" fmla="*/ 2147483646 h 52"/>
              <a:gd name="T80" fmla="*/ 2147483646 w 273"/>
              <a:gd name="T81" fmla="*/ 2147483646 h 52"/>
              <a:gd name="T82" fmla="*/ 2147483646 w 273"/>
              <a:gd name="T83" fmla="*/ 2147483646 h 52"/>
              <a:gd name="T84" fmla="*/ 2147483646 w 273"/>
              <a:gd name="T85" fmla="*/ 2147483646 h 52"/>
              <a:gd name="T86" fmla="*/ 2147483646 w 273"/>
              <a:gd name="T87" fmla="*/ 2147483646 h 52"/>
              <a:gd name="T88" fmla="*/ 2147483646 w 273"/>
              <a:gd name="T89" fmla="*/ 2147483646 h 52"/>
              <a:gd name="T90" fmla="*/ 2147483646 w 273"/>
              <a:gd name="T91" fmla="*/ 2147483646 h 52"/>
              <a:gd name="T92" fmla="*/ 2147483646 w 273"/>
              <a:gd name="T93" fmla="*/ 2147483646 h 52"/>
              <a:gd name="T94" fmla="*/ 2147483646 w 273"/>
              <a:gd name="T95" fmla="*/ 2147483646 h 52"/>
              <a:gd name="T96" fmla="*/ 2147483646 w 273"/>
              <a:gd name="T97" fmla="*/ 2147483646 h 52"/>
              <a:gd name="T98" fmla="*/ 2147483646 w 273"/>
              <a:gd name="T99" fmla="*/ 2147483646 h 52"/>
              <a:gd name="T100" fmla="*/ 2147483646 w 273"/>
              <a:gd name="T101" fmla="*/ 2147483646 h 52"/>
              <a:gd name="T102" fmla="*/ 2147483646 w 273"/>
              <a:gd name="T103" fmla="*/ 2147483646 h 52"/>
              <a:gd name="T104" fmla="*/ 2147483646 w 273"/>
              <a:gd name="T105" fmla="*/ 2147483646 h 52"/>
              <a:gd name="T106" fmla="*/ 2147483646 w 273"/>
              <a:gd name="T107" fmla="*/ 2147483646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3" h="52">
                <a:moveTo>
                  <a:pt x="117" y="52"/>
                </a:moveTo>
                <a:lnTo>
                  <a:pt x="116" y="52"/>
                </a:lnTo>
                <a:lnTo>
                  <a:pt x="112" y="52"/>
                </a:lnTo>
                <a:lnTo>
                  <a:pt x="111" y="52"/>
                </a:lnTo>
                <a:lnTo>
                  <a:pt x="108" y="52"/>
                </a:lnTo>
                <a:lnTo>
                  <a:pt x="107" y="52"/>
                </a:lnTo>
                <a:lnTo>
                  <a:pt x="104" y="52"/>
                </a:lnTo>
                <a:lnTo>
                  <a:pt x="102" y="52"/>
                </a:lnTo>
                <a:lnTo>
                  <a:pt x="101" y="52"/>
                </a:lnTo>
                <a:lnTo>
                  <a:pt x="100" y="52"/>
                </a:lnTo>
                <a:lnTo>
                  <a:pt x="98" y="52"/>
                </a:lnTo>
                <a:lnTo>
                  <a:pt x="96" y="52"/>
                </a:lnTo>
                <a:lnTo>
                  <a:pt x="95" y="52"/>
                </a:lnTo>
                <a:lnTo>
                  <a:pt x="94" y="52"/>
                </a:lnTo>
                <a:lnTo>
                  <a:pt x="93" y="52"/>
                </a:lnTo>
                <a:lnTo>
                  <a:pt x="89" y="52"/>
                </a:lnTo>
                <a:lnTo>
                  <a:pt x="88" y="52"/>
                </a:lnTo>
                <a:lnTo>
                  <a:pt x="87" y="52"/>
                </a:lnTo>
                <a:lnTo>
                  <a:pt x="86" y="52"/>
                </a:lnTo>
                <a:lnTo>
                  <a:pt x="84" y="52"/>
                </a:lnTo>
                <a:lnTo>
                  <a:pt x="82" y="52"/>
                </a:lnTo>
                <a:lnTo>
                  <a:pt x="81" y="52"/>
                </a:lnTo>
                <a:lnTo>
                  <a:pt x="80" y="52"/>
                </a:lnTo>
                <a:lnTo>
                  <a:pt x="77" y="52"/>
                </a:lnTo>
                <a:lnTo>
                  <a:pt x="75" y="52"/>
                </a:lnTo>
                <a:lnTo>
                  <a:pt x="74" y="52"/>
                </a:lnTo>
                <a:lnTo>
                  <a:pt x="72" y="52"/>
                </a:lnTo>
                <a:lnTo>
                  <a:pt x="71" y="52"/>
                </a:lnTo>
                <a:lnTo>
                  <a:pt x="70" y="52"/>
                </a:lnTo>
                <a:lnTo>
                  <a:pt x="68" y="49"/>
                </a:lnTo>
                <a:lnTo>
                  <a:pt x="66" y="49"/>
                </a:lnTo>
                <a:lnTo>
                  <a:pt x="64" y="49"/>
                </a:lnTo>
                <a:lnTo>
                  <a:pt x="63" y="49"/>
                </a:lnTo>
                <a:lnTo>
                  <a:pt x="60" y="49"/>
                </a:lnTo>
                <a:lnTo>
                  <a:pt x="59" y="49"/>
                </a:lnTo>
                <a:lnTo>
                  <a:pt x="58" y="49"/>
                </a:lnTo>
                <a:lnTo>
                  <a:pt x="57" y="49"/>
                </a:lnTo>
                <a:lnTo>
                  <a:pt x="53" y="49"/>
                </a:lnTo>
                <a:lnTo>
                  <a:pt x="51" y="48"/>
                </a:lnTo>
                <a:lnTo>
                  <a:pt x="50" y="48"/>
                </a:lnTo>
                <a:lnTo>
                  <a:pt x="48" y="48"/>
                </a:lnTo>
                <a:lnTo>
                  <a:pt x="47" y="48"/>
                </a:lnTo>
                <a:lnTo>
                  <a:pt x="45" y="48"/>
                </a:lnTo>
                <a:lnTo>
                  <a:pt x="42" y="47"/>
                </a:lnTo>
                <a:lnTo>
                  <a:pt x="41" y="47"/>
                </a:lnTo>
                <a:lnTo>
                  <a:pt x="37" y="47"/>
                </a:lnTo>
                <a:lnTo>
                  <a:pt x="36" y="47"/>
                </a:lnTo>
                <a:lnTo>
                  <a:pt x="34" y="46"/>
                </a:lnTo>
                <a:lnTo>
                  <a:pt x="33" y="46"/>
                </a:lnTo>
                <a:lnTo>
                  <a:pt x="30" y="46"/>
                </a:lnTo>
                <a:lnTo>
                  <a:pt x="29" y="46"/>
                </a:lnTo>
                <a:lnTo>
                  <a:pt x="28" y="45"/>
                </a:lnTo>
                <a:lnTo>
                  <a:pt x="23" y="45"/>
                </a:lnTo>
                <a:lnTo>
                  <a:pt x="22" y="43"/>
                </a:lnTo>
                <a:lnTo>
                  <a:pt x="21" y="43"/>
                </a:lnTo>
                <a:lnTo>
                  <a:pt x="19" y="43"/>
                </a:lnTo>
                <a:lnTo>
                  <a:pt x="18" y="42"/>
                </a:lnTo>
                <a:lnTo>
                  <a:pt x="16" y="42"/>
                </a:lnTo>
                <a:lnTo>
                  <a:pt x="15" y="40"/>
                </a:lnTo>
                <a:lnTo>
                  <a:pt x="13" y="40"/>
                </a:lnTo>
                <a:lnTo>
                  <a:pt x="12" y="38"/>
                </a:lnTo>
                <a:lnTo>
                  <a:pt x="10" y="38"/>
                </a:lnTo>
                <a:lnTo>
                  <a:pt x="10" y="36"/>
                </a:lnTo>
                <a:lnTo>
                  <a:pt x="7" y="36"/>
                </a:lnTo>
                <a:lnTo>
                  <a:pt x="7" y="35"/>
                </a:lnTo>
                <a:lnTo>
                  <a:pt x="6" y="35"/>
                </a:lnTo>
                <a:lnTo>
                  <a:pt x="5" y="34"/>
                </a:lnTo>
                <a:lnTo>
                  <a:pt x="4" y="33"/>
                </a:lnTo>
                <a:lnTo>
                  <a:pt x="4" y="32"/>
                </a:lnTo>
                <a:lnTo>
                  <a:pt x="1" y="32"/>
                </a:lnTo>
                <a:lnTo>
                  <a:pt x="1" y="30"/>
                </a:lnTo>
                <a:lnTo>
                  <a:pt x="1" y="29"/>
                </a:lnTo>
                <a:lnTo>
                  <a:pt x="0" y="27"/>
                </a:lnTo>
                <a:lnTo>
                  <a:pt x="0" y="26"/>
                </a:lnTo>
                <a:lnTo>
                  <a:pt x="0" y="24"/>
                </a:lnTo>
                <a:lnTo>
                  <a:pt x="0" y="23"/>
                </a:lnTo>
                <a:lnTo>
                  <a:pt x="0" y="21"/>
                </a:lnTo>
                <a:lnTo>
                  <a:pt x="1" y="22"/>
                </a:lnTo>
                <a:lnTo>
                  <a:pt x="1" y="23"/>
                </a:lnTo>
                <a:lnTo>
                  <a:pt x="4" y="23"/>
                </a:lnTo>
                <a:lnTo>
                  <a:pt x="4" y="24"/>
                </a:lnTo>
                <a:lnTo>
                  <a:pt x="5" y="24"/>
                </a:lnTo>
                <a:lnTo>
                  <a:pt x="6" y="26"/>
                </a:lnTo>
                <a:lnTo>
                  <a:pt x="7" y="27"/>
                </a:lnTo>
                <a:lnTo>
                  <a:pt x="10" y="29"/>
                </a:lnTo>
                <a:lnTo>
                  <a:pt x="12" y="29"/>
                </a:lnTo>
                <a:lnTo>
                  <a:pt x="13" y="29"/>
                </a:lnTo>
                <a:lnTo>
                  <a:pt x="15" y="30"/>
                </a:lnTo>
                <a:lnTo>
                  <a:pt x="16" y="32"/>
                </a:lnTo>
                <a:lnTo>
                  <a:pt x="18" y="32"/>
                </a:lnTo>
                <a:lnTo>
                  <a:pt x="19" y="32"/>
                </a:lnTo>
                <a:lnTo>
                  <a:pt x="21" y="33"/>
                </a:lnTo>
                <a:lnTo>
                  <a:pt x="23" y="33"/>
                </a:lnTo>
                <a:lnTo>
                  <a:pt x="27" y="34"/>
                </a:lnTo>
                <a:lnTo>
                  <a:pt x="28" y="34"/>
                </a:lnTo>
                <a:lnTo>
                  <a:pt x="29" y="34"/>
                </a:lnTo>
                <a:lnTo>
                  <a:pt x="30" y="35"/>
                </a:lnTo>
                <a:lnTo>
                  <a:pt x="34" y="35"/>
                </a:lnTo>
                <a:lnTo>
                  <a:pt x="35" y="35"/>
                </a:lnTo>
                <a:lnTo>
                  <a:pt x="36" y="35"/>
                </a:lnTo>
                <a:lnTo>
                  <a:pt x="37" y="36"/>
                </a:lnTo>
                <a:lnTo>
                  <a:pt x="42" y="36"/>
                </a:lnTo>
                <a:lnTo>
                  <a:pt x="43" y="36"/>
                </a:lnTo>
                <a:lnTo>
                  <a:pt x="45" y="36"/>
                </a:lnTo>
                <a:lnTo>
                  <a:pt x="47" y="38"/>
                </a:lnTo>
                <a:lnTo>
                  <a:pt x="48" y="38"/>
                </a:lnTo>
                <a:lnTo>
                  <a:pt x="50" y="38"/>
                </a:lnTo>
                <a:lnTo>
                  <a:pt x="53" y="38"/>
                </a:lnTo>
                <a:lnTo>
                  <a:pt x="56" y="38"/>
                </a:lnTo>
                <a:lnTo>
                  <a:pt x="57" y="38"/>
                </a:lnTo>
                <a:lnTo>
                  <a:pt x="58" y="40"/>
                </a:lnTo>
                <a:lnTo>
                  <a:pt x="59" y="40"/>
                </a:lnTo>
                <a:lnTo>
                  <a:pt x="60" y="40"/>
                </a:lnTo>
                <a:lnTo>
                  <a:pt x="63" y="40"/>
                </a:lnTo>
                <a:lnTo>
                  <a:pt x="64" y="40"/>
                </a:lnTo>
                <a:lnTo>
                  <a:pt x="66" y="40"/>
                </a:lnTo>
                <a:lnTo>
                  <a:pt x="68" y="40"/>
                </a:lnTo>
                <a:lnTo>
                  <a:pt x="70" y="40"/>
                </a:lnTo>
                <a:lnTo>
                  <a:pt x="71" y="40"/>
                </a:lnTo>
                <a:lnTo>
                  <a:pt x="72" y="40"/>
                </a:lnTo>
                <a:lnTo>
                  <a:pt x="74" y="40"/>
                </a:lnTo>
                <a:lnTo>
                  <a:pt x="75" y="40"/>
                </a:lnTo>
                <a:lnTo>
                  <a:pt x="77" y="40"/>
                </a:lnTo>
                <a:lnTo>
                  <a:pt x="80" y="40"/>
                </a:lnTo>
                <a:lnTo>
                  <a:pt x="81" y="40"/>
                </a:lnTo>
                <a:lnTo>
                  <a:pt x="82" y="40"/>
                </a:lnTo>
                <a:lnTo>
                  <a:pt x="84" y="40"/>
                </a:lnTo>
                <a:lnTo>
                  <a:pt x="86" y="40"/>
                </a:lnTo>
                <a:lnTo>
                  <a:pt x="87" y="40"/>
                </a:lnTo>
                <a:lnTo>
                  <a:pt x="88" y="40"/>
                </a:lnTo>
                <a:lnTo>
                  <a:pt x="89" y="40"/>
                </a:lnTo>
                <a:lnTo>
                  <a:pt x="93" y="40"/>
                </a:lnTo>
                <a:lnTo>
                  <a:pt x="94" y="40"/>
                </a:lnTo>
                <a:lnTo>
                  <a:pt x="95" y="40"/>
                </a:lnTo>
                <a:lnTo>
                  <a:pt x="96" y="40"/>
                </a:lnTo>
                <a:lnTo>
                  <a:pt x="98" y="40"/>
                </a:lnTo>
                <a:lnTo>
                  <a:pt x="100" y="40"/>
                </a:lnTo>
                <a:lnTo>
                  <a:pt x="101" y="40"/>
                </a:lnTo>
                <a:lnTo>
                  <a:pt x="102" y="40"/>
                </a:lnTo>
                <a:lnTo>
                  <a:pt x="104" y="40"/>
                </a:lnTo>
                <a:lnTo>
                  <a:pt x="107" y="40"/>
                </a:lnTo>
                <a:lnTo>
                  <a:pt x="110" y="40"/>
                </a:lnTo>
                <a:lnTo>
                  <a:pt x="111" y="40"/>
                </a:lnTo>
                <a:lnTo>
                  <a:pt x="114" y="40"/>
                </a:lnTo>
                <a:lnTo>
                  <a:pt x="116" y="40"/>
                </a:lnTo>
                <a:lnTo>
                  <a:pt x="118" y="40"/>
                </a:lnTo>
                <a:lnTo>
                  <a:pt x="123" y="40"/>
                </a:lnTo>
                <a:lnTo>
                  <a:pt x="124" y="40"/>
                </a:lnTo>
                <a:lnTo>
                  <a:pt x="126" y="40"/>
                </a:lnTo>
                <a:lnTo>
                  <a:pt x="129" y="40"/>
                </a:lnTo>
                <a:lnTo>
                  <a:pt x="130" y="40"/>
                </a:lnTo>
                <a:lnTo>
                  <a:pt x="134" y="40"/>
                </a:lnTo>
                <a:lnTo>
                  <a:pt x="135" y="40"/>
                </a:lnTo>
                <a:lnTo>
                  <a:pt x="137" y="40"/>
                </a:lnTo>
                <a:lnTo>
                  <a:pt x="138" y="40"/>
                </a:lnTo>
                <a:lnTo>
                  <a:pt x="140" y="40"/>
                </a:lnTo>
                <a:lnTo>
                  <a:pt x="141" y="40"/>
                </a:lnTo>
                <a:lnTo>
                  <a:pt x="143" y="40"/>
                </a:lnTo>
                <a:lnTo>
                  <a:pt x="144" y="40"/>
                </a:lnTo>
                <a:lnTo>
                  <a:pt x="147" y="40"/>
                </a:lnTo>
                <a:lnTo>
                  <a:pt x="148" y="40"/>
                </a:lnTo>
                <a:lnTo>
                  <a:pt x="149" y="40"/>
                </a:lnTo>
                <a:lnTo>
                  <a:pt x="152" y="40"/>
                </a:lnTo>
                <a:lnTo>
                  <a:pt x="153" y="38"/>
                </a:lnTo>
                <a:lnTo>
                  <a:pt x="154" y="38"/>
                </a:lnTo>
                <a:lnTo>
                  <a:pt x="155" y="38"/>
                </a:lnTo>
                <a:lnTo>
                  <a:pt x="158" y="38"/>
                </a:lnTo>
                <a:lnTo>
                  <a:pt x="160" y="38"/>
                </a:lnTo>
                <a:lnTo>
                  <a:pt x="161" y="38"/>
                </a:lnTo>
                <a:lnTo>
                  <a:pt x="163" y="38"/>
                </a:lnTo>
                <a:lnTo>
                  <a:pt x="166" y="38"/>
                </a:lnTo>
                <a:lnTo>
                  <a:pt x="167" y="36"/>
                </a:lnTo>
                <a:lnTo>
                  <a:pt x="169" y="36"/>
                </a:lnTo>
                <a:lnTo>
                  <a:pt x="170" y="36"/>
                </a:lnTo>
                <a:lnTo>
                  <a:pt x="171" y="36"/>
                </a:lnTo>
                <a:lnTo>
                  <a:pt x="176" y="36"/>
                </a:lnTo>
                <a:lnTo>
                  <a:pt x="177" y="35"/>
                </a:lnTo>
                <a:lnTo>
                  <a:pt x="181" y="35"/>
                </a:lnTo>
                <a:lnTo>
                  <a:pt x="184" y="35"/>
                </a:lnTo>
                <a:lnTo>
                  <a:pt x="189" y="34"/>
                </a:lnTo>
                <a:lnTo>
                  <a:pt x="193" y="34"/>
                </a:lnTo>
                <a:lnTo>
                  <a:pt x="197" y="33"/>
                </a:lnTo>
                <a:lnTo>
                  <a:pt x="205" y="33"/>
                </a:lnTo>
                <a:lnTo>
                  <a:pt x="208" y="32"/>
                </a:lnTo>
                <a:lnTo>
                  <a:pt x="214" y="30"/>
                </a:lnTo>
                <a:lnTo>
                  <a:pt x="219" y="30"/>
                </a:lnTo>
                <a:lnTo>
                  <a:pt x="223" y="29"/>
                </a:lnTo>
                <a:lnTo>
                  <a:pt x="229" y="27"/>
                </a:lnTo>
                <a:lnTo>
                  <a:pt x="232" y="27"/>
                </a:lnTo>
                <a:lnTo>
                  <a:pt x="235" y="26"/>
                </a:lnTo>
                <a:lnTo>
                  <a:pt x="237" y="26"/>
                </a:lnTo>
                <a:lnTo>
                  <a:pt x="242" y="24"/>
                </a:lnTo>
                <a:lnTo>
                  <a:pt x="243" y="24"/>
                </a:lnTo>
                <a:lnTo>
                  <a:pt x="245" y="23"/>
                </a:lnTo>
                <a:lnTo>
                  <a:pt x="248" y="23"/>
                </a:lnTo>
                <a:lnTo>
                  <a:pt x="249" y="23"/>
                </a:lnTo>
                <a:lnTo>
                  <a:pt x="250" y="22"/>
                </a:lnTo>
                <a:lnTo>
                  <a:pt x="251" y="22"/>
                </a:lnTo>
                <a:lnTo>
                  <a:pt x="255" y="21"/>
                </a:lnTo>
                <a:lnTo>
                  <a:pt x="256" y="21"/>
                </a:lnTo>
                <a:lnTo>
                  <a:pt x="257" y="20"/>
                </a:lnTo>
                <a:lnTo>
                  <a:pt x="259" y="20"/>
                </a:lnTo>
                <a:lnTo>
                  <a:pt x="260" y="20"/>
                </a:lnTo>
                <a:lnTo>
                  <a:pt x="262" y="18"/>
                </a:lnTo>
                <a:lnTo>
                  <a:pt x="262" y="16"/>
                </a:lnTo>
                <a:lnTo>
                  <a:pt x="263" y="16"/>
                </a:lnTo>
                <a:lnTo>
                  <a:pt x="265" y="14"/>
                </a:lnTo>
                <a:lnTo>
                  <a:pt x="267" y="13"/>
                </a:lnTo>
                <a:lnTo>
                  <a:pt x="267" y="12"/>
                </a:lnTo>
                <a:lnTo>
                  <a:pt x="268" y="12"/>
                </a:lnTo>
                <a:lnTo>
                  <a:pt x="268" y="10"/>
                </a:lnTo>
                <a:lnTo>
                  <a:pt x="271" y="9"/>
                </a:lnTo>
                <a:lnTo>
                  <a:pt x="272" y="8"/>
                </a:lnTo>
                <a:lnTo>
                  <a:pt x="272" y="7"/>
                </a:lnTo>
                <a:lnTo>
                  <a:pt x="272" y="4"/>
                </a:lnTo>
                <a:lnTo>
                  <a:pt x="273" y="3"/>
                </a:lnTo>
                <a:lnTo>
                  <a:pt x="273" y="2"/>
                </a:lnTo>
                <a:lnTo>
                  <a:pt x="273" y="1"/>
                </a:lnTo>
                <a:lnTo>
                  <a:pt x="27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19" name="Freeform 1379"/>
          <p:cNvSpPr>
            <a:spLocks/>
          </p:cNvSpPr>
          <p:nvPr/>
        </p:nvSpPr>
        <p:spPr bwMode="auto">
          <a:xfrm>
            <a:off x="3927475" y="4975225"/>
            <a:ext cx="52388" cy="17463"/>
          </a:xfrm>
          <a:custGeom>
            <a:avLst/>
            <a:gdLst>
              <a:gd name="T0" fmla="*/ 2147483646 w 97"/>
              <a:gd name="T1" fmla="*/ 2147483646 h 32"/>
              <a:gd name="T2" fmla="*/ 0 w 97"/>
              <a:gd name="T3" fmla="*/ 2147483646 h 32"/>
              <a:gd name="T4" fmla="*/ 2147483646 w 97"/>
              <a:gd name="T5" fmla="*/ 2147483646 h 32"/>
              <a:gd name="T6" fmla="*/ 2147483646 w 97"/>
              <a:gd name="T7" fmla="*/ 2147483646 h 32"/>
              <a:gd name="T8" fmla="*/ 2147483646 w 97"/>
              <a:gd name="T9" fmla="*/ 2147483646 h 32"/>
              <a:gd name="T10" fmla="*/ 2147483646 w 97"/>
              <a:gd name="T11" fmla="*/ 2147483646 h 32"/>
              <a:gd name="T12" fmla="*/ 2147483646 w 97"/>
              <a:gd name="T13" fmla="*/ 2147483646 h 32"/>
              <a:gd name="T14" fmla="*/ 2147483646 w 97"/>
              <a:gd name="T15" fmla="*/ 2147483646 h 32"/>
              <a:gd name="T16" fmla="*/ 2147483646 w 97"/>
              <a:gd name="T17" fmla="*/ 2147483646 h 32"/>
              <a:gd name="T18" fmla="*/ 2147483646 w 97"/>
              <a:gd name="T19" fmla="*/ 2147483646 h 32"/>
              <a:gd name="T20" fmla="*/ 2147483646 w 97"/>
              <a:gd name="T21" fmla="*/ 2147483646 h 32"/>
              <a:gd name="T22" fmla="*/ 2147483646 w 97"/>
              <a:gd name="T23" fmla="*/ 0 h 32"/>
              <a:gd name="T24" fmla="*/ 2147483646 w 97"/>
              <a:gd name="T25" fmla="*/ 0 h 32"/>
              <a:gd name="T26" fmla="*/ 2147483646 w 97"/>
              <a:gd name="T27" fmla="*/ 0 h 32"/>
              <a:gd name="T28" fmla="*/ 2147483646 w 97"/>
              <a:gd name="T29" fmla="*/ 0 h 32"/>
              <a:gd name="T30" fmla="*/ 2147483646 w 97"/>
              <a:gd name="T31" fmla="*/ 0 h 32"/>
              <a:gd name="T32" fmla="*/ 2147483646 w 97"/>
              <a:gd name="T33" fmla="*/ 0 h 32"/>
              <a:gd name="T34" fmla="*/ 2147483646 w 97"/>
              <a:gd name="T35" fmla="*/ 2147483646 h 32"/>
              <a:gd name="T36" fmla="*/ 2147483646 w 97"/>
              <a:gd name="T37" fmla="*/ 2147483646 h 32"/>
              <a:gd name="T38" fmla="*/ 2147483646 w 97"/>
              <a:gd name="T39" fmla="*/ 2147483646 h 32"/>
              <a:gd name="T40" fmla="*/ 2147483646 w 97"/>
              <a:gd name="T41" fmla="*/ 2147483646 h 32"/>
              <a:gd name="T42" fmla="*/ 2147483646 w 97"/>
              <a:gd name="T43" fmla="*/ 2147483646 h 32"/>
              <a:gd name="T44" fmla="*/ 2147483646 w 97"/>
              <a:gd name="T45" fmla="*/ 2147483646 h 32"/>
              <a:gd name="T46" fmla="*/ 2147483646 w 97"/>
              <a:gd name="T47" fmla="*/ 2147483646 h 32"/>
              <a:gd name="T48" fmla="*/ 2147483646 w 97"/>
              <a:gd name="T49" fmla="*/ 2147483646 h 32"/>
              <a:gd name="T50" fmla="*/ 2147483646 w 97"/>
              <a:gd name="T51" fmla="*/ 2147483646 h 32"/>
              <a:gd name="T52" fmla="*/ 2147483646 w 97"/>
              <a:gd name="T53" fmla="*/ 2147483646 h 32"/>
              <a:gd name="T54" fmla="*/ 2147483646 w 97"/>
              <a:gd name="T55" fmla="*/ 2147483646 h 32"/>
              <a:gd name="T56" fmla="*/ 2147483646 w 97"/>
              <a:gd name="T57" fmla="*/ 2147483646 h 32"/>
              <a:gd name="T58" fmla="*/ 2147483646 w 97"/>
              <a:gd name="T59" fmla="*/ 2147483646 h 32"/>
              <a:gd name="T60" fmla="*/ 2147483646 w 97"/>
              <a:gd name="T61" fmla="*/ 2147483646 h 32"/>
              <a:gd name="T62" fmla="*/ 2147483646 w 97"/>
              <a:gd name="T63" fmla="*/ 2147483646 h 32"/>
              <a:gd name="T64" fmla="*/ 2147483646 w 97"/>
              <a:gd name="T65" fmla="*/ 2147483646 h 32"/>
              <a:gd name="T66" fmla="*/ 2147483646 w 97"/>
              <a:gd name="T67" fmla="*/ 2147483646 h 32"/>
              <a:gd name="T68" fmla="*/ 2147483646 w 97"/>
              <a:gd name="T69" fmla="*/ 2147483646 h 32"/>
              <a:gd name="T70" fmla="*/ 2147483646 w 97"/>
              <a:gd name="T71" fmla="*/ 2147483646 h 32"/>
              <a:gd name="T72" fmla="*/ 2147483646 w 97"/>
              <a:gd name="T73" fmla="*/ 2147483646 h 32"/>
              <a:gd name="T74" fmla="*/ 2147483646 w 97"/>
              <a:gd name="T75" fmla="*/ 2147483646 h 32"/>
              <a:gd name="T76" fmla="*/ 2147483646 w 97"/>
              <a:gd name="T77" fmla="*/ 2147483646 h 32"/>
              <a:gd name="T78" fmla="*/ 2147483646 w 97"/>
              <a:gd name="T79" fmla="*/ 2147483646 h 32"/>
              <a:gd name="T80" fmla="*/ 2147483646 w 97"/>
              <a:gd name="T81" fmla="*/ 2147483646 h 32"/>
              <a:gd name="T82" fmla="*/ 2147483646 w 97"/>
              <a:gd name="T83" fmla="*/ 2147483646 h 32"/>
              <a:gd name="T84" fmla="*/ 2147483646 w 97"/>
              <a:gd name="T85" fmla="*/ 2147483646 h 32"/>
              <a:gd name="T86" fmla="*/ 2147483646 w 97"/>
              <a:gd name="T87" fmla="*/ 2147483646 h 32"/>
              <a:gd name="T88" fmla="*/ 2147483646 w 97"/>
              <a:gd name="T89" fmla="*/ 2147483646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7" h="32">
                <a:moveTo>
                  <a:pt x="1" y="5"/>
                </a:moveTo>
                <a:lnTo>
                  <a:pt x="0" y="7"/>
                </a:lnTo>
                <a:lnTo>
                  <a:pt x="1" y="5"/>
                </a:lnTo>
                <a:lnTo>
                  <a:pt x="6" y="5"/>
                </a:lnTo>
                <a:lnTo>
                  <a:pt x="8" y="4"/>
                </a:lnTo>
                <a:lnTo>
                  <a:pt x="10" y="2"/>
                </a:lnTo>
                <a:lnTo>
                  <a:pt x="13" y="2"/>
                </a:lnTo>
                <a:lnTo>
                  <a:pt x="16" y="1"/>
                </a:lnTo>
                <a:lnTo>
                  <a:pt x="20" y="1"/>
                </a:lnTo>
                <a:lnTo>
                  <a:pt x="22" y="1"/>
                </a:lnTo>
                <a:lnTo>
                  <a:pt x="26" y="1"/>
                </a:lnTo>
                <a:lnTo>
                  <a:pt x="30" y="0"/>
                </a:lnTo>
                <a:lnTo>
                  <a:pt x="33" y="0"/>
                </a:lnTo>
                <a:lnTo>
                  <a:pt x="36" y="0"/>
                </a:lnTo>
                <a:lnTo>
                  <a:pt x="37" y="0"/>
                </a:lnTo>
                <a:lnTo>
                  <a:pt x="40" y="0"/>
                </a:lnTo>
                <a:lnTo>
                  <a:pt x="44" y="0"/>
                </a:lnTo>
                <a:lnTo>
                  <a:pt x="48" y="1"/>
                </a:lnTo>
                <a:lnTo>
                  <a:pt x="50" y="1"/>
                </a:lnTo>
                <a:lnTo>
                  <a:pt x="52" y="1"/>
                </a:lnTo>
                <a:lnTo>
                  <a:pt x="57" y="1"/>
                </a:lnTo>
                <a:lnTo>
                  <a:pt x="60" y="2"/>
                </a:lnTo>
                <a:lnTo>
                  <a:pt x="63" y="2"/>
                </a:lnTo>
                <a:lnTo>
                  <a:pt x="66" y="4"/>
                </a:lnTo>
                <a:lnTo>
                  <a:pt x="70" y="5"/>
                </a:lnTo>
                <a:lnTo>
                  <a:pt x="73" y="5"/>
                </a:lnTo>
                <a:lnTo>
                  <a:pt x="75" y="7"/>
                </a:lnTo>
                <a:lnTo>
                  <a:pt x="78" y="8"/>
                </a:lnTo>
                <a:lnTo>
                  <a:pt x="80" y="10"/>
                </a:lnTo>
                <a:lnTo>
                  <a:pt x="85" y="11"/>
                </a:lnTo>
                <a:lnTo>
                  <a:pt x="86" y="11"/>
                </a:lnTo>
                <a:lnTo>
                  <a:pt x="87" y="13"/>
                </a:lnTo>
                <a:lnTo>
                  <a:pt x="89" y="14"/>
                </a:lnTo>
                <a:lnTo>
                  <a:pt x="90" y="16"/>
                </a:lnTo>
                <a:lnTo>
                  <a:pt x="92" y="17"/>
                </a:lnTo>
                <a:lnTo>
                  <a:pt x="93" y="18"/>
                </a:lnTo>
                <a:lnTo>
                  <a:pt x="95" y="20"/>
                </a:lnTo>
                <a:lnTo>
                  <a:pt x="95" y="21"/>
                </a:lnTo>
                <a:lnTo>
                  <a:pt x="97" y="22"/>
                </a:lnTo>
                <a:lnTo>
                  <a:pt x="97" y="23"/>
                </a:lnTo>
                <a:lnTo>
                  <a:pt x="97" y="25"/>
                </a:lnTo>
                <a:lnTo>
                  <a:pt x="97" y="28"/>
                </a:lnTo>
                <a:lnTo>
                  <a:pt x="97" y="29"/>
                </a:lnTo>
                <a:lnTo>
                  <a:pt x="95" y="30"/>
                </a:lnTo>
                <a:lnTo>
                  <a:pt x="95"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0" name="Freeform 1380"/>
          <p:cNvSpPr>
            <a:spLocks/>
          </p:cNvSpPr>
          <p:nvPr/>
        </p:nvSpPr>
        <p:spPr bwMode="auto">
          <a:xfrm>
            <a:off x="3759200" y="4938713"/>
            <a:ext cx="1588" cy="3175"/>
          </a:xfrm>
          <a:custGeom>
            <a:avLst/>
            <a:gdLst>
              <a:gd name="T0" fmla="*/ 2147483646 w 1"/>
              <a:gd name="T1" fmla="*/ 2147483646 h 8"/>
              <a:gd name="T2" fmla="*/ 0 w 1"/>
              <a:gd name="T3" fmla="*/ 2147483646 h 8"/>
              <a:gd name="T4" fmla="*/ 0 w 1"/>
              <a:gd name="T5" fmla="*/ 0 h 8"/>
              <a:gd name="T6" fmla="*/ 0 w 1"/>
              <a:gd name="T7" fmla="*/ 2147483646 h 8"/>
              <a:gd name="T8" fmla="*/ 0 w 1"/>
              <a:gd name="T9" fmla="*/ 2147483646 h 8"/>
              <a:gd name="T10" fmla="*/ 2147483646 w 1"/>
              <a:gd name="T11" fmla="*/ 2147483646 h 8"/>
              <a:gd name="T12" fmla="*/ 2147483646 w 1"/>
              <a:gd name="T13" fmla="*/ 2147483646 h 8"/>
              <a:gd name="T14" fmla="*/ 2147483646 w 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8">
                <a:moveTo>
                  <a:pt x="1" y="8"/>
                </a:moveTo>
                <a:lnTo>
                  <a:pt x="0" y="5"/>
                </a:lnTo>
                <a:lnTo>
                  <a:pt x="0" y="0"/>
                </a:lnTo>
                <a:lnTo>
                  <a:pt x="0" y="1"/>
                </a:lnTo>
                <a:lnTo>
                  <a:pt x="0" y="3"/>
                </a:lnTo>
                <a:lnTo>
                  <a:pt x="1" y="5"/>
                </a:lnTo>
                <a:lnTo>
                  <a:pt x="1" y="7"/>
                </a:lnTo>
                <a:lnTo>
                  <a:pt x="1"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1" name="Freeform 1381"/>
          <p:cNvSpPr>
            <a:spLocks/>
          </p:cNvSpPr>
          <p:nvPr/>
        </p:nvSpPr>
        <p:spPr bwMode="auto">
          <a:xfrm>
            <a:off x="4741863" y="5684838"/>
            <a:ext cx="33337" cy="17462"/>
          </a:xfrm>
          <a:custGeom>
            <a:avLst/>
            <a:gdLst>
              <a:gd name="T0" fmla="*/ 0 w 63"/>
              <a:gd name="T1" fmla="*/ 2147483646 h 32"/>
              <a:gd name="T2" fmla="*/ 2147483646 w 63"/>
              <a:gd name="T3" fmla="*/ 2147483646 h 32"/>
              <a:gd name="T4" fmla="*/ 2147483646 w 63"/>
              <a:gd name="T5" fmla="*/ 2147483646 h 32"/>
              <a:gd name="T6" fmla="*/ 2147483646 w 63"/>
              <a:gd name="T7" fmla="*/ 0 h 32"/>
              <a:gd name="T8" fmla="*/ 2147483646 w 63"/>
              <a:gd name="T9" fmla="*/ 2147483646 h 32"/>
              <a:gd name="T10" fmla="*/ 2147483646 w 63"/>
              <a:gd name="T11" fmla="*/ 2147483646 h 32"/>
              <a:gd name="T12" fmla="*/ 2147483646 w 63"/>
              <a:gd name="T13" fmla="*/ 2147483646 h 32"/>
              <a:gd name="T14" fmla="*/ 2147483646 w 63"/>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32">
                <a:moveTo>
                  <a:pt x="0" y="14"/>
                </a:moveTo>
                <a:lnTo>
                  <a:pt x="11" y="9"/>
                </a:lnTo>
                <a:lnTo>
                  <a:pt x="18" y="9"/>
                </a:lnTo>
                <a:lnTo>
                  <a:pt x="45" y="0"/>
                </a:lnTo>
                <a:lnTo>
                  <a:pt x="63" y="3"/>
                </a:lnTo>
                <a:lnTo>
                  <a:pt x="63" y="9"/>
                </a:lnTo>
                <a:lnTo>
                  <a:pt x="50" y="18"/>
                </a:lnTo>
                <a:lnTo>
                  <a:pt x="50"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2" name="Line 1382"/>
          <p:cNvSpPr>
            <a:spLocks noChangeShapeType="1"/>
          </p:cNvSpPr>
          <p:nvPr/>
        </p:nvSpPr>
        <p:spPr bwMode="auto">
          <a:xfrm flipH="1" flipV="1">
            <a:off x="4751388" y="5689600"/>
            <a:ext cx="17462"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23" name="Line 1383"/>
          <p:cNvSpPr>
            <a:spLocks noChangeShapeType="1"/>
          </p:cNvSpPr>
          <p:nvPr/>
        </p:nvSpPr>
        <p:spPr bwMode="auto">
          <a:xfrm flipH="1">
            <a:off x="4748213" y="56991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24" name="Freeform 1384"/>
          <p:cNvSpPr>
            <a:spLocks/>
          </p:cNvSpPr>
          <p:nvPr/>
        </p:nvSpPr>
        <p:spPr bwMode="auto">
          <a:xfrm>
            <a:off x="4822825" y="5583238"/>
            <a:ext cx="169863" cy="115887"/>
          </a:xfrm>
          <a:custGeom>
            <a:avLst/>
            <a:gdLst>
              <a:gd name="T0" fmla="*/ 2147483646 w 321"/>
              <a:gd name="T1" fmla="*/ 2147483646 h 219"/>
              <a:gd name="T2" fmla="*/ 2147483646 w 321"/>
              <a:gd name="T3" fmla="*/ 2147483646 h 219"/>
              <a:gd name="T4" fmla="*/ 2147483646 w 321"/>
              <a:gd name="T5" fmla="*/ 2147483646 h 219"/>
              <a:gd name="T6" fmla="*/ 2147483646 w 321"/>
              <a:gd name="T7" fmla="*/ 2147483646 h 219"/>
              <a:gd name="T8" fmla="*/ 2147483646 w 321"/>
              <a:gd name="T9" fmla="*/ 2147483646 h 219"/>
              <a:gd name="T10" fmla="*/ 2147483646 w 321"/>
              <a:gd name="T11" fmla="*/ 2147483646 h 219"/>
              <a:gd name="T12" fmla="*/ 2147483646 w 321"/>
              <a:gd name="T13" fmla="*/ 2147483646 h 219"/>
              <a:gd name="T14" fmla="*/ 0 w 321"/>
              <a:gd name="T15" fmla="*/ 2147483646 h 219"/>
              <a:gd name="T16" fmla="*/ 0 w 321"/>
              <a:gd name="T17" fmla="*/ 2147483646 h 219"/>
              <a:gd name="T18" fmla="*/ 0 w 321"/>
              <a:gd name="T19" fmla="*/ 2147483646 h 219"/>
              <a:gd name="T20" fmla="*/ 2147483646 w 321"/>
              <a:gd name="T21" fmla="*/ 2147483646 h 219"/>
              <a:gd name="T22" fmla="*/ 2147483646 w 321"/>
              <a:gd name="T23" fmla="*/ 2147483646 h 219"/>
              <a:gd name="T24" fmla="*/ 2147483646 w 321"/>
              <a:gd name="T25" fmla="*/ 2147483646 h 219"/>
              <a:gd name="T26" fmla="*/ 2147483646 w 321"/>
              <a:gd name="T27" fmla="*/ 2147483646 h 219"/>
              <a:gd name="T28" fmla="*/ 2147483646 w 321"/>
              <a:gd name="T29" fmla="*/ 2147483646 h 219"/>
              <a:gd name="T30" fmla="*/ 2147483646 w 321"/>
              <a:gd name="T31" fmla="*/ 2147483646 h 219"/>
              <a:gd name="T32" fmla="*/ 2147483646 w 321"/>
              <a:gd name="T33" fmla="*/ 2147483646 h 219"/>
              <a:gd name="T34" fmla="*/ 2147483646 w 321"/>
              <a:gd name="T35" fmla="*/ 2147483646 h 219"/>
              <a:gd name="T36" fmla="*/ 2147483646 w 321"/>
              <a:gd name="T37" fmla="*/ 2147483646 h 219"/>
              <a:gd name="T38" fmla="*/ 2147483646 w 321"/>
              <a:gd name="T39" fmla="*/ 2147483646 h 219"/>
              <a:gd name="T40" fmla="*/ 2147483646 w 321"/>
              <a:gd name="T41" fmla="*/ 2147483646 h 219"/>
              <a:gd name="T42" fmla="*/ 2147483646 w 321"/>
              <a:gd name="T43" fmla="*/ 2147483646 h 219"/>
              <a:gd name="T44" fmla="*/ 2147483646 w 321"/>
              <a:gd name="T45" fmla="*/ 0 h 219"/>
              <a:gd name="T46" fmla="*/ 2147483646 w 321"/>
              <a:gd name="T47" fmla="*/ 2147483646 h 219"/>
              <a:gd name="T48" fmla="*/ 2147483646 w 321"/>
              <a:gd name="T49" fmla="*/ 2147483646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1" h="219">
                <a:moveTo>
                  <a:pt x="15" y="219"/>
                </a:moveTo>
                <a:lnTo>
                  <a:pt x="63" y="196"/>
                </a:lnTo>
                <a:lnTo>
                  <a:pt x="63" y="193"/>
                </a:lnTo>
                <a:lnTo>
                  <a:pt x="61" y="174"/>
                </a:lnTo>
                <a:lnTo>
                  <a:pt x="53" y="159"/>
                </a:lnTo>
                <a:lnTo>
                  <a:pt x="38" y="142"/>
                </a:lnTo>
                <a:lnTo>
                  <a:pt x="21" y="134"/>
                </a:lnTo>
                <a:lnTo>
                  <a:pt x="0" y="126"/>
                </a:lnTo>
                <a:lnTo>
                  <a:pt x="0" y="129"/>
                </a:lnTo>
                <a:lnTo>
                  <a:pt x="0" y="107"/>
                </a:lnTo>
                <a:lnTo>
                  <a:pt x="48" y="126"/>
                </a:lnTo>
                <a:lnTo>
                  <a:pt x="48" y="152"/>
                </a:lnTo>
                <a:lnTo>
                  <a:pt x="48" y="140"/>
                </a:lnTo>
                <a:lnTo>
                  <a:pt x="68" y="129"/>
                </a:lnTo>
                <a:lnTo>
                  <a:pt x="85" y="149"/>
                </a:lnTo>
                <a:lnTo>
                  <a:pt x="100" y="127"/>
                </a:lnTo>
                <a:lnTo>
                  <a:pt x="289" y="38"/>
                </a:lnTo>
                <a:lnTo>
                  <a:pt x="297" y="34"/>
                </a:lnTo>
                <a:lnTo>
                  <a:pt x="318" y="24"/>
                </a:lnTo>
                <a:lnTo>
                  <a:pt x="321" y="19"/>
                </a:lnTo>
                <a:lnTo>
                  <a:pt x="319" y="11"/>
                </a:lnTo>
                <a:lnTo>
                  <a:pt x="316" y="6"/>
                </a:lnTo>
                <a:lnTo>
                  <a:pt x="307" y="0"/>
                </a:lnTo>
                <a:lnTo>
                  <a:pt x="98" y="100"/>
                </a:lnTo>
                <a:lnTo>
                  <a:pt x="48" y="1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5" name="Freeform 1385"/>
          <p:cNvSpPr>
            <a:spLocks/>
          </p:cNvSpPr>
          <p:nvPr/>
        </p:nvSpPr>
        <p:spPr bwMode="auto">
          <a:xfrm>
            <a:off x="4794250" y="5651500"/>
            <a:ext cx="39688" cy="11113"/>
          </a:xfrm>
          <a:custGeom>
            <a:avLst/>
            <a:gdLst>
              <a:gd name="T0" fmla="*/ 2147483646 w 75"/>
              <a:gd name="T1" fmla="*/ 2147483646 h 21"/>
              <a:gd name="T2" fmla="*/ 2147483646 w 75"/>
              <a:gd name="T3" fmla="*/ 2147483646 h 21"/>
              <a:gd name="T4" fmla="*/ 2147483646 w 75"/>
              <a:gd name="T5" fmla="*/ 2147483646 h 21"/>
              <a:gd name="T6" fmla="*/ 2147483646 w 75"/>
              <a:gd name="T7" fmla="*/ 2147483646 h 21"/>
              <a:gd name="T8" fmla="*/ 2147483646 w 75"/>
              <a:gd name="T9" fmla="*/ 2147483646 h 21"/>
              <a:gd name="T10" fmla="*/ 2147483646 w 75"/>
              <a:gd name="T11" fmla="*/ 0 h 21"/>
              <a:gd name="T12" fmla="*/ 0 w 75"/>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1">
                <a:moveTo>
                  <a:pt x="75" y="10"/>
                </a:moveTo>
                <a:lnTo>
                  <a:pt x="48" y="21"/>
                </a:lnTo>
                <a:lnTo>
                  <a:pt x="18" y="10"/>
                </a:lnTo>
                <a:lnTo>
                  <a:pt x="12" y="9"/>
                </a:lnTo>
                <a:lnTo>
                  <a:pt x="11" y="2"/>
                </a:lnTo>
                <a:lnTo>
                  <a:pt x="7"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6" name="Line 1386"/>
          <p:cNvSpPr>
            <a:spLocks noChangeShapeType="1"/>
          </p:cNvSpPr>
          <p:nvPr/>
        </p:nvSpPr>
        <p:spPr bwMode="auto">
          <a:xfrm flipV="1">
            <a:off x="4789488" y="5646738"/>
            <a:ext cx="15875"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27" name="Freeform 1387"/>
          <p:cNvSpPr>
            <a:spLocks/>
          </p:cNvSpPr>
          <p:nvPr/>
        </p:nvSpPr>
        <p:spPr bwMode="auto">
          <a:xfrm>
            <a:off x="4811713" y="5649913"/>
            <a:ext cx="22225" cy="6350"/>
          </a:xfrm>
          <a:custGeom>
            <a:avLst/>
            <a:gdLst>
              <a:gd name="T0" fmla="*/ 0 w 44"/>
              <a:gd name="T1" fmla="*/ 2147483646 h 11"/>
              <a:gd name="T2" fmla="*/ 2147483646 w 44"/>
              <a:gd name="T3" fmla="*/ 0 h 11"/>
              <a:gd name="T4" fmla="*/ 2147483646 w 44"/>
              <a:gd name="T5" fmla="*/ 2147483646 h 11"/>
              <a:gd name="T6" fmla="*/ 0 60000 65536"/>
              <a:gd name="T7" fmla="*/ 0 60000 65536"/>
              <a:gd name="T8" fmla="*/ 0 60000 65536"/>
            </a:gdLst>
            <a:ahLst/>
            <a:cxnLst>
              <a:cxn ang="T6">
                <a:pos x="T0" y="T1"/>
              </a:cxn>
              <a:cxn ang="T7">
                <a:pos x="T2" y="T3"/>
              </a:cxn>
              <a:cxn ang="T8">
                <a:pos x="T4" y="T5"/>
              </a:cxn>
            </a:cxnLst>
            <a:rect l="0" t="0" r="r" b="b"/>
            <a:pathLst>
              <a:path w="44" h="11">
                <a:moveTo>
                  <a:pt x="0" y="3"/>
                </a:moveTo>
                <a:lnTo>
                  <a:pt x="9" y="0"/>
                </a:lnTo>
                <a:lnTo>
                  <a:pt x="44"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8" name="Freeform 1388"/>
          <p:cNvSpPr>
            <a:spLocks/>
          </p:cNvSpPr>
          <p:nvPr/>
        </p:nvSpPr>
        <p:spPr bwMode="auto">
          <a:xfrm>
            <a:off x="4792663" y="5648325"/>
            <a:ext cx="30162" cy="15875"/>
          </a:xfrm>
          <a:custGeom>
            <a:avLst/>
            <a:gdLst>
              <a:gd name="T0" fmla="*/ 2147483646 w 57"/>
              <a:gd name="T1" fmla="*/ 2147483646 h 30"/>
              <a:gd name="T2" fmla="*/ 2147483646 w 57"/>
              <a:gd name="T3" fmla="*/ 0 h 30"/>
              <a:gd name="T4" fmla="*/ 2147483646 w 57"/>
              <a:gd name="T5" fmla="*/ 2147483646 h 30"/>
              <a:gd name="T6" fmla="*/ 2147483646 w 57"/>
              <a:gd name="T7" fmla="*/ 2147483646 h 30"/>
              <a:gd name="T8" fmla="*/ 2147483646 w 57"/>
              <a:gd name="T9" fmla="*/ 2147483646 h 30"/>
              <a:gd name="T10" fmla="*/ 2147483646 w 57"/>
              <a:gd name="T11" fmla="*/ 2147483646 h 30"/>
              <a:gd name="T12" fmla="*/ 0 w 57"/>
              <a:gd name="T13" fmla="*/ 2147483646 h 30"/>
              <a:gd name="T14" fmla="*/ 0 w 57"/>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30">
                <a:moveTo>
                  <a:pt x="52" y="4"/>
                </a:moveTo>
                <a:lnTo>
                  <a:pt x="57" y="0"/>
                </a:lnTo>
                <a:lnTo>
                  <a:pt x="52" y="4"/>
                </a:lnTo>
                <a:lnTo>
                  <a:pt x="45" y="5"/>
                </a:lnTo>
                <a:lnTo>
                  <a:pt x="36" y="8"/>
                </a:lnTo>
                <a:lnTo>
                  <a:pt x="7" y="25"/>
                </a:lnTo>
                <a:lnTo>
                  <a:pt x="0" y="26"/>
                </a:lnTo>
                <a:lnTo>
                  <a:pt x="0"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29" name="Line 1389"/>
          <p:cNvSpPr>
            <a:spLocks noChangeShapeType="1"/>
          </p:cNvSpPr>
          <p:nvPr/>
        </p:nvSpPr>
        <p:spPr bwMode="auto">
          <a:xfrm flipV="1">
            <a:off x="4800600" y="56562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30" name="Freeform 1390"/>
          <p:cNvSpPr>
            <a:spLocks/>
          </p:cNvSpPr>
          <p:nvPr/>
        </p:nvSpPr>
        <p:spPr bwMode="auto">
          <a:xfrm>
            <a:off x="4821238" y="5627688"/>
            <a:ext cx="52387" cy="12700"/>
          </a:xfrm>
          <a:custGeom>
            <a:avLst/>
            <a:gdLst>
              <a:gd name="T0" fmla="*/ 0 w 101"/>
              <a:gd name="T1" fmla="*/ 2147483646 h 25"/>
              <a:gd name="T2" fmla="*/ 2147483646 w 101"/>
              <a:gd name="T3" fmla="*/ 2147483646 h 25"/>
              <a:gd name="T4" fmla="*/ 0 w 101"/>
              <a:gd name="T5" fmla="*/ 2147483646 h 25"/>
              <a:gd name="T6" fmla="*/ 0 w 101"/>
              <a:gd name="T7" fmla="*/ 2147483646 h 25"/>
              <a:gd name="T8" fmla="*/ 2147483646 w 101"/>
              <a:gd name="T9" fmla="*/ 2147483646 h 25"/>
              <a:gd name="T10" fmla="*/ 2147483646 w 101"/>
              <a:gd name="T11" fmla="*/ 0 h 25"/>
              <a:gd name="T12" fmla="*/ 2147483646 w 101"/>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5">
                <a:moveTo>
                  <a:pt x="0" y="23"/>
                </a:moveTo>
                <a:lnTo>
                  <a:pt x="3" y="25"/>
                </a:lnTo>
                <a:lnTo>
                  <a:pt x="0" y="23"/>
                </a:lnTo>
                <a:lnTo>
                  <a:pt x="0" y="21"/>
                </a:lnTo>
                <a:lnTo>
                  <a:pt x="3" y="20"/>
                </a:lnTo>
                <a:lnTo>
                  <a:pt x="48" y="0"/>
                </a:lnTo>
                <a:lnTo>
                  <a:pt x="101"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1" name="Freeform 1391"/>
          <p:cNvSpPr>
            <a:spLocks/>
          </p:cNvSpPr>
          <p:nvPr/>
        </p:nvSpPr>
        <p:spPr bwMode="auto">
          <a:xfrm>
            <a:off x="4860925" y="5549900"/>
            <a:ext cx="217488" cy="82550"/>
          </a:xfrm>
          <a:custGeom>
            <a:avLst/>
            <a:gdLst>
              <a:gd name="T0" fmla="*/ 0 w 411"/>
              <a:gd name="T1" fmla="*/ 2147483646 h 158"/>
              <a:gd name="T2" fmla="*/ 2147483646 w 411"/>
              <a:gd name="T3" fmla="*/ 2147483646 h 158"/>
              <a:gd name="T4" fmla="*/ 2147483646 w 411"/>
              <a:gd name="T5" fmla="*/ 0 h 158"/>
              <a:gd name="T6" fmla="*/ 2147483646 w 411"/>
              <a:gd name="T7" fmla="*/ 2147483646 h 158"/>
              <a:gd name="T8" fmla="*/ 2147483646 w 411"/>
              <a:gd name="T9" fmla="*/ 2147483646 h 158"/>
              <a:gd name="T10" fmla="*/ 2147483646 w 411"/>
              <a:gd name="T11" fmla="*/ 2147483646 h 158"/>
              <a:gd name="T12" fmla="*/ 2147483646 w 411"/>
              <a:gd name="T13" fmla="*/ 2147483646 h 158"/>
              <a:gd name="T14" fmla="*/ 2147483646 w 411"/>
              <a:gd name="T15" fmla="*/ 2147483646 h 158"/>
              <a:gd name="T16" fmla="*/ 2147483646 w 411"/>
              <a:gd name="T17" fmla="*/ 2147483646 h 158"/>
              <a:gd name="T18" fmla="*/ 2147483646 w 411"/>
              <a:gd name="T19" fmla="*/ 2147483646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1" h="158">
                <a:moveTo>
                  <a:pt x="0" y="158"/>
                </a:moveTo>
                <a:lnTo>
                  <a:pt x="333" y="1"/>
                </a:lnTo>
                <a:lnTo>
                  <a:pt x="352" y="0"/>
                </a:lnTo>
                <a:lnTo>
                  <a:pt x="374" y="5"/>
                </a:lnTo>
                <a:lnTo>
                  <a:pt x="392" y="14"/>
                </a:lnTo>
                <a:lnTo>
                  <a:pt x="404" y="30"/>
                </a:lnTo>
                <a:lnTo>
                  <a:pt x="411" y="47"/>
                </a:lnTo>
                <a:lnTo>
                  <a:pt x="411" y="64"/>
                </a:lnTo>
                <a:lnTo>
                  <a:pt x="407" y="83"/>
                </a:lnTo>
                <a:lnTo>
                  <a:pt x="355" y="1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2" name="Freeform 1392"/>
          <p:cNvSpPr>
            <a:spLocks/>
          </p:cNvSpPr>
          <p:nvPr/>
        </p:nvSpPr>
        <p:spPr bwMode="auto">
          <a:xfrm>
            <a:off x="5053013" y="5594350"/>
            <a:ext cx="4762" cy="14288"/>
          </a:xfrm>
          <a:custGeom>
            <a:avLst/>
            <a:gdLst>
              <a:gd name="T0" fmla="*/ 2147483646 w 9"/>
              <a:gd name="T1" fmla="*/ 2147483646 h 26"/>
              <a:gd name="T2" fmla="*/ 2147483646 w 9"/>
              <a:gd name="T3" fmla="*/ 2147483646 h 26"/>
              <a:gd name="T4" fmla="*/ 0 w 9"/>
              <a:gd name="T5" fmla="*/ 0 h 26"/>
              <a:gd name="T6" fmla="*/ 0 60000 65536"/>
              <a:gd name="T7" fmla="*/ 0 60000 65536"/>
              <a:gd name="T8" fmla="*/ 0 60000 65536"/>
            </a:gdLst>
            <a:ahLst/>
            <a:cxnLst>
              <a:cxn ang="T6">
                <a:pos x="T0" y="T1"/>
              </a:cxn>
              <a:cxn ang="T7">
                <a:pos x="T2" y="T3"/>
              </a:cxn>
              <a:cxn ang="T8">
                <a:pos x="T4" y="T5"/>
              </a:cxn>
            </a:cxnLst>
            <a:rect l="0" t="0" r="r" b="b"/>
            <a:pathLst>
              <a:path w="9" h="26">
                <a:moveTo>
                  <a:pt x="9" y="26"/>
                </a:moveTo>
                <a:lnTo>
                  <a:pt x="3"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3" name="Freeform 1393"/>
          <p:cNvSpPr>
            <a:spLocks/>
          </p:cNvSpPr>
          <p:nvPr/>
        </p:nvSpPr>
        <p:spPr bwMode="auto">
          <a:xfrm>
            <a:off x="5002213" y="5602288"/>
            <a:ext cx="58737" cy="34925"/>
          </a:xfrm>
          <a:custGeom>
            <a:avLst/>
            <a:gdLst>
              <a:gd name="T0" fmla="*/ 2147483646 w 111"/>
              <a:gd name="T1" fmla="*/ 0 h 68"/>
              <a:gd name="T2" fmla="*/ 2147483646 w 111"/>
              <a:gd name="T3" fmla="*/ 0 h 68"/>
              <a:gd name="T4" fmla="*/ 2147483646 w 111"/>
              <a:gd name="T5" fmla="*/ 0 h 68"/>
              <a:gd name="T6" fmla="*/ 2147483646 w 111"/>
              <a:gd name="T7" fmla="*/ 2147483646 h 68"/>
              <a:gd name="T8" fmla="*/ 2147483646 w 111"/>
              <a:gd name="T9" fmla="*/ 2147483646 h 68"/>
              <a:gd name="T10" fmla="*/ 0 w 111"/>
              <a:gd name="T11" fmla="*/ 2147483646 h 68"/>
              <a:gd name="T12" fmla="*/ 2147483646 w 111"/>
              <a:gd name="T13" fmla="*/ 2147483646 h 68"/>
              <a:gd name="T14" fmla="*/ 2147483646 w 111"/>
              <a:gd name="T15" fmla="*/ 2147483646 h 68"/>
              <a:gd name="T16" fmla="*/ 2147483646 w 111"/>
              <a:gd name="T17" fmla="*/ 2147483646 h 68"/>
              <a:gd name="T18" fmla="*/ 2147483646 w 111"/>
              <a:gd name="T19" fmla="*/ 2147483646 h 68"/>
              <a:gd name="T20" fmla="*/ 2147483646 w 111"/>
              <a:gd name="T21" fmla="*/ 2147483646 h 68"/>
              <a:gd name="T22" fmla="*/ 2147483646 w 111"/>
              <a:gd name="T23" fmla="*/ 2147483646 h 68"/>
              <a:gd name="T24" fmla="*/ 2147483646 w 111"/>
              <a:gd name="T25" fmla="*/ 2147483646 h 68"/>
              <a:gd name="T26" fmla="*/ 2147483646 w 111"/>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 h="68">
                <a:moveTo>
                  <a:pt x="76" y="0"/>
                </a:moveTo>
                <a:lnTo>
                  <a:pt x="75" y="0"/>
                </a:lnTo>
                <a:lnTo>
                  <a:pt x="73" y="0"/>
                </a:lnTo>
                <a:lnTo>
                  <a:pt x="3" y="35"/>
                </a:lnTo>
                <a:lnTo>
                  <a:pt x="1" y="37"/>
                </a:lnTo>
                <a:lnTo>
                  <a:pt x="0" y="41"/>
                </a:lnTo>
                <a:lnTo>
                  <a:pt x="1" y="42"/>
                </a:lnTo>
                <a:lnTo>
                  <a:pt x="40" y="67"/>
                </a:lnTo>
                <a:lnTo>
                  <a:pt x="41" y="68"/>
                </a:lnTo>
                <a:lnTo>
                  <a:pt x="43" y="67"/>
                </a:lnTo>
                <a:lnTo>
                  <a:pt x="108" y="32"/>
                </a:lnTo>
                <a:lnTo>
                  <a:pt x="111" y="30"/>
                </a:lnTo>
                <a:lnTo>
                  <a:pt x="108" y="25"/>
                </a:lnTo>
                <a:lnTo>
                  <a:pt x="76"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4" name="Freeform 1394"/>
          <p:cNvSpPr>
            <a:spLocks/>
          </p:cNvSpPr>
          <p:nvPr/>
        </p:nvSpPr>
        <p:spPr bwMode="auto">
          <a:xfrm>
            <a:off x="4848225" y="5592763"/>
            <a:ext cx="255588" cy="185737"/>
          </a:xfrm>
          <a:custGeom>
            <a:avLst/>
            <a:gdLst>
              <a:gd name="T0" fmla="*/ 2147483646 w 484"/>
              <a:gd name="T1" fmla="*/ 0 h 351"/>
              <a:gd name="T2" fmla="*/ 2147483646 w 484"/>
              <a:gd name="T3" fmla="*/ 2147483646 h 351"/>
              <a:gd name="T4" fmla="*/ 2147483646 w 484"/>
              <a:gd name="T5" fmla="*/ 2147483646 h 351"/>
              <a:gd name="T6" fmla="*/ 2147483646 w 484"/>
              <a:gd name="T7" fmla="*/ 2147483646 h 351"/>
              <a:gd name="T8" fmla="*/ 2147483646 w 484"/>
              <a:gd name="T9" fmla="*/ 2147483646 h 351"/>
              <a:gd name="T10" fmla="*/ 2147483646 w 484"/>
              <a:gd name="T11" fmla="*/ 2147483646 h 351"/>
              <a:gd name="T12" fmla="*/ 2147483646 w 484"/>
              <a:gd name="T13" fmla="*/ 2147483646 h 351"/>
              <a:gd name="T14" fmla="*/ 2147483646 w 484"/>
              <a:gd name="T15" fmla="*/ 2147483646 h 351"/>
              <a:gd name="T16" fmla="*/ 2147483646 w 484"/>
              <a:gd name="T17" fmla="*/ 2147483646 h 351"/>
              <a:gd name="T18" fmla="*/ 0 w 484"/>
              <a:gd name="T19" fmla="*/ 2147483646 h 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4" h="351">
                <a:moveTo>
                  <a:pt x="432" y="0"/>
                </a:moveTo>
                <a:lnTo>
                  <a:pt x="450" y="6"/>
                </a:lnTo>
                <a:lnTo>
                  <a:pt x="466" y="18"/>
                </a:lnTo>
                <a:lnTo>
                  <a:pt x="480" y="33"/>
                </a:lnTo>
                <a:lnTo>
                  <a:pt x="484" y="51"/>
                </a:lnTo>
                <a:lnTo>
                  <a:pt x="484" y="70"/>
                </a:lnTo>
                <a:lnTo>
                  <a:pt x="478" y="85"/>
                </a:lnTo>
                <a:lnTo>
                  <a:pt x="465" y="101"/>
                </a:lnTo>
                <a:lnTo>
                  <a:pt x="448" y="111"/>
                </a:lnTo>
                <a:lnTo>
                  <a:pt x="0" y="3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5" name="Freeform 1395"/>
          <p:cNvSpPr>
            <a:spLocks/>
          </p:cNvSpPr>
          <p:nvPr/>
        </p:nvSpPr>
        <p:spPr bwMode="auto">
          <a:xfrm>
            <a:off x="4833938" y="5708650"/>
            <a:ext cx="52387" cy="50800"/>
          </a:xfrm>
          <a:custGeom>
            <a:avLst/>
            <a:gdLst>
              <a:gd name="T0" fmla="*/ 2147483646 w 99"/>
              <a:gd name="T1" fmla="*/ 2147483646 h 97"/>
              <a:gd name="T2" fmla="*/ 2147483646 w 99"/>
              <a:gd name="T3" fmla="*/ 2147483646 h 97"/>
              <a:gd name="T4" fmla="*/ 2147483646 w 99"/>
              <a:gd name="T5" fmla="*/ 2147483646 h 97"/>
              <a:gd name="T6" fmla="*/ 2147483646 w 99"/>
              <a:gd name="T7" fmla="*/ 2147483646 h 97"/>
              <a:gd name="T8" fmla="*/ 2147483646 w 99"/>
              <a:gd name="T9" fmla="*/ 2147483646 h 97"/>
              <a:gd name="T10" fmla="*/ 2147483646 w 99"/>
              <a:gd name="T11" fmla="*/ 2147483646 h 97"/>
              <a:gd name="T12" fmla="*/ 2147483646 w 99"/>
              <a:gd name="T13" fmla="*/ 2147483646 h 97"/>
              <a:gd name="T14" fmla="*/ 2147483646 w 99"/>
              <a:gd name="T15" fmla="*/ 0 h 97"/>
              <a:gd name="T16" fmla="*/ 2147483646 w 99"/>
              <a:gd name="T17" fmla="*/ 2147483646 h 97"/>
              <a:gd name="T18" fmla="*/ 2147483646 w 99"/>
              <a:gd name="T19" fmla="*/ 2147483646 h 97"/>
              <a:gd name="T20" fmla="*/ 2147483646 w 99"/>
              <a:gd name="T21" fmla="*/ 2147483646 h 97"/>
              <a:gd name="T22" fmla="*/ 0 w 99"/>
              <a:gd name="T23" fmla="*/ 2147483646 h 97"/>
              <a:gd name="T24" fmla="*/ 2147483646 w 99"/>
              <a:gd name="T25" fmla="*/ 214748364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97">
                <a:moveTo>
                  <a:pt x="95" y="97"/>
                </a:moveTo>
                <a:lnTo>
                  <a:pt x="99" y="79"/>
                </a:lnTo>
                <a:lnTo>
                  <a:pt x="98" y="58"/>
                </a:lnTo>
                <a:lnTo>
                  <a:pt x="92" y="40"/>
                </a:lnTo>
                <a:lnTo>
                  <a:pt x="80" y="23"/>
                </a:lnTo>
                <a:lnTo>
                  <a:pt x="62" y="10"/>
                </a:lnTo>
                <a:lnTo>
                  <a:pt x="40" y="3"/>
                </a:lnTo>
                <a:lnTo>
                  <a:pt x="18" y="0"/>
                </a:lnTo>
                <a:lnTo>
                  <a:pt x="22" y="8"/>
                </a:lnTo>
                <a:lnTo>
                  <a:pt x="37" y="13"/>
                </a:lnTo>
                <a:lnTo>
                  <a:pt x="16" y="23"/>
                </a:lnTo>
                <a:lnTo>
                  <a:pt x="0" y="19"/>
                </a:lnTo>
                <a:lnTo>
                  <a:pt x="22"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6" name="Freeform 1396"/>
          <p:cNvSpPr>
            <a:spLocks/>
          </p:cNvSpPr>
          <p:nvPr/>
        </p:nvSpPr>
        <p:spPr bwMode="auto">
          <a:xfrm>
            <a:off x="4830763" y="5680075"/>
            <a:ext cx="25400" cy="25400"/>
          </a:xfrm>
          <a:custGeom>
            <a:avLst/>
            <a:gdLst>
              <a:gd name="T0" fmla="*/ 2147483646 w 48"/>
              <a:gd name="T1" fmla="*/ 2147483646 h 47"/>
              <a:gd name="T2" fmla="*/ 2147483646 w 48"/>
              <a:gd name="T3" fmla="*/ 2147483646 h 47"/>
              <a:gd name="T4" fmla="*/ 2147483646 w 48"/>
              <a:gd name="T5" fmla="*/ 2147483646 h 47"/>
              <a:gd name="T6" fmla="*/ 2147483646 w 48"/>
              <a:gd name="T7" fmla="*/ 0 h 47"/>
              <a:gd name="T8" fmla="*/ 0 w 48"/>
              <a:gd name="T9" fmla="*/ 2147483646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7">
                <a:moveTo>
                  <a:pt x="38" y="47"/>
                </a:moveTo>
                <a:lnTo>
                  <a:pt x="46" y="29"/>
                </a:lnTo>
                <a:lnTo>
                  <a:pt x="48" y="11"/>
                </a:lnTo>
                <a:lnTo>
                  <a:pt x="47" y="0"/>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7" name="Freeform 1397"/>
          <p:cNvSpPr>
            <a:spLocks/>
          </p:cNvSpPr>
          <p:nvPr/>
        </p:nvSpPr>
        <p:spPr bwMode="auto">
          <a:xfrm>
            <a:off x="4826000" y="5718175"/>
            <a:ext cx="7938" cy="6350"/>
          </a:xfrm>
          <a:custGeom>
            <a:avLst/>
            <a:gdLst>
              <a:gd name="T0" fmla="*/ 2147483646 w 16"/>
              <a:gd name="T1" fmla="*/ 0 h 13"/>
              <a:gd name="T2" fmla="*/ 2147483646 w 16"/>
              <a:gd name="T3" fmla="*/ 2147483646 h 13"/>
              <a:gd name="T4" fmla="*/ 0 w 16"/>
              <a:gd name="T5" fmla="*/ 2147483646 h 13"/>
              <a:gd name="T6" fmla="*/ 0 60000 65536"/>
              <a:gd name="T7" fmla="*/ 0 60000 65536"/>
              <a:gd name="T8" fmla="*/ 0 60000 65536"/>
            </a:gdLst>
            <a:ahLst/>
            <a:cxnLst>
              <a:cxn ang="T6">
                <a:pos x="T0" y="T1"/>
              </a:cxn>
              <a:cxn ang="T7">
                <a:pos x="T2" y="T3"/>
              </a:cxn>
              <a:cxn ang="T8">
                <a:pos x="T4" y="T5"/>
              </a:cxn>
            </a:cxnLst>
            <a:rect l="0" t="0" r="r" b="b"/>
            <a:pathLst>
              <a:path w="16" h="13">
                <a:moveTo>
                  <a:pt x="16" y="0"/>
                </a:moveTo>
                <a:lnTo>
                  <a:pt x="16" y="4"/>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8" name="Freeform 1398"/>
          <p:cNvSpPr>
            <a:spLocks/>
          </p:cNvSpPr>
          <p:nvPr/>
        </p:nvSpPr>
        <p:spPr bwMode="auto">
          <a:xfrm>
            <a:off x="4816475" y="5627688"/>
            <a:ext cx="193675" cy="95250"/>
          </a:xfrm>
          <a:custGeom>
            <a:avLst/>
            <a:gdLst>
              <a:gd name="T0" fmla="*/ 0 w 368"/>
              <a:gd name="T1" fmla="*/ 2147483646 h 180"/>
              <a:gd name="T2" fmla="*/ 2147483646 w 368"/>
              <a:gd name="T3" fmla="*/ 0 h 180"/>
              <a:gd name="T4" fmla="*/ 2147483646 w 368"/>
              <a:gd name="T5" fmla="*/ 2147483646 h 180"/>
              <a:gd name="T6" fmla="*/ 2147483646 w 368"/>
              <a:gd name="T7" fmla="*/ 2147483646 h 180"/>
              <a:gd name="T8" fmla="*/ 2147483646 w 368"/>
              <a:gd name="T9" fmla="*/ 2147483646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180">
                <a:moveTo>
                  <a:pt x="0" y="180"/>
                </a:moveTo>
                <a:lnTo>
                  <a:pt x="363" y="0"/>
                </a:lnTo>
                <a:lnTo>
                  <a:pt x="368" y="2"/>
                </a:lnTo>
                <a:lnTo>
                  <a:pt x="363" y="23"/>
                </a:lnTo>
                <a:lnTo>
                  <a:pt x="140" y="1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39" name="Freeform 1399"/>
          <p:cNvSpPr>
            <a:spLocks/>
          </p:cNvSpPr>
          <p:nvPr/>
        </p:nvSpPr>
        <p:spPr bwMode="auto">
          <a:xfrm>
            <a:off x="4900613" y="5638800"/>
            <a:ext cx="114300" cy="71438"/>
          </a:xfrm>
          <a:custGeom>
            <a:avLst/>
            <a:gdLst>
              <a:gd name="T0" fmla="*/ 0 w 216"/>
              <a:gd name="T1" fmla="*/ 2147483646 h 133"/>
              <a:gd name="T2" fmla="*/ 2147483646 w 216"/>
              <a:gd name="T3" fmla="*/ 2147483646 h 133"/>
              <a:gd name="T4" fmla="*/ 2147483646 w 216"/>
              <a:gd name="T5" fmla="*/ 2147483646 h 133"/>
              <a:gd name="T6" fmla="*/ 2147483646 w 216"/>
              <a:gd name="T7" fmla="*/ 2147483646 h 133"/>
              <a:gd name="T8" fmla="*/ 2147483646 w 216"/>
              <a:gd name="T9" fmla="*/ 2147483646 h 133"/>
              <a:gd name="T10" fmla="*/ 2147483646 w 216"/>
              <a:gd name="T11" fmla="*/ 2147483646 h 133"/>
              <a:gd name="T12" fmla="*/ 2147483646 w 216"/>
              <a:gd name="T13" fmla="*/ 2147483646 h 133"/>
              <a:gd name="T14" fmla="*/ 2147483646 w 216"/>
              <a:gd name="T15" fmla="*/ 0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33">
                <a:moveTo>
                  <a:pt x="0" y="133"/>
                </a:moveTo>
                <a:lnTo>
                  <a:pt x="186" y="37"/>
                </a:lnTo>
                <a:lnTo>
                  <a:pt x="194" y="34"/>
                </a:lnTo>
                <a:lnTo>
                  <a:pt x="214" y="23"/>
                </a:lnTo>
                <a:lnTo>
                  <a:pt x="216" y="17"/>
                </a:lnTo>
                <a:lnTo>
                  <a:pt x="215" y="10"/>
                </a:lnTo>
                <a:lnTo>
                  <a:pt x="211" y="5"/>
                </a:lnTo>
                <a:lnTo>
                  <a:pt x="2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40" name="Line 1400"/>
          <p:cNvSpPr>
            <a:spLocks noChangeShapeType="1"/>
          </p:cNvSpPr>
          <p:nvPr/>
        </p:nvSpPr>
        <p:spPr bwMode="auto">
          <a:xfrm>
            <a:off x="5010150" y="56276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41" name="Freeform 1401"/>
          <p:cNvSpPr>
            <a:spLocks/>
          </p:cNvSpPr>
          <p:nvPr/>
        </p:nvSpPr>
        <p:spPr bwMode="auto">
          <a:xfrm>
            <a:off x="5013325" y="5637213"/>
            <a:ext cx="11113" cy="14287"/>
          </a:xfrm>
          <a:custGeom>
            <a:avLst/>
            <a:gdLst>
              <a:gd name="T0" fmla="*/ 2147483646 w 19"/>
              <a:gd name="T1" fmla="*/ 0 h 28"/>
              <a:gd name="T2" fmla="*/ 2147483646 w 19"/>
              <a:gd name="T3" fmla="*/ 2147483646 h 28"/>
              <a:gd name="T4" fmla="*/ 0 w 19"/>
              <a:gd name="T5" fmla="*/ 2147483646 h 28"/>
              <a:gd name="T6" fmla="*/ 0 60000 65536"/>
              <a:gd name="T7" fmla="*/ 0 60000 65536"/>
              <a:gd name="T8" fmla="*/ 0 60000 65536"/>
            </a:gdLst>
            <a:ahLst/>
            <a:cxnLst>
              <a:cxn ang="T6">
                <a:pos x="T0" y="T1"/>
              </a:cxn>
              <a:cxn ang="T7">
                <a:pos x="T2" y="T3"/>
              </a:cxn>
              <a:cxn ang="T8">
                <a:pos x="T4" y="T5"/>
              </a:cxn>
            </a:cxnLst>
            <a:rect l="0" t="0" r="r" b="b"/>
            <a:pathLst>
              <a:path w="19" h="28">
                <a:moveTo>
                  <a:pt x="14" y="0"/>
                </a:moveTo>
                <a:lnTo>
                  <a:pt x="19" y="2"/>
                </a:lnTo>
                <a:lnTo>
                  <a:pt x="0"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42" name="Freeform 1402"/>
          <p:cNvSpPr>
            <a:spLocks/>
          </p:cNvSpPr>
          <p:nvPr/>
        </p:nvSpPr>
        <p:spPr bwMode="auto">
          <a:xfrm>
            <a:off x="4940300" y="5621338"/>
            <a:ext cx="14288" cy="33337"/>
          </a:xfrm>
          <a:custGeom>
            <a:avLst/>
            <a:gdLst>
              <a:gd name="T0" fmla="*/ 2147483646 w 29"/>
              <a:gd name="T1" fmla="*/ 2147483646 h 63"/>
              <a:gd name="T2" fmla="*/ 2147483646 w 29"/>
              <a:gd name="T3" fmla="*/ 2147483646 h 63"/>
              <a:gd name="T4" fmla="*/ 2147483646 w 29"/>
              <a:gd name="T5" fmla="*/ 2147483646 h 63"/>
              <a:gd name="T6" fmla="*/ 2147483646 w 29"/>
              <a:gd name="T7" fmla="*/ 2147483646 h 63"/>
              <a:gd name="T8" fmla="*/ 0 w 29"/>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3">
                <a:moveTo>
                  <a:pt x="27" y="63"/>
                </a:moveTo>
                <a:lnTo>
                  <a:pt x="29" y="44"/>
                </a:lnTo>
                <a:lnTo>
                  <a:pt x="25" y="27"/>
                </a:lnTo>
                <a:lnTo>
                  <a:pt x="15" y="1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43" name="Line 1403"/>
          <p:cNvSpPr>
            <a:spLocks noChangeShapeType="1"/>
          </p:cNvSpPr>
          <p:nvPr/>
        </p:nvSpPr>
        <p:spPr bwMode="auto">
          <a:xfrm flipH="1">
            <a:off x="4848225" y="5580063"/>
            <a:ext cx="101600"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44" name="Freeform 1404"/>
          <p:cNvSpPr>
            <a:spLocks/>
          </p:cNvSpPr>
          <p:nvPr/>
        </p:nvSpPr>
        <p:spPr bwMode="auto">
          <a:xfrm>
            <a:off x="4776788" y="5722938"/>
            <a:ext cx="39687" cy="33337"/>
          </a:xfrm>
          <a:custGeom>
            <a:avLst/>
            <a:gdLst>
              <a:gd name="T0" fmla="*/ 2147483646 w 74"/>
              <a:gd name="T1" fmla="*/ 0 h 63"/>
              <a:gd name="T2" fmla="*/ 2147483646 w 74"/>
              <a:gd name="T3" fmla="*/ 2147483646 h 63"/>
              <a:gd name="T4" fmla="*/ 2147483646 w 74"/>
              <a:gd name="T5" fmla="*/ 2147483646 h 63"/>
              <a:gd name="T6" fmla="*/ 2147483646 w 74"/>
              <a:gd name="T7" fmla="*/ 2147483646 h 63"/>
              <a:gd name="T8" fmla="*/ 0 w 74"/>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3">
                <a:moveTo>
                  <a:pt x="74" y="0"/>
                </a:moveTo>
                <a:lnTo>
                  <a:pt x="64" y="8"/>
                </a:lnTo>
                <a:lnTo>
                  <a:pt x="57" y="22"/>
                </a:lnTo>
                <a:lnTo>
                  <a:pt x="53" y="35"/>
                </a:lnTo>
                <a:lnTo>
                  <a:pt x="0" y="6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45" name="Freeform 1405"/>
          <p:cNvSpPr>
            <a:spLocks/>
          </p:cNvSpPr>
          <p:nvPr/>
        </p:nvSpPr>
        <p:spPr bwMode="auto">
          <a:xfrm>
            <a:off x="4895850" y="5697538"/>
            <a:ext cx="107950" cy="57150"/>
          </a:xfrm>
          <a:custGeom>
            <a:avLst/>
            <a:gdLst>
              <a:gd name="T0" fmla="*/ 0 w 202"/>
              <a:gd name="T1" fmla="*/ 2147483646 h 110"/>
              <a:gd name="T2" fmla="*/ 2147483646 w 202"/>
              <a:gd name="T3" fmla="*/ 2147483646 h 110"/>
              <a:gd name="T4" fmla="*/ 2147483646 w 202"/>
              <a:gd name="T5" fmla="*/ 2147483646 h 110"/>
              <a:gd name="T6" fmla="*/ 2147483646 w 202"/>
              <a:gd name="T7" fmla="*/ 2147483646 h 110"/>
              <a:gd name="T8" fmla="*/ 2147483646 w 202"/>
              <a:gd name="T9" fmla="*/ 2147483646 h 110"/>
              <a:gd name="T10" fmla="*/ 2147483646 w 202"/>
              <a:gd name="T11" fmla="*/ 2147483646 h 110"/>
              <a:gd name="T12" fmla="*/ 2147483646 w 202"/>
              <a:gd name="T13" fmla="*/ 2147483646 h 110"/>
              <a:gd name="T14" fmla="*/ 2147483646 w 202"/>
              <a:gd name="T15" fmla="*/ 0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110">
                <a:moveTo>
                  <a:pt x="0" y="107"/>
                </a:moveTo>
                <a:lnTo>
                  <a:pt x="36" y="110"/>
                </a:lnTo>
                <a:lnTo>
                  <a:pt x="74" y="107"/>
                </a:lnTo>
                <a:lnTo>
                  <a:pt x="111" y="100"/>
                </a:lnTo>
                <a:lnTo>
                  <a:pt x="143" y="86"/>
                </a:lnTo>
                <a:lnTo>
                  <a:pt x="175" y="66"/>
                </a:lnTo>
                <a:lnTo>
                  <a:pt x="202" y="44"/>
                </a:lnTo>
                <a:lnTo>
                  <a:pt x="2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46" name="Line 1406"/>
          <p:cNvSpPr>
            <a:spLocks noChangeShapeType="1"/>
          </p:cNvSpPr>
          <p:nvPr/>
        </p:nvSpPr>
        <p:spPr bwMode="auto">
          <a:xfrm>
            <a:off x="4995863" y="5700713"/>
            <a:ext cx="1587"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47" name="Line 1407"/>
          <p:cNvSpPr>
            <a:spLocks noChangeShapeType="1"/>
          </p:cNvSpPr>
          <p:nvPr/>
        </p:nvSpPr>
        <p:spPr bwMode="auto">
          <a:xfrm flipV="1">
            <a:off x="4986338" y="5705475"/>
            <a:ext cx="1587"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48" name="Line 1408"/>
          <p:cNvSpPr>
            <a:spLocks noChangeShapeType="1"/>
          </p:cNvSpPr>
          <p:nvPr/>
        </p:nvSpPr>
        <p:spPr bwMode="auto">
          <a:xfrm>
            <a:off x="4979988" y="5708650"/>
            <a:ext cx="1587"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49" name="Line 1409"/>
          <p:cNvSpPr>
            <a:spLocks noChangeShapeType="1"/>
          </p:cNvSpPr>
          <p:nvPr/>
        </p:nvSpPr>
        <p:spPr bwMode="auto">
          <a:xfrm flipH="1" flipV="1">
            <a:off x="4970463" y="5713413"/>
            <a:ext cx="1587"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50" name="Freeform 1410"/>
          <p:cNvSpPr>
            <a:spLocks/>
          </p:cNvSpPr>
          <p:nvPr/>
        </p:nvSpPr>
        <p:spPr bwMode="auto">
          <a:xfrm>
            <a:off x="4949825" y="5683250"/>
            <a:ext cx="15875" cy="33338"/>
          </a:xfrm>
          <a:custGeom>
            <a:avLst/>
            <a:gdLst>
              <a:gd name="T0" fmla="*/ 2147483646 w 29"/>
              <a:gd name="T1" fmla="*/ 2147483646 h 62"/>
              <a:gd name="T2" fmla="*/ 2147483646 w 29"/>
              <a:gd name="T3" fmla="*/ 2147483646 h 62"/>
              <a:gd name="T4" fmla="*/ 2147483646 w 29"/>
              <a:gd name="T5" fmla="*/ 2147483646 h 62"/>
              <a:gd name="T6" fmla="*/ 2147483646 w 29"/>
              <a:gd name="T7" fmla="*/ 2147483646 h 62"/>
              <a:gd name="T8" fmla="*/ 0 w 29"/>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28" y="62"/>
                </a:moveTo>
                <a:lnTo>
                  <a:pt x="29" y="44"/>
                </a:lnTo>
                <a:lnTo>
                  <a:pt x="27" y="28"/>
                </a:lnTo>
                <a:lnTo>
                  <a:pt x="15" y="1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1" name="Freeform 1411"/>
          <p:cNvSpPr>
            <a:spLocks/>
          </p:cNvSpPr>
          <p:nvPr/>
        </p:nvSpPr>
        <p:spPr bwMode="auto">
          <a:xfrm>
            <a:off x="4949825" y="5580063"/>
            <a:ext cx="17463" cy="3175"/>
          </a:xfrm>
          <a:custGeom>
            <a:avLst/>
            <a:gdLst>
              <a:gd name="T0" fmla="*/ 0 w 34"/>
              <a:gd name="T1" fmla="*/ 0 h 5"/>
              <a:gd name="T2" fmla="*/ 2147483646 w 34"/>
              <a:gd name="T3" fmla="*/ 0 h 5"/>
              <a:gd name="T4" fmla="*/ 2147483646 w 34"/>
              <a:gd name="T5" fmla="*/ 2147483646 h 5"/>
              <a:gd name="T6" fmla="*/ 0 60000 65536"/>
              <a:gd name="T7" fmla="*/ 0 60000 65536"/>
              <a:gd name="T8" fmla="*/ 0 60000 65536"/>
            </a:gdLst>
            <a:ahLst/>
            <a:cxnLst>
              <a:cxn ang="T6">
                <a:pos x="T0" y="T1"/>
              </a:cxn>
              <a:cxn ang="T7">
                <a:pos x="T2" y="T3"/>
              </a:cxn>
              <a:cxn ang="T8">
                <a:pos x="T4" y="T5"/>
              </a:cxn>
            </a:cxnLst>
            <a:rect l="0" t="0" r="r" b="b"/>
            <a:pathLst>
              <a:path w="34" h="5">
                <a:moveTo>
                  <a:pt x="0" y="0"/>
                </a:moveTo>
                <a:lnTo>
                  <a:pt x="16" y="0"/>
                </a:lnTo>
                <a:lnTo>
                  <a:pt x="34"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2" name="Freeform 1412"/>
          <p:cNvSpPr>
            <a:spLocks/>
          </p:cNvSpPr>
          <p:nvPr/>
        </p:nvSpPr>
        <p:spPr bwMode="auto">
          <a:xfrm>
            <a:off x="6007100" y="4605338"/>
            <a:ext cx="22225" cy="38100"/>
          </a:xfrm>
          <a:custGeom>
            <a:avLst/>
            <a:gdLst>
              <a:gd name="T0" fmla="*/ 2147483646 w 41"/>
              <a:gd name="T1" fmla="*/ 2147483646 h 72"/>
              <a:gd name="T2" fmla="*/ 2147483646 w 41"/>
              <a:gd name="T3" fmla="*/ 2147483646 h 72"/>
              <a:gd name="T4" fmla="*/ 2147483646 w 41"/>
              <a:gd name="T5" fmla="*/ 2147483646 h 72"/>
              <a:gd name="T6" fmla="*/ 2147483646 w 41"/>
              <a:gd name="T7" fmla="*/ 2147483646 h 72"/>
              <a:gd name="T8" fmla="*/ 2147483646 w 41"/>
              <a:gd name="T9" fmla="*/ 2147483646 h 72"/>
              <a:gd name="T10" fmla="*/ 2147483646 w 41"/>
              <a:gd name="T11" fmla="*/ 2147483646 h 72"/>
              <a:gd name="T12" fmla="*/ 2147483646 w 41"/>
              <a:gd name="T13" fmla="*/ 2147483646 h 72"/>
              <a:gd name="T14" fmla="*/ 2147483646 w 41"/>
              <a:gd name="T15" fmla="*/ 2147483646 h 72"/>
              <a:gd name="T16" fmla="*/ 2147483646 w 41"/>
              <a:gd name="T17" fmla="*/ 2147483646 h 72"/>
              <a:gd name="T18" fmla="*/ 2147483646 w 41"/>
              <a:gd name="T19" fmla="*/ 2147483646 h 72"/>
              <a:gd name="T20" fmla="*/ 2147483646 w 41"/>
              <a:gd name="T21" fmla="*/ 2147483646 h 72"/>
              <a:gd name="T22" fmla="*/ 2147483646 w 41"/>
              <a:gd name="T23" fmla="*/ 2147483646 h 72"/>
              <a:gd name="T24" fmla="*/ 2147483646 w 41"/>
              <a:gd name="T25" fmla="*/ 2147483646 h 72"/>
              <a:gd name="T26" fmla="*/ 2147483646 w 41"/>
              <a:gd name="T27" fmla="*/ 2147483646 h 72"/>
              <a:gd name="T28" fmla="*/ 2147483646 w 41"/>
              <a:gd name="T29" fmla="*/ 2147483646 h 72"/>
              <a:gd name="T30" fmla="*/ 2147483646 w 41"/>
              <a:gd name="T31" fmla="*/ 2147483646 h 72"/>
              <a:gd name="T32" fmla="*/ 2147483646 w 41"/>
              <a:gd name="T33" fmla="*/ 2147483646 h 72"/>
              <a:gd name="T34" fmla="*/ 2147483646 w 41"/>
              <a:gd name="T35" fmla="*/ 2147483646 h 72"/>
              <a:gd name="T36" fmla="*/ 2147483646 w 41"/>
              <a:gd name="T37" fmla="*/ 2147483646 h 72"/>
              <a:gd name="T38" fmla="*/ 2147483646 w 41"/>
              <a:gd name="T39" fmla="*/ 2147483646 h 72"/>
              <a:gd name="T40" fmla="*/ 2147483646 w 41"/>
              <a:gd name="T41" fmla="*/ 2147483646 h 72"/>
              <a:gd name="T42" fmla="*/ 2147483646 w 41"/>
              <a:gd name="T43" fmla="*/ 2147483646 h 72"/>
              <a:gd name="T44" fmla="*/ 2147483646 w 41"/>
              <a:gd name="T45" fmla="*/ 2147483646 h 72"/>
              <a:gd name="T46" fmla="*/ 2147483646 w 41"/>
              <a:gd name="T47" fmla="*/ 0 h 72"/>
              <a:gd name="T48" fmla="*/ 2147483646 w 41"/>
              <a:gd name="T49" fmla="*/ 2147483646 h 72"/>
              <a:gd name="T50" fmla="*/ 2147483646 w 41"/>
              <a:gd name="T51" fmla="*/ 2147483646 h 72"/>
              <a:gd name="T52" fmla="*/ 2147483646 w 41"/>
              <a:gd name="T53" fmla="*/ 2147483646 h 72"/>
              <a:gd name="T54" fmla="*/ 2147483646 w 41"/>
              <a:gd name="T55" fmla="*/ 2147483646 h 72"/>
              <a:gd name="T56" fmla="*/ 2147483646 w 41"/>
              <a:gd name="T57" fmla="*/ 2147483646 h 72"/>
              <a:gd name="T58" fmla="*/ 2147483646 w 41"/>
              <a:gd name="T59" fmla="*/ 2147483646 h 72"/>
              <a:gd name="T60" fmla="*/ 2147483646 w 41"/>
              <a:gd name="T61" fmla="*/ 2147483646 h 72"/>
              <a:gd name="T62" fmla="*/ 2147483646 w 41"/>
              <a:gd name="T63" fmla="*/ 2147483646 h 72"/>
              <a:gd name="T64" fmla="*/ 2147483646 w 41"/>
              <a:gd name="T65" fmla="*/ 2147483646 h 72"/>
              <a:gd name="T66" fmla="*/ 0 w 41"/>
              <a:gd name="T67" fmla="*/ 2147483646 h 72"/>
              <a:gd name="T68" fmla="*/ 2147483646 w 41"/>
              <a:gd name="T69" fmla="*/ 2147483646 h 72"/>
              <a:gd name="T70" fmla="*/ 2147483646 w 41"/>
              <a:gd name="T71" fmla="*/ 2147483646 h 72"/>
              <a:gd name="T72" fmla="*/ 2147483646 w 41"/>
              <a:gd name="T73" fmla="*/ 2147483646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 h="72">
                <a:moveTo>
                  <a:pt x="4" y="69"/>
                </a:moveTo>
                <a:lnTo>
                  <a:pt x="6" y="63"/>
                </a:lnTo>
                <a:lnTo>
                  <a:pt x="6" y="59"/>
                </a:lnTo>
                <a:lnTo>
                  <a:pt x="7" y="54"/>
                </a:lnTo>
                <a:lnTo>
                  <a:pt x="7" y="46"/>
                </a:lnTo>
                <a:lnTo>
                  <a:pt x="9" y="41"/>
                </a:lnTo>
                <a:lnTo>
                  <a:pt x="9" y="35"/>
                </a:lnTo>
                <a:lnTo>
                  <a:pt x="11" y="30"/>
                </a:lnTo>
                <a:lnTo>
                  <a:pt x="11" y="24"/>
                </a:lnTo>
                <a:lnTo>
                  <a:pt x="11" y="18"/>
                </a:lnTo>
                <a:lnTo>
                  <a:pt x="12" y="12"/>
                </a:lnTo>
                <a:lnTo>
                  <a:pt x="12" y="7"/>
                </a:lnTo>
                <a:lnTo>
                  <a:pt x="6" y="9"/>
                </a:lnTo>
                <a:lnTo>
                  <a:pt x="6" y="3"/>
                </a:lnTo>
                <a:lnTo>
                  <a:pt x="13" y="0"/>
                </a:lnTo>
                <a:lnTo>
                  <a:pt x="21" y="4"/>
                </a:lnTo>
                <a:lnTo>
                  <a:pt x="19" y="10"/>
                </a:lnTo>
                <a:lnTo>
                  <a:pt x="19" y="15"/>
                </a:lnTo>
                <a:lnTo>
                  <a:pt x="26" y="14"/>
                </a:lnTo>
                <a:lnTo>
                  <a:pt x="26" y="19"/>
                </a:lnTo>
                <a:lnTo>
                  <a:pt x="23" y="25"/>
                </a:lnTo>
                <a:lnTo>
                  <a:pt x="23" y="31"/>
                </a:lnTo>
                <a:lnTo>
                  <a:pt x="22" y="36"/>
                </a:lnTo>
                <a:lnTo>
                  <a:pt x="22" y="42"/>
                </a:lnTo>
                <a:lnTo>
                  <a:pt x="28" y="41"/>
                </a:lnTo>
                <a:lnTo>
                  <a:pt x="28" y="46"/>
                </a:lnTo>
                <a:lnTo>
                  <a:pt x="27" y="51"/>
                </a:lnTo>
                <a:lnTo>
                  <a:pt x="27" y="57"/>
                </a:lnTo>
                <a:lnTo>
                  <a:pt x="27" y="62"/>
                </a:lnTo>
                <a:lnTo>
                  <a:pt x="26" y="68"/>
                </a:lnTo>
                <a:lnTo>
                  <a:pt x="32" y="67"/>
                </a:lnTo>
                <a:lnTo>
                  <a:pt x="32" y="72"/>
                </a:lnTo>
                <a:lnTo>
                  <a:pt x="38" y="69"/>
                </a:lnTo>
                <a:lnTo>
                  <a:pt x="40" y="63"/>
                </a:lnTo>
                <a:lnTo>
                  <a:pt x="40" y="59"/>
                </a:lnTo>
                <a:lnTo>
                  <a:pt x="41" y="54"/>
                </a:lnTo>
                <a:lnTo>
                  <a:pt x="41" y="47"/>
                </a:lnTo>
                <a:lnTo>
                  <a:pt x="35" y="49"/>
                </a:lnTo>
                <a:lnTo>
                  <a:pt x="35" y="43"/>
                </a:lnTo>
                <a:lnTo>
                  <a:pt x="36" y="37"/>
                </a:lnTo>
                <a:lnTo>
                  <a:pt x="36" y="32"/>
                </a:lnTo>
                <a:lnTo>
                  <a:pt x="38" y="27"/>
                </a:lnTo>
                <a:lnTo>
                  <a:pt x="38" y="21"/>
                </a:lnTo>
                <a:lnTo>
                  <a:pt x="38" y="14"/>
                </a:lnTo>
                <a:lnTo>
                  <a:pt x="40" y="9"/>
                </a:lnTo>
                <a:lnTo>
                  <a:pt x="40" y="3"/>
                </a:lnTo>
                <a:lnTo>
                  <a:pt x="34" y="5"/>
                </a:lnTo>
                <a:lnTo>
                  <a:pt x="34" y="0"/>
                </a:lnTo>
                <a:lnTo>
                  <a:pt x="27" y="2"/>
                </a:lnTo>
                <a:lnTo>
                  <a:pt x="27" y="7"/>
                </a:lnTo>
                <a:lnTo>
                  <a:pt x="34" y="11"/>
                </a:lnTo>
                <a:lnTo>
                  <a:pt x="32" y="16"/>
                </a:lnTo>
                <a:lnTo>
                  <a:pt x="32" y="23"/>
                </a:lnTo>
                <a:lnTo>
                  <a:pt x="29" y="28"/>
                </a:lnTo>
                <a:lnTo>
                  <a:pt x="29" y="34"/>
                </a:lnTo>
                <a:lnTo>
                  <a:pt x="15" y="34"/>
                </a:lnTo>
                <a:lnTo>
                  <a:pt x="15" y="38"/>
                </a:lnTo>
                <a:lnTo>
                  <a:pt x="15" y="44"/>
                </a:lnTo>
                <a:lnTo>
                  <a:pt x="21" y="47"/>
                </a:lnTo>
                <a:lnTo>
                  <a:pt x="21" y="54"/>
                </a:lnTo>
                <a:lnTo>
                  <a:pt x="21" y="60"/>
                </a:lnTo>
                <a:lnTo>
                  <a:pt x="19" y="66"/>
                </a:lnTo>
                <a:lnTo>
                  <a:pt x="19" y="70"/>
                </a:lnTo>
                <a:lnTo>
                  <a:pt x="12" y="67"/>
                </a:lnTo>
                <a:lnTo>
                  <a:pt x="12" y="61"/>
                </a:lnTo>
                <a:lnTo>
                  <a:pt x="13" y="56"/>
                </a:lnTo>
                <a:lnTo>
                  <a:pt x="13" y="50"/>
                </a:lnTo>
                <a:lnTo>
                  <a:pt x="0" y="49"/>
                </a:lnTo>
                <a:lnTo>
                  <a:pt x="0" y="43"/>
                </a:lnTo>
                <a:lnTo>
                  <a:pt x="3" y="37"/>
                </a:lnTo>
                <a:lnTo>
                  <a:pt x="3" y="32"/>
                </a:lnTo>
                <a:lnTo>
                  <a:pt x="4" y="27"/>
                </a:lnTo>
                <a:lnTo>
                  <a:pt x="4" y="19"/>
                </a:lnTo>
                <a:lnTo>
                  <a:pt x="6"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3" name="Line 1413"/>
          <p:cNvSpPr>
            <a:spLocks noChangeShapeType="1"/>
          </p:cNvSpPr>
          <p:nvPr/>
        </p:nvSpPr>
        <p:spPr bwMode="auto">
          <a:xfrm>
            <a:off x="6016625" y="4616450"/>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54" name="Freeform 1414"/>
          <p:cNvSpPr>
            <a:spLocks/>
          </p:cNvSpPr>
          <p:nvPr/>
        </p:nvSpPr>
        <p:spPr bwMode="auto">
          <a:xfrm>
            <a:off x="6029325" y="4605338"/>
            <a:ext cx="36513" cy="41275"/>
          </a:xfrm>
          <a:custGeom>
            <a:avLst/>
            <a:gdLst>
              <a:gd name="T0" fmla="*/ 0 w 68"/>
              <a:gd name="T1" fmla="*/ 2147483646 h 77"/>
              <a:gd name="T2" fmla="*/ 2147483646 w 68"/>
              <a:gd name="T3" fmla="*/ 2147483646 h 77"/>
              <a:gd name="T4" fmla="*/ 2147483646 w 68"/>
              <a:gd name="T5" fmla="*/ 2147483646 h 77"/>
              <a:gd name="T6" fmla="*/ 2147483646 w 68"/>
              <a:gd name="T7" fmla="*/ 2147483646 h 77"/>
              <a:gd name="T8" fmla="*/ 2147483646 w 68"/>
              <a:gd name="T9" fmla="*/ 2147483646 h 77"/>
              <a:gd name="T10" fmla="*/ 2147483646 w 68"/>
              <a:gd name="T11" fmla="*/ 2147483646 h 77"/>
              <a:gd name="T12" fmla="*/ 2147483646 w 68"/>
              <a:gd name="T13" fmla="*/ 2147483646 h 77"/>
              <a:gd name="T14" fmla="*/ 2147483646 w 68"/>
              <a:gd name="T15" fmla="*/ 2147483646 h 77"/>
              <a:gd name="T16" fmla="*/ 2147483646 w 68"/>
              <a:gd name="T17" fmla="*/ 2147483646 h 77"/>
              <a:gd name="T18" fmla="*/ 2147483646 w 68"/>
              <a:gd name="T19" fmla="*/ 2147483646 h 77"/>
              <a:gd name="T20" fmla="*/ 2147483646 w 68"/>
              <a:gd name="T21" fmla="*/ 2147483646 h 77"/>
              <a:gd name="T22" fmla="*/ 2147483646 w 68"/>
              <a:gd name="T23" fmla="*/ 2147483646 h 77"/>
              <a:gd name="T24" fmla="*/ 2147483646 w 68"/>
              <a:gd name="T25" fmla="*/ 2147483646 h 77"/>
              <a:gd name="T26" fmla="*/ 2147483646 w 68"/>
              <a:gd name="T27" fmla="*/ 2147483646 h 77"/>
              <a:gd name="T28" fmla="*/ 2147483646 w 68"/>
              <a:gd name="T29" fmla="*/ 2147483646 h 77"/>
              <a:gd name="T30" fmla="*/ 2147483646 w 68"/>
              <a:gd name="T31" fmla="*/ 2147483646 h 77"/>
              <a:gd name="T32" fmla="*/ 2147483646 w 68"/>
              <a:gd name="T33" fmla="*/ 2147483646 h 77"/>
              <a:gd name="T34" fmla="*/ 2147483646 w 68"/>
              <a:gd name="T35" fmla="*/ 2147483646 h 77"/>
              <a:gd name="T36" fmla="*/ 2147483646 w 68"/>
              <a:gd name="T37" fmla="*/ 2147483646 h 77"/>
              <a:gd name="T38" fmla="*/ 2147483646 w 68"/>
              <a:gd name="T39" fmla="*/ 2147483646 h 77"/>
              <a:gd name="T40" fmla="*/ 2147483646 w 68"/>
              <a:gd name="T41" fmla="*/ 2147483646 h 77"/>
              <a:gd name="T42" fmla="*/ 2147483646 w 68"/>
              <a:gd name="T43" fmla="*/ 2147483646 h 77"/>
              <a:gd name="T44" fmla="*/ 2147483646 w 68"/>
              <a:gd name="T45" fmla="*/ 2147483646 h 77"/>
              <a:gd name="T46" fmla="*/ 2147483646 w 68"/>
              <a:gd name="T47" fmla="*/ 2147483646 h 77"/>
              <a:gd name="T48" fmla="*/ 2147483646 w 68"/>
              <a:gd name="T49" fmla="*/ 2147483646 h 77"/>
              <a:gd name="T50" fmla="*/ 2147483646 w 68"/>
              <a:gd name="T51" fmla="*/ 2147483646 h 77"/>
              <a:gd name="T52" fmla="*/ 2147483646 w 68"/>
              <a:gd name="T53" fmla="*/ 2147483646 h 77"/>
              <a:gd name="T54" fmla="*/ 2147483646 w 68"/>
              <a:gd name="T55" fmla="*/ 2147483646 h 77"/>
              <a:gd name="T56" fmla="*/ 2147483646 w 68"/>
              <a:gd name="T57" fmla="*/ 2147483646 h 77"/>
              <a:gd name="T58" fmla="*/ 2147483646 w 68"/>
              <a:gd name="T59" fmla="*/ 2147483646 h 77"/>
              <a:gd name="T60" fmla="*/ 2147483646 w 68"/>
              <a:gd name="T61" fmla="*/ 2147483646 h 77"/>
              <a:gd name="T62" fmla="*/ 2147483646 w 68"/>
              <a:gd name="T63" fmla="*/ 2147483646 h 77"/>
              <a:gd name="T64" fmla="*/ 2147483646 w 68"/>
              <a:gd name="T65" fmla="*/ 2147483646 h 77"/>
              <a:gd name="T66" fmla="*/ 2147483646 w 68"/>
              <a:gd name="T67" fmla="*/ 2147483646 h 77"/>
              <a:gd name="T68" fmla="*/ 2147483646 w 68"/>
              <a:gd name="T69" fmla="*/ 2147483646 h 77"/>
              <a:gd name="T70" fmla="*/ 2147483646 w 68"/>
              <a:gd name="T71" fmla="*/ 2147483646 h 77"/>
              <a:gd name="T72" fmla="*/ 2147483646 w 68"/>
              <a:gd name="T73" fmla="*/ 2147483646 h 77"/>
              <a:gd name="T74" fmla="*/ 2147483646 w 68"/>
              <a:gd name="T75" fmla="*/ 2147483646 h 77"/>
              <a:gd name="T76" fmla="*/ 2147483646 w 68"/>
              <a:gd name="T77" fmla="*/ 2147483646 h 77"/>
              <a:gd name="T78" fmla="*/ 2147483646 w 68"/>
              <a:gd name="T79" fmla="*/ 2147483646 h 77"/>
              <a:gd name="T80" fmla="*/ 2147483646 w 68"/>
              <a:gd name="T81" fmla="*/ 2147483646 h 77"/>
              <a:gd name="T82" fmla="*/ 2147483646 w 68"/>
              <a:gd name="T83" fmla="*/ 2147483646 h 77"/>
              <a:gd name="T84" fmla="*/ 2147483646 w 68"/>
              <a:gd name="T85" fmla="*/ 2147483646 h 77"/>
              <a:gd name="T86" fmla="*/ 2147483646 w 68"/>
              <a:gd name="T87" fmla="*/ 2147483646 h 77"/>
              <a:gd name="T88" fmla="*/ 2147483646 w 68"/>
              <a:gd name="T89" fmla="*/ 2147483646 h 77"/>
              <a:gd name="T90" fmla="*/ 2147483646 w 68"/>
              <a:gd name="T91" fmla="*/ 2147483646 h 77"/>
              <a:gd name="T92" fmla="*/ 2147483646 w 68"/>
              <a:gd name="T93" fmla="*/ 2147483646 h 77"/>
              <a:gd name="T94" fmla="*/ 2147483646 w 68"/>
              <a:gd name="T95" fmla="*/ 2147483646 h 77"/>
              <a:gd name="T96" fmla="*/ 2147483646 w 68"/>
              <a:gd name="T97" fmla="*/ 2147483646 h 77"/>
              <a:gd name="T98" fmla="*/ 2147483646 w 68"/>
              <a:gd name="T99" fmla="*/ 2147483646 h 77"/>
              <a:gd name="T100" fmla="*/ 2147483646 w 68"/>
              <a:gd name="T101" fmla="*/ 2147483646 h 77"/>
              <a:gd name="T102" fmla="*/ 2147483646 w 68"/>
              <a:gd name="T103" fmla="*/ 2147483646 h 77"/>
              <a:gd name="T104" fmla="*/ 2147483646 w 68"/>
              <a:gd name="T105" fmla="*/ 2147483646 h 77"/>
              <a:gd name="T106" fmla="*/ 2147483646 w 68"/>
              <a:gd name="T107" fmla="*/ 2147483646 h 77"/>
              <a:gd name="T108" fmla="*/ 2147483646 w 68"/>
              <a:gd name="T109" fmla="*/ 2147483646 h 77"/>
              <a:gd name="T110" fmla="*/ 2147483646 w 68"/>
              <a:gd name="T111" fmla="*/ 0 h 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 h="77">
                <a:moveTo>
                  <a:pt x="0" y="28"/>
                </a:moveTo>
                <a:lnTo>
                  <a:pt x="0" y="33"/>
                </a:lnTo>
                <a:lnTo>
                  <a:pt x="0" y="39"/>
                </a:lnTo>
                <a:lnTo>
                  <a:pt x="8" y="36"/>
                </a:lnTo>
                <a:lnTo>
                  <a:pt x="8" y="32"/>
                </a:lnTo>
                <a:lnTo>
                  <a:pt x="9" y="26"/>
                </a:lnTo>
                <a:lnTo>
                  <a:pt x="9" y="19"/>
                </a:lnTo>
                <a:lnTo>
                  <a:pt x="10" y="13"/>
                </a:lnTo>
                <a:lnTo>
                  <a:pt x="10" y="8"/>
                </a:lnTo>
                <a:lnTo>
                  <a:pt x="12" y="2"/>
                </a:lnTo>
                <a:lnTo>
                  <a:pt x="6" y="0"/>
                </a:lnTo>
                <a:lnTo>
                  <a:pt x="3" y="5"/>
                </a:lnTo>
                <a:lnTo>
                  <a:pt x="3" y="10"/>
                </a:lnTo>
                <a:lnTo>
                  <a:pt x="2" y="16"/>
                </a:lnTo>
                <a:lnTo>
                  <a:pt x="2" y="22"/>
                </a:lnTo>
                <a:lnTo>
                  <a:pt x="15" y="23"/>
                </a:lnTo>
                <a:lnTo>
                  <a:pt x="15" y="29"/>
                </a:lnTo>
                <a:lnTo>
                  <a:pt x="14" y="34"/>
                </a:lnTo>
                <a:lnTo>
                  <a:pt x="14" y="40"/>
                </a:lnTo>
                <a:lnTo>
                  <a:pt x="21" y="39"/>
                </a:lnTo>
                <a:lnTo>
                  <a:pt x="21" y="44"/>
                </a:lnTo>
                <a:lnTo>
                  <a:pt x="18" y="49"/>
                </a:lnTo>
                <a:lnTo>
                  <a:pt x="18" y="55"/>
                </a:lnTo>
                <a:lnTo>
                  <a:pt x="24" y="54"/>
                </a:lnTo>
                <a:lnTo>
                  <a:pt x="24" y="59"/>
                </a:lnTo>
                <a:lnTo>
                  <a:pt x="23" y="65"/>
                </a:lnTo>
                <a:lnTo>
                  <a:pt x="23" y="70"/>
                </a:lnTo>
                <a:lnTo>
                  <a:pt x="29" y="73"/>
                </a:lnTo>
                <a:lnTo>
                  <a:pt x="29" y="67"/>
                </a:lnTo>
                <a:lnTo>
                  <a:pt x="32" y="61"/>
                </a:lnTo>
                <a:lnTo>
                  <a:pt x="32" y="57"/>
                </a:lnTo>
                <a:lnTo>
                  <a:pt x="33" y="52"/>
                </a:lnTo>
                <a:lnTo>
                  <a:pt x="33" y="45"/>
                </a:lnTo>
                <a:lnTo>
                  <a:pt x="33" y="40"/>
                </a:lnTo>
                <a:lnTo>
                  <a:pt x="27" y="41"/>
                </a:lnTo>
                <a:lnTo>
                  <a:pt x="27" y="47"/>
                </a:lnTo>
                <a:lnTo>
                  <a:pt x="28" y="35"/>
                </a:lnTo>
                <a:lnTo>
                  <a:pt x="28" y="30"/>
                </a:lnTo>
                <a:lnTo>
                  <a:pt x="28" y="25"/>
                </a:lnTo>
                <a:lnTo>
                  <a:pt x="29" y="19"/>
                </a:lnTo>
                <a:lnTo>
                  <a:pt x="29" y="13"/>
                </a:lnTo>
                <a:lnTo>
                  <a:pt x="23" y="14"/>
                </a:lnTo>
                <a:lnTo>
                  <a:pt x="23" y="9"/>
                </a:lnTo>
                <a:lnTo>
                  <a:pt x="24" y="3"/>
                </a:lnTo>
                <a:lnTo>
                  <a:pt x="32" y="7"/>
                </a:lnTo>
                <a:lnTo>
                  <a:pt x="32" y="1"/>
                </a:lnTo>
                <a:lnTo>
                  <a:pt x="38" y="5"/>
                </a:lnTo>
                <a:lnTo>
                  <a:pt x="38" y="10"/>
                </a:lnTo>
                <a:lnTo>
                  <a:pt x="36" y="16"/>
                </a:lnTo>
                <a:lnTo>
                  <a:pt x="36" y="22"/>
                </a:lnTo>
                <a:lnTo>
                  <a:pt x="42" y="21"/>
                </a:lnTo>
                <a:lnTo>
                  <a:pt x="42" y="26"/>
                </a:lnTo>
                <a:lnTo>
                  <a:pt x="40" y="32"/>
                </a:lnTo>
                <a:lnTo>
                  <a:pt x="40" y="36"/>
                </a:lnTo>
                <a:lnTo>
                  <a:pt x="39" y="42"/>
                </a:lnTo>
                <a:lnTo>
                  <a:pt x="39" y="48"/>
                </a:lnTo>
                <a:lnTo>
                  <a:pt x="46" y="47"/>
                </a:lnTo>
                <a:lnTo>
                  <a:pt x="46" y="53"/>
                </a:lnTo>
                <a:lnTo>
                  <a:pt x="45" y="58"/>
                </a:lnTo>
                <a:lnTo>
                  <a:pt x="45" y="64"/>
                </a:lnTo>
                <a:lnTo>
                  <a:pt x="42" y="68"/>
                </a:lnTo>
                <a:lnTo>
                  <a:pt x="42" y="75"/>
                </a:lnTo>
                <a:lnTo>
                  <a:pt x="50" y="73"/>
                </a:lnTo>
                <a:lnTo>
                  <a:pt x="51" y="67"/>
                </a:lnTo>
                <a:lnTo>
                  <a:pt x="51" y="60"/>
                </a:lnTo>
                <a:lnTo>
                  <a:pt x="52" y="55"/>
                </a:lnTo>
                <a:lnTo>
                  <a:pt x="52" y="49"/>
                </a:lnTo>
                <a:lnTo>
                  <a:pt x="53" y="44"/>
                </a:lnTo>
                <a:lnTo>
                  <a:pt x="53" y="39"/>
                </a:lnTo>
                <a:lnTo>
                  <a:pt x="53" y="33"/>
                </a:lnTo>
                <a:lnTo>
                  <a:pt x="54" y="28"/>
                </a:lnTo>
                <a:lnTo>
                  <a:pt x="54" y="22"/>
                </a:lnTo>
                <a:lnTo>
                  <a:pt x="50" y="23"/>
                </a:lnTo>
                <a:lnTo>
                  <a:pt x="50" y="17"/>
                </a:lnTo>
                <a:lnTo>
                  <a:pt x="51" y="12"/>
                </a:lnTo>
                <a:lnTo>
                  <a:pt x="51" y="7"/>
                </a:lnTo>
                <a:lnTo>
                  <a:pt x="52" y="1"/>
                </a:lnTo>
                <a:lnTo>
                  <a:pt x="59" y="3"/>
                </a:lnTo>
                <a:lnTo>
                  <a:pt x="58" y="9"/>
                </a:lnTo>
                <a:lnTo>
                  <a:pt x="58" y="14"/>
                </a:lnTo>
                <a:lnTo>
                  <a:pt x="64" y="13"/>
                </a:lnTo>
                <a:lnTo>
                  <a:pt x="64" y="19"/>
                </a:lnTo>
                <a:lnTo>
                  <a:pt x="62" y="25"/>
                </a:lnTo>
                <a:lnTo>
                  <a:pt x="62" y="30"/>
                </a:lnTo>
                <a:lnTo>
                  <a:pt x="68" y="29"/>
                </a:lnTo>
                <a:lnTo>
                  <a:pt x="68" y="34"/>
                </a:lnTo>
                <a:lnTo>
                  <a:pt x="66" y="40"/>
                </a:lnTo>
                <a:lnTo>
                  <a:pt x="66" y="45"/>
                </a:lnTo>
                <a:lnTo>
                  <a:pt x="65" y="52"/>
                </a:lnTo>
                <a:lnTo>
                  <a:pt x="65" y="57"/>
                </a:lnTo>
                <a:lnTo>
                  <a:pt x="65" y="61"/>
                </a:lnTo>
                <a:lnTo>
                  <a:pt x="64" y="67"/>
                </a:lnTo>
                <a:lnTo>
                  <a:pt x="64" y="75"/>
                </a:lnTo>
                <a:lnTo>
                  <a:pt x="54" y="77"/>
                </a:lnTo>
                <a:lnTo>
                  <a:pt x="58" y="70"/>
                </a:lnTo>
                <a:lnTo>
                  <a:pt x="58" y="65"/>
                </a:lnTo>
                <a:lnTo>
                  <a:pt x="59" y="59"/>
                </a:lnTo>
                <a:lnTo>
                  <a:pt x="59" y="54"/>
                </a:lnTo>
                <a:lnTo>
                  <a:pt x="59" y="48"/>
                </a:lnTo>
                <a:lnTo>
                  <a:pt x="60" y="41"/>
                </a:lnTo>
                <a:lnTo>
                  <a:pt x="60" y="35"/>
                </a:lnTo>
                <a:lnTo>
                  <a:pt x="47" y="34"/>
                </a:lnTo>
                <a:lnTo>
                  <a:pt x="50" y="29"/>
                </a:lnTo>
                <a:lnTo>
                  <a:pt x="35" y="28"/>
                </a:lnTo>
                <a:lnTo>
                  <a:pt x="35" y="33"/>
                </a:lnTo>
                <a:lnTo>
                  <a:pt x="22" y="33"/>
                </a:lnTo>
                <a:lnTo>
                  <a:pt x="22" y="26"/>
                </a:lnTo>
                <a:lnTo>
                  <a:pt x="22" y="21"/>
                </a:lnTo>
                <a:lnTo>
                  <a:pt x="16" y="17"/>
                </a:lnTo>
                <a:lnTo>
                  <a:pt x="16" y="12"/>
                </a:lnTo>
                <a:lnTo>
                  <a:pt x="16" y="7"/>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5" name="Freeform 1415"/>
          <p:cNvSpPr>
            <a:spLocks/>
          </p:cNvSpPr>
          <p:nvPr/>
        </p:nvSpPr>
        <p:spPr bwMode="auto">
          <a:xfrm>
            <a:off x="6053138" y="4606925"/>
            <a:ext cx="1587" cy="6350"/>
          </a:xfrm>
          <a:custGeom>
            <a:avLst/>
            <a:gdLst>
              <a:gd name="T0" fmla="*/ 0 w 1587"/>
              <a:gd name="T1" fmla="*/ 0 h 11"/>
              <a:gd name="T2" fmla="*/ 0 w 1587"/>
              <a:gd name="T3" fmla="*/ 2147483646 h 11"/>
              <a:gd name="T4" fmla="*/ 0 w 1587"/>
              <a:gd name="T5" fmla="*/ 2147483646 h 11"/>
              <a:gd name="T6" fmla="*/ 0 60000 65536"/>
              <a:gd name="T7" fmla="*/ 0 60000 65536"/>
              <a:gd name="T8" fmla="*/ 0 60000 65536"/>
            </a:gdLst>
            <a:ahLst/>
            <a:cxnLst>
              <a:cxn ang="T6">
                <a:pos x="T0" y="T1"/>
              </a:cxn>
              <a:cxn ang="T7">
                <a:pos x="T2" y="T3"/>
              </a:cxn>
              <a:cxn ang="T8">
                <a:pos x="T4" y="T5"/>
              </a:cxn>
            </a:cxnLst>
            <a:rect l="0" t="0" r="r" b="b"/>
            <a:pathLst>
              <a:path w="1587" h="11">
                <a:moveTo>
                  <a:pt x="0" y="0"/>
                </a:moveTo>
                <a:lnTo>
                  <a:pt x="0" y="6"/>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6" name="Freeform 1416"/>
          <p:cNvSpPr>
            <a:spLocks/>
          </p:cNvSpPr>
          <p:nvPr/>
        </p:nvSpPr>
        <p:spPr bwMode="auto">
          <a:xfrm>
            <a:off x="6064250" y="4606925"/>
            <a:ext cx="3175" cy="11113"/>
          </a:xfrm>
          <a:custGeom>
            <a:avLst/>
            <a:gdLst>
              <a:gd name="T0" fmla="*/ 0 w 7"/>
              <a:gd name="T1" fmla="*/ 2147483646 h 21"/>
              <a:gd name="T2" fmla="*/ 0 w 7"/>
              <a:gd name="T3" fmla="*/ 0 h 21"/>
              <a:gd name="T4" fmla="*/ 2147483646 w 7"/>
              <a:gd name="T5" fmla="*/ 2147483646 h 21"/>
              <a:gd name="T6" fmla="*/ 2147483646 w 7"/>
              <a:gd name="T7" fmla="*/ 2147483646 h 21"/>
              <a:gd name="T8" fmla="*/ 2147483646 w 7"/>
              <a:gd name="T9" fmla="*/ 2147483646 h 21"/>
              <a:gd name="T10" fmla="*/ 2147483646 w 7"/>
              <a:gd name="T11" fmla="*/ 2147483646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1">
                <a:moveTo>
                  <a:pt x="0" y="7"/>
                </a:moveTo>
                <a:lnTo>
                  <a:pt x="0" y="0"/>
                </a:lnTo>
                <a:lnTo>
                  <a:pt x="7" y="4"/>
                </a:lnTo>
                <a:lnTo>
                  <a:pt x="7" y="9"/>
                </a:lnTo>
                <a:lnTo>
                  <a:pt x="4" y="15"/>
                </a:lnTo>
                <a:lnTo>
                  <a:pt x="4"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7" name="Line 1417"/>
          <p:cNvSpPr>
            <a:spLocks noChangeShapeType="1"/>
          </p:cNvSpPr>
          <p:nvPr/>
        </p:nvSpPr>
        <p:spPr bwMode="auto">
          <a:xfrm>
            <a:off x="6054725" y="46275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58" name="Freeform 1418"/>
          <p:cNvSpPr>
            <a:spLocks/>
          </p:cNvSpPr>
          <p:nvPr/>
        </p:nvSpPr>
        <p:spPr bwMode="auto">
          <a:xfrm>
            <a:off x="6048375" y="4633913"/>
            <a:ext cx="1588" cy="9525"/>
          </a:xfrm>
          <a:custGeom>
            <a:avLst/>
            <a:gdLst>
              <a:gd name="T0" fmla="*/ 2147483646 w 2"/>
              <a:gd name="T1" fmla="*/ 0 h 18"/>
              <a:gd name="T2" fmla="*/ 2147483646 w 2"/>
              <a:gd name="T3" fmla="*/ 2147483646 h 18"/>
              <a:gd name="T4" fmla="*/ 2147483646 w 2"/>
              <a:gd name="T5" fmla="*/ 2147483646 h 18"/>
              <a:gd name="T6" fmla="*/ 0 w 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8">
                <a:moveTo>
                  <a:pt x="2" y="0"/>
                </a:moveTo>
                <a:lnTo>
                  <a:pt x="2" y="6"/>
                </a:lnTo>
                <a:lnTo>
                  <a:pt x="2" y="12"/>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59" name="Freeform 1419"/>
          <p:cNvSpPr>
            <a:spLocks/>
          </p:cNvSpPr>
          <p:nvPr/>
        </p:nvSpPr>
        <p:spPr bwMode="auto">
          <a:xfrm>
            <a:off x="6030913" y="4627563"/>
            <a:ext cx="6350" cy="17462"/>
          </a:xfrm>
          <a:custGeom>
            <a:avLst/>
            <a:gdLst>
              <a:gd name="T0" fmla="*/ 2147483646 w 14"/>
              <a:gd name="T1" fmla="*/ 2147483646 h 31"/>
              <a:gd name="T2" fmla="*/ 2147483646 w 14"/>
              <a:gd name="T3" fmla="*/ 2147483646 h 31"/>
              <a:gd name="T4" fmla="*/ 2147483646 w 14"/>
              <a:gd name="T5" fmla="*/ 2147483646 h 31"/>
              <a:gd name="T6" fmla="*/ 2147483646 w 14"/>
              <a:gd name="T7" fmla="*/ 2147483646 h 31"/>
              <a:gd name="T8" fmla="*/ 2147483646 w 14"/>
              <a:gd name="T9" fmla="*/ 2147483646 h 31"/>
              <a:gd name="T10" fmla="*/ 2147483646 w 14"/>
              <a:gd name="T11" fmla="*/ 2147483646 h 31"/>
              <a:gd name="T12" fmla="*/ 2147483646 w 14"/>
              <a:gd name="T13" fmla="*/ 2147483646 h 31"/>
              <a:gd name="T14" fmla="*/ 2147483646 w 14"/>
              <a:gd name="T15" fmla="*/ 2147483646 h 31"/>
              <a:gd name="T16" fmla="*/ 2147483646 w 14"/>
              <a:gd name="T17" fmla="*/ 0 h 31"/>
              <a:gd name="T18" fmla="*/ 2147483646 w 14"/>
              <a:gd name="T19" fmla="*/ 2147483646 h 31"/>
              <a:gd name="T20" fmla="*/ 2147483646 w 14"/>
              <a:gd name="T21" fmla="*/ 2147483646 h 31"/>
              <a:gd name="T22" fmla="*/ 2147483646 w 14"/>
              <a:gd name="T23" fmla="*/ 2147483646 h 31"/>
              <a:gd name="T24" fmla="*/ 0 w 14"/>
              <a:gd name="T25" fmla="*/ 2147483646 h 31"/>
              <a:gd name="T26" fmla="*/ 2147483646 w 14"/>
              <a:gd name="T27" fmla="*/ 2147483646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31">
                <a:moveTo>
                  <a:pt x="14" y="31"/>
                </a:moveTo>
                <a:lnTo>
                  <a:pt x="14" y="24"/>
                </a:lnTo>
                <a:lnTo>
                  <a:pt x="14" y="18"/>
                </a:lnTo>
                <a:lnTo>
                  <a:pt x="8" y="22"/>
                </a:lnTo>
                <a:lnTo>
                  <a:pt x="8" y="16"/>
                </a:lnTo>
                <a:lnTo>
                  <a:pt x="10" y="11"/>
                </a:lnTo>
                <a:lnTo>
                  <a:pt x="10" y="3"/>
                </a:lnTo>
                <a:lnTo>
                  <a:pt x="4" y="6"/>
                </a:lnTo>
                <a:lnTo>
                  <a:pt x="4" y="0"/>
                </a:lnTo>
                <a:lnTo>
                  <a:pt x="4" y="12"/>
                </a:lnTo>
                <a:lnTo>
                  <a:pt x="1" y="17"/>
                </a:lnTo>
                <a:lnTo>
                  <a:pt x="1" y="24"/>
                </a:lnTo>
                <a:lnTo>
                  <a:pt x="0" y="30"/>
                </a:lnTo>
                <a:lnTo>
                  <a:pt x="8"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0" name="Line 1420"/>
          <p:cNvSpPr>
            <a:spLocks noChangeShapeType="1"/>
          </p:cNvSpPr>
          <p:nvPr/>
        </p:nvSpPr>
        <p:spPr bwMode="auto">
          <a:xfrm flipV="1">
            <a:off x="6024563" y="4633913"/>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61" name="Freeform 1421"/>
          <p:cNvSpPr>
            <a:spLocks/>
          </p:cNvSpPr>
          <p:nvPr/>
        </p:nvSpPr>
        <p:spPr bwMode="auto">
          <a:xfrm>
            <a:off x="6007100" y="4633913"/>
            <a:ext cx="1588" cy="6350"/>
          </a:xfrm>
          <a:custGeom>
            <a:avLst/>
            <a:gdLst>
              <a:gd name="T0" fmla="*/ 0 w 1588"/>
              <a:gd name="T1" fmla="*/ 0 h 11"/>
              <a:gd name="T2" fmla="*/ 0 w 1588"/>
              <a:gd name="T3" fmla="*/ 2147483646 h 11"/>
              <a:gd name="T4" fmla="*/ 0 w 1588"/>
              <a:gd name="T5" fmla="*/ 2147483646 h 11"/>
              <a:gd name="T6" fmla="*/ 0 60000 65536"/>
              <a:gd name="T7" fmla="*/ 0 60000 65536"/>
              <a:gd name="T8" fmla="*/ 0 60000 65536"/>
            </a:gdLst>
            <a:ahLst/>
            <a:cxnLst>
              <a:cxn ang="T6">
                <a:pos x="T0" y="T1"/>
              </a:cxn>
              <a:cxn ang="T7">
                <a:pos x="T2" y="T3"/>
              </a:cxn>
              <a:cxn ang="T8">
                <a:pos x="T4" y="T5"/>
              </a:cxn>
            </a:cxnLst>
            <a:rect l="0" t="0" r="r" b="b"/>
            <a:pathLst>
              <a:path w="1588" h="11">
                <a:moveTo>
                  <a:pt x="0" y="0"/>
                </a:moveTo>
                <a:lnTo>
                  <a:pt x="0" y="5"/>
                </a:lnTo>
                <a:lnTo>
                  <a:pt x="0"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2" name="Freeform 1422"/>
          <p:cNvSpPr>
            <a:spLocks/>
          </p:cNvSpPr>
          <p:nvPr/>
        </p:nvSpPr>
        <p:spPr bwMode="auto">
          <a:xfrm>
            <a:off x="6005513" y="4649788"/>
            <a:ext cx="1587" cy="15875"/>
          </a:xfrm>
          <a:custGeom>
            <a:avLst/>
            <a:gdLst>
              <a:gd name="T0" fmla="*/ 2147483646 w 2"/>
              <a:gd name="T1" fmla="*/ 0 h 28"/>
              <a:gd name="T2" fmla="*/ 0 w 2"/>
              <a:gd name="T3" fmla="*/ 2147483646 h 28"/>
              <a:gd name="T4" fmla="*/ 2147483646 w 2"/>
              <a:gd name="T5" fmla="*/ 2147483646 h 28"/>
              <a:gd name="T6" fmla="*/ 0 60000 65536"/>
              <a:gd name="T7" fmla="*/ 0 60000 65536"/>
              <a:gd name="T8" fmla="*/ 0 60000 65536"/>
            </a:gdLst>
            <a:ahLst/>
            <a:cxnLst>
              <a:cxn ang="T6">
                <a:pos x="T0" y="T1"/>
              </a:cxn>
              <a:cxn ang="T7">
                <a:pos x="T2" y="T3"/>
              </a:cxn>
              <a:cxn ang="T8">
                <a:pos x="T4" y="T5"/>
              </a:cxn>
            </a:cxnLst>
            <a:rect l="0" t="0" r="r" b="b"/>
            <a:pathLst>
              <a:path w="2" h="28">
                <a:moveTo>
                  <a:pt x="2" y="0"/>
                </a:moveTo>
                <a:lnTo>
                  <a:pt x="0" y="16"/>
                </a:lnTo>
                <a:lnTo>
                  <a:pt x="1"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3" name="Freeform 1423"/>
          <p:cNvSpPr>
            <a:spLocks/>
          </p:cNvSpPr>
          <p:nvPr/>
        </p:nvSpPr>
        <p:spPr bwMode="auto">
          <a:xfrm>
            <a:off x="6056313" y="4654550"/>
            <a:ext cx="1587" cy="9525"/>
          </a:xfrm>
          <a:custGeom>
            <a:avLst/>
            <a:gdLst>
              <a:gd name="T0" fmla="*/ 0 w 2"/>
              <a:gd name="T1" fmla="*/ 2147483646 h 18"/>
              <a:gd name="T2" fmla="*/ 0 w 2"/>
              <a:gd name="T3" fmla="*/ 2147483646 h 18"/>
              <a:gd name="T4" fmla="*/ 2147483646 w 2"/>
              <a:gd name="T5" fmla="*/ 0 h 18"/>
              <a:gd name="T6" fmla="*/ 0 60000 65536"/>
              <a:gd name="T7" fmla="*/ 0 60000 65536"/>
              <a:gd name="T8" fmla="*/ 0 60000 65536"/>
            </a:gdLst>
            <a:ahLst/>
            <a:cxnLst>
              <a:cxn ang="T6">
                <a:pos x="T0" y="T1"/>
              </a:cxn>
              <a:cxn ang="T7">
                <a:pos x="T2" y="T3"/>
              </a:cxn>
              <a:cxn ang="T8">
                <a:pos x="T4" y="T5"/>
              </a:cxn>
            </a:cxnLst>
            <a:rect l="0" t="0" r="r" b="b"/>
            <a:pathLst>
              <a:path w="2" h="18">
                <a:moveTo>
                  <a:pt x="0" y="18"/>
                </a:moveTo>
                <a:lnTo>
                  <a:pt x="0" y="17"/>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4" name="Freeform 1424"/>
          <p:cNvSpPr>
            <a:spLocks/>
          </p:cNvSpPr>
          <p:nvPr/>
        </p:nvSpPr>
        <p:spPr bwMode="auto">
          <a:xfrm>
            <a:off x="8270875" y="5672138"/>
            <a:ext cx="157163" cy="149225"/>
          </a:xfrm>
          <a:custGeom>
            <a:avLst/>
            <a:gdLst>
              <a:gd name="T0" fmla="*/ 2147483646 w 297"/>
              <a:gd name="T1" fmla="*/ 2147483646 h 280"/>
              <a:gd name="T2" fmla="*/ 2147483646 w 297"/>
              <a:gd name="T3" fmla="*/ 2147483646 h 280"/>
              <a:gd name="T4" fmla="*/ 2147483646 w 297"/>
              <a:gd name="T5" fmla="*/ 2147483646 h 280"/>
              <a:gd name="T6" fmla="*/ 2147483646 w 297"/>
              <a:gd name="T7" fmla="*/ 2147483646 h 280"/>
              <a:gd name="T8" fmla="*/ 0 w 297"/>
              <a:gd name="T9" fmla="*/ 2147483646 h 280"/>
              <a:gd name="T10" fmla="*/ 2147483646 w 297"/>
              <a:gd name="T11" fmla="*/ 2147483646 h 280"/>
              <a:gd name="T12" fmla="*/ 2147483646 w 297"/>
              <a:gd name="T13" fmla="*/ 2147483646 h 280"/>
              <a:gd name="T14" fmla="*/ 2147483646 w 297"/>
              <a:gd name="T15" fmla="*/ 2147483646 h 280"/>
              <a:gd name="T16" fmla="*/ 2147483646 w 297"/>
              <a:gd name="T17" fmla="*/ 2147483646 h 280"/>
              <a:gd name="T18" fmla="*/ 2147483646 w 297"/>
              <a:gd name="T19" fmla="*/ 2147483646 h 280"/>
              <a:gd name="T20" fmla="*/ 2147483646 w 297"/>
              <a:gd name="T21" fmla="*/ 2147483646 h 280"/>
              <a:gd name="T22" fmla="*/ 2147483646 w 297"/>
              <a:gd name="T23" fmla="*/ 2147483646 h 280"/>
              <a:gd name="T24" fmla="*/ 2147483646 w 297"/>
              <a:gd name="T25" fmla="*/ 2147483646 h 280"/>
              <a:gd name="T26" fmla="*/ 2147483646 w 297"/>
              <a:gd name="T27" fmla="*/ 2147483646 h 280"/>
              <a:gd name="T28" fmla="*/ 2147483646 w 297"/>
              <a:gd name="T29" fmla="*/ 2147483646 h 280"/>
              <a:gd name="T30" fmla="*/ 2147483646 w 297"/>
              <a:gd name="T31" fmla="*/ 2147483646 h 280"/>
              <a:gd name="T32" fmla="*/ 2147483646 w 297"/>
              <a:gd name="T33" fmla="*/ 2147483646 h 280"/>
              <a:gd name="T34" fmla="*/ 2147483646 w 297"/>
              <a:gd name="T35" fmla="*/ 2147483646 h 280"/>
              <a:gd name="T36" fmla="*/ 2147483646 w 297"/>
              <a:gd name="T37" fmla="*/ 2147483646 h 280"/>
              <a:gd name="T38" fmla="*/ 2147483646 w 297"/>
              <a:gd name="T39" fmla="*/ 2147483646 h 280"/>
              <a:gd name="T40" fmla="*/ 2147483646 w 297"/>
              <a:gd name="T41" fmla="*/ 2147483646 h 280"/>
              <a:gd name="T42" fmla="*/ 2147483646 w 297"/>
              <a:gd name="T43" fmla="*/ 2147483646 h 280"/>
              <a:gd name="T44" fmla="*/ 2147483646 w 297"/>
              <a:gd name="T45" fmla="*/ 2147483646 h 280"/>
              <a:gd name="T46" fmla="*/ 2147483646 w 297"/>
              <a:gd name="T47" fmla="*/ 2147483646 h 280"/>
              <a:gd name="T48" fmla="*/ 2147483646 w 297"/>
              <a:gd name="T49" fmla="*/ 2147483646 h 280"/>
              <a:gd name="T50" fmla="*/ 2147483646 w 297"/>
              <a:gd name="T51" fmla="*/ 2147483646 h 280"/>
              <a:gd name="T52" fmla="*/ 2147483646 w 297"/>
              <a:gd name="T53" fmla="*/ 2147483646 h 280"/>
              <a:gd name="T54" fmla="*/ 2147483646 w 297"/>
              <a:gd name="T55" fmla="*/ 2147483646 h 280"/>
              <a:gd name="T56" fmla="*/ 2147483646 w 297"/>
              <a:gd name="T57" fmla="*/ 0 h 280"/>
              <a:gd name="T58" fmla="*/ 2147483646 w 297"/>
              <a:gd name="T59" fmla="*/ 2147483646 h 280"/>
              <a:gd name="T60" fmla="*/ 2147483646 w 297"/>
              <a:gd name="T61" fmla="*/ 2147483646 h 280"/>
              <a:gd name="T62" fmla="*/ 2147483646 w 297"/>
              <a:gd name="T63" fmla="*/ 2147483646 h 280"/>
              <a:gd name="T64" fmla="*/ 2147483646 w 297"/>
              <a:gd name="T65" fmla="*/ 2147483646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7" h="280">
                <a:moveTo>
                  <a:pt x="47" y="46"/>
                </a:moveTo>
                <a:lnTo>
                  <a:pt x="28" y="69"/>
                </a:lnTo>
                <a:lnTo>
                  <a:pt x="14" y="94"/>
                </a:lnTo>
                <a:lnTo>
                  <a:pt x="4" y="120"/>
                </a:lnTo>
                <a:lnTo>
                  <a:pt x="0" y="147"/>
                </a:lnTo>
                <a:lnTo>
                  <a:pt x="2" y="174"/>
                </a:lnTo>
                <a:lnTo>
                  <a:pt x="11" y="201"/>
                </a:lnTo>
                <a:lnTo>
                  <a:pt x="22" y="224"/>
                </a:lnTo>
                <a:lnTo>
                  <a:pt x="41" y="245"/>
                </a:lnTo>
                <a:lnTo>
                  <a:pt x="64" y="260"/>
                </a:lnTo>
                <a:lnTo>
                  <a:pt x="87" y="272"/>
                </a:lnTo>
                <a:lnTo>
                  <a:pt x="115" y="279"/>
                </a:lnTo>
                <a:lnTo>
                  <a:pt x="145" y="280"/>
                </a:lnTo>
                <a:lnTo>
                  <a:pt x="175" y="275"/>
                </a:lnTo>
                <a:lnTo>
                  <a:pt x="201" y="268"/>
                </a:lnTo>
                <a:lnTo>
                  <a:pt x="228" y="253"/>
                </a:lnTo>
                <a:lnTo>
                  <a:pt x="250" y="235"/>
                </a:lnTo>
                <a:lnTo>
                  <a:pt x="271" y="212"/>
                </a:lnTo>
                <a:lnTo>
                  <a:pt x="285" y="188"/>
                </a:lnTo>
                <a:lnTo>
                  <a:pt x="295" y="159"/>
                </a:lnTo>
                <a:lnTo>
                  <a:pt x="297" y="132"/>
                </a:lnTo>
                <a:lnTo>
                  <a:pt x="296" y="106"/>
                </a:lnTo>
                <a:lnTo>
                  <a:pt x="288" y="81"/>
                </a:lnTo>
                <a:lnTo>
                  <a:pt x="274" y="57"/>
                </a:lnTo>
                <a:lnTo>
                  <a:pt x="256" y="36"/>
                </a:lnTo>
                <a:lnTo>
                  <a:pt x="235" y="19"/>
                </a:lnTo>
                <a:lnTo>
                  <a:pt x="210" y="8"/>
                </a:lnTo>
                <a:lnTo>
                  <a:pt x="182" y="1"/>
                </a:lnTo>
                <a:lnTo>
                  <a:pt x="153" y="0"/>
                </a:lnTo>
                <a:lnTo>
                  <a:pt x="124" y="4"/>
                </a:lnTo>
                <a:lnTo>
                  <a:pt x="95" y="14"/>
                </a:lnTo>
                <a:lnTo>
                  <a:pt x="70" y="28"/>
                </a:lnTo>
                <a:lnTo>
                  <a:pt x="47" y="4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5" name="Freeform 1425"/>
          <p:cNvSpPr>
            <a:spLocks/>
          </p:cNvSpPr>
          <p:nvPr/>
        </p:nvSpPr>
        <p:spPr bwMode="auto">
          <a:xfrm>
            <a:off x="8323263" y="5675313"/>
            <a:ext cx="96837" cy="136525"/>
          </a:xfrm>
          <a:custGeom>
            <a:avLst/>
            <a:gdLst>
              <a:gd name="T0" fmla="*/ 0 w 183"/>
              <a:gd name="T1" fmla="*/ 2147483646 h 258"/>
              <a:gd name="T2" fmla="*/ 2147483646 w 183"/>
              <a:gd name="T3" fmla="*/ 2147483646 h 258"/>
              <a:gd name="T4" fmla="*/ 2147483646 w 183"/>
              <a:gd name="T5" fmla="*/ 2147483646 h 258"/>
              <a:gd name="T6" fmla="*/ 2147483646 w 183"/>
              <a:gd name="T7" fmla="*/ 2147483646 h 258"/>
              <a:gd name="T8" fmla="*/ 2147483646 w 183"/>
              <a:gd name="T9" fmla="*/ 2147483646 h 258"/>
              <a:gd name="T10" fmla="*/ 2147483646 w 183"/>
              <a:gd name="T11" fmla="*/ 2147483646 h 258"/>
              <a:gd name="T12" fmla="*/ 2147483646 w 183"/>
              <a:gd name="T13" fmla="*/ 2147483646 h 258"/>
              <a:gd name="T14" fmla="*/ 2147483646 w 183"/>
              <a:gd name="T15" fmla="*/ 2147483646 h 258"/>
              <a:gd name="T16" fmla="*/ 2147483646 w 183"/>
              <a:gd name="T17" fmla="*/ 2147483646 h 258"/>
              <a:gd name="T18" fmla="*/ 2147483646 w 183"/>
              <a:gd name="T19" fmla="*/ 2147483646 h 258"/>
              <a:gd name="T20" fmla="*/ 2147483646 w 183"/>
              <a:gd name="T21" fmla="*/ 2147483646 h 258"/>
              <a:gd name="T22" fmla="*/ 2147483646 w 183"/>
              <a:gd name="T23" fmla="*/ 2147483646 h 258"/>
              <a:gd name="T24" fmla="*/ 2147483646 w 183"/>
              <a:gd name="T25" fmla="*/ 2147483646 h 258"/>
              <a:gd name="T26" fmla="*/ 2147483646 w 183"/>
              <a:gd name="T27" fmla="*/ 2147483646 h 258"/>
              <a:gd name="T28" fmla="*/ 2147483646 w 183"/>
              <a:gd name="T29" fmla="*/ 2147483646 h 258"/>
              <a:gd name="T30" fmla="*/ 2147483646 w 183"/>
              <a:gd name="T31" fmla="*/ 0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 h="258">
                <a:moveTo>
                  <a:pt x="0" y="126"/>
                </a:moveTo>
                <a:lnTo>
                  <a:pt x="75" y="255"/>
                </a:lnTo>
                <a:lnTo>
                  <a:pt x="64" y="258"/>
                </a:lnTo>
                <a:lnTo>
                  <a:pt x="91" y="250"/>
                </a:lnTo>
                <a:lnTo>
                  <a:pt x="116" y="236"/>
                </a:lnTo>
                <a:lnTo>
                  <a:pt x="138" y="219"/>
                </a:lnTo>
                <a:lnTo>
                  <a:pt x="158" y="197"/>
                </a:lnTo>
                <a:lnTo>
                  <a:pt x="172" y="173"/>
                </a:lnTo>
                <a:lnTo>
                  <a:pt x="180" y="147"/>
                </a:lnTo>
                <a:lnTo>
                  <a:pt x="183" y="121"/>
                </a:lnTo>
                <a:lnTo>
                  <a:pt x="182" y="94"/>
                </a:lnTo>
                <a:lnTo>
                  <a:pt x="173" y="70"/>
                </a:lnTo>
                <a:lnTo>
                  <a:pt x="162" y="47"/>
                </a:lnTo>
                <a:lnTo>
                  <a:pt x="144" y="26"/>
                </a:lnTo>
                <a:lnTo>
                  <a:pt x="123" y="12"/>
                </a:lnTo>
                <a:lnTo>
                  <a:pt x="10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6" name="Line 1426"/>
          <p:cNvSpPr>
            <a:spLocks noChangeShapeType="1"/>
          </p:cNvSpPr>
          <p:nvPr/>
        </p:nvSpPr>
        <p:spPr bwMode="auto">
          <a:xfrm>
            <a:off x="8377238" y="5780088"/>
            <a:ext cx="793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67" name="Freeform 1427"/>
          <p:cNvSpPr>
            <a:spLocks/>
          </p:cNvSpPr>
          <p:nvPr/>
        </p:nvSpPr>
        <p:spPr bwMode="auto">
          <a:xfrm>
            <a:off x="8426450" y="5773738"/>
            <a:ext cx="11113" cy="12700"/>
          </a:xfrm>
          <a:custGeom>
            <a:avLst/>
            <a:gdLst>
              <a:gd name="T0" fmla="*/ 2147483646 w 23"/>
              <a:gd name="T1" fmla="*/ 2147483646 h 25"/>
              <a:gd name="T2" fmla="*/ 2147483646 w 23"/>
              <a:gd name="T3" fmla="*/ 2147483646 h 25"/>
              <a:gd name="T4" fmla="*/ 2147483646 w 23"/>
              <a:gd name="T5" fmla="*/ 2147483646 h 25"/>
              <a:gd name="T6" fmla="*/ 2147483646 w 23"/>
              <a:gd name="T7" fmla="*/ 2147483646 h 25"/>
              <a:gd name="T8" fmla="*/ 2147483646 w 23"/>
              <a:gd name="T9" fmla="*/ 2147483646 h 25"/>
              <a:gd name="T10" fmla="*/ 2147483646 w 23"/>
              <a:gd name="T11" fmla="*/ 2147483646 h 25"/>
              <a:gd name="T12" fmla="*/ 2147483646 w 23"/>
              <a:gd name="T13" fmla="*/ 2147483646 h 25"/>
              <a:gd name="T14" fmla="*/ 2147483646 w 23"/>
              <a:gd name="T15" fmla="*/ 2147483646 h 25"/>
              <a:gd name="T16" fmla="*/ 2147483646 w 23"/>
              <a:gd name="T17" fmla="*/ 2147483646 h 25"/>
              <a:gd name="T18" fmla="*/ 2147483646 w 23"/>
              <a:gd name="T19" fmla="*/ 2147483646 h 25"/>
              <a:gd name="T20" fmla="*/ 2147483646 w 23"/>
              <a:gd name="T21" fmla="*/ 0 h 25"/>
              <a:gd name="T22" fmla="*/ 2147483646 w 23"/>
              <a:gd name="T23" fmla="*/ 2147483646 h 25"/>
              <a:gd name="T24" fmla="*/ 2147483646 w 23"/>
              <a:gd name="T25" fmla="*/ 2147483646 h 25"/>
              <a:gd name="T26" fmla="*/ 2147483646 w 23"/>
              <a:gd name="T27" fmla="*/ 2147483646 h 25"/>
              <a:gd name="T28" fmla="*/ 0 w 23"/>
              <a:gd name="T29" fmla="*/ 2147483646 h 25"/>
              <a:gd name="T30" fmla="*/ 2147483646 w 23"/>
              <a:gd name="T31" fmla="*/ 2147483646 h 25"/>
              <a:gd name="T32" fmla="*/ 2147483646 w 23"/>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5">
                <a:moveTo>
                  <a:pt x="2" y="21"/>
                </a:moveTo>
                <a:lnTo>
                  <a:pt x="7" y="24"/>
                </a:lnTo>
                <a:lnTo>
                  <a:pt x="13" y="25"/>
                </a:lnTo>
                <a:lnTo>
                  <a:pt x="16" y="24"/>
                </a:lnTo>
                <a:lnTo>
                  <a:pt x="20" y="21"/>
                </a:lnTo>
                <a:lnTo>
                  <a:pt x="23" y="18"/>
                </a:lnTo>
                <a:lnTo>
                  <a:pt x="23" y="13"/>
                </a:lnTo>
                <a:lnTo>
                  <a:pt x="23" y="9"/>
                </a:lnTo>
                <a:lnTo>
                  <a:pt x="20" y="5"/>
                </a:lnTo>
                <a:lnTo>
                  <a:pt x="16" y="2"/>
                </a:lnTo>
                <a:lnTo>
                  <a:pt x="13" y="0"/>
                </a:lnTo>
                <a:lnTo>
                  <a:pt x="7" y="2"/>
                </a:lnTo>
                <a:lnTo>
                  <a:pt x="2" y="5"/>
                </a:lnTo>
                <a:lnTo>
                  <a:pt x="1" y="9"/>
                </a:lnTo>
                <a:lnTo>
                  <a:pt x="0" y="13"/>
                </a:lnTo>
                <a:lnTo>
                  <a:pt x="1" y="18"/>
                </a:lnTo>
                <a:lnTo>
                  <a:pt x="2" y="2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8" name="Freeform 1428"/>
          <p:cNvSpPr>
            <a:spLocks/>
          </p:cNvSpPr>
          <p:nvPr/>
        </p:nvSpPr>
        <p:spPr bwMode="auto">
          <a:xfrm>
            <a:off x="8370888" y="5827713"/>
            <a:ext cx="34925" cy="6350"/>
          </a:xfrm>
          <a:custGeom>
            <a:avLst/>
            <a:gdLst>
              <a:gd name="T0" fmla="*/ 2147483646 w 66"/>
              <a:gd name="T1" fmla="*/ 2147483646 h 11"/>
              <a:gd name="T2" fmla="*/ 2147483646 w 66"/>
              <a:gd name="T3" fmla="*/ 0 h 11"/>
              <a:gd name="T4" fmla="*/ 2147483646 w 66"/>
              <a:gd name="T5" fmla="*/ 0 h 11"/>
              <a:gd name="T6" fmla="*/ 2147483646 w 66"/>
              <a:gd name="T7" fmla="*/ 2147483646 h 11"/>
              <a:gd name="T8" fmla="*/ 0 w 66"/>
              <a:gd name="T9" fmla="*/ 21474836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1">
                <a:moveTo>
                  <a:pt x="66" y="11"/>
                </a:moveTo>
                <a:lnTo>
                  <a:pt x="25" y="0"/>
                </a:lnTo>
                <a:lnTo>
                  <a:pt x="12" y="0"/>
                </a:lnTo>
                <a:lnTo>
                  <a:pt x="1" y="5"/>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69" name="Freeform 1429"/>
          <p:cNvSpPr>
            <a:spLocks/>
          </p:cNvSpPr>
          <p:nvPr/>
        </p:nvSpPr>
        <p:spPr bwMode="auto">
          <a:xfrm>
            <a:off x="8294688" y="5800725"/>
            <a:ext cx="61912" cy="14288"/>
          </a:xfrm>
          <a:custGeom>
            <a:avLst/>
            <a:gdLst>
              <a:gd name="T0" fmla="*/ 2147483646 w 119"/>
              <a:gd name="T1" fmla="*/ 2147483646 h 27"/>
              <a:gd name="T2" fmla="*/ 2147483646 w 119"/>
              <a:gd name="T3" fmla="*/ 2147483646 h 27"/>
              <a:gd name="T4" fmla="*/ 2147483646 w 119"/>
              <a:gd name="T5" fmla="*/ 2147483646 h 27"/>
              <a:gd name="T6" fmla="*/ 2147483646 w 119"/>
              <a:gd name="T7" fmla="*/ 2147483646 h 27"/>
              <a:gd name="T8" fmla="*/ 2147483646 w 119"/>
              <a:gd name="T9" fmla="*/ 2147483646 h 27"/>
              <a:gd name="T10" fmla="*/ 0 w 119"/>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27">
                <a:moveTo>
                  <a:pt x="119" y="22"/>
                </a:moveTo>
                <a:lnTo>
                  <a:pt x="91" y="27"/>
                </a:lnTo>
                <a:lnTo>
                  <a:pt x="64" y="26"/>
                </a:lnTo>
                <a:lnTo>
                  <a:pt x="37" y="19"/>
                </a:lnTo>
                <a:lnTo>
                  <a:pt x="19" y="1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0" name="Line 1430"/>
          <p:cNvSpPr>
            <a:spLocks noChangeShapeType="1"/>
          </p:cNvSpPr>
          <p:nvPr/>
        </p:nvSpPr>
        <p:spPr bwMode="auto">
          <a:xfrm flipV="1">
            <a:off x="8304213" y="5767388"/>
            <a:ext cx="793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71" name="Line 1431"/>
          <p:cNvSpPr>
            <a:spLocks noChangeShapeType="1"/>
          </p:cNvSpPr>
          <p:nvPr/>
        </p:nvSpPr>
        <p:spPr bwMode="auto">
          <a:xfrm>
            <a:off x="8320088" y="5746750"/>
            <a:ext cx="15875" cy="635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72" name="Freeform 1432"/>
          <p:cNvSpPr>
            <a:spLocks/>
          </p:cNvSpPr>
          <p:nvPr/>
        </p:nvSpPr>
        <p:spPr bwMode="auto">
          <a:xfrm>
            <a:off x="8178800" y="5797550"/>
            <a:ext cx="12700" cy="17463"/>
          </a:xfrm>
          <a:custGeom>
            <a:avLst/>
            <a:gdLst>
              <a:gd name="T0" fmla="*/ 2147483646 w 26"/>
              <a:gd name="T1" fmla="*/ 2147483646 h 32"/>
              <a:gd name="T2" fmla="*/ 2147483646 w 26"/>
              <a:gd name="T3" fmla="*/ 2147483646 h 32"/>
              <a:gd name="T4" fmla="*/ 2147483646 w 26"/>
              <a:gd name="T5" fmla="*/ 2147483646 h 32"/>
              <a:gd name="T6" fmla="*/ 0 w 2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2">
                <a:moveTo>
                  <a:pt x="26" y="32"/>
                </a:moveTo>
                <a:lnTo>
                  <a:pt x="22" y="18"/>
                </a:lnTo>
                <a:lnTo>
                  <a:pt x="1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3" name="Freeform 1433"/>
          <p:cNvSpPr>
            <a:spLocks/>
          </p:cNvSpPr>
          <p:nvPr/>
        </p:nvSpPr>
        <p:spPr bwMode="auto">
          <a:xfrm>
            <a:off x="8162925" y="5815013"/>
            <a:ext cx="28575" cy="25400"/>
          </a:xfrm>
          <a:custGeom>
            <a:avLst/>
            <a:gdLst>
              <a:gd name="T0" fmla="*/ 2147483646 w 54"/>
              <a:gd name="T1" fmla="*/ 0 h 47"/>
              <a:gd name="T2" fmla="*/ 2147483646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0 w 54"/>
              <a:gd name="T13" fmla="*/ 2147483646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47">
                <a:moveTo>
                  <a:pt x="54" y="0"/>
                </a:moveTo>
                <a:lnTo>
                  <a:pt x="53" y="15"/>
                </a:lnTo>
                <a:lnTo>
                  <a:pt x="46" y="30"/>
                </a:lnTo>
                <a:lnTo>
                  <a:pt x="35" y="41"/>
                </a:lnTo>
                <a:lnTo>
                  <a:pt x="20" y="47"/>
                </a:lnTo>
                <a:lnTo>
                  <a:pt x="3" y="47"/>
                </a:lnTo>
                <a:lnTo>
                  <a:pt x="0"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4" name="Freeform 1434"/>
          <p:cNvSpPr>
            <a:spLocks/>
          </p:cNvSpPr>
          <p:nvPr/>
        </p:nvSpPr>
        <p:spPr bwMode="auto">
          <a:xfrm>
            <a:off x="8151813" y="5818188"/>
            <a:ext cx="3175" cy="3175"/>
          </a:xfrm>
          <a:custGeom>
            <a:avLst/>
            <a:gdLst>
              <a:gd name="T0" fmla="*/ 2147483646 w 7"/>
              <a:gd name="T1" fmla="*/ 2147483646 h 6"/>
              <a:gd name="T2" fmla="*/ 2147483646 w 7"/>
              <a:gd name="T3" fmla="*/ 2147483646 h 6"/>
              <a:gd name="T4" fmla="*/ 2147483646 w 7"/>
              <a:gd name="T5" fmla="*/ 2147483646 h 6"/>
              <a:gd name="T6" fmla="*/ 2147483646 w 7"/>
              <a:gd name="T7" fmla="*/ 2147483646 h 6"/>
              <a:gd name="T8" fmla="*/ 2147483646 w 7"/>
              <a:gd name="T9" fmla="*/ 0 h 6"/>
              <a:gd name="T10" fmla="*/ 2147483646 w 7"/>
              <a:gd name="T11" fmla="*/ 0 h 6"/>
              <a:gd name="T12" fmla="*/ 0 w 7"/>
              <a:gd name="T13" fmla="*/ 2147483646 h 6"/>
              <a:gd name="T14" fmla="*/ 0 w 7"/>
              <a:gd name="T15" fmla="*/ 2147483646 h 6"/>
              <a:gd name="T16" fmla="*/ 0 w 7"/>
              <a:gd name="T17" fmla="*/ 2147483646 h 6"/>
              <a:gd name="T18" fmla="*/ 0 w 7"/>
              <a:gd name="T19" fmla="*/ 2147483646 h 6"/>
              <a:gd name="T20" fmla="*/ 2147483646 w 7"/>
              <a:gd name="T21" fmla="*/ 2147483646 h 6"/>
              <a:gd name="T22" fmla="*/ 2147483646 w 7"/>
              <a:gd name="T23" fmla="*/ 2147483646 h 6"/>
              <a:gd name="T24" fmla="*/ 2147483646 w 7"/>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6">
                <a:moveTo>
                  <a:pt x="4" y="6"/>
                </a:moveTo>
                <a:lnTo>
                  <a:pt x="4" y="5"/>
                </a:lnTo>
                <a:lnTo>
                  <a:pt x="7" y="4"/>
                </a:lnTo>
                <a:lnTo>
                  <a:pt x="4" y="3"/>
                </a:lnTo>
                <a:lnTo>
                  <a:pt x="2" y="0"/>
                </a:lnTo>
                <a:lnTo>
                  <a:pt x="1" y="0"/>
                </a:lnTo>
                <a:lnTo>
                  <a:pt x="0" y="3"/>
                </a:lnTo>
                <a:lnTo>
                  <a:pt x="0" y="4"/>
                </a:lnTo>
                <a:lnTo>
                  <a:pt x="0" y="5"/>
                </a:lnTo>
                <a:lnTo>
                  <a:pt x="0" y="6"/>
                </a:lnTo>
                <a:lnTo>
                  <a:pt x="1" y="6"/>
                </a:lnTo>
                <a:lnTo>
                  <a:pt x="2" y="6"/>
                </a:lnTo>
                <a:lnTo>
                  <a:pt x="4"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5" name="Freeform 1435"/>
          <p:cNvSpPr>
            <a:spLocks/>
          </p:cNvSpPr>
          <p:nvPr/>
        </p:nvSpPr>
        <p:spPr bwMode="auto">
          <a:xfrm>
            <a:off x="8137525" y="5819775"/>
            <a:ext cx="3175" cy="3175"/>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2147483646 w 5"/>
              <a:gd name="T9" fmla="*/ 0 h 5"/>
              <a:gd name="T10" fmla="*/ 2147483646 w 5"/>
              <a:gd name="T11" fmla="*/ 0 h 5"/>
              <a:gd name="T12" fmla="*/ 0 w 5"/>
              <a:gd name="T13" fmla="*/ 2147483646 h 5"/>
              <a:gd name="T14" fmla="*/ 0 w 5"/>
              <a:gd name="T15" fmla="*/ 2147483646 h 5"/>
              <a:gd name="T16" fmla="*/ 0 w 5"/>
              <a:gd name="T17" fmla="*/ 2147483646 h 5"/>
              <a:gd name="T18" fmla="*/ 0 w 5"/>
              <a:gd name="T19" fmla="*/ 2147483646 h 5"/>
              <a:gd name="T20" fmla="*/ 2147483646 w 5"/>
              <a:gd name="T21" fmla="*/ 2147483646 h 5"/>
              <a:gd name="T22" fmla="*/ 2147483646 w 5"/>
              <a:gd name="T23" fmla="*/ 2147483646 h 5"/>
              <a:gd name="T24" fmla="*/ 2147483646 w 5"/>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5" y="3"/>
                </a:moveTo>
                <a:lnTo>
                  <a:pt x="5" y="2"/>
                </a:lnTo>
                <a:lnTo>
                  <a:pt x="5" y="1"/>
                </a:lnTo>
                <a:lnTo>
                  <a:pt x="5" y="0"/>
                </a:lnTo>
                <a:lnTo>
                  <a:pt x="4" y="0"/>
                </a:lnTo>
                <a:lnTo>
                  <a:pt x="3" y="0"/>
                </a:lnTo>
                <a:lnTo>
                  <a:pt x="0" y="1"/>
                </a:lnTo>
                <a:lnTo>
                  <a:pt x="0" y="2"/>
                </a:lnTo>
                <a:lnTo>
                  <a:pt x="0" y="3"/>
                </a:lnTo>
                <a:lnTo>
                  <a:pt x="0" y="5"/>
                </a:lnTo>
                <a:lnTo>
                  <a:pt x="3" y="5"/>
                </a:lnTo>
                <a:lnTo>
                  <a:pt x="4" y="5"/>
                </a:lnTo>
                <a:lnTo>
                  <a:pt x="5"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6" name="Freeform 1436"/>
          <p:cNvSpPr>
            <a:spLocks/>
          </p:cNvSpPr>
          <p:nvPr/>
        </p:nvSpPr>
        <p:spPr bwMode="auto">
          <a:xfrm>
            <a:off x="8129588" y="5811838"/>
            <a:ext cx="3175" cy="3175"/>
          </a:xfrm>
          <a:custGeom>
            <a:avLst/>
            <a:gdLst>
              <a:gd name="T0" fmla="*/ 2147483646 w 6"/>
              <a:gd name="T1" fmla="*/ 2147483646 h 7"/>
              <a:gd name="T2" fmla="*/ 2147483646 w 6"/>
              <a:gd name="T3" fmla="*/ 2147483646 h 7"/>
              <a:gd name="T4" fmla="*/ 2147483646 w 6"/>
              <a:gd name="T5" fmla="*/ 2147483646 h 7"/>
              <a:gd name="T6" fmla="*/ 2147483646 w 6"/>
              <a:gd name="T7" fmla="*/ 2147483646 h 7"/>
              <a:gd name="T8" fmla="*/ 2147483646 w 6"/>
              <a:gd name="T9" fmla="*/ 0 h 7"/>
              <a:gd name="T10" fmla="*/ 2147483646 w 6"/>
              <a:gd name="T11" fmla="*/ 0 h 7"/>
              <a:gd name="T12" fmla="*/ 2147483646 w 6"/>
              <a:gd name="T13" fmla="*/ 0 h 7"/>
              <a:gd name="T14" fmla="*/ 0 w 6"/>
              <a:gd name="T15" fmla="*/ 0 h 7"/>
              <a:gd name="T16" fmla="*/ 0 w 6"/>
              <a:gd name="T17" fmla="*/ 2147483646 h 7"/>
              <a:gd name="T18" fmla="*/ 0 w 6"/>
              <a:gd name="T19" fmla="*/ 2147483646 h 7"/>
              <a:gd name="T20" fmla="*/ 0 w 6"/>
              <a:gd name="T21" fmla="*/ 2147483646 h 7"/>
              <a:gd name="T22" fmla="*/ 2147483646 w 6"/>
              <a:gd name="T23" fmla="*/ 2147483646 h 7"/>
              <a:gd name="T24" fmla="*/ 2147483646 w 6"/>
              <a:gd name="T25" fmla="*/ 2147483646 h 7"/>
              <a:gd name="T26" fmla="*/ 2147483646 w 6"/>
              <a:gd name="T27" fmla="*/ 2147483646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7">
                <a:moveTo>
                  <a:pt x="4" y="7"/>
                </a:moveTo>
                <a:lnTo>
                  <a:pt x="5" y="6"/>
                </a:lnTo>
                <a:lnTo>
                  <a:pt x="6" y="4"/>
                </a:lnTo>
                <a:lnTo>
                  <a:pt x="6" y="2"/>
                </a:lnTo>
                <a:lnTo>
                  <a:pt x="5" y="0"/>
                </a:lnTo>
                <a:lnTo>
                  <a:pt x="4" y="0"/>
                </a:lnTo>
                <a:lnTo>
                  <a:pt x="2" y="0"/>
                </a:lnTo>
                <a:lnTo>
                  <a:pt x="0" y="0"/>
                </a:lnTo>
                <a:lnTo>
                  <a:pt x="0" y="2"/>
                </a:lnTo>
                <a:lnTo>
                  <a:pt x="0" y="4"/>
                </a:lnTo>
                <a:lnTo>
                  <a:pt x="0" y="6"/>
                </a:lnTo>
                <a:lnTo>
                  <a:pt x="2" y="6"/>
                </a:lnTo>
                <a:lnTo>
                  <a:pt x="2" y="7"/>
                </a:lnTo>
                <a:lnTo>
                  <a:pt x="4"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7" name="Freeform 1437"/>
          <p:cNvSpPr>
            <a:spLocks/>
          </p:cNvSpPr>
          <p:nvPr/>
        </p:nvSpPr>
        <p:spPr bwMode="auto">
          <a:xfrm>
            <a:off x="8131175" y="5797550"/>
            <a:ext cx="4763" cy="3175"/>
          </a:xfrm>
          <a:custGeom>
            <a:avLst/>
            <a:gdLst>
              <a:gd name="T0" fmla="*/ 2147483646 w 8"/>
              <a:gd name="T1" fmla="*/ 2147483646 h 6"/>
              <a:gd name="T2" fmla="*/ 2147483646 w 8"/>
              <a:gd name="T3" fmla="*/ 2147483646 h 6"/>
              <a:gd name="T4" fmla="*/ 2147483646 w 8"/>
              <a:gd name="T5" fmla="*/ 2147483646 h 6"/>
              <a:gd name="T6" fmla="*/ 2147483646 w 8"/>
              <a:gd name="T7" fmla="*/ 2147483646 h 6"/>
              <a:gd name="T8" fmla="*/ 2147483646 w 8"/>
              <a:gd name="T9" fmla="*/ 2147483646 h 6"/>
              <a:gd name="T10" fmla="*/ 2147483646 w 8"/>
              <a:gd name="T11" fmla="*/ 2147483646 h 6"/>
              <a:gd name="T12" fmla="*/ 2147483646 w 8"/>
              <a:gd name="T13" fmla="*/ 2147483646 h 6"/>
              <a:gd name="T14" fmla="*/ 2147483646 w 8"/>
              <a:gd name="T15" fmla="*/ 0 h 6"/>
              <a:gd name="T16" fmla="*/ 2147483646 w 8"/>
              <a:gd name="T17" fmla="*/ 0 h 6"/>
              <a:gd name="T18" fmla="*/ 2147483646 w 8"/>
              <a:gd name="T19" fmla="*/ 2147483646 h 6"/>
              <a:gd name="T20" fmla="*/ 2147483646 w 8"/>
              <a:gd name="T21" fmla="*/ 2147483646 h 6"/>
              <a:gd name="T22" fmla="*/ 0 w 8"/>
              <a:gd name="T23" fmla="*/ 2147483646 h 6"/>
              <a:gd name="T24" fmla="*/ 2147483646 w 8"/>
              <a:gd name="T25" fmla="*/ 2147483646 h 6"/>
              <a:gd name="T26" fmla="*/ 2147483646 w 8"/>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6">
                <a:moveTo>
                  <a:pt x="1" y="6"/>
                </a:moveTo>
                <a:lnTo>
                  <a:pt x="4" y="6"/>
                </a:lnTo>
                <a:lnTo>
                  <a:pt x="6" y="6"/>
                </a:lnTo>
                <a:lnTo>
                  <a:pt x="8" y="6"/>
                </a:lnTo>
                <a:lnTo>
                  <a:pt x="8" y="4"/>
                </a:lnTo>
                <a:lnTo>
                  <a:pt x="8" y="3"/>
                </a:lnTo>
                <a:lnTo>
                  <a:pt x="8" y="1"/>
                </a:lnTo>
                <a:lnTo>
                  <a:pt x="6" y="0"/>
                </a:lnTo>
                <a:lnTo>
                  <a:pt x="4" y="0"/>
                </a:lnTo>
                <a:lnTo>
                  <a:pt x="1" y="1"/>
                </a:lnTo>
                <a:lnTo>
                  <a:pt x="1" y="3"/>
                </a:lnTo>
                <a:lnTo>
                  <a:pt x="0" y="3"/>
                </a:lnTo>
                <a:lnTo>
                  <a:pt x="1" y="4"/>
                </a:lnTo>
                <a:lnTo>
                  <a:pt x="1"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8" name="Freeform 1438"/>
          <p:cNvSpPr>
            <a:spLocks/>
          </p:cNvSpPr>
          <p:nvPr/>
        </p:nvSpPr>
        <p:spPr bwMode="auto">
          <a:xfrm>
            <a:off x="8137525" y="5802313"/>
            <a:ext cx="12700" cy="12700"/>
          </a:xfrm>
          <a:custGeom>
            <a:avLst/>
            <a:gdLst>
              <a:gd name="T0" fmla="*/ 2147483646 w 23"/>
              <a:gd name="T1" fmla="*/ 2147483646 h 25"/>
              <a:gd name="T2" fmla="*/ 2147483646 w 23"/>
              <a:gd name="T3" fmla="*/ 2147483646 h 25"/>
              <a:gd name="T4" fmla="*/ 0 w 23"/>
              <a:gd name="T5" fmla="*/ 2147483646 h 25"/>
              <a:gd name="T6" fmla="*/ 0 w 23"/>
              <a:gd name="T7" fmla="*/ 2147483646 h 25"/>
              <a:gd name="T8" fmla="*/ 0 w 23"/>
              <a:gd name="T9" fmla="*/ 2147483646 h 25"/>
              <a:gd name="T10" fmla="*/ 2147483646 w 23"/>
              <a:gd name="T11" fmla="*/ 2147483646 h 25"/>
              <a:gd name="T12" fmla="*/ 2147483646 w 23"/>
              <a:gd name="T13" fmla="*/ 2147483646 h 25"/>
              <a:gd name="T14" fmla="*/ 2147483646 w 23"/>
              <a:gd name="T15" fmla="*/ 2147483646 h 25"/>
              <a:gd name="T16" fmla="*/ 2147483646 w 23"/>
              <a:gd name="T17" fmla="*/ 2147483646 h 25"/>
              <a:gd name="T18" fmla="*/ 2147483646 w 23"/>
              <a:gd name="T19" fmla="*/ 2147483646 h 25"/>
              <a:gd name="T20" fmla="*/ 2147483646 w 23"/>
              <a:gd name="T21" fmla="*/ 2147483646 h 25"/>
              <a:gd name="T22" fmla="*/ 2147483646 w 23"/>
              <a:gd name="T23" fmla="*/ 2147483646 h 25"/>
              <a:gd name="T24" fmla="*/ 2147483646 w 23"/>
              <a:gd name="T25" fmla="*/ 2147483646 h 25"/>
              <a:gd name="T26" fmla="*/ 2147483646 w 23"/>
              <a:gd name="T27" fmla="*/ 2147483646 h 25"/>
              <a:gd name="T28" fmla="*/ 2147483646 w 23"/>
              <a:gd name="T29" fmla="*/ 0 h 25"/>
              <a:gd name="T30" fmla="*/ 2147483646 w 23"/>
              <a:gd name="T31" fmla="*/ 0 h 25"/>
              <a:gd name="T32" fmla="*/ 2147483646 w 23"/>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5">
                <a:moveTo>
                  <a:pt x="7" y="3"/>
                </a:moveTo>
                <a:lnTo>
                  <a:pt x="4" y="5"/>
                </a:lnTo>
                <a:lnTo>
                  <a:pt x="0" y="9"/>
                </a:lnTo>
                <a:lnTo>
                  <a:pt x="0" y="15"/>
                </a:lnTo>
                <a:lnTo>
                  <a:pt x="0" y="18"/>
                </a:lnTo>
                <a:lnTo>
                  <a:pt x="4" y="24"/>
                </a:lnTo>
                <a:lnTo>
                  <a:pt x="7" y="25"/>
                </a:lnTo>
                <a:lnTo>
                  <a:pt x="12" y="25"/>
                </a:lnTo>
                <a:lnTo>
                  <a:pt x="17" y="24"/>
                </a:lnTo>
                <a:lnTo>
                  <a:pt x="21" y="18"/>
                </a:lnTo>
                <a:lnTo>
                  <a:pt x="22" y="15"/>
                </a:lnTo>
                <a:lnTo>
                  <a:pt x="23" y="11"/>
                </a:lnTo>
                <a:lnTo>
                  <a:pt x="22" y="5"/>
                </a:lnTo>
                <a:lnTo>
                  <a:pt x="21" y="3"/>
                </a:lnTo>
                <a:lnTo>
                  <a:pt x="15" y="0"/>
                </a:lnTo>
                <a:lnTo>
                  <a:pt x="12" y="0"/>
                </a:lnTo>
                <a:lnTo>
                  <a:pt x="7"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79" name="Freeform 1439"/>
          <p:cNvSpPr>
            <a:spLocks/>
          </p:cNvSpPr>
          <p:nvPr/>
        </p:nvSpPr>
        <p:spPr bwMode="auto">
          <a:xfrm>
            <a:off x="8147050" y="5792788"/>
            <a:ext cx="3175" cy="317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2147483646 w 6"/>
              <a:gd name="T13" fmla="*/ 0 h 6"/>
              <a:gd name="T14" fmla="*/ 2147483646 w 6"/>
              <a:gd name="T15" fmla="*/ 0 h 6"/>
              <a:gd name="T16" fmla="*/ 2147483646 w 6"/>
              <a:gd name="T17" fmla="*/ 0 h 6"/>
              <a:gd name="T18" fmla="*/ 2147483646 w 6"/>
              <a:gd name="T19" fmla="*/ 2147483646 h 6"/>
              <a:gd name="T20" fmla="*/ 0 w 6"/>
              <a:gd name="T21" fmla="*/ 2147483646 h 6"/>
              <a:gd name="T22" fmla="*/ 2147483646 w 6"/>
              <a:gd name="T23" fmla="*/ 2147483646 h 6"/>
              <a:gd name="T24" fmla="*/ 2147483646 w 6"/>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6">
                <a:moveTo>
                  <a:pt x="1" y="6"/>
                </a:moveTo>
                <a:lnTo>
                  <a:pt x="4" y="6"/>
                </a:lnTo>
                <a:lnTo>
                  <a:pt x="5" y="6"/>
                </a:lnTo>
                <a:lnTo>
                  <a:pt x="6" y="3"/>
                </a:lnTo>
                <a:lnTo>
                  <a:pt x="6" y="2"/>
                </a:lnTo>
                <a:lnTo>
                  <a:pt x="6" y="1"/>
                </a:lnTo>
                <a:lnTo>
                  <a:pt x="6" y="0"/>
                </a:lnTo>
                <a:lnTo>
                  <a:pt x="5" y="0"/>
                </a:lnTo>
                <a:lnTo>
                  <a:pt x="4" y="0"/>
                </a:lnTo>
                <a:lnTo>
                  <a:pt x="1" y="1"/>
                </a:lnTo>
                <a:lnTo>
                  <a:pt x="0" y="2"/>
                </a:lnTo>
                <a:lnTo>
                  <a:pt x="1" y="3"/>
                </a:lnTo>
                <a:lnTo>
                  <a:pt x="1"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0" name="Freeform 1440"/>
          <p:cNvSpPr>
            <a:spLocks/>
          </p:cNvSpPr>
          <p:nvPr/>
        </p:nvSpPr>
        <p:spPr bwMode="auto">
          <a:xfrm>
            <a:off x="8123238" y="5788025"/>
            <a:ext cx="42862" cy="39688"/>
          </a:xfrm>
          <a:custGeom>
            <a:avLst/>
            <a:gdLst>
              <a:gd name="T0" fmla="*/ 2147483646 w 81"/>
              <a:gd name="T1" fmla="*/ 0 h 77"/>
              <a:gd name="T2" fmla="*/ 2147483646 w 81"/>
              <a:gd name="T3" fmla="*/ 2147483646 h 77"/>
              <a:gd name="T4" fmla="*/ 2147483646 w 81"/>
              <a:gd name="T5" fmla="*/ 2147483646 h 77"/>
              <a:gd name="T6" fmla="*/ 2147483646 w 81"/>
              <a:gd name="T7" fmla="*/ 2147483646 h 77"/>
              <a:gd name="T8" fmla="*/ 0 w 81"/>
              <a:gd name="T9" fmla="*/ 2147483646 h 77"/>
              <a:gd name="T10" fmla="*/ 2147483646 w 81"/>
              <a:gd name="T11" fmla="*/ 2147483646 h 77"/>
              <a:gd name="T12" fmla="*/ 2147483646 w 81"/>
              <a:gd name="T13" fmla="*/ 2147483646 h 77"/>
              <a:gd name="T14" fmla="*/ 2147483646 w 81"/>
              <a:gd name="T15" fmla="*/ 2147483646 h 77"/>
              <a:gd name="T16" fmla="*/ 2147483646 w 81"/>
              <a:gd name="T17" fmla="*/ 2147483646 h 77"/>
              <a:gd name="T18" fmla="*/ 2147483646 w 81"/>
              <a:gd name="T19" fmla="*/ 2147483646 h 77"/>
              <a:gd name="T20" fmla="*/ 2147483646 w 81"/>
              <a:gd name="T21" fmla="*/ 2147483646 h 77"/>
              <a:gd name="T22" fmla="*/ 2147483646 w 81"/>
              <a:gd name="T23" fmla="*/ 2147483646 h 77"/>
              <a:gd name="T24" fmla="*/ 2147483646 w 81"/>
              <a:gd name="T25" fmla="*/ 2147483646 h 77"/>
              <a:gd name="T26" fmla="*/ 2147483646 w 81"/>
              <a:gd name="T27" fmla="*/ 2147483646 h 77"/>
              <a:gd name="T28" fmla="*/ 2147483646 w 81"/>
              <a:gd name="T29" fmla="*/ 2147483646 h 77"/>
              <a:gd name="T30" fmla="*/ 2147483646 w 81"/>
              <a:gd name="T31" fmla="*/ 2147483646 h 77"/>
              <a:gd name="T32" fmla="*/ 2147483646 w 81"/>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77">
                <a:moveTo>
                  <a:pt x="43" y="0"/>
                </a:moveTo>
                <a:lnTo>
                  <a:pt x="26" y="4"/>
                </a:lnTo>
                <a:lnTo>
                  <a:pt x="14" y="11"/>
                </a:lnTo>
                <a:lnTo>
                  <a:pt x="3" y="23"/>
                </a:lnTo>
                <a:lnTo>
                  <a:pt x="0" y="39"/>
                </a:lnTo>
                <a:lnTo>
                  <a:pt x="2" y="53"/>
                </a:lnTo>
                <a:lnTo>
                  <a:pt x="10" y="65"/>
                </a:lnTo>
                <a:lnTo>
                  <a:pt x="23" y="74"/>
                </a:lnTo>
                <a:lnTo>
                  <a:pt x="38" y="77"/>
                </a:lnTo>
                <a:lnTo>
                  <a:pt x="54" y="72"/>
                </a:lnTo>
                <a:lnTo>
                  <a:pt x="67" y="64"/>
                </a:lnTo>
                <a:lnTo>
                  <a:pt x="77" y="52"/>
                </a:lnTo>
                <a:lnTo>
                  <a:pt x="81" y="36"/>
                </a:lnTo>
                <a:lnTo>
                  <a:pt x="80" y="22"/>
                </a:lnTo>
                <a:lnTo>
                  <a:pt x="71" y="10"/>
                </a:lnTo>
                <a:lnTo>
                  <a:pt x="60" y="4"/>
                </a:lnTo>
                <a:lnTo>
                  <a:pt x="43"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1" name="Freeform 1441"/>
          <p:cNvSpPr>
            <a:spLocks/>
          </p:cNvSpPr>
          <p:nvPr/>
        </p:nvSpPr>
        <p:spPr bwMode="auto">
          <a:xfrm>
            <a:off x="8156575" y="5799138"/>
            <a:ext cx="3175" cy="3175"/>
          </a:xfrm>
          <a:custGeom>
            <a:avLst/>
            <a:gdLst>
              <a:gd name="T0" fmla="*/ 2147483646 w 6"/>
              <a:gd name="T1" fmla="*/ 0 h 6"/>
              <a:gd name="T2" fmla="*/ 2147483646 w 6"/>
              <a:gd name="T3" fmla="*/ 2147483646 h 6"/>
              <a:gd name="T4" fmla="*/ 2147483646 w 6"/>
              <a:gd name="T5" fmla="*/ 2147483646 h 6"/>
              <a:gd name="T6" fmla="*/ 0 w 6"/>
              <a:gd name="T7" fmla="*/ 2147483646 h 6"/>
              <a:gd name="T8" fmla="*/ 2147483646 w 6"/>
              <a:gd name="T9" fmla="*/ 2147483646 h 6"/>
              <a:gd name="T10" fmla="*/ 2147483646 w 6"/>
              <a:gd name="T11" fmla="*/ 2147483646 h 6"/>
              <a:gd name="T12" fmla="*/ 2147483646 w 6"/>
              <a:gd name="T13" fmla="*/ 2147483646 h 6"/>
              <a:gd name="T14" fmla="*/ 2147483646 w 6"/>
              <a:gd name="T15" fmla="*/ 2147483646 h 6"/>
              <a:gd name="T16" fmla="*/ 2147483646 w 6"/>
              <a:gd name="T17" fmla="*/ 2147483646 h 6"/>
              <a:gd name="T18" fmla="*/ 2147483646 w 6"/>
              <a:gd name="T19" fmla="*/ 2147483646 h 6"/>
              <a:gd name="T20" fmla="*/ 2147483646 w 6"/>
              <a:gd name="T21" fmla="*/ 2147483646 h 6"/>
              <a:gd name="T22" fmla="*/ 2147483646 w 6"/>
              <a:gd name="T23" fmla="*/ 2147483646 h 6"/>
              <a:gd name="T24" fmla="*/ 2147483646 w 6"/>
              <a:gd name="T25" fmla="*/ 0 h 6"/>
              <a:gd name="T26" fmla="*/ 2147483646 w 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4" y="0"/>
                </a:moveTo>
                <a:lnTo>
                  <a:pt x="1" y="1"/>
                </a:lnTo>
                <a:lnTo>
                  <a:pt x="1" y="3"/>
                </a:lnTo>
                <a:lnTo>
                  <a:pt x="0" y="5"/>
                </a:lnTo>
                <a:lnTo>
                  <a:pt x="1" y="5"/>
                </a:lnTo>
                <a:lnTo>
                  <a:pt x="1" y="6"/>
                </a:lnTo>
                <a:lnTo>
                  <a:pt x="4" y="6"/>
                </a:lnTo>
                <a:lnTo>
                  <a:pt x="5" y="6"/>
                </a:lnTo>
                <a:lnTo>
                  <a:pt x="6" y="6"/>
                </a:lnTo>
                <a:lnTo>
                  <a:pt x="6" y="5"/>
                </a:lnTo>
                <a:lnTo>
                  <a:pt x="6" y="3"/>
                </a:lnTo>
                <a:lnTo>
                  <a:pt x="6" y="1"/>
                </a:lnTo>
                <a:lnTo>
                  <a:pt x="5" y="0"/>
                </a:lnTo>
                <a:lnTo>
                  <a:pt x="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2" name="Freeform 1442"/>
          <p:cNvSpPr>
            <a:spLocks/>
          </p:cNvSpPr>
          <p:nvPr/>
        </p:nvSpPr>
        <p:spPr bwMode="auto">
          <a:xfrm>
            <a:off x="8159750" y="5810250"/>
            <a:ext cx="1588" cy="4763"/>
          </a:xfrm>
          <a:custGeom>
            <a:avLst/>
            <a:gdLst>
              <a:gd name="T0" fmla="*/ 0 w 4"/>
              <a:gd name="T1" fmla="*/ 0 h 7"/>
              <a:gd name="T2" fmla="*/ 0 w 4"/>
              <a:gd name="T3" fmla="*/ 2147483646 h 7"/>
              <a:gd name="T4" fmla="*/ 0 w 4"/>
              <a:gd name="T5" fmla="*/ 2147483646 h 7"/>
              <a:gd name="T6" fmla="*/ 0 w 4"/>
              <a:gd name="T7" fmla="*/ 2147483646 h 7"/>
              <a:gd name="T8" fmla="*/ 2147483646 w 4"/>
              <a:gd name="T9" fmla="*/ 2147483646 h 7"/>
              <a:gd name="T10" fmla="*/ 2147483646 w 4"/>
              <a:gd name="T11" fmla="*/ 2147483646 h 7"/>
              <a:gd name="T12" fmla="*/ 2147483646 w 4"/>
              <a:gd name="T13" fmla="*/ 2147483646 h 7"/>
              <a:gd name="T14" fmla="*/ 2147483646 w 4"/>
              <a:gd name="T15" fmla="*/ 2147483646 h 7"/>
              <a:gd name="T16" fmla="*/ 2147483646 w 4"/>
              <a:gd name="T17" fmla="*/ 2147483646 h 7"/>
              <a:gd name="T18" fmla="*/ 2147483646 w 4"/>
              <a:gd name="T19" fmla="*/ 2147483646 h 7"/>
              <a:gd name="T20" fmla="*/ 2147483646 w 4"/>
              <a:gd name="T21" fmla="*/ 0 h 7"/>
              <a:gd name="T22" fmla="*/ 2147483646 w 4"/>
              <a:gd name="T23" fmla="*/ 0 h 7"/>
              <a:gd name="T24" fmla="*/ 2147483646 w 4"/>
              <a:gd name="T25" fmla="*/ 0 h 7"/>
              <a:gd name="T26" fmla="*/ 0 w 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7">
                <a:moveTo>
                  <a:pt x="0" y="0"/>
                </a:moveTo>
                <a:lnTo>
                  <a:pt x="0" y="1"/>
                </a:lnTo>
                <a:lnTo>
                  <a:pt x="0" y="3"/>
                </a:lnTo>
                <a:lnTo>
                  <a:pt x="0" y="5"/>
                </a:lnTo>
                <a:lnTo>
                  <a:pt x="1" y="7"/>
                </a:lnTo>
                <a:lnTo>
                  <a:pt x="2" y="7"/>
                </a:lnTo>
                <a:lnTo>
                  <a:pt x="2" y="5"/>
                </a:lnTo>
                <a:lnTo>
                  <a:pt x="4" y="5"/>
                </a:lnTo>
                <a:lnTo>
                  <a:pt x="4" y="3"/>
                </a:lnTo>
                <a:lnTo>
                  <a:pt x="4" y="1"/>
                </a:lnTo>
                <a:lnTo>
                  <a:pt x="4" y="0"/>
                </a:lnTo>
                <a:lnTo>
                  <a:pt x="2" y="0"/>
                </a:lnTo>
                <a:lnTo>
                  <a:pt x="1"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3" name="Freeform 1443"/>
          <p:cNvSpPr>
            <a:spLocks/>
          </p:cNvSpPr>
          <p:nvPr/>
        </p:nvSpPr>
        <p:spPr bwMode="auto">
          <a:xfrm>
            <a:off x="8185150" y="5805488"/>
            <a:ext cx="1588" cy="1587"/>
          </a:xfrm>
          <a:custGeom>
            <a:avLst/>
            <a:gdLst>
              <a:gd name="T0" fmla="*/ 2147483646 w 2"/>
              <a:gd name="T1" fmla="*/ 2147483646 h 5"/>
              <a:gd name="T2" fmla="*/ 0 w 2"/>
              <a:gd name="T3" fmla="*/ 2147483646 h 5"/>
              <a:gd name="T4" fmla="*/ 0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2" y="5"/>
                </a:moveTo>
                <a:lnTo>
                  <a:pt x="0"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4" name="Line 1444"/>
          <p:cNvSpPr>
            <a:spLocks noChangeShapeType="1"/>
          </p:cNvSpPr>
          <p:nvPr/>
        </p:nvSpPr>
        <p:spPr bwMode="auto">
          <a:xfrm>
            <a:off x="8188325" y="581660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85" name="Freeform 1445"/>
          <p:cNvSpPr>
            <a:spLocks/>
          </p:cNvSpPr>
          <p:nvPr/>
        </p:nvSpPr>
        <p:spPr bwMode="auto">
          <a:xfrm>
            <a:off x="8181975" y="5829300"/>
            <a:ext cx="1588" cy="1588"/>
          </a:xfrm>
          <a:custGeom>
            <a:avLst/>
            <a:gdLst>
              <a:gd name="T0" fmla="*/ 2147483646 w 3"/>
              <a:gd name="T1" fmla="*/ 0 h 3"/>
              <a:gd name="T2" fmla="*/ 0 w 3"/>
              <a:gd name="T3" fmla="*/ 2147483646 h 3"/>
              <a:gd name="T4" fmla="*/ 0 w 3"/>
              <a:gd name="T5" fmla="*/ 2147483646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0" y="2"/>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6" name="Line 1446"/>
          <p:cNvSpPr>
            <a:spLocks noChangeShapeType="1"/>
          </p:cNvSpPr>
          <p:nvPr/>
        </p:nvSpPr>
        <p:spPr bwMode="auto">
          <a:xfrm flipH="1">
            <a:off x="8177213" y="58340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87" name="Freeform 1447"/>
          <p:cNvSpPr>
            <a:spLocks/>
          </p:cNvSpPr>
          <p:nvPr/>
        </p:nvSpPr>
        <p:spPr bwMode="auto">
          <a:xfrm>
            <a:off x="8201025" y="5818188"/>
            <a:ext cx="53975" cy="52387"/>
          </a:xfrm>
          <a:custGeom>
            <a:avLst/>
            <a:gdLst>
              <a:gd name="T0" fmla="*/ 0 w 102"/>
              <a:gd name="T1" fmla="*/ 2147483646 h 99"/>
              <a:gd name="T2" fmla="*/ 2147483646 w 102"/>
              <a:gd name="T3" fmla="*/ 2147483646 h 99"/>
              <a:gd name="T4" fmla="*/ 2147483646 w 102"/>
              <a:gd name="T5" fmla="*/ 2147483646 h 99"/>
              <a:gd name="T6" fmla="*/ 2147483646 w 102"/>
              <a:gd name="T7" fmla="*/ 2147483646 h 99"/>
              <a:gd name="T8" fmla="*/ 2147483646 w 102"/>
              <a:gd name="T9" fmla="*/ 2147483646 h 99"/>
              <a:gd name="T10" fmla="*/ 2147483646 w 102"/>
              <a:gd name="T11" fmla="*/ 2147483646 h 99"/>
              <a:gd name="T12" fmla="*/ 2147483646 w 102"/>
              <a:gd name="T13" fmla="*/ 2147483646 h 99"/>
              <a:gd name="T14" fmla="*/ 2147483646 w 102"/>
              <a:gd name="T15" fmla="*/ 2147483646 h 99"/>
              <a:gd name="T16" fmla="*/ 2147483646 w 102"/>
              <a:gd name="T17" fmla="*/ 2147483646 h 99"/>
              <a:gd name="T18" fmla="*/ 2147483646 w 102"/>
              <a:gd name="T19" fmla="*/ 2147483646 h 99"/>
              <a:gd name="T20" fmla="*/ 2147483646 w 102"/>
              <a:gd name="T21" fmla="*/ 2147483646 h 99"/>
              <a:gd name="T22" fmla="*/ 2147483646 w 102"/>
              <a:gd name="T23" fmla="*/ 0 h 99"/>
              <a:gd name="T24" fmla="*/ 2147483646 w 102"/>
              <a:gd name="T25" fmla="*/ 0 h 99"/>
              <a:gd name="T26" fmla="*/ 2147483646 w 102"/>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99">
                <a:moveTo>
                  <a:pt x="0" y="68"/>
                </a:moveTo>
                <a:lnTo>
                  <a:pt x="5" y="77"/>
                </a:lnTo>
                <a:lnTo>
                  <a:pt x="19" y="91"/>
                </a:lnTo>
                <a:lnTo>
                  <a:pt x="40" y="99"/>
                </a:lnTo>
                <a:lnTo>
                  <a:pt x="58" y="99"/>
                </a:lnTo>
                <a:lnTo>
                  <a:pt x="78" y="91"/>
                </a:lnTo>
                <a:lnTo>
                  <a:pt x="93" y="77"/>
                </a:lnTo>
                <a:lnTo>
                  <a:pt x="102" y="60"/>
                </a:lnTo>
                <a:lnTo>
                  <a:pt x="102" y="40"/>
                </a:lnTo>
                <a:lnTo>
                  <a:pt x="95" y="22"/>
                </a:lnTo>
                <a:lnTo>
                  <a:pt x="81" y="8"/>
                </a:lnTo>
                <a:lnTo>
                  <a:pt x="64" y="0"/>
                </a:lnTo>
                <a:lnTo>
                  <a:pt x="42" y="0"/>
                </a:lnTo>
                <a:lnTo>
                  <a:pt x="3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8" name="Freeform 1448"/>
          <p:cNvSpPr>
            <a:spLocks/>
          </p:cNvSpPr>
          <p:nvPr/>
        </p:nvSpPr>
        <p:spPr bwMode="auto">
          <a:xfrm>
            <a:off x="8218488" y="5829300"/>
            <a:ext cx="26987" cy="34925"/>
          </a:xfrm>
          <a:custGeom>
            <a:avLst/>
            <a:gdLst>
              <a:gd name="T0" fmla="*/ 2147483646 w 50"/>
              <a:gd name="T1" fmla="*/ 0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2147483646 h 64"/>
              <a:gd name="T18" fmla="*/ 0 w 50"/>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4">
                <a:moveTo>
                  <a:pt x="36" y="0"/>
                </a:moveTo>
                <a:lnTo>
                  <a:pt x="37" y="1"/>
                </a:lnTo>
                <a:lnTo>
                  <a:pt x="46" y="7"/>
                </a:lnTo>
                <a:lnTo>
                  <a:pt x="50" y="17"/>
                </a:lnTo>
                <a:lnTo>
                  <a:pt x="50" y="30"/>
                </a:lnTo>
                <a:lnTo>
                  <a:pt x="44" y="42"/>
                </a:lnTo>
                <a:lnTo>
                  <a:pt x="35" y="54"/>
                </a:lnTo>
                <a:lnTo>
                  <a:pt x="23" y="60"/>
                </a:lnTo>
                <a:lnTo>
                  <a:pt x="11" y="64"/>
                </a:lnTo>
                <a:lnTo>
                  <a:pt x="0"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89" name="Freeform 1449"/>
          <p:cNvSpPr>
            <a:spLocks/>
          </p:cNvSpPr>
          <p:nvPr/>
        </p:nvSpPr>
        <p:spPr bwMode="auto">
          <a:xfrm>
            <a:off x="8237538" y="5849938"/>
            <a:ext cx="1587" cy="3175"/>
          </a:xfrm>
          <a:custGeom>
            <a:avLst/>
            <a:gdLst>
              <a:gd name="T0" fmla="*/ 0 w 2"/>
              <a:gd name="T1" fmla="*/ 2147483646 h 4"/>
              <a:gd name="T2" fmla="*/ 2147483646 w 2"/>
              <a:gd name="T3" fmla="*/ 2147483646 h 4"/>
              <a:gd name="T4" fmla="*/ 2147483646 w 2"/>
              <a:gd name="T5" fmla="*/ 0 h 4"/>
              <a:gd name="T6" fmla="*/ 0 60000 65536"/>
              <a:gd name="T7" fmla="*/ 0 60000 65536"/>
              <a:gd name="T8" fmla="*/ 0 60000 65536"/>
            </a:gdLst>
            <a:ahLst/>
            <a:cxnLst>
              <a:cxn ang="T6">
                <a:pos x="T0" y="T1"/>
              </a:cxn>
              <a:cxn ang="T7">
                <a:pos x="T2" y="T3"/>
              </a:cxn>
              <a:cxn ang="T8">
                <a:pos x="T4" y="T5"/>
              </a:cxn>
            </a:cxnLst>
            <a:rect l="0" t="0" r="r" b="b"/>
            <a:pathLst>
              <a:path w="2" h="4">
                <a:moveTo>
                  <a:pt x="0" y="4"/>
                </a:moveTo>
                <a:lnTo>
                  <a:pt x="1" y="1"/>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0" name="Line 1450"/>
          <p:cNvSpPr>
            <a:spLocks noChangeShapeType="1"/>
          </p:cNvSpPr>
          <p:nvPr/>
        </p:nvSpPr>
        <p:spPr bwMode="auto">
          <a:xfrm flipV="1">
            <a:off x="8240713" y="58404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91" name="Freeform 1451"/>
          <p:cNvSpPr>
            <a:spLocks/>
          </p:cNvSpPr>
          <p:nvPr/>
        </p:nvSpPr>
        <p:spPr bwMode="auto">
          <a:xfrm>
            <a:off x="8281988" y="5745163"/>
            <a:ext cx="34925" cy="34925"/>
          </a:xfrm>
          <a:custGeom>
            <a:avLst/>
            <a:gdLst>
              <a:gd name="T0" fmla="*/ 0 w 66"/>
              <a:gd name="T1" fmla="*/ 2147483646 h 67"/>
              <a:gd name="T2" fmla="*/ 2147483646 w 66"/>
              <a:gd name="T3" fmla="*/ 2147483646 h 67"/>
              <a:gd name="T4" fmla="*/ 2147483646 w 66"/>
              <a:gd name="T5" fmla="*/ 2147483646 h 67"/>
              <a:gd name="T6" fmla="*/ 2147483646 w 66"/>
              <a:gd name="T7" fmla="*/ 2147483646 h 67"/>
              <a:gd name="T8" fmla="*/ 2147483646 w 66"/>
              <a:gd name="T9" fmla="*/ 2147483646 h 67"/>
              <a:gd name="T10" fmla="*/ 2147483646 w 66"/>
              <a:gd name="T11" fmla="*/ 2147483646 h 67"/>
              <a:gd name="T12" fmla="*/ 2147483646 w 66"/>
              <a:gd name="T13" fmla="*/ 0 h 67"/>
              <a:gd name="T14" fmla="*/ 2147483646 w 66"/>
              <a:gd name="T15" fmla="*/ 0 h 67"/>
              <a:gd name="T16" fmla="*/ 2147483646 w 66"/>
              <a:gd name="T17" fmla="*/ 214748364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67">
                <a:moveTo>
                  <a:pt x="0" y="67"/>
                </a:moveTo>
                <a:lnTo>
                  <a:pt x="19" y="47"/>
                </a:lnTo>
                <a:lnTo>
                  <a:pt x="20" y="44"/>
                </a:lnTo>
                <a:lnTo>
                  <a:pt x="22" y="42"/>
                </a:lnTo>
                <a:lnTo>
                  <a:pt x="23" y="42"/>
                </a:lnTo>
                <a:lnTo>
                  <a:pt x="25" y="40"/>
                </a:lnTo>
                <a:lnTo>
                  <a:pt x="59" y="0"/>
                </a:lnTo>
                <a:lnTo>
                  <a:pt x="66" y="0"/>
                </a:lnTo>
                <a:lnTo>
                  <a:pt x="58"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2" name="Freeform 1452"/>
          <p:cNvSpPr>
            <a:spLocks/>
          </p:cNvSpPr>
          <p:nvPr/>
        </p:nvSpPr>
        <p:spPr bwMode="auto">
          <a:xfrm>
            <a:off x="8329613" y="5740400"/>
            <a:ext cx="46037" cy="38100"/>
          </a:xfrm>
          <a:custGeom>
            <a:avLst/>
            <a:gdLst>
              <a:gd name="T0" fmla="*/ 0 w 88"/>
              <a:gd name="T1" fmla="*/ 0 h 73"/>
              <a:gd name="T2" fmla="*/ 2147483646 w 88"/>
              <a:gd name="T3" fmla="*/ 2147483646 h 73"/>
              <a:gd name="T4" fmla="*/ 2147483646 w 88"/>
              <a:gd name="T5" fmla="*/ 2147483646 h 73"/>
              <a:gd name="T6" fmla="*/ 2147483646 w 88"/>
              <a:gd name="T7" fmla="*/ 2147483646 h 73"/>
              <a:gd name="T8" fmla="*/ 2147483646 w 88"/>
              <a:gd name="T9" fmla="*/ 2147483646 h 73"/>
              <a:gd name="T10" fmla="*/ 2147483646 w 88"/>
              <a:gd name="T11" fmla="*/ 2147483646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3">
                <a:moveTo>
                  <a:pt x="0" y="0"/>
                </a:moveTo>
                <a:lnTo>
                  <a:pt x="29" y="24"/>
                </a:lnTo>
                <a:lnTo>
                  <a:pt x="34" y="25"/>
                </a:lnTo>
                <a:lnTo>
                  <a:pt x="56" y="46"/>
                </a:lnTo>
                <a:lnTo>
                  <a:pt x="59" y="48"/>
                </a:lnTo>
                <a:lnTo>
                  <a:pt x="88" y="7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3" name="Line 1453"/>
          <p:cNvSpPr>
            <a:spLocks noChangeShapeType="1"/>
          </p:cNvSpPr>
          <p:nvPr/>
        </p:nvSpPr>
        <p:spPr bwMode="auto">
          <a:xfrm flipH="1" flipV="1">
            <a:off x="8335963" y="5740400"/>
            <a:ext cx="8255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94" name="Line 1454"/>
          <p:cNvSpPr>
            <a:spLocks noChangeShapeType="1"/>
          </p:cNvSpPr>
          <p:nvPr/>
        </p:nvSpPr>
        <p:spPr bwMode="auto">
          <a:xfrm>
            <a:off x="8374063" y="56753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95" name="Freeform 1455"/>
          <p:cNvSpPr>
            <a:spLocks/>
          </p:cNvSpPr>
          <p:nvPr/>
        </p:nvSpPr>
        <p:spPr bwMode="auto">
          <a:xfrm>
            <a:off x="8445500" y="5613400"/>
            <a:ext cx="9525" cy="38100"/>
          </a:xfrm>
          <a:custGeom>
            <a:avLst/>
            <a:gdLst>
              <a:gd name="T0" fmla="*/ 2147483646 w 18"/>
              <a:gd name="T1" fmla="*/ 2147483646 h 70"/>
              <a:gd name="T2" fmla="*/ 2147483646 w 18"/>
              <a:gd name="T3" fmla="*/ 2147483646 h 70"/>
              <a:gd name="T4" fmla="*/ 2147483646 w 18"/>
              <a:gd name="T5" fmla="*/ 2147483646 h 70"/>
              <a:gd name="T6" fmla="*/ 2147483646 w 18"/>
              <a:gd name="T7" fmla="*/ 2147483646 h 70"/>
              <a:gd name="T8" fmla="*/ 2147483646 w 18"/>
              <a:gd name="T9" fmla="*/ 2147483646 h 70"/>
              <a:gd name="T10" fmla="*/ 0 w 18"/>
              <a:gd name="T11" fmla="*/ 2147483646 h 70"/>
              <a:gd name="T12" fmla="*/ 2147483646 w 18"/>
              <a:gd name="T13" fmla="*/ 2147483646 h 70"/>
              <a:gd name="T14" fmla="*/ 2147483646 w 18"/>
              <a:gd name="T15" fmla="*/ 2147483646 h 70"/>
              <a:gd name="T16" fmla="*/ 2147483646 w 18"/>
              <a:gd name="T17" fmla="*/ 2147483646 h 70"/>
              <a:gd name="T18" fmla="*/ 2147483646 w 1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70">
                <a:moveTo>
                  <a:pt x="13" y="68"/>
                </a:moveTo>
                <a:lnTo>
                  <a:pt x="18" y="70"/>
                </a:lnTo>
                <a:lnTo>
                  <a:pt x="13" y="68"/>
                </a:lnTo>
                <a:lnTo>
                  <a:pt x="7" y="60"/>
                </a:lnTo>
                <a:lnTo>
                  <a:pt x="3" y="50"/>
                </a:lnTo>
                <a:lnTo>
                  <a:pt x="0" y="36"/>
                </a:lnTo>
                <a:lnTo>
                  <a:pt x="1" y="21"/>
                </a:lnTo>
                <a:lnTo>
                  <a:pt x="3" y="11"/>
                </a:lnTo>
                <a:lnTo>
                  <a:pt x="9" y="2"/>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6" name="Line 1456"/>
          <p:cNvSpPr>
            <a:spLocks noChangeShapeType="1"/>
          </p:cNvSpPr>
          <p:nvPr/>
        </p:nvSpPr>
        <p:spPr bwMode="auto">
          <a:xfrm flipV="1">
            <a:off x="8453438" y="5627688"/>
            <a:ext cx="314325"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597" name="Freeform 1457"/>
          <p:cNvSpPr>
            <a:spLocks/>
          </p:cNvSpPr>
          <p:nvPr/>
        </p:nvSpPr>
        <p:spPr bwMode="auto">
          <a:xfrm>
            <a:off x="8772525" y="5594350"/>
            <a:ext cx="15875" cy="38100"/>
          </a:xfrm>
          <a:custGeom>
            <a:avLst/>
            <a:gdLst>
              <a:gd name="T0" fmla="*/ 2147483646 w 32"/>
              <a:gd name="T1" fmla="*/ 2147483646 h 71"/>
              <a:gd name="T2" fmla="*/ 2147483646 w 32"/>
              <a:gd name="T3" fmla="*/ 2147483646 h 71"/>
              <a:gd name="T4" fmla="*/ 2147483646 w 32"/>
              <a:gd name="T5" fmla="*/ 2147483646 h 71"/>
              <a:gd name="T6" fmla="*/ 2147483646 w 32"/>
              <a:gd name="T7" fmla="*/ 2147483646 h 71"/>
              <a:gd name="T8" fmla="*/ 2147483646 w 32"/>
              <a:gd name="T9" fmla="*/ 2147483646 h 71"/>
              <a:gd name="T10" fmla="*/ 2147483646 w 32"/>
              <a:gd name="T11" fmla="*/ 2147483646 h 71"/>
              <a:gd name="T12" fmla="*/ 2147483646 w 32"/>
              <a:gd name="T13" fmla="*/ 2147483646 h 71"/>
              <a:gd name="T14" fmla="*/ 2147483646 w 32"/>
              <a:gd name="T15" fmla="*/ 2147483646 h 71"/>
              <a:gd name="T16" fmla="*/ 2147483646 w 32"/>
              <a:gd name="T17" fmla="*/ 0 h 71"/>
              <a:gd name="T18" fmla="*/ 2147483646 w 32"/>
              <a:gd name="T19" fmla="*/ 2147483646 h 71"/>
              <a:gd name="T20" fmla="*/ 2147483646 w 32"/>
              <a:gd name="T21" fmla="*/ 2147483646 h 71"/>
              <a:gd name="T22" fmla="*/ 0 w 32"/>
              <a:gd name="T23" fmla="*/ 2147483646 h 71"/>
              <a:gd name="T24" fmla="*/ 0 w 32"/>
              <a:gd name="T25" fmla="*/ 2147483646 h 71"/>
              <a:gd name="T26" fmla="*/ 2147483646 w 32"/>
              <a:gd name="T27" fmla="*/ 2147483646 h 71"/>
              <a:gd name="T28" fmla="*/ 2147483646 w 32"/>
              <a:gd name="T29" fmla="*/ 2147483646 h 71"/>
              <a:gd name="T30" fmla="*/ 2147483646 w 32"/>
              <a:gd name="T31" fmla="*/ 2147483646 h 71"/>
              <a:gd name="T32" fmla="*/ 2147483646 w 32"/>
              <a:gd name="T33" fmla="*/ 2147483646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71">
                <a:moveTo>
                  <a:pt x="18" y="71"/>
                </a:moveTo>
                <a:lnTo>
                  <a:pt x="21" y="70"/>
                </a:lnTo>
                <a:lnTo>
                  <a:pt x="27" y="62"/>
                </a:lnTo>
                <a:lnTo>
                  <a:pt x="30" y="50"/>
                </a:lnTo>
                <a:lnTo>
                  <a:pt x="32" y="36"/>
                </a:lnTo>
                <a:lnTo>
                  <a:pt x="30" y="22"/>
                </a:lnTo>
                <a:lnTo>
                  <a:pt x="25" y="11"/>
                </a:lnTo>
                <a:lnTo>
                  <a:pt x="19" y="1"/>
                </a:lnTo>
                <a:lnTo>
                  <a:pt x="13" y="0"/>
                </a:lnTo>
                <a:lnTo>
                  <a:pt x="8" y="1"/>
                </a:lnTo>
                <a:lnTo>
                  <a:pt x="4" y="12"/>
                </a:lnTo>
                <a:lnTo>
                  <a:pt x="0" y="23"/>
                </a:lnTo>
                <a:lnTo>
                  <a:pt x="0" y="37"/>
                </a:lnTo>
                <a:lnTo>
                  <a:pt x="3" y="51"/>
                </a:lnTo>
                <a:lnTo>
                  <a:pt x="6" y="62"/>
                </a:lnTo>
                <a:lnTo>
                  <a:pt x="12" y="70"/>
                </a:lnTo>
                <a:lnTo>
                  <a:pt x="18" y="7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8" name="Freeform 1458"/>
          <p:cNvSpPr>
            <a:spLocks/>
          </p:cNvSpPr>
          <p:nvPr/>
        </p:nvSpPr>
        <p:spPr bwMode="auto">
          <a:xfrm>
            <a:off x="8637588" y="5646738"/>
            <a:ext cx="12700" cy="4762"/>
          </a:xfrm>
          <a:custGeom>
            <a:avLst/>
            <a:gdLst>
              <a:gd name="T0" fmla="*/ 2147483646 w 24"/>
              <a:gd name="T1" fmla="*/ 2147483646 h 10"/>
              <a:gd name="T2" fmla="*/ 2147483646 w 24"/>
              <a:gd name="T3" fmla="*/ 2147483646 h 10"/>
              <a:gd name="T4" fmla="*/ 2147483646 w 24"/>
              <a:gd name="T5" fmla="*/ 2147483646 h 10"/>
              <a:gd name="T6" fmla="*/ 2147483646 w 24"/>
              <a:gd name="T7" fmla="*/ 2147483646 h 10"/>
              <a:gd name="T8" fmla="*/ 2147483646 w 24"/>
              <a:gd name="T9" fmla="*/ 2147483646 h 10"/>
              <a:gd name="T10" fmla="*/ 2147483646 w 24"/>
              <a:gd name="T11" fmla="*/ 2147483646 h 10"/>
              <a:gd name="T12" fmla="*/ 2147483646 w 24"/>
              <a:gd name="T13" fmla="*/ 0 h 10"/>
              <a:gd name="T14" fmla="*/ 0 w 24"/>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0">
                <a:moveTo>
                  <a:pt x="24" y="10"/>
                </a:moveTo>
                <a:lnTo>
                  <a:pt x="21" y="9"/>
                </a:lnTo>
                <a:lnTo>
                  <a:pt x="18" y="7"/>
                </a:lnTo>
                <a:lnTo>
                  <a:pt x="13" y="4"/>
                </a:lnTo>
                <a:lnTo>
                  <a:pt x="8" y="3"/>
                </a:lnTo>
                <a:lnTo>
                  <a:pt x="6" y="2"/>
                </a:lnTo>
                <a:lnTo>
                  <a:pt x="2" y="0"/>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599" name="Line 1459"/>
          <p:cNvSpPr>
            <a:spLocks noChangeShapeType="1"/>
          </p:cNvSpPr>
          <p:nvPr/>
        </p:nvSpPr>
        <p:spPr bwMode="auto">
          <a:xfrm>
            <a:off x="8650288" y="5651500"/>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00" name="Freeform 1460"/>
          <p:cNvSpPr>
            <a:spLocks/>
          </p:cNvSpPr>
          <p:nvPr/>
        </p:nvSpPr>
        <p:spPr bwMode="auto">
          <a:xfrm>
            <a:off x="8604250" y="5654675"/>
            <a:ext cx="25400" cy="9525"/>
          </a:xfrm>
          <a:custGeom>
            <a:avLst/>
            <a:gdLst>
              <a:gd name="T0" fmla="*/ 2147483646 w 48"/>
              <a:gd name="T1" fmla="*/ 2147483646 h 17"/>
              <a:gd name="T2" fmla="*/ 2147483646 w 48"/>
              <a:gd name="T3" fmla="*/ 2147483646 h 17"/>
              <a:gd name="T4" fmla="*/ 2147483646 w 48"/>
              <a:gd name="T5" fmla="*/ 2147483646 h 17"/>
              <a:gd name="T6" fmla="*/ 2147483646 w 48"/>
              <a:gd name="T7" fmla="*/ 0 h 17"/>
              <a:gd name="T8" fmla="*/ 2147483646 w 48"/>
              <a:gd name="T9" fmla="*/ 2147483646 h 17"/>
              <a:gd name="T10" fmla="*/ 2147483646 w 48"/>
              <a:gd name="T11" fmla="*/ 2147483646 h 17"/>
              <a:gd name="T12" fmla="*/ 0 w 48"/>
              <a:gd name="T13" fmla="*/ 2147483646 h 17"/>
              <a:gd name="T14" fmla="*/ 0 w 48"/>
              <a:gd name="T15" fmla="*/ 2147483646 h 17"/>
              <a:gd name="T16" fmla="*/ 0 w 48"/>
              <a:gd name="T17" fmla="*/ 2147483646 h 17"/>
              <a:gd name="T18" fmla="*/ 2147483646 w 48"/>
              <a:gd name="T19" fmla="*/ 2147483646 h 17"/>
              <a:gd name="T20" fmla="*/ 2147483646 w 48"/>
              <a:gd name="T21" fmla="*/ 2147483646 h 17"/>
              <a:gd name="T22" fmla="*/ 2147483646 w 48"/>
              <a:gd name="T23" fmla="*/ 2147483646 h 17"/>
              <a:gd name="T24" fmla="*/ 2147483646 w 48"/>
              <a:gd name="T25" fmla="*/ 2147483646 h 17"/>
              <a:gd name="T26" fmla="*/ 2147483646 w 48"/>
              <a:gd name="T27" fmla="*/ 2147483646 h 17"/>
              <a:gd name="T28" fmla="*/ 2147483646 w 48"/>
              <a:gd name="T29" fmla="*/ 2147483646 h 17"/>
              <a:gd name="T30" fmla="*/ 2147483646 w 48"/>
              <a:gd name="T31" fmla="*/ 2147483646 h 17"/>
              <a:gd name="T32" fmla="*/ 2147483646 w 48"/>
              <a:gd name="T33" fmla="*/ 214748364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7">
                <a:moveTo>
                  <a:pt x="47" y="6"/>
                </a:moveTo>
                <a:lnTo>
                  <a:pt x="41" y="2"/>
                </a:lnTo>
                <a:lnTo>
                  <a:pt x="34" y="1"/>
                </a:lnTo>
                <a:lnTo>
                  <a:pt x="25" y="0"/>
                </a:lnTo>
                <a:lnTo>
                  <a:pt x="15" y="1"/>
                </a:lnTo>
                <a:lnTo>
                  <a:pt x="6" y="2"/>
                </a:lnTo>
                <a:lnTo>
                  <a:pt x="0" y="6"/>
                </a:lnTo>
                <a:lnTo>
                  <a:pt x="0" y="8"/>
                </a:lnTo>
                <a:lnTo>
                  <a:pt x="0" y="12"/>
                </a:lnTo>
                <a:lnTo>
                  <a:pt x="6" y="14"/>
                </a:lnTo>
                <a:lnTo>
                  <a:pt x="15" y="17"/>
                </a:lnTo>
                <a:lnTo>
                  <a:pt x="25" y="17"/>
                </a:lnTo>
                <a:lnTo>
                  <a:pt x="34" y="17"/>
                </a:lnTo>
                <a:lnTo>
                  <a:pt x="41" y="14"/>
                </a:lnTo>
                <a:lnTo>
                  <a:pt x="47" y="12"/>
                </a:lnTo>
                <a:lnTo>
                  <a:pt x="48" y="8"/>
                </a:lnTo>
                <a:lnTo>
                  <a:pt x="47"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1" name="Freeform 1461"/>
          <p:cNvSpPr>
            <a:spLocks/>
          </p:cNvSpPr>
          <p:nvPr/>
        </p:nvSpPr>
        <p:spPr bwMode="auto">
          <a:xfrm>
            <a:off x="8621713" y="5688013"/>
            <a:ext cx="15875" cy="15875"/>
          </a:xfrm>
          <a:custGeom>
            <a:avLst/>
            <a:gdLst>
              <a:gd name="T0" fmla="*/ 2147483646 w 28"/>
              <a:gd name="T1" fmla="*/ 0 h 30"/>
              <a:gd name="T2" fmla="*/ 2147483646 w 28"/>
              <a:gd name="T3" fmla="*/ 2147483646 h 30"/>
              <a:gd name="T4" fmla="*/ 2147483646 w 28"/>
              <a:gd name="T5" fmla="*/ 2147483646 h 30"/>
              <a:gd name="T6" fmla="*/ 2147483646 w 28"/>
              <a:gd name="T7" fmla="*/ 2147483646 h 30"/>
              <a:gd name="T8" fmla="*/ 0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2147483646 w 2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30">
                <a:moveTo>
                  <a:pt x="15" y="0"/>
                </a:moveTo>
                <a:lnTo>
                  <a:pt x="9" y="1"/>
                </a:lnTo>
                <a:lnTo>
                  <a:pt x="6" y="5"/>
                </a:lnTo>
                <a:lnTo>
                  <a:pt x="1" y="11"/>
                </a:lnTo>
                <a:lnTo>
                  <a:pt x="0" y="16"/>
                </a:lnTo>
                <a:lnTo>
                  <a:pt x="1" y="21"/>
                </a:lnTo>
                <a:lnTo>
                  <a:pt x="6" y="25"/>
                </a:lnTo>
                <a:lnTo>
                  <a:pt x="9" y="30"/>
                </a:lnTo>
                <a:lnTo>
                  <a:pt x="15" y="30"/>
                </a:lnTo>
                <a:lnTo>
                  <a:pt x="21" y="30"/>
                </a:lnTo>
                <a:lnTo>
                  <a:pt x="24" y="25"/>
                </a:lnTo>
                <a:lnTo>
                  <a:pt x="28" y="21"/>
                </a:lnTo>
                <a:lnTo>
                  <a:pt x="28" y="16"/>
                </a:lnTo>
                <a:lnTo>
                  <a:pt x="28" y="11"/>
                </a:lnTo>
                <a:lnTo>
                  <a:pt x="24" y="5"/>
                </a:lnTo>
                <a:lnTo>
                  <a:pt x="21" y="1"/>
                </a:lnTo>
                <a:lnTo>
                  <a:pt x="15"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2" name="Freeform 1462"/>
          <p:cNvSpPr>
            <a:spLocks/>
          </p:cNvSpPr>
          <p:nvPr/>
        </p:nvSpPr>
        <p:spPr bwMode="auto">
          <a:xfrm>
            <a:off x="8640763" y="5691188"/>
            <a:ext cx="12700" cy="33337"/>
          </a:xfrm>
          <a:custGeom>
            <a:avLst/>
            <a:gdLst>
              <a:gd name="T0" fmla="*/ 0 w 23"/>
              <a:gd name="T1" fmla="*/ 0 h 64"/>
              <a:gd name="T2" fmla="*/ 2147483646 w 23"/>
              <a:gd name="T3" fmla="*/ 2147483646 h 64"/>
              <a:gd name="T4" fmla="*/ 2147483646 w 23"/>
              <a:gd name="T5" fmla="*/ 2147483646 h 64"/>
              <a:gd name="T6" fmla="*/ 2147483646 w 23"/>
              <a:gd name="T7" fmla="*/ 2147483646 h 64"/>
              <a:gd name="T8" fmla="*/ 2147483646 w 23"/>
              <a:gd name="T9" fmla="*/ 2147483646 h 64"/>
              <a:gd name="T10" fmla="*/ 2147483646 w 23"/>
              <a:gd name="T11" fmla="*/ 2147483646 h 64"/>
              <a:gd name="T12" fmla="*/ 2147483646 w 23"/>
              <a:gd name="T13" fmla="*/ 2147483646 h 64"/>
              <a:gd name="T14" fmla="*/ 2147483646 w 23"/>
              <a:gd name="T15" fmla="*/ 2147483646 h 64"/>
              <a:gd name="T16" fmla="*/ 2147483646 w 23"/>
              <a:gd name="T17" fmla="*/ 2147483646 h 64"/>
              <a:gd name="T18" fmla="*/ 2147483646 w 23"/>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4">
                <a:moveTo>
                  <a:pt x="0" y="0"/>
                </a:moveTo>
                <a:lnTo>
                  <a:pt x="10" y="1"/>
                </a:lnTo>
                <a:lnTo>
                  <a:pt x="16" y="8"/>
                </a:lnTo>
                <a:lnTo>
                  <a:pt x="23" y="18"/>
                </a:lnTo>
                <a:lnTo>
                  <a:pt x="23" y="29"/>
                </a:lnTo>
                <a:lnTo>
                  <a:pt x="17" y="39"/>
                </a:lnTo>
                <a:lnTo>
                  <a:pt x="10" y="47"/>
                </a:lnTo>
                <a:lnTo>
                  <a:pt x="6" y="51"/>
                </a:lnTo>
                <a:lnTo>
                  <a:pt x="4" y="58"/>
                </a:lnTo>
                <a:lnTo>
                  <a:pt x="4" y="6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3" name="Freeform 1463"/>
          <p:cNvSpPr>
            <a:spLocks/>
          </p:cNvSpPr>
          <p:nvPr/>
        </p:nvSpPr>
        <p:spPr bwMode="auto">
          <a:xfrm>
            <a:off x="8583613" y="5646738"/>
            <a:ext cx="12700" cy="7937"/>
          </a:xfrm>
          <a:custGeom>
            <a:avLst/>
            <a:gdLst>
              <a:gd name="T0" fmla="*/ 2147483646 w 24"/>
              <a:gd name="T1" fmla="*/ 2147483646 h 14"/>
              <a:gd name="T2" fmla="*/ 2147483646 w 24"/>
              <a:gd name="T3" fmla="*/ 0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0 w 24"/>
              <a:gd name="T15" fmla="*/ 2147483646 h 14"/>
              <a:gd name="T16" fmla="*/ 0 w 24"/>
              <a:gd name="T17" fmla="*/ 214748364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4">
                <a:moveTo>
                  <a:pt x="24" y="2"/>
                </a:moveTo>
                <a:lnTo>
                  <a:pt x="23" y="0"/>
                </a:lnTo>
                <a:lnTo>
                  <a:pt x="19" y="2"/>
                </a:lnTo>
                <a:lnTo>
                  <a:pt x="15" y="3"/>
                </a:lnTo>
                <a:lnTo>
                  <a:pt x="12" y="4"/>
                </a:lnTo>
                <a:lnTo>
                  <a:pt x="6" y="7"/>
                </a:lnTo>
                <a:lnTo>
                  <a:pt x="3" y="9"/>
                </a:lnTo>
                <a:lnTo>
                  <a:pt x="0" y="10"/>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4" name="Freeform 1464"/>
          <p:cNvSpPr>
            <a:spLocks/>
          </p:cNvSpPr>
          <p:nvPr/>
        </p:nvSpPr>
        <p:spPr bwMode="auto">
          <a:xfrm>
            <a:off x="8345488" y="5867400"/>
            <a:ext cx="3175" cy="17463"/>
          </a:xfrm>
          <a:custGeom>
            <a:avLst/>
            <a:gdLst>
              <a:gd name="T0" fmla="*/ 0 w 8"/>
              <a:gd name="T1" fmla="*/ 0 h 34"/>
              <a:gd name="T2" fmla="*/ 2147483646 w 8"/>
              <a:gd name="T3" fmla="*/ 2147483646 h 34"/>
              <a:gd name="T4" fmla="*/ 2147483646 w 8"/>
              <a:gd name="T5" fmla="*/ 2147483646 h 34"/>
              <a:gd name="T6" fmla="*/ 0 60000 65536"/>
              <a:gd name="T7" fmla="*/ 0 60000 65536"/>
              <a:gd name="T8" fmla="*/ 0 60000 65536"/>
            </a:gdLst>
            <a:ahLst/>
            <a:cxnLst>
              <a:cxn ang="T6">
                <a:pos x="T0" y="T1"/>
              </a:cxn>
              <a:cxn ang="T7">
                <a:pos x="T2" y="T3"/>
              </a:cxn>
              <a:cxn ang="T8">
                <a:pos x="T4" y="T5"/>
              </a:cxn>
            </a:cxnLst>
            <a:rect l="0" t="0" r="r" b="b"/>
            <a:pathLst>
              <a:path w="8" h="34">
                <a:moveTo>
                  <a:pt x="0" y="0"/>
                </a:moveTo>
                <a:lnTo>
                  <a:pt x="8" y="19"/>
                </a:lnTo>
                <a:lnTo>
                  <a:pt x="8"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5" name="Freeform 1465"/>
          <p:cNvSpPr>
            <a:spLocks/>
          </p:cNvSpPr>
          <p:nvPr/>
        </p:nvSpPr>
        <p:spPr bwMode="auto">
          <a:xfrm>
            <a:off x="8335963" y="5894388"/>
            <a:ext cx="11112" cy="9525"/>
          </a:xfrm>
          <a:custGeom>
            <a:avLst/>
            <a:gdLst>
              <a:gd name="T0" fmla="*/ 2147483646 w 20"/>
              <a:gd name="T1" fmla="*/ 0 h 18"/>
              <a:gd name="T2" fmla="*/ 2147483646 w 20"/>
              <a:gd name="T3" fmla="*/ 2147483646 h 18"/>
              <a:gd name="T4" fmla="*/ 0 w 20"/>
              <a:gd name="T5" fmla="*/ 2147483646 h 18"/>
              <a:gd name="T6" fmla="*/ 0 60000 65536"/>
              <a:gd name="T7" fmla="*/ 0 60000 65536"/>
              <a:gd name="T8" fmla="*/ 0 60000 65536"/>
            </a:gdLst>
            <a:ahLst/>
            <a:cxnLst>
              <a:cxn ang="T6">
                <a:pos x="T0" y="T1"/>
              </a:cxn>
              <a:cxn ang="T7">
                <a:pos x="T2" y="T3"/>
              </a:cxn>
              <a:cxn ang="T8">
                <a:pos x="T4" y="T5"/>
              </a:cxn>
            </a:cxnLst>
            <a:rect l="0" t="0" r="r" b="b"/>
            <a:pathLst>
              <a:path w="20" h="18">
                <a:moveTo>
                  <a:pt x="20" y="0"/>
                </a:moveTo>
                <a:lnTo>
                  <a:pt x="15" y="4"/>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6" name="Freeform 1466"/>
          <p:cNvSpPr>
            <a:spLocks/>
          </p:cNvSpPr>
          <p:nvPr/>
        </p:nvSpPr>
        <p:spPr bwMode="auto">
          <a:xfrm>
            <a:off x="8355013" y="6057900"/>
            <a:ext cx="176212" cy="23813"/>
          </a:xfrm>
          <a:custGeom>
            <a:avLst/>
            <a:gdLst>
              <a:gd name="T0" fmla="*/ 0 w 333"/>
              <a:gd name="T1" fmla="*/ 2147483646 h 45"/>
              <a:gd name="T2" fmla="*/ 2147483646 w 333"/>
              <a:gd name="T3" fmla="*/ 2147483646 h 45"/>
              <a:gd name="T4" fmla="*/ 2147483646 w 333"/>
              <a:gd name="T5" fmla="*/ 2147483646 h 45"/>
              <a:gd name="T6" fmla="*/ 2147483646 w 333"/>
              <a:gd name="T7" fmla="*/ 2147483646 h 45"/>
              <a:gd name="T8" fmla="*/ 2147483646 w 333"/>
              <a:gd name="T9" fmla="*/ 2147483646 h 45"/>
              <a:gd name="T10" fmla="*/ 2147483646 w 333"/>
              <a:gd name="T11" fmla="*/ 2147483646 h 45"/>
              <a:gd name="T12" fmla="*/ 2147483646 w 333"/>
              <a:gd name="T13" fmla="*/ 2147483646 h 45"/>
              <a:gd name="T14" fmla="*/ 2147483646 w 333"/>
              <a:gd name="T15" fmla="*/ 2147483646 h 45"/>
              <a:gd name="T16" fmla="*/ 2147483646 w 33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3" h="45">
                <a:moveTo>
                  <a:pt x="0" y="45"/>
                </a:moveTo>
                <a:lnTo>
                  <a:pt x="134" y="43"/>
                </a:lnTo>
                <a:lnTo>
                  <a:pt x="229" y="37"/>
                </a:lnTo>
                <a:lnTo>
                  <a:pt x="272" y="31"/>
                </a:lnTo>
                <a:lnTo>
                  <a:pt x="315" y="20"/>
                </a:lnTo>
                <a:lnTo>
                  <a:pt x="321" y="18"/>
                </a:lnTo>
                <a:lnTo>
                  <a:pt x="324" y="12"/>
                </a:lnTo>
                <a:lnTo>
                  <a:pt x="333" y="7"/>
                </a:lnTo>
                <a:lnTo>
                  <a:pt x="3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7" name="Freeform 1467"/>
          <p:cNvSpPr>
            <a:spLocks/>
          </p:cNvSpPr>
          <p:nvPr/>
        </p:nvSpPr>
        <p:spPr bwMode="auto">
          <a:xfrm>
            <a:off x="8174038" y="6057900"/>
            <a:ext cx="361950" cy="30163"/>
          </a:xfrm>
          <a:custGeom>
            <a:avLst/>
            <a:gdLst>
              <a:gd name="T0" fmla="*/ 2147483646 w 684"/>
              <a:gd name="T1" fmla="*/ 2147483646 h 58"/>
              <a:gd name="T2" fmla="*/ 2147483646 w 684"/>
              <a:gd name="T3" fmla="*/ 2147483646 h 58"/>
              <a:gd name="T4" fmla="*/ 2147483646 w 684"/>
              <a:gd name="T5" fmla="*/ 2147483646 h 58"/>
              <a:gd name="T6" fmla="*/ 2147483646 w 684"/>
              <a:gd name="T7" fmla="*/ 2147483646 h 58"/>
              <a:gd name="T8" fmla="*/ 2147483646 w 684"/>
              <a:gd name="T9" fmla="*/ 2147483646 h 58"/>
              <a:gd name="T10" fmla="*/ 2147483646 w 684"/>
              <a:gd name="T11" fmla="*/ 2147483646 h 58"/>
              <a:gd name="T12" fmla="*/ 2147483646 w 684"/>
              <a:gd name="T13" fmla="*/ 2147483646 h 58"/>
              <a:gd name="T14" fmla="*/ 2147483646 w 684"/>
              <a:gd name="T15" fmla="*/ 2147483646 h 58"/>
              <a:gd name="T16" fmla="*/ 2147483646 w 684"/>
              <a:gd name="T17" fmla="*/ 2147483646 h 58"/>
              <a:gd name="T18" fmla="*/ 2147483646 w 684"/>
              <a:gd name="T19" fmla="*/ 2147483646 h 58"/>
              <a:gd name="T20" fmla="*/ 2147483646 w 684"/>
              <a:gd name="T21" fmla="*/ 2147483646 h 58"/>
              <a:gd name="T22" fmla="*/ 2147483646 w 684"/>
              <a:gd name="T23" fmla="*/ 2147483646 h 58"/>
              <a:gd name="T24" fmla="*/ 2147483646 w 684"/>
              <a:gd name="T25" fmla="*/ 2147483646 h 58"/>
              <a:gd name="T26" fmla="*/ 2147483646 w 684"/>
              <a:gd name="T27" fmla="*/ 2147483646 h 58"/>
              <a:gd name="T28" fmla="*/ 0 w 684"/>
              <a:gd name="T29" fmla="*/ 2147483646 h 58"/>
              <a:gd name="T30" fmla="*/ 2147483646 w 684"/>
              <a:gd name="T31" fmla="*/ 2147483646 h 58"/>
              <a:gd name="T32" fmla="*/ 2147483646 w 684"/>
              <a:gd name="T33" fmla="*/ 2147483646 h 58"/>
              <a:gd name="T34" fmla="*/ 2147483646 w 684"/>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4" h="58">
                <a:moveTo>
                  <a:pt x="675" y="8"/>
                </a:moveTo>
                <a:lnTo>
                  <a:pt x="681" y="12"/>
                </a:lnTo>
                <a:lnTo>
                  <a:pt x="684" y="18"/>
                </a:lnTo>
                <a:lnTo>
                  <a:pt x="681" y="25"/>
                </a:lnTo>
                <a:lnTo>
                  <a:pt x="675" y="29"/>
                </a:lnTo>
                <a:lnTo>
                  <a:pt x="630" y="41"/>
                </a:lnTo>
                <a:lnTo>
                  <a:pt x="584" y="48"/>
                </a:lnTo>
                <a:lnTo>
                  <a:pt x="483" y="58"/>
                </a:lnTo>
                <a:lnTo>
                  <a:pt x="342" y="39"/>
                </a:lnTo>
                <a:lnTo>
                  <a:pt x="201" y="58"/>
                </a:lnTo>
                <a:lnTo>
                  <a:pt x="100" y="48"/>
                </a:lnTo>
                <a:lnTo>
                  <a:pt x="53" y="41"/>
                </a:lnTo>
                <a:lnTo>
                  <a:pt x="8" y="29"/>
                </a:lnTo>
                <a:lnTo>
                  <a:pt x="1" y="25"/>
                </a:lnTo>
                <a:lnTo>
                  <a:pt x="0" y="18"/>
                </a:lnTo>
                <a:lnTo>
                  <a:pt x="1" y="12"/>
                </a:lnTo>
                <a:lnTo>
                  <a:pt x="8" y="8"/>
                </a:lnTo>
                <a:lnTo>
                  <a:pt x="3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8" name="Freeform 1468"/>
          <p:cNvSpPr>
            <a:spLocks/>
          </p:cNvSpPr>
          <p:nvPr/>
        </p:nvSpPr>
        <p:spPr bwMode="auto">
          <a:xfrm>
            <a:off x="8185150" y="6064250"/>
            <a:ext cx="169863" cy="17463"/>
          </a:xfrm>
          <a:custGeom>
            <a:avLst/>
            <a:gdLst>
              <a:gd name="T0" fmla="*/ 0 w 323"/>
              <a:gd name="T1" fmla="*/ 0 h 34"/>
              <a:gd name="T2" fmla="*/ 0 w 323"/>
              <a:gd name="T3" fmla="*/ 2147483646 h 34"/>
              <a:gd name="T4" fmla="*/ 2147483646 w 323"/>
              <a:gd name="T5" fmla="*/ 2147483646 h 34"/>
              <a:gd name="T6" fmla="*/ 2147483646 w 323"/>
              <a:gd name="T7" fmla="*/ 2147483646 h 34"/>
              <a:gd name="T8" fmla="*/ 2147483646 w 323"/>
              <a:gd name="T9" fmla="*/ 2147483646 h 34"/>
              <a:gd name="T10" fmla="*/ 2147483646 w 323"/>
              <a:gd name="T11" fmla="*/ 2147483646 h 34"/>
              <a:gd name="T12" fmla="*/ 2147483646 w 323"/>
              <a:gd name="T13" fmla="*/ 2147483646 h 34"/>
              <a:gd name="T14" fmla="*/ 2147483646 w 323"/>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34">
                <a:moveTo>
                  <a:pt x="0" y="0"/>
                </a:moveTo>
                <a:lnTo>
                  <a:pt x="0" y="1"/>
                </a:lnTo>
                <a:lnTo>
                  <a:pt x="2" y="7"/>
                </a:lnTo>
                <a:lnTo>
                  <a:pt x="7" y="9"/>
                </a:lnTo>
                <a:lnTo>
                  <a:pt x="52" y="20"/>
                </a:lnTo>
                <a:lnTo>
                  <a:pt x="95" y="26"/>
                </a:lnTo>
                <a:lnTo>
                  <a:pt x="190" y="32"/>
                </a:lnTo>
                <a:lnTo>
                  <a:pt x="323"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09" name="Rectangle 1469"/>
          <p:cNvSpPr>
            <a:spLocks noChangeArrowheads="1"/>
          </p:cNvSpPr>
          <p:nvPr/>
        </p:nvSpPr>
        <p:spPr bwMode="auto">
          <a:xfrm>
            <a:off x="6296025" y="4668838"/>
            <a:ext cx="1588" cy="158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5610" name="Freeform 1470"/>
          <p:cNvSpPr>
            <a:spLocks/>
          </p:cNvSpPr>
          <p:nvPr/>
        </p:nvSpPr>
        <p:spPr bwMode="auto">
          <a:xfrm>
            <a:off x="4573588" y="2854325"/>
            <a:ext cx="109537" cy="23813"/>
          </a:xfrm>
          <a:custGeom>
            <a:avLst/>
            <a:gdLst>
              <a:gd name="T0" fmla="*/ 2147483646 w 207"/>
              <a:gd name="T1" fmla="*/ 2147483646 h 45"/>
              <a:gd name="T2" fmla="*/ 2147483646 w 207"/>
              <a:gd name="T3" fmla="*/ 2147483646 h 45"/>
              <a:gd name="T4" fmla="*/ 2147483646 w 207"/>
              <a:gd name="T5" fmla="*/ 2147483646 h 45"/>
              <a:gd name="T6" fmla="*/ 2147483646 w 207"/>
              <a:gd name="T7" fmla="*/ 2147483646 h 45"/>
              <a:gd name="T8" fmla="*/ 2147483646 w 207"/>
              <a:gd name="T9" fmla="*/ 0 h 45"/>
              <a:gd name="T10" fmla="*/ 2147483646 w 207"/>
              <a:gd name="T11" fmla="*/ 2147483646 h 45"/>
              <a:gd name="T12" fmla="*/ 2147483646 w 207"/>
              <a:gd name="T13" fmla="*/ 2147483646 h 45"/>
              <a:gd name="T14" fmla="*/ 2147483646 w 207"/>
              <a:gd name="T15" fmla="*/ 2147483646 h 45"/>
              <a:gd name="T16" fmla="*/ 2147483646 w 207"/>
              <a:gd name="T17" fmla="*/ 2147483646 h 45"/>
              <a:gd name="T18" fmla="*/ 2147483646 w 207"/>
              <a:gd name="T19" fmla="*/ 2147483646 h 45"/>
              <a:gd name="T20" fmla="*/ 2147483646 w 207"/>
              <a:gd name="T21" fmla="*/ 2147483646 h 45"/>
              <a:gd name="T22" fmla="*/ 2147483646 w 207"/>
              <a:gd name="T23" fmla="*/ 2147483646 h 45"/>
              <a:gd name="T24" fmla="*/ 2147483646 w 207"/>
              <a:gd name="T25" fmla="*/ 2147483646 h 45"/>
              <a:gd name="T26" fmla="*/ 2147483646 w 207"/>
              <a:gd name="T27" fmla="*/ 2147483646 h 45"/>
              <a:gd name="T28" fmla="*/ 0 w 207"/>
              <a:gd name="T29" fmla="*/ 0 h 45"/>
              <a:gd name="T30" fmla="*/ 0 w 207"/>
              <a:gd name="T31" fmla="*/ 2147483646 h 45"/>
              <a:gd name="T32" fmla="*/ 2147483646 w 207"/>
              <a:gd name="T33" fmla="*/ 2147483646 h 45"/>
              <a:gd name="T34" fmla="*/ 2147483646 w 207"/>
              <a:gd name="T35" fmla="*/ 2147483646 h 45"/>
              <a:gd name="T36" fmla="*/ 2147483646 w 207"/>
              <a:gd name="T37" fmla="*/ 2147483646 h 45"/>
              <a:gd name="T38" fmla="*/ 2147483646 w 207"/>
              <a:gd name="T39" fmla="*/ 2147483646 h 45"/>
              <a:gd name="T40" fmla="*/ 2147483646 w 207"/>
              <a:gd name="T41" fmla="*/ 2147483646 h 45"/>
              <a:gd name="T42" fmla="*/ 2147483646 w 207"/>
              <a:gd name="T43" fmla="*/ 2147483646 h 45"/>
              <a:gd name="T44" fmla="*/ 2147483646 w 207"/>
              <a:gd name="T45" fmla="*/ 2147483646 h 45"/>
              <a:gd name="T46" fmla="*/ 2147483646 w 207"/>
              <a:gd name="T47" fmla="*/ 2147483646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7" h="45">
                <a:moveTo>
                  <a:pt x="199" y="20"/>
                </a:moveTo>
                <a:lnTo>
                  <a:pt x="205" y="17"/>
                </a:lnTo>
                <a:lnTo>
                  <a:pt x="207" y="10"/>
                </a:lnTo>
                <a:lnTo>
                  <a:pt x="205" y="7"/>
                </a:lnTo>
                <a:lnTo>
                  <a:pt x="207" y="0"/>
                </a:lnTo>
                <a:lnTo>
                  <a:pt x="205" y="7"/>
                </a:lnTo>
                <a:lnTo>
                  <a:pt x="199" y="13"/>
                </a:lnTo>
                <a:lnTo>
                  <a:pt x="175" y="27"/>
                </a:lnTo>
                <a:lnTo>
                  <a:pt x="145" y="33"/>
                </a:lnTo>
                <a:lnTo>
                  <a:pt x="103" y="37"/>
                </a:lnTo>
                <a:lnTo>
                  <a:pt x="62" y="33"/>
                </a:lnTo>
                <a:lnTo>
                  <a:pt x="31" y="27"/>
                </a:lnTo>
                <a:lnTo>
                  <a:pt x="7" y="13"/>
                </a:lnTo>
                <a:lnTo>
                  <a:pt x="1" y="7"/>
                </a:lnTo>
                <a:lnTo>
                  <a:pt x="0" y="0"/>
                </a:lnTo>
                <a:lnTo>
                  <a:pt x="0" y="10"/>
                </a:lnTo>
                <a:lnTo>
                  <a:pt x="1" y="17"/>
                </a:lnTo>
                <a:lnTo>
                  <a:pt x="7" y="20"/>
                </a:lnTo>
                <a:lnTo>
                  <a:pt x="31" y="35"/>
                </a:lnTo>
                <a:lnTo>
                  <a:pt x="62" y="43"/>
                </a:lnTo>
                <a:lnTo>
                  <a:pt x="103" y="45"/>
                </a:lnTo>
                <a:lnTo>
                  <a:pt x="145" y="43"/>
                </a:lnTo>
                <a:lnTo>
                  <a:pt x="175" y="35"/>
                </a:lnTo>
                <a:lnTo>
                  <a:pt x="199" y="2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1" name="Freeform 1471"/>
          <p:cNvSpPr>
            <a:spLocks/>
          </p:cNvSpPr>
          <p:nvPr/>
        </p:nvSpPr>
        <p:spPr bwMode="auto">
          <a:xfrm>
            <a:off x="4573588" y="2792413"/>
            <a:ext cx="109537" cy="38100"/>
          </a:xfrm>
          <a:custGeom>
            <a:avLst/>
            <a:gdLst>
              <a:gd name="T0" fmla="*/ 2147483646 w 207"/>
              <a:gd name="T1" fmla="*/ 2147483646 h 72"/>
              <a:gd name="T2" fmla="*/ 2147483646 w 207"/>
              <a:gd name="T3" fmla="*/ 2147483646 h 72"/>
              <a:gd name="T4" fmla="*/ 2147483646 w 207"/>
              <a:gd name="T5" fmla="*/ 2147483646 h 72"/>
              <a:gd name="T6" fmla="*/ 2147483646 w 207"/>
              <a:gd name="T7" fmla="*/ 2147483646 h 72"/>
              <a:gd name="T8" fmla="*/ 2147483646 w 207"/>
              <a:gd name="T9" fmla="*/ 2147483646 h 72"/>
              <a:gd name="T10" fmla="*/ 2147483646 w 207"/>
              <a:gd name="T11" fmla="*/ 2147483646 h 72"/>
              <a:gd name="T12" fmla="*/ 2147483646 w 207"/>
              <a:gd name="T13" fmla="*/ 2147483646 h 72"/>
              <a:gd name="T14" fmla="*/ 2147483646 w 207"/>
              <a:gd name="T15" fmla="*/ 0 h 72"/>
              <a:gd name="T16" fmla="*/ 2147483646 w 207"/>
              <a:gd name="T17" fmla="*/ 2147483646 h 72"/>
              <a:gd name="T18" fmla="*/ 2147483646 w 207"/>
              <a:gd name="T19" fmla="*/ 2147483646 h 72"/>
              <a:gd name="T20" fmla="*/ 2147483646 w 207"/>
              <a:gd name="T21" fmla="*/ 2147483646 h 72"/>
              <a:gd name="T22" fmla="*/ 2147483646 w 207"/>
              <a:gd name="T23" fmla="*/ 2147483646 h 72"/>
              <a:gd name="T24" fmla="*/ 0 w 207"/>
              <a:gd name="T25" fmla="*/ 2147483646 h 72"/>
              <a:gd name="T26" fmla="*/ 2147483646 w 207"/>
              <a:gd name="T27" fmla="*/ 2147483646 h 72"/>
              <a:gd name="T28" fmla="*/ 2147483646 w 207"/>
              <a:gd name="T29" fmla="*/ 2147483646 h 72"/>
              <a:gd name="T30" fmla="*/ 2147483646 w 207"/>
              <a:gd name="T31" fmla="*/ 2147483646 h 72"/>
              <a:gd name="T32" fmla="*/ 2147483646 w 207"/>
              <a:gd name="T33" fmla="*/ 2147483646 h 72"/>
              <a:gd name="T34" fmla="*/ 2147483646 w 207"/>
              <a:gd name="T35" fmla="*/ 2147483646 h 72"/>
              <a:gd name="T36" fmla="*/ 2147483646 w 207"/>
              <a:gd name="T37" fmla="*/ 2147483646 h 72"/>
              <a:gd name="T38" fmla="*/ 2147483646 w 207"/>
              <a:gd name="T39" fmla="*/ 2147483646 h 72"/>
              <a:gd name="T40" fmla="*/ 2147483646 w 207"/>
              <a:gd name="T41" fmla="*/ 2147483646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7" h="72">
                <a:moveTo>
                  <a:pt x="199" y="47"/>
                </a:moveTo>
                <a:lnTo>
                  <a:pt x="205" y="43"/>
                </a:lnTo>
                <a:lnTo>
                  <a:pt x="207" y="35"/>
                </a:lnTo>
                <a:lnTo>
                  <a:pt x="205" y="30"/>
                </a:lnTo>
                <a:lnTo>
                  <a:pt x="199" y="24"/>
                </a:lnTo>
                <a:lnTo>
                  <a:pt x="175" y="10"/>
                </a:lnTo>
                <a:lnTo>
                  <a:pt x="145" y="2"/>
                </a:lnTo>
                <a:lnTo>
                  <a:pt x="103" y="0"/>
                </a:lnTo>
                <a:lnTo>
                  <a:pt x="62" y="2"/>
                </a:lnTo>
                <a:lnTo>
                  <a:pt x="31" y="10"/>
                </a:lnTo>
                <a:lnTo>
                  <a:pt x="7" y="24"/>
                </a:lnTo>
                <a:lnTo>
                  <a:pt x="1" y="30"/>
                </a:lnTo>
                <a:lnTo>
                  <a:pt x="0" y="35"/>
                </a:lnTo>
                <a:lnTo>
                  <a:pt x="1" y="43"/>
                </a:lnTo>
                <a:lnTo>
                  <a:pt x="7" y="47"/>
                </a:lnTo>
                <a:lnTo>
                  <a:pt x="31" y="60"/>
                </a:lnTo>
                <a:lnTo>
                  <a:pt x="62" y="69"/>
                </a:lnTo>
                <a:lnTo>
                  <a:pt x="103" y="72"/>
                </a:lnTo>
                <a:lnTo>
                  <a:pt x="145" y="69"/>
                </a:lnTo>
                <a:lnTo>
                  <a:pt x="175" y="60"/>
                </a:lnTo>
                <a:lnTo>
                  <a:pt x="199" y="4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2" name="Freeform 1472"/>
          <p:cNvSpPr>
            <a:spLocks/>
          </p:cNvSpPr>
          <p:nvPr/>
        </p:nvSpPr>
        <p:spPr bwMode="auto">
          <a:xfrm>
            <a:off x="4427538" y="2895600"/>
            <a:ext cx="106362" cy="19050"/>
          </a:xfrm>
          <a:custGeom>
            <a:avLst/>
            <a:gdLst>
              <a:gd name="T0" fmla="*/ 2147483646 w 201"/>
              <a:gd name="T1" fmla="*/ 2147483646 h 35"/>
              <a:gd name="T2" fmla="*/ 2147483646 w 201"/>
              <a:gd name="T3" fmla="*/ 2147483646 h 35"/>
              <a:gd name="T4" fmla="*/ 2147483646 w 201"/>
              <a:gd name="T5" fmla="*/ 2147483646 h 35"/>
              <a:gd name="T6" fmla="*/ 2147483646 w 201"/>
              <a:gd name="T7" fmla="*/ 2147483646 h 35"/>
              <a:gd name="T8" fmla="*/ 2147483646 w 201"/>
              <a:gd name="T9" fmla="*/ 2147483646 h 35"/>
              <a:gd name="T10" fmla="*/ 2147483646 w 201"/>
              <a:gd name="T11" fmla="*/ 2147483646 h 35"/>
              <a:gd name="T12" fmla="*/ 2147483646 w 201"/>
              <a:gd name="T13" fmla="*/ 2147483646 h 35"/>
              <a:gd name="T14" fmla="*/ 2147483646 w 201"/>
              <a:gd name="T15" fmla="*/ 2147483646 h 35"/>
              <a:gd name="T16" fmla="*/ 0 w 201"/>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 h="35">
                <a:moveTo>
                  <a:pt x="201" y="11"/>
                </a:moveTo>
                <a:lnTo>
                  <a:pt x="177" y="25"/>
                </a:lnTo>
                <a:lnTo>
                  <a:pt x="146" y="32"/>
                </a:lnTo>
                <a:lnTo>
                  <a:pt x="103" y="35"/>
                </a:lnTo>
                <a:lnTo>
                  <a:pt x="61" y="32"/>
                </a:lnTo>
                <a:lnTo>
                  <a:pt x="30" y="25"/>
                </a:lnTo>
                <a:lnTo>
                  <a:pt x="4" y="11"/>
                </a:lnTo>
                <a:lnTo>
                  <a:pt x="2"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3" name="Freeform 1473"/>
          <p:cNvSpPr>
            <a:spLocks/>
          </p:cNvSpPr>
          <p:nvPr/>
        </p:nvSpPr>
        <p:spPr bwMode="auto">
          <a:xfrm>
            <a:off x="4427538" y="2940050"/>
            <a:ext cx="53975" cy="19050"/>
          </a:xfrm>
          <a:custGeom>
            <a:avLst/>
            <a:gdLst>
              <a:gd name="T0" fmla="*/ 0 w 103"/>
              <a:gd name="T1" fmla="*/ 0 h 36"/>
              <a:gd name="T2" fmla="*/ 2147483646 w 103"/>
              <a:gd name="T3" fmla="*/ 2147483646 h 36"/>
              <a:gd name="T4" fmla="*/ 2147483646 w 103"/>
              <a:gd name="T5" fmla="*/ 2147483646 h 36"/>
              <a:gd name="T6" fmla="*/ 2147483646 w 103"/>
              <a:gd name="T7" fmla="*/ 2147483646 h 36"/>
              <a:gd name="T8" fmla="*/ 2147483646 w 103"/>
              <a:gd name="T9" fmla="*/ 2147483646 h 36"/>
              <a:gd name="T10" fmla="*/ 2147483646 w 10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6">
                <a:moveTo>
                  <a:pt x="0" y="0"/>
                </a:moveTo>
                <a:lnTo>
                  <a:pt x="2" y="6"/>
                </a:lnTo>
                <a:lnTo>
                  <a:pt x="4" y="11"/>
                </a:lnTo>
                <a:lnTo>
                  <a:pt x="30" y="25"/>
                </a:lnTo>
                <a:lnTo>
                  <a:pt x="61" y="34"/>
                </a:lnTo>
                <a:lnTo>
                  <a:pt x="103"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4" name="Freeform 1474"/>
          <p:cNvSpPr>
            <a:spLocks/>
          </p:cNvSpPr>
          <p:nvPr/>
        </p:nvSpPr>
        <p:spPr bwMode="auto">
          <a:xfrm>
            <a:off x="4481513" y="2940050"/>
            <a:ext cx="55562" cy="19050"/>
          </a:xfrm>
          <a:custGeom>
            <a:avLst/>
            <a:gdLst>
              <a:gd name="T0" fmla="*/ 0 w 104"/>
              <a:gd name="T1" fmla="*/ 2147483646 h 36"/>
              <a:gd name="T2" fmla="*/ 2147483646 w 104"/>
              <a:gd name="T3" fmla="*/ 2147483646 h 36"/>
              <a:gd name="T4" fmla="*/ 2147483646 w 104"/>
              <a:gd name="T5" fmla="*/ 2147483646 h 36"/>
              <a:gd name="T6" fmla="*/ 2147483646 w 104"/>
              <a:gd name="T7" fmla="*/ 2147483646 h 36"/>
              <a:gd name="T8" fmla="*/ 2147483646 w 104"/>
              <a:gd name="T9" fmla="*/ 2147483646 h 36"/>
              <a:gd name="T10" fmla="*/ 2147483646 w 10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6">
                <a:moveTo>
                  <a:pt x="0" y="36"/>
                </a:moveTo>
                <a:lnTo>
                  <a:pt x="43" y="34"/>
                </a:lnTo>
                <a:lnTo>
                  <a:pt x="74" y="25"/>
                </a:lnTo>
                <a:lnTo>
                  <a:pt x="98" y="11"/>
                </a:lnTo>
                <a:lnTo>
                  <a:pt x="103" y="6"/>
                </a:lnTo>
                <a:lnTo>
                  <a:pt x="10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5" name="Freeform 1475"/>
          <p:cNvSpPr>
            <a:spLocks/>
          </p:cNvSpPr>
          <p:nvPr/>
        </p:nvSpPr>
        <p:spPr bwMode="auto">
          <a:xfrm>
            <a:off x="4505325" y="2940050"/>
            <a:ext cx="31750" cy="22225"/>
          </a:xfrm>
          <a:custGeom>
            <a:avLst/>
            <a:gdLst>
              <a:gd name="T0" fmla="*/ 2147483646 w 61"/>
              <a:gd name="T1" fmla="*/ 0 h 43"/>
              <a:gd name="T2" fmla="*/ 2147483646 w 61"/>
              <a:gd name="T3" fmla="*/ 2147483646 h 43"/>
              <a:gd name="T4" fmla="*/ 2147483646 w 61"/>
              <a:gd name="T5" fmla="*/ 2147483646 h 43"/>
              <a:gd name="T6" fmla="*/ 2147483646 w 61"/>
              <a:gd name="T7" fmla="*/ 2147483646 h 43"/>
              <a:gd name="T8" fmla="*/ 2147483646 w 61"/>
              <a:gd name="T9" fmla="*/ 2147483646 h 43"/>
              <a:gd name="T10" fmla="*/ 0 w 61"/>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3">
                <a:moveTo>
                  <a:pt x="61" y="0"/>
                </a:moveTo>
                <a:lnTo>
                  <a:pt x="61" y="10"/>
                </a:lnTo>
                <a:lnTo>
                  <a:pt x="60" y="17"/>
                </a:lnTo>
                <a:lnTo>
                  <a:pt x="55" y="22"/>
                </a:lnTo>
                <a:lnTo>
                  <a:pt x="31" y="35"/>
                </a:lnTo>
                <a:lnTo>
                  <a:pt x="0" y="4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6" name="Freeform 1476"/>
          <p:cNvSpPr>
            <a:spLocks/>
          </p:cNvSpPr>
          <p:nvPr/>
        </p:nvSpPr>
        <p:spPr bwMode="auto">
          <a:xfrm>
            <a:off x="4429125" y="2949575"/>
            <a:ext cx="76200" cy="14288"/>
          </a:xfrm>
          <a:custGeom>
            <a:avLst/>
            <a:gdLst>
              <a:gd name="T0" fmla="*/ 2147483646 w 144"/>
              <a:gd name="T1" fmla="*/ 2147483646 h 28"/>
              <a:gd name="T2" fmla="*/ 2147483646 w 144"/>
              <a:gd name="T3" fmla="*/ 2147483646 h 28"/>
              <a:gd name="T4" fmla="*/ 2147483646 w 144"/>
              <a:gd name="T5" fmla="*/ 2147483646 h 28"/>
              <a:gd name="T6" fmla="*/ 2147483646 w 144"/>
              <a:gd name="T7" fmla="*/ 2147483646 h 28"/>
              <a:gd name="T8" fmla="*/ 2147483646 w 144"/>
              <a:gd name="T9" fmla="*/ 2147483646 h 28"/>
              <a:gd name="T10" fmla="*/ 0 w 144"/>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28">
                <a:moveTo>
                  <a:pt x="144" y="26"/>
                </a:moveTo>
                <a:lnTo>
                  <a:pt x="101" y="28"/>
                </a:lnTo>
                <a:lnTo>
                  <a:pt x="59" y="26"/>
                </a:lnTo>
                <a:lnTo>
                  <a:pt x="28" y="18"/>
                </a:lnTo>
                <a:lnTo>
                  <a:pt x="2"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7" name="Line 1478"/>
          <p:cNvSpPr>
            <a:spLocks noChangeShapeType="1"/>
          </p:cNvSpPr>
          <p:nvPr/>
        </p:nvSpPr>
        <p:spPr bwMode="auto">
          <a:xfrm flipH="1" flipV="1">
            <a:off x="4427538" y="2944813"/>
            <a:ext cx="1587"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18" name="Freeform 1479"/>
          <p:cNvSpPr>
            <a:spLocks/>
          </p:cNvSpPr>
          <p:nvPr/>
        </p:nvSpPr>
        <p:spPr bwMode="auto">
          <a:xfrm>
            <a:off x="4427538" y="2876550"/>
            <a:ext cx="93662" cy="19050"/>
          </a:xfrm>
          <a:custGeom>
            <a:avLst/>
            <a:gdLst>
              <a:gd name="T0" fmla="*/ 0 w 177"/>
              <a:gd name="T1" fmla="*/ 2147483646 h 36"/>
              <a:gd name="T2" fmla="*/ 2147483646 w 177"/>
              <a:gd name="T3" fmla="*/ 2147483646 h 36"/>
              <a:gd name="T4" fmla="*/ 2147483646 w 177"/>
              <a:gd name="T5" fmla="*/ 2147483646 h 36"/>
              <a:gd name="T6" fmla="*/ 2147483646 w 177"/>
              <a:gd name="T7" fmla="*/ 2147483646 h 36"/>
              <a:gd name="T8" fmla="*/ 2147483646 w 177"/>
              <a:gd name="T9" fmla="*/ 2147483646 h 36"/>
              <a:gd name="T10" fmla="*/ 2147483646 w 177"/>
              <a:gd name="T11" fmla="*/ 0 h 36"/>
              <a:gd name="T12" fmla="*/ 2147483646 w 177"/>
              <a:gd name="T13" fmla="*/ 2147483646 h 36"/>
              <a:gd name="T14" fmla="*/ 2147483646 w 17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 h="36">
                <a:moveTo>
                  <a:pt x="0" y="36"/>
                </a:moveTo>
                <a:lnTo>
                  <a:pt x="2" y="29"/>
                </a:lnTo>
                <a:lnTo>
                  <a:pt x="4" y="23"/>
                </a:lnTo>
                <a:lnTo>
                  <a:pt x="30" y="10"/>
                </a:lnTo>
                <a:lnTo>
                  <a:pt x="61" y="2"/>
                </a:lnTo>
                <a:lnTo>
                  <a:pt x="103" y="0"/>
                </a:lnTo>
                <a:lnTo>
                  <a:pt x="146" y="2"/>
                </a:lnTo>
                <a:lnTo>
                  <a:pt x="177"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19" name="Freeform 1480"/>
          <p:cNvSpPr>
            <a:spLocks/>
          </p:cNvSpPr>
          <p:nvPr/>
        </p:nvSpPr>
        <p:spPr bwMode="auto">
          <a:xfrm>
            <a:off x="4521200" y="2882900"/>
            <a:ext cx="15875" cy="19050"/>
          </a:xfrm>
          <a:custGeom>
            <a:avLst/>
            <a:gdLst>
              <a:gd name="T0" fmla="*/ 0 w 30"/>
              <a:gd name="T1" fmla="*/ 0 h 37"/>
              <a:gd name="T2" fmla="*/ 2147483646 w 30"/>
              <a:gd name="T3" fmla="*/ 2147483646 h 37"/>
              <a:gd name="T4" fmla="*/ 2147483646 w 30"/>
              <a:gd name="T5" fmla="*/ 2147483646 h 37"/>
              <a:gd name="T6" fmla="*/ 2147483646 w 30"/>
              <a:gd name="T7" fmla="*/ 2147483646 h 37"/>
              <a:gd name="T8" fmla="*/ 2147483646 w 30"/>
              <a:gd name="T9" fmla="*/ 2147483646 h 37"/>
              <a:gd name="T10" fmla="*/ 2147483646 w 30"/>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7">
                <a:moveTo>
                  <a:pt x="0" y="0"/>
                </a:moveTo>
                <a:lnTo>
                  <a:pt x="24" y="13"/>
                </a:lnTo>
                <a:lnTo>
                  <a:pt x="29" y="19"/>
                </a:lnTo>
                <a:lnTo>
                  <a:pt x="30" y="26"/>
                </a:lnTo>
                <a:lnTo>
                  <a:pt x="29" y="32"/>
                </a:lnTo>
                <a:lnTo>
                  <a:pt x="24"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0" name="Freeform 1481"/>
          <p:cNvSpPr>
            <a:spLocks/>
          </p:cNvSpPr>
          <p:nvPr/>
        </p:nvSpPr>
        <p:spPr bwMode="auto">
          <a:xfrm>
            <a:off x="4283075" y="2854325"/>
            <a:ext cx="106363" cy="20638"/>
          </a:xfrm>
          <a:custGeom>
            <a:avLst/>
            <a:gdLst>
              <a:gd name="T0" fmla="*/ 2147483646 w 201"/>
              <a:gd name="T1" fmla="*/ 2147483646 h 37"/>
              <a:gd name="T2" fmla="*/ 2147483646 w 201"/>
              <a:gd name="T3" fmla="*/ 2147483646 h 37"/>
              <a:gd name="T4" fmla="*/ 2147483646 w 201"/>
              <a:gd name="T5" fmla="*/ 2147483646 h 37"/>
              <a:gd name="T6" fmla="*/ 2147483646 w 201"/>
              <a:gd name="T7" fmla="*/ 2147483646 h 37"/>
              <a:gd name="T8" fmla="*/ 2147483646 w 201"/>
              <a:gd name="T9" fmla="*/ 0 h 37"/>
              <a:gd name="T10" fmla="*/ 2147483646 w 201"/>
              <a:gd name="T11" fmla="*/ 2147483646 h 37"/>
              <a:gd name="T12" fmla="*/ 2147483646 w 201"/>
              <a:gd name="T13" fmla="*/ 2147483646 h 37"/>
              <a:gd name="T14" fmla="*/ 2147483646 w 201"/>
              <a:gd name="T15" fmla="*/ 2147483646 h 37"/>
              <a:gd name="T16" fmla="*/ 2147483646 w 201"/>
              <a:gd name="T17" fmla="*/ 2147483646 h 37"/>
              <a:gd name="T18" fmla="*/ 2147483646 w 201"/>
              <a:gd name="T19" fmla="*/ 2147483646 h 37"/>
              <a:gd name="T20" fmla="*/ 2147483646 w 201"/>
              <a:gd name="T21" fmla="*/ 2147483646 h 37"/>
              <a:gd name="T22" fmla="*/ 2147483646 w 201"/>
              <a:gd name="T23" fmla="*/ 2147483646 h 37"/>
              <a:gd name="T24" fmla="*/ 0 w 201"/>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 h="37">
                <a:moveTo>
                  <a:pt x="196" y="20"/>
                </a:moveTo>
                <a:lnTo>
                  <a:pt x="200" y="17"/>
                </a:lnTo>
                <a:lnTo>
                  <a:pt x="201" y="10"/>
                </a:lnTo>
                <a:lnTo>
                  <a:pt x="200" y="7"/>
                </a:lnTo>
                <a:lnTo>
                  <a:pt x="201" y="0"/>
                </a:lnTo>
                <a:lnTo>
                  <a:pt x="200" y="7"/>
                </a:lnTo>
                <a:lnTo>
                  <a:pt x="196" y="13"/>
                </a:lnTo>
                <a:lnTo>
                  <a:pt x="172" y="27"/>
                </a:lnTo>
                <a:lnTo>
                  <a:pt x="141" y="33"/>
                </a:lnTo>
                <a:lnTo>
                  <a:pt x="99" y="37"/>
                </a:lnTo>
                <a:lnTo>
                  <a:pt x="56" y="33"/>
                </a:lnTo>
                <a:lnTo>
                  <a:pt x="24" y="27"/>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1" name="Freeform 1482"/>
          <p:cNvSpPr>
            <a:spLocks/>
          </p:cNvSpPr>
          <p:nvPr/>
        </p:nvSpPr>
        <p:spPr bwMode="auto">
          <a:xfrm>
            <a:off x="4279900" y="2854325"/>
            <a:ext cx="93663" cy="23813"/>
          </a:xfrm>
          <a:custGeom>
            <a:avLst/>
            <a:gdLst>
              <a:gd name="T0" fmla="*/ 2147483646 w 176"/>
              <a:gd name="T1" fmla="*/ 2147483646 h 45"/>
              <a:gd name="T2" fmla="*/ 2147483646 w 176"/>
              <a:gd name="T3" fmla="*/ 2147483646 h 45"/>
              <a:gd name="T4" fmla="*/ 0 w 176"/>
              <a:gd name="T5" fmla="*/ 0 h 45"/>
              <a:gd name="T6" fmla="*/ 0 w 176"/>
              <a:gd name="T7" fmla="*/ 2147483646 h 45"/>
              <a:gd name="T8" fmla="*/ 2147483646 w 176"/>
              <a:gd name="T9" fmla="*/ 2147483646 h 45"/>
              <a:gd name="T10" fmla="*/ 2147483646 w 176"/>
              <a:gd name="T11" fmla="*/ 2147483646 h 45"/>
              <a:gd name="T12" fmla="*/ 2147483646 w 176"/>
              <a:gd name="T13" fmla="*/ 2147483646 h 45"/>
              <a:gd name="T14" fmla="*/ 2147483646 w 176"/>
              <a:gd name="T15" fmla="*/ 2147483646 h 45"/>
              <a:gd name="T16" fmla="*/ 2147483646 w 176"/>
              <a:gd name="T17" fmla="*/ 2147483646 h 45"/>
              <a:gd name="T18" fmla="*/ 2147483646 w 176"/>
              <a:gd name="T19" fmla="*/ 2147483646 h 45"/>
              <a:gd name="T20" fmla="*/ 2147483646 w 176"/>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 h="45">
                <a:moveTo>
                  <a:pt x="4" y="13"/>
                </a:moveTo>
                <a:lnTo>
                  <a:pt x="1" y="7"/>
                </a:lnTo>
                <a:lnTo>
                  <a:pt x="0" y="0"/>
                </a:lnTo>
                <a:lnTo>
                  <a:pt x="0" y="10"/>
                </a:lnTo>
                <a:lnTo>
                  <a:pt x="1" y="17"/>
                </a:lnTo>
                <a:lnTo>
                  <a:pt x="4" y="20"/>
                </a:lnTo>
                <a:lnTo>
                  <a:pt x="28" y="35"/>
                </a:lnTo>
                <a:lnTo>
                  <a:pt x="60" y="43"/>
                </a:lnTo>
                <a:lnTo>
                  <a:pt x="103" y="45"/>
                </a:lnTo>
                <a:lnTo>
                  <a:pt x="145" y="43"/>
                </a:lnTo>
                <a:lnTo>
                  <a:pt x="176"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2" name="Line 1483"/>
          <p:cNvSpPr>
            <a:spLocks noChangeShapeType="1"/>
          </p:cNvSpPr>
          <p:nvPr/>
        </p:nvSpPr>
        <p:spPr bwMode="auto">
          <a:xfrm flipV="1">
            <a:off x="4373563" y="2865438"/>
            <a:ext cx="12700"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23" name="Freeform 1484"/>
          <p:cNvSpPr>
            <a:spLocks/>
          </p:cNvSpPr>
          <p:nvPr/>
        </p:nvSpPr>
        <p:spPr bwMode="auto">
          <a:xfrm>
            <a:off x="4386263" y="2805113"/>
            <a:ext cx="3175" cy="11112"/>
          </a:xfrm>
          <a:custGeom>
            <a:avLst/>
            <a:gdLst>
              <a:gd name="T0" fmla="*/ 0 w 5"/>
              <a:gd name="T1" fmla="*/ 2147483646 h 23"/>
              <a:gd name="T2" fmla="*/ 2147483646 w 5"/>
              <a:gd name="T3" fmla="*/ 2147483646 h 23"/>
              <a:gd name="T4" fmla="*/ 2147483646 w 5"/>
              <a:gd name="T5" fmla="*/ 2147483646 h 23"/>
              <a:gd name="T6" fmla="*/ 2147483646 w 5"/>
              <a:gd name="T7" fmla="*/ 2147483646 h 23"/>
              <a:gd name="T8" fmla="*/ 0 w 5"/>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3">
                <a:moveTo>
                  <a:pt x="0" y="23"/>
                </a:moveTo>
                <a:lnTo>
                  <a:pt x="4" y="19"/>
                </a:lnTo>
                <a:lnTo>
                  <a:pt x="5" y="11"/>
                </a:lnTo>
                <a:lnTo>
                  <a:pt x="4"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4" name="Freeform 1485"/>
          <p:cNvSpPr>
            <a:spLocks/>
          </p:cNvSpPr>
          <p:nvPr/>
        </p:nvSpPr>
        <p:spPr bwMode="auto">
          <a:xfrm>
            <a:off x="4279900" y="2792413"/>
            <a:ext cx="106363" cy="38100"/>
          </a:xfrm>
          <a:custGeom>
            <a:avLst/>
            <a:gdLst>
              <a:gd name="T0" fmla="*/ 2147483646 w 200"/>
              <a:gd name="T1" fmla="*/ 2147483646 h 72"/>
              <a:gd name="T2" fmla="*/ 2147483646 w 200"/>
              <a:gd name="T3" fmla="*/ 2147483646 h 72"/>
              <a:gd name="T4" fmla="*/ 2147483646 w 200"/>
              <a:gd name="T5" fmla="*/ 2147483646 h 72"/>
              <a:gd name="T6" fmla="*/ 2147483646 w 200"/>
              <a:gd name="T7" fmla="*/ 0 h 72"/>
              <a:gd name="T8" fmla="*/ 2147483646 w 200"/>
              <a:gd name="T9" fmla="*/ 2147483646 h 72"/>
              <a:gd name="T10" fmla="*/ 2147483646 w 200"/>
              <a:gd name="T11" fmla="*/ 2147483646 h 72"/>
              <a:gd name="T12" fmla="*/ 2147483646 w 200"/>
              <a:gd name="T13" fmla="*/ 2147483646 h 72"/>
              <a:gd name="T14" fmla="*/ 2147483646 w 200"/>
              <a:gd name="T15" fmla="*/ 2147483646 h 72"/>
              <a:gd name="T16" fmla="*/ 0 w 200"/>
              <a:gd name="T17" fmla="*/ 2147483646 h 72"/>
              <a:gd name="T18" fmla="*/ 2147483646 w 200"/>
              <a:gd name="T19" fmla="*/ 2147483646 h 72"/>
              <a:gd name="T20" fmla="*/ 2147483646 w 200"/>
              <a:gd name="T21" fmla="*/ 2147483646 h 72"/>
              <a:gd name="T22" fmla="*/ 2147483646 w 200"/>
              <a:gd name="T23" fmla="*/ 2147483646 h 72"/>
              <a:gd name="T24" fmla="*/ 2147483646 w 200"/>
              <a:gd name="T25" fmla="*/ 2147483646 h 72"/>
              <a:gd name="T26" fmla="*/ 2147483646 w 200"/>
              <a:gd name="T27" fmla="*/ 2147483646 h 72"/>
              <a:gd name="T28" fmla="*/ 2147483646 w 200"/>
              <a:gd name="T29" fmla="*/ 2147483646 h 72"/>
              <a:gd name="T30" fmla="*/ 2147483646 w 200"/>
              <a:gd name="T31" fmla="*/ 2147483646 h 72"/>
              <a:gd name="T32" fmla="*/ 2147483646 w 200"/>
              <a:gd name="T33" fmla="*/ 214748364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72">
                <a:moveTo>
                  <a:pt x="200" y="24"/>
                </a:moveTo>
                <a:lnTo>
                  <a:pt x="176" y="10"/>
                </a:lnTo>
                <a:lnTo>
                  <a:pt x="145" y="2"/>
                </a:lnTo>
                <a:lnTo>
                  <a:pt x="103" y="0"/>
                </a:lnTo>
                <a:lnTo>
                  <a:pt x="60" y="2"/>
                </a:lnTo>
                <a:lnTo>
                  <a:pt x="28" y="10"/>
                </a:lnTo>
                <a:lnTo>
                  <a:pt x="4" y="24"/>
                </a:lnTo>
                <a:lnTo>
                  <a:pt x="1" y="30"/>
                </a:lnTo>
                <a:lnTo>
                  <a:pt x="0" y="35"/>
                </a:lnTo>
                <a:lnTo>
                  <a:pt x="1" y="43"/>
                </a:lnTo>
                <a:lnTo>
                  <a:pt x="4" y="47"/>
                </a:lnTo>
                <a:lnTo>
                  <a:pt x="28" y="60"/>
                </a:lnTo>
                <a:lnTo>
                  <a:pt x="60" y="69"/>
                </a:lnTo>
                <a:lnTo>
                  <a:pt x="103" y="72"/>
                </a:lnTo>
                <a:lnTo>
                  <a:pt x="145" y="69"/>
                </a:lnTo>
                <a:lnTo>
                  <a:pt x="176" y="60"/>
                </a:lnTo>
                <a:lnTo>
                  <a:pt x="200"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5" name="Freeform 1486"/>
          <p:cNvSpPr>
            <a:spLocks/>
          </p:cNvSpPr>
          <p:nvPr/>
        </p:nvSpPr>
        <p:spPr bwMode="auto">
          <a:xfrm>
            <a:off x="4154488" y="2541588"/>
            <a:ext cx="1587" cy="1587"/>
          </a:xfrm>
          <a:custGeom>
            <a:avLst/>
            <a:gdLst>
              <a:gd name="T0" fmla="*/ 2147483646 w 2"/>
              <a:gd name="T1" fmla="*/ 2147483646 h 1"/>
              <a:gd name="T2" fmla="*/ 2147483646 w 2"/>
              <a:gd name="T3" fmla="*/ 0 h 1"/>
              <a:gd name="T4" fmla="*/ 2147483646 w 2"/>
              <a:gd name="T5" fmla="*/ 0 h 1"/>
              <a:gd name="T6" fmla="*/ 0 w 2"/>
              <a:gd name="T7" fmla="*/ 0 h 1"/>
              <a:gd name="T8" fmla="*/ 0 w 2"/>
              <a:gd name="T9" fmla="*/ 2147483646 h 1"/>
              <a:gd name="T10" fmla="*/ 2147483646 w 2"/>
              <a:gd name="T11" fmla="*/ 2147483646 h 1"/>
              <a:gd name="T12" fmla="*/ 2147483646 w 2"/>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2" y="1"/>
                </a:moveTo>
                <a:lnTo>
                  <a:pt x="2" y="0"/>
                </a:lnTo>
                <a:lnTo>
                  <a:pt x="1" y="0"/>
                </a:lnTo>
                <a:lnTo>
                  <a:pt x="0" y="0"/>
                </a:lnTo>
                <a:lnTo>
                  <a:pt x="0" y="1"/>
                </a:lnTo>
                <a:lnTo>
                  <a:pt x="1" y="1"/>
                </a:lnTo>
                <a:lnTo>
                  <a:pt x="2"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6" name="Freeform 1487"/>
          <p:cNvSpPr>
            <a:spLocks/>
          </p:cNvSpPr>
          <p:nvPr/>
        </p:nvSpPr>
        <p:spPr bwMode="auto">
          <a:xfrm>
            <a:off x="4005263" y="2544763"/>
            <a:ext cx="3175" cy="1587"/>
          </a:xfrm>
          <a:custGeom>
            <a:avLst/>
            <a:gdLst>
              <a:gd name="T0" fmla="*/ 2147483646 w 5"/>
              <a:gd name="T1" fmla="*/ 0 h 2"/>
              <a:gd name="T2" fmla="*/ 2147483646 w 5"/>
              <a:gd name="T3" fmla="*/ 0 h 2"/>
              <a:gd name="T4" fmla="*/ 0 w 5"/>
              <a:gd name="T5" fmla="*/ 0 h 2"/>
              <a:gd name="T6" fmla="*/ 0 w 5"/>
              <a:gd name="T7" fmla="*/ 2147483646 h 2"/>
              <a:gd name="T8" fmla="*/ 2147483646 w 5"/>
              <a:gd name="T9" fmla="*/ 2147483646 h 2"/>
              <a:gd name="T10" fmla="*/ 2147483646 w 5"/>
              <a:gd name="T11" fmla="*/ 2147483646 h 2"/>
              <a:gd name="T12" fmla="*/ 2147483646 w 5"/>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
                <a:moveTo>
                  <a:pt x="5" y="0"/>
                </a:moveTo>
                <a:lnTo>
                  <a:pt x="2" y="0"/>
                </a:lnTo>
                <a:lnTo>
                  <a:pt x="0" y="0"/>
                </a:lnTo>
                <a:lnTo>
                  <a:pt x="0" y="2"/>
                </a:lnTo>
                <a:lnTo>
                  <a:pt x="2" y="2"/>
                </a:lnTo>
                <a:lnTo>
                  <a:pt x="5" y="2"/>
                </a:lnTo>
                <a:lnTo>
                  <a:pt x="5"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7" name="Freeform 1488"/>
          <p:cNvSpPr>
            <a:spLocks/>
          </p:cNvSpPr>
          <p:nvPr/>
        </p:nvSpPr>
        <p:spPr bwMode="auto">
          <a:xfrm>
            <a:off x="4054475" y="2444750"/>
            <a:ext cx="20638" cy="12700"/>
          </a:xfrm>
          <a:custGeom>
            <a:avLst/>
            <a:gdLst>
              <a:gd name="T0" fmla="*/ 2147483646 w 38"/>
              <a:gd name="T1" fmla="*/ 2147483646 h 25"/>
              <a:gd name="T2" fmla="*/ 2147483646 w 38"/>
              <a:gd name="T3" fmla="*/ 2147483646 h 25"/>
              <a:gd name="T4" fmla="*/ 2147483646 w 38"/>
              <a:gd name="T5" fmla="*/ 2147483646 h 25"/>
              <a:gd name="T6" fmla="*/ 2147483646 w 38"/>
              <a:gd name="T7" fmla="*/ 2147483646 h 25"/>
              <a:gd name="T8" fmla="*/ 2147483646 w 38"/>
              <a:gd name="T9" fmla="*/ 2147483646 h 25"/>
              <a:gd name="T10" fmla="*/ 2147483646 w 38"/>
              <a:gd name="T11" fmla="*/ 2147483646 h 25"/>
              <a:gd name="T12" fmla="*/ 2147483646 w 38"/>
              <a:gd name="T13" fmla="*/ 2147483646 h 25"/>
              <a:gd name="T14" fmla="*/ 2147483646 w 38"/>
              <a:gd name="T15" fmla="*/ 2147483646 h 25"/>
              <a:gd name="T16" fmla="*/ 2147483646 w 38"/>
              <a:gd name="T17" fmla="*/ 2147483646 h 25"/>
              <a:gd name="T18" fmla="*/ 2147483646 w 38"/>
              <a:gd name="T19" fmla="*/ 2147483646 h 25"/>
              <a:gd name="T20" fmla="*/ 2147483646 w 38"/>
              <a:gd name="T21" fmla="*/ 0 h 25"/>
              <a:gd name="T22" fmla="*/ 2147483646 w 38"/>
              <a:gd name="T23" fmla="*/ 2147483646 h 25"/>
              <a:gd name="T24" fmla="*/ 2147483646 w 38"/>
              <a:gd name="T25" fmla="*/ 2147483646 h 25"/>
              <a:gd name="T26" fmla="*/ 0 w 38"/>
              <a:gd name="T27" fmla="*/ 2147483646 h 25"/>
              <a:gd name="T28" fmla="*/ 0 w 38"/>
              <a:gd name="T29" fmla="*/ 2147483646 h 25"/>
              <a:gd name="T30" fmla="*/ 2147483646 w 38"/>
              <a:gd name="T31" fmla="*/ 2147483646 h 25"/>
              <a:gd name="T32" fmla="*/ 2147483646 w 38"/>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5">
                <a:moveTo>
                  <a:pt x="5" y="23"/>
                </a:moveTo>
                <a:lnTo>
                  <a:pt x="11" y="24"/>
                </a:lnTo>
                <a:lnTo>
                  <a:pt x="19" y="25"/>
                </a:lnTo>
                <a:lnTo>
                  <a:pt x="26" y="24"/>
                </a:lnTo>
                <a:lnTo>
                  <a:pt x="32" y="21"/>
                </a:lnTo>
                <a:lnTo>
                  <a:pt x="37" y="17"/>
                </a:lnTo>
                <a:lnTo>
                  <a:pt x="38" y="13"/>
                </a:lnTo>
                <a:lnTo>
                  <a:pt x="37" y="6"/>
                </a:lnTo>
                <a:lnTo>
                  <a:pt x="32" y="4"/>
                </a:lnTo>
                <a:lnTo>
                  <a:pt x="25" y="1"/>
                </a:lnTo>
                <a:lnTo>
                  <a:pt x="18" y="0"/>
                </a:lnTo>
                <a:lnTo>
                  <a:pt x="11" y="1"/>
                </a:lnTo>
                <a:lnTo>
                  <a:pt x="5" y="4"/>
                </a:lnTo>
                <a:lnTo>
                  <a:pt x="0" y="9"/>
                </a:lnTo>
                <a:lnTo>
                  <a:pt x="0" y="14"/>
                </a:lnTo>
                <a:lnTo>
                  <a:pt x="1" y="18"/>
                </a:lnTo>
                <a:lnTo>
                  <a:pt x="5" y="2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8" name="Freeform 1489"/>
          <p:cNvSpPr>
            <a:spLocks/>
          </p:cNvSpPr>
          <p:nvPr/>
        </p:nvSpPr>
        <p:spPr bwMode="auto">
          <a:xfrm>
            <a:off x="5111750" y="2654300"/>
            <a:ext cx="30163" cy="39688"/>
          </a:xfrm>
          <a:custGeom>
            <a:avLst/>
            <a:gdLst>
              <a:gd name="T0" fmla="*/ 0 w 56"/>
              <a:gd name="T1" fmla="*/ 0 h 74"/>
              <a:gd name="T2" fmla="*/ 2147483646 w 56"/>
              <a:gd name="T3" fmla="*/ 2147483646 h 74"/>
              <a:gd name="T4" fmla="*/ 2147483646 w 56"/>
              <a:gd name="T5" fmla="*/ 2147483646 h 74"/>
              <a:gd name="T6" fmla="*/ 0 w 56"/>
              <a:gd name="T7" fmla="*/ 2147483646 h 74"/>
              <a:gd name="T8" fmla="*/ 0 w 56"/>
              <a:gd name="T9" fmla="*/ 0 h 74"/>
              <a:gd name="T10" fmla="*/ 2147483646 w 56"/>
              <a:gd name="T11" fmla="*/ 2147483646 h 74"/>
              <a:gd name="T12" fmla="*/ 2147483646 w 56"/>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0" y="0"/>
                </a:moveTo>
                <a:lnTo>
                  <a:pt x="56" y="32"/>
                </a:lnTo>
                <a:lnTo>
                  <a:pt x="56" y="48"/>
                </a:lnTo>
                <a:lnTo>
                  <a:pt x="0" y="74"/>
                </a:lnTo>
                <a:lnTo>
                  <a:pt x="0" y="0"/>
                </a:lnTo>
                <a:lnTo>
                  <a:pt x="2" y="1"/>
                </a:lnTo>
                <a:lnTo>
                  <a:pt x="2"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29" name="Line 1490"/>
          <p:cNvSpPr>
            <a:spLocks noChangeShapeType="1"/>
          </p:cNvSpPr>
          <p:nvPr/>
        </p:nvSpPr>
        <p:spPr bwMode="auto">
          <a:xfrm flipV="1">
            <a:off x="5119688" y="2659063"/>
            <a:ext cx="158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0" name="Line 1491"/>
          <p:cNvSpPr>
            <a:spLocks noChangeShapeType="1"/>
          </p:cNvSpPr>
          <p:nvPr/>
        </p:nvSpPr>
        <p:spPr bwMode="auto">
          <a:xfrm>
            <a:off x="5126038" y="2663825"/>
            <a:ext cx="1587"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1" name="Line 1492"/>
          <p:cNvSpPr>
            <a:spLocks noChangeShapeType="1"/>
          </p:cNvSpPr>
          <p:nvPr/>
        </p:nvSpPr>
        <p:spPr bwMode="auto">
          <a:xfrm flipV="1">
            <a:off x="5133975" y="2667000"/>
            <a:ext cx="1588"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2" name="Line 1493"/>
          <p:cNvSpPr>
            <a:spLocks noChangeShapeType="1"/>
          </p:cNvSpPr>
          <p:nvPr/>
        </p:nvSpPr>
        <p:spPr bwMode="auto">
          <a:xfrm>
            <a:off x="5140325" y="2671763"/>
            <a:ext cx="158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3" name="Freeform 1494"/>
          <p:cNvSpPr>
            <a:spLocks/>
          </p:cNvSpPr>
          <p:nvPr/>
        </p:nvSpPr>
        <p:spPr bwMode="auto">
          <a:xfrm>
            <a:off x="5226050" y="2717800"/>
            <a:ext cx="30163" cy="39688"/>
          </a:xfrm>
          <a:custGeom>
            <a:avLst/>
            <a:gdLst>
              <a:gd name="T0" fmla="*/ 0 w 59"/>
              <a:gd name="T1" fmla="*/ 0 h 74"/>
              <a:gd name="T2" fmla="*/ 2147483646 w 59"/>
              <a:gd name="T3" fmla="*/ 2147483646 h 74"/>
              <a:gd name="T4" fmla="*/ 2147483646 w 59"/>
              <a:gd name="T5" fmla="*/ 2147483646 h 74"/>
              <a:gd name="T6" fmla="*/ 0 w 59"/>
              <a:gd name="T7" fmla="*/ 2147483646 h 74"/>
              <a:gd name="T8" fmla="*/ 0 w 59"/>
              <a:gd name="T9" fmla="*/ 0 h 74"/>
              <a:gd name="T10" fmla="*/ 2147483646 w 59"/>
              <a:gd name="T11" fmla="*/ 2147483646 h 74"/>
              <a:gd name="T12" fmla="*/ 2147483646 w 59"/>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4">
                <a:moveTo>
                  <a:pt x="0" y="0"/>
                </a:moveTo>
                <a:lnTo>
                  <a:pt x="59" y="33"/>
                </a:lnTo>
                <a:lnTo>
                  <a:pt x="59" y="47"/>
                </a:lnTo>
                <a:lnTo>
                  <a:pt x="0" y="74"/>
                </a:lnTo>
                <a:lnTo>
                  <a:pt x="0" y="0"/>
                </a:lnTo>
                <a:lnTo>
                  <a:pt x="9" y="5"/>
                </a:lnTo>
                <a:lnTo>
                  <a:pt x="9" y="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34" name="Line 1495"/>
          <p:cNvSpPr>
            <a:spLocks noChangeShapeType="1"/>
          </p:cNvSpPr>
          <p:nvPr/>
        </p:nvSpPr>
        <p:spPr bwMode="auto">
          <a:xfrm flipV="1">
            <a:off x="5237163" y="2724150"/>
            <a:ext cx="1587"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5" name="Line 1496"/>
          <p:cNvSpPr>
            <a:spLocks noChangeShapeType="1"/>
          </p:cNvSpPr>
          <p:nvPr/>
        </p:nvSpPr>
        <p:spPr bwMode="auto">
          <a:xfrm>
            <a:off x="5243513" y="2728913"/>
            <a:ext cx="1587"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6" name="Line 1497"/>
          <p:cNvSpPr>
            <a:spLocks noChangeShapeType="1"/>
          </p:cNvSpPr>
          <p:nvPr/>
        </p:nvSpPr>
        <p:spPr bwMode="auto">
          <a:xfrm flipV="1">
            <a:off x="5251450" y="273208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7" name="Line 1498"/>
          <p:cNvSpPr>
            <a:spLocks noChangeShapeType="1"/>
          </p:cNvSpPr>
          <p:nvPr/>
        </p:nvSpPr>
        <p:spPr bwMode="auto">
          <a:xfrm flipV="1">
            <a:off x="5297488" y="2709863"/>
            <a:ext cx="28575"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8" name="Line 1499"/>
          <p:cNvSpPr>
            <a:spLocks noChangeShapeType="1"/>
          </p:cNvSpPr>
          <p:nvPr/>
        </p:nvSpPr>
        <p:spPr bwMode="auto">
          <a:xfrm flipH="1">
            <a:off x="5311775" y="2736850"/>
            <a:ext cx="142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39" name="Line 1500"/>
          <p:cNvSpPr>
            <a:spLocks noChangeShapeType="1"/>
          </p:cNvSpPr>
          <p:nvPr/>
        </p:nvSpPr>
        <p:spPr bwMode="auto">
          <a:xfrm flipV="1">
            <a:off x="5311775" y="2765425"/>
            <a:ext cx="142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0" name="Line 1501"/>
          <p:cNvSpPr>
            <a:spLocks noChangeShapeType="1"/>
          </p:cNvSpPr>
          <p:nvPr/>
        </p:nvSpPr>
        <p:spPr bwMode="auto">
          <a:xfrm flipH="1">
            <a:off x="5313363" y="2792413"/>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1" name="Line 1502"/>
          <p:cNvSpPr>
            <a:spLocks noChangeShapeType="1"/>
          </p:cNvSpPr>
          <p:nvPr/>
        </p:nvSpPr>
        <p:spPr bwMode="auto">
          <a:xfrm flipV="1">
            <a:off x="5313363" y="2820988"/>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2" name="Line 1503"/>
          <p:cNvSpPr>
            <a:spLocks noChangeShapeType="1"/>
          </p:cNvSpPr>
          <p:nvPr/>
        </p:nvSpPr>
        <p:spPr bwMode="auto">
          <a:xfrm flipH="1">
            <a:off x="5313363" y="2847975"/>
            <a:ext cx="127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3" name="Freeform 1504"/>
          <p:cNvSpPr>
            <a:spLocks/>
          </p:cNvSpPr>
          <p:nvPr/>
        </p:nvSpPr>
        <p:spPr bwMode="auto">
          <a:xfrm>
            <a:off x="5299075" y="2678113"/>
            <a:ext cx="80963" cy="25400"/>
          </a:xfrm>
          <a:custGeom>
            <a:avLst/>
            <a:gdLst>
              <a:gd name="T0" fmla="*/ 0 w 152"/>
              <a:gd name="T1" fmla="*/ 2147483646 h 48"/>
              <a:gd name="T2" fmla="*/ 2147483646 w 152"/>
              <a:gd name="T3" fmla="*/ 0 h 48"/>
              <a:gd name="T4" fmla="*/ 2147483646 w 152"/>
              <a:gd name="T5" fmla="*/ 2147483646 h 48"/>
              <a:gd name="T6" fmla="*/ 2147483646 w 152"/>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8">
                <a:moveTo>
                  <a:pt x="0" y="48"/>
                </a:moveTo>
                <a:lnTo>
                  <a:pt x="57" y="0"/>
                </a:lnTo>
                <a:lnTo>
                  <a:pt x="57" y="6"/>
                </a:lnTo>
                <a:lnTo>
                  <a:pt x="152"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44" name="Line 1505"/>
          <p:cNvSpPr>
            <a:spLocks noChangeShapeType="1"/>
          </p:cNvSpPr>
          <p:nvPr/>
        </p:nvSpPr>
        <p:spPr bwMode="auto">
          <a:xfrm flipV="1">
            <a:off x="5329238" y="2647950"/>
            <a:ext cx="19050"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5" name="Line 1506"/>
          <p:cNvSpPr>
            <a:spLocks noChangeShapeType="1"/>
          </p:cNvSpPr>
          <p:nvPr/>
        </p:nvSpPr>
        <p:spPr bwMode="auto">
          <a:xfrm flipH="1">
            <a:off x="5294313" y="2660650"/>
            <a:ext cx="2222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6" name="Line 1507"/>
          <p:cNvSpPr>
            <a:spLocks noChangeShapeType="1"/>
          </p:cNvSpPr>
          <p:nvPr/>
        </p:nvSpPr>
        <p:spPr bwMode="auto">
          <a:xfrm flipH="1">
            <a:off x="5264150" y="2684463"/>
            <a:ext cx="3333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7" name="Line 1508"/>
          <p:cNvSpPr>
            <a:spLocks noChangeShapeType="1"/>
          </p:cNvSpPr>
          <p:nvPr/>
        </p:nvSpPr>
        <p:spPr bwMode="auto">
          <a:xfrm>
            <a:off x="5272088" y="2651125"/>
            <a:ext cx="2222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48" name="Freeform 1509"/>
          <p:cNvSpPr>
            <a:spLocks/>
          </p:cNvSpPr>
          <p:nvPr/>
        </p:nvSpPr>
        <p:spPr bwMode="auto">
          <a:xfrm>
            <a:off x="5270500" y="2555875"/>
            <a:ext cx="41275" cy="106363"/>
          </a:xfrm>
          <a:custGeom>
            <a:avLst/>
            <a:gdLst>
              <a:gd name="T0" fmla="*/ 2147483646 w 78"/>
              <a:gd name="T1" fmla="*/ 2147483646 h 200"/>
              <a:gd name="T2" fmla="*/ 2147483646 w 78"/>
              <a:gd name="T3" fmla="*/ 2147483646 h 200"/>
              <a:gd name="T4" fmla="*/ 2147483646 w 78"/>
              <a:gd name="T5" fmla="*/ 2147483646 h 200"/>
              <a:gd name="T6" fmla="*/ 2147483646 w 78"/>
              <a:gd name="T7" fmla="*/ 2147483646 h 200"/>
              <a:gd name="T8" fmla="*/ 2147483646 w 78"/>
              <a:gd name="T9" fmla="*/ 2147483646 h 200"/>
              <a:gd name="T10" fmla="*/ 0 w 78"/>
              <a:gd name="T11" fmla="*/ 0 h 200"/>
              <a:gd name="T12" fmla="*/ 2147483646 w 78"/>
              <a:gd name="T13" fmla="*/ 2147483646 h 200"/>
              <a:gd name="T14" fmla="*/ 2147483646 w 78"/>
              <a:gd name="T15" fmla="*/ 2147483646 h 200"/>
              <a:gd name="T16" fmla="*/ 2147483646 w 78"/>
              <a:gd name="T17" fmla="*/ 2147483646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200">
                <a:moveTo>
                  <a:pt x="78" y="200"/>
                </a:moveTo>
                <a:lnTo>
                  <a:pt x="23" y="83"/>
                </a:lnTo>
                <a:lnTo>
                  <a:pt x="30" y="82"/>
                </a:lnTo>
                <a:lnTo>
                  <a:pt x="30" y="14"/>
                </a:lnTo>
                <a:lnTo>
                  <a:pt x="38" y="18"/>
                </a:lnTo>
                <a:lnTo>
                  <a:pt x="0" y="0"/>
                </a:lnTo>
                <a:lnTo>
                  <a:pt x="1" y="92"/>
                </a:lnTo>
                <a:lnTo>
                  <a:pt x="38" y="76"/>
                </a:lnTo>
                <a:lnTo>
                  <a:pt x="38"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49" name="Line 1510"/>
          <p:cNvSpPr>
            <a:spLocks noChangeShapeType="1"/>
          </p:cNvSpPr>
          <p:nvPr/>
        </p:nvSpPr>
        <p:spPr bwMode="auto">
          <a:xfrm>
            <a:off x="5278438" y="2559050"/>
            <a:ext cx="1587" cy="428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0" name="Line 1511"/>
          <p:cNvSpPr>
            <a:spLocks noChangeShapeType="1"/>
          </p:cNvSpPr>
          <p:nvPr/>
        </p:nvSpPr>
        <p:spPr bwMode="auto">
          <a:xfrm flipV="1">
            <a:off x="5272088" y="2555875"/>
            <a:ext cx="1587"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1" name="Freeform 1512"/>
          <p:cNvSpPr>
            <a:spLocks/>
          </p:cNvSpPr>
          <p:nvPr/>
        </p:nvSpPr>
        <p:spPr bwMode="auto">
          <a:xfrm>
            <a:off x="5483225" y="2613025"/>
            <a:ext cx="30163" cy="38100"/>
          </a:xfrm>
          <a:custGeom>
            <a:avLst/>
            <a:gdLst>
              <a:gd name="T0" fmla="*/ 0 w 58"/>
              <a:gd name="T1" fmla="*/ 2147483646 h 72"/>
              <a:gd name="T2" fmla="*/ 0 w 58"/>
              <a:gd name="T3" fmla="*/ 2147483646 h 72"/>
              <a:gd name="T4" fmla="*/ 2147483646 w 58"/>
              <a:gd name="T5" fmla="*/ 2147483646 h 72"/>
              <a:gd name="T6" fmla="*/ 2147483646 w 58"/>
              <a:gd name="T7" fmla="*/ 2147483646 h 72"/>
              <a:gd name="T8" fmla="*/ 2147483646 w 58"/>
              <a:gd name="T9" fmla="*/ 0 h 72"/>
              <a:gd name="T10" fmla="*/ 0 w 58"/>
              <a:gd name="T11" fmla="*/ 2147483646 h 72"/>
              <a:gd name="T12" fmla="*/ 2147483646 w 58"/>
              <a:gd name="T13" fmla="*/ 2147483646 h 72"/>
              <a:gd name="T14" fmla="*/ 2147483646 w 58"/>
              <a:gd name="T15" fmla="*/ 2147483646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72">
                <a:moveTo>
                  <a:pt x="0" y="33"/>
                </a:moveTo>
                <a:lnTo>
                  <a:pt x="0" y="47"/>
                </a:lnTo>
                <a:lnTo>
                  <a:pt x="58" y="72"/>
                </a:lnTo>
                <a:lnTo>
                  <a:pt x="58" y="1"/>
                </a:lnTo>
                <a:lnTo>
                  <a:pt x="58" y="0"/>
                </a:lnTo>
                <a:lnTo>
                  <a:pt x="0" y="33"/>
                </a:lnTo>
                <a:lnTo>
                  <a:pt x="6" y="29"/>
                </a:lnTo>
                <a:lnTo>
                  <a:pt x="6"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52" name="Line 1513"/>
          <p:cNvSpPr>
            <a:spLocks noChangeShapeType="1"/>
          </p:cNvSpPr>
          <p:nvPr/>
        </p:nvSpPr>
        <p:spPr bwMode="auto">
          <a:xfrm flipV="1">
            <a:off x="5492750" y="2624138"/>
            <a:ext cx="158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3" name="Line 1514"/>
          <p:cNvSpPr>
            <a:spLocks noChangeShapeType="1"/>
          </p:cNvSpPr>
          <p:nvPr/>
        </p:nvSpPr>
        <p:spPr bwMode="auto">
          <a:xfrm>
            <a:off x="5500688" y="2619375"/>
            <a:ext cx="1587"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4" name="Line 1515"/>
          <p:cNvSpPr>
            <a:spLocks noChangeShapeType="1"/>
          </p:cNvSpPr>
          <p:nvPr/>
        </p:nvSpPr>
        <p:spPr bwMode="auto">
          <a:xfrm flipV="1">
            <a:off x="5507038" y="2616200"/>
            <a:ext cx="158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5" name="Line 1516"/>
          <p:cNvSpPr>
            <a:spLocks noChangeShapeType="1"/>
          </p:cNvSpPr>
          <p:nvPr/>
        </p:nvSpPr>
        <p:spPr bwMode="auto">
          <a:xfrm>
            <a:off x="5513388" y="2613025"/>
            <a:ext cx="1587"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6" name="Freeform 1517"/>
          <p:cNvSpPr>
            <a:spLocks/>
          </p:cNvSpPr>
          <p:nvPr/>
        </p:nvSpPr>
        <p:spPr bwMode="auto">
          <a:xfrm>
            <a:off x="5437188" y="2700338"/>
            <a:ext cx="31750" cy="39687"/>
          </a:xfrm>
          <a:custGeom>
            <a:avLst/>
            <a:gdLst>
              <a:gd name="T0" fmla="*/ 2147483646 w 59"/>
              <a:gd name="T1" fmla="*/ 0 h 74"/>
              <a:gd name="T2" fmla="*/ 0 w 59"/>
              <a:gd name="T3" fmla="*/ 2147483646 h 74"/>
              <a:gd name="T4" fmla="*/ 0 w 59"/>
              <a:gd name="T5" fmla="*/ 2147483646 h 74"/>
              <a:gd name="T6" fmla="*/ 2147483646 w 59"/>
              <a:gd name="T7" fmla="*/ 2147483646 h 74"/>
              <a:gd name="T8" fmla="*/ 2147483646 w 59"/>
              <a:gd name="T9" fmla="*/ 0 h 74"/>
              <a:gd name="T10" fmla="*/ 2147483646 w 59"/>
              <a:gd name="T11" fmla="*/ 2147483646 h 74"/>
              <a:gd name="T12" fmla="*/ 2147483646 w 59"/>
              <a:gd name="T13" fmla="*/ 2147483646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4">
                <a:moveTo>
                  <a:pt x="58" y="0"/>
                </a:moveTo>
                <a:lnTo>
                  <a:pt x="0" y="32"/>
                </a:lnTo>
                <a:lnTo>
                  <a:pt x="0" y="49"/>
                </a:lnTo>
                <a:lnTo>
                  <a:pt x="59" y="74"/>
                </a:lnTo>
                <a:lnTo>
                  <a:pt x="58" y="0"/>
                </a:lnTo>
                <a:lnTo>
                  <a:pt x="53" y="3"/>
                </a:lnTo>
                <a:lnTo>
                  <a:pt x="53" y="7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57" name="Line 1518"/>
          <p:cNvSpPr>
            <a:spLocks noChangeShapeType="1"/>
          </p:cNvSpPr>
          <p:nvPr/>
        </p:nvSpPr>
        <p:spPr bwMode="auto">
          <a:xfrm flipV="1">
            <a:off x="5457825" y="2705100"/>
            <a:ext cx="1588"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8" name="Line 1519"/>
          <p:cNvSpPr>
            <a:spLocks noChangeShapeType="1"/>
          </p:cNvSpPr>
          <p:nvPr/>
        </p:nvSpPr>
        <p:spPr bwMode="auto">
          <a:xfrm>
            <a:off x="5451475" y="2709863"/>
            <a:ext cx="158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59" name="Line 1520"/>
          <p:cNvSpPr>
            <a:spLocks noChangeShapeType="1"/>
          </p:cNvSpPr>
          <p:nvPr/>
        </p:nvSpPr>
        <p:spPr bwMode="auto">
          <a:xfrm flipV="1">
            <a:off x="5445125" y="271462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60" name="Line 1521"/>
          <p:cNvSpPr>
            <a:spLocks noChangeShapeType="1"/>
          </p:cNvSpPr>
          <p:nvPr/>
        </p:nvSpPr>
        <p:spPr bwMode="auto">
          <a:xfrm>
            <a:off x="5437188" y="2717800"/>
            <a:ext cx="1587"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61" name="Freeform 1522"/>
          <p:cNvSpPr>
            <a:spLocks/>
          </p:cNvSpPr>
          <p:nvPr/>
        </p:nvSpPr>
        <p:spPr bwMode="auto">
          <a:xfrm>
            <a:off x="6343650" y="2697163"/>
            <a:ext cx="85725" cy="7937"/>
          </a:xfrm>
          <a:custGeom>
            <a:avLst/>
            <a:gdLst>
              <a:gd name="T0" fmla="*/ 2147483646 w 161"/>
              <a:gd name="T1" fmla="*/ 2147483646 h 17"/>
              <a:gd name="T2" fmla="*/ 2147483646 w 161"/>
              <a:gd name="T3" fmla="*/ 2147483646 h 17"/>
              <a:gd name="T4" fmla="*/ 2147483646 w 161"/>
              <a:gd name="T5" fmla="*/ 2147483646 h 17"/>
              <a:gd name="T6" fmla="*/ 2147483646 w 161"/>
              <a:gd name="T7" fmla="*/ 2147483646 h 17"/>
              <a:gd name="T8" fmla="*/ 2147483646 w 161"/>
              <a:gd name="T9" fmla="*/ 2147483646 h 17"/>
              <a:gd name="T10" fmla="*/ 2147483646 w 161"/>
              <a:gd name="T11" fmla="*/ 2147483646 h 17"/>
              <a:gd name="T12" fmla="*/ 2147483646 w 161"/>
              <a:gd name="T13" fmla="*/ 2147483646 h 17"/>
              <a:gd name="T14" fmla="*/ 2147483646 w 161"/>
              <a:gd name="T15" fmla="*/ 2147483646 h 17"/>
              <a:gd name="T16" fmla="*/ 2147483646 w 161"/>
              <a:gd name="T17" fmla="*/ 0 h 17"/>
              <a:gd name="T18" fmla="*/ 2147483646 w 161"/>
              <a:gd name="T19" fmla="*/ 2147483646 h 17"/>
              <a:gd name="T20" fmla="*/ 2147483646 w 161"/>
              <a:gd name="T21" fmla="*/ 2147483646 h 17"/>
              <a:gd name="T22" fmla="*/ 2147483646 w 161"/>
              <a:gd name="T23" fmla="*/ 2147483646 h 17"/>
              <a:gd name="T24" fmla="*/ 2147483646 w 161"/>
              <a:gd name="T25" fmla="*/ 2147483646 h 17"/>
              <a:gd name="T26" fmla="*/ 2147483646 w 161"/>
              <a:gd name="T27" fmla="*/ 2147483646 h 17"/>
              <a:gd name="T28" fmla="*/ 2147483646 w 161"/>
              <a:gd name="T29" fmla="*/ 2147483646 h 17"/>
              <a:gd name="T30" fmla="*/ 2147483646 w 161"/>
              <a:gd name="T31" fmla="*/ 2147483646 h 17"/>
              <a:gd name="T32" fmla="*/ 2147483646 w 161"/>
              <a:gd name="T33" fmla="*/ 2147483646 h 17"/>
              <a:gd name="T34" fmla="*/ 2147483646 w 161"/>
              <a:gd name="T35" fmla="*/ 2147483646 h 17"/>
              <a:gd name="T36" fmla="*/ 2147483646 w 161"/>
              <a:gd name="T37" fmla="*/ 2147483646 h 17"/>
              <a:gd name="T38" fmla="*/ 2147483646 w 161"/>
              <a:gd name="T39" fmla="*/ 2147483646 h 17"/>
              <a:gd name="T40" fmla="*/ 2147483646 w 161"/>
              <a:gd name="T41" fmla="*/ 2147483646 h 17"/>
              <a:gd name="T42" fmla="*/ 2147483646 w 161"/>
              <a:gd name="T43" fmla="*/ 2147483646 h 17"/>
              <a:gd name="T44" fmla="*/ 2147483646 w 161"/>
              <a:gd name="T45" fmla="*/ 0 h 17"/>
              <a:gd name="T46" fmla="*/ 2147483646 w 161"/>
              <a:gd name="T47" fmla="*/ 0 h 17"/>
              <a:gd name="T48" fmla="*/ 0 w 161"/>
              <a:gd name="T49" fmla="*/ 2147483646 h 17"/>
              <a:gd name="T50" fmla="*/ 2147483646 w 161"/>
              <a:gd name="T51" fmla="*/ 2147483646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17">
                <a:moveTo>
                  <a:pt x="4" y="8"/>
                </a:moveTo>
                <a:lnTo>
                  <a:pt x="24" y="14"/>
                </a:lnTo>
                <a:lnTo>
                  <a:pt x="48" y="16"/>
                </a:lnTo>
                <a:lnTo>
                  <a:pt x="81" y="17"/>
                </a:lnTo>
                <a:lnTo>
                  <a:pt x="115" y="16"/>
                </a:lnTo>
                <a:lnTo>
                  <a:pt x="139" y="14"/>
                </a:lnTo>
                <a:lnTo>
                  <a:pt x="158" y="8"/>
                </a:lnTo>
                <a:lnTo>
                  <a:pt x="161" y="4"/>
                </a:lnTo>
                <a:lnTo>
                  <a:pt x="158" y="0"/>
                </a:lnTo>
                <a:lnTo>
                  <a:pt x="158" y="2"/>
                </a:lnTo>
                <a:lnTo>
                  <a:pt x="158" y="3"/>
                </a:lnTo>
                <a:lnTo>
                  <a:pt x="155" y="4"/>
                </a:lnTo>
                <a:lnTo>
                  <a:pt x="154" y="5"/>
                </a:lnTo>
                <a:lnTo>
                  <a:pt x="136" y="10"/>
                </a:lnTo>
                <a:lnTo>
                  <a:pt x="113" y="12"/>
                </a:lnTo>
                <a:lnTo>
                  <a:pt x="81" y="14"/>
                </a:lnTo>
                <a:lnTo>
                  <a:pt x="50" y="12"/>
                </a:lnTo>
                <a:lnTo>
                  <a:pt x="28" y="10"/>
                </a:lnTo>
                <a:lnTo>
                  <a:pt x="6" y="5"/>
                </a:lnTo>
                <a:lnTo>
                  <a:pt x="5" y="4"/>
                </a:lnTo>
                <a:lnTo>
                  <a:pt x="5" y="3"/>
                </a:lnTo>
                <a:lnTo>
                  <a:pt x="5" y="2"/>
                </a:lnTo>
                <a:lnTo>
                  <a:pt x="5" y="0"/>
                </a:lnTo>
                <a:lnTo>
                  <a:pt x="4" y="0"/>
                </a:lnTo>
                <a:lnTo>
                  <a:pt x="0" y="4"/>
                </a:lnTo>
                <a:lnTo>
                  <a:pt x="4"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2" name="Freeform 1523"/>
          <p:cNvSpPr>
            <a:spLocks/>
          </p:cNvSpPr>
          <p:nvPr/>
        </p:nvSpPr>
        <p:spPr bwMode="auto">
          <a:xfrm>
            <a:off x="6559550" y="2697163"/>
            <a:ext cx="85725" cy="7937"/>
          </a:xfrm>
          <a:custGeom>
            <a:avLst/>
            <a:gdLst>
              <a:gd name="T0" fmla="*/ 2147483646 w 161"/>
              <a:gd name="T1" fmla="*/ 2147483646 h 17"/>
              <a:gd name="T2" fmla="*/ 2147483646 w 161"/>
              <a:gd name="T3" fmla="*/ 2147483646 h 17"/>
              <a:gd name="T4" fmla="*/ 2147483646 w 161"/>
              <a:gd name="T5" fmla="*/ 2147483646 h 17"/>
              <a:gd name="T6" fmla="*/ 2147483646 w 161"/>
              <a:gd name="T7" fmla="*/ 2147483646 h 17"/>
              <a:gd name="T8" fmla="*/ 2147483646 w 161"/>
              <a:gd name="T9" fmla="*/ 2147483646 h 17"/>
              <a:gd name="T10" fmla="*/ 2147483646 w 161"/>
              <a:gd name="T11" fmla="*/ 2147483646 h 17"/>
              <a:gd name="T12" fmla="*/ 2147483646 w 161"/>
              <a:gd name="T13" fmla="*/ 2147483646 h 17"/>
              <a:gd name="T14" fmla="*/ 2147483646 w 161"/>
              <a:gd name="T15" fmla="*/ 2147483646 h 17"/>
              <a:gd name="T16" fmla="*/ 2147483646 w 161"/>
              <a:gd name="T17" fmla="*/ 0 h 17"/>
              <a:gd name="T18" fmla="*/ 2147483646 w 161"/>
              <a:gd name="T19" fmla="*/ 0 h 17"/>
              <a:gd name="T20" fmla="*/ 2147483646 w 161"/>
              <a:gd name="T21" fmla="*/ 2147483646 h 17"/>
              <a:gd name="T22" fmla="*/ 2147483646 w 161"/>
              <a:gd name="T23" fmla="*/ 2147483646 h 17"/>
              <a:gd name="T24" fmla="*/ 2147483646 w 161"/>
              <a:gd name="T25" fmla="*/ 2147483646 h 17"/>
              <a:gd name="T26" fmla="*/ 2147483646 w 161"/>
              <a:gd name="T27" fmla="*/ 2147483646 h 17"/>
              <a:gd name="T28" fmla="*/ 2147483646 w 161"/>
              <a:gd name="T29" fmla="*/ 2147483646 h 17"/>
              <a:gd name="T30" fmla="*/ 2147483646 w 161"/>
              <a:gd name="T31" fmla="*/ 2147483646 h 17"/>
              <a:gd name="T32" fmla="*/ 2147483646 w 161"/>
              <a:gd name="T33" fmla="*/ 2147483646 h 17"/>
              <a:gd name="T34" fmla="*/ 2147483646 w 161"/>
              <a:gd name="T35" fmla="*/ 2147483646 h 17"/>
              <a:gd name="T36" fmla="*/ 2147483646 w 161"/>
              <a:gd name="T37" fmla="*/ 2147483646 h 17"/>
              <a:gd name="T38" fmla="*/ 2147483646 w 161"/>
              <a:gd name="T39" fmla="*/ 2147483646 h 17"/>
              <a:gd name="T40" fmla="*/ 2147483646 w 161"/>
              <a:gd name="T41" fmla="*/ 2147483646 h 17"/>
              <a:gd name="T42" fmla="*/ 2147483646 w 161"/>
              <a:gd name="T43" fmla="*/ 2147483646 h 17"/>
              <a:gd name="T44" fmla="*/ 2147483646 w 161"/>
              <a:gd name="T45" fmla="*/ 2147483646 h 17"/>
              <a:gd name="T46" fmla="*/ 2147483646 w 161"/>
              <a:gd name="T47" fmla="*/ 0 h 17"/>
              <a:gd name="T48" fmla="*/ 0 w 161"/>
              <a:gd name="T49" fmla="*/ 2147483646 h 17"/>
              <a:gd name="T50" fmla="*/ 2147483646 w 161"/>
              <a:gd name="T51" fmla="*/ 2147483646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17">
                <a:moveTo>
                  <a:pt x="3" y="8"/>
                </a:moveTo>
                <a:lnTo>
                  <a:pt x="23" y="14"/>
                </a:lnTo>
                <a:lnTo>
                  <a:pt x="47" y="16"/>
                </a:lnTo>
                <a:lnTo>
                  <a:pt x="80" y="17"/>
                </a:lnTo>
                <a:lnTo>
                  <a:pt x="113" y="16"/>
                </a:lnTo>
                <a:lnTo>
                  <a:pt x="137" y="14"/>
                </a:lnTo>
                <a:lnTo>
                  <a:pt x="158" y="8"/>
                </a:lnTo>
                <a:lnTo>
                  <a:pt x="161" y="4"/>
                </a:lnTo>
                <a:lnTo>
                  <a:pt x="158" y="0"/>
                </a:lnTo>
                <a:lnTo>
                  <a:pt x="155" y="0"/>
                </a:lnTo>
                <a:lnTo>
                  <a:pt x="155" y="2"/>
                </a:lnTo>
                <a:lnTo>
                  <a:pt x="155" y="3"/>
                </a:lnTo>
                <a:lnTo>
                  <a:pt x="155" y="4"/>
                </a:lnTo>
                <a:lnTo>
                  <a:pt x="154" y="5"/>
                </a:lnTo>
                <a:lnTo>
                  <a:pt x="133" y="10"/>
                </a:lnTo>
                <a:lnTo>
                  <a:pt x="110" y="12"/>
                </a:lnTo>
                <a:lnTo>
                  <a:pt x="80" y="14"/>
                </a:lnTo>
                <a:lnTo>
                  <a:pt x="48" y="12"/>
                </a:lnTo>
                <a:lnTo>
                  <a:pt x="26" y="10"/>
                </a:lnTo>
                <a:lnTo>
                  <a:pt x="6" y="5"/>
                </a:lnTo>
                <a:lnTo>
                  <a:pt x="4" y="4"/>
                </a:lnTo>
                <a:lnTo>
                  <a:pt x="3" y="3"/>
                </a:lnTo>
                <a:lnTo>
                  <a:pt x="3" y="2"/>
                </a:lnTo>
                <a:lnTo>
                  <a:pt x="3" y="0"/>
                </a:lnTo>
                <a:lnTo>
                  <a:pt x="0" y="4"/>
                </a:lnTo>
                <a:lnTo>
                  <a:pt x="3"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3" name="Freeform 1524"/>
          <p:cNvSpPr>
            <a:spLocks/>
          </p:cNvSpPr>
          <p:nvPr/>
        </p:nvSpPr>
        <p:spPr bwMode="auto">
          <a:xfrm>
            <a:off x="6578600" y="2498725"/>
            <a:ext cx="46038" cy="1588"/>
          </a:xfrm>
          <a:custGeom>
            <a:avLst/>
            <a:gdLst>
              <a:gd name="T0" fmla="*/ 0 w 87"/>
              <a:gd name="T1" fmla="*/ 2147483646 h 3"/>
              <a:gd name="T2" fmla="*/ 0 w 87"/>
              <a:gd name="T3" fmla="*/ 2147483646 h 3"/>
              <a:gd name="T4" fmla="*/ 2147483646 w 87"/>
              <a:gd name="T5" fmla="*/ 0 h 3"/>
              <a:gd name="T6" fmla="*/ 2147483646 w 87"/>
              <a:gd name="T7" fmla="*/ 0 h 3"/>
              <a:gd name="T8" fmla="*/ 2147483646 w 87"/>
              <a:gd name="T9" fmla="*/ 0 h 3"/>
              <a:gd name="T10" fmla="*/ 2147483646 w 87"/>
              <a:gd name="T11" fmla="*/ 0 h 3"/>
              <a:gd name="T12" fmla="*/ 2147483646 w 87"/>
              <a:gd name="T13" fmla="*/ 0 h 3"/>
              <a:gd name="T14" fmla="*/ 2147483646 w 87"/>
              <a:gd name="T15" fmla="*/ 2147483646 h 3"/>
              <a:gd name="T16" fmla="*/ 2147483646 w 87"/>
              <a:gd name="T17" fmla="*/ 2147483646 h 3"/>
              <a:gd name="T18" fmla="*/ 2147483646 w 87"/>
              <a:gd name="T19" fmla="*/ 2147483646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3">
                <a:moveTo>
                  <a:pt x="0" y="3"/>
                </a:moveTo>
                <a:lnTo>
                  <a:pt x="0" y="1"/>
                </a:lnTo>
                <a:lnTo>
                  <a:pt x="13" y="0"/>
                </a:lnTo>
                <a:lnTo>
                  <a:pt x="26" y="0"/>
                </a:lnTo>
                <a:lnTo>
                  <a:pt x="43" y="0"/>
                </a:lnTo>
                <a:lnTo>
                  <a:pt x="61" y="0"/>
                </a:lnTo>
                <a:lnTo>
                  <a:pt x="73" y="0"/>
                </a:lnTo>
                <a:lnTo>
                  <a:pt x="85" y="1"/>
                </a:lnTo>
                <a:lnTo>
                  <a:pt x="87" y="3"/>
                </a:lnTo>
                <a:lnTo>
                  <a:pt x="8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4" name="Freeform 1525"/>
          <p:cNvSpPr>
            <a:spLocks/>
          </p:cNvSpPr>
          <p:nvPr/>
        </p:nvSpPr>
        <p:spPr bwMode="auto">
          <a:xfrm>
            <a:off x="6559550" y="2443163"/>
            <a:ext cx="19050" cy="39687"/>
          </a:xfrm>
          <a:custGeom>
            <a:avLst/>
            <a:gdLst>
              <a:gd name="T0" fmla="*/ 2147483646 w 37"/>
              <a:gd name="T1" fmla="*/ 2147483646 h 75"/>
              <a:gd name="T2" fmla="*/ 2147483646 w 37"/>
              <a:gd name="T3" fmla="*/ 2147483646 h 75"/>
              <a:gd name="T4" fmla="*/ 2147483646 w 37"/>
              <a:gd name="T5" fmla="*/ 2147483646 h 75"/>
              <a:gd name="T6" fmla="*/ 2147483646 w 37"/>
              <a:gd name="T7" fmla="*/ 2147483646 h 75"/>
              <a:gd name="T8" fmla="*/ 0 w 37"/>
              <a:gd name="T9" fmla="*/ 2147483646 h 75"/>
              <a:gd name="T10" fmla="*/ 2147483646 w 37"/>
              <a:gd name="T11" fmla="*/ 2147483646 h 75"/>
              <a:gd name="T12" fmla="*/ 2147483646 w 37"/>
              <a:gd name="T13" fmla="*/ 2147483646 h 75"/>
              <a:gd name="T14" fmla="*/ 2147483646 w 37"/>
              <a:gd name="T15" fmla="*/ 2147483646 h 75"/>
              <a:gd name="T16" fmla="*/ 2147483646 w 37"/>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75">
                <a:moveTo>
                  <a:pt x="37" y="75"/>
                </a:moveTo>
                <a:lnTo>
                  <a:pt x="23" y="72"/>
                </a:lnTo>
                <a:lnTo>
                  <a:pt x="12" y="62"/>
                </a:lnTo>
                <a:lnTo>
                  <a:pt x="3" y="50"/>
                </a:lnTo>
                <a:lnTo>
                  <a:pt x="0" y="35"/>
                </a:lnTo>
                <a:lnTo>
                  <a:pt x="2" y="21"/>
                </a:lnTo>
                <a:lnTo>
                  <a:pt x="7" y="8"/>
                </a:lnTo>
                <a:lnTo>
                  <a:pt x="17" y="2"/>
                </a:lnTo>
                <a:lnTo>
                  <a:pt x="1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5" name="Freeform 1526"/>
          <p:cNvSpPr>
            <a:spLocks/>
          </p:cNvSpPr>
          <p:nvPr/>
        </p:nvSpPr>
        <p:spPr bwMode="auto">
          <a:xfrm>
            <a:off x="6367463" y="2451100"/>
            <a:ext cx="38100" cy="20638"/>
          </a:xfrm>
          <a:custGeom>
            <a:avLst/>
            <a:gdLst>
              <a:gd name="T0" fmla="*/ 2147483646 w 71"/>
              <a:gd name="T1" fmla="*/ 0 h 38"/>
              <a:gd name="T2" fmla="*/ 2147483646 w 71"/>
              <a:gd name="T3" fmla="*/ 0 h 38"/>
              <a:gd name="T4" fmla="*/ 2147483646 w 71"/>
              <a:gd name="T5" fmla="*/ 0 h 38"/>
              <a:gd name="T6" fmla="*/ 0 w 71"/>
              <a:gd name="T7" fmla="*/ 2147483646 h 38"/>
              <a:gd name="T8" fmla="*/ 2147483646 w 71"/>
              <a:gd name="T9" fmla="*/ 2147483646 h 38"/>
              <a:gd name="T10" fmla="*/ 2147483646 w 71"/>
              <a:gd name="T11" fmla="*/ 2147483646 h 38"/>
              <a:gd name="T12" fmla="*/ 0 w 71"/>
              <a:gd name="T13" fmla="*/ 2147483646 h 38"/>
              <a:gd name="T14" fmla="*/ 2147483646 w 71"/>
              <a:gd name="T15" fmla="*/ 2147483646 h 38"/>
              <a:gd name="T16" fmla="*/ 2147483646 w 71"/>
              <a:gd name="T17" fmla="*/ 2147483646 h 38"/>
              <a:gd name="T18" fmla="*/ 2147483646 w 71"/>
              <a:gd name="T19" fmla="*/ 2147483646 h 38"/>
              <a:gd name="T20" fmla="*/ 2147483646 w 71"/>
              <a:gd name="T21" fmla="*/ 2147483646 h 38"/>
              <a:gd name="T22" fmla="*/ 2147483646 w 71"/>
              <a:gd name="T23" fmla="*/ 2147483646 h 38"/>
              <a:gd name="T24" fmla="*/ 2147483646 w 71"/>
              <a:gd name="T25" fmla="*/ 2147483646 h 38"/>
              <a:gd name="T26" fmla="*/ 2147483646 w 71"/>
              <a:gd name="T27" fmla="*/ 2147483646 h 38"/>
              <a:gd name="T28" fmla="*/ 2147483646 w 71"/>
              <a:gd name="T29" fmla="*/ 2147483646 h 38"/>
              <a:gd name="T30" fmla="*/ 2147483646 w 71"/>
              <a:gd name="T31" fmla="*/ 2147483646 h 38"/>
              <a:gd name="T32" fmla="*/ 2147483646 w 71"/>
              <a:gd name="T33" fmla="*/ 2147483646 h 38"/>
              <a:gd name="T34" fmla="*/ 2147483646 w 71"/>
              <a:gd name="T35" fmla="*/ 2147483646 h 38"/>
              <a:gd name="T36" fmla="*/ 0 w 71"/>
              <a:gd name="T37" fmla="*/ 2147483646 h 38"/>
              <a:gd name="T38" fmla="*/ 2147483646 w 71"/>
              <a:gd name="T39" fmla="*/ 2147483646 h 38"/>
              <a:gd name="T40" fmla="*/ 2147483646 w 71"/>
              <a:gd name="T41" fmla="*/ 2147483646 h 38"/>
              <a:gd name="T42" fmla="*/ 0 w 71"/>
              <a:gd name="T43" fmla="*/ 2147483646 h 38"/>
              <a:gd name="T44" fmla="*/ 2147483646 w 71"/>
              <a:gd name="T45" fmla="*/ 2147483646 h 38"/>
              <a:gd name="T46" fmla="*/ 2147483646 w 71"/>
              <a:gd name="T47" fmla="*/ 2147483646 h 38"/>
              <a:gd name="T48" fmla="*/ 0 w 71"/>
              <a:gd name="T49" fmla="*/ 2147483646 h 38"/>
              <a:gd name="T50" fmla="*/ 2147483646 w 71"/>
              <a:gd name="T51" fmla="*/ 2147483646 h 38"/>
              <a:gd name="T52" fmla="*/ 2147483646 w 71"/>
              <a:gd name="T53" fmla="*/ 2147483646 h 38"/>
              <a:gd name="T54" fmla="*/ 2147483646 w 71"/>
              <a:gd name="T55" fmla="*/ 2147483646 h 38"/>
              <a:gd name="T56" fmla="*/ 2147483646 w 71"/>
              <a:gd name="T57" fmla="*/ 2147483646 h 38"/>
              <a:gd name="T58" fmla="*/ 2147483646 w 71"/>
              <a:gd name="T59" fmla="*/ 2147483646 h 38"/>
              <a:gd name="T60" fmla="*/ 2147483646 w 71"/>
              <a:gd name="T61" fmla="*/ 2147483646 h 38"/>
              <a:gd name="T62" fmla="*/ 2147483646 w 71"/>
              <a:gd name="T63" fmla="*/ 2147483646 h 38"/>
              <a:gd name="T64" fmla="*/ 2147483646 w 71"/>
              <a:gd name="T65" fmla="*/ 2147483646 h 38"/>
              <a:gd name="T66" fmla="*/ 2147483646 w 71"/>
              <a:gd name="T67" fmla="*/ 2147483646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1" h="38">
                <a:moveTo>
                  <a:pt x="71" y="3"/>
                </a:moveTo>
                <a:lnTo>
                  <a:pt x="62" y="0"/>
                </a:lnTo>
                <a:lnTo>
                  <a:pt x="50" y="0"/>
                </a:lnTo>
                <a:lnTo>
                  <a:pt x="36" y="0"/>
                </a:lnTo>
                <a:lnTo>
                  <a:pt x="20" y="0"/>
                </a:lnTo>
                <a:lnTo>
                  <a:pt x="12" y="0"/>
                </a:lnTo>
                <a:lnTo>
                  <a:pt x="2" y="3"/>
                </a:lnTo>
                <a:lnTo>
                  <a:pt x="0" y="3"/>
                </a:lnTo>
                <a:lnTo>
                  <a:pt x="0" y="4"/>
                </a:lnTo>
                <a:lnTo>
                  <a:pt x="2" y="4"/>
                </a:lnTo>
                <a:lnTo>
                  <a:pt x="3" y="4"/>
                </a:lnTo>
                <a:lnTo>
                  <a:pt x="2" y="13"/>
                </a:lnTo>
                <a:lnTo>
                  <a:pt x="0" y="13"/>
                </a:lnTo>
                <a:lnTo>
                  <a:pt x="0" y="15"/>
                </a:lnTo>
                <a:lnTo>
                  <a:pt x="2" y="15"/>
                </a:lnTo>
                <a:lnTo>
                  <a:pt x="3" y="16"/>
                </a:lnTo>
                <a:lnTo>
                  <a:pt x="2" y="13"/>
                </a:lnTo>
                <a:lnTo>
                  <a:pt x="12" y="12"/>
                </a:lnTo>
                <a:lnTo>
                  <a:pt x="20" y="11"/>
                </a:lnTo>
                <a:lnTo>
                  <a:pt x="36" y="11"/>
                </a:lnTo>
                <a:lnTo>
                  <a:pt x="50" y="11"/>
                </a:lnTo>
                <a:lnTo>
                  <a:pt x="62" y="12"/>
                </a:lnTo>
                <a:lnTo>
                  <a:pt x="71" y="13"/>
                </a:lnTo>
                <a:lnTo>
                  <a:pt x="71" y="15"/>
                </a:lnTo>
                <a:lnTo>
                  <a:pt x="70" y="16"/>
                </a:lnTo>
                <a:lnTo>
                  <a:pt x="71" y="18"/>
                </a:lnTo>
                <a:lnTo>
                  <a:pt x="66" y="17"/>
                </a:lnTo>
                <a:lnTo>
                  <a:pt x="71" y="18"/>
                </a:lnTo>
                <a:lnTo>
                  <a:pt x="71" y="20"/>
                </a:lnTo>
                <a:lnTo>
                  <a:pt x="70" y="22"/>
                </a:lnTo>
                <a:lnTo>
                  <a:pt x="71" y="25"/>
                </a:lnTo>
                <a:lnTo>
                  <a:pt x="62" y="24"/>
                </a:lnTo>
                <a:lnTo>
                  <a:pt x="50" y="22"/>
                </a:lnTo>
                <a:lnTo>
                  <a:pt x="36" y="22"/>
                </a:lnTo>
                <a:lnTo>
                  <a:pt x="20" y="22"/>
                </a:lnTo>
                <a:lnTo>
                  <a:pt x="12" y="24"/>
                </a:lnTo>
                <a:lnTo>
                  <a:pt x="2" y="25"/>
                </a:lnTo>
                <a:lnTo>
                  <a:pt x="0" y="25"/>
                </a:lnTo>
                <a:lnTo>
                  <a:pt x="0" y="26"/>
                </a:lnTo>
                <a:lnTo>
                  <a:pt x="2" y="26"/>
                </a:lnTo>
                <a:lnTo>
                  <a:pt x="3" y="28"/>
                </a:lnTo>
                <a:lnTo>
                  <a:pt x="3" y="30"/>
                </a:lnTo>
                <a:lnTo>
                  <a:pt x="2" y="30"/>
                </a:lnTo>
                <a:lnTo>
                  <a:pt x="0" y="30"/>
                </a:lnTo>
                <a:lnTo>
                  <a:pt x="0" y="32"/>
                </a:lnTo>
                <a:lnTo>
                  <a:pt x="2" y="32"/>
                </a:lnTo>
                <a:lnTo>
                  <a:pt x="3" y="33"/>
                </a:lnTo>
                <a:lnTo>
                  <a:pt x="2" y="36"/>
                </a:lnTo>
                <a:lnTo>
                  <a:pt x="0" y="36"/>
                </a:lnTo>
                <a:lnTo>
                  <a:pt x="0" y="37"/>
                </a:lnTo>
                <a:lnTo>
                  <a:pt x="2" y="37"/>
                </a:lnTo>
                <a:lnTo>
                  <a:pt x="3" y="38"/>
                </a:lnTo>
                <a:lnTo>
                  <a:pt x="2" y="36"/>
                </a:lnTo>
                <a:lnTo>
                  <a:pt x="12" y="35"/>
                </a:lnTo>
                <a:lnTo>
                  <a:pt x="20" y="33"/>
                </a:lnTo>
                <a:lnTo>
                  <a:pt x="36" y="33"/>
                </a:lnTo>
                <a:lnTo>
                  <a:pt x="50" y="33"/>
                </a:lnTo>
                <a:lnTo>
                  <a:pt x="62" y="35"/>
                </a:lnTo>
                <a:lnTo>
                  <a:pt x="71" y="36"/>
                </a:lnTo>
                <a:lnTo>
                  <a:pt x="71" y="37"/>
                </a:lnTo>
                <a:lnTo>
                  <a:pt x="70" y="38"/>
                </a:lnTo>
                <a:lnTo>
                  <a:pt x="70" y="33"/>
                </a:lnTo>
                <a:lnTo>
                  <a:pt x="71" y="32"/>
                </a:lnTo>
                <a:lnTo>
                  <a:pt x="71" y="30"/>
                </a:lnTo>
                <a:lnTo>
                  <a:pt x="66" y="29"/>
                </a:lnTo>
                <a:lnTo>
                  <a:pt x="70" y="28"/>
                </a:lnTo>
                <a:lnTo>
                  <a:pt x="71" y="26"/>
                </a:lnTo>
                <a:lnTo>
                  <a:pt x="71"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6" name="Freeform 1527"/>
          <p:cNvSpPr>
            <a:spLocks/>
          </p:cNvSpPr>
          <p:nvPr/>
        </p:nvSpPr>
        <p:spPr bwMode="auto">
          <a:xfrm>
            <a:off x="6402388" y="2452688"/>
            <a:ext cx="3175" cy="4762"/>
          </a:xfrm>
          <a:custGeom>
            <a:avLst/>
            <a:gdLst>
              <a:gd name="T0" fmla="*/ 2147483646 w 5"/>
              <a:gd name="T1" fmla="*/ 2147483646 h 7"/>
              <a:gd name="T2" fmla="*/ 2147483646 w 5"/>
              <a:gd name="T3" fmla="*/ 2147483646 h 7"/>
              <a:gd name="T4" fmla="*/ 0 w 5"/>
              <a:gd name="T5" fmla="*/ 2147483646 h 7"/>
              <a:gd name="T6" fmla="*/ 2147483646 w 5"/>
              <a:gd name="T7" fmla="*/ 2147483646 h 7"/>
              <a:gd name="T8" fmla="*/ 2147483646 w 5"/>
              <a:gd name="T9" fmla="*/ 2147483646 h 7"/>
              <a:gd name="T10" fmla="*/ 2147483646 w 5"/>
              <a:gd name="T11" fmla="*/ 0 h 7"/>
              <a:gd name="T12" fmla="*/ 2147483646 w 5"/>
              <a:gd name="T13" fmla="*/ 2147483646 h 7"/>
              <a:gd name="T14" fmla="*/ 2147483646 w 5"/>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7">
                <a:moveTo>
                  <a:pt x="5" y="7"/>
                </a:moveTo>
                <a:lnTo>
                  <a:pt x="5" y="5"/>
                </a:lnTo>
                <a:lnTo>
                  <a:pt x="0" y="3"/>
                </a:lnTo>
                <a:lnTo>
                  <a:pt x="4" y="1"/>
                </a:lnTo>
                <a:lnTo>
                  <a:pt x="5" y="1"/>
                </a:lnTo>
                <a:lnTo>
                  <a:pt x="5" y="0"/>
                </a:lnTo>
                <a:lnTo>
                  <a:pt x="5" y="7"/>
                </a:lnTo>
                <a:lnTo>
                  <a:pt x="4"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7" name="Freeform 1528"/>
          <p:cNvSpPr>
            <a:spLocks/>
          </p:cNvSpPr>
          <p:nvPr/>
        </p:nvSpPr>
        <p:spPr bwMode="auto">
          <a:xfrm>
            <a:off x="6373813" y="2443163"/>
            <a:ext cx="22225" cy="6350"/>
          </a:xfrm>
          <a:custGeom>
            <a:avLst/>
            <a:gdLst>
              <a:gd name="T0" fmla="*/ 2147483646 w 43"/>
              <a:gd name="T1" fmla="*/ 2147483646 h 12"/>
              <a:gd name="T2" fmla="*/ 2147483646 w 43"/>
              <a:gd name="T3" fmla="*/ 2147483646 h 12"/>
              <a:gd name="T4" fmla="*/ 2147483646 w 43"/>
              <a:gd name="T5" fmla="*/ 2147483646 h 12"/>
              <a:gd name="T6" fmla="*/ 2147483646 w 43"/>
              <a:gd name="T7" fmla="*/ 2147483646 h 12"/>
              <a:gd name="T8" fmla="*/ 2147483646 w 43"/>
              <a:gd name="T9" fmla="*/ 2147483646 h 12"/>
              <a:gd name="T10" fmla="*/ 2147483646 w 43"/>
              <a:gd name="T11" fmla="*/ 2147483646 h 12"/>
              <a:gd name="T12" fmla="*/ 2147483646 w 43"/>
              <a:gd name="T13" fmla="*/ 2147483646 h 12"/>
              <a:gd name="T14" fmla="*/ 2147483646 w 43"/>
              <a:gd name="T15" fmla="*/ 2147483646 h 12"/>
              <a:gd name="T16" fmla="*/ 0 w 43"/>
              <a:gd name="T17" fmla="*/ 2147483646 h 12"/>
              <a:gd name="T18" fmla="*/ 2147483646 w 43"/>
              <a:gd name="T19" fmla="*/ 2147483646 h 12"/>
              <a:gd name="T20" fmla="*/ 2147483646 w 43"/>
              <a:gd name="T21" fmla="*/ 2147483646 h 12"/>
              <a:gd name="T22" fmla="*/ 2147483646 w 43"/>
              <a:gd name="T23" fmla="*/ 0 h 12"/>
              <a:gd name="T24" fmla="*/ 2147483646 w 43"/>
              <a:gd name="T25" fmla="*/ 2147483646 h 12"/>
              <a:gd name="T26" fmla="*/ 2147483646 w 43"/>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12">
                <a:moveTo>
                  <a:pt x="43" y="12"/>
                </a:moveTo>
                <a:lnTo>
                  <a:pt x="41" y="8"/>
                </a:lnTo>
                <a:lnTo>
                  <a:pt x="36" y="7"/>
                </a:lnTo>
                <a:lnTo>
                  <a:pt x="30" y="6"/>
                </a:lnTo>
                <a:lnTo>
                  <a:pt x="21" y="6"/>
                </a:lnTo>
                <a:lnTo>
                  <a:pt x="13" y="6"/>
                </a:lnTo>
                <a:lnTo>
                  <a:pt x="6" y="7"/>
                </a:lnTo>
                <a:lnTo>
                  <a:pt x="1" y="8"/>
                </a:lnTo>
                <a:lnTo>
                  <a:pt x="0" y="12"/>
                </a:lnTo>
                <a:lnTo>
                  <a:pt x="2" y="6"/>
                </a:lnTo>
                <a:lnTo>
                  <a:pt x="2" y="1"/>
                </a:lnTo>
                <a:lnTo>
                  <a:pt x="9" y="0"/>
                </a:lnTo>
                <a:lnTo>
                  <a:pt x="18" y="1"/>
                </a:lnTo>
                <a:lnTo>
                  <a:pt x="18"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8" name="Freeform 1529"/>
          <p:cNvSpPr>
            <a:spLocks/>
          </p:cNvSpPr>
          <p:nvPr/>
        </p:nvSpPr>
        <p:spPr bwMode="auto">
          <a:xfrm>
            <a:off x="6375400" y="2430463"/>
            <a:ext cx="33338" cy="14287"/>
          </a:xfrm>
          <a:custGeom>
            <a:avLst/>
            <a:gdLst>
              <a:gd name="T0" fmla="*/ 0 w 64"/>
              <a:gd name="T1" fmla="*/ 2147483646 h 26"/>
              <a:gd name="T2" fmla="*/ 0 w 64"/>
              <a:gd name="T3" fmla="*/ 2147483646 h 26"/>
              <a:gd name="T4" fmla="*/ 2147483646 w 64"/>
              <a:gd name="T5" fmla="*/ 2147483646 h 26"/>
              <a:gd name="T6" fmla="*/ 2147483646 w 64"/>
              <a:gd name="T7" fmla="*/ 2147483646 h 26"/>
              <a:gd name="T8" fmla="*/ 2147483646 w 64"/>
              <a:gd name="T9" fmla="*/ 2147483646 h 26"/>
              <a:gd name="T10" fmla="*/ 2147483646 w 64"/>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26">
                <a:moveTo>
                  <a:pt x="0" y="26"/>
                </a:moveTo>
                <a:lnTo>
                  <a:pt x="0" y="23"/>
                </a:lnTo>
                <a:lnTo>
                  <a:pt x="3" y="16"/>
                </a:lnTo>
                <a:lnTo>
                  <a:pt x="6" y="11"/>
                </a:lnTo>
                <a:lnTo>
                  <a:pt x="23" y="7"/>
                </a:lnTo>
                <a:lnTo>
                  <a:pt x="6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69" name="Freeform 1530"/>
          <p:cNvSpPr>
            <a:spLocks/>
          </p:cNvSpPr>
          <p:nvPr/>
        </p:nvSpPr>
        <p:spPr bwMode="auto">
          <a:xfrm>
            <a:off x="6405563" y="2406650"/>
            <a:ext cx="6350" cy="11113"/>
          </a:xfrm>
          <a:custGeom>
            <a:avLst/>
            <a:gdLst>
              <a:gd name="T0" fmla="*/ 2147483646 w 13"/>
              <a:gd name="T1" fmla="*/ 2147483646 h 19"/>
              <a:gd name="T2" fmla="*/ 2147483646 w 13"/>
              <a:gd name="T3" fmla="*/ 2147483646 h 19"/>
              <a:gd name="T4" fmla="*/ 2147483646 w 13"/>
              <a:gd name="T5" fmla="*/ 2147483646 h 19"/>
              <a:gd name="T6" fmla="*/ 2147483646 w 13"/>
              <a:gd name="T7" fmla="*/ 2147483646 h 19"/>
              <a:gd name="T8" fmla="*/ 2147483646 w 13"/>
              <a:gd name="T9" fmla="*/ 2147483646 h 19"/>
              <a:gd name="T10" fmla="*/ 0 w 13"/>
              <a:gd name="T11" fmla="*/ 2147483646 h 19"/>
              <a:gd name="T12" fmla="*/ 0 w 13"/>
              <a:gd name="T13" fmla="*/ 2147483646 h 19"/>
              <a:gd name="T14" fmla="*/ 0 w 13"/>
              <a:gd name="T15" fmla="*/ 2147483646 h 19"/>
              <a:gd name="T16" fmla="*/ 2147483646 w 13"/>
              <a:gd name="T17" fmla="*/ 2147483646 h 19"/>
              <a:gd name="T18" fmla="*/ 2147483646 w 1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9">
                <a:moveTo>
                  <a:pt x="9" y="19"/>
                </a:moveTo>
                <a:lnTo>
                  <a:pt x="13" y="18"/>
                </a:lnTo>
                <a:lnTo>
                  <a:pt x="9" y="19"/>
                </a:lnTo>
                <a:lnTo>
                  <a:pt x="3" y="18"/>
                </a:lnTo>
                <a:lnTo>
                  <a:pt x="2" y="16"/>
                </a:lnTo>
                <a:lnTo>
                  <a:pt x="0" y="13"/>
                </a:lnTo>
                <a:lnTo>
                  <a:pt x="0" y="8"/>
                </a:lnTo>
                <a:lnTo>
                  <a:pt x="0" y="5"/>
                </a:lnTo>
                <a:lnTo>
                  <a:pt x="2" y="3"/>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0" name="Freeform 1531"/>
          <p:cNvSpPr>
            <a:spLocks/>
          </p:cNvSpPr>
          <p:nvPr/>
        </p:nvSpPr>
        <p:spPr bwMode="auto">
          <a:xfrm>
            <a:off x="6391275" y="2408238"/>
            <a:ext cx="11113" cy="12700"/>
          </a:xfrm>
          <a:custGeom>
            <a:avLst/>
            <a:gdLst>
              <a:gd name="T0" fmla="*/ 2147483646 w 22"/>
              <a:gd name="T1" fmla="*/ 2147483646 h 23"/>
              <a:gd name="T2" fmla="*/ 2147483646 w 22"/>
              <a:gd name="T3" fmla="*/ 2147483646 h 23"/>
              <a:gd name="T4" fmla="*/ 2147483646 w 22"/>
              <a:gd name="T5" fmla="*/ 2147483646 h 23"/>
              <a:gd name="T6" fmla="*/ 2147483646 w 22"/>
              <a:gd name="T7" fmla="*/ 2147483646 h 23"/>
              <a:gd name="T8" fmla="*/ 2147483646 w 22"/>
              <a:gd name="T9" fmla="*/ 2147483646 h 23"/>
              <a:gd name="T10" fmla="*/ 2147483646 w 22"/>
              <a:gd name="T11" fmla="*/ 2147483646 h 23"/>
              <a:gd name="T12" fmla="*/ 2147483646 w 22"/>
              <a:gd name="T13" fmla="*/ 2147483646 h 23"/>
              <a:gd name="T14" fmla="*/ 2147483646 w 22"/>
              <a:gd name="T15" fmla="*/ 2147483646 h 23"/>
              <a:gd name="T16" fmla="*/ 2147483646 w 22"/>
              <a:gd name="T17" fmla="*/ 2147483646 h 23"/>
              <a:gd name="T18" fmla="*/ 2147483646 w 22"/>
              <a:gd name="T19" fmla="*/ 2147483646 h 23"/>
              <a:gd name="T20" fmla="*/ 2147483646 w 22"/>
              <a:gd name="T21" fmla="*/ 2147483646 h 23"/>
              <a:gd name="T22" fmla="*/ 0 w 22"/>
              <a:gd name="T23" fmla="*/ 2147483646 h 23"/>
              <a:gd name="T24" fmla="*/ 2147483646 w 22"/>
              <a:gd name="T25" fmla="*/ 2147483646 h 23"/>
              <a:gd name="T26" fmla="*/ 2147483646 w 22"/>
              <a:gd name="T27" fmla="*/ 2147483646 h 23"/>
              <a:gd name="T28" fmla="*/ 2147483646 w 22"/>
              <a:gd name="T29" fmla="*/ 0 h 23"/>
              <a:gd name="T30" fmla="*/ 2147483646 w 22"/>
              <a:gd name="T31" fmla="*/ 0 h 23"/>
              <a:gd name="T32" fmla="*/ 2147483646 w 22"/>
              <a:gd name="T33" fmla="*/ 2147483646 h 23"/>
              <a:gd name="T34" fmla="*/ 2147483646 w 22"/>
              <a:gd name="T35" fmla="*/ 2147483646 h 23"/>
              <a:gd name="T36" fmla="*/ 2147483646 w 22"/>
              <a:gd name="T37" fmla="*/ 2147483646 h 23"/>
              <a:gd name="T38" fmla="*/ 2147483646 w 22"/>
              <a:gd name="T39" fmla="*/ 2147483646 h 23"/>
              <a:gd name="T40" fmla="*/ 2147483646 w 22"/>
              <a:gd name="T41" fmla="*/ 2147483646 h 23"/>
              <a:gd name="T42" fmla="*/ 2147483646 w 22"/>
              <a:gd name="T43" fmla="*/ 2147483646 h 23"/>
              <a:gd name="T44" fmla="*/ 2147483646 w 22"/>
              <a:gd name="T45" fmla="*/ 2147483646 h 23"/>
              <a:gd name="T46" fmla="*/ 2147483646 w 22"/>
              <a:gd name="T47" fmla="*/ 2147483646 h 23"/>
              <a:gd name="T48" fmla="*/ 2147483646 w 22"/>
              <a:gd name="T49" fmla="*/ 2147483646 h 23"/>
              <a:gd name="T50" fmla="*/ 2147483646 w 22"/>
              <a:gd name="T51" fmla="*/ 2147483646 h 23"/>
              <a:gd name="T52" fmla="*/ 2147483646 w 22"/>
              <a:gd name="T53" fmla="*/ 2147483646 h 23"/>
              <a:gd name="T54" fmla="*/ 2147483646 w 22"/>
              <a:gd name="T55" fmla="*/ 2147483646 h 23"/>
              <a:gd name="T56" fmla="*/ 2147483646 w 22"/>
              <a:gd name="T57" fmla="*/ 2147483646 h 23"/>
              <a:gd name="T58" fmla="*/ 2147483646 w 22"/>
              <a:gd name="T59" fmla="*/ 2147483646 h 23"/>
              <a:gd name="T60" fmla="*/ 2147483646 w 22"/>
              <a:gd name="T61" fmla="*/ 2147483646 h 23"/>
              <a:gd name="T62" fmla="*/ 2147483646 w 22"/>
              <a:gd name="T63" fmla="*/ 2147483646 h 23"/>
              <a:gd name="T64" fmla="*/ 2147483646 w 22"/>
              <a:gd name="T65" fmla="*/ 2147483646 h 23"/>
              <a:gd name="T66" fmla="*/ 2147483646 w 22"/>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 h="23">
                <a:moveTo>
                  <a:pt x="17" y="1"/>
                </a:moveTo>
                <a:lnTo>
                  <a:pt x="19" y="5"/>
                </a:lnTo>
                <a:lnTo>
                  <a:pt x="22" y="10"/>
                </a:lnTo>
                <a:lnTo>
                  <a:pt x="22" y="14"/>
                </a:lnTo>
                <a:lnTo>
                  <a:pt x="22" y="17"/>
                </a:lnTo>
                <a:lnTo>
                  <a:pt x="21" y="22"/>
                </a:lnTo>
                <a:lnTo>
                  <a:pt x="17" y="23"/>
                </a:lnTo>
                <a:lnTo>
                  <a:pt x="12" y="23"/>
                </a:lnTo>
                <a:lnTo>
                  <a:pt x="7" y="22"/>
                </a:lnTo>
                <a:lnTo>
                  <a:pt x="4" y="17"/>
                </a:lnTo>
                <a:lnTo>
                  <a:pt x="3" y="14"/>
                </a:lnTo>
                <a:lnTo>
                  <a:pt x="0" y="10"/>
                </a:lnTo>
                <a:lnTo>
                  <a:pt x="3" y="5"/>
                </a:lnTo>
                <a:lnTo>
                  <a:pt x="4" y="1"/>
                </a:lnTo>
                <a:lnTo>
                  <a:pt x="7" y="0"/>
                </a:lnTo>
                <a:lnTo>
                  <a:pt x="12" y="0"/>
                </a:lnTo>
                <a:lnTo>
                  <a:pt x="17" y="1"/>
                </a:lnTo>
                <a:lnTo>
                  <a:pt x="17" y="8"/>
                </a:lnTo>
                <a:lnTo>
                  <a:pt x="13" y="4"/>
                </a:lnTo>
                <a:lnTo>
                  <a:pt x="11" y="2"/>
                </a:lnTo>
                <a:lnTo>
                  <a:pt x="9" y="2"/>
                </a:lnTo>
                <a:lnTo>
                  <a:pt x="7" y="2"/>
                </a:lnTo>
                <a:lnTo>
                  <a:pt x="6" y="5"/>
                </a:lnTo>
                <a:lnTo>
                  <a:pt x="4" y="10"/>
                </a:lnTo>
                <a:lnTo>
                  <a:pt x="6" y="14"/>
                </a:lnTo>
                <a:lnTo>
                  <a:pt x="7" y="16"/>
                </a:lnTo>
                <a:lnTo>
                  <a:pt x="11" y="20"/>
                </a:lnTo>
                <a:lnTo>
                  <a:pt x="12" y="21"/>
                </a:lnTo>
                <a:lnTo>
                  <a:pt x="15" y="21"/>
                </a:lnTo>
                <a:lnTo>
                  <a:pt x="17" y="20"/>
                </a:lnTo>
                <a:lnTo>
                  <a:pt x="19" y="16"/>
                </a:lnTo>
                <a:lnTo>
                  <a:pt x="19" y="14"/>
                </a:lnTo>
                <a:lnTo>
                  <a:pt x="19" y="10"/>
                </a:lnTo>
                <a:lnTo>
                  <a:pt x="17"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1" name="Freeform 1532"/>
          <p:cNvSpPr>
            <a:spLocks/>
          </p:cNvSpPr>
          <p:nvPr/>
        </p:nvSpPr>
        <p:spPr bwMode="auto">
          <a:xfrm>
            <a:off x="6369050" y="2405063"/>
            <a:ext cx="15875" cy="20637"/>
          </a:xfrm>
          <a:custGeom>
            <a:avLst/>
            <a:gdLst>
              <a:gd name="T0" fmla="*/ 2147483646 w 29"/>
              <a:gd name="T1" fmla="*/ 2147483646 h 39"/>
              <a:gd name="T2" fmla="*/ 2147483646 w 29"/>
              <a:gd name="T3" fmla="*/ 2147483646 h 39"/>
              <a:gd name="T4" fmla="*/ 2147483646 w 29"/>
              <a:gd name="T5" fmla="*/ 2147483646 h 39"/>
              <a:gd name="T6" fmla="*/ 2147483646 w 29"/>
              <a:gd name="T7" fmla="*/ 0 h 39"/>
              <a:gd name="T8" fmla="*/ 2147483646 w 29"/>
              <a:gd name="T9" fmla="*/ 2147483646 h 39"/>
              <a:gd name="T10" fmla="*/ 2147483646 w 29"/>
              <a:gd name="T11" fmla="*/ 2147483646 h 39"/>
              <a:gd name="T12" fmla="*/ 2147483646 w 29"/>
              <a:gd name="T13" fmla="*/ 2147483646 h 39"/>
              <a:gd name="T14" fmla="*/ 2147483646 w 29"/>
              <a:gd name="T15" fmla="*/ 2147483646 h 39"/>
              <a:gd name="T16" fmla="*/ 2147483646 w 29"/>
              <a:gd name="T17" fmla="*/ 2147483646 h 39"/>
              <a:gd name="T18" fmla="*/ 2147483646 w 29"/>
              <a:gd name="T19" fmla="*/ 2147483646 h 39"/>
              <a:gd name="T20" fmla="*/ 2147483646 w 29"/>
              <a:gd name="T21" fmla="*/ 2147483646 h 39"/>
              <a:gd name="T22" fmla="*/ 2147483646 w 29"/>
              <a:gd name="T23" fmla="*/ 2147483646 h 39"/>
              <a:gd name="T24" fmla="*/ 2147483646 w 29"/>
              <a:gd name="T25" fmla="*/ 2147483646 h 39"/>
              <a:gd name="T26" fmla="*/ 2147483646 w 29"/>
              <a:gd name="T27" fmla="*/ 2147483646 h 39"/>
              <a:gd name="T28" fmla="*/ 2147483646 w 29"/>
              <a:gd name="T29" fmla="*/ 2147483646 h 39"/>
              <a:gd name="T30" fmla="*/ 2147483646 w 29"/>
              <a:gd name="T31" fmla="*/ 2147483646 h 39"/>
              <a:gd name="T32" fmla="*/ 2147483646 w 29"/>
              <a:gd name="T33" fmla="*/ 2147483646 h 39"/>
              <a:gd name="T34" fmla="*/ 2147483646 w 29"/>
              <a:gd name="T35" fmla="*/ 2147483646 h 39"/>
              <a:gd name="T36" fmla="*/ 2147483646 w 29"/>
              <a:gd name="T37" fmla="*/ 2147483646 h 39"/>
              <a:gd name="T38" fmla="*/ 2147483646 w 29"/>
              <a:gd name="T39" fmla="*/ 2147483646 h 39"/>
              <a:gd name="T40" fmla="*/ 2147483646 w 29"/>
              <a:gd name="T41" fmla="*/ 2147483646 h 39"/>
              <a:gd name="T42" fmla="*/ 2147483646 w 29"/>
              <a:gd name="T43" fmla="*/ 2147483646 h 39"/>
              <a:gd name="T44" fmla="*/ 2147483646 w 29"/>
              <a:gd name="T45" fmla="*/ 2147483646 h 39"/>
              <a:gd name="T46" fmla="*/ 2147483646 w 29"/>
              <a:gd name="T47" fmla="*/ 2147483646 h 39"/>
              <a:gd name="T48" fmla="*/ 2147483646 w 29"/>
              <a:gd name="T49" fmla="*/ 2147483646 h 39"/>
              <a:gd name="T50" fmla="*/ 2147483646 w 29"/>
              <a:gd name="T51" fmla="*/ 2147483646 h 39"/>
              <a:gd name="T52" fmla="*/ 2147483646 w 29"/>
              <a:gd name="T53" fmla="*/ 2147483646 h 39"/>
              <a:gd name="T54" fmla="*/ 2147483646 w 29"/>
              <a:gd name="T55" fmla="*/ 2147483646 h 39"/>
              <a:gd name="T56" fmla="*/ 2147483646 w 29"/>
              <a:gd name="T57" fmla="*/ 2147483646 h 39"/>
              <a:gd name="T58" fmla="*/ 2147483646 w 29"/>
              <a:gd name="T59" fmla="*/ 2147483646 h 39"/>
              <a:gd name="T60" fmla="*/ 2147483646 w 29"/>
              <a:gd name="T61" fmla="*/ 2147483646 h 39"/>
              <a:gd name="T62" fmla="*/ 2147483646 w 29"/>
              <a:gd name="T63" fmla="*/ 2147483646 h 39"/>
              <a:gd name="T64" fmla="*/ 2147483646 w 29"/>
              <a:gd name="T65" fmla="*/ 2147483646 h 39"/>
              <a:gd name="T66" fmla="*/ 2147483646 w 29"/>
              <a:gd name="T67" fmla="*/ 2147483646 h 39"/>
              <a:gd name="T68" fmla="*/ 2147483646 w 29"/>
              <a:gd name="T69" fmla="*/ 2147483646 h 39"/>
              <a:gd name="T70" fmla="*/ 2147483646 w 29"/>
              <a:gd name="T71" fmla="*/ 2147483646 h 39"/>
              <a:gd name="T72" fmla="*/ 2147483646 w 29"/>
              <a:gd name="T73" fmla="*/ 2147483646 h 39"/>
              <a:gd name="T74" fmla="*/ 2147483646 w 29"/>
              <a:gd name="T75" fmla="*/ 2147483646 h 39"/>
              <a:gd name="T76" fmla="*/ 2147483646 w 29"/>
              <a:gd name="T77" fmla="*/ 2147483646 h 39"/>
              <a:gd name="T78" fmla="*/ 2147483646 w 29"/>
              <a:gd name="T79" fmla="*/ 2147483646 h 39"/>
              <a:gd name="T80" fmla="*/ 2147483646 w 29"/>
              <a:gd name="T81" fmla="*/ 2147483646 h 39"/>
              <a:gd name="T82" fmla="*/ 2147483646 w 29"/>
              <a:gd name="T83" fmla="*/ 2147483646 h 39"/>
              <a:gd name="T84" fmla="*/ 2147483646 w 29"/>
              <a:gd name="T85" fmla="*/ 2147483646 h 39"/>
              <a:gd name="T86" fmla="*/ 2147483646 w 29"/>
              <a:gd name="T87" fmla="*/ 2147483646 h 39"/>
              <a:gd name="T88" fmla="*/ 0 w 29"/>
              <a:gd name="T89" fmla="*/ 2147483646 h 39"/>
              <a:gd name="T90" fmla="*/ 0 w 29"/>
              <a:gd name="T91" fmla="*/ 2147483646 h 39"/>
              <a:gd name="T92" fmla="*/ 2147483646 w 29"/>
              <a:gd name="T93" fmla="*/ 2147483646 h 39"/>
              <a:gd name="T94" fmla="*/ 2147483646 w 29"/>
              <a:gd name="T95" fmla="*/ 2147483646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 h="39">
                <a:moveTo>
                  <a:pt x="29" y="10"/>
                </a:moveTo>
                <a:lnTo>
                  <a:pt x="29" y="4"/>
                </a:lnTo>
                <a:lnTo>
                  <a:pt x="26" y="2"/>
                </a:lnTo>
                <a:lnTo>
                  <a:pt x="23" y="0"/>
                </a:lnTo>
                <a:lnTo>
                  <a:pt x="22" y="2"/>
                </a:lnTo>
                <a:lnTo>
                  <a:pt x="17" y="3"/>
                </a:lnTo>
                <a:lnTo>
                  <a:pt x="16" y="6"/>
                </a:lnTo>
                <a:lnTo>
                  <a:pt x="16" y="8"/>
                </a:lnTo>
                <a:lnTo>
                  <a:pt x="16" y="11"/>
                </a:lnTo>
                <a:lnTo>
                  <a:pt x="17" y="14"/>
                </a:lnTo>
                <a:lnTo>
                  <a:pt x="14" y="14"/>
                </a:lnTo>
                <a:lnTo>
                  <a:pt x="10" y="16"/>
                </a:lnTo>
                <a:lnTo>
                  <a:pt x="9" y="20"/>
                </a:lnTo>
                <a:lnTo>
                  <a:pt x="9" y="23"/>
                </a:lnTo>
                <a:lnTo>
                  <a:pt x="9" y="28"/>
                </a:lnTo>
                <a:lnTo>
                  <a:pt x="11" y="32"/>
                </a:lnTo>
                <a:lnTo>
                  <a:pt x="15" y="35"/>
                </a:lnTo>
                <a:lnTo>
                  <a:pt x="17" y="39"/>
                </a:lnTo>
                <a:lnTo>
                  <a:pt x="23" y="39"/>
                </a:lnTo>
                <a:lnTo>
                  <a:pt x="26" y="35"/>
                </a:lnTo>
                <a:lnTo>
                  <a:pt x="28" y="30"/>
                </a:lnTo>
                <a:lnTo>
                  <a:pt x="29" y="28"/>
                </a:lnTo>
                <a:lnTo>
                  <a:pt x="28" y="22"/>
                </a:lnTo>
                <a:lnTo>
                  <a:pt x="26" y="19"/>
                </a:lnTo>
                <a:lnTo>
                  <a:pt x="23" y="16"/>
                </a:lnTo>
                <a:lnTo>
                  <a:pt x="17" y="14"/>
                </a:lnTo>
                <a:lnTo>
                  <a:pt x="17" y="16"/>
                </a:lnTo>
                <a:lnTo>
                  <a:pt x="15" y="16"/>
                </a:lnTo>
                <a:lnTo>
                  <a:pt x="14" y="17"/>
                </a:lnTo>
                <a:lnTo>
                  <a:pt x="11" y="20"/>
                </a:lnTo>
                <a:lnTo>
                  <a:pt x="11" y="22"/>
                </a:lnTo>
                <a:lnTo>
                  <a:pt x="11" y="27"/>
                </a:lnTo>
                <a:lnTo>
                  <a:pt x="14" y="30"/>
                </a:lnTo>
                <a:lnTo>
                  <a:pt x="16" y="33"/>
                </a:lnTo>
                <a:lnTo>
                  <a:pt x="21" y="35"/>
                </a:lnTo>
                <a:lnTo>
                  <a:pt x="22" y="35"/>
                </a:lnTo>
                <a:lnTo>
                  <a:pt x="24" y="33"/>
                </a:lnTo>
                <a:lnTo>
                  <a:pt x="26" y="30"/>
                </a:lnTo>
                <a:lnTo>
                  <a:pt x="26" y="28"/>
                </a:lnTo>
                <a:lnTo>
                  <a:pt x="24" y="23"/>
                </a:lnTo>
                <a:lnTo>
                  <a:pt x="23" y="20"/>
                </a:lnTo>
                <a:lnTo>
                  <a:pt x="22" y="17"/>
                </a:lnTo>
                <a:lnTo>
                  <a:pt x="17" y="16"/>
                </a:lnTo>
                <a:lnTo>
                  <a:pt x="9" y="21"/>
                </a:lnTo>
                <a:lnTo>
                  <a:pt x="0" y="26"/>
                </a:lnTo>
                <a:lnTo>
                  <a:pt x="0" y="27"/>
                </a:lnTo>
                <a:lnTo>
                  <a:pt x="3" y="32"/>
                </a:lnTo>
                <a:lnTo>
                  <a:pt x="10"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2" name="Freeform 1533"/>
          <p:cNvSpPr>
            <a:spLocks/>
          </p:cNvSpPr>
          <p:nvPr/>
        </p:nvSpPr>
        <p:spPr bwMode="auto">
          <a:xfrm>
            <a:off x="6384925" y="2433638"/>
            <a:ext cx="9525" cy="9525"/>
          </a:xfrm>
          <a:custGeom>
            <a:avLst/>
            <a:gdLst>
              <a:gd name="T0" fmla="*/ 0 w 19"/>
              <a:gd name="T1" fmla="*/ 2147483646 h 16"/>
              <a:gd name="T2" fmla="*/ 0 w 19"/>
              <a:gd name="T3" fmla="*/ 2147483646 h 16"/>
              <a:gd name="T4" fmla="*/ 0 w 19"/>
              <a:gd name="T5" fmla="*/ 2147483646 h 16"/>
              <a:gd name="T6" fmla="*/ 2147483646 w 19"/>
              <a:gd name="T7" fmla="*/ 2147483646 h 16"/>
              <a:gd name="T8" fmla="*/ 2147483646 w 19"/>
              <a:gd name="T9" fmla="*/ 2147483646 h 16"/>
              <a:gd name="T10" fmla="*/ 2147483646 w 19"/>
              <a:gd name="T11" fmla="*/ 2147483646 h 16"/>
              <a:gd name="T12" fmla="*/ 2147483646 w 19"/>
              <a:gd name="T13" fmla="*/ 2147483646 h 16"/>
              <a:gd name="T14" fmla="*/ 2147483646 w 19"/>
              <a:gd name="T15" fmla="*/ 2147483646 h 16"/>
              <a:gd name="T16" fmla="*/ 2147483646 w 19"/>
              <a:gd name="T17" fmla="*/ 2147483646 h 16"/>
              <a:gd name="T18" fmla="*/ 2147483646 w 19"/>
              <a:gd name="T19" fmla="*/ 2147483646 h 16"/>
              <a:gd name="T20" fmla="*/ 2147483646 w 19"/>
              <a:gd name="T21" fmla="*/ 2147483646 h 16"/>
              <a:gd name="T22" fmla="*/ 2147483646 w 19"/>
              <a:gd name="T23" fmla="*/ 2147483646 h 16"/>
              <a:gd name="T24" fmla="*/ 2147483646 w 19"/>
              <a:gd name="T25" fmla="*/ 2147483646 h 16"/>
              <a:gd name="T26" fmla="*/ 2147483646 w 19"/>
              <a:gd name="T27" fmla="*/ 2147483646 h 16"/>
              <a:gd name="T28" fmla="*/ 2147483646 w 19"/>
              <a:gd name="T29" fmla="*/ 0 h 16"/>
              <a:gd name="T30" fmla="*/ 2147483646 w 19"/>
              <a:gd name="T31" fmla="*/ 2147483646 h 16"/>
              <a:gd name="T32" fmla="*/ 0 w 19"/>
              <a:gd name="T33" fmla="*/ 214748364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6">
                <a:moveTo>
                  <a:pt x="0" y="3"/>
                </a:moveTo>
                <a:lnTo>
                  <a:pt x="0" y="4"/>
                </a:lnTo>
                <a:lnTo>
                  <a:pt x="0" y="8"/>
                </a:lnTo>
                <a:lnTo>
                  <a:pt x="1" y="11"/>
                </a:lnTo>
                <a:lnTo>
                  <a:pt x="5" y="13"/>
                </a:lnTo>
                <a:lnTo>
                  <a:pt x="10" y="16"/>
                </a:lnTo>
                <a:lnTo>
                  <a:pt x="12" y="16"/>
                </a:lnTo>
                <a:lnTo>
                  <a:pt x="16" y="16"/>
                </a:lnTo>
                <a:lnTo>
                  <a:pt x="18" y="14"/>
                </a:lnTo>
                <a:lnTo>
                  <a:pt x="19" y="12"/>
                </a:lnTo>
                <a:lnTo>
                  <a:pt x="19" y="9"/>
                </a:lnTo>
                <a:lnTo>
                  <a:pt x="18" y="7"/>
                </a:lnTo>
                <a:lnTo>
                  <a:pt x="12" y="3"/>
                </a:lnTo>
                <a:lnTo>
                  <a:pt x="10" y="1"/>
                </a:lnTo>
                <a:lnTo>
                  <a:pt x="6" y="0"/>
                </a:lnTo>
                <a:lnTo>
                  <a:pt x="3" y="1"/>
                </a:lnTo>
                <a:lnTo>
                  <a:pt x="0"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3" name="Freeform 1534"/>
          <p:cNvSpPr>
            <a:spLocks/>
          </p:cNvSpPr>
          <p:nvPr/>
        </p:nvSpPr>
        <p:spPr bwMode="auto">
          <a:xfrm>
            <a:off x="6407150" y="2435225"/>
            <a:ext cx="9525" cy="4763"/>
          </a:xfrm>
          <a:custGeom>
            <a:avLst/>
            <a:gdLst>
              <a:gd name="T0" fmla="*/ 0 w 18"/>
              <a:gd name="T1" fmla="*/ 0 h 8"/>
              <a:gd name="T2" fmla="*/ 2147483646 w 18"/>
              <a:gd name="T3" fmla="*/ 2147483646 h 8"/>
              <a:gd name="T4" fmla="*/ 2147483646 w 18"/>
              <a:gd name="T5" fmla="*/ 2147483646 h 8"/>
              <a:gd name="T6" fmla="*/ 0 60000 65536"/>
              <a:gd name="T7" fmla="*/ 0 60000 65536"/>
              <a:gd name="T8" fmla="*/ 0 60000 65536"/>
            </a:gdLst>
            <a:ahLst/>
            <a:cxnLst>
              <a:cxn ang="T6">
                <a:pos x="T0" y="T1"/>
              </a:cxn>
              <a:cxn ang="T7">
                <a:pos x="T2" y="T3"/>
              </a:cxn>
              <a:cxn ang="T8">
                <a:pos x="T4" y="T5"/>
              </a:cxn>
            </a:cxnLst>
            <a:rect l="0" t="0" r="r" b="b"/>
            <a:pathLst>
              <a:path w="18" h="8">
                <a:moveTo>
                  <a:pt x="0" y="0"/>
                </a:moveTo>
                <a:lnTo>
                  <a:pt x="7" y="4"/>
                </a:lnTo>
                <a:lnTo>
                  <a:pt x="18"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4" name="Freeform 1535"/>
          <p:cNvSpPr>
            <a:spLocks/>
          </p:cNvSpPr>
          <p:nvPr/>
        </p:nvSpPr>
        <p:spPr bwMode="auto">
          <a:xfrm>
            <a:off x="6405563" y="2430463"/>
            <a:ext cx="14287" cy="4762"/>
          </a:xfrm>
          <a:custGeom>
            <a:avLst/>
            <a:gdLst>
              <a:gd name="T0" fmla="*/ 2147483646 w 25"/>
              <a:gd name="T1" fmla="*/ 2147483646 h 10"/>
              <a:gd name="T2" fmla="*/ 2147483646 w 25"/>
              <a:gd name="T3" fmla="*/ 0 h 10"/>
              <a:gd name="T4" fmla="*/ 2147483646 w 25"/>
              <a:gd name="T5" fmla="*/ 0 h 10"/>
              <a:gd name="T6" fmla="*/ 0 w 25"/>
              <a:gd name="T7" fmla="*/ 2147483646 h 10"/>
              <a:gd name="T8" fmla="*/ 2147483646 w 2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0">
                <a:moveTo>
                  <a:pt x="25" y="6"/>
                </a:moveTo>
                <a:lnTo>
                  <a:pt x="12" y="0"/>
                </a:lnTo>
                <a:lnTo>
                  <a:pt x="6" y="0"/>
                </a:lnTo>
                <a:lnTo>
                  <a:pt x="0" y="5"/>
                </a:lnTo>
                <a:lnTo>
                  <a:pt x="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5" name="Freeform 1536"/>
          <p:cNvSpPr>
            <a:spLocks/>
          </p:cNvSpPr>
          <p:nvPr/>
        </p:nvSpPr>
        <p:spPr bwMode="auto">
          <a:xfrm>
            <a:off x="6416675" y="2427288"/>
            <a:ext cx="34925" cy="42862"/>
          </a:xfrm>
          <a:custGeom>
            <a:avLst/>
            <a:gdLst>
              <a:gd name="T0" fmla="*/ 0 w 66"/>
              <a:gd name="T1" fmla="*/ 2147483646 h 81"/>
              <a:gd name="T2" fmla="*/ 2147483646 w 66"/>
              <a:gd name="T3" fmla="*/ 2147483646 h 81"/>
              <a:gd name="T4" fmla="*/ 2147483646 w 66"/>
              <a:gd name="T5" fmla="*/ 2147483646 h 81"/>
              <a:gd name="T6" fmla="*/ 2147483646 w 66"/>
              <a:gd name="T7" fmla="*/ 2147483646 h 81"/>
              <a:gd name="T8" fmla="*/ 2147483646 w 66"/>
              <a:gd name="T9" fmla="*/ 2147483646 h 81"/>
              <a:gd name="T10" fmla="*/ 2147483646 w 66"/>
              <a:gd name="T11" fmla="*/ 2147483646 h 81"/>
              <a:gd name="T12" fmla="*/ 2147483646 w 66"/>
              <a:gd name="T13" fmla="*/ 2147483646 h 81"/>
              <a:gd name="T14" fmla="*/ 2147483646 w 66"/>
              <a:gd name="T15" fmla="*/ 2147483646 h 81"/>
              <a:gd name="T16" fmla="*/ 2147483646 w 66"/>
              <a:gd name="T17" fmla="*/ 2147483646 h 81"/>
              <a:gd name="T18" fmla="*/ 2147483646 w 66"/>
              <a:gd name="T19" fmla="*/ 2147483646 h 81"/>
              <a:gd name="T20" fmla="*/ 2147483646 w 66"/>
              <a:gd name="T21" fmla="*/ 2147483646 h 81"/>
              <a:gd name="T22" fmla="*/ 2147483646 w 66"/>
              <a:gd name="T23" fmla="*/ 2147483646 h 81"/>
              <a:gd name="T24" fmla="*/ 2147483646 w 66"/>
              <a:gd name="T25" fmla="*/ 2147483646 h 81"/>
              <a:gd name="T26" fmla="*/ 2147483646 w 66"/>
              <a:gd name="T27" fmla="*/ 0 h 81"/>
              <a:gd name="T28" fmla="*/ 2147483646 w 66"/>
              <a:gd name="T29" fmla="*/ 0 h 81"/>
              <a:gd name="T30" fmla="*/ 2147483646 w 66"/>
              <a:gd name="T31" fmla="*/ 2147483646 h 81"/>
              <a:gd name="T32" fmla="*/ 2147483646 w 66"/>
              <a:gd name="T33" fmla="*/ 2147483646 h 81"/>
              <a:gd name="T34" fmla="*/ 0 w 66"/>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81">
                <a:moveTo>
                  <a:pt x="0" y="26"/>
                </a:moveTo>
                <a:lnTo>
                  <a:pt x="1" y="49"/>
                </a:lnTo>
                <a:lnTo>
                  <a:pt x="9" y="69"/>
                </a:lnTo>
                <a:lnTo>
                  <a:pt x="16" y="75"/>
                </a:lnTo>
                <a:lnTo>
                  <a:pt x="25" y="80"/>
                </a:lnTo>
                <a:lnTo>
                  <a:pt x="36" y="81"/>
                </a:lnTo>
                <a:lnTo>
                  <a:pt x="47" y="78"/>
                </a:lnTo>
                <a:lnTo>
                  <a:pt x="56" y="73"/>
                </a:lnTo>
                <a:lnTo>
                  <a:pt x="63" y="58"/>
                </a:lnTo>
                <a:lnTo>
                  <a:pt x="63" y="44"/>
                </a:lnTo>
                <a:lnTo>
                  <a:pt x="63" y="41"/>
                </a:lnTo>
                <a:lnTo>
                  <a:pt x="66" y="15"/>
                </a:lnTo>
                <a:lnTo>
                  <a:pt x="56" y="5"/>
                </a:lnTo>
                <a:lnTo>
                  <a:pt x="41" y="0"/>
                </a:lnTo>
                <a:lnTo>
                  <a:pt x="27" y="0"/>
                </a:lnTo>
                <a:lnTo>
                  <a:pt x="15" y="5"/>
                </a:lnTo>
                <a:lnTo>
                  <a:pt x="3" y="15"/>
                </a:lnTo>
                <a:lnTo>
                  <a:pt x="0" y="2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6" name="Freeform 1537"/>
          <p:cNvSpPr>
            <a:spLocks/>
          </p:cNvSpPr>
          <p:nvPr/>
        </p:nvSpPr>
        <p:spPr bwMode="auto">
          <a:xfrm>
            <a:off x="6408738" y="2406650"/>
            <a:ext cx="11112" cy="9525"/>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0 h 18"/>
              <a:gd name="T16" fmla="*/ 2147483646 w 19"/>
              <a:gd name="T17" fmla="*/ 0 h 18"/>
              <a:gd name="T18" fmla="*/ 2147483646 w 19"/>
              <a:gd name="T19" fmla="*/ 2147483646 h 18"/>
              <a:gd name="T20" fmla="*/ 0 w 19"/>
              <a:gd name="T21" fmla="*/ 2147483646 h 18"/>
              <a:gd name="T22" fmla="*/ 0 w 19"/>
              <a:gd name="T23" fmla="*/ 2147483646 h 18"/>
              <a:gd name="T24" fmla="*/ 0 w 19"/>
              <a:gd name="T25" fmla="*/ 2147483646 h 18"/>
              <a:gd name="T26" fmla="*/ 2147483646 w 19"/>
              <a:gd name="T27" fmla="*/ 2147483646 h 18"/>
              <a:gd name="T28" fmla="*/ 2147483646 w 19"/>
              <a:gd name="T29" fmla="*/ 2147483646 h 18"/>
              <a:gd name="T30" fmla="*/ 2147483646 w 19"/>
              <a:gd name="T31" fmla="*/ 2147483646 h 18"/>
              <a:gd name="T32" fmla="*/ 2147483646 w 19"/>
              <a:gd name="T33" fmla="*/ 214748364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8">
                <a:moveTo>
                  <a:pt x="13" y="18"/>
                </a:moveTo>
                <a:lnTo>
                  <a:pt x="16" y="17"/>
                </a:lnTo>
                <a:lnTo>
                  <a:pt x="17" y="14"/>
                </a:lnTo>
                <a:lnTo>
                  <a:pt x="19" y="11"/>
                </a:lnTo>
                <a:lnTo>
                  <a:pt x="17" y="7"/>
                </a:lnTo>
                <a:lnTo>
                  <a:pt x="16" y="3"/>
                </a:lnTo>
                <a:lnTo>
                  <a:pt x="13" y="1"/>
                </a:lnTo>
                <a:lnTo>
                  <a:pt x="8" y="0"/>
                </a:lnTo>
                <a:lnTo>
                  <a:pt x="6" y="0"/>
                </a:lnTo>
                <a:lnTo>
                  <a:pt x="2" y="1"/>
                </a:lnTo>
                <a:lnTo>
                  <a:pt x="0" y="4"/>
                </a:lnTo>
                <a:lnTo>
                  <a:pt x="0" y="8"/>
                </a:lnTo>
                <a:lnTo>
                  <a:pt x="0" y="12"/>
                </a:lnTo>
                <a:lnTo>
                  <a:pt x="2" y="16"/>
                </a:lnTo>
                <a:lnTo>
                  <a:pt x="5" y="17"/>
                </a:lnTo>
                <a:lnTo>
                  <a:pt x="8" y="18"/>
                </a:lnTo>
                <a:lnTo>
                  <a:pt x="13" y="1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7" name="Freeform 1538"/>
          <p:cNvSpPr>
            <a:spLocks/>
          </p:cNvSpPr>
          <p:nvPr/>
        </p:nvSpPr>
        <p:spPr bwMode="auto">
          <a:xfrm>
            <a:off x="6343650" y="2432050"/>
            <a:ext cx="63500" cy="50800"/>
          </a:xfrm>
          <a:custGeom>
            <a:avLst/>
            <a:gdLst>
              <a:gd name="T0" fmla="*/ 2147483646 w 118"/>
              <a:gd name="T1" fmla="*/ 2147483646 h 94"/>
              <a:gd name="T2" fmla="*/ 2147483646 w 118"/>
              <a:gd name="T3" fmla="*/ 2147483646 h 94"/>
              <a:gd name="T4" fmla="*/ 2147483646 w 118"/>
              <a:gd name="T5" fmla="*/ 2147483646 h 94"/>
              <a:gd name="T6" fmla="*/ 2147483646 w 118"/>
              <a:gd name="T7" fmla="*/ 2147483646 h 94"/>
              <a:gd name="T8" fmla="*/ 2147483646 w 118"/>
              <a:gd name="T9" fmla="*/ 2147483646 h 94"/>
              <a:gd name="T10" fmla="*/ 2147483646 w 118"/>
              <a:gd name="T11" fmla="*/ 2147483646 h 94"/>
              <a:gd name="T12" fmla="*/ 2147483646 w 118"/>
              <a:gd name="T13" fmla="*/ 2147483646 h 94"/>
              <a:gd name="T14" fmla="*/ 2147483646 w 118"/>
              <a:gd name="T15" fmla="*/ 2147483646 h 94"/>
              <a:gd name="T16" fmla="*/ 2147483646 w 118"/>
              <a:gd name="T17" fmla="*/ 2147483646 h 94"/>
              <a:gd name="T18" fmla="*/ 2147483646 w 118"/>
              <a:gd name="T19" fmla="*/ 2147483646 h 94"/>
              <a:gd name="T20" fmla="*/ 2147483646 w 118"/>
              <a:gd name="T21" fmla="*/ 2147483646 h 94"/>
              <a:gd name="T22" fmla="*/ 2147483646 w 118"/>
              <a:gd name="T23" fmla="*/ 2147483646 h 94"/>
              <a:gd name="T24" fmla="*/ 2147483646 w 118"/>
              <a:gd name="T25" fmla="*/ 2147483646 h 94"/>
              <a:gd name="T26" fmla="*/ 2147483646 w 118"/>
              <a:gd name="T27" fmla="*/ 2147483646 h 94"/>
              <a:gd name="T28" fmla="*/ 2147483646 w 118"/>
              <a:gd name="T29" fmla="*/ 2147483646 h 94"/>
              <a:gd name="T30" fmla="*/ 0 w 118"/>
              <a:gd name="T31" fmla="*/ 2147483646 h 94"/>
              <a:gd name="T32" fmla="*/ 2147483646 w 118"/>
              <a:gd name="T33" fmla="*/ 2147483646 h 94"/>
              <a:gd name="T34" fmla="*/ 2147483646 w 118"/>
              <a:gd name="T35" fmla="*/ 2147483646 h 94"/>
              <a:gd name="T36" fmla="*/ 2147483646 w 118"/>
              <a:gd name="T37" fmla="*/ 2147483646 h 94"/>
              <a:gd name="T38" fmla="*/ 2147483646 w 118"/>
              <a:gd name="T39" fmla="*/ 2147483646 h 94"/>
              <a:gd name="T40" fmla="*/ 2147483646 w 118"/>
              <a:gd name="T41" fmla="*/ 2147483646 h 94"/>
              <a:gd name="T42" fmla="*/ 2147483646 w 118"/>
              <a:gd name="T43" fmla="*/ 2147483646 h 94"/>
              <a:gd name="T44" fmla="*/ 2147483646 w 118"/>
              <a:gd name="T45" fmla="*/ 2147483646 h 94"/>
              <a:gd name="T46" fmla="*/ 2147483646 w 118"/>
              <a:gd name="T47" fmla="*/ 2147483646 h 94"/>
              <a:gd name="T48" fmla="*/ 2147483646 w 118"/>
              <a:gd name="T49" fmla="*/ 2147483646 h 94"/>
              <a:gd name="T50" fmla="*/ 2147483646 w 118"/>
              <a:gd name="T51" fmla="*/ 2147483646 h 94"/>
              <a:gd name="T52" fmla="*/ 2147483646 w 118"/>
              <a:gd name="T53" fmla="*/ 2147483646 h 94"/>
              <a:gd name="T54" fmla="*/ 2147483646 w 118"/>
              <a:gd name="T55" fmla="*/ 2147483646 h 94"/>
              <a:gd name="T56" fmla="*/ 2147483646 w 118"/>
              <a:gd name="T57" fmla="*/ 2147483646 h 94"/>
              <a:gd name="T58" fmla="*/ 2147483646 w 118"/>
              <a:gd name="T59" fmla="*/ 2147483646 h 94"/>
              <a:gd name="T60" fmla="*/ 2147483646 w 118"/>
              <a:gd name="T61" fmla="*/ 2147483646 h 94"/>
              <a:gd name="T62" fmla="*/ 2147483646 w 118"/>
              <a:gd name="T63" fmla="*/ 0 h 94"/>
              <a:gd name="T64" fmla="*/ 2147483646 w 118"/>
              <a:gd name="T65" fmla="*/ 0 h 94"/>
              <a:gd name="T66" fmla="*/ 2147483646 w 118"/>
              <a:gd name="T67" fmla="*/ 0 h 94"/>
              <a:gd name="T68" fmla="*/ 2147483646 w 118"/>
              <a:gd name="T69" fmla="*/ 2147483646 h 94"/>
              <a:gd name="T70" fmla="*/ 2147483646 w 118"/>
              <a:gd name="T71" fmla="*/ 2147483646 h 94"/>
              <a:gd name="T72" fmla="*/ 2147483646 w 118"/>
              <a:gd name="T73" fmla="*/ 2147483646 h 94"/>
              <a:gd name="T74" fmla="*/ 2147483646 w 118"/>
              <a:gd name="T75" fmla="*/ 2147483646 h 94"/>
              <a:gd name="T76" fmla="*/ 2147483646 w 118"/>
              <a:gd name="T77" fmla="*/ 2147483646 h 94"/>
              <a:gd name="T78" fmla="*/ 2147483646 w 118"/>
              <a:gd name="T79" fmla="*/ 2147483646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8" h="94">
                <a:moveTo>
                  <a:pt x="118" y="79"/>
                </a:moveTo>
                <a:lnTo>
                  <a:pt x="109" y="77"/>
                </a:lnTo>
                <a:lnTo>
                  <a:pt x="97" y="75"/>
                </a:lnTo>
                <a:lnTo>
                  <a:pt x="81" y="75"/>
                </a:lnTo>
                <a:lnTo>
                  <a:pt x="64" y="75"/>
                </a:lnTo>
                <a:lnTo>
                  <a:pt x="54" y="77"/>
                </a:lnTo>
                <a:lnTo>
                  <a:pt x="44" y="79"/>
                </a:lnTo>
                <a:lnTo>
                  <a:pt x="50" y="86"/>
                </a:lnTo>
                <a:lnTo>
                  <a:pt x="40" y="87"/>
                </a:lnTo>
                <a:lnTo>
                  <a:pt x="36" y="87"/>
                </a:lnTo>
                <a:lnTo>
                  <a:pt x="36" y="88"/>
                </a:lnTo>
                <a:lnTo>
                  <a:pt x="36" y="94"/>
                </a:lnTo>
                <a:lnTo>
                  <a:pt x="24" y="91"/>
                </a:lnTo>
                <a:lnTo>
                  <a:pt x="14" y="81"/>
                </a:lnTo>
                <a:lnTo>
                  <a:pt x="4" y="69"/>
                </a:lnTo>
                <a:lnTo>
                  <a:pt x="0" y="54"/>
                </a:lnTo>
                <a:lnTo>
                  <a:pt x="3" y="40"/>
                </a:lnTo>
                <a:lnTo>
                  <a:pt x="10" y="27"/>
                </a:lnTo>
                <a:lnTo>
                  <a:pt x="17" y="21"/>
                </a:lnTo>
                <a:lnTo>
                  <a:pt x="20" y="19"/>
                </a:lnTo>
                <a:lnTo>
                  <a:pt x="17" y="19"/>
                </a:lnTo>
                <a:lnTo>
                  <a:pt x="22" y="21"/>
                </a:lnTo>
                <a:lnTo>
                  <a:pt x="29" y="21"/>
                </a:lnTo>
                <a:lnTo>
                  <a:pt x="17" y="19"/>
                </a:lnTo>
                <a:lnTo>
                  <a:pt x="11" y="15"/>
                </a:lnTo>
                <a:lnTo>
                  <a:pt x="14" y="15"/>
                </a:lnTo>
                <a:lnTo>
                  <a:pt x="17" y="15"/>
                </a:lnTo>
                <a:lnTo>
                  <a:pt x="20" y="14"/>
                </a:lnTo>
                <a:lnTo>
                  <a:pt x="24" y="11"/>
                </a:lnTo>
                <a:lnTo>
                  <a:pt x="27" y="7"/>
                </a:lnTo>
                <a:lnTo>
                  <a:pt x="28" y="7"/>
                </a:lnTo>
                <a:lnTo>
                  <a:pt x="28" y="0"/>
                </a:lnTo>
                <a:lnTo>
                  <a:pt x="27" y="0"/>
                </a:lnTo>
                <a:lnTo>
                  <a:pt x="22" y="0"/>
                </a:lnTo>
                <a:lnTo>
                  <a:pt x="18" y="1"/>
                </a:lnTo>
                <a:lnTo>
                  <a:pt x="15" y="3"/>
                </a:lnTo>
                <a:lnTo>
                  <a:pt x="11" y="6"/>
                </a:lnTo>
                <a:lnTo>
                  <a:pt x="10" y="10"/>
                </a:lnTo>
                <a:lnTo>
                  <a:pt x="10" y="12"/>
                </a:lnTo>
                <a:lnTo>
                  <a:pt x="11"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8" name="Freeform 1539"/>
          <p:cNvSpPr>
            <a:spLocks/>
          </p:cNvSpPr>
          <p:nvPr/>
        </p:nvSpPr>
        <p:spPr bwMode="auto">
          <a:xfrm>
            <a:off x="6367463" y="2454275"/>
            <a:ext cx="1587" cy="9525"/>
          </a:xfrm>
          <a:custGeom>
            <a:avLst/>
            <a:gdLst>
              <a:gd name="T0" fmla="*/ 0 w 3"/>
              <a:gd name="T1" fmla="*/ 2147483646 h 16"/>
              <a:gd name="T2" fmla="*/ 0 w 3"/>
              <a:gd name="T3" fmla="*/ 2147483646 h 16"/>
              <a:gd name="T4" fmla="*/ 2147483646 w 3"/>
              <a:gd name="T5" fmla="*/ 2147483646 h 16"/>
              <a:gd name="T6" fmla="*/ 2147483646 w 3"/>
              <a:gd name="T7" fmla="*/ 2147483646 h 16"/>
              <a:gd name="T8" fmla="*/ 2147483646 w 3"/>
              <a:gd name="T9" fmla="*/ 0 h 16"/>
              <a:gd name="T10" fmla="*/ 2147483646 w 3"/>
              <a:gd name="T11" fmla="*/ 2147483646 h 16"/>
              <a:gd name="T12" fmla="*/ 0 w 3"/>
              <a:gd name="T13" fmla="*/ 2147483646 h 16"/>
              <a:gd name="T14" fmla="*/ 0 w 3"/>
              <a:gd name="T15" fmla="*/ 2147483646 h 16"/>
              <a:gd name="T16" fmla="*/ 0 w 3"/>
              <a:gd name="T17" fmla="*/ 2147483646 h 16"/>
              <a:gd name="T18" fmla="*/ 2147483646 w 3"/>
              <a:gd name="T19" fmla="*/ 2147483646 h 16"/>
              <a:gd name="T20" fmla="*/ 2147483646 w 3"/>
              <a:gd name="T21" fmla="*/ 2147483646 h 16"/>
              <a:gd name="T22" fmla="*/ 2147483646 w 3"/>
              <a:gd name="T23" fmla="*/ 2147483646 h 16"/>
              <a:gd name="T24" fmla="*/ 0 w 3"/>
              <a:gd name="T25" fmla="*/ 214748364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16">
                <a:moveTo>
                  <a:pt x="0" y="2"/>
                </a:moveTo>
                <a:lnTo>
                  <a:pt x="0" y="4"/>
                </a:lnTo>
                <a:lnTo>
                  <a:pt x="2" y="4"/>
                </a:lnTo>
                <a:lnTo>
                  <a:pt x="3" y="4"/>
                </a:lnTo>
                <a:lnTo>
                  <a:pt x="3" y="0"/>
                </a:lnTo>
                <a:lnTo>
                  <a:pt x="2" y="2"/>
                </a:lnTo>
                <a:lnTo>
                  <a:pt x="0" y="2"/>
                </a:lnTo>
                <a:lnTo>
                  <a:pt x="0" y="12"/>
                </a:lnTo>
                <a:lnTo>
                  <a:pt x="0" y="14"/>
                </a:lnTo>
                <a:lnTo>
                  <a:pt x="2" y="14"/>
                </a:lnTo>
                <a:lnTo>
                  <a:pt x="3" y="16"/>
                </a:lnTo>
                <a:lnTo>
                  <a:pt x="2" y="12"/>
                </a:lnTo>
                <a:lnTo>
                  <a:pt x="0"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79" name="Freeform 1540"/>
          <p:cNvSpPr>
            <a:spLocks/>
          </p:cNvSpPr>
          <p:nvPr/>
        </p:nvSpPr>
        <p:spPr bwMode="auto">
          <a:xfrm>
            <a:off x="6370638" y="2478088"/>
            <a:ext cx="39687" cy="1587"/>
          </a:xfrm>
          <a:custGeom>
            <a:avLst/>
            <a:gdLst>
              <a:gd name="T0" fmla="*/ 0 w 74"/>
              <a:gd name="T1" fmla="*/ 0 h 2"/>
              <a:gd name="T2" fmla="*/ 2147483646 w 74"/>
              <a:gd name="T3" fmla="*/ 0 h 2"/>
              <a:gd name="T4" fmla="*/ 2147483646 w 74"/>
              <a:gd name="T5" fmla="*/ 0 h 2"/>
              <a:gd name="T6" fmla="*/ 2147483646 w 74"/>
              <a:gd name="T7" fmla="*/ 0 h 2"/>
              <a:gd name="T8" fmla="*/ 2147483646 w 74"/>
              <a:gd name="T9" fmla="*/ 0 h 2"/>
              <a:gd name="T10" fmla="*/ 2147483646 w 74"/>
              <a:gd name="T11" fmla="*/ 2147483646 h 2"/>
              <a:gd name="T12" fmla="*/ 2147483646 w 74"/>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2">
                <a:moveTo>
                  <a:pt x="0" y="0"/>
                </a:moveTo>
                <a:lnTo>
                  <a:pt x="13" y="0"/>
                </a:lnTo>
                <a:lnTo>
                  <a:pt x="31" y="0"/>
                </a:lnTo>
                <a:lnTo>
                  <a:pt x="49" y="0"/>
                </a:lnTo>
                <a:lnTo>
                  <a:pt x="61" y="0"/>
                </a:lnTo>
                <a:lnTo>
                  <a:pt x="74" y="1"/>
                </a:lnTo>
                <a:lnTo>
                  <a:pt x="74"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0" name="Freeform 1541"/>
          <p:cNvSpPr>
            <a:spLocks/>
          </p:cNvSpPr>
          <p:nvPr/>
        </p:nvSpPr>
        <p:spPr bwMode="auto">
          <a:xfrm>
            <a:off x="6362700" y="2498725"/>
            <a:ext cx="47625" cy="1588"/>
          </a:xfrm>
          <a:custGeom>
            <a:avLst/>
            <a:gdLst>
              <a:gd name="T0" fmla="*/ 2147483646 w 88"/>
              <a:gd name="T1" fmla="*/ 2147483646 h 3"/>
              <a:gd name="T2" fmla="*/ 2147483646 w 88"/>
              <a:gd name="T3" fmla="*/ 0 h 3"/>
              <a:gd name="T4" fmla="*/ 2147483646 w 88"/>
              <a:gd name="T5" fmla="*/ 0 h 3"/>
              <a:gd name="T6" fmla="*/ 2147483646 w 88"/>
              <a:gd name="T7" fmla="*/ 0 h 3"/>
              <a:gd name="T8" fmla="*/ 2147483646 w 88"/>
              <a:gd name="T9" fmla="*/ 0 h 3"/>
              <a:gd name="T10" fmla="*/ 2147483646 w 88"/>
              <a:gd name="T11" fmla="*/ 0 h 3"/>
              <a:gd name="T12" fmla="*/ 2147483646 w 88"/>
              <a:gd name="T13" fmla="*/ 2147483646 h 3"/>
              <a:gd name="T14" fmla="*/ 0 w 88"/>
              <a:gd name="T15" fmla="*/ 2147483646 h 3"/>
              <a:gd name="T16" fmla="*/ 2147483646 w 88"/>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3">
                <a:moveTo>
                  <a:pt x="88" y="1"/>
                </a:moveTo>
                <a:lnTo>
                  <a:pt x="75" y="0"/>
                </a:lnTo>
                <a:lnTo>
                  <a:pt x="63" y="0"/>
                </a:lnTo>
                <a:lnTo>
                  <a:pt x="45" y="0"/>
                </a:lnTo>
                <a:lnTo>
                  <a:pt x="27" y="0"/>
                </a:lnTo>
                <a:lnTo>
                  <a:pt x="14" y="0"/>
                </a:lnTo>
                <a:lnTo>
                  <a:pt x="4" y="1"/>
                </a:lnTo>
                <a:lnTo>
                  <a:pt x="0" y="3"/>
                </a:lnTo>
                <a:lnTo>
                  <a:pt x="4"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1" name="Line 1542"/>
          <p:cNvSpPr>
            <a:spLocks noChangeShapeType="1"/>
          </p:cNvSpPr>
          <p:nvPr/>
        </p:nvSpPr>
        <p:spPr bwMode="auto">
          <a:xfrm flipV="1">
            <a:off x="6410325" y="24987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82" name="Freeform 1543"/>
          <p:cNvSpPr>
            <a:spLocks/>
          </p:cNvSpPr>
          <p:nvPr/>
        </p:nvSpPr>
        <p:spPr bwMode="auto">
          <a:xfrm>
            <a:off x="6581775" y="2463800"/>
            <a:ext cx="39688" cy="11113"/>
          </a:xfrm>
          <a:custGeom>
            <a:avLst/>
            <a:gdLst>
              <a:gd name="T0" fmla="*/ 0 w 75"/>
              <a:gd name="T1" fmla="*/ 2147483646 h 21"/>
              <a:gd name="T2" fmla="*/ 2147483646 w 75"/>
              <a:gd name="T3" fmla="*/ 2147483646 h 21"/>
              <a:gd name="T4" fmla="*/ 2147483646 w 75"/>
              <a:gd name="T5" fmla="*/ 2147483646 h 21"/>
              <a:gd name="T6" fmla="*/ 2147483646 w 75"/>
              <a:gd name="T7" fmla="*/ 2147483646 h 21"/>
              <a:gd name="T8" fmla="*/ 2147483646 w 75"/>
              <a:gd name="T9" fmla="*/ 2147483646 h 21"/>
              <a:gd name="T10" fmla="*/ 2147483646 w 75"/>
              <a:gd name="T11" fmla="*/ 2147483646 h 21"/>
              <a:gd name="T12" fmla="*/ 2147483646 w 75"/>
              <a:gd name="T13" fmla="*/ 2147483646 h 21"/>
              <a:gd name="T14" fmla="*/ 2147483646 w 75"/>
              <a:gd name="T15" fmla="*/ 2147483646 h 21"/>
              <a:gd name="T16" fmla="*/ 2147483646 w 75"/>
              <a:gd name="T17" fmla="*/ 2147483646 h 21"/>
              <a:gd name="T18" fmla="*/ 2147483646 w 75"/>
              <a:gd name="T19" fmla="*/ 2147483646 h 21"/>
              <a:gd name="T20" fmla="*/ 2147483646 w 75"/>
              <a:gd name="T21" fmla="*/ 2147483646 h 21"/>
              <a:gd name="T22" fmla="*/ 2147483646 w 75"/>
              <a:gd name="T23" fmla="*/ 2147483646 h 21"/>
              <a:gd name="T24" fmla="*/ 2147483646 w 75"/>
              <a:gd name="T25" fmla="*/ 2147483646 h 21"/>
              <a:gd name="T26" fmla="*/ 2147483646 w 75"/>
              <a:gd name="T27" fmla="*/ 2147483646 h 21"/>
              <a:gd name="T28" fmla="*/ 2147483646 w 75"/>
              <a:gd name="T29" fmla="*/ 2147483646 h 21"/>
              <a:gd name="T30" fmla="*/ 2147483646 w 75"/>
              <a:gd name="T31" fmla="*/ 2147483646 h 21"/>
              <a:gd name="T32" fmla="*/ 2147483646 w 75"/>
              <a:gd name="T33" fmla="*/ 2147483646 h 21"/>
              <a:gd name="T34" fmla="*/ 2147483646 w 75"/>
              <a:gd name="T35" fmla="*/ 2147483646 h 21"/>
              <a:gd name="T36" fmla="*/ 2147483646 w 75"/>
              <a:gd name="T37" fmla="*/ 2147483646 h 21"/>
              <a:gd name="T38" fmla="*/ 2147483646 w 75"/>
              <a:gd name="T39" fmla="*/ 2147483646 h 21"/>
              <a:gd name="T40" fmla="*/ 2147483646 w 75"/>
              <a:gd name="T41" fmla="*/ 2147483646 h 21"/>
              <a:gd name="T42" fmla="*/ 2147483646 w 75"/>
              <a:gd name="T43" fmla="*/ 2147483646 h 21"/>
              <a:gd name="T44" fmla="*/ 2147483646 w 75"/>
              <a:gd name="T45" fmla="*/ 2147483646 h 21"/>
              <a:gd name="T46" fmla="*/ 2147483646 w 75"/>
              <a:gd name="T47" fmla="*/ 0 h 21"/>
              <a:gd name="T48" fmla="*/ 2147483646 w 75"/>
              <a:gd name="T49" fmla="*/ 0 h 21"/>
              <a:gd name="T50" fmla="*/ 2147483646 w 75"/>
              <a:gd name="T51" fmla="*/ 0 h 21"/>
              <a:gd name="T52" fmla="*/ 2147483646 w 75"/>
              <a:gd name="T53" fmla="*/ 2147483646 h 21"/>
              <a:gd name="T54" fmla="*/ 2147483646 w 75"/>
              <a:gd name="T55" fmla="*/ 2147483646 h 21"/>
              <a:gd name="T56" fmla="*/ 2147483646 w 75"/>
              <a:gd name="T57" fmla="*/ 2147483646 h 21"/>
              <a:gd name="T58" fmla="*/ 2147483646 w 75"/>
              <a:gd name="T59" fmla="*/ 2147483646 h 21"/>
              <a:gd name="T60" fmla="*/ 2147483646 w 75"/>
              <a:gd name="T61" fmla="*/ 2147483646 h 21"/>
              <a:gd name="T62" fmla="*/ 2147483646 w 75"/>
              <a:gd name="T63" fmla="*/ 2147483646 h 21"/>
              <a:gd name="T64" fmla="*/ 2147483646 w 75"/>
              <a:gd name="T65" fmla="*/ 2147483646 h 21"/>
              <a:gd name="T66" fmla="*/ 2147483646 w 75"/>
              <a:gd name="T67" fmla="*/ 2147483646 h 21"/>
              <a:gd name="T68" fmla="*/ 2147483646 w 75"/>
              <a:gd name="T69" fmla="*/ 2147483646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21">
                <a:moveTo>
                  <a:pt x="0" y="21"/>
                </a:moveTo>
                <a:lnTo>
                  <a:pt x="1" y="21"/>
                </a:lnTo>
                <a:lnTo>
                  <a:pt x="12" y="19"/>
                </a:lnTo>
                <a:lnTo>
                  <a:pt x="23" y="17"/>
                </a:lnTo>
                <a:lnTo>
                  <a:pt x="38" y="17"/>
                </a:lnTo>
                <a:lnTo>
                  <a:pt x="54" y="17"/>
                </a:lnTo>
                <a:lnTo>
                  <a:pt x="66" y="19"/>
                </a:lnTo>
                <a:lnTo>
                  <a:pt x="75" y="21"/>
                </a:lnTo>
                <a:lnTo>
                  <a:pt x="74" y="15"/>
                </a:lnTo>
                <a:lnTo>
                  <a:pt x="74" y="14"/>
                </a:lnTo>
                <a:lnTo>
                  <a:pt x="72" y="14"/>
                </a:lnTo>
                <a:lnTo>
                  <a:pt x="62" y="13"/>
                </a:lnTo>
                <a:lnTo>
                  <a:pt x="53" y="11"/>
                </a:lnTo>
                <a:lnTo>
                  <a:pt x="38" y="11"/>
                </a:lnTo>
                <a:lnTo>
                  <a:pt x="24" y="11"/>
                </a:lnTo>
                <a:lnTo>
                  <a:pt x="13" y="13"/>
                </a:lnTo>
                <a:lnTo>
                  <a:pt x="2" y="14"/>
                </a:lnTo>
                <a:lnTo>
                  <a:pt x="2" y="15"/>
                </a:lnTo>
                <a:lnTo>
                  <a:pt x="5" y="16"/>
                </a:lnTo>
                <a:lnTo>
                  <a:pt x="5" y="6"/>
                </a:lnTo>
                <a:lnTo>
                  <a:pt x="2" y="4"/>
                </a:lnTo>
                <a:lnTo>
                  <a:pt x="2" y="3"/>
                </a:lnTo>
                <a:lnTo>
                  <a:pt x="13" y="2"/>
                </a:lnTo>
                <a:lnTo>
                  <a:pt x="24" y="0"/>
                </a:lnTo>
                <a:lnTo>
                  <a:pt x="38" y="0"/>
                </a:lnTo>
                <a:lnTo>
                  <a:pt x="53" y="0"/>
                </a:lnTo>
                <a:lnTo>
                  <a:pt x="62" y="2"/>
                </a:lnTo>
                <a:lnTo>
                  <a:pt x="72" y="3"/>
                </a:lnTo>
                <a:lnTo>
                  <a:pt x="74" y="3"/>
                </a:lnTo>
                <a:lnTo>
                  <a:pt x="74" y="4"/>
                </a:lnTo>
                <a:lnTo>
                  <a:pt x="72" y="4"/>
                </a:lnTo>
                <a:lnTo>
                  <a:pt x="71" y="6"/>
                </a:lnTo>
                <a:lnTo>
                  <a:pt x="71" y="16"/>
                </a:lnTo>
                <a:lnTo>
                  <a:pt x="72" y="15"/>
                </a:lnTo>
                <a:lnTo>
                  <a:pt x="74"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3" name="Freeform 1544"/>
          <p:cNvSpPr>
            <a:spLocks/>
          </p:cNvSpPr>
          <p:nvPr/>
        </p:nvSpPr>
        <p:spPr bwMode="auto">
          <a:xfrm>
            <a:off x="6578600" y="2478088"/>
            <a:ext cx="39688" cy="1587"/>
          </a:xfrm>
          <a:custGeom>
            <a:avLst/>
            <a:gdLst>
              <a:gd name="T0" fmla="*/ 2147483646 w 73"/>
              <a:gd name="T1" fmla="*/ 0 h 2"/>
              <a:gd name="T2" fmla="*/ 2147483646 w 73"/>
              <a:gd name="T3" fmla="*/ 0 h 2"/>
              <a:gd name="T4" fmla="*/ 2147483646 w 73"/>
              <a:gd name="T5" fmla="*/ 0 h 2"/>
              <a:gd name="T6" fmla="*/ 2147483646 w 73"/>
              <a:gd name="T7" fmla="*/ 0 h 2"/>
              <a:gd name="T8" fmla="*/ 2147483646 w 73"/>
              <a:gd name="T9" fmla="*/ 0 h 2"/>
              <a:gd name="T10" fmla="*/ 0 w 73"/>
              <a:gd name="T11" fmla="*/ 2147483646 h 2"/>
              <a:gd name="T12" fmla="*/ 0 w 73"/>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2">
                <a:moveTo>
                  <a:pt x="73" y="0"/>
                </a:moveTo>
                <a:lnTo>
                  <a:pt x="61" y="0"/>
                </a:lnTo>
                <a:lnTo>
                  <a:pt x="43" y="0"/>
                </a:lnTo>
                <a:lnTo>
                  <a:pt x="26" y="0"/>
                </a:lnTo>
                <a:lnTo>
                  <a:pt x="13" y="0"/>
                </a:lnTo>
                <a:lnTo>
                  <a:pt x="0" y="1"/>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4" name="Freeform 1545"/>
          <p:cNvSpPr>
            <a:spLocks/>
          </p:cNvSpPr>
          <p:nvPr/>
        </p:nvSpPr>
        <p:spPr bwMode="auto">
          <a:xfrm>
            <a:off x="6583363" y="2451100"/>
            <a:ext cx="38100" cy="17463"/>
          </a:xfrm>
          <a:custGeom>
            <a:avLst/>
            <a:gdLst>
              <a:gd name="T0" fmla="*/ 0 w 72"/>
              <a:gd name="T1" fmla="*/ 2147483646 h 33"/>
              <a:gd name="T2" fmla="*/ 2147483646 w 72"/>
              <a:gd name="T3" fmla="*/ 2147483646 h 33"/>
              <a:gd name="T4" fmla="*/ 2147483646 w 72"/>
              <a:gd name="T5" fmla="*/ 2147483646 h 33"/>
              <a:gd name="T6" fmla="*/ 0 w 72"/>
              <a:gd name="T7" fmla="*/ 2147483646 h 33"/>
              <a:gd name="T8" fmla="*/ 0 w 72"/>
              <a:gd name="T9" fmla="*/ 2147483646 h 33"/>
              <a:gd name="T10" fmla="*/ 0 w 72"/>
              <a:gd name="T11" fmla="*/ 2147483646 h 33"/>
              <a:gd name="T12" fmla="*/ 2147483646 w 72"/>
              <a:gd name="T13" fmla="*/ 2147483646 h 33"/>
              <a:gd name="T14" fmla="*/ 2147483646 w 72"/>
              <a:gd name="T15" fmla="*/ 2147483646 h 33"/>
              <a:gd name="T16" fmla="*/ 0 w 72"/>
              <a:gd name="T17" fmla="*/ 2147483646 h 33"/>
              <a:gd name="T18" fmla="*/ 0 w 72"/>
              <a:gd name="T19" fmla="*/ 2147483646 h 33"/>
              <a:gd name="T20" fmla="*/ 0 w 72"/>
              <a:gd name="T21" fmla="*/ 2147483646 h 33"/>
              <a:gd name="T22" fmla="*/ 2147483646 w 72"/>
              <a:gd name="T23" fmla="*/ 2147483646 h 33"/>
              <a:gd name="T24" fmla="*/ 0 w 72"/>
              <a:gd name="T25" fmla="*/ 2147483646 h 33"/>
              <a:gd name="T26" fmla="*/ 0 w 72"/>
              <a:gd name="T27" fmla="*/ 2147483646 h 33"/>
              <a:gd name="T28" fmla="*/ 2147483646 w 72"/>
              <a:gd name="T29" fmla="*/ 2147483646 h 33"/>
              <a:gd name="T30" fmla="*/ 2147483646 w 72"/>
              <a:gd name="T31" fmla="*/ 2147483646 h 33"/>
              <a:gd name="T32" fmla="*/ 2147483646 w 72"/>
              <a:gd name="T33" fmla="*/ 2147483646 h 33"/>
              <a:gd name="T34" fmla="*/ 2147483646 w 72"/>
              <a:gd name="T35" fmla="*/ 2147483646 h 33"/>
              <a:gd name="T36" fmla="*/ 2147483646 w 72"/>
              <a:gd name="T37" fmla="*/ 2147483646 h 33"/>
              <a:gd name="T38" fmla="*/ 2147483646 w 72"/>
              <a:gd name="T39" fmla="*/ 2147483646 h 33"/>
              <a:gd name="T40" fmla="*/ 2147483646 w 72"/>
              <a:gd name="T41" fmla="*/ 2147483646 h 33"/>
              <a:gd name="T42" fmla="*/ 2147483646 w 72"/>
              <a:gd name="T43" fmla="*/ 2147483646 h 33"/>
              <a:gd name="T44" fmla="*/ 2147483646 w 72"/>
              <a:gd name="T45" fmla="*/ 2147483646 h 33"/>
              <a:gd name="T46" fmla="*/ 2147483646 w 72"/>
              <a:gd name="T47" fmla="*/ 2147483646 h 33"/>
              <a:gd name="T48" fmla="*/ 2147483646 w 72"/>
              <a:gd name="T49" fmla="*/ 2147483646 h 33"/>
              <a:gd name="T50" fmla="*/ 2147483646 w 72"/>
              <a:gd name="T51" fmla="*/ 2147483646 h 33"/>
              <a:gd name="T52" fmla="*/ 2147483646 w 72"/>
              <a:gd name="T53" fmla="*/ 2147483646 h 33"/>
              <a:gd name="T54" fmla="*/ 2147483646 w 72"/>
              <a:gd name="T55" fmla="*/ 2147483646 h 33"/>
              <a:gd name="T56" fmla="*/ 2147483646 w 72"/>
              <a:gd name="T57" fmla="*/ 2147483646 h 33"/>
              <a:gd name="T58" fmla="*/ 2147483646 w 72"/>
              <a:gd name="T59" fmla="*/ 0 h 33"/>
              <a:gd name="T60" fmla="*/ 2147483646 w 72"/>
              <a:gd name="T61" fmla="*/ 0 h 33"/>
              <a:gd name="T62" fmla="*/ 2147483646 w 72"/>
              <a:gd name="T63" fmla="*/ 0 h 33"/>
              <a:gd name="T64" fmla="*/ 2147483646 w 72"/>
              <a:gd name="T65" fmla="*/ 0 h 33"/>
              <a:gd name="T66" fmla="*/ 2147483646 w 72"/>
              <a:gd name="T67" fmla="*/ 0 h 33"/>
              <a:gd name="T68" fmla="*/ 0 w 72"/>
              <a:gd name="T69" fmla="*/ 2147483646 h 33"/>
              <a:gd name="T70" fmla="*/ 0 w 72"/>
              <a:gd name="T71" fmla="*/ 2147483646 h 33"/>
              <a:gd name="T72" fmla="*/ 2147483646 w 72"/>
              <a:gd name="T73" fmla="*/ 2147483646 h 33"/>
              <a:gd name="T74" fmla="*/ 2147483646 w 72"/>
              <a:gd name="T75" fmla="*/ 2147483646 h 33"/>
              <a:gd name="T76" fmla="*/ 0 w 72"/>
              <a:gd name="T77" fmla="*/ 2147483646 h 33"/>
              <a:gd name="T78" fmla="*/ 0 w 72"/>
              <a:gd name="T79" fmla="*/ 2147483646 h 33"/>
              <a:gd name="T80" fmla="*/ 2147483646 w 72"/>
              <a:gd name="T81" fmla="*/ 2147483646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33">
                <a:moveTo>
                  <a:pt x="0" y="32"/>
                </a:moveTo>
                <a:lnTo>
                  <a:pt x="3" y="33"/>
                </a:lnTo>
                <a:lnTo>
                  <a:pt x="3" y="30"/>
                </a:lnTo>
                <a:lnTo>
                  <a:pt x="0" y="30"/>
                </a:lnTo>
                <a:lnTo>
                  <a:pt x="0" y="32"/>
                </a:lnTo>
                <a:lnTo>
                  <a:pt x="0" y="20"/>
                </a:lnTo>
                <a:lnTo>
                  <a:pt x="3" y="22"/>
                </a:lnTo>
                <a:lnTo>
                  <a:pt x="3" y="18"/>
                </a:lnTo>
                <a:lnTo>
                  <a:pt x="0" y="18"/>
                </a:lnTo>
                <a:lnTo>
                  <a:pt x="0" y="20"/>
                </a:lnTo>
                <a:lnTo>
                  <a:pt x="0" y="15"/>
                </a:lnTo>
                <a:lnTo>
                  <a:pt x="3" y="16"/>
                </a:lnTo>
                <a:lnTo>
                  <a:pt x="0" y="15"/>
                </a:lnTo>
                <a:lnTo>
                  <a:pt x="0" y="13"/>
                </a:lnTo>
                <a:lnTo>
                  <a:pt x="11" y="12"/>
                </a:lnTo>
                <a:lnTo>
                  <a:pt x="22" y="11"/>
                </a:lnTo>
                <a:lnTo>
                  <a:pt x="36" y="11"/>
                </a:lnTo>
                <a:lnTo>
                  <a:pt x="51" y="11"/>
                </a:lnTo>
                <a:lnTo>
                  <a:pt x="60" y="12"/>
                </a:lnTo>
                <a:lnTo>
                  <a:pt x="70" y="13"/>
                </a:lnTo>
                <a:lnTo>
                  <a:pt x="72" y="13"/>
                </a:lnTo>
                <a:lnTo>
                  <a:pt x="72" y="15"/>
                </a:lnTo>
                <a:lnTo>
                  <a:pt x="70" y="15"/>
                </a:lnTo>
                <a:lnTo>
                  <a:pt x="69" y="16"/>
                </a:lnTo>
                <a:lnTo>
                  <a:pt x="69" y="4"/>
                </a:lnTo>
                <a:lnTo>
                  <a:pt x="70" y="4"/>
                </a:lnTo>
                <a:lnTo>
                  <a:pt x="72" y="4"/>
                </a:lnTo>
                <a:lnTo>
                  <a:pt x="72" y="3"/>
                </a:lnTo>
                <a:lnTo>
                  <a:pt x="70" y="3"/>
                </a:lnTo>
                <a:lnTo>
                  <a:pt x="60" y="0"/>
                </a:lnTo>
                <a:lnTo>
                  <a:pt x="51" y="0"/>
                </a:lnTo>
                <a:lnTo>
                  <a:pt x="36" y="0"/>
                </a:lnTo>
                <a:lnTo>
                  <a:pt x="22" y="0"/>
                </a:lnTo>
                <a:lnTo>
                  <a:pt x="11" y="0"/>
                </a:lnTo>
                <a:lnTo>
                  <a:pt x="0" y="3"/>
                </a:lnTo>
                <a:lnTo>
                  <a:pt x="0" y="4"/>
                </a:lnTo>
                <a:lnTo>
                  <a:pt x="3" y="4"/>
                </a:lnTo>
                <a:lnTo>
                  <a:pt x="3" y="6"/>
                </a:lnTo>
                <a:lnTo>
                  <a:pt x="0" y="8"/>
                </a:lnTo>
                <a:lnTo>
                  <a:pt x="0" y="10"/>
                </a:lnTo>
                <a:lnTo>
                  <a:pt x="3"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5" name="Freeform 1546"/>
          <p:cNvSpPr>
            <a:spLocks/>
          </p:cNvSpPr>
          <p:nvPr/>
        </p:nvSpPr>
        <p:spPr bwMode="auto">
          <a:xfrm>
            <a:off x="6588125" y="2446338"/>
            <a:ext cx="23813" cy="3175"/>
          </a:xfrm>
          <a:custGeom>
            <a:avLst/>
            <a:gdLst>
              <a:gd name="T0" fmla="*/ 0 w 43"/>
              <a:gd name="T1" fmla="*/ 2147483646 h 6"/>
              <a:gd name="T2" fmla="*/ 0 w 43"/>
              <a:gd name="T3" fmla="*/ 2147483646 h 6"/>
              <a:gd name="T4" fmla="*/ 2147483646 w 43"/>
              <a:gd name="T5" fmla="*/ 2147483646 h 6"/>
              <a:gd name="T6" fmla="*/ 2147483646 w 43"/>
              <a:gd name="T7" fmla="*/ 0 h 6"/>
              <a:gd name="T8" fmla="*/ 2147483646 w 43"/>
              <a:gd name="T9" fmla="*/ 0 h 6"/>
              <a:gd name="T10" fmla="*/ 2147483646 w 43"/>
              <a:gd name="T11" fmla="*/ 0 h 6"/>
              <a:gd name="T12" fmla="*/ 2147483646 w 43"/>
              <a:gd name="T13" fmla="*/ 2147483646 h 6"/>
              <a:gd name="T14" fmla="*/ 2147483646 w 43"/>
              <a:gd name="T15" fmla="*/ 2147483646 h 6"/>
              <a:gd name="T16" fmla="*/ 2147483646 w 43"/>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
                <a:moveTo>
                  <a:pt x="0" y="6"/>
                </a:moveTo>
                <a:lnTo>
                  <a:pt x="0" y="2"/>
                </a:lnTo>
                <a:lnTo>
                  <a:pt x="6" y="1"/>
                </a:lnTo>
                <a:lnTo>
                  <a:pt x="12" y="0"/>
                </a:lnTo>
                <a:lnTo>
                  <a:pt x="22" y="0"/>
                </a:lnTo>
                <a:lnTo>
                  <a:pt x="30" y="0"/>
                </a:lnTo>
                <a:lnTo>
                  <a:pt x="37" y="1"/>
                </a:lnTo>
                <a:lnTo>
                  <a:pt x="41" y="2"/>
                </a:lnTo>
                <a:lnTo>
                  <a:pt x="43"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6" name="Freeform 1547"/>
          <p:cNvSpPr>
            <a:spLocks/>
          </p:cNvSpPr>
          <p:nvPr/>
        </p:nvSpPr>
        <p:spPr bwMode="auto">
          <a:xfrm>
            <a:off x="6597650" y="2433638"/>
            <a:ext cx="12700" cy="9525"/>
          </a:xfrm>
          <a:custGeom>
            <a:avLst/>
            <a:gdLst>
              <a:gd name="T0" fmla="*/ 2147483646 w 22"/>
              <a:gd name="T1" fmla="*/ 2147483646 h 16"/>
              <a:gd name="T2" fmla="*/ 2147483646 w 22"/>
              <a:gd name="T3" fmla="*/ 2147483646 h 16"/>
              <a:gd name="T4" fmla="*/ 2147483646 w 22"/>
              <a:gd name="T5" fmla="*/ 2147483646 h 16"/>
              <a:gd name="T6" fmla="*/ 2147483646 w 22"/>
              <a:gd name="T7" fmla="*/ 2147483646 h 16"/>
              <a:gd name="T8" fmla="*/ 2147483646 w 22"/>
              <a:gd name="T9" fmla="*/ 2147483646 h 16"/>
              <a:gd name="T10" fmla="*/ 2147483646 w 22"/>
              <a:gd name="T11" fmla="*/ 2147483646 h 16"/>
              <a:gd name="T12" fmla="*/ 2147483646 w 22"/>
              <a:gd name="T13" fmla="*/ 2147483646 h 16"/>
              <a:gd name="T14" fmla="*/ 2147483646 w 22"/>
              <a:gd name="T15" fmla="*/ 0 h 16"/>
              <a:gd name="T16" fmla="*/ 2147483646 w 22"/>
              <a:gd name="T17" fmla="*/ 2147483646 h 16"/>
              <a:gd name="T18" fmla="*/ 2147483646 w 22"/>
              <a:gd name="T19" fmla="*/ 2147483646 h 16"/>
              <a:gd name="T20" fmla="*/ 0 w 22"/>
              <a:gd name="T21" fmla="*/ 2147483646 h 16"/>
              <a:gd name="T22" fmla="*/ 2147483646 w 22"/>
              <a:gd name="T23" fmla="*/ 2147483646 h 16"/>
              <a:gd name="T24" fmla="*/ 2147483646 w 22"/>
              <a:gd name="T25" fmla="*/ 2147483646 h 16"/>
              <a:gd name="T26" fmla="*/ 2147483646 w 22"/>
              <a:gd name="T27" fmla="*/ 2147483646 h 16"/>
              <a:gd name="T28" fmla="*/ 2147483646 w 22"/>
              <a:gd name="T29" fmla="*/ 2147483646 h 16"/>
              <a:gd name="T30" fmla="*/ 2147483646 w 22"/>
              <a:gd name="T31" fmla="*/ 2147483646 h 16"/>
              <a:gd name="T32" fmla="*/ 2147483646 w 22"/>
              <a:gd name="T33" fmla="*/ 214748364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16">
                <a:moveTo>
                  <a:pt x="19" y="16"/>
                </a:moveTo>
                <a:lnTo>
                  <a:pt x="20" y="14"/>
                </a:lnTo>
                <a:lnTo>
                  <a:pt x="22" y="12"/>
                </a:lnTo>
                <a:lnTo>
                  <a:pt x="20" y="9"/>
                </a:lnTo>
                <a:lnTo>
                  <a:pt x="19" y="7"/>
                </a:lnTo>
                <a:lnTo>
                  <a:pt x="14" y="3"/>
                </a:lnTo>
                <a:lnTo>
                  <a:pt x="12" y="1"/>
                </a:lnTo>
                <a:lnTo>
                  <a:pt x="7" y="0"/>
                </a:lnTo>
                <a:lnTo>
                  <a:pt x="5" y="1"/>
                </a:lnTo>
                <a:lnTo>
                  <a:pt x="4" y="3"/>
                </a:lnTo>
                <a:lnTo>
                  <a:pt x="0" y="4"/>
                </a:lnTo>
                <a:lnTo>
                  <a:pt x="4" y="8"/>
                </a:lnTo>
                <a:lnTo>
                  <a:pt x="5" y="11"/>
                </a:lnTo>
                <a:lnTo>
                  <a:pt x="7" y="13"/>
                </a:lnTo>
                <a:lnTo>
                  <a:pt x="11" y="16"/>
                </a:lnTo>
                <a:lnTo>
                  <a:pt x="13" y="16"/>
                </a:lnTo>
                <a:lnTo>
                  <a:pt x="19" y="1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7" name="Freeform 1548"/>
          <p:cNvSpPr>
            <a:spLocks/>
          </p:cNvSpPr>
          <p:nvPr/>
        </p:nvSpPr>
        <p:spPr bwMode="auto">
          <a:xfrm>
            <a:off x="6589713" y="2430463"/>
            <a:ext cx="33337" cy="14287"/>
          </a:xfrm>
          <a:custGeom>
            <a:avLst/>
            <a:gdLst>
              <a:gd name="T0" fmla="*/ 2147483646 w 64"/>
              <a:gd name="T1" fmla="*/ 2147483646 h 26"/>
              <a:gd name="T2" fmla="*/ 2147483646 w 64"/>
              <a:gd name="T3" fmla="*/ 2147483646 h 26"/>
              <a:gd name="T4" fmla="*/ 0 w 64"/>
              <a:gd name="T5" fmla="*/ 2147483646 h 26"/>
              <a:gd name="T6" fmla="*/ 0 w 64"/>
              <a:gd name="T7" fmla="*/ 2147483646 h 26"/>
              <a:gd name="T8" fmla="*/ 2147483646 w 64"/>
              <a:gd name="T9" fmla="*/ 2147483646 h 26"/>
              <a:gd name="T10" fmla="*/ 2147483646 w 64"/>
              <a:gd name="T11" fmla="*/ 2147483646 h 26"/>
              <a:gd name="T12" fmla="*/ 2147483646 w 64"/>
              <a:gd name="T13" fmla="*/ 2147483646 h 26"/>
              <a:gd name="T14" fmla="*/ 2147483646 w 64"/>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6">
                <a:moveTo>
                  <a:pt x="15" y="26"/>
                </a:moveTo>
                <a:lnTo>
                  <a:pt x="8" y="25"/>
                </a:lnTo>
                <a:lnTo>
                  <a:pt x="0" y="26"/>
                </a:lnTo>
                <a:lnTo>
                  <a:pt x="0" y="23"/>
                </a:lnTo>
                <a:lnTo>
                  <a:pt x="4" y="16"/>
                </a:lnTo>
                <a:lnTo>
                  <a:pt x="9" y="11"/>
                </a:lnTo>
                <a:lnTo>
                  <a:pt x="23" y="7"/>
                </a:lnTo>
                <a:lnTo>
                  <a:pt x="6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8" name="Freeform 1549"/>
          <p:cNvSpPr>
            <a:spLocks/>
          </p:cNvSpPr>
          <p:nvPr/>
        </p:nvSpPr>
        <p:spPr bwMode="auto">
          <a:xfrm>
            <a:off x="6605588" y="2408238"/>
            <a:ext cx="11112" cy="12700"/>
          </a:xfrm>
          <a:custGeom>
            <a:avLst/>
            <a:gdLst>
              <a:gd name="T0" fmla="*/ 2147483646 w 22"/>
              <a:gd name="T1" fmla="*/ 2147483646 h 23"/>
              <a:gd name="T2" fmla="*/ 2147483646 w 22"/>
              <a:gd name="T3" fmla="*/ 2147483646 h 23"/>
              <a:gd name="T4" fmla="*/ 2147483646 w 22"/>
              <a:gd name="T5" fmla="*/ 2147483646 h 23"/>
              <a:gd name="T6" fmla="*/ 2147483646 w 22"/>
              <a:gd name="T7" fmla="*/ 2147483646 h 23"/>
              <a:gd name="T8" fmla="*/ 2147483646 w 22"/>
              <a:gd name="T9" fmla="*/ 2147483646 h 23"/>
              <a:gd name="T10" fmla="*/ 2147483646 w 22"/>
              <a:gd name="T11" fmla="*/ 2147483646 h 23"/>
              <a:gd name="T12" fmla="*/ 2147483646 w 22"/>
              <a:gd name="T13" fmla="*/ 0 h 23"/>
              <a:gd name="T14" fmla="*/ 2147483646 w 22"/>
              <a:gd name="T15" fmla="*/ 0 h 23"/>
              <a:gd name="T16" fmla="*/ 2147483646 w 22"/>
              <a:gd name="T17" fmla="*/ 2147483646 h 23"/>
              <a:gd name="T18" fmla="*/ 0 w 22"/>
              <a:gd name="T19" fmla="*/ 2147483646 h 23"/>
              <a:gd name="T20" fmla="*/ 0 w 22"/>
              <a:gd name="T21" fmla="*/ 2147483646 h 23"/>
              <a:gd name="T22" fmla="*/ 0 w 22"/>
              <a:gd name="T23" fmla="*/ 2147483646 h 23"/>
              <a:gd name="T24" fmla="*/ 2147483646 w 22"/>
              <a:gd name="T25" fmla="*/ 2147483646 h 23"/>
              <a:gd name="T26" fmla="*/ 2147483646 w 22"/>
              <a:gd name="T27" fmla="*/ 2147483646 h 23"/>
              <a:gd name="T28" fmla="*/ 2147483646 w 22"/>
              <a:gd name="T29" fmla="*/ 2147483646 h 23"/>
              <a:gd name="T30" fmla="*/ 2147483646 w 22"/>
              <a:gd name="T31" fmla="*/ 2147483646 h 23"/>
              <a:gd name="T32" fmla="*/ 2147483646 w 22"/>
              <a:gd name="T33" fmla="*/ 2147483646 h 23"/>
              <a:gd name="T34" fmla="*/ 2147483646 w 22"/>
              <a:gd name="T35" fmla="*/ 2147483646 h 23"/>
              <a:gd name="T36" fmla="*/ 2147483646 w 22"/>
              <a:gd name="T37" fmla="*/ 2147483646 h 23"/>
              <a:gd name="T38" fmla="*/ 2147483646 w 22"/>
              <a:gd name="T39" fmla="*/ 2147483646 h 23"/>
              <a:gd name="T40" fmla="*/ 2147483646 w 22"/>
              <a:gd name="T41" fmla="*/ 2147483646 h 23"/>
              <a:gd name="T42" fmla="*/ 2147483646 w 22"/>
              <a:gd name="T43" fmla="*/ 2147483646 h 23"/>
              <a:gd name="T44" fmla="*/ 2147483646 w 22"/>
              <a:gd name="T45" fmla="*/ 2147483646 h 23"/>
              <a:gd name="T46" fmla="*/ 2147483646 w 22"/>
              <a:gd name="T47" fmla="*/ 2147483646 h 23"/>
              <a:gd name="T48" fmla="*/ 2147483646 w 22"/>
              <a:gd name="T49" fmla="*/ 2147483646 h 23"/>
              <a:gd name="T50" fmla="*/ 2147483646 w 22"/>
              <a:gd name="T51" fmla="*/ 2147483646 h 23"/>
              <a:gd name="T52" fmla="*/ 2147483646 w 22"/>
              <a:gd name="T53" fmla="*/ 2147483646 h 23"/>
              <a:gd name="T54" fmla="*/ 2147483646 w 22"/>
              <a:gd name="T55" fmla="*/ 2147483646 h 23"/>
              <a:gd name="T56" fmla="*/ 2147483646 w 22"/>
              <a:gd name="T57" fmla="*/ 2147483646 h 23"/>
              <a:gd name="T58" fmla="*/ 2147483646 w 22"/>
              <a:gd name="T59" fmla="*/ 2147483646 h 23"/>
              <a:gd name="T60" fmla="*/ 2147483646 w 22"/>
              <a:gd name="T61" fmla="*/ 2147483646 h 23"/>
              <a:gd name="T62" fmla="*/ 2147483646 w 22"/>
              <a:gd name="T63" fmla="*/ 2147483646 h 23"/>
              <a:gd name="T64" fmla="*/ 2147483646 w 22"/>
              <a:gd name="T65" fmla="*/ 2147483646 h 23"/>
              <a:gd name="T66" fmla="*/ 2147483646 w 22"/>
              <a:gd name="T67" fmla="*/ 2147483646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 h="23">
                <a:moveTo>
                  <a:pt x="20" y="22"/>
                </a:moveTo>
                <a:lnTo>
                  <a:pt x="22" y="17"/>
                </a:lnTo>
                <a:lnTo>
                  <a:pt x="22" y="14"/>
                </a:lnTo>
                <a:lnTo>
                  <a:pt x="21" y="10"/>
                </a:lnTo>
                <a:lnTo>
                  <a:pt x="20" y="5"/>
                </a:lnTo>
                <a:lnTo>
                  <a:pt x="16" y="1"/>
                </a:lnTo>
                <a:lnTo>
                  <a:pt x="11" y="0"/>
                </a:lnTo>
                <a:lnTo>
                  <a:pt x="8" y="0"/>
                </a:lnTo>
                <a:lnTo>
                  <a:pt x="4" y="1"/>
                </a:lnTo>
                <a:lnTo>
                  <a:pt x="0" y="5"/>
                </a:lnTo>
                <a:lnTo>
                  <a:pt x="0" y="10"/>
                </a:lnTo>
                <a:lnTo>
                  <a:pt x="0" y="14"/>
                </a:lnTo>
                <a:lnTo>
                  <a:pt x="5" y="17"/>
                </a:lnTo>
                <a:lnTo>
                  <a:pt x="8" y="22"/>
                </a:lnTo>
                <a:lnTo>
                  <a:pt x="11" y="23"/>
                </a:lnTo>
                <a:lnTo>
                  <a:pt x="16" y="23"/>
                </a:lnTo>
                <a:lnTo>
                  <a:pt x="20" y="22"/>
                </a:lnTo>
                <a:lnTo>
                  <a:pt x="16" y="21"/>
                </a:lnTo>
                <a:lnTo>
                  <a:pt x="17" y="20"/>
                </a:lnTo>
                <a:lnTo>
                  <a:pt x="20" y="16"/>
                </a:lnTo>
                <a:lnTo>
                  <a:pt x="20" y="14"/>
                </a:lnTo>
                <a:lnTo>
                  <a:pt x="17" y="10"/>
                </a:lnTo>
                <a:lnTo>
                  <a:pt x="16" y="8"/>
                </a:lnTo>
                <a:lnTo>
                  <a:pt x="14" y="4"/>
                </a:lnTo>
                <a:lnTo>
                  <a:pt x="11" y="2"/>
                </a:lnTo>
                <a:lnTo>
                  <a:pt x="8" y="2"/>
                </a:lnTo>
                <a:lnTo>
                  <a:pt x="6" y="2"/>
                </a:lnTo>
                <a:lnTo>
                  <a:pt x="5" y="5"/>
                </a:lnTo>
                <a:lnTo>
                  <a:pt x="5" y="10"/>
                </a:lnTo>
                <a:lnTo>
                  <a:pt x="5" y="14"/>
                </a:lnTo>
                <a:lnTo>
                  <a:pt x="8" y="16"/>
                </a:lnTo>
                <a:lnTo>
                  <a:pt x="9" y="20"/>
                </a:lnTo>
                <a:lnTo>
                  <a:pt x="12" y="21"/>
                </a:lnTo>
                <a:lnTo>
                  <a:pt x="16"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89" name="Freeform 1550"/>
          <p:cNvSpPr>
            <a:spLocks/>
          </p:cNvSpPr>
          <p:nvPr/>
        </p:nvSpPr>
        <p:spPr bwMode="auto">
          <a:xfrm>
            <a:off x="6619875" y="2406650"/>
            <a:ext cx="12700" cy="11113"/>
          </a:xfrm>
          <a:custGeom>
            <a:avLst/>
            <a:gdLst>
              <a:gd name="T0" fmla="*/ 2147483646 w 26"/>
              <a:gd name="T1" fmla="*/ 2147483646 h 19"/>
              <a:gd name="T2" fmla="*/ 2147483646 w 26"/>
              <a:gd name="T3" fmla="*/ 2147483646 h 19"/>
              <a:gd name="T4" fmla="*/ 2147483646 w 26"/>
              <a:gd name="T5" fmla="*/ 2147483646 h 19"/>
              <a:gd name="T6" fmla="*/ 2147483646 w 26"/>
              <a:gd name="T7" fmla="*/ 2147483646 h 19"/>
              <a:gd name="T8" fmla="*/ 2147483646 w 26"/>
              <a:gd name="T9" fmla="*/ 2147483646 h 19"/>
              <a:gd name="T10" fmla="*/ 2147483646 w 26"/>
              <a:gd name="T11" fmla="*/ 2147483646 h 19"/>
              <a:gd name="T12" fmla="*/ 2147483646 w 26"/>
              <a:gd name="T13" fmla="*/ 2147483646 h 19"/>
              <a:gd name="T14" fmla="*/ 2147483646 w 26"/>
              <a:gd name="T15" fmla="*/ 2147483646 h 19"/>
              <a:gd name="T16" fmla="*/ 2147483646 w 26"/>
              <a:gd name="T17" fmla="*/ 2147483646 h 19"/>
              <a:gd name="T18" fmla="*/ 2147483646 w 26"/>
              <a:gd name="T19" fmla="*/ 2147483646 h 19"/>
              <a:gd name="T20" fmla="*/ 2147483646 w 26"/>
              <a:gd name="T21" fmla="*/ 2147483646 h 19"/>
              <a:gd name="T22" fmla="*/ 2147483646 w 26"/>
              <a:gd name="T23" fmla="*/ 2147483646 h 19"/>
              <a:gd name="T24" fmla="*/ 2147483646 w 26"/>
              <a:gd name="T25" fmla="*/ 2147483646 h 19"/>
              <a:gd name="T26" fmla="*/ 2147483646 w 26"/>
              <a:gd name="T27" fmla="*/ 0 h 19"/>
              <a:gd name="T28" fmla="*/ 2147483646 w 26"/>
              <a:gd name="T29" fmla="*/ 0 h 19"/>
              <a:gd name="T30" fmla="*/ 2147483646 w 26"/>
              <a:gd name="T31" fmla="*/ 2147483646 h 19"/>
              <a:gd name="T32" fmla="*/ 2147483646 w 26"/>
              <a:gd name="T33" fmla="*/ 2147483646 h 19"/>
              <a:gd name="T34" fmla="*/ 2147483646 w 26"/>
              <a:gd name="T35" fmla="*/ 2147483646 h 19"/>
              <a:gd name="T36" fmla="*/ 2147483646 w 26"/>
              <a:gd name="T37" fmla="*/ 2147483646 h 19"/>
              <a:gd name="T38" fmla="*/ 2147483646 w 26"/>
              <a:gd name="T39" fmla="*/ 2147483646 h 19"/>
              <a:gd name="T40" fmla="*/ 2147483646 w 26"/>
              <a:gd name="T41" fmla="*/ 2147483646 h 19"/>
              <a:gd name="T42" fmla="*/ 2147483646 w 26"/>
              <a:gd name="T43" fmla="*/ 2147483646 h 19"/>
              <a:gd name="T44" fmla="*/ 2147483646 w 26"/>
              <a:gd name="T45" fmla="*/ 2147483646 h 19"/>
              <a:gd name="T46" fmla="*/ 0 w 26"/>
              <a:gd name="T47" fmla="*/ 2147483646 h 19"/>
              <a:gd name="T48" fmla="*/ 2147483646 w 26"/>
              <a:gd name="T49" fmla="*/ 2147483646 h 19"/>
              <a:gd name="T50" fmla="*/ 2147483646 w 26"/>
              <a:gd name="T51" fmla="*/ 2147483646 h 19"/>
              <a:gd name="T52" fmla="*/ 2147483646 w 26"/>
              <a:gd name="T53" fmla="*/ 0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19">
                <a:moveTo>
                  <a:pt x="3" y="16"/>
                </a:moveTo>
                <a:lnTo>
                  <a:pt x="6" y="18"/>
                </a:lnTo>
                <a:lnTo>
                  <a:pt x="9" y="19"/>
                </a:lnTo>
                <a:lnTo>
                  <a:pt x="12" y="18"/>
                </a:lnTo>
                <a:lnTo>
                  <a:pt x="14" y="17"/>
                </a:lnTo>
                <a:lnTo>
                  <a:pt x="18" y="18"/>
                </a:lnTo>
                <a:lnTo>
                  <a:pt x="20" y="18"/>
                </a:lnTo>
                <a:lnTo>
                  <a:pt x="24" y="17"/>
                </a:lnTo>
                <a:lnTo>
                  <a:pt x="26" y="14"/>
                </a:lnTo>
                <a:lnTo>
                  <a:pt x="26" y="11"/>
                </a:lnTo>
                <a:lnTo>
                  <a:pt x="26" y="7"/>
                </a:lnTo>
                <a:lnTo>
                  <a:pt x="24" y="3"/>
                </a:lnTo>
                <a:lnTo>
                  <a:pt x="23" y="1"/>
                </a:lnTo>
                <a:lnTo>
                  <a:pt x="18" y="0"/>
                </a:lnTo>
                <a:lnTo>
                  <a:pt x="14" y="0"/>
                </a:lnTo>
                <a:lnTo>
                  <a:pt x="11" y="1"/>
                </a:lnTo>
                <a:lnTo>
                  <a:pt x="9" y="4"/>
                </a:lnTo>
                <a:lnTo>
                  <a:pt x="8" y="8"/>
                </a:lnTo>
                <a:lnTo>
                  <a:pt x="9" y="12"/>
                </a:lnTo>
                <a:lnTo>
                  <a:pt x="11" y="16"/>
                </a:lnTo>
                <a:lnTo>
                  <a:pt x="14" y="17"/>
                </a:lnTo>
                <a:lnTo>
                  <a:pt x="3" y="16"/>
                </a:lnTo>
                <a:lnTo>
                  <a:pt x="1" y="13"/>
                </a:lnTo>
                <a:lnTo>
                  <a:pt x="0" y="8"/>
                </a:lnTo>
                <a:lnTo>
                  <a:pt x="1" y="5"/>
                </a:lnTo>
                <a:lnTo>
                  <a:pt x="3" y="3"/>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0" name="Freeform 1551"/>
          <p:cNvSpPr>
            <a:spLocks/>
          </p:cNvSpPr>
          <p:nvPr/>
        </p:nvSpPr>
        <p:spPr bwMode="auto">
          <a:xfrm>
            <a:off x="6584950" y="2405063"/>
            <a:ext cx="15875" cy="20637"/>
          </a:xfrm>
          <a:custGeom>
            <a:avLst/>
            <a:gdLst>
              <a:gd name="T0" fmla="*/ 2147483646 w 30"/>
              <a:gd name="T1" fmla="*/ 2147483646 h 39"/>
              <a:gd name="T2" fmla="*/ 2147483646 w 30"/>
              <a:gd name="T3" fmla="*/ 2147483646 h 39"/>
              <a:gd name="T4" fmla="*/ 2147483646 w 30"/>
              <a:gd name="T5" fmla="*/ 0 h 39"/>
              <a:gd name="T6" fmla="*/ 2147483646 w 30"/>
              <a:gd name="T7" fmla="*/ 2147483646 h 39"/>
              <a:gd name="T8" fmla="*/ 2147483646 w 30"/>
              <a:gd name="T9" fmla="*/ 2147483646 h 39"/>
              <a:gd name="T10" fmla="*/ 2147483646 w 30"/>
              <a:gd name="T11" fmla="*/ 2147483646 h 39"/>
              <a:gd name="T12" fmla="*/ 2147483646 w 30"/>
              <a:gd name="T13" fmla="*/ 2147483646 h 39"/>
              <a:gd name="T14" fmla="*/ 2147483646 w 30"/>
              <a:gd name="T15" fmla="*/ 2147483646 h 39"/>
              <a:gd name="T16" fmla="*/ 2147483646 w 30"/>
              <a:gd name="T17" fmla="*/ 2147483646 h 39"/>
              <a:gd name="T18" fmla="*/ 2147483646 w 30"/>
              <a:gd name="T19" fmla="*/ 2147483646 h 39"/>
              <a:gd name="T20" fmla="*/ 2147483646 w 30"/>
              <a:gd name="T21" fmla="*/ 2147483646 h 39"/>
              <a:gd name="T22" fmla="*/ 2147483646 w 30"/>
              <a:gd name="T23" fmla="*/ 2147483646 h 39"/>
              <a:gd name="T24" fmla="*/ 2147483646 w 30"/>
              <a:gd name="T25" fmla="*/ 2147483646 h 39"/>
              <a:gd name="T26" fmla="*/ 2147483646 w 30"/>
              <a:gd name="T27" fmla="*/ 2147483646 h 39"/>
              <a:gd name="T28" fmla="*/ 2147483646 w 30"/>
              <a:gd name="T29" fmla="*/ 2147483646 h 39"/>
              <a:gd name="T30" fmla="*/ 2147483646 w 30"/>
              <a:gd name="T31" fmla="*/ 2147483646 h 39"/>
              <a:gd name="T32" fmla="*/ 2147483646 w 30"/>
              <a:gd name="T33" fmla="*/ 2147483646 h 39"/>
              <a:gd name="T34" fmla="*/ 2147483646 w 30"/>
              <a:gd name="T35" fmla="*/ 2147483646 h 39"/>
              <a:gd name="T36" fmla="*/ 2147483646 w 30"/>
              <a:gd name="T37" fmla="*/ 2147483646 h 39"/>
              <a:gd name="T38" fmla="*/ 2147483646 w 30"/>
              <a:gd name="T39" fmla="*/ 2147483646 h 39"/>
              <a:gd name="T40" fmla="*/ 2147483646 w 30"/>
              <a:gd name="T41" fmla="*/ 2147483646 h 39"/>
              <a:gd name="T42" fmla="*/ 2147483646 w 30"/>
              <a:gd name="T43" fmla="*/ 2147483646 h 39"/>
              <a:gd name="T44" fmla="*/ 2147483646 w 30"/>
              <a:gd name="T45" fmla="*/ 2147483646 h 39"/>
              <a:gd name="T46" fmla="*/ 2147483646 w 30"/>
              <a:gd name="T47" fmla="*/ 2147483646 h 39"/>
              <a:gd name="T48" fmla="*/ 2147483646 w 30"/>
              <a:gd name="T49" fmla="*/ 2147483646 h 39"/>
              <a:gd name="T50" fmla="*/ 2147483646 w 30"/>
              <a:gd name="T51" fmla="*/ 2147483646 h 39"/>
              <a:gd name="T52" fmla="*/ 2147483646 w 30"/>
              <a:gd name="T53" fmla="*/ 2147483646 h 39"/>
              <a:gd name="T54" fmla="*/ 2147483646 w 30"/>
              <a:gd name="T55" fmla="*/ 2147483646 h 39"/>
              <a:gd name="T56" fmla="*/ 2147483646 w 30"/>
              <a:gd name="T57" fmla="*/ 2147483646 h 39"/>
              <a:gd name="T58" fmla="*/ 2147483646 w 30"/>
              <a:gd name="T59" fmla="*/ 2147483646 h 39"/>
              <a:gd name="T60" fmla="*/ 2147483646 w 30"/>
              <a:gd name="T61" fmla="*/ 2147483646 h 39"/>
              <a:gd name="T62" fmla="*/ 2147483646 w 30"/>
              <a:gd name="T63" fmla="*/ 2147483646 h 39"/>
              <a:gd name="T64" fmla="*/ 2147483646 w 30"/>
              <a:gd name="T65" fmla="*/ 2147483646 h 39"/>
              <a:gd name="T66" fmla="*/ 2147483646 w 30"/>
              <a:gd name="T67" fmla="*/ 2147483646 h 39"/>
              <a:gd name="T68" fmla="*/ 2147483646 w 30"/>
              <a:gd name="T69" fmla="*/ 2147483646 h 39"/>
              <a:gd name="T70" fmla="*/ 2147483646 w 30"/>
              <a:gd name="T71" fmla="*/ 2147483646 h 39"/>
              <a:gd name="T72" fmla="*/ 2147483646 w 30"/>
              <a:gd name="T73" fmla="*/ 2147483646 h 39"/>
              <a:gd name="T74" fmla="*/ 2147483646 w 30"/>
              <a:gd name="T75" fmla="*/ 2147483646 h 39"/>
              <a:gd name="T76" fmla="*/ 2147483646 w 30"/>
              <a:gd name="T77" fmla="*/ 2147483646 h 39"/>
              <a:gd name="T78" fmla="*/ 2147483646 w 30"/>
              <a:gd name="T79" fmla="*/ 2147483646 h 39"/>
              <a:gd name="T80" fmla="*/ 2147483646 w 30"/>
              <a:gd name="T81" fmla="*/ 2147483646 h 39"/>
              <a:gd name="T82" fmla="*/ 2147483646 w 30"/>
              <a:gd name="T83" fmla="*/ 2147483646 h 39"/>
              <a:gd name="T84" fmla="*/ 2147483646 w 30"/>
              <a:gd name="T85" fmla="*/ 2147483646 h 39"/>
              <a:gd name="T86" fmla="*/ 0 w 30"/>
              <a:gd name="T87" fmla="*/ 2147483646 h 39"/>
              <a:gd name="T88" fmla="*/ 0 w 30"/>
              <a:gd name="T89" fmla="*/ 2147483646 h 39"/>
              <a:gd name="T90" fmla="*/ 2147483646 w 30"/>
              <a:gd name="T91" fmla="*/ 2147483646 h 39"/>
              <a:gd name="T92" fmla="*/ 2147483646 w 30"/>
              <a:gd name="T93" fmla="*/ 2147483646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 h="39">
                <a:moveTo>
                  <a:pt x="30" y="4"/>
                </a:moveTo>
                <a:lnTo>
                  <a:pt x="24" y="2"/>
                </a:lnTo>
                <a:lnTo>
                  <a:pt x="23" y="0"/>
                </a:lnTo>
                <a:lnTo>
                  <a:pt x="19" y="2"/>
                </a:lnTo>
                <a:lnTo>
                  <a:pt x="18" y="3"/>
                </a:lnTo>
                <a:lnTo>
                  <a:pt x="17" y="6"/>
                </a:lnTo>
                <a:lnTo>
                  <a:pt x="17" y="8"/>
                </a:lnTo>
                <a:lnTo>
                  <a:pt x="17" y="11"/>
                </a:lnTo>
                <a:lnTo>
                  <a:pt x="18" y="14"/>
                </a:lnTo>
                <a:lnTo>
                  <a:pt x="13" y="14"/>
                </a:lnTo>
                <a:lnTo>
                  <a:pt x="9" y="16"/>
                </a:lnTo>
                <a:lnTo>
                  <a:pt x="7" y="20"/>
                </a:lnTo>
                <a:lnTo>
                  <a:pt x="7" y="23"/>
                </a:lnTo>
                <a:lnTo>
                  <a:pt x="8" y="28"/>
                </a:lnTo>
                <a:lnTo>
                  <a:pt x="9" y="32"/>
                </a:lnTo>
                <a:lnTo>
                  <a:pt x="13" y="35"/>
                </a:lnTo>
                <a:lnTo>
                  <a:pt x="18" y="39"/>
                </a:lnTo>
                <a:lnTo>
                  <a:pt x="21" y="39"/>
                </a:lnTo>
                <a:lnTo>
                  <a:pt x="25" y="35"/>
                </a:lnTo>
                <a:lnTo>
                  <a:pt x="29" y="30"/>
                </a:lnTo>
                <a:lnTo>
                  <a:pt x="29" y="28"/>
                </a:lnTo>
                <a:lnTo>
                  <a:pt x="29" y="22"/>
                </a:lnTo>
                <a:lnTo>
                  <a:pt x="24" y="19"/>
                </a:lnTo>
                <a:lnTo>
                  <a:pt x="21" y="16"/>
                </a:lnTo>
                <a:lnTo>
                  <a:pt x="18" y="14"/>
                </a:lnTo>
                <a:lnTo>
                  <a:pt x="17" y="16"/>
                </a:lnTo>
                <a:lnTo>
                  <a:pt x="15" y="16"/>
                </a:lnTo>
                <a:lnTo>
                  <a:pt x="11" y="17"/>
                </a:lnTo>
                <a:lnTo>
                  <a:pt x="9" y="20"/>
                </a:lnTo>
                <a:lnTo>
                  <a:pt x="9" y="22"/>
                </a:lnTo>
                <a:lnTo>
                  <a:pt x="11" y="27"/>
                </a:lnTo>
                <a:lnTo>
                  <a:pt x="13" y="30"/>
                </a:lnTo>
                <a:lnTo>
                  <a:pt x="15" y="33"/>
                </a:lnTo>
                <a:lnTo>
                  <a:pt x="18" y="35"/>
                </a:lnTo>
                <a:lnTo>
                  <a:pt x="21" y="35"/>
                </a:lnTo>
                <a:lnTo>
                  <a:pt x="23" y="33"/>
                </a:lnTo>
                <a:lnTo>
                  <a:pt x="24" y="30"/>
                </a:lnTo>
                <a:lnTo>
                  <a:pt x="24" y="28"/>
                </a:lnTo>
                <a:lnTo>
                  <a:pt x="24" y="23"/>
                </a:lnTo>
                <a:lnTo>
                  <a:pt x="23" y="20"/>
                </a:lnTo>
                <a:lnTo>
                  <a:pt x="19" y="17"/>
                </a:lnTo>
                <a:lnTo>
                  <a:pt x="17" y="16"/>
                </a:lnTo>
                <a:lnTo>
                  <a:pt x="7" y="21"/>
                </a:lnTo>
                <a:lnTo>
                  <a:pt x="0" y="26"/>
                </a:lnTo>
                <a:lnTo>
                  <a:pt x="0" y="27"/>
                </a:lnTo>
                <a:lnTo>
                  <a:pt x="3" y="32"/>
                </a:lnTo>
                <a:lnTo>
                  <a:pt x="8"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1" name="Freeform 1552"/>
          <p:cNvSpPr>
            <a:spLocks/>
          </p:cNvSpPr>
          <p:nvPr/>
        </p:nvSpPr>
        <p:spPr bwMode="auto">
          <a:xfrm>
            <a:off x="6589713" y="2444750"/>
            <a:ext cx="7937" cy="1588"/>
          </a:xfrm>
          <a:custGeom>
            <a:avLst/>
            <a:gdLst>
              <a:gd name="T0" fmla="*/ 0 w 16"/>
              <a:gd name="T1" fmla="*/ 0 h 5"/>
              <a:gd name="T2" fmla="*/ 2147483646 w 16"/>
              <a:gd name="T3" fmla="*/ 0 h 5"/>
              <a:gd name="T4" fmla="*/ 0 w 16"/>
              <a:gd name="T5" fmla="*/ 0 h 5"/>
              <a:gd name="T6" fmla="*/ 0 w 16"/>
              <a:gd name="T7" fmla="*/ 2147483646 h 5"/>
              <a:gd name="T8" fmla="*/ 2147483646 w 16"/>
              <a:gd name="T9" fmla="*/ 2147483646 h 5"/>
              <a:gd name="T10" fmla="*/ 2147483646 w 16"/>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5">
                <a:moveTo>
                  <a:pt x="0" y="0"/>
                </a:moveTo>
                <a:lnTo>
                  <a:pt x="1" y="0"/>
                </a:lnTo>
                <a:lnTo>
                  <a:pt x="0" y="0"/>
                </a:lnTo>
                <a:lnTo>
                  <a:pt x="0" y="5"/>
                </a:lnTo>
                <a:lnTo>
                  <a:pt x="16" y="5"/>
                </a:lnTo>
                <a:lnTo>
                  <a:pt x="1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2" name="Freeform 1553"/>
          <p:cNvSpPr>
            <a:spLocks/>
          </p:cNvSpPr>
          <p:nvPr/>
        </p:nvSpPr>
        <p:spPr bwMode="auto">
          <a:xfrm>
            <a:off x="6562725" y="2432050"/>
            <a:ext cx="11113" cy="11113"/>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0 h 21"/>
              <a:gd name="T20" fmla="*/ 2147483646 w 20"/>
              <a:gd name="T21" fmla="*/ 0 h 21"/>
              <a:gd name="T22" fmla="*/ 2147483646 w 20"/>
              <a:gd name="T23" fmla="*/ 0 h 21"/>
              <a:gd name="T24" fmla="*/ 2147483646 w 20"/>
              <a:gd name="T25" fmla="*/ 2147483646 h 21"/>
              <a:gd name="T26" fmla="*/ 2147483646 w 20"/>
              <a:gd name="T27" fmla="*/ 2147483646 h 21"/>
              <a:gd name="T28" fmla="*/ 2147483646 w 20"/>
              <a:gd name="T29" fmla="*/ 2147483646 h 21"/>
              <a:gd name="T30" fmla="*/ 2147483646 w 20"/>
              <a:gd name="T31" fmla="*/ 2147483646 h 21"/>
              <a:gd name="T32" fmla="*/ 0 w 20"/>
              <a:gd name="T33" fmla="*/ 2147483646 h 21"/>
              <a:gd name="T34" fmla="*/ 2147483646 w 20"/>
              <a:gd name="T35" fmla="*/ 2147483646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1">
                <a:moveTo>
                  <a:pt x="20" y="21"/>
                </a:moveTo>
                <a:lnTo>
                  <a:pt x="16" y="21"/>
                </a:lnTo>
                <a:lnTo>
                  <a:pt x="10" y="19"/>
                </a:lnTo>
                <a:lnTo>
                  <a:pt x="4" y="15"/>
                </a:lnTo>
                <a:lnTo>
                  <a:pt x="5" y="15"/>
                </a:lnTo>
                <a:lnTo>
                  <a:pt x="10" y="15"/>
                </a:lnTo>
                <a:lnTo>
                  <a:pt x="12" y="14"/>
                </a:lnTo>
                <a:lnTo>
                  <a:pt x="16" y="11"/>
                </a:lnTo>
                <a:lnTo>
                  <a:pt x="19" y="7"/>
                </a:lnTo>
                <a:lnTo>
                  <a:pt x="20" y="0"/>
                </a:lnTo>
                <a:lnTo>
                  <a:pt x="18" y="0"/>
                </a:lnTo>
                <a:lnTo>
                  <a:pt x="13" y="0"/>
                </a:lnTo>
                <a:lnTo>
                  <a:pt x="11" y="1"/>
                </a:lnTo>
                <a:lnTo>
                  <a:pt x="7" y="3"/>
                </a:lnTo>
                <a:lnTo>
                  <a:pt x="5" y="6"/>
                </a:lnTo>
                <a:lnTo>
                  <a:pt x="4" y="10"/>
                </a:lnTo>
                <a:lnTo>
                  <a:pt x="0" y="12"/>
                </a:lnTo>
                <a:lnTo>
                  <a:pt x="4"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3" name="Freeform 1554"/>
          <p:cNvSpPr>
            <a:spLocks/>
          </p:cNvSpPr>
          <p:nvPr/>
        </p:nvSpPr>
        <p:spPr bwMode="auto">
          <a:xfrm>
            <a:off x="6623050" y="2427288"/>
            <a:ext cx="41275" cy="42862"/>
          </a:xfrm>
          <a:custGeom>
            <a:avLst/>
            <a:gdLst>
              <a:gd name="T0" fmla="*/ 0 w 80"/>
              <a:gd name="T1" fmla="*/ 2147483646 h 81"/>
              <a:gd name="T2" fmla="*/ 2147483646 w 80"/>
              <a:gd name="T3" fmla="*/ 2147483646 h 81"/>
              <a:gd name="T4" fmla="*/ 2147483646 w 80"/>
              <a:gd name="T5" fmla="*/ 2147483646 h 81"/>
              <a:gd name="T6" fmla="*/ 2147483646 w 80"/>
              <a:gd name="T7" fmla="*/ 2147483646 h 81"/>
              <a:gd name="T8" fmla="*/ 2147483646 w 80"/>
              <a:gd name="T9" fmla="*/ 2147483646 h 81"/>
              <a:gd name="T10" fmla="*/ 2147483646 w 80"/>
              <a:gd name="T11" fmla="*/ 2147483646 h 81"/>
              <a:gd name="T12" fmla="*/ 2147483646 w 80"/>
              <a:gd name="T13" fmla="*/ 2147483646 h 81"/>
              <a:gd name="T14" fmla="*/ 2147483646 w 80"/>
              <a:gd name="T15" fmla="*/ 2147483646 h 81"/>
              <a:gd name="T16" fmla="*/ 2147483646 w 80"/>
              <a:gd name="T17" fmla="*/ 2147483646 h 81"/>
              <a:gd name="T18" fmla="*/ 2147483646 w 80"/>
              <a:gd name="T19" fmla="*/ 2147483646 h 81"/>
              <a:gd name="T20" fmla="*/ 2147483646 w 80"/>
              <a:gd name="T21" fmla="*/ 2147483646 h 81"/>
              <a:gd name="T22" fmla="*/ 2147483646 w 80"/>
              <a:gd name="T23" fmla="*/ 2147483646 h 81"/>
              <a:gd name="T24" fmla="*/ 2147483646 w 80"/>
              <a:gd name="T25" fmla="*/ 2147483646 h 81"/>
              <a:gd name="T26" fmla="*/ 2147483646 w 80"/>
              <a:gd name="T27" fmla="*/ 2147483646 h 81"/>
              <a:gd name="T28" fmla="*/ 2147483646 w 80"/>
              <a:gd name="T29" fmla="*/ 2147483646 h 81"/>
              <a:gd name="T30" fmla="*/ 2147483646 w 80"/>
              <a:gd name="T31" fmla="*/ 2147483646 h 81"/>
              <a:gd name="T32" fmla="*/ 2147483646 w 80"/>
              <a:gd name="T33" fmla="*/ 0 h 81"/>
              <a:gd name="T34" fmla="*/ 2147483646 w 80"/>
              <a:gd name="T35" fmla="*/ 0 h 81"/>
              <a:gd name="T36" fmla="*/ 2147483646 w 80"/>
              <a:gd name="T37" fmla="*/ 2147483646 h 81"/>
              <a:gd name="T38" fmla="*/ 2147483646 w 80"/>
              <a:gd name="T39" fmla="*/ 2147483646 h 81"/>
              <a:gd name="T40" fmla="*/ 2147483646 w 80"/>
              <a:gd name="T41" fmla="*/ 2147483646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81">
                <a:moveTo>
                  <a:pt x="0" y="15"/>
                </a:moveTo>
                <a:lnTo>
                  <a:pt x="5" y="19"/>
                </a:lnTo>
                <a:lnTo>
                  <a:pt x="17" y="23"/>
                </a:lnTo>
                <a:lnTo>
                  <a:pt x="14" y="26"/>
                </a:lnTo>
                <a:lnTo>
                  <a:pt x="17" y="49"/>
                </a:lnTo>
                <a:lnTo>
                  <a:pt x="26" y="69"/>
                </a:lnTo>
                <a:lnTo>
                  <a:pt x="32" y="75"/>
                </a:lnTo>
                <a:lnTo>
                  <a:pt x="42" y="80"/>
                </a:lnTo>
                <a:lnTo>
                  <a:pt x="54" y="81"/>
                </a:lnTo>
                <a:lnTo>
                  <a:pt x="62" y="78"/>
                </a:lnTo>
                <a:lnTo>
                  <a:pt x="72" y="73"/>
                </a:lnTo>
                <a:lnTo>
                  <a:pt x="80" y="58"/>
                </a:lnTo>
                <a:lnTo>
                  <a:pt x="80" y="44"/>
                </a:lnTo>
                <a:lnTo>
                  <a:pt x="80" y="41"/>
                </a:lnTo>
                <a:lnTo>
                  <a:pt x="80" y="15"/>
                </a:lnTo>
                <a:lnTo>
                  <a:pt x="71" y="5"/>
                </a:lnTo>
                <a:lnTo>
                  <a:pt x="57" y="0"/>
                </a:lnTo>
                <a:lnTo>
                  <a:pt x="42" y="0"/>
                </a:lnTo>
                <a:lnTo>
                  <a:pt x="29" y="5"/>
                </a:lnTo>
                <a:lnTo>
                  <a:pt x="19" y="15"/>
                </a:lnTo>
                <a:lnTo>
                  <a:pt x="14"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4" name="Freeform 1555"/>
          <p:cNvSpPr>
            <a:spLocks/>
          </p:cNvSpPr>
          <p:nvPr/>
        </p:nvSpPr>
        <p:spPr bwMode="auto">
          <a:xfrm>
            <a:off x="6621463" y="2430463"/>
            <a:ext cx="12700" cy="4762"/>
          </a:xfrm>
          <a:custGeom>
            <a:avLst/>
            <a:gdLst>
              <a:gd name="T0" fmla="*/ 2147483646 w 23"/>
              <a:gd name="T1" fmla="*/ 2147483646 h 10"/>
              <a:gd name="T2" fmla="*/ 2147483646 w 23"/>
              <a:gd name="T3" fmla="*/ 0 h 10"/>
              <a:gd name="T4" fmla="*/ 2147483646 w 23"/>
              <a:gd name="T5" fmla="*/ 0 h 10"/>
              <a:gd name="T6" fmla="*/ 0 w 23"/>
              <a:gd name="T7" fmla="*/ 2147483646 h 10"/>
              <a:gd name="T8" fmla="*/ 2147483646 w 2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23" y="6"/>
                </a:moveTo>
                <a:lnTo>
                  <a:pt x="10" y="0"/>
                </a:lnTo>
                <a:lnTo>
                  <a:pt x="4" y="0"/>
                </a:lnTo>
                <a:lnTo>
                  <a:pt x="0" y="5"/>
                </a:lnTo>
                <a:lnTo>
                  <a:pt x="2"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5" name="Freeform 1556"/>
          <p:cNvSpPr>
            <a:spLocks/>
          </p:cNvSpPr>
          <p:nvPr/>
        </p:nvSpPr>
        <p:spPr bwMode="auto">
          <a:xfrm>
            <a:off x="6616700" y="2454275"/>
            <a:ext cx="4763" cy="14288"/>
          </a:xfrm>
          <a:custGeom>
            <a:avLst/>
            <a:gdLst>
              <a:gd name="T0" fmla="*/ 2147483646 w 7"/>
              <a:gd name="T1" fmla="*/ 2147483646 h 27"/>
              <a:gd name="T2" fmla="*/ 2147483646 w 7"/>
              <a:gd name="T3" fmla="*/ 2147483646 h 27"/>
              <a:gd name="T4" fmla="*/ 0 w 7"/>
              <a:gd name="T5" fmla="*/ 0 h 27"/>
              <a:gd name="T6" fmla="*/ 2147483646 w 7"/>
              <a:gd name="T7" fmla="*/ 2147483646 h 27"/>
              <a:gd name="T8" fmla="*/ 2147483646 w 7"/>
              <a:gd name="T9" fmla="*/ 2147483646 h 27"/>
              <a:gd name="T10" fmla="*/ 2147483646 w 7"/>
              <a:gd name="T11" fmla="*/ 2147483646 h 27"/>
              <a:gd name="T12" fmla="*/ 2147483646 w 7"/>
              <a:gd name="T13" fmla="*/ 2147483646 h 27"/>
              <a:gd name="T14" fmla="*/ 2147483646 w 7"/>
              <a:gd name="T15" fmla="*/ 2147483646 h 27"/>
              <a:gd name="T16" fmla="*/ 2147483646 w 7"/>
              <a:gd name="T17" fmla="*/ 2147483646 h 27"/>
              <a:gd name="T18" fmla="*/ 0 w 7"/>
              <a:gd name="T19" fmla="*/ 2147483646 h 27"/>
              <a:gd name="T20" fmla="*/ 2147483646 w 7"/>
              <a:gd name="T21" fmla="*/ 2147483646 h 27"/>
              <a:gd name="T22" fmla="*/ 2147483646 w 7"/>
              <a:gd name="T23" fmla="*/ 2147483646 h 27"/>
              <a:gd name="T24" fmla="*/ 2147483646 w 7"/>
              <a:gd name="T25" fmla="*/ 2147483646 h 27"/>
              <a:gd name="T26" fmla="*/ 2147483646 w 7"/>
              <a:gd name="T27" fmla="*/ 2147483646 h 27"/>
              <a:gd name="T28" fmla="*/ 2147483646 w 7"/>
              <a:gd name="T29" fmla="*/ 2147483646 h 27"/>
              <a:gd name="T30" fmla="*/ 2147483646 w 7"/>
              <a:gd name="T31" fmla="*/ 2147483646 h 27"/>
              <a:gd name="T32" fmla="*/ 0 w 7"/>
              <a:gd name="T33" fmla="*/ 2147483646 h 27"/>
              <a:gd name="T34" fmla="*/ 2147483646 w 7"/>
              <a:gd name="T35" fmla="*/ 2147483646 h 27"/>
              <a:gd name="T36" fmla="*/ 2147483646 w 7"/>
              <a:gd name="T37" fmla="*/ 2147483646 h 27"/>
              <a:gd name="T38" fmla="*/ 2147483646 w 7"/>
              <a:gd name="T39" fmla="*/ 2147483646 h 27"/>
              <a:gd name="T40" fmla="*/ 2147483646 w 7"/>
              <a:gd name="T41" fmla="*/ 214748364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 h="27">
                <a:moveTo>
                  <a:pt x="7" y="2"/>
                </a:moveTo>
                <a:lnTo>
                  <a:pt x="5" y="2"/>
                </a:lnTo>
                <a:lnTo>
                  <a:pt x="0" y="0"/>
                </a:lnTo>
                <a:lnTo>
                  <a:pt x="4" y="4"/>
                </a:lnTo>
                <a:lnTo>
                  <a:pt x="5" y="4"/>
                </a:lnTo>
                <a:lnTo>
                  <a:pt x="7" y="4"/>
                </a:lnTo>
                <a:lnTo>
                  <a:pt x="7" y="2"/>
                </a:lnTo>
                <a:lnTo>
                  <a:pt x="7" y="12"/>
                </a:lnTo>
                <a:lnTo>
                  <a:pt x="5" y="12"/>
                </a:lnTo>
                <a:lnTo>
                  <a:pt x="0" y="11"/>
                </a:lnTo>
                <a:lnTo>
                  <a:pt x="4" y="16"/>
                </a:lnTo>
                <a:lnTo>
                  <a:pt x="5" y="14"/>
                </a:lnTo>
                <a:lnTo>
                  <a:pt x="7" y="14"/>
                </a:lnTo>
                <a:lnTo>
                  <a:pt x="7" y="12"/>
                </a:lnTo>
                <a:lnTo>
                  <a:pt x="7" y="24"/>
                </a:lnTo>
                <a:lnTo>
                  <a:pt x="5" y="24"/>
                </a:lnTo>
                <a:lnTo>
                  <a:pt x="0" y="23"/>
                </a:lnTo>
                <a:lnTo>
                  <a:pt x="4" y="27"/>
                </a:lnTo>
                <a:lnTo>
                  <a:pt x="5" y="26"/>
                </a:lnTo>
                <a:lnTo>
                  <a:pt x="7" y="26"/>
                </a:lnTo>
                <a:lnTo>
                  <a:pt x="7"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6" name="Freeform 1557"/>
          <p:cNvSpPr>
            <a:spLocks/>
          </p:cNvSpPr>
          <p:nvPr/>
        </p:nvSpPr>
        <p:spPr bwMode="auto">
          <a:xfrm>
            <a:off x="6618288" y="2478088"/>
            <a:ext cx="6350" cy="1587"/>
          </a:xfrm>
          <a:custGeom>
            <a:avLst/>
            <a:gdLst>
              <a:gd name="T0" fmla="*/ 0 w 14"/>
              <a:gd name="T1" fmla="*/ 0 h 2"/>
              <a:gd name="T2" fmla="*/ 2147483646 w 14"/>
              <a:gd name="T3" fmla="*/ 2147483646 h 2"/>
              <a:gd name="T4" fmla="*/ 2147483646 w 14"/>
              <a:gd name="T5" fmla="*/ 2147483646 h 2"/>
              <a:gd name="T6" fmla="*/ 2147483646 w 14"/>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0" y="0"/>
                </a:moveTo>
                <a:lnTo>
                  <a:pt x="12" y="1"/>
                </a:lnTo>
                <a:lnTo>
                  <a:pt x="14" y="1"/>
                </a:lnTo>
                <a:lnTo>
                  <a:pt x="14"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7" name="Line 1558"/>
          <p:cNvSpPr>
            <a:spLocks noChangeShapeType="1"/>
          </p:cNvSpPr>
          <p:nvPr/>
        </p:nvSpPr>
        <p:spPr bwMode="auto">
          <a:xfrm flipV="1">
            <a:off x="6600825" y="2408238"/>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698" name="Freeform 1559"/>
          <p:cNvSpPr>
            <a:spLocks/>
          </p:cNvSpPr>
          <p:nvPr/>
        </p:nvSpPr>
        <p:spPr bwMode="auto">
          <a:xfrm>
            <a:off x="8456613" y="2614613"/>
            <a:ext cx="227012" cy="131762"/>
          </a:xfrm>
          <a:custGeom>
            <a:avLst/>
            <a:gdLst>
              <a:gd name="T0" fmla="*/ 0 w 430"/>
              <a:gd name="T1" fmla="*/ 0 h 248"/>
              <a:gd name="T2" fmla="*/ 2147483646 w 430"/>
              <a:gd name="T3" fmla="*/ 2147483646 h 248"/>
              <a:gd name="T4" fmla="*/ 2147483646 w 430"/>
              <a:gd name="T5" fmla="*/ 2147483646 h 248"/>
              <a:gd name="T6" fmla="*/ 2147483646 w 430"/>
              <a:gd name="T7" fmla="*/ 2147483646 h 248"/>
              <a:gd name="T8" fmla="*/ 2147483646 w 430"/>
              <a:gd name="T9" fmla="*/ 2147483646 h 248"/>
              <a:gd name="T10" fmla="*/ 2147483646 w 430"/>
              <a:gd name="T11" fmla="*/ 2147483646 h 248"/>
              <a:gd name="T12" fmla="*/ 2147483646 w 430"/>
              <a:gd name="T13" fmla="*/ 2147483646 h 248"/>
              <a:gd name="T14" fmla="*/ 2147483646 w 430"/>
              <a:gd name="T15" fmla="*/ 2147483646 h 248"/>
              <a:gd name="T16" fmla="*/ 2147483646 w 430"/>
              <a:gd name="T17" fmla="*/ 2147483646 h 248"/>
              <a:gd name="T18" fmla="*/ 2147483646 w 430"/>
              <a:gd name="T19" fmla="*/ 2147483646 h 248"/>
              <a:gd name="T20" fmla="*/ 2147483646 w 430"/>
              <a:gd name="T21" fmla="*/ 2147483646 h 248"/>
              <a:gd name="T22" fmla="*/ 2147483646 w 430"/>
              <a:gd name="T23" fmla="*/ 2147483646 h 248"/>
              <a:gd name="T24" fmla="*/ 2147483646 w 430"/>
              <a:gd name="T25" fmla="*/ 2147483646 h 248"/>
              <a:gd name="T26" fmla="*/ 2147483646 w 430"/>
              <a:gd name="T27" fmla="*/ 2147483646 h 248"/>
              <a:gd name="T28" fmla="*/ 2147483646 w 430"/>
              <a:gd name="T29" fmla="*/ 2147483646 h 248"/>
              <a:gd name="T30" fmla="*/ 2147483646 w 430"/>
              <a:gd name="T31" fmla="*/ 2147483646 h 248"/>
              <a:gd name="T32" fmla="*/ 2147483646 w 430"/>
              <a:gd name="T33" fmla="*/ 2147483646 h 248"/>
              <a:gd name="T34" fmla="*/ 2147483646 w 430"/>
              <a:gd name="T35" fmla="*/ 2147483646 h 248"/>
              <a:gd name="T36" fmla="*/ 2147483646 w 430"/>
              <a:gd name="T37" fmla="*/ 2147483646 h 248"/>
              <a:gd name="T38" fmla="*/ 2147483646 w 430"/>
              <a:gd name="T39" fmla="*/ 2147483646 h 248"/>
              <a:gd name="T40" fmla="*/ 2147483646 w 430"/>
              <a:gd name="T41" fmla="*/ 2147483646 h 248"/>
              <a:gd name="T42" fmla="*/ 2147483646 w 430"/>
              <a:gd name="T43" fmla="*/ 2147483646 h 248"/>
              <a:gd name="T44" fmla="*/ 2147483646 w 430"/>
              <a:gd name="T45" fmla="*/ 2147483646 h 248"/>
              <a:gd name="T46" fmla="*/ 2147483646 w 430"/>
              <a:gd name="T47" fmla="*/ 2147483646 h 248"/>
              <a:gd name="T48" fmla="*/ 2147483646 w 430"/>
              <a:gd name="T49" fmla="*/ 2147483646 h 248"/>
              <a:gd name="T50" fmla="*/ 2147483646 w 430"/>
              <a:gd name="T51" fmla="*/ 2147483646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0" h="248">
                <a:moveTo>
                  <a:pt x="0" y="0"/>
                </a:moveTo>
                <a:lnTo>
                  <a:pt x="26" y="12"/>
                </a:lnTo>
                <a:lnTo>
                  <a:pt x="26" y="203"/>
                </a:lnTo>
                <a:lnTo>
                  <a:pt x="20" y="207"/>
                </a:lnTo>
                <a:lnTo>
                  <a:pt x="20" y="212"/>
                </a:lnTo>
                <a:lnTo>
                  <a:pt x="324" y="248"/>
                </a:lnTo>
                <a:lnTo>
                  <a:pt x="403" y="233"/>
                </a:lnTo>
                <a:lnTo>
                  <a:pt x="407" y="227"/>
                </a:lnTo>
                <a:lnTo>
                  <a:pt x="408" y="231"/>
                </a:lnTo>
                <a:lnTo>
                  <a:pt x="413" y="230"/>
                </a:lnTo>
                <a:lnTo>
                  <a:pt x="413" y="220"/>
                </a:lnTo>
                <a:lnTo>
                  <a:pt x="408" y="217"/>
                </a:lnTo>
                <a:lnTo>
                  <a:pt x="408" y="96"/>
                </a:lnTo>
                <a:lnTo>
                  <a:pt x="430" y="91"/>
                </a:lnTo>
                <a:lnTo>
                  <a:pt x="430" y="67"/>
                </a:lnTo>
                <a:lnTo>
                  <a:pt x="417" y="64"/>
                </a:lnTo>
                <a:lnTo>
                  <a:pt x="408" y="30"/>
                </a:lnTo>
                <a:lnTo>
                  <a:pt x="331" y="39"/>
                </a:lnTo>
                <a:lnTo>
                  <a:pt x="331" y="240"/>
                </a:lnTo>
                <a:lnTo>
                  <a:pt x="327" y="241"/>
                </a:lnTo>
                <a:lnTo>
                  <a:pt x="300" y="239"/>
                </a:lnTo>
                <a:lnTo>
                  <a:pt x="300" y="38"/>
                </a:lnTo>
                <a:lnTo>
                  <a:pt x="331" y="39"/>
                </a:lnTo>
                <a:lnTo>
                  <a:pt x="315" y="38"/>
                </a:lnTo>
                <a:lnTo>
                  <a:pt x="315" y="22"/>
                </a:lnTo>
                <a:lnTo>
                  <a:pt x="336"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699" name="Freeform 1560"/>
          <p:cNvSpPr>
            <a:spLocks/>
          </p:cNvSpPr>
          <p:nvPr/>
        </p:nvSpPr>
        <p:spPr bwMode="auto">
          <a:xfrm>
            <a:off x="8575675" y="2609850"/>
            <a:ext cx="58738" cy="11113"/>
          </a:xfrm>
          <a:custGeom>
            <a:avLst/>
            <a:gdLst>
              <a:gd name="T0" fmla="*/ 2147483646 w 112"/>
              <a:gd name="T1" fmla="*/ 2147483646 h 20"/>
              <a:gd name="T2" fmla="*/ 2147483646 w 112"/>
              <a:gd name="T3" fmla="*/ 2147483646 h 20"/>
              <a:gd name="T4" fmla="*/ 2147483646 w 112"/>
              <a:gd name="T5" fmla="*/ 2147483646 h 20"/>
              <a:gd name="T6" fmla="*/ 2147483646 w 112"/>
              <a:gd name="T7" fmla="*/ 2147483646 h 20"/>
              <a:gd name="T8" fmla="*/ 0 w 112"/>
              <a:gd name="T9" fmla="*/ 2147483646 h 20"/>
              <a:gd name="T10" fmla="*/ 0 w 112"/>
              <a:gd name="T11" fmla="*/ 0 h 20"/>
              <a:gd name="T12" fmla="*/ 2147483646 w 112"/>
              <a:gd name="T13" fmla="*/ 0 h 20"/>
              <a:gd name="T14" fmla="*/ 2147483646 w 112"/>
              <a:gd name="T15" fmla="*/ 2147483646 h 20"/>
              <a:gd name="T16" fmla="*/ 2147483646 w 112"/>
              <a:gd name="T17" fmla="*/ 2147483646 h 20"/>
              <a:gd name="T18" fmla="*/ 2147483646 w 112"/>
              <a:gd name="T19" fmla="*/ 214748364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20">
                <a:moveTo>
                  <a:pt x="112" y="12"/>
                </a:moveTo>
                <a:lnTo>
                  <a:pt x="74" y="12"/>
                </a:lnTo>
                <a:lnTo>
                  <a:pt x="66" y="15"/>
                </a:lnTo>
                <a:lnTo>
                  <a:pt x="2" y="15"/>
                </a:lnTo>
                <a:lnTo>
                  <a:pt x="0" y="18"/>
                </a:lnTo>
                <a:lnTo>
                  <a:pt x="0" y="0"/>
                </a:lnTo>
                <a:lnTo>
                  <a:pt x="15" y="0"/>
                </a:lnTo>
                <a:lnTo>
                  <a:pt x="15" y="20"/>
                </a:lnTo>
                <a:lnTo>
                  <a:pt x="29" y="20"/>
                </a:lnTo>
                <a:lnTo>
                  <a:pt x="29"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0" name="Freeform 1561"/>
          <p:cNvSpPr>
            <a:spLocks/>
          </p:cNvSpPr>
          <p:nvPr/>
        </p:nvSpPr>
        <p:spPr bwMode="auto">
          <a:xfrm>
            <a:off x="8583613" y="2584450"/>
            <a:ext cx="87312" cy="31750"/>
          </a:xfrm>
          <a:custGeom>
            <a:avLst/>
            <a:gdLst>
              <a:gd name="T0" fmla="*/ 0 w 166"/>
              <a:gd name="T1" fmla="*/ 2147483646 h 61"/>
              <a:gd name="T2" fmla="*/ 2147483646 w 166"/>
              <a:gd name="T3" fmla="*/ 2147483646 h 61"/>
              <a:gd name="T4" fmla="*/ 2147483646 w 166"/>
              <a:gd name="T5" fmla="*/ 2147483646 h 61"/>
              <a:gd name="T6" fmla="*/ 2147483646 w 166"/>
              <a:gd name="T7" fmla="*/ 2147483646 h 61"/>
              <a:gd name="T8" fmla="*/ 2147483646 w 166"/>
              <a:gd name="T9" fmla="*/ 2147483646 h 61"/>
              <a:gd name="T10" fmla="*/ 2147483646 w 166"/>
              <a:gd name="T11" fmla="*/ 2147483646 h 61"/>
              <a:gd name="T12" fmla="*/ 2147483646 w 166"/>
              <a:gd name="T13" fmla="*/ 2147483646 h 61"/>
              <a:gd name="T14" fmla="*/ 2147483646 w 166"/>
              <a:gd name="T15" fmla="*/ 0 h 61"/>
              <a:gd name="T16" fmla="*/ 2147483646 w 166"/>
              <a:gd name="T17" fmla="*/ 0 h 61"/>
              <a:gd name="T18" fmla="*/ 2147483646 w 166"/>
              <a:gd name="T19" fmla="*/ 2147483646 h 61"/>
              <a:gd name="T20" fmla="*/ 2147483646 w 166"/>
              <a:gd name="T21" fmla="*/ 2147483646 h 61"/>
              <a:gd name="T22" fmla="*/ 2147483646 w 166"/>
              <a:gd name="T23" fmla="*/ 2147483646 h 61"/>
              <a:gd name="T24" fmla="*/ 2147483646 w 166"/>
              <a:gd name="T25" fmla="*/ 2147483646 h 61"/>
              <a:gd name="T26" fmla="*/ 2147483646 w 166"/>
              <a:gd name="T27" fmla="*/ 2147483646 h 61"/>
              <a:gd name="T28" fmla="*/ 2147483646 w 166"/>
              <a:gd name="T29" fmla="*/ 2147483646 h 61"/>
              <a:gd name="T30" fmla="*/ 2147483646 w 166"/>
              <a:gd name="T31" fmla="*/ 214748364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61">
                <a:moveTo>
                  <a:pt x="0" y="55"/>
                </a:moveTo>
                <a:lnTo>
                  <a:pt x="49" y="54"/>
                </a:lnTo>
                <a:lnTo>
                  <a:pt x="96" y="45"/>
                </a:lnTo>
                <a:lnTo>
                  <a:pt x="95" y="45"/>
                </a:lnTo>
                <a:lnTo>
                  <a:pt x="110" y="45"/>
                </a:lnTo>
                <a:lnTo>
                  <a:pt x="118" y="33"/>
                </a:lnTo>
                <a:lnTo>
                  <a:pt x="125" y="31"/>
                </a:lnTo>
                <a:lnTo>
                  <a:pt x="125" y="0"/>
                </a:lnTo>
                <a:lnTo>
                  <a:pt x="166" y="0"/>
                </a:lnTo>
                <a:lnTo>
                  <a:pt x="161" y="11"/>
                </a:lnTo>
                <a:lnTo>
                  <a:pt x="151" y="17"/>
                </a:lnTo>
                <a:lnTo>
                  <a:pt x="154" y="39"/>
                </a:lnTo>
                <a:lnTo>
                  <a:pt x="148" y="38"/>
                </a:lnTo>
                <a:lnTo>
                  <a:pt x="132" y="45"/>
                </a:lnTo>
                <a:lnTo>
                  <a:pt x="140" y="51"/>
                </a:lnTo>
                <a:lnTo>
                  <a:pt x="97"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1" name="Freeform 1562"/>
          <p:cNvSpPr>
            <a:spLocks/>
          </p:cNvSpPr>
          <p:nvPr/>
        </p:nvSpPr>
        <p:spPr bwMode="auto">
          <a:xfrm>
            <a:off x="8632825" y="2624138"/>
            <a:ext cx="34925" cy="11112"/>
          </a:xfrm>
          <a:custGeom>
            <a:avLst/>
            <a:gdLst>
              <a:gd name="T0" fmla="*/ 0 w 68"/>
              <a:gd name="T1" fmla="*/ 2147483646 h 20"/>
              <a:gd name="T2" fmla="*/ 2147483646 w 68"/>
              <a:gd name="T3" fmla="*/ 2147483646 h 20"/>
              <a:gd name="T4" fmla="*/ 2147483646 w 68"/>
              <a:gd name="T5" fmla="*/ 2147483646 h 20"/>
              <a:gd name="T6" fmla="*/ 2147483646 w 68"/>
              <a:gd name="T7" fmla="*/ 2147483646 h 20"/>
              <a:gd name="T8" fmla="*/ 2147483646 w 68"/>
              <a:gd name="T9" fmla="*/ 0 h 20"/>
              <a:gd name="T10" fmla="*/ 2147483646 w 68"/>
              <a:gd name="T11" fmla="*/ 2147483646 h 20"/>
              <a:gd name="T12" fmla="*/ 2147483646 w 68"/>
              <a:gd name="T13" fmla="*/ 2147483646 h 20"/>
              <a:gd name="T14" fmla="*/ 2147483646 w 68"/>
              <a:gd name="T15" fmla="*/ 2147483646 h 20"/>
              <a:gd name="T16" fmla="*/ 2147483646 w 68"/>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0">
                <a:moveTo>
                  <a:pt x="0" y="6"/>
                </a:moveTo>
                <a:lnTo>
                  <a:pt x="12" y="11"/>
                </a:lnTo>
                <a:lnTo>
                  <a:pt x="60" y="5"/>
                </a:lnTo>
                <a:lnTo>
                  <a:pt x="54" y="1"/>
                </a:lnTo>
                <a:lnTo>
                  <a:pt x="60" y="0"/>
                </a:lnTo>
                <a:lnTo>
                  <a:pt x="68" y="5"/>
                </a:lnTo>
                <a:lnTo>
                  <a:pt x="68" y="6"/>
                </a:lnTo>
                <a:lnTo>
                  <a:pt x="12" y="13"/>
                </a:lnTo>
                <a:lnTo>
                  <a:pt x="2"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2" name="Freeform 1563"/>
          <p:cNvSpPr>
            <a:spLocks/>
          </p:cNvSpPr>
          <p:nvPr/>
        </p:nvSpPr>
        <p:spPr bwMode="auto">
          <a:xfrm>
            <a:off x="8578850" y="2627313"/>
            <a:ext cx="44450" cy="39687"/>
          </a:xfrm>
          <a:custGeom>
            <a:avLst/>
            <a:gdLst>
              <a:gd name="T0" fmla="*/ 2147483646 w 84"/>
              <a:gd name="T1" fmla="*/ 2147483646 h 77"/>
              <a:gd name="T2" fmla="*/ 2147483646 w 84"/>
              <a:gd name="T3" fmla="*/ 2147483646 h 77"/>
              <a:gd name="T4" fmla="*/ 2147483646 w 84"/>
              <a:gd name="T5" fmla="*/ 2147483646 h 77"/>
              <a:gd name="T6" fmla="*/ 2147483646 w 84"/>
              <a:gd name="T7" fmla="*/ 0 h 77"/>
              <a:gd name="T8" fmla="*/ 2147483646 w 84"/>
              <a:gd name="T9" fmla="*/ 2147483646 h 77"/>
              <a:gd name="T10" fmla="*/ 2147483646 w 84"/>
              <a:gd name="T11" fmla="*/ 2147483646 h 77"/>
              <a:gd name="T12" fmla="*/ 2147483646 w 84"/>
              <a:gd name="T13" fmla="*/ 2147483646 h 77"/>
              <a:gd name="T14" fmla="*/ 2147483646 w 84"/>
              <a:gd name="T15" fmla="*/ 2147483646 h 77"/>
              <a:gd name="T16" fmla="*/ 2147483646 w 84"/>
              <a:gd name="T17" fmla="*/ 2147483646 h 77"/>
              <a:gd name="T18" fmla="*/ 2147483646 w 84"/>
              <a:gd name="T19" fmla="*/ 2147483646 h 77"/>
              <a:gd name="T20" fmla="*/ 2147483646 w 84"/>
              <a:gd name="T21" fmla="*/ 2147483646 h 77"/>
              <a:gd name="T22" fmla="*/ 2147483646 w 84"/>
              <a:gd name="T23" fmla="*/ 2147483646 h 77"/>
              <a:gd name="T24" fmla="*/ 2147483646 w 84"/>
              <a:gd name="T25" fmla="*/ 2147483646 h 77"/>
              <a:gd name="T26" fmla="*/ 2147483646 w 84"/>
              <a:gd name="T27" fmla="*/ 2147483646 h 77"/>
              <a:gd name="T28" fmla="*/ 2147483646 w 84"/>
              <a:gd name="T29" fmla="*/ 2147483646 h 77"/>
              <a:gd name="T30" fmla="*/ 2147483646 w 84"/>
              <a:gd name="T31" fmla="*/ 2147483646 h 77"/>
              <a:gd name="T32" fmla="*/ 2147483646 w 84"/>
              <a:gd name="T33" fmla="*/ 2147483646 h 77"/>
              <a:gd name="T34" fmla="*/ 2147483646 w 84"/>
              <a:gd name="T35" fmla="*/ 2147483646 h 77"/>
              <a:gd name="T36" fmla="*/ 2147483646 w 84"/>
              <a:gd name="T37" fmla="*/ 2147483646 h 77"/>
              <a:gd name="T38" fmla="*/ 2147483646 w 84"/>
              <a:gd name="T39" fmla="*/ 2147483646 h 77"/>
              <a:gd name="T40" fmla="*/ 0 w 84"/>
              <a:gd name="T41" fmla="*/ 2147483646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77">
                <a:moveTo>
                  <a:pt x="84" y="6"/>
                </a:moveTo>
                <a:lnTo>
                  <a:pt x="48" y="6"/>
                </a:lnTo>
                <a:lnTo>
                  <a:pt x="47" y="1"/>
                </a:lnTo>
                <a:lnTo>
                  <a:pt x="42" y="0"/>
                </a:lnTo>
                <a:lnTo>
                  <a:pt x="37" y="1"/>
                </a:lnTo>
                <a:lnTo>
                  <a:pt x="34" y="6"/>
                </a:lnTo>
                <a:lnTo>
                  <a:pt x="36" y="9"/>
                </a:lnTo>
                <a:lnTo>
                  <a:pt x="40" y="12"/>
                </a:lnTo>
                <a:lnTo>
                  <a:pt x="40" y="9"/>
                </a:lnTo>
                <a:lnTo>
                  <a:pt x="42" y="9"/>
                </a:lnTo>
                <a:lnTo>
                  <a:pt x="46" y="7"/>
                </a:lnTo>
                <a:lnTo>
                  <a:pt x="42" y="3"/>
                </a:lnTo>
                <a:lnTo>
                  <a:pt x="39" y="5"/>
                </a:lnTo>
                <a:lnTo>
                  <a:pt x="37" y="6"/>
                </a:lnTo>
                <a:lnTo>
                  <a:pt x="39" y="8"/>
                </a:lnTo>
                <a:lnTo>
                  <a:pt x="40" y="9"/>
                </a:lnTo>
                <a:lnTo>
                  <a:pt x="40" y="12"/>
                </a:lnTo>
                <a:lnTo>
                  <a:pt x="42" y="69"/>
                </a:lnTo>
                <a:lnTo>
                  <a:pt x="36" y="69"/>
                </a:lnTo>
                <a:lnTo>
                  <a:pt x="29" y="77"/>
                </a:lnTo>
                <a:lnTo>
                  <a:pt x="0" y="7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3" name="Freeform 1564"/>
          <p:cNvSpPr>
            <a:spLocks/>
          </p:cNvSpPr>
          <p:nvPr/>
        </p:nvSpPr>
        <p:spPr bwMode="auto">
          <a:xfrm>
            <a:off x="8578850" y="2647950"/>
            <a:ext cx="9525" cy="3175"/>
          </a:xfrm>
          <a:custGeom>
            <a:avLst/>
            <a:gdLst>
              <a:gd name="T0" fmla="*/ 0 w 19"/>
              <a:gd name="T1" fmla="*/ 2147483646 h 6"/>
              <a:gd name="T2" fmla="*/ 2147483646 w 19"/>
              <a:gd name="T3" fmla="*/ 2147483646 h 6"/>
              <a:gd name="T4" fmla="*/ 2147483646 w 19"/>
              <a:gd name="T5" fmla="*/ 0 h 6"/>
              <a:gd name="T6" fmla="*/ 0 60000 65536"/>
              <a:gd name="T7" fmla="*/ 0 60000 65536"/>
              <a:gd name="T8" fmla="*/ 0 60000 65536"/>
            </a:gdLst>
            <a:ahLst/>
            <a:cxnLst>
              <a:cxn ang="T6">
                <a:pos x="T0" y="T1"/>
              </a:cxn>
              <a:cxn ang="T7">
                <a:pos x="T2" y="T3"/>
              </a:cxn>
              <a:cxn ang="T8">
                <a:pos x="T4" y="T5"/>
              </a:cxn>
            </a:cxnLst>
            <a:rect l="0" t="0" r="r" b="b"/>
            <a:pathLst>
              <a:path w="19" h="6">
                <a:moveTo>
                  <a:pt x="0" y="6"/>
                </a:moveTo>
                <a:lnTo>
                  <a:pt x="11" y="5"/>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4" name="Freeform 1565"/>
          <p:cNvSpPr>
            <a:spLocks/>
          </p:cNvSpPr>
          <p:nvPr/>
        </p:nvSpPr>
        <p:spPr bwMode="auto">
          <a:xfrm>
            <a:off x="8578850" y="2640013"/>
            <a:ext cx="9525" cy="11112"/>
          </a:xfrm>
          <a:custGeom>
            <a:avLst/>
            <a:gdLst>
              <a:gd name="T0" fmla="*/ 2147483646 w 19"/>
              <a:gd name="T1" fmla="*/ 0 h 22"/>
              <a:gd name="T2" fmla="*/ 2147483646 w 19"/>
              <a:gd name="T3" fmla="*/ 2147483646 h 22"/>
              <a:gd name="T4" fmla="*/ 0 w 19"/>
              <a:gd name="T5" fmla="*/ 2147483646 h 22"/>
              <a:gd name="T6" fmla="*/ 0 w 19"/>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2">
                <a:moveTo>
                  <a:pt x="19" y="0"/>
                </a:moveTo>
                <a:lnTo>
                  <a:pt x="11" y="5"/>
                </a:lnTo>
                <a:lnTo>
                  <a:pt x="0" y="7"/>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5" name="Freeform 1566"/>
          <p:cNvSpPr>
            <a:spLocks/>
          </p:cNvSpPr>
          <p:nvPr/>
        </p:nvSpPr>
        <p:spPr bwMode="auto">
          <a:xfrm>
            <a:off x="8550275" y="2620963"/>
            <a:ext cx="30163" cy="19050"/>
          </a:xfrm>
          <a:custGeom>
            <a:avLst/>
            <a:gdLst>
              <a:gd name="T0" fmla="*/ 2147483646 w 57"/>
              <a:gd name="T1" fmla="*/ 2147483646 h 36"/>
              <a:gd name="T2" fmla="*/ 2147483646 w 57"/>
              <a:gd name="T3" fmla="*/ 2147483646 h 36"/>
              <a:gd name="T4" fmla="*/ 2147483646 w 57"/>
              <a:gd name="T5" fmla="*/ 2147483646 h 36"/>
              <a:gd name="T6" fmla="*/ 2147483646 w 57"/>
              <a:gd name="T7" fmla="*/ 2147483646 h 36"/>
              <a:gd name="T8" fmla="*/ 0 w 57"/>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36">
                <a:moveTo>
                  <a:pt x="57" y="36"/>
                </a:moveTo>
                <a:lnTo>
                  <a:pt x="49" y="20"/>
                </a:lnTo>
                <a:lnTo>
                  <a:pt x="35" y="8"/>
                </a:lnTo>
                <a:lnTo>
                  <a:pt x="19"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6" name="Line 1567"/>
          <p:cNvSpPr>
            <a:spLocks noChangeShapeType="1"/>
          </p:cNvSpPr>
          <p:nvPr/>
        </p:nvSpPr>
        <p:spPr bwMode="auto">
          <a:xfrm>
            <a:off x="8553450" y="2609850"/>
            <a:ext cx="222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07" name="Freeform 1568"/>
          <p:cNvSpPr>
            <a:spLocks/>
          </p:cNvSpPr>
          <p:nvPr/>
        </p:nvSpPr>
        <p:spPr bwMode="auto">
          <a:xfrm>
            <a:off x="8575675" y="2589213"/>
            <a:ext cx="47625" cy="4762"/>
          </a:xfrm>
          <a:custGeom>
            <a:avLst/>
            <a:gdLst>
              <a:gd name="T0" fmla="*/ 0 w 89"/>
              <a:gd name="T1" fmla="*/ 2147483646 h 8"/>
              <a:gd name="T2" fmla="*/ 2147483646 w 89"/>
              <a:gd name="T3" fmla="*/ 2147483646 h 8"/>
              <a:gd name="T4" fmla="*/ 2147483646 w 89"/>
              <a:gd name="T5" fmla="*/ 0 h 8"/>
              <a:gd name="T6" fmla="*/ 0 60000 65536"/>
              <a:gd name="T7" fmla="*/ 0 60000 65536"/>
              <a:gd name="T8" fmla="*/ 0 60000 65536"/>
            </a:gdLst>
            <a:ahLst/>
            <a:cxnLst>
              <a:cxn ang="T6">
                <a:pos x="T0" y="T1"/>
              </a:cxn>
              <a:cxn ang="T7">
                <a:pos x="T2" y="T3"/>
              </a:cxn>
              <a:cxn ang="T8">
                <a:pos x="T4" y="T5"/>
              </a:cxn>
            </a:cxnLst>
            <a:rect l="0" t="0" r="r" b="b"/>
            <a:pathLst>
              <a:path w="89" h="8">
                <a:moveTo>
                  <a:pt x="0" y="7"/>
                </a:moveTo>
                <a:lnTo>
                  <a:pt x="45" y="8"/>
                </a:lnTo>
                <a:lnTo>
                  <a:pt x="8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08" name="Line 1569"/>
          <p:cNvSpPr>
            <a:spLocks noChangeShapeType="1"/>
          </p:cNvSpPr>
          <p:nvPr/>
        </p:nvSpPr>
        <p:spPr bwMode="auto">
          <a:xfrm flipV="1">
            <a:off x="8634413" y="2592388"/>
            <a:ext cx="158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09" name="Freeform 1570"/>
          <p:cNvSpPr>
            <a:spLocks/>
          </p:cNvSpPr>
          <p:nvPr/>
        </p:nvSpPr>
        <p:spPr bwMode="auto">
          <a:xfrm>
            <a:off x="8451850" y="2600325"/>
            <a:ext cx="252413" cy="161925"/>
          </a:xfrm>
          <a:custGeom>
            <a:avLst/>
            <a:gdLst>
              <a:gd name="T0" fmla="*/ 2147483646 w 477"/>
              <a:gd name="T1" fmla="*/ 0 h 306"/>
              <a:gd name="T2" fmla="*/ 2147483646 w 477"/>
              <a:gd name="T3" fmla="*/ 2147483646 h 306"/>
              <a:gd name="T4" fmla="*/ 2147483646 w 477"/>
              <a:gd name="T5" fmla="*/ 2147483646 h 306"/>
              <a:gd name="T6" fmla="*/ 2147483646 w 477"/>
              <a:gd name="T7" fmla="*/ 2147483646 h 306"/>
              <a:gd name="T8" fmla="*/ 2147483646 w 477"/>
              <a:gd name="T9" fmla="*/ 2147483646 h 306"/>
              <a:gd name="T10" fmla="*/ 2147483646 w 477"/>
              <a:gd name="T11" fmla="*/ 2147483646 h 306"/>
              <a:gd name="T12" fmla="*/ 2147483646 w 477"/>
              <a:gd name="T13" fmla="*/ 2147483646 h 306"/>
              <a:gd name="T14" fmla="*/ 2147483646 w 477"/>
              <a:gd name="T15" fmla="*/ 2147483646 h 306"/>
              <a:gd name="T16" fmla="*/ 2147483646 w 477"/>
              <a:gd name="T17" fmla="*/ 2147483646 h 306"/>
              <a:gd name="T18" fmla="*/ 2147483646 w 477"/>
              <a:gd name="T19" fmla="*/ 2147483646 h 306"/>
              <a:gd name="T20" fmla="*/ 0 w 477"/>
              <a:gd name="T21" fmla="*/ 2147483646 h 306"/>
              <a:gd name="T22" fmla="*/ 0 w 477"/>
              <a:gd name="T23" fmla="*/ 2147483646 h 306"/>
              <a:gd name="T24" fmla="*/ 2147483646 w 477"/>
              <a:gd name="T25" fmla="*/ 2147483646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7" h="306">
                <a:moveTo>
                  <a:pt x="401" y="0"/>
                </a:moveTo>
                <a:lnTo>
                  <a:pt x="463" y="15"/>
                </a:lnTo>
                <a:lnTo>
                  <a:pt x="463" y="180"/>
                </a:lnTo>
                <a:lnTo>
                  <a:pt x="468" y="176"/>
                </a:lnTo>
                <a:lnTo>
                  <a:pt x="477" y="174"/>
                </a:lnTo>
                <a:lnTo>
                  <a:pt x="477" y="186"/>
                </a:lnTo>
                <a:lnTo>
                  <a:pt x="423" y="290"/>
                </a:lnTo>
                <a:lnTo>
                  <a:pt x="332" y="306"/>
                </a:lnTo>
                <a:lnTo>
                  <a:pt x="26" y="271"/>
                </a:lnTo>
                <a:lnTo>
                  <a:pt x="26" y="248"/>
                </a:lnTo>
                <a:lnTo>
                  <a:pt x="0" y="233"/>
                </a:lnTo>
                <a:lnTo>
                  <a:pt x="0" y="255"/>
                </a:lnTo>
                <a:lnTo>
                  <a:pt x="26" y="2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0" name="Freeform 1571"/>
          <p:cNvSpPr>
            <a:spLocks/>
          </p:cNvSpPr>
          <p:nvPr/>
        </p:nvSpPr>
        <p:spPr bwMode="auto">
          <a:xfrm>
            <a:off x="8466138" y="2730500"/>
            <a:ext cx="161925" cy="28575"/>
          </a:xfrm>
          <a:custGeom>
            <a:avLst/>
            <a:gdLst>
              <a:gd name="T0" fmla="*/ 0 w 306"/>
              <a:gd name="T1" fmla="*/ 0 h 54"/>
              <a:gd name="T2" fmla="*/ 2147483646 w 306"/>
              <a:gd name="T3" fmla="*/ 2147483646 h 54"/>
              <a:gd name="T4" fmla="*/ 2147483646 w 306"/>
              <a:gd name="T5" fmla="*/ 2147483646 h 54"/>
              <a:gd name="T6" fmla="*/ 0 60000 65536"/>
              <a:gd name="T7" fmla="*/ 0 60000 65536"/>
              <a:gd name="T8" fmla="*/ 0 60000 65536"/>
            </a:gdLst>
            <a:ahLst/>
            <a:cxnLst>
              <a:cxn ang="T6">
                <a:pos x="T0" y="T1"/>
              </a:cxn>
              <a:cxn ang="T7">
                <a:pos x="T2" y="T3"/>
              </a:cxn>
              <a:cxn ang="T8">
                <a:pos x="T4" y="T5"/>
              </a:cxn>
            </a:cxnLst>
            <a:rect l="0" t="0" r="r" b="b"/>
            <a:pathLst>
              <a:path w="306" h="54">
                <a:moveTo>
                  <a:pt x="0" y="0"/>
                </a:moveTo>
                <a:lnTo>
                  <a:pt x="306" y="34"/>
                </a:lnTo>
                <a:lnTo>
                  <a:pt x="306" y="5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1" name="Line 1572"/>
          <p:cNvSpPr>
            <a:spLocks noChangeShapeType="1"/>
          </p:cNvSpPr>
          <p:nvPr/>
        </p:nvSpPr>
        <p:spPr bwMode="auto">
          <a:xfrm flipV="1">
            <a:off x="8626475" y="2740025"/>
            <a:ext cx="47625"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12" name="Freeform 1573"/>
          <p:cNvSpPr>
            <a:spLocks/>
          </p:cNvSpPr>
          <p:nvPr/>
        </p:nvSpPr>
        <p:spPr bwMode="auto">
          <a:xfrm>
            <a:off x="8612188" y="2738438"/>
            <a:ext cx="50800" cy="6350"/>
          </a:xfrm>
          <a:custGeom>
            <a:avLst/>
            <a:gdLst>
              <a:gd name="T0" fmla="*/ 2147483646 w 98"/>
              <a:gd name="T1" fmla="*/ 0 h 13"/>
              <a:gd name="T2" fmla="*/ 2147483646 w 98"/>
              <a:gd name="T3" fmla="*/ 2147483646 h 13"/>
              <a:gd name="T4" fmla="*/ 0 w 98"/>
              <a:gd name="T5" fmla="*/ 2147483646 h 13"/>
              <a:gd name="T6" fmla="*/ 2147483646 w 98"/>
              <a:gd name="T7" fmla="*/ 2147483646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3">
                <a:moveTo>
                  <a:pt x="98" y="0"/>
                </a:moveTo>
                <a:lnTo>
                  <a:pt x="32" y="13"/>
                </a:lnTo>
                <a:lnTo>
                  <a:pt x="0" y="8"/>
                </a:lnTo>
                <a:lnTo>
                  <a:pt x="6"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3" name="Freeform 1574"/>
          <p:cNvSpPr>
            <a:spLocks/>
          </p:cNvSpPr>
          <p:nvPr/>
        </p:nvSpPr>
        <p:spPr bwMode="auto">
          <a:xfrm>
            <a:off x="8504238" y="2671763"/>
            <a:ext cx="79375" cy="69850"/>
          </a:xfrm>
          <a:custGeom>
            <a:avLst/>
            <a:gdLst>
              <a:gd name="T0" fmla="*/ 2147483646 w 150"/>
              <a:gd name="T1" fmla="*/ 2147483646 h 132"/>
              <a:gd name="T2" fmla="*/ 2147483646 w 150"/>
              <a:gd name="T3" fmla="*/ 2147483646 h 132"/>
              <a:gd name="T4" fmla="*/ 2147483646 w 150"/>
              <a:gd name="T5" fmla="*/ 2147483646 h 132"/>
              <a:gd name="T6" fmla="*/ 2147483646 w 150"/>
              <a:gd name="T7" fmla="*/ 2147483646 h 132"/>
              <a:gd name="T8" fmla="*/ 2147483646 w 150"/>
              <a:gd name="T9" fmla="*/ 2147483646 h 132"/>
              <a:gd name="T10" fmla="*/ 2147483646 w 150"/>
              <a:gd name="T11" fmla="*/ 2147483646 h 132"/>
              <a:gd name="T12" fmla="*/ 2147483646 w 150"/>
              <a:gd name="T13" fmla="*/ 2147483646 h 132"/>
              <a:gd name="T14" fmla="*/ 2147483646 w 150"/>
              <a:gd name="T15" fmla="*/ 0 h 132"/>
              <a:gd name="T16" fmla="*/ 2147483646 w 150"/>
              <a:gd name="T17" fmla="*/ 0 h 132"/>
              <a:gd name="T18" fmla="*/ 2147483646 w 150"/>
              <a:gd name="T19" fmla="*/ 2147483646 h 132"/>
              <a:gd name="T20" fmla="*/ 0 w 150"/>
              <a:gd name="T21" fmla="*/ 0 h 132"/>
              <a:gd name="T22" fmla="*/ 2147483646 w 150"/>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132">
                <a:moveTo>
                  <a:pt x="150" y="132"/>
                </a:moveTo>
                <a:lnTo>
                  <a:pt x="68" y="108"/>
                </a:lnTo>
                <a:lnTo>
                  <a:pt x="68" y="101"/>
                </a:lnTo>
                <a:lnTo>
                  <a:pt x="60" y="101"/>
                </a:lnTo>
                <a:lnTo>
                  <a:pt x="54" y="102"/>
                </a:lnTo>
                <a:lnTo>
                  <a:pt x="54" y="89"/>
                </a:lnTo>
                <a:lnTo>
                  <a:pt x="57" y="87"/>
                </a:lnTo>
                <a:lnTo>
                  <a:pt x="45" y="0"/>
                </a:lnTo>
                <a:lnTo>
                  <a:pt x="44" y="0"/>
                </a:lnTo>
                <a:lnTo>
                  <a:pt x="1" y="4"/>
                </a:lnTo>
                <a:lnTo>
                  <a:pt x="0" y="0"/>
                </a:lnTo>
                <a:lnTo>
                  <a:pt x="4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4" name="Freeform 1575"/>
          <p:cNvSpPr>
            <a:spLocks/>
          </p:cNvSpPr>
          <p:nvPr/>
        </p:nvSpPr>
        <p:spPr bwMode="auto">
          <a:xfrm>
            <a:off x="8451850" y="2605088"/>
            <a:ext cx="69850" cy="122237"/>
          </a:xfrm>
          <a:custGeom>
            <a:avLst/>
            <a:gdLst>
              <a:gd name="T0" fmla="*/ 2147483646 w 133"/>
              <a:gd name="T1" fmla="*/ 2147483646 h 229"/>
              <a:gd name="T2" fmla="*/ 2147483646 w 133"/>
              <a:gd name="T3" fmla="*/ 2147483646 h 229"/>
              <a:gd name="T4" fmla="*/ 2147483646 w 133"/>
              <a:gd name="T5" fmla="*/ 2147483646 h 229"/>
              <a:gd name="T6" fmla="*/ 2147483646 w 133"/>
              <a:gd name="T7" fmla="*/ 2147483646 h 229"/>
              <a:gd name="T8" fmla="*/ 2147483646 w 133"/>
              <a:gd name="T9" fmla="*/ 2147483646 h 229"/>
              <a:gd name="T10" fmla="*/ 2147483646 w 133"/>
              <a:gd name="T11" fmla="*/ 2147483646 h 229"/>
              <a:gd name="T12" fmla="*/ 2147483646 w 133"/>
              <a:gd name="T13" fmla="*/ 2147483646 h 229"/>
              <a:gd name="T14" fmla="*/ 2147483646 w 133"/>
              <a:gd name="T15" fmla="*/ 2147483646 h 229"/>
              <a:gd name="T16" fmla="*/ 2147483646 w 133"/>
              <a:gd name="T17" fmla="*/ 0 h 229"/>
              <a:gd name="T18" fmla="*/ 2147483646 w 133"/>
              <a:gd name="T19" fmla="*/ 0 h 229"/>
              <a:gd name="T20" fmla="*/ 2147483646 w 133"/>
              <a:gd name="T21" fmla="*/ 2147483646 h 229"/>
              <a:gd name="T22" fmla="*/ 2147483646 w 133"/>
              <a:gd name="T23" fmla="*/ 2147483646 h 229"/>
              <a:gd name="T24" fmla="*/ 2147483646 w 133"/>
              <a:gd name="T25" fmla="*/ 2147483646 h 229"/>
              <a:gd name="T26" fmla="*/ 2147483646 w 133"/>
              <a:gd name="T27" fmla="*/ 2147483646 h 229"/>
              <a:gd name="T28" fmla="*/ 2147483646 w 133"/>
              <a:gd name="T29" fmla="*/ 2147483646 h 229"/>
              <a:gd name="T30" fmla="*/ 2147483646 w 133"/>
              <a:gd name="T31" fmla="*/ 2147483646 h 229"/>
              <a:gd name="T32" fmla="*/ 2147483646 w 133"/>
              <a:gd name="T33" fmla="*/ 2147483646 h 229"/>
              <a:gd name="T34" fmla="*/ 0 w 133"/>
              <a:gd name="T35" fmla="*/ 2147483646 h 229"/>
              <a:gd name="T36" fmla="*/ 2147483646 w 133"/>
              <a:gd name="T37" fmla="*/ 2147483646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3" h="229">
                <a:moveTo>
                  <a:pt x="133" y="108"/>
                </a:moveTo>
                <a:lnTo>
                  <a:pt x="64" y="110"/>
                </a:lnTo>
                <a:lnTo>
                  <a:pt x="71" y="110"/>
                </a:lnTo>
                <a:lnTo>
                  <a:pt x="71" y="33"/>
                </a:lnTo>
                <a:lnTo>
                  <a:pt x="77" y="29"/>
                </a:lnTo>
                <a:lnTo>
                  <a:pt x="79" y="22"/>
                </a:lnTo>
                <a:lnTo>
                  <a:pt x="87" y="16"/>
                </a:lnTo>
                <a:lnTo>
                  <a:pt x="102" y="16"/>
                </a:lnTo>
                <a:lnTo>
                  <a:pt x="102" y="0"/>
                </a:lnTo>
                <a:lnTo>
                  <a:pt x="87" y="0"/>
                </a:lnTo>
                <a:lnTo>
                  <a:pt x="87" y="16"/>
                </a:lnTo>
                <a:lnTo>
                  <a:pt x="87" y="13"/>
                </a:lnTo>
                <a:lnTo>
                  <a:pt x="49" y="13"/>
                </a:lnTo>
                <a:lnTo>
                  <a:pt x="41" y="14"/>
                </a:lnTo>
                <a:lnTo>
                  <a:pt x="10" y="17"/>
                </a:lnTo>
                <a:lnTo>
                  <a:pt x="8" y="17"/>
                </a:lnTo>
                <a:lnTo>
                  <a:pt x="8" y="207"/>
                </a:lnTo>
                <a:lnTo>
                  <a:pt x="0" y="211"/>
                </a:lnTo>
                <a:lnTo>
                  <a:pt x="28" y="2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5" name="Freeform 1576"/>
          <p:cNvSpPr>
            <a:spLocks/>
          </p:cNvSpPr>
          <p:nvPr/>
        </p:nvSpPr>
        <p:spPr bwMode="auto">
          <a:xfrm>
            <a:off x="8485188" y="2614613"/>
            <a:ext cx="36512" cy="103187"/>
          </a:xfrm>
          <a:custGeom>
            <a:avLst/>
            <a:gdLst>
              <a:gd name="T0" fmla="*/ 0 w 69"/>
              <a:gd name="T1" fmla="*/ 2147483646 h 196"/>
              <a:gd name="T2" fmla="*/ 0 w 69"/>
              <a:gd name="T3" fmla="*/ 2147483646 h 196"/>
              <a:gd name="T4" fmla="*/ 2147483646 w 69"/>
              <a:gd name="T5" fmla="*/ 2147483646 h 196"/>
              <a:gd name="T6" fmla="*/ 2147483646 w 69"/>
              <a:gd name="T7" fmla="*/ 2147483646 h 196"/>
              <a:gd name="T8" fmla="*/ 2147483646 w 69"/>
              <a:gd name="T9" fmla="*/ 2147483646 h 196"/>
              <a:gd name="T10" fmla="*/ 2147483646 w 69"/>
              <a:gd name="T11" fmla="*/ 0 h 196"/>
              <a:gd name="T12" fmla="*/ 2147483646 w 69"/>
              <a:gd name="T13" fmla="*/ 2147483646 h 196"/>
              <a:gd name="T14" fmla="*/ 2147483646 w 69"/>
              <a:gd name="T15" fmla="*/ 2147483646 h 196"/>
              <a:gd name="T16" fmla="*/ 2147483646 w 69"/>
              <a:gd name="T17" fmla="*/ 214748364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96">
                <a:moveTo>
                  <a:pt x="0" y="196"/>
                </a:moveTo>
                <a:lnTo>
                  <a:pt x="0" y="13"/>
                </a:lnTo>
                <a:lnTo>
                  <a:pt x="53" y="13"/>
                </a:lnTo>
                <a:lnTo>
                  <a:pt x="51" y="13"/>
                </a:lnTo>
                <a:lnTo>
                  <a:pt x="46" y="6"/>
                </a:lnTo>
                <a:lnTo>
                  <a:pt x="40" y="0"/>
                </a:lnTo>
                <a:lnTo>
                  <a:pt x="53" y="4"/>
                </a:lnTo>
                <a:lnTo>
                  <a:pt x="53" y="20"/>
                </a:lnTo>
                <a:lnTo>
                  <a:pt x="69"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6" name="Freeform 1577"/>
          <p:cNvSpPr>
            <a:spLocks/>
          </p:cNvSpPr>
          <p:nvPr/>
        </p:nvSpPr>
        <p:spPr bwMode="auto">
          <a:xfrm>
            <a:off x="8524875" y="2581275"/>
            <a:ext cx="25400" cy="31750"/>
          </a:xfrm>
          <a:custGeom>
            <a:avLst/>
            <a:gdLst>
              <a:gd name="T0" fmla="*/ 0 w 49"/>
              <a:gd name="T1" fmla="*/ 2147483646 h 61"/>
              <a:gd name="T2" fmla="*/ 2147483646 w 49"/>
              <a:gd name="T3" fmla="*/ 2147483646 h 61"/>
              <a:gd name="T4" fmla="*/ 2147483646 w 49"/>
              <a:gd name="T5" fmla="*/ 2147483646 h 61"/>
              <a:gd name="T6" fmla="*/ 2147483646 w 49"/>
              <a:gd name="T7" fmla="*/ 2147483646 h 61"/>
              <a:gd name="T8" fmla="*/ 2147483646 w 49"/>
              <a:gd name="T9" fmla="*/ 2147483646 h 61"/>
              <a:gd name="T10" fmla="*/ 2147483646 w 49"/>
              <a:gd name="T11" fmla="*/ 2147483646 h 61"/>
              <a:gd name="T12" fmla="*/ 2147483646 w 49"/>
              <a:gd name="T13" fmla="*/ 0 h 61"/>
              <a:gd name="T14" fmla="*/ 2147483646 w 49"/>
              <a:gd name="T15" fmla="*/ 2147483646 h 61"/>
              <a:gd name="T16" fmla="*/ 2147483646 w 49"/>
              <a:gd name="T17" fmla="*/ 2147483646 h 61"/>
              <a:gd name="T18" fmla="*/ 2147483646 w 49"/>
              <a:gd name="T19" fmla="*/ 2147483646 h 61"/>
              <a:gd name="T20" fmla="*/ 2147483646 w 49"/>
              <a:gd name="T21" fmla="*/ 2147483646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61">
                <a:moveTo>
                  <a:pt x="0" y="61"/>
                </a:moveTo>
                <a:lnTo>
                  <a:pt x="6" y="44"/>
                </a:lnTo>
                <a:lnTo>
                  <a:pt x="7" y="35"/>
                </a:lnTo>
                <a:lnTo>
                  <a:pt x="14" y="25"/>
                </a:lnTo>
                <a:lnTo>
                  <a:pt x="23" y="18"/>
                </a:lnTo>
                <a:lnTo>
                  <a:pt x="35" y="16"/>
                </a:lnTo>
                <a:lnTo>
                  <a:pt x="49" y="0"/>
                </a:lnTo>
                <a:lnTo>
                  <a:pt x="46" y="3"/>
                </a:lnTo>
                <a:lnTo>
                  <a:pt x="1" y="3"/>
                </a:lnTo>
                <a:lnTo>
                  <a:pt x="5" y="17"/>
                </a:lnTo>
                <a:lnTo>
                  <a:pt x="31"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7" name="Freeform 1578"/>
          <p:cNvSpPr>
            <a:spLocks/>
          </p:cNvSpPr>
          <p:nvPr/>
        </p:nvSpPr>
        <p:spPr bwMode="auto">
          <a:xfrm>
            <a:off x="8499475" y="2582863"/>
            <a:ext cx="25400" cy="6350"/>
          </a:xfrm>
          <a:custGeom>
            <a:avLst/>
            <a:gdLst>
              <a:gd name="T0" fmla="*/ 2147483646 w 49"/>
              <a:gd name="T1" fmla="*/ 2147483646 h 14"/>
              <a:gd name="T2" fmla="*/ 2147483646 w 49"/>
              <a:gd name="T3" fmla="*/ 2147483646 h 14"/>
              <a:gd name="T4" fmla="*/ 2147483646 w 49"/>
              <a:gd name="T5" fmla="*/ 2147483646 h 14"/>
              <a:gd name="T6" fmla="*/ 2147483646 w 49"/>
              <a:gd name="T7" fmla="*/ 2147483646 h 14"/>
              <a:gd name="T8" fmla="*/ 2147483646 w 49"/>
              <a:gd name="T9" fmla="*/ 2147483646 h 14"/>
              <a:gd name="T10" fmla="*/ 0 w 49"/>
              <a:gd name="T11" fmla="*/ 2147483646 h 14"/>
              <a:gd name="T12" fmla="*/ 0 w 49"/>
              <a:gd name="T13" fmla="*/ 0 h 14"/>
              <a:gd name="T14" fmla="*/ 2147483646 w 49"/>
              <a:gd name="T15" fmla="*/ 0 h 14"/>
              <a:gd name="T16" fmla="*/ 2147483646 w 49"/>
              <a:gd name="T17" fmla="*/ 214748364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4">
                <a:moveTo>
                  <a:pt x="49" y="7"/>
                </a:moveTo>
                <a:lnTo>
                  <a:pt x="41" y="9"/>
                </a:lnTo>
                <a:lnTo>
                  <a:pt x="35" y="7"/>
                </a:lnTo>
                <a:lnTo>
                  <a:pt x="30" y="8"/>
                </a:lnTo>
                <a:lnTo>
                  <a:pt x="30" y="14"/>
                </a:lnTo>
                <a:lnTo>
                  <a:pt x="0" y="14"/>
                </a:lnTo>
                <a:lnTo>
                  <a:pt x="0" y="0"/>
                </a:lnTo>
                <a:lnTo>
                  <a:pt x="30" y="0"/>
                </a:lnTo>
                <a:lnTo>
                  <a:pt x="3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8" name="Freeform 1579"/>
          <p:cNvSpPr>
            <a:spLocks/>
          </p:cNvSpPr>
          <p:nvPr/>
        </p:nvSpPr>
        <p:spPr bwMode="auto">
          <a:xfrm>
            <a:off x="8491538" y="2589213"/>
            <a:ext cx="9525" cy="15875"/>
          </a:xfrm>
          <a:custGeom>
            <a:avLst/>
            <a:gdLst>
              <a:gd name="T0" fmla="*/ 2147483646 w 20"/>
              <a:gd name="T1" fmla="*/ 0 h 30"/>
              <a:gd name="T2" fmla="*/ 2147483646 w 20"/>
              <a:gd name="T3" fmla="*/ 2147483646 h 30"/>
              <a:gd name="T4" fmla="*/ 2147483646 w 20"/>
              <a:gd name="T5" fmla="*/ 2147483646 h 30"/>
              <a:gd name="T6" fmla="*/ 2147483646 w 20"/>
              <a:gd name="T7" fmla="*/ 2147483646 h 30"/>
              <a:gd name="T8" fmla="*/ 2147483646 w 20"/>
              <a:gd name="T9" fmla="*/ 2147483646 h 30"/>
              <a:gd name="T10" fmla="*/ 0 w 20"/>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0">
                <a:moveTo>
                  <a:pt x="20" y="0"/>
                </a:moveTo>
                <a:lnTo>
                  <a:pt x="17" y="7"/>
                </a:lnTo>
                <a:lnTo>
                  <a:pt x="17" y="14"/>
                </a:lnTo>
                <a:lnTo>
                  <a:pt x="8" y="18"/>
                </a:lnTo>
                <a:lnTo>
                  <a:pt x="3" y="22"/>
                </a:lnTo>
                <a:lnTo>
                  <a:pt x="0"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19" name="Line 1580"/>
          <p:cNvSpPr>
            <a:spLocks noChangeShapeType="1"/>
          </p:cNvSpPr>
          <p:nvPr/>
        </p:nvSpPr>
        <p:spPr bwMode="auto">
          <a:xfrm>
            <a:off x="8496300" y="2622550"/>
            <a:ext cx="1588"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0" name="Freeform 1581"/>
          <p:cNvSpPr>
            <a:spLocks/>
          </p:cNvSpPr>
          <p:nvPr/>
        </p:nvSpPr>
        <p:spPr bwMode="auto">
          <a:xfrm>
            <a:off x="8507413" y="2651125"/>
            <a:ext cx="7937" cy="11113"/>
          </a:xfrm>
          <a:custGeom>
            <a:avLst/>
            <a:gdLst>
              <a:gd name="T0" fmla="*/ 0 w 15"/>
              <a:gd name="T1" fmla="*/ 2147483646 h 21"/>
              <a:gd name="T2" fmla="*/ 2147483646 w 15"/>
              <a:gd name="T3" fmla="*/ 2147483646 h 21"/>
              <a:gd name="T4" fmla="*/ 2147483646 w 15"/>
              <a:gd name="T5" fmla="*/ 0 h 21"/>
              <a:gd name="T6" fmla="*/ 0 60000 65536"/>
              <a:gd name="T7" fmla="*/ 0 60000 65536"/>
              <a:gd name="T8" fmla="*/ 0 60000 65536"/>
            </a:gdLst>
            <a:ahLst/>
            <a:cxnLst>
              <a:cxn ang="T6">
                <a:pos x="T0" y="T1"/>
              </a:cxn>
              <a:cxn ang="T7">
                <a:pos x="T2" y="T3"/>
              </a:cxn>
              <a:cxn ang="T8">
                <a:pos x="T4" y="T5"/>
              </a:cxn>
            </a:cxnLst>
            <a:rect l="0" t="0" r="r" b="b"/>
            <a:pathLst>
              <a:path w="15" h="21">
                <a:moveTo>
                  <a:pt x="0" y="21"/>
                </a:moveTo>
                <a:lnTo>
                  <a:pt x="15" y="19"/>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21" name="Freeform 1582"/>
          <p:cNvSpPr>
            <a:spLocks/>
          </p:cNvSpPr>
          <p:nvPr/>
        </p:nvSpPr>
        <p:spPr bwMode="auto">
          <a:xfrm>
            <a:off x="8504238" y="2671763"/>
            <a:ext cx="7937" cy="52387"/>
          </a:xfrm>
          <a:custGeom>
            <a:avLst/>
            <a:gdLst>
              <a:gd name="T0" fmla="*/ 0 w 15"/>
              <a:gd name="T1" fmla="*/ 0 h 101"/>
              <a:gd name="T2" fmla="*/ 2147483646 w 15"/>
              <a:gd name="T3" fmla="*/ 2147483646 h 101"/>
              <a:gd name="T4" fmla="*/ 2147483646 w 15"/>
              <a:gd name="T5" fmla="*/ 2147483646 h 101"/>
              <a:gd name="T6" fmla="*/ 2147483646 w 15"/>
              <a:gd name="T7" fmla="*/ 2147483646 h 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01">
                <a:moveTo>
                  <a:pt x="0" y="0"/>
                </a:moveTo>
                <a:lnTo>
                  <a:pt x="9" y="90"/>
                </a:lnTo>
                <a:lnTo>
                  <a:pt x="14" y="93"/>
                </a:lnTo>
                <a:lnTo>
                  <a:pt x="15"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22" name="Line 1583"/>
          <p:cNvSpPr>
            <a:spLocks noChangeShapeType="1"/>
          </p:cNvSpPr>
          <p:nvPr/>
        </p:nvSpPr>
        <p:spPr bwMode="auto">
          <a:xfrm flipH="1" flipV="1">
            <a:off x="8485188" y="2717800"/>
            <a:ext cx="222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3" name="Freeform 1584"/>
          <p:cNvSpPr>
            <a:spLocks/>
          </p:cNvSpPr>
          <p:nvPr/>
        </p:nvSpPr>
        <p:spPr bwMode="auto">
          <a:xfrm>
            <a:off x="8535988" y="2678113"/>
            <a:ext cx="19050" cy="20637"/>
          </a:xfrm>
          <a:custGeom>
            <a:avLst/>
            <a:gdLst>
              <a:gd name="T0" fmla="*/ 0 w 36"/>
              <a:gd name="T1" fmla="*/ 2147483646 h 39"/>
              <a:gd name="T2" fmla="*/ 2147483646 w 36"/>
              <a:gd name="T3" fmla="*/ 2147483646 h 39"/>
              <a:gd name="T4" fmla="*/ 2147483646 w 36"/>
              <a:gd name="T5" fmla="*/ 0 h 39"/>
              <a:gd name="T6" fmla="*/ 0 60000 65536"/>
              <a:gd name="T7" fmla="*/ 0 60000 65536"/>
              <a:gd name="T8" fmla="*/ 0 60000 65536"/>
            </a:gdLst>
            <a:ahLst/>
            <a:cxnLst>
              <a:cxn ang="T6">
                <a:pos x="T0" y="T1"/>
              </a:cxn>
              <a:cxn ang="T7">
                <a:pos x="T2" y="T3"/>
              </a:cxn>
              <a:cxn ang="T8">
                <a:pos x="T4" y="T5"/>
              </a:cxn>
            </a:cxnLst>
            <a:rect l="0" t="0" r="r" b="b"/>
            <a:pathLst>
              <a:path w="36" h="39">
                <a:moveTo>
                  <a:pt x="0" y="39"/>
                </a:moveTo>
                <a:lnTo>
                  <a:pt x="36" y="39"/>
                </a:lnTo>
                <a:lnTo>
                  <a:pt x="3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24" name="Line 1585"/>
          <p:cNvSpPr>
            <a:spLocks noChangeShapeType="1"/>
          </p:cNvSpPr>
          <p:nvPr/>
        </p:nvSpPr>
        <p:spPr bwMode="auto">
          <a:xfrm>
            <a:off x="8555038" y="2697163"/>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5" name="Freeform 1586"/>
          <p:cNvSpPr>
            <a:spLocks/>
          </p:cNvSpPr>
          <p:nvPr/>
        </p:nvSpPr>
        <p:spPr bwMode="auto">
          <a:xfrm>
            <a:off x="8605838" y="2632075"/>
            <a:ext cx="9525" cy="31750"/>
          </a:xfrm>
          <a:custGeom>
            <a:avLst/>
            <a:gdLst>
              <a:gd name="T0" fmla="*/ 0 w 18"/>
              <a:gd name="T1" fmla="*/ 2147483646 h 60"/>
              <a:gd name="T2" fmla="*/ 2147483646 w 18"/>
              <a:gd name="T3" fmla="*/ 2147483646 h 60"/>
              <a:gd name="T4" fmla="*/ 2147483646 w 18"/>
              <a:gd name="T5" fmla="*/ 0 h 60"/>
              <a:gd name="T6" fmla="*/ 2147483646 w 18"/>
              <a:gd name="T7" fmla="*/ 0 h 60"/>
              <a:gd name="T8" fmla="*/ 2147483646 w 18"/>
              <a:gd name="T9" fmla="*/ 2147483646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0">
                <a:moveTo>
                  <a:pt x="0" y="60"/>
                </a:moveTo>
                <a:lnTo>
                  <a:pt x="9" y="60"/>
                </a:lnTo>
                <a:lnTo>
                  <a:pt x="8" y="0"/>
                </a:lnTo>
                <a:lnTo>
                  <a:pt x="18" y="0"/>
                </a:lnTo>
                <a:lnTo>
                  <a:pt x="18"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26" name="Line 1587"/>
          <p:cNvSpPr>
            <a:spLocks noChangeShapeType="1"/>
          </p:cNvSpPr>
          <p:nvPr/>
        </p:nvSpPr>
        <p:spPr bwMode="auto">
          <a:xfrm>
            <a:off x="8604250" y="2632075"/>
            <a:ext cx="1588"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7" name="Line 1588"/>
          <p:cNvSpPr>
            <a:spLocks noChangeShapeType="1"/>
          </p:cNvSpPr>
          <p:nvPr/>
        </p:nvSpPr>
        <p:spPr bwMode="auto">
          <a:xfrm flipH="1">
            <a:off x="8599488" y="2632075"/>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8" name="Line 1589"/>
          <p:cNvSpPr>
            <a:spLocks noChangeShapeType="1"/>
          </p:cNvSpPr>
          <p:nvPr/>
        </p:nvSpPr>
        <p:spPr bwMode="auto">
          <a:xfrm flipV="1">
            <a:off x="8661400" y="2624138"/>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29" name="Freeform 1590"/>
          <p:cNvSpPr>
            <a:spLocks/>
          </p:cNvSpPr>
          <p:nvPr/>
        </p:nvSpPr>
        <p:spPr bwMode="auto">
          <a:xfrm>
            <a:off x="8661400" y="2603500"/>
            <a:ext cx="11113" cy="26988"/>
          </a:xfrm>
          <a:custGeom>
            <a:avLst/>
            <a:gdLst>
              <a:gd name="T0" fmla="*/ 2147483646 w 19"/>
              <a:gd name="T1" fmla="*/ 2147483646 h 50"/>
              <a:gd name="T2" fmla="*/ 2147483646 w 19"/>
              <a:gd name="T3" fmla="*/ 2147483646 h 50"/>
              <a:gd name="T4" fmla="*/ 0 w 19"/>
              <a:gd name="T5" fmla="*/ 0 h 50"/>
              <a:gd name="T6" fmla="*/ 0 60000 65536"/>
              <a:gd name="T7" fmla="*/ 0 60000 65536"/>
              <a:gd name="T8" fmla="*/ 0 60000 65536"/>
            </a:gdLst>
            <a:ahLst/>
            <a:cxnLst>
              <a:cxn ang="T6">
                <a:pos x="T0" y="T1"/>
              </a:cxn>
              <a:cxn ang="T7">
                <a:pos x="T2" y="T3"/>
              </a:cxn>
              <a:cxn ang="T8">
                <a:pos x="T4" y="T5"/>
              </a:cxn>
            </a:cxnLst>
            <a:rect l="0" t="0" r="r" b="b"/>
            <a:pathLst>
              <a:path w="19" h="50">
                <a:moveTo>
                  <a:pt x="19" y="50"/>
                </a:moveTo>
                <a:lnTo>
                  <a:pt x="15"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30" name="Freeform 1591"/>
          <p:cNvSpPr>
            <a:spLocks/>
          </p:cNvSpPr>
          <p:nvPr/>
        </p:nvSpPr>
        <p:spPr bwMode="auto">
          <a:xfrm>
            <a:off x="8674100" y="2608263"/>
            <a:ext cx="25400" cy="93662"/>
          </a:xfrm>
          <a:custGeom>
            <a:avLst/>
            <a:gdLst>
              <a:gd name="T0" fmla="*/ 0 w 48"/>
              <a:gd name="T1" fmla="*/ 2147483646 h 178"/>
              <a:gd name="T2" fmla="*/ 2147483646 w 48"/>
              <a:gd name="T3" fmla="*/ 0 h 178"/>
              <a:gd name="T4" fmla="*/ 2147483646 w 48"/>
              <a:gd name="T5" fmla="*/ 2147483646 h 178"/>
              <a:gd name="T6" fmla="*/ 2147483646 w 48"/>
              <a:gd name="T7" fmla="*/ 2147483646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78">
                <a:moveTo>
                  <a:pt x="0" y="4"/>
                </a:moveTo>
                <a:lnTo>
                  <a:pt x="48" y="0"/>
                </a:lnTo>
                <a:lnTo>
                  <a:pt x="48" y="178"/>
                </a:lnTo>
                <a:lnTo>
                  <a:pt x="32" y="17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31" name="Line 1592"/>
          <p:cNvSpPr>
            <a:spLocks noChangeShapeType="1"/>
          </p:cNvSpPr>
          <p:nvPr/>
        </p:nvSpPr>
        <p:spPr bwMode="auto">
          <a:xfrm flipH="1">
            <a:off x="8675688" y="2643188"/>
            <a:ext cx="206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32" name="Line 1593"/>
          <p:cNvSpPr>
            <a:spLocks noChangeShapeType="1"/>
          </p:cNvSpPr>
          <p:nvPr/>
        </p:nvSpPr>
        <p:spPr bwMode="auto">
          <a:xfrm flipV="1">
            <a:off x="8674100" y="2609850"/>
            <a:ext cx="15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33" name="Line 1594"/>
          <p:cNvSpPr>
            <a:spLocks noChangeShapeType="1"/>
          </p:cNvSpPr>
          <p:nvPr/>
        </p:nvSpPr>
        <p:spPr bwMode="auto">
          <a:xfrm flipH="1" flipV="1">
            <a:off x="8532813" y="2603500"/>
            <a:ext cx="2063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34" name="Line 1595"/>
          <p:cNvSpPr>
            <a:spLocks noChangeShapeType="1"/>
          </p:cNvSpPr>
          <p:nvPr/>
        </p:nvSpPr>
        <p:spPr bwMode="auto">
          <a:xfrm flipH="1">
            <a:off x="8512175" y="2616200"/>
            <a:ext cx="222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35" name="Line 1596"/>
          <p:cNvSpPr>
            <a:spLocks noChangeShapeType="1"/>
          </p:cNvSpPr>
          <p:nvPr/>
        </p:nvSpPr>
        <p:spPr bwMode="auto">
          <a:xfrm flipH="1">
            <a:off x="8469313" y="2620963"/>
            <a:ext cx="158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36" name="Freeform 1597"/>
          <p:cNvSpPr>
            <a:spLocks/>
          </p:cNvSpPr>
          <p:nvPr/>
        </p:nvSpPr>
        <p:spPr bwMode="auto">
          <a:xfrm>
            <a:off x="8385175" y="2608263"/>
            <a:ext cx="7938" cy="93662"/>
          </a:xfrm>
          <a:custGeom>
            <a:avLst/>
            <a:gdLst>
              <a:gd name="T0" fmla="*/ 2147483646 w 16"/>
              <a:gd name="T1" fmla="*/ 0 h 178"/>
              <a:gd name="T2" fmla="*/ 2147483646 w 16"/>
              <a:gd name="T3" fmla="*/ 2147483646 h 178"/>
              <a:gd name="T4" fmla="*/ 0 w 16"/>
              <a:gd name="T5" fmla="*/ 2147483646 h 178"/>
              <a:gd name="T6" fmla="*/ 0 60000 65536"/>
              <a:gd name="T7" fmla="*/ 0 60000 65536"/>
              <a:gd name="T8" fmla="*/ 0 60000 65536"/>
            </a:gdLst>
            <a:ahLst/>
            <a:cxnLst>
              <a:cxn ang="T6">
                <a:pos x="T0" y="T1"/>
              </a:cxn>
              <a:cxn ang="T7">
                <a:pos x="T2" y="T3"/>
              </a:cxn>
              <a:cxn ang="T8">
                <a:pos x="T4" y="T5"/>
              </a:cxn>
            </a:cxnLst>
            <a:rect l="0" t="0" r="r" b="b"/>
            <a:pathLst>
              <a:path w="16" h="178">
                <a:moveTo>
                  <a:pt x="16" y="0"/>
                </a:moveTo>
                <a:lnTo>
                  <a:pt x="16" y="178"/>
                </a:lnTo>
                <a:lnTo>
                  <a:pt x="0" y="17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37" name="Freeform 1598"/>
          <p:cNvSpPr>
            <a:spLocks/>
          </p:cNvSpPr>
          <p:nvPr/>
        </p:nvSpPr>
        <p:spPr bwMode="auto">
          <a:xfrm>
            <a:off x="8307388" y="2608263"/>
            <a:ext cx="85725" cy="133350"/>
          </a:xfrm>
          <a:custGeom>
            <a:avLst/>
            <a:gdLst>
              <a:gd name="T0" fmla="*/ 2147483646 w 161"/>
              <a:gd name="T1" fmla="*/ 2147483646 h 254"/>
              <a:gd name="T2" fmla="*/ 2147483646 w 161"/>
              <a:gd name="T3" fmla="*/ 0 h 254"/>
              <a:gd name="T4" fmla="*/ 2147483646 w 161"/>
              <a:gd name="T5" fmla="*/ 0 h 254"/>
              <a:gd name="T6" fmla="*/ 2147483646 w 161"/>
              <a:gd name="T7" fmla="*/ 2147483646 h 254"/>
              <a:gd name="T8" fmla="*/ 2147483646 w 161"/>
              <a:gd name="T9" fmla="*/ 2147483646 h 254"/>
              <a:gd name="T10" fmla="*/ 2147483646 w 161"/>
              <a:gd name="T11" fmla="*/ 2147483646 h 254"/>
              <a:gd name="T12" fmla="*/ 2147483646 w 161"/>
              <a:gd name="T13" fmla="*/ 2147483646 h 254"/>
              <a:gd name="T14" fmla="*/ 2147483646 w 161"/>
              <a:gd name="T15" fmla="*/ 2147483646 h 254"/>
              <a:gd name="T16" fmla="*/ 2147483646 w 161"/>
              <a:gd name="T17" fmla="*/ 2147483646 h 254"/>
              <a:gd name="T18" fmla="*/ 0 w 161"/>
              <a:gd name="T19" fmla="*/ 2147483646 h 254"/>
              <a:gd name="T20" fmla="*/ 0 w 161"/>
              <a:gd name="T21" fmla="*/ 2147483646 h 254"/>
              <a:gd name="T22" fmla="*/ 2147483646 w 161"/>
              <a:gd name="T23" fmla="*/ 2147483646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254">
                <a:moveTo>
                  <a:pt x="155" y="165"/>
                </a:moveTo>
                <a:lnTo>
                  <a:pt x="155" y="0"/>
                </a:lnTo>
                <a:lnTo>
                  <a:pt x="161" y="0"/>
                </a:lnTo>
                <a:lnTo>
                  <a:pt x="112" y="4"/>
                </a:lnTo>
                <a:lnTo>
                  <a:pt x="112" y="52"/>
                </a:lnTo>
                <a:lnTo>
                  <a:pt x="107" y="43"/>
                </a:lnTo>
                <a:lnTo>
                  <a:pt x="30" y="52"/>
                </a:lnTo>
                <a:lnTo>
                  <a:pt x="30" y="253"/>
                </a:lnTo>
                <a:lnTo>
                  <a:pt x="28" y="254"/>
                </a:lnTo>
                <a:lnTo>
                  <a:pt x="0" y="252"/>
                </a:lnTo>
                <a:lnTo>
                  <a:pt x="0" y="51"/>
                </a:lnTo>
                <a:lnTo>
                  <a:pt x="30"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38" name="Freeform 1599"/>
          <p:cNvSpPr>
            <a:spLocks/>
          </p:cNvSpPr>
          <p:nvPr/>
        </p:nvSpPr>
        <p:spPr bwMode="auto">
          <a:xfrm>
            <a:off x="8269288" y="2609850"/>
            <a:ext cx="58737" cy="11113"/>
          </a:xfrm>
          <a:custGeom>
            <a:avLst/>
            <a:gdLst>
              <a:gd name="T0" fmla="*/ 2147483646 w 112"/>
              <a:gd name="T1" fmla="*/ 2147483646 h 20"/>
              <a:gd name="T2" fmla="*/ 2147483646 w 112"/>
              <a:gd name="T3" fmla="*/ 2147483646 h 20"/>
              <a:gd name="T4" fmla="*/ 2147483646 w 112"/>
              <a:gd name="T5" fmla="*/ 2147483646 h 20"/>
              <a:gd name="T6" fmla="*/ 2147483646 w 112"/>
              <a:gd name="T7" fmla="*/ 2147483646 h 20"/>
              <a:gd name="T8" fmla="*/ 0 w 112"/>
              <a:gd name="T9" fmla="*/ 2147483646 h 20"/>
              <a:gd name="T10" fmla="*/ 0 w 112"/>
              <a:gd name="T11" fmla="*/ 0 h 20"/>
              <a:gd name="T12" fmla="*/ 2147483646 w 112"/>
              <a:gd name="T13" fmla="*/ 0 h 20"/>
              <a:gd name="T14" fmla="*/ 2147483646 w 112"/>
              <a:gd name="T15" fmla="*/ 2147483646 h 20"/>
              <a:gd name="T16" fmla="*/ 2147483646 w 112"/>
              <a:gd name="T17" fmla="*/ 2147483646 h 20"/>
              <a:gd name="T18" fmla="*/ 2147483646 w 112"/>
              <a:gd name="T19" fmla="*/ 214748364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20">
                <a:moveTo>
                  <a:pt x="112" y="12"/>
                </a:moveTo>
                <a:lnTo>
                  <a:pt x="73" y="12"/>
                </a:lnTo>
                <a:lnTo>
                  <a:pt x="66" y="15"/>
                </a:lnTo>
                <a:lnTo>
                  <a:pt x="1" y="15"/>
                </a:lnTo>
                <a:lnTo>
                  <a:pt x="0" y="18"/>
                </a:lnTo>
                <a:lnTo>
                  <a:pt x="0" y="0"/>
                </a:lnTo>
                <a:lnTo>
                  <a:pt x="14" y="0"/>
                </a:lnTo>
                <a:lnTo>
                  <a:pt x="14" y="20"/>
                </a:lnTo>
                <a:lnTo>
                  <a:pt x="29" y="20"/>
                </a:lnTo>
                <a:lnTo>
                  <a:pt x="29"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39" name="Freeform 1600"/>
          <p:cNvSpPr>
            <a:spLocks/>
          </p:cNvSpPr>
          <p:nvPr/>
        </p:nvSpPr>
        <p:spPr bwMode="auto">
          <a:xfrm>
            <a:off x="8277225" y="2584450"/>
            <a:ext cx="87313" cy="31750"/>
          </a:xfrm>
          <a:custGeom>
            <a:avLst/>
            <a:gdLst>
              <a:gd name="T0" fmla="*/ 0 w 165"/>
              <a:gd name="T1" fmla="*/ 2147483646 h 61"/>
              <a:gd name="T2" fmla="*/ 2147483646 w 165"/>
              <a:gd name="T3" fmla="*/ 2147483646 h 61"/>
              <a:gd name="T4" fmla="*/ 2147483646 w 165"/>
              <a:gd name="T5" fmla="*/ 2147483646 h 61"/>
              <a:gd name="T6" fmla="*/ 2147483646 w 165"/>
              <a:gd name="T7" fmla="*/ 2147483646 h 61"/>
              <a:gd name="T8" fmla="*/ 2147483646 w 165"/>
              <a:gd name="T9" fmla="*/ 2147483646 h 61"/>
              <a:gd name="T10" fmla="*/ 2147483646 w 165"/>
              <a:gd name="T11" fmla="*/ 2147483646 h 61"/>
              <a:gd name="T12" fmla="*/ 2147483646 w 165"/>
              <a:gd name="T13" fmla="*/ 2147483646 h 61"/>
              <a:gd name="T14" fmla="*/ 2147483646 w 165"/>
              <a:gd name="T15" fmla="*/ 0 h 61"/>
              <a:gd name="T16" fmla="*/ 2147483646 w 165"/>
              <a:gd name="T17" fmla="*/ 0 h 61"/>
              <a:gd name="T18" fmla="*/ 2147483646 w 165"/>
              <a:gd name="T19" fmla="*/ 2147483646 h 61"/>
              <a:gd name="T20" fmla="*/ 2147483646 w 165"/>
              <a:gd name="T21" fmla="*/ 2147483646 h 61"/>
              <a:gd name="T22" fmla="*/ 2147483646 w 165"/>
              <a:gd name="T23" fmla="*/ 2147483646 h 61"/>
              <a:gd name="T24" fmla="*/ 2147483646 w 165"/>
              <a:gd name="T25" fmla="*/ 2147483646 h 61"/>
              <a:gd name="T26" fmla="*/ 2147483646 w 165"/>
              <a:gd name="T27" fmla="*/ 2147483646 h 61"/>
              <a:gd name="T28" fmla="*/ 2147483646 w 165"/>
              <a:gd name="T29" fmla="*/ 2147483646 h 61"/>
              <a:gd name="T30" fmla="*/ 2147483646 w 165"/>
              <a:gd name="T31" fmla="*/ 2147483646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5" h="61">
                <a:moveTo>
                  <a:pt x="0" y="55"/>
                </a:moveTo>
                <a:lnTo>
                  <a:pt x="47" y="54"/>
                </a:lnTo>
                <a:lnTo>
                  <a:pt x="97" y="45"/>
                </a:lnTo>
                <a:lnTo>
                  <a:pt x="95" y="45"/>
                </a:lnTo>
                <a:lnTo>
                  <a:pt x="111" y="45"/>
                </a:lnTo>
                <a:lnTo>
                  <a:pt x="117" y="33"/>
                </a:lnTo>
                <a:lnTo>
                  <a:pt x="125" y="31"/>
                </a:lnTo>
                <a:lnTo>
                  <a:pt x="125" y="0"/>
                </a:lnTo>
                <a:lnTo>
                  <a:pt x="165" y="0"/>
                </a:lnTo>
                <a:lnTo>
                  <a:pt x="161" y="11"/>
                </a:lnTo>
                <a:lnTo>
                  <a:pt x="151" y="17"/>
                </a:lnTo>
                <a:lnTo>
                  <a:pt x="154" y="39"/>
                </a:lnTo>
                <a:lnTo>
                  <a:pt x="148" y="38"/>
                </a:lnTo>
                <a:lnTo>
                  <a:pt x="133" y="45"/>
                </a:lnTo>
                <a:lnTo>
                  <a:pt x="141" y="51"/>
                </a:lnTo>
                <a:lnTo>
                  <a:pt x="98"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0" name="Freeform 1601"/>
          <p:cNvSpPr>
            <a:spLocks/>
          </p:cNvSpPr>
          <p:nvPr/>
        </p:nvSpPr>
        <p:spPr bwMode="auto">
          <a:xfrm>
            <a:off x="8288338" y="2624138"/>
            <a:ext cx="38100" cy="11112"/>
          </a:xfrm>
          <a:custGeom>
            <a:avLst/>
            <a:gdLst>
              <a:gd name="T0" fmla="*/ 2147483646 w 72"/>
              <a:gd name="T1" fmla="*/ 0 h 21"/>
              <a:gd name="T2" fmla="*/ 2147483646 w 72"/>
              <a:gd name="T3" fmla="*/ 2147483646 h 21"/>
              <a:gd name="T4" fmla="*/ 2147483646 w 72"/>
              <a:gd name="T5" fmla="*/ 2147483646 h 21"/>
              <a:gd name="T6" fmla="*/ 2147483646 w 72"/>
              <a:gd name="T7" fmla="*/ 2147483646 h 21"/>
              <a:gd name="T8" fmla="*/ 2147483646 w 72"/>
              <a:gd name="T9" fmla="*/ 2147483646 h 21"/>
              <a:gd name="T10" fmla="*/ 2147483646 w 72"/>
              <a:gd name="T11" fmla="*/ 2147483646 h 21"/>
              <a:gd name="T12" fmla="*/ 2147483646 w 72"/>
              <a:gd name="T13" fmla="*/ 2147483646 h 21"/>
              <a:gd name="T14" fmla="*/ 2147483646 w 72"/>
              <a:gd name="T15" fmla="*/ 2147483646 h 21"/>
              <a:gd name="T16" fmla="*/ 0 w 72"/>
              <a:gd name="T17" fmla="*/ 2147483646 h 21"/>
              <a:gd name="T18" fmla="*/ 2147483646 w 72"/>
              <a:gd name="T19" fmla="*/ 2147483646 h 21"/>
              <a:gd name="T20" fmla="*/ 2147483646 w 72"/>
              <a:gd name="T21" fmla="*/ 2147483646 h 21"/>
              <a:gd name="T22" fmla="*/ 2147483646 w 72"/>
              <a:gd name="T23" fmla="*/ 2147483646 h 21"/>
              <a:gd name="T24" fmla="*/ 2147483646 w 72"/>
              <a:gd name="T25" fmla="*/ 2147483646 h 21"/>
              <a:gd name="T26" fmla="*/ 2147483646 w 72"/>
              <a:gd name="T27" fmla="*/ 2147483646 h 21"/>
              <a:gd name="T28" fmla="*/ 2147483646 w 72"/>
              <a:gd name="T29" fmla="*/ 2147483646 h 21"/>
              <a:gd name="T30" fmla="*/ 2147483646 w 72"/>
              <a:gd name="T31" fmla="*/ 2147483646 h 21"/>
              <a:gd name="T32" fmla="*/ 2147483646 w 72"/>
              <a:gd name="T33" fmla="*/ 2147483646 h 21"/>
              <a:gd name="T34" fmla="*/ 2147483646 w 72"/>
              <a:gd name="T35" fmla="*/ 2147483646 h 21"/>
              <a:gd name="T36" fmla="*/ 2147483646 w 72"/>
              <a:gd name="T37" fmla="*/ 2147483646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1">
                <a:moveTo>
                  <a:pt x="72" y="0"/>
                </a:moveTo>
                <a:lnTo>
                  <a:pt x="52" y="5"/>
                </a:lnTo>
                <a:lnTo>
                  <a:pt x="52" y="21"/>
                </a:lnTo>
                <a:lnTo>
                  <a:pt x="52" y="12"/>
                </a:lnTo>
                <a:lnTo>
                  <a:pt x="16" y="12"/>
                </a:lnTo>
                <a:lnTo>
                  <a:pt x="13" y="7"/>
                </a:lnTo>
                <a:lnTo>
                  <a:pt x="9" y="6"/>
                </a:lnTo>
                <a:lnTo>
                  <a:pt x="4" y="7"/>
                </a:lnTo>
                <a:lnTo>
                  <a:pt x="0" y="12"/>
                </a:lnTo>
                <a:lnTo>
                  <a:pt x="3" y="15"/>
                </a:lnTo>
                <a:lnTo>
                  <a:pt x="7" y="18"/>
                </a:lnTo>
                <a:lnTo>
                  <a:pt x="7" y="15"/>
                </a:lnTo>
                <a:lnTo>
                  <a:pt x="9" y="15"/>
                </a:lnTo>
                <a:lnTo>
                  <a:pt x="12" y="13"/>
                </a:lnTo>
                <a:lnTo>
                  <a:pt x="9" y="9"/>
                </a:lnTo>
                <a:lnTo>
                  <a:pt x="6" y="11"/>
                </a:lnTo>
                <a:lnTo>
                  <a:pt x="4" y="12"/>
                </a:lnTo>
                <a:lnTo>
                  <a:pt x="6" y="14"/>
                </a:lnTo>
                <a:lnTo>
                  <a:pt x="7"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1" name="Freeform 1602"/>
          <p:cNvSpPr>
            <a:spLocks/>
          </p:cNvSpPr>
          <p:nvPr/>
        </p:nvSpPr>
        <p:spPr bwMode="auto">
          <a:xfrm>
            <a:off x="8242300" y="2620963"/>
            <a:ext cx="26988" cy="9525"/>
          </a:xfrm>
          <a:custGeom>
            <a:avLst/>
            <a:gdLst>
              <a:gd name="T0" fmla="*/ 2147483646 w 51"/>
              <a:gd name="T1" fmla="*/ 2147483646 h 20"/>
              <a:gd name="T2" fmla="*/ 2147483646 w 51"/>
              <a:gd name="T3" fmla="*/ 2147483646 h 20"/>
              <a:gd name="T4" fmla="*/ 2147483646 w 51"/>
              <a:gd name="T5" fmla="*/ 2147483646 h 20"/>
              <a:gd name="T6" fmla="*/ 0 w 51"/>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20">
                <a:moveTo>
                  <a:pt x="51" y="20"/>
                </a:moveTo>
                <a:lnTo>
                  <a:pt x="37" y="8"/>
                </a:lnTo>
                <a:lnTo>
                  <a:pt x="20"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2" name="Line 1603"/>
          <p:cNvSpPr>
            <a:spLocks noChangeShapeType="1"/>
          </p:cNvSpPr>
          <p:nvPr/>
        </p:nvSpPr>
        <p:spPr bwMode="auto">
          <a:xfrm>
            <a:off x="8247063" y="2609850"/>
            <a:ext cx="222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43" name="Freeform 1604"/>
          <p:cNvSpPr>
            <a:spLocks/>
          </p:cNvSpPr>
          <p:nvPr/>
        </p:nvSpPr>
        <p:spPr bwMode="auto">
          <a:xfrm>
            <a:off x="8269288" y="2589213"/>
            <a:ext cx="47625" cy="4762"/>
          </a:xfrm>
          <a:custGeom>
            <a:avLst/>
            <a:gdLst>
              <a:gd name="T0" fmla="*/ 0 w 89"/>
              <a:gd name="T1" fmla="*/ 2147483646 h 8"/>
              <a:gd name="T2" fmla="*/ 2147483646 w 89"/>
              <a:gd name="T3" fmla="*/ 2147483646 h 8"/>
              <a:gd name="T4" fmla="*/ 2147483646 w 89"/>
              <a:gd name="T5" fmla="*/ 0 h 8"/>
              <a:gd name="T6" fmla="*/ 0 60000 65536"/>
              <a:gd name="T7" fmla="*/ 0 60000 65536"/>
              <a:gd name="T8" fmla="*/ 0 60000 65536"/>
            </a:gdLst>
            <a:ahLst/>
            <a:cxnLst>
              <a:cxn ang="T6">
                <a:pos x="T0" y="T1"/>
              </a:cxn>
              <a:cxn ang="T7">
                <a:pos x="T2" y="T3"/>
              </a:cxn>
              <a:cxn ang="T8">
                <a:pos x="T4" y="T5"/>
              </a:cxn>
            </a:cxnLst>
            <a:rect l="0" t="0" r="r" b="b"/>
            <a:pathLst>
              <a:path w="89" h="8">
                <a:moveTo>
                  <a:pt x="0" y="7"/>
                </a:moveTo>
                <a:lnTo>
                  <a:pt x="44" y="8"/>
                </a:lnTo>
                <a:lnTo>
                  <a:pt x="8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4" name="Line 1605"/>
          <p:cNvSpPr>
            <a:spLocks noChangeShapeType="1"/>
          </p:cNvSpPr>
          <p:nvPr/>
        </p:nvSpPr>
        <p:spPr bwMode="auto">
          <a:xfrm flipV="1">
            <a:off x="8326438" y="2592388"/>
            <a:ext cx="174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45" name="Line 1606"/>
          <p:cNvSpPr>
            <a:spLocks noChangeShapeType="1"/>
          </p:cNvSpPr>
          <p:nvPr/>
        </p:nvSpPr>
        <p:spPr bwMode="auto">
          <a:xfrm>
            <a:off x="8356600" y="2600325"/>
            <a:ext cx="3333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46" name="Line 1607"/>
          <p:cNvSpPr>
            <a:spLocks noChangeShapeType="1"/>
          </p:cNvSpPr>
          <p:nvPr/>
        </p:nvSpPr>
        <p:spPr bwMode="auto">
          <a:xfrm flipH="1" flipV="1">
            <a:off x="8355013" y="2603500"/>
            <a:ext cx="793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47" name="Freeform 1608"/>
          <p:cNvSpPr>
            <a:spLocks/>
          </p:cNvSpPr>
          <p:nvPr/>
        </p:nvSpPr>
        <p:spPr bwMode="auto">
          <a:xfrm>
            <a:off x="8143875" y="2606675"/>
            <a:ext cx="231775" cy="139700"/>
          </a:xfrm>
          <a:custGeom>
            <a:avLst/>
            <a:gdLst>
              <a:gd name="T0" fmla="*/ 2147483646 w 438"/>
              <a:gd name="T1" fmla="*/ 0 h 264"/>
              <a:gd name="T2" fmla="*/ 2147483646 w 438"/>
              <a:gd name="T3" fmla="*/ 2147483646 h 264"/>
              <a:gd name="T4" fmla="*/ 2147483646 w 438"/>
              <a:gd name="T5" fmla="*/ 2147483646 h 264"/>
              <a:gd name="T6" fmla="*/ 2147483646 w 438"/>
              <a:gd name="T7" fmla="*/ 2147483646 h 264"/>
              <a:gd name="T8" fmla="*/ 2147483646 w 438"/>
              <a:gd name="T9" fmla="*/ 2147483646 h 264"/>
              <a:gd name="T10" fmla="*/ 2147483646 w 438"/>
              <a:gd name="T11" fmla="*/ 2147483646 h 264"/>
              <a:gd name="T12" fmla="*/ 2147483646 w 438"/>
              <a:gd name="T13" fmla="*/ 2147483646 h 264"/>
              <a:gd name="T14" fmla="*/ 2147483646 w 438"/>
              <a:gd name="T15" fmla="*/ 2147483646 h 264"/>
              <a:gd name="T16" fmla="*/ 2147483646 w 438"/>
              <a:gd name="T17" fmla="*/ 2147483646 h 264"/>
              <a:gd name="T18" fmla="*/ 2147483646 w 438"/>
              <a:gd name="T19" fmla="*/ 2147483646 h 264"/>
              <a:gd name="T20" fmla="*/ 2147483646 w 438"/>
              <a:gd name="T21" fmla="*/ 2147483646 h 264"/>
              <a:gd name="T22" fmla="*/ 2147483646 w 438"/>
              <a:gd name="T23" fmla="*/ 2147483646 h 264"/>
              <a:gd name="T24" fmla="*/ 2147483646 w 438"/>
              <a:gd name="T25" fmla="*/ 2147483646 h 264"/>
              <a:gd name="T26" fmla="*/ 2147483646 w 438"/>
              <a:gd name="T27" fmla="*/ 2147483646 h 264"/>
              <a:gd name="T28" fmla="*/ 0 w 438"/>
              <a:gd name="T29" fmla="*/ 2147483646 h 264"/>
              <a:gd name="T30" fmla="*/ 2147483646 w 438"/>
              <a:gd name="T31" fmla="*/ 2147483646 h 264"/>
              <a:gd name="T32" fmla="*/ 2147483646 w 438"/>
              <a:gd name="T33" fmla="*/ 2147483646 h 264"/>
              <a:gd name="T34" fmla="*/ 2147483646 w 438"/>
              <a:gd name="T35" fmla="*/ 2147483646 h 264"/>
              <a:gd name="T36" fmla="*/ 2147483646 w 438"/>
              <a:gd name="T37" fmla="*/ 2147483646 h 264"/>
              <a:gd name="T38" fmla="*/ 2147483646 w 438"/>
              <a:gd name="T39" fmla="*/ 2147483646 h 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8" h="264">
                <a:moveTo>
                  <a:pt x="414" y="0"/>
                </a:moveTo>
                <a:lnTo>
                  <a:pt x="416" y="46"/>
                </a:lnTo>
                <a:lnTo>
                  <a:pt x="427" y="80"/>
                </a:lnTo>
                <a:lnTo>
                  <a:pt x="438" y="83"/>
                </a:lnTo>
                <a:lnTo>
                  <a:pt x="438" y="107"/>
                </a:lnTo>
                <a:lnTo>
                  <a:pt x="416" y="112"/>
                </a:lnTo>
                <a:lnTo>
                  <a:pt x="416" y="233"/>
                </a:lnTo>
                <a:lnTo>
                  <a:pt x="421" y="236"/>
                </a:lnTo>
                <a:lnTo>
                  <a:pt x="421" y="246"/>
                </a:lnTo>
                <a:lnTo>
                  <a:pt x="416" y="247"/>
                </a:lnTo>
                <a:lnTo>
                  <a:pt x="415" y="243"/>
                </a:lnTo>
                <a:lnTo>
                  <a:pt x="413" y="249"/>
                </a:lnTo>
                <a:lnTo>
                  <a:pt x="333" y="264"/>
                </a:lnTo>
                <a:lnTo>
                  <a:pt x="29" y="228"/>
                </a:lnTo>
                <a:lnTo>
                  <a:pt x="0" y="210"/>
                </a:lnTo>
                <a:lnTo>
                  <a:pt x="9" y="206"/>
                </a:lnTo>
                <a:lnTo>
                  <a:pt x="9" y="16"/>
                </a:lnTo>
                <a:lnTo>
                  <a:pt x="35" y="28"/>
                </a:lnTo>
                <a:lnTo>
                  <a:pt x="35" y="219"/>
                </a:lnTo>
                <a:lnTo>
                  <a:pt x="29" y="2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8" name="Freeform 1609"/>
          <p:cNvSpPr>
            <a:spLocks/>
          </p:cNvSpPr>
          <p:nvPr/>
        </p:nvSpPr>
        <p:spPr bwMode="auto">
          <a:xfrm>
            <a:off x="8159750" y="2692400"/>
            <a:ext cx="238125" cy="69850"/>
          </a:xfrm>
          <a:custGeom>
            <a:avLst/>
            <a:gdLst>
              <a:gd name="T0" fmla="*/ 0 w 451"/>
              <a:gd name="T1" fmla="*/ 2147483646 h 132"/>
              <a:gd name="T2" fmla="*/ 2147483646 w 451"/>
              <a:gd name="T3" fmla="*/ 2147483646 h 132"/>
              <a:gd name="T4" fmla="*/ 2147483646 w 451"/>
              <a:gd name="T5" fmla="*/ 2147483646 h 132"/>
              <a:gd name="T6" fmla="*/ 2147483646 w 451"/>
              <a:gd name="T7" fmla="*/ 2147483646 h 132"/>
              <a:gd name="T8" fmla="*/ 2147483646 w 451"/>
              <a:gd name="T9" fmla="*/ 2147483646 h 132"/>
              <a:gd name="T10" fmla="*/ 2147483646 w 451"/>
              <a:gd name="T11" fmla="*/ 2147483646 h 132"/>
              <a:gd name="T12" fmla="*/ 2147483646 w 451"/>
              <a:gd name="T13" fmla="*/ 0 h 132"/>
              <a:gd name="T14" fmla="*/ 2147483646 w 451"/>
              <a:gd name="T15" fmla="*/ 2147483646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132">
                <a:moveTo>
                  <a:pt x="0" y="74"/>
                </a:moveTo>
                <a:lnTo>
                  <a:pt x="305" y="108"/>
                </a:lnTo>
                <a:lnTo>
                  <a:pt x="305" y="128"/>
                </a:lnTo>
                <a:lnTo>
                  <a:pt x="305" y="132"/>
                </a:lnTo>
                <a:lnTo>
                  <a:pt x="395" y="116"/>
                </a:lnTo>
                <a:lnTo>
                  <a:pt x="451" y="12"/>
                </a:lnTo>
                <a:lnTo>
                  <a:pt x="451" y="0"/>
                </a:lnTo>
                <a:lnTo>
                  <a:pt x="44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49" name="Line 1610"/>
          <p:cNvSpPr>
            <a:spLocks noChangeShapeType="1"/>
          </p:cNvSpPr>
          <p:nvPr/>
        </p:nvSpPr>
        <p:spPr bwMode="auto">
          <a:xfrm flipH="1">
            <a:off x="8369300" y="2643188"/>
            <a:ext cx="2063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50" name="Freeform 1611"/>
          <p:cNvSpPr>
            <a:spLocks/>
          </p:cNvSpPr>
          <p:nvPr/>
        </p:nvSpPr>
        <p:spPr bwMode="auto">
          <a:xfrm>
            <a:off x="8326438" y="2627313"/>
            <a:ext cx="33337" cy="7937"/>
          </a:xfrm>
          <a:custGeom>
            <a:avLst/>
            <a:gdLst>
              <a:gd name="T0" fmla="*/ 2147483646 w 65"/>
              <a:gd name="T1" fmla="*/ 0 h 14"/>
              <a:gd name="T2" fmla="*/ 2147483646 w 65"/>
              <a:gd name="T3" fmla="*/ 2147483646 h 14"/>
              <a:gd name="T4" fmla="*/ 0 w 65"/>
              <a:gd name="T5" fmla="*/ 2147483646 h 14"/>
              <a:gd name="T6" fmla="*/ 0 60000 65536"/>
              <a:gd name="T7" fmla="*/ 0 60000 65536"/>
              <a:gd name="T8" fmla="*/ 0 60000 65536"/>
            </a:gdLst>
            <a:ahLst/>
            <a:cxnLst>
              <a:cxn ang="T6">
                <a:pos x="T0" y="T1"/>
              </a:cxn>
              <a:cxn ang="T7">
                <a:pos x="T2" y="T3"/>
              </a:cxn>
              <a:cxn ang="T8">
                <a:pos x="T4" y="T5"/>
              </a:cxn>
            </a:cxnLst>
            <a:rect l="0" t="0" r="r" b="b"/>
            <a:pathLst>
              <a:path w="65" h="14">
                <a:moveTo>
                  <a:pt x="65" y="0"/>
                </a:moveTo>
                <a:lnTo>
                  <a:pt x="11" y="7"/>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1" name="Freeform 1612"/>
          <p:cNvSpPr>
            <a:spLocks/>
          </p:cNvSpPr>
          <p:nvPr/>
        </p:nvSpPr>
        <p:spPr bwMode="auto">
          <a:xfrm>
            <a:off x="8324850" y="2624138"/>
            <a:ext cx="34925" cy="6350"/>
          </a:xfrm>
          <a:custGeom>
            <a:avLst/>
            <a:gdLst>
              <a:gd name="T0" fmla="*/ 0 w 67"/>
              <a:gd name="T1" fmla="*/ 2147483646 h 11"/>
              <a:gd name="T2" fmla="*/ 2147483646 w 67"/>
              <a:gd name="T3" fmla="*/ 2147483646 h 11"/>
              <a:gd name="T4" fmla="*/ 2147483646 w 67"/>
              <a:gd name="T5" fmla="*/ 2147483646 h 11"/>
              <a:gd name="T6" fmla="*/ 2147483646 w 67"/>
              <a:gd name="T7" fmla="*/ 2147483646 h 11"/>
              <a:gd name="T8" fmla="*/ 2147483646 w 67"/>
              <a:gd name="T9" fmla="*/ 0 h 11"/>
              <a:gd name="T10" fmla="*/ 2147483646 w 67"/>
              <a:gd name="T11" fmla="*/ 2147483646 h 11"/>
              <a:gd name="T12" fmla="*/ 2147483646 w 67"/>
              <a:gd name="T13" fmla="*/ 2147483646 h 11"/>
              <a:gd name="T14" fmla="*/ 2147483646 w 67"/>
              <a:gd name="T15" fmla="*/ 2147483646 h 11"/>
              <a:gd name="T16" fmla="*/ 2147483646 w 67"/>
              <a:gd name="T17" fmla="*/ 214748364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11">
                <a:moveTo>
                  <a:pt x="0" y="6"/>
                </a:moveTo>
                <a:lnTo>
                  <a:pt x="13" y="11"/>
                </a:lnTo>
                <a:lnTo>
                  <a:pt x="61" y="5"/>
                </a:lnTo>
                <a:lnTo>
                  <a:pt x="56" y="1"/>
                </a:lnTo>
                <a:lnTo>
                  <a:pt x="61" y="0"/>
                </a:lnTo>
                <a:lnTo>
                  <a:pt x="67" y="5"/>
                </a:lnTo>
                <a:lnTo>
                  <a:pt x="67" y="6"/>
                </a:lnTo>
                <a:lnTo>
                  <a:pt x="56" y="5"/>
                </a:lnTo>
                <a:lnTo>
                  <a:pt x="56"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2" name="Freeform 1613"/>
          <p:cNvSpPr>
            <a:spLocks/>
          </p:cNvSpPr>
          <p:nvPr/>
        </p:nvSpPr>
        <p:spPr bwMode="auto">
          <a:xfrm>
            <a:off x="8270875" y="2632075"/>
            <a:ext cx="38100" cy="34925"/>
          </a:xfrm>
          <a:custGeom>
            <a:avLst/>
            <a:gdLst>
              <a:gd name="T0" fmla="*/ 2147483646 w 70"/>
              <a:gd name="T1" fmla="*/ 0 h 68"/>
              <a:gd name="T2" fmla="*/ 2147483646 w 70"/>
              <a:gd name="T3" fmla="*/ 2147483646 h 68"/>
              <a:gd name="T4" fmla="*/ 2147483646 w 70"/>
              <a:gd name="T5" fmla="*/ 0 h 68"/>
              <a:gd name="T6" fmla="*/ 2147483646 w 70"/>
              <a:gd name="T7" fmla="*/ 0 h 68"/>
              <a:gd name="T8" fmla="*/ 2147483646 w 70"/>
              <a:gd name="T9" fmla="*/ 2147483646 h 68"/>
              <a:gd name="T10" fmla="*/ 2147483646 w 70"/>
              <a:gd name="T11" fmla="*/ 2147483646 h 68"/>
              <a:gd name="T12" fmla="*/ 2147483646 w 70"/>
              <a:gd name="T13" fmla="*/ 2147483646 h 68"/>
              <a:gd name="T14" fmla="*/ 2147483646 w 70"/>
              <a:gd name="T15" fmla="*/ 2147483646 h 68"/>
              <a:gd name="T16" fmla="*/ 2147483646 w 70"/>
              <a:gd name="T17" fmla="*/ 2147483646 h 68"/>
              <a:gd name="T18" fmla="*/ 2147483646 w 70"/>
              <a:gd name="T19" fmla="*/ 2147483646 h 68"/>
              <a:gd name="T20" fmla="*/ 2147483646 w 70"/>
              <a:gd name="T21" fmla="*/ 2147483646 h 68"/>
              <a:gd name="T22" fmla="*/ 0 w 7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68">
                <a:moveTo>
                  <a:pt x="70" y="0"/>
                </a:moveTo>
                <a:lnTo>
                  <a:pt x="70" y="5"/>
                </a:lnTo>
                <a:lnTo>
                  <a:pt x="70" y="0"/>
                </a:lnTo>
                <a:lnTo>
                  <a:pt x="60" y="0"/>
                </a:lnTo>
                <a:lnTo>
                  <a:pt x="62" y="60"/>
                </a:lnTo>
                <a:lnTo>
                  <a:pt x="51" y="60"/>
                </a:lnTo>
                <a:lnTo>
                  <a:pt x="49" y="2"/>
                </a:lnTo>
                <a:lnTo>
                  <a:pt x="40" y="3"/>
                </a:lnTo>
                <a:lnTo>
                  <a:pt x="42" y="60"/>
                </a:lnTo>
                <a:lnTo>
                  <a:pt x="36" y="60"/>
                </a:lnTo>
                <a:lnTo>
                  <a:pt x="28" y="68"/>
                </a:lnTo>
                <a:lnTo>
                  <a:pt x="0" y="6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3" name="Freeform 1614"/>
          <p:cNvSpPr>
            <a:spLocks/>
          </p:cNvSpPr>
          <p:nvPr/>
        </p:nvSpPr>
        <p:spPr bwMode="auto">
          <a:xfrm>
            <a:off x="8270875" y="2647950"/>
            <a:ext cx="11113" cy="3175"/>
          </a:xfrm>
          <a:custGeom>
            <a:avLst/>
            <a:gdLst>
              <a:gd name="T0" fmla="*/ 0 w 19"/>
              <a:gd name="T1" fmla="*/ 2147483646 h 6"/>
              <a:gd name="T2" fmla="*/ 2147483646 w 19"/>
              <a:gd name="T3" fmla="*/ 2147483646 h 6"/>
              <a:gd name="T4" fmla="*/ 2147483646 w 19"/>
              <a:gd name="T5" fmla="*/ 0 h 6"/>
              <a:gd name="T6" fmla="*/ 0 60000 65536"/>
              <a:gd name="T7" fmla="*/ 0 60000 65536"/>
              <a:gd name="T8" fmla="*/ 0 60000 65536"/>
            </a:gdLst>
            <a:ahLst/>
            <a:cxnLst>
              <a:cxn ang="T6">
                <a:pos x="T0" y="T1"/>
              </a:cxn>
              <a:cxn ang="T7">
                <a:pos x="T2" y="T3"/>
              </a:cxn>
              <a:cxn ang="T8">
                <a:pos x="T4" y="T5"/>
              </a:cxn>
            </a:cxnLst>
            <a:rect l="0" t="0" r="r" b="b"/>
            <a:pathLst>
              <a:path w="19" h="6">
                <a:moveTo>
                  <a:pt x="0" y="6"/>
                </a:moveTo>
                <a:lnTo>
                  <a:pt x="12" y="5"/>
                </a:lnTo>
                <a:lnTo>
                  <a:pt x="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4" name="Freeform 1615"/>
          <p:cNvSpPr>
            <a:spLocks/>
          </p:cNvSpPr>
          <p:nvPr/>
        </p:nvSpPr>
        <p:spPr bwMode="auto">
          <a:xfrm>
            <a:off x="8270875" y="2640013"/>
            <a:ext cx="11113" cy="11112"/>
          </a:xfrm>
          <a:custGeom>
            <a:avLst/>
            <a:gdLst>
              <a:gd name="T0" fmla="*/ 2147483646 w 19"/>
              <a:gd name="T1" fmla="*/ 0 h 22"/>
              <a:gd name="T2" fmla="*/ 2147483646 w 19"/>
              <a:gd name="T3" fmla="*/ 2147483646 h 22"/>
              <a:gd name="T4" fmla="*/ 0 w 19"/>
              <a:gd name="T5" fmla="*/ 2147483646 h 22"/>
              <a:gd name="T6" fmla="*/ 0 w 19"/>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2">
                <a:moveTo>
                  <a:pt x="19" y="0"/>
                </a:moveTo>
                <a:lnTo>
                  <a:pt x="12" y="5"/>
                </a:lnTo>
                <a:lnTo>
                  <a:pt x="0" y="7"/>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5" name="Line 1616"/>
          <p:cNvSpPr>
            <a:spLocks noChangeShapeType="1"/>
          </p:cNvSpPr>
          <p:nvPr/>
        </p:nvSpPr>
        <p:spPr bwMode="auto">
          <a:xfrm flipH="1" flipV="1">
            <a:off x="8269288" y="2630488"/>
            <a:ext cx="3175"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56" name="Freeform 1617"/>
          <p:cNvSpPr>
            <a:spLocks/>
          </p:cNvSpPr>
          <p:nvPr/>
        </p:nvSpPr>
        <p:spPr bwMode="auto">
          <a:xfrm>
            <a:off x="8216900" y="2603500"/>
            <a:ext cx="30163" cy="9525"/>
          </a:xfrm>
          <a:custGeom>
            <a:avLst/>
            <a:gdLst>
              <a:gd name="T0" fmla="*/ 2147483646 w 58"/>
              <a:gd name="T1" fmla="*/ 2147483646 h 17"/>
              <a:gd name="T2" fmla="*/ 2147483646 w 58"/>
              <a:gd name="T3" fmla="*/ 0 h 17"/>
              <a:gd name="T4" fmla="*/ 2147483646 w 58"/>
              <a:gd name="T5" fmla="*/ 0 h 17"/>
              <a:gd name="T6" fmla="*/ 0 w 5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
                <a:moveTo>
                  <a:pt x="58" y="10"/>
                </a:moveTo>
                <a:lnTo>
                  <a:pt x="16" y="0"/>
                </a:lnTo>
                <a:lnTo>
                  <a:pt x="6" y="0"/>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7" name="Freeform 1618"/>
          <p:cNvSpPr>
            <a:spLocks/>
          </p:cNvSpPr>
          <p:nvPr/>
        </p:nvSpPr>
        <p:spPr bwMode="auto">
          <a:xfrm>
            <a:off x="8205788" y="2616200"/>
            <a:ext cx="22225" cy="7938"/>
          </a:xfrm>
          <a:custGeom>
            <a:avLst/>
            <a:gdLst>
              <a:gd name="T0" fmla="*/ 2147483646 w 40"/>
              <a:gd name="T1" fmla="*/ 0 h 16"/>
              <a:gd name="T2" fmla="*/ 0 w 40"/>
              <a:gd name="T3" fmla="*/ 0 h 16"/>
              <a:gd name="T4" fmla="*/ 0 w 40"/>
              <a:gd name="T5" fmla="*/ 2147483646 h 16"/>
              <a:gd name="T6" fmla="*/ 2147483646 w 40"/>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6">
                <a:moveTo>
                  <a:pt x="40" y="0"/>
                </a:moveTo>
                <a:lnTo>
                  <a:pt x="0" y="0"/>
                </a:lnTo>
                <a:lnTo>
                  <a:pt x="0" y="16"/>
                </a:lnTo>
                <a:lnTo>
                  <a:pt x="16"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8" name="Freeform 1619"/>
          <p:cNvSpPr>
            <a:spLocks/>
          </p:cNvSpPr>
          <p:nvPr/>
        </p:nvSpPr>
        <p:spPr bwMode="auto">
          <a:xfrm>
            <a:off x="8162925" y="2620963"/>
            <a:ext cx="42863" cy="1587"/>
          </a:xfrm>
          <a:custGeom>
            <a:avLst/>
            <a:gdLst>
              <a:gd name="T0" fmla="*/ 2147483646 w 82"/>
              <a:gd name="T1" fmla="*/ 0 h 1587"/>
              <a:gd name="T2" fmla="*/ 2147483646 w 82"/>
              <a:gd name="T3" fmla="*/ 0 h 1587"/>
              <a:gd name="T4" fmla="*/ 0 w 82"/>
              <a:gd name="T5" fmla="*/ 0 h 1587"/>
              <a:gd name="T6" fmla="*/ 0 60000 65536"/>
              <a:gd name="T7" fmla="*/ 0 60000 65536"/>
              <a:gd name="T8" fmla="*/ 0 60000 65536"/>
            </a:gdLst>
            <a:ahLst/>
            <a:cxnLst>
              <a:cxn ang="T6">
                <a:pos x="T0" y="T1"/>
              </a:cxn>
              <a:cxn ang="T7">
                <a:pos x="T2" y="T3"/>
              </a:cxn>
              <a:cxn ang="T8">
                <a:pos x="T4" y="T5"/>
              </a:cxn>
            </a:cxnLst>
            <a:rect l="0" t="0" r="r" b="b"/>
            <a:pathLst>
              <a:path w="82" h="1587">
                <a:moveTo>
                  <a:pt x="82" y="0"/>
                </a:moveTo>
                <a:lnTo>
                  <a:pt x="2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59" name="Line 1620"/>
          <p:cNvSpPr>
            <a:spLocks noChangeShapeType="1"/>
          </p:cNvSpPr>
          <p:nvPr/>
        </p:nvSpPr>
        <p:spPr bwMode="auto">
          <a:xfrm flipH="1">
            <a:off x="8150225" y="2613025"/>
            <a:ext cx="158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60" name="Freeform 1621"/>
          <p:cNvSpPr>
            <a:spLocks/>
          </p:cNvSpPr>
          <p:nvPr/>
        </p:nvSpPr>
        <p:spPr bwMode="auto">
          <a:xfrm>
            <a:off x="8170863" y="2605088"/>
            <a:ext cx="49212" cy="114300"/>
          </a:xfrm>
          <a:custGeom>
            <a:avLst/>
            <a:gdLst>
              <a:gd name="T0" fmla="*/ 0 w 92"/>
              <a:gd name="T1" fmla="*/ 2147483646 h 214"/>
              <a:gd name="T2" fmla="*/ 2147483646 w 92"/>
              <a:gd name="T3" fmla="*/ 2147483646 h 214"/>
              <a:gd name="T4" fmla="*/ 2147483646 w 92"/>
              <a:gd name="T5" fmla="*/ 2147483646 h 214"/>
              <a:gd name="T6" fmla="*/ 2147483646 w 92"/>
              <a:gd name="T7" fmla="*/ 2147483646 h 214"/>
              <a:gd name="T8" fmla="*/ 2147483646 w 92"/>
              <a:gd name="T9" fmla="*/ 0 h 214"/>
              <a:gd name="T10" fmla="*/ 2147483646 w 92"/>
              <a:gd name="T11" fmla="*/ 0 h 214"/>
              <a:gd name="T12" fmla="*/ 2147483646 w 92"/>
              <a:gd name="T13" fmla="*/ 2147483646 h 214"/>
              <a:gd name="T14" fmla="*/ 2147483646 w 92"/>
              <a:gd name="T15" fmla="*/ 2147483646 h 214"/>
              <a:gd name="T16" fmla="*/ 2147483646 w 92"/>
              <a:gd name="T17" fmla="*/ 2147483646 h 214"/>
              <a:gd name="T18" fmla="*/ 2147483646 w 92"/>
              <a:gd name="T19" fmla="*/ 2147483646 h 214"/>
              <a:gd name="T20" fmla="*/ 2147483646 w 92"/>
              <a:gd name="T21" fmla="*/ 2147483646 h 214"/>
              <a:gd name="T22" fmla="*/ 2147483646 w 92"/>
              <a:gd name="T23" fmla="*/ 2147483646 h 214"/>
              <a:gd name="T24" fmla="*/ 2147483646 w 92"/>
              <a:gd name="T25" fmla="*/ 2147483646 h 214"/>
              <a:gd name="T26" fmla="*/ 2147483646 w 92"/>
              <a:gd name="T27" fmla="*/ 2147483646 h 214"/>
              <a:gd name="T28" fmla="*/ 2147483646 w 92"/>
              <a:gd name="T29" fmla="*/ 2147483646 h 214"/>
              <a:gd name="T30" fmla="*/ 2147483646 w 92"/>
              <a:gd name="T31" fmla="*/ 2147483646 h 214"/>
              <a:gd name="T32" fmla="*/ 2147483646 w 92"/>
              <a:gd name="T33" fmla="*/ 2147483646 h 214"/>
              <a:gd name="T34" fmla="*/ 2147483646 w 92"/>
              <a:gd name="T35" fmla="*/ 2147483646 h 214"/>
              <a:gd name="T36" fmla="*/ 2147483646 w 92"/>
              <a:gd name="T37" fmla="*/ 2147483646 h 214"/>
              <a:gd name="T38" fmla="*/ 2147483646 w 92"/>
              <a:gd name="T39" fmla="*/ 2147483646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214">
                <a:moveTo>
                  <a:pt x="0" y="13"/>
                </a:moveTo>
                <a:lnTo>
                  <a:pt x="37" y="13"/>
                </a:lnTo>
                <a:lnTo>
                  <a:pt x="37" y="16"/>
                </a:lnTo>
                <a:lnTo>
                  <a:pt x="53" y="16"/>
                </a:lnTo>
                <a:lnTo>
                  <a:pt x="53" y="0"/>
                </a:lnTo>
                <a:lnTo>
                  <a:pt x="37" y="0"/>
                </a:lnTo>
                <a:lnTo>
                  <a:pt x="37" y="16"/>
                </a:lnTo>
                <a:lnTo>
                  <a:pt x="30" y="22"/>
                </a:lnTo>
                <a:lnTo>
                  <a:pt x="27" y="29"/>
                </a:lnTo>
                <a:lnTo>
                  <a:pt x="32" y="32"/>
                </a:lnTo>
                <a:lnTo>
                  <a:pt x="32" y="110"/>
                </a:lnTo>
                <a:lnTo>
                  <a:pt x="20" y="110"/>
                </a:lnTo>
                <a:lnTo>
                  <a:pt x="20" y="33"/>
                </a:lnTo>
                <a:lnTo>
                  <a:pt x="13" y="29"/>
                </a:lnTo>
                <a:lnTo>
                  <a:pt x="13" y="212"/>
                </a:lnTo>
                <a:lnTo>
                  <a:pt x="54" y="213"/>
                </a:lnTo>
                <a:lnTo>
                  <a:pt x="59" y="214"/>
                </a:lnTo>
                <a:lnTo>
                  <a:pt x="47" y="124"/>
                </a:lnTo>
                <a:lnTo>
                  <a:pt x="92" y="124"/>
                </a:lnTo>
                <a:lnTo>
                  <a:pt x="50" y="1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1" name="Freeform 1622"/>
          <p:cNvSpPr>
            <a:spLocks/>
          </p:cNvSpPr>
          <p:nvPr/>
        </p:nvSpPr>
        <p:spPr bwMode="auto">
          <a:xfrm>
            <a:off x="8199438" y="2651125"/>
            <a:ext cx="9525" cy="11113"/>
          </a:xfrm>
          <a:custGeom>
            <a:avLst/>
            <a:gdLst>
              <a:gd name="T0" fmla="*/ 0 w 16"/>
              <a:gd name="T1" fmla="*/ 2147483646 h 21"/>
              <a:gd name="T2" fmla="*/ 2147483646 w 16"/>
              <a:gd name="T3" fmla="*/ 2147483646 h 21"/>
              <a:gd name="T4" fmla="*/ 2147483646 w 16"/>
              <a:gd name="T5" fmla="*/ 0 h 21"/>
              <a:gd name="T6" fmla="*/ 0 60000 65536"/>
              <a:gd name="T7" fmla="*/ 0 60000 65536"/>
              <a:gd name="T8" fmla="*/ 0 60000 65536"/>
            </a:gdLst>
            <a:ahLst/>
            <a:cxnLst>
              <a:cxn ang="T6">
                <a:pos x="T0" y="T1"/>
              </a:cxn>
              <a:cxn ang="T7">
                <a:pos x="T2" y="T3"/>
              </a:cxn>
              <a:cxn ang="T8">
                <a:pos x="T4" y="T5"/>
              </a:cxn>
            </a:cxnLst>
            <a:rect l="0" t="0" r="r" b="b"/>
            <a:pathLst>
              <a:path w="16" h="21">
                <a:moveTo>
                  <a:pt x="0" y="21"/>
                </a:moveTo>
                <a:lnTo>
                  <a:pt x="16" y="19"/>
                </a:lnTo>
                <a:lnTo>
                  <a:pt x="1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2" name="Line 1623"/>
          <p:cNvSpPr>
            <a:spLocks noChangeShapeType="1"/>
          </p:cNvSpPr>
          <p:nvPr/>
        </p:nvSpPr>
        <p:spPr bwMode="auto">
          <a:xfrm flipH="1">
            <a:off x="8178800" y="2662238"/>
            <a:ext cx="3651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63" name="Freeform 1624"/>
          <p:cNvSpPr>
            <a:spLocks/>
          </p:cNvSpPr>
          <p:nvPr/>
        </p:nvSpPr>
        <p:spPr bwMode="auto">
          <a:xfrm>
            <a:off x="8221663" y="2671763"/>
            <a:ext cx="55562" cy="69850"/>
          </a:xfrm>
          <a:custGeom>
            <a:avLst/>
            <a:gdLst>
              <a:gd name="T0" fmla="*/ 0 w 104"/>
              <a:gd name="T1" fmla="*/ 0 h 132"/>
              <a:gd name="T2" fmla="*/ 2147483646 w 104"/>
              <a:gd name="T3" fmla="*/ 2147483646 h 132"/>
              <a:gd name="T4" fmla="*/ 2147483646 w 104"/>
              <a:gd name="T5" fmla="*/ 2147483646 h 132"/>
              <a:gd name="T6" fmla="*/ 2147483646 w 104"/>
              <a:gd name="T7" fmla="*/ 2147483646 h 132"/>
              <a:gd name="T8" fmla="*/ 2147483646 w 104"/>
              <a:gd name="T9" fmla="*/ 2147483646 h 132"/>
              <a:gd name="T10" fmla="*/ 2147483646 w 104"/>
              <a:gd name="T11" fmla="*/ 2147483646 h 132"/>
              <a:gd name="T12" fmla="*/ 2147483646 w 104"/>
              <a:gd name="T13" fmla="*/ 2147483646 h 132"/>
              <a:gd name="T14" fmla="*/ 2147483646 w 104"/>
              <a:gd name="T15" fmla="*/ 2147483646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32">
                <a:moveTo>
                  <a:pt x="0" y="0"/>
                </a:moveTo>
                <a:lnTo>
                  <a:pt x="11" y="87"/>
                </a:lnTo>
                <a:lnTo>
                  <a:pt x="7" y="89"/>
                </a:lnTo>
                <a:lnTo>
                  <a:pt x="7" y="102"/>
                </a:lnTo>
                <a:lnTo>
                  <a:pt x="14" y="101"/>
                </a:lnTo>
                <a:lnTo>
                  <a:pt x="23" y="101"/>
                </a:lnTo>
                <a:lnTo>
                  <a:pt x="23" y="108"/>
                </a:lnTo>
                <a:lnTo>
                  <a:pt x="104" y="1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4" name="Freeform 1625"/>
          <p:cNvSpPr>
            <a:spLocks/>
          </p:cNvSpPr>
          <p:nvPr/>
        </p:nvSpPr>
        <p:spPr bwMode="auto">
          <a:xfrm>
            <a:off x="8304213" y="2738438"/>
            <a:ext cx="52387" cy="6350"/>
          </a:xfrm>
          <a:custGeom>
            <a:avLst/>
            <a:gdLst>
              <a:gd name="T0" fmla="*/ 0 w 98"/>
              <a:gd name="T1" fmla="*/ 2147483646 h 13"/>
              <a:gd name="T2" fmla="*/ 2147483646 w 98"/>
              <a:gd name="T3" fmla="*/ 2147483646 h 13"/>
              <a:gd name="T4" fmla="*/ 0 w 98"/>
              <a:gd name="T5" fmla="*/ 2147483646 h 13"/>
              <a:gd name="T6" fmla="*/ 2147483646 w 98"/>
              <a:gd name="T7" fmla="*/ 2147483646 h 13"/>
              <a:gd name="T8" fmla="*/ 2147483646 w 9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3">
                <a:moveTo>
                  <a:pt x="0" y="8"/>
                </a:moveTo>
                <a:lnTo>
                  <a:pt x="6" y="6"/>
                </a:lnTo>
                <a:lnTo>
                  <a:pt x="0" y="8"/>
                </a:lnTo>
                <a:lnTo>
                  <a:pt x="32" y="13"/>
                </a:lnTo>
                <a:lnTo>
                  <a:pt x="9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5" name="Line 1626"/>
          <p:cNvSpPr>
            <a:spLocks noChangeShapeType="1"/>
          </p:cNvSpPr>
          <p:nvPr/>
        </p:nvSpPr>
        <p:spPr bwMode="auto">
          <a:xfrm flipH="1">
            <a:off x="8320088" y="2740025"/>
            <a:ext cx="47625"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66" name="Freeform 1627"/>
          <p:cNvSpPr>
            <a:spLocks/>
          </p:cNvSpPr>
          <p:nvPr/>
        </p:nvSpPr>
        <p:spPr bwMode="auto">
          <a:xfrm>
            <a:off x="8143875" y="2722563"/>
            <a:ext cx="176213" cy="39687"/>
          </a:xfrm>
          <a:custGeom>
            <a:avLst/>
            <a:gdLst>
              <a:gd name="T0" fmla="*/ 2147483646 w 333"/>
              <a:gd name="T1" fmla="*/ 2147483646 h 73"/>
              <a:gd name="T2" fmla="*/ 2147483646 w 333"/>
              <a:gd name="T3" fmla="*/ 2147483646 h 73"/>
              <a:gd name="T4" fmla="*/ 2147483646 w 333"/>
              <a:gd name="T5" fmla="*/ 2147483646 h 73"/>
              <a:gd name="T6" fmla="*/ 0 w 333"/>
              <a:gd name="T7" fmla="*/ 0 h 73"/>
              <a:gd name="T8" fmla="*/ 0 w 333"/>
              <a:gd name="T9" fmla="*/ 2147483646 h 73"/>
              <a:gd name="T10" fmla="*/ 2147483646 w 333"/>
              <a:gd name="T11" fmla="*/ 2147483646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73">
                <a:moveTo>
                  <a:pt x="333" y="73"/>
                </a:moveTo>
                <a:lnTo>
                  <a:pt x="28" y="38"/>
                </a:lnTo>
                <a:lnTo>
                  <a:pt x="28" y="15"/>
                </a:lnTo>
                <a:lnTo>
                  <a:pt x="0" y="0"/>
                </a:lnTo>
                <a:lnTo>
                  <a:pt x="0" y="22"/>
                </a:lnTo>
                <a:lnTo>
                  <a:pt x="28"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7" name="Line 1628"/>
          <p:cNvSpPr>
            <a:spLocks noChangeShapeType="1"/>
          </p:cNvSpPr>
          <p:nvPr/>
        </p:nvSpPr>
        <p:spPr bwMode="auto">
          <a:xfrm flipH="1" flipV="1">
            <a:off x="8204200" y="2720975"/>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68" name="Freeform 1629"/>
          <p:cNvSpPr>
            <a:spLocks/>
          </p:cNvSpPr>
          <p:nvPr/>
        </p:nvSpPr>
        <p:spPr bwMode="auto">
          <a:xfrm>
            <a:off x="8229600" y="2678113"/>
            <a:ext cx="17463" cy="20637"/>
          </a:xfrm>
          <a:custGeom>
            <a:avLst/>
            <a:gdLst>
              <a:gd name="T0" fmla="*/ 0 w 35"/>
              <a:gd name="T1" fmla="*/ 2147483646 h 39"/>
              <a:gd name="T2" fmla="*/ 2147483646 w 35"/>
              <a:gd name="T3" fmla="*/ 2147483646 h 39"/>
              <a:gd name="T4" fmla="*/ 2147483646 w 35"/>
              <a:gd name="T5" fmla="*/ 0 h 39"/>
              <a:gd name="T6" fmla="*/ 0 60000 65536"/>
              <a:gd name="T7" fmla="*/ 0 60000 65536"/>
              <a:gd name="T8" fmla="*/ 0 60000 65536"/>
            </a:gdLst>
            <a:ahLst/>
            <a:cxnLst>
              <a:cxn ang="T6">
                <a:pos x="T0" y="T1"/>
              </a:cxn>
              <a:cxn ang="T7">
                <a:pos x="T2" y="T3"/>
              </a:cxn>
              <a:cxn ang="T8">
                <a:pos x="T4" y="T5"/>
              </a:cxn>
            </a:cxnLst>
            <a:rect l="0" t="0" r="r" b="b"/>
            <a:pathLst>
              <a:path w="35" h="39">
                <a:moveTo>
                  <a:pt x="0" y="39"/>
                </a:moveTo>
                <a:lnTo>
                  <a:pt x="35" y="39"/>
                </a:lnTo>
                <a:lnTo>
                  <a:pt x="3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69" name="Line 1630"/>
          <p:cNvSpPr>
            <a:spLocks noChangeShapeType="1"/>
          </p:cNvSpPr>
          <p:nvPr/>
        </p:nvSpPr>
        <p:spPr bwMode="auto">
          <a:xfrm>
            <a:off x="8247063" y="2697163"/>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70" name="Freeform 1631"/>
          <p:cNvSpPr>
            <a:spLocks/>
          </p:cNvSpPr>
          <p:nvPr/>
        </p:nvSpPr>
        <p:spPr bwMode="auto">
          <a:xfrm>
            <a:off x="8199438" y="2614613"/>
            <a:ext cx="4762" cy="6350"/>
          </a:xfrm>
          <a:custGeom>
            <a:avLst/>
            <a:gdLst>
              <a:gd name="T0" fmla="*/ 2147483646 w 8"/>
              <a:gd name="T1" fmla="*/ 2147483646 h 13"/>
              <a:gd name="T2" fmla="*/ 2147483646 w 8"/>
              <a:gd name="T3" fmla="*/ 2147483646 h 13"/>
              <a:gd name="T4" fmla="*/ 0 w 8"/>
              <a:gd name="T5" fmla="*/ 0 h 13"/>
              <a:gd name="T6" fmla="*/ 0 60000 65536"/>
              <a:gd name="T7" fmla="*/ 0 60000 65536"/>
              <a:gd name="T8" fmla="*/ 0 60000 65536"/>
            </a:gdLst>
            <a:ahLst/>
            <a:cxnLst>
              <a:cxn ang="T6">
                <a:pos x="T0" y="T1"/>
              </a:cxn>
              <a:cxn ang="T7">
                <a:pos x="T2" y="T3"/>
              </a:cxn>
              <a:cxn ang="T8">
                <a:pos x="T4" y="T5"/>
              </a:cxn>
            </a:cxnLst>
            <a:rect l="0" t="0" r="r" b="b"/>
            <a:pathLst>
              <a:path w="8" h="13">
                <a:moveTo>
                  <a:pt x="8" y="13"/>
                </a:moveTo>
                <a:lnTo>
                  <a:pt x="6"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1" name="Freeform 1632"/>
          <p:cNvSpPr>
            <a:spLocks/>
          </p:cNvSpPr>
          <p:nvPr/>
        </p:nvSpPr>
        <p:spPr bwMode="auto">
          <a:xfrm>
            <a:off x="8183563" y="2597150"/>
            <a:ext cx="9525" cy="7938"/>
          </a:xfrm>
          <a:custGeom>
            <a:avLst/>
            <a:gdLst>
              <a:gd name="T0" fmla="*/ 2147483646 w 18"/>
              <a:gd name="T1" fmla="*/ 0 h 16"/>
              <a:gd name="T2" fmla="*/ 2147483646 w 18"/>
              <a:gd name="T3" fmla="*/ 2147483646 h 16"/>
              <a:gd name="T4" fmla="*/ 2147483646 w 18"/>
              <a:gd name="T5" fmla="*/ 2147483646 h 16"/>
              <a:gd name="T6" fmla="*/ 0 w 18"/>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6">
                <a:moveTo>
                  <a:pt x="18" y="0"/>
                </a:moveTo>
                <a:lnTo>
                  <a:pt x="7" y="4"/>
                </a:lnTo>
                <a:lnTo>
                  <a:pt x="3" y="8"/>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2" name="Freeform 1633"/>
          <p:cNvSpPr>
            <a:spLocks/>
          </p:cNvSpPr>
          <p:nvPr/>
        </p:nvSpPr>
        <p:spPr bwMode="auto">
          <a:xfrm>
            <a:off x="8191500" y="2582863"/>
            <a:ext cx="17463" cy="11112"/>
          </a:xfrm>
          <a:custGeom>
            <a:avLst/>
            <a:gdLst>
              <a:gd name="T0" fmla="*/ 2147483646 w 31"/>
              <a:gd name="T1" fmla="*/ 2147483646 h 21"/>
              <a:gd name="T2" fmla="*/ 2147483646 w 31"/>
              <a:gd name="T3" fmla="*/ 2147483646 h 21"/>
              <a:gd name="T4" fmla="*/ 0 w 31"/>
              <a:gd name="T5" fmla="*/ 2147483646 h 21"/>
              <a:gd name="T6" fmla="*/ 0 w 31"/>
              <a:gd name="T7" fmla="*/ 0 h 21"/>
              <a:gd name="T8" fmla="*/ 2147483646 w 31"/>
              <a:gd name="T9" fmla="*/ 0 h 21"/>
              <a:gd name="T10" fmla="*/ 2147483646 w 31"/>
              <a:gd name="T11" fmla="*/ 2147483646 h 21"/>
              <a:gd name="T12" fmla="*/ 0 w 31"/>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3" y="21"/>
                </a:moveTo>
                <a:lnTo>
                  <a:pt x="5" y="14"/>
                </a:lnTo>
                <a:lnTo>
                  <a:pt x="0" y="14"/>
                </a:lnTo>
                <a:lnTo>
                  <a:pt x="0" y="0"/>
                </a:lnTo>
                <a:lnTo>
                  <a:pt x="31" y="0"/>
                </a:lnTo>
                <a:lnTo>
                  <a:pt x="31" y="14"/>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3" name="Freeform 1634"/>
          <p:cNvSpPr>
            <a:spLocks/>
          </p:cNvSpPr>
          <p:nvPr/>
        </p:nvSpPr>
        <p:spPr bwMode="auto">
          <a:xfrm>
            <a:off x="8208963" y="2582863"/>
            <a:ext cx="26987" cy="20637"/>
          </a:xfrm>
          <a:custGeom>
            <a:avLst/>
            <a:gdLst>
              <a:gd name="T0" fmla="*/ 0 w 51"/>
              <a:gd name="T1" fmla="*/ 2147483646 h 41"/>
              <a:gd name="T2" fmla="*/ 2147483646 w 51"/>
              <a:gd name="T3" fmla="*/ 2147483646 h 41"/>
              <a:gd name="T4" fmla="*/ 2147483646 w 51"/>
              <a:gd name="T5" fmla="*/ 2147483646 h 41"/>
              <a:gd name="T6" fmla="*/ 2147483646 w 51"/>
              <a:gd name="T7" fmla="*/ 2147483646 h 41"/>
              <a:gd name="T8" fmla="*/ 2147483646 w 51"/>
              <a:gd name="T9" fmla="*/ 0 h 41"/>
              <a:gd name="T10" fmla="*/ 2147483646 w 51"/>
              <a:gd name="T11" fmla="*/ 2147483646 h 41"/>
              <a:gd name="T12" fmla="*/ 2147483646 w 51"/>
              <a:gd name="T13" fmla="*/ 2147483646 h 41"/>
              <a:gd name="T14" fmla="*/ 2147483646 w 51"/>
              <a:gd name="T15" fmla="*/ 2147483646 h 41"/>
              <a:gd name="T16" fmla="*/ 2147483646 w 51"/>
              <a:gd name="T17" fmla="*/ 2147483646 h 41"/>
              <a:gd name="T18" fmla="*/ 2147483646 w 51"/>
              <a:gd name="T19" fmla="*/ 2147483646 h 41"/>
              <a:gd name="T20" fmla="*/ 2147483646 w 51"/>
              <a:gd name="T21" fmla="*/ 2147483646 h 41"/>
              <a:gd name="T22" fmla="*/ 2147483646 w 51"/>
              <a:gd name="T23" fmla="*/ 2147483646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41">
                <a:moveTo>
                  <a:pt x="0" y="8"/>
                </a:moveTo>
                <a:lnTo>
                  <a:pt x="4" y="7"/>
                </a:lnTo>
                <a:lnTo>
                  <a:pt x="12" y="9"/>
                </a:lnTo>
                <a:lnTo>
                  <a:pt x="20" y="7"/>
                </a:lnTo>
                <a:lnTo>
                  <a:pt x="18" y="0"/>
                </a:lnTo>
                <a:lnTo>
                  <a:pt x="21" y="14"/>
                </a:lnTo>
                <a:lnTo>
                  <a:pt x="49" y="14"/>
                </a:lnTo>
                <a:lnTo>
                  <a:pt x="51" y="13"/>
                </a:lnTo>
                <a:lnTo>
                  <a:pt x="40" y="15"/>
                </a:lnTo>
                <a:lnTo>
                  <a:pt x="31" y="22"/>
                </a:lnTo>
                <a:lnTo>
                  <a:pt x="25" y="32"/>
                </a:lnTo>
                <a:lnTo>
                  <a:pt x="22"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4" name="Freeform 1635"/>
          <p:cNvSpPr>
            <a:spLocks/>
          </p:cNvSpPr>
          <p:nvPr/>
        </p:nvSpPr>
        <p:spPr bwMode="auto">
          <a:xfrm>
            <a:off x="8218488" y="2581275"/>
            <a:ext cx="25400" cy="7938"/>
          </a:xfrm>
          <a:custGeom>
            <a:avLst/>
            <a:gdLst>
              <a:gd name="T0" fmla="*/ 0 w 48"/>
              <a:gd name="T1" fmla="*/ 2147483646 h 16"/>
              <a:gd name="T2" fmla="*/ 2147483646 w 48"/>
              <a:gd name="T3" fmla="*/ 2147483646 h 16"/>
              <a:gd name="T4" fmla="*/ 2147483646 w 48"/>
              <a:gd name="T5" fmla="*/ 0 h 16"/>
              <a:gd name="T6" fmla="*/ 2147483646 w 48"/>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6">
                <a:moveTo>
                  <a:pt x="0" y="3"/>
                </a:moveTo>
                <a:lnTo>
                  <a:pt x="45" y="3"/>
                </a:lnTo>
                <a:lnTo>
                  <a:pt x="48" y="0"/>
                </a:lnTo>
                <a:lnTo>
                  <a:pt x="33"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5" name="Freeform 1636"/>
          <p:cNvSpPr>
            <a:spLocks/>
          </p:cNvSpPr>
          <p:nvPr/>
        </p:nvSpPr>
        <p:spPr bwMode="auto">
          <a:xfrm>
            <a:off x="2201863" y="3797300"/>
            <a:ext cx="890587" cy="46038"/>
          </a:xfrm>
          <a:custGeom>
            <a:avLst/>
            <a:gdLst>
              <a:gd name="T0" fmla="*/ 2147483646 w 1683"/>
              <a:gd name="T1" fmla="*/ 2147483646 h 86"/>
              <a:gd name="T2" fmla="*/ 2147483646 w 1683"/>
              <a:gd name="T3" fmla="*/ 0 h 86"/>
              <a:gd name="T4" fmla="*/ 0 w 1683"/>
              <a:gd name="T5" fmla="*/ 2147483646 h 86"/>
              <a:gd name="T6" fmla="*/ 2147483646 w 1683"/>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3" h="86">
                <a:moveTo>
                  <a:pt x="1683" y="81"/>
                </a:moveTo>
                <a:lnTo>
                  <a:pt x="166" y="0"/>
                </a:lnTo>
                <a:lnTo>
                  <a:pt x="0" y="6"/>
                </a:lnTo>
                <a:lnTo>
                  <a:pt x="1505" y="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6" name="Freeform 1637"/>
          <p:cNvSpPr>
            <a:spLocks/>
          </p:cNvSpPr>
          <p:nvPr/>
        </p:nvSpPr>
        <p:spPr bwMode="auto">
          <a:xfrm>
            <a:off x="2120900" y="3800475"/>
            <a:ext cx="858838" cy="227013"/>
          </a:xfrm>
          <a:custGeom>
            <a:avLst/>
            <a:gdLst>
              <a:gd name="T0" fmla="*/ 2147483646 w 1623"/>
              <a:gd name="T1" fmla="*/ 2147483646 h 427"/>
              <a:gd name="T2" fmla="*/ 2147483646 w 1623"/>
              <a:gd name="T3" fmla="*/ 2147483646 h 427"/>
              <a:gd name="T4" fmla="*/ 2147483646 w 1623"/>
              <a:gd name="T5" fmla="*/ 0 h 427"/>
              <a:gd name="T6" fmla="*/ 2147483646 w 1623"/>
              <a:gd name="T7" fmla="*/ 2147483646 h 427"/>
              <a:gd name="T8" fmla="*/ 2147483646 w 1623"/>
              <a:gd name="T9" fmla="*/ 2147483646 h 427"/>
              <a:gd name="T10" fmla="*/ 2147483646 w 1623"/>
              <a:gd name="T11" fmla="*/ 2147483646 h 427"/>
              <a:gd name="T12" fmla="*/ 2147483646 w 1623"/>
              <a:gd name="T13" fmla="*/ 2147483646 h 427"/>
              <a:gd name="T14" fmla="*/ 2147483646 w 1623"/>
              <a:gd name="T15" fmla="*/ 2147483646 h 427"/>
              <a:gd name="T16" fmla="*/ 2147483646 w 1623"/>
              <a:gd name="T17" fmla="*/ 2147483646 h 427"/>
              <a:gd name="T18" fmla="*/ 2147483646 w 1623"/>
              <a:gd name="T19" fmla="*/ 2147483646 h 427"/>
              <a:gd name="T20" fmla="*/ 0 w 1623"/>
              <a:gd name="T21" fmla="*/ 2147483646 h 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3" h="427">
                <a:moveTo>
                  <a:pt x="1623" y="427"/>
                </a:moveTo>
                <a:lnTo>
                  <a:pt x="131" y="276"/>
                </a:lnTo>
                <a:lnTo>
                  <a:pt x="153" y="0"/>
                </a:lnTo>
                <a:lnTo>
                  <a:pt x="153" y="1"/>
                </a:lnTo>
                <a:lnTo>
                  <a:pt x="152" y="10"/>
                </a:lnTo>
                <a:lnTo>
                  <a:pt x="153" y="9"/>
                </a:lnTo>
                <a:lnTo>
                  <a:pt x="467" y="25"/>
                </a:lnTo>
                <a:lnTo>
                  <a:pt x="445" y="301"/>
                </a:lnTo>
                <a:lnTo>
                  <a:pt x="131" y="271"/>
                </a:lnTo>
                <a:lnTo>
                  <a:pt x="131" y="276"/>
                </a:lnTo>
                <a:lnTo>
                  <a:pt x="0" y="3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7" name="Line 1638"/>
          <p:cNvSpPr>
            <a:spLocks noChangeShapeType="1"/>
          </p:cNvSpPr>
          <p:nvPr/>
        </p:nvSpPr>
        <p:spPr bwMode="auto">
          <a:xfrm>
            <a:off x="2114550" y="4011613"/>
            <a:ext cx="765175" cy="95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78" name="Freeform 1639"/>
          <p:cNvSpPr>
            <a:spLocks/>
          </p:cNvSpPr>
          <p:nvPr/>
        </p:nvSpPr>
        <p:spPr bwMode="auto">
          <a:xfrm>
            <a:off x="2570163" y="4071938"/>
            <a:ext cx="142875" cy="146050"/>
          </a:xfrm>
          <a:custGeom>
            <a:avLst/>
            <a:gdLst>
              <a:gd name="T0" fmla="*/ 2147483646 w 269"/>
              <a:gd name="T1" fmla="*/ 2147483646 h 276"/>
              <a:gd name="T2" fmla="*/ 0 w 269"/>
              <a:gd name="T3" fmla="*/ 0 h 276"/>
              <a:gd name="T4" fmla="*/ 2147483646 w 269"/>
              <a:gd name="T5" fmla="*/ 2147483646 h 276"/>
              <a:gd name="T6" fmla="*/ 0 60000 65536"/>
              <a:gd name="T7" fmla="*/ 0 60000 65536"/>
              <a:gd name="T8" fmla="*/ 0 60000 65536"/>
            </a:gdLst>
            <a:ahLst/>
            <a:cxnLst>
              <a:cxn ang="T6">
                <a:pos x="T0" y="T1"/>
              </a:cxn>
              <a:cxn ang="T7">
                <a:pos x="T2" y="T3"/>
              </a:cxn>
              <a:cxn ang="T8">
                <a:pos x="T4" y="T5"/>
              </a:cxn>
            </a:cxnLst>
            <a:rect l="0" t="0" r="r" b="b"/>
            <a:pathLst>
              <a:path w="269" h="276">
                <a:moveTo>
                  <a:pt x="269" y="36"/>
                </a:moveTo>
                <a:lnTo>
                  <a:pt x="0" y="0"/>
                </a:lnTo>
                <a:lnTo>
                  <a:pt x="19" y="27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79" name="Freeform 1640"/>
          <p:cNvSpPr>
            <a:spLocks/>
          </p:cNvSpPr>
          <p:nvPr/>
        </p:nvSpPr>
        <p:spPr bwMode="auto">
          <a:xfrm>
            <a:off x="2578100" y="4170363"/>
            <a:ext cx="127000" cy="33337"/>
          </a:xfrm>
          <a:custGeom>
            <a:avLst/>
            <a:gdLst>
              <a:gd name="T0" fmla="*/ 2147483646 w 242"/>
              <a:gd name="T1" fmla="*/ 2147483646 h 62"/>
              <a:gd name="T2" fmla="*/ 0 w 242"/>
              <a:gd name="T3" fmla="*/ 0 h 62"/>
              <a:gd name="T4" fmla="*/ 2147483646 w 242"/>
              <a:gd name="T5" fmla="*/ 2147483646 h 62"/>
              <a:gd name="T6" fmla="*/ 0 60000 65536"/>
              <a:gd name="T7" fmla="*/ 0 60000 65536"/>
              <a:gd name="T8" fmla="*/ 0 60000 65536"/>
            </a:gdLst>
            <a:ahLst/>
            <a:cxnLst>
              <a:cxn ang="T6">
                <a:pos x="T0" y="T1"/>
              </a:cxn>
              <a:cxn ang="T7">
                <a:pos x="T2" y="T3"/>
              </a:cxn>
              <a:cxn ang="T8">
                <a:pos x="T4" y="T5"/>
              </a:cxn>
            </a:cxnLst>
            <a:rect l="0" t="0" r="r" b="b"/>
            <a:pathLst>
              <a:path w="242" h="62">
                <a:moveTo>
                  <a:pt x="10" y="62"/>
                </a:moveTo>
                <a:lnTo>
                  <a:pt x="0" y="0"/>
                </a:lnTo>
                <a:lnTo>
                  <a:pt x="242"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80" name="Freeform 1641"/>
          <p:cNvSpPr>
            <a:spLocks/>
          </p:cNvSpPr>
          <p:nvPr/>
        </p:nvSpPr>
        <p:spPr bwMode="auto">
          <a:xfrm>
            <a:off x="2574925" y="4125913"/>
            <a:ext cx="128588" cy="30162"/>
          </a:xfrm>
          <a:custGeom>
            <a:avLst/>
            <a:gdLst>
              <a:gd name="T0" fmla="*/ 2147483646 w 244"/>
              <a:gd name="T1" fmla="*/ 2147483646 h 59"/>
              <a:gd name="T2" fmla="*/ 0 w 244"/>
              <a:gd name="T3" fmla="*/ 0 h 59"/>
              <a:gd name="T4" fmla="*/ 2147483646 w 244"/>
              <a:gd name="T5" fmla="*/ 2147483646 h 59"/>
              <a:gd name="T6" fmla="*/ 0 60000 65536"/>
              <a:gd name="T7" fmla="*/ 0 60000 65536"/>
              <a:gd name="T8" fmla="*/ 0 60000 65536"/>
            </a:gdLst>
            <a:ahLst/>
            <a:cxnLst>
              <a:cxn ang="T6">
                <a:pos x="T0" y="T1"/>
              </a:cxn>
              <a:cxn ang="T7">
                <a:pos x="T2" y="T3"/>
              </a:cxn>
              <a:cxn ang="T8">
                <a:pos x="T4" y="T5"/>
              </a:cxn>
            </a:cxnLst>
            <a:rect l="0" t="0" r="r" b="b"/>
            <a:pathLst>
              <a:path w="244" h="59">
                <a:moveTo>
                  <a:pt x="244" y="33"/>
                </a:moveTo>
                <a:lnTo>
                  <a:pt x="0" y="0"/>
                </a:lnTo>
                <a:lnTo>
                  <a:pt x="8" y="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81" name="Line 1642"/>
          <p:cNvSpPr>
            <a:spLocks noChangeShapeType="1"/>
          </p:cNvSpPr>
          <p:nvPr/>
        </p:nvSpPr>
        <p:spPr bwMode="auto">
          <a:xfrm>
            <a:off x="2576513" y="4111625"/>
            <a:ext cx="125412"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82" name="Freeform 1643"/>
          <p:cNvSpPr>
            <a:spLocks/>
          </p:cNvSpPr>
          <p:nvPr/>
        </p:nvSpPr>
        <p:spPr bwMode="auto">
          <a:xfrm>
            <a:off x="2557463" y="4008438"/>
            <a:ext cx="98425" cy="28575"/>
          </a:xfrm>
          <a:custGeom>
            <a:avLst/>
            <a:gdLst>
              <a:gd name="T0" fmla="*/ 2147483646 w 185"/>
              <a:gd name="T1" fmla="*/ 2147483646 h 53"/>
              <a:gd name="T2" fmla="*/ 0 w 185"/>
              <a:gd name="T3" fmla="*/ 2147483646 h 53"/>
              <a:gd name="T4" fmla="*/ 2147483646 w 185"/>
              <a:gd name="T5" fmla="*/ 0 h 53"/>
              <a:gd name="T6" fmla="*/ 0 60000 65536"/>
              <a:gd name="T7" fmla="*/ 0 60000 65536"/>
              <a:gd name="T8" fmla="*/ 0 60000 65536"/>
            </a:gdLst>
            <a:ahLst/>
            <a:cxnLst>
              <a:cxn ang="T6">
                <a:pos x="T0" y="T1"/>
              </a:cxn>
              <a:cxn ang="T7">
                <a:pos x="T2" y="T3"/>
              </a:cxn>
              <a:cxn ang="T8">
                <a:pos x="T4" y="T5"/>
              </a:cxn>
            </a:cxnLst>
            <a:rect l="0" t="0" r="r" b="b"/>
            <a:pathLst>
              <a:path w="185" h="53">
                <a:moveTo>
                  <a:pt x="185" y="53"/>
                </a:moveTo>
                <a:lnTo>
                  <a:pt x="0" y="33"/>
                </a:lnTo>
                <a:lnTo>
                  <a:pt x="4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83" name="Line 1644"/>
          <p:cNvSpPr>
            <a:spLocks noChangeShapeType="1"/>
          </p:cNvSpPr>
          <p:nvPr/>
        </p:nvSpPr>
        <p:spPr bwMode="auto">
          <a:xfrm flipH="1">
            <a:off x="2549525" y="3990975"/>
            <a:ext cx="49213"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84" name="Line 1645"/>
          <p:cNvSpPr>
            <a:spLocks noChangeShapeType="1"/>
          </p:cNvSpPr>
          <p:nvPr/>
        </p:nvSpPr>
        <p:spPr bwMode="auto">
          <a:xfrm>
            <a:off x="2543175" y="3986213"/>
            <a:ext cx="55563"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85" name="Freeform 1646"/>
          <p:cNvSpPr>
            <a:spLocks/>
          </p:cNvSpPr>
          <p:nvPr/>
        </p:nvSpPr>
        <p:spPr bwMode="auto">
          <a:xfrm>
            <a:off x="2573338" y="3854450"/>
            <a:ext cx="14287" cy="98425"/>
          </a:xfrm>
          <a:custGeom>
            <a:avLst/>
            <a:gdLst>
              <a:gd name="T0" fmla="*/ 2147483646 w 28"/>
              <a:gd name="T1" fmla="*/ 2147483646 h 187"/>
              <a:gd name="T2" fmla="*/ 2147483646 w 28"/>
              <a:gd name="T3" fmla="*/ 2147483646 h 187"/>
              <a:gd name="T4" fmla="*/ 2147483646 w 28"/>
              <a:gd name="T5" fmla="*/ 0 h 187"/>
              <a:gd name="T6" fmla="*/ 0 w 28"/>
              <a:gd name="T7" fmla="*/ 2147483646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87">
                <a:moveTo>
                  <a:pt x="10" y="187"/>
                </a:moveTo>
                <a:lnTo>
                  <a:pt x="28" y="1"/>
                </a:lnTo>
                <a:lnTo>
                  <a:pt x="16" y="0"/>
                </a:lnTo>
                <a:lnTo>
                  <a:pt x="0" y="18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86" name="Line 1647"/>
          <p:cNvSpPr>
            <a:spLocks noChangeShapeType="1"/>
          </p:cNvSpPr>
          <p:nvPr/>
        </p:nvSpPr>
        <p:spPr bwMode="auto">
          <a:xfrm>
            <a:off x="2546350" y="3979863"/>
            <a:ext cx="19367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87" name="Line 1648"/>
          <p:cNvSpPr>
            <a:spLocks noChangeShapeType="1"/>
          </p:cNvSpPr>
          <p:nvPr/>
        </p:nvSpPr>
        <p:spPr bwMode="auto">
          <a:xfrm flipH="1" flipV="1">
            <a:off x="2560638" y="3824288"/>
            <a:ext cx="193675"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788" name="Freeform 1649"/>
          <p:cNvSpPr>
            <a:spLocks/>
          </p:cNvSpPr>
          <p:nvPr/>
        </p:nvSpPr>
        <p:spPr bwMode="auto">
          <a:xfrm>
            <a:off x="2254250" y="3814763"/>
            <a:ext cx="295275" cy="206375"/>
          </a:xfrm>
          <a:custGeom>
            <a:avLst/>
            <a:gdLst>
              <a:gd name="T0" fmla="*/ 2147483646 w 558"/>
              <a:gd name="T1" fmla="*/ 2147483646 h 388"/>
              <a:gd name="T2" fmla="*/ 2147483646 w 558"/>
              <a:gd name="T3" fmla="*/ 0 h 388"/>
              <a:gd name="T4" fmla="*/ 2147483646 w 558"/>
              <a:gd name="T5" fmla="*/ 2147483646 h 388"/>
              <a:gd name="T6" fmla="*/ 2147483646 w 558"/>
              <a:gd name="T7" fmla="*/ 2147483646 h 388"/>
              <a:gd name="T8" fmla="*/ 2147483646 w 558"/>
              <a:gd name="T9" fmla="*/ 2147483646 h 388"/>
              <a:gd name="T10" fmla="*/ 2147483646 w 558"/>
              <a:gd name="T11" fmla="*/ 2147483646 h 388"/>
              <a:gd name="T12" fmla="*/ 2147483646 w 558"/>
              <a:gd name="T13" fmla="*/ 2147483646 h 388"/>
              <a:gd name="T14" fmla="*/ 0 w 558"/>
              <a:gd name="T15" fmla="*/ 2147483646 h 388"/>
              <a:gd name="T16" fmla="*/ 2147483646 w 558"/>
              <a:gd name="T17" fmla="*/ 2147483646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8" h="388">
                <a:moveTo>
                  <a:pt x="558" y="18"/>
                </a:moveTo>
                <a:lnTo>
                  <a:pt x="228" y="0"/>
                </a:lnTo>
                <a:lnTo>
                  <a:pt x="206" y="284"/>
                </a:lnTo>
                <a:lnTo>
                  <a:pt x="60" y="388"/>
                </a:lnTo>
                <a:lnTo>
                  <a:pt x="58" y="380"/>
                </a:lnTo>
                <a:lnTo>
                  <a:pt x="121" y="332"/>
                </a:lnTo>
                <a:lnTo>
                  <a:pt x="65" y="327"/>
                </a:lnTo>
                <a:lnTo>
                  <a:pt x="0" y="374"/>
                </a:lnTo>
                <a:lnTo>
                  <a:pt x="58" y="38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89" name="Freeform 1650"/>
          <p:cNvSpPr>
            <a:spLocks/>
          </p:cNvSpPr>
          <p:nvPr/>
        </p:nvSpPr>
        <p:spPr bwMode="auto">
          <a:xfrm>
            <a:off x="2274888" y="3994150"/>
            <a:ext cx="31750" cy="14288"/>
          </a:xfrm>
          <a:custGeom>
            <a:avLst/>
            <a:gdLst>
              <a:gd name="T0" fmla="*/ 2147483646 w 60"/>
              <a:gd name="T1" fmla="*/ 2147483646 h 26"/>
              <a:gd name="T2" fmla="*/ 2147483646 w 60"/>
              <a:gd name="T3" fmla="*/ 2147483646 h 26"/>
              <a:gd name="T4" fmla="*/ 2147483646 w 60"/>
              <a:gd name="T5" fmla="*/ 0 h 26"/>
              <a:gd name="T6" fmla="*/ 0 w 60"/>
              <a:gd name="T7" fmla="*/ 2147483646 h 26"/>
              <a:gd name="T8" fmla="*/ 2147483646 w 60"/>
              <a:gd name="T9" fmla="*/ 214748364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26">
                <a:moveTo>
                  <a:pt x="27" y="26"/>
                </a:moveTo>
                <a:lnTo>
                  <a:pt x="60" y="3"/>
                </a:lnTo>
                <a:lnTo>
                  <a:pt x="33" y="0"/>
                </a:lnTo>
                <a:lnTo>
                  <a:pt x="0" y="24"/>
                </a:lnTo>
                <a:lnTo>
                  <a:pt x="27" y="2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0" name="Freeform 1651"/>
          <p:cNvSpPr>
            <a:spLocks/>
          </p:cNvSpPr>
          <p:nvPr/>
        </p:nvSpPr>
        <p:spPr bwMode="auto">
          <a:xfrm>
            <a:off x="2201863" y="3970338"/>
            <a:ext cx="96837" cy="22225"/>
          </a:xfrm>
          <a:custGeom>
            <a:avLst/>
            <a:gdLst>
              <a:gd name="T0" fmla="*/ 2147483646 w 185"/>
              <a:gd name="T1" fmla="*/ 2147483646 h 44"/>
              <a:gd name="T2" fmla="*/ 0 w 185"/>
              <a:gd name="T3" fmla="*/ 2147483646 h 44"/>
              <a:gd name="T4" fmla="*/ 2147483646 w 185"/>
              <a:gd name="T5" fmla="*/ 0 h 44"/>
              <a:gd name="T6" fmla="*/ 2147483646 w 185"/>
              <a:gd name="T7" fmla="*/ 2147483646 h 44"/>
              <a:gd name="T8" fmla="*/ 2147483646 w 185"/>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44">
                <a:moveTo>
                  <a:pt x="150" y="44"/>
                </a:moveTo>
                <a:lnTo>
                  <a:pt x="0" y="26"/>
                </a:lnTo>
                <a:lnTo>
                  <a:pt x="36" y="0"/>
                </a:lnTo>
                <a:lnTo>
                  <a:pt x="185" y="17"/>
                </a:lnTo>
                <a:lnTo>
                  <a:pt x="150"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1" name="Freeform 1652"/>
          <p:cNvSpPr>
            <a:spLocks/>
          </p:cNvSpPr>
          <p:nvPr/>
        </p:nvSpPr>
        <p:spPr bwMode="auto">
          <a:xfrm>
            <a:off x="2328863" y="3973513"/>
            <a:ext cx="57150" cy="28575"/>
          </a:xfrm>
          <a:custGeom>
            <a:avLst/>
            <a:gdLst>
              <a:gd name="T0" fmla="*/ 0 w 110"/>
              <a:gd name="T1" fmla="*/ 2147483646 h 53"/>
              <a:gd name="T2" fmla="*/ 2147483646 w 110"/>
              <a:gd name="T3" fmla="*/ 2147483646 h 53"/>
              <a:gd name="T4" fmla="*/ 2147483646 w 110"/>
              <a:gd name="T5" fmla="*/ 2147483646 h 53"/>
              <a:gd name="T6" fmla="*/ 2147483646 w 110"/>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53">
                <a:moveTo>
                  <a:pt x="0" y="43"/>
                </a:moveTo>
                <a:lnTo>
                  <a:pt x="41" y="47"/>
                </a:lnTo>
                <a:lnTo>
                  <a:pt x="37" y="53"/>
                </a:lnTo>
                <a:lnTo>
                  <a:pt x="1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2" name="Freeform 1653"/>
          <p:cNvSpPr>
            <a:spLocks/>
          </p:cNvSpPr>
          <p:nvPr/>
        </p:nvSpPr>
        <p:spPr bwMode="auto">
          <a:xfrm>
            <a:off x="2325688" y="3970338"/>
            <a:ext cx="82550" cy="33337"/>
          </a:xfrm>
          <a:custGeom>
            <a:avLst/>
            <a:gdLst>
              <a:gd name="T0" fmla="*/ 2147483646 w 156"/>
              <a:gd name="T1" fmla="*/ 2147483646 h 62"/>
              <a:gd name="T2" fmla="*/ 2147483646 w 156"/>
              <a:gd name="T3" fmla="*/ 2147483646 h 62"/>
              <a:gd name="T4" fmla="*/ 0 w 156"/>
              <a:gd name="T5" fmla="*/ 2147483646 h 62"/>
              <a:gd name="T6" fmla="*/ 2147483646 w 156"/>
              <a:gd name="T7" fmla="*/ 0 h 62"/>
              <a:gd name="T8" fmla="*/ 2147483646 w 156"/>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62">
                <a:moveTo>
                  <a:pt x="156" y="9"/>
                </a:moveTo>
                <a:lnTo>
                  <a:pt x="83" y="62"/>
                </a:lnTo>
                <a:lnTo>
                  <a:pt x="0" y="53"/>
                </a:lnTo>
                <a:lnTo>
                  <a:pt x="72" y="0"/>
                </a:lnTo>
                <a:lnTo>
                  <a:pt x="156" y="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3" name="Freeform 1654"/>
          <p:cNvSpPr>
            <a:spLocks/>
          </p:cNvSpPr>
          <p:nvPr/>
        </p:nvSpPr>
        <p:spPr bwMode="auto">
          <a:xfrm>
            <a:off x="2376488" y="3989388"/>
            <a:ext cx="98425" cy="20637"/>
          </a:xfrm>
          <a:custGeom>
            <a:avLst/>
            <a:gdLst>
              <a:gd name="T0" fmla="*/ 2147483646 w 185"/>
              <a:gd name="T1" fmla="*/ 0 h 40"/>
              <a:gd name="T2" fmla="*/ 2147483646 w 185"/>
              <a:gd name="T3" fmla="*/ 2147483646 h 40"/>
              <a:gd name="T4" fmla="*/ 2147483646 w 185"/>
              <a:gd name="T5" fmla="*/ 2147483646 h 40"/>
              <a:gd name="T6" fmla="*/ 0 w 185"/>
              <a:gd name="T7" fmla="*/ 2147483646 h 40"/>
              <a:gd name="T8" fmla="*/ 2147483646 w 18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40">
                <a:moveTo>
                  <a:pt x="34" y="0"/>
                </a:moveTo>
                <a:lnTo>
                  <a:pt x="185" y="15"/>
                </a:lnTo>
                <a:lnTo>
                  <a:pt x="149" y="40"/>
                </a:lnTo>
                <a:lnTo>
                  <a:pt x="0" y="26"/>
                </a:lnTo>
                <a:lnTo>
                  <a:pt x="3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4" name="Freeform 1655"/>
          <p:cNvSpPr>
            <a:spLocks/>
          </p:cNvSpPr>
          <p:nvPr/>
        </p:nvSpPr>
        <p:spPr bwMode="auto">
          <a:xfrm>
            <a:off x="2397125" y="3948113"/>
            <a:ext cx="109538" cy="9525"/>
          </a:xfrm>
          <a:custGeom>
            <a:avLst/>
            <a:gdLst>
              <a:gd name="T0" fmla="*/ 0 w 206"/>
              <a:gd name="T1" fmla="*/ 0 h 20"/>
              <a:gd name="T2" fmla="*/ 2147483646 w 206"/>
              <a:gd name="T3" fmla="*/ 0 h 20"/>
              <a:gd name="T4" fmla="*/ 2147483646 w 206"/>
              <a:gd name="T5" fmla="*/ 2147483646 h 20"/>
              <a:gd name="T6" fmla="*/ 2147483646 w 206"/>
              <a:gd name="T7" fmla="*/ 2147483646 h 20"/>
              <a:gd name="T8" fmla="*/ 0 w 206"/>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
                <a:moveTo>
                  <a:pt x="0" y="0"/>
                </a:moveTo>
                <a:lnTo>
                  <a:pt x="12" y="0"/>
                </a:lnTo>
                <a:lnTo>
                  <a:pt x="206" y="19"/>
                </a:lnTo>
                <a:lnTo>
                  <a:pt x="201" y="2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5" name="Freeform 1656"/>
          <p:cNvSpPr>
            <a:spLocks/>
          </p:cNvSpPr>
          <p:nvPr/>
        </p:nvSpPr>
        <p:spPr bwMode="auto">
          <a:xfrm>
            <a:off x="2389188" y="3841750"/>
            <a:ext cx="14287" cy="95250"/>
          </a:xfrm>
          <a:custGeom>
            <a:avLst/>
            <a:gdLst>
              <a:gd name="T0" fmla="*/ 2147483646 w 26"/>
              <a:gd name="T1" fmla="*/ 2147483646 h 179"/>
              <a:gd name="T2" fmla="*/ 2147483646 w 26"/>
              <a:gd name="T3" fmla="*/ 2147483646 h 179"/>
              <a:gd name="T4" fmla="*/ 2147483646 w 26"/>
              <a:gd name="T5" fmla="*/ 0 h 179"/>
              <a:gd name="T6" fmla="*/ 0 w 26"/>
              <a:gd name="T7" fmla="*/ 2147483646 h 179"/>
              <a:gd name="T8" fmla="*/ 2147483646 w 26"/>
              <a:gd name="T9" fmla="*/ 214748364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9">
                <a:moveTo>
                  <a:pt x="12" y="179"/>
                </a:moveTo>
                <a:lnTo>
                  <a:pt x="26" y="2"/>
                </a:lnTo>
                <a:lnTo>
                  <a:pt x="13" y="0"/>
                </a:lnTo>
                <a:lnTo>
                  <a:pt x="0" y="178"/>
                </a:lnTo>
                <a:lnTo>
                  <a:pt x="12" y="17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6" name="Freeform 1657"/>
          <p:cNvSpPr>
            <a:spLocks/>
          </p:cNvSpPr>
          <p:nvPr/>
        </p:nvSpPr>
        <p:spPr bwMode="auto">
          <a:xfrm>
            <a:off x="2363788" y="3824288"/>
            <a:ext cx="193675" cy="219075"/>
          </a:xfrm>
          <a:custGeom>
            <a:avLst/>
            <a:gdLst>
              <a:gd name="T0" fmla="*/ 0 w 364"/>
              <a:gd name="T1" fmla="*/ 2147483646 h 412"/>
              <a:gd name="T2" fmla="*/ 2147483646 w 364"/>
              <a:gd name="T3" fmla="*/ 2147483646 h 412"/>
              <a:gd name="T4" fmla="*/ 2147483646 w 364"/>
              <a:gd name="T5" fmla="*/ 0 h 412"/>
              <a:gd name="T6" fmla="*/ 2147483646 w 364"/>
              <a:gd name="T7" fmla="*/ 0 h 412"/>
              <a:gd name="T8" fmla="*/ 2147483646 w 364"/>
              <a:gd name="T9" fmla="*/ 2147483646 h 412"/>
              <a:gd name="T10" fmla="*/ 2147483646 w 364"/>
              <a:gd name="T11" fmla="*/ 2147483646 h 4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4" h="412">
                <a:moveTo>
                  <a:pt x="0" y="257"/>
                </a:moveTo>
                <a:lnTo>
                  <a:pt x="326" y="289"/>
                </a:lnTo>
                <a:lnTo>
                  <a:pt x="351" y="0"/>
                </a:lnTo>
                <a:lnTo>
                  <a:pt x="364" y="0"/>
                </a:lnTo>
                <a:lnTo>
                  <a:pt x="339" y="296"/>
                </a:lnTo>
                <a:lnTo>
                  <a:pt x="178" y="4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7" name="Freeform 1658"/>
          <p:cNvSpPr>
            <a:spLocks/>
          </p:cNvSpPr>
          <p:nvPr/>
        </p:nvSpPr>
        <p:spPr bwMode="auto">
          <a:xfrm>
            <a:off x="2428875" y="4006850"/>
            <a:ext cx="65088" cy="28575"/>
          </a:xfrm>
          <a:custGeom>
            <a:avLst/>
            <a:gdLst>
              <a:gd name="T0" fmla="*/ 2147483646 w 123"/>
              <a:gd name="T1" fmla="*/ 2147483646 h 53"/>
              <a:gd name="T2" fmla="*/ 2147483646 w 123"/>
              <a:gd name="T3" fmla="*/ 2147483646 h 53"/>
              <a:gd name="T4" fmla="*/ 2147483646 w 123"/>
              <a:gd name="T5" fmla="*/ 0 h 53"/>
              <a:gd name="T6" fmla="*/ 0 w 123"/>
              <a:gd name="T7" fmla="*/ 2147483646 h 53"/>
              <a:gd name="T8" fmla="*/ 2147483646 w 123"/>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53">
                <a:moveTo>
                  <a:pt x="59" y="53"/>
                </a:moveTo>
                <a:lnTo>
                  <a:pt x="123" y="6"/>
                </a:lnTo>
                <a:lnTo>
                  <a:pt x="65" y="0"/>
                </a:lnTo>
                <a:lnTo>
                  <a:pt x="0" y="47"/>
                </a:lnTo>
                <a:lnTo>
                  <a:pt x="59" y="5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8" name="Freeform 1659"/>
          <p:cNvSpPr>
            <a:spLocks/>
          </p:cNvSpPr>
          <p:nvPr/>
        </p:nvSpPr>
        <p:spPr bwMode="auto">
          <a:xfrm>
            <a:off x="2449513" y="4014788"/>
            <a:ext cx="31750" cy="12700"/>
          </a:xfrm>
          <a:custGeom>
            <a:avLst/>
            <a:gdLst>
              <a:gd name="T0" fmla="*/ 2147483646 w 61"/>
              <a:gd name="T1" fmla="*/ 2147483646 h 26"/>
              <a:gd name="T2" fmla="*/ 2147483646 w 61"/>
              <a:gd name="T3" fmla="*/ 2147483646 h 26"/>
              <a:gd name="T4" fmla="*/ 2147483646 w 61"/>
              <a:gd name="T5" fmla="*/ 0 h 26"/>
              <a:gd name="T6" fmla="*/ 0 w 61"/>
              <a:gd name="T7" fmla="*/ 2147483646 h 26"/>
              <a:gd name="T8" fmla="*/ 2147483646 w 61"/>
              <a:gd name="T9" fmla="*/ 214748364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6">
                <a:moveTo>
                  <a:pt x="26" y="26"/>
                </a:moveTo>
                <a:lnTo>
                  <a:pt x="61" y="2"/>
                </a:lnTo>
                <a:lnTo>
                  <a:pt x="34" y="0"/>
                </a:lnTo>
                <a:lnTo>
                  <a:pt x="0" y="24"/>
                </a:lnTo>
                <a:lnTo>
                  <a:pt x="26" y="2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799" name="Line 1660"/>
          <p:cNvSpPr>
            <a:spLocks noChangeShapeType="1"/>
          </p:cNvSpPr>
          <p:nvPr/>
        </p:nvSpPr>
        <p:spPr bwMode="auto">
          <a:xfrm>
            <a:off x="2497138" y="4019550"/>
            <a:ext cx="523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0" name="Freeform 1661"/>
          <p:cNvSpPr>
            <a:spLocks/>
          </p:cNvSpPr>
          <p:nvPr/>
        </p:nvSpPr>
        <p:spPr bwMode="auto">
          <a:xfrm>
            <a:off x="2497138" y="3824288"/>
            <a:ext cx="63500" cy="196850"/>
          </a:xfrm>
          <a:custGeom>
            <a:avLst/>
            <a:gdLst>
              <a:gd name="T0" fmla="*/ 2147483646 w 120"/>
              <a:gd name="T1" fmla="*/ 2147483646 h 370"/>
              <a:gd name="T2" fmla="*/ 2147483646 w 120"/>
              <a:gd name="T3" fmla="*/ 2147483646 h 370"/>
              <a:gd name="T4" fmla="*/ 0 w 120"/>
              <a:gd name="T5" fmla="*/ 2147483646 h 370"/>
              <a:gd name="T6" fmla="*/ 2147483646 w 120"/>
              <a:gd name="T7" fmla="*/ 2147483646 h 370"/>
              <a:gd name="T8" fmla="*/ 2147483646 w 120"/>
              <a:gd name="T9" fmla="*/ 2147483646 h 370"/>
              <a:gd name="T10" fmla="*/ 2147483646 w 120"/>
              <a:gd name="T11" fmla="*/ 2147483646 h 370"/>
              <a:gd name="T12" fmla="*/ 2147483646 w 120"/>
              <a:gd name="T13" fmla="*/ 2147483646 h 370"/>
              <a:gd name="T14" fmla="*/ 2147483646 w 120"/>
              <a:gd name="T15" fmla="*/ 2147483646 h 370"/>
              <a:gd name="T16" fmla="*/ 2147483646 w 120"/>
              <a:gd name="T17" fmla="*/ 2147483646 h 370"/>
              <a:gd name="T18" fmla="*/ 2147483646 w 120"/>
              <a:gd name="T19" fmla="*/ 0 h 370"/>
              <a:gd name="T20" fmla="*/ 2147483646 w 120"/>
              <a:gd name="T21" fmla="*/ 0 h 370"/>
              <a:gd name="T22" fmla="*/ 2147483646 w 120"/>
              <a:gd name="T23" fmla="*/ 0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370">
                <a:moveTo>
                  <a:pt x="59" y="370"/>
                </a:moveTo>
                <a:lnTo>
                  <a:pt x="3" y="363"/>
                </a:lnTo>
                <a:lnTo>
                  <a:pt x="0" y="369"/>
                </a:lnTo>
                <a:lnTo>
                  <a:pt x="89" y="304"/>
                </a:lnTo>
                <a:lnTo>
                  <a:pt x="97" y="299"/>
                </a:lnTo>
                <a:lnTo>
                  <a:pt x="106" y="299"/>
                </a:lnTo>
                <a:lnTo>
                  <a:pt x="97" y="299"/>
                </a:lnTo>
                <a:lnTo>
                  <a:pt x="98" y="292"/>
                </a:lnTo>
                <a:lnTo>
                  <a:pt x="94" y="292"/>
                </a:lnTo>
                <a:lnTo>
                  <a:pt x="120" y="0"/>
                </a:lnTo>
                <a:lnTo>
                  <a:pt x="114" y="0"/>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01" name="Line 1662"/>
          <p:cNvSpPr>
            <a:spLocks noChangeShapeType="1"/>
          </p:cNvSpPr>
          <p:nvPr/>
        </p:nvSpPr>
        <p:spPr bwMode="auto">
          <a:xfrm flipV="1">
            <a:off x="2562225" y="3819525"/>
            <a:ext cx="1588"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2" name="Freeform 1663"/>
          <p:cNvSpPr>
            <a:spLocks/>
          </p:cNvSpPr>
          <p:nvPr/>
        </p:nvSpPr>
        <p:spPr bwMode="auto">
          <a:xfrm>
            <a:off x="2406650" y="3833813"/>
            <a:ext cx="107950" cy="6350"/>
          </a:xfrm>
          <a:custGeom>
            <a:avLst/>
            <a:gdLst>
              <a:gd name="T0" fmla="*/ 2147483646 w 203"/>
              <a:gd name="T1" fmla="*/ 2147483646 h 13"/>
              <a:gd name="T2" fmla="*/ 2147483646 w 203"/>
              <a:gd name="T3" fmla="*/ 0 h 13"/>
              <a:gd name="T4" fmla="*/ 0 w 203"/>
              <a:gd name="T5" fmla="*/ 0 h 13"/>
              <a:gd name="T6" fmla="*/ 2147483646 w 203"/>
              <a:gd name="T7" fmla="*/ 2147483646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 h="13">
                <a:moveTo>
                  <a:pt x="203" y="13"/>
                </a:moveTo>
                <a:lnTo>
                  <a:pt x="11" y="0"/>
                </a:lnTo>
                <a:lnTo>
                  <a:pt x="0" y="0"/>
                </a:lnTo>
                <a:lnTo>
                  <a:pt x="202"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03" name="Line 1664"/>
          <p:cNvSpPr>
            <a:spLocks noChangeShapeType="1"/>
          </p:cNvSpPr>
          <p:nvPr/>
        </p:nvSpPr>
        <p:spPr bwMode="auto">
          <a:xfrm flipH="1">
            <a:off x="2513013" y="3851275"/>
            <a:ext cx="9525" cy="96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4" name="Line 1665"/>
          <p:cNvSpPr>
            <a:spLocks noChangeShapeType="1"/>
          </p:cNvSpPr>
          <p:nvPr/>
        </p:nvSpPr>
        <p:spPr bwMode="auto">
          <a:xfrm flipH="1">
            <a:off x="2503488" y="395763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5" name="Line 1666"/>
          <p:cNvSpPr>
            <a:spLocks noChangeShapeType="1"/>
          </p:cNvSpPr>
          <p:nvPr/>
        </p:nvSpPr>
        <p:spPr bwMode="auto">
          <a:xfrm>
            <a:off x="2536825" y="3978275"/>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6" name="Line 1667"/>
          <p:cNvSpPr>
            <a:spLocks noChangeShapeType="1"/>
          </p:cNvSpPr>
          <p:nvPr/>
        </p:nvSpPr>
        <p:spPr bwMode="auto">
          <a:xfrm flipH="1">
            <a:off x="2522538" y="3989388"/>
            <a:ext cx="4762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07" name="Freeform 1668"/>
          <p:cNvSpPr>
            <a:spLocks/>
          </p:cNvSpPr>
          <p:nvPr/>
        </p:nvSpPr>
        <p:spPr bwMode="auto">
          <a:xfrm>
            <a:off x="2530475" y="4064000"/>
            <a:ext cx="20638" cy="157163"/>
          </a:xfrm>
          <a:custGeom>
            <a:avLst/>
            <a:gdLst>
              <a:gd name="T0" fmla="*/ 0 w 39"/>
              <a:gd name="T1" fmla="*/ 0 h 298"/>
              <a:gd name="T2" fmla="*/ 2147483646 w 39"/>
              <a:gd name="T3" fmla="*/ 2147483646 h 298"/>
              <a:gd name="T4" fmla="*/ 2147483646 w 39"/>
              <a:gd name="T5" fmla="*/ 2147483646 h 298"/>
              <a:gd name="T6" fmla="*/ 2147483646 w 39"/>
              <a:gd name="T7" fmla="*/ 2147483646 h 298"/>
              <a:gd name="T8" fmla="*/ 2147483646 w 39"/>
              <a:gd name="T9" fmla="*/ 2147483646 h 298"/>
              <a:gd name="T10" fmla="*/ 2147483646 w 39"/>
              <a:gd name="T11" fmla="*/ 2147483646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298">
                <a:moveTo>
                  <a:pt x="0" y="0"/>
                </a:moveTo>
                <a:lnTo>
                  <a:pt x="19" y="295"/>
                </a:lnTo>
                <a:lnTo>
                  <a:pt x="33" y="296"/>
                </a:lnTo>
                <a:lnTo>
                  <a:pt x="13" y="1"/>
                </a:lnTo>
                <a:lnTo>
                  <a:pt x="18" y="2"/>
                </a:lnTo>
                <a:lnTo>
                  <a:pt x="39" y="29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08" name="Freeform 1669"/>
          <p:cNvSpPr>
            <a:spLocks/>
          </p:cNvSpPr>
          <p:nvPr/>
        </p:nvSpPr>
        <p:spPr bwMode="auto">
          <a:xfrm>
            <a:off x="2393950" y="4065588"/>
            <a:ext cx="127000" cy="141287"/>
          </a:xfrm>
          <a:custGeom>
            <a:avLst/>
            <a:gdLst>
              <a:gd name="T0" fmla="*/ 2147483646 w 239"/>
              <a:gd name="T1" fmla="*/ 2147483646 h 266"/>
              <a:gd name="T2" fmla="*/ 2147483646 w 239"/>
              <a:gd name="T3" fmla="*/ 0 h 266"/>
              <a:gd name="T4" fmla="*/ 2147483646 w 239"/>
              <a:gd name="T5" fmla="*/ 2147483646 h 266"/>
              <a:gd name="T6" fmla="*/ 2147483646 w 239"/>
              <a:gd name="T7" fmla="*/ 2147483646 h 266"/>
              <a:gd name="T8" fmla="*/ 2147483646 w 239"/>
              <a:gd name="T9" fmla="*/ 2147483646 h 266"/>
              <a:gd name="T10" fmla="*/ 2147483646 w 239"/>
              <a:gd name="T11" fmla="*/ 2147483646 h 266"/>
              <a:gd name="T12" fmla="*/ 2147483646 w 239"/>
              <a:gd name="T13" fmla="*/ 2147483646 h 266"/>
              <a:gd name="T14" fmla="*/ 2147483646 w 239"/>
              <a:gd name="T15" fmla="*/ 2147483646 h 266"/>
              <a:gd name="T16" fmla="*/ 0 w 239"/>
              <a:gd name="T17" fmla="*/ 2147483646 h 266"/>
              <a:gd name="T18" fmla="*/ 2147483646 w 239"/>
              <a:gd name="T19" fmla="*/ 2147483646 h 266"/>
              <a:gd name="T20" fmla="*/ 2147483646 w 239"/>
              <a:gd name="T21" fmla="*/ 2147483646 h 266"/>
              <a:gd name="T22" fmla="*/ 2147483646 w 239"/>
              <a:gd name="T23" fmla="*/ 2147483646 h 266"/>
              <a:gd name="T24" fmla="*/ 2147483646 w 239"/>
              <a:gd name="T25" fmla="*/ 2147483646 h 266"/>
              <a:gd name="T26" fmla="*/ 2147483646 w 239"/>
              <a:gd name="T27" fmla="*/ 2147483646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66">
                <a:moveTo>
                  <a:pt x="239" y="264"/>
                </a:moveTo>
                <a:lnTo>
                  <a:pt x="220" y="0"/>
                </a:lnTo>
                <a:lnTo>
                  <a:pt x="201" y="68"/>
                </a:lnTo>
                <a:lnTo>
                  <a:pt x="204" y="94"/>
                </a:lnTo>
                <a:lnTo>
                  <a:pt x="226" y="92"/>
                </a:lnTo>
                <a:lnTo>
                  <a:pt x="206" y="152"/>
                </a:lnTo>
                <a:lnTo>
                  <a:pt x="3" y="121"/>
                </a:lnTo>
                <a:lnTo>
                  <a:pt x="4" y="147"/>
                </a:lnTo>
                <a:lnTo>
                  <a:pt x="0" y="147"/>
                </a:lnTo>
                <a:lnTo>
                  <a:pt x="9" y="217"/>
                </a:lnTo>
                <a:lnTo>
                  <a:pt x="9" y="204"/>
                </a:lnTo>
                <a:lnTo>
                  <a:pt x="212" y="237"/>
                </a:lnTo>
                <a:lnTo>
                  <a:pt x="214" y="266"/>
                </a:lnTo>
                <a:lnTo>
                  <a:pt x="239" y="26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09" name="Freeform 1670"/>
          <p:cNvSpPr>
            <a:spLocks/>
          </p:cNvSpPr>
          <p:nvPr/>
        </p:nvSpPr>
        <p:spPr bwMode="auto">
          <a:xfrm>
            <a:off x="2387600" y="4049713"/>
            <a:ext cx="123825" cy="157162"/>
          </a:xfrm>
          <a:custGeom>
            <a:avLst/>
            <a:gdLst>
              <a:gd name="T0" fmla="*/ 2147483646 w 234"/>
              <a:gd name="T1" fmla="*/ 2147483646 h 295"/>
              <a:gd name="T2" fmla="*/ 2147483646 w 234"/>
              <a:gd name="T3" fmla="*/ 2147483646 h 295"/>
              <a:gd name="T4" fmla="*/ 0 w 234"/>
              <a:gd name="T5" fmla="*/ 0 h 295"/>
              <a:gd name="T6" fmla="*/ 2147483646 w 234"/>
              <a:gd name="T7" fmla="*/ 2147483646 h 2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295">
                <a:moveTo>
                  <a:pt x="228" y="295"/>
                </a:moveTo>
                <a:lnTo>
                  <a:pt x="18" y="259"/>
                </a:lnTo>
                <a:lnTo>
                  <a:pt x="0" y="0"/>
                </a:lnTo>
                <a:lnTo>
                  <a:pt x="234"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0" name="Freeform 1671"/>
          <p:cNvSpPr>
            <a:spLocks/>
          </p:cNvSpPr>
          <p:nvPr/>
        </p:nvSpPr>
        <p:spPr bwMode="auto">
          <a:xfrm>
            <a:off x="2390775" y="4086225"/>
            <a:ext cx="111125" cy="28575"/>
          </a:xfrm>
          <a:custGeom>
            <a:avLst/>
            <a:gdLst>
              <a:gd name="T0" fmla="*/ 2147483646 w 211"/>
              <a:gd name="T1" fmla="*/ 2147483646 h 54"/>
              <a:gd name="T2" fmla="*/ 2147483646 w 211"/>
              <a:gd name="T3" fmla="*/ 0 h 54"/>
              <a:gd name="T4" fmla="*/ 2147483646 w 211"/>
              <a:gd name="T5" fmla="*/ 2147483646 h 54"/>
              <a:gd name="T6" fmla="*/ 0 w 211"/>
              <a:gd name="T7" fmla="*/ 2147483646 h 54"/>
              <a:gd name="T8" fmla="*/ 2147483646 w 211"/>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 h="54">
                <a:moveTo>
                  <a:pt x="208" y="28"/>
                </a:moveTo>
                <a:lnTo>
                  <a:pt x="4" y="0"/>
                </a:lnTo>
                <a:lnTo>
                  <a:pt x="5" y="25"/>
                </a:lnTo>
                <a:lnTo>
                  <a:pt x="0" y="25"/>
                </a:lnTo>
                <a:lnTo>
                  <a:pt x="211" y="5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1" name="Freeform 1672"/>
          <p:cNvSpPr>
            <a:spLocks/>
          </p:cNvSpPr>
          <p:nvPr/>
        </p:nvSpPr>
        <p:spPr bwMode="auto">
          <a:xfrm>
            <a:off x="2503488" y="4146550"/>
            <a:ext cx="14287" cy="14288"/>
          </a:xfrm>
          <a:custGeom>
            <a:avLst/>
            <a:gdLst>
              <a:gd name="T0" fmla="*/ 0 w 28"/>
              <a:gd name="T1" fmla="*/ 0 h 27"/>
              <a:gd name="T2" fmla="*/ 2147483646 w 28"/>
              <a:gd name="T3" fmla="*/ 2147483646 h 27"/>
              <a:gd name="T4" fmla="*/ 2147483646 w 28"/>
              <a:gd name="T5" fmla="*/ 2147483646 h 27"/>
              <a:gd name="T6" fmla="*/ 0 60000 65536"/>
              <a:gd name="T7" fmla="*/ 0 60000 65536"/>
              <a:gd name="T8" fmla="*/ 0 60000 65536"/>
            </a:gdLst>
            <a:ahLst/>
            <a:cxnLst>
              <a:cxn ang="T6">
                <a:pos x="T0" y="T1"/>
              </a:cxn>
              <a:cxn ang="T7">
                <a:pos x="T2" y="T3"/>
              </a:cxn>
              <a:cxn ang="T8">
                <a:pos x="T4" y="T5"/>
              </a:cxn>
            </a:cxnLst>
            <a:rect l="0" t="0" r="r" b="b"/>
            <a:pathLst>
              <a:path w="28" h="27">
                <a:moveTo>
                  <a:pt x="0" y="0"/>
                </a:moveTo>
                <a:lnTo>
                  <a:pt x="2" y="27"/>
                </a:lnTo>
                <a:lnTo>
                  <a:pt x="28"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2" name="Line 1673"/>
          <p:cNvSpPr>
            <a:spLocks noChangeShapeType="1"/>
          </p:cNvSpPr>
          <p:nvPr/>
        </p:nvSpPr>
        <p:spPr bwMode="auto">
          <a:xfrm flipH="1" flipV="1">
            <a:off x="2393950" y="4143375"/>
            <a:ext cx="111125"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13" name="Line 1674"/>
          <p:cNvSpPr>
            <a:spLocks noChangeShapeType="1"/>
          </p:cNvSpPr>
          <p:nvPr/>
        </p:nvSpPr>
        <p:spPr bwMode="auto">
          <a:xfrm flipH="1" flipV="1">
            <a:off x="2390775" y="4095750"/>
            <a:ext cx="4763" cy="333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14" name="Line 1675"/>
          <p:cNvSpPr>
            <a:spLocks noChangeShapeType="1"/>
          </p:cNvSpPr>
          <p:nvPr/>
        </p:nvSpPr>
        <p:spPr bwMode="auto">
          <a:xfrm flipH="1" flipV="1">
            <a:off x="2387600" y="4049713"/>
            <a:ext cx="4763" cy="36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15" name="Freeform 1676"/>
          <p:cNvSpPr>
            <a:spLocks/>
          </p:cNvSpPr>
          <p:nvPr/>
        </p:nvSpPr>
        <p:spPr bwMode="auto">
          <a:xfrm>
            <a:off x="2349500" y="4040188"/>
            <a:ext cx="19050" cy="150812"/>
          </a:xfrm>
          <a:custGeom>
            <a:avLst/>
            <a:gdLst>
              <a:gd name="T0" fmla="*/ 2147483646 w 35"/>
              <a:gd name="T1" fmla="*/ 2147483646 h 283"/>
              <a:gd name="T2" fmla="*/ 2147483646 w 35"/>
              <a:gd name="T3" fmla="*/ 2147483646 h 283"/>
              <a:gd name="T4" fmla="*/ 2147483646 w 35"/>
              <a:gd name="T5" fmla="*/ 2147483646 h 283"/>
              <a:gd name="T6" fmla="*/ 2147483646 w 35"/>
              <a:gd name="T7" fmla="*/ 2147483646 h 283"/>
              <a:gd name="T8" fmla="*/ 0 w 35"/>
              <a:gd name="T9" fmla="*/ 0 h 283"/>
              <a:gd name="T10" fmla="*/ 2147483646 w 35"/>
              <a:gd name="T11" fmla="*/ 2147483646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83">
                <a:moveTo>
                  <a:pt x="17" y="2"/>
                </a:moveTo>
                <a:lnTo>
                  <a:pt x="35" y="283"/>
                </a:lnTo>
                <a:lnTo>
                  <a:pt x="34" y="283"/>
                </a:lnTo>
                <a:lnTo>
                  <a:pt x="14" y="2"/>
                </a:lnTo>
                <a:lnTo>
                  <a:pt x="0" y="0"/>
                </a:lnTo>
                <a:lnTo>
                  <a:pt x="20" y="27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6" name="Freeform 1677"/>
          <p:cNvSpPr>
            <a:spLocks/>
          </p:cNvSpPr>
          <p:nvPr/>
        </p:nvSpPr>
        <p:spPr bwMode="auto">
          <a:xfrm>
            <a:off x="2216150" y="4043363"/>
            <a:ext cx="123825" cy="131762"/>
          </a:xfrm>
          <a:custGeom>
            <a:avLst/>
            <a:gdLst>
              <a:gd name="T0" fmla="*/ 2147483646 w 235"/>
              <a:gd name="T1" fmla="*/ 2147483646 h 249"/>
              <a:gd name="T2" fmla="*/ 2147483646 w 235"/>
              <a:gd name="T3" fmla="*/ 0 h 249"/>
              <a:gd name="T4" fmla="*/ 2147483646 w 235"/>
              <a:gd name="T5" fmla="*/ 2147483646 h 249"/>
              <a:gd name="T6" fmla="*/ 2147483646 w 235"/>
              <a:gd name="T7" fmla="*/ 2147483646 h 249"/>
              <a:gd name="T8" fmla="*/ 2147483646 w 235"/>
              <a:gd name="T9" fmla="*/ 2147483646 h 249"/>
              <a:gd name="T10" fmla="*/ 2147483646 w 235"/>
              <a:gd name="T11" fmla="*/ 2147483646 h 249"/>
              <a:gd name="T12" fmla="*/ 2147483646 w 235"/>
              <a:gd name="T13" fmla="*/ 2147483646 h 249"/>
              <a:gd name="T14" fmla="*/ 0 w 235"/>
              <a:gd name="T15" fmla="*/ 2147483646 h 249"/>
              <a:gd name="T16" fmla="*/ 2147483646 w 235"/>
              <a:gd name="T17" fmla="*/ 2147483646 h 249"/>
              <a:gd name="T18" fmla="*/ 2147483646 w 235"/>
              <a:gd name="T19" fmla="*/ 2147483646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 h="249">
                <a:moveTo>
                  <a:pt x="235" y="249"/>
                </a:moveTo>
                <a:lnTo>
                  <a:pt x="216" y="0"/>
                </a:lnTo>
                <a:lnTo>
                  <a:pt x="198" y="65"/>
                </a:lnTo>
                <a:lnTo>
                  <a:pt x="199" y="90"/>
                </a:lnTo>
                <a:lnTo>
                  <a:pt x="223" y="88"/>
                </a:lnTo>
                <a:lnTo>
                  <a:pt x="202" y="145"/>
                </a:lnTo>
                <a:lnTo>
                  <a:pt x="8" y="115"/>
                </a:lnTo>
                <a:lnTo>
                  <a:pt x="0" y="48"/>
                </a:lnTo>
                <a:lnTo>
                  <a:pt x="5" y="40"/>
                </a:lnTo>
                <a:lnTo>
                  <a:pt x="198"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7" name="Freeform 1679"/>
          <p:cNvSpPr>
            <a:spLocks/>
          </p:cNvSpPr>
          <p:nvPr/>
        </p:nvSpPr>
        <p:spPr bwMode="auto">
          <a:xfrm>
            <a:off x="2212975" y="4027488"/>
            <a:ext cx="117475" cy="63500"/>
          </a:xfrm>
          <a:custGeom>
            <a:avLst/>
            <a:gdLst>
              <a:gd name="T0" fmla="*/ 2147483646 w 221"/>
              <a:gd name="T1" fmla="*/ 2147483646 h 119"/>
              <a:gd name="T2" fmla="*/ 2147483646 w 221"/>
              <a:gd name="T3" fmla="*/ 2147483646 h 119"/>
              <a:gd name="T4" fmla="*/ 2147483646 w 221"/>
              <a:gd name="T5" fmla="*/ 2147483646 h 119"/>
              <a:gd name="T6" fmla="*/ 2147483646 w 221"/>
              <a:gd name="T7" fmla="*/ 2147483646 h 119"/>
              <a:gd name="T8" fmla="*/ 0 w 221"/>
              <a:gd name="T9" fmla="*/ 0 h 119"/>
              <a:gd name="T10" fmla="*/ 2147483646 w 221"/>
              <a:gd name="T11" fmla="*/ 214748364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119">
                <a:moveTo>
                  <a:pt x="204" y="119"/>
                </a:moveTo>
                <a:lnTo>
                  <a:pt x="5" y="92"/>
                </a:lnTo>
                <a:lnTo>
                  <a:pt x="11" y="92"/>
                </a:lnTo>
                <a:lnTo>
                  <a:pt x="10" y="69"/>
                </a:lnTo>
                <a:lnTo>
                  <a:pt x="0" y="0"/>
                </a:lnTo>
                <a:lnTo>
                  <a:pt x="221"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8" name="Freeform 1680"/>
          <p:cNvSpPr>
            <a:spLocks/>
          </p:cNvSpPr>
          <p:nvPr/>
        </p:nvSpPr>
        <p:spPr bwMode="auto">
          <a:xfrm>
            <a:off x="2322513" y="4119563"/>
            <a:ext cx="17462" cy="57150"/>
          </a:xfrm>
          <a:custGeom>
            <a:avLst/>
            <a:gdLst>
              <a:gd name="T0" fmla="*/ 0 w 33"/>
              <a:gd name="T1" fmla="*/ 0 h 107"/>
              <a:gd name="T2" fmla="*/ 2147483646 w 33"/>
              <a:gd name="T3" fmla="*/ 2147483646 h 107"/>
              <a:gd name="T4" fmla="*/ 2147483646 w 33"/>
              <a:gd name="T5" fmla="*/ 2147483646 h 107"/>
              <a:gd name="T6" fmla="*/ 2147483646 w 33"/>
              <a:gd name="T7" fmla="*/ 2147483646 h 107"/>
              <a:gd name="T8" fmla="*/ 2147483646 w 33"/>
              <a:gd name="T9" fmla="*/ 2147483646 h 107"/>
              <a:gd name="T10" fmla="*/ 2147483646 w 33"/>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07">
                <a:moveTo>
                  <a:pt x="0" y="0"/>
                </a:moveTo>
                <a:lnTo>
                  <a:pt x="3" y="25"/>
                </a:lnTo>
                <a:lnTo>
                  <a:pt x="26" y="23"/>
                </a:lnTo>
                <a:lnTo>
                  <a:pt x="6" y="79"/>
                </a:lnTo>
                <a:lnTo>
                  <a:pt x="7" y="107"/>
                </a:lnTo>
                <a:lnTo>
                  <a:pt x="33" y="1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19" name="Freeform 1681"/>
          <p:cNvSpPr>
            <a:spLocks/>
          </p:cNvSpPr>
          <p:nvPr/>
        </p:nvSpPr>
        <p:spPr bwMode="auto">
          <a:xfrm>
            <a:off x="2212975" y="4027488"/>
            <a:ext cx="114300" cy="149225"/>
          </a:xfrm>
          <a:custGeom>
            <a:avLst/>
            <a:gdLst>
              <a:gd name="T0" fmla="*/ 2147483646 w 214"/>
              <a:gd name="T1" fmla="*/ 2147483646 h 281"/>
              <a:gd name="T2" fmla="*/ 2147483646 w 214"/>
              <a:gd name="T3" fmla="*/ 2147483646 h 281"/>
              <a:gd name="T4" fmla="*/ 0 w 214"/>
              <a:gd name="T5" fmla="*/ 0 h 281"/>
              <a:gd name="T6" fmla="*/ 0 60000 65536"/>
              <a:gd name="T7" fmla="*/ 0 60000 65536"/>
              <a:gd name="T8" fmla="*/ 0 60000 65536"/>
            </a:gdLst>
            <a:ahLst/>
            <a:cxnLst>
              <a:cxn ang="T6">
                <a:pos x="T0" y="T1"/>
              </a:cxn>
              <a:cxn ang="T7">
                <a:pos x="T2" y="T3"/>
              </a:cxn>
              <a:cxn ang="T8">
                <a:pos x="T4" y="T5"/>
              </a:cxn>
            </a:cxnLst>
            <a:rect l="0" t="0" r="r" b="b"/>
            <a:pathLst>
              <a:path w="214" h="281">
                <a:moveTo>
                  <a:pt x="214" y="281"/>
                </a:moveTo>
                <a:lnTo>
                  <a:pt x="17" y="24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0" name="Freeform 1682"/>
          <p:cNvSpPr>
            <a:spLocks/>
          </p:cNvSpPr>
          <p:nvPr/>
        </p:nvSpPr>
        <p:spPr bwMode="auto">
          <a:xfrm>
            <a:off x="2190750" y="4021138"/>
            <a:ext cx="801688" cy="274637"/>
          </a:xfrm>
          <a:custGeom>
            <a:avLst/>
            <a:gdLst>
              <a:gd name="T0" fmla="*/ 0 w 1513"/>
              <a:gd name="T1" fmla="*/ 0 h 519"/>
              <a:gd name="T2" fmla="*/ 2147483646 w 1513"/>
              <a:gd name="T3" fmla="*/ 2147483646 h 519"/>
              <a:gd name="T4" fmla="*/ 2147483646 w 1513"/>
              <a:gd name="T5" fmla="*/ 2147483646 h 519"/>
              <a:gd name="T6" fmla="*/ 0 60000 65536"/>
              <a:gd name="T7" fmla="*/ 0 60000 65536"/>
              <a:gd name="T8" fmla="*/ 0 60000 65536"/>
            </a:gdLst>
            <a:ahLst/>
            <a:cxnLst>
              <a:cxn ang="T6">
                <a:pos x="T0" y="T1"/>
              </a:cxn>
              <a:cxn ang="T7">
                <a:pos x="T2" y="T3"/>
              </a:cxn>
              <a:cxn ang="T8">
                <a:pos x="T4" y="T5"/>
              </a:cxn>
            </a:cxnLst>
            <a:rect l="0" t="0" r="r" b="b"/>
            <a:pathLst>
              <a:path w="1513" h="519">
                <a:moveTo>
                  <a:pt x="0" y="0"/>
                </a:moveTo>
                <a:lnTo>
                  <a:pt x="18" y="266"/>
                </a:lnTo>
                <a:lnTo>
                  <a:pt x="1513" y="5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1" name="Line 1683"/>
          <p:cNvSpPr>
            <a:spLocks noChangeShapeType="1"/>
          </p:cNvSpPr>
          <p:nvPr/>
        </p:nvSpPr>
        <p:spPr bwMode="auto">
          <a:xfrm flipH="1" flipV="1">
            <a:off x="2770188" y="4257675"/>
            <a:ext cx="207962"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22" name="Freeform 1684"/>
          <p:cNvSpPr>
            <a:spLocks/>
          </p:cNvSpPr>
          <p:nvPr/>
        </p:nvSpPr>
        <p:spPr bwMode="auto">
          <a:xfrm>
            <a:off x="2732088" y="4087813"/>
            <a:ext cx="22225" cy="168275"/>
          </a:xfrm>
          <a:custGeom>
            <a:avLst/>
            <a:gdLst>
              <a:gd name="T0" fmla="*/ 2147483646 w 42"/>
              <a:gd name="T1" fmla="*/ 2147483646 h 316"/>
              <a:gd name="T2" fmla="*/ 2147483646 w 42"/>
              <a:gd name="T3" fmla="*/ 2147483646 h 316"/>
              <a:gd name="T4" fmla="*/ 2147483646 w 42"/>
              <a:gd name="T5" fmla="*/ 2147483646 h 316"/>
              <a:gd name="T6" fmla="*/ 2147483646 w 42"/>
              <a:gd name="T7" fmla="*/ 2147483646 h 316"/>
              <a:gd name="T8" fmla="*/ 2147483646 w 42"/>
              <a:gd name="T9" fmla="*/ 2147483646 h 316"/>
              <a:gd name="T10" fmla="*/ 0 w 42"/>
              <a:gd name="T11" fmla="*/ 0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16">
                <a:moveTo>
                  <a:pt x="42" y="316"/>
                </a:moveTo>
                <a:lnTo>
                  <a:pt x="21" y="2"/>
                </a:lnTo>
                <a:lnTo>
                  <a:pt x="13" y="1"/>
                </a:lnTo>
                <a:lnTo>
                  <a:pt x="32" y="315"/>
                </a:lnTo>
                <a:lnTo>
                  <a:pt x="21" y="3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3" name="Freeform 1685"/>
          <p:cNvSpPr>
            <a:spLocks/>
          </p:cNvSpPr>
          <p:nvPr/>
        </p:nvSpPr>
        <p:spPr bwMode="auto">
          <a:xfrm>
            <a:off x="2581275" y="4090988"/>
            <a:ext cx="138113" cy="149225"/>
          </a:xfrm>
          <a:custGeom>
            <a:avLst/>
            <a:gdLst>
              <a:gd name="T0" fmla="*/ 2147483646 w 263"/>
              <a:gd name="T1" fmla="*/ 0 h 282"/>
              <a:gd name="T2" fmla="*/ 2147483646 w 263"/>
              <a:gd name="T3" fmla="*/ 2147483646 h 282"/>
              <a:gd name="T4" fmla="*/ 2147483646 w 263"/>
              <a:gd name="T5" fmla="*/ 2147483646 h 282"/>
              <a:gd name="T6" fmla="*/ 2147483646 w 263"/>
              <a:gd name="T7" fmla="*/ 2147483646 h 282"/>
              <a:gd name="T8" fmla="*/ 2147483646 w 263"/>
              <a:gd name="T9" fmla="*/ 2147483646 h 282"/>
              <a:gd name="T10" fmla="*/ 2147483646 w 263"/>
              <a:gd name="T11" fmla="*/ 2147483646 h 282"/>
              <a:gd name="T12" fmla="*/ 2147483646 w 263"/>
              <a:gd name="T13" fmla="*/ 2147483646 h 282"/>
              <a:gd name="T14" fmla="*/ 2147483646 w 263"/>
              <a:gd name="T15" fmla="*/ 2147483646 h 282"/>
              <a:gd name="T16" fmla="*/ 2147483646 w 263"/>
              <a:gd name="T17" fmla="*/ 2147483646 h 282"/>
              <a:gd name="T18" fmla="*/ 2147483646 w 263"/>
              <a:gd name="T19" fmla="*/ 2147483646 h 282"/>
              <a:gd name="T20" fmla="*/ 0 w 263"/>
              <a:gd name="T21" fmla="*/ 2147483646 h 282"/>
              <a:gd name="T22" fmla="*/ 2147483646 w 263"/>
              <a:gd name="T23" fmla="*/ 2147483646 h 282"/>
              <a:gd name="T24" fmla="*/ 2147483646 w 263"/>
              <a:gd name="T25" fmla="*/ 2147483646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3" h="282">
                <a:moveTo>
                  <a:pt x="250" y="0"/>
                </a:moveTo>
                <a:lnTo>
                  <a:pt x="230" y="70"/>
                </a:lnTo>
                <a:lnTo>
                  <a:pt x="233" y="97"/>
                </a:lnTo>
                <a:lnTo>
                  <a:pt x="257" y="96"/>
                </a:lnTo>
                <a:lnTo>
                  <a:pt x="235" y="159"/>
                </a:lnTo>
                <a:lnTo>
                  <a:pt x="236" y="187"/>
                </a:lnTo>
                <a:lnTo>
                  <a:pt x="263" y="185"/>
                </a:lnTo>
                <a:lnTo>
                  <a:pt x="242" y="249"/>
                </a:lnTo>
                <a:lnTo>
                  <a:pt x="4" y="211"/>
                </a:lnTo>
                <a:lnTo>
                  <a:pt x="6" y="242"/>
                </a:lnTo>
                <a:lnTo>
                  <a:pt x="0" y="240"/>
                </a:lnTo>
                <a:lnTo>
                  <a:pt x="244" y="282"/>
                </a:lnTo>
                <a:lnTo>
                  <a:pt x="242" y="2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4" name="Freeform 1686"/>
          <p:cNvSpPr>
            <a:spLocks/>
          </p:cNvSpPr>
          <p:nvPr/>
        </p:nvSpPr>
        <p:spPr bwMode="auto">
          <a:xfrm>
            <a:off x="2709863" y="4090988"/>
            <a:ext cx="14287" cy="149225"/>
          </a:xfrm>
          <a:custGeom>
            <a:avLst/>
            <a:gdLst>
              <a:gd name="T0" fmla="*/ 0 w 26"/>
              <a:gd name="T1" fmla="*/ 2147483646 h 282"/>
              <a:gd name="T2" fmla="*/ 2147483646 w 26"/>
              <a:gd name="T3" fmla="*/ 2147483646 h 282"/>
              <a:gd name="T4" fmla="*/ 2147483646 w 26"/>
              <a:gd name="T5" fmla="*/ 0 h 282"/>
              <a:gd name="T6" fmla="*/ 0 60000 65536"/>
              <a:gd name="T7" fmla="*/ 0 60000 65536"/>
              <a:gd name="T8" fmla="*/ 0 60000 65536"/>
            </a:gdLst>
            <a:ahLst/>
            <a:cxnLst>
              <a:cxn ang="T6">
                <a:pos x="T0" y="T1"/>
              </a:cxn>
              <a:cxn ang="T7">
                <a:pos x="T2" y="T3"/>
              </a:cxn>
              <a:cxn ang="T8">
                <a:pos x="T4" y="T5"/>
              </a:cxn>
            </a:cxnLst>
            <a:rect l="0" t="0" r="r" b="b"/>
            <a:pathLst>
              <a:path w="26" h="282">
                <a:moveTo>
                  <a:pt x="0" y="282"/>
                </a:moveTo>
                <a:lnTo>
                  <a:pt x="26" y="279"/>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5" name="Freeform 1687"/>
          <p:cNvSpPr>
            <a:spLocks/>
          </p:cNvSpPr>
          <p:nvPr/>
        </p:nvSpPr>
        <p:spPr bwMode="auto">
          <a:xfrm>
            <a:off x="2705100" y="4006850"/>
            <a:ext cx="120650" cy="42863"/>
          </a:xfrm>
          <a:custGeom>
            <a:avLst/>
            <a:gdLst>
              <a:gd name="T0" fmla="*/ 0 w 230"/>
              <a:gd name="T1" fmla="*/ 2147483646 h 79"/>
              <a:gd name="T2" fmla="*/ 2147483646 w 230"/>
              <a:gd name="T3" fmla="*/ 2147483646 h 79"/>
              <a:gd name="T4" fmla="*/ 2147483646 w 230"/>
              <a:gd name="T5" fmla="*/ 2147483646 h 79"/>
              <a:gd name="T6" fmla="*/ 2147483646 w 230"/>
              <a:gd name="T7" fmla="*/ 0 h 79"/>
              <a:gd name="T8" fmla="*/ 0 w 230"/>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79">
                <a:moveTo>
                  <a:pt x="0" y="65"/>
                </a:moveTo>
                <a:lnTo>
                  <a:pt x="141" y="79"/>
                </a:lnTo>
                <a:lnTo>
                  <a:pt x="230" y="14"/>
                </a:lnTo>
                <a:lnTo>
                  <a:pt x="90" y="0"/>
                </a:lnTo>
                <a:lnTo>
                  <a:pt x="0" y="6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6" name="Freeform 1688"/>
          <p:cNvSpPr>
            <a:spLocks/>
          </p:cNvSpPr>
          <p:nvPr/>
        </p:nvSpPr>
        <p:spPr bwMode="auto">
          <a:xfrm>
            <a:off x="2622550" y="4030663"/>
            <a:ext cx="123825" cy="34925"/>
          </a:xfrm>
          <a:custGeom>
            <a:avLst/>
            <a:gdLst>
              <a:gd name="T0" fmla="*/ 2147483646 w 234"/>
              <a:gd name="T1" fmla="*/ 2147483646 h 65"/>
              <a:gd name="T2" fmla="*/ 2147483646 w 234"/>
              <a:gd name="T3" fmla="*/ 2147483646 h 65"/>
              <a:gd name="T4" fmla="*/ 0 w 234"/>
              <a:gd name="T5" fmla="*/ 2147483646 h 65"/>
              <a:gd name="T6" fmla="*/ 2147483646 w 234"/>
              <a:gd name="T7" fmla="*/ 0 h 65"/>
              <a:gd name="T8" fmla="*/ 2147483646 w 234"/>
              <a:gd name="T9" fmla="*/ 2147483646 h 65"/>
              <a:gd name="T10" fmla="*/ 2147483646 w 234"/>
              <a:gd name="T11" fmla="*/ 2147483646 h 65"/>
              <a:gd name="T12" fmla="*/ 2147483646 w 234"/>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65">
                <a:moveTo>
                  <a:pt x="153" y="6"/>
                </a:moveTo>
                <a:lnTo>
                  <a:pt x="72" y="65"/>
                </a:lnTo>
                <a:lnTo>
                  <a:pt x="0" y="58"/>
                </a:lnTo>
                <a:lnTo>
                  <a:pt x="82" y="0"/>
                </a:lnTo>
                <a:lnTo>
                  <a:pt x="153" y="6"/>
                </a:lnTo>
                <a:lnTo>
                  <a:pt x="162" y="12"/>
                </a:lnTo>
                <a:lnTo>
                  <a:pt x="234"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7" name="Line 1689"/>
          <p:cNvSpPr>
            <a:spLocks noChangeShapeType="1"/>
          </p:cNvSpPr>
          <p:nvPr/>
        </p:nvSpPr>
        <p:spPr bwMode="auto">
          <a:xfrm flipV="1">
            <a:off x="2741613" y="4010025"/>
            <a:ext cx="49212"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28" name="Freeform 1690"/>
          <p:cNvSpPr>
            <a:spLocks/>
          </p:cNvSpPr>
          <p:nvPr/>
        </p:nvSpPr>
        <p:spPr bwMode="auto">
          <a:xfrm>
            <a:off x="2790825" y="3984625"/>
            <a:ext cx="139700" cy="12700"/>
          </a:xfrm>
          <a:custGeom>
            <a:avLst/>
            <a:gdLst>
              <a:gd name="T0" fmla="*/ 0 w 265"/>
              <a:gd name="T1" fmla="*/ 0 h 24"/>
              <a:gd name="T2" fmla="*/ 2147483646 w 265"/>
              <a:gd name="T3" fmla="*/ 0 h 24"/>
              <a:gd name="T4" fmla="*/ 2147483646 w 265"/>
              <a:gd name="T5" fmla="*/ 2147483646 h 24"/>
              <a:gd name="T6" fmla="*/ 2147483646 w 265"/>
              <a:gd name="T7" fmla="*/ 2147483646 h 24"/>
              <a:gd name="T8" fmla="*/ 0 w 26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24">
                <a:moveTo>
                  <a:pt x="0" y="0"/>
                </a:moveTo>
                <a:lnTo>
                  <a:pt x="10" y="0"/>
                </a:lnTo>
                <a:lnTo>
                  <a:pt x="265" y="24"/>
                </a:lnTo>
                <a:lnTo>
                  <a:pt x="259" y="24"/>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29" name="Freeform 1691"/>
          <p:cNvSpPr>
            <a:spLocks/>
          </p:cNvSpPr>
          <p:nvPr/>
        </p:nvSpPr>
        <p:spPr bwMode="auto">
          <a:xfrm>
            <a:off x="2779713" y="3867150"/>
            <a:ext cx="15875" cy="106363"/>
          </a:xfrm>
          <a:custGeom>
            <a:avLst/>
            <a:gdLst>
              <a:gd name="T0" fmla="*/ 2147483646 w 29"/>
              <a:gd name="T1" fmla="*/ 2147483646 h 199"/>
              <a:gd name="T2" fmla="*/ 2147483646 w 29"/>
              <a:gd name="T3" fmla="*/ 2147483646 h 199"/>
              <a:gd name="T4" fmla="*/ 2147483646 w 29"/>
              <a:gd name="T5" fmla="*/ 0 h 199"/>
              <a:gd name="T6" fmla="*/ 0 w 29"/>
              <a:gd name="T7" fmla="*/ 2147483646 h 199"/>
              <a:gd name="T8" fmla="*/ 2147483646 w 29"/>
              <a:gd name="T9" fmla="*/ 214748364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99">
                <a:moveTo>
                  <a:pt x="12" y="199"/>
                </a:moveTo>
                <a:lnTo>
                  <a:pt x="29" y="1"/>
                </a:lnTo>
                <a:lnTo>
                  <a:pt x="19" y="0"/>
                </a:lnTo>
                <a:lnTo>
                  <a:pt x="0" y="199"/>
                </a:lnTo>
                <a:lnTo>
                  <a:pt x="12" y="19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0" name="Line 1692"/>
          <p:cNvSpPr>
            <a:spLocks noChangeShapeType="1"/>
          </p:cNvSpPr>
          <p:nvPr/>
        </p:nvSpPr>
        <p:spPr bwMode="auto">
          <a:xfrm>
            <a:off x="2749550" y="4000500"/>
            <a:ext cx="217488"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31" name="Freeform 1693"/>
          <p:cNvSpPr>
            <a:spLocks/>
          </p:cNvSpPr>
          <p:nvPr/>
        </p:nvSpPr>
        <p:spPr bwMode="auto">
          <a:xfrm>
            <a:off x="2881313" y="4027488"/>
            <a:ext cx="98425" cy="80962"/>
          </a:xfrm>
          <a:custGeom>
            <a:avLst/>
            <a:gdLst>
              <a:gd name="T0" fmla="*/ 2147483646 w 186"/>
              <a:gd name="T1" fmla="*/ 0 h 154"/>
              <a:gd name="T2" fmla="*/ 2147483646 w 186"/>
              <a:gd name="T3" fmla="*/ 2147483646 h 154"/>
              <a:gd name="T4" fmla="*/ 2147483646 w 186"/>
              <a:gd name="T5" fmla="*/ 2147483646 h 154"/>
              <a:gd name="T6" fmla="*/ 2147483646 w 186"/>
              <a:gd name="T7" fmla="*/ 2147483646 h 154"/>
              <a:gd name="T8" fmla="*/ 2147483646 w 186"/>
              <a:gd name="T9" fmla="*/ 2147483646 h 154"/>
              <a:gd name="T10" fmla="*/ 0 w 186"/>
              <a:gd name="T11" fmla="*/ 2147483646 h 154"/>
              <a:gd name="T12" fmla="*/ 0 w 186"/>
              <a:gd name="T13" fmla="*/ 2147483646 h 154"/>
              <a:gd name="T14" fmla="*/ 0 w 186"/>
              <a:gd name="T15" fmla="*/ 2147483646 h 154"/>
              <a:gd name="T16" fmla="*/ 2147483646 w 186"/>
              <a:gd name="T17" fmla="*/ 2147483646 h 154"/>
              <a:gd name="T18" fmla="*/ 0 w 186"/>
              <a:gd name="T19" fmla="*/ 2147483646 h 154"/>
              <a:gd name="T20" fmla="*/ 2147483646 w 186"/>
              <a:gd name="T21" fmla="*/ 2147483646 h 154"/>
              <a:gd name="T22" fmla="*/ 2147483646 w 186"/>
              <a:gd name="T23" fmla="*/ 2147483646 h 154"/>
              <a:gd name="T24" fmla="*/ 2147483646 w 186"/>
              <a:gd name="T25" fmla="*/ 2147483646 h 154"/>
              <a:gd name="T26" fmla="*/ 0 w 186"/>
              <a:gd name="T27" fmla="*/ 2147483646 h 154"/>
              <a:gd name="T28" fmla="*/ 2147483646 w 186"/>
              <a:gd name="T29" fmla="*/ 2147483646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154">
                <a:moveTo>
                  <a:pt x="186" y="0"/>
                </a:moveTo>
                <a:lnTo>
                  <a:pt x="10" y="126"/>
                </a:lnTo>
                <a:lnTo>
                  <a:pt x="11" y="128"/>
                </a:lnTo>
                <a:lnTo>
                  <a:pt x="18" y="124"/>
                </a:lnTo>
                <a:lnTo>
                  <a:pt x="18" y="143"/>
                </a:lnTo>
                <a:lnTo>
                  <a:pt x="0" y="142"/>
                </a:lnTo>
                <a:lnTo>
                  <a:pt x="0" y="150"/>
                </a:lnTo>
                <a:lnTo>
                  <a:pt x="0" y="151"/>
                </a:lnTo>
                <a:lnTo>
                  <a:pt x="1" y="151"/>
                </a:lnTo>
                <a:lnTo>
                  <a:pt x="0" y="151"/>
                </a:lnTo>
                <a:lnTo>
                  <a:pt x="1" y="151"/>
                </a:lnTo>
                <a:lnTo>
                  <a:pt x="1" y="153"/>
                </a:lnTo>
                <a:lnTo>
                  <a:pt x="1" y="154"/>
                </a:lnTo>
                <a:lnTo>
                  <a:pt x="0" y="154"/>
                </a:lnTo>
                <a:lnTo>
                  <a:pt x="83" y="1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2" name="Freeform 1694"/>
          <p:cNvSpPr>
            <a:spLocks/>
          </p:cNvSpPr>
          <p:nvPr/>
        </p:nvSpPr>
        <p:spPr bwMode="auto">
          <a:xfrm>
            <a:off x="2874963" y="4062413"/>
            <a:ext cx="41275" cy="19050"/>
          </a:xfrm>
          <a:custGeom>
            <a:avLst/>
            <a:gdLst>
              <a:gd name="T0" fmla="*/ 2147483646 w 77"/>
              <a:gd name="T1" fmla="*/ 2147483646 h 36"/>
              <a:gd name="T2" fmla="*/ 2147483646 w 77"/>
              <a:gd name="T3" fmla="*/ 2147483646 h 36"/>
              <a:gd name="T4" fmla="*/ 0 w 77"/>
              <a:gd name="T5" fmla="*/ 2147483646 h 36"/>
              <a:gd name="T6" fmla="*/ 2147483646 w 77"/>
              <a:gd name="T7" fmla="*/ 0 h 36"/>
              <a:gd name="T8" fmla="*/ 2147483646 w 77"/>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36">
                <a:moveTo>
                  <a:pt x="77" y="4"/>
                </a:moveTo>
                <a:lnTo>
                  <a:pt x="35" y="36"/>
                </a:lnTo>
                <a:lnTo>
                  <a:pt x="0" y="31"/>
                </a:lnTo>
                <a:lnTo>
                  <a:pt x="43" y="0"/>
                </a:lnTo>
                <a:lnTo>
                  <a:pt x="77" y="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3" name="Freeform 1695"/>
          <p:cNvSpPr>
            <a:spLocks/>
          </p:cNvSpPr>
          <p:nvPr/>
        </p:nvSpPr>
        <p:spPr bwMode="auto">
          <a:xfrm>
            <a:off x="2849563" y="4054475"/>
            <a:ext cx="80962" cy="34925"/>
          </a:xfrm>
          <a:custGeom>
            <a:avLst/>
            <a:gdLst>
              <a:gd name="T0" fmla="*/ 2147483646 w 152"/>
              <a:gd name="T1" fmla="*/ 2147483646 h 64"/>
              <a:gd name="T2" fmla="*/ 2147483646 w 152"/>
              <a:gd name="T3" fmla="*/ 2147483646 h 64"/>
              <a:gd name="T4" fmla="*/ 0 w 152"/>
              <a:gd name="T5" fmla="*/ 2147483646 h 64"/>
              <a:gd name="T6" fmla="*/ 2147483646 w 152"/>
              <a:gd name="T7" fmla="*/ 0 h 64"/>
              <a:gd name="T8" fmla="*/ 2147483646 w 15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64">
                <a:moveTo>
                  <a:pt x="152" y="6"/>
                </a:moveTo>
                <a:lnTo>
                  <a:pt x="72" y="64"/>
                </a:lnTo>
                <a:lnTo>
                  <a:pt x="0" y="58"/>
                </a:lnTo>
                <a:lnTo>
                  <a:pt x="82" y="0"/>
                </a:lnTo>
                <a:lnTo>
                  <a:pt x="152"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4" name="Freeform 1696"/>
          <p:cNvSpPr>
            <a:spLocks/>
          </p:cNvSpPr>
          <p:nvPr/>
        </p:nvSpPr>
        <p:spPr bwMode="auto">
          <a:xfrm>
            <a:off x="2784475" y="4032250"/>
            <a:ext cx="120650" cy="26988"/>
          </a:xfrm>
          <a:custGeom>
            <a:avLst/>
            <a:gdLst>
              <a:gd name="T0" fmla="*/ 2147483646 w 229"/>
              <a:gd name="T1" fmla="*/ 2147483646 h 51"/>
              <a:gd name="T2" fmla="*/ 2147483646 w 229"/>
              <a:gd name="T3" fmla="*/ 2147483646 h 51"/>
              <a:gd name="T4" fmla="*/ 0 w 229"/>
              <a:gd name="T5" fmla="*/ 2147483646 h 51"/>
              <a:gd name="T6" fmla="*/ 2147483646 w 229"/>
              <a:gd name="T7" fmla="*/ 0 h 51"/>
              <a:gd name="T8" fmla="*/ 2147483646 w 229"/>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51">
                <a:moveTo>
                  <a:pt x="229" y="20"/>
                </a:moveTo>
                <a:lnTo>
                  <a:pt x="186" y="51"/>
                </a:lnTo>
                <a:lnTo>
                  <a:pt x="0" y="32"/>
                </a:lnTo>
                <a:lnTo>
                  <a:pt x="46" y="0"/>
                </a:lnTo>
                <a:lnTo>
                  <a:pt x="229" y="2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5" name="Line 1697"/>
          <p:cNvSpPr>
            <a:spLocks noChangeShapeType="1"/>
          </p:cNvSpPr>
          <p:nvPr/>
        </p:nvSpPr>
        <p:spPr bwMode="auto">
          <a:xfrm flipV="1">
            <a:off x="2979738" y="4022725"/>
            <a:ext cx="98425"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36" name="Freeform 1698"/>
          <p:cNvSpPr>
            <a:spLocks/>
          </p:cNvSpPr>
          <p:nvPr/>
        </p:nvSpPr>
        <p:spPr bwMode="auto">
          <a:xfrm>
            <a:off x="2978150" y="4033838"/>
            <a:ext cx="111125" cy="261937"/>
          </a:xfrm>
          <a:custGeom>
            <a:avLst/>
            <a:gdLst>
              <a:gd name="T0" fmla="*/ 2147483646 w 210"/>
              <a:gd name="T1" fmla="*/ 0 h 494"/>
              <a:gd name="T2" fmla="*/ 0 w 210"/>
              <a:gd name="T3" fmla="*/ 2147483646 h 494"/>
              <a:gd name="T4" fmla="*/ 2147483646 w 210"/>
              <a:gd name="T5" fmla="*/ 2147483646 h 494"/>
              <a:gd name="T6" fmla="*/ 2147483646 w 210"/>
              <a:gd name="T7" fmla="*/ 2147483646 h 494"/>
              <a:gd name="T8" fmla="*/ 2147483646 w 210"/>
              <a:gd name="T9" fmla="*/ 0 h 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494">
                <a:moveTo>
                  <a:pt x="210" y="0"/>
                </a:moveTo>
                <a:lnTo>
                  <a:pt x="0" y="107"/>
                </a:lnTo>
                <a:lnTo>
                  <a:pt x="25" y="494"/>
                </a:lnTo>
                <a:lnTo>
                  <a:pt x="210" y="392"/>
                </a:lnTo>
                <a:lnTo>
                  <a:pt x="21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7" name="Freeform 1699"/>
          <p:cNvSpPr>
            <a:spLocks/>
          </p:cNvSpPr>
          <p:nvPr/>
        </p:nvSpPr>
        <p:spPr bwMode="auto">
          <a:xfrm>
            <a:off x="2979738" y="3840163"/>
            <a:ext cx="112712" cy="187325"/>
          </a:xfrm>
          <a:custGeom>
            <a:avLst/>
            <a:gdLst>
              <a:gd name="T0" fmla="*/ 0 w 213"/>
              <a:gd name="T1" fmla="*/ 2147483646 h 352"/>
              <a:gd name="T2" fmla="*/ 2147483646 w 213"/>
              <a:gd name="T3" fmla="*/ 2147483646 h 352"/>
              <a:gd name="T4" fmla="*/ 2147483646 w 213"/>
              <a:gd name="T5" fmla="*/ 0 h 352"/>
              <a:gd name="T6" fmla="*/ 0 60000 65536"/>
              <a:gd name="T7" fmla="*/ 0 60000 65536"/>
              <a:gd name="T8" fmla="*/ 0 60000 65536"/>
            </a:gdLst>
            <a:ahLst/>
            <a:cxnLst>
              <a:cxn ang="T6">
                <a:pos x="T0" y="T1"/>
              </a:cxn>
              <a:cxn ang="T7">
                <a:pos x="T2" y="T3"/>
              </a:cxn>
              <a:cxn ang="T8">
                <a:pos x="T4" y="T5"/>
              </a:cxn>
            </a:cxnLst>
            <a:rect l="0" t="0" r="r" b="b"/>
            <a:pathLst>
              <a:path w="213" h="352">
                <a:moveTo>
                  <a:pt x="0" y="352"/>
                </a:moveTo>
                <a:lnTo>
                  <a:pt x="35" y="5"/>
                </a:lnTo>
                <a:lnTo>
                  <a:pt x="2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8" name="Freeform 1700"/>
          <p:cNvSpPr>
            <a:spLocks/>
          </p:cNvSpPr>
          <p:nvPr/>
        </p:nvSpPr>
        <p:spPr bwMode="auto">
          <a:xfrm>
            <a:off x="2665413" y="3836988"/>
            <a:ext cx="325437" cy="228600"/>
          </a:xfrm>
          <a:custGeom>
            <a:avLst/>
            <a:gdLst>
              <a:gd name="T0" fmla="*/ 2147483646 w 614"/>
              <a:gd name="T1" fmla="*/ 2147483646 h 432"/>
              <a:gd name="T2" fmla="*/ 2147483646 w 614"/>
              <a:gd name="T3" fmla="*/ 2147483646 h 432"/>
              <a:gd name="T4" fmla="*/ 2147483646 w 614"/>
              <a:gd name="T5" fmla="*/ 2147483646 h 432"/>
              <a:gd name="T6" fmla="*/ 2147483646 w 614"/>
              <a:gd name="T7" fmla="*/ 2147483646 h 432"/>
              <a:gd name="T8" fmla="*/ 2147483646 w 614"/>
              <a:gd name="T9" fmla="*/ 0 h 432"/>
              <a:gd name="T10" fmla="*/ 2147483646 w 614"/>
              <a:gd name="T11" fmla="*/ 2147483646 h 432"/>
              <a:gd name="T12" fmla="*/ 0 w 614"/>
              <a:gd name="T13" fmla="*/ 2147483646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432">
                <a:moveTo>
                  <a:pt x="614" y="22"/>
                </a:moveTo>
                <a:lnTo>
                  <a:pt x="580" y="347"/>
                </a:lnTo>
                <a:lnTo>
                  <a:pt x="569" y="348"/>
                </a:lnTo>
                <a:lnTo>
                  <a:pt x="603" y="21"/>
                </a:lnTo>
                <a:lnTo>
                  <a:pt x="188" y="0"/>
                </a:lnTo>
                <a:lnTo>
                  <a:pt x="157" y="317"/>
                </a:lnTo>
                <a:lnTo>
                  <a:pt x="0" y="4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39" name="Freeform 1701"/>
          <p:cNvSpPr>
            <a:spLocks/>
          </p:cNvSpPr>
          <p:nvPr/>
        </p:nvSpPr>
        <p:spPr bwMode="auto">
          <a:xfrm>
            <a:off x="2647950" y="4038600"/>
            <a:ext cx="41275" cy="19050"/>
          </a:xfrm>
          <a:custGeom>
            <a:avLst/>
            <a:gdLst>
              <a:gd name="T0" fmla="*/ 2147483646 w 77"/>
              <a:gd name="T1" fmla="*/ 2147483646 h 34"/>
              <a:gd name="T2" fmla="*/ 0 w 77"/>
              <a:gd name="T3" fmla="*/ 2147483646 h 34"/>
              <a:gd name="T4" fmla="*/ 2147483646 w 77"/>
              <a:gd name="T5" fmla="*/ 0 h 34"/>
              <a:gd name="T6" fmla="*/ 2147483646 w 77"/>
              <a:gd name="T7" fmla="*/ 2147483646 h 34"/>
              <a:gd name="T8" fmla="*/ 2147483646 w 77"/>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34">
                <a:moveTo>
                  <a:pt x="35" y="34"/>
                </a:moveTo>
                <a:lnTo>
                  <a:pt x="0" y="31"/>
                </a:lnTo>
                <a:lnTo>
                  <a:pt x="42" y="0"/>
                </a:lnTo>
                <a:lnTo>
                  <a:pt x="77" y="4"/>
                </a:lnTo>
                <a:lnTo>
                  <a:pt x="35"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0" name="Freeform 1702"/>
          <p:cNvSpPr>
            <a:spLocks/>
          </p:cNvSpPr>
          <p:nvPr/>
        </p:nvSpPr>
        <p:spPr bwMode="auto">
          <a:xfrm>
            <a:off x="2581275" y="4008438"/>
            <a:ext cx="96838" cy="28575"/>
          </a:xfrm>
          <a:custGeom>
            <a:avLst/>
            <a:gdLst>
              <a:gd name="T0" fmla="*/ 2147483646 w 183"/>
              <a:gd name="T1" fmla="*/ 2147483646 h 53"/>
              <a:gd name="T2" fmla="*/ 2147483646 w 183"/>
              <a:gd name="T3" fmla="*/ 2147483646 h 53"/>
              <a:gd name="T4" fmla="*/ 0 w 183"/>
              <a:gd name="T5" fmla="*/ 0 h 53"/>
              <a:gd name="T6" fmla="*/ 0 60000 65536"/>
              <a:gd name="T7" fmla="*/ 0 60000 65536"/>
              <a:gd name="T8" fmla="*/ 0 60000 65536"/>
            </a:gdLst>
            <a:ahLst/>
            <a:cxnLst>
              <a:cxn ang="T6">
                <a:pos x="T0" y="T1"/>
              </a:cxn>
              <a:cxn ang="T7">
                <a:pos x="T2" y="T3"/>
              </a:cxn>
              <a:cxn ang="T8">
                <a:pos x="T4" y="T5"/>
              </a:cxn>
            </a:cxnLst>
            <a:rect l="0" t="0" r="r" b="b"/>
            <a:pathLst>
              <a:path w="183" h="53">
                <a:moveTo>
                  <a:pt x="139" y="53"/>
                </a:moveTo>
                <a:lnTo>
                  <a:pt x="183" y="2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1" name="Freeform 1703"/>
          <p:cNvSpPr>
            <a:spLocks/>
          </p:cNvSpPr>
          <p:nvPr/>
        </p:nvSpPr>
        <p:spPr bwMode="auto">
          <a:xfrm>
            <a:off x="2581275" y="3965575"/>
            <a:ext cx="125413" cy="11113"/>
          </a:xfrm>
          <a:custGeom>
            <a:avLst/>
            <a:gdLst>
              <a:gd name="T0" fmla="*/ 0 w 236"/>
              <a:gd name="T1" fmla="*/ 0 h 21"/>
              <a:gd name="T2" fmla="*/ 2147483646 w 236"/>
              <a:gd name="T3" fmla="*/ 2147483646 h 21"/>
              <a:gd name="T4" fmla="*/ 2147483646 w 236"/>
              <a:gd name="T5" fmla="*/ 2147483646 h 21"/>
              <a:gd name="T6" fmla="*/ 2147483646 w 236"/>
              <a:gd name="T7" fmla="*/ 2147483646 h 21"/>
              <a:gd name="T8" fmla="*/ 2147483646 w 236"/>
              <a:gd name="T9" fmla="*/ 0 h 21"/>
              <a:gd name="T10" fmla="*/ 0 w 236"/>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6" h="21">
                <a:moveTo>
                  <a:pt x="0" y="0"/>
                </a:moveTo>
                <a:lnTo>
                  <a:pt x="232" y="21"/>
                </a:lnTo>
                <a:lnTo>
                  <a:pt x="233" y="21"/>
                </a:lnTo>
                <a:lnTo>
                  <a:pt x="236" y="21"/>
                </a:lnTo>
                <a:lnTo>
                  <a:pt x="12"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2" name="Line 1704"/>
          <p:cNvSpPr>
            <a:spLocks noChangeShapeType="1"/>
          </p:cNvSpPr>
          <p:nvPr/>
        </p:nvSpPr>
        <p:spPr bwMode="auto">
          <a:xfrm flipH="1">
            <a:off x="2573338" y="3952875"/>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43" name="Line 1705"/>
          <p:cNvSpPr>
            <a:spLocks noChangeShapeType="1"/>
          </p:cNvSpPr>
          <p:nvPr/>
        </p:nvSpPr>
        <p:spPr bwMode="auto">
          <a:xfrm>
            <a:off x="2581275" y="385445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44" name="Freeform 1706"/>
          <p:cNvSpPr>
            <a:spLocks/>
          </p:cNvSpPr>
          <p:nvPr/>
        </p:nvSpPr>
        <p:spPr bwMode="auto">
          <a:xfrm>
            <a:off x="2592388" y="3844925"/>
            <a:ext cx="123825" cy="7938"/>
          </a:xfrm>
          <a:custGeom>
            <a:avLst/>
            <a:gdLst>
              <a:gd name="T0" fmla="*/ 0 w 236"/>
              <a:gd name="T1" fmla="*/ 0 h 15"/>
              <a:gd name="T2" fmla="*/ 2147483646 w 236"/>
              <a:gd name="T3" fmla="*/ 0 h 15"/>
              <a:gd name="T4" fmla="*/ 2147483646 w 236"/>
              <a:gd name="T5" fmla="*/ 2147483646 h 15"/>
              <a:gd name="T6" fmla="*/ 2147483646 w 236"/>
              <a:gd name="T7" fmla="*/ 2147483646 h 15"/>
              <a:gd name="T8" fmla="*/ 0 w 23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15">
                <a:moveTo>
                  <a:pt x="0" y="0"/>
                </a:moveTo>
                <a:lnTo>
                  <a:pt x="12" y="0"/>
                </a:lnTo>
                <a:lnTo>
                  <a:pt x="236" y="15"/>
                </a:lnTo>
                <a:lnTo>
                  <a:pt x="235" y="15"/>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5" name="Line 1707"/>
          <p:cNvSpPr>
            <a:spLocks noChangeShapeType="1"/>
          </p:cNvSpPr>
          <p:nvPr/>
        </p:nvSpPr>
        <p:spPr bwMode="auto">
          <a:xfrm flipH="1">
            <a:off x="2716213" y="3862388"/>
            <a:ext cx="7937" cy="104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46" name="Freeform 1708"/>
          <p:cNvSpPr>
            <a:spLocks/>
          </p:cNvSpPr>
          <p:nvPr/>
        </p:nvSpPr>
        <p:spPr bwMode="auto">
          <a:xfrm>
            <a:off x="2740025" y="3835400"/>
            <a:ext cx="20638" cy="173038"/>
          </a:xfrm>
          <a:custGeom>
            <a:avLst/>
            <a:gdLst>
              <a:gd name="T0" fmla="*/ 0 w 41"/>
              <a:gd name="T1" fmla="*/ 2147483646 h 326"/>
              <a:gd name="T2" fmla="*/ 2147483646 w 41"/>
              <a:gd name="T3" fmla="*/ 0 h 326"/>
              <a:gd name="T4" fmla="*/ 2147483646 w 41"/>
              <a:gd name="T5" fmla="*/ 2147483646 h 326"/>
              <a:gd name="T6" fmla="*/ 2147483646 w 41"/>
              <a:gd name="T7" fmla="*/ 2147483646 h 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326">
                <a:moveTo>
                  <a:pt x="0" y="308"/>
                </a:moveTo>
                <a:lnTo>
                  <a:pt x="29" y="0"/>
                </a:lnTo>
                <a:lnTo>
                  <a:pt x="41" y="3"/>
                </a:lnTo>
                <a:lnTo>
                  <a:pt x="11" y="3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7" name="Line 1709"/>
          <p:cNvSpPr>
            <a:spLocks noChangeShapeType="1"/>
          </p:cNvSpPr>
          <p:nvPr/>
        </p:nvSpPr>
        <p:spPr bwMode="auto">
          <a:xfrm flipH="1">
            <a:off x="2740025" y="3998913"/>
            <a:ext cx="63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48" name="Freeform 1710"/>
          <p:cNvSpPr>
            <a:spLocks/>
          </p:cNvSpPr>
          <p:nvPr/>
        </p:nvSpPr>
        <p:spPr bwMode="auto">
          <a:xfrm>
            <a:off x="2776538" y="4098925"/>
            <a:ext cx="171450" cy="179388"/>
          </a:xfrm>
          <a:custGeom>
            <a:avLst/>
            <a:gdLst>
              <a:gd name="T0" fmla="*/ 0 w 322"/>
              <a:gd name="T1" fmla="*/ 0 h 337"/>
              <a:gd name="T2" fmla="*/ 2147483646 w 322"/>
              <a:gd name="T3" fmla="*/ 2147483646 h 337"/>
              <a:gd name="T4" fmla="*/ 2147483646 w 322"/>
              <a:gd name="T5" fmla="*/ 2147483646 h 337"/>
              <a:gd name="T6" fmla="*/ 2147483646 w 322"/>
              <a:gd name="T7" fmla="*/ 2147483646 h 337"/>
              <a:gd name="T8" fmla="*/ 2147483646 w 322"/>
              <a:gd name="T9" fmla="*/ 2147483646 h 337"/>
              <a:gd name="T10" fmla="*/ 2147483646 w 322"/>
              <a:gd name="T11" fmla="*/ 2147483646 h 337"/>
              <a:gd name="T12" fmla="*/ 2147483646 w 322"/>
              <a:gd name="T13" fmla="*/ 2147483646 h 337"/>
              <a:gd name="T14" fmla="*/ 2147483646 w 322"/>
              <a:gd name="T15" fmla="*/ 2147483646 h 337"/>
              <a:gd name="T16" fmla="*/ 2147483646 w 322"/>
              <a:gd name="T17" fmla="*/ 2147483646 h 337"/>
              <a:gd name="T18" fmla="*/ 2147483646 w 322"/>
              <a:gd name="T19" fmla="*/ 2147483646 h 337"/>
              <a:gd name="T20" fmla="*/ 2147483646 w 322"/>
              <a:gd name="T21" fmla="*/ 2147483646 h 337"/>
              <a:gd name="T22" fmla="*/ 2147483646 w 322"/>
              <a:gd name="T23" fmla="*/ 2147483646 h 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2" h="337">
                <a:moveTo>
                  <a:pt x="0" y="0"/>
                </a:moveTo>
                <a:lnTo>
                  <a:pt x="303" y="39"/>
                </a:lnTo>
                <a:lnTo>
                  <a:pt x="276" y="108"/>
                </a:lnTo>
                <a:lnTo>
                  <a:pt x="279" y="140"/>
                </a:lnTo>
                <a:lnTo>
                  <a:pt x="309" y="136"/>
                </a:lnTo>
                <a:lnTo>
                  <a:pt x="284" y="206"/>
                </a:lnTo>
                <a:lnTo>
                  <a:pt x="286" y="235"/>
                </a:lnTo>
                <a:lnTo>
                  <a:pt x="316" y="232"/>
                </a:lnTo>
                <a:lnTo>
                  <a:pt x="290" y="301"/>
                </a:lnTo>
                <a:lnTo>
                  <a:pt x="292" y="337"/>
                </a:lnTo>
                <a:lnTo>
                  <a:pt x="322" y="334"/>
                </a:lnTo>
                <a:lnTo>
                  <a:pt x="303"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49" name="Freeform 1711"/>
          <p:cNvSpPr>
            <a:spLocks/>
          </p:cNvSpPr>
          <p:nvPr/>
        </p:nvSpPr>
        <p:spPr bwMode="auto">
          <a:xfrm>
            <a:off x="2901950" y="4098925"/>
            <a:ext cx="82550" cy="193675"/>
          </a:xfrm>
          <a:custGeom>
            <a:avLst/>
            <a:gdLst>
              <a:gd name="T0" fmla="*/ 2147483646 w 157"/>
              <a:gd name="T1" fmla="*/ 2147483646 h 365"/>
              <a:gd name="T2" fmla="*/ 2147483646 w 157"/>
              <a:gd name="T3" fmla="*/ 2147483646 h 365"/>
              <a:gd name="T4" fmla="*/ 2147483646 w 157"/>
              <a:gd name="T5" fmla="*/ 2147483646 h 365"/>
              <a:gd name="T6" fmla="*/ 2147483646 w 157"/>
              <a:gd name="T7" fmla="*/ 2147483646 h 365"/>
              <a:gd name="T8" fmla="*/ 2147483646 w 157"/>
              <a:gd name="T9" fmla="*/ 2147483646 h 365"/>
              <a:gd name="T10" fmla="*/ 0 w 157"/>
              <a:gd name="T11" fmla="*/ 0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365">
                <a:moveTo>
                  <a:pt x="122" y="15"/>
                </a:moveTo>
                <a:lnTo>
                  <a:pt x="145" y="365"/>
                </a:lnTo>
                <a:lnTo>
                  <a:pt x="157" y="360"/>
                </a:lnTo>
                <a:lnTo>
                  <a:pt x="134" y="9"/>
                </a:lnTo>
                <a:lnTo>
                  <a:pt x="122"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0" name="Line 1712"/>
          <p:cNvSpPr>
            <a:spLocks noChangeShapeType="1"/>
          </p:cNvSpPr>
          <p:nvPr/>
        </p:nvSpPr>
        <p:spPr bwMode="auto">
          <a:xfrm>
            <a:off x="2908300" y="4095750"/>
            <a:ext cx="650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51" name="Line 1713"/>
          <p:cNvSpPr>
            <a:spLocks noChangeShapeType="1"/>
          </p:cNvSpPr>
          <p:nvPr/>
        </p:nvSpPr>
        <p:spPr bwMode="auto">
          <a:xfrm flipH="1" flipV="1">
            <a:off x="2924175" y="4087813"/>
            <a:ext cx="539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52" name="Freeform 1714"/>
          <p:cNvSpPr>
            <a:spLocks/>
          </p:cNvSpPr>
          <p:nvPr/>
        </p:nvSpPr>
        <p:spPr bwMode="auto">
          <a:xfrm>
            <a:off x="2879725" y="4106863"/>
            <a:ext cx="1588" cy="1587"/>
          </a:xfrm>
          <a:custGeom>
            <a:avLst/>
            <a:gdLst>
              <a:gd name="T0" fmla="*/ 0 w 2"/>
              <a:gd name="T1" fmla="*/ 0 h 3"/>
              <a:gd name="T2" fmla="*/ 0 w 2"/>
              <a:gd name="T3" fmla="*/ 2147483646 h 3"/>
              <a:gd name="T4" fmla="*/ 2147483646 w 2"/>
              <a:gd name="T5" fmla="*/ 2147483646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0" y="2"/>
                </a:lnTo>
                <a:lnTo>
                  <a:pt x="2"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3" name="Freeform 1715"/>
          <p:cNvSpPr>
            <a:spLocks/>
          </p:cNvSpPr>
          <p:nvPr/>
        </p:nvSpPr>
        <p:spPr bwMode="auto">
          <a:xfrm>
            <a:off x="2776538" y="4098925"/>
            <a:ext cx="155575" cy="179388"/>
          </a:xfrm>
          <a:custGeom>
            <a:avLst/>
            <a:gdLst>
              <a:gd name="T0" fmla="*/ 2147483646 w 292"/>
              <a:gd name="T1" fmla="*/ 2147483646 h 337"/>
              <a:gd name="T2" fmla="*/ 2147483646 w 292"/>
              <a:gd name="T3" fmla="*/ 2147483646 h 337"/>
              <a:gd name="T4" fmla="*/ 0 w 292"/>
              <a:gd name="T5" fmla="*/ 0 h 337"/>
              <a:gd name="T6" fmla="*/ 2147483646 w 292"/>
              <a:gd name="T7" fmla="*/ 2147483646 h 337"/>
              <a:gd name="T8" fmla="*/ 2147483646 w 292"/>
              <a:gd name="T9" fmla="*/ 2147483646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337">
                <a:moveTo>
                  <a:pt x="276" y="108"/>
                </a:moveTo>
                <a:lnTo>
                  <a:pt x="13" y="74"/>
                </a:lnTo>
                <a:lnTo>
                  <a:pt x="0" y="0"/>
                </a:lnTo>
                <a:lnTo>
                  <a:pt x="22" y="292"/>
                </a:lnTo>
                <a:lnTo>
                  <a:pt x="292" y="3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4" name="Freeform 1716"/>
          <p:cNvSpPr>
            <a:spLocks/>
          </p:cNvSpPr>
          <p:nvPr/>
        </p:nvSpPr>
        <p:spPr bwMode="auto">
          <a:xfrm>
            <a:off x="2790825" y="4235450"/>
            <a:ext cx="139700" cy="23813"/>
          </a:xfrm>
          <a:custGeom>
            <a:avLst/>
            <a:gdLst>
              <a:gd name="T0" fmla="*/ 2147483646 w 265"/>
              <a:gd name="T1" fmla="*/ 2147483646 h 44"/>
              <a:gd name="T2" fmla="*/ 0 w 265"/>
              <a:gd name="T3" fmla="*/ 0 h 44"/>
              <a:gd name="T4" fmla="*/ 2147483646 w 265"/>
              <a:gd name="T5" fmla="*/ 2147483646 h 44"/>
              <a:gd name="T6" fmla="*/ 0 60000 65536"/>
              <a:gd name="T7" fmla="*/ 0 60000 65536"/>
              <a:gd name="T8" fmla="*/ 0 60000 65536"/>
            </a:gdLst>
            <a:ahLst/>
            <a:cxnLst>
              <a:cxn ang="T6">
                <a:pos x="T0" y="T1"/>
              </a:cxn>
              <a:cxn ang="T7">
                <a:pos x="T2" y="T3"/>
              </a:cxn>
              <a:cxn ang="T8">
                <a:pos x="T4" y="T5"/>
              </a:cxn>
            </a:cxnLst>
            <a:rect l="0" t="0" r="r" b="b"/>
            <a:pathLst>
              <a:path w="265" h="44">
                <a:moveTo>
                  <a:pt x="265" y="44"/>
                </a:moveTo>
                <a:lnTo>
                  <a:pt x="0" y="0"/>
                </a:lnTo>
                <a:lnTo>
                  <a:pt x="3"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5" name="Freeform 1717"/>
          <p:cNvSpPr>
            <a:spLocks/>
          </p:cNvSpPr>
          <p:nvPr/>
        </p:nvSpPr>
        <p:spPr bwMode="auto">
          <a:xfrm>
            <a:off x="2784475" y="4202113"/>
            <a:ext cx="144463" cy="33337"/>
          </a:xfrm>
          <a:custGeom>
            <a:avLst/>
            <a:gdLst>
              <a:gd name="T0" fmla="*/ 2147483646 w 273"/>
              <a:gd name="T1" fmla="*/ 2147483646 h 64"/>
              <a:gd name="T2" fmla="*/ 0 w 273"/>
              <a:gd name="T3" fmla="*/ 0 h 64"/>
              <a:gd name="T4" fmla="*/ 2147483646 w 273"/>
              <a:gd name="T5" fmla="*/ 2147483646 h 64"/>
              <a:gd name="T6" fmla="*/ 0 60000 65536"/>
              <a:gd name="T7" fmla="*/ 0 60000 65536"/>
              <a:gd name="T8" fmla="*/ 0 60000 65536"/>
            </a:gdLst>
            <a:ahLst/>
            <a:cxnLst>
              <a:cxn ang="T6">
                <a:pos x="T0" y="T1"/>
              </a:cxn>
              <a:cxn ang="T7">
                <a:pos x="T2" y="T3"/>
              </a:cxn>
              <a:cxn ang="T8">
                <a:pos x="T4" y="T5"/>
              </a:cxn>
            </a:cxnLst>
            <a:rect l="0" t="0" r="r" b="b"/>
            <a:pathLst>
              <a:path w="273" h="64">
                <a:moveTo>
                  <a:pt x="12" y="64"/>
                </a:moveTo>
                <a:lnTo>
                  <a:pt x="0" y="0"/>
                </a:lnTo>
                <a:lnTo>
                  <a:pt x="273"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6" name="Freeform 1718"/>
          <p:cNvSpPr>
            <a:spLocks/>
          </p:cNvSpPr>
          <p:nvPr/>
        </p:nvSpPr>
        <p:spPr bwMode="auto">
          <a:xfrm>
            <a:off x="2781300" y="4152900"/>
            <a:ext cx="146050" cy="55563"/>
          </a:xfrm>
          <a:custGeom>
            <a:avLst/>
            <a:gdLst>
              <a:gd name="T0" fmla="*/ 2147483646 w 277"/>
              <a:gd name="T1" fmla="*/ 2147483646 h 104"/>
              <a:gd name="T2" fmla="*/ 2147483646 w 277"/>
              <a:gd name="T3" fmla="*/ 2147483646 h 104"/>
              <a:gd name="T4" fmla="*/ 0 w 277"/>
              <a:gd name="T5" fmla="*/ 0 h 104"/>
              <a:gd name="T6" fmla="*/ 2147483646 w 277"/>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7" h="104">
                <a:moveTo>
                  <a:pt x="277" y="104"/>
                </a:moveTo>
                <a:lnTo>
                  <a:pt x="12" y="65"/>
                </a:lnTo>
                <a:lnTo>
                  <a:pt x="0" y="0"/>
                </a:lnTo>
                <a:lnTo>
                  <a:pt x="272"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57" name="Line 1719"/>
          <p:cNvSpPr>
            <a:spLocks noChangeShapeType="1"/>
          </p:cNvSpPr>
          <p:nvPr/>
        </p:nvSpPr>
        <p:spPr bwMode="auto">
          <a:xfrm>
            <a:off x="2787650" y="4187825"/>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58" name="Line 1720"/>
          <p:cNvSpPr>
            <a:spLocks noChangeShapeType="1"/>
          </p:cNvSpPr>
          <p:nvPr/>
        </p:nvSpPr>
        <p:spPr bwMode="auto">
          <a:xfrm flipH="1" flipV="1">
            <a:off x="2784475" y="4138613"/>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59" name="Freeform 1721"/>
          <p:cNvSpPr>
            <a:spLocks/>
          </p:cNvSpPr>
          <p:nvPr/>
        </p:nvSpPr>
        <p:spPr bwMode="auto">
          <a:xfrm>
            <a:off x="2579688" y="4156075"/>
            <a:ext cx="125412" cy="19050"/>
          </a:xfrm>
          <a:custGeom>
            <a:avLst/>
            <a:gdLst>
              <a:gd name="T0" fmla="*/ 2147483646 w 238"/>
              <a:gd name="T1" fmla="*/ 2147483646 h 36"/>
              <a:gd name="T2" fmla="*/ 0 w 238"/>
              <a:gd name="T3" fmla="*/ 0 h 36"/>
              <a:gd name="T4" fmla="*/ 2147483646 w 238"/>
              <a:gd name="T5" fmla="*/ 2147483646 h 36"/>
              <a:gd name="T6" fmla="*/ 0 60000 65536"/>
              <a:gd name="T7" fmla="*/ 0 60000 65536"/>
              <a:gd name="T8" fmla="*/ 0 60000 65536"/>
            </a:gdLst>
            <a:ahLst/>
            <a:cxnLst>
              <a:cxn ang="T6">
                <a:pos x="T0" y="T1"/>
              </a:cxn>
              <a:cxn ang="T7">
                <a:pos x="T2" y="T3"/>
              </a:cxn>
              <a:cxn ang="T8">
                <a:pos x="T4" y="T5"/>
              </a:cxn>
            </a:cxnLst>
            <a:rect l="0" t="0" r="r" b="b"/>
            <a:pathLst>
              <a:path w="238" h="36">
                <a:moveTo>
                  <a:pt x="238" y="36"/>
                </a:moveTo>
                <a:lnTo>
                  <a:pt x="0" y="0"/>
                </a:lnTo>
                <a:lnTo>
                  <a:pt x="3"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0" name="Freeform 1722"/>
          <p:cNvSpPr>
            <a:spLocks/>
          </p:cNvSpPr>
          <p:nvPr/>
        </p:nvSpPr>
        <p:spPr bwMode="auto">
          <a:xfrm>
            <a:off x="2570163" y="4071938"/>
            <a:ext cx="7937" cy="53975"/>
          </a:xfrm>
          <a:custGeom>
            <a:avLst/>
            <a:gdLst>
              <a:gd name="T0" fmla="*/ 2147483646 w 13"/>
              <a:gd name="T1" fmla="*/ 2147483646 h 101"/>
              <a:gd name="T2" fmla="*/ 2147483646 w 13"/>
              <a:gd name="T3" fmla="*/ 2147483646 h 101"/>
              <a:gd name="T4" fmla="*/ 0 w 13"/>
              <a:gd name="T5" fmla="*/ 0 h 101"/>
              <a:gd name="T6" fmla="*/ 0 60000 65536"/>
              <a:gd name="T7" fmla="*/ 0 60000 65536"/>
              <a:gd name="T8" fmla="*/ 0 60000 65536"/>
            </a:gdLst>
            <a:ahLst/>
            <a:cxnLst>
              <a:cxn ang="T6">
                <a:pos x="T0" y="T1"/>
              </a:cxn>
              <a:cxn ang="T7">
                <a:pos x="T2" y="T3"/>
              </a:cxn>
              <a:cxn ang="T8">
                <a:pos x="T4" y="T5"/>
              </a:cxn>
            </a:cxnLst>
            <a:rect l="0" t="0" r="r" b="b"/>
            <a:pathLst>
              <a:path w="13" h="101">
                <a:moveTo>
                  <a:pt x="13" y="101"/>
                </a:moveTo>
                <a:lnTo>
                  <a:pt x="10" y="7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1" name="Line 1723"/>
          <p:cNvSpPr>
            <a:spLocks noChangeShapeType="1"/>
          </p:cNvSpPr>
          <p:nvPr/>
        </p:nvSpPr>
        <p:spPr bwMode="auto">
          <a:xfrm>
            <a:off x="2398713" y="4173538"/>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62" name="Freeform 1724"/>
          <p:cNvSpPr>
            <a:spLocks/>
          </p:cNvSpPr>
          <p:nvPr/>
        </p:nvSpPr>
        <p:spPr bwMode="auto">
          <a:xfrm>
            <a:off x="2219325" y="4103688"/>
            <a:ext cx="106363" cy="57150"/>
          </a:xfrm>
          <a:custGeom>
            <a:avLst/>
            <a:gdLst>
              <a:gd name="T0" fmla="*/ 2147483646 w 202"/>
              <a:gd name="T1" fmla="*/ 2147483646 h 109"/>
              <a:gd name="T2" fmla="*/ 2147483646 w 202"/>
              <a:gd name="T3" fmla="*/ 2147483646 h 109"/>
              <a:gd name="T4" fmla="*/ 0 w 202"/>
              <a:gd name="T5" fmla="*/ 2147483646 h 109"/>
              <a:gd name="T6" fmla="*/ 2147483646 w 202"/>
              <a:gd name="T7" fmla="*/ 0 h 109"/>
              <a:gd name="T8" fmla="*/ 2147483646 w 202"/>
              <a:gd name="T9" fmla="*/ 2147483646 h 109"/>
              <a:gd name="T10" fmla="*/ 2147483646 w 202"/>
              <a:gd name="T11" fmla="*/ 2147483646 h 109"/>
              <a:gd name="T12" fmla="*/ 2147483646 w 202"/>
              <a:gd name="T13" fmla="*/ 2147483646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109">
                <a:moveTo>
                  <a:pt x="202" y="109"/>
                </a:moveTo>
                <a:lnTo>
                  <a:pt x="7" y="78"/>
                </a:lnTo>
                <a:lnTo>
                  <a:pt x="0" y="9"/>
                </a:lnTo>
                <a:lnTo>
                  <a:pt x="2" y="0"/>
                </a:lnTo>
                <a:lnTo>
                  <a:pt x="3" y="25"/>
                </a:lnTo>
                <a:lnTo>
                  <a:pt x="1" y="25"/>
                </a:lnTo>
                <a:lnTo>
                  <a:pt x="199" y="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3" name="Line 1725"/>
          <p:cNvSpPr>
            <a:spLocks noChangeShapeType="1"/>
          </p:cNvSpPr>
          <p:nvPr/>
        </p:nvSpPr>
        <p:spPr bwMode="auto">
          <a:xfrm>
            <a:off x="2222500" y="414496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64" name="Freeform 1726"/>
          <p:cNvSpPr>
            <a:spLocks/>
          </p:cNvSpPr>
          <p:nvPr/>
        </p:nvSpPr>
        <p:spPr bwMode="auto">
          <a:xfrm>
            <a:off x="2151063" y="3951288"/>
            <a:ext cx="84137" cy="31750"/>
          </a:xfrm>
          <a:custGeom>
            <a:avLst/>
            <a:gdLst>
              <a:gd name="T0" fmla="*/ 2147483646 w 158"/>
              <a:gd name="T1" fmla="*/ 2147483646 h 60"/>
              <a:gd name="T2" fmla="*/ 0 w 158"/>
              <a:gd name="T3" fmla="*/ 2147483646 h 60"/>
              <a:gd name="T4" fmla="*/ 2147483646 w 158"/>
              <a:gd name="T5" fmla="*/ 0 h 60"/>
              <a:gd name="T6" fmla="*/ 2147483646 w 158"/>
              <a:gd name="T7" fmla="*/ 2147483646 h 60"/>
              <a:gd name="T8" fmla="*/ 2147483646 w 158"/>
              <a:gd name="T9" fmla="*/ 2147483646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60">
                <a:moveTo>
                  <a:pt x="83" y="60"/>
                </a:moveTo>
                <a:lnTo>
                  <a:pt x="0" y="52"/>
                </a:lnTo>
                <a:lnTo>
                  <a:pt x="72" y="0"/>
                </a:lnTo>
                <a:lnTo>
                  <a:pt x="158" y="8"/>
                </a:lnTo>
                <a:lnTo>
                  <a:pt x="83" y="6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5" name="Line 1727"/>
          <p:cNvSpPr>
            <a:spLocks noChangeShapeType="1"/>
          </p:cNvSpPr>
          <p:nvPr/>
        </p:nvSpPr>
        <p:spPr bwMode="auto">
          <a:xfrm flipV="1">
            <a:off x="2173288" y="3954463"/>
            <a:ext cx="38100"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66" name="Freeform 1728"/>
          <p:cNvSpPr>
            <a:spLocks/>
          </p:cNvSpPr>
          <p:nvPr/>
        </p:nvSpPr>
        <p:spPr bwMode="auto">
          <a:xfrm>
            <a:off x="2222500" y="3932238"/>
            <a:ext cx="103188" cy="7937"/>
          </a:xfrm>
          <a:custGeom>
            <a:avLst/>
            <a:gdLst>
              <a:gd name="T0" fmla="*/ 0 w 195"/>
              <a:gd name="T1" fmla="*/ 0 h 16"/>
              <a:gd name="T2" fmla="*/ 2147483646 w 195"/>
              <a:gd name="T3" fmla="*/ 2147483646 h 16"/>
              <a:gd name="T4" fmla="*/ 2147483646 w 195"/>
              <a:gd name="T5" fmla="*/ 2147483646 h 16"/>
              <a:gd name="T6" fmla="*/ 2147483646 w 195"/>
              <a:gd name="T7" fmla="*/ 2147483646 h 16"/>
              <a:gd name="T8" fmla="*/ 2147483646 w 195"/>
              <a:gd name="T9" fmla="*/ 2147483646 h 16"/>
              <a:gd name="T10" fmla="*/ 0 w 19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5" h="16">
                <a:moveTo>
                  <a:pt x="0" y="0"/>
                </a:moveTo>
                <a:lnTo>
                  <a:pt x="11" y="1"/>
                </a:lnTo>
                <a:lnTo>
                  <a:pt x="195" y="16"/>
                </a:lnTo>
                <a:lnTo>
                  <a:pt x="192" y="16"/>
                </a:lnTo>
                <a:lnTo>
                  <a:pt x="189" y="16"/>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7" name="Freeform 1729"/>
          <p:cNvSpPr>
            <a:spLocks/>
          </p:cNvSpPr>
          <p:nvPr/>
        </p:nvSpPr>
        <p:spPr bwMode="auto">
          <a:xfrm>
            <a:off x="2216150" y="3832225"/>
            <a:ext cx="12700" cy="90488"/>
          </a:xfrm>
          <a:custGeom>
            <a:avLst/>
            <a:gdLst>
              <a:gd name="T0" fmla="*/ 2147483646 w 24"/>
              <a:gd name="T1" fmla="*/ 2147483646 h 171"/>
              <a:gd name="T2" fmla="*/ 2147483646 w 24"/>
              <a:gd name="T3" fmla="*/ 2147483646 h 171"/>
              <a:gd name="T4" fmla="*/ 2147483646 w 24"/>
              <a:gd name="T5" fmla="*/ 0 h 171"/>
              <a:gd name="T6" fmla="*/ 0 w 24"/>
              <a:gd name="T7" fmla="*/ 2147483646 h 171"/>
              <a:gd name="T8" fmla="*/ 2147483646 w 24"/>
              <a:gd name="T9" fmla="*/ 2147483646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71">
                <a:moveTo>
                  <a:pt x="10" y="171"/>
                </a:moveTo>
                <a:lnTo>
                  <a:pt x="24" y="3"/>
                </a:lnTo>
                <a:lnTo>
                  <a:pt x="13" y="0"/>
                </a:lnTo>
                <a:lnTo>
                  <a:pt x="0" y="171"/>
                </a:lnTo>
                <a:lnTo>
                  <a:pt x="10" y="17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68" name="Line 1730"/>
          <p:cNvSpPr>
            <a:spLocks noChangeShapeType="1"/>
          </p:cNvSpPr>
          <p:nvPr/>
        </p:nvSpPr>
        <p:spPr bwMode="auto">
          <a:xfrm flipH="1" flipV="1">
            <a:off x="2154238" y="3976688"/>
            <a:ext cx="2222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69" name="Freeform 1731"/>
          <p:cNvSpPr>
            <a:spLocks/>
          </p:cNvSpPr>
          <p:nvPr/>
        </p:nvSpPr>
        <p:spPr bwMode="auto">
          <a:xfrm>
            <a:off x="2355850" y="3814763"/>
            <a:ext cx="19050" cy="146050"/>
          </a:xfrm>
          <a:custGeom>
            <a:avLst/>
            <a:gdLst>
              <a:gd name="T0" fmla="*/ 0 w 35"/>
              <a:gd name="T1" fmla="*/ 2147483646 h 276"/>
              <a:gd name="T2" fmla="*/ 2147483646 w 35"/>
              <a:gd name="T3" fmla="*/ 2147483646 h 276"/>
              <a:gd name="T4" fmla="*/ 2147483646 w 35"/>
              <a:gd name="T5" fmla="*/ 2147483646 h 276"/>
              <a:gd name="T6" fmla="*/ 2147483646 w 35"/>
              <a:gd name="T7" fmla="*/ 0 h 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76">
                <a:moveTo>
                  <a:pt x="0" y="276"/>
                </a:moveTo>
                <a:lnTo>
                  <a:pt x="12" y="276"/>
                </a:lnTo>
                <a:lnTo>
                  <a:pt x="35" y="2"/>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70" name="Line 1732"/>
          <p:cNvSpPr>
            <a:spLocks noChangeShapeType="1"/>
          </p:cNvSpPr>
          <p:nvPr/>
        </p:nvSpPr>
        <p:spPr bwMode="auto">
          <a:xfrm flipV="1">
            <a:off x="2376488" y="3810000"/>
            <a:ext cx="1587"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1" name="Freeform 1733"/>
          <p:cNvSpPr>
            <a:spLocks/>
          </p:cNvSpPr>
          <p:nvPr/>
        </p:nvSpPr>
        <p:spPr bwMode="auto">
          <a:xfrm>
            <a:off x="2232025" y="3824288"/>
            <a:ext cx="101600" cy="4762"/>
          </a:xfrm>
          <a:custGeom>
            <a:avLst/>
            <a:gdLst>
              <a:gd name="T0" fmla="*/ 2147483646 w 194"/>
              <a:gd name="T1" fmla="*/ 2147483646 h 10"/>
              <a:gd name="T2" fmla="*/ 2147483646 w 194"/>
              <a:gd name="T3" fmla="*/ 0 h 10"/>
              <a:gd name="T4" fmla="*/ 0 w 194"/>
              <a:gd name="T5" fmla="*/ 0 h 10"/>
              <a:gd name="T6" fmla="*/ 2147483646 w 194"/>
              <a:gd name="T7" fmla="*/ 2147483646 h 10"/>
              <a:gd name="T8" fmla="*/ 2147483646 w 194"/>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0">
                <a:moveTo>
                  <a:pt x="194" y="10"/>
                </a:moveTo>
                <a:lnTo>
                  <a:pt x="12" y="0"/>
                </a:lnTo>
                <a:lnTo>
                  <a:pt x="0" y="0"/>
                </a:lnTo>
                <a:lnTo>
                  <a:pt x="192" y="10"/>
                </a:lnTo>
                <a:lnTo>
                  <a:pt x="193"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72" name="Line 1734"/>
          <p:cNvSpPr>
            <a:spLocks noChangeShapeType="1"/>
          </p:cNvSpPr>
          <p:nvPr/>
        </p:nvSpPr>
        <p:spPr bwMode="auto">
          <a:xfrm flipH="1">
            <a:off x="2333625" y="3840163"/>
            <a:ext cx="7938" cy="920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3" name="Line 1735"/>
          <p:cNvSpPr>
            <a:spLocks noChangeShapeType="1"/>
          </p:cNvSpPr>
          <p:nvPr/>
        </p:nvSpPr>
        <p:spPr bwMode="auto">
          <a:xfrm>
            <a:off x="2790825" y="3867150"/>
            <a:ext cx="47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4" name="Freeform 1736"/>
          <p:cNvSpPr>
            <a:spLocks/>
          </p:cNvSpPr>
          <p:nvPr/>
        </p:nvSpPr>
        <p:spPr bwMode="auto">
          <a:xfrm>
            <a:off x="2801938" y="3857625"/>
            <a:ext cx="141287" cy="7938"/>
          </a:xfrm>
          <a:custGeom>
            <a:avLst/>
            <a:gdLst>
              <a:gd name="T0" fmla="*/ 0 w 266"/>
              <a:gd name="T1" fmla="*/ 0 h 16"/>
              <a:gd name="T2" fmla="*/ 2147483646 w 266"/>
              <a:gd name="T3" fmla="*/ 0 h 16"/>
              <a:gd name="T4" fmla="*/ 2147483646 w 266"/>
              <a:gd name="T5" fmla="*/ 2147483646 h 16"/>
              <a:gd name="T6" fmla="*/ 2147483646 w 266"/>
              <a:gd name="T7" fmla="*/ 2147483646 h 16"/>
              <a:gd name="T8" fmla="*/ 0 w 26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16">
                <a:moveTo>
                  <a:pt x="0" y="0"/>
                </a:moveTo>
                <a:lnTo>
                  <a:pt x="11" y="0"/>
                </a:lnTo>
                <a:lnTo>
                  <a:pt x="266" y="16"/>
                </a:lnTo>
                <a:lnTo>
                  <a:pt x="261" y="16"/>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75" name="Line 1737"/>
          <p:cNvSpPr>
            <a:spLocks noChangeShapeType="1"/>
          </p:cNvSpPr>
          <p:nvPr/>
        </p:nvSpPr>
        <p:spPr bwMode="auto">
          <a:xfrm flipV="1">
            <a:off x="2768600" y="3830638"/>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6" name="Line 1738"/>
          <p:cNvSpPr>
            <a:spLocks noChangeShapeType="1"/>
          </p:cNvSpPr>
          <p:nvPr/>
        </p:nvSpPr>
        <p:spPr bwMode="auto">
          <a:xfrm>
            <a:off x="2984500" y="384810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7" name="Line 1739"/>
          <p:cNvSpPr>
            <a:spLocks noChangeShapeType="1"/>
          </p:cNvSpPr>
          <p:nvPr/>
        </p:nvSpPr>
        <p:spPr bwMode="auto">
          <a:xfrm flipH="1">
            <a:off x="2940050" y="3878263"/>
            <a:ext cx="12700" cy="1095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8" name="Line 1740"/>
          <p:cNvSpPr>
            <a:spLocks noChangeShapeType="1"/>
          </p:cNvSpPr>
          <p:nvPr/>
        </p:nvSpPr>
        <p:spPr bwMode="auto">
          <a:xfrm flipH="1">
            <a:off x="2927350" y="39973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79" name="Line 1741"/>
          <p:cNvSpPr>
            <a:spLocks noChangeShapeType="1"/>
          </p:cNvSpPr>
          <p:nvPr/>
        </p:nvSpPr>
        <p:spPr bwMode="auto">
          <a:xfrm>
            <a:off x="3008313" y="4025900"/>
            <a:ext cx="1587"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80" name="Freeform 1742"/>
          <p:cNvSpPr>
            <a:spLocks/>
          </p:cNvSpPr>
          <p:nvPr/>
        </p:nvSpPr>
        <p:spPr bwMode="auto">
          <a:xfrm>
            <a:off x="3078163" y="3840163"/>
            <a:ext cx="14287" cy="200025"/>
          </a:xfrm>
          <a:custGeom>
            <a:avLst/>
            <a:gdLst>
              <a:gd name="T0" fmla="*/ 0 w 25"/>
              <a:gd name="T1" fmla="*/ 2147483646 h 378"/>
              <a:gd name="T2" fmla="*/ 0 w 25"/>
              <a:gd name="T3" fmla="*/ 2147483646 h 378"/>
              <a:gd name="T4" fmla="*/ 0 w 25"/>
              <a:gd name="T5" fmla="*/ 2147483646 h 378"/>
              <a:gd name="T6" fmla="*/ 2147483646 w 25"/>
              <a:gd name="T7" fmla="*/ 2147483646 h 378"/>
              <a:gd name="T8" fmla="*/ 2147483646 w 25"/>
              <a:gd name="T9" fmla="*/ 0 h 3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78">
                <a:moveTo>
                  <a:pt x="0" y="378"/>
                </a:moveTo>
                <a:lnTo>
                  <a:pt x="0" y="377"/>
                </a:lnTo>
                <a:lnTo>
                  <a:pt x="0" y="344"/>
                </a:lnTo>
                <a:lnTo>
                  <a:pt x="21" y="333"/>
                </a:lnTo>
                <a:lnTo>
                  <a:pt x="2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1" name="Line 1743"/>
          <p:cNvSpPr>
            <a:spLocks noChangeShapeType="1"/>
          </p:cNvSpPr>
          <p:nvPr/>
        </p:nvSpPr>
        <p:spPr bwMode="auto">
          <a:xfrm flipH="1">
            <a:off x="3076575" y="40227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82" name="Line 1744"/>
          <p:cNvSpPr>
            <a:spLocks noChangeShapeType="1"/>
          </p:cNvSpPr>
          <p:nvPr/>
        </p:nvSpPr>
        <p:spPr bwMode="auto">
          <a:xfrm>
            <a:off x="3078163" y="4033838"/>
            <a:ext cx="1111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83" name="Line 1745"/>
          <p:cNvSpPr>
            <a:spLocks noChangeShapeType="1"/>
          </p:cNvSpPr>
          <p:nvPr/>
        </p:nvSpPr>
        <p:spPr bwMode="auto">
          <a:xfrm>
            <a:off x="3989388" y="4011613"/>
            <a:ext cx="763587" cy="95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84" name="Freeform 1746"/>
          <p:cNvSpPr>
            <a:spLocks/>
          </p:cNvSpPr>
          <p:nvPr/>
        </p:nvSpPr>
        <p:spPr bwMode="auto">
          <a:xfrm>
            <a:off x="4064000" y="3800475"/>
            <a:ext cx="806450" cy="227013"/>
          </a:xfrm>
          <a:custGeom>
            <a:avLst/>
            <a:gdLst>
              <a:gd name="T0" fmla="*/ 2147483646 w 1525"/>
              <a:gd name="T1" fmla="*/ 2147483646 h 427"/>
              <a:gd name="T2" fmla="*/ 0 w 1525"/>
              <a:gd name="T3" fmla="*/ 2147483646 h 427"/>
              <a:gd name="T4" fmla="*/ 2147483646 w 1525"/>
              <a:gd name="T5" fmla="*/ 0 h 427"/>
              <a:gd name="T6" fmla="*/ 2147483646 w 1525"/>
              <a:gd name="T7" fmla="*/ 2147483646 h 4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5" h="427">
                <a:moveTo>
                  <a:pt x="1489" y="427"/>
                </a:moveTo>
                <a:lnTo>
                  <a:pt x="0" y="276"/>
                </a:lnTo>
                <a:lnTo>
                  <a:pt x="22" y="0"/>
                </a:lnTo>
                <a:lnTo>
                  <a:pt x="1525" y="8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5" name="Freeform 1747"/>
          <p:cNvSpPr>
            <a:spLocks/>
          </p:cNvSpPr>
          <p:nvPr/>
        </p:nvSpPr>
        <p:spPr bwMode="auto">
          <a:xfrm>
            <a:off x="4075113" y="3797300"/>
            <a:ext cx="889000" cy="223838"/>
          </a:xfrm>
          <a:custGeom>
            <a:avLst/>
            <a:gdLst>
              <a:gd name="T0" fmla="*/ 2147483646 w 1680"/>
              <a:gd name="T1" fmla="*/ 2147483646 h 421"/>
              <a:gd name="T2" fmla="*/ 2147483646 w 1680"/>
              <a:gd name="T3" fmla="*/ 0 h 421"/>
              <a:gd name="T4" fmla="*/ 0 w 1680"/>
              <a:gd name="T5" fmla="*/ 2147483646 h 421"/>
              <a:gd name="T6" fmla="*/ 0 w 1680"/>
              <a:gd name="T7" fmla="*/ 2147483646 h 421"/>
              <a:gd name="T8" fmla="*/ 0 w 1680"/>
              <a:gd name="T9" fmla="*/ 2147483646 h 421"/>
              <a:gd name="T10" fmla="*/ 2147483646 w 1680"/>
              <a:gd name="T11" fmla="*/ 2147483646 h 421"/>
              <a:gd name="T12" fmla="*/ 2147483646 w 1680"/>
              <a:gd name="T13" fmla="*/ 2147483646 h 421"/>
              <a:gd name="T14" fmla="*/ 2147483646 w 1680"/>
              <a:gd name="T15" fmla="*/ 2147483646 h 421"/>
              <a:gd name="T16" fmla="*/ 2147483646 w 1680"/>
              <a:gd name="T17" fmla="*/ 2147483646 h 421"/>
              <a:gd name="T18" fmla="*/ 2147483646 w 1680"/>
              <a:gd name="T19" fmla="*/ 2147483646 h 421"/>
              <a:gd name="T20" fmla="*/ 2147483646 w 1680"/>
              <a:gd name="T21" fmla="*/ 2147483646 h 421"/>
              <a:gd name="T22" fmla="*/ 2147483646 w 1680"/>
              <a:gd name="T23" fmla="*/ 2147483646 h 421"/>
              <a:gd name="T24" fmla="*/ 2147483646 w 1680"/>
              <a:gd name="T25" fmla="*/ 2147483646 h 421"/>
              <a:gd name="T26" fmla="*/ 2147483646 w 1680"/>
              <a:gd name="T27" fmla="*/ 2147483646 h 421"/>
              <a:gd name="T28" fmla="*/ 2147483646 w 1680"/>
              <a:gd name="T29" fmla="*/ 2147483646 h 421"/>
              <a:gd name="T30" fmla="*/ 2147483646 w 1680"/>
              <a:gd name="T31" fmla="*/ 2147483646 h 421"/>
              <a:gd name="T32" fmla="*/ 2147483646 w 1680"/>
              <a:gd name="T33" fmla="*/ 2147483646 h 421"/>
              <a:gd name="T34" fmla="*/ 2147483646 w 1680"/>
              <a:gd name="T35" fmla="*/ 2147483646 h 4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0" h="421">
                <a:moveTo>
                  <a:pt x="1680" y="81"/>
                </a:moveTo>
                <a:lnTo>
                  <a:pt x="165" y="0"/>
                </a:lnTo>
                <a:lnTo>
                  <a:pt x="0" y="6"/>
                </a:lnTo>
                <a:lnTo>
                  <a:pt x="0" y="7"/>
                </a:lnTo>
                <a:lnTo>
                  <a:pt x="0" y="16"/>
                </a:lnTo>
                <a:lnTo>
                  <a:pt x="2" y="15"/>
                </a:lnTo>
                <a:lnTo>
                  <a:pt x="313" y="31"/>
                </a:lnTo>
                <a:lnTo>
                  <a:pt x="291" y="307"/>
                </a:lnTo>
                <a:lnTo>
                  <a:pt x="306" y="307"/>
                </a:lnTo>
                <a:lnTo>
                  <a:pt x="329" y="33"/>
                </a:lnTo>
                <a:lnTo>
                  <a:pt x="330" y="33"/>
                </a:lnTo>
                <a:lnTo>
                  <a:pt x="307" y="317"/>
                </a:lnTo>
                <a:lnTo>
                  <a:pt x="162" y="421"/>
                </a:lnTo>
                <a:lnTo>
                  <a:pt x="158" y="413"/>
                </a:lnTo>
                <a:lnTo>
                  <a:pt x="99" y="407"/>
                </a:lnTo>
                <a:lnTo>
                  <a:pt x="165" y="360"/>
                </a:lnTo>
                <a:lnTo>
                  <a:pt x="224" y="365"/>
                </a:lnTo>
                <a:lnTo>
                  <a:pt x="158" y="4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6" name="Freeform 1748"/>
          <p:cNvSpPr>
            <a:spLocks/>
          </p:cNvSpPr>
          <p:nvPr/>
        </p:nvSpPr>
        <p:spPr bwMode="auto">
          <a:xfrm>
            <a:off x="4149725" y="3994150"/>
            <a:ext cx="31750" cy="14288"/>
          </a:xfrm>
          <a:custGeom>
            <a:avLst/>
            <a:gdLst>
              <a:gd name="T0" fmla="*/ 2147483646 w 59"/>
              <a:gd name="T1" fmla="*/ 2147483646 h 26"/>
              <a:gd name="T2" fmla="*/ 2147483646 w 59"/>
              <a:gd name="T3" fmla="*/ 2147483646 h 26"/>
              <a:gd name="T4" fmla="*/ 2147483646 w 59"/>
              <a:gd name="T5" fmla="*/ 0 h 26"/>
              <a:gd name="T6" fmla="*/ 0 w 59"/>
              <a:gd name="T7" fmla="*/ 2147483646 h 26"/>
              <a:gd name="T8" fmla="*/ 2147483646 w 59"/>
              <a:gd name="T9" fmla="*/ 214748364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6">
                <a:moveTo>
                  <a:pt x="24" y="26"/>
                </a:moveTo>
                <a:lnTo>
                  <a:pt x="59" y="3"/>
                </a:lnTo>
                <a:lnTo>
                  <a:pt x="33" y="0"/>
                </a:lnTo>
                <a:lnTo>
                  <a:pt x="0" y="24"/>
                </a:lnTo>
                <a:lnTo>
                  <a:pt x="24" y="2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7" name="Freeform 1749"/>
          <p:cNvSpPr>
            <a:spLocks/>
          </p:cNvSpPr>
          <p:nvPr/>
        </p:nvSpPr>
        <p:spPr bwMode="auto">
          <a:xfrm>
            <a:off x="4075113" y="3970338"/>
            <a:ext cx="98425" cy="22225"/>
          </a:xfrm>
          <a:custGeom>
            <a:avLst/>
            <a:gdLst>
              <a:gd name="T0" fmla="*/ 2147483646 w 187"/>
              <a:gd name="T1" fmla="*/ 2147483646 h 44"/>
              <a:gd name="T2" fmla="*/ 0 w 187"/>
              <a:gd name="T3" fmla="*/ 2147483646 h 44"/>
              <a:gd name="T4" fmla="*/ 2147483646 w 187"/>
              <a:gd name="T5" fmla="*/ 0 h 44"/>
              <a:gd name="T6" fmla="*/ 2147483646 w 187"/>
              <a:gd name="T7" fmla="*/ 2147483646 h 44"/>
              <a:gd name="T8" fmla="*/ 2147483646 w 187"/>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44">
                <a:moveTo>
                  <a:pt x="150" y="44"/>
                </a:moveTo>
                <a:lnTo>
                  <a:pt x="0" y="26"/>
                </a:lnTo>
                <a:lnTo>
                  <a:pt x="38" y="0"/>
                </a:lnTo>
                <a:lnTo>
                  <a:pt x="187" y="17"/>
                </a:lnTo>
                <a:lnTo>
                  <a:pt x="150"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8" name="Freeform 1750"/>
          <p:cNvSpPr>
            <a:spLocks/>
          </p:cNvSpPr>
          <p:nvPr/>
        </p:nvSpPr>
        <p:spPr bwMode="auto">
          <a:xfrm>
            <a:off x="4200525" y="3970338"/>
            <a:ext cx="82550" cy="33337"/>
          </a:xfrm>
          <a:custGeom>
            <a:avLst/>
            <a:gdLst>
              <a:gd name="T0" fmla="*/ 0 w 156"/>
              <a:gd name="T1" fmla="*/ 2147483646 h 62"/>
              <a:gd name="T2" fmla="*/ 2147483646 w 156"/>
              <a:gd name="T3" fmla="*/ 2147483646 h 62"/>
              <a:gd name="T4" fmla="*/ 2147483646 w 156"/>
              <a:gd name="T5" fmla="*/ 2147483646 h 62"/>
              <a:gd name="T6" fmla="*/ 2147483646 w 156"/>
              <a:gd name="T7" fmla="*/ 0 h 62"/>
              <a:gd name="T8" fmla="*/ 0 w 156"/>
              <a:gd name="T9" fmla="*/ 2147483646 h 62"/>
              <a:gd name="T10" fmla="*/ 2147483646 w 156"/>
              <a:gd name="T11" fmla="*/ 2147483646 h 62"/>
              <a:gd name="T12" fmla="*/ 2147483646 w 156"/>
              <a:gd name="T13" fmla="*/ 2147483646 h 62"/>
              <a:gd name="T14" fmla="*/ 2147483646 w 156"/>
              <a:gd name="T15" fmla="*/ 2147483646 h 62"/>
              <a:gd name="T16" fmla="*/ 2147483646 w 156"/>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62">
                <a:moveTo>
                  <a:pt x="0" y="53"/>
                </a:moveTo>
                <a:lnTo>
                  <a:pt x="83" y="62"/>
                </a:lnTo>
                <a:lnTo>
                  <a:pt x="156" y="9"/>
                </a:lnTo>
                <a:lnTo>
                  <a:pt x="72" y="0"/>
                </a:lnTo>
                <a:lnTo>
                  <a:pt x="0" y="53"/>
                </a:lnTo>
                <a:lnTo>
                  <a:pt x="4" y="49"/>
                </a:lnTo>
                <a:lnTo>
                  <a:pt x="47" y="53"/>
                </a:lnTo>
                <a:lnTo>
                  <a:pt x="41" y="59"/>
                </a:lnTo>
                <a:lnTo>
                  <a:pt x="113"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89" name="Freeform 1751"/>
          <p:cNvSpPr>
            <a:spLocks/>
          </p:cNvSpPr>
          <p:nvPr/>
        </p:nvSpPr>
        <p:spPr bwMode="auto">
          <a:xfrm>
            <a:off x="4249738" y="3989388"/>
            <a:ext cx="98425" cy="20637"/>
          </a:xfrm>
          <a:custGeom>
            <a:avLst/>
            <a:gdLst>
              <a:gd name="T0" fmla="*/ 2147483646 w 187"/>
              <a:gd name="T1" fmla="*/ 0 h 40"/>
              <a:gd name="T2" fmla="*/ 0 w 187"/>
              <a:gd name="T3" fmla="*/ 2147483646 h 40"/>
              <a:gd name="T4" fmla="*/ 2147483646 w 187"/>
              <a:gd name="T5" fmla="*/ 2147483646 h 40"/>
              <a:gd name="T6" fmla="*/ 2147483646 w 187"/>
              <a:gd name="T7" fmla="*/ 2147483646 h 40"/>
              <a:gd name="T8" fmla="*/ 2147483646 w 187"/>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40">
                <a:moveTo>
                  <a:pt x="36" y="0"/>
                </a:moveTo>
                <a:lnTo>
                  <a:pt x="0" y="26"/>
                </a:lnTo>
                <a:lnTo>
                  <a:pt x="150" y="40"/>
                </a:lnTo>
                <a:lnTo>
                  <a:pt x="187" y="15"/>
                </a:lnTo>
                <a:lnTo>
                  <a:pt x="36"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0" name="Freeform 1752"/>
          <p:cNvSpPr>
            <a:spLocks/>
          </p:cNvSpPr>
          <p:nvPr/>
        </p:nvSpPr>
        <p:spPr bwMode="auto">
          <a:xfrm>
            <a:off x="4271963" y="3948113"/>
            <a:ext cx="107950" cy="9525"/>
          </a:xfrm>
          <a:custGeom>
            <a:avLst/>
            <a:gdLst>
              <a:gd name="T0" fmla="*/ 0 w 205"/>
              <a:gd name="T1" fmla="*/ 0 h 20"/>
              <a:gd name="T2" fmla="*/ 2147483646 w 205"/>
              <a:gd name="T3" fmla="*/ 0 h 20"/>
              <a:gd name="T4" fmla="*/ 2147483646 w 205"/>
              <a:gd name="T5" fmla="*/ 2147483646 h 20"/>
              <a:gd name="T6" fmla="*/ 2147483646 w 205"/>
              <a:gd name="T7" fmla="*/ 2147483646 h 20"/>
              <a:gd name="T8" fmla="*/ 2147483646 w 205"/>
              <a:gd name="T9" fmla="*/ 2147483646 h 20"/>
              <a:gd name="T10" fmla="*/ 0 w 205"/>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 h="20">
                <a:moveTo>
                  <a:pt x="0" y="0"/>
                </a:moveTo>
                <a:lnTo>
                  <a:pt x="11" y="0"/>
                </a:lnTo>
                <a:lnTo>
                  <a:pt x="205" y="19"/>
                </a:lnTo>
                <a:lnTo>
                  <a:pt x="201" y="20"/>
                </a:lnTo>
                <a:lnTo>
                  <a:pt x="199" y="2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1" name="Freeform 1753"/>
          <p:cNvSpPr>
            <a:spLocks/>
          </p:cNvSpPr>
          <p:nvPr/>
        </p:nvSpPr>
        <p:spPr bwMode="auto">
          <a:xfrm>
            <a:off x="4264025" y="3841750"/>
            <a:ext cx="12700" cy="95250"/>
          </a:xfrm>
          <a:custGeom>
            <a:avLst/>
            <a:gdLst>
              <a:gd name="T0" fmla="*/ 2147483646 w 24"/>
              <a:gd name="T1" fmla="*/ 2147483646 h 179"/>
              <a:gd name="T2" fmla="*/ 0 w 24"/>
              <a:gd name="T3" fmla="*/ 2147483646 h 179"/>
              <a:gd name="T4" fmla="*/ 2147483646 w 24"/>
              <a:gd name="T5" fmla="*/ 0 h 179"/>
              <a:gd name="T6" fmla="*/ 2147483646 w 24"/>
              <a:gd name="T7" fmla="*/ 2147483646 h 179"/>
              <a:gd name="T8" fmla="*/ 2147483646 w 24"/>
              <a:gd name="T9" fmla="*/ 214748364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79">
                <a:moveTo>
                  <a:pt x="10" y="179"/>
                </a:moveTo>
                <a:lnTo>
                  <a:pt x="0" y="178"/>
                </a:lnTo>
                <a:lnTo>
                  <a:pt x="15" y="0"/>
                </a:lnTo>
                <a:lnTo>
                  <a:pt x="24" y="2"/>
                </a:lnTo>
                <a:lnTo>
                  <a:pt x="10" y="17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2" name="Freeform 1754"/>
          <p:cNvSpPr>
            <a:spLocks/>
          </p:cNvSpPr>
          <p:nvPr/>
        </p:nvSpPr>
        <p:spPr bwMode="auto">
          <a:xfrm>
            <a:off x="4237038" y="3814763"/>
            <a:ext cx="187325" cy="163512"/>
          </a:xfrm>
          <a:custGeom>
            <a:avLst/>
            <a:gdLst>
              <a:gd name="T0" fmla="*/ 0 w 352"/>
              <a:gd name="T1" fmla="*/ 2147483646 h 309"/>
              <a:gd name="T2" fmla="*/ 2147483646 w 352"/>
              <a:gd name="T3" fmla="*/ 2147483646 h 309"/>
              <a:gd name="T4" fmla="*/ 2147483646 w 352"/>
              <a:gd name="T5" fmla="*/ 2147483646 h 309"/>
              <a:gd name="T6" fmla="*/ 2147483646 w 352"/>
              <a:gd name="T7" fmla="*/ 2147483646 h 309"/>
              <a:gd name="T8" fmla="*/ 2147483646 w 352"/>
              <a:gd name="T9" fmla="*/ 2147483646 h 309"/>
              <a:gd name="T10" fmla="*/ 2147483646 w 352"/>
              <a:gd name="T11" fmla="*/ 0 h 3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2" h="309">
                <a:moveTo>
                  <a:pt x="0" y="277"/>
                </a:moveTo>
                <a:lnTo>
                  <a:pt x="326" y="309"/>
                </a:lnTo>
                <a:lnTo>
                  <a:pt x="352" y="20"/>
                </a:lnTo>
                <a:lnTo>
                  <a:pt x="23" y="2"/>
                </a:lnTo>
                <a:lnTo>
                  <a:pt x="22" y="2"/>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3" name="Line 1755"/>
          <p:cNvSpPr>
            <a:spLocks noChangeShapeType="1"/>
          </p:cNvSpPr>
          <p:nvPr/>
        </p:nvSpPr>
        <p:spPr bwMode="auto">
          <a:xfrm flipV="1">
            <a:off x="4251325" y="3810000"/>
            <a:ext cx="1588"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94" name="Freeform 1756"/>
          <p:cNvSpPr>
            <a:spLocks/>
          </p:cNvSpPr>
          <p:nvPr/>
        </p:nvSpPr>
        <p:spPr bwMode="auto">
          <a:xfrm>
            <a:off x="4279900" y="3833813"/>
            <a:ext cx="107950" cy="6350"/>
          </a:xfrm>
          <a:custGeom>
            <a:avLst/>
            <a:gdLst>
              <a:gd name="T0" fmla="*/ 0 w 204"/>
              <a:gd name="T1" fmla="*/ 0 h 13"/>
              <a:gd name="T2" fmla="*/ 2147483646 w 204"/>
              <a:gd name="T3" fmla="*/ 0 h 13"/>
              <a:gd name="T4" fmla="*/ 2147483646 w 204"/>
              <a:gd name="T5" fmla="*/ 2147483646 h 13"/>
              <a:gd name="T6" fmla="*/ 2147483646 w 204"/>
              <a:gd name="T7" fmla="*/ 2147483646 h 13"/>
              <a:gd name="T8" fmla="*/ 0 w 20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13">
                <a:moveTo>
                  <a:pt x="0" y="0"/>
                </a:moveTo>
                <a:lnTo>
                  <a:pt x="13" y="0"/>
                </a:lnTo>
                <a:lnTo>
                  <a:pt x="204" y="13"/>
                </a:lnTo>
                <a:lnTo>
                  <a:pt x="201" y="12"/>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5" name="Line 1757"/>
          <p:cNvSpPr>
            <a:spLocks noChangeShapeType="1"/>
          </p:cNvSpPr>
          <p:nvPr/>
        </p:nvSpPr>
        <p:spPr bwMode="auto">
          <a:xfrm flipH="1" flipV="1">
            <a:off x="4271963" y="3841750"/>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96" name="Line 1758"/>
          <p:cNvSpPr>
            <a:spLocks noChangeShapeType="1"/>
          </p:cNvSpPr>
          <p:nvPr/>
        </p:nvSpPr>
        <p:spPr bwMode="auto">
          <a:xfrm flipH="1">
            <a:off x="4206875" y="3840163"/>
            <a:ext cx="9525" cy="920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897" name="Freeform 1759"/>
          <p:cNvSpPr>
            <a:spLocks/>
          </p:cNvSpPr>
          <p:nvPr/>
        </p:nvSpPr>
        <p:spPr bwMode="auto">
          <a:xfrm>
            <a:off x="4095750" y="3932238"/>
            <a:ext cx="104775" cy="7937"/>
          </a:xfrm>
          <a:custGeom>
            <a:avLst/>
            <a:gdLst>
              <a:gd name="T0" fmla="*/ 2147483646 w 197"/>
              <a:gd name="T1" fmla="*/ 2147483646 h 16"/>
              <a:gd name="T2" fmla="*/ 2147483646 w 197"/>
              <a:gd name="T3" fmla="*/ 2147483646 h 16"/>
              <a:gd name="T4" fmla="*/ 0 w 197"/>
              <a:gd name="T5" fmla="*/ 0 h 16"/>
              <a:gd name="T6" fmla="*/ 2147483646 w 197"/>
              <a:gd name="T7" fmla="*/ 2147483646 h 16"/>
              <a:gd name="T8" fmla="*/ 2147483646 w 197"/>
              <a:gd name="T9" fmla="*/ 214748364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16">
                <a:moveTo>
                  <a:pt x="197" y="16"/>
                </a:moveTo>
                <a:lnTo>
                  <a:pt x="12" y="1"/>
                </a:lnTo>
                <a:lnTo>
                  <a:pt x="0" y="0"/>
                </a:lnTo>
                <a:lnTo>
                  <a:pt x="191" y="16"/>
                </a:lnTo>
                <a:lnTo>
                  <a:pt x="192"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8" name="Freeform 1760"/>
          <p:cNvSpPr>
            <a:spLocks/>
          </p:cNvSpPr>
          <p:nvPr/>
        </p:nvSpPr>
        <p:spPr bwMode="auto">
          <a:xfrm>
            <a:off x="3994150" y="3944938"/>
            <a:ext cx="234950" cy="52387"/>
          </a:xfrm>
          <a:custGeom>
            <a:avLst/>
            <a:gdLst>
              <a:gd name="T0" fmla="*/ 2147483646 w 444"/>
              <a:gd name="T1" fmla="*/ 2147483646 h 99"/>
              <a:gd name="T2" fmla="*/ 2147483646 w 444"/>
              <a:gd name="T3" fmla="*/ 0 h 99"/>
              <a:gd name="T4" fmla="*/ 2147483646 w 444"/>
              <a:gd name="T5" fmla="*/ 2147483646 h 99"/>
              <a:gd name="T6" fmla="*/ 0 w 444"/>
              <a:gd name="T7" fmla="*/ 2147483646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4" h="99">
                <a:moveTo>
                  <a:pt x="444" y="30"/>
                </a:moveTo>
                <a:lnTo>
                  <a:pt x="133" y="0"/>
                </a:lnTo>
                <a:lnTo>
                  <a:pt x="131" y="5"/>
                </a:lnTo>
                <a:lnTo>
                  <a:pt x="0" y="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899" name="Freeform 1761"/>
          <p:cNvSpPr>
            <a:spLocks/>
          </p:cNvSpPr>
          <p:nvPr/>
        </p:nvSpPr>
        <p:spPr bwMode="auto">
          <a:xfrm>
            <a:off x="4024313" y="3951288"/>
            <a:ext cx="84137" cy="31750"/>
          </a:xfrm>
          <a:custGeom>
            <a:avLst/>
            <a:gdLst>
              <a:gd name="T0" fmla="*/ 0 w 158"/>
              <a:gd name="T1" fmla="*/ 2147483646 h 60"/>
              <a:gd name="T2" fmla="*/ 2147483646 w 158"/>
              <a:gd name="T3" fmla="*/ 2147483646 h 60"/>
              <a:gd name="T4" fmla="*/ 2147483646 w 158"/>
              <a:gd name="T5" fmla="*/ 2147483646 h 60"/>
              <a:gd name="T6" fmla="*/ 2147483646 w 158"/>
              <a:gd name="T7" fmla="*/ 0 h 60"/>
              <a:gd name="T8" fmla="*/ 0 w 158"/>
              <a:gd name="T9" fmla="*/ 2147483646 h 60"/>
              <a:gd name="T10" fmla="*/ 2147483646 w 158"/>
              <a:gd name="T11" fmla="*/ 2147483646 h 60"/>
              <a:gd name="T12" fmla="*/ 2147483646 w 158"/>
              <a:gd name="T13" fmla="*/ 2147483646 h 60"/>
              <a:gd name="T14" fmla="*/ 2147483646 w 158"/>
              <a:gd name="T15" fmla="*/ 2147483646 h 60"/>
              <a:gd name="T16" fmla="*/ 2147483646 w 158"/>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 h="60">
                <a:moveTo>
                  <a:pt x="0" y="52"/>
                </a:moveTo>
                <a:lnTo>
                  <a:pt x="83" y="60"/>
                </a:lnTo>
                <a:lnTo>
                  <a:pt x="158" y="8"/>
                </a:lnTo>
                <a:lnTo>
                  <a:pt x="75" y="0"/>
                </a:lnTo>
                <a:lnTo>
                  <a:pt x="0" y="52"/>
                </a:lnTo>
                <a:lnTo>
                  <a:pt x="5" y="48"/>
                </a:lnTo>
                <a:lnTo>
                  <a:pt x="50" y="52"/>
                </a:lnTo>
                <a:lnTo>
                  <a:pt x="43" y="58"/>
                </a:lnTo>
                <a:lnTo>
                  <a:pt x="113"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0" name="Freeform 1762"/>
          <p:cNvSpPr>
            <a:spLocks/>
          </p:cNvSpPr>
          <p:nvPr/>
        </p:nvSpPr>
        <p:spPr bwMode="auto">
          <a:xfrm>
            <a:off x="4089400" y="3832225"/>
            <a:ext cx="12700" cy="90488"/>
          </a:xfrm>
          <a:custGeom>
            <a:avLst/>
            <a:gdLst>
              <a:gd name="T0" fmla="*/ 0 w 26"/>
              <a:gd name="T1" fmla="*/ 2147483646 h 171"/>
              <a:gd name="T2" fmla="*/ 2147483646 w 26"/>
              <a:gd name="T3" fmla="*/ 2147483646 h 171"/>
              <a:gd name="T4" fmla="*/ 2147483646 w 26"/>
              <a:gd name="T5" fmla="*/ 2147483646 h 171"/>
              <a:gd name="T6" fmla="*/ 2147483646 w 26"/>
              <a:gd name="T7" fmla="*/ 0 h 171"/>
              <a:gd name="T8" fmla="*/ 0 w 26"/>
              <a:gd name="T9" fmla="*/ 2147483646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1">
                <a:moveTo>
                  <a:pt x="0" y="171"/>
                </a:moveTo>
                <a:lnTo>
                  <a:pt x="12" y="171"/>
                </a:lnTo>
                <a:lnTo>
                  <a:pt x="26" y="3"/>
                </a:lnTo>
                <a:lnTo>
                  <a:pt x="14" y="0"/>
                </a:lnTo>
                <a:lnTo>
                  <a:pt x="0" y="17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1" name="Freeform 1763"/>
          <p:cNvSpPr>
            <a:spLocks/>
          </p:cNvSpPr>
          <p:nvPr/>
        </p:nvSpPr>
        <p:spPr bwMode="auto">
          <a:xfrm>
            <a:off x="4087813" y="4027488"/>
            <a:ext cx="120650" cy="92075"/>
          </a:xfrm>
          <a:custGeom>
            <a:avLst/>
            <a:gdLst>
              <a:gd name="T0" fmla="*/ 0 w 230"/>
              <a:gd name="T1" fmla="*/ 0 h 174"/>
              <a:gd name="T2" fmla="*/ 2147483646 w 230"/>
              <a:gd name="T3" fmla="*/ 2147483646 h 174"/>
              <a:gd name="T4" fmla="*/ 2147483646 w 230"/>
              <a:gd name="T5" fmla="*/ 2147483646 h 174"/>
              <a:gd name="T6" fmla="*/ 2147483646 w 230"/>
              <a:gd name="T7" fmla="*/ 2147483646 h 174"/>
              <a:gd name="T8" fmla="*/ 2147483646 w 230"/>
              <a:gd name="T9" fmla="*/ 2147483646 h 174"/>
              <a:gd name="T10" fmla="*/ 2147483646 w 230"/>
              <a:gd name="T11" fmla="*/ 2147483646 h 174"/>
              <a:gd name="T12" fmla="*/ 2147483646 w 230"/>
              <a:gd name="T13" fmla="*/ 2147483646 h 174"/>
              <a:gd name="T14" fmla="*/ 2147483646 w 230"/>
              <a:gd name="T15" fmla="*/ 2147483646 h 174"/>
              <a:gd name="T16" fmla="*/ 2147483646 w 230"/>
              <a:gd name="T17" fmla="*/ 2147483646 h 174"/>
              <a:gd name="T18" fmla="*/ 2147483646 w 230"/>
              <a:gd name="T19" fmla="*/ 2147483646 h 174"/>
              <a:gd name="T20" fmla="*/ 2147483646 w 230"/>
              <a:gd name="T21" fmla="*/ 2147483646 h 174"/>
              <a:gd name="T22" fmla="*/ 2147483646 w 230"/>
              <a:gd name="T23" fmla="*/ 2147483646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0" h="174">
                <a:moveTo>
                  <a:pt x="0" y="0"/>
                </a:moveTo>
                <a:lnTo>
                  <a:pt x="9" y="69"/>
                </a:lnTo>
                <a:lnTo>
                  <a:pt x="202" y="94"/>
                </a:lnTo>
                <a:lnTo>
                  <a:pt x="203" y="119"/>
                </a:lnTo>
                <a:lnTo>
                  <a:pt x="230" y="117"/>
                </a:lnTo>
                <a:lnTo>
                  <a:pt x="207" y="174"/>
                </a:lnTo>
                <a:lnTo>
                  <a:pt x="15" y="144"/>
                </a:lnTo>
                <a:lnTo>
                  <a:pt x="4" y="77"/>
                </a:lnTo>
                <a:lnTo>
                  <a:pt x="9" y="69"/>
                </a:lnTo>
                <a:lnTo>
                  <a:pt x="11" y="92"/>
                </a:lnTo>
                <a:lnTo>
                  <a:pt x="6" y="92"/>
                </a:lnTo>
                <a:lnTo>
                  <a:pt x="203" y="1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2" name="Freeform 1764"/>
          <p:cNvSpPr>
            <a:spLocks/>
          </p:cNvSpPr>
          <p:nvPr/>
        </p:nvSpPr>
        <p:spPr bwMode="auto">
          <a:xfrm>
            <a:off x="4194175" y="4043363"/>
            <a:ext cx="20638" cy="133350"/>
          </a:xfrm>
          <a:custGeom>
            <a:avLst/>
            <a:gdLst>
              <a:gd name="T0" fmla="*/ 0 w 38"/>
              <a:gd name="T1" fmla="*/ 2147483646 h 252"/>
              <a:gd name="T2" fmla="*/ 2147483646 w 38"/>
              <a:gd name="T3" fmla="*/ 0 h 252"/>
              <a:gd name="T4" fmla="*/ 2147483646 w 38"/>
              <a:gd name="T5" fmla="*/ 2147483646 h 252"/>
              <a:gd name="T6" fmla="*/ 2147483646 w 38"/>
              <a:gd name="T7" fmla="*/ 2147483646 h 252"/>
              <a:gd name="T8" fmla="*/ 2147483646 w 38"/>
              <a:gd name="T9" fmla="*/ 2147483646 h 252"/>
              <a:gd name="T10" fmla="*/ 2147483646 w 38"/>
              <a:gd name="T11" fmla="*/ 2147483646 h 252"/>
              <a:gd name="T12" fmla="*/ 2147483646 w 38"/>
              <a:gd name="T13" fmla="*/ 2147483646 h 252"/>
              <a:gd name="T14" fmla="*/ 2147483646 w 38"/>
              <a:gd name="T15" fmla="*/ 2147483646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252">
                <a:moveTo>
                  <a:pt x="0" y="65"/>
                </a:moveTo>
                <a:lnTo>
                  <a:pt x="21" y="0"/>
                </a:lnTo>
                <a:lnTo>
                  <a:pt x="38" y="249"/>
                </a:lnTo>
                <a:lnTo>
                  <a:pt x="13" y="252"/>
                </a:lnTo>
                <a:lnTo>
                  <a:pt x="12" y="224"/>
                </a:lnTo>
                <a:lnTo>
                  <a:pt x="33" y="168"/>
                </a:lnTo>
                <a:lnTo>
                  <a:pt x="7" y="170"/>
                </a:lnTo>
                <a:lnTo>
                  <a:pt x="5" y="1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3" name="Freeform 1765"/>
          <p:cNvSpPr>
            <a:spLocks/>
          </p:cNvSpPr>
          <p:nvPr/>
        </p:nvSpPr>
        <p:spPr bwMode="auto">
          <a:xfrm>
            <a:off x="4092575" y="4103688"/>
            <a:ext cx="107950" cy="57150"/>
          </a:xfrm>
          <a:custGeom>
            <a:avLst/>
            <a:gdLst>
              <a:gd name="T0" fmla="*/ 2147483646 w 205"/>
              <a:gd name="T1" fmla="*/ 2147483646 h 109"/>
              <a:gd name="T2" fmla="*/ 2147483646 w 205"/>
              <a:gd name="T3" fmla="*/ 2147483646 h 109"/>
              <a:gd name="T4" fmla="*/ 2147483646 w 205"/>
              <a:gd name="T5" fmla="*/ 2147483646 h 109"/>
              <a:gd name="T6" fmla="*/ 2147483646 w 205"/>
              <a:gd name="T7" fmla="*/ 0 h 109"/>
              <a:gd name="T8" fmla="*/ 0 w 205"/>
              <a:gd name="T9" fmla="*/ 2147483646 h 109"/>
              <a:gd name="T10" fmla="*/ 2147483646 w 205"/>
              <a:gd name="T11" fmla="*/ 2147483646 h 109"/>
              <a:gd name="T12" fmla="*/ 2147483646 w 205"/>
              <a:gd name="T13" fmla="*/ 2147483646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109">
                <a:moveTo>
                  <a:pt x="200" y="55"/>
                </a:moveTo>
                <a:lnTo>
                  <a:pt x="2" y="25"/>
                </a:lnTo>
                <a:lnTo>
                  <a:pt x="7" y="25"/>
                </a:lnTo>
                <a:lnTo>
                  <a:pt x="6" y="0"/>
                </a:lnTo>
                <a:lnTo>
                  <a:pt x="0" y="9"/>
                </a:lnTo>
                <a:lnTo>
                  <a:pt x="9" y="78"/>
                </a:lnTo>
                <a:lnTo>
                  <a:pt x="205" y="1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4" name="Freeform 1766"/>
          <p:cNvSpPr>
            <a:spLocks/>
          </p:cNvSpPr>
          <p:nvPr/>
        </p:nvSpPr>
        <p:spPr bwMode="auto">
          <a:xfrm>
            <a:off x="4087813" y="4027488"/>
            <a:ext cx="117475" cy="149225"/>
          </a:xfrm>
          <a:custGeom>
            <a:avLst/>
            <a:gdLst>
              <a:gd name="T0" fmla="*/ 2147483646 w 223"/>
              <a:gd name="T1" fmla="*/ 2147483646 h 281"/>
              <a:gd name="T2" fmla="*/ 2147483646 w 223"/>
              <a:gd name="T3" fmla="*/ 2147483646 h 281"/>
              <a:gd name="T4" fmla="*/ 0 w 223"/>
              <a:gd name="T5" fmla="*/ 0 h 281"/>
              <a:gd name="T6" fmla="*/ 2147483646 w 223"/>
              <a:gd name="T7" fmla="*/ 2147483646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3" h="281">
                <a:moveTo>
                  <a:pt x="215" y="281"/>
                </a:moveTo>
                <a:lnTo>
                  <a:pt x="16" y="245"/>
                </a:lnTo>
                <a:lnTo>
                  <a:pt x="0" y="0"/>
                </a:lnTo>
                <a:lnTo>
                  <a:pt x="223"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5" name="Line 1767"/>
          <p:cNvSpPr>
            <a:spLocks noChangeShapeType="1"/>
          </p:cNvSpPr>
          <p:nvPr/>
        </p:nvSpPr>
        <p:spPr bwMode="auto">
          <a:xfrm>
            <a:off x="4224338" y="4040188"/>
            <a:ext cx="9525" cy="147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06" name="Freeform 1768"/>
          <p:cNvSpPr>
            <a:spLocks/>
          </p:cNvSpPr>
          <p:nvPr/>
        </p:nvSpPr>
        <p:spPr bwMode="auto">
          <a:xfrm>
            <a:off x="4232275" y="4041775"/>
            <a:ext cx="11113" cy="149225"/>
          </a:xfrm>
          <a:custGeom>
            <a:avLst/>
            <a:gdLst>
              <a:gd name="T0" fmla="*/ 2147483646 w 22"/>
              <a:gd name="T1" fmla="*/ 2147483646 h 281"/>
              <a:gd name="T2" fmla="*/ 0 w 22"/>
              <a:gd name="T3" fmla="*/ 0 h 281"/>
              <a:gd name="T4" fmla="*/ 2147483646 w 22"/>
              <a:gd name="T5" fmla="*/ 0 h 281"/>
              <a:gd name="T6" fmla="*/ 2147483646 w 22"/>
              <a:gd name="T7" fmla="*/ 2147483646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81">
                <a:moveTo>
                  <a:pt x="19" y="281"/>
                </a:moveTo>
                <a:lnTo>
                  <a:pt x="0" y="0"/>
                </a:lnTo>
                <a:lnTo>
                  <a:pt x="1" y="0"/>
                </a:lnTo>
                <a:lnTo>
                  <a:pt x="22" y="28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7" name="Freeform 1769"/>
          <p:cNvSpPr>
            <a:spLocks/>
          </p:cNvSpPr>
          <p:nvPr/>
        </p:nvSpPr>
        <p:spPr bwMode="auto">
          <a:xfrm>
            <a:off x="4260850" y="4049713"/>
            <a:ext cx="128588" cy="157162"/>
          </a:xfrm>
          <a:custGeom>
            <a:avLst/>
            <a:gdLst>
              <a:gd name="T0" fmla="*/ 2147483646 w 242"/>
              <a:gd name="T1" fmla="*/ 2147483646 h 295"/>
              <a:gd name="T2" fmla="*/ 2147483646 w 242"/>
              <a:gd name="T3" fmla="*/ 2147483646 h 295"/>
              <a:gd name="T4" fmla="*/ 2147483646 w 242"/>
              <a:gd name="T5" fmla="*/ 2147483646 h 295"/>
              <a:gd name="T6" fmla="*/ 2147483646 w 242"/>
              <a:gd name="T7" fmla="*/ 2147483646 h 295"/>
              <a:gd name="T8" fmla="*/ 2147483646 w 242"/>
              <a:gd name="T9" fmla="*/ 2147483646 h 295"/>
              <a:gd name="T10" fmla="*/ 2147483646 w 242"/>
              <a:gd name="T11" fmla="*/ 2147483646 h 295"/>
              <a:gd name="T12" fmla="*/ 0 w 242"/>
              <a:gd name="T13" fmla="*/ 0 h 295"/>
              <a:gd name="T14" fmla="*/ 2147483646 w 242"/>
              <a:gd name="T15" fmla="*/ 2147483646 h 295"/>
              <a:gd name="T16" fmla="*/ 2147483646 w 242"/>
              <a:gd name="T17" fmla="*/ 2147483646 h 295"/>
              <a:gd name="T18" fmla="*/ 2147483646 w 242"/>
              <a:gd name="T19" fmla="*/ 2147483646 h 295"/>
              <a:gd name="T20" fmla="*/ 2147483646 w 242"/>
              <a:gd name="T21" fmla="*/ 2147483646 h 295"/>
              <a:gd name="T22" fmla="*/ 2147483646 w 242"/>
              <a:gd name="T23" fmla="*/ 2147483646 h 295"/>
              <a:gd name="T24" fmla="*/ 2147483646 w 242"/>
              <a:gd name="T25" fmla="*/ 2147483646 h 295"/>
              <a:gd name="T26" fmla="*/ 2147483646 w 242"/>
              <a:gd name="T27" fmla="*/ 2147483646 h 295"/>
              <a:gd name="T28" fmla="*/ 2147483646 w 242"/>
              <a:gd name="T29" fmla="*/ 2147483646 h 295"/>
              <a:gd name="T30" fmla="*/ 2147483646 w 242"/>
              <a:gd name="T31" fmla="*/ 2147483646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2" h="295">
                <a:moveTo>
                  <a:pt x="20" y="259"/>
                </a:moveTo>
                <a:lnTo>
                  <a:pt x="229" y="295"/>
                </a:lnTo>
                <a:lnTo>
                  <a:pt x="226" y="266"/>
                </a:lnTo>
                <a:lnTo>
                  <a:pt x="22" y="233"/>
                </a:lnTo>
                <a:lnTo>
                  <a:pt x="23" y="260"/>
                </a:lnTo>
                <a:lnTo>
                  <a:pt x="20" y="259"/>
                </a:lnTo>
                <a:lnTo>
                  <a:pt x="0" y="0"/>
                </a:lnTo>
                <a:lnTo>
                  <a:pt x="236" y="29"/>
                </a:lnTo>
                <a:lnTo>
                  <a:pt x="214" y="97"/>
                </a:lnTo>
                <a:lnTo>
                  <a:pt x="216" y="123"/>
                </a:lnTo>
                <a:lnTo>
                  <a:pt x="242" y="121"/>
                </a:lnTo>
                <a:lnTo>
                  <a:pt x="222" y="181"/>
                </a:lnTo>
                <a:lnTo>
                  <a:pt x="19" y="150"/>
                </a:lnTo>
                <a:lnTo>
                  <a:pt x="20" y="176"/>
                </a:lnTo>
                <a:lnTo>
                  <a:pt x="14" y="176"/>
                </a:lnTo>
                <a:lnTo>
                  <a:pt x="23" y="2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8" name="Freeform 1770"/>
          <p:cNvSpPr>
            <a:spLocks/>
          </p:cNvSpPr>
          <p:nvPr/>
        </p:nvSpPr>
        <p:spPr bwMode="auto">
          <a:xfrm>
            <a:off x="4267200" y="4143375"/>
            <a:ext cx="111125" cy="17463"/>
          </a:xfrm>
          <a:custGeom>
            <a:avLst/>
            <a:gdLst>
              <a:gd name="T0" fmla="*/ 0 w 211"/>
              <a:gd name="T1" fmla="*/ 0 h 33"/>
              <a:gd name="T2" fmla="*/ 2147483646 w 211"/>
              <a:gd name="T3" fmla="*/ 2147483646 h 33"/>
              <a:gd name="T4" fmla="*/ 2147483646 w 211"/>
              <a:gd name="T5" fmla="*/ 2147483646 h 33"/>
              <a:gd name="T6" fmla="*/ 0 60000 65536"/>
              <a:gd name="T7" fmla="*/ 0 60000 65536"/>
              <a:gd name="T8" fmla="*/ 0 60000 65536"/>
            </a:gdLst>
            <a:ahLst/>
            <a:cxnLst>
              <a:cxn ang="T6">
                <a:pos x="T0" y="T1"/>
              </a:cxn>
              <a:cxn ang="T7">
                <a:pos x="T2" y="T3"/>
              </a:cxn>
              <a:cxn ang="T8">
                <a:pos x="T4" y="T5"/>
              </a:cxn>
            </a:cxnLst>
            <a:rect l="0" t="0" r="r" b="b"/>
            <a:pathLst>
              <a:path w="211" h="33">
                <a:moveTo>
                  <a:pt x="0" y="0"/>
                </a:moveTo>
                <a:lnTo>
                  <a:pt x="211" y="33"/>
                </a:lnTo>
                <a:lnTo>
                  <a:pt x="21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09" name="Line 1771"/>
          <p:cNvSpPr>
            <a:spLocks noChangeShapeType="1"/>
          </p:cNvSpPr>
          <p:nvPr/>
        </p:nvSpPr>
        <p:spPr bwMode="auto">
          <a:xfrm flipV="1">
            <a:off x="4378325" y="4159250"/>
            <a:ext cx="142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10" name="Line 1772"/>
          <p:cNvSpPr>
            <a:spLocks noChangeShapeType="1"/>
          </p:cNvSpPr>
          <p:nvPr/>
        </p:nvSpPr>
        <p:spPr bwMode="auto">
          <a:xfrm flipH="1" flipV="1">
            <a:off x="4386263" y="4065588"/>
            <a:ext cx="7937" cy="139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11" name="Freeform 1773"/>
          <p:cNvSpPr>
            <a:spLocks/>
          </p:cNvSpPr>
          <p:nvPr/>
        </p:nvSpPr>
        <p:spPr bwMode="auto">
          <a:xfrm>
            <a:off x="4405313" y="4064000"/>
            <a:ext cx="19050" cy="157163"/>
          </a:xfrm>
          <a:custGeom>
            <a:avLst/>
            <a:gdLst>
              <a:gd name="T0" fmla="*/ 0 w 36"/>
              <a:gd name="T1" fmla="*/ 0 h 298"/>
              <a:gd name="T2" fmla="*/ 2147483646 w 36"/>
              <a:gd name="T3" fmla="*/ 2147483646 h 298"/>
              <a:gd name="T4" fmla="*/ 2147483646 w 36"/>
              <a:gd name="T5" fmla="*/ 2147483646 h 298"/>
              <a:gd name="T6" fmla="*/ 2147483646 w 36"/>
              <a:gd name="T7" fmla="*/ 2147483646 h 298"/>
              <a:gd name="T8" fmla="*/ 2147483646 w 36"/>
              <a:gd name="T9" fmla="*/ 2147483646 h 298"/>
              <a:gd name="T10" fmla="*/ 2147483646 w 36"/>
              <a:gd name="T11" fmla="*/ 2147483646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98">
                <a:moveTo>
                  <a:pt x="0" y="0"/>
                </a:moveTo>
                <a:lnTo>
                  <a:pt x="20" y="295"/>
                </a:lnTo>
                <a:lnTo>
                  <a:pt x="32" y="296"/>
                </a:lnTo>
                <a:lnTo>
                  <a:pt x="14" y="1"/>
                </a:lnTo>
                <a:lnTo>
                  <a:pt x="17" y="2"/>
                </a:lnTo>
                <a:lnTo>
                  <a:pt x="36" y="29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2" name="Freeform 1774"/>
          <p:cNvSpPr>
            <a:spLocks/>
          </p:cNvSpPr>
          <p:nvPr/>
        </p:nvSpPr>
        <p:spPr bwMode="auto">
          <a:xfrm>
            <a:off x="4445000" y="4071938"/>
            <a:ext cx="147638" cy="150812"/>
          </a:xfrm>
          <a:custGeom>
            <a:avLst/>
            <a:gdLst>
              <a:gd name="T0" fmla="*/ 2147483646 w 281"/>
              <a:gd name="T1" fmla="*/ 2147483646 h 285"/>
              <a:gd name="T2" fmla="*/ 0 w 281"/>
              <a:gd name="T3" fmla="*/ 0 h 285"/>
              <a:gd name="T4" fmla="*/ 2147483646 w 281"/>
              <a:gd name="T5" fmla="*/ 2147483646 h 285"/>
              <a:gd name="T6" fmla="*/ 2147483646 w 281"/>
              <a:gd name="T7" fmla="*/ 2147483646 h 285"/>
              <a:gd name="T8" fmla="*/ 2147483646 w 281"/>
              <a:gd name="T9" fmla="*/ 2147483646 h 285"/>
              <a:gd name="T10" fmla="*/ 2147483646 w 281"/>
              <a:gd name="T11" fmla="*/ 2147483646 h 285"/>
              <a:gd name="T12" fmla="*/ 2147483646 w 281"/>
              <a:gd name="T13" fmla="*/ 2147483646 h 285"/>
              <a:gd name="T14" fmla="*/ 2147483646 w 281"/>
              <a:gd name="T15" fmla="*/ 2147483646 h 285"/>
              <a:gd name="T16" fmla="*/ 2147483646 w 281"/>
              <a:gd name="T17" fmla="*/ 2147483646 h 285"/>
              <a:gd name="T18" fmla="*/ 2147483646 w 281"/>
              <a:gd name="T19" fmla="*/ 2147483646 h 285"/>
              <a:gd name="T20" fmla="*/ 2147483646 w 281"/>
              <a:gd name="T21" fmla="*/ 2147483646 h 285"/>
              <a:gd name="T22" fmla="*/ 2147483646 w 281"/>
              <a:gd name="T23" fmla="*/ 2147483646 h 285"/>
              <a:gd name="T24" fmla="*/ 2147483646 w 281"/>
              <a:gd name="T25" fmla="*/ 2147483646 h 285"/>
              <a:gd name="T26" fmla="*/ 2147483646 w 281"/>
              <a:gd name="T27" fmla="*/ 2147483646 h 285"/>
              <a:gd name="T28" fmla="*/ 2147483646 w 281"/>
              <a:gd name="T29" fmla="*/ 2147483646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1" h="285">
                <a:moveTo>
                  <a:pt x="20" y="276"/>
                </a:moveTo>
                <a:lnTo>
                  <a:pt x="0" y="0"/>
                </a:lnTo>
                <a:lnTo>
                  <a:pt x="12" y="74"/>
                </a:lnTo>
                <a:lnTo>
                  <a:pt x="250" y="106"/>
                </a:lnTo>
                <a:lnTo>
                  <a:pt x="251" y="133"/>
                </a:lnTo>
                <a:lnTo>
                  <a:pt x="275" y="132"/>
                </a:lnTo>
                <a:lnTo>
                  <a:pt x="256" y="195"/>
                </a:lnTo>
                <a:lnTo>
                  <a:pt x="17" y="159"/>
                </a:lnTo>
                <a:lnTo>
                  <a:pt x="20" y="187"/>
                </a:lnTo>
                <a:lnTo>
                  <a:pt x="13" y="185"/>
                </a:lnTo>
                <a:lnTo>
                  <a:pt x="23" y="247"/>
                </a:lnTo>
                <a:lnTo>
                  <a:pt x="262" y="285"/>
                </a:lnTo>
                <a:lnTo>
                  <a:pt x="281" y="221"/>
                </a:lnTo>
                <a:lnTo>
                  <a:pt x="257" y="223"/>
                </a:lnTo>
                <a:lnTo>
                  <a:pt x="256" y="1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3" name="Line 1775"/>
          <p:cNvSpPr>
            <a:spLocks noChangeShapeType="1"/>
          </p:cNvSpPr>
          <p:nvPr/>
        </p:nvSpPr>
        <p:spPr bwMode="auto">
          <a:xfrm flipH="1" flipV="1">
            <a:off x="4451350" y="4170363"/>
            <a:ext cx="128588"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14" name="Freeform 1776"/>
          <p:cNvSpPr>
            <a:spLocks/>
          </p:cNvSpPr>
          <p:nvPr/>
        </p:nvSpPr>
        <p:spPr bwMode="auto">
          <a:xfrm>
            <a:off x="4448175" y="4125913"/>
            <a:ext cx="128588" cy="30162"/>
          </a:xfrm>
          <a:custGeom>
            <a:avLst/>
            <a:gdLst>
              <a:gd name="T0" fmla="*/ 2147483646 w 243"/>
              <a:gd name="T1" fmla="*/ 2147483646 h 59"/>
              <a:gd name="T2" fmla="*/ 0 w 243"/>
              <a:gd name="T3" fmla="*/ 0 h 59"/>
              <a:gd name="T4" fmla="*/ 2147483646 w 243"/>
              <a:gd name="T5" fmla="*/ 2147483646 h 59"/>
              <a:gd name="T6" fmla="*/ 0 60000 65536"/>
              <a:gd name="T7" fmla="*/ 0 60000 65536"/>
              <a:gd name="T8" fmla="*/ 0 60000 65536"/>
            </a:gdLst>
            <a:ahLst/>
            <a:cxnLst>
              <a:cxn ang="T6">
                <a:pos x="T0" y="T1"/>
              </a:cxn>
              <a:cxn ang="T7">
                <a:pos x="T2" y="T3"/>
              </a:cxn>
              <a:cxn ang="T8">
                <a:pos x="T4" y="T5"/>
              </a:cxn>
            </a:cxnLst>
            <a:rect l="0" t="0" r="r" b="b"/>
            <a:pathLst>
              <a:path w="243" h="59">
                <a:moveTo>
                  <a:pt x="9" y="59"/>
                </a:moveTo>
                <a:lnTo>
                  <a:pt x="0" y="0"/>
                </a:lnTo>
                <a:lnTo>
                  <a:pt x="243"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5" name="Freeform 1777"/>
          <p:cNvSpPr>
            <a:spLocks/>
          </p:cNvSpPr>
          <p:nvPr/>
        </p:nvSpPr>
        <p:spPr bwMode="auto">
          <a:xfrm>
            <a:off x="4576763" y="4090988"/>
            <a:ext cx="19050" cy="149225"/>
          </a:xfrm>
          <a:custGeom>
            <a:avLst/>
            <a:gdLst>
              <a:gd name="T0" fmla="*/ 0 w 37"/>
              <a:gd name="T1" fmla="*/ 2147483646 h 282"/>
              <a:gd name="T2" fmla="*/ 2147483646 w 37"/>
              <a:gd name="T3" fmla="*/ 0 h 282"/>
              <a:gd name="T4" fmla="*/ 2147483646 w 37"/>
              <a:gd name="T5" fmla="*/ 2147483646 h 282"/>
              <a:gd name="T6" fmla="*/ 2147483646 w 37"/>
              <a:gd name="T7" fmla="*/ 2147483646 h 282"/>
              <a:gd name="T8" fmla="*/ 2147483646 w 37"/>
              <a:gd name="T9" fmla="*/ 2147483646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82">
                <a:moveTo>
                  <a:pt x="0" y="70"/>
                </a:moveTo>
                <a:lnTo>
                  <a:pt x="20" y="0"/>
                </a:lnTo>
                <a:lnTo>
                  <a:pt x="37" y="279"/>
                </a:lnTo>
                <a:lnTo>
                  <a:pt x="14" y="282"/>
                </a:lnTo>
                <a:lnTo>
                  <a:pt x="12" y="24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6" name="Freeform 1778"/>
          <p:cNvSpPr>
            <a:spLocks/>
          </p:cNvSpPr>
          <p:nvPr/>
        </p:nvSpPr>
        <p:spPr bwMode="auto">
          <a:xfrm>
            <a:off x="4454525" y="4203700"/>
            <a:ext cx="130175" cy="36513"/>
          </a:xfrm>
          <a:custGeom>
            <a:avLst/>
            <a:gdLst>
              <a:gd name="T0" fmla="*/ 2147483646 w 244"/>
              <a:gd name="T1" fmla="*/ 2147483646 h 71"/>
              <a:gd name="T2" fmla="*/ 0 w 244"/>
              <a:gd name="T3" fmla="*/ 2147483646 h 71"/>
              <a:gd name="T4" fmla="*/ 2147483646 w 244"/>
              <a:gd name="T5" fmla="*/ 2147483646 h 71"/>
              <a:gd name="T6" fmla="*/ 2147483646 w 244"/>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71">
                <a:moveTo>
                  <a:pt x="244" y="71"/>
                </a:moveTo>
                <a:lnTo>
                  <a:pt x="0" y="29"/>
                </a:lnTo>
                <a:lnTo>
                  <a:pt x="6" y="31"/>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7" name="Line 1779"/>
          <p:cNvSpPr>
            <a:spLocks noChangeShapeType="1"/>
          </p:cNvSpPr>
          <p:nvPr/>
        </p:nvSpPr>
        <p:spPr bwMode="auto">
          <a:xfrm flipH="1">
            <a:off x="4381500" y="4205288"/>
            <a:ext cx="127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18" name="Freeform 1780"/>
          <p:cNvSpPr>
            <a:spLocks/>
          </p:cNvSpPr>
          <p:nvPr/>
        </p:nvSpPr>
        <p:spPr bwMode="auto">
          <a:xfrm>
            <a:off x="4265613" y="4086225"/>
            <a:ext cx="109537" cy="28575"/>
          </a:xfrm>
          <a:custGeom>
            <a:avLst/>
            <a:gdLst>
              <a:gd name="T0" fmla="*/ 2147483646 w 208"/>
              <a:gd name="T1" fmla="*/ 2147483646 h 54"/>
              <a:gd name="T2" fmla="*/ 0 w 208"/>
              <a:gd name="T3" fmla="*/ 2147483646 h 54"/>
              <a:gd name="T4" fmla="*/ 2147483646 w 208"/>
              <a:gd name="T5" fmla="*/ 2147483646 h 54"/>
              <a:gd name="T6" fmla="*/ 2147483646 w 208"/>
              <a:gd name="T7" fmla="*/ 0 h 54"/>
              <a:gd name="T8" fmla="*/ 2147483646 w 208"/>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54">
                <a:moveTo>
                  <a:pt x="208" y="54"/>
                </a:moveTo>
                <a:lnTo>
                  <a:pt x="0" y="25"/>
                </a:lnTo>
                <a:lnTo>
                  <a:pt x="6" y="25"/>
                </a:lnTo>
                <a:lnTo>
                  <a:pt x="4" y="0"/>
                </a:lnTo>
                <a:lnTo>
                  <a:pt x="206"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19" name="Line 1781"/>
          <p:cNvSpPr>
            <a:spLocks noChangeShapeType="1"/>
          </p:cNvSpPr>
          <p:nvPr/>
        </p:nvSpPr>
        <p:spPr bwMode="auto">
          <a:xfrm>
            <a:off x="4451350" y="411162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20" name="Line 1782"/>
          <p:cNvSpPr>
            <a:spLocks noChangeShapeType="1"/>
          </p:cNvSpPr>
          <p:nvPr/>
        </p:nvSpPr>
        <p:spPr bwMode="auto">
          <a:xfrm>
            <a:off x="4445000" y="4071938"/>
            <a:ext cx="14287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21" name="Freeform 1783"/>
          <p:cNvSpPr>
            <a:spLocks/>
          </p:cNvSpPr>
          <p:nvPr/>
        </p:nvSpPr>
        <p:spPr bwMode="auto">
          <a:xfrm>
            <a:off x="4606925" y="4087813"/>
            <a:ext cx="20638" cy="168275"/>
          </a:xfrm>
          <a:custGeom>
            <a:avLst/>
            <a:gdLst>
              <a:gd name="T0" fmla="*/ 0 w 39"/>
              <a:gd name="T1" fmla="*/ 0 h 316"/>
              <a:gd name="T2" fmla="*/ 2147483646 w 39"/>
              <a:gd name="T3" fmla="*/ 2147483646 h 316"/>
              <a:gd name="T4" fmla="*/ 2147483646 w 39"/>
              <a:gd name="T5" fmla="*/ 2147483646 h 316"/>
              <a:gd name="T6" fmla="*/ 2147483646 w 39"/>
              <a:gd name="T7" fmla="*/ 2147483646 h 316"/>
              <a:gd name="T8" fmla="*/ 2147483646 w 39"/>
              <a:gd name="T9" fmla="*/ 2147483646 h 316"/>
              <a:gd name="T10" fmla="*/ 2147483646 w 39"/>
              <a:gd name="T11" fmla="*/ 2147483646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316">
                <a:moveTo>
                  <a:pt x="0" y="0"/>
                </a:moveTo>
                <a:lnTo>
                  <a:pt x="20" y="313"/>
                </a:lnTo>
                <a:lnTo>
                  <a:pt x="32" y="315"/>
                </a:lnTo>
                <a:lnTo>
                  <a:pt x="11" y="1"/>
                </a:lnTo>
                <a:lnTo>
                  <a:pt x="18" y="2"/>
                </a:lnTo>
                <a:lnTo>
                  <a:pt x="39" y="3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2" name="Freeform 1784"/>
          <p:cNvSpPr>
            <a:spLocks/>
          </p:cNvSpPr>
          <p:nvPr/>
        </p:nvSpPr>
        <p:spPr bwMode="auto">
          <a:xfrm>
            <a:off x="4643438" y="4106863"/>
            <a:ext cx="207962" cy="185737"/>
          </a:xfrm>
          <a:custGeom>
            <a:avLst/>
            <a:gdLst>
              <a:gd name="T0" fmla="*/ 0 w 393"/>
              <a:gd name="T1" fmla="*/ 2147483646 h 350"/>
              <a:gd name="T2" fmla="*/ 2147483646 w 393"/>
              <a:gd name="T3" fmla="*/ 2147483646 h 350"/>
              <a:gd name="T4" fmla="*/ 2147483646 w 393"/>
              <a:gd name="T5" fmla="*/ 0 h 350"/>
              <a:gd name="T6" fmla="*/ 0 60000 65536"/>
              <a:gd name="T7" fmla="*/ 0 60000 65536"/>
              <a:gd name="T8" fmla="*/ 0 60000 65536"/>
            </a:gdLst>
            <a:ahLst/>
            <a:cxnLst>
              <a:cxn ang="T6">
                <a:pos x="T0" y="T1"/>
              </a:cxn>
              <a:cxn ang="T7">
                <a:pos x="T2" y="T3"/>
              </a:cxn>
              <a:cxn ang="T8">
                <a:pos x="T4" y="T5"/>
              </a:cxn>
            </a:cxnLst>
            <a:rect l="0" t="0" r="r" b="b"/>
            <a:pathLst>
              <a:path w="393" h="350">
                <a:moveTo>
                  <a:pt x="0" y="286"/>
                </a:moveTo>
                <a:lnTo>
                  <a:pt x="393" y="350"/>
                </a:lnTo>
                <a:lnTo>
                  <a:pt x="37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3" name="Freeform 1785"/>
          <p:cNvSpPr>
            <a:spLocks/>
          </p:cNvSpPr>
          <p:nvPr/>
        </p:nvSpPr>
        <p:spPr bwMode="auto">
          <a:xfrm>
            <a:off x="4846638" y="4103688"/>
            <a:ext cx="11112" cy="188912"/>
          </a:xfrm>
          <a:custGeom>
            <a:avLst/>
            <a:gdLst>
              <a:gd name="T0" fmla="*/ 0 w 23"/>
              <a:gd name="T1" fmla="*/ 0 h 356"/>
              <a:gd name="T2" fmla="*/ 2147483646 w 23"/>
              <a:gd name="T3" fmla="*/ 2147483646 h 356"/>
              <a:gd name="T4" fmla="*/ 2147483646 w 23"/>
              <a:gd name="T5" fmla="*/ 2147483646 h 356"/>
              <a:gd name="T6" fmla="*/ 0 60000 65536"/>
              <a:gd name="T7" fmla="*/ 0 60000 65536"/>
              <a:gd name="T8" fmla="*/ 0 60000 65536"/>
            </a:gdLst>
            <a:ahLst/>
            <a:cxnLst>
              <a:cxn ang="T6">
                <a:pos x="T0" y="T1"/>
              </a:cxn>
              <a:cxn ang="T7">
                <a:pos x="T2" y="T3"/>
              </a:cxn>
              <a:cxn ang="T8">
                <a:pos x="T4" y="T5"/>
              </a:cxn>
            </a:cxnLst>
            <a:rect l="0" t="0" r="r" b="b"/>
            <a:pathLst>
              <a:path w="23" h="356">
                <a:moveTo>
                  <a:pt x="0" y="0"/>
                </a:moveTo>
                <a:lnTo>
                  <a:pt x="23" y="351"/>
                </a:lnTo>
                <a:lnTo>
                  <a:pt x="10" y="3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4" name="Freeform 1786"/>
          <p:cNvSpPr>
            <a:spLocks/>
          </p:cNvSpPr>
          <p:nvPr/>
        </p:nvSpPr>
        <p:spPr bwMode="auto">
          <a:xfrm>
            <a:off x="4864100" y="4033838"/>
            <a:ext cx="100013" cy="261937"/>
          </a:xfrm>
          <a:custGeom>
            <a:avLst/>
            <a:gdLst>
              <a:gd name="T0" fmla="*/ 0 w 188"/>
              <a:gd name="T1" fmla="*/ 2147483646 h 494"/>
              <a:gd name="T2" fmla="*/ 2147483646 w 188"/>
              <a:gd name="T3" fmla="*/ 2147483646 h 494"/>
              <a:gd name="T4" fmla="*/ 2147483646 w 188"/>
              <a:gd name="T5" fmla="*/ 0 h 494"/>
              <a:gd name="T6" fmla="*/ 0 60000 65536"/>
              <a:gd name="T7" fmla="*/ 0 60000 65536"/>
              <a:gd name="T8" fmla="*/ 0 60000 65536"/>
            </a:gdLst>
            <a:ahLst/>
            <a:cxnLst>
              <a:cxn ang="T6">
                <a:pos x="T0" y="T1"/>
              </a:cxn>
              <a:cxn ang="T7">
                <a:pos x="T2" y="T3"/>
              </a:cxn>
              <a:cxn ang="T8">
                <a:pos x="T4" y="T5"/>
              </a:cxn>
            </a:cxnLst>
            <a:rect l="0" t="0" r="r" b="b"/>
            <a:pathLst>
              <a:path w="188" h="494">
                <a:moveTo>
                  <a:pt x="0" y="494"/>
                </a:moveTo>
                <a:lnTo>
                  <a:pt x="188" y="392"/>
                </a:lnTo>
                <a:lnTo>
                  <a:pt x="18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5" name="Freeform 1787"/>
          <p:cNvSpPr>
            <a:spLocks/>
          </p:cNvSpPr>
          <p:nvPr/>
        </p:nvSpPr>
        <p:spPr bwMode="auto">
          <a:xfrm>
            <a:off x="4497388" y="3835400"/>
            <a:ext cx="342900" cy="230188"/>
          </a:xfrm>
          <a:custGeom>
            <a:avLst/>
            <a:gdLst>
              <a:gd name="T0" fmla="*/ 2147483646 w 648"/>
              <a:gd name="T1" fmla="*/ 2147483646 h 435"/>
              <a:gd name="T2" fmla="*/ 2147483646 w 648"/>
              <a:gd name="T3" fmla="*/ 2147483646 h 435"/>
              <a:gd name="T4" fmla="*/ 2147483646 w 648"/>
              <a:gd name="T5" fmla="*/ 2147483646 h 435"/>
              <a:gd name="T6" fmla="*/ 2147483646 w 648"/>
              <a:gd name="T7" fmla="*/ 2147483646 h 435"/>
              <a:gd name="T8" fmla="*/ 2147483646 w 648"/>
              <a:gd name="T9" fmla="*/ 0 h 435"/>
              <a:gd name="T10" fmla="*/ 2147483646 w 648"/>
              <a:gd name="T11" fmla="*/ 2147483646 h 435"/>
              <a:gd name="T12" fmla="*/ 2147483646 w 648"/>
              <a:gd name="T13" fmla="*/ 2147483646 h 435"/>
              <a:gd name="T14" fmla="*/ 2147483646 w 648"/>
              <a:gd name="T15" fmla="*/ 2147483646 h 435"/>
              <a:gd name="T16" fmla="*/ 2147483646 w 648"/>
              <a:gd name="T17" fmla="*/ 2147483646 h 435"/>
              <a:gd name="T18" fmla="*/ 2147483646 w 648"/>
              <a:gd name="T19" fmla="*/ 2147483646 h 435"/>
              <a:gd name="T20" fmla="*/ 0 w 648"/>
              <a:gd name="T21" fmla="*/ 2147483646 h 435"/>
              <a:gd name="T22" fmla="*/ 2147483646 w 648"/>
              <a:gd name="T23" fmla="*/ 2147483646 h 435"/>
              <a:gd name="T24" fmla="*/ 2147483646 w 648"/>
              <a:gd name="T25" fmla="*/ 2147483646 h 435"/>
              <a:gd name="T26" fmla="*/ 2147483646 w 648"/>
              <a:gd name="T27" fmla="*/ 2147483646 h 4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8" h="435">
                <a:moveTo>
                  <a:pt x="648" y="351"/>
                </a:moveTo>
                <a:lnTo>
                  <a:pt x="236" y="311"/>
                </a:lnTo>
                <a:lnTo>
                  <a:pt x="230" y="308"/>
                </a:lnTo>
                <a:lnTo>
                  <a:pt x="218" y="308"/>
                </a:lnTo>
                <a:lnTo>
                  <a:pt x="246" y="0"/>
                </a:lnTo>
                <a:lnTo>
                  <a:pt x="258" y="3"/>
                </a:lnTo>
                <a:lnTo>
                  <a:pt x="229" y="326"/>
                </a:lnTo>
                <a:lnTo>
                  <a:pt x="236" y="320"/>
                </a:lnTo>
                <a:lnTo>
                  <a:pt x="77" y="435"/>
                </a:lnTo>
                <a:lnTo>
                  <a:pt x="69" y="435"/>
                </a:lnTo>
                <a:lnTo>
                  <a:pt x="0" y="428"/>
                </a:lnTo>
                <a:lnTo>
                  <a:pt x="78" y="370"/>
                </a:lnTo>
                <a:lnTo>
                  <a:pt x="151" y="376"/>
                </a:lnTo>
                <a:lnTo>
                  <a:pt x="69" y="4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6" name="Freeform 1788"/>
          <p:cNvSpPr>
            <a:spLocks/>
          </p:cNvSpPr>
          <p:nvPr/>
        </p:nvSpPr>
        <p:spPr bwMode="auto">
          <a:xfrm>
            <a:off x="4522788" y="4038600"/>
            <a:ext cx="39687" cy="19050"/>
          </a:xfrm>
          <a:custGeom>
            <a:avLst/>
            <a:gdLst>
              <a:gd name="T0" fmla="*/ 2147483646 w 75"/>
              <a:gd name="T1" fmla="*/ 2147483646 h 34"/>
              <a:gd name="T2" fmla="*/ 2147483646 w 75"/>
              <a:gd name="T3" fmla="*/ 2147483646 h 34"/>
              <a:gd name="T4" fmla="*/ 2147483646 w 75"/>
              <a:gd name="T5" fmla="*/ 0 h 34"/>
              <a:gd name="T6" fmla="*/ 0 w 75"/>
              <a:gd name="T7" fmla="*/ 2147483646 h 34"/>
              <a:gd name="T8" fmla="*/ 2147483646 w 75"/>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4">
                <a:moveTo>
                  <a:pt x="34" y="34"/>
                </a:moveTo>
                <a:lnTo>
                  <a:pt x="75" y="4"/>
                </a:lnTo>
                <a:lnTo>
                  <a:pt x="42" y="0"/>
                </a:lnTo>
                <a:lnTo>
                  <a:pt x="0" y="31"/>
                </a:lnTo>
                <a:lnTo>
                  <a:pt x="34"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7" name="Freeform 1789"/>
          <p:cNvSpPr>
            <a:spLocks/>
          </p:cNvSpPr>
          <p:nvPr/>
        </p:nvSpPr>
        <p:spPr bwMode="auto">
          <a:xfrm>
            <a:off x="4432300" y="4008438"/>
            <a:ext cx="120650" cy="28575"/>
          </a:xfrm>
          <a:custGeom>
            <a:avLst/>
            <a:gdLst>
              <a:gd name="T0" fmla="*/ 2147483646 w 228"/>
              <a:gd name="T1" fmla="*/ 2147483646 h 53"/>
              <a:gd name="T2" fmla="*/ 0 w 228"/>
              <a:gd name="T3" fmla="*/ 2147483646 h 53"/>
              <a:gd name="T4" fmla="*/ 2147483646 w 228"/>
              <a:gd name="T5" fmla="*/ 0 h 53"/>
              <a:gd name="T6" fmla="*/ 2147483646 w 228"/>
              <a:gd name="T7" fmla="*/ 2147483646 h 53"/>
              <a:gd name="T8" fmla="*/ 2147483646 w 228"/>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3">
                <a:moveTo>
                  <a:pt x="184" y="53"/>
                </a:moveTo>
                <a:lnTo>
                  <a:pt x="0" y="33"/>
                </a:lnTo>
                <a:lnTo>
                  <a:pt x="44" y="0"/>
                </a:lnTo>
                <a:lnTo>
                  <a:pt x="228" y="21"/>
                </a:lnTo>
                <a:lnTo>
                  <a:pt x="184" y="5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28" name="Line 1790"/>
          <p:cNvSpPr>
            <a:spLocks noChangeShapeType="1"/>
          </p:cNvSpPr>
          <p:nvPr/>
        </p:nvSpPr>
        <p:spPr bwMode="auto">
          <a:xfrm>
            <a:off x="4581525" y="4037013"/>
            <a:ext cx="396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29" name="Line 1791"/>
          <p:cNvSpPr>
            <a:spLocks noChangeShapeType="1"/>
          </p:cNvSpPr>
          <p:nvPr/>
        </p:nvSpPr>
        <p:spPr bwMode="auto">
          <a:xfrm flipV="1">
            <a:off x="4616450" y="4010025"/>
            <a:ext cx="46038"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30" name="Freeform 1792"/>
          <p:cNvSpPr>
            <a:spLocks/>
          </p:cNvSpPr>
          <p:nvPr/>
        </p:nvSpPr>
        <p:spPr bwMode="auto">
          <a:xfrm>
            <a:off x="4662488" y="3984625"/>
            <a:ext cx="141287" cy="12700"/>
          </a:xfrm>
          <a:custGeom>
            <a:avLst/>
            <a:gdLst>
              <a:gd name="T0" fmla="*/ 0 w 267"/>
              <a:gd name="T1" fmla="*/ 0 h 24"/>
              <a:gd name="T2" fmla="*/ 2147483646 w 267"/>
              <a:gd name="T3" fmla="*/ 0 h 24"/>
              <a:gd name="T4" fmla="*/ 2147483646 w 267"/>
              <a:gd name="T5" fmla="*/ 2147483646 h 24"/>
              <a:gd name="T6" fmla="*/ 2147483646 w 267"/>
              <a:gd name="T7" fmla="*/ 2147483646 h 24"/>
              <a:gd name="T8" fmla="*/ 0 w 267"/>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24">
                <a:moveTo>
                  <a:pt x="0" y="0"/>
                </a:moveTo>
                <a:lnTo>
                  <a:pt x="12" y="0"/>
                </a:lnTo>
                <a:lnTo>
                  <a:pt x="267" y="24"/>
                </a:lnTo>
                <a:lnTo>
                  <a:pt x="260" y="24"/>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1" name="Freeform 1793"/>
          <p:cNvSpPr>
            <a:spLocks/>
          </p:cNvSpPr>
          <p:nvPr/>
        </p:nvSpPr>
        <p:spPr bwMode="auto">
          <a:xfrm>
            <a:off x="4654550" y="3867150"/>
            <a:ext cx="14288" cy="106363"/>
          </a:xfrm>
          <a:custGeom>
            <a:avLst/>
            <a:gdLst>
              <a:gd name="T0" fmla="*/ 2147483646 w 29"/>
              <a:gd name="T1" fmla="*/ 2147483646 h 199"/>
              <a:gd name="T2" fmla="*/ 2147483646 w 29"/>
              <a:gd name="T3" fmla="*/ 2147483646 h 199"/>
              <a:gd name="T4" fmla="*/ 2147483646 w 29"/>
              <a:gd name="T5" fmla="*/ 0 h 199"/>
              <a:gd name="T6" fmla="*/ 0 w 29"/>
              <a:gd name="T7" fmla="*/ 2147483646 h 199"/>
              <a:gd name="T8" fmla="*/ 2147483646 w 29"/>
              <a:gd name="T9" fmla="*/ 214748364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99">
                <a:moveTo>
                  <a:pt x="9" y="199"/>
                </a:moveTo>
                <a:lnTo>
                  <a:pt x="29" y="1"/>
                </a:lnTo>
                <a:lnTo>
                  <a:pt x="17" y="0"/>
                </a:lnTo>
                <a:lnTo>
                  <a:pt x="0" y="199"/>
                </a:lnTo>
                <a:lnTo>
                  <a:pt x="9" y="19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2" name="Freeform 1794"/>
          <p:cNvSpPr>
            <a:spLocks/>
          </p:cNvSpPr>
          <p:nvPr/>
        </p:nvSpPr>
        <p:spPr bwMode="auto">
          <a:xfrm>
            <a:off x="4578350" y="3836988"/>
            <a:ext cx="285750" cy="212725"/>
          </a:xfrm>
          <a:custGeom>
            <a:avLst/>
            <a:gdLst>
              <a:gd name="T0" fmla="*/ 2147483646 w 542"/>
              <a:gd name="T1" fmla="*/ 2147483646 h 401"/>
              <a:gd name="T2" fmla="*/ 2147483646 w 542"/>
              <a:gd name="T3" fmla="*/ 2147483646 h 401"/>
              <a:gd name="T4" fmla="*/ 2147483646 w 542"/>
              <a:gd name="T5" fmla="*/ 2147483646 h 401"/>
              <a:gd name="T6" fmla="*/ 0 w 542"/>
              <a:gd name="T7" fmla="*/ 2147483646 h 401"/>
              <a:gd name="T8" fmla="*/ 2147483646 w 542"/>
              <a:gd name="T9" fmla="*/ 2147483646 h 401"/>
              <a:gd name="T10" fmla="*/ 2147483646 w 542"/>
              <a:gd name="T11" fmla="*/ 2147483646 h 401"/>
              <a:gd name="T12" fmla="*/ 2147483646 w 542"/>
              <a:gd name="T13" fmla="*/ 0 h 401"/>
              <a:gd name="T14" fmla="*/ 2147483646 w 542"/>
              <a:gd name="T15" fmla="*/ 2147483646 h 401"/>
              <a:gd name="T16" fmla="*/ 2147483646 w 542"/>
              <a:gd name="T17" fmla="*/ 2147483646 h 401"/>
              <a:gd name="T18" fmla="*/ 2147483646 w 542"/>
              <a:gd name="T19" fmla="*/ 2147483646 h 401"/>
              <a:gd name="T20" fmla="*/ 2147483646 w 542"/>
              <a:gd name="T21" fmla="*/ 2147483646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2" h="401">
                <a:moveTo>
                  <a:pt x="91" y="322"/>
                </a:moveTo>
                <a:lnTo>
                  <a:pt x="230" y="336"/>
                </a:lnTo>
                <a:lnTo>
                  <a:pt x="138" y="401"/>
                </a:lnTo>
                <a:lnTo>
                  <a:pt x="0" y="387"/>
                </a:lnTo>
                <a:lnTo>
                  <a:pt x="91" y="322"/>
                </a:lnTo>
                <a:lnTo>
                  <a:pt x="85" y="317"/>
                </a:lnTo>
                <a:lnTo>
                  <a:pt x="114" y="0"/>
                </a:lnTo>
                <a:lnTo>
                  <a:pt x="530" y="21"/>
                </a:lnTo>
                <a:lnTo>
                  <a:pt x="497" y="348"/>
                </a:lnTo>
                <a:lnTo>
                  <a:pt x="509" y="347"/>
                </a:lnTo>
                <a:lnTo>
                  <a:pt x="542"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3" name="Freeform 1795"/>
          <p:cNvSpPr>
            <a:spLocks/>
          </p:cNvSpPr>
          <p:nvPr/>
        </p:nvSpPr>
        <p:spPr bwMode="auto">
          <a:xfrm>
            <a:off x="4065588" y="3843338"/>
            <a:ext cx="804862" cy="452437"/>
          </a:xfrm>
          <a:custGeom>
            <a:avLst/>
            <a:gdLst>
              <a:gd name="T0" fmla="*/ 2147483646 w 1522"/>
              <a:gd name="T1" fmla="*/ 0 h 854"/>
              <a:gd name="T2" fmla="*/ 2147483646 w 1522"/>
              <a:gd name="T3" fmla="*/ 2147483646 h 854"/>
              <a:gd name="T4" fmla="*/ 2147483646 w 1522"/>
              <a:gd name="T5" fmla="*/ 2147483646 h 854"/>
              <a:gd name="T6" fmla="*/ 2147483646 w 1522"/>
              <a:gd name="T7" fmla="*/ 2147483646 h 854"/>
              <a:gd name="T8" fmla="*/ 2147483646 w 1522"/>
              <a:gd name="T9" fmla="*/ 2147483646 h 854"/>
              <a:gd name="T10" fmla="*/ 2147483646 w 1522"/>
              <a:gd name="T11" fmla="*/ 2147483646 h 854"/>
              <a:gd name="T12" fmla="*/ 2147483646 w 1522"/>
              <a:gd name="T13" fmla="*/ 2147483646 h 854"/>
              <a:gd name="T14" fmla="*/ 2147483646 w 1522"/>
              <a:gd name="T15" fmla="*/ 2147483646 h 854"/>
              <a:gd name="T16" fmla="*/ 2147483646 w 1522"/>
              <a:gd name="T17" fmla="*/ 2147483646 h 854"/>
              <a:gd name="T18" fmla="*/ 2147483646 w 1522"/>
              <a:gd name="T19" fmla="*/ 2147483646 h 854"/>
              <a:gd name="T20" fmla="*/ 2147483646 w 1522"/>
              <a:gd name="T21" fmla="*/ 2147483646 h 854"/>
              <a:gd name="T22" fmla="*/ 2147483646 w 1522"/>
              <a:gd name="T23" fmla="*/ 2147483646 h 854"/>
              <a:gd name="T24" fmla="*/ 2147483646 w 1522"/>
              <a:gd name="T25" fmla="*/ 2147483646 h 854"/>
              <a:gd name="T26" fmla="*/ 0 w 1522"/>
              <a:gd name="T27" fmla="*/ 2147483646 h 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854">
                <a:moveTo>
                  <a:pt x="1522" y="0"/>
                </a:moveTo>
                <a:lnTo>
                  <a:pt x="1486" y="347"/>
                </a:lnTo>
                <a:lnTo>
                  <a:pt x="1312" y="473"/>
                </a:lnTo>
                <a:lnTo>
                  <a:pt x="1321" y="471"/>
                </a:lnTo>
                <a:lnTo>
                  <a:pt x="1321" y="490"/>
                </a:lnTo>
                <a:lnTo>
                  <a:pt x="1302" y="489"/>
                </a:lnTo>
                <a:lnTo>
                  <a:pt x="1302" y="498"/>
                </a:lnTo>
                <a:lnTo>
                  <a:pt x="1302" y="500"/>
                </a:lnTo>
                <a:lnTo>
                  <a:pt x="1302" y="501"/>
                </a:lnTo>
                <a:lnTo>
                  <a:pt x="1384" y="463"/>
                </a:lnTo>
                <a:lnTo>
                  <a:pt x="1486" y="467"/>
                </a:lnTo>
                <a:lnTo>
                  <a:pt x="1511" y="854"/>
                </a:lnTo>
                <a:lnTo>
                  <a:pt x="18" y="601"/>
                </a:lnTo>
                <a:lnTo>
                  <a:pt x="0" y="3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4" name="Line 1796"/>
          <p:cNvSpPr>
            <a:spLocks noChangeShapeType="1"/>
          </p:cNvSpPr>
          <p:nvPr/>
        </p:nvSpPr>
        <p:spPr bwMode="auto">
          <a:xfrm>
            <a:off x="4097338" y="4144963"/>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35" name="Line 1797"/>
          <p:cNvSpPr>
            <a:spLocks noChangeShapeType="1"/>
          </p:cNvSpPr>
          <p:nvPr/>
        </p:nvSpPr>
        <p:spPr bwMode="auto">
          <a:xfrm flipH="1" flipV="1">
            <a:off x="4265613" y="4095750"/>
            <a:ext cx="4762" cy="333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36" name="Line 1798"/>
          <p:cNvSpPr>
            <a:spLocks noChangeShapeType="1"/>
          </p:cNvSpPr>
          <p:nvPr/>
        </p:nvSpPr>
        <p:spPr bwMode="auto">
          <a:xfrm flipH="1" flipV="1">
            <a:off x="4260850" y="4049713"/>
            <a:ext cx="6350" cy="36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37" name="Freeform 1799"/>
          <p:cNvSpPr>
            <a:spLocks/>
          </p:cNvSpPr>
          <p:nvPr/>
        </p:nvSpPr>
        <p:spPr bwMode="auto">
          <a:xfrm>
            <a:off x="4302125" y="4006850"/>
            <a:ext cx="65088" cy="28575"/>
          </a:xfrm>
          <a:custGeom>
            <a:avLst/>
            <a:gdLst>
              <a:gd name="T0" fmla="*/ 0 w 123"/>
              <a:gd name="T1" fmla="*/ 2147483646 h 53"/>
              <a:gd name="T2" fmla="*/ 2147483646 w 123"/>
              <a:gd name="T3" fmla="*/ 2147483646 h 53"/>
              <a:gd name="T4" fmla="*/ 2147483646 w 123"/>
              <a:gd name="T5" fmla="*/ 2147483646 h 53"/>
              <a:gd name="T6" fmla="*/ 2147483646 w 123"/>
              <a:gd name="T7" fmla="*/ 0 h 53"/>
              <a:gd name="T8" fmla="*/ 0 w 123"/>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53">
                <a:moveTo>
                  <a:pt x="0" y="47"/>
                </a:moveTo>
                <a:lnTo>
                  <a:pt x="57" y="53"/>
                </a:lnTo>
                <a:lnTo>
                  <a:pt x="123" y="6"/>
                </a:lnTo>
                <a:lnTo>
                  <a:pt x="66" y="0"/>
                </a:lnTo>
                <a:lnTo>
                  <a:pt x="0" y="4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8" name="Freeform 1800"/>
          <p:cNvSpPr>
            <a:spLocks/>
          </p:cNvSpPr>
          <p:nvPr/>
        </p:nvSpPr>
        <p:spPr bwMode="auto">
          <a:xfrm>
            <a:off x="4322763" y="4014788"/>
            <a:ext cx="31750" cy="12700"/>
          </a:xfrm>
          <a:custGeom>
            <a:avLst/>
            <a:gdLst>
              <a:gd name="T0" fmla="*/ 0 w 59"/>
              <a:gd name="T1" fmla="*/ 2147483646 h 26"/>
              <a:gd name="T2" fmla="*/ 2147483646 w 59"/>
              <a:gd name="T3" fmla="*/ 2147483646 h 26"/>
              <a:gd name="T4" fmla="*/ 2147483646 w 59"/>
              <a:gd name="T5" fmla="*/ 2147483646 h 26"/>
              <a:gd name="T6" fmla="*/ 2147483646 w 59"/>
              <a:gd name="T7" fmla="*/ 0 h 26"/>
              <a:gd name="T8" fmla="*/ 0 w 59"/>
              <a:gd name="T9" fmla="*/ 214748364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6">
                <a:moveTo>
                  <a:pt x="0" y="24"/>
                </a:moveTo>
                <a:lnTo>
                  <a:pt x="27" y="26"/>
                </a:lnTo>
                <a:lnTo>
                  <a:pt x="59" y="2"/>
                </a:lnTo>
                <a:lnTo>
                  <a:pt x="35" y="0"/>
                </a:lnTo>
                <a:lnTo>
                  <a:pt x="0" y="2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39" name="Line 1801"/>
          <p:cNvSpPr>
            <a:spLocks noChangeShapeType="1"/>
          </p:cNvSpPr>
          <p:nvPr/>
        </p:nvSpPr>
        <p:spPr bwMode="auto">
          <a:xfrm flipV="1">
            <a:off x="4332288" y="3981450"/>
            <a:ext cx="84137" cy="619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40" name="Freeform 1802"/>
          <p:cNvSpPr>
            <a:spLocks/>
          </p:cNvSpPr>
          <p:nvPr/>
        </p:nvSpPr>
        <p:spPr bwMode="auto">
          <a:xfrm>
            <a:off x="4416425" y="3824288"/>
            <a:ext cx="14288" cy="157162"/>
          </a:xfrm>
          <a:custGeom>
            <a:avLst/>
            <a:gdLst>
              <a:gd name="T0" fmla="*/ 0 w 26"/>
              <a:gd name="T1" fmla="*/ 2147483646 h 296"/>
              <a:gd name="T2" fmla="*/ 2147483646 w 26"/>
              <a:gd name="T3" fmla="*/ 0 h 296"/>
              <a:gd name="T4" fmla="*/ 2147483646 w 26"/>
              <a:gd name="T5" fmla="*/ 0 h 296"/>
              <a:gd name="T6" fmla="*/ 0 60000 65536"/>
              <a:gd name="T7" fmla="*/ 0 60000 65536"/>
              <a:gd name="T8" fmla="*/ 0 60000 65536"/>
            </a:gdLst>
            <a:ahLst/>
            <a:cxnLst>
              <a:cxn ang="T6">
                <a:pos x="T0" y="T1"/>
              </a:cxn>
              <a:cxn ang="T7">
                <a:pos x="T2" y="T3"/>
              </a:cxn>
              <a:cxn ang="T8">
                <a:pos x="T4" y="T5"/>
              </a:cxn>
            </a:cxnLst>
            <a:rect l="0" t="0" r="r" b="b"/>
            <a:pathLst>
              <a:path w="26" h="296">
                <a:moveTo>
                  <a:pt x="0" y="296"/>
                </a:moveTo>
                <a:lnTo>
                  <a:pt x="26" y="0"/>
                </a:lnTo>
                <a:lnTo>
                  <a:pt x="1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1" name="Freeform 1803"/>
          <p:cNvSpPr>
            <a:spLocks/>
          </p:cNvSpPr>
          <p:nvPr/>
        </p:nvSpPr>
        <p:spPr bwMode="auto">
          <a:xfrm>
            <a:off x="4421188" y="3824288"/>
            <a:ext cx="192087" cy="174625"/>
          </a:xfrm>
          <a:custGeom>
            <a:avLst/>
            <a:gdLst>
              <a:gd name="T0" fmla="*/ 2147483646 w 364"/>
              <a:gd name="T1" fmla="*/ 0 h 328"/>
              <a:gd name="T2" fmla="*/ 0 w 364"/>
              <a:gd name="T3" fmla="*/ 2147483646 h 328"/>
              <a:gd name="T4" fmla="*/ 2147483646 w 364"/>
              <a:gd name="T5" fmla="*/ 2147483646 h 328"/>
              <a:gd name="T6" fmla="*/ 0 60000 65536"/>
              <a:gd name="T7" fmla="*/ 0 60000 65536"/>
              <a:gd name="T8" fmla="*/ 0 60000 65536"/>
            </a:gdLst>
            <a:ahLst/>
            <a:cxnLst>
              <a:cxn ang="T6">
                <a:pos x="T0" y="T1"/>
              </a:cxn>
              <a:cxn ang="T7">
                <a:pos x="T2" y="T3"/>
              </a:cxn>
              <a:cxn ang="T8">
                <a:pos x="T4" y="T5"/>
              </a:cxn>
            </a:cxnLst>
            <a:rect l="0" t="0" r="r" b="b"/>
            <a:pathLst>
              <a:path w="364" h="328">
                <a:moveTo>
                  <a:pt x="23" y="0"/>
                </a:moveTo>
                <a:lnTo>
                  <a:pt x="0" y="292"/>
                </a:lnTo>
                <a:lnTo>
                  <a:pt x="364" y="3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2" name="Freeform 1804"/>
          <p:cNvSpPr>
            <a:spLocks/>
          </p:cNvSpPr>
          <p:nvPr/>
        </p:nvSpPr>
        <p:spPr bwMode="auto">
          <a:xfrm>
            <a:off x="4456113" y="3965575"/>
            <a:ext cx="125412" cy="11113"/>
          </a:xfrm>
          <a:custGeom>
            <a:avLst/>
            <a:gdLst>
              <a:gd name="T0" fmla="*/ 2147483646 w 235"/>
              <a:gd name="T1" fmla="*/ 2147483646 h 21"/>
              <a:gd name="T2" fmla="*/ 2147483646 w 235"/>
              <a:gd name="T3" fmla="*/ 0 h 21"/>
              <a:gd name="T4" fmla="*/ 0 w 235"/>
              <a:gd name="T5" fmla="*/ 0 h 21"/>
              <a:gd name="T6" fmla="*/ 2147483646 w 235"/>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 h="21">
                <a:moveTo>
                  <a:pt x="235" y="21"/>
                </a:moveTo>
                <a:lnTo>
                  <a:pt x="8" y="0"/>
                </a:lnTo>
                <a:lnTo>
                  <a:pt x="0" y="0"/>
                </a:lnTo>
                <a:lnTo>
                  <a:pt x="229"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3" name="Line 1805"/>
          <p:cNvSpPr>
            <a:spLocks noChangeShapeType="1"/>
          </p:cNvSpPr>
          <p:nvPr/>
        </p:nvSpPr>
        <p:spPr bwMode="auto">
          <a:xfrm>
            <a:off x="4578350" y="39766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44" name="Line 1806"/>
          <p:cNvSpPr>
            <a:spLocks noChangeShapeType="1"/>
          </p:cNvSpPr>
          <p:nvPr/>
        </p:nvSpPr>
        <p:spPr bwMode="auto">
          <a:xfrm flipV="1">
            <a:off x="4589463" y="3862388"/>
            <a:ext cx="9525" cy="104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45" name="Freeform 1807"/>
          <p:cNvSpPr>
            <a:spLocks/>
          </p:cNvSpPr>
          <p:nvPr/>
        </p:nvSpPr>
        <p:spPr bwMode="auto">
          <a:xfrm>
            <a:off x="4467225" y="3844925"/>
            <a:ext cx="123825" cy="7938"/>
          </a:xfrm>
          <a:custGeom>
            <a:avLst/>
            <a:gdLst>
              <a:gd name="T0" fmla="*/ 2147483646 w 234"/>
              <a:gd name="T1" fmla="*/ 2147483646 h 15"/>
              <a:gd name="T2" fmla="*/ 2147483646 w 234"/>
              <a:gd name="T3" fmla="*/ 0 h 15"/>
              <a:gd name="T4" fmla="*/ 0 w 234"/>
              <a:gd name="T5" fmla="*/ 0 h 15"/>
              <a:gd name="T6" fmla="*/ 2147483646 w 234"/>
              <a:gd name="T7" fmla="*/ 214748364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15">
                <a:moveTo>
                  <a:pt x="234" y="15"/>
                </a:moveTo>
                <a:lnTo>
                  <a:pt x="11" y="0"/>
                </a:lnTo>
                <a:lnTo>
                  <a:pt x="0" y="0"/>
                </a:lnTo>
                <a:lnTo>
                  <a:pt x="233"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6" name="Freeform 1808"/>
          <p:cNvSpPr>
            <a:spLocks/>
          </p:cNvSpPr>
          <p:nvPr/>
        </p:nvSpPr>
        <p:spPr bwMode="auto">
          <a:xfrm>
            <a:off x="4432300" y="3819525"/>
            <a:ext cx="195263" cy="15875"/>
          </a:xfrm>
          <a:custGeom>
            <a:avLst/>
            <a:gdLst>
              <a:gd name="T0" fmla="*/ 2147483646 w 369"/>
              <a:gd name="T1" fmla="*/ 2147483646 h 29"/>
              <a:gd name="T2" fmla="*/ 0 w 369"/>
              <a:gd name="T3" fmla="*/ 2147483646 h 29"/>
              <a:gd name="T4" fmla="*/ 2147483646 w 369"/>
              <a:gd name="T5" fmla="*/ 2147483646 h 29"/>
              <a:gd name="T6" fmla="*/ 2147483646 w 369"/>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29">
                <a:moveTo>
                  <a:pt x="369" y="29"/>
                </a:moveTo>
                <a:lnTo>
                  <a:pt x="0" y="9"/>
                </a:lnTo>
                <a:lnTo>
                  <a:pt x="6" y="9"/>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7" name="Freeform 1809"/>
          <p:cNvSpPr>
            <a:spLocks/>
          </p:cNvSpPr>
          <p:nvPr/>
        </p:nvSpPr>
        <p:spPr bwMode="auto">
          <a:xfrm>
            <a:off x="4446588" y="3854450"/>
            <a:ext cx="14287" cy="98425"/>
          </a:xfrm>
          <a:custGeom>
            <a:avLst/>
            <a:gdLst>
              <a:gd name="T0" fmla="*/ 2147483646 w 27"/>
              <a:gd name="T1" fmla="*/ 0 h 187"/>
              <a:gd name="T2" fmla="*/ 0 w 27"/>
              <a:gd name="T3" fmla="*/ 2147483646 h 187"/>
              <a:gd name="T4" fmla="*/ 2147483646 w 27"/>
              <a:gd name="T5" fmla="*/ 2147483646 h 187"/>
              <a:gd name="T6" fmla="*/ 2147483646 w 27"/>
              <a:gd name="T7" fmla="*/ 2147483646 h 187"/>
              <a:gd name="T8" fmla="*/ 2147483646 w 27"/>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7">
                <a:moveTo>
                  <a:pt x="17" y="0"/>
                </a:moveTo>
                <a:lnTo>
                  <a:pt x="0" y="187"/>
                </a:lnTo>
                <a:lnTo>
                  <a:pt x="11" y="187"/>
                </a:lnTo>
                <a:lnTo>
                  <a:pt x="27" y="1"/>
                </a:lnTo>
                <a:lnTo>
                  <a:pt x="17"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48" name="Line 1810"/>
          <p:cNvSpPr>
            <a:spLocks noChangeShapeType="1"/>
          </p:cNvSpPr>
          <p:nvPr/>
        </p:nvSpPr>
        <p:spPr bwMode="auto">
          <a:xfrm flipH="1">
            <a:off x="4386263" y="3851275"/>
            <a:ext cx="9525" cy="96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49" name="Freeform 1811"/>
          <p:cNvSpPr>
            <a:spLocks/>
          </p:cNvSpPr>
          <p:nvPr/>
        </p:nvSpPr>
        <p:spPr bwMode="auto">
          <a:xfrm>
            <a:off x="4410075" y="3978275"/>
            <a:ext cx="15875" cy="4763"/>
          </a:xfrm>
          <a:custGeom>
            <a:avLst/>
            <a:gdLst>
              <a:gd name="T0" fmla="*/ 0 w 29"/>
              <a:gd name="T1" fmla="*/ 0 h 10"/>
              <a:gd name="T2" fmla="*/ 2147483646 w 29"/>
              <a:gd name="T3" fmla="*/ 2147483646 h 10"/>
              <a:gd name="T4" fmla="*/ 2147483646 w 29"/>
              <a:gd name="T5" fmla="*/ 2147483646 h 10"/>
              <a:gd name="T6" fmla="*/ 2147483646 w 29"/>
              <a:gd name="T7" fmla="*/ 2147483646 h 10"/>
              <a:gd name="T8" fmla="*/ 2147483646 w 29"/>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
                <a:moveTo>
                  <a:pt x="0" y="0"/>
                </a:moveTo>
                <a:lnTo>
                  <a:pt x="14" y="2"/>
                </a:lnTo>
                <a:lnTo>
                  <a:pt x="23" y="3"/>
                </a:lnTo>
                <a:lnTo>
                  <a:pt x="23" y="10"/>
                </a:lnTo>
                <a:lnTo>
                  <a:pt x="29"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0" name="Freeform 1812"/>
          <p:cNvSpPr>
            <a:spLocks/>
          </p:cNvSpPr>
          <p:nvPr/>
        </p:nvSpPr>
        <p:spPr bwMode="auto">
          <a:xfrm>
            <a:off x="4370388" y="3986213"/>
            <a:ext cx="101600" cy="39687"/>
          </a:xfrm>
          <a:custGeom>
            <a:avLst/>
            <a:gdLst>
              <a:gd name="T0" fmla="*/ 2147483646 w 194"/>
              <a:gd name="T1" fmla="*/ 0 h 76"/>
              <a:gd name="T2" fmla="*/ 2147483646 w 194"/>
              <a:gd name="T3" fmla="*/ 2147483646 h 76"/>
              <a:gd name="T4" fmla="*/ 2147483646 w 194"/>
              <a:gd name="T5" fmla="*/ 2147483646 h 76"/>
              <a:gd name="T6" fmla="*/ 0 w 194"/>
              <a:gd name="T7" fmla="*/ 2147483646 h 76"/>
              <a:gd name="T8" fmla="*/ 2147483646 w 19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76">
                <a:moveTo>
                  <a:pt x="90" y="0"/>
                </a:moveTo>
                <a:lnTo>
                  <a:pt x="194" y="10"/>
                </a:lnTo>
                <a:lnTo>
                  <a:pt x="103" y="76"/>
                </a:lnTo>
                <a:lnTo>
                  <a:pt x="0" y="65"/>
                </a:lnTo>
                <a:lnTo>
                  <a:pt x="9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1" name="Freeform 1813"/>
          <p:cNvSpPr>
            <a:spLocks/>
          </p:cNvSpPr>
          <p:nvPr/>
        </p:nvSpPr>
        <p:spPr bwMode="auto">
          <a:xfrm>
            <a:off x="4373563" y="3989388"/>
            <a:ext cx="71437" cy="34925"/>
          </a:xfrm>
          <a:custGeom>
            <a:avLst/>
            <a:gdLst>
              <a:gd name="T0" fmla="*/ 2147483646 w 135"/>
              <a:gd name="T1" fmla="*/ 0 h 65"/>
              <a:gd name="T2" fmla="*/ 2147483646 w 135"/>
              <a:gd name="T3" fmla="*/ 2147483646 h 65"/>
              <a:gd name="T4" fmla="*/ 2147483646 w 135"/>
              <a:gd name="T5" fmla="*/ 2147483646 h 65"/>
              <a:gd name="T6" fmla="*/ 0 w 135"/>
              <a:gd name="T7" fmla="*/ 214748364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65">
                <a:moveTo>
                  <a:pt x="135" y="0"/>
                </a:moveTo>
                <a:lnTo>
                  <a:pt x="45" y="65"/>
                </a:lnTo>
                <a:lnTo>
                  <a:pt x="53" y="59"/>
                </a:lnTo>
                <a:lnTo>
                  <a:pt x="0"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2" name="Freeform 1814"/>
          <p:cNvSpPr>
            <a:spLocks/>
          </p:cNvSpPr>
          <p:nvPr/>
        </p:nvSpPr>
        <p:spPr bwMode="auto">
          <a:xfrm>
            <a:off x="4659313" y="4032250"/>
            <a:ext cx="120650" cy="26988"/>
          </a:xfrm>
          <a:custGeom>
            <a:avLst/>
            <a:gdLst>
              <a:gd name="T0" fmla="*/ 0 w 228"/>
              <a:gd name="T1" fmla="*/ 2147483646 h 51"/>
              <a:gd name="T2" fmla="*/ 2147483646 w 228"/>
              <a:gd name="T3" fmla="*/ 2147483646 h 51"/>
              <a:gd name="T4" fmla="*/ 2147483646 w 228"/>
              <a:gd name="T5" fmla="*/ 2147483646 h 51"/>
              <a:gd name="T6" fmla="*/ 2147483646 w 228"/>
              <a:gd name="T7" fmla="*/ 0 h 51"/>
              <a:gd name="T8" fmla="*/ 0 w 228"/>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1">
                <a:moveTo>
                  <a:pt x="0" y="32"/>
                </a:moveTo>
                <a:lnTo>
                  <a:pt x="184" y="51"/>
                </a:lnTo>
                <a:lnTo>
                  <a:pt x="228" y="20"/>
                </a:lnTo>
                <a:lnTo>
                  <a:pt x="44" y="0"/>
                </a:lnTo>
                <a:lnTo>
                  <a:pt x="0" y="3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3" name="Freeform 1815"/>
          <p:cNvSpPr>
            <a:spLocks/>
          </p:cNvSpPr>
          <p:nvPr/>
        </p:nvSpPr>
        <p:spPr bwMode="auto">
          <a:xfrm>
            <a:off x="4649788" y="4098925"/>
            <a:ext cx="166687" cy="160338"/>
          </a:xfrm>
          <a:custGeom>
            <a:avLst/>
            <a:gdLst>
              <a:gd name="T0" fmla="*/ 0 w 314"/>
              <a:gd name="T1" fmla="*/ 0 h 301"/>
              <a:gd name="T2" fmla="*/ 2147483646 w 314"/>
              <a:gd name="T3" fmla="*/ 2147483646 h 301"/>
              <a:gd name="T4" fmla="*/ 2147483646 w 314"/>
              <a:gd name="T5" fmla="*/ 2147483646 h 301"/>
              <a:gd name="T6" fmla="*/ 2147483646 w 314"/>
              <a:gd name="T7" fmla="*/ 2147483646 h 301"/>
              <a:gd name="T8" fmla="*/ 2147483646 w 314"/>
              <a:gd name="T9" fmla="*/ 2147483646 h 301"/>
              <a:gd name="T10" fmla="*/ 2147483646 w 314"/>
              <a:gd name="T11" fmla="*/ 2147483646 h 301"/>
              <a:gd name="T12" fmla="*/ 2147483646 w 314"/>
              <a:gd name="T13" fmla="*/ 2147483646 h 301"/>
              <a:gd name="T14" fmla="*/ 2147483646 w 314"/>
              <a:gd name="T15" fmla="*/ 2147483646 h 301"/>
              <a:gd name="T16" fmla="*/ 2147483646 w 314"/>
              <a:gd name="T17" fmla="*/ 2147483646 h 301"/>
              <a:gd name="T18" fmla="*/ 2147483646 w 314"/>
              <a:gd name="T19" fmla="*/ 2147483646 h 301"/>
              <a:gd name="T20" fmla="*/ 2147483646 w 314"/>
              <a:gd name="T21" fmla="*/ 2147483646 h 301"/>
              <a:gd name="T22" fmla="*/ 2147483646 w 314"/>
              <a:gd name="T23" fmla="*/ 2147483646 h 301"/>
              <a:gd name="T24" fmla="*/ 2147483646 w 314"/>
              <a:gd name="T25" fmla="*/ 2147483646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 h="301">
                <a:moveTo>
                  <a:pt x="0" y="0"/>
                </a:moveTo>
                <a:lnTo>
                  <a:pt x="13" y="74"/>
                </a:lnTo>
                <a:lnTo>
                  <a:pt x="277" y="108"/>
                </a:lnTo>
                <a:lnTo>
                  <a:pt x="278" y="140"/>
                </a:lnTo>
                <a:lnTo>
                  <a:pt x="309" y="136"/>
                </a:lnTo>
                <a:lnTo>
                  <a:pt x="283" y="206"/>
                </a:lnTo>
                <a:lnTo>
                  <a:pt x="284" y="235"/>
                </a:lnTo>
                <a:lnTo>
                  <a:pt x="314" y="232"/>
                </a:lnTo>
                <a:lnTo>
                  <a:pt x="290" y="301"/>
                </a:lnTo>
                <a:lnTo>
                  <a:pt x="25" y="257"/>
                </a:lnTo>
                <a:lnTo>
                  <a:pt x="15" y="193"/>
                </a:lnTo>
                <a:lnTo>
                  <a:pt x="13" y="193"/>
                </a:lnTo>
                <a:lnTo>
                  <a:pt x="284" y="2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4" name="Freeform 1816"/>
          <p:cNvSpPr>
            <a:spLocks/>
          </p:cNvSpPr>
          <p:nvPr/>
        </p:nvSpPr>
        <p:spPr bwMode="auto">
          <a:xfrm>
            <a:off x="4654550" y="4152900"/>
            <a:ext cx="146050" cy="55563"/>
          </a:xfrm>
          <a:custGeom>
            <a:avLst/>
            <a:gdLst>
              <a:gd name="T0" fmla="*/ 2147483646 w 274"/>
              <a:gd name="T1" fmla="*/ 2147483646 h 104"/>
              <a:gd name="T2" fmla="*/ 2147483646 w 274"/>
              <a:gd name="T3" fmla="*/ 2147483646 h 104"/>
              <a:gd name="T4" fmla="*/ 0 w 274"/>
              <a:gd name="T5" fmla="*/ 0 h 104"/>
              <a:gd name="T6" fmla="*/ 2147483646 w 274"/>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4" h="104">
                <a:moveTo>
                  <a:pt x="274" y="104"/>
                </a:moveTo>
                <a:lnTo>
                  <a:pt x="9" y="65"/>
                </a:lnTo>
                <a:lnTo>
                  <a:pt x="0" y="0"/>
                </a:lnTo>
                <a:lnTo>
                  <a:pt x="269"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5" name="Freeform 1817"/>
          <p:cNvSpPr>
            <a:spLocks/>
          </p:cNvSpPr>
          <p:nvPr/>
        </p:nvSpPr>
        <p:spPr bwMode="auto">
          <a:xfrm>
            <a:off x="4649788" y="4098925"/>
            <a:ext cx="171450" cy="179388"/>
          </a:xfrm>
          <a:custGeom>
            <a:avLst/>
            <a:gdLst>
              <a:gd name="T0" fmla="*/ 2147483646 w 322"/>
              <a:gd name="T1" fmla="*/ 2147483646 h 337"/>
              <a:gd name="T2" fmla="*/ 2147483646 w 322"/>
              <a:gd name="T3" fmla="*/ 2147483646 h 337"/>
              <a:gd name="T4" fmla="*/ 0 w 322"/>
              <a:gd name="T5" fmla="*/ 0 h 337"/>
              <a:gd name="T6" fmla="*/ 2147483646 w 322"/>
              <a:gd name="T7" fmla="*/ 2147483646 h 337"/>
              <a:gd name="T8" fmla="*/ 2147483646 w 322"/>
              <a:gd name="T9" fmla="*/ 2147483646 h 337"/>
              <a:gd name="T10" fmla="*/ 2147483646 w 322"/>
              <a:gd name="T11" fmla="*/ 2147483646 h 337"/>
              <a:gd name="T12" fmla="*/ 2147483646 w 322"/>
              <a:gd name="T13" fmla="*/ 2147483646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337">
                <a:moveTo>
                  <a:pt x="277" y="108"/>
                </a:moveTo>
                <a:lnTo>
                  <a:pt x="303" y="39"/>
                </a:lnTo>
                <a:lnTo>
                  <a:pt x="0" y="0"/>
                </a:lnTo>
                <a:lnTo>
                  <a:pt x="22" y="292"/>
                </a:lnTo>
                <a:lnTo>
                  <a:pt x="292" y="337"/>
                </a:lnTo>
                <a:lnTo>
                  <a:pt x="322" y="334"/>
                </a:lnTo>
                <a:lnTo>
                  <a:pt x="303"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6" name="Line 1818"/>
          <p:cNvSpPr>
            <a:spLocks noChangeShapeType="1"/>
          </p:cNvSpPr>
          <p:nvPr/>
        </p:nvSpPr>
        <p:spPr bwMode="auto">
          <a:xfrm flipH="1" flipV="1">
            <a:off x="4775200" y="4098925"/>
            <a:ext cx="63500"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57" name="Freeform 1819"/>
          <p:cNvSpPr>
            <a:spLocks/>
          </p:cNvSpPr>
          <p:nvPr/>
        </p:nvSpPr>
        <p:spPr bwMode="auto">
          <a:xfrm>
            <a:off x="4781550" y="4095750"/>
            <a:ext cx="65088" cy="11113"/>
          </a:xfrm>
          <a:custGeom>
            <a:avLst/>
            <a:gdLst>
              <a:gd name="T0" fmla="*/ 0 w 121"/>
              <a:gd name="T1" fmla="*/ 0 h 21"/>
              <a:gd name="T2" fmla="*/ 2147483646 w 121"/>
              <a:gd name="T3" fmla="*/ 2147483646 h 21"/>
              <a:gd name="T4" fmla="*/ 2147483646 w 121"/>
              <a:gd name="T5" fmla="*/ 2147483646 h 21"/>
              <a:gd name="T6" fmla="*/ 0 60000 65536"/>
              <a:gd name="T7" fmla="*/ 0 60000 65536"/>
              <a:gd name="T8" fmla="*/ 0 60000 65536"/>
            </a:gdLst>
            <a:ahLst/>
            <a:cxnLst>
              <a:cxn ang="T6">
                <a:pos x="T0" y="T1"/>
              </a:cxn>
              <a:cxn ang="T7">
                <a:pos x="T2" y="T3"/>
              </a:cxn>
              <a:cxn ang="T8">
                <a:pos x="T4" y="T5"/>
              </a:cxn>
            </a:cxnLst>
            <a:rect l="0" t="0" r="r" b="b"/>
            <a:pathLst>
              <a:path w="121" h="21">
                <a:moveTo>
                  <a:pt x="0" y="0"/>
                </a:moveTo>
                <a:lnTo>
                  <a:pt x="121" y="15"/>
                </a:lnTo>
                <a:lnTo>
                  <a:pt x="108"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8" name="Freeform 1820"/>
          <p:cNvSpPr>
            <a:spLocks/>
          </p:cNvSpPr>
          <p:nvPr/>
        </p:nvSpPr>
        <p:spPr bwMode="auto">
          <a:xfrm>
            <a:off x="4851400" y="4022725"/>
            <a:ext cx="112713" cy="68263"/>
          </a:xfrm>
          <a:custGeom>
            <a:avLst/>
            <a:gdLst>
              <a:gd name="T0" fmla="*/ 0 w 213"/>
              <a:gd name="T1" fmla="*/ 2147483646 h 128"/>
              <a:gd name="T2" fmla="*/ 2147483646 w 213"/>
              <a:gd name="T3" fmla="*/ 2147483646 h 128"/>
              <a:gd name="T4" fmla="*/ 2147483646 w 213"/>
              <a:gd name="T5" fmla="*/ 2147483646 h 128"/>
              <a:gd name="T6" fmla="*/ 2147483646 w 213"/>
              <a:gd name="T7" fmla="*/ 2147483646 h 128"/>
              <a:gd name="T8" fmla="*/ 2147483646 w 213"/>
              <a:gd name="T9" fmla="*/ 0 h 128"/>
              <a:gd name="T10" fmla="*/ 0 w 213"/>
              <a:gd name="T11" fmla="*/ 2147483646 h 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128">
                <a:moveTo>
                  <a:pt x="0" y="128"/>
                </a:moveTo>
                <a:lnTo>
                  <a:pt x="213" y="21"/>
                </a:lnTo>
                <a:lnTo>
                  <a:pt x="191" y="20"/>
                </a:lnTo>
                <a:lnTo>
                  <a:pt x="191" y="33"/>
                </a:lnTo>
                <a:lnTo>
                  <a:pt x="191" y="0"/>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59" name="Line 1821"/>
          <p:cNvSpPr>
            <a:spLocks noChangeShapeType="1"/>
          </p:cNvSpPr>
          <p:nvPr/>
        </p:nvSpPr>
        <p:spPr bwMode="auto">
          <a:xfrm flipH="1">
            <a:off x="4840288" y="4021138"/>
            <a:ext cx="63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0" name="Line 1822"/>
          <p:cNvSpPr>
            <a:spLocks noChangeShapeType="1"/>
          </p:cNvSpPr>
          <p:nvPr/>
        </p:nvSpPr>
        <p:spPr bwMode="auto">
          <a:xfrm>
            <a:off x="4883150" y="4025900"/>
            <a:ext cx="1588"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1" name="Freeform 1823"/>
          <p:cNvSpPr>
            <a:spLocks/>
          </p:cNvSpPr>
          <p:nvPr/>
        </p:nvSpPr>
        <p:spPr bwMode="auto">
          <a:xfrm>
            <a:off x="4722813" y="4054475"/>
            <a:ext cx="80962" cy="34925"/>
          </a:xfrm>
          <a:custGeom>
            <a:avLst/>
            <a:gdLst>
              <a:gd name="T0" fmla="*/ 2147483646 w 154"/>
              <a:gd name="T1" fmla="*/ 2147483646 h 64"/>
              <a:gd name="T2" fmla="*/ 2147483646 w 154"/>
              <a:gd name="T3" fmla="*/ 2147483646 h 64"/>
              <a:gd name="T4" fmla="*/ 0 w 154"/>
              <a:gd name="T5" fmla="*/ 2147483646 h 64"/>
              <a:gd name="T6" fmla="*/ 2147483646 w 154"/>
              <a:gd name="T7" fmla="*/ 0 h 64"/>
              <a:gd name="T8" fmla="*/ 2147483646 w 154"/>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64">
                <a:moveTo>
                  <a:pt x="154" y="6"/>
                </a:moveTo>
                <a:lnTo>
                  <a:pt x="72" y="64"/>
                </a:lnTo>
                <a:lnTo>
                  <a:pt x="0" y="58"/>
                </a:lnTo>
                <a:lnTo>
                  <a:pt x="81" y="0"/>
                </a:lnTo>
                <a:lnTo>
                  <a:pt x="154"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62" name="Freeform 1824"/>
          <p:cNvSpPr>
            <a:spLocks/>
          </p:cNvSpPr>
          <p:nvPr/>
        </p:nvSpPr>
        <p:spPr bwMode="auto">
          <a:xfrm>
            <a:off x="4748213" y="4062413"/>
            <a:ext cx="41275" cy="19050"/>
          </a:xfrm>
          <a:custGeom>
            <a:avLst/>
            <a:gdLst>
              <a:gd name="T0" fmla="*/ 2147483646 w 76"/>
              <a:gd name="T1" fmla="*/ 2147483646 h 36"/>
              <a:gd name="T2" fmla="*/ 2147483646 w 76"/>
              <a:gd name="T3" fmla="*/ 2147483646 h 36"/>
              <a:gd name="T4" fmla="*/ 0 w 76"/>
              <a:gd name="T5" fmla="*/ 2147483646 h 36"/>
              <a:gd name="T6" fmla="*/ 2147483646 w 76"/>
              <a:gd name="T7" fmla="*/ 0 h 36"/>
              <a:gd name="T8" fmla="*/ 2147483646 w 76"/>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6">
                <a:moveTo>
                  <a:pt x="76" y="4"/>
                </a:moveTo>
                <a:lnTo>
                  <a:pt x="35" y="36"/>
                </a:lnTo>
                <a:lnTo>
                  <a:pt x="0" y="31"/>
                </a:lnTo>
                <a:lnTo>
                  <a:pt x="43" y="0"/>
                </a:lnTo>
                <a:lnTo>
                  <a:pt x="76" y="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63" name="Line 1825"/>
          <p:cNvSpPr>
            <a:spLocks noChangeShapeType="1"/>
          </p:cNvSpPr>
          <p:nvPr/>
        </p:nvSpPr>
        <p:spPr bwMode="auto">
          <a:xfrm flipH="1">
            <a:off x="4759325" y="4092575"/>
            <a:ext cx="47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4" name="Freeform 1826"/>
          <p:cNvSpPr>
            <a:spLocks/>
          </p:cNvSpPr>
          <p:nvPr/>
        </p:nvSpPr>
        <p:spPr bwMode="auto">
          <a:xfrm>
            <a:off x="4752975" y="4106863"/>
            <a:ext cx="1588" cy="1587"/>
          </a:xfrm>
          <a:custGeom>
            <a:avLst/>
            <a:gdLst>
              <a:gd name="T0" fmla="*/ 0 w 1"/>
              <a:gd name="T1" fmla="*/ 0 h 4"/>
              <a:gd name="T2" fmla="*/ 0 w 1"/>
              <a:gd name="T3" fmla="*/ 2147483646 h 4"/>
              <a:gd name="T4" fmla="*/ 0 w 1"/>
              <a:gd name="T5" fmla="*/ 2147483646 h 4"/>
              <a:gd name="T6" fmla="*/ 0 w 1"/>
              <a:gd name="T7" fmla="*/ 2147483646 h 4"/>
              <a:gd name="T8" fmla="*/ 2147483646 w 1"/>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lnTo>
                  <a:pt x="0" y="1"/>
                </a:lnTo>
                <a:lnTo>
                  <a:pt x="0" y="3"/>
                </a:lnTo>
                <a:lnTo>
                  <a:pt x="0" y="4"/>
                </a:lnTo>
                <a:lnTo>
                  <a:pt x="1"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65" name="Line 1827"/>
          <p:cNvSpPr>
            <a:spLocks noChangeShapeType="1"/>
          </p:cNvSpPr>
          <p:nvPr/>
        </p:nvSpPr>
        <p:spPr bwMode="auto">
          <a:xfrm>
            <a:off x="4657725" y="4138613"/>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6" name="Line 1828"/>
          <p:cNvSpPr>
            <a:spLocks noChangeShapeType="1"/>
          </p:cNvSpPr>
          <p:nvPr/>
        </p:nvSpPr>
        <p:spPr bwMode="auto">
          <a:xfrm>
            <a:off x="4659313" y="4187825"/>
            <a:ext cx="317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7" name="Line 1829"/>
          <p:cNvSpPr>
            <a:spLocks noChangeShapeType="1"/>
          </p:cNvSpPr>
          <p:nvPr/>
        </p:nvSpPr>
        <p:spPr bwMode="auto">
          <a:xfrm>
            <a:off x="4664075" y="4235450"/>
            <a:ext cx="158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8" name="Line 1830"/>
          <p:cNvSpPr>
            <a:spLocks noChangeShapeType="1"/>
          </p:cNvSpPr>
          <p:nvPr/>
        </p:nvSpPr>
        <p:spPr bwMode="auto">
          <a:xfrm>
            <a:off x="4803775" y="4259263"/>
            <a:ext cx="158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69" name="Line 1831"/>
          <p:cNvSpPr>
            <a:spLocks noChangeShapeType="1"/>
          </p:cNvSpPr>
          <p:nvPr/>
        </p:nvSpPr>
        <p:spPr bwMode="auto">
          <a:xfrm flipH="1">
            <a:off x="4800600" y="39973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0" name="Line 1832"/>
          <p:cNvSpPr>
            <a:spLocks noChangeShapeType="1"/>
          </p:cNvSpPr>
          <p:nvPr/>
        </p:nvSpPr>
        <p:spPr bwMode="auto">
          <a:xfrm flipV="1">
            <a:off x="4813300" y="3878263"/>
            <a:ext cx="11113" cy="1095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1" name="Freeform 1833"/>
          <p:cNvSpPr>
            <a:spLocks/>
          </p:cNvSpPr>
          <p:nvPr/>
        </p:nvSpPr>
        <p:spPr bwMode="auto">
          <a:xfrm>
            <a:off x="4675188" y="3857625"/>
            <a:ext cx="139700" cy="7938"/>
          </a:xfrm>
          <a:custGeom>
            <a:avLst/>
            <a:gdLst>
              <a:gd name="T0" fmla="*/ 2147483646 w 264"/>
              <a:gd name="T1" fmla="*/ 2147483646 h 16"/>
              <a:gd name="T2" fmla="*/ 2147483646 w 264"/>
              <a:gd name="T3" fmla="*/ 0 h 16"/>
              <a:gd name="T4" fmla="*/ 0 w 264"/>
              <a:gd name="T5" fmla="*/ 0 h 16"/>
              <a:gd name="T6" fmla="*/ 2147483646 w 264"/>
              <a:gd name="T7" fmla="*/ 2147483646 h 16"/>
              <a:gd name="T8" fmla="*/ 2147483646 w 264"/>
              <a:gd name="T9" fmla="*/ 214748364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6">
                <a:moveTo>
                  <a:pt x="264" y="16"/>
                </a:moveTo>
                <a:lnTo>
                  <a:pt x="10" y="0"/>
                </a:lnTo>
                <a:lnTo>
                  <a:pt x="0" y="0"/>
                </a:lnTo>
                <a:lnTo>
                  <a:pt x="261" y="16"/>
                </a:lnTo>
                <a:lnTo>
                  <a:pt x="262"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72" name="Line 1834"/>
          <p:cNvSpPr>
            <a:spLocks noChangeShapeType="1"/>
          </p:cNvSpPr>
          <p:nvPr/>
        </p:nvSpPr>
        <p:spPr bwMode="auto">
          <a:xfrm>
            <a:off x="4857750" y="384810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3" name="Freeform 1835"/>
          <p:cNvSpPr>
            <a:spLocks/>
          </p:cNvSpPr>
          <p:nvPr/>
        </p:nvSpPr>
        <p:spPr bwMode="auto">
          <a:xfrm>
            <a:off x="4870450" y="3840163"/>
            <a:ext cx="93663" cy="182562"/>
          </a:xfrm>
          <a:custGeom>
            <a:avLst/>
            <a:gdLst>
              <a:gd name="T0" fmla="*/ 0 w 177"/>
              <a:gd name="T1" fmla="*/ 2147483646 h 344"/>
              <a:gd name="T2" fmla="*/ 2147483646 w 177"/>
              <a:gd name="T3" fmla="*/ 0 h 344"/>
              <a:gd name="T4" fmla="*/ 2147483646 w 177"/>
              <a:gd name="T5" fmla="*/ 2147483646 h 344"/>
              <a:gd name="T6" fmla="*/ 2147483646 w 177"/>
              <a:gd name="T7" fmla="*/ 2147483646 h 344"/>
              <a:gd name="T8" fmla="*/ 2147483646 w 177"/>
              <a:gd name="T9" fmla="*/ 2147483646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344">
                <a:moveTo>
                  <a:pt x="0" y="5"/>
                </a:moveTo>
                <a:lnTo>
                  <a:pt x="177" y="0"/>
                </a:lnTo>
                <a:lnTo>
                  <a:pt x="177" y="333"/>
                </a:lnTo>
                <a:lnTo>
                  <a:pt x="155" y="344"/>
                </a:lnTo>
                <a:lnTo>
                  <a:pt x="149" y="3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74" name="Line 1836"/>
          <p:cNvSpPr>
            <a:spLocks noChangeShapeType="1"/>
          </p:cNvSpPr>
          <p:nvPr/>
        </p:nvSpPr>
        <p:spPr bwMode="auto">
          <a:xfrm>
            <a:off x="4951413" y="404018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5" name="Line 1837"/>
          <p:cNvSpPr>
            <a:spLocks noChangeShapeType="1"/>
          </p:cNvSpPr>
          <p:nvPr/>
        </p:nvSpPr>
        <p:spPr bwMode="auto">
          <a:xfrm flipV="1">
            <a:off x="4641850" y="3830638"/>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6" name="Line 1838"/>
          <p:cNvSpPr>
            <a:spLocks noChangeShapeType="1"/>
          </p:cNvSpPr>
          <p:nvPr/>
        </p:nvSpPr>
        <p:spPr bwMode="auto">
          <a:xfrm flipH="1" flipV="1">
            <a:off x="4627563" y="383540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7" name="Freeform 1839"/>
          <p:cNvSpPr>
            <a:spLocks/>
          </p:cNvSpPr>
          <p:nvPr/>
        </p:nvSpPr>
        <p:spPr bwMode="auto">
          <a:xfrm>
            <a:off x="4105275" y="3824288"/>
            <a:ext cx="103188" cy="4762"/>
          </a:xfrm>
          <a:custGeom>
            <a:avLst/>
            <a:gdLst>
              <a:gd name="T0" fmla="*/ 2147483646 w 194"/>
              <a:gd name="T1" fmla="*/ 2147483646 h 10"/>
              <a:gd name="T2" fmla="*/ 2147483646 w 194"/>
              <a:gd name="T3" fmla="*/ 0 h 10"/>
              <a:gd name="T4" fmla="*/ 0 w 194"/>
              <a:gd name="T5" fmla="*/ 0 h 10"/>
              <a:gd name="T6" fmla="*/ 2147483646 w 194"/>
              <a:gd name="T7" fmla="*/ 2147483646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 h="10">
                <a:moveTo>
                  <a:pt x="194" y="10"/>
                </a:moveTo>
                <a:lnTo>
                  <a:pt x="10" y="0"/>
                </a:lnTo>
                <a:lnTo>
                  <a:pt x="0" y="0"/>
                </a:lnTo>
                <a:lnTo>
                  <a:pt x="19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78" name="Line 1840"/>
          <p:cNvSpPr>
            <a:spLocks noChangeShapeType="1"/>
          </p:cNvSpPr>
          <p:nvPr/>
        </p:nvSpPr>
        <p:spPr bwMode="auto">
          <a:xfrm flipV="1">
            <a:off x="4060825" y="3787775"/>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79" name="Line 1841"/>
          <p:cNvSpPr>
            <a:spLocks noChangeShapeType="1"/>
          </p:cNvSpPr>
          <p:nvPr/>
        </p:nvSpPr>
        <p:spPr bwMode="auto">
          <a:xfrm flipH="1">
            <a:off x="3836988" y="4090988"/>
            <a:ext cx="1016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0" name="Line 1842"/>
          <p:cNvSpPr>
            <a:spLocks noChangeShapeType="1"/>
          </p:cNvSpPr>
          <p:nvPr/>
        </p:nvSpPr>
        <p:spPr bwMode="auto">
          <a:xfrm flipH="1">
            <a:off x="3706813" y="4092575"/>
            <a:ext cx="873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1" name="Line 1843"/>
          <p:cNvSpPr>
            <a:spLocks noChangeShapeType="1"/>
          </p:cNvSpPr>
          <p:nvPr/>
        </p:nvSpPr>
        <p:spPr bwMode="auto">
          <a:xfrm flipH="1">
            <a:off x="3576638" y="4094163"/>
            <a:ext cx="8731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2" name="Line 1844"/>
          <p:cNvSpPr>
            <a:spLocks noChangeShapeType="1"/>
          </p:cNvSpPr>
          <p:nvPr/>
        </p:nvSpPr>
        <p:spPr bwMode="auto">
          <a:xfrm flipH="1">
            <a:off x="3448050" y="4094163"/>
            <a:ext cx="857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3" name="Line 1845"/>
          <p:cNvSpPr>
            <a:spLocks noChangeShapeType="1"/>
          </p:cNvSpPr>
          <p:nvPr/>
        </p:nvSpPr>
        <p:spPr bwMode="auto">
          <a:xfrm flipH="1">
            <a:off x="3317875" y="4095750"/>
            <a:ext cx="857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4" name="Line 1846"/>
          <p:cNvSpPr>
            <a:spLocks noChangeShapeType="1"/>
          </p:cNvSpPr>
          <p:nvPr/>
        </p:nvSpPr>
        <p:spPr bwMode="auto">
          <a:xfrm flipH="1">
            <a:off x="3173413" y="4095750"/>
            <a:ext cx="1000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85" name="Freeform 1847"/>
          <p:cNvSpPr>
            <a:spLocks/>
          </p:cNvSpPr>
          <p:nvPr/>
        </p:nvSpPr>
        <p:spPr bwMode="auto">
          <a:xfrm>
            <a:off x="2962275" y="2959100"/>
            <a:ext cx="30163" cy="17463"/>
          </a:xfrm>
          <a:custGeom>
            <a:avLst/>
            <a:gdLst>
              <a:gd name="T0" fmla="*/ 2147483646 w 55"/>
              <a:gd name="T1" fmla="*/ 2147483646 h 32"/>
              <a:gd name="T2" fmla="*/ 0 w 55"/>
              <a:gd name="T3" fmla="*/ 2147483646 h 32"/>
              <a:gd name="T4" fmla="*/ 0 w 55"/>
              <a:gd name="T5" fmla="*/ 2147483646 h 32"/>
              <a:gd name="T6" fmla="*/ 2147483646 w 55"/>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2">
                <a:moveTo>
                  <a:pt x="55" y="32"/>
                </a:moveTo>
                <a:lnTo>
                  <a:pt x="0" y="31"/>
                </a:lnTo>
                <a:lnTo>
                  <a:pt x="0" y="20"/>
                </a:lnTo>
                <a:lnTo>
                  <a:pt x="5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86" name="Freeform 1848"/>
          <p:cNvSpPr>
            <a:spLocks/>
          </p:cNvSpPr>
          <p:nvPr/>
        </p:nvSpPr>
        <p:spPr bwMode="auto">
          <a:xfrm>
            <a:off x="2843213" y="2976563"/>
            <a:ext cx="149225" cy="23812"/>
          </a:xfrm>
          <a:custGeom>
            <a:avLst/>
            <a:gdLst>
              <a:gd name="T0" fmla="*/ 2147483646 w 281"/>
              <a:gd name="T1" fmla="*/ 0 h 46"/>
              <a:gd name="T2" fmla="*/ 2147483646 w 281"/>
              <a:gd name="T3" fmla="*/ 2147483646 h 46"/>
              <a:gd name="T4" fmla="*/ 0 w 281"/>
              <a:gd name="T5" fmla="*/ 2147483646 h 46"/>
              <a:gd name="T6" fmla="*/ 0 w 281"/>
              <a:gd name="T7" fmla="*/ 2147483646 h 46"/>
              <a:gd name="T8" fmla="*/ 2147483646 w 281"/>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46">
                <a:moveTo>
                  <a:pt x="281" y="0"/>
                </a:moveTo>
                <a:lnTo>
                  <a:pt x="225" y="31"/>
                </a:lnTo>
                <a:lnTo>
                  <a:pt x="0" y="25"/>
                </a:lnTo>
                <a:lnTo>
                  <a:pt x="0" y="38"/>
                </a:lnTo>
                <a:lnTo>
                  <a:pt x="225"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87" name="Freeform 1849"/>
          <p:cNvSpPr>
            <a:spLocks/>
          </p:cNvSpPr>
          <p:nvPr/>
        </p:nvSpPr>
        <p:spPr bwMode="auto">
          <a:xfrm>
            <a:off x="2843213" y="2879725"/>
            <a:ext cx="149225" cy="90488"/>
          </a:xfrm>
          <a:custGeom>
            <a:avLst/>
            <a:gdLst>
              <a:gd name="T0" fmla="*/ 2147483646 w 280"/>
              <a:gd name="T1" fmla="*/ 2147483646 h 169"/>
              <a:gd name="T2" fmla="*/ 2147483646 w 280"/>
              <a:gd name="T3" fmla="*/ 2147483646 h 169"/>
              <a:gd name="T4" fmla="*/ 2147483646 w 280"/>
              <a:gd name="T5" fmla="*/ 2147483646 h 169"/>
              <a:gd name="T6" fmla="*/ 0 w 280"/>
              <a:gd name="T7" fmla="*/ 2147483646 h 169"/>
              <a:gd name="T8" fmla="*/ 0 w 280"/>
              <a:gd name="T9" fmla="*/ 2147483646 h 169"/>
              <a:gd name="T10" fmla="*/ 2147483646 w 280"/>
              <a:gd name="T11" fmla="*/ 2147483646 h 169"/>
              <a:gd name="T12" fmla="*/ 2147483646 w 280"/>
              <a:gd name="T13" fmla="*/ 0 h 169"/>
              <a:gd name="T14" fmla="*/ 2147483646 w 280"/>
              <a:gd name="T15" fmla="*/ 2147483646 h 169"/>
              <a:gd name="T16" fmla="*/ 2147483646 w 280"/>
              <a:gd name="T17" fmla="*/ 2147483646 h 169"/>
              <a:gd name="T18" fmla="*/ 2147483646 w 280"/>
              <a:gd name="T19" fmla="*/ 2147483646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 h="169">
                <a:moveTo>
                  <a:pt x="224" y="169"/>
                </a:moveTo>
                <a:lnTo>
                  <a:pt x="6" y="167"/>
                </a:lnTo>
                <a:lnTo>
                  <a:pt x="3" y="165"/>
                </a:lnTo>
                <a:lnTo>
                  <a:pt x="0" y="161"/>
                </a:lnTo>
                <a:lnTo>
                  <a:pt x="0" y="5"/>
                </a:lnTo>
                <a:lnTo>
                  <a:pt x="3" y="3"/>
                </a:lnTo>
                <a:lnTo>
                  <a:pt x="6" y="0"/>
                </a:lnTo>
                <a:lnTo>
                  <a:pt x="224" y="2"/>
                </a:lnTo>
                <a:lnTo>
                  <a:pt x="227" y="3"/>
                </a:lnTo>
                <a:lnTo>
                  <a:pt x="280"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88" name="Freeform 1850"/>
          <p:cNvSpPr>
            <a:spLocks/>
          </p:cNvSpPr>
          <p:nvPr/>
        </p:nvSpPr>
        <p:spPr bwMode="auto">
          <a:xfrm>
            <a:off x="2962275" y="2884488"/>
            <a:ext cx="3175" cy="82550"/>
          </a:xfrm>
          <a:custGeom>
            <a:avLst/>
            <a:gdLst>
              <a:gd name="T0" fmla="*/ 0 w 6"/>
              <a:gd name="T1" fmla="*/ 2147483646 h 157"/>
              <a:gd name="T2" fmla="*/ 0 w 6"/>
              <a:gd name="T3" fmla="*/ 2147483646 h 157"/>
              <a:gd name="T4" fmla="*/ 2147483646 w 6"/>
              <a:gd name="T5" fmla="*/ 2147483646 h 157"/>
              <a:gd name="T6" fmla="*/ 2147483646 w 6"/>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7">
                <a:moveTo>
                  <a:pt x="0" y="6"/>
                </a:moveTo>
                <a:lnTo>
                  <a:pt x="0" y="151"/>
                </a:lnTo>
                <a:lnTo>
                  <a:pt x="6" y="157"/>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89" name="Freeform 1851"/>
          <p:cNvSpPr>
            <a:spLocks/>
          </p:cNvSpPr>
          <p:nvPr/>
        </p:nvSpPr>
        <p:spPr bwMode="auto">
          <a:xfrm>
            <a:off x="2847975" y="2895600"/>
            <a:ext cx="111125" cy="71438"/>
          </a:xfrm>
          <a:custGeom>
            <a:avLst/>
            <a:gdLst>
              <a:gd name="T0" fmla="*/ 2147483646 w 211"/>
              <a:gd name="T1" fmla="*/ 0 h 136"/>
              <a:gd name="T2" fmla="*/ 2147483646 w 211"/>
              <a:gd name="T3" fmla="*/ 2147483646 h 136"/>
              <a:gd name="T4" fmla="*/ 2147483646 w 211"/>
              <a:gd name="T5" fmla="*/ 2147483646 h 136"/>
              <a:gd name="T6" fmla="*/ 2147483646 w 211"/>
              <a:gd name="T7" fmla="*/ 2147483646 h 136"/>
              <a:gd name="T8" fmla="*/ 2147483646 w 211"/>
              <a:gd name="T9" fmla="*/ 2147483646 h 136"/>
              <a:gd name="T10" fmla="*/ 0 w 211"/>
              <a:gd name="T11" fmla="*/ 2147483646 h 136"/>
              <a:gd name="T12" fmla="*/ 2147483646 w 211"/>
              <a:gd name="T13" fmla="*/ 2147483646 h 136"/>
              <a:gd name="T14" fmla="*/ 2147483646 w 211"/>
              <a:gd name="T15" fmla="*/ 2147483646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 h="136">
                <a:moveTo>
                  <a:pt x="200" y="0"/>
                </a:moveTo>
                <a:lnTo>
                  <a:pt x="200" y="116"/>
                </a:lnTo>
                <a:lnTo>
                  <a:pt x="194" y="121"/>
                </a:lnTo>
                <a:lnTo>
                  <a:pt x="22" y="119"/>
                </a:lnTo>
                <a:lnTo>
                  <a:pt x="18" y="117"/>
                </a:lnTo>
                <a:lnTo>
                  <a:pt x="0" y="132"/>
                </a:lnTo>
                <a:lnTo>
                  <a:pt x="6" y="133"/>
                </a:lnTo>
                <a:lnTo>
                  <a:pt x="211" y="1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0" name="Freeform 1852"/>
          <p:cNvSpPr>
            <a:spLocks/>
          </p:cNvSpPr>
          <p:nvPr/>
        </p:nvSpPr>
        <p:spPr bwMode="auto">
          <a:xfrm>
            <a:off x="2865438" y="2973388"/>
            <a:ext cx="80962" cy="3175"/>
          </a:xfrm>
          <a:custGeom>
            <a:avLst/>
            <a:gdLst>
              <a:gd name="T0" fmla="*/ 2147483646 w 155"/>
              <a:gd name="T1" fmla="*/ 2147483646 h 6"/>
              <a:gd name="T2" fmla="*/ 0 w 155"/>
              <a:gd name="T3" fmla="*/ 0 h 6"/>
              <a:gd name="T4" fmla="*/ 2147483646 w 155"/>
              <a:gd name="T5" fmla="*/ 2147483646 h 6"/>
              <a:gd name="T6" fmla="*/ 2147483646 w 155"/>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6">
                <a:moveTo>
                  <a:pt x="155" y="4"/>
                </a:moveTo>
                <a:lnTo>
                  <a:pt x="0" y="0"/>
                </a:lnTo>
                <a:lnTo>
                  <a:pt x="2" y="5"/>
                </a:lnTo>
                <a:lnTo>
                  <a:pt x="151"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1" name="Freeform 1853"/>
          <p:cNvSpPr>
            <a:spLocks/>
          </p:cNvSpPr>
          <p:nvPr/>
        </p:nvSpPr>
        <p:spPr bwMode="auto">
          <a:xfrm>
            <a:off x="2876550" y="2979738"/>
            <a:ext cx="34925" cy="7937"/>
          </a:xfrm>
          <a:custGeom>
            <a:avLst/>
            <a:gdLst>
              <a:gd name="T0" fmla="*/ 2147483646 w 68"/>
              <a:gd name="T1" fmla="*/ 2147483646 h 16"/>
              <a:gd name="T2" fmla="*/ 2147483646 w 68"/>
              <a:gd name="T3" fmla="*/ 2147483646 h 16"/>
              <a:gd name="T4" fmla="*/ 2147483646 w 68"/>
              <a:gd name="T5" fmla="*/ 2147483646 h 16"/>
              <a:gd name="T6" fmla="*/ 2147483646 w 68"/>
              <a:gd name="T7" fmla="*/ 2147483646 h 16"/>
              <a:gd name="T8" fmla="*/ 2147483646 w 68"/>
              <a:gd name="T9" fmla="*/ 2147483646 h 16"/>
              <a:gd name="T10" fmla="*/ 2147483646 w 68"/>
              <a:gd name="T11" fmla="*/ 2147483646 h 16"/>
              <a:gd name="T12" fmla="*/ 2147483646 w 68"/>
              <a:gd name="T13" fmla="*/ 2147483646 h 16"/>
              <a:gd name="T14" fmla="*/ 2147483646 w 68"/>
              <a:gd name="T15" fmla="*/ 2147483646 h 16"/>
              <a:gd name="T16" fmla="*/ 2147483646 w 68"/>
              <a:gd name="T17" fmla="*/ 2147483646 h 16"/>
              <a:gd name="T18" fmla="*/ 2147483646 w 68"/>
              <a:gd name="T19" fmla="*/ 2147483646 h 16"/>
              <a:gd name="T20" fmla="*/ 2147483646 w 68"/>
              <a:gd name="T21" fmla="*/ 2147483646 h 16"/>
              <a:gd name="T22" fmla="*/ 2147483646 w 68"/>
              <a:gd name="T23" fmla="*/ 2147483646 h 16"/>
              <a:gd name="T24" fmla="*/ 2147483646 w 68"/>
              <a:gd name="T25" fmla="*/ 2147483646 h 16"/>
              <a:gd name="T26" fmla="*/ 2147483646 w 68"/>
              <a:gd name="T27" fmla="*/ 2147483646 h 16"/>
              <a:gd name="T28" fmla="*/ 2147483646 w 68"/>
              <a:gd name="T29" fmla="*/ 2147483646 h 16"/>
              <a:gd name="T30" fmla="*/ 2147483646 w 68"/>
              <a:gd name="T31" fmla="*/ 2147483646 h 16"/>
              <a:gd name="T32" fmla="*/ 2147483646 w 68"/>
              <a:gd name="T33" fmla="*/ 2147483646 h 16"/>
              <a:gd name="T34" fmla="*/ 2147483646 w 68"/>
              <a:gd name="T35" fmla="*/ 2147483646 h 16"/>
              <a:gd name="T36" fmla="*/ 2147483646 w 68"/>
              <a:gd name="T37" fmla="*/ 2147483646 h 16"/>
              <a:gd name="T38" fmla="*/ 2147483646 w 68"/>
              <a:gd name="T39" fmla="*/ 2147483646 h 16"/>
              <a:gd name="T40" fmla="*/ 2147483646 w 68"/>
              <a:gd name="T41" fmla="*/ 2147483646 h 16"/>
              <a:gd name="T42" fmla="*/ 2147483646 w 68"/>
              <a:gd name="T43" fmla="*/ 2147483646 h 16"/>
              <a:gd name="T44" fmla="*/ 2147483646 w 68"/>
              <a:gd name="T45" fmla="*/ 2147483646 h 16"/>
              <a:gd name="T46" fmla="*/ 2147483646 w 68"/>
              <a:gd name="T47" fmla="*/ 2147483646 h 16"/>
              <a:gd name="T48" fmla="*/ 0 w 68"/>
              <a:gd name="T49" fmla="*/ 2147483646 h 16"/>
              <a:gd name="T50" fmla="*/ 0 w 68"/>
              <a:gd name="T51" fmla="*/ 2147483646 h 16"/>
              <a:gd name="T52" fmla="*/ 2147483646 w 68"/>
              <a:gd name="T53" fmla="*/ 2147483646 h 16"/>
              <a:gd name="T54" fmla="*/ 2147483646 w 68"/>
              <a:gd name="T55" fmla="*/ 2147483646 h 16"/>
              <a:gd name="T56" fmla="*/ 2147483646 w 68"/>
              <a:gd name="T57" fmla="*/ 2147483646 h 16"/>
              <a:gd name="T58" fmla="*/ 2147483646 w 68"/>
              <a:gd name="T59" fmla="*/ 2147483646 h 16"/>
              <a:gd name="T60" fmla="*/ 2147483646 w 68"/>
              <a:gd name="T61" fmla="*/ 2147483646 h 16"/>
              <a:gd name="T62" fmla="*/ 2147483646 w 68"/>
              <a:gd name="T63" fmla="*/ 2147483646 h 16"/>
              <a:gd name="T64" fmla="*/ 2147483646 w 68"/>
              <a:gd name="T65" fmla="*/ 2147483646 h 16"/>
              <a:gd name="T66" fmla="*/ 2147483646 w 68"/>
              <a:gd name="T67" fmla="*/ 2147483646 h 16"/>
              <a:gd name="T68" fmla="*/ 2147483646 w 68"/>
              <a:gd name="T69" fmla="*/ 2147483646 h 16"/>
              <a:gd name="T70" fmla="*/ 2147483646 w 68"/>
              <a:gd name="T71" fmla="*/ 2147483646 h 16"/>
              <a:gd name="T72" fmla="*/ 2147483646 w 68"/>
              <a:gd name="T73" fmla="*/ 2147483646 h 16"/>
              <a:gd name="T74" fmla="*/ 2147483646 w 68"/>
              <a:gd name="T75" fmla="*/ 2147483646 h 16"/>
              <a:gd name="T76" fmla="*/ 2147483646 w 68"/>
              <a:gd name="T77" fmla="*/ 2147483646 h 16"/>
              <a:gd name="T78" fmla="*/ 2147483646 w 68"/>
              <a:gd name="T79" fmla="*/ 2147483646 h 16"/>
              <a:gd name="T80" fmla="*/ 2147483646 w 68"/>
              <a:gd name="T81" fmla="*/ 2147483646 h 16"/>
              <a:gd name="T82" fmla="*/ 2147483646 w 68"/>
              <a:gd name="T83" fmla="*/ 2147483646 h 16"/>
              <a:gd name="T84" fmla="*/ 2147483646 w 68"/>
              <a:gd name="T85" fmla="*/ 2147483646 h 16"/>
              <a:gd name="T86" fmla="*/ 2147483646 w 68"/>
              <a:gd name="T87" fmla="*/ 2147483646 h 16"/>
              <a:gd name="T88" fmla="*/ 2147483646 w 68"/>
              <a:gd name="T89" fmla="*/ 2147483646 h 16"/>
              <a:gd name="T90" fmla="*/ 2147483646 w 68"/>
              <a:gd name="T91" fmla="*/ 2147483646 h 16"/>
              <a:gd name="T92" fmla="*/ 2147483646 w 68"/>
              <a:gd name="T93" fmla="*/ 2147483646 h 16"/>
              <a:gd name="T94" fmla="*/ 2147483646 w 68"/>
              <a:gd name="T95" fmla="*/ 2147483646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 h="16">
                <a:moveTo>
                  <a:pt x="67" y="10"/>
                </a:moveTo>
                <a:lnTo>
                  <a:pt x="64" y="10"/>
                </a:lnTo>
                <a:lnTo>
                  <a:pt x="64" y="16"/>
                </a:lnTo>
                <a:lnTo>
                  <a:pt x="67" y="16"/>
                </a:lnTo>
                <a:lnTo>
                  <a:pt x="68" y="16"/>
                </a:lnTo>
                <a:lnTo>
                  <a:pt x="64" y="16"/>
                </a:lnTo>
                <a:lnTo>
                  <a:pt x="63" y="16"/>
                </a:lnTo>
                <a:lnTo>
                  <a:pt x="62" y="16"/>
                </a:lnTo>
                <a:lnTo>
                  <a:pt x="61" y="16"/>
                </a:lnTo>
                <a:lnTo>
                  <a:pt x="58" y="16"/>
                </a:lnTo>
                <a:lnTo>
                  <a:pt x="56" y="16"/>
                </a:lnTo>
                <a:lnTo>
                  <a:pt x="55" y="16"/>
                </a:lnTo>
                <a:lnTo>
                  <a:pt x="53" y="16"/>
                </a:lnTo>
                <a:lnTo>
                  <a:pt x="52" y="16"/>
                </a:lnTo>
                <a:lnTo>
                  <a:pt x="50" y="16"/>
                </a:lnTo>
                <a:lnTo>
                  <a:pt x="49" y="16"/>
                </a:lnTo>
                <a:lnTo>
                  <a:pt x="47" y="16"/>
                </a:lnTo>
                <a:lnTo>
                  <a:pt x="46" y="16"/>
                </a:lnTo>
                <a:lnTo>
                  <a:pt x="43" y="16"/>
                </a:lnTo>
                <a:lnTo>
                  <a:pt x="41" y="16"/>
                </a:lnTo>
                <a:lnTo>
                  <a:pt x="40" y="16"/>
                </a:lnTo>
                <a:lnTo>
                  <a:pt x="39" y="16"/>
                </a:lnTo>
                <a:lnTo>
                  <a:pt x="38" y="16"/>
                </a:lnTo>
                <a:lnTo>
                  <a:pt x="35" y="16"/>
                </a:lnTo>
                <a:lnTo>
                  <a:pt x="34" y="15"/>
                </a:lnTo>
                <a:lnTo>
                  <a:pt x="33" y="15"/>
                </a:lnTo>
                <a:lnTo>
                  <a:pt x="32" y="15"/>
                </a:lnTo>
                <a:lnTo>
                  <a:pt x="29" y="15"/>
                </a:lnTo>
                <a:lnTo>
                  <a:pt x="27" y="15"/>
                </a:lnTo>
                <a:lnTo>
                  <a:pt x="26" y="15"/>
                </a:lnTo>
                <a:lnTo>
                  <a:pt x="25" y="14"/>
                </a:lnTo>
                <a:lnTo>
                  <a:pt x="23" y="14"/>
                </a:lnTo>
                <a:lnTo>
                  <a:pt x="21" y="14"/>
                </a:lnTo>
                <a:lnTo>
                  <a:pt x="20" y="14"/>
                </a:lnTo>
                <a:lnTo>
                  <a:pt x="19" y="14"/>
                </a:lnTo>
                <a:lnTo>
                  <a:pt x="19" y="13"/>
                </a:lnTo>
                <a:lnTo>
                  <a:pt x="16" y="13"/>
                </a:lnTo>
                <a:lnTo>
                  <a:pt x="15" y="13"/>
                </a:lnTo>
                <a:lnTo>
                  <a:pt x="13" y="13"/>
                </a:lnTo>
                <a:lnTo>
                  <a:pt x="11" y="12"/>
                </a:lnTo>
                <a:lnTo>
                  <a:pt x="10" y="12"/>
                </a:lnTo>
                <a:lnTo>
                  <a:pt x="9" y="10"/>
                </a:lnTo>
                <a:lnTo>
                  <a:pt x="7" y="10"/>
                </a:lnTo>
                <a:lnTo>
                  <a:pt x="5" y="8"/>
                </a:lnTo>
                <a:lnTo>
                  <a:pt x="3" y="7"/>
                </a:lnTo>
                <a:lnTo>
                  <a:pt x="2" y="7"/>
                </a:lnTo>
                <a:lnTo>
                  <a:pt x="2" y="6"/>
                </a:lnTo>
                <a:lnTo>
                  <a:pt x="2" y="5"/>
                </a:lnTo>
                <a:lnTo>
                  <a:pt x="0" y="5"/>
                </a:lnTo>
                <a:lnTo>
                  <a:pt x="0" y="3"/>
                </a:lnTo>
                <a:lnTo>
                  <a:pt x="0" y="2"/>
                </a:lnTo>
                <a:lnTo>
                  <a:pt x="0" y="1"/>
                </a:lnTo>
                <a:lnTo>
                  <a:pt x="0" y="0"/>
                </a:lnTo>
                <a:lnTo>
                  <a:pt x="2" y="1"/>
                </a:lnTo>
                <a:lnTo>
                  <a:pt x="3" y="2"/>
                </a:lnTo>
                <a:lnTo>
                  <a:pt x="5" y="3"/>
                </a:lnTo>
                <a:lnTo>
                  <a:pt x="7" y="3"/>
                </a:lnTo>
                <a:lnTo>
                  <a:pt x="7" y="5"/>
                </a:lnTo>
                <a:lnTo>
                  <a:pt x="9" y="5"/>
                </a:lnTo>
                <a:lnTo>
                  <a:pt x="10" y="5"/>
                </a:lnTo>
                <a:lnTo>
                  <a:pt x="10" y="6"/>
                </a:lnTo>
                <a:lnTo>
                  <a:pt x="11" y="6"/>
                </a:lnTo>
                <a:lnTo>
                  <a:pt x="13" y="6"/>
                </a:lnTo>
                <a:lnTo>
                  <a:pt x="15" y="6"/>
                </a:lnTo>
                <a:lnTo>
                  <a:pt x="15" y="7"/>
                </a:lnTo>
                <a:lnTo>
                  <a:pt x="16" y="7"/>
                </a:lnTo>
                <a:lnTo>
                  <a:pt x="19" y="7"/>
                </a:lnTo>
                <a:lnTo>
                  <a:pt x="20" y="7"/>
                </a:lnTo>
                <a:lnTo>
                  <a:pt x="21" y="8"/>
                </a:lnTo>
                <a:lnTo>
                  <a:pt x="23" y="8"/>
                </a:lnTo>
                <a:lnTo>
                  <a:pt x="25" y="8"/>
                </a:lnTo>
                <a:lnTo>
                  <a:pt x="26" y="8"/>
                </a:lnTo>
                <a:lnTo>
                  <a:pt x="27" y="8"/>
                </a:lnTo>
                <a:lnTo>
                  <a:pt x="29" y="10"/>
                </a:lnTo>
                <a:lnTo>
                  <a:pt x="32" y="10"/>
                </a:lnTo>
                <a:lnTo>
                  <a:pt x="33" y="10"/>
                </a:lnTo>
                <a:lnTo>
                  <a:pt x="34" y="10"/>
                </a:lnTo>
                <a:lnTo>
                  <a:pt x="35" y="10"/>
                </a:lnTo>
                <a:lnTo>
                  <a:pt x="38" y="10"/>
                </a:lnTo>
                <a:lnTo>
                  <a:pt x="39" y="10"/>
                </a:lnTo>
                <a:lnTo>
                  <a:pt x="40" y="10"/>
                </a:lnTo>
                <a:lnTo>
                  <a:pt x="41" y="10"/>
                </a:lnTo>
                <a:lnTo>
                  <a:pt x="43" y="10"/>
                </a:lnTo>
                <a:lnTo>
                  <a:pt x="46" y="10"/>
                </a:lnTo>
                <a:lnTo>
                  <a:pt x="47" y="10"/>
                </a:lnTo>
                <a:lnTo>
                  <a:pt x="49" y="10"/>
                </a:lnTo>
                <a:lnTo>
                  <a:pt x="50" y="10"/>
                </a:lnTo>
                <a:lnTo>
                  <a:pt x="52" y="10"/>
                </a:lnTo>
                <a:lnTo>
                  <a:pt x="53" y="10"/>
                </a:lnTo>
                <a:lnTo>
                  <a:pt x="55" y="10"/>
                </a:lnTo>
                <a:lnTo>
                  <a:pt x="56" y="10"/>
                </a:lnTo>
                <a:lnTo>
                  <a:pt x="58" y="10"/>
                </a:lnTo>
                <a:lnTo>
                  <a:pt x="61" y="10"/>
                </a:lnTo>
                <a:lnTo>
                  <a:pt x="62" y="10"/>
                </a:lnTo>
                <a:lnTo>
                  <a:pt x="63" y="10"/>
                </a:lnTo>
                <a:lnTo>
                  <a:pt x="6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2" name="Freeform 1854"/>
          <p:cNvSpPr>
            <a:spLocks/>
          </p:cNvSpPr>
          <p:nvPr/>
        </p:nvSpPr>
        <p:spPr bwMode="auto">
          <a:xfrm>
            <a:off x="2925763" y="2955925"/>
            <a:ext cx="39687" cy="31750"/>
          </a:xfrm>
          <a:custGeom>
            <a:avLst/>
            <a:gdLst>
              <a:gd name="T0" fmla="*/ 2147483646 w 76"/>
              <a:gd name="T1" fmla="*/ 2147483646 h 58"/>
              <a:gd name="T2" fmla="*/ 2147483646 w 76"/>
              <a:gd name="T3" fmla="*/ 2147483646 h 58"/>
              <a:gd name="T4" fmla="*/ 2147483646 w 76"/>
              <a:gd name="T5" fmla="*/ 2147483646 h 58"/>
              <a:gd name="T6" fmla="*/ 2147483646 w 76"/>
              <a:gd name="T7" fmla="*/ 2147483646 h 58"/>
              <a:gd name="T8" fmla="*/ 2147483646 w 76"/>
              <a:gd name="T9" fmla="*/ 2147483646 h 58"/>
              <a:gd name="T10" fmla="*/ 2147483646 w 76"/>
              <a:gd name="T11" fmla="*/ 2147483646 h 58"/>
              <a:gd name="T12" fmla="*/ 2147483646 w 76"/>
              <a:gd name="T13" fmla="*/ 2147483646 h 58"/>
              <a:gd name="T14" fmla="*/ 2147483646 w 76"/>
              <a:gd name="T15" fmla="*/ 2147483646 h 58"/>
              <a:gd name="T16" fmla="*/ 2147483646 w 76"/>
              <a:gd name="T17" fmla="*/ 2147483646 h 58"/>
              <a:gd name="T18" fmla="*/ 2147483646 w 76"/>
              <a:gd name="T19" fmla="*/ 2147483646 h 58"/>
              <a:gd name="T20" fmla="*/ 2147483646 w 76"/>
              <a:gd name="T21" fmla="*/ 2147483646 h 58"/>
              <a:gd name="T22" fmla="*/ 2147483646 w 76"/>
              <a:gd name="T23" fmla="*/ 2147483646 h 58"/>
              <a:gd name="T24" fmla="*/ 2147483646 w 76"/>
              <a:gd name="T25" fmla="*/ 2147483646 h 58"/>
              <a:gd name="T26" fmla="*/ 2147483646 w 76"/>
              <a:gd name="T27" fmla="*/ 2147483646 h 58"/>
              <a:gd name="T28" fmla="*/ 2147483646 w 76"/>
              <a:gd name="T29" fmla="*/ 2147483646 h 58"/>
              <a:gd name="T30" fmla="*/ 2147483646 w 76"/>
              <a:gd name="T31" fmla="*/ 2147483646 h 58"/>
              <a:gd name="T32" fmla="*/ 2147483646 w 76"/>
              <a:gd name="T33" fmla="*/ 2147483646 h 58"/>
              <a:gd name="T34" fmla="*/ 2147483646 w 76"/>
              <a:gd name="T35" fmla="*/ 2147483646 h 58"/>
              <a:gd name="T36" fmla="*/ 2147483646 w 76"/>
              <a:gd name="T37" fmla="*/ 2147483646 h 58"/>
              <a:gd name="T38" fmla="*/ 2147483646 w 76"/>
              <a:gd name="T39" fmla="*/ 2147483646 h 58"/>
              <a:gd name="T40" fmla="*/ 2147483646 w 76"/>
              <a:gd name="T41" fmla="*/ 2147483646 h 58"/>
              <a:gd name="T42" fmla="*/ 2147483646 w 76"/>
              <a:gd name="T43" fmla="*/ 2147483646 h 58"/>
              <a:gd name="T44" fmla="*/ 2147483646 w 76"/>
              <a:gd name="T45" fmla="*/ 2147483646 h 58"/>
              <a:gd name="T46" fmla="*/ 2147483646 w 76"/>
              <a:gd name="T47" fmla="*/ 2147483646 h 58"/>
              <a:gd name="T48" fmla="*/ 2147483646 w 76"/>
              <a:gd name="T49" fmla="*/ 2147483646 h 58"/>
              <a:gd name="T50" fmla="*/ 2147483646 w 76"/>
              <a:gd name="T51" fmla="*/ 2147483646 h 58"/>
              <a:gd name="T52" fmla="*/ 2147483646 w 76"/>
              <a:gd name="T53" fmla="*/ 2147483646 h 58"/>
              <a:gd name="T54" fmla="*/ 2147483646 w 76"/>
              <a:gd name="T55" fmla="*/ 2147483646 h 58"/>
              <a:gd name="T56" fmla="*/ 2147483646 w 76"/>
              <a:gd name="T57" fmla="*/ 2147483646 h 58"/>
              <a:gd name="T58" fmla="*/ 2147483646 w 76"/>
              <a:gd name="T59" fmla="*/ 2147483646 h 58"/>
              <a:gd name="T60" fmla="*/ 2147483646 w 76"/>
              <a:gd name="T61" fmla="*/ 0 h 58"/>
              <a:gd name="T62" fmla="*/ 2147483646 w 76"/>
              <a:gd name="T63" fmla="*/ 2147483646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 h="58">
                <a:moveTo>
                  <a:pt x="0" y="58"/>
                </a:moveTo>
                <a:lnTo>
                  <a:pt x="1" y="58"/>
                </a:lnTo>
                <a:lnTo>
                  <a:pt x="4" y="58"/>
                </a:lnTo>
                <a:lnTo>
                  <a:pt x="6" y="58"/>
                </a:lnTo>
                <a:lnTo>
                  <a:pt x="7" y="58"/>
                </a:lnTo>
                <a:lnTo>
                  <a:pt x="8" y="58"/>
                </a:lnTo>
                <a:lnTo>
                  <a:pt x="10" y="58"/>
                </a:lnTo>
                <a:lnTo>
                  <a:pt x="12" y="58"/>
                </a:lnTo>
                <a:lnTo>
                  <a:pt x="13" y="57"/>
                </a:lnTo>
                <a:lnTo>
                  <a:pt x="14" y="57"/>
                </a:lnTo>
                <a:lnTo>
                  <a:pt x="16" y="57"/>
                </a:lnTo>
                <a:lnTo>
                  <a:pt x="19" y="57"/>
                </a:lnTo>
                <a:lnTo>
                  <a:pt x="22" y="57"/>
                </a:lnTo>
                <a:lnTo>
                  <a:pt x="24" y="56"/>
                </a:lnTo>
                <a:lnTo>
                  <a:pt x="27" y="56"/>
                </a:lnTo>
                <a:lnTo>
                  <a:pt x="29" y="56"/>
                </a:lnTo>
                <a:lnTo>
                  <a:pt x="34" y="55"/>
                </a:lnTo>
                <a:lnTo>
                  <a:pt x="36" y="55"/>
                </a:lnTo>
                <a:lnTo>
                  <a:pt x="39" y="53"/>
                </a:lnTo>
                <a:lnTo>
                  <a:pt x="42" y="53"/>
                </a:lnTo>
                <a:lnTo>
                  <a:pt x="43" y="53"/>
                </a:lnTo>
                <a:lnTo>
                  <a:pt x="47" y="51"/>
                </a:lnTo>
                <a:lnTo>
                  <a:pt x="49" y="51"/>
                </a:lnTo>
                <a:lnTo>
                  <a:pt x="51" y="51"/>
                </a:lnTo>
                <a:lnTo>
                  <a:pt x="52" y="50"/>
                </a:lnTo>
                <a:lnTo>
                  <a:pt x="53" y="50"/>
                </a:lnTo>
                <a:lnTo>
                  <a:pt x="55" y="50"/>
                </a:lnTo>
                <a:lnTo>
                  <a:pt x="57" y="50"/>
                </a:lnTo>
                <a:lnTo>
                  <a:pt x="57" y="49"/>
                </a:lnTo>
                <a:lnTo>
                  <a:pt x="58" y="49"/>
                </a:lnTo>
                <a:lnTo>
                  <a:pt x="60" y="49"/>
                </a:lnTo>
                <a:lnTo>
                  <a:pt x="61" y="48"/>
                </a:lnTo>
                <a:lnTo>
                  <a:pt x="64" y="48"/>
                </a:lnTo>
                <a:lnTo>
                  <a:pt x="65" y="46"/>
                </a:lnTo>
                <a:lnTo>
                  <a:pt x="66" y="46"/>
                </a:lnTo>
                <a:lnTo>
                  <a:pt x="66" y="45"/>
                </a:lnTo>
                <a:lnTo>
                  <a:pt x="67" y="45"/>
                </a:lnTo>
                <a:lnTo>
                  <a:pt x="67" y="44"/>
                </a:lnTo>
                <a:lnTo>
                  <a:pt x="70" y="44"/>
                </a:lnTo>
                <a:lnTo>
                  <a:pt x="70" y="43"/>
                </a:lnTo>
                <a:lnTo>
                  <a:pt x="70" y="40"/>
                </a:lnTo>
                <a:lnTo>
                  <a:pt x="71" y="40"/>
                </a:lnTo>
                <a:lnTo>
                  <a:pt x="71" y="39"/>
                </a:lnTo>
                <a:lnTo>
                  <a:pt x="71" y="38"/>
                </a:lnTo>
                <a:lnTo>
                  <a:pt x="71" y="37"/>
                </a:lnTo>
                <a:lnTo>
                  <a:pt x="71" y="36"/>
                </a:lnTo>
                <a:lnTo>
                  <a:pt x="71" y="33"/>
                </a:lnTo>
                <a:lnTo>
                  <a:pt x="71" y="32"/>
                </a:lnTo>
                <a:lnTo>
                  <a:pt x="71" y="31"/>
                </a:lnTo>
                <a:lnTo>
                  <a:pt x="71" y="30"/>
                </a:lnTo>
                <a:lnTo>
                  <a:pt x="71" y="27"/>
                </a:lnTo>
                <a:lnTo>
                  <a:pt x="70" y="27"/>
                </a:lnTo>
                <a:lnTo>
                  <a:pt x="70" y="26"/>
                </a:lnTo>
                <a:lnTo>
                  <a:pt x="67" y="25"/>
                </a:lnTo>
                <a:lnTo>
                  <a:pt x="70" y="25"/>
                </a:lnTo>
                <a:lnTo>
                  <a:pt x="75" y="24"/>
                </a:lnTo>
                <a:lnTo>
                  <a:pt x="76" y="20"/>
                </a:lnTo>
                <a:lnTo>
                  <a:pt x="67" y="19"/>
                </a:lnTo>
                <a:lnTo>
                  <a:pt x="70" y="14"/>
                </a:lnTo>
                <a:lnTo>
                  <a:pt x="67" y="19"/>
                </a:lnTo>
                <a:lnTo>
                  <a:pt x="52" y="4"/>
                </a:lnTo>
                <a:lnTo>
                  <a:pt x="53" y="0"/>
                </a:lnTo>
                <a:lnTo>
                  <a:pt x="52" y="4"/>
                </a:lnTo>
                <a:lnTo>
                  <a:pt x="47"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3" name="Freeform 1855"/>
          <p:cNvSpPr>
            <a:spLocks/>
          </p:cNvSpPr>
          <p:nvPr/>
        </p:nvSpPr>
        <p:spPr bwMode="auto">
          <a:xfrm>
            <a:off x="2911475" y="2967038"/>
            <a:ext cx="50800" cy="20637"/>
          </a:xfrm>
          <a:custGeom>
            <a:avLst/>
            <a:gdLst>
              <a:gd name="T0" fmla="*/ 2147483646 w 97"/>
              <a:gd name="T1" fmla="*/ 2147483646 h 40"/>
              <a:gd name="T2" fmla="*/ 2147483646 w 97"/>
              <a:gd name="T3" fmla="*/ 2147483646 h 40"/>
              <a:gd name="T4" fmla="*/ 2147483646 w 97"/>
              <a:gd name="T5" fmla="*/ 2147483646 h 40"/>
              <a:gd name="T6" fmla="*/ 2147483646 w 97"/>
              <a:gd name="T7" fmla="*/ 2147483646 h 40"/>
              <a:gd name="T8" fmla="*/ 2147483646 w 97"/>
              <a:gd name="T9" fmla="*/ 2147483646 h 40"/>
              <a:gd name="T10" fmla="*/ 2147483646 w 97"/>
              <a:gd name="T11" fmla="*/ 2147483646 h 40"/>
              <a:gd name="T12" fmla="*/ 2147483646 w 97"/>
              <a:gd name="T13" fmla="*/ 2147483646 h 40"/>
              <a:gd name="T14" fmla="*/ 2147483646 w 97"/>
              <a:gd name="T15" fmla="*/ 2147483646 h 40"/>
              <a:gd name="T16" fmla="*/ 2147483646 w 97"/>
              <a:gd name="T17" fmla="*/ 2147483646 h 40"/>
              <a:gd name="T18" fmla="*/ 2147483646 w 97"/>
              <a:gd name="T19" fmla="*/ 2147483646 h 40"/>
              <a:gd name="T20" fmla="*/ 2147483646 w 97"/>
              <a:gd name="T21" fmla="*/ 2147483646 h 40"/>
              <a:gd name="T22" fmla="*/ 2147483646 w 97"/>
              <a:gd name="T23" fmla="*/ 2147483646 h 40"/>
              <a:gd name="T24" fmla="*/ 2147483646 w 97"/>
              <a:gd name="T25" fmla="*/ 2147483646 h 40"/>
              <a:gd name="T26" fmla="*/ 2147483646 w 97"/>
              <a:gd name="T27" fmla="*/ 2147483646 h 40"/>
              <a:gd name="T28" fmla="*/ 2147483646 w 97"/>
              <a:gd name="T29" fmla="*/ 2147483646 h 40"/>
              <a:gd name="T30" fmla="*/ 2147483646 w 97"/>
              <a:gd name="T31" fmla="*/ 2147483646 h 40"/>
              <a:gd name="T32" fmla="*/ 2147483646 w 97"/>
              <a:gd name="T33" fmla="*/ 2147483646 h 40"/>
              <a:gd name="T34" fmla="*/ 2147483646 w 97"/>
              <a:gd name="T35" fmla="*/ 2147483646 h 40"/>
              <a:gd name="T36" fmla="*/ 2147483646 w 97"/>
              <a:gd name="T37" fmla="*/ 2147483646 h 40"/>
              <a:gd name="T38" fmla="*/ 2147483646 w 97"/>
              <a:gd name="T39" fmla="*/ 2147483646 h 40"/>
              <a:gd name="T40" fmla="*/ 2147483646 w 97"/>
              <a:gd name="T41" fmla="*/ 2147483646 h 40"/>
              <a:gd name="T42" fmla="*/ 2147483646 w 97"/>
              <a:gd name="T43" fmla="*/ 2147483646 h 40"/>
              <a:gd name="T44" fmla="*/ 2147483646 w 97"/>
              <a:gd name="T45" fmla="*/ 2147483646 h 40"/>
              <a:gd name="T46" fmla="*/ 2147483646 w 97"/>
              <a:gd name="T47" fmla="*/ 2147483646 h 40"/>
              <a:gd name="T48" fmla="*/ 2147483646 w 97"/>
              <a:gd name="T49" fmla="*/ 2147483646 h 40"/>
              <a:gd name="T50" fmla="*/ 2147483646 w 97"/>
              <a:gd name="T51" fmla="*/ 2147483646 h 40"/>
              <a:gd name="T52" fmla="*/ 2147483646 w 97"/>
              <a:gd name="T53" fmla="*/ 2147483646 h 40"/>
              <a:gd name="T54" fmla="*/ 2147483646 w 97"/>
              <a:gd name="T55" fmla="*/ 2147483646 h 40"/>
              <a:gd name="T56" fmla="*/ 2147483646 w 97"/>
              <a:gd name="T57" fmla="*/ 2147483646 h 40"/>
              <a:gd name="T58" fmla="*/ 2147483646 w 97"/>
              <a:gd name="T59" fmla="*/ 2147483646 h 40"/>
              <a:gd name="T60" fmla="*/ 2147483646 w 97"/>
              <a:gd name="T61" fmla="*/ 2147483646 h 40"/>
              <a:gd name="T62" fmla="*/ 2147483646 w 97"/>
              <a:gd name="T63" fmla="*/ 2147483646 h 40"/>
              <a:gd name="T64" fmla="*/ 2147483646 w 97"/>
              <a:gd name="T65" fmla="*/ 2147483646 h 40"/>
              <a:gd name="T66" fmla="*/ 2147483646 w 97"/>
              <a:gd name="T67" fmla="*/ 2147483646 h 40"/>
              <a:gd name="T68" fmla="*/ 2147483646 w 97"/>
              <a:gd name="T69" fmla="*/ 2147483646 h 40"/>
              <a:gd name="T70" fmla="*/ 2147483646 w 97"/>
              <a:gd name="T71" fmla="*/ 2147483646 h 40"/>
              <a:gd name="T72" fmla="*/ 2147483646 w 97"/>
              <a:gd name="T73" fmla="*/ 2147483646 h 40"/>
              <a:gd name="T74" fmla="*/ 2147483646 w 97"/>
              <a:gd name="T75" fmla="*/ 2147483646 h 40"/>
              <a:gd name="T76" fmla="*/ 2147483646 w 97"/>
              <a:gd name="T77" fmla="*/ 2147483646 h 40"/>
              <a:gd name="T78" fmla="*/ 2147483646 w 97"/>
              <a:gd name="T79" fmla="*/ 2147483646 h 40"/>
              <a:gd name="T80" fmla="*/ 2147483646 w 97"/>
              <a:gd name="T81" fmla="*/ 2147483646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40">
                <a:moveTo>
                  <a:pt x="67" y="7"/>
                </a:moveTo>
                <a:lnTo>
                  <a:pt x="67" y="18"/>
                </a:lnTo>
                <a:lnTo>
                  <a:pt x="87" y="6"/>
                </a:lnTo>
                <a:lnTo>
                  <a:pt x="90" y="1"/>
                </a:lnTo>
                <a:lnTo>
                  <a:pt x="93" y="0"/>
                </a:lnTo>
                <a:lnTo>
                  <a:pt x="97" y="11"/>
                </a:lnTo>
                <a:lnTo>
                  <a:pt x="97" y="12"/>
                </a:lnTo>
                <a:lnTo>
                  <a:pt x="97" y="13"/>
                </a:lnTo>
                <a:lnTo>
                  <a:pt x="96" y="14"/>
                </a:lnTo>
                <a:lnTo>
                  <a:pt x="96" y="17"/>
                </a:lnTo>
                <a:lnTo>
                  <a:pt x="93" y="18"/>
                </a:lnTo>
                <a:lnTo>
                  <a:pt x="93" y="19"/>
                </a:lnTo>
                <a:lnTo>
                  <a:pt x="92" y="19"/>
                </a:lnTo>
                <a:lnTo>
                  <a:pt x="92" y="20"/>
                </a:lnTo>
                <a:lnTo>
                  <a:pt x="91" y="20"/>
                </a:lnTo>
                <a:lnTo>
                  <a:pt x="90" y="21"/>
                </a:lnTo>
                <a:lnTo>
                  <a:pt x="87" y="24"/>
                </a:lnTo>
                <a:lnTo>
                  <a:pt x="86" y="24"/>
                </a:lnTo>
                <a:lnTo>
                  <a:pt x="84" y="24"/>
                </a:lnTo>
                <a:lnTo>
                  <a:pt x="84" y="25"/>
                </a:lnTo>
                <a:lnTo>
                  <a:pt x="83" y="25"/>
                </a:lnTo>
                <a:lnTo>
                  <a:pt x="81" y="25"/>
                </a:lnTo>
                <a:lnTo>
                  <a:pt x="79" y="25"/>
                </a:lnTo>
                <a:lnTo>
                  <a:pt x="79" y="26"/>
                </a:lnTo>
                <a:lnTo>
                  <a:pt x="78" y="26"/>
                </a:lnTo>
                <a:lnTo>
                  <a:pt x="77" y="26"/>
                </a:lnTo>
                <a:lnTo>
                  <a:pt x="73" y="27"/>
                </a:lnTo>
                <a:lnTo>
                  <a:pt x="72" y="27"/>
                </a:lnTo>
                <a:lnTo>
                  <a:pt x="69" y="27"/>
                </a:lnTo>
                <a:lnTo>
                  <a:pt x="67" y="29"/>
                </a:lnTo>
                <a:lnTo>
                  <a:pt x="65" y="29"/>
                </a:lnTo>
                <a:lnTo>
                  <a:pt x="62" y="29"/>
                </a:lnTo>
                <a:lnTo>
                  <a:pt x="60" y="30"/>
                </a:lnTo>
                <a:lnTo>
                  <a:pt x="55" y="30"/>
                </a:lnTo>
                <a:lnTo>
                  <a:pt x="53" y="30"/>
                </a:lnTo>
                <a:lnTo>
                  <a:pt x="49" y="31"/>
                </a:lnTo>
                <a:lnTo>
                  <a:pt x="46" y="31"/>
                </a:lnTo>
                <a:lnTo>
                  <a:pt x="45" y="31"/>
                </a:lnTo>
                <a:lnTo>
                  <a:pt x="40" y="32"/>
                </a:lnTo>
                <a:lnTo>
                  <a:pt x="39" y="32"/>
                </a:lnTo>
                <a:lnTo>
                  <a:pt x="38" y="32"/>
                </a:lnTo>
                <a:lnTo>
                  <a:pt x="36" y="32"/>
                </a:lnTo>
                <a:lnTo>
                  <a:pt x="34" y="32"/>
                </a:lnTo>
                <a:lnTo>
                  <a:pt x="33" y="32"/>
                </a:lnTo>
                <a:lnTo>
                  <a:pt x="32" y="34"/>
                </a:lnTo>
                <a:lnTo>
                  <a:pt x="30" y="34"/>
                </a:lnTo>
                <a:lnTo>
                  <a:pt x="27" y="34"/>
                </a:lnTo>
                <a:lnTo>
                  <a:pt x="26" y="34"/>
                </a:lnTo>
                <a:lnTo>
                  <a:pt x="25" y="34"/>
                </a:lnTo>
                <a:lnTo>
                  <a:pt x="24" y="34"/>
                </a:lnTo>
                <a:lnTo>
                  <a:pt x="22" y="34"/>
                </a:lnTo>
                <a:lnTo>
                  <a:pt x="20" y="34"/>
                </a:lnTo>
                <a:lnTo>
                  <a:pt x="19" y="34"/>
                </a:lnTo>
                <a:lnTo>
                  <a:pt x="16" y="34"/>
                </a:lnTo>
                <a:lnTo>
                  <a:pt x="15" y="34"/>
                </a:lnTo>
                <a:lnTo>
                  <a:pt x="13" y="34"/>
                </a:lnTo>
                <a:lnTo>
                  <a:pt x="12" y="34"/>
                </a:lnTo>
                <a:lnTo>
                  <a:pt x="10" y="34"/>
                </a:lnTo>
                <a:lnTo>
                  <a:pt x="9" y="34"/>
                </a:lnTo>
                <a:lnTo>
                  <a:pt x="8" y="34"/>
                </a:lnTo>
                <a:lnTo>
                  <a:pt x="6" y="34"/>
                </a:lnTo>
                <a:lnTo>
                  <a:pt x="3" y="34"/>
                </a:lnTo>
                <a:lnTo>
                  <a:pt x="2" y="34"/>
                </a:lnTo>
                <a:lnTo>
                  <a:pt x="1" y="34"/>
                </a:lnTo>
                <a:lnTo>
                  <a:pt x="0" y="34"/>
                </a:lnTo>
                <a:lnTo>
                  <a:pt x="1" y="40"/>
                </a:lnTo>
                <a:lnTo>
                  <a:pt x="2" y="40"/>
                </a:lnTo>
                <a:lnTo>
                  <a:pt x="3" y="40"/>
                </a:lnTo>
                <a:lnTo>
                  <a:pt x="6" y="40"/>
                </a:lnTo>
                <a:lnTo>
                  <a:pt x="8" y="40"/>
                </a:lnTo>
                <a:lnTo>
                  <a:pt x="9" y="40"/>
                </a:lnTo>
                <a:lnTo>
                  <a:pt x="10" y="40"/>
                </a:lnTo>
                <a:lnTo>
                  <a:pt x="12" y="40"/>
                </a:lnTo>
                <a:lnTo>
                  <a:pt x="13" y="40"/>
                </a:lnTo>
                <a:lnTo>
                  <a:pt x="15" y="40"/>
                </a:lnTo>
                <a:lnTo>
                  <a:pt x="16" y="40"/>
                </a:lnTo>
                <a:lnTo>
                  <a:pt x="19" y="40"/>
                </a:lnTo>
                <a:lnTo>
                  <a:pt x="20" y="40"/>
                </a:lnTo>
                <a:lnTo>
                  <a:pt x="22" y="40"/>
                </a:lnTo>
                <a:lnTo>
                  <a:pt x="24" y="40"/>
                </a:lnTo>
                <a:lnTo>
                  <a:pt x="25" y="40"/>
                </a:lnTo>
                <a:lnTo>
                  <a:pt x="26"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4" name="Freeform 1856"/>
          <p:cNvSpPr>
            <a:spLocks/>
          </p:cNvSpPr>
          <p:nvPr/>
        </p:nvSpPr>
        <p:spPr bwMode="auto">
          <a:xfrm>
            <a:off x="2944813" y="2976563"/>
            <a:ext cx="1587" cy="1587"/>
          </a:xfrm>
          <a:custGeom>
            <a:avLst/>
            <a:gdLst>
              <a:gd name="T0" fmla="*/ 0 w 4"/>
              <a:gd name="T1" fmla="*/ 2147483646 h 2"/>
              <a:gd name="T2" fmla="*/ 2147483646 w 4"/>
              <a:gd name="T3" fmla="*/ 0 h 2"/>
              <a:gd name="T4" fmla="*/ 2147483646 w 4"/>
              <a:gd name="T5" fmla="*/ 0 h 2"/>
              <a:gd name="T6" fmla="*/ 0 w 4"/>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0" y="2"/>
                </a:moveTo>
                <a:lnTo>
                  <a:pt x="2" y="0"/>
                </a:lnTo>
                <a:lnTo>
                  <a:pt x="4" y="0"/>
                </a:lnTo>
                <a:lnTo>
                  <a:pt x="0"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5" name="Freeform 1857"/>
          <p:cNvSpPr>
            <a:spLocks/>
          </p:cNvSpPr>
          <p:nvPr/>
        </p:nvSpPr>
        <p:spPr bwMode="auto">
          <a:xfrm>
            <a:off x="2962275" y="2976563"/>
            <a:ext cx="30163" cy="23812"/>
          </a:xfrm>
          <a:custGeom>
            <a:avLst/>
            <a:gdLst>
              <a:gd name="T0" fmla="*/ 0 w 56"/>
              <a:gd name="T1" fmla="*/ 2147483646 h 46"/>
              <a:gd name="T2" fmla="*/ 0 w 56"/>
              <a:gd name="T3" fmla="*/ 2147483646 h 46"/>
              <a:gd name="T4" fmla="*/ 2147483646 w 56"/>
              <a:gd name="T5" fmla="*/ 2147483646 h 46"/>
              <a:gd name="T6" fmla="*/ 2147483646 w 56"/>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6">
                <a:moveTo>
                  <a:pt x="0" y="31"/>
                </a:moveTo>
                <a:lnTo>
                  <a:pt x="0" y="46"/>
                </a:lnTo>
                <a:lnTo>
                  <a:pt x="56" y="16"/>
                </a:lnTo>
                <a:lnTo>
                  <a:pt x="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6" name="Line 1858"/>
          <p:cNvSpPr>
            <a:spLocks noChangeShapeType="1"/>
          </p:cNvSpPr>
          <p:nvPr/>
        </p:nvSpPr>
        <p:spPr bwMode="auto">
          <a:xfrm flipV="1">
            <a:off x="2992438" y="2894013"/>
            <a:ext cx="1587" cy="650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5997" name="Freeform 1859"/>
          <p:cNvSpPr>
            <a:spLocks/>
          </p:cNvSpPr>
          <p:nvPr/>
        </p:nvSpPr>
        <p:spPr bwMode="auto">
          <a:xfrm>
            <a:off x="2855913" y="2881313"/>
            <a:ext cx="109537" cy="76200"/>
          </a:xfrm>
          <a:custGeom>
            <a:avLst/>
            <a:gdLst>
              <a:gd name="T0" fmla="*/ 2147483646 w 208"/>
              <a:gd name="T1" fmla="*/ 2147483646 h 145"/>
              <a:gd name="T2" fmla="*/ 2147483646 w 208"/>
              <a:gd name="T3" fmla="*/ 2147483646 h 145"/>
              <a:gd name="T4" fmla="*/ 2147483646 w 208"/>
              <a:gd name="T5" fmla="*/ 0 h 145"/>
              <a:gd name="T6" fmla="*/ 2147483646 w 208"/>
              <a:gd name="T7" fmla="*/ 2147483646 h 145"/>
              <a:gd name="T8" fmla="*/ 2147483646 w 208"/>
              <a:gd name="T9" fmla="*/ 2147483646 h 145"/>
              <a:gd name="T10" fmla="*/ 2147483646 w 208"/>
              <a:gd name="T11" fmla="*/ 2147483646 h 145"/>
              <a:gd name="T12" fmla="*/ 2147483646 w 208"/>
              <a:gd name="T13" fmla="*/ 2147483646 h 145"/>
              <a:gd name="T14" fmla="*/ 2147483646 w 208"/>
              <a:gd name="T15" fmla="*/ 2147483646 h 145"/>
              <a:gd name="T16" fmla="*/ 0 w 208"/>
              <a:gd name="T17" fmla="*/ 2147483646 h 145"/>
              <a:gd name="T18" fmla="*/ 0 w 208"/>
              <a:gd name="T19" fmla="*/ 2147483646 h 145"/>
              <a:gd name="T20" fmla="*/ 2147483646 w 208"/>
              <a:gd name="T21" fmla="*/ 2147483646 h 145"/>
              <a:gd name="T22" fmla="*/ 2147483646 w 208"/>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8" h="145">
                <a:moveTo>
                  <a:pt x="208" y="5"/>
                </a:moveTo>
                <a:lnTo>
                  <a:pt x="207" y="2"/>
                </a:lnTo>
                <a:lnTo>
                  <a:pt x="202" y="0"/>
                </a:lnTo>
                <a:lnTo>
                  <a:pt x="199" y="7"/>
                </a:lnTo>
                <a:lnTo>
                  <a:pt x="184" y="21"/>
                </a:lnTo>
                <a:lnTo>
                  <a:pt x="179" y="19"/>
                </a:lnTo>
                <a:lnTo>
                  <a:pt x="7" y="17"/>
                </a:lnTo>
                <a:lnTo>
                  <a:pt x="3" y="19"/>
                </a:lnTo>
                <a:lnTo>
                  <a:pt x="0" y="22"/>
                </a:lnTo>
                <a:lnTo>
                  <a:pt x="0" y="140"/>
                </a:lnTo>
                <a:lnTo>
                  <a:pt x="3" y="143"/>
                </a:lnTo>
                <a:lnTo>
                  <a:pt x="7" y="1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8" name="Freeform 1860"/>
          <p:cNvSpPr>
            <a:spLocks/>
          </p:cNvSpPr>
          <p:nvPr/>
        </p:nvSpPr>
        <p:spPr bwMode="auto">
          <a:xfrm>
            <a:off x="2846388" y="2884488"/>
            <a:ext cx="11112" cy="80962"/>
          </a:xfrm>
          <a:custGeom>
            <a:avLst/>
            <a:gdLst>
              <a:gd name="T0" fmla="*/ 0 w 19"/>
              <a:gd name="T1" fmla="*/ 2147483646 h 152"/>
              <a:gd name="T2" fmla="*/ 2147483646 w 19"/>
              <a:gd name="T3" fmla="*/ 2147483646 h 152"/>
              <a:gd name="T4" fmla="*/ 0 w 19"/>
              <a:gd name="T5" fmla="*/ 2147483646 h 152"/>
              <a:gd name="T6" fmla="*/ 0 w 19"/>
              <a:gd name="T7" fmla="*/ 2147483646 h 152"/>
              <a:gd name="T8" fmla="*/ 2147483646 w 19"/>
              <a:gd name="T9" fmla="*/ 0 h 152"/>
              <a:gd name="T10" fmla="*/ 2147483646 w 19"/>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52">
                <a:moveTo>
                  <a:pt x="0" y="148"/>
                </a:moveTo>
                <a:lnTo>
                  <a:pt x="1" y="152"/>
                </a:lnTo>
                <a:lnTo>
                  <a:pt x="0" y="148"/>
                </a:lnTo>
                <a:lnTo>
                  <a:pt x="0" y="2"/>
                </a:lnTo>
                <a:lnTo>
                  <a:pt x="1" y="0"/>
                </a:lnTo>
                <a:lnTo>
                  <a:pt x="19"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5999" name="Freeform 1861"/>
          <p:cNvSpPr>
            <a:spLocks/>
          </p:cNvSpPr>
          <p:nvPr/>
        </p:nvSpPr>
        <p:spPr bwMode="auto">
          <a:xfrm>
            <a:off x="2847975" y="2882900"/>
            <a:ext cx="114300" cy="4763"/>
          </a:xfrm>
          <a:custGeom>
            <a:avLst/>
            <a:gdLst>
              <a:gd name="T0" fmla="*/ 2147483646 w 217"/>
              <a:gd name="T1" fmla="*/ 0 h 8"/>
              <a:gd name="T2" fmla="*/ 0 w 217"/>
              <a:gd name="T3" fmla="*/ 2147483646 h 8"/>
              <a:gd name="T4" fmla="*/ 2147483646 w 217"/>
              <a:gd name="T5" fmla="*/ 0 h 8"/>
              <a:gd name="T6" fmla="*/ 2147483646 w 217"/>
              <a:gd name="T7" fmla="*/ 2147483646 h 8"/>
              <a:gd name="T8" fmla="*/ 2147483646 w 217"/>
              <a:gd name="T9" fmla="*/ 2147483646 h 8"/>
              <a:gd name="T10" fmla="*/ 2147483646 w 217"/>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8">
                <a:moveTo>
                  <a:pt x="6" y="0"/>
                </a:moveTo>
                <a:lnTo>
                  <a:pt x="0" y="3"/>
                </a:lnTo>
                <a:lnTo>
                  <a:pt x="6" y="0"/>
                </a:lnTo>
                <a:lnTo>
                  <a:pt x="211" y="2"/>
                </a:lnTo>
                <a:lnTo>
                  <a:pt x="214" y="4"/>
                </a:lnTo>
                <a:lnTo>
                  <a:pt x="217"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00" name="Line 1862"/>
          <p:cNvSpPr>
            <a:spLocks noChangeShapeType="1"/>
          </p:cNvSpPr>
          <p:nvPr/>
        </p:nvSpPr>
        <p:spPr bwMode="auto">
          <a:xfrm>
            <a:off x="2952750" y="2892425"/>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1" name="Line 1863"/>
          <p:cNvSpPr>
            <a:spLocks noChangeShapeType="1"/>
          </p:cNvSpPr>
          <p:nvPr/>
        </p:nvSpPr>
        <p:spPr bwMode="auto">
          <a:xfrm flipH="1">
            <a:off x="2843213" y="2976563"/>
            <a:ext cx="3175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2" name="Freeform 1864"/>
          <p:cNvSpPr>
            <a:spLocks/>
          </p:cNvSpPr>
          <p:nvPr/>
        </p:nvSpPr>
        <p:spPr bwMode="auto">
          <a:xfrm>
            <a:off x="2865438" y="2968625"/>
            <a:ext cx="1587" cy="7938"/>
          </a:xfrm>
          <a:custGeom>
            <a:avLst/>
            <a:gdLst>
              <a:gd name="T0" fmla="*/ 2147483646 w 2"/>
              <a:gd name="T1" fmla="*/ 2147483646 h 15"/>
              <a:gd name="T2" fmla="*/ 2147483646 w 2"/>
              <a:gd name="T3" fmla="*/ 2147483646 h 15"/>
              <a:gd name="T4" fmla="*/ 0 w 2"/>
              <a:gd name="T5" fmla="*/ 2147483646 h 15"/>
              <a:gd name="T6" fmla="*/ 0 w 2"/>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2" y="15"/>
                </a:moveTo>
                <a:lnTo>
                  <a:pt x="1" y="10"/>
                </a:lnTo>
                <a:lnTo>
                  <a:pt x="0" y="1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03" name="Freeform 1865"/>
          <p:cNvSpPr>
            <a:spLocks/>
          </p:cNvSpPr>
          <p:nvPr/>
        </p:nvSpPr>
        <p:spPr bwMode="auto">
          <a:xfrm>
            <a:off x="2874963" y="2976563"/>
            <a:ext cx="1587" cy="3175"/>
          </a:xfrm>
          <a:custGeom>
            <a:avLst/>
            <a:gdLst>
              <a:gd name="T0" fmla="*/ 0 w 2"/>
              <a:gd name="T1" fmla="*/ 0 h 5"/>
              <a:gd name="T2" fmla="*/ 2147483646 w 2"/>
              <a:gd name="T3" fmla="*/ 2147483646 h 5"/>
              <a:gd name="T4" fmla="*/ 2147483646 w 2"/>
              <a:gd name="T5" fmla="*/ 2147483646 h 5"/>
              <a:gd name="T6" fmla="*/ 2147483646 w 2"/>
              <a:gd name="T7" fmla="*/ 2147483646 h 5"/>
              <a:gd name="T8" fmla="*/ 2147483646 w 2"/>
              <a:gd name="T9" fmla="*/ 2147483646 h 5"/>
              <a:gd name="T10" fmla="*/ 0 w 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5">
                <a:moveTo>
                  <a:pt x="0" y="0"/>
                </a:moveTo>
                <a:lnTo>
                  <a:pt x="2" y="2"/>
                </a:lnTo>
                <a:lnTo>
                  <a:pt x="2" y="5"/>
                </a:lnTo>
                <a:lnTo>
                  <a:pt x="2" y="2"/>
                </a:lnTo>
                <a:lnTo>
                  <a:pt x="2"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04" name="Line 1866"/>
          <p:cNvSpPr>
            <a:spLocks noChangeShapeType="1"/>
          </p:cNvSpPr>
          <p:nvPr/>
        </p:nvSpPr>
        <p:spPr bwMode="auto">
          <a:xfrm>
            <a:off x="3016250" y="300990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5" name="Line 1867"/>
          <p:cNvSpPr>
            <a:spLocks noChangeShapeType="1"/>
          </p:cNvSpPr>
          <p:nvPr/>
        </p:nvSpPr>
        <p:spPr bwMode="auto">
          <a:xfrm>
            <a:off x="3155950" y="2995613"/>
            <a:ext cx="117475"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6" name="Line 1868"/>
          <p:cNvSpPr>
            <a:spLocks noChangeShapeType="1"/>
          </p:cNvSpPr>
          <p:nvPr/>
        </p:nvSpPr>
        <p:spPr bwMode="auto">
          <a:xfrm flipH="1" flipV="1">
            <a:off x="3155950" y="2989263"/>
            <a:ext cx="1174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7" name="Freeform 1869"/>
          <p:cNvSpPr>
            <a:spLocks/>
          </p:cNvSpPr>
          <p:nvPr/>
        </p:nvSpPr>
        <p:spPr bwMode="auto">
          <a:xfrm>
            <a:off x="3159125" y="2959100"/>
            <a:ext cx="144463" cy="11113"/>
          </a:xfrm>
          <a:custGeom>
            <a:avLst/>
            <a:gdLst>
              <a:gd name="T0" fmla="*/ 0 w 273"/>
              <a:gd name="T1" fmla="*/ 2147483646 h 20"/>
              <a:gd name="T2" fmla="*/ 2147483646 w 273"/>
              <a:gd name="T3" fmla="*/ 2147483646 h 20"/>
              <a:gd name="T4" fmla="*/ 2147483646 w 273"/>
              <a:gd name="T5" fmla="*/ 2147483646 h 20"/>
              <a:gd name="T6" fmla="*/ 2147483646 w 273"/>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20">
                <a:moveTo>
                  <a:pt x="0" y="18"/>
                </a:moveTo>
                <a:lnTo>
                  <a:pt x="217" y="20"/>
                </a:lnTo>
                <a:lnTo>
                  <a:pt x="218" y="20"/>
                </a:lnTo>
                <a:lnTo>
                  <a:pt x="27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08" name="Line 1870"/>
          <p:cNvSpPr>
            <a:spLocks noChangeShapeType="1"/>
          </p:cNvSpPr>
          <p:nvPr/>
        </p:nvSpPr>
        <p:spPr bwMode="auto">
          <a:xfrm flipV="1">
            <a:off x="3278188" y="2884488"/>
            <a:ext cx="1587" cy="825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09" name="Freeform 1871"/>
          <p:cNvSpPr>
            <a:spLocks/>
          </p:cNvSpPr>
          <p:nvPr/>
        </p:nvSpPr>
        <p:spPr bwMode="auto">
          <a:xfrm>
            <a:off x="3265488" y="2959100"/>
            <a:ext cx="7937" cy="7938"/>
          </a:xfrm>
          <a:custGeom>
            <a:avLst/>
            <a:gdLst>
              <a:gd name="T0" fmla="*/ 2147483646 w 17"/>
              <a:gd name="T1" fmla="*/ 2147483646 h 15"/>
              <a:gd name="T2" fmla="*/ 2147483646 w 17"/>
              <a:gd name="T3" fmla="*/ 2147483646 h 15"/>
              <a:gd name="T4" fmla="*/ 0 w 17"/>
              <a:gd name="T5" fmla="*/ 0 h 15"/>
              <a:gd name="T6" fmla="*/ 0 60000 65536"/>
              <a:gd name="T7" fmla="*/ 0 60000 65536"/>
              <a:gd name="T8" fmla="*/ 0 60000 65536"/>
            </a:gdLst>
            <a:ahLst/>
            <a:cxnLst>
              <a:cxn ang="T6">
                <a:pos x="T0" y="T1"/>
              </a:cxn>
              <a:cxn ang="T7">
                <a:pos x="T2" y="T3"/>
              </a:cxn>
              <a:cxn ang="T8">
                <a:pos x="T4" y="T5"/>
              </a:cxn>
            </a:cxnLst>
            <a:rect l="0" t="0" r="r" b="b"/>
            <a:pathLst>
              <a:path w="17" h="15">
                <a:moveTo>
                  <a:pt x="17" y="10"/>
                </a:moveTo>
                <a:lnTo>
                  <a:pt x="16"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0" name="Freeform 1872"/>
          <p:cNvSpPr>
            <a:spLocks/>
          </p:cNvSpPr>
          <p:nvPr/>
        </p:nvSpPr>
        <p:spPr bwMode="auto">
          <a:xfrm>
            <a:off x="3155950" y="2882900"/>
            <a:ext cx="117475" cy="84138"/>
          </a:xfrm>
          <a:custGeom>
            <a:avLst/>
            <a:gdLst>
              <a:gd name="T0" fmla="*/ 2147483646 w 222"/>
              <a:gd name="T1" fmla="*/ 2147483646 h 159"/>
              <a:gd name="T2" fmla="*/ 2147483646 w 222"/>
              <a:gd name="T3" fmla="*/ 2147483646 h 159"/>
              <a:gd name="T4" fmla="*/ 2147483646 w 222"/>
              <a:gd name="T5" fmla="*/ 2147483646 h 159"/>
              <a:gd name="T6" fmla="*/ 2147483646 w 222"/>
              <a:gd name="T7" fmla="*/ 2147483646 h 159"/>
              <a:gd name="T8" fmla="*/ 2147483646 w 222"/>
              <a:gd name="T9" fmla="*/ 2147483646 h 159"/>
              <a:gd name="T10" fmla="*/ 2147483646 w 222"/>
              <a:gd name="T11" fmla="*/ 2147483646 h 159"/>
              <a:gd name="T12" fmla="*/ 0 w 222"/>
              <a:gd name="T13" fmla="*/ 2147483646 h 159"/>
              <a:gd name="T14" fmla="*/ 0 w 222"/>
              <a:gd name="T15" fmla="*/ 0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2" h="159">
                <a:moveTo>
                  <a:pt x="217" y="159"/>
                </a:moveTo>
                <a:lnTo>
                  <a:pt x="222" y="158"/>
                </a:lnTo>
                <a:lnTo>
                  <a:pt x="217" y="159"/>
                </a:lnTo>
                <a:lnTo>
                  <a:pt x="14" y="156"/>
                </a:lnTo>
                <a:lnTo>
                  <a:pt x="8" y="155"/>
                </a:lnTo>
                <a:lnTo>
                  <a:pt x="6" y="151"/>
                </a:lnTo>
                <a:lnTo>
                  <a:pt x="0" y="15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1" name="Freeform 1873"/>
          <p:cNvSpPr>
            <a:spLocks/>
          </p:cNvSpPr>
          <p:nvPr/>
        </p:nvSpPr>
        <p:spPr bwMode="auto">
          <a:xfrm>
            <a:off x="3176588" y="2968625"/>
            <a:ext cx="82550" cy="7938"/>
          </a:xfrm>
          <a:custGeom>
            <a:avLst/>
            <a:gdLst>
              <a:gd name="T0" fmla="*/ 0 w 156"/>
              <a:gd name="T1" fmla="*/ 0 h 16"/>
              <a:gd name="T2" fmla="*/ 0 w 156"/>
              <a:gd name="T3" fmla="*/ 2147483646 h 16"/>
              <a:gd name="T4" fmla="*/ 2147483646 w 156"/>
              <a:gd name="T5" fmla="*/ 2147483646 h 16"/>
              <a:gd name="T6" fmla="*/ 2147483646 w 156"/>
              <a:gd name="T7" fmla="*/ 2147483646 h 16"/>
              <a:gd name="T8" fmla="*/ 2147483646 w 156"/>
              <a:gd name="T9" fmla="*/ 2147483646 h 16"/>
              <a:gd name="T10" fmla="*/ 2147483646 w 156"/>
              <a:gd name="T11" fmla="*/ 214748364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16">
                <a:moveTo>
                  <a:pt x="0" y="0"/>
                </a:moveTo>
                <a:lnTo>
                  <a:pt x="0" y="10"/>
                </a:lnTo>
                <a:lnTo>
                  <a:pt x="156" y="14"/>
                </a:lnTo>
                <a:lnTo>
                  <a:pt x="154" y="16"/>
                </a:lnTo>
                <a:lnTo>
                  <a:pt x="4" y="15"/>
                </a:lnTo>
                <a:lnTo>
                  <a:pt x="2"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2" name="Freeform 1874"/>
          <p:cNvSpPr>
            <a:spLocks/>
          </p:cNvSpPr>
          <p:nvPr/>
        </p:nvSpPr>
        <p:spPr bwMode="auto">
          <a:xfrm>
            <a:off x="3155950" y="2976563"/>
            <a:ext cx="58738" cy="19050"/>
          </a:xfrm>
          <a:custGeom>
            <a:avLst/>
            <a:gdLst>
              <a:gd name="T0" fmla="*/ 2147483646 w 112"/>
              <a:gd name="T1" fmla="*/ 2147483646 h 37"/>
              <a:gd name="T2" fmla="*/ 2147483646 w 112"/>
              <a:gd name="T3" fmla="*/ 2147483646 h 37"/>
              <a:gd name="T4" fmla="*/ 2147483646 w 112"/>
              <a:gd name="T5" fmla="*/ 2147483646 h 37"/>
              <a:gd name="T6" fmla="*/ 2147483646 w 112"/>
              <a:gd name="T7" fmla="*/ 2147483646 h 37"/>
              <a:gd name="T8" fmla="*/ 2147483646 w 112"/>
              <a:gd name="T9" fmla="*/ 2147483646 h 37"/>
              <a:gd name="T10" fmla="*/ 2147483646 w 112"/>
              <a:gd name="T11" fmla="*/ 2147483646 h 37"/>
              <a:gd name="T12" fmla="*/ 2147483646 w 112"/>
              <a:gd name="T13" fmla="*/ 2147483646 h 37"/>
              <a:gd name="T14" fmla="*/ 2147483646 w 112"/>
              <a:gd name="T15" fmla="*/ 2147483646 h 37"/>
              <a:gd name="T16" fmla="*/ 2147483646 w 112"/>
              <a:gd name="T17" fmla="*/ 2147483646 h 37"/>
              <a:gd name="T18" fmla="*/ 2147483646 w 112"/>
              <a:gd name="T19" fmla="*/ 2147483646 h 37"/>
              <a:gd name="T20" fmla="*/ 2147483646 w 112"/>
              <a:gd name="T21" fmla="*/ 2147483646 h 37"/>
              <a:gd name="T22" fmla="*/ 2147483646 w 112"/>
              <a:gd name="T23" fmla="*/ 2147483646 h 37"/>
              <a:gd name="T24" fmla="*/ 2147483646 w 112"/>
              <a:gd name="T25" fmla="*/ 2147483646 h 37"/>
              <a:gd name="T26" fmla="*/ 2147483646 w 112"/>
              <a:gd name="T27" fmla="*/ 2147483646 h 37"/>
              <a:gd name="T28" fmla="*/ 2147483646 w 112"/>
              <a:gd name="T29" fmla="*/ 2147483646 h 37"/>
              <a:gd name="T30" fmla="*/ 2147483646 w 112"/>
              <a:gd name="T31" fmla="*/ 2147483646 h 37"/>
              <a:gd name="T32" fmla="*/ 2147483646 w 112"/>
              <a:gd name="T33" fmla="*/ 2147483646 h 37"/>
              <a:gd name="T34" fmla="*/ 2147483646 w 112"/>
              <a:gd name="T35" fmla="*/ 2147483646 h 37"/>
              <a:gd name="T36" fmla="*/ 2147483646 w 112"/>
              <a:gd name="T37" fmla="*/ 2147483646 h 37"/>
              <a:gd name="T38" fmla="*/ 2147483646 w 112"/>
              <a:gd name="T39" fmla="*/ 2147483646 h 37"/>
              <a:gd name="T40" fmla="*/ 2147483646 w 112"/>
              <a:gd name="T41" fmla="*/ 2147483646 h 37"/>
              <a:gd name="T42" fmla="*/ 2147483646 w 112"/>
              <a:gd name="T43" fmla="*/ 2147483646 h 37"/>
              <a:gd name="T44" fmla="*/ 2147483646 w 112"/>
              <a:gd name="T45" fmla="*/ 2147483646 h 37"/>
              <a:gd name="T46" fmla="*/ 2147483646 w 112"/>
              <a:gd name="T47" fmla="*/ 2147483646 h 37"/>
              <a:gd name="T48" fmla="*/ 2147483646 w 112"/>
              <a:gd name="T49" fmla="*/ 2147483646 h 37"/>
              <a:gd name="T50" fmla="*/ 2147483646 w 112"/>
              <a:gd name="T51" fmla="*/ 2147483646 h 37"/>
              <a:gd name="T52" fmla="*/ 2147483646 w 112"/>
              <a:gd name="T53" fmla="*/ 2147483646 h 37"/>
              <a:gd name="T54" fmla="*/ 2147483646 w 112"/>
              <a:gd name="T55" fmla="*/ 2147483646 h 37"/>
              <a:gd name="T56" fmla="*/ 2147483646 w 112"/>
              <a:gd name="T57" fmla="*/ 2147483646 h 37"/>
              <a:gd name="T58" fmla="*/ 2147483646 w 112"/>
              <a:gd name="T59" fmla="*/ 2147483646 h 37"/>
              <a:gd name="T60" fmla="*/ 2147483646 w 112"/>
              <a:gd name="T61" fmla="*/ 2147483646 h 37"/>
              <a:gd name="T62" fmla="*/ 2147483646 w 112"/>
              <a:gd name="T63" fmla="*/ 2147483646 h 37"/>
              <a:gd name="T64" fmla="*/ 2147483646 w 112"/>
              <a:gd name="T65" fmla="*/ 2147483646 h 37"/>
              <a:gd name="T66" fmla="*/ 2147483646 w 112"/>
              <a:gd name="T67" fmla="*/ 2147483646 h 37"/>
              <a:gd name="T68" fmla="*/ 2147483646 w 112"/>
              <a:gd name="T69" fmla="*/ 2147483646 h 37"/>
              <a:gd name="T70" fmla="*/ 2147483646 w 112"/>
              <a:gd name="T71" fmla="*/ 2147483646 h 37"/>
              <a:gd name="T72" fmla="*/ 2147483646 w 112"/>
              <a:gd name="T73" fmla="*/ 2147483646 h 37"/>
              <a:gd name="T74" fmla="*/ 2147483646 w 112"/>
              <a:gd name="T75" fmla="*/ 2147483646 h 37"/>
              <a:gd name="T76" fmla="*/ 2147483646 w 112"/>
              <a:gd name="T77" fmla="*/ 2147483646 h 37"/>
              <a:gd name="T78" fmla="*/ 2147483646 w 112"/>
              <a:gd name="T79" fmla="*/ 2147483646 h 37"/>
              <a:gd name="T80" fmla="*/ 2147483646 w 112"/>
              <a:gd name="T81" fmla="*/ 2147483646 h 37"/>
              <a:gd name="T82" fmla="*/ 2147483646 w 112"/>
              <a:gd name="T83" fmla="*/ 2147483646 h 37"/>
              <a:gd name="T84" fmla="*/ 2147483646 w 112"/>
              <a:gd name="T85" fmla="*/ 2147483646 h 37"/>
              <a:gd name="T86" fmla="*/ 2147483646 w 112"/>
              <a:gd name="T87" fmla="*/ 2147483646 h 37"/>
              <a:gd name="T88" fmla="*/ 2147483646 w 112"/>
              <a:gd name="T89" fmla="*/ 2147483646 h 37"/>
              <a:gd name="T90" fmla="*/ 2147483646 w 112"/>
              <a:gd name="T91" fmla="*/ 2147483646 h 37"/>
              <a:gd name="T92" fmla="*/ 2147483646 w 112"/>
              <a:gd name="T93" fmla="*/ 2147483646 h 37"/>
              <a:gd name="T94" fmla="*/ 2147483646 w 112"/>
              <a:gd name="T95" fmla="*/ 2147483646 h 37"/>
              <a:gd name="T96" fmla="*/ 2147483646 w 112"/>
              <a:gd name="T97" fmla="*/ 0 h 37"/>
              <a:gd name="T98" fmla="*/ 0 w 112"/>
              <a:gd name="T99" fmla="*/ 2147483646 h 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2" h="37">
                <a:moveTo>
                  <a:pt x="60" y="0"/>
                </a:moveTo>
                <a:lnTo>
                  <a:pt x="62" y="1"/>
                </a:lnTo>
                <a:lnTo>
                  <a:pt x="62" y="2"/>
                </a:lnTo>
                <a:lnTo>
                  <a:pt x="62" y="5"/>
                </a:lnTo>
                <a:lnTo>
                  <a:pt x="64" y="6"/>
                </a:lnTo>
                <a:lnTo>
                  <a:pt x="65" y="7"/>
                </a:lnTo>
                <a:lnTo>
                  <a:pt x="68" y="8"/>
                </a:lnTo>
                <a:lnTo>
                  <a:pt x="69" y="8"/>
                </a:lnTo>
                <a:lnTo>
                  <a:pt x="69" y="10"/>
                </a:lnTo>
                <a:lnTo>
                  <a:pt x="70" y="10"/>
                </a:lnTo>
                <a:lnTo>
                  <a:pt x="72" y="10"/>
                </a:lnTo>
                <a:lnTo>
                  <a:pt x="72" y="11"/>
                </a:lnTo>
                <a:lnTo>
                  <a:pt x="74" y="11"/>
                </a:lnTo>
                <a:lnTo>
                  <a:pt x="75" y="11"/>
                </a:lnTo>
                <a:lnTo>
                  <a:pt x="76" y="11"/>
                </a:lnTo>
                <a:lnTo>
                  <a:pt x="76" y="12"/>
                </a:lnTo>
                <a:lnTo>
                  <a:pt x="77" y="12"/>
                </a:lnTo>
                <a:lnTo>
                  <a:pt x="81" y="12"/>
                </a:lnTo>
                <a:lnTo>
                  <a:pt x="82" y="12"/>
                </a:lnTo>
                <a:lnTo>
                  <a:pt x="83" y="13"/>
                </a:lnTo>
                <a:lnTo>
                  <a:pt x="84" y="13"/>
                </a:lnTo>
                <a:lnTo>
                  <a:pt x="87" y="13"/>
                </a:lnTo>
                <a:lnTo>
                  <a:pt x="88" y="13"/>
                </a:lnTo>
                <a:lnTo>
                  <a:pt x="89" y="13"/>
                </a:lnTo>
                <a:lnTo>
                  <a:pt x="90" y="15"/>
                </a:lnTo>
                <a:lnTo>
                  <a:pt x="92" y="15"/>
                </a:lnTo>
                <a:lnTo>
                  <a:pt x="95" y="15"/>
                </a:lnTo>
                <a:lnTo>
                  <a:pt x="96" y="15"/>
                </a:lnTo>
                <a:lnTo>
                  <a:pt x="98" y="15"/>
                </a:lnTo>
                <a:lnTo>
                  <a:pt x="99" y="15"/>
                </a:lnTo>
                <a:lnTo>
                  <a:pt x="101" y="15"/>
                </a:lnTo>
                <a:lnTo>
                  <a:pt x="102" y="15"/>
                </a:lnTo>
                <a:lnTo>
                  <a:pt x="104" y="15"/>
                </a:lnTo>
                <a:lnTo>
                  <a:pt x="105" y="15"/>
                </a:lnTo>
                <a:lnTo>
                  <a:pt x="107" y="15"/>
                </a:lnTo>
                <a:lnTo>
                  <a:pt x="110" y="15"/>
                </a:lnTo>
                <a:lnTo>
                  <a:pt x="111" y="15"/>
                </a:lnTo>
                <a:lnTo>
                  <a:pt x="112" y="15"/>
                </a:lnTo>
                <a:lnTo>
                  <a:pt x="111" y="15"/>
                </a:lnTo>
                <a:lnTo>
                  <a:pt x="107" y="15"/>
                </a:lnTo>
                <a:lnTo>
                  <a:pt x="105" y="15"/>
                </a:lnTo>
                <a:lnTo>
                  <a:pt x="102" y="15"/>
                </a:lnTo>
                <a:lnTo>
                  <a:pt x="99" y="15"/>
                </a:lnTo>
                <a:lnTo>
                  <a:pt x="96" y="15"/>
                </a:lnTo>
                <a:lnTo>
                  <a:pt x="92" y="15"/>
                </a:lnTo>
                <a:lnTo>
                  <a:pt x="89" y="13"/>
                </a:lnTo>
                <a:lnTo>
                  <a:pt x="84" y="13"/>
                </a:lnTo>
                <a:lnTo>
                  <a:pt x="81" y="12"/>
                </a:lnTo>
                <a:lnTo>
                  <a:pt x="81" y="18"/>
                </a:lnTo>
                <a:lnTo>
                  <a:pt x="81" y="19"/>
                </a:lnTo>
                <a:lnTo>
                  <a:pt x="82" y="19"/>
                </a:lnTo>
                <a:lnTo>
                  <a:pt x="83" y="19"/>
                </a:lnTo>
                <a:lnTo>
                  <a:pt x="84" y="19"/>
                </a:lnTo>
                <a:lnTo>
                  <a:pt x="87" y="19"/>
                </a:lnTo>
                <a:lnTo>
                  <a:pt x="88" y="20"/>
                </a:lnTo>
                <a:lnTo>
                  <a:pt x="89" y="20"/>
                </a:lnTo>
                <a:lnTo>
                  <a:pt x="90" y="20"/>
                </a:lnTo>
                <a:lnTo>
                  <a:pt x="92" y="20"/>
                </a:lnTo>
                <a:lnTo>
                  <a:pt x="95" y="20"/>
                </a:lnTo>
                <a:lnTo>
                  <a:pt x="96" y="20"/>
                </a:lnTo>
                <a:lnTo>
                  <a:pt x="98" y="21"/>
                </a:lnTo>
                <a:lnTo>
                  <a:pt x="99" y="21"/>
                </a:lnTo>
                <a:lnTo>
                  <a:pt x="101" y="21"/>
                </a:lnTo>
                <a:lnTo>
                  <a:pt x="102" y="21"/>
                </a:lnTo>
                <a:lnTo>
                  <a:pt x="104" y="21"/>
                </a:lnTo>
                <a:lnTo>
                  <a:pt x="105" y="21"/>
                </a:lnTo>
                <a:lnTo>
                  <a:pt x="107" y="21"/>
                </a:lnTo>
                <a:lnTo>
                  <a:pt x="110" y="21"/>
                </a:lnTo>
                <a:lnTo>
                  <a:pt x="111" y="21"/>
                </a:lnTo>
                <a:lnTo>
                  <a:pt x="112" y="21"/>
                </a:lnTo>
                <a:lnTo>
                  <a:pt x="110" y="21"/>
                </a:lnTo>
                <a:lnTo>
                  <a:pt x="107" y="21"/>
                </a:lnTo>
                <a:lnTo>
                  <a:pt x="104" y="21"/>
                </a:lnTo>
                <a:lnTo>
                  <a:pt x="102" y="21"/>
                </a:lnTo>
                <a:lnTo>
                  <a:pt x="99" y="21"/>
                </a:lnTo>
                <a:lnTo>
                  <a:pt x="96" y="20"/>
                </a:lnTo>
                <a:lnTo>
                  <a:pt x="92" y="20"/>
                </a:lnTo>
                <a:lnTo>
                  <a:pt x="88" y="20"/>
                </a:lnTo>
                <a:lnTo>
                  <a:pt x="83" y="19"/>
                </a:lnTo>
                <a:lnTo>
                  <a:pt x="81" y="18"/>
                </a:lnTo>
                <a:lnTo>
                  <a:pt x="77" y="18"/>
                </a:lnTo>
                <a:lnTo>
                  <a:pt x="76" y="18"/>
                </a:lnTo>
                <a:lnTo>
                  <a:pt x="75" y="18"/>
                </a:lnTo>
                <a:lnTo>
                  <a:pt x="74" y="17"/>
                </a:lnTo>
                <a:lnTo>
                  <a:pt x="72" y="17"/>
                </a:lnTo>
                <a:lnTo>
                  <a:pt x="70" y="15"/>
                </a:lnTo>
                <a:lnTo>
                  <a:pt x="69" y="15"/>
                </a:lnTo>
                <a:lnTo>
                  <a:pt x="68" y="13"/>
                </a:lnTo>
                <a:lnTo>
                  <a:pt x="65" y="12"/>
                </a:lnTo>
                <a:lnTo>
                  <a:pt x="64" y="11"/>
                </a:lnTo>
                <a:lnTo>
                  <a:pt x="64" y="10"/>
                </a:lnTo>
                <a:lnTo>
                  <a:pt x="62" y="10"/>
                </a:lnTo>
                <a:lnTo>
                  <a:pt x="62" y="8"/>
                </a:lnTo>
                <a:lnTo>
                  <a:pt x="62" y="7"/>
                </a:lnTo>
                <a:lnTo>
                  <a:pt x="62" y="6"/>
                </a:lnTo>
                <a:lnTo>
                  <a:pt x="62" y="5"/>
                </a:lnTo>
                <a:lnTo>
                  <a:pt x="62" y="2"/>
                </a:lnTo>
                <a:lnTo>
                  <a:pt x="60" y="0"/>
                </a:lnTo>
                <a:lnTo>
                  <a:pt x="0" y="24"/>
                </a:lnTo>
                <a:lnTo>
                  <a:pt x="0"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3" name="Freeform 1875"/>
          <p:cNvSpPr>
            <a:spLocks/>
          </p:cNvSpPr>
          <p:nvPr/>
        </p:nvSpPr>
        <p:spPr bwMode="auto">
          <a:xfrm>
            <a:off x="3155950" y="2965450"/>
            <a:ext cx="3175" cy="3175"/>
          </a:xfrm>
          <a:custGeom>
            <a:avLst/>
            <a:gdLst>
              <a:gd name="T0" fmla="*/ 2147483646 w 6"/>
              <a:gd name="T1" fmla="*/ 2147483646 h 6"/>
              <a:gd name="T2" fmla="*/ 2147483646 w 6"/>
              <a:gd name="T3" fmla="*/ 2147483646 h 6"/>
              <a:gd name="T4" fmla="*/ 2147483646 w 6"/>
              <a:gd name="T5" fmla="*/ 2147483646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2" y="4"/>
                </a:moveTo>
                <a:lnTo>
                  <a:pt x="6" y="6"/>
                </a:lnTo>
                <a:lnTo>
                  <a:pt x="2" y="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4" name="Freeform 1876"/>
          <p:cNvSpPr>
            <a:spLocks/>
          </p:cNvSpPr>
          <p:nvPr/>
        </p:nvSpPr>
        <p:spPr bwMode="auto">
          <a:xfrm>
            <a:off x="3187700" y="2976563"/>
            <a:ext cx="6350" cy="6350"/>
          </a:xfrm>
          <a:custGeom>
            <a:avLst/>
            <a:gdLst>
              <a:gd name="T0" fmla="*/ 0 w 14"/>
              <a:gd name="T1" fmla="*/ 0 h 11"/>
              <a:gd name="T2" fmla="*/ 2147483646 w 14"/>
              <a:gd name="T3" fmla="*/ 2147483646 h 11"/>
              <a:gd name="T4" fmla="*/ 2147483646 w 14"/>
              <a:gd name="T5" fmla="*/ 2147483646 h 11"/>
              <a:gd name="T6" fmla="*/ 2147483646 w 14"/>
              <a:gd name="T7" fmla="*/ 2147483646 h 11"/>
              <a:gd name="T8" fmla="*/ 2147483646 w 14"/>
              <a:gd name="T9" fmla="*/ 2147483646 h 11"/>
              <a:gd name="T10" fmla="*/ 2147483646 w 14"/>
              <a:gd name="T11" fmla="*/ 2147483646 h 11"/>
              <a:gd name="T12" fmla="*/ 2147483646 w 14"/>
              <a:gd name="T13" fmla="*/ 2147483646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1">
                <a:moveTo>
                  <a:pt x="0" y="0"/>
                </a:moveTo>
                <a:lnTo>
                  <a:pt x="2" y="1"/>
                </a:lnTo>
                <a:lnTo>
                  <a:pt x="4" y="6"/>
                </a:lnTo>
                <a:lnTo>
                  <a:pt x="5" y="7"/>
                </a:lnTo>
                <a:lnTo>
                  <a:pt x="8" y="8"/>
                </a:lnTo>
                <a:lnTo>
                  <a:pt x="10" y="10"/>
                </a:lnTo>
                <a:lnTo>
                  <a:pt x="14"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5" name="Freeform 1877"/>
          <p:cNvSpPr>
            <a:spLocks/>
          </p:cNvSpPr>
          <p:nvPr/>
        </p:nvSpPr>
        <p:spPr bwMode="auto">
          <a:xfrm>
            <a:off x="3214688" y="2984500"/>
            <a:ext cx="22225" cy="3175"/>
          </a:xfrm>
          <a:custGeom>
            <a:avLst/>
            <a:gdLst>
              <a:gd name="T0" fmla="*/ 2147483646 w 43"/>
              <a:gd name="T1" fmla="*/ 0 h 6"/>
              <a:gd name="T2" fmla="*/ 2147483646 w 43"/>
              <a:gd name="T3" fmla="*/ 0 h 6"/>
              <a:gd name="T4" fmla="*/ 2147483646 w 43"/>
              <a:gd name="T5" fmla="*/ 0 h 6"/>
              <a:gd name="T6" fmla="*/ 2147483646 w 43"/>
              <a:gd name="T7" fmla="*/ 0 h 6"/>
              <a:gd name="T8" fmla="*/ 2147483646 w 43"/>
              <a:gd name="T9" fmla="*/ 0 h 6"/>
              <a:gd name="T10" fmla="*/ 2147483646 w 43"/>
              <a:gd name="T11" fmla="*/ 0 h 6"/>
              <a:gd name="T12" fmla="*/ 2147483646 w 43"/>
              <a:gd name="T13" fmla="*/ 0 h 6"/>
              <a:gd name="T14" fmla="*/ 2147483646 w 43"/>
              <a:gd name="T15" fmla="*/ 0 h 6"/>
              <a:gd name="T16" fmla="*/ 2147483646 w 43"/>
              <a:gd name="T17" fmla="*/ 0 h 6"/>
              <a:gd name="T18" fmla="*/ 2147483646 w 43"/>
              <a:gd name="T19" fmla="*/ 0 h 6"/>
              <a:gd name="T20" fmla="*/ 2147483646 w 43"/>
              <a:gd name="T21" fmla="*/ 0 h 6"/>
              <a:gd name="T22" fmla="*/ 2147483646 w 43"/>
              <a:gd name="T23" fmla="*/ 0 h 6"/>
              <a:gd name="T24" fmla="*/ 2147483646 w 43"/>
              <a:gd name="T25" fmla="*/ 0 h 6"/>
              <a:gd name="T26" fmla="*/ 2147483646 w 43"/>
              <a:gd name="T27" fmla="*/ 0 h 6"/>
              <a:gd name="T28" fmla="*/ 2147483646 w 43"/>
              <a:gd name="T29" fmla="*/ 0 h 6"/>
              <a:gd name="T30" fmla="*/ 2147483646 w 43"/>
              <a:gd name="T31" fmla="*/ 0 h 6"/>
              <a:gd name="T32" fmla="*/ 2147483646 w 43"/>
              <a:gd name="T33" fmla="*/ 0 h 6"/>
              <a:gd name="T34" fmla="*/ 2147483646 w 43"/>
              <a:gd name="T35" fmla="*/ 0 h 6"/>
              <a:gd name="T36" fmla="*/ 2147483646 w 43"/>
              <a:gd name="T37" fmla="*/ 2147483646 h 6"/>
              <a:gd name="T38" fmla="*/ 2147483646 w 43"/>
              <a:gd name="T39" fmla="*/ 2147483646 h 6"/>
              <a:gd name="T40" fmla="*/ 2147483646 w 43"/>
              <a:gd name="T41" fmla="*/ 2147483646 h 6"/>
              <a:gd name="T42" fmla="*/ 2147483646 w 43"/>
              <a:gd name="T43" fmla="*/ 2147483646 h 6"/>
              <a:gd name="T44" fmla="*/ 2147483646 w 43"/>
              <a:gd name="T45" fmla="*/ 2147483646 h 6"/>
              <a:gd name="T46" fmla="*/ 2147483646 w 43"/>
              <a:gd name="T47" fmla="*/ 2147483646 h 6"/>
              <a:gd name="T48" fmla="*/ 2147483646 w 43"/>
              <a:gd name="T49" fmla="*/ 2147483646 h 6"/>
              <a:gd name="T50" fmla="*/ 2147483646 w 43"/>
              <a:gd name="T51" fmla="*/ 2147483646 h 6"/>
              <a:gd name="T52" fmla="*/ 2147483646 w 43"/>
              <a:gd name="T53" fmla="*/ 2147483646 h 6"/>
              <a:gd name="T54" fmla="*/ 2147483646 w 43"/>
              <a:gd name="T55" fmla="*/ 2147483646 h 6"/>
              <a:gd name="T56" fmla="*/ 2147483646 w 43"/>
              <a:gd name="T57" fmla="*/ 2147483646 h 6"/>
              <a:gd name="T58" fmla="*/ 2147483646 w 43"/>
              <a:gd name="T59" fmla="*/ 2147483646 h 6"/>
              <a:gd name="T60" fmla="*/ 2147483646 w 43"/>
              <a:gd name="T61" fmla="*/ 2147483646 h 6"/>
              <a:gd name="T62" fmla="*/ 2147483646 w 43"/>
              <a:gd name="T63" fmla="*/ 2147483646 h 6"/>
              <a:gd name="T64" fmla="*/ 2147483646 w 43"/>
              <a:gd name="T65" fmla="*/ 2147483646 h 6"/>
              <a:gd name="T66" fmla="*/ 2147483646 w 43"/>
              <a:gd name="T67" fmla="*/ 2147483646 h 6"/>
              <a:gd name="T68" fmla="*/ 2147483646 w 43"/>
              <a:gd name="T69" fmla="*/ 2147483646 h 6"/>
              <a:gd name="T70" fmla="*/ 0 w 43"/>
              <a:gd name="T71" fmla="*/ 2147483646 h 6"/>
              <a:gd name="T72" fmla="*/ 2147483646 w 43"/>
              <a:gd name="T73" fmla="*/ 0 h 6"/>
              <a:gd name="T74" fmla="*/ 2147483646 w 43"/>
              <a:gd name="T75" fmla="*/ 0 h 6"/>
              <a:gd name="T76" fmla="*/ 2147483646 w 43"/>
              <a:gd name="T77" fmla="*/ 0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 h="6">
                <a:moveTo>
                  <a:pt x="0" y="0"/>
                </a:moveTo>
                <a:lnTo>
                  <a:pt x="1" y="0"/>
                </a:lnTo>
                <a:lnTo>
                  <a:pt x="2" y="0"/>
                </a:lnTo>
                <a:lnTo>
                  <a:pt x="5" y="0"/>
                </a:lnTo>
                <a:lnTo>
                  <a:pt x="6" y="0"/>
                </a:lnTo>
                <a:lnTo>
                  <a:pt x="7" y="0"/>
                </a:lnTo>
                <a:lnTo>
                  <a:pt x="10" y="0"/>
                </a:lnTo>
                <a:lnTo>
                  <a:pt x="12" y="0"/>
                </a:lnTo>
                <a:lnTo>
                  <a:pt x="13" y="0"/>
                </a:lnTo>
                <a:lnTo>
                  <a:pt x="14" y="0"/>
                </a:lnTo>
                <a:lnTo>
                  <a:pt x="16" y="0"/>
                </a:lnTo>
                <a:lnTo>
                  <a:pt x="17" y="0"/>
                </a:lnTo>
                <a:lnTo>
                  <a:pt x="19" y="0"/>
                </a:lnTo>
                <a:lnTo>
                  <a:pt x="20" y="0"/>
                </a:lnTo>
                <a:lnTo>
                  <a:pt x="23" y="0"/>
                </a:lnTo>
                <a:lnTo>
                  <a:pt x="24" y="0"/>
                </a:lnTo>
                <a:lnTo>
                  <a:pt x="26" y="0"/>
                </a:lnTo>
                <a:lnTo>
                  <a:pt x="28" y="0"/>
                </a:lnTo>
                <a:lnTo>
                  <a:pt x="29" y="0"/>
                </a:lnTo>
                <a:lnTo>
                  <a:pt x="30" y="0"/>
                </a:lnTo>
                <a:lnTo>
                  <a:pt x="31" y="0"/>
                </a:lnTo>
                <a:lnTo>
                  <a:pt x="34" y="0"/>
                </a:lnTo>
                <a:lnTo>
                  <a:pt x="36" y="0"/>
                </a:lnTo>
                <a:lnTo>
                  <a:pt x="37" y="0"/>
                </a:lnTo>
                <a:lnTo>
                  <a:pt x="38" y="0"/>
                </a:lnTo>
                <a:lnTo>
                  <a:pt x="40" y="0"/>
                </a:lnTo>
                <a:lnTo>
                  <a:pt x="42" y="0"/>
                </a:lnTo>
                <a:lnTo>
                  <a:pt x="43" y="0"/>
                </a:lnTo>
                <a:lnTo>
                  <a:pt x="42" y="0"/>
                </a:lnTo>
                <a:lnTo>
                  <a:pt x="40" y="0"/>
                </a:lnTo>
                <a:lnTo>
                  <a:pt x="38" y="0"/>
                </a:lnTo>
                <a:lnTo>
                  <a:pt x="37" y="0"/>
                </a:lnTo>
                <a:lnTo>
                  <a:pt x="36" y="0"/>
                </a:lnTo>
                <a:lnTo>
                  <a:pt x="34" y="0"/>
                </a:lnTo>
                <a:lnTo>
                  <a:pt x="31" y="0"/>
                </a:lnTo>
                <a:lnTo>
                  <a:pt x="29" y="0"/>
                </a:lnTo>
                <a:lnTo>
                  <a:pt x="29" y="6"/>
                </a:lnTo>
                <a:lnTo>
                  <a:pt x="30" y="6"/>
                </a:lnTo>
                <a:lnTo>
                  <a:pt x="31" y="6"/>
                </a:lnTo>
                <a:lnTo>
                  <a:pt x="34" y="6"/>
                </a:lnTo>
                <a:lnTo>
                  <a:pt x="36" y="6"/>
                </a:lnTo>
                <a:lnTo>
                  <a:pt x="37" y="6"/>
                </a:lnTo>
                <a:lnTo>
                  <a:pt x="38" y="6"/>
                </a:lnTo>
                <a:lnTo>
                  <a:pt x="40" y="6"/>
                </a:lnTo>
                <a:lnTo>
                  <a:pt x="42" y="6"/>
                </a:lnTo>
                <a:lnTo>
                  <a:pt x="43" y="5"/>
                </a:lnTo>
                <a:lnTo>
                  <a:pt x="42" y="6"/>
                </a:lnTo>
                <a:lnTo>
                  <a:pt x="40" y="6"/>
                </a:lnTo>
                <a:lnTo>
                  <a:pt x="38" y="6"/>
                </a:lnTo>
                <a:lnTo>
                  <a:pt x="37" y="6"/>
                </a:lnTo>
                <a:lnTo>
                  <a:pt x="36" y="6"/>
                </a:lnTo>
                <a:lnTo>
                  <a:pt x="34" y="6"/>
                </a:lnTo>
                <a:lnTo>
                  <a:pt x="31" y="6"/>
                </a:lnTo>
                <a:lnTo>
                  <a:pt x="29" y="6"/>
                </a:lnTo>
                <a:lnTo>
                  <a:pt x="28" y="6"/>
                </a:lnTo>
                <a:lnTo>
                  <a:pt x="26" y="6"/>
                </a:lnTo>
                <a:lnTo>
                  <a:pt x="24" y="6"/>
                </a:lnTo>
                <a:lnTo>
                  <a:pt x="23" y="6"/>
                </a:lnTo>
                <a:lnTo>
                  <a:pt x="20" y="6"/>
                </a:lnTo>
                <a:lnTo>
                  <a:pt x="19" y="6"/>
                </a:lnTo>
                <a:lnTo>
                  <a:pt x="17" y="6"/>
                </a:lnTo>
                <a:lnTo>
                  <a:pt x="16" y="6"/>
                </a:lnTo>
                <a:lnTo>
                  <a:pt x="14" y="6"/>
                </a:lnTo>
                <a:lnTo>
                  <a:pt x="13" y="6"/>
                </a:lnTo>
                <a:lnTo>
                  <a:pt x="12" y="6"/>
                </a:lnTo>
                <a:lnTo>
                  <a:pt x="10" y="6"/>
                </a:lnTo>
                <a:lnTo>
                  <a:pt x="7" y="6"/>
                </a:lnTo>
                <a:lnTo>
                  <a:pt x="6" y="6"/>
                </a:lnTo>
                <a:lnTo>
                  <a:pt x="5" y="6"/>
                </a:lnTo>
                <a:lnTo>
                  <a:pt x="2" y="6"/>
                </a:lnTo>
                <a:lnTo>
                  <a:pt x="1" y="6"/>
                </a:lnTo>
                <a:lnTo>
                  <a:pt x="0" y="6"/>
                </a:lnTo>
                <a:lnTo>
                  <a:pt x="1" y="0"/>
                </a:lnTo>
                <a:lnTo>
                  <a:pt x="5" y="0"/>
                </a:lnTo>
                <a:lnTo>
                  <a:pt x="6" y="0"/>
                </a:lnTo>
                <a:lnTo>
                  <a:pt x="7" y="0"/>
                </a:lnTo>
                <a:lnTo>
                  <a:pt x="12" y="0"/>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6" name="Freeform 1878"/>
          <p:cNvSpPr>
            <a:spLocks/>
          </p:cNvSpPr>
          <p:nvPr/>
        </p:nvSpPr>
        <p:spPr bwMode="auto">
          <a:xfrm>
            <a:off x="3236913" y="2967038"/>
            <a:ext cx="41275" cy="20637"/>
          </a:xfrm>
          <a:custGeom>
            <a:avLst/>
            <a:gdLst>
              <a:gd name="T0" fmla="*/ 2147483646 w 76"/>
              <a:gd name="T1" fmla="*/ 2147483646 h 38"/>
              <a:gd name="T2" fmla="*/ 2147483646 w 76"/>
              <a:gd name="T3" fmla="*/ 2147483646 h 38"/>
              <a:gd name="T4" fmla="*/ 2147483646 w 76"/>
              <a:gd name="T5" fmla="*/ 2147483646 h 38"/>
              <a:gd name="T6" fmla="*/ 2147483646 w 76"/>
              <a:gd name="T7" fmla="*/ 2147483646 h 38"/>
              <a:gd name="T8" fmla="*/ 2147483646 w 76"/>
              <a:gd name="T9" fmla="*/ 2147483646 h 38"/>
              <a:gd name="T10" fmla="*/ 2147483646 w 76"/>
              <a:gd name="T11" fmla="*/ 2147483646 h 38"/>
              <a:gd name="T12" fmla="*/ 2147483646 w 76"/>
              <a:gd name="T13" fmla="*/ 2147483646 h 38"/>
              <a:gd name="T14" fmla="*/ 2147483646 w 76"/>
              <a:gd name="T15" fmla="*/ 2147483646 h 38"/>
              <a:gd name="T16" fmla="*/ 2147483646 w 76"/>
              <a:gd name="T17" fmla="*/ 2147483646 h 38"/>
              <a:gd name="T18" fmla="*/ 2147483646 w 76"/>
              <a:gd name="T19" fmla="*/ 2147483646 h 38"/>
              <a:gd name="T20" fmla="*/ 2147483646 w 76"/>
              <a:gd name="T21" fmla="*/ 2147483646 h 38"/>
              <a:gd name="T22" fmla="*/ 2147483646 w 76"/>
              <a:gd name="T23" fmla="*/ 2147483646 h 38"/>
              <a:gd name="T24" fmla="*/ 2147483646 w 76"/>
              <a:gd name="T25" fmla="*/ 2147483646 h 38"/>
              <a:gd name="T26" fmla="*/ 2147483646 w 76"/>
              <a:gd name="T27" fmla="*/ 2147483646 h 38"/>
              <a:gd name="T28" fmla="*/ 2147483646 w 76"/>
              <a:gd name="T29" fmla="*/ 2147483646 h 38"/>
              <a:gd name="T30" fmla="*/ 2147483646 w 76"/>
              <a:gd name="T31" fmla="*/ 2147483646 h 38"/>
              <a:gd name="T32" fmla="*/ 2147483646 w 76"/>
              <a:gd name="T33" fmla="*/ 2147483646 h 38"/>
              <a:gd name="T34" fmla="*/ 2147483646 w 76"/>
              <a:gd name="T35" fmla="*/ 2147483646 h 38"/>
              <a:gd name="T36" fmla="*/ 2147483646 w 76"/>
              <a:gd name="T37" fmla="*/ 2147483646 h 38"/>
              <a:gd name="T38" fmla="*/ 2147483646 w 76"/>
              <a:gd name="T39" fmla="*/ 2147483646 h 38"/>
              <a:gd name="T40" fmla="*/ 2147483646 w 76"/>
              <a:gd name="T41" fmla="*/ 2147483646 h 38"/>
              <a:gd name="T42" fmla="*/ 2147483646 w 76"/>
              <a:gd name="T43" fmla="*/ 2147483646 h 38"/>
              <a:gd name="T44" fmla="*/ 2147483646 w 76"/>
              <a:gd name="T45" fmla="*/ 2147483646 h 38"/>
              <a:gd name="T46" fmla="*/ 2147483646 w 76"/>
              <a:gd name="T47" fmla="*/ 2147483646 h 38"/>
              <a:gd name="T48" fmla="*/ 2147483646 w 76"/>
              <a:gd name="T49" fmla="*/ 0 h 38"/>
              <a:gd name="T50" fmla="*/ 2147483646 w 76"/>
              <a:gd name="T51" fmla="*/ 2147483646 h 38"/>
              <a:gd name="T52" fmla="*/ 2147483646 w 76"/>
              <a:gd name="T53" fmla="*/ 2147483646 h 38"/>
              <a:gd name="T54" fmla="*/ 2147483646 w 76"/>
              <a:gd name="T55" fmla="*/ 2147483646 h 38"/>
              <a:gd name="T56" fmla="*/ 2147483646 w 76"/>
              <a:gd name="T57" fmla="*/ 2147483646 h 38"/>
              <a:gd name="T58" fmla="*/ 2147483646 w 76"/>
              <a:gd name="T59" fmla="*/ 2147483646 h 38"/>
              <a:gd name="T60" fmla="*/ 2147483646 w 76"/>
              <a:gd name="T61" fmla="*/ 2147483646 h 38"/>
              <a:gd name="T62" fmla="*/ 2147483646 w 76"/>
              <a:gd name="T63" fmla="*/ 2147483646 h 38"/>
              <a:gd name="T64" fmla="*/ 2147483646 w 76"/>
              <a:gd name="T65" fmla="*/ 2147483646 h 38"/>
              <a:gd name="T66" fmla="*/ 2147483646 w 76"/>
              <a:gd name="T67" fmla="*/ 2147483646 h 38"/>
              <a:gd name="T68" fmla="*/ 2147483646 w 76"/>
              <a:gd name="T69" fmla="*/ 2147483646 h 38"/>
              <a:gd name="T70" fmla="*/ 2147483646 w 76"/>
              <a:gd name="T71" fmla="*/ 2147483646 h 38"/>
              <a:gd name="T72" fmla="*/ 2147483646 w 76"/>
              <a:gd name="T73" fmla="*/ 2147483646 h 38"/>
              <a:gd name="T74" fmla="*/ 2147483646 w 76"/>
              <a:gd name="T75" fmla="*/ 2147483646 h 38"/>
              <a:gd name="T76" fmla="*/ 2147483646 w 76"/>
              <a:gd name="T77" fmla="*/ 2147483646 h 38"/>
              <a:gd name="T78" fmla="*/ 2147483646 w 76"/>
              <a:gd name="T79" fmla="*/ 2147483646 h 38"/>
              <a:gd name="T80" fmla="*/ 2147483646 w 76"/>
              <a:gd name="T81" fmla="*/ 2147483646 h 38"/>
              <a:gd name="T82" fmla="*/ 2147483646 w 76"/>
              <a:gd name="T83" fmla="*/ 2147483646 h 38"/>
              <a:gd name="T84" fmla="*/ 2147483646 w 76"/>
              <a:gd name="T85" fmla="*/ 2147483646 h 38"/>
              <a:gd name="T86" fmla="*/ 2147483646 w 76"/>
              <a:gd name="T87" fmla="*/ 2147483646 h 38"/>
              <a:gd name="T88" fmla="*/ 2147483646 w 76"/>
              <a:gd name="T89" fmla="*/ 2147483646 h 38"/>
              <a:gd name="T90" fmla="*/ 2147483646 w 76"/>
              <a:gd name="T91" fmla="*/ 2147483646 h 38"/>
              <a:gd name="T92" fmla="*/ 2147483646 w 76"/>
              <a:gd name="T93" fmla="*/ 2147483646 h 38"/>
              <a:gd name="T94" fmla="*/ 2147483646 w 76"/>
              <a:gd name="T95" fmla="*/ 2147483646 h 38"/>
              <a:gd name="T96" fmla="*/ 2147483646 w 76"/>
              <a:gd name="T97" fmla="*/ 2147483646 h 38"/>
              <a:gd name="T98" fmla="*/ 2147483646 w 76"/>
              <a:gd name="T99" fmla="*/ 2147483646 h 38"/>
              <a:gd name="T100" fmla="*/ 0 w 76"/>
              <a:gd name="T101" fmla="*/ 2147483646 h 38"/>
              <a:gd name="T102" fmla="*/ 2147483646 w 76"/>
              <a:gd name="T103" fmla="*/ 2147483646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 h="38">
                <a:moveTo>
                  <a:pt x="0" y="33"/>
                </a:moveTo>
                <a:lnTo>
                  <a:pt x="1" y="33"/>
                </a:lnTo>
                <a:lnTo>
                  <a:pt x="3" y="33"/>
                </a:lnTo>
                <a:lnTo>
                  <a:pt x="6" y="33"/>
                </a:lnTo>
                <a:lnTo>
                  <a:pt x="8" y="31"/>
                </a:lnTo>
                <a:lnTo>
                  <a:pt x="9" y="31"/>
                </a:lnTo>
                <a:lnTo>
                  <a:pt x="10" y="31"/>
                </a:lnTo>
                <a:lnTo>
                  <a:pt x="11" y="31"/>
                </a:lnTo>
                <a:lnTo>
                  <a:pt x="14" y="31"/>
                </a:lnTo>
                <a:lnTo>
                  <a:pt x="15" y="31"/>
                </a:lnTo>
                <a:lnTo>
                  <a:pt x="17" y="30"/>
                </a:lnTo>
                <a:lnTo>
                  <a:pt x="21" y="30"/>
                </a:lnTo>
                <a:lnTo>
                  <a:pt x="23" y="30"/>
                </a:lnTo>
                <a:lnTo>
                  <a:pt x="26" y="29"/>
                </a:lnTo>
                <a:lnTo>
                  <a:pt x="29" y="29"/>
                </a:lnTo>
                <a:lnTo>
                  <a:pt x="33" y="29"/>
                </a:lnTo>
                <a:lnTo>
                  <a:pt x="36" y="28"/>
                </a:lnTo>
                <a:lnTo>
                  <a:pt x="39" y="28"/>
                </a:lnTo>
                <a:lnTo>
                  <a:pt x="40" y="28"/>
                </a:lnTo>
                <a:lnTo>
                  <a:pt x="44" y="26"/>
                </a:lnTo>
                <a:lnTo>
                  <a:pt x="45" y="26"/>
                </a:lnTo>
                <a:lnTo>
                  <a:pt x="47" y="26"/>
                </a:lnTo>
                <a:lnTo>
                  <a:pt x="51" y="25"/>
                </a:lnTo>
                <a:lnTo>
                  <a:pt x="52" y="25"/>
                </a:lnTo>
                <a:lnTo>
                  <a:pt x="53" y="25"/>
                </a:lnTo>
                <a:lnTo>
                  <a:pt x="53" y="24"/>
                </a:lnTo>
                <a:lnTo>
                  <a:pt x="54" y="24"/>
                </a:lnTo>
                <a:lnTo>
                  <a:pt x="56" y="24"/>
                </a:lnTo>
                <a:lnTo>
                  <a:pt x="58" y="24"/>
                </a:lnTo>
                <a:lnTo>
                  <a:pt x="58" y="23"/>
                </a:lnTo>
                <a:lnTo>
                  <a:pt x="60" y="23"/>
                </a:lnTo>
                <a:lnTo>
                  <a:pt x="62" y="23"/>
                </a:lnTo>
                <a:lnTo>
                  <a:pt x="63" y="20"/>
                </a:lnTo>
                <a:lnTo>
                  <a:pt x="65" y="19"/>
                </a:lnTo>
                <a:lnTo>
                  <a:pt x="66" y="19"/>
                </a:lnTo>
                <a:lnTo>
                  <a:pt x="66" y="18"/>
                </a:lnTo>
                <a:lnTo>
                  <a:pt x="68" y="18"/>
                </a:lnTo>
                <a:lnTo>
                  <a:pt x="68" y="17"/>
                </a:lnTo>
                <a:lnTo>
                  <a:pt x="69" y="16"/>
                </a:lnTo>
                <a:lnTo>
                  <a:pt x="69" y="13"/>
                </a:lnTo>
                <a:lnTo>
                  <a:pt x="70" y="12"/>
                </a:lnTo>
                <a:lnTo>
                  <a:pt x="70" y="11"/>
                </a:lnTo>
                <a:lnTo>
                  <a:pt x="70" y="10"/>
                </a:lnTo>
                <a:lnTo>
                  <a:pt x="70" y="7"/>
                </a:lnTo>
                <a:lnTo>
                  <a:pt x="69" y="7"/>
                </a:lnTo>
                <a:lnTo>
                  <a:pt x="69" y="6"/>
                </a:lnTo>
                <a:lnTo>
                  <a:pt x="68" y="5"/>
                </a:lnTo>
                <a:lnTo>
                  <a:pt x="69" y="5"/>
                </a:lnTo>
                <a:lnTo>
                  <a:pt x="75" y="4"/>
                </a:lnTo>
                <a:lnTo>
                  <a:pt x="76" y="0"/>
                </a:lnTo>
                <a:lnTo>
                  <a:pt x="69" y="6"/>
                </a:lnTo>
                <a:lnTo>
                  <a:pt x="70" y="10"/>
                </a:lnTo>
                <a:lnTo>
                  <a:pt x="70" y="11"/>
                </a:lnTo>
                <a:lnTo>
                  <a:pt x="70" y="12"/>
                </a:lnTo>
                <a:lnTo>
                  <a:pt x="70" y="13"/>
                </a:lnTo>
                <a:lnTo>
                  <a:pt x="70" y="16"/>
                </a:lnTo>
                <a:lnTo>
                  <a:pt x="70" y="17"/>
                </a:lnTo>
                <a:lnTo>
                  <a:pt x="70" y="18"/>
                </a:lnTo>
                <a:lnTo>
                  <a:pt x="70" y="19"/>
                </a:lnTo>
                <a:lnTo>
                  <a:pt x="70" y="20"/>
                </a:lnTo>
                <a:lnTo>
                  <a:pt x="69" y="20"/>
                </a:lnTo>
                <a:lnTo>
                  <a:pt x="69" y="23"/>
                </a:lnTo>
                <a:lnTo>
                  <a:pt x="69" y="24"/>
                </a:lnTo>
                <a:lnTo>
                  <a:pt x="68" y="24"/>
                </a:lnTo>
                <a:lnTo>
                  <a:pt x="68" y="25"/>
                </a:lnTo>
                <a:lnTo>
                  <a:pt x="66" y="25"/>
                </a:lnTo>
                <a:lnTo>
                  <a:pt x="66" y="26"/>
                </a:lnTo>
                <a:lnTo>
                  <a:pt x="65" y="26"/>
                </a:lnTo>
                <a:lnTo>
                  <a:pt x="65" y="28"/>
                </a:lnTo>
                <a:lnTo>
                  <a:pt x="63" y="28"/>
                </a:lnTo>
                <a:lnTo>
                  <a:pt x="62" y="28"/>
                </a:lnTo>
                <a:lnTo>
                  <a:pt x="60" y="29"/>
                </a:lnTo>
                <a:lnTo>
                  <a:pt x="58" y="29"/>
                </a:lnTo>
                <a:lnTo>
                  <a:pt x="56" y="29"/>
                </a:lnTo>
                <a:lnTo>
                  <a:pt x="56" y="30"/>
                </a:lnTo>
                <a:lnTo>
                  <a:pt x="54" y="30"/>
                </a:lnTo>
                <a:lnTo>
                  <a:pt x="53" y="30"/>
                </a:lnTo>
                <a:lnTo>
                  <a:pt x="52" y="30"/>
                </a:lnTo>
                <a:lnTo>
                  <a:pt x="51" y="31"/>
                </a:lnTo>
                <a:lnTo>
                  <a:pt x="48" y="31"/>
                </a:lnTo>
                <a:lnTo>
                  <a:pt x="47" y="31"/>
                </a:lnTo>
                <a:lnTo>
                  <a:pt x="44" y="33"/>
                </a:lnTo>
                <a:lnTo>
                  <a:pt x="42" y="33"/>
                </a:lnTo>
                <a:lnTo>
                  <a:pt x="39" y="33"/>
                </a:lnTo>
                <a:lnTo>
                  <a:pt x="36" y="35"/>
                </a:lnTo>
                <a:lnTo>
                  <a:pt x="33" y="35"/>
                </a:lnTo>
                <a:lnTo>
                  <a:pt x="29" y="36"/>
                </a:lnTo>
                <a:lnTo>
                  <a:pt x="26" y="36"/>
                </a:lnTo>
                <a:lnTo>
                  <a:pt x="24" y="36"/>
                </a:lnTo>
                <a:lnTo>
                  <a:pt x="22" y="37"/>
                </a:lnTo>
                <a:lnTo>
                  <a:pt x="17" y="37"/>
                </a:lnTo>
                <a:lnTo>
                  <a:pt x="16" y="37"/>
                </a:lnTo>
                <a:lnTo>
                  <a:pt x="15" y="37"/>
                </a:lnTo>
                <a:lnTo>
                  <a:pt x="14" y="37"/>
                </a:lnTo>
                <a:lnTo>
                  <a:pt x="11" y="38"/>
                </a:lnTo>
                <a:lnTo>
                  <a:pt x="10" y="38"/>
                </a:lnTo>
                <a:lnTo>
                  <a:pt x="9" y="38"/>
                </a:lnTo>
                <a:lnTo>
                  <a:pt x="8" y="38"/>
                </a:lnTo>
                <a:lnTo>
                  <a:pt x="6" y="38"/>
                </a:lnTo>
                <a:lnTo>
                  <a:pt x="3" y="38"/>
                </a:lnTo>
                <a:lnTo>
                  <a:pt x="1" y="38"/>
                </a:lnTo>
                <a:lnTo>
                  <a:pt x="0" y="38"/>
                </a:lnTo>
                <a:lnTo>
                  <a:pt x="1" y="33"/>
                </a:lnTo>
                <a:lnTo>
                  <a:pt x="6" y="33"/>
                </a:lnTo>
                <a:lnTo>
                  <a:pt x="9"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7" name="Freeform 1880"/>
          <p:cNvSpPr>
            <a:spLocks/>
          </p:cNvSpPr>
          <p:nvPr/>
        </p:nvSpPr>
        <p:spPr bwMode="auto">
          <a:xfrm>
            <a:off x="3257550" y="2970213"/>
            <a:ext cx="12700" cy="6350"/>
          </a:xfrm>
          <a:custGeom>
            <a:avLst/>
            <a:gdLst>
              <a:gd name="T0" fmla="*/ 0 w 24"/>
              <a:gd name="T1" fmla="*/ 2147483646 h 14"/>
              <a:gd name="T2" fmla="*/ 2147483646 w 24"/>
              <a:gd name="T3" fmla="*/ 2147483646 h 14"/>
              <a:gd name="T4" fmla="*/ 2147483646 w 24"/>
              <a:gd name="T5" fmla="*/ 2147483646 h 14"/>
              <a:gd name="T6" fmla="*/ 2147483646 w 24"/>
              <a:gd name="T7" fmla="*/ 2147483646 h 14"/>
              <a:gd name="T8" fmla="*/ 2147483646 w 2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4">
                <a:moveTo>
                  <a:pt x="0" y="14"/>
                </a:moveTo>
                <a:lnTo>
                  <a:pt x="2" y="12"/>
                </a:lnTo>
                <a:lnTo>
                  <a:pt x="2" y="1"/>
                </a:lnTo>
                <a:lnTo>
                  <a:pt x="2" y="12"/>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8" name="Freeform 1881"/>
          <p:cNvSpPr>
            <a:spLocks/>
          </p:cNvSpPr>
          <p:nvPr/>
        </p:nvSpPr>
        <p:spPr bwMode="auto">
          <a:xfrm>
            <a:off x="3273425" y="2973388"/>
            <a:ext cx="30163" cy="26987"/>
          </a:xfrm>
          <a:custGeom>
            <a:avLst/>
            <a:gdLst>
              <a:gd name="T0" fmla="*/ 0 w 56"/>
              <a:gd name="T1" fmla="*/ 0 h 50"/>
              <a:gd name="T2" fmla="*/ 0 w 56"/>
              <a:gd name="T3" fmla="*/ 2147483646 h 50"/>
              <a:gd name="T4" fmla="*/ 2147483646 w 56"/>
              <a:gd name="T5" fmla="*/ 2147483646 h 50"/>
              <a:gd name="T6" fmla="*/ 2147483646 w 56"/>
              <a:gd name="T7" fmla="*/ 2147483646 h 50"/>
              <a:gd name="T8" fmla="*/ 2147483646 w 56"/>
              <a:gd name="T9" fmla="*/ 2147483646 h 50"/>
              <a:gd name="T10" fmla="*/ 0 w 56"/>
              <a:gd name="T11" fmla="*/ 2147483646 h 50"/>
              <a:gd name="T12" fmla="*/ 0 w 56"/>
              <a:gd name="T13" fmla="*/ 2147483646 h 50"/>
              <a:gd name="T14" fmla="*/ 2147483646 w 56"/>
              <a:gd name="T15" fmla="*/ 2147483646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0">
                <a:moveTo>
                  <a:pt x="0" y="0"/>
                </a:moveTo>
                <a:lnTo>
                  <a:pt x="0" y="3"/>
                </a:lnTo>
                <a:lnTo>
                  <a:pt x="1" y="3"/>
                </a:lnTo>
                <a:lnTo>
                  <a:pt x="56" y="4"/>
                </a:lnTo>
                <a:lnTo>
                  <a:pt x="56" y="20"/>
                </a:lnTo>
                <a:lnTo>
                  <a:pt x="0" y="50"/>
                </a:lnTo>
                <a:lnTo>
                  <a:pt x="0" y="35"/>
                </a:lnTo>
                <a:lnTo>
                  <a:pt x="56"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19" name="Freeform 1882"/>
          <p:cNvSpPr>
            <a:spLocks/>
          </p:cNvSpPr>
          <p:nvPr/>
        </p:nvSpPr>
        <p:spPr bwMode="auto">
          <a:xfrm>
            <a:off x="3155950" y="2879725"/>
            <a:ext cx="147638" cy="79375"/>
          </a:xfrm>
          <a:custGeom>
            <a:avLst/>
            <a:gdLst>
              <a:gd name="T0" fmla="*/ 2147483646 w 279"/>
              <a:gd name="T1" fmla="*/ 2147483646 h 149"/>
              <a:gd name="T2" fmla="*/ 2147483646 w 279"/>
              <a:gd name="T3" fmla="*/ 2147483646 h 149"/>
              <a:gd name="T4" fmla="*/ 2147483646 w 279"/>
              <a:gd name="T5" fmla="*/ 2147483646 h 149"/>
              <a:gd name="T6" fmla="*/ 2147483646 w 279"/>
              <a:gd name="T7" fmla="*/ 2147483646 h 149"/>
              <a:gd name="T8" fmla="*/ 2147483646 w 279"/>
              <a:gd name="T9" fmla="*/ 2147483646 h 149"/>
              <a:gd name="T10" fmla="*/ 2147483646 w 279"/>
              <a:gd name="T11" fmla="*/ 0 h 149"/>
              <a:gd name="T12" fmla="*/ 2147483646 w 279"/>
              <a:gd name="T13" fmla="*/ 2147483646 h 149"/>
              <a:gd name="T14" fmla="*/ 0 w 279"/>
              <a:gd name="T15" fmla="*/ 2147483646 h 149"/>
              <a:gd name="T16" fmla="*/ 2147483646 w 279"/>
              <a:gd name="T17" fmla="*/ 2147483646 h 149"/>
              <a:gd name="T18" fmla="*/ 2147483646 w 279"/>
              <a:gd name="T19" fmla="*/ 2147483646 h 149"/>
              <a:gd name="T20" fmla="*/ 2147483646 w 279"/>
              <a:gd name="T21" fmla="*/ 2147483646 h 149"/>
              <a:gd name="T22" fmla="*/ 2147483646 w 279"/>
              <a:gd name="T23" fmla="*/ 2147483646 h 149"/>
              <a:gd name="T24" fmla="*/ 2147483646 w 279"/>
              <a:gd name="T25" fmla="*/ 2147483646 h 149"/>
              <a:gd name="T26" fmla="*/ 2147483646 w 279"/>
              <a:gd name="T27" fmla="*/ 2147483646 h 149"/>
              <a:gd name="T28" fmla="*/ 2147483646 w 279"/>
              <a:gd name="T29" fmla="*/ 2147483646 h 149"/>
              <a:gd name="T30" fmla="*/ 2147483646 w 279"/>
              <a:gd name="T31" fmla="*/ 2147483646 h 149"/>
              <a:gd name="T32" fmla="*/ 2147483646 w 279"/>
              <a:gd name="T33" fmla="*/ 2147483646 h 149"/>
              <a:gd name="T34" fmla="*/ 2147483646 w 279"/>
              <a:gd name="T35" fmla="*/ 2147483646 h 149"/>
              <a:gd name="T36" fmla="*/ 2147483646 w 279"/>
              <a:gd name="T37" fmla="*/ 2147483646 h 149"/>
              <a:gd name="T38" fmla="*/ 2147483646 w 279"/>
              <a:gd name="T39" fmla="*/ 2147483646 h 149"/>
              <a:gd name="T40" fmla="*/ 2147483646 w 279"/>
              <a:gd name="T41" fmla="*/ 2147483646 h 149"/>
              <a:gd name="T42" fmla="*/ 2147483646 w 279"/>
              <a:gd name="T43" fmla="*/ 2147483646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149">
                <a:moveTo>
                  <a:pt x="279" y="149"/>
                </a:moveTo>
                <a:lnTo>
                  <a:pt x="279" y="26"/>
                </a:lnTo>
                <a:lnTo>
                  <a:pt x="228" y="3"/>
                </a:lnTo>
                <a:lnTo>
                  <a:pt x="229" y="4"/>
                </a:lnTo>
                <a:lnTo>
                  <a:pt x="223" y="2"/>
                </a:lnTo>
                <a:lnTo>
                  <a:pt x="6" y="0"/>
                </a:lnTo>
                <a:lnTo>
                  <a:pt x="2" y="3"/>
                </a:lnTo>
                <a:lnTo>
                  <a:pt x="0" y="5"/>
                </a:lnTo>
                <a:lnTo>
                  <a:pt x="8" y="8"/>
                </a:lnTo>
                <a:lnTo>
                  <a:pt x="23" y="21"/>
                </a:lnTo>
                <a:lnTo>
                  <a:pt x="22" y="24"/>
                </a:lnTo>
                <a:lnTo>
                  <a:pt x="22" y="142"/>
                </a:lnTo>
                <a:lnTo>
                  <a:pt x="23" y="145"/>
                </a:lnTo>
                <a:lnTo>
                  <a:pt x="29" y="147"/>
                </a:lnTo>
                <a:lnTo>
                  <a:pt x="201" y="149"/>
                </a:lnTo>
                <a:lnTo>
                  <a:pt x="206" y="148"/>
                </a:lnTo>
                <a:lnTo>
                  <a:pt x="207" y="144"/>
                </a:lnTo>
                <a:lnTo>
                  <a:pt x="207" y="28"/>
                </a:lnTo>
                <a:lnTo>
                  <a:pt x="206" y="23"/>
                </a:lnTo>
                <a:lnTo>
                  <a:pt x="201" y="21"/>
                </a:lnTo>
                <a:lnTo>
                  <a:pt x="29" y="19"/>
                </a:lnTo>
                <a:lnTo>
                  <a:pt x="23"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0" name="Freeform 1883"/>
          <p:cNvSpPr>
            <a:spLocks/>
          </p:cNvSpPr>
          <p:nvPr/>
        </p:nvSpPr>
        <p:spPr bwMode="auto">
          <a:xfrm>
            <a:off x="3159125" y="2886075"/>
            <a:ext cx="9525" cy="79375"/>
          </a:xfrm>
          <a:custGeom>
            <a:avLst/>
            <a:gdLst>
              <a:gd name="T0" fmla="*/ 0 w 17"/>
              <a:gd name="T1" fmla="*/ 0 h 150"/>
              <a:gd name="T2" fmla="*/ 0 w 17"/>
              <a:gd name="T3" fmla="*/ 2147483646 h 150"/>
              <a:gd name="T4" fmla="*/ 2147483646 w 17"/>
              <a:gd name="T5" fmla="*/ 2147483646 h 150"/>
              <a:gd name="T6" fmla="*/ 2147483646 w 17"/>
              <a:gd name="T7" fmla="*/ 2147483646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50">
                <a:moveTo>
                  <a:pt x="0" y="0"/>
                </a:moveTo>
                <a:lnTo>
                  <a:pt x="0" y="146"/>
                </a:lnTo>
                <a:lnTo>
                  <a:pt x="2" y="150"/>
                </a:lnTo>
                <a:lnTo>
                  <a:pt x="17" y="1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1" name="Freeform 1884"/>
          <p:cNvSpPr>
            <a:spLocks/>
          </p:cNvSpPr>
          <p:nvPr/>
        </p:nvSpPr>
        <p:spPr bwMode="auto">
          <a:xfrm>
            <a:off x="3163888" y="2882900"/>
            <a:ext cx="109537" cy="9525"/>
          </a:xfrm>
          <a:custGeom>
            <a:avLst/>
            <a:gdLst>
              <a:gd name="T0" fmla="*/ 0 w 208"/>
              <a:gd name="T1" fmla="*/ 0 h 18"/>
              <a:gd name="T2" fmla="*/ 2147483646 w 208"/>
              <a:gd name="T3" fmla="*/ 2147483646 h 18"/>
              <a:gd name="T4" fmla="*/ 2147483646 w 208"/>
              <a:gd name="T5" fmla="*/ 2147483646 h 18"/>
              <a:gd name="T6" fmla="*/ 2147483646 w 20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18">
                <a:moveTo>
                  <a:pt x="0" y="0"/>
                </a:moveTo>
                <a:lnTo>
                  <a:pt x="203" y="2"/>
                </a:lnTo>
                <a:lnTo>
                  <a:pt x="208" y="4"/>
                </a:lnTo>
                <a:lnTo>
                  <a:pt x="192"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2" name="Line 1885"/>
          <p:cNvSpPr>
            <a:spLocks noChangeShapeType="1"/>
          </p:cNvSpPr>
          <p:nvPr/>
        </p:nvSpPr>
        <p:spPr bwMode="auto">
          <a:xfrm>
            <a:off x="3273425" y="2887663"/>
            <a:ext cx="1588" cy="76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23" name="Freeform 1886"/>
          <p:cNvSpPr>
            <a:spLocks/>
          </p:cNvSpPr>
          <p:nvPr/>
        </p:nvSpPr>
        <p:spPr bwMode="auto">
          <a:xfrm>
            <a:off x="3268663" y="2976563"/>
            <a:ext cx="4762" cy="3175"/>
          </a:xfrm>
          <a:custGeom>
            <a:avLst/>
            <a:gdLst>
              <a:gd name="T0" fmla="*/ 2147483646 w 8"/>
              <a:gd name="T1" fmla="*/ 0 h 6"/>
              <a:gd name="T2" fmla="*/ 2147483646 w 8"/>
              <a:gd name="T3" fmla="*/ 2147483646 h 6"/>
              <a:gd name="T4" fmla="*/ 2147483646 w 8"/>
              <a:gd name="T5" fmla="*/ 2147483646 h 6"/>
              <a:gd name="T6" fmla="*/ 2147483646 w 8"/>
              <a:gd name="T7" fmla="*/ 2147483646 h 6"/>
              <a:gd name="T8" fmla="*/ 0 w 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0"/>
                </a:moveTo>
                <a:lnTo>
                  <a:pt x="6" y="1"/>
                </a:lnTo>
                <a:lnTo>
                  <a:pt x="5" y="2"/>
                </a:lnTo>
                <a:lnTo>
                  <a:pt x="3" y="3"/>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4" name="Line 1887"/>
          <p:cNvSpPr>
            <a:spLocks noChangeShapeType="1"/>
          </p:cNvSpPr>
          <p:nvPr/>
        </p:nvSpPr>
        <p:spPr bwMode="auto">
          <a:xfrm flipV="1">
            <a:off x="3257550" y="297656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25" name="Line 1888"/>
          <p:cNvSpPr>
            <a:spLocks noChangeShapeType="1"/>
          </p:cNvSpPr>
          <p:nvPr/>
        </p:nvSpPr>
        <p:spPr bwMode="auto">
          <a:xfrm>
            <a:off x="3328988" y="300990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26" name="Freeform 1889"/>
          <p:cNvSpPr>
            <a:spLocks/>
          </p:cNvSpPr>
          <p:nvPr/>
        </p:nvSpPr>
        <p:spPr bwMode="auto">
          <a:xfrm>
            <a:off x="3273425" y="2882900"/>
            <a:ext cx="4763" cy="4763"/>
          </a:xfrm>
          <a:custGeom>
            <a:avLst/>
            <a:gdLst>
              <a:gd name="T0" fmla="*/ 2147483646 w 8"/>
              <a:gd name="T1" fmla="*/ 2147483646 h 9"/>
              <a:gd name="T2" fmla="*/ 2147483646 w 8"/>
              <a:gd name="T3" fmla="*/ 0 h 9"/>
              <a:gd name="T4" fmla="*/ 0 w 8"/>
              <a:gd name="T5" fmla="*/ 2147483646 h 9"/>
              <a:gd name="T6" fmla="*/ 2147483646 w 8"/>
              <a:gd name="T7" fmla="*/ 214748364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3"/>
                </a:moveTo>
                <a:lnTo>
                  <a:pt x="7" y="0"/>
                </a:lnTo>
                <a:lnTo>
                  <a:pt x="0" y="5"/>
                </a:lnTo>
                <a:lnTo>
                  <a:pt x="1"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7" name="Freeform 1890"/>
          <p:cNvSpPr>
            <a:spLocks/>
          </p:cNvSpPr>
          <p:nvPr/>
        </p:nvSpPr>
        <p:spPr bwMode="auto">
          <a:xfrm>
            <a:off x="3159125" y="2882900"/>
            <a:ext cx="4763" cy="3175"/>
          </a:xfrm>
          <a:custGeom>
            <a:avLst/>
            <a:gdLst>
              <a:gd name="T0" fmla="*/ 2147483646 w 8"/>
              <a:gd name="T1" fmla="*/ 0 h 5"/>
              <a:gd name="T2" fmla="*/ 2147483646 w 8"/>
              <a:gd name="T3" fmla="*/ 2147483646 h 5"/>
              <a:gd name="T4" fmla="*/ 0 w 8"/>
              <a:gd name="T5" fmla="*/ 2147483646 h 5"/>
              <a:gd name="T6" fmla="*/ 0 60000 65536"/>
              <a:gd name="T7" fmla="*/ 0 60000 65536"/>
              <a:gd name="T8" fmla="*/ 0 60000 65536"/>
            </a:gdLst>
            <a:ahLst/>
            <a:cxnLst>
              <a:cxn ang="T6">
                <a:pos x="T0" y="T1"/>
              </a:cxn>
              <a:cxn ang="T7">
                <a:pos x="T2" y="T3"/>
              </a:cxn>
              <a:cxn ang="T8">
                <a:pos x="T4" y="T5"/>
              </a:cxn>
            </a:cxnLst>
            <a:rect l="0" t="0" r="r" b="b"/>
            <a:pathLst>
              <a:path w="8" h="5">
                <a:moveTo>
                  <a:pt x="8" y="0"/>
                </a:moveTo>
                <a:lnTo>
                  <a:pt x="2" y="3"/>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8" name="Freeform 1891"/>
          <p:cNvSpPr>
            <a:spLocks/>
          </p:cNvSpPr>
          <p:nvPr/>
        </p:nvSpPr>
        <p:spPr bwMode="auto">
          <a:xfrm>
            <a:off x="6465888" y="3824288"/>
            <a:ext cx="214312" cy="241300"/>
          </a:xfrm>
          <a:custGeom>
            <a:avLst/>
            <a:gdLst>
              <a:gd name="T0" fmla="*/ 2147483646 w 406"/>
              <a:gd name="T1" fmla="*/ 0 h 455"/>
              <a:gd name="T2" fmla="*/ 0 w 406"/>
              <a:gd name="T3" fmla="*/ 2147483646 h 455"/>
              <a:gd name="T4" fmla="*/ 2147483646 w 406"/>
              <a:gd name="T5" fmla="*/ 2147483646 h 455"/>
              <a:gd name="T6" fmla="*/ 2147483646 w 406"/>
              <a:gd name="T7" fmla="*/ 2147483646 h 455"/>
              <a:gd name="T8" fmla="*/ 2147483646 w 406"/>
              <a:gd name="T9" fmla="*/ 2147483646 h 455"/>
              <a:gd name="T10" fmla="*/ 2147483646 w 406"/>
              <a:gd name="T11" fmla="*/ 2147483646 h 455"/>
              <a:gd name="T12" fmla="*/ 2147483646 w 406"/>
              <a:gd name="T13" fmla="*/ 2147483646 h 455"/>
              <a:gd name="T14" fmla="*/ 2147483646 w 406"/>
              <a:gd name="T15" fmla="*/ 2147483646 h 455"/>
              <a:gd name="T16" fmla="*/ 2147483646 w 406"/>
              <a:gd name="T17" fmla="*/ 2147483646 h 455"/>
              <a:gd name="T18" fmla="*/ 2147483646 w 406"/>
              <a:gd name="T19" fmla="*/ 2147483646 h 455"/>
              <a:gd name="T20" fmla="*/ 2147483646 w 406"/>
              <a:gd name="T21" fmla="*/ 2147483646 h 455"/>
              <a:gd name="T22" fmla="*/ 2147483646 w 406"/>
              <a:gd name="T23" fmla="*/ 2147483646 h 455"/>
              <a:gd name="T24" fmla="*/ 2147483646 w 406"/>
              <a:gd name="T25" fmla="*/ 2147483646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6" h="455">
                <a:moveTo>
                  <a:pt x="26" y="0"/>
                </a:moveTo>
                <a:lnTo>
                  <a:pt x="0" y="292"/>
                </a:lnTo>
                <a:lnTo>
                  <a:pt x="365" y="328"/>
                </a:lnTo>
                <a:lnTo>
                  <a:pt x="394" y="20"/>
                </a:lnTo>
                <a:lnTo>
                  <a:pt x="406" y="23"/>
                </a:lnTo>
                <a:lnTo>
                  <a:pt x="376" y="346"/>
                </a:lnTo>
                <a:lnTo>
                  <a:pt x="383" y="340"/>
                </a:lnTo>
                <a:lnTo>
                  <a:pt x="225" y="455"/>
                </a:lnTo>
                <a:lnTo>
                  <a:pt x="218" y="455"/>
                </a:lnTo>
                <a:lnTo>
                  <a:pt x="144" y="448"/>
                </a:lnTo>
                <a:lnTo>
                  <a:pt x="227" y="390"/>
                </a:lnTo>
                <a:lnTo>
                  <a:pt x="298" y="396"/>
                </a:lnTo>
                <a:lnTo>
                  <a:pt x="218" y="4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29" name="Freeform 1892"/>
          <p:cNvSpPr>
            <a:spLocks/>
          </p:cNvSpPr>
          <p:nvPr/>
        </p:nvSpPr>
        <p:spPr bwMode="auto">
          <a:xfrm>
            <a:off x="6569075" y="4038600"/>
            <a:ext cx="39688" cy="19050"/>
          </a:xfrm>
          <a:custGeom>
            <a:avLst/>
            <a:gdLst>
              <a:gd name="T0" fmla="*/ 2147483646 w 75"/>
              <a:gd name="T1" fmla="*/ 2147483646 h 34"/>
              <a:gd name="T2" fmla="*/ 0 w 75"/>
              <a:gd name="T3" fmla="*/ 2147483646 h 34"/>
              <a:gd name="T4" fmla="*/ 2147483646 w 75"/>
              <a:gd name="T5" fmla="*/ 0 h 34"/>
              <a:gd name="T6" fmla="*/ 2147483646 w 75"/>
              <a:gd name="T7" fmla="*/ 2147483646 h 34"/>
              <a:gd name="T8" fmla="*/ 2147483646 w 75"/>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4">
                <a:moveTo>
                  <a:pt x="33" y="34"/>
                </a:moveTo>
                <a:lnTo>
                  <a:pt x="0" y="31"/>
                </a:lnTo>
                <a:lnTo>
                  <a:pt x="42" y="0"/>
                </a:lnTo>
                <a:lnTo>
                  <a:pt x="75" y="4"/>
                </a:lnTo>
                <a:lnTo>
                  <a:pt x="33"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0" name="Freeform 1893"/>
          <p:cNvSpPr>
            <a:spLocks/>
          </p:cNvSpPr>
          <p:nvPr/>
        </p:nvSpPr>
        <p:spPr bwMode="auto">
          <a:xfrm>
            <a:off x="6477000" y="4008438"/>
            <a:ext cx="120650" cy="28575"/>
          </a:xfrm>
          <a:custGeom>
            <a:avLst/>
            <a:gdLst>
              <a:gd name="T0" fmla="*/ 2147483646 w 228"/>
              <a:gd name="T1" fmla="*/ 2147483646 h 53"/>
              <a:gd name="T2" fmla="*/ 2147483646 w 228"/>
              <a:gd name="T3" fmla="*/ 2147483646 h 53"/>
              <a:gd name="T4" fmla="*/ 2147483646 w 228"/>
              <a:gd name="T5" fmla="*/ 0 h 53"/>
              <a:gd name="T6" fmla="*/ 0 w 228"/>
              <a:gd name="T7" fmla="*/ 2147483646 h 53"/>
              <a:gd name="T8" fmla="*/ 2147483646 w 228"/>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3">
                <a:moveTo>
                  <a:pt x="185" y="53"/>
                </a:moveTo>
                <a:lnTo>
                  <a:pt x="228" y="21"/>
                </a:lnTo>
                <a:lnTo>
                  <a:pt x="46" y="0"/>
                </a:lnTo>
                <a:lnTo>
                  <a:pt x="0" y="33"/>
                </a:lnTo>
                <a:lnTo>
                  <a:pt x="185" y="5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1" name="Line 1894"/>
          <p:cNvSpPr>
            <a:spLocks noChangeShapeType="1"/>
          </p:cNvSpPr>
          <p:nvPr/>
        </p:nvSpPr>
        <p:spPr bwMode="auto">
          <a:xfrm>
            <a:off x="6629400" y="4037013"/>
            <a:ext cx="38100"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32" name="Line 1895"/>
          <p:cNvSpPr>
            <a:spLocks noChangeShapeType="1"/>
          </p:cNvSpPr>
          <p:nvPr/>
        </p:nvSpPr>
        <p:spPr bwMode="auto">
          <a:xfrm flipV="1">
            <a:off x="6661150" y="4010025"/>
            <a:ext cx="49213"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33" name="Freeform 1896"/>
          <p:cNvSpPr>
            <a:spLocks/>
          </p:cNvSpPr>
          <p:nvPr/>
        </p:nvSpPr>
        <p:spPr bwMode="auto">
          <a:xfrm>
            <a:off x="6624638" y="4006850"/>
            <a:ext cx="120650" cy="42863"/>
          </a:xfrm>
          <a:custGeom>
            <a:avLst/>
            <a:gdLst>
              <a:gd name="T0" fmla="*/ 2147483646 w 230"/>
              <a:gd name="T1" fmla="*/ 2147483646 h 79"/>
              <a:gd name="T2" fmla="*/ 2147483646 w 230"/>
              <a:gd name="T3" fmla="*/ 2147483646 h 79"/>
              <a:gd name="T4" fmla="*/ 0 w 230"/>
              <a:gd name="T5" fmla="*/ 2147483646 h 79"/>
              <a:gd name="T6" fmla="*/ 2147483646 w 230"/>
              <a:gd name="T7" fmla="*/ 0 h 79"/>
              <a:gd name="T8" fmla="*/ 2147483646 w 230"/>
              <a:gd name="T9" fmla="*/ 2147483646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79">
                <a:moveTo>
                  <a:pt x="230" y="14"/>
                </a:moveTo>
                <a:lnTo>
                  <a:pt x="140" y="79"/>
                </a:lnTo>
                <a:lnTo>
                  <a:pt x="0" y="65"/>
                </a:lnTo>
                <a:lnTo>
                  <a:pt x="90" y="0"/>
                </a:lnTo>
                <a:lnTo>
                  <a:pt x="230" y="1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4" name="Freeform 1897"/>
          <p:cNvSpPr>
            <a:spLocks/>
          </p:cNvSpPr>
          <p:nvPr/>
        </p:nvSpPr>
        <p:spPr bwMode="auto">
          <a:xfrm>
            <a:off x="6704013" y="4032250"/>
            <a:ext cx="123825" cy="26988"/>
          </a:xfrm>
          <a:custGeom>
            <a:avLst/>
            <a:gdLst>
              <a:gd name="T0" fmla="*/ 2147483646 w 232"/>
              <a:gd name="T1" fmla="*/ 0 h 51"/>
              <a:gd name="T2" fmla="*/ 0 w 232"/>
              <a:gd name="T3" fmla="*/ 2147483646 h 51"/>
              <a:gd name="T4" fmla="*/ 2147483646 w 232"/>
              <a:gd name="T5" fmla="*/ 2147483646 h 51"/>
              <a:gd name="T6" fmla="*/ 2147483646 w 232"/>
              <a:gd name="T7" fmla="*/ 2147483646 h 51"/>
              <a:gd name="T8" fmla="*/ 2147483646 w 23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51">
                <a:moveTo>
                  <a:pt x="47" y="0"/>
                </a:moveTo>
                <a:lnTo>
                  <a:pt x="0" y="32"/>
                </a:lnTo>
                <a:lnTo>
                  <a:pt x="185" y="51"/>
                </a:lnTo>
                <a:lnTo>
                  <a:pt x="232" y="20"/>
                </a:lnTo>
                <a:lnTo>
                  <a:pt x="47"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5" name="Line 1898"/>
          <p:cNvSpPr>
            <a:spLocks noChangeShapeType="1"/>
          </p:cNvSpPr>
          <p:nvPr/>
        </p:nvSpPr>
        <p:spPr bwMode="auto">
          <a:xfrm flipV="1">
            <a:off x="6669088" y="3836988"/>
            <a:ext cx="15875" cy="168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36" name="Freeform 1899"/>
          <p:cNvSpPr>
            <a:spLocks/>
          </p:cNvSpPr>
          <p:nvPr/>
        </p:nvSpPr>
        <p:spPr bwMode="auto">
          <a:xfrm>
            <a:off x="6699250" y="3867150"/>
            <a:ext cx="15875" cy="106363"/>
          </a:xfrm>
          <a:custGeom>
            <a:avLst/>
            <a:gdLst>
              <a:gd name="T0" fmla="*/ 2147483646 w 29"/>
              <a:gd name="T1" fmla="*/ 0 h 199"/>
              <a:gd name="T2" fmla="*/ 0 w 29"/>
              <a:gd name="T3" fmla="*/ 2147483646 h 199"/>
              <a:gd name="T4" fmla="*/ 2147483646 w 29"/>
              <a:gd name="T5" fmla="*/ 2147483646 h 199"/>
              <a:gd name="T6" fmla="*/ 2147483646 w 29"/>
              <a:gd name="T7" fmla="*/ 2147483646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99">
                <a:moveTo>
                  <a:pt x="20" y="0"/>
                </a:moveTo>
                <a:lnTo>
                  <a:pt x="0" y="199"/>
                </a:lnTo>
                <a:lnTo>
                  <a:pt x="12" y="199"/>
                </a:lnTo>
                <a:lnTo>
                  <a:pt x="29"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7" name="Line 1900"/>
          <p:cNvSpPr>
            <a:spLocks noChangeShapeType="1"/>
          </p:cNvSpPr>
          <p:nvPr/>
        </p:nvSpPr>
        <p:spPr bwMode="auto">
          <a:xfrm flipH="1">
            <a:off x="6635750" y="3862388"/>
            <a:ext cx="9525" cy="104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38" name="Freeform 1901"/>
          <p:cNvSpPr>
            <a:spLocks/>
          </p:cNvSpPr>
          <p:nvPr/>
        </p:nvSpPr>
        <p:spPr bwMode="auto">
          <a:xfrm>
            <a:off x="6502400" y="3965575"/>
            <a:ext cx="123825" cy="11113"/>
          </a:xfrm>
          <a:custGeom>
            <a:avLst/>
            <a:gdLst>
              <a:gd name="T0" fmla="*/ 2147483646 w 236"/>
              <a:gd name="T1" fmla="*/ 2147483646 h 21"/>
              <a:gd name="T2" fmla="*/ 2147483646 w 236"/>
              <a:gd name="T3" fmla="*/ 0 h 21"/>
              <a:gd name="T4" fmla="*/ 0 w 236"/>
              <a:gd name="T5" fmla="*/ 0 h 21"/>
              <a:gd name="T6" fmla="*/ 2147483646 w 236"/>
              <a:gd name="T7" fmla="*/ 2147483646 h 21"/>
              <a:gd name="T8" fmla="*/ 2147483646 w 236"/>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21">
                <a:moveTo>
                  <a:pt x="236" y="21"/>
                </a:moveTo>
                <a:lnTo>
                  <a:pt x="11" y="0"/>
                </a:lnTo>
                <a:lnTo>
                  <a:pt x="0" y="0"/>
                </a:lnTo>
                <a:lnTo>
                  <a:pt x="231" y="21"/>
                </a:lnTo>
                <a:lnTo>
                  <a:pt x="233"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39" name="Freeform 1902"/>
          <p:cNvSpPr>
            <a:spLocks/>
          </p:cNvSpPr>
          <p:nvPr/>
        </p:nvSpPr>
        <p:spPr bwMode="auto">
          <a:xfrm>
            <a:off x="6659563" y="3848100"/>
            <a:ext cx="250825" cy="173038"/>
          </a:xfrm>
          <a:custGeom>
            <a:avLst/>
            <a:gdLst>
              <a:gd name="T0" fmla="*/ 0 w 475"/>
              <a:gd name="T1" fmla="*/ 2147483646 h 327"/>
              <a:gd name="T2" fmla="*/ 2147483646 w 475"/>
              <a:gd name="T3" fmla="*/ 2147483646 h 327"/>
              <a:gd name="T4" fmla="*/ 2147483646 w 475"/>
              <a:gd name="T5" fmla="*/ 2147483646 h 327"/>
              <a:gd name="T6" fmla="*/ 2147483646 w 475"/>
              <a:gd name="T7" fmla="*/ 2147483646 h 327"/>
              <a:gd name="T8" fmla="*/ 2147483646 w 475"/>
              <a:gd name="T9" fmla="*/ 0 h 327"/>
              <a:gd name="T10" fmla="*/ 2147483646 w 475"/>
              <a:gd name="T11" fmla="*/ 2147483646 h 327"/>
              <a:gd name="T12" fmla="*/ 2147483646 w 475"/>
              <a:gd name="T13" fmla="*/ 2147483646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327">
                <a:moveTo>
                  <a:pt x="0" y="284"/>
                </a:moveTo>
                <a:lnTo>
                  <a:pt x="12" y="284"/>
                </a:lnTo>
                <a:lnTo>
                  <a:pt x="21" y="287"/>
                </a:lnTo>
                <a:lnTo>
                  <a:pt x="431" y="327"/>
                </a:lnTo>
                <a:lnTo>
                  <a:pt x="466" y="0"/>
                </a:lnTo>
                <a:lnTo>
                  <a:pt x="475" y="1"/>
                </a:lnTo>
                <a:lnTo>
                  <a:pt x="442" y="3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0" name="Freeform 1903"/>
          <p:cNvSpPr>
            <a:spLocks/>
          </p:cNvSpPr>
          <p:nvPr/>
        </p:nvSpPr>
        <p:spPr bwMode="auto">
          <a:xfrm>
            <a:off x="6799263" y="4027488"/>
            <a:ext cx="212725" cy="268287"/>
          </a:xfrm>
          <a:custGeom>
            <a:avLst/>
            <a:gdLst>
              <a:gd name="T0" fmla="*/ 2147483646 w 400"/>
              <a:gd name="T1" fmla="*/ 0 h 507"/>
              <a:gd name="T2" fmla="*/ 2147483646 w 400"/>
              <a:gd name="T3" fmla="*/ 2147483646 h 507"/>
              <a:gd name="T4" fmla="*/ 2147483646 w 400"/>
              <a:gd name="T5" fmla="*/ 2147483646 h 507"/>
              <a:gd name="T6" fmla="*/ 2147483646 w 400"/>
              <a:gd name="T7" fmla="*/ 2147483646 h 507"/>
              <a:gd name="T8" fmla="*/ 2147483646 w 400"/>
              <a:gd name="T9" fmla="*/ 2147483646 h 507"/>
              <a:gd name="T10" fmla="*/ 2147483646 w 400"/>
              <a:gd name="T11" fmla="*/ 2147483646 h 507"/>
              <a:gd name="T12" fmla="*/ 2147483646 w 400"/>
              <a:gd name="T13" fmla="*/ 2147483646 h 507"/>
              <a:gd name="T14" fmla="*/ 2147483646 w 400"/>
              <a:gd name="T15" fmla="*/ 2147483646 h 507"/>
              <a:gd name="T16" fmla="*/ 2147483646 w 400"/>
              <a:gd name="T17" fmla="*/ 2147483646 h 507"/>
              <a:gd name="T18" fmla="*/ 2147483646 w 400"/>
              <a:gd name="T19" fmla="*/ 2147483646 h 507"/>
              <a:gd name="T20" fmla="*/ 2147483646 w 400"/>
              <a:gd name="T21" fmla="*/ 2147483646 h 507"/>
              <a:gd name="T22" fmla="*/ 2147483646 w 400"/>
              <a:gd name="T23" fmla="*/ 2147483646 h 507"/>
              <a:gd name="T24" fmla="*/ 2147483646 w 400"/>
              <a:gd name="T25" fmla="*/ 2147483646 h 507"/>
              <a:gd name="T26" fmla="*/ 2147483646 w 400"/>
              <a:gd name="T27" fmla="*/ 2147483646 h 507"/>
              <a:gd name="T28" fmla="*/ 0 w 400"/>
              <a:gd name="T29" fmla="*/ 2147483646 h 507"/>
              <a:gd name="T30" fmla="*/ 0 w 400"/>
              <a:gd name="T31" fmla="*/ 2147483646 h 507"/>
              <a:gd name="T32" fmla="*/ 2147483646 w 400"/>
              <a:gd name="T33" fmla="*/ 2147483646 h 507"/>
              <a:gd name="T34" fmla="*/ 2147483646 w 400"/>
              <a:gd name="T35" fmla="*/ 2147483646 h 507"/>
              <a:gd name="T36" fmla="*/ 2147483646 w 400"/>
              <a:gd name="T37" fmla="*/ 2147483646 h 507"/>
              <a:gd name="T38" fmla="*/ 2147483646 w 400"/>
              <a:gd name="T39" fmla="*/ 2147483646 h 507"/>
              <a:gd name="T40" fmla="*/ 2147483646 w 400"/>
              <a:gd name="T41" fmla="*/ 2147483646 h 507"/>
              <a:gd name="T42" fmla="*/ 2147483646 w 400"/>
              <a:gd name="T43" fmla="*/ 2147483646 h 507"/>
              <a:gd name="T44" fmla="*/ 2147483646 w 400"/>
              <a:gd name="T45" fmla="*/ 2147483646 h 507"/>
              <a:gd name="T46" fmla="*/ 2147483646 w 400"/>
              <a:gd name="T47" fmla="*/ 2147483646 h 5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0" h="507">
                <a:moveTo>
                  <a:pt x="188" y="0"/>
                </a:moveTo>
                <a:lnTo>
                  <a:pt x="10" y="126"/>
                </a:lnTo>
                <a:lnTo>
                  <a:pt x="12" y="128"/>
                </a:lnTo>
                <a:lnTo>
                  <a:pt x="19" y="124"/>
                </a:lnTo>
                <a:lnTo>
                  <a:pt x="22" y="143"/>
                </a:lnTo>
                <a:lnTo>
                  <a:pt x="2" y="142"/>
                </a:lnTo>
                <a:lnTo>
                  <a:pt x="1" y="150"/>
                </a:lnTo>
                <a:lnTo>
                  <a:pt x="1" y="151"/>
                </a:lnTo>
                <a:lnTo>
                  <a:pt x="2" y="151"/>
                </a:lnTo>
                <a:lnTo>
                  <a:pt x="1" y="151"/>
                </a:lnTo>
                <a:lnTo>
                  <a:pt x="2" y="151"/>
                </a:lnTo>
                <a:lnTo>
                  <a:pt x="2" y="153"/>
                </a:lnTo>
                <a:lnTo>
                  <a:pt x="2" y="154"/>
                </a:lnTo>
                <a:lnTo>
                  <a:pt x="1" y="154"/>
                </a:lnTo>
                <a:lnTo>
                  <a:pt x="0" y="153"/>
                </a:lnTo>
                <a:lnTo>
                  <a:pt x="0" y="151"/>
                </a:lnTo>
                <a:lnTo>
                  <a:pt x="1" y="154"/>
                </a:lnTo>
                <a:lnTo>
                  <a:pt x="2" y="154"/>
                </a:lnTo>
                <a:lnTo>
                  <a:pt x="84" y="116"/>
                </a:lnTo>
                <a:lnTo>
                  <a:pt x="186" y="120"/>
                </a:lnTo>
                <a:lnTo>
                  <a:pt x="210" y="507"/>
                </a:lnTo>
                <a:lnTo>
                  <a:pt x="397" y="405"/>
                </a:lnTo>
                <a:lnTo>
                  <a:pt x="400" y="13"/>
                </a:lnTo>
                <a:lnTo>
                  <a:pt x="186" y="1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1" name="Freeform 1904"/>
          <p:cNvSpPr>
            <a:spLocks/>
          </p:cNvSpPr>
          <p:nvPr/>
        </p:nvSpPr>
        <p:spPr bwMode="auto">
          <a:xfrm>
            <a:off x="6821488" y="4098925"/>
            <a:ext cx="71437" cy="7938"/>
          </a:xfrm>
          <a:custGeom>
            <a:avLst/>
            <a:gdLst>
              <a:gd name="T0" fmla="*/ 2147483646 w 135"/>
              <a:gd name="T1" fmla="*/ 2147483646 h 15"/>
              <a:gd name="T2" fmla="*/ 2147483646 w 135"/>
              <a:gd name="T3" fmla="*/ 2147483646 h 15"/>
              <a:gd name="T4" fmla="*/ 0 w 135"/>
              <a:gd name="T5" fmla="*/ 0 h 15"/>
              <a:gd name="T6" fmla="*/ 0 60000 65536"/>
              <a:gd name="T7" fmla="*/ 0 60000 65536"/>
              <a:gd name="T8" fmla="*/ 0 60000 65536"/>
            </a:gdLst>
            <a:ahLst/>
            <a:cxnLst>
              <a:cxn ang="T6">
                <a:pos x="T0" y="T1"/>
              </a:cxn>
              <a:cxn ang="T7">
                <a:pos x="T2" y="T3"/>
              </a:cxn>
              <a:cxn ang="T8">
                <a:pos x="T4" y="T5"/>
              </a:cxn>
            </a:cxnLst>
            <a:rect l="0" t="0" r="r" b="b"/>
            <a:pathLst>
              <a:path w="135" h="15">
                <a:moveTo>
                  <a:pt x="135" y="9"/>
                </a:moveTo>
                <a:lnTo>
                  <a:pt x="123"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2" name="Freeform 1905"/>
          <p:cNvSpPr>
            <a:spLocks/>
          </p:cNvSpPr>
          <p:nvPr/>
        </p:nvSpPr>
        <p:spPr bwMode="auto">
          <a:xfrm>
            <a:off x="6827838" y="4095750"/>
            <a:ext cx="77787" cy="196850"/>
          </a:xfrm>
          <a:custGeom>
            <a:avLst/>
            <a:gdLst>
              <a:gd name="T0" fmla="*/ 0 w 146"/>
              <a:gd name="T1" fmla="*/ 0 h 371"/>
              <a:gd name="T2" fmla="*/ 2147483646 w 146"/>
              <a:gd name="T3" fmla="*/ 2147483646 h 371"/>
              <a:gd name="T4" fmla="*/ 2147483646 w 146"/>
              <a:gd name="T5" fmla="*/ 2147483646 h 371"/>
              <a:gd name="T6" fmla="*/ 2147483646 w 146"/>
              <a:gd name="T7" fmla="*/ 2147483646 h 371"/>
              <a:gd name="T8" fmla="*/ 2147483646 w 146"/>
              <a:gd name="T9" fmla="*/ 2147483646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71">
                <a:moveTo>
                  <a:pt x="0" y="0"/>
                </a:moveTo>
                <a:lnTo>
                  <a:pt x="122" y="15"/>
                </a:lnTo>
                <a:lnTo>
                  <a:pt x="146" y="366"/>
                </a:lnTo>
                <a:lnTo>
                  <a:pt x="134" y="371"/>
                </a:lnTo>
                <a:lnTo>
                  <a:pt x="11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3" name="Line 1906"/>
          <p:cNvSpPr>
            <a:spLocks noChangeShapeType="1"/>
          </p:cNvSpPr>
          <p:nvPr/>
        </p:nvSpPr>
        <p:spPr bwMode="auto">
          <a:xfrm flipH="1" flipV="1">
            <a:off x="6469063" y="4054475"/>
            <a:ext cx="425450" cy="523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44" name="Freeform 1907"/>
          <p:cNvSpPr>
            <a:spLocks/>
          </p:cNvSpPr>
          <p:nvPr/>
        </p:nvSpPr>
        <p:spPr bwMode="auto">
          <a:xfrm>
            <a:off x="6459538" y="4064000"/>
            <a:ext cx="450850" cy="231775"/>
          </a:xfrm>
          <a:custGeom>
            <a:avLst/>
            <a:gdLst>
              <a:gd name="T0" fmla="*/ 0 w 852"/>
              <a:gd name="T1" fmla="*/ 0 h 436"/>
              <a:gd name="T2" fmla="*/ 2147483646 w 852"/>
              <a:gd name="T3" fmla="*/ 2147483646 h 436"/>
              <a:gd name="T4" fmla="*/ 2147483646 w 852"/>
              <a:gd name="T5" fmla="*/ 2147483646 h 436"/>
              <a:gd name="T6" fmla="*/ 0 60000 65536"/>
              <a:gd name="T7" fmla="*/ 0 60000 65536"/>
              <a:gd name="T8" fmla="*/ 0 60000 65536"/>
            </a:gdLst>
            <a:ahLst/>
            <a:cxnLst>
              <a:cxn ang="T6">
                <a:pos x="T0" y="T1"/>
              </a:cxn>
              <a:cxn ang="T7">
                <a:pos x="T2" y="T3"/>
              </a:cxn>
              <a:cxn ang="T8">
                <a:pos x="T4" y="T5"/>
              </a:cxn>
            </a:cxnLst>
            <a:rect l="0" t="0" r="r" b="b"/>
            <a:pathLst>
              <a:path w="852" h="436">
                <a:moveTo>
                  <a:pt x="0" y="0"/>
                </a:moveTo>
                <a:lnTo>
                  <a:pt x="21" y="296"/>
                </a:lnTo>
                <a:lnTo>
                  <a:pt x="852" y="4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5" name="Line 1908"/>
          <p:cNvSpPr>
            <a:spLocks noChangeShapeType="1"/>
          </p:cNvSpPr>
          <p:nvPr/>
        </p:nvSpPr>
        <p:spPr bwMode="auto">
          <a:xfrm flipH="1" flipV="1">
            <a:off x="6689725" y="4257675"/>
            <a:ext cx="209550"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46" name="Freeform 1909"/>
          <p:cNvSpPr>
            <a:spLocks/>
          </p:cNvSpPr>
          <p:nvPr/>
        </p:nvSpPr>
        <p:spPr bwMode="auto">
          <a:xfrm>
            <a:off x="6651625" y="4087813"/>
            <a:ext cx="22225" cy="168275"/>
          </a:xfrm>
          <a:custGeom>
            <a:avLst/>
            <a:gdLst>
              <a:gd name="T0" fmla="*/ 2147483646 w 42"/>
              <a:gd name="T1" fmla="*/ 2147483646 h 316"/>
              <a:gd name="T2" fmla="*/ 2147483646 w 42"/>
              <a:gd name="T3" fmla="*/ 2147483646 h 316"/>
              <a:gd name="T4" fmla="*/ 2147483646 w 42"/>
              <a:gd name="T5" fmla="*/ 2147483646 h 316"/>
              <a:gd name="T6" fmla="*/ 2147483646 w 42"/>
              <a:gd name="T7" fmla="*/ 2147483646 h 316"/>
              <a:gd name="T8" fmla="*/ 2147483646 w 42"/>
              <a:gd name="T9" fmla="*/ 2147483646 h 316"/>
              <a:gd name="T10" fmla="*/ 0 w 42"/>
              <a:gd name="T11" fmla="*/ 0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16">
                <a:moveTo>
                  <a:pt x="42" y="316"/>
                </a:moveTo>
                <a:lnTo>
                  <a:pt x="22" y="2"/>
                </a:lnTo>
                <a:lnTo>
                  <a:pt x="13" y="1"/>
                </a:lnTo>
                <a:lnTo>
                  <a:pt x="34" y="315"/>
                </a:lnTo>
                <a:lnTo>
                  <a:pt x="22" y="31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7" name="Freeform 1910"/>
          <p:cNvSpPr>
            <a:spLocks/>
          </p:cNvSpPr>
          <p:nvPr/>
        </p:nvSpPr>
        <p:spPr bwMode="auto">
          <a:xfrm>
            <a:off x="6491288" y="4071938"/>
            <a:ext cx="152400" cy="168275"/>
          </a:xfrm>
          <a:custGeom>
            <a:avLst/>
            <a:gdLst>
              <a:gd name="T0" fmla="*/ 2147483646 w 288"/>
              <a:gd name="T1" fmla="*/ 2147483646 h 318"/>
              <a:gd name="T2" fmla="*/ 2147483646 w 288"/>
              <a:gd name="T3" fmla="*/ 2147483646 h 318"/>
              <a:gd name="T4" fmla="*/ 2147483646 w 288"/>
              <a:gd name="T5" fmla="*/ 2147483646 h 318"/>
              <a:gd name="T6" fmla="*/ 0 w 288"/>
              <a:gd name="T7" fmla="*/ 0 h 318"/>
              <a:gd name="T8" fmla="*/ 2147483646 w 288"/>
              <a:gd name="T9" fmla="*/ 2147483646 h 318"/>
              <a:gd name="T10" fmla="*/ 2147483646 w 288"/>
              <a:gd name="T11" fmla="*/ 2147483646 h 318"/>
              <a:gd name="T12" fmla="*/ 2147483646 w 288"/>
              <a:gd name="T13" fmla="*/ 2147483646 h 318"/>
              <a:gd name="T14" fmla="*/ 2147483646 w 288"/>
              <a:gd name="T15" fmla="*/ 2147483646 h 318"/>
              <a:gd name="T16" fmla="*/ 2147483646 w 288"/>
              <a:gd name="T17" fmla="*/ 2147483646 h 318"/>
              <a:gd name="T18" fmla="*/ 2147483646 w 288"/>
              <a:gd name="T19" fmla="*/ 2147483646 h 318"/>
              <a:gd name="T20" fmla="*/ 2147483646 w 288"/>
              <a:gd name="T21" fmla="*/ 2147483646 h 318"/>
              <a:gd name="T22" fmla="*/ 2147483646 w 288"/>
              <a:gd name="T23" fmla="*/ 2147483646 h 318"/>
              <a:gd name="T24" fmla="*/ 2147483646 w 288"/>
              <a:gd name="T25" fmla="*/ 2147483646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318">
                <a:moveTo>
                  <a:pt x="268" y="36"/>
                </a:moveTo>
                <a:lnTo>
                  <a:pt x="249" y="106"/>
                </a:lnTo>
                <a:lnTo>
                  <a:pt x="11" y="74"/>
                </a:lnTo>
                <a:lnTo>
                  <a:pt x="0" y="0"/>
                </a:lnTo>
                <a:lnTo>
                  <a:pt x="268" y="36"/>
                </a:lnTo>
                <a:lnTo>
                  <a:pt x="288" y="315"/>
                </a:lnTo>
                <a:lnTo>
                  <a:pt x="262" y="318"/>
                </a:lnTo>
                <a:lnTo>
                  <a:pt x="261" y="285"/>
                </a:lnTo>
                <a:lnTo>
                  <a:pt x="23" y="247"/>
                </a:lnTo>
                <a:lnTo>
                  <a:pt x="12" y="185"/>
                </a:lnTo>
                <a:lnTo>
                  <a:pt x="257" y="223"/>
                </a:lnTo>
                <a:lnTo>
                  <a:pt x="281" y="221"/>
                </a:lnTo>
                <a:lnTo>
                  <a:pt x="261" y="28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8" name="Freeform 1911"/>
          <p:cNvSpPr>
            <a:spLocks/>
          </p:cNvSpPr>
          <p:nvPr/>
        </p:nvSpPr>
        <p:spPr bwMode="auto">
          <a:xfrm>
            <a:off x="6491288" y="4071938"/>
            <a:ext cx="138112" cy="168275"/>
          </a:xfrm>
          <a:custGeom>
            <a:avLst/>
            <a:gdLst>
              <a:gd name="T0" fmla="*/ 2147483646 w 262"/>
              <a:gd name="T1" fmla="*/ 2147483646 h 318"/>
              <a:gd name="T2" fmla="*/ 2147483646 w 262"/>
              <a:gd name="T3" fmla="*/ 2147483646 h 318"/>
              <a:gd name="T4" fmla="*/ 0 w 262"/>
              <a:gd name="T5" fmla="*/ 0 h 318"/>
              <a:gd name="T6" fmla="*/ 0 60000 65536"/>
              <a:gd name="T7" fmla="*/ 0 60000 65536"/>
              <a:gd name="T8" fmla="*/ 0 60000 65536"/>
            </a:gdLst>
            <a:ahLst/>
            <a:cxnLst>
              <a:cxn ang="T6">
                <a:pos x="T0" y="T1"/>
              </a:cxn>
              <a:cxn ang="T7">
                <a:pos x="T2" y="T3"/>
              </a:cxn>
              <a:cxn ang="T8">
                <a:pos x="T4" y="T5"/>
              </a:cxn>
            </a:cxnLst>
            <a:rect l="0" t="0" r="r" b="b"/>
            <a:pathLst>
              <a:path w="262" h="318">
                <a:moveTo>
                  <a:pt x="262" y="318"/>
                </a:moveTo>
                <a:lnTo>
                  <a:pt x="17" y="27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49" name="Freeform 1912"/>
          <p:cNvSpPr>
            <a:spLocks/>
          </p:cNvSpPr>
          <p:nvPr/>
        </p:nvSpPr>
        <p:spPr bwMode="auto">
          <a:xfrm>
            <a:off x="6494463" y="4111625"/>
            <a:ext cx="128587" cy="31750"/>
          </a:xfrm>
          <a:custGeom>
            <a:avLst/>
            <a:gdLst>
              <a:gd name="T0" fmla="*/ 2147483646 w 244"/>
              <a:gd name="T1" fmla="*/ 0 h 59"/>
              <a:gd name="T2" fmla="*/ 2147483646 w 244"/>
              <a:gd name="T3" fmla="*/ 2147483646 h 59"/>
              <a:gd name="T4" fmla="*/ 0 w 244"/>
              <a:gd name="T5" fmla="*/ 2147483646 h 59"/>
              <a:gd name="T6" fmla="*/ 2147483646 w 244"/>
              <a:gd name="T7" fmla="*/ 2147483646 h 59"/>
              <a:gd name="T8" fmla="*/ 2147483646 w 244"/>
              <a:gd name="T9" fmla="*/ 214748364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59">
                <a:moveTo>
                  <a:pt x="4" y="0"/>
                </a:moveTo>
                <a:lnTo>
                  <a:pt x="5" y="27"/>
                </a:lnTo>
                <a:lnTo>
                  <a:pt x="0" y="26"/>
                </a:lnTo>
                <a:lnTo>
                  <a:pt x="244" y="59"/>
                </a:lnTo>
                <a:lnTo>
                  <a:pt x="242"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0" name="Freeform 1913"/>
          <p:cNvSpPr>
            <a:spLocks/>
          </p:cNvSpPr>
          <p:nvPr/>
        </p:nvSpPr>
        <p:spPr bwMode="auto">
          <a:xfrm>
            <a:off x="6499225" y="4141788"/>
            <a:ext cx="136525" cy="33337"/>
          </a:xfrm>
          <a:custGeom>
            <a:avLst/>
            <a:gdLst>
              <a:gd name="T0" fmla="*/ 2147483646 w 260"/>
              <a:gd name="T1" fmla="*/ 2147483646 h 63"/>
              <a:gd name="T2" fmla="*/ 2147483646 w 260"/>
              <a:gd name="T3" fmla="*/ 0 h 63"/>
              <a:gd name="T4" fmla="*/ 2147483646 w 260"/>
              <a:gd name="T5" fmla="*/ 2147483646 h 63"/>
              <a:gd name="T6" fmla="*/ 0 w 260"/>
              <a:gd name="T7" fmla="*/ 2147483646 h 63"/>
              <a:gd name="T8" fmla="*/ 2147483646 w 260"/>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63">
                <a:moveTo>
                  <a:pt x="236" y="1"/>
                </a:moveTo>
                <a:lnTo>
                  <a:pt x="260" y="0"/>
                </a:lnTo>
                <a:lnTo>
                  <a:pt x="239" y="63"/>
                </a:lnTo>
                <a:lnTo>
                  <a:pt x="0" y="27"/>
                </a:lnTo>
                <a:lnTo>
                  <a:pt x="2" y="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1" name="Line 1914"/>
          <p:cNvSpPr>
            <a:spLocks noChangeShapeType="1"/>
          </p:cNvSpPr>
          <p:nvPr/>
        </p:nvSpPr>
        <p:spPr bwMode="auto">
          <a:xfrm flipH="1" flipV="1">
            <a:off x="6494463" y="4125913"/>
            <a:ext cx="4762"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52" name="Line 1915"/>
          <p:cNvSpPr>
            <a:spLocks noChangeShapeType="1"/>
          </p:cNvSpPr>
          <p:nvPr/>
        </p:nvSpPr>
        <p:spPr bwMode="auto">
          <a:xfrm>
            <a:off x="6502400" y="4203700"/>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53" name="Line 1916"/>
          <p:cNvSpPr>
            <a:spLocks noChangeShapeType="1"/>
          </p:cNvSpPr>
          <p:nvPr/>
        </p:nvSpPr>
        <p:spPr bwMode="auto">
          <a:xfrm flipH="1" flipV="1">
            <a:off x="6624638" y="4175125"/>
            <a:ext cx="1587"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54" name="Freeform 1917"/>
          <p:cNvSpPr>
            <a:spLocks/>
          </p:cNvSpPr>
          <p:nvPr/>
        </p:nvSpPr>
        <p:spPr bwMode="auto">
          <a:xfrm>
            <a:off x="6707188" y="4119563"/>
            <a:ext cx="160337" cy="158750"/>
          </a:xfrm>
          <a:custGeom>
            <a:avLst/>
            <a:gdLst>
              <a:gd name="T0" fmla="*/ 0 w 302"/>
              <a:gd name="T1" fmla="*/ 2147483646 h 298"/>
              <a:gd name="T2" fmla="*/ 2147483646 w 302"/>
              <a:gd name="T3" fmla="*/ 2147483646 h 298"/>
              <a:gd name="T4" fmla="*/ 2147483646 w 302"/>
              <a:gd name="T5" fmla="*/ 2147483646 h 298"/>
              <a:gd name="T6" fmla="*/ 2147483646 w 302"/>
              <a:gd name="T7" fmla="*/ 2147483646 h 298"/>
              <a:gd name="T8" fmla="*/ 2147483646 w 302"/>
              <a:gd name="T9" fmla="*/ 2147483646 h 298"/>
              <a:gd name="T10" fmla="*/ 2147483646 w 302"/>
              <a:gd name="T11" fmla="*/ 0 h 298"/>
              <a:gd name="T12" fmla="*/ 2147483646 w 302"/>
              <a:gd name="T13" fmla="*/ 2147483646 h 298"/>
              <a:gd name="T14" fmla="*/ 2147483646 w 302"/>
              <a:gd name="T15" fmla="*/ 2147483646 h 298"/>
              <a:gd name="T16" fmla="*/ 2147483646 w 302"/>
              <a:gd name="T17" fmla="*/ 2147483646 h 298"/>
              <a:gd name="T18" fmla="*/ 2147483646 w 302"/>
              <a:gd name="T19" fmla="*/ 2147483646 h 298"/>
              <a:gd name="T20" fmla="*/ 2147483646 w 302"/>
              <a:gd name="T21" fmla="*/ 2147483646 h 298"/>
              <a:gd name="T22" fmla="*/ 2147483646 w 302"/>
              <a:gd name="T23" fmla="*/ 2147483646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2" h="298">
                <a:moveTo>
                  <a:pt x="0" y="128"/>
                </a:moveTo>
                <a:lnTo>
                  <a:pt x="263" y="167"/>
                </a:lnTo>
                <a:lnTo>
                  <a:pt x="288" y="97"/>
                </a:lnTo>
                <a:lnTo>
                  <a:pt x="258" y="101"/>
                </a:lnTo>
                <a:lnTo>
                  <a:pt x="256" y="69"/>
                </a:lnTo>
                <a:lnTo>
                  <a:pt x="282" y="0"/>
                </a:lnTo>
                <a:lnTo>
                  <a:pt x="302" y="295"/>
                </a:lnTo>
                <a:lnTo>
                  <a:pt x="273" y="298"/>
                </a:lnTo>
                <a:lnTo>
                  <a:pt x="270" y="262"/>
                </a:lnTo>
                <a:lnTo>
                  <a:pt x="295" y="193"/>
                </a:lnTo>
                <a:lnTo>
                  <a:pt x="264" y="196"/>
                </a:lnTo>
                <a:lnTo>
                  <a:pt x="263" y="1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5" name="Freeform 1918"/>
          <p:cNvSpPr>
            <a:spLocks/>
          </p:cNvSpPr>
          <p:nvPr/>
        </p:nvSpPr>
        <p:spPr bwMode="auto">
          <a:xfrm>
            <a:off x="6704013" y="4202113"/>
            <a:ext cx="146050" cy="57150"/>
          </a:xfrm>
          <a:custGeom>
            <a:avLst/>
            <a:gdLst>
              <a:gd name="T0" fmla="*/ 2147483646 w 277"/>
              <a:gd name="T1" fmla="*/ 2147483646 h 108"/>
              <a:gd name="T2" fmla="*/ 0 w 277"/>
              <a:gd name="T3" fmla="*/ 0 h 108"/>
              <a:gd name="T4" fmla="*/ 2147483646 w 277"/>
              <a:gd name="T5" fmla="*/ 2147483646 h 108"/>
              <a:gd name="T6" fmla="*/ 2147483646 w 277"/>
              <a:gd name="T7" fmla="*/ 2147483646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7" h="108">
                <a:moveTo>
                  <a:pt x="271" y="42"/>
                </a:moveTo>
                <a:lnTo>
                  <a:pt x="0" y="0"/>
                </a:lnTo>
                <a:lnTo>
                  <a:pt x="12" y="64"/>
                </a:lnTo>
                <a:lnTo>
                  <a:pt x="277" y="10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6" name="Freeform 1919"/>
          <p:cNvSpPr>
            <a:spLocks/>
          </p:cNvSpPr>
          <p:nvPr/>
        </p:nvSpPr>
        <p:spPr bwMode="auto">
          <a:xfrm>
            <a:off x="6697663" y="4098925"/>
            <a:ext cx="158750" cy="179388"/>
          </a:xfrm>
          <a:custGeom>
            <a:avLst/>
            <a:gdLst>
              <a:gd name="T0" fmla="*/ 2147483646 w 301"/>
              <a:gd name="T1" fmla="*/ 2147483646 h 337"/>
              <a:gd name="T2" fmla="*/ 2147483646 w 301"/>
              <a:gd name="T3" fmla="*/ 2147483646 h 337"/>
              <a:gd name="T4" fmla="*/ 0 w 301"/>
              <a:gd name="T5" fmla="*/ 0 h 337"/>
              <a:gd name="T6" fmla="*/ 2147483646 w 301"/>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 h="337">
                <a:moveTo>
                  <a:pt x="292" y="337"/>
                </a:moveTo>
                <a:lnTo>
                  <a:pt x="20" y="292"/>
                </a:lnTo>
                <a:lnTo>
                  <a:pt x="0" y="0"/>
                </a:lnTo>
                <a:lnTo>
                  <a:pt x="301" y="3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7" name="Freeform 1920"/>
          <p:cNvSpPr>
            <a:spLocks/>
          </p:cNvSpPr>
          <p:nvPr/>
        </p:nvSpPr>
        <p:spPr bwMode="auto">
          <a:xfrm>
            <a:off x="6700838" y="4138613"/>
            <a:ext cx="142875" cy="34925"/>
          </a:xfrm>
          <a:custGeom>
            <a:avLst/>
            <a:gdLst>
              <a:gd name="T0" fmla="*/ 2147483646 w 271"/>
              <a:gd name="T1" fmla="*/ 2147483646 h 66"/>
              <a:gd name="T2" fmla="*/ 2147483646 w 271"/>
              <a:gd name="T3" fmla="*/ 0 h 66"/>
              <a:gd name="T4" fmla="*/ 2147483646 w 271"/>
              <a:gd name="T5" fmla="*/ 2147483646 h 66"/>
              <a:gd name="T6" fmla="*/ 0 w 271"/>
              <a:gd name="T7" fmla="*/ 2147483646 h 66"/>
              <a:gd name="T8" fmla="*/ 2147483646 w 271"/>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66">
                <a:moveTo>
                  <a:pt x="269" y="34"/>
                </a:moveTo>
                <a:lnTo>
                  <a:pt x="6" y="0"/>
                </a:lnTo>
                <a:lnTo>
                  <a:pt x="7" y="29"/>
                </a:lnTo>
                <a:lnTo>
                  <a:pt x="0" y="28"/>
                </a:lnTo>
                <a:lnTo>
                  <a:pt x="271"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8" name="Freeform 1921"/>
          <p:cNvSpPr>
            <a:spLocks/>
          </p:cNvSpPr>
          <p:nvPr/>
        </p:nvSpPr>
        <p:spPr bwMode="auto">
          <a:xfrm>
            <a:off x="6770688" y="4054475"/>
            <a:ext cx="79375" cy="34925"/>
          </a:xfrm>
          <a:custGeom>
            <a:avLst/>
            <a:gdLst>
              <a:gd name="T0" fmla="*/ 2147483646 w 151"/>
              <a:gd name="T1" fmla="*/ 2147483646 h 64"/>
              <a:gd name="T2" fmla="*/ 0 w 151"/>
              <a:gd name="T3" fmla="*/ 2147483646 h 64"/>
              <a:gd name="T4" fmla="*/ 2147483646 w 151"/>
              <a:gd name="T5" fmla="*/ 0 h 64"/>
              <a:gd name="T6" fmla="*/ 2147483646 w 151"/>
              <a:gd name="T7" fmla="*/ 2147483646 h 64"/>
              <a:gd name="T8" fmla="*/ 2147483646 w 151"/>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4">
                <a:moveTo>
                  <a:pt x="71" y="64"/>
                </a:moveTo>
                <a:lnTo>
                  <a:pt x="0" y="58"/>
                </a:lnTo>
                <a:lnTo>
                  <a:pt x="80" y="0"/>
                </a:lnTo>
                <a:lnTo>
                  <a:pt x="151" y="6"/>
                </a:lnTo>
                <a:lnTo>
                  <a:pt x="71" y="6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59" name="Freeform 1922"/>
          <p:cNvSpPr>
            <a:spLocks/>
          </p:cNvSpPr>
          <p:nvPr/>
        </p:nvSpPr>
        <p:spPr bwMode="auto">
          <a:xfrm>
            <a:off x="6796088" y="4062413"/>
            <a:ext cx="39687" cy="19050"/>
          </a:xfrm>
          <a:custGeom>
            <a:avLst/>
            <a:gdLst>
              <a:gd name="T0" fmla="*/ 2147483646 w 74"/>
              <a:gd name="T1" fmla="*/ 2147483646 h 36"/>
              <a:gd name="T2" fmla="*/ 2147483646 w 74"/>
              <a:gd name="T3" fmla="*/ 2147483646 h 36"/>
              <a:gd name="T4" fmla="*/ 2147483646 w 74"/>
              <a:gd name="T5" fmla="*/ 0 h 36"/>
              <a:gd name="T6" fmla="*/ 0 w 74"/>
              <a:gd name="T7" fmla="*/ 2147483646 h 36"/>
              <a:gd name="T8" fmla="*/ 2147483646 w 74"/>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6">
                <a:moveTo>
                  <a:pt x="32" y="36"/>
                </a:moveTo>
                <a:lnTo>
                  <a:pt x="74" y="4"/>
                </a:lnTo>
                <a:lnTo>
                  <a:pt x="41" y="0"/>
                </a:lnTo>
                <a:lnTo>
                  <a:pt x="0" y="31"/>
                </a:lnTo>
                <a:lnTo>
                  <a:pt x="32" y="3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0" name="Line 1923"/>
          <p:cNvSpPr>
            <a:spLocks noChangeShapeType="1"/>
          </p:cNvSpPr>
          <p:nvPr/>
        </p:nvSpPr>
        <p:spPr bwMode="auto">
          <a:xfrm flipV="1">
            <a:off x="6929438" y="4025900"/>
            <a:ext cx="1587"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61" name="Freeform 1924"/>
          <p:cNvSpPr>
            <a:spLocks/>
          </p:cNvSpPr>
          <p:nvPr/>
        </p:nvSpPr>
        <p:spPr bwMode="auto">
          <a:xfrm>
            <a:off x="6480175" y="3819525"/>
            <a:ext cx="436563" cy="207963"/>
          </a:xfrm>
          <a:custGeom>
            <a:avLst/>
            <a:gdLst>
              <a:gd name="T0" fmla="*/ 2147483646 w 827"/>
              <a:gd name="T1" fmla="*/ 2147483646 h 391"/>
              <a:gd name="T2" fmla="*/ 2147483646 w 827"/>
              <a:gd name="T3" fmla="*/ 2147483646 h 391"/>
              <a:gd name="T4" fmla="*/ 2147483646 w 827"/>
              <a:gd name="T5" fmla="*/ 0 h 391"/>
              <a:gd name="T6" fmla="*/ 2147483646 w 827"/>
              <a:gd name="T7" fmla="*/ 2147483646 h 391"/>
              <a:gd name="T8" fmla="*/ 0 w 827"/>
              <a:gd name="T9" fmla="*/ 2147483646 h 391"/>
              <a:gd name="T10" fmla="*/ 2147483646 w 827"/>
              <a:gd name="T11" fmla="*/ 2147483646 h 391"/>
              <a:gd name="T12" fmla="*/ 2147483646 w 827"/>
              <a:gd name="T13" fmla="*/ 2147483646 h 391"/>
              <a:gd name="T14" fmla="*/ 2147483646 w 827"/>
              <a:gd name="T15" fmla="*/ 2147483646 h 391"/>
              <a:gd name="T16" fmla="*/ 2147483646 w 827"/>
              <a:gd name="T17" fmla="*/ 2147483646 h 391"/>
              <a:gd name="T18" fmla="*/ 2147483646 w 827"/>
              <a:gd name="T19" fmla="*/ 2147483646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7" h="391">
                <a:moveTo>
                  <a:pt x="793" y="391"/>
                </a:moveTo>
                <a:lnTo>
                  <a:pt x="827" y="44"/>
                </a:lnTo>
                <a:lnTo>
                  <a:pt x="5" y="0"/>
                </a:lnTo>
                <a:lnTo>
                  <a:pt x="5" y="9"/>
                </a:lnTo>
                <a:lnTo>
                  <a:pt x="0" y="9"/>
                </a:lnTo>
                <a:lnTo>
                  <a:pt x="368" y="29"/>
                </a:lnTo>
                <a:lnTo>
                  <a:pt x="380" y="32"/>
                </a:lnTo>
                <a:lnTo>
                  <a:pt x="389" y="32"/>
                </a:lnTo>
                <a:lnTo>
                  <a:pt x="805" y="53"/>
                </a:lnTo>
                <a:lnTo>
                  <a:pt x="814" y="5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2" name="Freeform 1925"/>
          <p:cNvSpPr>
            <a:spLocks/>
          </p:cNvSpPr>
          <p:nvPr/>
        </p:nvSpPr>
        <p:spPr bwMode="auto">
          <a:xfrm>
            <a:off x="6378575" y="3840163"/>
            <a:ext cx="633413" cy="203200"/>
          </a:xfrm>
          <a:custGeom>
            <a:avLst/>
            <a:gdLst>
              <a:gd name="T0" fmla="*/ 2147483646 w 1197"/>
              <a:gd name="T1" fmla="*/ 2147483646 h 382"/>
              <a:gd name="T2" fmla="*/ 2147483646 w 1197"/>
              <a:gd name="T3" fmla="*/ 0 h 382"/>
              <a:gd name="T4" fmla="*/ 2147483646 w 1197"/>
              <a:gd name="T5" fmla="*/ 2147483646 h 382"/>
              <a:gd name="T6" fmla="*/ 2147483646 w 1197"/>
              <a:gd name="T7" fmla="*/ 2147483646 h 382"/>
              <a:gd name="T8" fmla="*/ 2147483646 w 1197"/>
              <a:gd name="T9" fmla="*/ 2147483646 h 382"/>
              <a:gd name="T10" fmla="*/ 2147483646 w 1197"/>
              <a:gd name="T11" fmla="*/ 2147483646 h 382"/>
              <a:gd name="T12" fmla="*/ 0 w 1197"/>
              <a:gd name="T13" fmla="*/ 2147483646 h 3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7" h="382">
                <a:moveTo>
                  <a:pt x="1019" y="5"/>
                </a:moveTo>
                <a:lnTo>
                  <a:pt x="1197" y="0"/>
                </a:lnTo>
                <a:lnTo>
                  <a:pt x="1197" y="333"/>
                </a:lnTo>
                <a:lnTo>
                  <a:pt x="1175" y="344"/>
                </a:lnTo>
                <a:lnTo>
                  <a:pt x="985" y="352"/>
                </a:lnTo>
                <a:lnTo>
                  <a:pt x="158" y="268"/>
                </a:lnTo>
                <a:lnTo>
                  <a:pt x="0" y="3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3" name="Freeform 1926"/>
          <p:cNvSpPr>
            <a:spLocks/>
          </p:cNvSpPr>
          <p:nvPr/>
        </p:nvSpPr>
        <p:spPr bwMode="auto">
          <a:xfrm>
            <a:off x="6416675" y="3986213"/>
            <a:ext cx="101600" cy="39687"/>
          </a:xfrm>
          <a:custGeom>
            <a:avLst/>
            <a:gdLst>
              <a:gd name="T0" fmla="*/ 0 w 194"/>
              <a:gd name="T1" fmla="*/ 2147483646 h 76"/>
              <a:gd name="T2" fmla="*/ 2147483646 w 194"/>
              <a:gd name="T3" fmla="*/ 2147483646 h 76"/>
              <a:gd name="T4" fmla="*/ 2147483646 w 194"/>
              <a:gd name="T5" fmla="*/ 2147483646 h 76"/>
              <a:gd name="T6" fmla="*/ 2147483646 w 194"/>
              <a:gd name="T7" fmla="*/ 0 h 76"/>
              <a:gd name="T8" fmla="*/ 0 w 194"/>
              <a:gd name="T9" fmla="*/ 2147483646 h 76"/>
              <a:gd name="T10" fmla="*/ 2147483646 w 194"/>
              <a:gd name="T11" fmla="*/ 2147483646 h 76"/>
              <a:gd name="T12" fmla="*/ 2147483646 w 194"/>
              <a:gd name="T13" fmla="*/ 2147483646 h 76"/>
              <a:gd name="T14" fmla="*/ 2147483646 w 194"/>
              <a:gd name="T15" fmla="*/ 2147483646 h 76"/>
              <a:gd name="T16" fmla="*/ 2147483646 w 194"/>
              <a:gd name="T17" fmla="*/ 214748364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4" h="76">
                <a:moveTo>
                  <a:pt x="0" y="65"/>
                </a:moveTo>
                <a:lnTo>
                  <a:pt x="104" y="76"/>
                </a:lnTo>
                <a:lnTo>
                  <a:pt x="194" y="10"/>
                </a:lnTo>
                <a:lnTo>
                  <a:pt x="90" y="0"/>
                </a:lnTo>
                <a:lnTo>
                  <a:pt x="0" y="65"/>
                </a:lnTo>
                <a:lnTo>
                  <a:pt x="6" y="59"/>
                </a:lnTo>
                <a:lnTo>
                  <a:pt x="59" y="66"/>
                </a:lnTo>
                <a:lnTo>
                  <a:pt x="48" y="72"/>
                </a:lnTo>
                <a:lnTo>
                  <a:pt x="141"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4" name="Freeform 1927"/>
          <p:cNvSpPr>
            <a:spLocks/>
          </p:cNvSpPr>
          <p:nvPr/>
        </p:nvSpPr>
        <p:spPr bwMode="auto">
          <a:xfrm>
            <a:off x="6469063" y="3979863"/>
            <a:ext cx="3175" cy="3175"/>
          </a:xfrm>
          <a:custGeom>
            <a:avLst/>
            <a:gdLst>
              <a:gd name="T0" fmla="*/ 2147483646 w 7"/>
              <a:gd name="T1" fmla="*/ 2147483646 h 7"/>
              <a:gd name="T2" fmla="*/ 0 w 7"/>
              <a:gd name="T3" fmla="*/ 2147483646 h 7"/>
              <a:gd name="T4" fmla="*/ 0 w 7"/>
              <a:gd name="T5" fmla="*/ 0 h 7"/>
              <a:gd name="T6" fmla="*/ 0 60000 65536"/>
              <a:gd name="T7" fmla="*/ 0 60000 65536"/>
              <a:gd name="T8" fmla="*/ 0 60000 65536"/>
            </a:gdLst>
            <a:ahLst/>
            <a:cxnLst>
              <a:cxn ang="T6">
                <a:pos x="T0" y="T1"/>
              </a:cxn>
              <a:cxn ang="T7">
                <a:pos x="T2" y="T3"/>
              </a:cxn>
              <a:cxn ang="T8">
                <a:pos x="T4" y="T5"/>
              </a:cxn>
            </a:cxnLst>
            <a:rect l="0" t="0" r="r" b="b"/>
            <a:pathLst>
              <a:path w="7" h="7">
                <a:moveTo>
                  <a:pt x="7" y="7"/>
                </a:moveTo>
                <a:lnTo>
                  <a:pt x="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5" name="Freeform 1928"/>
          <p:cNvSpPr>
            <a:spLocks/>
          </p:cNvSpPr>
          <p:nvPr/>
        </p:nvSpPr>
        <p:spPr bwMode="auto">
          <a:xfrm>
            <a:off x="6492875" y="3854450"/>
            <a:ext cx="14288" cy="98425"/>
          </a:xfrm>
          <a:custGeom>
            <a:avLst/>
            <a:gdLst>
              <a:gd name="T0" fmla="*/ 0 w 27"/>
              <a:gd name="T1" fmla="*/ 2147483646 h 187"/>
              <a:gd name="T2" fmla="*/ 2147483646 w 27"/>
              <a:gd name="T3" fmla="*/ 2147483646 h 187"/>
              <a:gd name="T4" fmla="*/ 2147483646 w 27"/>
              <a:gd name="T5" fmla="*/ 2147483646 h 187"/>
              <a:gd name="T6" fmla="*/ 2147483646 w 27"/>
              <a:gd name="T7" fmla="*/ 0 h 187"/>
              <a:gd name="T8" fmla="*/ 0 w 27"/>
              <a:gd name="T9" fmla="*/ 2147483646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7">
                <a:moveTo>
                  <a:pt x="0" y="187"/>
                </a:moveTo>
                <a:lnTo>
                  <a:pt x="10" y="187"/>
                </a:lnTo>
                <a:lnTo>
                  <a:pt x="27" y="1"/>
                </a:lnTo>
                <a:lnTo>
                  <a:pt x="16" y="0"/>
                </a:lnTo>
                <a:lnTo>
                  <a:pt x="0" y="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6" name="Freeform 1929"/>
          <p:cNvSpPr>
            <a:spLocks/>
          </p:cNvSpPr>
          <p:nvPr/>
        </p:nvSpPr>
        <p:spPr bwMode="auto">
          <a:xfrm>
            <a:off x="6511925" y="3844925"/>
            <a:ext cx="125413" cy="7938"/>
          </a:xfrm>
          <a:custGeom>
            <a:avLst/>
            <a:gdLst>
              <a:gd name="T0" fmla="*/ 0 w 235"/>
              <a:gd name="T1" fmla="*/ 0 h 15"/>
              <a:gd name="T2" fmla="*/ 2147483646 w 235"/>
              <a:gd name="T3" fmla="*/ 0 h 15"/>
              <a:gd name="T4" fmla="*/ 2147483646 w 235"/>
              <a:gd name="T5" fmla="*/ 2147483646 h 15"/>
              <a:gd name="T6" fmla="*/ 2147483646 w 235"/>
              <a:gd name="T7" fmla="*/ 2147483646 h 15"/>
              <a:gd name="T8" fmla="*/ 0 w 23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15">
                <a:moveTo>
                  <a:pt x="0" y="0"/>
                </a:moveTo>
                <a:lnTo>
                  <a:pt x="11" y="0"/>
                </a:lnTo>
                <a:lnTo>
                  <a:pt x="235" y="15"/>
                </a:lnTo>
                <a:lnTo>
                  <a:pt x="233" y="15"/>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7" name="Freeform 1930"/>
          <p:cNvSpPr>
            <a:spLocks/>
          </p:cNvSpPr>
          <p:nvPr/>
        </p:nvSpPr>
        <p:spPr bwMode="auto">
          <a:xfrm>
            <a:off x="6481763" y="3816350"/>
            <a:ext cx="530225" cy="23813"/>
          </a:xfrm>
          <a:custGeom>
            <a:avLst/>
            <a:gdLst>
              <a:gd name="T0" fmla="*/ 0 w 1000"/>
              <a:gd name="T1" fmla="*/ 2147483646 h 45"/>
              <a:gd name="T2" fmla="*/ 2147483646 w 1000"/>
              <a:gd name="T3" fmla="*/ 0 h 45"/>
              <a:gd name="T4" fmla="*/ 2147483646 w 1000"/>
              <a:gd name="T5" fmla="*/ 2147483646 h 45"/>
              <a:gd name="T6" fmla="*/ 0 60000 65536"/>
              <a:gd name="T7" fmla="*/ 0 60000 65536"/>
              <a:gd name="T8" fmla="*/ 0 60000 65536"/>
            </a:gdLst>
            <a:ahLst/>
            <a:cxnLst>
              <a:cxn ang="T6">
                <a:pos x="T0" y="T1"/>
              </a:cxn>
              <a:cxn ang="T7">
                <a:pos x="T2" y="T3"/>
              </a:cxn>
              <a:cxn ang="T8">
                <a:pos x="T4" y="T5"/>
              </a:cxn>
            </a:cxnLst>
            <a:rect l="0" t="0" r="r" b="b"/>
            <a:pathLst>
              <a:path w="1000" h="45">
                <a:moveTo>
                  <a:pt x="0" y="6"/>
                </a:moveTo>
                <a:lnTo>
                  <a:pt x="169" y="0"/>
                </a:lnTo>
                <a:lnTo>
                  <a:pt x="1000"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8" name="Freeform 1931"/>
          <p:cNvSpPr>
            <a:spLocks/>
          </p:cNvSpPr>
          <p:nvPr/>
        </p:nvSpPr>
        <p:spPr bwMode="auto">
          <a:xfrm>
            <a:off x="6721475" y="3857625"/>
            <a:ext cx="141288" cy="7938"/>
          </a:xfrm>
          <a:custGeom>
            <a:avLst/>
            <a:gdLst>
              <a:gd name="T0" fmla="*/ 2147483646 w 266"/>
              <a:gd name="T1" fmla="*/ 2147483646 h 16"/>
              <a:gd name="T2" fmla="*/ 2147483646 w 266"/>
              <a:gd name="T3" fmla="*/ 0 h 16"/>
              <a:gd name="T4" fmla="*/ 0 w 266"/>
              <a:gd name="T5" fmla="*/ 0 h 16"/>
              <a:gd name="T6" fmla="*/ 2147483646 w 266"/>
              <a:gd name="T7" fmla="*/ 2147483646 h 16"/>
              <a:gd name="T8" fmla="*/ 2147483646 w 266"/>
              <a:gd name="T9" fmla="*/ 214748364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16">
                <a:moveTo>
                  <a:pt x="266" y="16"/>
                </a:moveTo>
                <a:lnTo>
                  <a:pt x="11" y="0"/>
                </a:lnTo>
                <a:lnTo>
                  <a:pt x="0" y="0"/>
                </a:lnTo>
                <a:lnTo>
                  <a:pt x="261" y="16"/>
                </a:lnTo>
                <a:lnTo>
                  <a:pt x="262"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69" name="Line 1932"/>
          <p:cNvSpPr>
            <a:spLocks noChangeShapeType="1"/>
          </p:cNvSpPr>
          <p:nvPr/>
        </p:nvSpPr>
        <p:spPr bwMode="auto">
          <a:xfrm flipH="1">
            <a:off x="6859588" y="3878263"/>
            <a:ext cx="12700" cy="1095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70" name="Freeform 1933"/>
          <p:cNvSpPr>
            <a:spLocks/>
          </p:cNvSpPr>
          <p:nvPr/>
        </p:nvSpPr>
        <p:spPr bwMode="auto">
          <a:xfrm>
            <a:off x="6710363" y="3984625"/>
            <a:ext cx="139700" cy="12700"/>
          </a:xfrm>
          <a:custGeom>
            <a:avLst/>
            <a:gdLst>
              <a:gd name="T0" fmla="*/ 2147483646 w 265"/>
              <a:gd name="T1" fmla="*/ 2147483646 h 24"/>
              <a:gd name="T2" fmla="*/ 2147483646 w 265"/>
              <a:gd name="T3" fmla="*/ 0 h 24"/>
              <a:gd name="T4" fmla="*/ 0 w 265"/>
              <a:gd name="T5" fmla="*/ 0 h 24"/>
              <a:gd name="T6" fmla="*/ 2147483646 w 265"/>
              <a:gd name="T7" fmla="*/ 2147483646 h 24"/>
              <a:gd name="T8" fmla="*/ 2147483646 w 265"/>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24">
                <a:moveTo>
                  <a:pt x="265" y="24"/>
                </a:moveTo>
                <a:lnTo>
                  <a:pt x="9" y="0"/>
                </a:lnTo>
                <a:lnTo>
                  <a:pt x="0" y="0"/>
                </a:lnTo>
                <a:lnTo>
                  <a:pt x="258" y="24"/>
                </a:lnTo>
                <a:lnTo>
                  <a:pt x="262"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1" name="Line 1934"/>
          <p:cNvSpPr>
            <a:spLocks noChangeShapeType="1"/>
          </p:cNvSpPr>
          <p:nvPr/>
        </p:nvSpPr>
        <p:spPr bwMode="auto">
          <a:xfrm flipV="1">
            <a:off x="6886575" y="4021138"/>
            <a:ext cx="63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72" name="Freeform 1935"/>
          <p:cNvSpPr>
            <a:spLocks/>
          </p:cNvSpPr>
          <p:nvPr/>
        </p:nvSpPr>
        <p:spPr bwMode="auto">
          <a:xfrm>
            <a:off x="6996113" y="4022725"/>
            <a:ext cx="3175" cy="17463"/>
          </a:xfrm>
          <a:custGeom>
            <a:avLst/>
            <a:gdLst>
              <a:gd name="T0" fmla="*/ 0 w 8"/>
              <a:gd name="T1" fmla="*/ 0 h 34"/>
              <a:gd name="T2" fmla="*/ 2147483646 w 8"/>
              <a:gd name="T3" fmla="*/ 0 h 34"/>
              <a:gd name="T4" fmla="*/ 2147483646 w 8"/>
              <a:gd name="T5" fmla="*/ 2147483646 h 34"/>
              <a:gd name="T6" fmla="*/ 2147483646 w 8"/>
              <a:gd name="T7" fmla="*/ 2147483646 h 34"/>
              <a:gd name="T8" fmla="*/ 2147483646 w 8"/>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4">
                <a:moveTo>
                  <a:pt x="0" y="0"/>
                </a:moveTo>
                <a:lnTo>
                  <a:pt x="8" y="0"/>
                </a:lnTo>
                <a:lnTo>
                  <a:pt x="8" y="33"/>
                </a:lnTo>
                <a:lnTo>
                  <a:pt x="8" y="34"/>
                </a:lnTo>
                <a:lnTo>
                  <a:pt x="5"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3" name="Line 1936"/>
          <p:cNvSpPr>
            <a:spLocks noChangeShapeType="1"/>
          </p:cNvSpPr>
          <p:nvPr/>
        </p:nvSpPr>
        <p:spPr bwMode="auto">
          <a:xfrm>
            <a:off x="6999288" y="4033838"/>
            <a:ext cx="127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74" name="Freeform 1937"/>
          <p:cNvSpPr>
            <a:spLocks/>
          </p:cNvSpPr>
          <p:nvPr/>
        </p:nvSpPr>
        <p:spPr bwMode="auto">
          <a:xfrm>
            <a:off x="7113588" y="3843338"/>
            <a:ext cx="539750" cy="200025"/>
          </a:xfrm>
          <a:custGeom>
            <a:avLst/>
            <a:gdLst>
              <a:gd name="T0" fmla="*/ 0 w 1019"/>
              <a:gd name="T1" fmla="*/ 2147483646 h 377"/>
              <a:gd name="T2" fmla="*/ 2147483646 w 1019"/>
              <a:gd name="T3" fmla="*/ 2147483646 h 377"/>
              <a:gd name="T4" fmla="*/ 2147483646 w 1019"/>
              <a:gd name="T5" fmla="*/ 2147483646 h 377"/>
              <a:gd name="T6" fmla="*/ 2147483646 w 1019"/>
              <a:gd name="T7" fmla="*/ 0 h 3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9" h="377">
                <a:moveTo>
                  <a:pt x="0" y="377"/>
                </a:moveTo>
                <a:lnTo>
                  <a:pt x="157" y="263"/>
                </a:lnTo>
                <a:lnTo>
                  <a:pt x="983" y="347"/>
                </a:lnTo>
                <a:lnTo>
                  <a:pt x="10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5" name="Freeform 1938"/>
          <p:cNvSpPr>
            <a:spLocks/>
          </p:cNvSpPr>
          <p:nvPr/>
        </p:nvSpPr>
        <p:spPr bwMode="auto">
          <a:xfrm>
            <a:off x="7623175" y="3848100"/>
            <a:ext cx="23813" cy="173038"/>
          </a:xfrm>
          <a:custGeom>
            <a:avLst/>
            <a:gdLst>
              <a:gd name="T0" fmla="*/ 2147483646 w 44"/>
              <a:gd name="T1" fmla="*/ 2147483646 h 327"/>
              <a:gd name="T2" fmla="*/ 2147483646 w 44"/>
              <a:gd name="T3" fmla="*/ 2147483646 h 327"/>
              <a:gd name="T4" fmla="*/ 0 w 44"/>
              <a:gd name="T5" fmla="*/ 2147483646 h 327"/>
              <a:gd name="T6" fmla="*/ 2147483646 w 44"/>
              <a:gd name="T7" fmla="*/ 0 h 3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7">
                <a:moveTo>
                  <a:pt x="44" y="1"/>
                </a:moveTo>
                <a:lnTo>
                  <a:pt x="9" y="326"/>
                </a:lnTo>
                <a:lnTo>
                  <a:pt x="0" y="327"/>
                </a:lnTo>
                <a:lnTo>
                  <a:pt x="3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6" name="Line 1939"/>
          <p:cNvSpPr>
            <a:spLocks noChangeShapeType="1"/>
          </p:cNvSpPr>
          <p:nvPr/>
        </p:nvSpPr>
        <p:spPr bwMode="auto">
          <a:xfrm flipH="1">
            <a:off x="7745413" y="3840163"/>
            <a:ext cx="1587" cy="176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77" name="Freeform 1940"/>
          <p:cNvSpPr>
            <a:spLocks/>
          </p:cNvSpPr>
          <p:nvPr/>
        </p:nvSpPr>
        <p:spPr bwMode="auto">
          <a:xfrm>
            <a:off x="7278688" y="3835400"/>
            <a:ext cx="344487" cy="230188"/>
          </a:xfrm>
          <a:custGeom>
            <a:avLst/>
            <a:gdLst>
              <a:gd name="T0" fmla="*/ 2147483646 w 652"/>
              <a:gd name="T1" fmla="*/ 2147483646 h 435"/>
              <a:gd name="T2" fmla="*/ 2147483646 w 652"/>
              <a:gd name="T3" fmla="*/ 2147483646 h 435"/>
              <a:gd name="T4" fmla="*/ 2147483646 w 652"/>
              <a:gd name="T5" fmla="*/ 2147483646 h 435"/>
              <a:gd name="T6" fmla="*/ 2147483646 w 652"/>
              <a:gd name="T7" fmla="*/ 2147483646 h 435"/>
              <a:gd name="T8" fmla="*/ 2147483646 w 652"/>
              <a:gd name="T9" fmla="*/ 0 h 435"/>
              <a:gd name="T10" fmla="*/ 2147483646 w 652"/>
              <a:gd name="T11" fmla="*/ 2147483646 h 435"/>
              <a:gd name="T12" fmla="*/ 2147483646 w 652"/>
              <a:gd name="T13" fmla="*/ 2147483646 h 435"/>
              <a:gd name="T14" fmla="*/ 2147483646 w 652"/>
              <a:gd name="T15" fmla="*/ 2147483646 h 435"/>
              <a:gd name="T16" fmla="*/ 2147483646 w 652"/>
              <a:gd name="T17" fmla="*/ 2147483646 h 435"/>
              <a:gd name="T18" fmla="*/ 2147483646 w 652"/>
              <a:gd name="T19" fmla="*/ 2147483646 h 435"/>
              <a:gd name="T20" fmla="*/ 2147483646 w 652"/>
              <a:gd name="T21" fmla="*/ 2147483646 h 435"/>
              <a:gd name="T22" fmla="*/ 2147483646 w 652"/>
              <a:gd name="T23" fmla="*/ 2147483646 h 435"/>
              <a:gd name="T24" fmla="*/ 2147483646 w 652"/>
              <a:gd name="T25" fmla="*/ 2147483646 h 435"/>
              <a:gd name="T26" fmla="*/ 2147483646 w 652"/>
              <a:gd name="T27" fmla="*/ 2147483646 h 435"/>
              <a:gd name="T28" fmla="*/ 2147483646 w 652"/>
              <a:gd name="T29" fmla="*/ 2147483646 h 435"/>
              <a:gd name="T30" fmla="*/ 0 w 652"/>
              <a:gd name="T31" fmla="*/ 2147483646 h 435"/>
              <a:gd name="T32" fmla="*/ 2147483646 w 652"/>
              <a:gd name="T33" fmla="*/ 2147483646 h 435"/>
              <a:gd name="T34" fmla="*/ 2147483646 w 652"/>
              <a:gd name="T35" fmla="*/ 2147483646 h 435"/>
              <a:gd name="T36" fmla="*/ 2147483646 w 652"/>
              <a:gd name="T37" fmla="*/ 2147483646 h 4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2" h="435">
                <a:moveTo>
                  <a:pt x="652" y="351"/>
                </a:moveTo>
                <a:lnTo>
                  <a:pt x="240" y="311"/>
                </a:lnTo>
                <a:lnTo>
                  <a:pt x="232" y="308"/>
                </a:lnTo>
                <a:lnTo>
                  <a:pt x="221" y="308"/>
                </a:lnTo>
                <a:lnTo>
                  <a:pt x="250" y="0"/>
                </a:lnTo>
                <a:lnTo>
                  <a:pt x="262" y="3"/>
                </a:lnTo>
                <a:lnTo>
                  <a:pt x="231" y="326"/>
                </a:lnTo>
                <a:lnTo>
                  <a:pt x="244" y="325"/>
                </a:lnTo>
                <a:lnTo>
                  <a:pt x="385" y="339"/>
                </a:lnTo>
                <a:lnTo>
                  <a:pt x="295" y="404"/>
                </a:lnTo>
                <a:lnTo>
                  <a:pt x="155" y="390"/>
                </a:lnTo>
                <a:lnTo>
                  <a:pt x="244" y="325"/>
                </a:lnTo>
                <a:lnTo>
                  <a:pt x="239" y="320"/>
                </a:lnTo>
                <a:lnTo>
                  <a:pt x="81" y="435"/>
                </a:lnTo>
                <a:lnTo>
                  <a:pt x="73" y="435"/>
                </a:lnTo>
                <a:lnTo>
                  <a:pt x="0" y="428"/>
                </a:lnTo>
                <a:lnTo>
                  <a:pt x="82" y="370"/>
                </a:lnTo>
                <a:lnTo>
                  <a:pt x="152" y="376"/>
                </a:lnTo>
                <a:lnTo>
                  <a:pt x="73" y="4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8" name="Freeform 1941"/>
          <p:cNvSpPr>
            <a:spLocks/>
          </p:cNvSpPr>
          <p:nvPr/>
        </p:nvSpPr>
        <p:spPr bwMode="auto">
          <a:xfrm>
            <a:off x="7304088" y="4038600"/>
            <a:ext cx="39687" cy="19050"/>
          </a:xfrm>
          <a:custGeom>
            <a:avLst/>
            <a:gdLst>
              <a:gd name="T0" fmla="*/ 2147483646 w 76"/>
              <a:gd name="T1" fmla="*/ 2147483646 h 34"/>
              <a:gd name="T2" fmla="*/ 2147483646 w 76"/>
              <a:gd name="T3" fmla="*/ 2147483646 h 34"/>
              <a:gd name="T4" fmla="*/ 2147483646 w 76"/>
              <a:gd name="T5" fmla="*/ 0 h 34"/>
              <a:gd name="T6" fmla="*/ 0 w 76"/>
              <a:gd name="T7" fmla="*/ 2147483646 h 34"/>
              <a:gd name="T8" fmla="*/ 2147483646 w 76"/>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4">
                <a:moveTo>
                  <a:pt x="34" y="34"/>
                </a:moveTo>
                <a:lnTo>
                  <a:pt x="76" y="4"/>
                </a:lnTo>
                <a:lnTo>
                  <a:pt x="42" y="0"/>
                </a:lnTo>
                <a:lnTo>
                  <a:pt x="0" y="31"/>
                </a:lnTo>
                <a:lnTo>
                  <a:pt x="34"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79" name="Freeform 1942"/>
          <p:cNvSpPr>
            <a:spLocks/>
          </p:cNvSpPr>
          <p:nvPr/>
        </p:nvSpPr>
        <p:spPr bwMode="auto">
          <a:xfrm>
            <a:off x="7213600" y="4008438"/>
            <a:ext cx="120650" cy="28575"/>
          </a:xfrm>
          <a:custGeom>
            <a:avLst/>
            <a:gdLst>
              <a:gd name="T0" fmla="*/ 2147483646 w 229"/>
              <a:gd name="T1" fmla="*/ 2147483646 h 53"/>
              <a:gd name="T2" fmla="*/ 0 w 229"/>
              <a:gd name="T3" fmla="*/ 2147483646 h 53"/>
              <a:gd name="T4" fmla="*/ 2147483646 w 229"/>
              <a:gd name="T5" fmla="*/ 0 h 53"/>
              <a:gd name="T6" fmla="*/ 2147483646 w 229"/>
              <a:gd name="T7" fmla="*/ 2147483646 h 53"/>
              <a:gd name="T8" fmla="*/ 2147483646 w 229"/>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53">
                <a:moveTo>
                  <a:pt x="186" y="53"/>
                </a:moveTo>
                <a:lnTo>
                  <a:pt x="0" y="33"/>
                </a:lnTo>
                <a:lnTo>
                  <a:pt x="45" y="0"/>
                </a:lnTo>
                <a:lnTo>
                  <a:pt x="229" y="21"/>
                </a:lnTo>
                <a:lnTo>
                  <a:pt x="186" y="5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0" name="Line 1943"/>
          <p:cNvSpPr>
            <a:spLocks noChangeShapeType="1"/>
          </p:cNvSpPr>
          <p:nvPr/>
        </p:nvSpPr>
        <p:spPr bwMode="auto">
          <a:xfrm>
            <a:off x="7364413" y="4037013"/>
            <a:ext cx="38100"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81" name="Line 1944"/>
          <p:cNvSpPr>
            <a:spLocks noChangeShapeType="1"/>
          </p:cNvSpPr>
          <p:nvPr/>
        </p:nvSpPr>
        <p:spPr bwMode="auto">
          <a:xfrm flipV="1">
            <a:off x="7397750" y="4010025"/>
            <a:ext cx="4762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82" name="Freeform 1945"/>
          <p:cNvSpPr>
            <a:spLocks/>
          </p:cNvSpPr>
          <p:nvPr/>
        </p:nvSpPr>
        <p:spPr bwMode="auto">
          <a:xfrm>
            <a:off x="7445375" y="3984625"/>
            <a:ext cx="139700" cy="12700"/>
          </a:xfrm>
          <a:custGeom>
            <a:avLst/>
            <a:gdLst>
              <a:gd name="T0" fmla="*/ 0 w 264"/>
              <a:gd name="T1" fmla="*/ 0 h 24"/>
              <a:gd name="T2" fmla="*/ 2147483646 w 264"/>
              <a:gd name="T3" fmla="*/ 0 h 24"/>
              <a:gd name="T4" fmla="*/ 2147483646 w 264"/>
              <a:gd name="T5" fmla="*/ 2147483646 h 24"/>
              <a:gd name="T6" fmla="*/ 2147483646 w 264"/>
              <a:gd name="T7" fmla="*/ 2147483646 h 24"/>
              <a:gd name="T8" fmla="*/ 0 w 26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24">
                <a:moveTo>
                  <a:pt x="0" y="0"/>
                </a:moveTo>
                <a:lnTo>
                  <a:pt x="9" y="0"/>
                </a:lnTo>
                <a:lnTo>
                  <a:pt x="264" y="24"/>
                </a:lnTo>
                <a:lnTo>
                  <a:pt x="259" y="24"/>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3" name="Freeform 1946"/>
          <p:cNvSpPr>
            <a:spLocks/>
          </p:cNvSpPr>
          <p:nvPr/>
        </p:nvSpPr>
        <p:spPr bwMode="auto">
          <a:xfrm>
            <a:off x="7435850" y="3867150"/>
            <a:ext cx="14288" cy="106363"/>
          </a:xfrm>
          <a:custGeom>
            <a:avLst/>
            <a:gdLst>
              <a:gd name="T0" fmla="*/ 2147483646 w 29"/>
              <a:gd name="T1" fmla="*/ 2147483646 h 199"/>
              <a:gd name="T2" fmla="*/ 0 w 29"/>
              <a:gd name="T3" fmla="*/ 2147483646 h 199"/>
              <a:gd name="T4" fmla="*/ 2147483646 w 29"/>
              <a:gd name="T5" fmla="*/ 0 h 199"/>
              <a:gd name="T6" fmla="*/ 2147483646 w 29"/>
              <a:gd name="T7" fmla="*/ 2147483646 h 199"/>
              <a:gd name="T8" fmla="*/ 2147483646 w 29"/>
              <a:gd name="T9" fmla="*/ 214748364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99">
                <a:moveTo>
                  <a:pt x="12" y="199"/>
                </a:moveTo>
                <a:lnTo>
                  <a:pt x="0" y="199"/>
                </a:lnTo>
                <a:lnTo>
                  <a:pt x="20" y="0"/>
                </a:lnTo>
                <a:lnTo>
                  <a:pt x="29" y="1"/>
                </a:lnTo>
                <a:lnTo>
                  <a:pt x="12" y="19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4" name="Line 1947"/>
          <p:cNvSpPr>
            <a:spLocks noChangeShapeType="1"/>
          </p:cNvSpPr>
          <p:nvPr/>
        </p:nvSpPr>
        <p:spPr bwMode="auto">
          <a:xfrm flipV="1">
            <a:off x="7404100" y="3836988"/>
            <a:ext cx="15875" cy="168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85" name="Line 1948"/>
          <p:cNvSpPr>
            <a:spLocks noChangeShapeType="1"/>
          </p:cNvSpPr>
          <p:nvPr/>
        </p:nvSpPr>
        <p:spPr bwMode="auto">
          <a:xfrm flipH="1">
            <a:off x="7370763" y="3862388"/>
            <a:ext cx="9525" cy="104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86" name="Freeform 1949"/>
          <p:cNvSpPr>
            <a:spLocks/>
          </p:cNvSpPr>
          <p:nvPr/>
        </p:nvSpPr>
        <p:spPr bwMode="auto">
          <a:xfrm>
            <a:off x="7237413" y="3965575"/>
            <a:ext cx="125412" cy="11113"/>
          </a:xfrm>
          <a:custGeom>
            <a:avLst/>
            <a:gdLst>
              <a:gd name="T0" fmla="*/ 2147483646 w 237"/>
              <a:gd name="T1" fmla="*/ 2147483646 h 21"/>
              <a:gd name="T2" fmla="*/ 2147483646 w 237"/>
              <a:gd name="T3" fmla="*/ 0 h 21"/>
              <a:gd name="T4" fmla="*/ 0 w 237"/>
              <a:gd name="T5" fmla="*/ 0 h 21"/>
              <a:gd name="T6" fmla="*/ 2147483646 w 237"/>
              <a:gd name="T7" fmla="*/ 2147483646 h 21"/>
              <a:gd name="T8" fmla="*/ 2147483646 w 237"/>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21">
                <a:moveTo>
                  <a:pt x="237" y="21"/>
                </a:moveTo>
                <a:lnTo>
                  <a:pt x="12" y="0"/>
                </a:lnTo>
                <a:lnTo>
                  <a:pt x="0" y="0"/>
                </a:lnTo>
                <a:lnTo>
                  <a:pt x="230" y="21"/>
                </a:lnTo>
                <a:lnTo>
                  <a:pt x="234"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7" name="Freeform 1950"/>
          <p:cNvSpPr>
            <a:spLocks/>
          </p:cNvSpPr>
          <p:nvPr/>
        </p:nvSpPr>
        <p:spPr bwMode="auto">
          <a:xfrm>
            <a:off x="7200900" y="3824288"/>
            <a:ext cx="193675" cy="174625"/>
          </a:xfrm>
          <a:custGeom>
            <a:avLst/>
            <a:gdLst>
              <a:gd name="T0" fmla="*/ 2147483646 w 366"/>
              <a:gd name="T1" fmla="*/ 2147483646 h 328"/>
              <a:gd name="T2" fmla="*/ 0 w 366"/>
              <a:gd name="T3" fmla="*/ 2147483646 h 328"/>
              <a:gd name="T4" fmla="*/ 2147483646 w 366"/>
              <a:gd name="T5" fmla="*/ 0 h 328"/>
              <a:gd name="T6" fmla="*/ 0 60000 65536"/>
              <a:gd name="T7" fmla="*/ 0 60000 65536"/>
              <a:gd name="T8" fmla="*/ 0 60000 65536"/>
            </a:gdLst>
            <a:ahLst/>
            <a:cxnLst>
              <a:cxn ang="T6">
                <a:pos x="T0" y="T1"/>
              </a:cxn>
              <a:cxn ang="T7">
                <a:pos x="T2" y="T3"/>
              </a:cxn>
              <a:cxn ang="T8">
                <a:pos x="T4" y="T5"/>
              </a:cxn>
            </a:cxnLst>
            <a:rect l="0" t="0" r="r" b="b"/>
            <a:pathLst>
              <a:path w="366" h="328">
                <a:moveTo>
                  <a:pt x="366" y="328"/>
                </a:moveTo>
                <a:lnTo>
                  <a:pt x="0" y="292"/>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8" name="Freeform 1951"/>
          <p:cNvSpPr>
            <a:spLocks/>
          </p:cNvSpPr>
          <p:nvPr/>
        </p:nvSpPr>
        <p:spPr bwMode="auto">
          <a:xfrm>
            <a:off x="7227888" y="3854450"/>
            <a:ext cx="15875" cy="98425"/>
          </a:xfrm>
          <a:custGeom>
            <a:avLst/>
            <a:gdLst>
              <a:gd name="T0" fmla="*/ 2147483646 w 28"/>
              <a:gd name="T1" fmla="*/ 0 h 187"/>
              <a:gd name="T2" fmla="*/ 0 w 28"/>
              <a:gd name="T3" fmla="*/ 2147483646 h 187"/>
              <a:gd name="T4" fmla="*/ 2147483646 w 28"/>
              <a:gd name="T5" fmla="*/ 2147483646 h 187"/>
              <a:gd name="T6" fmla="*/ 2147483646 w 28"/>
              <a:gd name="T7" fmla="*/ 2147483646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87">
                <a:moveTo>
                  <a:pt x="16" y="0"/>
                </a:moveTo>
                <a:lnTo>
                  <a:pt x="0" y="187"/>
                </a:lnTo>
                <a:lnTo>
                  <a:pt x="11" y="187"/>
                </a:lnTo>
                <a:lnTo>
                  <a:pt x="28"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89" name="Freeform 1952"/>
          <p:cNvSpPr>
            <a:spLocks/>
          </p:cNvSpPr>
          <p:nvPr/>
        </p:nvSpPr>
        <p:spPr bwMode="auto">
          <a:xfrm>
            <a:off x="7151688" y="3986213"/>
            <a:ext cx="103187" cy="39687"/>
          </a:xfrm>
          <a:custGeom>
            <a:avLst/>
            <a:gdLst>
              <a:gd name="T0" fmla="*/ 2147483646 w 196"/>
              <a:gd name="T1" fmla="*/ 2147483646 h 76"/>
              <a:gd name="T2" fmla="*/ 2147483646 w 196"/>
              <a:gd name="T3" fmla="*/ 2147483646 h 76"/>
              <a:gd name="T4" fmla="*/ 0 w 196"/>
              <a:gd name="T5" fmla="*/ 2147483646 h 76"/>
              <a:gd name="T6" fmla="*/ 2147483646 w 196"/>
              <a:gd name="T7" fmla="*/ 0 h 76"/>
              <a:gd name="T8" fmla="*/ 2147483646 w 196"/>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76">
                <a:moveTo>
                  <a:pt x="196" y="10"/>
                </a:moveTo>
                <a:lnTo>
                  <a:pt x="103" y="76"/>
                </a:lnTo>
                <a:lnTo>
                  <a:pt x="0" y="65"/>
                </a:lnTo>
                <a:lnTo>
                  <a:pt x="91" y="0"/>
                </a:lnTo>
                <a:lnTo>
                  <a:pt x="196" y="1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0" name="Freeform 1953"/>
          <p:cNvSpPr>
            <a:spLocks/>
          </p:cNvSpPr>
          <p:nvPr/>
        </p:nvSpPr>
        <p:spPr bwMode="auto">
          <a:xfrm>
            <a:off x="7154863" y="3989388"/>
            <a:ext cx="71437" cy="34925"/>
          </a:xfrm>
          <a:custGeom>
            <a:avLst/>
            <a:gdLst>
              <a:gd name="T0" fmla="*/ 2147483646 w 137"/>
              <a:gd name="T1" fmla="*/ 0 h 65"/>
              <a:gd name="T2" fmla="*/ 2147483646 w 137"/>
              <a:gd name="T3" fmla="*/ 2147483646 h 65"/>
              <a:gd name="T4" fmla="*/ 2147483646 w 137"/>
              <a:gd name="T5" fmla="*/ 2147483646 h 65"/>
              <a:gd name="T6" fmla="*/ 0 w 137"/>
              <a:gd name="T7" fmla="*/ 2147483646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65">
                <a:moveTo>
                  <a:pt x="137" y="0"/>
                </a:moveTo>
                <a:lnTo>
                  <a:pt x="44" y="65"/>
                </a:lnTo>
                <a:lnTo>
                  <a:pt x="55" y="59"/>
                </a:lnTo>
                <a:lnTo>
                  <a:pt x="0"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1" name="Freeform 1954"/>
          <p:cNvSpPr>
            <a:spLocks/>
          </p:cNvSpPr>
          <p:nvPr/>
        </p:nvSpPr>
        <p:spPr bwMode="auto">
          <a:xfrm>
            <a:off x="7108825" y="4033838"/>
            <a:ext cx="636588" cy="261937"/>
          </a:xfrm>
          <a:custGeom>
            <a:avLst/>
            <a:gdLst>
              <a:gd name="T0" fmla="*/ 0 w 1204"/>
              <a:gd name="T1" fmla="*/ 2147483646 h 494"/>
              <a:gd name="T2" fmla="*/ 2147483646 w 1204"/>
              <a:gd name="T3" fmla="*/ 2147483646 h 494"/>
              <a:gd name="T4" fmla="*/ 2147483646 w 1204"/>
              <a:gd name="T5" fmla="*/ 2147483646 h 494"/>
              <a:gd name="T6" fmla="*/ 2147483646 w 1204"/>
              <a:gd name="T7" fmla="*/ 2147483646 h 494"/>
              <a:gd name="T8" fmla="*/ 2147483646 w 1204"/>
              <a:gd name="T9" fmla="*/ 2147483646 h 494"/>
              <a:gd name="T10" fmla="*/ 2147483646 w 1204"/>
              <a:gd name="T11" fmla="*/ 2147483646 h 494"/>
              <a:gd name="T12" fmla="*/ 2147483646 w 1204"/>
              <a:gd name="T13" fmla="*/ 2147483646 h 494"/>
              <a:gd name="T14" fmla="*/ 2147483646 w 1204"/>
              <a:gd name="T15" fmla="*/ 2147483646 h 494"/>
              <a:gd name="T16" fmla="*/ 2147483646 w 1204"/>
              <a:gd name="T17" fmla="*/ 0 h 494"/>
              <a:gd name="T18" fmla="*/ 2147483646 w 1204"/>
              <a:gd name="T19" fmla="*/ 2147483646 h 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4" h="494">
                <a:moveTo>
                  <a:pt x="0" y="38"/>
                </a:moveTo>
                <a:lnTo>
                  <a:pt x="805" y="138"/>
                </a:lnTo>
                <a:lnTo>
                  <a:pt x="805" y="140"/>
                </a:lnTo>
                <a:lnTo>
                  <a:pt x="807" y="141"/>
                </a:lnTo>
                <a:lnTo>
                  <a:pt x="891" y="103"/>
                </a:lnTo>
                <a:lnTo>
                  <a:pt x="992" y="107"/>
                </a:lnTo>
                <a:lnTo>
                  <a:pt x="1017" y="494"/>
                </a:lnTo>
                <a:lnTo>
                  <a:pt x="1204" y="392"/>
                </a:lnTo>
                <a:lnTo>
                  <a:pt x="1204" y="0"/>
                </a:lnTo>
                <a:lnTo>
                  <a:pt x="992" y="10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2" name="Freeform 1955"/>
          <p:cNvSpPr>
            <a:spLocks/>
          </p:cNvSpPr>
          <p:nvPr/>
        </p:nvSpPr>
        <p:spPr bwMode="auto">
          <a:xfrm>
            <a:off x="7564438" y="4095750"/>
            <a:ext cx="76200" cy="196850"/>
          </a:xfrm>
          <a:custGeom>
            <a:avLst/>
            <a:gdLst>
              <a:gd name="T0" fmla="*/ 2147483646 w 144"/>
              <a:gd name="T1" fmla="*/ 2147483646 h 371"/>
              <a:gd name="T2" fmla="*/ 2147483646 w 144"/>
              <a:gd name="T3" fmla="*/ 2147483646 h 371"/>
              <a:gd name="T4" fmla="*/ 2147483646 w 144"/>
              <a:gd name="T5" fmla="*/ 2147483646 h 371"/>
              <a:gd name="T6" fmla="*/ 2147483646 w 144"/>
              <a:gd name="T7" fmla="*/ 2147483646 h 371"/>
              <a:gd name="T8" fmla="*/ 2147483646 w 144"/>
              <a:gd name="T9" fmla="*/ 2147483646 h 371"/>
              <a:gd name="T10" fmla="*/ 0 w 144"/>
              <a:gd name="T11" fmla="*/ 0 h 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371">
                <a:moveTo>
                  <a:pt x="121" y="15"/>
                </a:moveTo>
                <a:lnTo>
                  <a:pt x="109" y="21"/>
                </a:lnTo>
                <a:lnTo>
                  <a:pt x="132" y="371"/>
                </a:lnTo>
                <a:lnTo>
                  <a:pt x="144" y="366"/>
                </a:lnTo>
                <a:lnTo>
                  <a:pt x="121"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3" name="Line 1956"/>
          <p:cNvSpPr>
            <a:spLocks noChangeShapeType="1"/>
          </p:cNvSpPr>
          <p:nvPr/>
        </p:nvSpPr>
        <p:spPr bwMode="auto">
          <a:xfrm>
            <a:off x="7556500" y="4098925"/>
            <a:ext cx="650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94" name="Freeform 1957"/>
          <p:cNvSpPr>
            <a:spLocks/>
          </p:cNvSpPr>
          <p:nvPr/>
        </p:nvSpPr>
        <p:spPr bwMode="auto">
          <a:xfrm>
            <a:off x="7439025" y="4119563"/>
            <a:ext cx="160338" cy="139700"/>
          </a:xfrm>
          <a:custGeom>
            <a:avLst/>
            <a:gdLst>
              <a:gd name="T0" fmla="*/ 2147483646 w 302"/>
              <a:gd name="T1" fmla="*/ 0 h 262"/>
              <a:gd name="T2" fmla="*/ 2147483646 w 302"/>
              <a:gd name="T3" fmla="*/ 2147483646 h 262"/>
              <a:gd name="T4" fmla="*/ 2147483646 w 302"/>
              <a:gd name="T5" fmla="*/ 2147483646 h 262"/>
              <a:gd name="T6" fmla="*/ 2147483646 w 302"/>
              <a:gd name="T7" fmla="*/ 2147483646 h 262"/>
              <a:gd name="T8" fmla="*/ 2147483646 w 302"/>
              <a:gd name="T9" fmla="*/ 2147483646 h 262"/>
              <a:gd name="T10" fmla="*/ 2147483646 w 302"/>
              <a:gd name="T11" fmla="*/ 2147483646 h 262"/>
              <a:gd name="T12" fmla="*/ 2147483646 w 302"/>
              <a:gd name="T13" fmla="*/ 2147483646 h 262"/>
              <a:gd name="T14" fmla="*/ 0 w 302"/>
              <a:gd name="T15" fmla="*/ 2147483646 h 262"/>
              <a:gd name="T16" fmla="*/ 2147483646 w 302"/>
              <a:gd name="T17" fmla="*/ 2147483646 h 262"/>
              <a:gd name="T18" fmla="*/ 2147483646 w 302"/>
              <a:gd name="T19" fmla="*/ 2147483646 h 262"/>
              <a:gd name="T20" fmla="*/ 2147483646 w 302"/>
              <a:gd name="T21" fmla="*/ 2147483646 h 262"/>
              <a:gd name="T22" fmla="*/ 2147483646 w 302"/>
              <a:gd name="T23" fmla="*/ 2147483646 h 262"/>
              <a:gd name="T24" fmla="*/ 2147483646 w 302"/>
              <a:gd name="T25" fmla="*/ 2147483646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2" h="262">
                <a:moveTo>
                  <a:pt x="289" y="0"/>
                </a:moveTo>
                <a:lnTo>
                  <a:pt x="262" y="69"/>
                </a:lnTo>
                <a:lnTo>
                  <a:pt x="266" y="101"/>
                </a:lnTo>
                <a:lnTo>
                  <a:pt x="296" y="97"/>
                </a:lnTo>
                <a:lnTo>
                  <a:pt x="271" y="167"/>
                </a:lnTo>
                <a:lnTo>
                  <a:pt x="5" y="128"/>
                </a:lnTo>
                <a:lnTo>
                  <a:pt x="8" y="157"/>
                </a:lnTo>
                <a:lnTo>
                  <a:pt x="0" y="154"/>
                </a:lnTo>
                <a:lnTo>
                  <a:pt x="12" y="218"/>
                </a:lnTo>
                <a:lnTo>
                  <a:pt x="276" y="262"/>
                </a:lnTo>
                <a:lnTo>
                  <a:pt x="302" y="193"/>
                </a:lnTo>
                <a:lnTo>
                  <a:pt x="272" y="196"/>
                </a:lnTo>
                <a:lnTo>
                  <a:pt x="271" y="1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5" name="Line 1958"/>
          <p:cNvSpPr>
            <a:spLocks noChangeShapeType="1"/>
          </p:cNvSpPr>
          <p:nvPr/>
        </p:nvSpPr>
        <p:spPr bwMode="auto">
          <a:xfrm flipH="1" flipV="1">
            <a:off x="7439025" y="4202113"/>
            <a:ext cx="144463"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096" name="Freeform 1959"/>
          <p:cNvSpPr>
            <a:spLocks/>
          </p:cNvSpPr>
          <p:nvPr/>
        </p:nvSpPr>
        <p:spPr bwMode="auto">
          <a:xfrm>
            <a:off x="7435850" y="4152900"/>
            <a:ext cx="144463" cy="34925"/>
          </a:xfrm>
          <a:custGeom>
            <a:avLst/>
            <a:gdLst>
              <a:gd name="T0" fmla="*/ 2147483646 w 273"/>
              <a:gd name="T1" fmla="*/ 2147483646 h 65"/>
              <a:gd name="T2" fmla="*/ 0 w 273"/>
              <a:gd name="T3" fmla="*/ 0 h 65"/>
              <a:gd name="T4" fmla="*/ 2147483646 w 273"/>
              <a:gd name="T5" fmla="*/ 2147483646 h 65"/>
              <a:gd name="T6" fmla="*/ 0 60000 65536"/>
              <a:gd name="T7" fmla="*/ 0 60000 65536"/>
              <a:gd name="T8" fmla="*/ 0 60000 65536"/>
            </a:gdLst>
            <a:ahLst/>
            <a:cxnLst>
              <a:cxn ang="T6">
                <a:pos x="T0" y="T1"/>
              </a:cxn>
              <a:cxn ang="T7">
                <a:pos x="T2" y="T3"/>
              </a:cxn>
              <a:cxn ang="T8">
                <a:pos x="T4" y="T5"/>
              </a:cxn>
            </a:cxnLst>
            <a:rect l="0" t="0" r="r" b="b"/>
            <a:pathLst>
              <a:path w="273" h="65">
                <a:moveTo>
                  <a:pt x="12" y="65"/>
                </a:moveTo>
                <a:lnTo>
                  <a:pt x="0" y="0"/>
                </a:lnTo>
                <a:lnTo>
                  <a:pt x="273"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7" name="Freeform 1960"/>
          <p:cNvSpPr>
            <a:spLocks/>
          </p:cNvSpPr>
          <p:nvPr/>
        </p:nvSpPr>
        <p:spPr bwMode="auto">
          <a:xfrm>
            <a:off x="7432675" y="4098925"/>
            <a:ext cx="169863" cy="179388"/>
          </a:xfrm>
          <a:custGeom>
            <a:avLst/>
            <a:gdLst>
              <a:gd name="T0" fmla="*/ 2147483646 w 322"/>
              <a:gd name="T1" fmla="*/ 2147483646 h 337"/>
              <a:gd name="T2" fmla="*/ 2147483646 w 322"/>
              <a:gd name="T3" fmla="*/ 2147483646 h 337"/>
              <a:gd name="T4" fmla="*/ 0 w 322"/>
              <a:gd name="T5" fmla="*/ 0 h 337"/>
              <a:gd name="T6" fmla="*/ 2147483646 w 322"/>
              <a:gd name="T7" fmla="*/ 2147483646 h 337"/>
              <a:gd name="T8" fmla="*/ 2147483646 w 322"/>
              <a:gd name="T9" fmla="*/ 2147483646 h 337"/>
              <a:gd name="T10" fmla="*/ 2147483646 w 322"/>
              <a:gd name="T11" fmla="*/ 2147483646 h 337"/>
              <a:gd name="T12" fmla="*/ 2147483646 w 322"/>
              <a:gd name="T13" fmla="*/ 2147483646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337">
                <a:moveTo>
                  <a:pt x="275" y="108"/>
                </a:moveTo>
                <a:lnTo>
                  <a:pt x="13" y="74"/>
                </a:lnTo>
                <a:lnTo>
                  <a:pt x="0" y="0"/>
                </a:lnTo>
                <a:lnTo>
                  <a:pt x="302" y="39"/>
                </a:lnTo>
                <a:lnTo>
                  <a:pt x="322" y="334"/>
                </a:lnTo>
                <a:lnTo>
                  <a:pt x="292" y="337"/>
                </a:lnTo>
                <a:lnTo>
                  <a:pt x="289" y="3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8" name="Freeform 1961"/>
          <p:cNvSpPr>
            <a:spLocks/>
          </p:cNvSpPr>
          <p:nvPr/>
        </p:nvSpPr>
        <p:spPr bwMode="auto">
          <a:xfrm>
            <a:off x="7432675" y="4098925"/>
            <a:ext cx="153988" cy="179388"/>
          </a:xfrm>
          <a:custGeom>
            <a:avLst/>
            <a:gdLst>
              <a:gd name="T0" fmla="*/ 2147483646 w 292"/>
              <a:gd name="T1" fmla="*/ 2147483646 h 337"/>
              <a:gd name="T2" fmla="*/ 2147483646 w 292"/>
              <a:gd name="T3" fmla="*/ 2147483646 h 337"/>
              <a:gd name="T4" fmla="*/ 0 w 292"/>
              <a:gd name="T5" fmla="*/ 0 h 337"/>
              <a:gd name="T6" fmla="*/ 0 60000 65536"/>
              <a:gd name="T7" fmla="*/ 0 60000 65536"/>
              <a:gd name="T8" fmla="*/ 0 60000 65536"/>
            </a:gdLst>
            <a:ahLst/>
            <a:cxnLst>
              <a:cxn ang="T6">
                <a:pos x="T0" y="T1"/>
              </a:cxn>
              <a:cxn ang="T7">
                <a:pos x="T2" y="T3"/>
              </a:cxn>
              <a:cxn ang="T8">
                <a:pos x="T4" y="T5"/>
              </a:cxn>
            </a:cxnLst>
            <a:rect l="0" t="0" r="r" b="b"/>
            <a:pathLst>
              <a:path w="292" h="337">
                <a:moveTo>
                  <a:pt x="292" y="337"/>
                </a:moveTo>
                <a:lnTo>
                  <a:pt x="19" y="29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099" name="Freeform 1962"/>
          <p:cNvSpPr>
            <a:spLocks/>
          </p:cNvSpPr>
          <p:nvPr/>
        </p:nvSpPr>
        <p:spPr bwMode="auto">
          <a:xfrm>
            <a:off x="7388225" y="4087813"/>
            <a:ext cx="22225" cy="168275"/>
          </a:xfrm>
          <a:custGeom>
            <a:avLst/>
            <a:gdLst>
              <a:gd name="T0" fmla="*/ 2147483646 w 42"/>
              <a:gd name="T1" fmla="*/ 2147483646 h 316"/>
              <a:gd name="T2" fmla="*/ 2147483646 w 42"/>
              <a:gd name="T3" fmla="*/ 2147483646 h 316"/>
              <a:gd name="T4" fmla="*/ 2147483646 w 42"/>
              <a:gd name="T5" fmla="*/ 2147483646 h 316"/>
              <a:gd name="T6" fmla="*/ 2147483646 w 42"/>
              <a:gd name="T7" fmla="*/ 2147483646 h 316"/>
              <a:gd name="T8" fmla="*/ 0 w 42"/>
              <a:gd name="T9" fmla="*/ 0 h 316"/>
              <a:gd name="T10" fmla="*/ 2147483646 w 42"/>
              <a:gd name="T11" fmla="*/ 2147483646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16">
                <a:moveTo>
                  <a:pt x="20" y="2"/>
                </a:moveTo>
                <a:lnTo>
                  <a:pt x="42" y="316"/>
                </a:lnTo>
                <a:lnTo>
                  <a:pt x="32" y="315"/>
                </a:lnTo>
                <a:lnTo>
                  <a:pt x="13" y="1"/>
                </a:lnTo>
                <a:lnTo>
                  <a:pt x="0" y="0"/>
                </a:lnTo>
                <a:lnTo>
                  <a:pt x="20" y="3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0" name="Line 1963"/>
          <p:cNvSpPr>
            <a:spLocks noChangeShapeType="1"/>
          </p:cNvSpPr>
          <p:nvPr/>
        </p:nvSpPr>
        <p:spPr bwMode="auto">
          <a:xfrm>
            <a:off x="7426325" y="4257675"/>
            <a:ext cx="207963"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01" name="Freeform 1964"/>
          <p:cNvSpPr>
            <a:spLocks/>
          </p:cNvSpPr>
          <p:nvPr/>
        </p:nvSpPr>
        <p:spPr bwMode="auto">
          <a:xfrm>
            <a:off x="7196138" y="4064000"/>
            <a:ext cx="450850" cy="231775"/>
          </a:xfrm>
          <a:custGeom>
            <a:avLst/>
            <a:gdLst>
              <a:gd name="T0" fmla="*/ 2147483646 w 853"/>
              <a:gd name="T1" fmla="*/ 2147483646 h 436"/>
              <a:gd name="T2" fmla="*/ 2147483646 w 853"/>
              <a:gd name="T3" fmla="*/ 2147483646 h 436"/>
              <a:gd name="T4" fmla="*/ 0 w 853"/>
              <a:gd name="T5" fmla="*/ 0 h 436"/>
              <a:gd name="T6" fmla="*/ 0 60000 65536"/>
              <a:gd name="T7" fmla="*/ 0 60000 65536"/>
              <a:gd name="T8" fmla="*/ 0 60000 65536"/>
            </a:gdLst>
            <a:ahLst/>
            <a:cxnLst>
              <a:cxn ang="T6">
                <a:pos x="T0" y="T1"/>
              </a:cxn>
              <a:cxn ang="T7">
                <a:pos x="T2" y="T3"/>
              </a:cxn>
              <a:cxn ang="T8">
                <a:pos x="T4" y="T5"/>
              </a:cxn>
            </a:cxnLst>
            <a:rect l="0" t="0" r="r" b="b"/>
            <a:pathLst>
              <a:path w="853" h="436">
                <a:moveTo>
                  <a:pt x="853" y="436"/>
                </a:moveTo>
                <a:lnTo>
                  <a:pt x="21" y="29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2" name="Freeform 1965"/>
          <p:cNvSpPr>
            <a:spLocks/>
          </p:cNvSpPr>
          <p:nvPr/>
        </p:nvSpPr>
        <p:spPr bwMode="auto">
          <a:xfrm>
            <a:off x="7226300" y="4071938"/>
            <a:ext cx="149225" cy="150812"/>
          </a:xfrm>
          <a:custGeom>
            <a:avLst/>
            <a:gdLst>
              <a:gd name="T0" fmla="*/ 0 w 281"/>
              <a:gd name="T1" fmla="*/ 0 h 285"/>
              <a:gd name="T2" fmla="*/ 2147483646 w 281"/>
              <a:gd name="T3" fmla="*/ 2147483646 h 285"/>
              <a:gd name="T4" fmla="*/ 2147483646 w 281"/>
              <a:gd name="T5" fmla="*/ 2147483646 h 285"/>
              <a:gd name="T6" fmla="*/ 2147483646 w 281"/>
              <a:gd name="T7" fmla="*/ 2147483646 h 285"/>
              <a:gd name="T8" fmla="*/ 2147483646 w 281"/>
              <a:gd name="T9" fmla="*/ 2147483646 h 285"/>
              <a:gd name="T10" fmla="*/ 2147483646 w 281"/>
              <a:gd name="T11" fmla="*/ 2147483646 h 285"/>
              <a:gd name="T12" fmla="*/ 2147483646 w 281"/>
              <a:gd name="T13" fmla="*/ 2147483646 h 285"/>
              <a:gd name="T14" fmla="*/ 2147483646 w 281"/>
              <a:gd name="T15" fmla="*/ 2147483646 h 285"/>
              <a:gd name="T16" fmla="*/ 2147483646 w 281"/>
              <a:gd name="T17" fmla="*/ 2147483646 h 285"/>
              <a:gd name="T18" fmla="*/ 2147483646 w 281"/>
              <a:gd name="T19" fmla="*/ 2147483646 h 285"/>
              <a:gd name="T20" fmla="*/ 2147483646 w 281"/>
              <a:gd name="T21" fmla="*/ 2147483646 h 285"/>
              <a:gd name="T22" fmla="*/ 2147483646 w 281"/>
              <a:gd name="T23" fmla="*/ 2147483646 h 285"/>
              <a:gd name="T24" fmla="*/ 0 w 281"/>
              <a:gd name="T25" fmla="*/ 0 h 285"/>
              <a:gd name="T26" fmla="*/ 2147483646 w 281"/>
              <a:gd name="T27" fmla="*/ 2147483646 h 285"/>
              <a:gd name="T28" fmla="*/ 2147483646 w 281"/>
              <a:gd name="T29" fmla="*/ 2147483646 h 2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1" h="285">
                <a:moveTo>
                  <a:pt x="0" y="0"/>
                </a:moveTo>
                <a:lnTo>
                  <a:pt x="268" y="36"/>
                </a:lnTo>
                <a:lnTo>
                  <a:pt x="246" y="106"/>
                </a:lnTo>
                <a:lnTo>
                  <a:pt x="249" y="133"/>
                </a:lnTo>
                <a:lnTo>
                  <a:pt x="274" y="132"/>
                </a:lnTo>
                <a:lnTo>
                  <a:pt x="253" y="195"/>
                </a:lnTo>
                <a:lnTo>
                  <a:pt x="255" y="223"/>
                </a:lnTo>
                <a:lnTo>
                  <a:pt x="281" y="221"/>
                </a:lnTo>
                <a:lnTo>
                  <a:pt x="259" y="285"/>
                </a:lnTo>
                <a:lnTo>
                  <a:pt x="21" y="247"/>
                </a:lnTo>
                <a:lnTo>
                  <a:pt x="24" y="278"/>
                </a:lnTo>
                <a:lnTo>
                  <a:pt x="17" y="276"/>
                </a:lnTo>
                <a:lnTo>
                  <a:pt x="0" y="0"/>
                </a:lnTo>
                <a:lnTo>
                  <a:pt x="8" y="74"/>
                </a:lnTo>
                <a:lnTo>
                  <a:pt x="246" y="10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3" name="Freeform 1966"/>
          <p:cNvSpPr>
            <a:spLocks/>
          </p:cNvSpPr>
          <p:nvPr/>
        </p:nvSpPr>
        <p:spPr bwMode="auto">
          <a:xfrm>
            <a:off x="7229475" y="4125913"/>
            <a:ext cx="131763" cy="49212"/>
          </a:xfrm>
          <a:custGeom>
            <a:avLst/>
            <a:gdLst>
              <a:gd name="T0" fmla="*/ 2147483646 w 248"/>
              <a:gd name="T1" fmla="*/ 2147483646 h 95"/>
              <a:gd name="T2" fmla="*/ 0 w 248"/>
              <a:gd name="T3" fmla="*/ 0 h 95"/>
              <a:gd name="T4" fmla="*/ 2147483646 w 248"/>
              <a:gd name="T5" fmla="*/ 2147483646 h 95"/>
              <a:gd name="T6" fmla="*/ 2147483646 w 248"/>
              <a:gd name="T7" fmla="*/ 2147483646 h 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95">
                <a:moveTo>
                  <a:pt x="244" y="33"/>
                </a:moveTo>
                <a:lnTo>
                  <a:pt x="0" y="0"/>
                </a:lnTo>
                <a:lnTo>
                  <a:pt x="10" y="59"/>
                </a:lnTo>
                <a:lnTo>
                  <a:pt x="248" y="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4" name="Freeform 1967"/>
          <p:cNvSpPr>
            <a:spLocks/>
          </p:cNvSpPr>
          <p:nvPr/>
        </p:nvSpPr>
        <p:spPr bwMode="auto">
          <a:xfrm>
            <a:off x="7232650" y="4170363"/>
            <a:ext cx="128588" cy="33337"/>
          </a:xfrm>
          <a:custGeom>
            <a:avLst/>
            <a:gdLst>
              <a:gd name="T0" fmla="*/ 2147483646 w 243"/>
              <a:gd name="T1" fmla="*/ 2147483646 h 62"/>
              <a:gd name="T2" fmla="*/ 0 w 243"/>
              <a:gd name="T3" fmla="*/ 0 h 62"/>
              <a:gd name="T4" fmla="*/ 2147483646 w 243"/>
              <a:gd name="T5" fmla="*/ 2147483646 h 62"/>
              <a:gd name="T6" fmla="*/ 0 60000 65536"/>
              <a:gd name="T7" fmla="*/ 0 60000 65536"/>
              <a:gd name="T8" fmla="*/ 0 60000 65536"/>
            </a:gdLst>
            <a:ahLst/>
            <a:cxnLst>
              <a:cxn ang="T6">
                <a:pos x="T0" y="T1"/>
              </a:cxn>
              <a:cxn ang="T7">
                <a:pos x="T2" y="T3"/>
              </a:cxn>
              <a:cxn ang="T8">
                <a:pos x="T4" y="T5"/>
              </a:cxn>
            </a:cxnLst>
            <a:rect l="0" t="0" r="r" b="b"/>
            <a:pathLst>
              <a:path w="243" h="62">
                <a:moveTo>
                  <a:pt x="243" y="38"/>
                </a:moveTo>
                <a:lnTo>
                  <a:pt x="0" y="0"/>
                </a:lnTo>
                <a:lnTo>
                  <a:pt x="9" y="6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5" name="Freeform 1968"/>
          <p:cNvSpPr>
            <a:spLocks/>
          </p:cNvSpPr>
          <p:nvPr/>
        </p:nvSpPr>
        <p:spPr bwMode="auto">
          <a:xfrm>
            <a:off x="7235825" y="4090988"/>
            <a:ext cx="142875" cy="149225"/>
          </a:xfrm>
          <a:custGeom>
            <a:avLst/>
            <a:gdLst>
              <a:gd name="T0" fmla="*/ 0 w 269"/>
              <a:gd name="T1" fmla="*/ 2147483646 h 282"/>
              <a:gd name="T2" fmla="*/ 2147483646 w 269"/>
              <a:gd name="T3" fmla="*/ 2147483646 h 282"/>
              <a:gd name="T4" fmla="*/ 2147483646 w 269"/>
              <a:gd name="T5" fmla="*/ 2147483646 h 282"/>
              <a:gd name="T6" fmla="*/ 2147483646 w 269"/>
              <a:gd name="T7" fmla="*/ 0 h 2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 h="282">
                <a:moveTo>
                  <a:pt x="0" y="240"/>
                </a:moveTo>
                <a:lnTo>
                  <a:pt x="244" y="282"/>
                </a:lnTo>
                <a:lnTo>
                  <a:pt x="269" y="279"/>
                </a:lnTo>
                <a:lnTo>
                  <a:pt x="25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6" name="Freeform 1969"/>
          <p:cNvSpPr>
            <a:spLocks/>
          </p:cNvSpPr>
          <p:nvPr/>
        </p:nvSpPr>
        <p:spPr bwMode="auto">
          <a:xfrm>
            <a:off x="7440613" y="4032250"/>
            <a:ext cx="120650" cy="26988"/>
          </a:xfrm>
          <a:custGeom>
            <a:avLst/>
            <a:gdLst>
              <a:gd name="T0" fmla="*/ 0 w 228"/>
              <a:gd name="T1" fmla="*/ 2147483646 h 51"/>
              <a:gd name="T2" fmla="*/ 2147483646 w 228"/>
              <a:gd name="T3" fmla="*/ 2147483646 h 51"/>
              <a:gd name="T4" fmla="*/ 2147483646 w 228"/>
              <a:gd name="T5" fmla="*/ 2147483646 h 51"/>
              <a:gd name="T6" fmla="*/ 2147483646 w 228"/>
              <a:gd name="T7" fmla="*/ 0 h 51"/>
              <a:gd name="T8" fmla="*/ 0 w 228"/>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1">
                <a:moveTo>
                  <a:pt x="0" y="32"/>
                </a:moveTo>
                <a:lnTo>
                  <a:pt x="185" y="51"/>
                </a:lnTo>
                <a:lnTo>
                  <a:pt x="228" y="20"/>
                </a:lnTo>
                <a:lnTo>
                  <a:pt x="44" y="0"/>
                </a:lnTo>
                <a:lnTo>
                  <a:pt x="0" y="3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07" name="Line 1970"/>
          <p:cNvSpPr>
            <a:spLocks noChangeShapeType="1"/>
          </p:cNvSpPr>
          <p:nvPr/>
        </p:nvSpPr>
        <p:spPr bwMode="auto">
          <a:xfrm>
            <a:off x="7439025" y="4138613"/>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08" name="Line 1971"/>
          <p:cNvSpPr>
            <a:spLocks noChangeShapeType="1"/>
          </p:cNvSpPr>
          <p:nvPr/>
        </p:nvSpPr>
        <p:spPr bwMode="auto">
          <a:xfrm>
            <a:off x="7445375" y="4235450"/>
            <a:ext cx="1588"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09" name="Line 1972"/>
          <p:cNvSpPr>
            <a:spLocks noChangeShapeType="1"/>
          </p:cNvSpPr>
          <p:nvPr/>
        </p:nvSpPr>
        <p:spPr bwMode="auto">
          <a:xfrm flipH="1" flipV="1">
            <a:off x="7364413" y="4222750"/>
            <a:ext cx="1587"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0" name="Line 1973"/>
          <p:cNvSpPr>
            <a:spLocks noChangeShapeType="1"/>
          </p:cNvSpPr>
          <p:nvPr/>
        </p:nvSpPr>
        <p:spPr bwMode="auto">
          <a:xfrm flipH="1" flipV="1">
            <a:off x="7234238" y="4156075"/>
            <a:ext cx="1587"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1" name="Line 1974"/>
          <p:cNvSpPr>
            <a:spLocks noChangeShapeType="1"/>
          </p:cNvSpPr>
          <p:nvPr/>
        </p:nvSpPr>
        <p:spPr bwMode="auto">
          <a:xfrm flipH="1" flipV="1">
            <a:off x="7231063" y="411162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2" name="Freeform 1975"/>
          <p:cNvSpPr>
            <a:spLocks/>
          </p:cNvSpPr>
          <p:nvPr/>
        </p:nvSpPr>
        <p:spPr bwMode="auto">
          <a:xfrm>
            <a:off x="7204075" y="3979863"/>
            <a:ext cx="3175" cy="3175"/>
          </a:xfrm>
          <a:custGeom>
            <a:avLst/>
            <a:gdLst>
              <a:gd name="T0" fmla="*/ 2147483646 w 6"/>
              <a:gd name="T1" fmla="*/ 2147483646 h 7"/>
              <a:gd name="T2" fmla="*/ 0 w 6"/>
              <a:gd name="T3" fmla="*/ 2147483646 h 7"/>
              <a:gd name="T4" fmla="*/ 2147483646 w 6"/>
              <a:gd name="T5" fmla="*/ 0 h 7"/>
              <a:gd name="T6" fmla="*/ 0 60000 65536"/>
              <a:gd name="T7" fmla="*/ 0 60000 65536"/>
              <a:gd name="T8" fmla="*/ 0 60000 65536"/>
            </a:gdLst>
            <a:ahLst/>
            <a:cxnLst>
              <a:cxn ang="T6">
                <a:pos x="T0" y="T1"/>
              </a:cxn>
              <a:cxn ang="T7">
                <a:pos x="T2" y="T3"/>
              </a:cxn>
              <a:cxn ang="T8">
                <a:pos x="T4" y="T5"/>
              </a:cxn>
            </a:cxnLst>
            <a:rect l="0" t="0" r="r" b="b"/>
            <a:pathLst>
              <a:path w="6" h="7">
                <a:moveTo>
                  <a:pt x="6" y="7"/>
                </a:moveTo>
                <a:lnTo>
                  <a:pt x="0" y="7"/>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13" name="Line 1976"/>
          <p:cNvSpPr>
            <a:spLocks noChangeShapeType="1"/>
          </p:cNvSpPr>
          <p:nvPr/>
        </p:nvSpPr>
        <p:spPr bwMode="auto">
          <a:xfrm>
            <a:off x="7237413" y="385445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4" name="Freeform 1977"/>
          <p:cNvSpPr>
            <a:spLocks/>
          </p:cNvSpPr>
          <p:nvPr/>
        </p:nvSpPr>
        <p:spPr bwMode="auto">
          <a:xfrm>
            <a:off x="7246938" y="3844925"/>
            <a:ext cx="125412" cy="7938"/>
          </a:xfrm>
          <a:custGeom>
            <a:avLst/>
            <a:gdLst>
              <a:gd name="T0" fmla="*/ 0 w 235"/>
              <a:gd name="T1" fmla="*/ 0 h 15"/>
              <a:gd name="T2" fmla="*/ 2147483646 w 235"/>
              <a:gd name="T3" fmla="*/ 0 h 15"/>
              <a:gd name="T4" fmla="*/ 2147483646 w 235"/>
              <a:gd name="T5" fmla="*/ 2147483646 h 15"/>
              <a:gd name="T6" fmla="*/ 2147483646 w 235"/>
              <a:gd name="T7" fmla="*/ 2147483646 h 15"/>
              <a:gd name="T8" fmla="*/ 0 w 235"/>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15">
                <a:moveTo>
                  <a:pt x="0" y="0"/>
                </a:moveTo>
                <a:lnTo>
                  <a:pt x="12" y="0"/>
                </a:lnTo>
                <a:lnTo>
                  <a:pt x="235" y="15"/>
                </a:lnTo>
                <a:lnTo>
                  <a:pt x="234" y="15"/>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15" name="Freeform 1978"/>
          <p:cNvSpPr>
            <a:spLocks/>
          </p:cNvSpPr>
          <p:nvPr/>
        </p:nvSpPr>
        <p:spPr bwMode="auto">
          <a:xfrm>
            <a:off x="7215188" y="3816350"/>
            <a:ext cx="531812" cy="31750"/>
          </a:xfrm>
          <a:custGeom>
            <a:avLst/>
            <a:gdLst>
              <a:gd name="T0" fmla="*/ 2147483646 w 1005"/>
              <a:gd name="T1" fmla="*/ 2147483646 h 60"/>
              <a:gd name="T2" fmla="*/ 2147483646 w 1005"/>
              <a:gd name="T3" fmla="*/ 2147483646 h 60"/>
              <a:gd name="T4" fmla="*/ 2147483646 w 1005"/>
              <a:gd name="T5" fmla="*/ 2147483646 h 60"/>
              <a:gd name="T6" fmla="*/ 2147483646 w 1005"/>
              <a:gd name="T7" fmla="*/ 2147483646 h 60"/>
              <a:gd name="T8" fmla="*/ 2147483646 w 1005"/>
              <a:gd name="T9" fmla="*/ 0 h 60"/>
              <a:gd name="T10" fmla="*/ 2147483646 w 1005"/>
              <a:gd name="T11" fmla="*/ 2147483646 h 60"/>
              <a:gd name="T12" fmla="*/ 0 w 1005"/>
              <a:gd name="T13" fmla="*/ 2147483646 h 60"/>
              <a:gd name="T14" fmla="*/ 2147483646 w 1005"/>
              <a:gd name="T15" fmla="*/ 2147483646 h 60"/>
              <a:gd name="T16" fmla="*/ 2147483646 w 1005"/>
              <a:gd name="T17" fmla="*/ 2147483646 h 60"/>
              <a:gd name="T18" fmla="*/ 2147483646 w 1005"/>
              <a:gd name="T19" fmla="*/ 2147483646 h 60"/>
              <a:gd name="T20" fmla="*/ 2147483646 w 1005"/>
              <a:gd name="T21" fmla="*/ 2147483646 h 60"/>
              <a:gd name="T22" fmla="*/ 2147483646 w 1005"/>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5" h="60">
                <a:moveTo>
                  <a:pt x="5" y="15"/>
                </a:moveTo>
                <a:lnTo>
                  <a:pt x="5" y="6"/>
                </a:lnTo>
                <a:lnTo>
                  <a:pt x="828" y="50"/>
                </a:lnTo>
                <a:lnTo>
                  <a:pt x="1005" y="45"/>
                </a:lnTo>
                <a:lnTo>
                  <a:pt x="173" y="0"/>
                </a:lnTo>
                <a:lnTo>
                  <a:pt x="5" y="6"/>
                </a:lnTo>
                <a:lnTo>
                  <a:pt x="0" y="15"/>
                </a:lnTo>
                <a:lnTo>
                  <a:pt x="369" y="35"/>
                </a:lnTo>
                <a:lnTo>
                  <a:pt x="381" y="38"/>
                </a:lnTo>
                <a:lnTo>
                  <a:pt x="388" y="38"/>
                </a:lnTo>
                <a:lnTo>
                  <a:pt x="803" y="59"/>
                </a:lnTo>
                <a:lnTo>
                  <a:pt x="815"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16" name="Freeform 1979"/>
          <p:cNvSpPr>
            <a:spLocks/>
          </p:cNvSpPr>
          <p:nvPr/>
        </p:nvSpPr>
        <p:spPr bwMode="auto">
          <a:xfrm>
            <a:off x="7458075" y="3857625"/>
            <a:ext cx="139700" cy="7938"/>
          </a:xfrm>
          <a:custGeom>
            <a:avLst/>
            <a:gdLst>
              <a:gd name="T0" fmla="*/ 2147483646 w 266"/>
              <a:gd name="T1" fmla="*/ 2147483646 h 16"/>
              <a:gd name="T2" fmla="*/ 2147483646 w 266"/>
              <a:gd name="T3" fmla="*/ 0 h 16"/>
              <a:gd name="T4" fmla="*/ 0 w 266"/>
              <a:gd name="T5" fmla="*/ 0 h 16"/>
              <a:gd name="T6" fmla="*/ 2147483646 w 266"/>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 h="16">
                <a:moveTo>
                  <a:pt x="266" y="16"/>
                </a:moveTo>
                <a:lnTo>
                  <a:pt x="11" y="0"/>
                </a:lnTo>
                <a:lnTo>
                  <a:pt x="0" y="0"/>
                </a:lnTo>
                <a:lnTo>
                  <a:pt x="262"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17" name="Line 1980"/>
          <p:cNvSpPr>
            <a:spLocks noChangeShapeType="1"/>
          </p:cNvSpPr>
          <p:nvPr/>
        </p:nvSpPr>
        <p:spPr bwMode="auto">
          <a:xfrm flipH="1">
            <a:off x="7596188" y="3878263"/>
            <a:ext cx="11112" cy="1095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8" name="Line 1981"/>
          <p:cNvSpPr>
            <a:spLocks noChangeShapeType="1"/>
          </p:cNvSpPr>
          <p:nvPr/>
        </p:nvSpPr>
        <p:spPr bwMode="auto">
          <a:xfrm flipH="1">
            <a:off x="7583488" y="39973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19" name="Line 1982"/>
          <p:cNvSpPr>
            <a:spLocks noChangeShapeType="1"/>
          </p:cNvSpPr>
          <p:nvPr/>
        </p:nvSpPr>
        <p:spPr bwMode="auto">
          <a:xfrm flipV="1">
            <a:off x="7623175" y="4021138"/>
            <a:ext cx="47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20" name="Freeform 1983"/>
          <p:cNvSpPr>
            <a:spLocks/>
          </p:cNvSpPr>
          <p:nvPr/>
        </p:nvSpPr>
        <p:spPr bwMode="auto">
          <a:xfrm>
            <a:off x="7535863" y="4027488"/>
            <a:ext cx="98425" cy="80962"/>
          </a:xfrm>
          <a:custGeom>
            <a:avLst/>
            <a:gdLst>
              <a:gd name="T0" fmla="*/ 2147483646 w 186"/>
              <a:gd name="T1" fmla="*/ 0 h 154"/>
              <a:gd name="T2" fmla="*/ 2147483646 w 186"/>
              <a:gd name="T3" fmla="*/ 2147483646 h 154"/>
              <a:gd name="T4" fmla="*/ 2147483646 w 186"/>
              <a:gd name="T5" fmla="*/ 2147483646 h 154"/>
              <a:gd name="T6" fmla="*/ 2147483646 w 186"/>
              <a:gd name="T7" fmla="*/ 2147483646 h 154"/>
              <a:gd name="T8" fmla="*/ 2147483646 w 186"/>
              <a:gd name="T9" fmla="*/ 2147483646 h 154"/>
              <a:gd name="T10" fmla="*/ 0 w 186"/>
              <a:gd name="T11" fmla="*/ 2147483646 h 154"/>
              <a:gd name="T12" fmla="*/ 0 w 186"/>
              <a:gd name="T13" fmla="*/ 2147483646 h 154"/>
              <a:gd name="T14" fmla="*/ 0 w 186"/>
              <a:gd name="T15" fmla="*/ 2147483646 h 154"/>
              <a:gd name="T16" fmla="*/ 2147483646 w 186"/>
              <a:gd name="T17" fmla="*/ 2147483646 h 154"/>
              <a:gd name="T18" fmla="*/ 0 w 186"/>
              <a:gd name="T19" fmla="*/ 2147483646 h 154"/>
              <a:gd name="T20" fmla="*/ 0 w 186"/>
              <a:gd name="T21" fmla="*/ 2147483646 h 154"/>
              <a:gd name="T22" fmla="*/ 2147483646 w 186"/>
              <a:gd name="T23" fmla="*/ 2147483646 h 154"/>
              <a:gd name="T24" fmla="*/ 2147483646 w 186"/>
              <a:gd name="T25" fmla="*/ 2147483646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154">
                <a:moveTo>
                  <a:pt x="186" y="0"/>
                </a:moveTo>
                <a:lnTo>
                  <a:pt x="10" y="126"/>
                </a:lnTo>
                <a:lnTo>
                  <a:pt x="11" y="128"/>
                </a:lnTo>
                <a:lnTo>
                  <a:pt x="19" y="124"/>
                </a:lnTo>
                <a:lnTo>
                  <a:pt x="19" y="143"/>
                </a:lnTo>
                <a:lnTo>
                  <a:pt x="0" y="142"/>
                </a:lnTo>
                <a:lnTo>
                  <a:pt x="0" y="150"/>
                </a:lnTo>
                <a:lnTo>
                  <a:pt x="0" y="151"/>
                </a:lnTo>
                <a:lnTo>
                  <a:pt x="1" y="151"/>
                </a:lnTo>
                <a:lnTo>
                  <a:pt x="0" y="151"/>
                </a:lnTo>
                <a:lnTo>
                  <a:pt x="0" y="154"/>
                </a:lnTo>
                <a:lnTo>
                  <a:pt x="1" y="154"/>
                </a:lnTo>
                <a:lnTo>
                  <a:pt x="1" y="1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1" name="Freeform 1984"/>
          <p:cNvSpPr>
            <a:spLocks/>
          </p:cNvSpPr>
          <p:nvPr/>
        </p:nvSpPr>
        <p:spPr bwMode="auto">
          <a:xfrm>
            <a:off x="7505700" y="4054475"/>
            <a:ext cx="79375" cy="34925"/>
          </a:xfrm>
          <a:custGeom>
            <a:avLst/>
            <a:gdLst>
              <a:gd name="T0" fmla="*/ 2147483646 w 152"/>
              <a:gd name="T1" fmla="*/ 2147483646 h 64"/>
              <a:gd name="T2" fmla="*/ 0 w 152"/>
              <a:gd name="T3" fmla="*/ 2147483646 h 64"/>
              <a:gd name="T4" fmla="*/ 2147483646 w 152"/>
              <a:gd name="T5" fmla="*/ 0 h 64"/>
              <a:gd name="T6" fmla="*/ 2147483646 w 152"/>
              <a:gd name="T7" fmla="*/ 2147483646 h 64"/>
              <a:gd name="T8" fmla="*/ 2147483646 w 15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64">
                <a:moveTo>
                  <a:pt x="72" y="64"/>
                </a:moveTo>
                <a:lnTo>
                  <a:pt x="0" y="58"/>
                </a:lnTo>
                <a:lnTo>
                  <a:pt x="82" y="0"/>
                </a:lnTo>
                <a:lnTo>
                  <a:pt x="152" y="6"/>
                </a:lnTo>
                <a:lnTo>
                  <a:pt x="72" y="6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2" name="Freeform 1985"/>
          <p:cNvSpPr>
            <a:spLocks/>
          </p:cNvSpPr>
          <p:nvPr/>
        </p:nvSpPr>
        <p:spPr bwMode="auto">
          <a:xfrm>
            <a:off x="7531100" y="4062413"/>
            <a:ext cx="39688" cy="19050"/>
          </a:xfrm>
          <a:custGeom>
            <a:avLst/>
            <a:gdLst>
              <a:gd name="T0" fmla="*/ 2147483646 w 76"/>
              <a:gd name="T1" fmla="*/ 2147483646 h 36"/>
              <a:gd name="T2" fmla="*/ 0 w 76"/>
              <a:gd name="T3" fmla="*/ 2147483646 h 36"/>
              <a:gd name="T4" fmla="*/ 2147483646 w 76"/>
              <a:gd name="T5" fmla="*/ 0 h 36"/>
              <a:gd name="T6" fmla="*/ 2147483646 w 76"/>
              <a:gd name="T7" fmla="*/ 2147483646 h 36"/>
              <a:gd name="T8" fmla="*/ 2147483646 w 76"/>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6">
                <a:moveTo>
                  <a:pt x="34" y="36"/>
                </a:moveTo>
                <a:lnTo>
                  <a:pt x="0" y="31"/>
                </a:lnTo>
                <a:lnTo>
                  <a:pt x="44" y="0"/>
                </a:lnTo>
                <a:lnTo>
                  <a:pt x="76" y="4"/>
                </a:lnTo>
                <a:lnTo>
                  <a:pt x="34" y="3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3" name="Line 1986"/>
          <p:cNvSpPr>
            <a:spLocks noChangeShapeType="1"/>
          </p:cNvSpPr>
          <p:nvPr/>
        </p:nvSpPr>
        <p:spPr bwMode="auto">
          <a:xfrm flipV="1">
            <a:off x="7664450" y="4025900"/>
            <a:ext cx="1588"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24" name="Freeform 1987"/>
          <p:cNvSpPr>
            <a:spLocks/>
          </p:cNvSpPr>
          <p:nvPr/>
        </p:nvSpPr>
        <p:spPr bwMode="auto">
          <a:xfrm>
            <a:off x="7634288" y="4016375"/>
            <a:ext cx="111125" cy="11113"/>
          </a:xfrm>
          <a:custGeom>
            <a:avLst/>
            <a:gdLst>
              <a:gd name="T0" fmla="*/ 0 w 211"/>
              <a:gd name="T1" fmla="*/ 2147483646 h 19"/>
              <a:gd name="T2" fmla="*/ 2147483646 w 211"/>
              <a:gd name="T3" fmla="*/ 2147483646 h 19"/>
              <a:gd name="T4" fmla="*/ 2147483646 w 211"/>
              <a:gd name="T5" fmla="*/ 0 h 19"/>
              <a:gd name="T6" fmla="*/ 0 60000 65536"/>
              <a:gd name="T7" fmla="*/ 0 60000 65536"/>
              <a:gd name="T8" fmla="*/ 0 60000 65536"/>
            </a:gdLst>
            <a:ahLst/>
            <a:cxnLst>
              <a:cxn ang="T6">
                <a:pos x="T0" y="T1"/>
              </a:cxn>
              <a:cxn ang="T7">
                <a:pos x="T2" y="T3"/>
              </a:cxn>
              <a:cxn ang="T8">
                <a:pos x="T4" y="T5"/>
              </a:cxn>
            </a:cxnLst>
            <a:rect l="0" t="0" r="r" b="b"/>
            <a:pathLst>
              <a:path w="211" h="19">
                <a:moveTo>
                  <a:pt x="0" y="19"/>
                </a:moveTo>
                <a:lnTo>
                  <a:pt x="188" y="11"/>
                </a:lnTo>
                <a:lnTo>
                  <a:pt x="2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5" name="Freeform 1988"/>
          <p:cNvSpPr>
            <a:spLocks/>
          </p:cNvSpPr>
          <p:nvPr/>
        </p:nvSpPr>
        <p:spPr bwMode="auto">
          <a:xfrm>
            <a:off x="7734300" y="4022725"/>
            <a:ext cx="11113" cy="17463"/>
          </a:xfrm>
          <a:custGeom>
            <a:avLst/>
            <a:gdLst>
              <a:gd name="T0" fmla="*/ 0 w 23"/>
              <a:gd name="T1" fmla="*/ 0 h 34"/>
              <a:gd name="T2" fmla="*/ 0 w 23"/>
              <a:gd name="T3" fmla="*/ 2147483646 h 34"/>
              <a:gd name="T4" fmla="*/ 0 w 23"/>
              <a:gd name="T5" fmla="*/ 2147483646 h 34"/>
              <a:gd name="T6" fmla="*/ 0 w 23"/>
              <a:gd name="T7" fmla="*/ 2147483646 h 34"/>
              <a:gd name="T8" fmla="*/ 2147483646 w 2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4">
                <a:moveTo>
                  <a:pt x="0" y="0"/>
                </a:moveTo>
                <a:lnTo>
                  <a:pt x="0" y="33"/>
                </a:lnTo>
                <a:lnTo>
                  <a:pt x="0" y="34"/>
                </a:lnTo>
                <a:lnTo>
                  <a:pt x="0" y="20"/>
                </a:lnTo>
                <a:lnTo>
                  <a:pt x="23"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6" name="Line 1989"/>
          <p:cNvSpPr>
            <a:spLocks noChangeShapeType="1"/>
          </p:cNvSpPr>
          <p:nvPr/>
        </p:nvSpPr>
        <p:spPr bwMode="auto">
          <a:xfrm flipH="1">
            <a:off x="7731125" y="4022725"/>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27" name="Freeform 1990"/>
          <p:cNvSpPr>
            <a:spLocks/>
          </p:cNvSpPr>
          <p:nvPr/>
        </p:nvSpPr>
        <p:spPr bwMode="auto">
          <a:xfrm>
            <a:off x="7816850" y="3983038"/>
            <a:ext cx="520700" cy="111125"/>
          </a:xfrm>
          <a:custGeom>
            <a:avLst/>
            <a:gdLst>
              <a:gd name="T0" fmla="*/ 0 w 983"/>
              <a:gd name="T1" fmla="*/ 2147483646 h 210"/>
              <a:gd name="T2" fmla="*/ 2147483646 w 983"/>
              <a:gd name="T3" fmla="*/ 0 h 210"/>
              <a:gd name="T4" fmla="*/ 2147483646 w 983"/>
              <a:gd name="T5" fmla="*/ 2147483646 h 210"/>
              <a:gd name="T6" fmla="*/ 2147483646 w 983"/>
              <a:gd name="T7" fmla="*/ 2147483646 h 210"/>
              <a:gd name="T8" fmla="*/ 2147483646 w 983"/>
              <a:gd name="T9" fmla="*/ 2147483646 h 210"/>
              <a:gd name="T10" fmla="*/ 2147483646 w 983"/>
              <a:gd name="T11" fmla="*/ 2147483646 h 210"/>
              <a:gd name="T12" fmla="*/ 2147483646 w 983"/>
              <a:gd name="T13" fmla="*/ 2147483646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3" h="210">
                <a:moveTo>
                  <a:pt x="0" y="114"/>
                </a:moveTo>
                <a:lnTo>
                  <a:pt x="159" y="0"/>
                </a:lnTo>
                <a:lnTo>
                  <a:pt x="983" y="84"/>
                </a:lnTo>
                <a:lnTo>
                  <a:pt x="807" y="210"/>
                </a:lnTo>
                <a:lnTo>
                  <a:pt x="811" y="201"/>
                </a:lnTo>
                <a:lnTo>
                  <a:pt x="891" y="143"/>
                </a:lnTo>
                <a:lnTo>
                  <a:pt x="820" y="1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28" name="Line 1991"/>
          <p:cNvSpPr>
            <a:spLocks noChangeShapeType="1"/>
          </p:cNvSpPr>
          <p:nvPr/>
        </p:nvSpPr>
        <p:spPr bwMode="auto">
          <a:xfrm flipH="1">
            <a:off x="8234363" y="4062413"/>
            <a:ext cx="22225"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29" name="Line 1992"/>
          <p:cNvSpPr>
            <a:spLocks noChangeShapeType="1"/>
          </p:cNvSpPr>
          <p:nvPr/>
        </p:nvSpPr>
        <p:spPr bwMode="auto">
          <a:xfrm flipV="1">
            <a:off x="8253413" y="4064000"/>
            <a:ext cx="20637"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30" name="Line 1993"/>
          <p:cNvSpPr>
            <a:spLocks noChangeShapeType="1"/>
          </p:cNvSpPr>
          <p:nvPr/>
        </p:nvSpPr>
        <p:spPr bwMode="auto">
          <a:xfrm flipH="1">
            <a:off x="8242300" y="4043363"/>
            <a:ext cx="23813"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31" name="Freeform 1994"/>
          <p:cNvSpPr>
            <a:spLocks/>
          </p:cNvSpPr>
          <p:nvPr/>
        </p:nvSpPr>
        <p:spPr bwMode="auto">
          <a:xfrm>
            <a:off x="8062913" y="4006850"/>
            <a:ext cx="203200" cy="42863"/>
          </a:xfrm>
          <a:custGeom>
            <a:avLst/>
            <a:gdLst>
              <a:gd name="T0" fmla="*/ 2147483646 w 383"/>
              <a:gd name="T1" fmla="*/ 2147483646 h 79"/>
              <a:gd name="T2" fmla="*/ 2147483646 w 383"/>
              <a:gd name="T3" fmla="*/ 2147483646 h 79"/>
              <a:gd name="T4" fmla="*/ 2147483646 w 383"/>
              <a:gd name="T5" fmla="*/ 2147483646 h 79"/>
              <a:gd name="T6" fmla="*/ 2147483646 w 383"/>
              <a:gd name="T7" fmla="*/ 2147483646 h 79"/>
              <a:gd name="T8" fmla="*/ 2147483646 w 383"/>
              <a:gd name="T9" fmla="*/ 2147483646 h 79"/>
              <a:gd name="T10" fmla="*/ 2147483646 w 383"/>
              <a:gd name="T11" fmla="*/ 0 h 79"/>
              <a:gd name="T12" fmla="*/ 0 w 383"/>
              <a:gd name="T13" fmla="*/ 2147483646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79">
                <a:moveTo>
                  <a:pt x="383" y="67"/>
                </a:moveTo>
                <a:lnTo>
                  <a:pt x="198" y="47"/>
                </a:lnTo>
                <a:lnTo>
                  <a:pt x="153" y="79"/>
                </a:lnTo>
                <a:lnTo>
                  <a:pt x="140" y="79"/>
                </a:lnTo>
                <a:lnTo>
                  <a:pt x="230" y="14"/>
                </a:lnTo>
                <a:lnTo>
                  <a:pt x="89" y="0"/>
                </a:lnTo>
                <a:lnTo>
                  <a:pt x="0" y="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32" name="Freeform 1995"/>
          <p:cNvSpPr>
            <a:spLocks/>
          </p:cNvSpPr>
          <p:nvPr/>
        </p:nvSpPr>
        <p:spPr bwMode="auto">
          <a:xfrm>
            <a:off x="7981950" y="4030663"/>
            <a:ext cx="123825" cy="34925"/>
          </a:xfrm>
          <a:custGeom>
            <a:avLst/>
            <a:gdLst>
              <a:gd name="T0" fmla="*/ 2147483646 w 233"/>
              <a:gd name="T1" fmla="*/ 2147483646 h 65"/>
              <a:gd name="T2" fmla="*/ 2147483646 w 233"/>
              <a:gd name="T3" fmla="*/ 2147483646 h 65"/>
              <a:gd name="T4" fmla="*/ 0 w 233"/>
              <a:gd name="T5" fmla="*/ 2147483646 h 65"/>
              <a:gd name="T6" fmla="*/ 2147483646 w 233"/>
              <a:gd name="T7" fmla="*/ 0 h 65"/>
              <a:gd name="T8" fmla="*/ 2147483646 w 233"/>
              <a:gd name="T9" fmla="*/ 2147483646 h 65"/>
              <a:gd name="T10" fmla="*/ 2147483646 w 233"/>
              <a:gd name="T11" fmla="*/ 2147483646 h 65"/>
              <a:gd name="T12" fmla="*/ 2147483646 w 233"/>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 h="65">
                <a:moveTo>
                  <a:pt x="150" y="6"/>
                </a:moveTo>
                <a:lnTo>
                  <a:pt x="70" y="65"/>
                </a:lnTo>
                <a:lnTo>
                  <a:pt x="0" y="58"/>
                </a:lnTo>
                <a:lnTo>
                  <a:pt x="80" y="0"/>
                </a:lnTo>
                <a:lnTo>
                  <a:pt x="150" y="6"/>
                </a:lnTo>
                <a:lnTo>
                  <a:pt x="160" y="12"/>
                </a:lnTo>
                <a:lnTo>
                  <a:pt x="233"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33" name="Line 1996"/>
          <p:cNvSpPr>
            <a:spLocks noChangeShapeType="1"/>
          </p:cNvSpPr>
          <p:nvPr/>
        </p:nvSpPr>
        <p:spPr bwMode="auto">
          <a:xfrm flipV="1">
            <a:off x="8101013" y="4010025"/>
            <a:ext cx="47625"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34" name="Freeform 1997"/>
          <p:cNvSpPr>
            <a:spLocks/>
          </p:cNvSpPr>
          <p:nvPr/>
        </p:nvSpPr>
        <p:spPr bwMode="auto">
          <a:xfrm>
            <a:off x="8148638" y="3984625"/>
            <a:ext cx="141287" cy="12700"/>
          </a:xfrm>
          <a:custGeom>
            <a:avLst/>
            <a:gdLst>
              <a:gd name="T0" fmla="*/ 0 w 267"/>
              <a:gd name="T1" fmla="*/ 0 h 24"/>
              <a:gd name="T2" fmla="*/ 2147483646 w 267"/>
              <a:gd name="T3" fmla="*/ 2147483646 h 24"/>
              <a:gd name="T4" fmla="*/ 2147483646 w 267"/>
              <a:gd name="T5" fmla="*/ 2147483646 h 24"/>
              <a:gd name="T6" fmla="*/ 2147483646 w 267"/>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7" h="24">
                <a:moveTo>
                  <a:pt x="0" y="0"/>
                </a:moveTo>
                <a:lnTo>
                  <a:pt x="259" y="24"/>
                </a:lnTo>
                <a:lnTo>
                  <a:pt x="267" y="24"/>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35" name="Freeform 1998"/>
          <p:cNvSpPr>
            <a:spLocks/>
          </p:cNvSpPr>
          <p:nvPr/>
        </p:nvSpPr>
        <p:spPr bwMode="auto">
          <a:xfrm>
            <a:off x="8139113" y="3867150"/>
            <a:ext cx="15875" cy="106363"/>
          </a:xfrm>
          <a:custGeom>
            <a:avLst/>
            <a:gdLst>
              <a:gd name="T0" fmla="*/ 2147483646 w 31"/>
              <a:gd name="T1" fmla="*/ 2147483646 h 199"/>
              <a:gd name="T2" fmla="*/ 2147483646 w 31"/>
              <a:gd name="T3" fmla="*/ 2147483646 h 199"/>
              <a:gd name="T4" fmla="*/ 2147483646 w 31"/>
              <a:gd name="T5" fmla="*/ 0 h 199"/>
              <a:gd name="T6" fmla="*/ 0 w 31"/>
              <a:gd name="T7" fmla="*/ 2147483646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99">
                <a:moveTo>
                  <a:pt x="10" y="199"/>
                </a:moveTo>
                <a:lnTo>
                  <a:pt x="31" y="1"/>
                </a:lnTo>
                <a:lnTo>
                  <a:pt x="19" y="0"/>
                </a:lnTo>
                <a:lnTo>
                  <a:pt x="0" y="19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36" name="Freeform 1999"/>
          <p:cNvSpPr>
            <a:spLocks/>
          </p:cNvSpPr>
          <p:nvPr/>
        </p:nvSpPr>
        <p:spPr bwMode="auto">
          <a:xfrm>
            <a:off x="8108950" y="3848100"/>
            <a:ext cx="239713" cy="173038"/>
          </a:xfrm>
          <a:custGeom>
            <a:avLst/>
            <a:gdLst>
              <a:gd name="T0" fmla="*/ 0 w 454"/>
              <a:gd name="T1" fmla="*/ 2147483646 h 327"/>
              <a:gd name="T2" fmla="*/ 2147483646 w 454"/>
              <a:gd name="T3" fmla="*/ 2147483646 h 327"/>
              <a:gd name="T4" fmla="*/ 2147483646 w 454"/>
              <a:gd name="T5" fmla="*/ 0 h 327"/>
              <a:gd name="T6" fmla="*/ 2147483646 w 454"/>
              <a:gd name="T7" fmla="*/ 2147483646 h 327"/>
              <a:gd name="T8" fmla="*/ 2147483646 w 454"/>
              <a:gd name="T9" fmla="*/ 2147483646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 h="327">
                <a:moveTo>
                  <a:pt x="0" y="287"/>
                </a:moveTo>
                <a:lnTo>
                  <a:pt x="412" y="327"/>
                </a:lnTo>
                <a:lnTo>
                  <a:pt x="444" y="0"/>
                </a:lnTo>
                <a:lnTo>
                  <a:pt x="454" y="1"/>
                </a:lnTo>
                <a:lnTo>
                  <a:pt x="423" y="3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37" name="Line 2000"/>
          <p:cNvSpPr>
            <a:spLocks noChangeShapeType="1"/>
          </p:cNvSpPr>
          <p:nvPr/>
        </p:nvSpPr>
        <p:spPr bwMode="auto">
          <a:xfrm flipV="1">
            <a:off x="8337550" y="3843338"/>
            <a:ext cx="19050" cy="1841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38" name="Line 2001"/>
          <p:cNvSpPr>
            <a:spLocks noChangeShapeType="1"/>
          </p:cNvSpPr>
          <p:nvPr/>
        </p:nvSpPr>
        <p:spPr bwMode="auto">
          <a:xfrm>
            <a:off x="8450263" y="3840163"/>
            <a:ext cx="1587" cy="176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39" name="Freeform 2002"/>
          <p:cNvSpPr>
            <a:spLocks/>
          </p:cNvSpPr>
          <p:nvPr/>
        </p:nvSpPr>
        <p:spPr bwMode="auto">
          <a:xfrm>
            <a:off x="7812088" y="4054475"/>
            <a:ext cx="471487" cy="53975"/>
          </a:xfrm>
          <a:custGeom>
            <a:avLst/>
            <a:gdLst>
              <a:gd name="T0" fmla="*/ 2147483646 w 892"/>
              <a:gd name="T1" fmla="*/ 2147483646 h 103"/>
              <a:gd name="T2" fmla="*/ 2147483646 w 892"/>
              <a:gd name="T3" fmla="*/ 2147483646 h 103"/>
              <a:gd name="T4" fmla="*/ 2147483646 w 892"/>
              <a:gd name="T5" fmla="*/ 2147483646 h 103"/>
              <a:gd name="T6" fmla="*/ 2147483646 w 892"/>
              <a:gd name="T7" fmla="*/ 2147483646 h 103"/>
              <a:gd name="T8" fmla="*/ 2147483646 w 892"/>
              <a:gd name="T9" fmla="*/ 2147483646 h 103"/>
              <a:gd name="T10" fmla="*/ 0 w 8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2" h="103">
                <a:moveTo>
                  <a:pt x="892" y="65"/>
                </a:moveTo>
                <a:lnTo>
                  <a:pt x="807" y="103"/>
                </a:lnTo>
                <a:lnTo>
                  <a:pt x="806" y="103"/>
                </a:lnTo>
                <a:lnTo>
                  <a:pt x="806" y="102"/>
                </a:lnTo>
                <a:lnTo>
                  <a:pt x="805" y="10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0" name="Freeform 2003"/>
          <p:cNvSpPr>
            <a:spLocks/>
          </p:cNvSpPr>
          <p:nvPr/>
        </p:nvSpPr>
        <p:spPr bwMode="auto">
          <a:xfrm>
            <a:off x="7854950" y="3986213"/>
            <a:ext cx="103188" cy="39687"/>
          </a:xfrm>
          <a:custGeom>
            <a:avLst/>
            <a:gdLst>
              <a:gd name="T0" fmla="*/ 0 w 195"/>
              <a:gd name="T1" fmla="*/ 2147483646 h 76"/>
              <a:gd name="T2" fmla="*/ 2147483646 w 195"/>
              <a:gd name="T3" fmla="*/ 2147483646 h 76"/>
              <a:gd name="T4" fmla="*/ 2147483646 w 195"/>
              <a:gd name="T5" fmla="*/ 2147483646 h 76"/>
              <a:gd name="T6" fmla="*/ 2147483646 w 195"/>
              <a:gd name="T7" fmla="*/ 0 h 76"/>
              <a:gd name="T8" fmla="*/ 0 w 195"/>
              <a:gd name="T9" fmla="*/ 2147483646 h 76"/>
              <a:gd name="T10" fmla="*/ 2147483646 w 195"/>
              <a:gd name="T11" fmla="*/ 2147483646 h 76"/>
              <a:gd name="T12" fmla="*/ 2147483646 w 195"/>
              <a:gd name="T13" fmla="*/ 2147483646 h 76"/>
              <a:gd name="T14" fmla="*/ 2147483646 w 195"/>
              <a:gd name="T15" fmla="*/ 2147483646 h 76"/>
              <a:gd name="T16" fmla="*/ 2147483646 w 195"/>
              <a:gd name="T17" fmla="*/ 214748364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5" h="76">
                <a:moveTo>
                  <a:pt x="0" y="65"/>
                </a:moveTo>
                <a:lnTo>
                  <a:pt x="105" y="76"/>
                </a:lnTo>
                <a:lnTo>
                  <a:pt x="195" y="10"/>
                </a:lnTo>
                <a:lnTo>
                  <a:pt x="92" y="0"/>
                </a:lnTo>
                <a:lnTo>
                  <a:pt x="0" y="65"/>
                </a:lnTo>
                <a:lnTo>
                  <a:pt x="7" y="59"/>
                </a:lnTo>
                <a:lnTo>
                  <a:pt x="60" y="66"/>
                </a:lnTo>
                <a:lnTo>
                  <a:pt x="52" y="72"/>
                </a:lnTo>
                <a:lnTo>
                  <a:pt x="142"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1" name="Freeform 2004"/>
          <p:cNvSpPr>
            <a:spLocks/>
          </p:cNvSpPr>
          <p:nvPr/>
        </p:nvSpPr>
        <p:spPr bwMode="auto">
          <a:xfrm>
            <a:off x="7904163" y="3835400"/>
            <a:ext cx="215900" cy="230188"/>
          </a:xfrm>
          <a:custGeom>
            <a:avLst/>
            <a:gdLst>
              <a:gd name="T0" fmla="*/ 2147483646 w 408"/>
              <a:gd name="T1" fmla="*/ 2147483646 h 435"/>
              <a:gd name="T2" fmla="*/ 2147483646 w 408"/>
              <a:gd name="T3" fmla="*/ 2147483646 h 435"/>
              <a:gd name="T4" fmla="*/ 2147483646 w 408"/>
              <a:gd name="T5" fmla="*/ 2147483646 h 435"/>
              <a:gd name="T6" fmla="*/ 0 w 408"/>
              <a:gd name="T7" fmla="*/ 2147483646 h 435"/>
              <a:gd name="T8" fmla="*/ 2147483646 w 408"/>
              <a:gd name="T9" fmla="*/ 2147483646 h 435"/>
              <a:gd name="T10" fmla="*/ 2147483646 w 408"/>
              <a:gd name="T11" fmla="*/ 0 h 435"/>
              <a:gd name="T12" fmla="*/ 2147483646 w 408"/>
              <a:gd name="T13" fmla="*/ 2147483646 h 435"/>
              <a:gd name="T14" fmla="*/ 2147483646 w 408"/>
              <a:gd name="T15" fmla="*/ 2147483646 h 435"/>
              <a:gd name="T16" fmla="*/ 2147483646 w 408"/>
              <a:gd name="T17" fmla="*/ 2147483646 h 435"/>
              <a:gd name="T18" fmla="*/ 2147483646 w 408"/>
              <a:gd name="T19" fmla="*/ 2147483646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8" h="435">
                <a:moveTo>
                  <a:pt x="11" y="279"/>
                </a:moveTo>
                <a:lnTo>
                  <a:pt x="6" y="279"/>
                </a:lnTo>
                <a:lnTo>
                  <a:pt x="6" y="272"/>
                </a:lnTo>
                <a:lnTo>
                  <a:pt x="0" y="272"/>
                </a:lnTo>
                <a:lnTo>
                  <a:pt x="367" y="308"/>
                </a:lnTo>
                <a:lnTo>
                  <a:pt x="394" y="0"/>
                </a:lnTo>
                <a:lnTo>
                  <a:pt x="408" y="3"/>
                </a:lnTo>
                <a:lnTo>
                  <a:pt x="376" y="326"/>
                </a:lnTo>
                <a:lnTo>
                  <a:pt x="386" y="320"/>
                </a:lnTo>
                <a:lnTo>
                  <a:pt x="225" y="4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2" name="Freeform 2005"/>
          <p:cNvSpPr>
            <a:spLocks/>
          </p:cNvSpPr>
          <p:nvPr/>
        </p:nvSpPr>
        <p:spPr bwMode="auto">
          <a:xfrm>
            <a:off x="8007350" y="4038600"/>
            <a:ext cx="39688" cy="19050"/>
          </a:xfrm>
          <a:custGeom>
            <a:avLst/>
            <a:gdLst>
              <a:gd name="T0" fmla="*/ 2147483646 w 73"/>
              <a:gd name="T1" fmla="*/ 2147483646 h 34"/>
              <a:gd name="T2" fmla="*/ 2147483646 w 73"/>
              <a:gd name="T3" fmla="*/ 2147483646 h 34"/>
              <a:gd name="T4" fmla="*/ 2147483646 w 73"/>
              <a:gd name="T5" fmla="*/ 0 h 34"/>
              <a:gd name="T6" fmla="*/ 0 w 73"/>
              <a:gd name="T7" fmla="*/ 2147483646 h 34"/>
              <a:gd name="T8" fmla="*/ 2147483646 w 7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34">
                <a:moveTo>
                  <a:pt x="32" y="34"/>
                </a:moveTo>
                <a:lnTo>
                  <a:pt x="73" y="4"/>
                </a:lnTo>
                <a:lnTo>
                  <a:pt x="42" y="0"/>
                </a:lnTo>
                <a:lnTo>
                  <a:pt x="0" y="31"/>
                </a:lnTo>
                <a:lnTo>
                  <a:pt x="32" y="3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3" name="Freeform 2006"/>
          <p:cNvSpPr>
            <a:spLocks/>
          </p:cNvSpPr>
          <p:nvPr/>
        </p:nvSpPr>
        <p:spPr bwMode="auto">
          <a:xfrm>
            <a:off x="7916863" y="4008438"/>
            <a:ext cx="122237" cy="28575"/>
          </a:xfrm>
          <a:custGeom>
            <a:avLst/>
            <a:gdLst>
              <a:gd name="T0" fmla="*/ 2147483646 w 230"/>
              <a:gd name="T1" fmla="*/ 2147483646 h 53"/>
              <a:gd name="T2" fmla="*/ 0 w 230"/>
              <a:gd name="T3" fmla="*/ 2147483646 h 53"/>
              <a:gd name="T4" fmla="*/ 2147483646 w 230"/>
              <a:gd name="T5" fmla="*/ 0 h 53"/>
              <a:gd name="T6" fmla="*/ 2147483646 w 230"/>
              <a:gd name="T7" fmla="*/ 2147483646 h 53"/>
              <a:gd name="T8" fmla="*/ 2147483646 w 230"/>
              <a:gd name="T9" fmla="*/ 214748364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53">
                <a:moveTo>
                  <a:pt x="185" y="53"/>
                </a:moveTo>
                <a:lnTo>
                  <a:pt x="0" y="33"/>
                </a:lnTo>
                <a:lnTo>
                  <a:pt x="44" y="0"/>
                </a:lnTo>
                <a:lnTo>
                  <a:pt x="230" y="21"/>
                </a:lnTo>
                <a:lnTo>
                  <a:pt x="185" y="5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4" name="Freeform 2007"/>
          <p:cNvSpPr>
            <a:spLocks/>
          </p:cNvSpPr>
          <p:nvPr/>
        </p:nvSpPr>
        <p:spPr bwMode="auto">
          <a:xfrm>
            <a:off x="8062913" y="4041775"/>
            <a:ext cx="179387" cy="17463"/>
          </a:xfrm>
          <a:custGeom>
            <a:avLst/>
            <a:gdLst>
              <a:gd name="T0" fmla="*/ 0 w 338"/>
              <a:gd name="T1" fmla="*/ 0 h 33"/>
              <a:gd name="T2" fmla="*/ 2147483646 w 338"/>
              <a:gd name="T3" fmla="*/ 2147483646 h 33"/>
              <a:gd name="T4" fmla="*/ 2147483646 w 338"/>
              <a:gd name="T5" fmla="*/ 2147483646 h 33"/>
              <a:gd name="T6" fmla="*/ 2147483646 w 338"/>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8" h="33">
                <a:moveTo>
                  <a:pt x="0" y="0"/>
                </a:moveTo>
                <a:lnTo>
                  <a:pt x="140" y="14"/>
                </a:lnTo>
                <a:lnTo>
                  <a:pt x="153" y="14"/>
                </a:lnTo>
                <a:lnTo>
                  <a:pt x="338"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5" name="Freeform 2008"/>
          <p:cNvSpPr>
            <a:spLocks/>
          </p:cNvSpPr>
          <p:nvPr/>
        </p:nvSpPr>
        <p:spPr bwMode="auto">
          <a:xfrm>
            <a:off x="8208963" y="4054475"/>
            <a:ext cx="42862" cy="53975"/>
          </a:xfrm>
          <a:custGeom>
            <a:avLst/>
            <a:gdLst>
              <a:gd name="T0" fmla="*/ 2147483646 w 79"/>
              <a:gd name="T1" fmla="*/ 0 h 101"/>
              <a:gd name="T2" fmla="*/ 0 w 79"/>
              <a:gd name="T3" fmla="*/ 2147483646 h 101"/>
              <a:gd name="T4" fmla="*/ 2147483646 w 79"/>
              <a:gd name="T5" fmla="*/ 2147483646 h 101"/>
              <a:gd name="T6" fmla="*/ 2147483646 w 79"/>
              <a:gd name="T7" fmla="*/ 2147483646 h 101"/>
              <a:gd name="T8" fmla="*/ 2147483646 w 79"/>
              <a:gd name="T9" fmla="*/ 2147483646 h 101"/>
              <a:gd name="T10" fmla="*/ 2147483646 w 79"/>
              <a:gd name="T11" fmla="*/ 2147483646 h 101"/>
              <a:gd name="T12" fmla="*/ 2147483646 w 79"/>
              <a:gd name="T13" fmla="*/ 2147483646 h 101"/>
              <a:gd name="T14" fmla="*/ 2147483646 w 79"/>
              <a:gd name="T15" fmla="*/ 2147483646 h 101"/>
              <a:gd name="T16" fmla="*/ 2147483646 w 79"/>
              <a:gd name="T17" fmla="*/ 2147483646 h 101"/>
              <a:gd name="T18" fmla="*/ 2147483646 w 79"/>
              <a:gd name="T19" fmla="*/ 2147483646 h 101"/>
              <a:gd name="T20" fmla="*/ 2147483646 w 79"/>
              <a:gd name="T21" fmla="*/ 2147483646 h 101"/>
              <a:gd name="T22" fmla="*/ 2147483646 w 79"/>
              <a:gd name="T23" fmla="*/ 2147483646 h 101"/>
              <a:gd name="T24" fmla="*/ 2147483646 w 79"/>
              <a:gd name="T25" fmla="*/ 2147483646 h 101"/>
              <a:gd name="T26" fmla="*/ 2147483646 w 79"/>
              <a:gd name="T27" fmla="*/ 2147483646 h 101"/>
              <a:gd name="T28" fmla="*/ 2147483646 w 79"/>
              <a:gd name="T29" fmla="*/ 2147483646 h 101"/>
              <a:gd name="T30" fmla="*/ 2147483646 w 79"/>
              <a:gd name="T31" fmla="*/ 2147483646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101">
                <a:moveTo>
                  <a:pt x="79" y="0"/>
                </a:moveTo>
                <a:lnTo>
                  <a:pt x="0" y="58"/>
                </a:lnTo>
                <a:lnTo>
                  <a:pt x="70" y="64"/>
                </a:lnTo>
                <a:lnTo>
                  <a:pt x="76" y="71"/>
                </a:lnTo>
                <a:lnTo>
                  <a:pt x="67" y="75"/>
                </a:lnTo>
                <a:lnTo>
                  <a:pt x="76" y="71"/>
                </a:lnTo>
                <a:lnTo>
                  <a:pt x="77" y="90"/>
                </a:lnTo>
                <a:lnTo>
                  <a:pt x="56" y="89"/>
                </a:lnTo>
                <a:lnTo>
                  <a:pt x="55" y="97"/>
                </a:lnTo>
                <a:lnTo>
                  <a:pt x="55" y="98"/>
                </a:lnTo>
                <a:lnTo>
                  <a:pt x="56" y="98"/>
                </a:lnTo>
                <a:lnTo>
                  <a:pt x="55" y="98"/>
                </a:lnTo>
                <a:lnTo>
                  <a:pt x="56" y="98"/>
                </a:lnTo>
                <a:lnTo>
                  <a:pt x="56" y="100"/>
                </a:lnTo>
                <a:lnTo>
                  <a:pt x="56" y="101"/>
                </a:lnTo>
                <a:lnTo>
                  <a:pt x="55" y="10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6" name="Freeform 2009"/>
          <p:cNvSpPr>
            <a:spLocks/>
          </p:cNvSpPr>
          <p:nvPr/>
        </p:nvSpPr>
        <p:spPr bwMode="auto">
          <a:xfrm>
            <a:off x="8259763" y="4098925"/>
            <a:ext cx="84137" cy="193675"/>
          </a:xfrm>
          <a:custGeom>
            <a:avLst/>
            <a:gdLst>
              <a:gd name="T0" fmla="*/ 0 w 158"/>
              <a:gd name="T1" fmla="*/ 0 h 365"/>
              <a:gd name="T2" fmla="*/ 2147483646 w 158"/>
              <a:gd name="T3" fmla="*/ 2147483646 h 365"/>
              <a:gd name="T4" fmla="*/ 2147483646 w 158"/>
              <a:gd name="T5" fmla="*/ 2147483646 h 365"/>
              <a:gd name="T6" fmla="*/ 2147483646 w 158"/>
              <a:gd name="T7" fmla="*/ 2147483646 h 365"/>
              <a:gd name="T8" fmla="*/ 2147483646 w 158"/>
              <a:gd name="T9" fmla="*/ 2147483646 h 365"/>
              <a:gd name="T10" fmla="*/ 2147483646 w 158"/>
              <a:gd name="T11" fmla="*/ 2147483646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365">
                <a:moveTo>
                  <a:pt x="0" y="0"/>
                </a:moveTo>
                <a:lnTo>
                  <a:pt x="122" y="15"/>
                </a:lnTo>
                <a:lnTo>
                  <a:pt x="146" y="365"/>
                </a:lnTo>
                <a:lnTo>
                  <a:pt x="158" y="360"/>
                </a:lnTo>
                <a:lnTo>
                  <a:pt x="135" y="9"/>
                </a:lnTo>
                <a:lnTo>
                  <a:pt x="122"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7" name="Line 2010"/>
          <p:cNvSpPr>
            <a:spLocks noChangeShapeType="1"/>
          </p:cNvSpPr>
          <p:nvPr/>
        </p:nvSpPr>
        <p:spPr bwMode="auto">
          <a:xfrm flipH="1" flipV="1">
            <a:off x="8266113" y="4095750"/>
            <a:ext cx="650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48" name="Freeform 2011"/>
          <p:cNvSpPr>
            <a:spLocks/>
          </p:cNvSpPr>
          <p:nvPr/>
        </p:nvSpPr>
        <p:spPr bwMode="auto">
          <a:xfrm>
            <a:off x="8283575" y="4033838"/>
            <a:ext cx="166688" cy="261937"/>
          </a:xfrm>
          <a:custGeom>
            <a:avLst/>
            <a:gdLst>
              <a:gd name="T0" fmla="*/ 0 w 313"/>
              <a:gd name="T1" fmla="*/ 2147483646 h 494"/>
              <a:gd name="T2" fmla="*/ 2147483646 w 313"/>
              <a:gd name="T3" fmla="*/ 2147483646 h 494"/>
              <a:gd name="T4" fmla="*/ 2147483646 w 313"/>
              <a:gd name="T5" fmla="*/ 2147483646 h 494"/>
              <a:gd name="T6" fmla="*/ 2147483646 w 313"/>
              <a:gd name="T7" fmla="*/ 2147483646 h 494"/>
              <a:gd name="T8" fmla="*/ 2147483646 w 313"/>
              <a:gd name="T9" fmla="*/ 0 h 494"/>
              <a:gd name="T10" fmla="*/ 2147483646 w 313"/>
              <a:gd name="T11" fmla="*/ 2147483646 h 4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 h="494">
                <a:moveTo>
                  <a:pt x="0" y="103"/>
                </a:moveTo>
                <a:lnTo>
                  <a:pt x="99" y="107"/>
                </a:lnTo>
                <a:lnTo>
                  <a:pt x="126" y="494"/>
                </a:lnTo>
                <a:lnTo>
                  <a:pt x="313" y="392"/>
                </a:lnTo>
                <a:lnTo>
                  <a:pt x="313" y="0"/>
                </a:lnTo>
                <a:lnTo>
                  <a:pt x="99" y="10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49" name="Line 2012"/>
          <p:cNvSpPr>
            <a:spLocks noChangeShapeType="1"/>
          </p:cNvSpPr>
          <p:nvPr/>
        </p:nvSpPr>
        <p:spPr bwMode="auto">
          <a:xfrm flipV="1">
            <a:off x="8367713" y="4025900"/>
            <a:ext cx="1587" cy="49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0" name="Freeform 2013"/>
          <p:cNvSpPr>
            <a:spLocks/>
          </p:cNvSpPr>
          <p:nvPr/>
        </p:nvSpPr>
        <p:spPr bwMode="auto">
          <a:xfrm>
            <a:off x="8337550" y="4016375"/>
            <a:ext cx="112713" cy="11113"/>
          </a:xfrm>
          <a:custGeom>
            <a:avLst/>
            <a:gdLst>
              <a:gd name="T0" fmla="*/ 0 w 212"/>
              <a:gd name="T1" fmla="*/ 2147483646 h 19"/>
              <a:gd name="T2" fmla="*/ 2147483646 w 212"/>
              <a:gd name="T3" fmla="*/ 2147483646 h 19"/>
              <a:gd name="T4" fmla="*/ 2147483646 w 212"/>
              <a:gd name="T5" fmla="*/ 0 h 19"/>
              <a:gd name="T6" fmla="*/ 0 60000 65536"/>
              <a:gd name="T7" fmla="*/ 0 60000 65536"/>
              <a:gd name="T8" fmla="*/ 0 60000 65536"/>
            </a:gdLst>
            <a:ahLst/>
            <a:cxnLst>
              <a:cxn ang="T6">
                <a:pos x="T0" y="T1"/>
              </a:cxn>
              <a:cxn ang="T7">
                <a:pos x="T2" y="T3"/>
              </a:cxn>
              <a:cxn ang="T8">
                <a:pos x="T4" y="T5"/>
              </a:cxn>
            </a:cxnLst>
            <a:rect l="0" t="0" r="r" b="b"/>
            <a:pathLst>
              <a:path w="212" h="19">
                <a:moveTo>
                  <a:pt x="0" y="19"/>
                </a:moveTo>
                <a:lnTo>
                  <a:pt x="190" y="11"/>
                </a:lnTo>
                <a:lnTo>
                  <a:pt x="2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51" name="Freeform 2014"/>
          <p:cNvSpPr>
            <a:spLocks/>
          </p:cNvSpPr>
          <p:nvPr/>
        </p:nvSpPr>
        <p:spPr bwMode="auto">
          <a:xfrm>
            <a:off x="8435975" y="4022725"/>
            <a:ext cx="1588" cy="17463"/>
          </a:xfrm>
          <a:custGeom>
            <a:avLst/>
            <a:gdLst>
              <a:gd name="T0" fmla="*/ 2147483646 w 5"/>
              <a:gd name="T1" fmla="*/ 0 h 34"/>
              <a:gd name="T2" fmla="*/ 0 w 5"/>
              <a:gd name="T3" fmla="*/ 0 h 34"/>
              <a:gd name="T4" fmla="*/ 2147483646 w 5"/>
              <a:gd name="T5" fmla="*/ 0 h 34"/>
              <a:gd name="T6" fmla="*/ 2147483646 w 5"/>
              <a:gd name="T7" fmla="*/ 2147483646 h 34"/>
              <a:gd name="T8" fmla="*/ 2147483646 w 5"/>
              <a:gd name="T9" fmla="*/ 2147483646 h 34"/>
              <a:gd name="T10" fmla="*/ 2147483646 w 5"/>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4">
                <a:moveTo>
                  <a:pt x="5" y="0"/>
                </a:moveTo>
                <a:lnTo>
                  <a:pt x="0" y="0"/>
                </a:lnTo>
                <a:lnTo>
                  <a:pt x="5" y="0"/>
                </a:lnTo>
                <a:lnTo>
                  <a:pt x="5" y="33"/>
                </a:lnTo>
                <a:lnTo>
                  <a:pt x="5" y="34"/>
                </a:lnTo>
                <a:lnTo>
                  <a:pt x="3"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52" name="Line 2015"/>
          <p:cNvSpPr>
            <a:spLocks noChangeShapeType="1"/>
          </p:cNvSpPr>
          <p:nvPr/>
        </p:nvSpPr>
        <p:spPr bwMode="auto">
          <a:xfrm>
            <a:off x="8437563" y="4033838"/>
            <a:ext cx="127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3" name="Line 2016"/>
          <p:cNvSpPr>
            <a:spLocks noChangeShapeType="1"/>
          </p:cNvSpPr>
          <p:nvPr/>
        </p:nvSpPr>
        <p:spPr bwMode="auto">
          <a:xfrm flipH="1">
            <a:off x="8326438" y="4021138"/>
            <a:ext cx="63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4" name="Line 2017"/>
          <p:cNvSpPr>
            <a:spLocks noChangeShapeType="1"/>
          </p:cNvSpPr>
          <p:nvPr/>
        </p:nvSpPr>
        <p:spPr bwMode="auto">
          <a:xfrm flipV="1">
            <a:off x="8299450" y="3878263"/>
            <a:ext cx="11113" cy="1095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5" name="Line 2018"/>
          <p:cNvSpPr>
            <a:spLocks noChangeShapeType="1"/>
          </p:cNvSpPr>
          <p:nvPr/>
        </p:nvSpPr>
        <p:spPr bwMode="auto">
          <a:xfrm flipH="1" flipV="1">
            <a:off x="8166100" y="3857625"/>
            <a:ext cx="13493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6" name="Freeform 2019"/>
          <p:cNvSpPr>
            <a:spLocks/>
          </p:cNvSpPr>
          <p:nvPr/>
        </p:nvSpPr>
        <p:spPr bwMode="auto">
          <a:xfrm>
            <a:off x="8159750" y="3857625"/>
            <a:ext cx="141288" cy="7938"/>
          </a:xfrm>
          <a:custGeom>
            <a:avLst/>
            <a:gdLst>
              <a:gd name="T0" fmla="*/ 2147483646 w 265"/>
              <a:gd name="T1" fmla="*/ 0 h 16"/>
              <a:gd name="T2" fmla="*/ 0 w 265"/>
              <a:gd name="T3" fmla="*/ 0 h 16"/>
              <a:gd name="T4" fmla="*/ 2147483646 w 265"/>
              <a:gd name="T5" fmla="*/ 2147483646 h 16"/>
              <a:gd name="T6" fmla="*/ 2147483646 w 265"/>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5" h="16">
                <a:moveTo>
                  <a:pt x="12" y="0"/>
                </a:moveTo>
                <a:lnTo>
                  <a:pt x="0" y="0"/>
                </a:lnTo>
                <a:lnTo>
                  <a:pt x="264" y="16"/>
                </a:lnTo>
                <a:lnTo>
                  <a:pt x="265"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57" name="Freeform 2020"/>
          <p:cNvSpPr>
            <a:spLocks/>
          </p:cNvSpPr>
          <p:nvPr/>
        </p:nvSpPr>
        <p:spPr bwMode="auto">
          <a:xfrm>
            <a:off x="8108950" y="3836988"/>
            <a:ext cx="234950" cy="168275"/>
          </a:xfrm>
          <a:custGeom>
            <a:avLst/>
            <a:gdLst>
              <a:gd name="T0" fmla="*/ 2147483646 w 444"/>
              <a:gd name="T1" fmla="*/ 2147483646 h 317"/>
              <a:gd name="T2" fmla="*/ 2147483646 w 444"/>
              <a:gd name="T3" fmla="*/ 0 h 317"/>
              <a:gd name="T4" fmla="*/ 0 w 444"/>
              <a:gd name="T5" fmla="*/ 2147483646 h 317"/>
              <a:gd name="T6" fmla="*/ 0 60000 65536"/>
              <a:gd name="T7" fmla="*/ 0 60000 65536"/>
              <a:gd name="T8" fmla="*/ 0 60000 65536"/>
            </a:gdLst>
            <a:ahLst/>
            <a:cxnLst>
              <a:cxn ang="T6">
                <a:pos x="T0" y="T1"/>
              </a:cxn>
              <a:cxn ang="T7">
                <a:pos x="T2" y="T3"/>
              </a:cxn>
              <a:cxn ang="T8">
                <a:pos x="T4" y="T5"/>
              </a:cxn>
            </a:cxnLst>
            <a:rect l="0" t="0" r="r" b="b"/>
            <a:pathLst>
              <a:path w="444" h="317">
                <a:moveTo>
                  <a:pt x="444" y="21"/>
                </a:moveTo>
                <a:lnTo>
                  <a:pt x="29" y="0"/>
                </a:lnTo>
                <a:lnTo>
                  <a:pt x="0" y="3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58" name="Line 2021"/>
          <p:cNvSpPr>
            <a:spLocks noChangeShapeType="1"/>
          </p:cNvSpPr>
          <p:nvPr/>
        </p:nvSpPr>
        <p:spPr bwMode="auto">
          <a:xfrm flipH="1">
            <a:off x="8099425" y="3998913"/>
            <a:ext cx="47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59" name="Freeform 2022"/>
          <p:cNvSpPr>
            <a:spLocks/>
          </p:cNvSpPr>
          <p:nvPr/>
        </p:nvSpPr>
        <p:spPr bwMode="auto">
          <a:xfrm>
            <a:off x="7940675" y="3965575"/>
            <a:ext cx="125413" cy="11113"/>
          </a:xfrm>
          <a:custGeom>
            <a:avLst/>
            <a:gdLst>
              <a:gd name="T0" fmla="*/ 2147483646 w 237"/>
              <a:gd name="T1" fmla="*/ 2147483646 h 21"/>
              <a:gd name="T2" fmla="*/ 2147483646 w 237"/>
              <a:gd name="T3" fmla="*/ 0 h 21"/>
              <a:gd name="T4" fmla="*/ 0 w 237"/>
              <a:gd name="T5" fmla="*/ 0 h 21"/>
              <a:gd name="T6" fmla="*/ 2147483646 w 237"/>
              <a:gd name="T7" fmla="*/ 2147483646 h 21"/>
              <a:gd name="T8" fmla="*/ 2147483646 w 237"/>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21">
                <a:moveTo>
                  <a:pt x="237" y="21"/>
                </a:moveTo>
                <a:lnTo>
                  <a:pt x="12" y="0"/>
                </a:lnTo>
                <a:lnTo>
                  <a:pt x="0" y="0"/>
                </a:lnTo>
                <a:lnTo>
                  <a:pt x="232" y="21"/>
                </a:lnTo>
                <a:lnTo>
                  <a:pt x="235"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0" name="Line 2023"/>
          <p:cNvSpPr>
            <a:spLocks noChangeShapeType="1"/>
          </p:cNvSpPr>
          <p:nvPr/>
        </p:nvSpPr>
        <p:spPr bwMode="auto">
          <a:xfrm flipV="1">
            <a:off x="8074025" y="3862388"/>
            <a:ext cx="11113" cy="104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61" name="Line 2024"/>
          <p:cNvSpPr>
            <a:spLocks noChangeShapeType="1"/>
          </p:cNvSpPr>
          <p:nvPr/>
        </p:nvSpPr>
        <p:spPr bwMode="auto">
          <a:xfrm flipH="1" flipV="1">
            <a:off x="7958138" y="3844925"/>
            <a:ext cx="117475"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62" name="Freeform 2025"/>
          <p:cNvSpPr>
            <a:spLocks/>
          </p:cNvSpPr>
          <p:nvPr/>
        </p:nvSpPr>
        <p:spPr bwMode="auto">
          <a:xfrm>
            <a:off x="7951788" y="3844925"/>
            <a:ext cx="122237" cy="7938"/>
          </a:xfrm>
          <a:custGeom>
            <a:avLst/>
            <a:gdLst>
              <a:gd name="T0" fmla="*/ 2147483646 w 232"/>
              <a:gd name="T1" fmla="*/ 0 h 15"/>
              <a:gd name="T2" fmla="*/ 0 w 232"/>
              <a:gd name="T3" fmla="*/ 0 h 15"/>
              <a:gd name="T4" fmla="*/ 2147483646 w 232"/>
              <a:gd name="T5" fmla="*/ 2147483646 h 15"/>
              <a:gd name="T6" fmla="*/ 2147483646 w 232"/>
              <a:gd name="T7" fmla="*/ 214748364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 h="15">
                <a:moveTo>
                  <a:pt x="11" y="0"/>
                </a:moveTo>
                <a:lnTo>
                  <a:pt x="0" y="0"/>
                </a:lnTo>
                <a:lnTo>
                  <a:pt x="231" y="15"/>
                </a:lnTo>
                <a:lnTo>
                  <a:pt x="232"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3" name="Freeform 2026"/>
          <p:cNvSpPr>
            <a:spLocks/>
          </p:cNvSpPr>
          <p:nvPr/>
        </p:nvSpPr>
        <p:spPr bwMode="auto">
          <a:xfrm>
            <a:off x="7904163" y="3824288"/>
            <a:ext cx="209550" cy="155575"/>
          </a:xfrm>
          <a:custGeom>
            <a:avLst/>
            <a:gdLst>
              <a:gd name="T0" fmla="*/ 2147483646 w 394"/>
              <a:gd name="T1" fmla="*/ 2147483646 h 292"/>
              <a:gd name="T2" fmla="*/ 2147483646 w 394"/>
              <a:gd name="T3" fmla="*/ 0 h 292"/>
              <a:gd name="T4" fmla="*/ 0 w 394"/>
              <a:gd name="T5" fmla="*/ 2147483646 h 292"/>
              <a:gd name="T6" fmla="*/ 0 60000 65536"/>
              <a:gd name="T7" fmla="*/ 0 60000 65536"/>
              <a:gd name="T8" fmla="*/ 0 60000 65536"/>
            </a:gdLst>
            <a:ahLst/>
            <a:cxnLst>
              <a:cxn ang="T6">
                <a:pos x="T0" y="T1"/>
              </a:cxn>
              <a:cxn ang="T7">
                <a:pos x="T2" y="T3"/>
              </a:cxn>
              <a:cxn ang="T8">
                <a:pos x="T4" y="T5"/>
              </a:cxn>
            </a:cxnLst>
            <a:rect l="0" t="0" r="r" b="b"/>
            <a:pathLst>
              <a:path w="394" h="292">
                <a:moveTo>
                  <a:pt x="394" y="20"/>
                </a:moveTo>
                <a:lnTo>
                  <a:pt x="25" y="0"/>
                </a:lnTo>
                <a:lnTo>
                  <a:pt x="0" y="29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4" name="Freeform 2027"/>
          <p:cNvSpPr>
            <a:spLocks/>
          </p:cNvSpPr>
          <p:nvPr/>
        </p:nvSpPr>
        <p:spPr bwMode="auto">
          <a:xfrm>
            <a:off x="7932738" y="3854450"/>
            <a:ext cx="14287" cy="98425"/>
          </a:xfrm>
          <a:custGeom>
            <a:avLst/>
            <a:gdLst>
              <a:gd name="T0" fmla="*/ 0 w 27"/>
              <a:gd name="T1" fmla="*/ 2147483646 h 187"/>
              <a:gd name="T2" fmla="*/ 2147483646 w 27"/>
              <a:gd name="T3" fmla="*/ 2147483646 h 187"/>
              <a:gd name="T4" fmla="*/ 2147483646 w 27"/>
              <a:gd name="T5" fmla="*/ 2147483646 h 187"/>
              <a:gd name="T6" fmla="*/ 2147483646 w 27"/>
              <a:gd name="T7" fmla="*/ 0 h 187"/>
              <a:gd name="T8" fmla="*/ 0 w 27"/>
              <a:gd name="T9" fmla="*/ 2147483646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7">
                <a:moveTo>
                  <a:pt x="0" y="187"/>
                </a:moveTo>
                <a:lnTo>
                  <a:pt x="11" y="187"/>
                </a:lnTo>
                <a:lnTo>
                  <a:pt x="27" y="1"/>
                </a:lnTo>
                <a:lnTo>
                  <a:pt x="15" y="0"/>
                </a:lnTo>
                <a:lnTo>
                  <a:pt x="0" y="18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5" name="Freeform 2028"/>
          <p:cNvSpPr>
            <a:spLocks/>
          </p:cNvSpPr>
          <p:nvPr/>
        </p:nvSpPr>
        <p:spPr bwMode="auto">
          <a:xfrm>
            <a:off x="7929563" y="4071938"/>
            <a:ext cx="149225" cy="168275"/>
          </a:xfrm>
          <a:custGeom>
            <a:avLst/>
            <a:gdLst>
              <a:gd name="T0" fmla="*/ 0 w 281"/>
              <a:gd name="T1" fmla="*/ 0 h 318"/>
              <a:gd name="T2" fmla="*/ 2147483646 w 281"/>
              <a:gd name="T3" fmla="*/ 2147483646 h 318"/>
              <a:gd name="T4" fmla="*/ 2147483646 w 281"/>
              <a:gd name="T5" fmla="*/ 2147483646 h 318"/>
              <a:gd name="T6" fmla="*/ 2147483646 w 281"/>
              <a:gd name="T7" fmla="*/ 2147483646 h 318"/>
              <a:gd name="T8" fmla="*/ 0 w 281"/>
              <a:gd name="T9" fmla="*/ 0 h 318"/>
              <a:gd name="T10" fmla="*/ 2147483646 w 281"/>
              <a:gd name="T11" fmla="*/ 2147483646 h 318"/>
              <a:gd name="T12" fmla="*/ 2147483646 w 281"/>
              <a:gd name="T13" fmla="*/ 2147483646 h 318"/>
              <a:gd name="T14" fmla="*/ 2147483646 w 281"/>
              <a:gd name="T15" fmla="*/ 2147483646 h 318"/>
              <a:gd name="T16" fmla="*/ 2147483646 w 281"/>
              <a:gd name="T17" fmla="*/ 2147483646 h 318"/>
              <a:gd name="T18" fmla="*/ 2147483646 w 281"/>
              <a:gd name="T19" fmla="*/ 2147483646 h 318"/>
              <a:gd name="T20" fmla="*/ 2147483646 w 281"/>
              <a:gd name="T21" fmla="*/ 2147483646 h 318"/>
              <a:gd name="T22" fmla="*/ 2147483646 w 281"/>
              <a:gd name="T23" fmla="*/ 2147483646 h 318"/>
              <a:gd name="T24" fmla="*/ 2147483646 w 281"/>
              <a:gd name="T25" fmla="*/ 2147483646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 h="318">
                <a:moveTo>
                  <a:pt x="0" y="0"/>
                </a:moveTo>
                <a:lnTo>
                  <a:pt x="268" y="36"/>
                </a:lnTo>
                <a:lnTo>
                  <a:pt x="249" y="106"/>
                </a:lnTo>
                <a:lnTo>
                  <a:pt x="12" y="74"/>
                </a:lnTo>
                <a:lnTo>
                  <a:pt x="0" y="0"/>
                </a:lnTo>
                <a:lnTo>
                  <a:pt x="19" y="276"/>
                </a:lnTo>
                <a:lnTo>
                  <a:pt x="263" y="318"/>
                </a:lnTo>
                <a:lnTo>
                  <a:pt x="260" y="285"/>
                </a:lnTo>
                <a:lnTo>
                  <a:pt x="22" y="247"/>
                </a:lnTo>
                <a:lnTo>
                  <a:pt x="13" y="185"/>
                </a:lnTo>
                <a:lnTo>
                  <a:pt x="257" y="223"/>
                </a:lnTo>
                <a:lnTo>
                  <a:pt x="281" y="221"/>
                </a:lnTo>
                <a:lnTo>
                  <a:pt x="260" y="28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6" name="Freeform 2029"/>
          <p:cNvSpPr>
            <a:spLocks/>
          </p:cNvSpPr>
          <p:nvPr/>
        </p:nvSpPr>
        <p:spPr bwMode="auto">
          <a:xfrm>
            <a:off x="8069263" y="4090988"/>
            <a:ext cx="12700" cy="149225"/>
          </a:xfrm>
          <a:custGeom>
            <a:avLst/>
            <a:gdLst>
              <a:gd name="T0" fmla="*/ 0 w 24"/>
              <a:gd name="T1" fmla="*/ 2147483646 h 282"/>
              <a:gd name="T2" fmla="*/ 2147483646 w 24"/>
              <a:gd name="T3" fmla="*/ 2147483646 h 282"/>
              <a:gd name="T4" fmla="*/ 2147483646 w 24"/>
              <a:gd name="T5" fmla="*/ 0 h 282"/>
              <a:gd name="T6" fmla="*/ 0 60000 65536"/>
              <a:gd name="T7" fmla="*/ 0 60000 65536"/>
              <a:gd name="T8" fmla="*/ 0 60000 65536"/>
            </a:gdLst>
            <a:ahLst/>
            <a:cxnLst>
              <a:cxn ang="T6">
                <a:pos x="T0" y="T1"/>
              </a:cxn>
              <a:cxn ang="T7">
                <a:pos x="T2" y="T3"/>
              </a:cxn>
              <a:cxn ang="T8">
                <a:pos x="T4" y="T5"/>
              </a:cxn>
            </a:cxnLst>
            <a:rect l="0" t="0" r="r" b="b"/>
            <a:pathLst>
              <a:path w="24" h="282">
                <a:moveTo>
                  <a:pt x="0" y="282"/>
                </a:moveTo>
                <a:lnTo>
                  <a:pt x="24" y="279"/>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7" name="Freeform 2030"/>
          <p:cNvSpPr>
            <a:spLocks/>
          </p:cNvSpPr>
          <p:nvPr/>
        </p:nvSpPr>
        <p:spPr bwMode="auto">
          <a:xfrm>
            <a:off x="8091488" y="4087813"/>
            <a:ext cx="22225" cy="168275"/>
          </a:xfrm>
          <a:custGeom>
            <a:avLst/>
            <a:gdLst>
              <a:gd name="T0" fmla="*/ 0 w 42"/>
              <a:gd name="T1" fmla="*/ 0 h 316"/>
              <a:gd name="T2" fmla="*/ 2147483646 w 42"/>
              <a:gd name="T3" fmla="*/ 2147483646 h 316"/>
              <a:gd name="T4" fmla="*/ 2147483646 w 42"/>
              <a:gd name="T5" fmla="*/ 2147483646 h 316"/>
              <a:gd name="T6" fmla="*/ 2147483646 w 42"/>
              <a:gd name="T7" fmla="*/ 2147483646 h 316"/>
              <a:gd name="T8" fmla="*/ 2147483646 w 42"/>
              <a:gd name="T9" fmla="*/ 2147483646 h 316"/>
              <a:gd name="T10" fmla="*/ 2147483646 w 42"/>
              <a:gd name="T11" fmla="*/ 2147483646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16">
                <a:moveTo>
                  <a:pt x="0" y="0"/>
                </a:moveTo>
                <a:lnTo>
                  <a:pt x="22" y="313"/>
                </a:lnTo>
                <a:lnTo>
                  <a:pt x="34" y="315"/>
                </a:lnTo>
                <a:lnTo>
                  <a:pt x="12" y="1"/>
                </a:lnTo>
                <a:lnTo>
                  <a:pt x="21" y="2"/>
                </a:lnTo>
                <a:lnTo>
                  <a:pt x="42" y="3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68" name="Line 2031"/>
          <p:cNvSpPr>
            <a:spLocks noChangeShapeType="1"/>
          </p:cNvSpPr>
          <p:nvPr/>
        </p:nvSpPr>
        <p:spPr bwMode="auto">
          <a:xfrm>
            <a:off x="8129588" y="4257675"/>
            <a:ext cx="207962" cy="34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69" name="Freeform 2032"/>
          <p:cNvSpPr>
            <a:spLocks/>
          </p:cNvSpPr>
          <p:nvPr/>
        </p:nvSpPr>
        <p:spPr bwMode="auto">
          <a:xfrm>
            <a:off x="7900988" y="4064000"/>
            <a:ext cx="449262" cy="231775"/>
          </a:xfrm>
          <a:custGeom>
            <a:avLst/>
            <a:gdLst>
              <a:gd name="T0" fmla="*/ 2147483646 w 851"/>
              <a:gd name="T1" fmla="*/ 2147483646 h 436"/>
              <a:gd name="T2" fmla="*/ 2147483646 w 851"/>
              <a:gd name="T3" fmla="*/ 2147483646 h 436"/>
              <a:gd name="T4" fmla="*/ 0 w 851"/>
              <a:gd name="T5" fmla="*/ 0 h 436"/>
              <a:gd name="T6" fmla="*/ 0 60000 65536"/>
              <a:gd name="T7" fmla="*/ 0 60000 65536"/>
              <a:gd name="T8" fmla="*/ 0 60000 65536"/>
            </a:gdLst>
            <a:ahLst/>
            <a:cxnLst>
              <a:cxn ang="T6">
                <a:pos x="T0" y="T1"/>
              </a:cxn>
              <a:cxn ang="T7">
                <a:pos x="T2" y="T3"/>
              </a:cxn>
              <a:cxn ang="T8">
                <a:pos x="T4" y="T5"/>
              </a:cxn>
            </a:cxnLst>
            <a:rect l="0" t="0" r="r" b="b"/>
            <a:pathLst>
              <a:path w="851" h="436">
                <a:moveTo>
                  <a:pt x="851" y="436"/>
                </a:moveTo>
                <a:lnTo>
                  <a:pt x="18" y="29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0" name="Freeform 2033"/>
          <p:cNvSpPr>
            <a:spLocks/>
          </p:cNvSpPr>
          <p:nvPr/>
        </p:nvSpPr>
        <p:spPr bwMode="auto">
          <a:xfrm>
            <a:off x="7932738" y="4111625"/>
            <a:ext cx="128587" cy="31750"/>
          </a:xfrm>
          <a:custGeom>
            <a:avLst/>
            <a:gdLst>
              <a:gd name="T0" fmla="*/ 2147483646 w 244"/>
              <a:gd name="T1" fmla="*/ 0 h 59"/>
              <a:gd name="T2" fmla="*/ 2147483646 w 244"/>
              <a:gd name="T3" fmla="*/ 2147483646 h 59"/>
              <a:gd name="T4" fmla="*/ 0 w 244"/>
              <a:gd name="T5" fmla="*/ 2147483646 h 59"/>
              <a:gd name="T6" fmla="*/ 2147483646 w 244"/>
              <a:gd name="T7" fmla="*/ 2147483646 h 59"/>
              <a:gd name="T8" fmla="*/ 2147483646 w 244"/>
              <a:gd name="T9" fmla="*/ 2147483646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59">
                <a:moveTo>
                  <a:pt x="6" y="0"/>
                </a:moveTo>
                <a:lnTo>
                  <a:pt x="7" y="27"/>
                </a:lnTo>
                <a:lnTo>
                  <a:pt x="0" y="26"/>
                </a:lnTo>
                <a:lnTo>
                  <a:pt x="244" y="59"/>
                </a:lnTo>
                <a:lnTo>
                  <a:pt x="243"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1" name="Freeform 2034"/>
          <p:cNvSpPr>
            <a:spLocks/>
          </p:cNvSpPr>
          <p:nvPr/>
        </p:nvSpPr>
        <p:spPr bwMode="auto">
          <a:xfrm>
            <a:off x="7937500" y="4141788"/>
            <a:ext cx="136525" cy="33337"/>
          </a:xfrm>
          <a:custGeom>
            <a:avLst/>
            <a:gdLst>
              <a:gd name="T0" fmla="*/ 2147483646 w 258"/>
              <a:gd name="T1" fmla="*/ 2147483646 h 63"/>
              <a:gd name="T2" fmla="*/ 2147483646 w 258"/>
              <a:gd name="T3" fmla="*/ 0 h 63"/>
              <a:gd name="T4" fmla="*/ 2147483646 w 258"/>
              <a:gd name="T5" fmla="*/ 2147483646 h 63"/>
              <a:gd name="T6" fmla="*/ 0 w 258"/>
              <a:gd name="T7" fmla="*/ 2147483646 h 63"/>
              <a:gd name="T8" fmla="*/ 2147483646 w 258"/>
              <a:gd name="T9" fmla="*/ 2147483646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63">
                <a:moveTo>
                  <a:pt x="234" y="1"/>
                </a:moveTo>
                <a:lnTo>
                  <a:pt x="258" y="0"/>
                </a:lnTo>
                <a:lnTo>
                  <a:pt x="240" y="63"/>
                </a:lnTo>
                <a:lnTo>
                  <a:pt x="0" y="27"/>
                </a:lnTo>
                <a:lnTo>
                  <a:pt x="2" y="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2" name="Line 2035"/>
          <p:cNvSpPr>
            <a:spLocks noChangeShapeType="1"/>
          </p:cNvSpPr>
          <p:nvPr/>
        </p:nvSpPr>
        <p:spPr bwMode="auto">
          <a:xfrm flipH="1" flipV="1">
            <a:off x="7932738" y="4125913"/>
            <a:ext cx="4762"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73" name="Line 2036"/>
          <p:cNvSpPr>
            <a:spLocks noChangeShapeType="1"/>
          </p:cNvSpPr>
          <p:nvPr/>
        </p:nvSpPr>
        <p:spPr bwMode="auto">
          <a:xfrm>
            <a:off x="7940675" y="4203700"/>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74" name="Line 2037"/>
          <p:cNvSpPr>
            <a:spLocks noChangeShapeType="1"/>
          </p:cNvSpPr>
          <p:nvPr/>
        </p:nvSpPr>
        <p:spPr bwMode="auto">
          <a:xfrm flipH="1" flipV="1">
            <a:off x="8064500" y="4175125"/>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75" name="Freeform 2038"/>
          <p:cNvSpPr>
            <a:spLocks/>
          </p:cNvSpPr>
          <p:nvPr/>
        </p:nvSpPr>
        <p:spPr bwMode="auto">
          <a:xfrm>
            <a:off x="8135938" y="4098925"/>
            <a:ext cx="163512" cy="109538"/>
          </a:xfrm>
          <a:custGeom>
            <a:avLst/>
            <a:gdLst>
              <a:gd name="T0" fmla="*/ 2147483646 w 309"/>
              <a:gd name="T1" fmla="*/ 2147483646 h 206"/>
              <a:gd name="T2" fmla="*/ 2147483646 w 309"/>
              <a:gd name="T3" fmla="*/ 2147483646 h 206"/>
              <a:gd name="T4" fmla="*/ 2147483646 w 309"/>
              <a:gd name="T5" fmla="*/ 2147483646 h 206"/>
              <a:gd name="T6" fmla="*/ 2147483646 w 309"/>
              <a:gd name="T7" fmla="*/ 2147483646 h 206"/>
              <a:gd name="T8" fmla="*/ 2147483646 w 309"/>
              <a:gd name="T9" fmla="*/ 2147483646 h 206"/>
              <a:gd name="T10" fmla="*/ 2147483646 w 309"/>
              <a:gd name="T11" fmla="*/ 2147483646 h 206"/>
              <a:gd name="T12" fmla="*/ 0 w 309"/>
              <a:gd name="T13" fmla="*/ 0 h 206"/>
              <a:gd name="T14" fmla="*/ 2147483646 w 309"/>
              <a:gd name="T15" fmla="*/ 2147483646 h 206"/>
              <a:gd name="T16" fmla="*/ 2147483646 w 309"/>
              <a:gd name="T17" fmla="*/ 21474836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9" h="206">
                <a:moveTo>
                  <a:pt x="19" y="167"/>
                </a:moveTo>
                <a:lnTo>
                  <a:pt x="282" y="206"/>
                </a:lnTo>
                <a:lnTo>
                  <a:pt x="309" y="136"/>
                </a:lnTo>
                <a:lnTo>
                  <a:pt x="279" y="140"/>
                </a:lnTo>
                <a:lnTo>
                  <a:pt x="274" y="108"/>
                </a:lnTo>
                <a:lnTo>
                  <a:pt x="13" y="74"/>
                </a:lnTo>
                <a:lnTo>
                  <a:pt x="0" y="0"/>
                </a:lnTo>
                <a:lnTo>
                  <a:pt x="301" y="39"/>
                </a:lnTo>
                <a:lnTo>
                  <a:pt x="274" y="10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6" name="Freeform 2039"/>
          <p:cNvSpPr>
            <a:spLocks/>
          </p:cNvSpPr>
          <p:nvPr/>
        </p:nvSpPr>
        <p:spPr bwMode="auto">
          <a:xfrm>
            <a:off x="8139113" y="4152900"/>
            <a:ext cx="163512" cy="106363"/>
          </a:xfrm>
          <a:custGeom>
            <a:avLst/>
            <a:gdLst>
              <a:gd name="T0" fmla="*/ 2147483646 w 309"/>
              <a:gd name="T1" fmla="*/ 2147483646 h 199"/>
              <a:gd name="T2" fmla="*/ 0 w 309"/>
              <a:gd name="T3" fmla="*/ 0 h 199"/>
              <a:gd name="T4" fmla="*/ 2147483646 w 309"/>
              <a:gd name="T5" fmla="*/ 2147483646 h 199"/>
              <a:gd name="T6" fmla="*/ 2147483646 w 309"/>
              <a:gd name="T7" fmla="*/ 2147483646 h 199"/>
              <a:gd name="T8" fmla="*/ 2147483646 w 309"/>
              <a:gd name="T9" fmla="*/ 2147483646 h 199"/>
              <a:gd name="T10" fmla="*/ 2147483646 w 309"/>
              <a:gd name="T11" fmla="*/ 2147483646 h 199"/>
              <a:gd name="T12" fmla="*/ 2147483646 w 309"/>
              <a:gd name="T13" fmla="*/ 2147483646 h 199"/>
              <a:gd name="T14" fmla="*/ 2147483646 w 309"/>
              <a:gd name="T15" fmla="*/ 2147483646 h 199"/>
              <a:gd name="T16" fmla="*/ 2147483646 w 309"/>
              <a:gd name="T17" fmla="*/ 2147483646 h 199"/>
              <a:gd name="T18" fmla="*/ 2147483646 w 309"/>
              <a:gd name="T19" fmla="*/ 214748364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 h="199">
                <a:moveTo>
                  <a:pt x="273" y="38"/>
                </a:moveTo>
                <a:lnTo>
                  <a:pt x="0" y="0"/>
                </a:lnTo>
                <a:lnTo>
                  <a:pt x="13" y="65"/>
                </a:lnTo>
                <a:lnTo>
                  <a:pt x="14" y="94"/>
                </a:lnTo>
                <a:lnTo>
                  <a:pt x="8" y="91"/>
                </a:lnTo>
                <a:lnTo>
                  <a:pt x="19" y="155"/>
                </a:lnTo>
                <a:lnTo>
                  <a:pt x="282" y="199"/>
                </a:lnTo>
                <a:lnTo>
                  <a:pt x="309" y="130"/>
                </a:lnTo>
                <a:lnTo>
                  <a:pt x="277" y="133"/>
                </a:lnTo>
                <a:lnTo>
                  <a:pt x="276" y="1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7" name="Line 2040"/>
          <p:cNvSpPr>
            <a:spLocks noChangeShapeType="1"/>
          </p:cNvSpPr>
          <p:nvPr/>
        </p:nvSpPr>
        <p:spPr bwMode="auto">
          <a:xfrm flipH="1" flipV="1">
            <a:off x="8143875" y="4202113"/>
            <a:ext cx="142875"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78" name="Freeform 2041"/>
          <p:cNvSpPr>
            <a:spLocks/>
          </p:cNvSpPr>
          <p:nvPr/>
        </p:nvSpPr>
        <p:spPr bwMode="auto">
          <a:xfrm>
            <a:off x="8147050" y="4119563"/>
            <a:ext cx="158750" cy="158750"/>
          </a:xfrm>
          <a:custGeom>
            <a:avLst/>
            <a:gdLst>
              <a:gd name="T0" fmla="*/ 2147483646 w 301"/>
              <a:gd name="T1" fmla="*/ 2147483646 h 298"/>
              <a:gd name="T2" fmla="*/ 2147483646 w 301"/>
              <a:gd name="T3" fmla="*/ 2147483646 h 298"/>
              <a:gd name="T4" fmla="*/ 0 w 301"/>
              <a:gd name="T5" fmla="*/ 2147483646 h 298"/>
              <a:gd name="T6" fmla="*/ 2147483646 w 301"/>
              <a:gd name="T7" fmla="*/ 2147483646 h 298"/>
              <a:gd name="T8" fmla="*/ 2147483646 w 301"/>
              <a:gd name="T9" fmla="*/ 2147483646 h 298"/>
              <a:gd name="T10" fmla="*/ 2147483646 w 301"/>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 h="298">
                <a:moveTo>
                  <a:pt x="5" y="218"/>
                </a:moveTo>
                <a:lnTo>
                  <a:pt x="7" y="254"/>
                </a:lnTo>
                <a:lnTo>
                  <a:pt x="0" y="253"/>
                </a:lnTo>
                <a:lnTo>
                  <a:pt x="272" y="298"/>
                </a:lnTo>
                <a:lnTo>
                  <a:pt x="301" y="295"/>
                </a:lnTo>
                <a:lnTo>
                  <a:pt x="28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79" name="Line 2042"/>
          <p:cNvSpPr>
            <a:spLocks noChangeShapeType="1"/>
          </p:cNvSpPr>
          <p:nvPr/>
        </p:nvSpPr>
        <p:spPr bwMode="auto">
          <a:xfrm flipH="1" flipV="1">
            <a:off x="8256588" y="4062413"/>
            <a:ext cx="174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0" name="Line 2043"/>
          <p:cNvSpPr>
            <a:spLocks noChangeShapeType="1"/>
          </p:cNvSpPr>
          <p:nvPr/>
        </p:nvSpPr>
        <p:spPr bwMode="auto">
          <a:xfrm flipH="1" flipV="1">
            <a:off x="8234363" y="4078288"/>
            <a:ext cx="190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1" name="Line 2044"/>
          <p:cNvSpPr>
            <a:spLocks noChangeShapeType="1"/>
          </p:cNvSpPr>
          <p:nvPr/>
        </p:nvSpPr>
        <p:spPr bwMode="auto">
          <a:xfrm>
            <a:off x="8135938" y="4098925"/>
            <a:ext cx="11112" cy="155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2" name="Line 2045"/>
          <p:cNvSpPr>
            <a:spLocks noChangeShapeType="1"/>
          </p:cNvSpPr>
          <p:nvPr/>
        </p:nvSpPr>
        <p:spPr bwMode="auto">
          <a:xfrm flipH="1" flipV="1">
            <a:off x="8143875" y="4138613"/>
            <a:ext cx="15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3" name="Line 2046"/>
          <p:cNvSpPr>
            <a:spLocks noChangeShapeType="1"/>
          </p:cNvSpPr>
          <p:nvPr/>
        </p:nvSpPr>
        <p:spPr bwMode="auto">
          <a:xfrm>
            <a:off x="8148638" y="3984625"/>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4" name="Line 2047"/>
          <p:cNvSpPr>
            <a:spLocks noChangeShapeType="1"/>
          </p:cNvSpPr>
          <p:nvPr/>
        </p:nvSpPr>
        <p:spPr bwMode="auto">
          <a:xfrm flipH="1">
            <a:off x="8139113" y="3973513"/>
            <a:ext cx="4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5" name="Line 2048"/>
          <p:cNvSpPr>
            <a:spLocks noChangeShapeType="1"/>
          </p:cNvSpPr>
          <p:nvPr/>
        </p:nvSpPr>
        <p:spPr bwMode="auto">
          <a:xfrm>
            <a:off x="8148638" y="386715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6" name="Line 2049"/>
          <p:cNvSpPr>
            <a:spLocks noChangeShapeType="1"/>
          </p:cNvSpPr>
          <p:nvPr/>
        </p:nvSpPr>
        <p:spPr bwMode="auto">
          <a:xfrm flipV="1">
            <a:off x="8128000" y="3830638"/>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7" name="Line 2050"/>
          <p:cNvSpPr>
            <a:spLocks noChangeShapeType="1"/>
          </p:cNvSpPr>
          <p:nvPr/>
        </p:nvSpPr>
        <p:spPr bwMode="auto">
          <a:xfrm flipH="1" flipV="1">
            <a:off x="8113713" y="3835400"/>
            <a:ext cx="63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88" name="Freeform 2051"/>
          <p:cNvSpPr>
            <a:spLocks/>
          </p:cNvSpPr>
          <p:nvPr/>
        </p:nvSpPr>
        <p:spPr bwMode="auto">
          <a:xfrm>
            <a:off x="7921625" y="3816350"/>
            <a:ext cx="528638" cy="26988"/>
          </a:xfrm>
          <a:custGeom>
            <a:avLst/>
            <a:gdLst>
              <a:gd name="T0" fmla="*/ 2147483646 w 999"/>
              <a:gd name="T1" fmla="*/ 0 h 50"/>
              <a:gd name="T2" fmla="*/ 2147483646 w 999"/>
              <a:gd name="T3" fmla="*/ 2147483646 h 50"/>
              <a:gd name="T4" fmla="*/ 2147483646 w 999"/>
              <a:gd name="T5" fmla="*/ 2147483646 h 50"/>
              <a:gd name="T6" fmla="*/ 0 w 999"/>
              <a:gd name="T7" fmla="*/ 2147483646 h 50"/>
              <a:gd name="T8" fmla="*/ 0 w 999"/>
              <a:gd name="T9" fmla="*/ 2147483646 h 50"/>
              <a:gd name="T10" fmla="*/ 0 w 999"/>
              <a:gd name="T11" fmla="*/ 2147483646 h 50"/>
              <a:gd name="T12" fmla="*/ 2147483646 w 999"/>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50">
                <a:moveTo>
                  <a:pt x="169" y="0"/>
                </a:moveTo>
                <a:lnTo>
                  <a:pt x="999" y="45"/>
                </a:lnTo>
                <a:lnTo>
                  <a:pt x="823" y="50"/>
                </a:lnTo>
                <a:lnTo>
                  <a:pt x="0" y="6"/>
                </a:lnTo>
                <a:lnTo>
                  <a:pt x="0" y="15"/>
                </a:lnTo>
                <a:lnTo>
                  <a:pt x="0" y="6"/>
                </a:lnTo>
                <a:lnTo>
                  <a:pt x="169"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189" name="Line 2052"/>
          <p:cNvSpPr>
            <a:spLocks noChangeShapeType="1"/>
          </p:cNvSpPr>
          <p:nvPr/>
        </p:nvSpPr>
        <p:spPr bwMode="auto">
          <a:xfrm>
            <a:off x="8343900" y="3848100"/>
            <a:ext cx="47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0" name="Line 2053"/>
          <p:cNvSpPr>
            <a:spLocks noChangeShapeType="1"/>
          </p:cNvSpPr>
          <p:nvPr/>
        </p:nvSpPr>
        <p:spPr bwMode="auto">
          <a:xfrm flipH="1">
            <a:off x="8286750" y="39973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1" name="Line 2054"/>
          <p:cNvSpPr>
            <a:spLocks noChangeShapeType="1"/>
          </p:cNvSpPr>
          <p:nvPr/>
        </p:nvSpPr>
        <p:spPr bwMode="auto">
          <a:xfrm>
            <a:off x="8288338" y="4259263"/>
            <a:ext cx="3175"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2" name="Line 2055"/>
          <p:cNvSpPr>
            <a:spLocks noChangeShapeType="1"/>
          </p:cNvSpPr>
          <p:nvPr/>
        </p:nvSpPr>
        <p:spPr bwMode="auto">
          <a:xfrm flipH="1" flipV="1">
            <a:off x="7445375" y="3867150"/>
            <a:ext cx="47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3" name="Line 2056"/>
          <p:cNvSpPr>
            <a:spLocks noChangeShapeType="1"/>
          </p:cNvSpPr>
          <p:nvPr/>
        </p:nvSpPr>
        <p:spPr bwMode="auto">
          <a:xfrm flipV="1">
            <a:off x="7423150" y="3830638"/>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4" name="Line 2057"/>
          <p:cNvSpPr>
            <a:spLocks noChangeShapeType="1"/>
          </p:cNvSpPr>
          <p:nvPr/>
        </p:nvSpPr>
        <p:spPr bwMode="auto">
          <a:xfrm>
            <a:off x="7370763" y="38528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5" name="Line 2058"/>
          <p:cNvSpPr>
            <a:spLocks noChangeShapeType="1"/>
          </p:cNvSpPr>
          <p:nvPr/>
        </p:nvSpPr>
        <p:spPr bwMode="auto">
          <a:xfrm flipH="1" flipV="1">
            <a:off x="6710363" y="3867150"/>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6" name="Line 2059"/>
          <p:cNvSpPr>
            <a:spLocks noChangeShapeType="1"/>
          </p:cNvSpPr>
          <p:nvPr/>
        </p:nvSpPr>
        <p:spPr bwMode="auto">
          <a:xfrm flipV="1">
            <a:off x="6688138" y="3830638"/>
            <a:ext cx="15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7" name="Line 2060"/>
          <p:cNvSpPr>
            <a:spLocks noChangeShapeType="1"/>
          </p:cNvSpPr>
          <p:nvPr/>
        </p:nvSpPr>
        <p:spPr bwMode="auto">
          <a:xfrm>
            <a:off x="6699250" y="3973513"/>
            <a:ext cx="635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8" name="Line 2061"/>
          <p:cNvSpPr>
            <a:spLocks noChangeShapeType="1"/>
          </p:cNvSpPr>
          <p:nvPr/>
        </p:nvSpPr>
        <p:spPr bwMode="auto">
          <a:xfrm>
            <a:off x="6697663" y="4098925"/>
            <a:ext cx="6350" cy="396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199" name="Freeform 2062"/>
          <p:cNvSpPr>
            <a:spLocks/>
          </p:cNvSpPr>
          <p:nvPr/>
        </p:nvSpPr>
        <p:spPr bwMode="auto">
          <a:xfrm>
            <a:off x="6700838" y="4152900"/>
            <a:ext cx="7937" cy="50800"/>
          </a:xfrm>
          <a:custGeom>
            <a:avLst/>
            <a:gdLst>
              <a:gd name="T0" fmla="*/ 0 w 14"/>
              <a:gd name="T1" fmla="*/ 0 h 94"/>
              <a:gd name="T2" fmla="*/ 2147483646 w 14"/>
              <a:gd name="T3" fmla="*/ 2147483646 h 94"/>
              <a:gd name="T4" fmla="*/ 2147483646 w 14"/>
              <a:gd name="T5" fmla="*/ 2147483646 h 94"/>
              <a:gd name="T6" fmla="*/ 0 60000 65536"/>
              <a:gd name="T7" fmla="*/ 0 60000 65536"/>
              <a:gd name="T8" fmla="*/ 0 60000 65536"/>
            </a:gdLst>
            <a:ahLst/>
            <a:cxnLst>
              <a:cxn ang="T6">
                <a:pos x="T0" y="T1"/>
              </a:cxn>
              <a:cxn ang="T7">
                <a:pos x="T2" y="T3"/>
              </a:cxn>
              <a:cxn ang="T8">
                <a:pos x="T4" y="T5"/>
              </a:cxn>
            </a:cxnLst>
            <a:rect l="0" t="0" r="r" b="b"/>
            <a:pathLst>
              <a:path w="14" h="94">
                <a:moveTo>
                  <a:pt x="0" y="0"/>
                </a:moveTo>
                <a:lnTo>
                  <a:pt x="13" y="65"/>
                </a:lnTo>
                <a:lnTo>
                  <a:pt x="14" y="9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0" name="Line 2063"/>
          <p:cNvSpPr>
            <a:spLocks noChangeShapeType="1"/>
          </p:cNvSpPr>
          <p:nvPr/>
        </p:nvSpPr>
        <p:spPr bwMode="auto">
          <a:xfrm>
            <a:off x="6710363" y="4235450"/>
            <a:ext cx="1587"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01" name="Rectangle 2064"/>
          <p:cNvSpPr>
            <a:spLocks noChangeArrowheads="1"/>
          </p:cNvSpPr>
          <p:nvPr/>
        </p:nvSpPr>
        <p:spPr bwMode="auto">
          <a:xfrm>
            <a:off x="2271713" y="3225800"/>
            <a:ext cx="252412" cy="16351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202" name="Rectangle 2065"/>
          <p:cNvSpPr>
            <a:spLocks noChangeArrowheads="1"/>
          </p:cNvSpPr>
          <p:nvPr/>
        </p:nvSpPr>
        <p:spPr bwMode="auto">
          <a:xfrm>
            <a:off x="2224088" y="2838450"/>
            <a:ext cx="349250" cy="1905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203" name="Line 2066"/>
          <p:cNvSpPr>
            <a:spLocks noChangeShapeType="1"/>
          </p:cNvSpPr>
          <p:nvPr/>
        </p:nvSpPr>
        <p:spPr bwMode="auto">
          <a:xfrm flipV="1">
            <a:off x="1162050" y="2562225"/>
            <a:ext cx="25400" cy="180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04" name="Freeform 2067"/>
          <p:cNvSpPr>
            <a:spLocks/>
          </p:cNvSpPr>
          <p:nvPr/>
        </p:nvSpPr>
        <p:spPr bwMode="auto">
          <a:xfrm>
            <a:off x="627063" y="2490788"/>
            <a:ext cx="585787" cy="263525"/>
          </a:xfrm>
          <a:custGeom>
            <a:avLst/>
            <a:gdLst>
              <a:gd name="T0" fmla="*/ 2147483646 w 1105"/>
              <a:gd name="T1" fmla="*/ 0 h 496"/>
              <a:gd name="T2" fmla="*/ 2147483646 w 1105"/>
              <a:gd name="T3" fmla="*/ 2147483646 h 496"/>
              <a:gd name="T4" fmla="*/ 2147483646 w 1105"/>
              <a:gd name="T5" fmla="*/ 2147483646 h 496"/>
              <a:gd name="T6" fmla="*/ 0 w 1105"/>
              <a:gd name="T7" fmla="*/ 2147483646 h 496"/>
              <a:gd name="T8" fmla="*/ 2147483646 w 1105"/>
              <a:gd name="T9" fmla="*/ 2147483646 h 496"/>
              <a:gd name="T10" fmla="*/ 2147483646 w 1105"/>
              <a:gd name="T11" fmla="*/ 2147483646 h 496"/>
              <a:gd name="T12" fmla="*/ 2147483646 w 1105"/>
              <a:gd name="T13" fmla="*/ 2147483646 h 496"/>
              <a:gd name="T14" fmla="*/ 2147483646 w 1105"/>
              <a:gd name="T15" fmla="*/ 2147483646 h 496"/>
              <a:gd name="T16" fmla="*/ 2147483646 w 1105"/>
              <a:gd name="T17" fmla="*/ 2147483646 h 496"/>
              <a:gd name="T18" fmla="*/ 2147483646 w 1105"/>
              <a:gd name="T19" fmla="*/ 2147483646 h 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5" h="496">
                <a:moveTo>
                  <a:pt x="1105" y="0"/>
                </a:moveTo>
                <a:lnTo>
                  <a:pt x="850" y="487"/>
                </a:lnTo>
                <a:lnTo>
                  <a:pt x="77" y="423"/>
                </a:lnTo>
                <a:lnTo>
                  <a:pt x="0" y="384"/>
                </a:lnTo>
                <a:lnTo>
                  <a:pt x="760" y="440"/>
                </a:lnTo>
                <a:lnTo>
                  <a:pt x="850" y="487"/>
                </a:lnTo>
                <a:lnTo>
                  <a:pt x="846" y="487"/>
                </a:lnTo>
                <a:lnTo>
                  <a:pt x="684" y="496"/>
                </a:lnTo>
                <a:lnTo>
                  <a:pt x="179" y="451"/>
                </a:lnTo>
                <a:lnTo>
                  <a:pt x="190" y="4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5" name="Freeform 2068"/>
          <p:cNvSpPr>
            <a:spLocks/>
          </p:cNvSpPr>
          <p:nvPr/>
        </p:nvSpPr>
        <p:spPr bwMode="auto">
          <a:xfrm>
            <a:off x="784225" y="2736850"/>
            <a:ext cx="19050" cy="52388"/>
          </a:xfrm>
          <a:custGeom>
            <a:avLst/>
            <a:gdLst>
              <a:gd name="T0" fmla="*/ 2147483646 w 36"/>
              <a:gd name="T1" fmla="*/ 0 h 100"/>
              <a:gd name="T2" fmla="*/ 2147483646 w 36"/>
              <a:gd name="T3" fmla="*/ 2147483646 h 100"/>
              <a:gd name="T4" fmla="*/ 2147483646 w 36"/>
              <a:gd name="T5" fmla="*/ 2147483646 h 100"/>
              <a:gd name="T6" fmla="*/ 2147483646 w 36"/>
              <a:gd name="T7" fmla="*/ 2147483646 h 100"/>
              <a:gd name="T8" fmla="*/ 2147483646 w 36"/>
              <a:gd name="T9" fmla="*/ 2147483646 h 100"/>
              <a:gd name="T10" fmla="*/ 2147483646 w 36"/>
              <a:gd name="T11" fmla="*/ 2147483646 h 100"/>
              <a:gd name="T12" fmla="*/ 0 w 36"/>
              <a:gd name="T13" fmla="*/ 2147483646 h 100"/>
              <a:gd name="T14" fmla="*/ 0 w 36"/>
              <a:gd name="T15" fmla="*/ 2147483646 h 100"/>
              <a:gd name="T16" fmla="*/ 0 w 36"/>
              <a:gd name="T17" fmla="*/ 2147483646 h 100"/>
              <a:gd name="T18" fmla="*/ 2147483646 w 36"/>
              <a:gd name="T19" fmla="*/ 2147483646 h 100"/>
              <a:gd name="T20" fmla="*/ 2147483646 w 36"/>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00">
                <a:moveTo>
                  <a:pt x="31" y="0"/>
                </a:moveTo>
                <a:lnTo>
                  <a:pt x="29" y="2"/>
                </a:lnTo>
                <a:lnTo>
                  <a:pt x="29" y="31"/>
                </a:lnTo>
                <a:lnTo>
                  <a:pt x="29" y="32"/>
                </a:lnTo>
                <a:lnTo>
                  <a:pt x="36" y="34"/>
                </a:lnTo>
                <a:lnTo>
                  <a:pt x="31" y="32"/>
                </a:lnTo>
                <a:lnTo>
                  <a:pt x="0" y="95"/>
                </a:lnTo>
                <a:lnTo>
                  <a:pt x="0" y="99"/>
                </a:lnTo>
                <a:lnTo>
                  <a:pt x="0" y="100"/>
                </a:lnTo>
                <a:lnTo>
                  <a:pt x="3" y="99"/>
                </a:lnTo>
                <a:lnTo>
                  <a:pt x="9" y="10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6" name="Freeform 2069"/>
          <p:cNvSpPr>
            <a:spLocks/>
          </p:cNvSpPr>
          <p:nvPr/>
        </p:nvSpPr>
        <p:spPr bwMode="auto">
          <a:xfrm>
            <a:off x="800100" y="2792413"/>
            <a:ext cx="17463" cy="3175"/>
          </a:xfrm>
          <a:custGeom>
            <a:avLst/>
            <a:gdLst>
              <a:gd name="T0" fmla="*/ 0 w 31"/>
              <a:gd name="T1" fmla="*/ 0 h 7"/>
              <a:gd name="T2" fmla="*/ 2147483646 w 31"/>
              <a:gd name="T3" fmla="*/ 2147483646 h 7"/>
              <a:gd name="T4" fmla="*/ 2147483646 w 31"/>
              <a:gd name="T5" fmla="*/ 2147483646 h 7"/>
              <a:gd name="T6" fmla="*/ 2147483646 w 31"/>
              <a:gd name="T7" fmla="*/ 2147483646 h 7"/>
              <a:gd name="T8" fmla="*/ 2147483646 w 31"/>
              <a:gd name="T9" fmla="*/ 2147483646 h 7"/>
              <a:gd name="T10" fmla="*/ 2147483646 w 31"/>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7">
                <a:moveTo>
                  <a:pt x="0" y="0"/>
                </a:moveTo>
                <a:lnTo>
                  <a:pt x="13" y="1"/>
                </a:lnTo>
                <a:lnTo>
                  <a:pt x="31" y="4"/>
                </a:lnTo>
                <a:lnTo>
                  <a:pt x="12" y="1"/>
                </a:lnTo>
                <a:lnTo>
                  <a:pt x="12" y="5"/>
                </a:lnTo>
                <a:lnTo>
                  <a:pt x="3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7" name="Freeform 2070"/>
          <p:cNvSpPr>
            <a:spLocks/>
          </p:cNvSpPr>
          <p:nvPr/>
        </p:nvSpPr>
        <p:spPr bwMode="auto">
          <a:xfrm>
            <a:off x="911225" y="2801938"/>
            <a:ext cx="4763" cy="50800"/>
          </a:xfrm>
          <a:custGeom>
            <a:avLst/>
            <a:gdLst>
              <a:gd name="T0" fmla="*/ 0 w 9"/>
              <a:gd name="T1" fmla="*/ 0 h 97"/>
              <a:gd name="T2" fmla="*/ 0 w 9"/>
              <a:gd name="T3" fmla="*/ 2147483646 h 97"/>
              <a:gd name="T4" fmla="*/ 2147483646 w 9"/>
              <a:gd name="T5" fmla="*/ 2147483646 h 97"/>
              <a:gd name="T6" fmla="*/ 2147483646 w 9"/>
              <a:gd name="T7" fmla="*/ 2147483646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7">
                <a:moveTo>
                  <a:pt x="0" y="0"/>
                </a:moveTo>
                <a:lnTo>
                  <a:pt x="0" y="6"/>
                </a:lnTo>
                <a:lnTo>
                  <a:pt x="9" y="10"/>
                </a:lnTo>
                <a:lnTo>
                  <a:pt x="8" y="9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8" name="Freeform 2071"/>
          <p:cNvSpPr>
            <a:spLocks/>
          </p:cNvSpPr>
          <p:nvPr/>
        </p:nvSpPr>
        <p:spPr bwMode="auto">
          <a:xfrm>
            <a:off x="963613" y="2828925"/>
            <a:ext cx="44450" cy="19050"/>
          </a:xfrm>
          <a:custGeom>
            <a:avLst/>
            <a:gdLst>
              <a:gd name="T0" fmla="*/ 0 w 82"/>
              <a:gd name="T1" fmla="*/ 2147483646 h 35"/>
              <a:gd name="T2" fmla="*/ 2147483646 w 82"/>
              <a:gd name="T3" fmla="*/ 2147483646 h 35"/>
              <a:gd name="T4" fmla="*/ 2147483646 w 82"/>
              <a:gd name="T5" fmla="*/ 2147483646 h 35"/>
              <a:gd name="T6" fmla="*/ 2147483646 w 82"/>
              <a:gd name="T7" fmla="*/ 2147483646 h 35"/>
              <a:gd name="T8" fmla="*/ 2147483646 w 82"/>
              <a:gd name="T9" fmla="*/ 2147483646 h 35"/>
              <a:gd name="T10" fmla="*/ 2147483646 w 82"/>
              <a:gd name="T11" fmla="*/ 2147483646 h 35"/>
              <a:gd name="T12" fmla="*/ 2147483646 w 82"/>
              <a:gd name="T13" fmla="*/ 2147483646 h 35"/>
              <a:gd name="T14" fmla="*/ 2147483646 w 82"/>
              <a:gd name="T15" fmla="*/ 2147483646 h 35"/>
              <a:gd name="T16" fmla="*/ 2147483646 w 82"/>
              <a:gd name="T17" fmla="*/ 2147483646 h 35"/>
              <a:gd name="T18" fmla="*/ 2147483646 w 82"/>
              <a:gd name="T19" fmla="*/ 2147483646 h 35"/>
              <a:gd name="T20" fmla="*/ 2147483646 w 82"/>
              <a:gd name="T21" fmla="*/ 2147483646 h 35"/>
              <a:gd name="T22" fmla="*/ 2147483646 w 82"/>
              <a:gd name="T23" fmla="*/ 2147483646 h 35"/>
              <a:gd name="T24" fmla="*/ 2147483646 w 82"/>
              <a:gd name="T25" fmla="*/ 2147483646 h 35"/>
              <a:gd name="T26" fmla="*/ 2147483646 w 82"/>
              <a:gd name="T27" fmla="*/ 0 h 35"/>
              <a:gd name="T28" fmla="*/ 2147483646 w 82"/>
              <a:gd name="T29" fmla="*/ 2147483646 h 35"/>
              <a:gd name="T30" fmla="*/ 2147483646 w 82"/>
              <a:gd name="T31" fmla="*/ 2147483646 h 35"/>
              <a:gd name="T32" fmla="*/ 2147483646 w 82"/>
              <a:gd name="T33" fmla="*/ 2147483646 h 35"/>
              <a:gd name="T34" fmla="*/ 2147483646 w 82"/>
              <a:gd name="T35" fmla="*/ 2147483646 h 35"/>
              <a:gd name="T36" fmla="*/ 2147483646 w 82"/>
              <a:gd name="T37" fmla="*/ 2147483646 h 35"/>
              <a:gd name="T38" fmla="*/ 2147483646 w 82"/>
              <a:gd name="T39" fmla="*/ 2147483646 h 35"/>
              <a:gd name="T40" fmla="*/ 2147483646 w 82"/>
              <a:gd name="T41" fmla="*/ 2147483646 h 35"/>
              <a:gd name="T42" fmla="*/ 2147483646 w 82"/>
              <a:gd name="T43" fmla="*/ 2147483646 h 35"/>
              <a:gd name="T44" fmla="*/ 2147483646 w 82"/>
              <a:gd name="T45" fmla="*/ 2147483646 h 35"/>
              <a:gd name="T46" fmla="*/ 2147483646 w 82"/>
              <a:gd name="T47" fmla="*/ 2147483646 h 35"/>
              <a:gd name="T48" fmla="*/ 2147483646 w 82"/>
              <a:gd name="T49" fmla="*/ 2147483646 h 35"/>
              <a:gd name="T50" fmla="*/ 2147483646 w 82"/>
              <a:gd name="T51" fmla="*/ 2147483646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2" h="35">
                <a:moveTo>
                  <a:pt x="0" y="30"/>
                </a:moveTo>
                <a:lnTo>
                  <a:pt x="6" y="30"/>
                </a:lnTo>
                <a:lnTo>
                  <a:pt x="5" y="30"/>
                </a:lnTo>
                <a:lnTo>
                  <a:pt x="5" y="32"/>
                </a:lnTo>
                <a:lnTo>
                  <a:pt x="25" y="34"/>
                </a:lnTo>
                <a:lnTo>
                  <a:pt x="32" y="34"/>
                </a:lnTo>
                <a:lnTo>
                  <a:pt x="31" y="34"/>
                </a:lnTo>
                <a:lnTo>
                  <a:pt x="35" y="35"/>
                </a:lnTo>
                <a:lnTo>
                  <a:pt x="77" y="34"/>
                </a:lnTo>
                <a:lnTo>
                  <a:pt x="77" y="22"/>
                </a:lnTo>
                <a:lnTo>
                  <a:pt x="78" y="22"/>
                </a:lnTo>
                <a:lnTo>
                  <a:pt x="81" y="20"/>
                </a:lnTo>
                <a:lnTo>
                  <a:pt x="78" y="22"/>
                </a:lnTo>
                <a:lnTo>
                  <a:pt x="78" y="0"/>
                </a:lnTo>
                <a:lnTo>
                  <a:pt x="42" y="1"/>
                </a:lnTo>
                <a:lnTo>
                  <a:pt x="42" y="23"/>
                </a:lnTo>
                <a:lnTo>
                  <a:pt x="78" y="22"/>
                </a:lnTo>
                <a:lnTo>
                  <a:pt x="77" y="27"/>
                </a:lnTo>
                <a:lnTo>
                  <a:pt x="82" y="24"/>
                </a:lnTo>
                <a:lnTo>
                  <a:pt x="79" y="27"/>
                </a:lnTo>
                <a:lnTo>
                  <a:pt x="79" y="28"/>
                </a:lnTo>
                <a:lnTo>
                  <a:pt x="79" y="29"/>
                </a:lnTo>
                <a:lnTo>
                  <a:pt x="81" y="29"/>
                </a:lnTo>
                <a:lnTo>
                  <a:pt x="77" y="29"/>
                </a:lnTo>
                <a:lnTo>
                  <a:pt x="77" y="33"/>
                </a:lnTo>
                <a:lnTo>
                  <a:pt x="81"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09" name="Freeform 2072"/>
          <p:cNvSpPr>
            <a:spLocks/>
          </p:cNvSpPr>
          <p:nvPr/>
        </p:nvSpPr>
        <p:spPr bwMode="auto">
          <a:xfrm>
            <a:off x="963613" y="2828925"/>
            <a:ext cx="41275" cy="23813"/>
          </a:xfrm>
          <a:custGeom>
            <a:avLst/>
            <a:gdLst>
              <a:gd name="T0" fmla="*/ 2147483646 w 78"/>
              <a:gd name="T1" fmla="*/ 0 h 45"/>
              <a:gd name="T2" fmla="*/ 2147483646 w 78"/>
              <a:gd name="T3" fmla="*/ 0 h 45"/>
              <a:gd name="T4" fmla="*/ 2147483646 w 78"/>
              <a:gd name="T5" fmla="*/ 2147483646 h 45"/>
              <a:gd name="T6" fmla="*/ 2147483646 w 78"/>
              <a:gd name="T7" fmla="*/ 2147483646 h 45"/>
              <a:gd name="T8" fmla="*/ 2147483646 w 78"/>
              <a:gd name="T9" fmla="*/ 2147483646 h 45"/>
              <a:gd name="T10" fmla="*/ 2147483646 w 78"/>
              <a:gd name="T11" fmla="*/ 2147483646 h 45"/>
              <a:gd name="T12" fmla="*/ 2147483646 w 78"/>
              <a:gd name="T13" fmla="*/ 2147483646 h 45"/>
              <a:gd name="T14" fmla="*/ 2147483646 w 78"/>
              <a:gd name="T15" fmla="*/ 2147483646 h 45"/>
              <a:gd name="T16" fmla="*/ 2147483646 w 78"/>
              <a:gd name="T17" fmla="*/ 2147483646 h 45"/>
              <a:gd name="T18" fmla="*/ 2147483646 w 78"/>
              <a:gd name="T19" fmla="*/ 2147483646 h 45"/>
              <a:gd name="T20" fmla="*/ 2147483646 w 78"/>
              <a:gd name="T21" fmla="*/ 2147483646 h 45"/>
              <a:gd name="T22" fmla="*/ 2147483646 w 78"/>
              <a:gd name="T23" fmla="*/ 2147483646 h 45"/>
              <a:gd name="T24" fmla="*/ 2147483646 w 78"/>
              <a:gd name="T25" fmla="*/ 2147483646 h 45"/>
              <a:gd name="T26" fmla="*/ 2147483646 w 78"/>
              <a:gd name="T27" fmla="*/ 2147483646 h 45"/>
              <a:gd name="T28" fmla="*/ 2147483646 w 78"/>
              <a:gd name="T29" fmla="*/ 2147483646 h 45"/>
              <a:gd name="T30" fmla="*/ 2147483646 w 78"/>
              <a:gd name="T31" fmla="*/ 2147483646 h 45"/>
              <a:gd name="T32" fmla="*/ 2147483646 w 78"/>
              <a:gd name="T33" fmla="*/ 2147483646 h 45"/>
              <a:gd name="T34" fmla="*/ 2147483646 w 78"/>
              <a:gd name="T35" fmla="*/ 2147483646 h 45"/>
              <a:gd name="T36" fmla="*/ 2147483646 w 78"/>
              <a:gd name="T37" fmla="*/ 2147483646 h 45"/>
              <a:gd name="T38" fmla="*/ 2147483646 w 78"/>
              <a:gd name="T39" fmla="*/ 2147483646 h 45"/>
              <a:gd name="T40" fmla="*/ 2147483646 w 78"/>
              <a:gd name="T41" fmla="*/ 2147483646 h 45"/>
              <a:gd name="T42" fmla="*/ 2147483646 w 78"/>
              <a:gd name="T43" fmla="*/ 2147483646 h 45"/>
              <a:gd name="T44" fmla="*/ 2147483646 w 78"/>
              <a:gd name="T45" fmla="*/ 2147483646 h 45"/>
              <a:gd name="T46" fmla="*/ 2147483646 w 78"/>
              <a:gd name="T47" fmla="*/ 2147483646 h 45"/>
              <a:gd name="T48" fmla="*/ 2147483646 w 78"/>
              <a:gd name="T49" fmla="*/ 2147483646 h 45"/>
              <a:gd name="T50" fmla="*/ 2147483646 w 78"/>
              <a:gd name="T51" fmla="*/ 2147483646 h 45"/>
              <a:gd name="T52" fmla="*/ 2147483646 w 78"/>
              <a:gd name="T53" fmla="*/ 2147483646 h 45"/>
              <a:gd name="T54" fmla="*/ 2147483646 w 78"/>
              <a:gd name="T55" fmla="*/ 2147483646 h 45"/>
              <a:gd name="T56" fmla="*/ 2147483646 w 78"/>
              <a:gd name="T57" fmla="*/ 2147483646 h 45"/>
              <a:gd name="T58" fmla="*/ 2147483646 w 78"/>
              <a:gd name="T59" fmla="*/ 2147483646 h 45"/>
              <a:gd name="T60" fmla="*/ 0 w 78"/>
              <a:gd name="T61" fmla="*/ 2147483646 h 45"/>
              <a:gd name="T62" fmla="*/ 2147483646 w 78"/>
              <a:gd name="T63" fmla="*/ 2147483646 h 45"/>
              <a:gd name="T64" fmla="*/ 2147483646 w 78"/>
              <a:gd name="T65" fmla="*/ 2147483646 h 45"/>
              <a:gd name="T66" fmla="*/ 2147483646 w 78"/>
              <a:gd name="T67" fmla="*/ 2147483646 h 45"/>
              <a:gd name="T68" fmla="*/ 2147483646 w 78"/>
              <a:gd name="T69" fmla="*/ 2147483646 h 45"/>
              <a:gd name="T70" fmla="*/ 2147483646 w 78"/>
              <a:gd name="T71" fmla="*/ 2147483646 h 45"/>
              <a:gd name="T72" fmla="*/ 2147483646 w 78"/>
              <a:gd name="T73" fmla="*/ 2147483646 h 45"/>
              <a:gd name="T74" fmla="*/ 2147483646 w 78"/>
              <a:gd name="T75" fmla="*/ 2147483646 h 45"/>
              <a:gd name="T76" fmla="*/ 2147483646 w 78"/>
              <a:gd name="T77" fmla="*/ 2147483646 h 45"/>
              <a:gd name="T78" fmla="*/ 2147483646 w 78"/>
              <a:gd name="T79" fmla="*/ 2147483646 h 45"/>
              <a:gd name="T80" fmla="*/ 2147483646 w 78"/>
              <a:gd name="T81" fmla="*/ 2147483646 h 45"/>
              <a:gd name="T82" fmla="*/ 2147483646 w 78"/>
              <a:gd name="T83" fmla="*/ 2147483646 h 45"/>
              <a:gd name="T84" fmla="*/ 2147483646 w 78"/>
              <a:gd name="T85" fmla="*/ 2147483646 h 45"/>
              <a:gd name="T86" fmla="*/ 2147483646 w 78"/>
              <a:gd name="T87" fmla="*/ 2147483646 h 45"/>
              <a:gd name="T88" fmla="*/ 2147483646 w 78"/>
              <a:gd name="T89" fmla="*/ 2147483646 h 45"/>
              <a:gd name="T90" fmla="*/ 2147483646 w 78"/>
              <a:gd name="T91" fmla="*/ 2147483646 h 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 h="45">
                <a:moveTo>
                  <a:pt x="78" y="0"/>
                </a:moveTo>
                <a:lnTo>
                  <a:pt x="77" y="0"/>
                </a:lnTo>
                <a:lnTo>
                  <a:pt x="41" y="1"/>
                </a:lnTo>
                <a:lnTo>
                  <a:pt x="40" y="1"/>
                </a:lnTo>
                <a:lnTo>
                  <a:pt x="41" y="1"/>
                </a:lnTo>
                <a:lnTo>
                  <a:pt x="41" y="23"/>
                </a:lnTo>
                <a:lnTo>
                  <a:pt x="42" y="23"/>
                </a:lnTo>
                <a:lnTo>
                  <a:pt x="41" y="19"/>
                </a:lnTo>
                <a:lnTo>
                  <a:pt x="36" y="19"/>
                </a:lnTo>
                <a:lnTo>
                  <a:pt x="6" y="15"/>
                </a:lnTo>
                <a:lnTo>
                  <a:pt x="6" y="23"/>
                </a:lnTo>
                <a:lnTo>
                  <a:pt x="14" y="23"/>
                </a:lnTo>
                <a:lnTo>
                  <a:pt x="14" y="24"/>
                </a:lnTo>
                <a:lnTo>
                  <a:pt x="23" y="24"/>
                </a:lnTo>
                <a:lnTo>
                  <a:pt x="25" y="24"/>
                </a:lnTo>
                <a:lnTo>
                  <a:pt x="22" y="24"/>
                </a:lnTo>
                <a:lnTo>
                  <a:pt x="25" y="24"/>
                </a:lnTo>
                <a:lnTo>
                  <a:pt x="25" y="23"/>
                </a:lnTo>
                <a:lnTo>
                  <a:pt x="32" y="22"/>
                </a:lnTo>
                <a:lnTo>
                  <a:pt x="32" y="27"/>
                </a:lnTo>
                <a:lnTo>
                  <a:pt x="25" y="27"/>
                </a:lnTo>
                <a:lnTo>
                  <a:pt x="23" y="28"/>
                </a:lnTo>
                <a:lnTo>
                  <a:pt x="23" y="29"/>
                </a:lnTo>
                <a:lnTo>
                  <a:pt x="23" y="30"/>
                </a:lnTo>
                <a:lnTo>
                  <a:pt x="23" y="32"/>
                </a:lnTo>
                <a:lnTo>
                  <a:pt x="19" y="32"/>
                </a:lnTo>
                <a:lnTo>
                  <a:pt x="14" y="32"/>
                </a:lnTo>
                <a:lnTo>
                  <a:pt x="13" y="30"/>
                </a:lnTo>
                <a:lnTo>
                  <a:pt x="10" y="32"/>
                </a:lnTo>
                <a:lnTo>
                  <a:pt x="10" y="22"/>
                </a:lnTo>
                <a:lnTo>
                  <a:pt x="0" y="23"/>
                </a:lnTo>
                <a:lnTo>
                  <a:pt x="6" y="15"/>
                </a:lnTo>
                <a:lnTo>
                  <a:pt x="12" y="15"/>
                </a:lnTo>
                <a:lnTo>
                  <a:pt x="10" y="15"/>
                </a:lnTo>
                <a:lnTo>
                  <a:pt x="41" y="19"/>
                </a:lnTo>
                <a:lnTo>
                  <a:pt x="36" y="19"/>
                </a:lnTo>
                <a:lnTo>
                  <a:pt x="35" y="35"/>
                </a:lnTo>
                <a:lnTo>
                  <a:pt x="35" y="33"/>
                </a:lnTo>
                <a:lnTo>
                  <a:pt x="32" y="30"/>
                </a:lnTo>
                <a:lnTo>
                  <a:pt x="25" y="30"/>
                </a:lnTo>
                <a:lnTo>
                  <a:pt x="25" y="33"/>
                </a:lnTo>
                <a:lnTo>
                  <a:pt x="22" y="33"/>
                </a:lnTo>
                <a:lnTo>
                  <a:pt x="31" y="30"/>
                </a:lnTo>
                <a:lnTo>
                  <a:pt x="31" y="29"/>
                </a:lnTo>
                <a:lnTo>
                  <a:pt x="40" y="35"/>
                </a:lnTo>
                <a:lnTo>
                  <a:pt x="37" y="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0" name="Freeform 2073"/>
          <p:cNvSpPr>
            <a:spLocks/>
          </p:cNvSpPr>
          <p:nvPr/>
        </p:nvSpPr>
        <p:spPr bwMode="auto">
          <a:xfrm>
            <a:off x="969963" y="2828925"/>
            <a:ext cx="15875" cy="7938"/>
          </a:xfrm>
          <a:custGeom>
            <a:avLst/>
            <a:gdLst>
              <a:gd name="T0" fmla="*/ 2147483646 w 31"/>
              <a:gd name="T1" fmla="*/ 2147483646 h 15"/>
              <a:gd name="T2" fmla="*/ 2147483646 w 31"/>
              <a:gd name="T3" fmla="*/ 0 h 15"/>
              <a:gd name="T4" fmla="*/ 0 w 31"/>
              <a:gd name="T5" fmla="*/ 2147483646 h 15"/>
              <a:gd name="T6" fmla="*/ 0 60000 65536"/>
              <a:gd name="T7" fmla="*/ 0 60000 65536"/>
              <a:gd name="T8" fmla="*/ 0 60000 65536"/>
            </a:gdLst>
            <a:ahLst/>
            <a:cxnLst>
              <a:cxn ang="T6">
                <a:pos x="T0" y="T1"/>
              </a:cxn>
              <a:cxn ang="T7">
                <a:pos x="T2" y="T3"/>
              </a:cxn>
              <a:cxn ang="T8">
                <a:pos x="T4" y="T5"/>
              </a:cxn>
            </a:cxnLst>
            <a:rect l="0" t="0" r="r" b="b"/>
            <a:pathLst>
              <a:path w="31" h="15">
                <a:moveTo>
                  <a:pt x="31" y="4"/>
                </a:moveTo>
                <a:lnTo>
                  <a:pt x="1" y="0"/>
                </a:lnTo>
                <a:lnTo>
                  <a:pt x="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1" name="Freeform 2074"/>
          <p:cNvSpPr>
            <a:spLocks/>
          </p:cNvSpPr>
          <p:nvPr/>
        </p:nvSpPr>
        <p:spPr bwMode="auto">
          <a:xfrm>
            <a:off x="969963" y="2814638"/>
            <a:ext cx="6350" cy="14287"/>
          </a:xfrm>
          <a:custGeom>
            <a:avLst/>
            <a:gdLst>
              <a:gd name="T0" fmla="*/ 0 w 11"/>
              <a:gd name="T1" fmla="*/ 2147483646 h 28"/>
              <a:gd name="T2" fmla="*/ 2147483646 w 11"/>
              <a:gd name="T3" fmla="*/ 2147483646 h 28"/>
              <a:gd name="T4" fmla="*/ 2147483646 w 11"/>
              <a:gd name="T5" fmla="*/ 2147483646 h 28"/>
              <a:gd name="T6" fmla="*/ 2147483646 w 11"/>
              <a:gd name="T7" fmla="*/ 2147483646 h 28"/>
              <a:gd name="T8" fmla="*/ 2147483646 w 11"/>
              <a:gd name="T9" fmla="*/ 2147483646 h 28"/>
              <a:gd name="T10" fmla="*/ 2147483646 w 11"/>
              <a:gd name="T11" fmla="*/ 2147483646 h 28"/>
              <a:gd name="T12" fmla="*/ 2147483646 w 11"/>
              <a:gd name="T13" fmla="*/ 2147483646 h 28"/>
              <a:gd name="T14" fmla="*/ 2147483646 w 11"/>
              <a:gd name="T15" fmla="*/ 2147483646 h 28"/>
              <a:gd name="T16" fmla="*/ 2147483646 w 11"/>
              <a:gd name="T17" fmla="*/ 2147483646 h 28"/>
              <a:gd name="T18" fmla="*/ 2147483646 w 11"/>
              <a:gd name="T19" fmla="*/ 2147483646 h 28"/>
              <a:gd name="T20" fmla="*/ 2147483646 w 11"/>
              <a:gd name="T21" fmla="*/ 2147483646 h 28"/>
              <a:gd name="T22" fmla="*/ 2147483646 w 11"/>
              <a:gd name="T23" fmla="*/ 2147483646 h 28"/>
              <a:gd name="T24" fmla="*/ 2147483646 w 11"/>
              <a:gd name="T25" fmla="*/ 2147483646 h 28"/>
              <a:gd name="T26" fmla="*/ 2147483646 w 11"/>
              <a:gd name="T27" fmla="*/ 2147483646 h 28"/>
              <a:gd name="T28" fmla="*/ 2147483646 w 11"/>
              <a:gd name="T29" fmla="*/ 0 h 28"/>
              <a:gd name="T30" fmla="*/ 2147483646 w 11"/>
              <a:gd name="T31" fmla="*/ 2147483646 h 28"/>
              <a:gd name="T32" fmla="*/ 2147483646 w 11"/>
              <a:gd name="T33" fmla="*/ 2147483646 h 28"/>
              <a:gd name="T34" fmla="*/ 2147483646 w 11"/>
              <a:gd name="T35" fmla="*/ 2147483646 h 28"/>
              <a:gd name="T36" fmla="*/ 2147483646 w 11"/>
              <a:gd name="T37" fmla="*/ 2147483646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 h="28">
                <a:moveTo>
                  <a:pt x="0" y="28"/>
                </a:moveTo>
                <a:lnTo>
                  <a:pt x="3" y="28"/>
                </a:lnTo>
                <a:lnTo>
                  <a:pt x="3" y="26"/>
                </a:lnTo>
                <a:lnTo>
                  <a:pt x="6" y="28"/>
                </a:lnTo>
                <a:lnTo>
                  <a:pt x="8" y="28"/>
                </a:lnTo>
                <a:lnTo>
                  <a:pt x="11" y="26"/>
                </a:lnTo>
                <a:lnTo>
                  <a:pt x="11" y="23"/>
                </a:lnTo>
                <a:lnTo>
                  <a:pt x="3" y="22"/>
                </a:lnTo>
                <a:lnTo>
                  <a:pt x="3" y="12"/>
                </a:lnTo>
                <a:lnTo>
                  <a:pt x="3" y="11"/>
                </a:lnTo>
                <a:lnTo>
                  <a:pt x="3" y="5"/>
                </a:lnTo>
                <a:lnTo>
                  <a:pt x="3" y="3"/>
                </a:lnTo>
                <a:lnTo>
                  <a:pt x="2" y="3"/>
                </a:lnTo>
                <a:lnTo>
                  <a:pt x="1" y="3"/>
                </a:lnTo>
                <a:lnTo>
                  <a:pt x="1" y="0"/>
                </a:lnTo>
                <a:lnTo>
                  <a:pt x="1" y="11"/>
                </a:lnTo>
                <a:lnTo>
                  <a:pt x="1" y="12"/>
                </a:lnTo>
                <a:lnTo>
                  <a:pt x="2" y="11"/>
                </a:lnTo>
                <a:lnTo>
                  <a:pt x="3"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2" name="Freeform 2075"/>
          <p:cNvSpPr>
            <a:spLocks/>
          </p:cNvSpPr>
          <p:nvPr/>
        </p:nvSpPr>
        <p:spPr bwMode="auto">
          <a:xfrm>
            <a:off x="950913" y="2808288"/>
            <a:ext cx="42862" cy="12700"/>
          </a:xfrm>
          <a:custGeom>
            <a:avLst/>
            <a:gdLst>
              <a:gd name="T0" fmla="*/ 2147483646 w 80"/>
              <a:gd name="T1" fmla="*/ 2147483646 h 23"/>
              <a:gd name="T2" fmla="*/ 2147483646 w 80"/>
              <a:gd name="T3" fmla="*/ 2147483646 h 23"/>
              <a:gd name="T4" fmla="*/ 2147483646 w 80"/>
              <a:gd name="T5" fmla="*/ 2147483646 h 23"/>
              <a:gd name="T6" fmla="*/ 2147483646 w 80"/>
              <a:gd name="T7" fmla="*/ 2147483646 h 23"/>
              <a:gd name="T8" fmla="*/ 2147483646 w 80"/>
              <a:gd name="T9" fmla="*/ 2147483646 h 23"/>
              <a:gd name="T10" fmla="*/ 2147483646 w 80"/>
              <a:gd name="T11" fmla="*/ 2147483646 h 23"/>
              <a:gd name="T12" fmla="*/ 2147483646 w 80"/>
              <a:gd name="T13" fmla="*/ 2147483646 h 23"/>
              <a:gd name="T14" fmla="*/ 2147483646 w 80"/>
              <a:gd name="T15" fmla="*/ 2147483646 h 23"/>
              <a:gd name="T16" fmla="*/ 2147483646 w 80"/>
              <a:gd name="T17" fmla="*/ 2147483646 h 23"/>
              <a:gd name="T18" fmla="*/ 2147483646 w 80"/>
              <a:gd name="T19" fmla="*/ 2147483646 h 23"/>
              <a:gd name="T20" fmla="*/ 2147483646 w 80"/>
              <a:gd name="T21" fmla="*/ 2147483646 h 23"/>
              <a:gd name="T22" fmla="*/ 2147483646 w 80"/>
              <a:gd name="T23" fmla="*/ 2147483646 h 23"/>
              <a:gd name="T24" fmla="*/ 2147483646 w 80"/>
              <a:gd name="T25" fmla="*/ 2147483646 h 23"/>
              <a:gd name="T26" fmla="*/ 2147483646 w 80"/>
              <a:gd name="T27" fmla="*/ 2147483646 h 23"/>
              <a:gd name="T28" fmla="*/ 2147483646 w 80"/>
              <a:gd name="T29" fmla="*/ 2147483646 h 23"/>
              <a:gd name="T30" fmla="*/ 2147483646 w 80"/>
              <a:gd name="T31" fmla="*/ 2147483646 h 23"/>
              <a:gd name="T32" fmla="*/ 2147483646 w 80"/>
              <a:gd name="T33" fmla="*/ 2147483646 h 23"/>
              <a:gd name="T34" fmla="*/ 2147483646 w 80"/>
              <a:gd name="T35" fmla="*/ 2147483646 h 23"/>
              <a:gd name="T36" fmla="*/ 2147483646 w 80"/>
              <a:gd name="T37" fmla="*/ 2147483646 h 23"/>
              <a:gd name="T38" fmla="*/ 2147483646 w 80"/>
              <a:gd name="T39" fmla="*/ 2147483646 h 23"/>
              <a:gd name="T40" fmla="*/ 2147483646 w 80"/>
              <a:gd name="T41" fmla="*/ 2147483646 h 23"/>
              <a:gd name="T42" fmla="*/ 0 w 80"/>
              <a:gd name="T43" fmla="*/ 2147483646 h 23"/>
              <a:gd name="T44" fmla="*/ 0 w 80"/>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3">
                <a:moveTo>
                  <a:pt x="57" y="23"/>
                </a:moveTo>
                <a:lnTo>
                  <a:pt x="61" y="23"/>
                </a:lnTo>
                <a:lnTo>
                  <a:pt x="65" y="23"/>
                </a:lnTo>
                <a:lnTo>
                  <a:pt x="62" y="23"/>
                </a:lnTo>
                <a:lnTo>
                  <a:pt x="67" y="23"/>
                </a:lnTo>
                <a:lnTo>
                  <a:pt x="71" y="23"/>
                </a:lnTo>
                <a:lnTo>
                  <a:pt x="74" y="23"/>
                </a:lnTo>
                <a:lnTo>
                  <a:pt x="75" y="23"/>
                </a:lnTo>
                <a:lnTo>
                  <a:pt x="77" y="23"/>
                </a:lnTo>
                <a:lnTo>
                  <a:pt x="77" y="22"/>
                </a:lnTo>
                <a:lnTo>
                  <a:pt x="74" y="22"/>
                </a:lnTo>
                <a:lnTo>
                  <a:pt x="75" y="16"/>
                </a:lnTo>
                <a:lnTo>
                  <a:pt x="77" y="14"/>
                </a:lnTo>
                <a:lnTo>
                  <a:pt x="77" y="11"/>
                </a:lnTo>
                <a:lnTo>
                  <a:pt x="80" y="11"/>
                </a:lnTo>
                <a:lnTo>
                  <a:pt x="79" y="11"/>
                </a:lnTo>
                <a:lnTo>
                  <a:pt x="23" y="11"/>
                </a:lnTo>
                <a:lnTo>
                  <a:pt x="23" y="15"/>
                </a:lnTo>
                <a:lnTo>
                  <a:pt x="23" y="1"/>
                </a:lnTo>
                <a:lnTo>
                  <a:pt x="21" y="1"/>
                </a:lnTo>
                <a:lnTo>
                  <a:pt x="21" y="15"/>
                </a:lnTo>
                <a:lnTo>
                  <a:pt x="0" y="14"/>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3" name="Line 2076"/>
          <p:cNvSpPr>
            <a:spLocks noChangeShapeType="1"/>
          </p:cNvSpPr>
          <p:nvPr/>
        </p:nvSpPr>
        <p:spPr bwMode="auto">
          <a:xfrm>
            <a:off x="962025" y="28162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14" name="Freeform 2077"/>
          <p:cNvSpPr>
            <a:spLocks/>
          </p:cNvSpPr>
          <p:nvPr/>
        </p:nvSpPr>
        <p:spPr bwMode="auto">
          <a:xfrm>
            <a:off x="981075" y="2820988"/>
            <a:ext cx="4763" cy="9525"/>
          </a:xfrm>
          <a:custGeom>
            <a:avLst/>
            <a:gdLst>
              <a:gd name="T0" fmla="*/ 0 w 10"/>
              <a:gd name="T1" fmla="*/ 0 h 18"/>
              <a:gd name="T2" fmla="*/ 2147483646 w 10"/>
              <a:gd name="T3" fmla="*/ 0 h 18"/>
              <a:gd name="T4" fmla="*/ 2147483646 w 10"/>
              <a:gd name="T5" fmla="*/ 0 h 18"/>
              <a:gd name="T6" fmla="*/ 2147483646 w 10"/>
              <a:gd name="T7" fmla="*/ 2147483646 h 18"/>
              <a:gd name="T8" fmla="*/ 2147483646 w 10"/>
              <a:gd name="T9" fmla="*/ 2147483646 h 18"/>
              <a:gd name="T10" fmla="*/ 2147483646 w 10"/>
              <a:gd name="T11" fmla="*/ 2147483646 h 18"/>
              <a:gd name="T12" fmla="*/ 2147483646 w 10"/>
              <a:gd name="T13" fmla="*/ 2147483646 h 18"/>
              <a:gd name="T14" fmla="*/ 2147483646 w 10"/>
              <a:gd name="T15" fmla="*/ 2147483646 h 18"/>
              <a:gd name="T16" fmla="*/ 2147483646 w 10"/>
              <a:gd name="T17" fmla="*/ 2147483646 h 18"/>
              <a:gd name="T18" fmla="*/ 2147483646 w 10"/>
              <a:gd name="T19" fmla="*/ 2147483646 h 18"/>
              <a:gd name="T20" fmla="*/ 2147483646 w 10"/>
              <a:gd name="T21" fmla="*/ 2147483646 h 18"/>
              <a:gd name="T22" fmla="*/ 2147483646 w 10"/>
              <a:gd name="T23" fmla="*/ 2147483646 h 18"/>
              <a:gd name="T24" fmla="*/ 2147483646 w 10"/>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8">
                <a:moveTo>
                  <a:pt x="0" y="0"/>
                </a:moveTo>
                <a:lnTo>
                  <a:pt x="3" y="0"/>
                </a:lnTo>
                <a:lnTo>
                  <a:pt x="4" y="0"/>
                </a:lnTo>
                <a:lnTo>
                  <a:pt x="5" y="2"/>
                </a:lnTo>
                <a:lnTo>
                  <a:pt x="10" y="2"/>
                </a:lnTo>
                <a:lnTo>
                  <a:pt x="10" y="16"/>
                </a:lnTo>
                <a:lnTo>
                  <a:pt x="9" y="16"/>
                </a:lnTo>
                <a:lnTo>
                  <a:pt x="9" y="15"/>
                </a:lnTo>
                <a:lnTo>
                  <a:pt x="10" y="15"/>
                </a:lnTo>
                <a:lnTo>
                  <a:pt x="10" y="10"/>
                </a:lnTo>
                <a:lnTo>
                  <a:pt x="9" y="10"/>
                </a:lnTo>
                <a:lnTo>
                  <a:pt x="10" y="13"/>
                </a:lnTo>
                <a:lnTo>
                  <a:pt x="8"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5" name="Line 2078"/>
          <p:cNvSpPr>
            <a:spLocks noChangeShapeType="1"/>
          </p:cNvSpPr>
          <p:nvPr/>
        </p:nvSpPr>
        <p:spPr bwMode="auto">
          <a:xfrm flipH="1">
            <a:off x="982663" y="282098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16" name="Line 2079"/>
          <p:cNvSpPr>
            <a:spLocks noChangeShapeType="1"/>
          </p:cNvSpPr>
          <p:nvPr/>
        </p:nvSpPr>
        <p:spPr bwMode="auto">
          <a:xfrm>
            <a:off x="996950" y="2822575"/>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17" name="Freeform 2081"/>
          <p:cNvSpPr>
            <a:spLocks/>
          </p:cNvSpPr>
          <p:nvPr/>
        </p:nvSpPr>
        <p:spPr bwMode="auto">
          <a:xfrm>
            <a:off x="1001713" y="2820988"/>
            <a:ext cx="1587" cy="1587"/>
          </a:xfrm>
          <a:custGeom>
            <a:avLst/>
            <a:gdLst>
              <a:gd name="T0" fmla="*/ 0 w 2"/>
              <a:gd name="T1" fmla="*/ 0 h 2"/>
              <a:gd name="T2" fmla="*/ 2147483646 w 2"/>
              <a:gd name="T3" fmla="*/ 0 h 2"/>
              <a:gd name="T4" fmla="*/ 2147483646 w 2"/>
              <a:gd name="T5" fmla="*/ 0 h 2"/>
              <a:gd name="T6" fmla="*/ 2147483646 w 2"/>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1" y="0"/>
                </a:lnTo>
                <a:lnTo>
                  <a:pt x="2" y="0"/>
                </a:lnTo>
                <a:lnTo>
                  <a:pt x="2"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8" name="Freeform 2082"/>
          <p:cNvSpPr>
            <a:spLocks/>
          </p:cNvSpPr>
          <p:nvPr/>
        </p:nvSpPr>
        <p:spPr bwMode="auto">
          <a:xfrm>
            <a:off x="1003300" y="2814638"/>
            <a:ext cx="3175" cy="1587"/>
          </a:xfrm>
          <a:custGeom>
            <a:avLst/>
            <a:gdLst>
              <a:gd name="T0" fmla="*/ 0 w 7"/>
              <a:gd name="T1" fmla="*/ 0 h 3"/>
              <a:gd name="T2" fmla="*/ 2147483646 w 7"/>
              <a:gd name="T3" fmla="*/ 0 h 3"/>
              <a:gd name="T4" fmla="*/ 2147483646 w 7"/>
              <a:gd name="T5" fmla="*/ 2147483646 h 3"/>
              <a:gd name="T6" fmla="*/ 2147483646 w 7"/>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0" y="0"/>
                </a:moveTo>
                <a:lnTo>
                  <a:pt x="4" y="0"/>
                </a:lnTo>
                <a:lnTo>
                  <a:pt x="7" y="2"/>
                </a:lnTo>
                <a:lnTo>
                  <a:pt x="7"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19" name="Line 2083"/>
          <p:cNvSpPr>
            <a:spLocks noChangeShapeType="1"/>
          </p:cNvSpPr>
          <p:nvPr/>
        </p:nvSpPr>
        <p:spPr bwMode="auto">
          <a:xfrm flipV="1">
            <a:off x="992188" y="2809875"/>
            <a:ext cx="1587"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20" name="Line 2084"/>
          <p:cNvSpPr>
            <a:spLocks noChangeShapeType="1"/>
          </p:cNvSpPr>
          <p:nvPr/>
        </p:nvSpPr>
        <p:spPr bwMode="auto">
          <a:xfrm flipV="1">
            <a:off x="1050925" y="2803525"/>
            <a:ext cx="1588"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21" name="Freeform 2085"/>
          <p:cNvSpPr>
            <a:spLocks/>
          </p:cNvSpPr>
          <p:nvPr/>
        </p:nvSpPr>
        <p:spPr bwMode="auto">
          <a:xfrm>
            <a:off x="1093788" y="2840038"/>
            <a:ext cx="257175" cy="219075"/>
          </a:xfrm>
          <a:custGeom>
            <a:avLst/>
            <a:gdLst>
              <a:gd name="T0" fmla="*/ 0 w 484"/>
              <a:gd name="T1" fmla="*/ 0 h 413"/>
              <a:gd name="T2" fmla="*/ 0 w 484"/>
              <a:gd name="T3" fmla="*/ 2147483646 h 413"/>
              <a:gd name="T4" fmla="*/ 2147483646 w 484"/>
              <a:gd name="T5" fmla="*/ 2147483646 h 413"/>
              <a:gd name="T6" fmla="*/ 2147483646 w 484"/>
              <a:gd name="T7" fmla="*/ 2147483646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 h="413">
                <a:moveTo>
                  <a:pt x="0" y="0"/>
                </a:moveTo>
                <a:lnTo>
                  <a:pt x="0" y="413"/>
                </a:lnTo>
                <a:lnTo>
                  <a:pt x="484" y="413"/>
                </a:lnTo>
                <a:lnTo>
                  <a:pt x="484" y="2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2" name="Freeform 2086"/>
          <p:cNvSpPr>
            <a:spLocks/>
          </p:cNvSpPr>
          <p:nvPr/>
        </p:nvSpPr>
        <p:spPr bwMode="auto">
          <a:xfrm>
            <a:off x="1077913" y="2743200"/>
            <a:ext cx="101600" cy="52388"/>
          </a:xfrm>
          <a:custGeom>
            <a:avLst/>
            <a:gdLst>
              <a:gd name="T0" fmla="*/ 2147483646 w 192"/>
              <a:gd name="T1" fmla="*/ 2147483646 h 100"/>
              <a:gd name="T2" fmla="*/ 2147483646 w 192"/>
              <a:gd name="T3" fmla="*/ 2147483646 h 100"/>
              <a:gd name="T4" fmla="*/ 2147483646 w 192"/>
              <a:gd name="T5" fmla="*/ 2147483646 h 100"/>
              <a:gd name="T6" fmla="*/ 2147483646 w 192"/>
              <a:gd name="T7" fmla="*/ 2147483646 h 100"/>
              <a:gd name="T8" fmla="*/ 2147483646 w 192"/>
              <a:gd name="T9" fmla="*/ 2147483646 h 100"/>
              <a:gd name="T10" fmla="*/ 2147483646 w 192"/>
              <a:gd name="T11" fmla="*/ 2147483646 h 100"/>
              <a:gd name="T12" fmla="*/ 2147483646 w 192"/>
              <a:gd name="T13" fmla="*/ 0 h 100"/>
              <a:gd name="T14" fmla="*/ 0 w 192"/>
              <a:gd name="T15" fmla="*/ 2147483646 h 100"/>
              <a:gd name="T16" fmla="*/ 2147483646 w 192"/>
              <a:gd name="T17" fmla="*/ 2147483646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100">
                <a:moveTo>
                  <a:pt x="192" y="100"/>
                </a:moveTo>
                <a:lnTo>
                  <a:pt x="192" y="95"/>
                </a:lnTo>
                <a:lnTo>
                  <a:pt x="191" y="95"/>
                </a:lnTo>
                <a:lnTo>
                  <a:pt x="163" y="32"/>
                </a:lnTo>
                <a:lnTo>
                  <a:pt x="166" y="31"/>
                </a:lnTo>
                <a:lnTo>
                  <a:pt x="167" y="1"/>
                </a:lnTo>
                <a:lnTo>
                  <a:pt x="159" y="0"/>
                </a:lnTo>
                <a:lnTo>
                  <a:pt x="0" y="11"/>
                </a:lnTo>
                <a:lnTo>
                  <a:pt x="6"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3" name="Freeform 2087"/>
          <p:cNvSpPr>
            <a:spLocks/>
          </p:cNvSpPr>
          <p:nvPr/>
        </p:nvSpPr>
        <p:spPr bwMode="auto">
          <a:xfrm>
            <a:off x="1030288" y="2435225"/>
            <a:ext cx="182562" cy="288925"/>
          </a:xfrm>
          <a:custGeom>
            <a:avLst/>
            <a:gdLst>
              <a:gd name="T0" fmla="*/ 0 w 345"/>
              <a:gd name="T1" fmla="*/ 2147483646 h 545"/>
              <a:gd name="T2" fmla="*/ 2147483646 w 345"/>
              <a:gd name="T3" fmla="*/ 2147483646 h 545"/>
              <a:gd name="T4" fmla="*/ 2147483646 w 345"/>
              <a:gd name="T5" fmla="*/ 2147483646 h 545"/>
              <a:gd name="T6" fmla="*/ 2147483646 w 345"/>
              <a:gd name="T7" fmla="*/ 2147483646 h 545"/>
              <a:gd name="T8" fmla="*/ 2147483646 w 345"/>
              <a:gd name="T9" fmla="*/ 0 h 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545">
                <a:moveTo>
                  <a:pt x="0" y="545"/>
                </a:moveTo>
                <a:lnTo>
                  <a:pt x="259" y="56"/>
                </a:lnTo>
                <a:lnTo>
                  <a:pt x="257" y="55"/>
                </a:lnTo>
                <a:lnTo>
                  <a:pt x="345" y="105"/>
                </a:lnTo>
                <a:lnTo>
                  <a:pt x="3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4" name="Freeform 2088"/>
          <p:cNvSpPr>
            <a:spLocks/>
          </p:cNvSpPr>
          <p:nvPr/>
        </p:nvSpPr>
        <p:spPr bwMode="auto">
          <a:xfrm>
            <a:off x="744538" y="2428875"/>
            <a:ext cx="449262" cy="42863"/>
          </a:xfrm>
          <a:custGeom>
            <a:avLst/>
            <a:gdLst>
              <a:gd name="T0" fmla="*/ 2147483646 w 851"/>
              <a:gd name="T1" fmla="*/ 2147483646 h 81"/>
              <a:gd name="T2" fmla="*/ 2147483646 w 851"/>
              <a:gd name="T3" fmla="*/ 0 h 81"/>
              <a:gd name="T4" fmla="*/ 2147483646 w 851"/>
              <a:gd name="T5" fmla="*/ 0 h 81"/>
              <a:gd name="T6" fmla="*/ 2147483646 w 851"/>
              <a:gd name="T7" fmla="*/ 2147483646 h 81"/>
              <a:gd name="T8" fmla="*/ 2147483646 w 851"/>
              <a:gd name="T9" fmla="*/ 2147483646 h 81"/>
              <a:gd name="T10" fmla="*/ 2147483646 w 851"/>
              <a:gd name="T11" fmla="*/ 2147483646 h 81"/>
              <a:gd name="T12" fmla="*/ 2147483646 w 851"/>
              <a:gd name="T13" fmla="*/ 2147483646 h 81"/>
              <a:gd name="T14" fmla="*/ 2147483646 w 851"/>
              <a:gd name="T15" fmla="*/ 2147483646 h 81"/>
              <a:gd name="T16" fmla="*/ 2147483646 w 851"/>
              <a:gd name="T17" fmla="*/ 2147483646 h 81"/>
              <a:gd name="T18" fmla="*/ 2147483646 w 851"/>
              <a:gd name="T19" fmla="*/ 2147483646 h 81"/>
              <a:gd name="T20" fmla="*/ 2147483646 w 851"/>
              <a:gd name="T21" fmla="*/ 2147483646 h 81"/>
              <a:gd name="T22" fmla="*/ 2147483646 w 851"/>
              <a:gd name="T23" fmla="*/ 2147483646 h 81"/>
              <a:gd name="T24" fmla="*/ 0 w 851"/>
              <a:gd name="T25" fmla="*/ 2147483646 h 81"/>
              <a:gd name="T26" fmla="*/ 2147483646 w 851"/>
              <a:gd name="T27" fmla="*/ 21474836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1" h="81">
                <a:moveTo>
                  <a:pt x="851" y="1"/>
                </a:moveTo>
                <a:lnTo>
                  <a:pt x="827" y="0"/>
                </a:lnTo>
                <a:lnTo>
                  <a:pt x="826" y="0"/>
                </a:lnTo>
                <a:lnTo>
                  <a:pt x="393" y="22"/>
                </a:lnTo>
                <a:lnTo>
                  <a:pt x="392" y="22"/>
                </a:lnTo>
                <a:lnTo>
                  <a:pt x="388" y="22"/>
                </a:lnTo>
                <a:lnTo>
                  <a:pt x="386" y="23"/>
                </a:lnTo>
                <a:lnTo>
                  <a:pt x="385" y="22"/>
                </a:lnTo>
                <a:lnTo>
                  <a:pt x="29" y="42"/>
                </a:lnTo>
                <a:lnTo>
                  <a:pt x="19" y="47"/>
                </a:lnTo>
                <a:lnTo>
                  <a:pt x="815" y="7"/>
                </a:lnTo>
                <a:lnTo>
                  <a:pt x="792" y="48"/>
                </a:lnTo>
                <a:lnTo>
                  <a:pt x="0" y="81"/>
                </a:lnTo>
                <a:lnTo>
                  <a:pt x="19" y="4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5" name="Freeform 2089"/>
          <p:cNvSpPr>
            <a:spLocks/>
          </p:cNvSpPr>
          <p:nvPr/>
        </p:nvSpPr>
        <p:spPr bwMode="auto">
          <a:xfrm>
            <a:off x="742950" y="2463800"/>
            <a:ext cx="422275" cy="17463"/>
          </a:xfrm>
          <a:custGeom>
            <a:avLst/>
            <a:gdLst>
              <a:gd name="T0" fmla="*/ 2147483646 w 798"/>
              <a:gd name="T1" fmla="*/ 2147483646 h 31"/>
              <a:gd name="T2" fmla="*/ 0 w 798"/>
              <a:gd name="T3" fmla="*/ 2147483646 h 31"/>
              <a:gd name="T4" fmla="*/ 0 w 798"/>
              <a:gd name="T5" fmla="*/ 2147483646 h 31"/>
              <a:gd name="T6" fmla="*/ 2147483646 w 798"/>
              <a:gd name="T7" fmla="*/ 2147483646 h 31"/>
              <a:gd name="T8" fmla="*/ 2147483646 w 798"/>
              <a:gd name="T9" fmla="*/ 2147483646 h 31"/>
              <a:gd name="T10" fmla="*/ 2147483646 w 798"/>
              <a:gd name="T11" fmla="*/ 0 h 31"/>
              <a:gd name="T12" fmla="*/ 2147483646 w 798"/>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31">
                <a:moveTo>
                  <a:pt x="1" y="15"/>
                </a:moveTo>
                <a:lnTo>
                  <a:pt x="0" y="19"/>
                </a:lnTo>
                <a:lnTo>
                  <a:pt x="0" y="23"/>
                </a:lnTo>
                <a:lnTo>
                  <a:pt x="1" y="26"/>
                </a:lnTo>
                <a:lnTo>
                  <a:pt x="1" y="31"/>
                </a:lnTo>
                <a:lnTo>
                  <a:pt x="791" y="0"/>
                </a:lnTo>
                <a:lnTo>
                  <a:pt x="798"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6" name="Freeform 2090"/>
          <p:cNvSpPr>
            <a:spLocks/>
          </p:cNvSpPr>
          <p:nvPr/>
        </p:nvSpPr>
        <p:spPr bwMode="auto">
          <a:xfrm>
            <a:off x="627063" y="2468563"/>
            <a:ext cx="523875" cy="244475"/>
          </a:xfrm>
          <a:custGeom>
            <a:avLst/>
            <a:gdLst>
              <a:gd name="T0" fmla="*/ 2147483646 w 989"/>
              <a:gd name="T1" fmla="*/ 0 h 462"/>
              <a:gd name="T2" fmla="*/ 2147483646 w 989"/>
              <a:gd name="T3" fmla="*/ 2147483646 h 462"/>
              <a:gd name="T4" fmla="*/ 0 w 989"/>
              <a:gd name="T5" fmla="*/ 2147483646 h 462"/>
              <a:gd name="T6" fmla="*/ 2147483646 w 989"/>
              <a:gd name="T7" fmla="*/ 2147483646 h 462"/>
              <a:gd name="T8" fmla="*/ 2147483646 w 989"/>
              <a:gd name="T9" fmla="*/ 0 h 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9" h="462">
                <a:moveTo>
                  <a:pt x="989" y="0"/>
                </a:moveTo>
                <a:lnTo>
                  <a:pt x="745" y="462"/>
                </a:lnTo>
                <a:lnTo>
                  <a:pt x="0" y="410"/>
                </a:lnTo>
                <a:lnTo>
                  <a:pt x="216" y="28"/>
                </a:lnTo>
                <a:lnTo>
                  <a:pt x="989"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27" name="Line 2091"/>
          <p:cNvSpPr>
            <a:spLocks noChangeShapeType="1"/>
          </p:cNvSpPr>
          <p:nvPr/>
        </p:nvSpPr>
        <p:spPr bwMode="auto">
          <a:xfrm>
            <a:off x="1179513" y="2552700"/>
            <a:ext cx="7937"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28" name="Line 2092"/>
          <p:cNvSpPr>
            <a:spLocks noChangeShapeType="1"/>
          </p:cNvSpPr>
          <p:nvPr/>
        </p:nvSpPr>
        <p:spPr bwMode="auto">
          <a:xfrm flipH="1">
            <a:off x="1174750" y="2794000"/>
            <a:ext cx="31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29" name="Line 2093"/>
          <p:cNvSpPr>
            <a:spLocks noChangeShapeType="1"/>
          </p:cNvSpPr>
          <p:nvPr/>
        </p:nvSpPr>
        <p:spPr bwMode="auto">
          <a:xfrm flipV="1">
            <a:off x="989013" y="2741613"/>
            <a:ext cx="635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0" name="Freeform 2094"/>
          <p:cNvSpPr>
            <a:spLocks/>
          </p:cNvSpPr>
          <p:nvPr/>
        </p:nvSpPr>
        <p:spPr bwMode="auto">
          <a:xfrm>
            <a:off x="920750" y="2801938"/>
            <a:ext cx="6350" cy="4762"/>
          </a:xfrm>
          <a:custGeom>
            <a:avLst/>
            <a:gdLst>
              <a:gd name="T0" fmla="*/ 0 w 12"/>
              <a:gd name="T1" fmla="*/ 0 h 11"/>
              <a:gd name="T2" fmla="*/ 0 w 12"/>
              <a:gd name="T3" fmla="*/ 2147483646 h 11"/>
              <a:gd name="T4" fmla="*/ 2147483646 w 12"/>
              <a:gd name="T5" fmla="*/ 2147483646 h 11"/>
              <a:gd name="T6" fmla="*/ 0 60000 65536"/>
              <a:gd name="T7" fmla="*/ 0 60000 65536"/>
              <a:gd name="T8" fmla="*/ 0 60000 65536"/>
            </a:gdLst>
            <a:ahLst/>
            <a:cxnLst>
              <a:cxn ang="T6">
                <a:pos x="T0" y="T1"/>
              </a:cxn>
              <a:cxn ang="T7">
                <a:pos x="T2" y="T3"/>
              </a:cxn>
              <a:cxn ang="T8">
                <a:pos x="T4" y="T5"/>
              </a:cxn>
            </a:cxnLst>
            <a:rect l="0" t="0" r="r" b="b"/>
            <a:pathLst>
              <a:path w="12" h="11">
                <a:moveTo>
                  <a:pt x="0" y="0"/>
                </a:moveTo>
                <a:lnTo>
                  <a:pt x="0" y="11"/>
                </a:lnTo>
                <a:lnTo>
                  <a:pt x="12"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31" name="Line 2095"/>
          <p:cNvSpPr>
            <a:spLocks noChangeShapeType="1"/>
          </p:cNvSpPr>
          <p:nvPr/>
        </p:nvSpPr>
        <p:spPr bwMode="auto">
          <a:xfrm>
            <a:off x="903288" y="2890838"/>
            <a:ext cx="1587" cy="7064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2" name="Line 2096"/>
          <p:cNvSpPr>
            <a:spLocks noChangeShapeType="1"/>
          </p:cNvSpPr>
          <p:nvPr/>
        </p:nvSpPr>
        <p:spPr bwMode="auto">
          <a:xfrm flipV="1">
            <a:off x="998538" y="2890838"/>
            <a:ext cx="1587" cy="596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3" name="Freeform 2097"/>
          <p:cNvSpPr>
            <a:spLocks/>
          </p:cNvSpPr>
          <p:nvPr/>
        </p:nvSpPr>
        <p:spPr bwMode="auto">
          <a:xfrm>
            <a:off x="947738" y="2409825"/>
            <a:ext cx="19050" cy="31750"/>
          </a:xfrm>
          <a:custGeom>
            <a:avLst/>
            <a:gdLst>
              <a:gd name="T0" fmla="*/ 2147483646 w 37"/>
              <a:gd name="T1" fmla="*/ 2147483646 h 60"/>
              <a:gd name="T2" fmla="*/ 2147483646 w 37"/>
              <a:gd name="T3" fmla="*/ 2147483646 h 60"/>
              <a:gd name="T4" fmla="*/ 2147483646 w 37"/>
              <a:gd name="T5" fmla="*/ 2147483646 h 60"/>
              <a:gd name="T6" fmla="*/ 2147483646 w 37"/>
              <a:gd name="T7" fmla="*/ 2147483646 h 60"/>
              <a:gd name="T8" fmla="*/ 2147483646 w 37"/>
              <a:gd name="T9" fmla="*/ 0 h 60"/>
              <a:gd name="T10" fmla="*/ 2147483646 w 37"/>
              <a:gd name="T11" fmla="*/ 0 h 60"/>
              <a:gd name="T12" fmla="*/ 2147483646 w 37"/>
              <a:gd name="T13" fmla="*/ 2147483646 h 60"/>
              <a:gd name="T14" fmla="*/ 2147483646 w 37"/>
              <a:gd name="T15" fmla="*/ 2147483646 h 60"/>
              <a:gd name="T16" fmla="*/ 2147483646 w 37"/>
              <a:gd name="T17" fmla="*/ 2147483646 h 60"/>
              <a:gd name="T18" fmla="*/ 2147483646 w 37"/>
              <a:gd name="T19" fmla="*/ 2147483646 h 60"/>
              <a:gd name="T20" fmla="*/ 2147483646 w 37"/>
              <a:gd name="T21" fmla="*/ 2147483646 h 60"/>
              <a:gd name="T22" fmla="*/ 0 w 37"/>
              <a:gd name="T23" fmla="*/ 2147483646 h 60"/>
              <a:gd name="T24" fmla="*/ 0 w 3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60">
                <a:moveTo>
                  <a:pt x="37" y="59"/>
                </a:moveTo>
                <a:lnTo>
                  <a:pt x="37" y="55"/>
                </a:lnTo>
                <a:lnTo>
                  <a:pt x="31" y="55"/>
                </a:lnTo>
                <a:lnTo>
                  <a:pt x="21" y="39"/>
                </a:lnTo>
                <a:lnTo>
                  <a:pt x="23" y="0"/>
                </a:lnTo>
                <a:lnTo>
                  <a:pt x="17" y="0"/>
                </a:lnTo>
                <a:lnTo>
                  <a:pt x="17" y="39"/>
                </a:lnTo>
                <a:lnTo>
                  <a:pt x="6" y="55"/>
                </a:lnTo>
                <a:lnTo>
                  <a:pt x="7" y="55"/>
                </a:lnTo>
                <a:lnTo>
                  <a:pt x="3" y="55"/>
                </a:lnTo>
                <a:lnTo>
                  <a:pt x="1" y="55"/>
                </a:lnTo>
                <a:lnTo>
                  <a:pt x="0" y="55"/>
                </a:lnTo>
                <a:lnTo>
                  <a:pt x="0"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34" name="Line 2098"/>
          <p:cNvSpPr>
            <a:spLocks noChangeShapeType="1"/>
          </p:cNvSpPr>
          <p:nvPr/>
        </p:nvSpPr>
        <p:spPr bwMode="auto">
          <a:xfrm>
            <a:off x="957263" y="2438400"/>
            <a:ext cx="47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5" name="Line 2099"/>
          <p:cNvSpPr>
            <a:spLocks noChangeShapeType="1"/>
          </p:cNvSpPr>
          <p:nvPr/>
        </p:nvSpPr>
        <p:spPr bwMode="auto">
          <a:xfrm>
            <a:off x="957263" y="24098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6" name="Line 2100"/>
          <p:cNvSpPr>
            <a:spLocks noChangeShapeType="1"/>
          </p:cNvSpPr>
          <p:nvPr/>
        </p:nvSpPr>
        <p:spPr bwMode="auto">
          <a:xfrm flipH="1">
            <a:off x="625475" y="2481263"/>
            <a:ext cx="115888"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7" name="Line 2101"/>
          <p:cNvSpPr>
            <a:spLocks noChangeShapeType="1"/>
          </p:cNvSpPr>
          <p:nvPr/>
        </p:nvSpPr>
        <p:spPr bwMode="auto">
          <a:xfrm>
            <a:off x="1798638" y="2836863"/>
            <a:ext cx="1587" cy="7604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38" name="Rectangle 2102"/>
          <p:cNvSpPr>
            <a:spLocks noChangeArrowheads="1"/>
          </p:cNvSpPr>
          <p:nvPr/>
        </p:nvSpPr>
        <p:spPr bwMode="auto">
          <a:xfrm>
            <a:off x="712788" y="3792538"/>
            <a:ext cx="701675" cy="19208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239" name="Freeform 2103"/>
          <p:cNvSpPr>
            <a:spLocks/>
          </p:cNvSpPr>
          <p:nvPr/>
        </p:nvSpPr>
        <p:spPr bwMode="auto">
          <a:xfrm>
            <a:off x="1190625" y="3986213"/>
            <a:ext cx="128588" cy="690562"/>
          </a:xfrm>
          <a:custGeom>
            <a:avLst/>
            <a:gdLst>
              <a:gd name="T0" fmla="*/ 2147483646 w 243"/>
              <a:gd name="T1" fmla="*/ 0 h 1306"/>
              <a:gd name="T2" fmla="*/ 2147483646 w 243"/>
              <a:gd name="T3" fmla="*/ 2147483646 h 1306"/>
              <a:gd name="T4" fmla="*/ 0 w 243"/>
              <a:gd name="T5" fmla="*/ 2147483646 h 1306"/>
              <a:gd name="T6" fmla="*/ 0 60000 65536"/>
              <a:gd name="T7" fmla="*/ 0 60000 65536"/>
              <a:gd name="T8" fmla="*/ 0 60000 65536"/>
            </a:gdLst>
            <a:ahLst/>
            <a:cxnLst>
              <a:cxn ang="T6">
                <a:pos x="T0" y="T1"/>
              </a:cxn>
              <a:cxn ang="T7">
                <a:pos x="T2" y="T3"/>
              </a:cxn>
              <a:cxn ang="T8">
                <a:pos x="T4" y="T5"/>
              </a:cxn>
            </a:cxnLst>
            <a:rect l="0" t="0" r="r" b="b"/>
            <a:pathLst>
              <a:path w="243" h="1306">
                <a:moveTo>
                  <a:pt x="243" y="0"/>
                </a:moveTo>
                <a:lnTo>
                  <a:pt x="243" y="1306"/>
                </a:lnTo>
                <a:lnTo>
                  <a:pt x="0" y="130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40" name="Line 2104"/>
          <p:cNvSpPr>
            <a:spLocks noChangeShapeType="1"/>
          </p:cNvSpPr>
          <p:nvPr/>
        </p:nvSpPr>
        <p:spPr bwMode="auto">
          <a:xfrm>
            <a:off x="1190625" y="4621213"/>
            <a:ext cx="128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1" name="Line 2105"/>
          <p:cNvSpPr>
            <a:spLocks noChangeShapeType="1"/>
          </p:cNvSpPr>
          <p:nvPr/>
        </p:nvSpPr>
        <p:spPr bwMode="auto">
          <a:xfrm flipH="1">
            <a:off x="1190625" y="4567238"/>
            <a:ext cx="128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2" name="Line 2106"/>
          <p:cNvSpPr>
            <a:spLocks noChangeShapeType="1"/>
          </p:cNvSpPr>
          <p:nvPr/>
        </p:nvSpPr>
        <p:spPr bwMode="auto">
          <a:xfrm>
            <a:off x="1190625" y="4511675"/>
            <a:ext cx="128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3" name="Line 2107"/>
          <p:cNvSpPr>
            <a:spLocks noChangeShapeType="1"/>
          </p:cNvSpPr>
          <p:nvPr/>
        </p:nvSpPr>
        <p:spPr bwMode="auto">
          <a:xfrm flipH="1">
            <a:off x="1190625" y="4400550"/>
            <a:ext cx="128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4" name="Line 2108"/>
          <p:cNvSpPr>
            <a:spLocks noChangeShapeType="1"/>
          </p:cNvSpPr>
          <p:nvPr/>
        </p:nvSpPr>
        <p:spPr bwMode="auto">
          <a:xfrm>
            <a:off x="1190625" y="4289425"/>
            <a:ext cx="128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5" name="Line 2109"/>
          <p:cNvSpPr>
            <a:spLocks noChangeShapeType="1"/>
          </p:cNvSpPr>
          <p:nvPr/>
        </p:nvSpPr>
        <p:spPr bwMode="auto">
          <a:xfrm flipH="1">
            <a:off x="998538" y="4179888"/>
            <a:ext cx="3206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6" name="Rectangle 2110"/>
          <p:cNvSpPr>
            <a:spLocks noChangeArrowheads="1"/>
          </p:cNvSpPr>
          <p:nvPr/>
        </p:nvSpPr>
        <p:spPr bwMode="auto">
          <a:xfrm>
            <a:off x="615950" y="4070350"/>
            <a:ext cx="381000" cy="13493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247" name="Line 2111"/>
          <p:cNvSpPr>
            <a:spLocks noChangeShapeType="1"/>
          </p:cNvSpPr>
          <p:nvPr/>
        </p:nvSpPr>
        <p:spPr bwMode="auto">
          <a:xfrm>
            <a:off x="998538" y="4095750"/>
            <a:ext cx="3206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8" name="Line 2112"/>
          <p:cNvSpPr>
            <a:spLocks noChangeShapeType="1"/>
          </p:cNvSpPr>
          <p:nvPr/>
        </p:nvSpPr>
        <p:spPr bwMode="auto">
          <a:xfrm flipV="1">
            <a:off x="1093788" y="3487738"/>
            <a:ext cx="1587" cy="303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49" name="Rectangle 2113"/>
          <p:cNvSpPr>
            <a:spLocks noChangeArrowheads="1"/>
          </p:cNvSpPr>
          <p:nvPr/>
        </p:nvSpPr>
        <p:spPr bwMode="auto">
          <a:xfrm>
            <a:off x="615950" y="5613400"/>
            <a:ext cx="573088" cy="38576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250" name="Line 2114"/>
          <p:cNvSpPr>
            <a:spLocks noChangeShapeType="1"/>
          </p:cNvSpPr>
          <p:nvPr/>
        </p:nvSpPr>
        <p:spPr bwMode="auto">
          <a:xfrm>
            <a:off x="3108325" y="4870450"/>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1" name="Line 2115"/>
          <p:cNvSpPr>
            <a:spLocks noChangeShapeType="1"/>
          </p:cNvSpPr>
          <p:nvPr/>
        </p:nvSpPr>
        <p:spPr bwMode="auto">
          <a:xfrm>
            <a:off x="3179763" y="4870450"/>
            <a:ext cx="444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2" name="Line 2116"/>
          <p:cNvSpPr>
            <a:spLocks noChangeShapeType="1"/>
          </p:cNvSpPr>
          <p:nvPr/>
        </p:nvSpPr>
        <p:spPr bwMode="auto">
          <a:xfrm>
            <a:off x="3246438" y="4870450"/>
            <a:ext cx="428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3" name="Line 2117"/>
          <p:cNvSpPr>
            <a:spLocks noChangeShapeType="1"/>
          </p:cNvSpPr>
          <p:nvPr/>
        </p:nvSpPr>
        <p:spPr bwMode="auto">
          <a:xfrm>
            <a:off x="3311525" y="4870450"/>
            <a:ext cx="428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4" name="Line 2118"/>
          <p:cNvSpPr>
            <a:spLocks noChangeShapeType="1"/>
          </p:cNvSpPr>
          <p:nvPr/>
        </p:nvSpPr>
        <p:spPr bwMode="auto">
          <a:xfrm>
            <a:off x="3375025" y="4870450"/>
            <a:ext cx="444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5" name="Line 2119"/>
          <p:cNvSpPr>
            <a:spLocks noChangeShapeType="1"/>
          </p:cNvSpPr>
          <p:nvPr/>
        </p:nvSpPr>
        <p:spPr bwMode="auto">
          <a:xfrm>
            <a:off x="3441700" y="4870450"/>
            <a:ext cx="428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6" name="Line 2120"/>
          <p:cNvSpPr>
            <a:spLocks noChangeShapeType="1"/>
          </p:cNvSpPr>
          <p:nvPr/>
        </p:nvSpPr>
        <p:spPr bwMode="auto">
          <a:xfrm>
            <a:off x="3505200" y="4870450"/>
            <a:ext cx="428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7" name="Line 2121"/>
          <p:cNvSpPr>
            <a:spLocks noChangeShapeType="1"/>
          </p:cNvSpPr>
          <p:nvPr/>
        </p:nvSpPr>
        <p:spPr bwMode="auto">
          <a:xfrm>
            <a:off x="3570288" y="4870450"/>
            <a:ext cx="428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8" name="Line 2122"/>
          <p:cNvSpPr>
            <a:spLocks noChangeShapeType="1"/>
          </p:cNvSpPr>
          <p:nvPr/>
        </p:nvSpPr>
        <p:spPr bwMode="auto">
          <a:xfrm>
            <a:off x="3635375" y="4870450"/>
            <a:ext cx="492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59" name="Line 2123"/>
          <p:cNvSpPr>
            <a:spLocks noChangeShapeType="1"/>
          </p:cNvSpPr>
          <p:nvPr/>
        </p:nvSpPr>
        <p:spPr bwMode="auto">
          <a:xfrm flipH="1">
            <a:off x="2822575" y="3059113"/>
            <a:ext cx="5111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0" name="Freeform 2124"/>
          <p:cNvSpPr>
            <a:spLocks/>
          </p:cNvSpPr>
          <p:nvPr/>
        </p:nvSpPr>
        <p:spPr bwMode="auto">
          <a:xfrm>
            <a:off x="2822575" y="2808288"/>
            <a:ext cx="511175" cy="55562"/>
          </a:xfrm>
          <a:custGeom>
            <a:avLst/>
            <a:gdLst>
              <a:gd name="T0" fmla="*/ 0 w 967"/>
              <a:gd name="T1" fmla="*/ 2147483646 h 104"/>
              <a:gd name="T2" fmla="*/ 0 w 967"/>
              <a:gd name="T3" fmla="*/ 0 h 104"/>
              <a:gd name="T4" fmla="*/ 2147483646 w 967"/>
              <a:gd name="T5" fmla="*/ 0 h 104"/>
              <a:gd name="T6" fmla="*/ 2147483646 w 967"/>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7" h="104">
                <a:moveTo>
                  <a:pt x="0" y="104"/>
                </a:moveTo>
                <a:lnTo>
                  <a:pt x="0" y="0"/>
                </a:lnTo>
                <a:lnTo>
                  <a:pt x="967" y="0"/>
                </a:lnTo>
                <a:lnTo>
                  <a:pt x="967" y="1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61" name="Line 2125"/>
          <p:cNvSpPr>
            <a:spLocks noChangeShapeType="1"/>
          </p:cNvSpPr>
          <p:nvPr/>
        </p:nvSpPr>
        <p:spPr bwMode="auto">
          <a:xfrm flipV="1">
            <a:off x="3333750" y="2676525"/>
            <a:ext cx="1588" cy="825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2" name="Freeform 2126"/>
          <p:cNvSpPr>
            <a:spLocks/>
          </p:cNvSpPr>
          <p:nvPr/>
        </p:nvSpPr>
        <p:spPr bwMode="auto">
          <a:xfrm>
            <a:off x="2822575" y="2676525"/>
            <a:ext cx="511175" cy="82550"/>
          </a:xfrm>
          <a:custGeom>
            <a:avLst/>
            <a:gdLst>
              <a:gd name="T0" fmla="*/ 2147483646 w 967"/>
              <a:gd name="T1" fmla="*/ 2147483646 h 156"/>
              <a:gd name="T2" fmla="*/ 0 w 967"/>
              <a:gd name="T3" fmla="*/ 2147483646 h 156"/>
              <a:gd name="T4" fmla="*/ 0 w 967"/>
              <a:gd name="T5" fmla="*/ 0 h 156"/>
              <a:gd name="T6" fmla="*/ 0 60000 65536"/>
              <a:gd name="T7" fmla="*/ 0 60000 65536"/>
              <a:gd name="T8" fmla="*/ 0 60000 65536"/>
            </a:gdLst>
            <a:ahLst/>
            <a:cxnLst>
              <a:cxn ang="T6">
                <a:pos x="T0" y="T1"/>
              </a:cxn>
              <a:cxn ang="T7">
                <a:pos x="T2" y="T3"/>
              </a:cxn>
              <a:cxn ang="T8">
                <a:pos x="T4" y="T5"/>
              </a:cxn>
            </a:cxnLst>
            <a:rect l="0" t="0" r="r" b="b"/>
            <a:pathLst>
              <a:path w="967" h="156">
                <a:moveTo>
                  <a:pt x="967" y="156"/>
                </a:moveTo>
                <a:lnTo>
                  <a:pt x="0" y="15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63" name="Line 2127"/>
          <p:cNvSpPr>
            <a:spLocks noChangeShapeType="1"/>
          </p:cNvSpPr>
          <p:nvPr/>
        </p:nvSpPr>
        <p:spPr bwMode="auto">
          <a:xfrm>
            <a:off x="3078163" y="3059113"/>
            <a:ext cx="1587" cy="165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4" name="Line 2128"/>
          <p:cNvSpPr>
            <a:spLocks noChangeShapeType="1"/>
          </p:cNvSpPr>
          <p:nvPr/>
        </p:nvSpPr>
        <p:spPr bwMode="auto">
          <a:xfrm flipV="1">
            <a:off x="2398713" y="3030538"/>
            <a:ext cx="1587" cy="1936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5" name="Line 2129"/>
          <p:cNvSpPr>
            <a:spLocks noChangeShapeType="1"/>
          </p:cNvSpPr>
          <p:nvPr/>
        </p:nvSpPr>
        <p:spPr bwMode="auto">
          <a:xfrm flipV="1">
            <a:off x="7097713" y="2901950"/>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6" name="Line 2130"/>
          <p:cNvSpPr>
            <a:spLocks noChangeShapeType="1"/>
          </p:cNvSpPr>
          <p:nvPr/>
        </p:nvSpPr>
        <p:spPr bwMode="auto">
          <a:xfrm flipV="1">
            <a:off x="7115175" y="2763838"/>
            <a:ext cx="36513" cy="141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7" name="Freeform 2131"/>
          <p:cNvSpPr>
            <a:spLocks/>
          </p:cNvSpPr>
          <p:nvPr/>
        </p:nvSpPr>
        <p:spPr bwMode="auto">
          <a:xfrm>
            <a:off x="7339013" y="2757488"/>
            <a:ext cx="57150" cy="147637"/>
          </a:xfrm>
          <a:custGeom>
            <a:avLst/>
            <a:gdLst>
              <a:gd name="T0" fmla="*/ 0 w 108"/>
              <a:gd name="T1" fmla="*/ 2147483646 h 277"/>
              <a:gd name="T2" fmla="*/ 2147483646 w 108"/>
              <a:gd name="T3" fmla="*/ 2147483646 h 277"/>
              <a:gd name="T4" fmla="*/ 2147483646 w 108"/>
              <a:gd name="T5" fmla="*/ 2147483646 h 277"/>
              <a:gd name="T6" fmla="*/ 2147483646 w 108"/>
              <a:gd name="T7" fmla="*/ 0 h 277"/>
              <a:gd name="T8" fmla="*/ 2147483646 w 108"/>
              <a:gd name="T9" fmla="*/ 2147483646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277">
                <a:moveTo>
                  <a:pt x="0" y="14"/>
                </a:moveTo>
                <a:lnTo>
                  <a:pt x="18" y="8"/>
                </a:lnTo>
                <a:lnTo>
                  <a:pt x="30" y="1"/>
                </a:lnTo>
                <a:lnTo>
                  <a:pt x="44" y="0"/>
                </a:lnTo>
                <a:lnTo>
                  <a:pt x="108" y="27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68" name="Line 2132"/>
          <p:cNvSpPr>
            <a:spLocks noChangeShapeType="1"/>
          </p:cNvSpPr>
          <p:nvPr/>
        </p:nvSpPr>
        <p:spPr bwMode="auto">
          <a:xfrm>
            <a:off x="7413625" y="2901950"/>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69" name="Line 2133"/>
          <p:cNvSpPr>
            <a:spLocks noChangeShapeType="1"/>
          </p:cNvSpPr>
          <p:nvPr/>
        </p:nvSpPr>
        <p:spPr bwMode="auto">
          <a:xfrm flipV="1">
            <a:off x="7361238" y="2749550"/>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70" name="Line 2134"/>
          <p:cNvSpPr>
            <a:spLocks noChangeShapeType="1"/>
          </p:cNvSpPr>
          <p:nvPr/>
        </p:nvSpPr>
        <p:spPr bwMode="auto">
          <a:xfrm flipH="1" flipV="1">
            <a:off x="7346950" y="2740025"/>
            <a:ext cx="158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71" name="Freeform 2135"/>
          <p:cNvSpPr>
            <a:spLocks/>
          </p:cNvSpPr>
          <p:nvPr/>
        </p:nvSpPr>
        <p:spPr bwMode="auto">
          <a:xfrm>
            <a:off x="7346950" y="2673350"/>
            <a:ext cx="6350" cy="57150"/>
          </a:xfrm>
          <a:custGeom>
            <a:avLst/>
            <a:gdLst>
              <a:gd name="T0" fmla="*/ 2147483646 w 14"/>
              <a:gd name="T1" fmla="*/ 2147483646 h 108"/>
              <a:gd name="T2" fmla="*/ 2147483646 w 14"/>
              <a:gd name="T3" fmla="*/ 2147483646 h 108"/>
              <a:gd name="T4" fmla="*/ 2147483646 w 14"/>
              <a:gd name="T5" fmla="*/ 2147483646 h 108"/>
              <a:gd name="T6" fmla="*/ 2147483646 w 14"/>
              <a:gd name="T7" fmla="*/ 2147483646 h 108"/>
              <a:gd name="T8" fmla="*/ 2147483646 w 14"/>
              <a:gd name="T9" fmla="*/ 2147483646 h 108"/>
              <a:gd name="T10" fmla="*/ 2147483646 w 14"/>
              <a:gd name="T11" fmla="*/ 2147483646 h 108"/>
              <a:gd name="T12" fmla="*/ 2147483646 w 14"/>
              <a:gd name="T13" fmla="*/ 0 h 108"/>
              <a:gd name="T14" fmla="*/ 0 w 14"/>
              <a:gd name="T15" fmla="*/ 2147483646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08">
                <a:moveTo>
                  <a:pt x="14" y="108"/>
                </a:moveTo>
                <a:lnTo>
                  <a:pt x="14" y="92"/>
                </a:lnTo>
                <a:lnTo>
                  <a:pt x="13" y="90"/>
                </a:lnTo>
                <a:lnTo>
                  <a:pt x="7" y="73"/>
                </a:lnTo>
                <a:lnTo>
                  <a:pt x="7" y="74"/>
                </a:lnTo>
                <a:lnTo>
                  <a:pt x="6" y="2"/>
                </a:lnTo>
                <a:lnTo>
                  <a:pt x="9" y="0"/>
                </a:lnTo>
                <a:lnTo>
                  <a:pt x="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2" name="Freeform 2136"/>
          <p:cNvSpPr>
            <a:spLocks/>
          </p:cNvSpPr>
          <p:nvPr/>
        </p:nvSpPr>
        <p:spPr bwMode="auto">
          <a:xfrm>
            <a:off x="7294563" y="2533650"/>
            <a:ext cx="96837" cy="100013"/>
          </a:xfrm>
          <a:custGeom>
            <a:avLst/>
            <a:gdLst>
              <a:gd name="T0" fmla="*/ 2147483646 w 184"/>
              <a:gd name="T1" fmla="*/ 2147483646 h 191"/>
              <a:gd name="T2" fmla="*/ 2147483646 w 184"/>
              <a:gd name="T3" fmla="*/ 2147483646 h 191"/>
              <a:gd name="T4" fmla="*/ 2147483646 w 184"/>
              <a:gd name="T5" fmla="*/ 2147483646 h 191"/>
              <a:gd name="T6" fmla="*/ 2147483646 w 184"/>
              <a:gd name="T7" fmla="*/ 2147483646 h 191"/>
              <a:gd name="T8" fmla="*/ 2147483646 w 184"/>
              <a:gd name="T9" fmla="*/ 2147483646 h 191"/>
              <a:gd name="T10" fmla="*/ 2147483646 w 184"/>
              <a:gd name="T11" fmla="*/ 2147483646 h 191"/>
              <a:gd name="T12" fmla="*/ 0 w 184"/>
              <a:gd name="T13" fmla="*/ 2147483646 h 191"/>
              <a:gd name="T14" fmla="*/ 0 w 184"/>
              <a:gd name="T15" fmla="*/ 2147483646 h 191"/>
              <a:gd name="T16" fmla="*/ 2147483646 w 184"/>
              <a:gd name="T17" fmla="*/ 2147483646 h 191"/>
              <a:gd name="T18" fmla="*/ 2147483646 w 184"/>
              <a:gd name="T19" fmla="*/ 2147483646 h 191"/>
              <a:gd name="T20" fmla="*/ 2147483646 w 184"/>
              <a:gd name="T21" fmla="*/ 2147483646 h 191"/>
              <a:gd name="T22" fmla="*/ 2147483646 w 184"/>
              <a:gd name="T23" fmla="*/ 0 h 191"/>
              <a:gd name="T24" fmla="*/ 2147483646 w 184"/>
              <a:gd name="T25" fmla="*/ 2147483646 h 191"/>
              <a:gd name="T26" fmla="*/ 0 w 184"/>
              <a:gd name="T27" fmla="*/ 2147483646 h 191"/>
              <a:gd name="T28" fmla="*/ 2147483646 w 184"/>
              <a:gd name="T29" fmla="*/ 2147483646 h 191"/>
              <a:gd name="T30" fmla="*/ 2147483646 w 184"/>
              <a:gd name="T31" fmla="*/ 2147483646 h 191"/>
              <a:gd name="T32" fmla="*/ 2147483646 w 184"/>
              <a:gd name="T33" fmla="*/ 2147483646 h 191"/>
              <a:gd name="T34" fmla="*/ 2147483646 w 184"/>
              <a:gd name="T35" fmla="*/ 2147483646 h 191"/>
              <a:gd name="T36" fmla="*/ 2147483646 w 184"/>
              <a:gd name="T37" fmla="*/ 2147483646 h 191"/>
              <a:gd name="T38" fmla="*/ 0 w 184"/>
              <a:gd name="T39" fmla="*/ 2147483646 h 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4" h="191">
                <a:moveTo>
                  <a:pt x="74" y="188"/>
                </a:moveTo>
                <a:lnTo>
                  <a:pt x="71" y="189"/>
                </a:lnTo>
                <a:lnTo>
                  <a:pt x="71" y="191"/>
                </a:lnTo>
                <a:lnTo>
                  <a:pt x="9" y="182"/>
                </a:lnTo>
                <a:lnTo>
                  <a:pt x="6" y="180"/>
                </a:lnTo>
                <a:lnTo>
                  <a:pt x="6" y="178"/>
                </a:lnTo>
                <a:lnTo>
                  <a:pt x="0" y="41"/>
                </a:lnTo>
                <a:lnTo>
                  <a:pt x="0" y="38"/>
                </a:lnTo>
                <a:lnTo>
                  <a:pt x="5" y="36"/>
                </a:lnTo>
                <a:lnTo>
                  <a:pt x="65" y="45"/>
                </a:lnTo>
                <a:lnTo>
                  <a:pt x="184" y="10"/>
                </a:lnTo>
                <a:lnTo>
                  <a:pt x="124" y="0"/>
                </a:lnTo>
                <a:lnTo>
                  <a:pt x="5" y="36"/>
                </a:lnTo>
                <a:lnTo>
                  <a:pt x="0" y="38"/>
                </a:lnTo>
                <a:lnTo>
                  <a:pt x="6" y="177"/>
                </a:lnTo>
                <a:lnTo>
                  <a:pt x="6" y="180"/>
                </a:lnTo>
                <a:lnTo>
                  <a:pt x="6" y="178"/>
                </a:lnTo>
                <a:lnTo>
                  <a:pt x="66" y="188"/>
                </a:lnTo>
                <a:lnTo>
                  <a:pt x="62" y="50"/>
                </a:lnTo>
                <a:lnTo>
                  <a:pt x="0" y="4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3" name="Freeform 2137"/>
          <p:cNvSpPr>
            <a:spLocks/>
          </p:cNvSpPr>
          <p:nvPr/>
        </p:nvSpPr>
        <p:spPr bwMode="auto">
          <a:xfrm>
            <a:off x="7327900" y="2538413"/>
            <a:ext cx="68263" cy="93662"/>
          </a:xfrm>
          <a:custGeom>
            <a:avLst/>
            <a:gdLst>
              <a:gd name="T0" fmla="*/ 2147483646 w 131"/>
              <a:gd name="T1" fmla="*/ 2147483646 h 178"/>
              <a:gd name="T2" fmla="*/ 2147483646 w 131"/>
              <a:gd name="T3" fmla="*/ 2147483646 h 178"/>
              <a:gd name="T4" fmla="*/ 0 w 131"/>
              <a:gd name="T5" fmla="*/ 2147483646 h 178"/>
              <a:gd name="T6" fmla="*/ 2147483646 w 131"/>
              <a:gd name="T7" fmla="*/ 2147483646 h 178"/>
              <a:gd name="T8" fmla="*/ 2147483646 w 131"/>
              <a:gd name="T9" fmla="*/ 2147483646 h 178"/>
              <a:gd name="T10" fmla="*/ 2147483646 w 131"/>
              <a:gd name="T11" fmla="*/ 2147483646 h 178"/>
              <a:gd name="T12" fmla="*/ 2147483646 w 131"/>
              <a:gd name="T13" fmla="*/ 2147483646 h 178"/>
              <a:gd name="T14" fmla="*/ 2147483646 w 131"/>
              <a:gd name="T15" fmla="*/ 0 h 178"/>
              <a:gd name="T16" fmla="*/ 2147483646 w 131"/>
              <a:gd name="T17" fmla="*/ 2147483646 h 178"/>
              <a:gd name="T18" fmla="*/ 2147483646 w 131"/>
              <a:gd name="T19" fmla="*/ 2147483646 h 178"/>
              <a:gd name="T20" fmla="*/ 2147483646 w 131"/>
              <a:gd name="T21" fmla="*/ 2147483646 h 178"/>
              <a:gd name="T22" fmla="*/ 2147483646 w 131"/>
              <a:gd name="T23" fmla="*/ 2147483646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178">
                <a:moveTo>
                  <a:pt x="3" y="35"/>
                </a:moveTo>
                <a:lnTo>
                  <a:pt x="3" y="39"/>
                </a:lnTo>
                <a:lnTo>
                  <a:pt x="0" y="40"/>
                </a:lnTo>
                <a:lnTo>
                  <a:pt x="3" y="39"/>
                </a:lnTo>
                <a:lnTo>
                  <a:pt x="6" y="40"/>
                </a:lnTo>
                <a:lnTo>
                  <a:pt x="125" y="2"/>
                </a:lnTo>
                <a:lnTo>
                  <a:pt x="125" y="1"/>
                </a:lnTo>
                <a:lnTo>
                  <a:pt x="122" y="0"/>
                </a:lnTo>
                <a:lnTo>
                  <a:pt x="125" y="2"/>
                </a:lnTo>
                <a:lnTo>
                  <a:pt x="131" y="141"/>
                </a:lnTo>
                <a:lnTo>
                  <a:pt x="12" y="178"/>
                </a:lnTo>
                <a:lnTo>
                  <a:pt x="6" y="4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4" name="Freeform 2138"/>
          <p:cNvSpPr>
            <a:spLocks/>
          </p:cNvSpPr>
          <p:nvPr/>
        </p:nvSpPr>
        <p:spPr bwMode="auto">
          <a:xfrm>
            <a:off x="7385050" y="2501900"/>
            <a:ext cx="1588" cy="36513"/>
          </a:xfrm>
          <a:custGeom>
            <a:avLst/>
            <a:gdLst>
              <a:gd name="T0" fmla="*/ 2147483646 w 4"/>
              <a:gd name="T1" fmla="*/ 2147483646 h 69"/>
              <a:gd name="T2" fmla="*/ 0 w 4"/>
              <a:gd name="T3" fmla="*/ 0 h 69"/>
              <a:gd name="T4" fmla="*/ 0 w 4"/>
              <a:gd name="T5" fmla="*/ 2147483646 h 69"/>
              <a:gd name="T6" fmla="*/ 2147483646 w 4"/>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9">
                <a:moveTo>
                  <a:pt x="4" y="69"/>
                </a:moveTo>
                <a:lnTo>
                  <a:pt x="0" y="0"/>
                </a:lnTo>
                <a:lnTo>
                  <a:pt x="0" y="1"/>
                </a:lnTo>
                <a:lnTo>
                  <a:pt x="1" y="6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5" name="Freeform 2139"/>
          <p:cNvSpPr>
            <a:spLocks/>
          </p:cNvSpPr>
          <p:nvPr/>
        </p:nvSpPr>
        <p:spPr bwMode="auto">
          <a:xfrm>
            <a:off x="7145338" y="2501900"/>
            <a:ext cx="239712" cy="38100"/>
          </a:xfrm>
          <a:custGeom>
            <a:avLst/>
            <a:gdLst>
              <a:gd name="T0" fmla="*/ 2147483646 w 454"/>
              <a:gd name="T1" fmla="*/ 0 h 72"/>
              <a:gd name="T2" fmla="*/ 2147483646 w 454"/>
              <a:gd name="T3" fmla="*/ 2147483646 h 72"/>
              <a:gd name="T4" fmla="*/ 2147483646 w 454"/>
              <a:gd name="T5" fmla="*/ 2147483646 h 72"/>
              <a:gd name="T6" fmla="*/ 0 w 454"/>
              <a:gd name="T7" fmla="*/ 2147483646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72">
                <a:moveTo>
                  <a:pt x="454" y="0"/>
                </a:moveTo>
                <a:lnTo>
                  <a:pt x="222" y="72"/>
                </a:lnTo>
                <a:lnTo>
                  <a:pt x="218" y="69"/>
                </a:lnTo>
                <a:lnTo>
                  <a:pt x="0"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6" name="Freeform 2140"/>
          <p:cNvSpPr>
            <a:spLocks/>
          </p:cNvSpPr>
          <p:nvPr/>
        </p:nvSpPr>
        <p:spPr bwMode="auto">
          <a:xfrm>
            <a:off x="7126288" y="2525713"/>
            <a:ext cx="9525" cy="1587"/>
          </a:xfrm>
          <a:custGeom>
            <a:avLst/>
            <a:gdLst>
              <a:gd name="T0" fmla="*/ 2147483646 w 17"/>
              <a:gd name="T1" fmla="*/ 2147483646 h 2"/>
              <a:gd name="T2" fmla="*/ 2147483646 w 17"/>
              <a:gd name="T3" fmla="*/ 2147483646 h 2"/>
              <a:gd name="T4" fmla="*/ 2147483646 w 17"/>
              <a:gd name="T5" fmla="*/ 0 h 2"/>
              <a:gd name="T6" fmla="*/ 0 w 1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
                <a:moveTo>
                  <a:pt x="17" y="2"/>
                </a:moveTo>
                <a:lnTo>
                  <a:pt x="2" y="1"/>
                </a:lnTo>
                <a:lnTo>
                  <a:pt x="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7" name="Freeform 2141"/>
          <p:cNvSpPr>
            <a:spLocks/>
          </p:cNvSpPr>
          <p:nvPr/>
        </p:nvSpPr>
        <p:spPr bwMode="auto">
          <a:xfrm>
            <a:off x="7129463" y="2544763"/>
            <a:ext cx="128587" cy="130175"/>
          </a:xfrm>
          <a:custGeom>
            <a:avLst/>
            <a:gdLst>
              <a:gd name="T0" fmla="*/ 2147483646 w 243"/>
              <a:gd name="T1" fmla="*/ 2147483646 h 245"/>
              <a:gd name="T2" fmla="*/ 2147483646 w 243"/>
              <a:gd name="T3" fmla="*/ 2147483646 h 245"/>
              <a:gd name="T4" fmla="*/ 2147483646 w 243"/>
              <a:gd name="T5" fmla="*/ 2147483646 h 245"/>
              <a:gd name="T6" fmla="*/ 2147483646 w 243"/>
              <a:gd name="T7" fmla="*/ 2147483646 h 245"/>
              <a:gd name="T8" fmla="*/ 2147483646 w 243"/>
              <a:gd name="T9" fmla="*/ 2147483646 h 245"/>
              <a:gd name="T10" fmla="*/ 2147483646 w 243"/>
              <a:gd name="T11" fmla="*/ 2147483646 h 245"/>
              <a:gd name="T12" fmla="*/ 2147483646 w 243"/>
              <a:gd name="T13" fmla="*/ 2147483646 h 245"/>
              <a:gd name="T14" fmla="*/ 2147483646 w 243"/>
              <a:gd name="T15" fmla="*/ 2147483646 h 245"/>
              <a:gd name="T16" fmla="*/ 2147483646 w 243"/>
              <a:gd name="T17" fmla="*/ 2147483646 h 245"/>
              <a:gd name="T18" fmla="*/ 2147483646 w 243"/>
              <a:gd name="T19" fmla="*/ 2147483646 h 245"/>
              <a:gd name="T20" fmla="*/ 2147483646 w 243"/>
              <a:gd name="T21" fmla="*/ 2147483646 h 245"/>
              <a:gd name="T22" fmla="*/ 2147483646 w 243"/>
              <a:gd name="T23" fmla="*/ 2147483646 h 245"/>
              <a:gd name="T24" fmla="*/ 2147483646 w 243"/>
              <a:gd name="T25" fmla="*/ 2147483646 h 245"/>
              <a:gd name="T26" fmla="*/ 2147483646 w 243"/>
              <a:gd name="T27" fmla="*/ 2147483646 h 245"/>
              <a:gd name="T28" fmla="*/ 2147483646 w 243"/>
              <a:gd name="T29" fmla="*/ 2147483646 h 245"/>
              <a:gd name="T30" fmla="*/ 0 w 243"/>
              <a:gd name="T31" fmla="*/ 2147483646 h 245"/>
              <a:gd name="T32" fmla="*/ 0 w 243"/>
              <a:gd name="T33" fmla="*/ 0 h 245"/>
              <a:gd name="T34" fmla="*/ 2147483646 w 243"/>
              <a:gd name="T35" fmla="*/ 2147483646 h 245"/>
              <a:gd name="T36" fmla="*/ 2147483646 w 243"/>
              <a:gd name="T37" fmla="*/ 2147483646 h 245"/>
              <a:gd name="T38" fmla="*/ 2147483646 w 243"/>
              <a:gd name="T39" fmla="*/ 2147483646 h 245"/>
              <a:gd name="T40" fmla="*/ 2147483646 w 243"/>
              <a:gd name="T41" fmla="*/ 2147483646 h 245"/>
              <a:gd name="T42" fmla="*/ 2147483646 w 243"/>
              <a:gd name="T43" fmla="*/ 2147483646 h 245"/>
              <a:gd name="T44" fmla="*/ 2147483646 w 243"/>
              <a:gd name="T45" fmla="*/ 2147483646 h 245"/>
              <a:gd name="T46" fmla="*/ 2147483646 w 243"/>
              <a:gd name="T47" fmla="*/ 2147483646 h 245"/>
              <a:gd name="T48" fmla="*/ 2147483646 w 243"/>
              <a:gd name="T49" fmla="*/ 2147483646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 h="245">
                <a:moveTo>
                  <a:pt x="1" y="1"/>
                </a:moveTo>
                <a:lnTo>
                  <a:pt x="1" y="10"/>
                </a:lnTo>
                <a:lnTo>
                  <a:pt x="2" y="10"/>
                </a:lnTo>
                <a:lnTo>
                  <a:pt x="202" y="41"/>
                </a:lnTo>
                <a:lnTo>
                  <a:pt x="210" y="52"/>
                </a:lnTo>
                <a:lnTo>
                  <a:pt x="215" y="200"/>
                </a:lnTo>
                <a:lnTo>
                  <a:pt x="223" y="198"/>
                </a:lnTo>
                <a:lnTo>
                  <a:pt x="217" y="49"/>
                </a:lnTo>
                <a:lnTo>
                  <a:pt x="210" y="52"/>
                </a:lnTo>
                <a:lnTo>
                  <a:pt x="217" y="49"/>
                </a:lnTo>
                <a:lnTo>
                  <a:pt x="210" y="38"/>
                </a:lnTo>
                <a:lnTo>
                  <a:pt x="202" y="41"/>
                </a:lnTo>
                <a:lnTo>
                  <a:pt x="210" y="38"/>
                </a:lnTo>
                <a:lnTo>
                  <a:pt x="11" y="8"/>
                </a:lnTo>
                <a:lnTo>
                  <a:pt x="2" y="10"/>
                </a:lnTo>
                <a:lnTo>
                  <a:pt x="0" y="12"/>
                </a:lnTo>
                <a:lnTo>
                  <a:pt x="0" y="0"/>
                </a:lnTo>
                <a:lnTo>
                  <a:pt x="1" y="1"/>
                </a:lnTo>
                <a:lnTo>
                  <a:pt x="221" y="34"/>
                </a:lnTo>
                <a:lnTo>
                  <a:pt x="225" y="187"/>
                </a:lnTo>
                <a:lnTo>
                  <a:pt x="243" y="245"/>
                </a:lnTo>
                <a:lnTo>
                  <a:pt x="238" y="242"/>
                </a:lnTo>
                <a:lnTo>
                  <a:pt x="223" y="198"/>
                </a:lnTo>
                <a:lnTo>
                  <a:pt x="229" y="197"/>
                </a:lnTo>
                <a:lnTo>
                  <a:pt x="225"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8" name="Freeform 2142"/>
          <p:cNvSpPr>
            <a:spLocks/>
          </p:cNvSpPr>
          <p:nvPr/>
        </p:nvSpPr>
        <p:spPr bwMode="auto">
          <a:xfrm>
            <a:off x="7259638" y="2484438"/>
            <a:ext cx="123825" cy="53975"/>
          </a:xfrm>
          <a:custGeom>
            <a:avLst/>
            <a:gdLst>
              <a:gd name="T0" fmla="*/ 0 w 234"/>
              <a:gd name="T1" fmla="*/ 2147483646 h 101"/>
              <a:gd name="T2" fmla="*/ 2147483646 w 234"/>
              <a:gd name="T3" fmla="*/ 2147483646 h 101"/>
              <a:gd name="T4" fmla="*/ 2147483646 w 234"/>
              <a:gd name="T5" fmla="*/ 0 h 101"/>
              <a:gd name="T6" fmla="*/ 2147483646 w 234"/>
              <a:gd name="T7" fmla="*/ 0 h 101"/>
              <a:gd name="T8" fmla="*/ 2147483646 w 234"/>
              <a:gd name="T9" fmla="*/ 214748364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101">
                <a:moveTo>
                  <a:pt x="0" y="101"/>
                </a:moveTo>
                <a:lnTo>
                  <a:pt x="234" y="29"/>
                </a:lnTo>
                <a:lnTo>
                  <a:pt x="59" y="0"/>
                </a:lnTo>
                <a:lnTo>
                  <a:pt x="58" y="0"/>
                </a:lnTo>
                <a:lnTo>
                  <a:pt x="234"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79" name="Freeform 2143"/>
          <p:cNvSpPr>
            <a:spLocks/>
          </p:cNvSpPr>
          <p:nvPr/>
        </p:nvSpPr>
        <p:spPr bwMode="auto">
          <a:xfrm>
            <a:off x="7289800" y="2474913"/>
            <a:ext cx="1588" cy="12700"/>
          </a:xfrm>
          <a:custGeom>
            <a:avLst/>
            <a:gdLst>
              <a:gd name="T0" fmla="*/ 0 w 3"/>
              <a:gd name="T1" fmla="*/ 2147483646 h 23"/>
              <a:gd name="T2" fmla="*/ 0 w 3"/>
              <a:gd name="T3" fmla="*/ 2147483646 h 23"/>
              <a:gd name="T4" fmla="*/ 2147483646 w 3"/>
              <a:gd name="T5" fmla="*/ 2147483646 h 23"/>
              <a:gd name="T6" fmla="*/ 2147483646 w 3"/>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3">
                <a:moveTo>
                  <a:pt x="0" y="23"/>
                </a:moveTo>
                <a:lnTo>
                  <a:pt x="0" y="22"/>
                </a:lnTo>
                <a:lnTo>
                  <a:pt x="3" y="17"/>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0" name="Freeform 2144"/>
          <p:cNvSpPr>
            <a:spLocks/>
          </p:cNvSpPr>
          <p:nvPr/>
        </p:nvSpPr>
        <p:spPr bwMode="auto">
          <a:xfrm>
            <a:off x="7145338" y="2476500"/>
            <a:ext cx="125412" cy="42863"/>
          </a:xfrm>
          <a:custGeom>
            <a:avLst/>
            <a:gdLst>
              <a:gd name="T0" fmla="*/ 2147483646 w 238"/>
              <a:gd name="T1" fmla="*/ 0 h 82"/>
              <a:gd name="T2" fmla="*/ 2147483646 w 238"/>
              <a:gd name="T3" fmla="*/ 2147483646 h 82"/>
              <a:gd name="T4" fmla="*/ 2147483646 w 238"/>
              <a:gd name="T5" fmla="*/ 2147483646 h 82"/>
              <a:gd name="T6" fmla="*/ 2147483646 w 238"/>
              <a:gd name="T7" fmla="*/ 2147483646 h 82"/>
              <a:gd name="T8" fmla="*/ 2147483646 w 238"/>
              <a:gd name="T9" fmla="*/ 2147483646 h 82"/>
              <a:gd name="T10" fmla="*/ 2147483646 w 238"/>
              <a:gd name="T11" fmla="*/ 2147483646 h 82"/>
              <a:gd name="T12" fmla="*/ 2147483646 w 238"/>
              <a:gd name="T13" fmla="*/ 2147483646 h 82"/>
              <a:gd name="T14" fmla="*/ 2147483646 w 238"/>
              <a:gd name="T15" fmla="*/ 2147483646 h 82"/>
              <a:gd name="T16" fmla="*/ 0 w 238"/>
              <a:gd name="T17" fmla="*/ 2147483646 h 82"/>
              <a:gd name="T18" fmla="*/ 2147483646 w 238"/>
              <a:gd name="T19" fmla="*/ 2147483646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82">
                <a:moveTo>
                  <a:pt x="238" y="0"/>
                </a:moveTo>
                <a:lnTo>
                  <a:pt x="238" y="16"/>
                </a:lnTo>
                <a:lnTo>
                  <a:pt x="238" y="11"/>
                </a:lnTo>
                <a:lnTo>
                  <a:pt x="234" y="10"/>
                </a:lnTo>
                <a:lnTo>
                  <a:pt x="233" y="10"/>
                </a:lnTo>
                <a:lnTo>
                  <a:pt x="238" y="11"/>
                </a:lnTo>
                <a:lnTo>
                  <a:pt x="233" y="10"/>
                </a:lnTo>
                <a:lnTo>
                  <a:pt x="232" y="11"/>
                </a:lnTo>
                <a:lnTo>
                  <a:pt x="0" y="82"/>
                </a:lnTo>
                <a:lnTo>
                  <a:pt x="233"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1" name="Line 2145"/>
          <p:cNvSpPr>
            <a:spLocks noChangeShapeType="1"/>
          </p:cNvSpPr>
          <p:nvPr/>
        </p:nvSpPr>
        <p:spPr bwMode="auto">
          <a:xfrm>
            <a:off x="7272338" y="24876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82" name="Freeform 2146"/>
          <p:cNvSpPr>
            <a:spLocks/>
          </p:cNvSpPr>
          <p:nvPr/>
        </p:nvSpPr>
        <p:spPr bwMode="auto">
          <a:xfrm>
            <a:off x="6959600" y="2413000"/>
            <a:ext cx="273050" cy="136525"/>
          </a:xfrm>
          <a:custGeom>
            <a:avLst/>
            <a:gdLst>
              <a:gd name="T0" fmla="*/ 2147483646 w 516"/>
              <a:gd name="T1" fmla="*/ 2147483646 h 259"/>
              <a:gd name="T2" fmla="*/ 2147483646 w 516"/>
              <a:gd name="T3" fmla="*/ 2147483646 h 259"/>
              <a:gd name="T4" fmla="*/ 2147483646 w 516"/>
              <a:gd name="T5" fmla="*/ 2147483646 h 259"/>
              <a:gd name="T6" fmla="*/ 2147483646 w 516"/>
              <a:gd name="T7" fmla="*/ 2147483646 h 259"/>
              <a:gd name="T8" fmla="*/ 2147483646 w 516"/>
              <a:gd name="T9" fmla="*/ 2147483646 h 259"/>
              <a:gd name="T10" fmla="*/ 2147483646 w 516"/>
              <a:gd name="T11" fmla="*/ 2147483646 h 259"/>
              <a:gd name="T12" fmla="*/ 2147483646 w 516"/>
              <a:gd name="T13" fmla="*/ 2147483646 h 259"/>
              <a:gd name="T14" fmla="*/ 2147483646 w 516"/>
              <a:gd name="T15" fmla="*/ 2147483646 h 259"/>
              <a:gd name="T16" fmla="*/ 2147483646 w 516"/>
              <a:gd name="T17" fmla="*/ 0 h 259"/>
              <a:gd name="T18" fmla="*/ 2147483646 w 516"/>
              <a:gd name="T19" fmla="*/ 2147483646 h 259"/>
              <a:gd name="T20" fmla="*/ 2147483646 w 516"/>
              <a:gd name="T21" fmla="*/ 2147483646 h 259"/>
              <a:gd name="T22" fmla="*/ 2147483646 w 516"/>
              <a:gd name="T23" fmla="*/ 2147483646 h 259"/>
              <a:gd name="T24" fmla="*/ 2147483646 w 516"/>
              <a:gd name="T25" fmla="*/ 2147483646 h 259"/>
              <a:gd name="T26" fmla="*/ 2147483646 w 516"/>
              <a:gd name="T27" fmla="*/ 2147483646 h 259"/>
              <a:gd name="T28" fmla="*/ 2147483646 w 516"/>
              <a:gd name="T29" fmla="*/ 2147483646 h 259"/>
              <a:gd name="T30" fmla="*/ 2147483646 w 516"/>
              <a:gd name="T31" fmla="*/ 2147483646 h 259"/>
              <a:gd name="T32" fmla="*/ 2147483646 w 516"/>
              <a:gd name="T33" fmla="*/ 2147483646 h 259"/>
              <a:gd name="T34" fmla="*/ 2147483646 w 516"/>
              <a:gd name="T35" fmla="*/ 2147483646 h 259"/>
              <a:gd name="T36" fmla="*/ 2147483646 w 516"/>
              <a:gd name="T37" fmla="*/ 2147483646 h 259"/>
              <a:gd name="T38" fmla="*/ 2147483646 w 516"/>
              <a:gd name="T39" fmla="*/ 2147483646 h 259"/>
              <a:gd name="T40" fmla="*/ 2147483646 w 516"/>
              <a:gd name="T41" fmla="*/ 2147483646 h 259"/>
              <a:gd name="T42" fmla="*/ 2147483646 w 516"/>
              <a:gd name="T43" fmla="*/ 2147483646 h 259"/>
              <a:gd name="T44" fmla="*/ 2147483646 w 516"/>
              <a:gd name="T45" fmla="*/ 2147483646 h 259"/>
              <a:gd name="T46" fmla="*/ 2147483646 w 516"/>
              <a:gd name="T47" fmla="*/ 2147483646 h 259"/>
              <a:gd name="T48" fmla="*/ 2147483646 w 516"/>
              <a:gd name="T49" fmla="*/ 2147483646 h 259"/>
              <a:gd name="T50" fmla="*/ 2147483646 w 516"/>
              <a:gd name="T51" fmla="*/ 2147483646 h 259"/>
              <a:gd name="T52" fmla="*/ 2147483646 w 516"/>
              <a:gd name="T53" fmla="*/ 2147483646 h 259"/>
              <a:gd name="T54" fmla="*/ 2147483646 w 516"/>
              <a:gd name="T55" fmla="*/ 2147483646 h 259"/>
              <a:gd name="T56" fmla="*/ 2147483646 w 516"/>
              <a:gd name="T57" fmla="*/ 2147483646 h 259"/>
              <a:gd name="T58" fmla="*/ 2147483646 w 516"/>
              <a:gd name="T59" fmla="*/ 2147483646 h 259"/>
              <a:gd name="T60" fmla="*/ 2147483646 w 516"/>
              <a:gd name="T61" fmla="*/ 2147483646 h 259"/>
              <a:gd name="T62" fmla="*/ 0 w 516"/>
              <a:gd name="T63" fmla="*/ 2147483646 h 259"/>
              <a:gd name="T64" fmla="*/ 0 w 516"/>
              <a:gd name="T65" fmla="*/ 2147483646 h 259"/>
              <a:gd name="T66" fmla="*/ 2147483646 w 516"/>
              <a:gd name="T67" fmla="*/ 2147483646 h 259"/>
              <a:gd name="T68" fmla="*/ 2147483646 w 516"/>
              <a:gd name="T69" fmla="*/ 2147483646 h 2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6" h="259">
                <a:moveTo>
                  <a:pt x="504" y="135"/>
                </a:moveTo>
                <a:lnTo>
                  <a:pt x="411" y="163"/>
                </a:lnTo>
                <a:lnTo>
                  <a:pt x="409" y="162"/>
                </a:lnTo>
                <a:lnTo>
                  <a:pt x="408" y="159"/>
                </a:lnTo>
                <a:lnTo>
                  <a:pt x="404" y="159"/>
                </a:lnTo>
                <a:lnTo>
                  <a:pt x="512" y="125"/>
                </a:lnTo>
                <a:lnTo>
                  <a:pt x="515" y="124"/>
                </a:lnTo>
                <a:lnTo>
                  <a:pt x="515" y="123"/>
                </a:lnTo>
                <a:lnTo>
                  <a:pt x="411" y="155"/>
                </a:lnTo>
                <a:lnTo>
                  <a:pt x="409" y="63"/>
                </a:lnTo>
                <a:lnTo>
                  <a:pt x="512" y="29"/>
                </a:lnTo>
                <a:lnTo>
                  <a:pt x="516" y="123"/>
                </a:lnTo>
                <a:lnTo>
                  <a:pt x="515" y="123"/>
                </a:lnTo>
                <a:lnTo>
                  <a:pt x="512" y="29"/>
                </a:lnTo>
                <a:lnTo>
                  <a:pt x="509" y="27"/>
                </a:lnTo>
                <a:lnTo>
                  <a:pt x="404" y="59"/>
                </a:lnTo>
                <a:lnTo>
                  <a:pt x="234" y="32"/>
                </a:lnTo>
                <a:lnTo>
                  <a:pt x="337" y="0"/>
                </a:lnTo>
                <a:lnTo>
                  <a:pt x="335" y="0"/>
                </a:lnTo>
                <a:lnTo>
                  <a:pt x="232" y="32"/>
                </a:lnTo>
                <a:lnTo>
                  <a:pt x="230" y="33"/>
                </a:lnTo>
                <a:lnTo>
                  <a:pt x="227" y="33"/>
                </a:lnTo>
                <a:lnTo>
                  <a:pt x="226" y="33"/>
                </a:lnTo>
                <a:lnTo>
                  <a:pt x="18" y="99"/>
                </a:lnTo>
                <a:lnTo>
                  <a:pt x="226" y="33"/>
                </a:lnTo>
                <a:lnTo>
                  <a:pt x="398" y="60"/>
                </a:lnTo>
                <a:lnTo>
                  <a:pt x="189" y="125"/>
                </a:lnTo>
                <a:lnTo>
                  <a:pt x="18" y="99"/>
                </a:lnTo>
                <a:lnTo>
                  <a:pt x="17" y="102"/>
                </a:lnTo>
                <a:lnTo>
                  <a:pt x="186" y="129"/>
                </a:lnTo>
                <a:lnTo>
                  <a:pt x="173" y="238"/>
                </a:lnTo>
                <a:lnTo>
                  <a:pt x="4" y="211"/>
                </a:lnTo>
                <a:lnTo>
                  <a:pt x="17" y="102"/>
                </a:lnTo>
                <a:lnTo>
                  <a:pt x="14" y="102"/>
                </a:lnTo>
                <a:lnTo>
                  <a:pt x="1" y="211"/>
                </a:lnTo>
                <a:lnTo>
                  <a:pt x="4" y="211"/>
                </a:lnTo>
                <a:lnTo>
                  <a:pt x="1" y="212"/>
                </a:lnTo>
                <a:lnTo>
                  <a:pt x="8" y="214"/>
                </a:lnTo>
                <a:lnTo>
                  <a:pt x="178" y="240"/>
                </a:lnTo>
                <a:lnTo>
                  <a:pt x="403" y="169"/>
                </a:lnTo>
                <a:lnTo>
                  <a:pt x="404" y="169"/>
                </a:lnTo>
                <a:lnTo>
                  <a:pt x="403" y="169"/>
                </a:lnTo>
                <a:lnTo>
                  <a:pt x="411" y="175"/>
                </a:lnTo>
                <a:lnTo>
                  <a:pt x="178" y="246"/>
                </a:lnTo>
                <a:lnTo>
                  <a:pt x="178" y="240"/>
                </a:lnTo>
                <a:lnTo>
                  <a:pt x="178" y="238"/>
                </a:lnTo>
                <a:lnTo>
                  <a:pt x="180" y="237"/>
                </a:lnTo>
                <a:lnTo>
                  <a:pt x="194" y="130"/>
                </a:lnTo>
                <a:lnTo>
                  <a:pt x="402" y="64"/>
                </a:lnTo>
                <a:lnTo>
                  <a:pt x="404" y="167"/>
                </a:lnTo>
                <a:lnTo>
                  <a:pt x="402" y="64"/>
                </a:lnTo>
                <a:lnTo>
                  <a:pt x="402" y="63"/>
                </a:lnTo>
                <a:lnTo>
                  <a:pt x="404" y="157"/>
                </a:lnTo>
                <a:lnTo>
                  <a:pt x="404" y="159"/>
                </a:lnTo>
                <a:lnTo>
                  <a:pt x="404" y="163"/>
                </a:lnTo>
                <a:lnTo>
                  <a:pt x="409" y="162"/>
                </a:lnTo>
                <a:lnTo>
                  <a:pt x="411" y="163"/>
                </a:lnTo>
                <a:lnTo>
                  <a:pt x="411" y="175"/>
                </a:lnTo>
                <a:lnTo>
                  <a:pt x="422" y="179"/>
                </a:lnTo>
                <a:lnTo>
                  <a:pt x="314" y="212"/>
                </a:lnTo>
                <a:lnTo>
                  <a:pt x="314" y="214"/>
                </a:lnTo>
                <a:lnTo>
                  <a:pt x="179" y="258"/>
                </a:lnTo>
                <a:lnTo>
                  <a:pt x="178" y="246"/>
                </a:lnTo>
                <a:lnTo>
                  <a:pt x="0" y="218"/>
                </a:lnTo>
                <a:lnTo>
                  <a:pt x="8" y="214"/>
                </a:lnTo>
                <a:lnTo>
                  <a:pt x="0" y="218"/>
                </a:lnTo>
                <a:lnTo>
                  <a:pt x="0" y="230"/>
                </a:lnTo>
                <a:lnTo>
                  <a:pt x="179" y="258"/>
                </a:lnTo>
                <a:lnTo>
                  <a:pt x="178" y="259"/>
                </a:lnTo>
                <a:lnTo>
                  <a:pt x="5" y="2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3" name="Freeform 2147"/>
          <p:cNvSpPr>
            <a:spLocks/>
          </p:cNvSpPr>
          <p:nvPr/>
        </p:nvSpPr>
        <p:spPr bwMode="auto">
          <a:xfrm>
            <a:off x="6991350" y="2543175"/>
            <a:ext cx="15875" cy="4763"/>
          </a:xfrm>
          <a:custGeom>
            <a:avLst/>
            <a:gdLst>
              <a:gd name="T0" fmla="*/ 0 w 32"/>
              <a:gd name="T1" fmla="*/ 2147483646 h 11"/>
              <a:gd name="T2" fmla="*/ 2147483646 w 32"/>
              <a:gd name="T3" fmla="*/ 2147483646 h 11"/>
              <a:gd name="T4" fmla="*/ 2147483646 w 32"/>
              <a:gd name="T5" fmla="*/ 0 h 11"/>
              <a:gd name="T6" fmla="*/ 0 60000 65536"/>
              <a:gd name="T7" fmla="*/ 0 60000 65536"/>
              <a:gd name="T8" fmla="*/ 0 60000 65536"/>
            </a:gdLst>
            <a:ahLst/>
            <a:cxnLst>
              <a:cxn ang="T6">
                <a:pos x="T0" y="T1"/>
              </a:cxn>
              <a:cxn ang="T7">
                <a:pos x="T2" y="T3"/>
              </a:cxn>
              <a:cxn ang="T8">
                <a:pos x="T4" y="T5"/>
              </a:cxn>
            </a:cxnLst>
            <a:rect l="0" t="0" r="r" b="b"/>
            <a:pathLst>
              <a:path w="32" h="11">
                <a:moveTo>
                  <a:pt x="0" y="11"/>
                </a:moveTo>
                <a:lnTo>
                  <a:pt x="29" y="1"/>
                </a:lnTo>
                <a:lnTo>
                  <a:pt x="3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4" name="Line 2148"/>
          <p:cNvSpPr>
            <a:spLocks noChangeShapeType="1"/>
          </p:cNvSpPr>
          <p:nvPr/>
        </p:nvSpPr>
        <p:spPr bwMode="auto">
          <a:xfrm flipV="1">
            <a:off x="7054850" y="2501900"/>
            <a:ext cx="119063" cy="365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85" name="Freeform 2149"/>
          <p:cNvSpPr>
            <a:spLocks/>
          </p:cNvSpPr>
          <p:nvPr/>
        </p:nvSpPr>
        <p:spPr bwMode="auto">
          <a:xfrm>
            <a:off x="7126288" y="2508250"/>
            <a:ext cx="57150" cy="44450"/>
          </a:xfrm>
          <a:custGeom>
            <a:avLst/>
            <a:gdLst>
              <a:gd name="T0" fmla="*/ 2147483646 w 108"/>
              <a:gd name="T1" fmla="*/ 0 h 85"/>
              <a:gd name="T2" fmla="*/ 2147483646 w 108"/>
              <a:gd name="T3" fmla="*/ 0 h 85"/>
              <a:gd name="T4" fmla="*/ 0 w 108"/>
              <a:gd name="T5" fmla="*/ 2147483646 h 85"/>
              <a:gd name="T6" fmla="*/ 2147483646 w 108"/>
              <a:gd name="T7" fmla="*/ 2147483646 h 85"/>
              <a:gd name="T8" fmla="*/ 2147483646 w 108"/>
              <a:gd name="T9" fmla="*/ 2147483646 h 85"/>
              <a:gd name="T10" fmla="*/ 2147483646 w 108"/>
              <a:gd name="T11" fmla="*/ 2147483646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85">
                <a:moveTo>
                  <a:pt x="107" y="0"/>
                </a:moveTo>
                <a:lnTo>
                  <a:pt x="108" y="0"/>
                </a:lnTo>
                <a:lnTo>
                  <a:pt x="0" y="33"/>
                </a:lnTo>
                <a:lnTo>
                  <a:pt x="4" y="85"/>
                </a:lnTo>
                <a:lnTo>
                  <a:pt x="1" y="34"/>
                </a:lnTo>
                <a:lnTo>
                  <a:pt x="29"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6" name="Line 2150"/>
          <p:cNvSpPr>
            <a:spLocks noChangeShapeType="1"/>
          </p:cNvSpPr>
          <p:nvPr/>
        </p:nvSpPr>
        <p:spPr bwMode="auto">
          <a:xfrm flipH="1">
            <a:off x="7054850" y="2527300"/>
            <a:ext cx="7143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87" name="Freeform 2151"/>
          <p:cNvSpPr>
            <a:spLocks/>
          </p:cNvSpPr>
          <p:nvPr/>
        </p:nvSpPr>
        <p:spPr bwMode="auto">
          <a:xfrm>
            <a:off x="7123113" y="2551113"/>
            <a:ext cx="127000" cy="127000"/>
          </a:xfrm>
          <a:custGeom>
            <a:avLst/>
            <a:gdLst>
              <a:gd name="T0" fmla="*/ 2147483646 w 242"/>
              <a:gd name="T1" fmla="*/ 2147483646 h 242"/>
              <a:gd name="T2" fmla="*/ 2147483646 w 242"/>
              <a:gd name="T3" fmla="*/ 0 h 242"/>
              <a:gd name="T4" fmla="*/ 2147483646 w 242"/>
              <a:gd name="T5" fmla="*/ 2147483646 h 242"/>
              <a:gd name="T6" fmla="*/ 2147483646 w 242"/>
              <a:gd name="T7" fmla="*/ 2147483646 h 242"/>
              <a:gd name="T8" fmla="*/ 0 w 242"/>
              <a:gd name="T9" fmla="*/ 2147483646 h 242"/>
              <a:gd name="T10" fmla="*/ 2147483646 w 242"/>
              <a:gd name="T11" fmla="*/ 2147483646 h 242"/>
              <a:gd name="T12" fmla="*/ 2147483646 w 242"/>
              <a:gd name="T13" fmla="*/ 2147483646 h 242"/>
              <a:gd name="T14" fmla="*/ 2147483646 w 242"/>
              <a:gd name="T15" fmla="*/ 2147483646 h 242"/>
              <a:gd name="T16" fmla="*/ 2147483646 w 242"/>
              <a:gd name="T17" fmla="*/ 2147483646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42">
                <a:moveTo>
                  <a:pt x="8" y="8"/>
                </a:moveTo>
                <a:lnTo>
                  <a:pt x="15" y="0"/>
                </a:lnTo>
                <a:lnTo>
                  <a:pt x="8" y="8"/>
                </a:lnTo>
                <a:lnTo>
                  <a:pt x="13" y="144"/>
                </a:lnTo>
                <a:lnTo>
                  <a:pt x="0" y="196"/>
                </a:lnTo>
                <a:lnTo>
                  <a:pt x="16" y="209"/>
                </a:lnTo>
                <a:lnTo>
                  <a:pt x="228" y="242"/>
                </a:lnTo>
                <a:lnTo>
                  <a:pt x="242" y="234"/>
                </a:lnTo>
                <a:lnTo>
                  <a:pt x="228" y="19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8" name="Freeform 2152"/>
          <p:cNvSpPr>
            <a:spLocks/>
          </p:cNvSpPr>
          <p:nvPr/>
        </p:nvSpPr>
        <p:spPr bwMode="auto">
          <a:xfrm>
            <a:off x="7250113" y="2627313"/>
            <a:ext cx="61912" cy="22225"/>
          </a:xfrm>
          <a:custGeom>
            <a:avLst/>
            <a:gdLst>
              <a:gd name="T0" fmla="*/ 0 w 117"/>
              <a:gd name="T1" fmla="*/ 2147483646 h 42"/>
              <a:gd name="T2" fmla="*/ 2147483646 w 117"/>
              <a:gd name="T3" fmla="*/ 2147483646 h 42"/>
              <a:gd name="T4" fmla="*/ 2147483646 w 117"/>
              <a:gd name="T5" fmla="*/ 2147483646 h 42"/>
              <a:gd name="T6" fmla="*/ 2147483646 w 117"/>
              <a:gd name="T7" fmla="*/ 2147483646 h 42"/>
              <a:gd name="T8" fmla="*/ 2147483646 w 117"/>
              <a:gd name="T9" fmla="*/ 2147483646 h 42"/>
              <a:gd name="T10" fmla="*/ 2147483646 w 117"/>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42">
                <a:moveTo>
                  <a:pt x="0" y="42"/>
                </a:moveTo>
                <a:lnTo>
                  <a:pt x="117" y="7"/>
                </a:lnTo>
                <a:lnTo>
                  <a:pt x="104" y="5"/>
                </a:lnTo>
                <a:lnTo>
                  <a:pt x="93" y="5"/>
                </a:lnTo>
                <a:lnTo>
                  <a:pt x="91" y="5"/>
                </a:lnTo>
                <a:lnTo>
                  <a:pt x="8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89" name="Freeform 2153"/>
          <p:cNvSpPr>
            <a:spLocks/>
          </p:cNvSpPr>
          <p:nvPr/>
        </p:nvSpPr>
        <p:spPr bwMode="auto">
          <a:xfrm>
            <a:off x="7329488" y="2613025"/>
            <a:ext cx="66675" cy="20638"/>
          </a:xfrm>
          <a:custGeom>
            <a:avLst/>
            <a:gdLst>
              <a:gd name="T0" fmla="*/ 0 w 127"/>
              <a:gd name="T1" fmla="*/ 2147483646 h 40"/>
              <a:gd name="T2" fmla="*/ 2147483646 w 127"/>
              <a:gd name="T3" fmla="*/ 2147483646 h 40"/>
              <a:gd name="T4" fmla="*/ 2147483646 w 127"/>
              <a:gd name="T5" fmla="*/ 2147483646 h 40"/>
              <a:gd name="T6" fmla="*/ 2147483646 w 127"/>
              <a:gd name="T7" fmla="*/ 2147483646 h 40"/>
              <a:gd name="T8" fmla="*/ 2147483646 w 127"/>
              <a:gd name="T9" fmla="*/ 2147483646 h 40"/>
              <a:gd name="T10" fmla="*/ 2147483646 w 127"/>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 h="40">
                <a:moveTo>
                  <a:pt x="0" y="37"/>
                </a:moveTo>
                <a:lnTo>
                  <a:pt x="5" y="38"/>
                </a:lnTo>
                <a:lnTo>
                  <a:pt x="5" y="40"/>
                </a:lnTo>
                <a:lnTo>
                  <a:pt x="124" y="2"/>
                </a:lnTo>
                <a:lnTo>
                  <a:pt x="125" y="1"/>
                </a:lnTo>
                <a:lnTo>
                  <a:pt x="12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90" name="Freeform 2154"/>
          <p:cNvSpPr>
            <a:spLocks/>
          </p:cNvSpPr>
          <p:nvPr/>
        </p:nvSpPr>
        <p:spPr bwMode="auto">
          <a:xfrm>
            <a:off x="7388225" y="2616200"/>
            <a:ext cx="1588" cy="20638"/>
          </a:xfrm>
          <a:custGeom>
            <a:avLst/>
            <a:gdLst>
              <a:gd name="T0" fmla="*/ 2147483646 w 1"/>
              <a:gd name="T1" fmla="*/ 0 h 37"/>
              <a:gd name="T2" fmla="*/ 2147483646 w 1"/>
              <a:gd name="T3" fmla="*/ 2147483646 h 37"/>
              <a:gd name="T4" fmla="*/ 2147483646 w 1"/>
              <a:gd name="T5" fmla="*/ 2147483646 h 37"/>
              <a:gd name="T6" fmla="*/ 0 w 1"/>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7">
                <a:moveTo>
                  <a:pt x="1" y="0"/>
                </a:moveTo>
                <a:lnTo>
                  <a:pt x="1" y="35"/>
                </a:lnTo>
                <a:lnTo>
                  <a:pt x="1" y="3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91" name="Freeform 2155"/>
          <p:cNvSpPr>
            <a:spLocks/>
          </p:cNvSpPr>
          <p:nvPr/>
        </p:nvSpPr>
        <p:spPr bwMode="auto">
          <a:xfrm>
            <a:off x="7375525" y="2620963"/>
            <a:ext cx="14288" cy="19050"/>
          </a:xfrm>
          <a:custGeom>
            <a:avLst/>
            <a:gdLst>
              <a:gd name="T0" fmla="*/ 0 w 26"/>
              <a:gd name="T1" fmla="*/ 0 h 38"/>
              <a:gd name="T2" fmla="*/ 2147483646 w 26"/>
              <a:gd name="T3" fmla="*/ 2147483646 h 38"/>
              <a:gd name="T4" fmla="*/ 2147483646 w 26"/>
              <a:gd name="T5" fmla="*/ 2147483646 h 38"/>
              <a:gd name="T6" fmla="*/ 2147483646 w 26"/>
              <a:gd name="T7" fmla="*/ 2147483646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0"/>
                </a:moveTo>
                <a:lnTo>
                  <a:pt x="8" y="32"/>
                </a:lnTo>
                <a:lnTo>
                  <a:pt x="7" y="38"/>
                </a:lnTo>
                <a:lnTo>
                  <a:pt x="26" y="3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92" name="Freeform 2156"/>
          <p:cNvSpPr>
            <a:spLocks/>
          </p:cNvSpPr>
          <p:nvPr/>
        </p:nvSpPr>
        <p:spPr bwMode="auto">
          <a:xfrm>
            <a:off x="7243763" y="2673350"/>
            <a:ext cx="11112" cy="4763"/>
          </a:xfrm>
          <a:custGeom>
            <a:avLst/>
            <a:gdLst>
              <a:gd name="T0" fmla="*/ 2147483646 w 23"/>
              <a:gd name="T1" fmla="*/ 0 h 10"/>
              <a:gd name="T2" fmla="*/ 2147483646 w 23"/>
              <a:gd name="T3" fmla="*/ 2147483646 h 10"/>
              <a:gd name="T4" fmla="*/ 2147483646 w 23"/>
              <a:gd name="T5" fmla="*/ 0 h 10"/>
              <a:gd name="T6" fmla="*/ 2147483646 w 23"/>
              <a:gd name="T7" fmla="*/ 2147483646 h 10"/>
              <a:gd name="T8" fmla="*/ 0 w 2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23" y="0"/>
                </a:moveTo>
                <a:lnTo>
                  <a:pt x="14" y="2"/>
                </a:lnTo>
                <a:lnTo>
                  <a:pt x="23" y="0"/>
                </a:lnTo>
                <a:lnTo>
                  <a:pt x="8" y="8"/>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93" name="Line 2157"/>
          <p:cNvSpPr>
            <a:spLocks noChangeShapeType="1"/>
          </p:cNvSpPr>
          <p:nvPr/>
        </p:nvSpPr>
        <p:spPr bwMode="auto">
          <a:xfrm flipH="1" flipV="1">
            <a:off x="7137400" y="2663825"/>
            <a:ext cx="238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94" name="Freeform 2158"/>
          <p:cNvSpPr>
            <a:spLocks/>
          </p:cNvSpPr>
          <p:nvPr/>
        </p:nvSpPr>
        <p:spPr bwMode="auto">
          <a:xfrm>
            <a:off x="7156450" y="2681288"/>
            <a:ext cx="3175" cy="57150"/>
          </a:xfrm>
          <a:custGeom>
            <a:avLst/>
            <a:gdLst>
              <a:gd name="T0" fmla="*/ 2147483646 w 6"/>
              <a:gd name="T1" fmla="*/ 0 h 110"/>
              <a:gd name="T2" fmla="*/ 2147483646 w 6"/>
              <a:gd name="T3" fmla="*/ 2147483646 h 110"/>
              <a:gd name="T4" fmla="*/ 2147483646 w 6"/>
              <a:gd name="T5" fmla="*/ 2147483646 h 110"/>
              <a:gd name="T6" fmla="*/ 2147483646 w 6"/>
              <a:gd name="T7" fmla="*/ 2147483646 h 110"/>
              <a:gd name="T8" fmla="*/ 0 w 6"/>
              <a:gd name="T9" fmla="*/ 2147483646 h 110"/>
              <a:gd name="T10" fmla="*/ 0 w 6"/>
              <a:gd name="T11" fmla="*/ 2147483646 h 110"/>
              <a:gd name="T12" fmla="*/ 2147483646 w 6"/>
              <a:gd name="T13" fmla="*/ 2147483646 h 110"/>
              <a:gd name="T14" fmla="*/ 2147483646 w 6"/>
              <a:gd name="T15" fmla="*/ 2147483646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10">
                <a:moveTo>
                  <a:pt x="3" y="0"/>
                </a:moveTo>
                <a:lnTo>
                  <a:pt x="4" y="70"/>
                </a:lnTo>
                <a:lnTo>
                  <a:pt x="6" y="77"/>
                </a:lnTo>
                <a:lnTo>
                  <a:pt x="4" y="69"/>
                </a:lnTo>
                <a:lnTo>
                  <a:pt x="0" y="84"/>
                </a:lnTo>
                <a:lnTo>
                  <a:pt x="0" y="87"/>
                </a:lnTo>
                <a:lnTo>
                  <a:pt x="2" y="104"/>
                </a:lnTo>
                <a:lnTo>
                  <a:pt x="2" y="1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295" name="Line 2159"/>
          <p:cNvSpPr>
            <a:spLocks noChangeShapeType="1"/>
          </p:cNvSpPr>
          <p:nvPr/>
        </p:nvSpPr>
        <p:spPr bwMode="auto">
          <a:xfrm flipH="1" flipV="1">
            <a:off x="7156450" y="27273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96" name="Line 2160"/>
          <p:cNvSpPr>
            <a:spLocks noChangeShapeType="1"/>
          </p:cNvSpPr>
          <p:nvPr/>
        </p:nvSpPr>
        <p:spPr bwMode="auto">
          <a:xfrm>
            <a:off x="7164388" y="2743200"/>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97" name="Line 2161"/>
          <p:cNvSpPr>
            <a:spLocks noChangeShapeType="1"/>
          </p:cNvSpPr>
          <p:nvPr/>
        </p:nvSpPr>
        <p:spPr bwMode="auto">
          <a:xfrm>
            <a:off x="7150100" y="2754313"/>
            <a:ext cx="1588"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98" name="Line 2162"/>
          <p:cNvSpPr>
            <a:spLocks noChangeShapeType="1"/>
          </p:cNvSpPr>
          <p:nvPr/>
        </p:nvSpPr>
        <p:spPr bwMode="auto">
          <a:xfrm>
            <a:off x="7218363" y="2771775"/>
            <a:ext cx="142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299" name="Freeform 2163"/>
          <p:cNvSpPr>
            <a:spLocks/>
          </p:cNvSpPr>
          <p:nvPr/>
        </p:nvSpPr>
        <p:spPr bwMode="auto">
          <a:xfrm>
            <a:off x="7262813" y="2770188"/>
            <a:ext cx="28575" cy="3175"/>
          </a:xfrm>
          <a:custGeom>
            <a:avLst/>
            <a:gdLst>
              <a:gd name="T0" fmla="*/ 0 w 54"/>
              <a:gd name="T1" fmla="*/ 2147483646 h 4"/>
              <a:gd name="T2" fmla="*/ 2147483646 w 54"/>
              <a:gd name="T3" fmla="*/ 2147483646 h 4"/>
              <a:gd name="T4" fmla="*/ 2147483646 w 54"/>
              <a:gd name="T5" fmla="*/ 0 h 4"/>
              <a:gd name="T6" fmla="*/ 0 60000 65536"/>
              <a:gd name="T7" fmla="*/ 0 60000 65536"/>
              <a:gd name="T8" fmla="*/ 0 60000 65536"/>
            </a:gdLst>
            <a:ahLst/>
            <a:cxnLst>
              <a:cxn ang="T6">
                <a:pos x="T0" y="T1"/>
              </a:cxn>
              <a:cxn ang="T7">
                <a:pos x="T2" y="T3"/>
              </a:cxn>
              <a:cxn ang="T8">
                <a:pos x="T4" y="T5"/>
              </a:cxn>
            </a:cxnLst>
            <a:rect l="0" t="0" r="r" b="b"/>
            <a:pathLst>
              <a:path w="54" h="4">
                <a:moveTo>
                  <a:pt x="0" y="4"/>
                </a:moveTo>
                <a:lnTo>
                  <a:pt x="29" y="2"/>
                </a:lnTo>
                <a:lnTo>
                  <a:pt x="5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00" name="Freeform 2164"/>
          <p:cNvSpPr>
            <a:spLocks/>
          </p:cNvSpPr>
          <p:nvPr/>
        </p:nvSpPr>
        <p:spPr bwMode="auto">
          <a:xfrm>
            <a:off x="7070725" y="2600325"/>
            <a:ext cx="58738" cy="34925"/>
          </a:xfrm>
          <a:custGeom>
            <a:avLst/>
            <a:gdLst>
              <a:gd name="T0" fmla="*/ 2147483646 w 109"/>
              <a:gd name="T1" fmla="*/ 2147483646 h 65"/>
              <a:gd name="T2" fmla="*/ 0 w 109"/>
              <a:gd name="T3" fmla="*/ 2147483646 h 65"/>
              <a:gd name="T4" fmla="*/ 2147483646 w 109"/>
              <a:gd name="T5" fmla="*/ 2147483646 h 65"/>
              <a:gd name="T6" fmla="*/ 2147483646 w 109"/>
              <a:gd name="T7" fmla="*/ 2147483646 h 65"/>
              <a:gd name="T8" fmla="*/ 2147483646 w 109"/>
              <a:gd name="T9" fmla="*/ 2147483646 h 65"/>
              <a:gd name="T10" fmla="*/ 2147483646 w 109"/>
              <a:gd name="T11" fmla="*/ 0 h 65"/>
              <a:gd name="T12" fmla="*/ 2147483646 w 109"/>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65">
                <a:moveTo>
                  <a:pt x="105" y="65"/>
                </a:moveTo>
                <a:lnTo>
                  <a:pt x="0" y="49"/>
                </a:lnTo>
                <a:lnTo>
                  <a:pt x="4" y="48"/>
                </a:lnTo>
                <a:lnTo>
                  <a:pt x="105" y="64"/>
                </a:lnTo>
                <a:lnTo>
                  <a:pt x="106" y="57"/>
                </a:lnTo>
                <a:lnTo>
                  <a:pt x="105" y="0"/>
                </a:lnTo>
                <a:lnTo>
                  <a:pt x="109"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01" name="Line 2165"/>
          <p:cNvSpPr>
            <a:spLocks noChangeShapeType="1"/>
          </p:cNvSpPr>
          <p:nvPr/>
        </p:nvSpPr>
        <p:spPr bwMode="auto">
          <a:xfrm flipH="1">
            <a:off x="7054850" y="2609850"/>
            <a:ext cx="42863" cy="269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2" name="Line 2166"/>
          <p:cNvSpPr>
            <a:spLocks noChangeShapeType="1"/>
          </p:cNvSpPr>
          <p:nvPr/>
        </p:nvSpPr>
        <p:spPr bwMode="auto">
          <a:xfrm flipH="1">
            <a:off x="7031038" y="2641600"/>
            <a:ext cx="14287"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3" name="Line 2167"/>
          <p:cNvSpPr>
            <a:spLocks noChangeShapeType="1"/>
          </p:cNvSpPr>
          <p:nvPr/>
        </p:nvSpPr>
        <p:spPr bwMode="auto">
          <a:xfrm flipH="1" flipV="1">
            <a:off x="7077075" y="2622550"/>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4" name="Line 2168"/>
          <p:cNvSpPr>
            <a:spLocks noChangeShapeType="1"/>
          </p:cNvSpPr>
          <p:nvPr/>
        </p:nvSpPr>
        <p:spPr bwMode="auto">
          <a:xfrm flipV="1">
            <a:off x="7094538" y="2620963"/>
            <a:ext cx="476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5" name="Line 2169"/>
          <p:cNvSpPr>
            <a:spLocks noChangeShapeType="1"/>
          </p:cNvSpPr>
          <p:nvPr/>
        </p:nvSpPr>
        <p:spPr bwMode="auto">
          <a:xfrm flipV="1">
            <a:off x="7183438" y="250825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6" name="Freeform 2170"/>
          <p:cNvSpPr>
            <a:spLocks/>
          </p:cNvSpPr>
          <p:nvPr/>
        </p:nvSpPr>
        <p:spPr bwMode="auto">
          <a:xfrm>
            <a:off x="7226300" y="2484438"/>
            <a:ext cx="1588" cy="11112"/>
          </a:xfrm>
          <a:custGeom>
            <a:avLst/>
            <a:gdLst>
              <a:gd name="T0" fmla="*/ 0 w 1"/>
              <a:gd name="T1" fmla="*/ 2147483646 h 21"/>
              <a:gd name="T2" fmla="*/ 0 w 1"/>
              <a:gd name="T3" fmla="*/ 2147483646 h 21"/>
              <a:gd name="T4" fmla="*/ 0 w 1"/>
              <a:gd name="T5" fmla="*/ 0 h 21"/>
              <a:gd name="T6" fmla="*/ 2147483646 w 1"/>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1">
                <a:moveTo>
                  <a:pt x="0" y="21"/>
                </a:moveTo>
                <a:lnTo>
                  <a:pt x="0" y="1"/>
                </a:lnTo>
                <a:lnTo>
                  <a:pt x="0" y="0"/>
                </a:lnTo>
                <a:lnTo>
                  <a:pt x="1"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07" name="Line 2171"/>
          <p:cNvSpPr>
            <a:spLocks noChangeShapeType="1"/>
          </p:cNvSpPr>
          <p:nvPr/>
        </p:nvSpPr>
        <p:spPr bwMode="auto">
          <a:xfrm flipV="1">
            <a:off x="7224713" y="24812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08" name="Freeform 2172"/>
          <p:cNvSpPr>
            <a:spLocks/>
          </p:cNvSpPr>
          <p:nvPr/>
        </p:nvSpPr>
        <p:spPr bwMode="auto">
          <a:xfrm>
            <a:off x="7138988" y="2413000"/>
            <a:ext cx="90487" cy="14288"/>
          </a:xfrm>
          <a:custGeom>
            <a:avLst/>
            <a:gdLst>
              <a:gd name="T0" fmla="*/ 2147483646 w 172"/>
              <a:gd name="T1" fmla="*/ 2147483646 h 27"/>
              <a:gd name="T2" fmla="*/ 2147483646 w 172"/>
              <a:gd name="T3" fmla="*/ 0 h 27"/>
              <a:gd name="T4" fmla="*/ 0 w 172"/>
              <a:gd name="T5" fmla="*/ 0 h 27"/>
              <a:gd name="T6" fmla="*/ 2147483646 w 172"/>
              <a:gd name="T7" fmla="*/ 214748364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27">
                <a:moveTo>
                  <a:pt x="172" y="27"/>
                </a:moveTo>
                <a:lnTo>
                  <a:pt x="2" y="0"/>
                </a:lnTo>
                <a:lnTo>
                  <a:pt x="0" y="0"/>
                </a:lnTo>
                <a:lnTo>
                  <a:pt x="172" y="2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09" name="Line 2173"/>
          <p:cNvSpPr>
            <a:spLocks noChangeShapeType="1"/>
          </p:cNvSpPr>
          <p:nvPr/>
        </p:nvSpPr>
        <p:spPr bwMode="auto">
          <a:xfrm flipH="1" flipV="1">
            <a:off x="7080250" y="2430463"/>
            <a:ext cx="904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0" name="Freeform 2174"/>
          <p:cNvSpPr>
            <a:spLocks/>
          </p:cNvSpPr>
          <p:nvPr/>
        </p:nvSpPr>
        <p:spPr bwMode="auto">
          <a:xfrm>
            <a:off x="1952625" y="5368925"/>
            <a:ext cx="192088" cy="223838"/>
          </a:xfrm>
          <a:custGeom>
            <a:avLst/>
            <a:gdLst>
              <a:gd name="T0" fmla="*/ 2147483646 w 362"/>
              <a:gd name="T1" fmla="*/ 0 h 423"/>
              <a:gd name="T2" fmla="*/ 2147483646 w 362"/>
              <a:gd name="T3" fmla="*/ 2147483646 h 423"/>
              <a:gd name="T4" fmla="*/ 2147483646 w 362"/>
              <a:gd name="T5" fmla="*/ 2147483646 h 423"/>
              <a:gd name="T6" fmla="*/ 2147483646 w 362"/>
              <a:gd name="T7" fmla="*/ 2147483646 h 423"/>
              <a:gd name="T8" fmla="*/ 0 w 362"/>
              <a:gd name="T9" fmla="*/ 2147483646 h 423"/>
              <a:gd name="T10" fmla="*/ 0 w 362"/>
              <a:gd name="T11" fmla="*/ 2147483646 h 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2" h="423">
                <a:moveTo>
                  <a:pt x="357" y="0"/>
                </a:moveTo>
                <a:lnTo>
                  <a:pt x="357" y="363"/>
                </a:lnTo>
                <a:lnTo>
                  <a:pt x="362" y="365"/>
                </a:lnTo>
                <a:lnTo>
                  <a:pt x="142" y="423"/>
                </a:lnTo>
                <a:lnTo>
                  <a:pt x="0" y="379"/>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11" name="Line 2175"/>
          <p:cNvSpPr>
            <a:spLocks noChangeShapeType="1"/>
          </p:cNvSpPr>
          <p:nvPr/>
        </p:nvSpPr>
        <p:spPr bwMode="auto">
          <a:xfrm>
            <a:off x="1952625" y="5403850"/>
            <a:ext cx="74613"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2" name="Line 2176"/>
          <p:cNvSpPr>
            <a:spLocks noChangeShapeType="1"/>
          </p:cNvSpPr>
          <p:nvPr/>
        </p:nvSpPr>
        <p:spPr bwMode="auto">
          <a:xfrm flipH="1" flipV="1">
            <a:off x="1952625" y="5411788"/>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3" name="Line 2177"/>
          <p:cNvSpPr>
            <a:spLocks noChangeShapeType="1"/>
          </p:cNvSpPr>
          <p:nvPr/>
        </p:nvSpPr>
        <p:spPr bwMode="auto">
          <a:xfrm>
            <a:off x="1952625" y="5419725"/>
            <a:ext cx="74613"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4" name="Line 2178"/>
          <p:cNvSpPr>
            <a:spLocks noChangeShapeType="1"/>
          </p:cNvSpPr>
          <p:nvPr/>
        </p:nvSpPr>
        <p:spPr bwMode="auto">
          <a:xfrm flipH="1" flipV="1">
            <a:off x="1952625" y="5427663"/>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5" name="Line 2179"/>
          <p:cNvSpPr>
            <a:spLocks noChangeShapeType="1"/>
          </p:cNvSpPr>
          <p:nvPr/>
        </p:nvSpPr>
        <p:spPr bwMode="auto">
          <a:xfrm>
            <a:off x="1952625" y="5434013"/>
            <a:ext cx="74613" cy="206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6" name="Line 2180"/>
          <p:cNvSpPr>
            <a:spLocks noChangeShapeType="1"/>
          </p:cNvSpPr>
          <p:nvPr/>
        </p:nvSpPr>
        <p:spPr bwMode="auto">
          <a:xfrm flipH="1" flipV="1">
            <a:off x="1952625" y="5443538"/>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7" name="Line 2181"/>
          <p:cNvSpPr>
            <a:spLocks noChangeShapeType="1"/>
          </p:cNvSpPr>
          <p:nvPr/>
        </p:nvSpPr>
        <p:spPr bwMode="auto">
          <a:xfrm>
            <a:off x="1952625" y="5451475"/>
            <a:ext cx="74613"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18" name="Freeform 2182"/>
          <p:cNvSpPr>
            <a:spLocks/>
          </p:cNvSpPr>
          <p:nvPr/>
        </p:nvSpPr>
        <p:spPr bwMode="auto">
          <a:xfrm>
            <a:off x="1962150" y="5465763"/>
            <a:ext cx="6350" cy="12700"/>
          </a:xfrm>
          <a:custGeom>
            <a:avLst/>
            <a:gdLst>
              <a:gd name="T0" fmla="*/ 2147483646 w 11"/>
              <a:gd name="T1" fmla="*/ 2147483646 h 22"/>
              <a:gd name="T2" fmla="*/ 2147483646 w 11"/>
              <a:gd name="T3" fmla="*/ 0 h 22"/>
              <a:gd name="T4" fmla="*/ 2147483646 w 11"/>
              <a:gd name="T5" fmla="*/ 0 h 22"/>
              <a:gd name="T6" fmla="*/ 2147483646 w 11"/>
              <a:gd name="T7" fmla="*/ 0 h 22"/>
              <a:gd name="T8" fmla="*/ 0 w 11"/>
              <a:gd name="T9" fmla="*/ 2147483646 h 22"/>
              <a:gd name="T10" fmla="*/ 0 w 11"/>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2">
                <a:moveTo>
                  <a:pt x="11" y="2"/>
                </a:moveTo>
                <a:lnTo>
                  <a:pt x="11" y="0"/>
                </a:lnTo>
                <a:lnTo>
                  <a:pt x="10" y="0"/>
                </a:lnTo>
                <a:lnTo>
                  <a:pt x="7" y="0"/>
                </a:lnTo>
                <a:lnTo>
                  <a:pt x="0" y="15"/>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19" name="Freeform 2183"/>
          <p:cNvSpPr>
            <a:spLocks/>
          </p:cNvSpPr>
          <p:nvPr/>
        </p:nvSpPr>
        <p:spPr bwMode="auto">
          <a:xfrm>
            <a:off x="1962150" y="5467350"/>
            <a:ext cx="9525" cy="12700"/>
          </a:xfrm>
          <a:custGeom>
            <a:avLst/>
            <a:gdLst>
              <a:gd name="T0" fmla="*/ 0 w 17"/>
              <a:gd name="T1" fmla="*/ 2147483646 h 25"/>
              <a:gd name="T2" fmla="*/ 2147483646 w 17"/>
              <a:gd name="T3" fmla="*/ 2147483646 h 25"/>
              <a:gd name="T4" fmla="*/ 2147483646 w 17"/>
              <a:gd name="T5" fmla="*/ 2147483646 h 25"/>
              <a:gd name="T6" fmla="*/ 2147483646 w 17"/>
              <a:gd name="T7" fmla="*/ 2147483646 h 25"/>
              <a:gd name="T8" fmla="*/ 2147483646 w 17"/>
              <a:gd name="T9" fmla="*/ 2147483646 h 25"/>
              <a:gd name="T10" fmla="*/ 2147483646 w 17"/>
              <a:gd name="T11" fmla="*/ 2147483646 h 25"/>
              <a:gd name="T12" fmla="*/ 2147483646 w 17"/>
              <a:gd name="T13" fmla="*/ 2147483646 h 25"/>
              <a:gd name="T14" fmla="*/ 2147483646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20"/>
                </a:moveTo>
                <a:lnTo>
                  <a:pt x="5" y="25"/>
                </a:lnTo>
                <a:lnTo>
                  <a:pt x="11" y="25"/>
                </a:lnTo>
                <a:lnTo>
                  <a:pt x="17" y="21"/>
                </a:lnTo>
                <a:lnTo>
                  <a:pt x="17" y="13"/>
                </a:lnTo>
                <a:lnTo>
                  <a:pt x="11" y="9"/>
                </a:lnTo>
                <a:lnTo>
                  <a:pt x="11" y="10"/>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20" name="Line 2184"/>
          <p:cNvSpPr>
            <a:spLocks noChangeShapeType="1"/>
          </p:cNvSpPr>
          <p:nvPr/>
        </p:nvSpPr>
        <p:spPr bwMode="auto">
          <a:xfrm>
            <a:off x="1952625" y="5394325"/>
            <a:ext cx="746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1" name="Freeform 2185"/>
          <p:cNvSpPr>
            <a:spLocks/>
          </p:cNvSpPr>
          <p:nvPr/>
        </p:nvSpPr>
        <p:spPr bwMode="auto">
          <a:xfrm>
            <a:off x="1928813" y="5362575"/>
            <a:ext cx="241300" cy="250825"/>
          </a:xfrm>
          <a:custGeom>
            <a:avLst/>
            <a:gdLst>
              <a:gd name="T0" fmla="*/ 2147483646 w 454"/>
              <a:gd name="T1" fmla="*/ 2147483646 h 474"/>
              <a:gd name="T2" fmla="*/ 2147483646 w 454"/>
              <a:gd name="T3" fmla="*/ 2147483646 h 474"/>
              <a:gd name="T4" fmla="*/ 2147483646 w 454"/>
              <a:gd name="T5" fmla="*/ 0 h 474"/>
              <a:gd name="T6" fmla="*/ 2147483646 w 454"/>
              <a:gd name="T7" fmla="*/ 2147483646 h 474"/>
              <a:gd name="T8" fmla="*/ 2147483646 w 454"/>
              <a:gd name="T9" fmla="*/ 2147483646 h 474"/>
              <a:gd name="T10" fmla="*/ 2147483646 w 454"/>
              <a:gd name="T11" fmla="*/ 2147483646 h 474"/>
              <a:gd name="T12" fmla="*/ 2147483646 w 454"/>
              <a:gd name="T13" fmla="*/ 2147483646 h 474"/>
              <a:gd name="T14" fmla="*/ 2147483646 w 454"/>
              <a:gd name="T15" fmla="*/ 2147483646 h 474"/>
              <a:gd name="T16" fmla="*/ 2147483646 w 454"/>
              <a:gd name="T17" fmla="*/ 2147483646 h 474"/>
              <a:gd name="T18" fmla="*/ 2147483646 w 454"/>
              <a:gd name="T19" fmla="*/ 2147483646 h 474"/>
              <a:gd name="T20" fmla="*/ 0 w 454"/>
              <a:gd name="T21" fmla="*/ 2147483646 h 474"/>
              <a:gd name="T22" fmla="*/ 2147483646 w 454"/>
              <a:gd name="T23" fmla="*/ 2147483646 h 474"/>
              <a:gd name="T24" fmla="*/ 2147483646 w 454"/>
              <a:gd name="T25" fmla="*/ 2147483646 h 4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4" h="474">
                <a:moveTo>
                  <a:pt x="186" y="54"/>
                </a:moveTo>
                <a:lnTo>
                  <a:pt x="401" y="13"/>
                </a:lnTo>
                <a:lnTo>
                  <a:pt x="240" y="0"/>
                </a:lnTo>
                <a:lnTo>
                  <a:pt x="44" y="29"/>
                </a:lnTo>
                <a:lnTo>
                  <a:pt x="186" y="54"/>
                </a:lnTo>
                <a:lnTo>
                  <a:pt x="186" y="455"/>
                </a:lnTo>
                <a:lnTo>
                  <a:pt x="446" y="385"/>
                </a:lnTo>
                <a:lnTo>
                  <a:pt x="446" y="386"/>
                </a:lnTo>
                <a:lnTo>
                  <a:pt x="454" y="401"/>
                </a:lnTo>
                <a:lnTo>
                  <a:pt x="181" y="474"/>
                </a:lnTo>
                <a:lnTo>
                  <a:pt x="0" y="417"/>
                </a:lnTo>
                <a:lnTo>
                  <a:pt x="14" y="403"/>
                </a:lnTo>
                <a:lnTo>
                  <a:pt x="44" y="39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22" name="Line 2186"/>
          <p:cNvSpPr>
            <a:spLocks noChangeShapeType="1"/>
          </p:cNvSpPr>
          <p:nvPr/>
        </p:nvSpPr>
        <p:spPr bwMode="auto">
          <a:xfrm>
            <a:off x="1936750" y="5575300"/>
            <a:ext cx="90488"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3" name="Line 2187"/>
          <p:cNvSpPr>
            <a:spLocks noChangeShapeType="1"/>
          </p:cNvSpPr>
          <p:nvPr/>
        </p:nvSpPr>
        <p:spPr bwMode="auto">
          <a:xfrm flipV="1">
            <a:off x="2036763" y="55768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4" name="Line 2188"/>
          <p:cNvSpPr>
            <a:spLocks noChangeShapeType="1"/>
          </p:cNvSpPr>
          <p:nvPr/>
        </p:nvSpPr>
        <p:spPr bwMode="auto">
          <a:xfrm>
            <a:off x="2044700" y="5575300"/>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5" name="Line 2189"/>
          <p:cNvSpPr>
            <a:spLocks noChangeShapeType="1"/>
          </p:cNvSpPr>
          <p:nvPr/>
        </p:nvSpPr>
        <p:spPr bwMode="auto">
          <a:xfrm flipV="1">
            <a:off x="2054225" y="557371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6" name="Line 2190"/>
          <p:cNvSpPr>
            <a:spLocks noChangeShapeType="1"/>
          </p:cNvSpPr>
          <p:nvPr/>
        </p:nvSpPr>
        <p:spPr bwMode="auto">
          <a:xfrm>
            <a:off x="2062163" y="5572125"/>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7" name="Line 2191"/>
          <p:cNvSpPr>
            <a:spLocks noChangeShapeType="1"/>
          </p:cNvSpPr>
          <p:nvPr/>
        </p:nvSpPr>
        <p:spPr bwMode="auto">
          <a:xfrm flipV="1">
            <a:off x="2070100" y="556895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8" name="Line 2192"/>
          <p:cNvSpPr>
            <a:spLocks noChangeShapeType="1"/>
          </p:cNvSpPr>
          <p:nvPr/>
        </p:nvSpPr>
        <p:spPr bwMode="auto">
          <a:xfrm>
            <a:off x="2078038" y="5567363"/>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29" name="Line 2193"/>
          <p:cNvSpPr>
            <a:spLocks noChangeShapeType="1"/>
          </p:cNvSpPr>
          <p:nvPr/>
        </p:nvSpPr>
        <p:spPr bwMode="auto">
          <a:xfrm flipV="1">
            <a:off x="2084388" y="5565775"/>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0" name="Line 2194"/>
          <p:cNvSpPr>
            <a:spLocks noChangeShapeType="1"/>
          </p:cNvSpPr>
          <p:nvPr/>
        </p:nvSpPr>
        <p:spPr bwMode="auto">
          <a:xfrm>
            <a:off x="2093913" y="5562600"/>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1" name="Line 2195"/>
          <p:cNvSpPr>
            <a:spLocks noChangeShapeType="1"/>
          </p:cNvSpPr>
          <p:nvPr/>
        </p:nvSpPr>
        <p:spPr bwMode="auto">
          <a:xfrm flipV="1">
            <a:off x="2101850" y="556101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2" name="Line 2196"/>
          <p:cNvSpPr>
            <a:spLocks noChangeShapeType="1"/>
          </p:cNvSpPr>
          <p:nvPr/>
        </p:nvSpPr>
        <p:spPr bwMode="auto">
          <a:xfrm>
            <a:off x="2109788" y="5559425"/>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3" name="Line 2197"/>
          <p:cNvSpPr>
            <a:spLocks noChangeShapeType="1"/>
          </p:cNvSpPr>
          <p:nvPr/>
        </p:nvSpPr>
        <p:spPr bwMode="auto">
          <a:xfrm flipV="1">
            <a:off x="2117725" y="555625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4" name="Line 2198"/>
          <p:cNvSpPr>
            <a:spLocks noChangeShapeType="1"/>
          </p:cNvSpPr>
          <p:nvPr/>
        </p:nvSpPr>
        <p:spPr bwMode="auto">
          <a:xfrm>
            <a:off x="2125663" y="5554663"/>
            <a:ext cx="1587" cy="111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5" name="Line 2199"/>
          <p:cNvSpPr>
            <a:spLocks noChangeShapeType="1"/>
          </p:cNvSpPr>
          <p:nvPr/>
        </p:nvSpPr>
        <p:spPr bwMode="auto">
          <a:xfrm flipV="1">
            <a:off x="2133600" y="555307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6" name="Freeform 2200"/>
          <p:cNvSpPr>
            <a:spLocks/>
          </p:cNvSpPr>
          <p:nvPr/>
        </p:nvSpPr>
        <p:spPr bwMode="auto">
          <a:xfrm>
            <a:off x="1952625" y="5548313"/>
            <a:ext cx="188913" cy="30162"/>
          </a:xfrm>
          <a:custGeom>
            <a:avLst/>
            <a:gdLst>
              <a:gd name="T0" fmla="*/ 2147483646 w 357"/>
              <a:gd name="T1" fmla="*/ 0 h 56"/>
              <a:gd name="T2" fmla="*/ 2147483646 w 357"/>
              <a:gd name="T3" fmla="*/ 2147483646 h 56"/>
              <a:gd name="T4" fmla="*/ 2147483646 w 357"/>
              <a:gd name="T5" fmla="*/ 2147483646 h 56"/>
              <a:gd name="T6" fmla="*/ 0 w 357"/>
              <a:gd name="T7" fmla="*/ 214748364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56">
                <a:moveTo>
                  <a:pt x="357" y="0"/>
                </a:moveTo>
                <a:lnTo>
                  <a:pt x="142" y="56"/>
                </a:lnTo>
                <a:lnTo>
                  <a:pt x="142" y="47"/>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37" name="Line 2201"/>
          <p:cNvSpPr>
            <a:spLocks noChangeShapeType="1"/>
          </p:cNvSpPr>
          <p:nvPr/>
        </p:nvSpPr>
        <p:spPr bwMode="auto">
          <a:xfrm flipV="1">
            <a:off x="1981200" y="5383213"/>
            <a:ext cx="1588" cy="176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8" name="Line 2202"/>
          <p:cNvSpPr>
            <a:spLocks noChangeShapeType="1"/>
          </p:cNvSpPr>
          <p:nvPr/>
        </p:nvSpPr>
        <p:spPr bwMode="auto">
          <a:xfrm>
            <a:off x="1997075" y="5386388"/>
            <a:ext cx="1588" cy="177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39" name="Line 2203"/>
          <p:cNvSpPr>
            <a:spLocks noChangeShapeType="1"/>
          </p:cNvSpPr>
          <p:nvPr/>
        </p:nvSpPr>
        <p:spPr bwMode="auto">
          <a:xfrm flipV="1">
            <a:off x="2027238" y="5526088"/>
            <a:ext cx="114300"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40" name="Freeform 2204"/>
          <p:cNvSpPr>
            <a:spLocks/>
          </p:cNvSpPr>
          <p:nvPr/>
        </p:nvSpPr>
        <p:spPr bwMode="auto">
          <a:xfrm>
            <a:off x="2141538" y="5561013"/>
            <a:ext cx="23812" cy="15875"/>
          </a:xfrm>
          <a:custGeom>
            <a:avLst/>
            <a:gdLst>
              <a:gd name="T0" fmla="*/ 0 w 45"/>
              <a:gd name="T1" fmla="*/ 0 h 28"/>
              <a:gd name="T2" fmla="*/ 2147483646 w 45"/>
              <a:gd name="T3" fmla="*/ 2147483646 h 28"/>
              <a:gd name="T4" fmla="*/ 2147483646 w 45"/>
              <a:gd name="T5" fmla="*/ 2147483646 h 28"/>
              <a:gd name="T6" fmla="*/ 2147483646 w 45"/>
              <a:gd name="T7" fmla="*/ 2147483646 h 28"/>
              <a:gd name="T8" fmla="*/ 2147483646 w 45"/>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8">
                <a:moveTo>
                  <a:pt x="0" y="0"/>
                </a:moveTo>
                <a:lnTo>
                  <a:pt x="43" y="9"/>
                </a:lnTo>
                <a:lnTo>
                  <a:pt x="45" y="10"/>
                </a:lnTo>
                <a:lnTo>
                  <a:pt x="37" y="12"/>
                </a:lnTo>
                <a:lnTo>
                  <a:pt x="45"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41" name="Line 2205"/>
          <p:cNvSpPr>
            <a:spLocks noChangeShapeType="1"/>
          </p:cNvSpPr>
          <p:nvPr/>
        </p:nvSpPr>
        <p:spPr bwMode="auto">
          <a:xfrm flipH="1" flipV="1">
            <a:off x="1965325" y="5375275"/>
            <a:ext cx="73025"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42" name="Freeform 2206"/>
          <p:cNvSpPr>
            <a:spLocks/>
          </p:cNvSpPr>
          <p:nvPr/>
        </p:nvSpPr>
        <p:spPr bwMode="auto">
          <a:xfrm>
            <a:off x="1417638" y="5359400"/>
            <a:ext cx="239712" cy="250825"/>
          </a:xfrm>
          <a:custGeom>
            <a:avLst/>
            <a:gdLst>
              <a:gd name="T0" fmla="*/ 2147483646 w 453"/>
              <a:gd name="T1" fmla="*/ 2147483646 h 474"/>
              <a:gd name="T2" fmla="*/ 2147483646 w 453"/>
              <a:gd name="T3" fmla="*/ 0 h 474"/>
              <a:gd name="T4" fmla="*/ 2147483646 w 453"/>
              <a:gd name="T5" fmla="*/ 2147483646 h 474"/>
              <a:gd name="T6" fmla="*/ 2147483646 w 453"/>
              <a:gd name="T7" fmla="*/ 2147483646 h 474"/>
              <a:gd name="T8" fmla="*/ 2147483646 w 453"/>
              <a:gd name="T9" fmla="*/ 2147483646 h 474"/>
              <a:gd name="T10" fmla="*/ 2147483646 w 453"/>
              <a:gd name="T11" fmla="*/ 2147483646 h 474"/>
              <a:gd name="T12" fmla="*/ 2147483646 w 453"/>
              <a:gd name="T13" fmla="*/ 2147483646 h 474"/>
              <a:gd name="T14" fmla="*/ 2147483646 w 453"/>
              <a:gd name="T15" fmla="*/ 2147483646 h 474"/>
              <a:gd name="T16" fmla="*/ 2147483646 w 453"/>
              <a:gd name="T17" fmla="*/ 2147483646 h 474"/>
              <a:gd name="T18" fmla="*/ 2147483646 w 453"/>
              <a:gd name="T19" fmla="*/ 2147483646 h 474"/>
              <a:gd name="T20" fmla="*/ 0 w 453"/>
              <a:gd name="T21" fmla="*/ 2147483646 h 474"/>
              <a:gd name="T22" fmla="*/ 2147483646 w 453"/>
              <a:gd name="T23" fmla="*/ 2147483646 h 4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474">
                <a:moveTo>
                  <a:pt x="400" y="13"/>
                </a:moveTo>
                <a:lnTo>
                  <a:pt x="240" y="0"/>
                </a:lnTo>
                <a:lnTo>
                  <a:pt x="43" y="29"/>
                </a:lnTo>
                <a:lnTo>
                  <a:pt x="185" y="53"/>
                </a:lnTo>
                <a:lnTo>
                  <a:pt x="400" y="13"/>
                </a:lnTo>
                <a:lnTo>
                  <a:pt x="400" y="376"/>
                </a:lnTo>
                <a:lnTo>
                  <a:pt x="444" y="385"/>
                </a:lnTo>
                <a:lnTo>
                  <a:pt x="445" y="386"/>
                </a:lnTo>
                <a:lnTo>
                  <a:pt x="453" y="401"/>
                </a:lnTo>
                <a:lnTo>
                  <a:pt x="182" y="474"/>
                </a:lnTo>
                <a:lnTo>
                  <a:pt x="0" y="417"/>
                </a:lnTo>
                <a:lnTo>
                  <a:pt x="14" y="4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43" name="Freeform 2207"/>
          <p:cNvSpPr>
            <a:spLocks/>
          </p:cNvSpPr>
          <p:nvPr/>
        </p:nvSpPr>
        <p:spPr bwMode="auto">
          <a:xfrm>
            <a:off x="1425575" y="5375275"/>
            <a:ext cx="14288" cy="196850"/>
          </a:xfrm>
          <a:custGeom>
            <a:avLst/>
            <a:gdLst>
              <a:gd name="T0" fmla="*/ 0 w 29"/>
              <a:gd name="T1" fmla="*/ 2147483646 h 373"/>
              <a:gd name="T2" fmla="*/ 2147483646 w 29"/>
              <a:gd name="T3" fmla="*/ 2147483646 h 373"/>
              <a:gd name="T4" fmla="*/ 2147483646 w 29"/>
              <a:gd name="T5" fmla="*/ 0 h 373"/>
              <a:gd name="T6" fmla="*/ 0 60000 65536"/>
              <a:gd name="T7" fmla="*/ 0 60000 65536"/>
              <a:gd name="T8" fmla="*/ 0 60000 65536"/>
            </a:gdLst>
            <a:ahLst/>
            <a:cxnLst>
              <a:cxn ang="T6">
                <a:pos x="T0" y="T1"/>
              </a:cxn>
              <a:cxn ang="T7">
                <a:pos x="T2" y="T3"/>
              </a:cxn>
              <a:cxn ang="T8">
                <a:pos x="T4" y="T5"/>
              </a:cxn>
            </a:cxnLst>
            <a:rect l="0" t="0" r="r" b="b"/>
            <a:pathLst>
              <a:path w="29" h="373">
                <a:moveTo>
                  <a:pt x="0" y="373"/>
                </a:moveTo>
                <a:lnTo>
                  <a:pt x="29" y="362"/>
                </a:lnTo>
                <a:lnTo>
                  <a:pt x="2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44" name="Line 2208"/>
          <p:cNvSpPr>
            <a:spLocks noChangeShapeType="1"/>
          </p:cNvSpPr>
          <p:nvPr/>
        </p:nvSpPr>
        <p:spPr bwMode="auto">
          <a:xfrm>
            <a:off x="1452563" y="5373688"/>
            <a:ext cx="74612"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45" name="Freeform 2209"/>
          <p:cNvSpPr>
            <a:spLocks/>
          </p:cNvSpPr>
          <p:nvPr/>
        </p:nvSpPr>
        <p:spPr bwMode="auto">
          <a:xfrm>
            <a:off x="1516063" y="5387975"/>
            <a:ext cx="136525" cy="212725"/>
          </a:xfrm>
          <a:custGeom>
            <a:avLst/>
            <a:gdLst>
              <a:gd name="T0" fmla="*/ 0 w 260"/>
              <a:gd name="T1" fmla="*/ 0 h 403"/>
              <a:gd name="T2" fmla="*/ 0 w 260"/>
              <a:gd name="T3" fmla="*/ 2147483646 h 403"/>
              <a:gd name="T4" fmla="*/ 2147483646 w 260"/>
              <a:gd name="T5" fmla="*/ 2147483646 h 403"/>
              <a:gd name="T6" fmla="*/ 2147483646 w 260"/>
              <a:gd name="T7" fmla="*/ 2147483646 h 403"/>
              <a:gd name="T8" fmla="*/ 2147483646 w 260"/>
              <a:gd name="T9" fmla="*/ 2147483646 h 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403">
                <a:moveTo>
                  <a:pt x="0" y="0"/>
                </a:moveTo>
                <a:lnTo>
                  <a:pt x="0" y="403"/>
                </a:lnTo>
                <a:lnTo>
                  <a:pt x="260" y="333"/>
                </a:lnTo>
                <a:lnTo>
                  <a:pt x="251" y="335"/>
                </a:lnTo>
                <a:lnTo>
                  <a:pt x="260" y="35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46" name="Freeform 2210"/>
          <p:cNvSpPr>
            <a:spLocks/>
          </p:cNvSpPr>
          <p:nvPr/>
        </p:nvSpPr>
        <p:spPr bwMode="auto">
          <a:xfrm>
            <a:off x="1439863" y="5559425"/>
            <a:ext cx="192087" cy="30163"/>
          </a:xfrm>
          <a:custGeom>
            <a:avLst/>
            <a:gdLst>
              <a:gd name="T0" fmla="*/ 2147483646 w 362"/>
              <a:gd name="T1" fmla="*/ 0 h 58"/>
              <a:gd name="T2" fmla="*/ 2147483646 w 362"/>
              <a:gd name="T3" fmla="*/ 2147483646 h 58"/>
              <a:gd name="T4" fmla="*/ 0 w 362"/>
              <a:gd name="T5" fmla="*/ 2147483646 h 58"/>
              <a:gd name="T6" fmla="*/ 0 60000 65536"/>
              <a:gd name="T7" fmla="*/ 0 60000 65536"/>
              <a:gd name="T8" fmla="*/ 0 60000 65536"/>
            </a:gdLst>
            <a:ahLst/>
            <a:cxnLst>
              <a:cxn ang="T6">
                <a:pos x="T0" y="T1"/>
              </a:cxn>
              <a:cxn ang="T7">
                <a:pos x="T2" y="T3"/>
              </a:cxn>
              <a:cxn ang="T8">
                <a:pos x="T4" y="T5"/>
              </a:cxn>
            </a:cxnLst>
            <a:rect l="0" t="0" r="r" b="b"/>
            <a:pathLst>
              <a:path w="362" h="58">
                <a:moveTo>
                  <a:pt x="362" y="0"/>
                </a:moveTo>
                <a:lnTo>
                  <a:pt x="142" y="58"/>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47" name="Line 2211"/>
          <p:cNvSpPr>
            <a:spLocks noChangeShapeType="1"/>
          </p:cNvSpPr>
          <p:nvPr/>
        </p:nvSpPr>
        <p:spPr bwMode="auto">
          <a:xfrm>
            <a:off x="1425575" y="5572125"/>
            <a:ext cx="90488"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48" name="Line 2212"/>
          <p:cNvSpPr>
            <a:spLocks noChangeShapeType="1"/>
          </p:cNvSpPr>
          <p:nvPr/>
        </p:nvSpPr>
        <p:spPr bwMode="auto">
          <a:xfrm flipV="1">
            <a:off x="1527175" y="557530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49" name="Line 2213"/>
          <p:cNvSpPr>
            <a:spLocks noChangeShapeType="1"/>
          </p:cNvSpPr>
          <p:nvPr/>
        </p:nvSpPr>
        <p:spPr bwMode="auto">
          <a:xfrm>
            <a:off x="1533525" y="557212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0" name="Line 2214"/>
          <p:cNvSpPr>
            <a:spLocks noChangeShapeType="1"/>
          </p:cNvSpPr>
          <p:nvPr/>
        </p:nvSpPr>
        <p:spPr bwMode="auto">
          <a:xfrm flipV="1">
            <a:off x="1541463" y="557053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1" name="Line 2215"/>
          <p:cNvSpPr>
            <a:spLocks noChangeShapeType="1"/>
          </p:cNvSpPr>
          <p:nvPr/>
        </p:nvSpPr>
        <p:spPr bwMode="auto">
          <a:xfrm>
            <a:off x="1549400" y="556895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2" name="Line 2216"/>
          <p:cNvSpPr>
            <a:spLocks noChangeShapeType="1"/>
          </p:cNvSpPr>
          <p:nvPr/>
        </p:nvSpPr>
        <p:spPr bwMode="auto">
          <a:xfrm flipV="1">
            <a:off x="1557338" y="556577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3" name="Line 2217"/>
          <p:cNvSpPr>
            <a:spLocks noChangeShapeType="1"/>
          </p:cNvSpPr>
          <p:nvPr/>
        </p:nvSpPr>
        <p:spPr bwMode="auto">
          <a:xfrm>
            <a:off x="1565275" y="5565775"/>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4" name="Line 2218"/>
          <p:cNvSpPr>
            <a:spLocks noChangeShapeType="1"/>
          </p:cNvSpPr>
          <p:nvPr/>
        </p:nvSpPr>
        <p:spPr bwMode="auto">
          <a:xfrm flipV="1">
            <a:off x="1573213" y="5562600"/>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5" name="Line 2219"/>
          <p:cNvSpPr>
            <a:spLocks noChangeShapeType="1"/>
          </p:cNvSpPr>
          <p:nvPr/>
        </p:nvSpPr>
        <p:spPr bwMode="auto">
          <a:xfrm>
            <a:off x="1581150" y="555942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6" name="Line 2220"/>
          <p:cNvSpPr>
            <a:spLocks noChangeShapeType="1"/>
          </p:cNvSpPr>
          <p:nvPr/>
        </p:nvSpPr>
        <p:spPr bwMode="auto">
          <a:xfrm flipV="1">
            <a:off x="1590675" y="5559425"/>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7" name="Line 2221"/>
          <p:cNvSpPr>
            <a:spLocks noChangeShapeType="1"/>
          </p:cNvSpPr>
          <p:nvPr/>
        </p:nvSpPr>
        <p:spPr bwMode="auto">
          <a:xfrm>
            <a:off x="1597025" y="555625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8" name="Line 2222"/>
          <p:cNvSpPr>
            <a:spLocks noChangeShapeType="1"/>
          </p:cNvSpPr>
          <p:nvPr/>
        </p:nvSpPr>
        <p:spPr bwMode="auto">
          <a:xfrm flipV="1">
            <a:off x="1604963" y="555307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59" name="Line 2223"/>
          <p:cNvSpPr>
            <a:spLocks noChangeShapeType="1"/>
          </p:cNvSpPr>
          <p:nvPr/>
        </p:nvSpPr>
        <p:spPr bwMode="auto">
          <a:xfrm>
            <a:off x="1614488" y="55514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0" name="Line 2224"/>
          <p:cNvSpPr>
            <a:spLocks noChangeShapeType="1"/>
          </p:cNvSpPr>
          <p:nvPr/>
        </p:nvSpPr>
        <p:spPr bwMode="auto">
          <a:xfrm flipV="1">
            <a:off x="1622425" y="554990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1" name="Freeform 2225"/>
          <p:cNvSpPr>
            <a:spLocks/>
          </p:cNvSpPr>
          <p:nvPr/>
        </p:nvSpPr>
        <p:spPr bwMode="auto">
          <a:xfrm>
            <a:off x="1439863" y="5545138"/>
            <a:ext cx="188912" cy="30162"/>
          </a:xfrm>
          <a:custGeom>
            <a:avLst/>
            <a:gdLst>
              <a:gd name="T0" fmla="*/ 2147483646 w 357"/>
              <a:gd name="T1" fmla="*/ 0 h 57"/>
              <a:gd name="T2" fmla="*/ 2147483646 w 357"/>
              <a:gd name="T3" fmla="*/ 2147483646 h 57"/>
              <a:gd name="T4" fmla="*/ 2147483646 w 357"/>
              <a:gd name="T5" fmla="*/ 2147483646 h 57"/>
              <a:gd name="T6" fmla="*/ 0 w 357"/>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57">
                <a:moveTo>
                  <a:pt x="357" y="0"/>
                </a:moveTo>
                <a:lnTo>
                  <a:pt x="142" y="57"/>
                </a:lnTo>
                <a:lnTo>
                  <a:pt x="142" y="46"/>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62" name="Line 2226"/>
          <p:cNvSpPr>
            <a:spLocks noChangeShapeType="1"/>
          </p:cNvSpPr>
          <p:nvPr/>
        </p:nvSpPr>
        <p:spPr bwMode="auto">
          <a:xfrm flipV="1">
            <a:off x="1470025" y="5380038"/>
            <a:ext cx="1588" cy="1762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3" name="Line 2227"/>
          <p:cNvSpPr>
            <a:spLocks noChangeShapeType="1"/>
          </p:cNvSpPr>
          <p:nvPr/>
        </p:nvSpPr>
        <p:spPr bwMode="auto">
          <a:xfrm>
            <a:off x="1485900" y="5383213"/>
            <a:ext cx="1588" cy="177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4" name="Line 2228"/>
          <p:cNvSpPr>
            <a:spLocks noChangeShapeType="1"/>
          </p:cNvSpPr>
          <p:nvPr/>
        </p:nvSpPr>
        <p:spPr bwMode="auto">
          <a:xfrm flipV="1">
            <a:off x="1516063" y="5522913"/>
            <a:ext cx="112712"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5" name="Freeform 2229"/>
          <p:cNvSpPr>
            <a:spLocks/>
          </p:cNvSpPr>
          <p:nvPr/>
        </p:nvSpPr>
        <p:spPr bwMode="auto">
          <a:xfrm>
            <a:off x="1439863" y="5440363"/>
            <a:ext cx="76200" cy="26987"/>
          </a:xfrm>
          <a:custGeom>
            <a:avLst/>
            <a:gdLst>
              <a:gd name="T0" fmla="*/ 2147483646 w 142"/>
              <a:gd name="T1" fmla="*/ 2147483646 h 50"/>
              <a:gd name="T2" fmla="*/ 0 w 142"/>
              <a:gd name="T3" fmla="*/ 2147483646 h 50"/>
              <a:gd name="T4" fmla="*/ 0 w 142"/>
              <a:gd name="T5" fmla="*/ 0 h 50"/>
              <a:gd name="T6" fmla="*/ 2147483646 w 142"/>
              <a:gd name="T7" fmla="*/ 2147483646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0">
                <a:moveTo>
                  <a:pt x="142" y="50"/>
                </a:moveTo>
                <a:lnTo>
                  <a:pt x="0" y="13"/>
                </a:lnTo>
                <a:lnTo>
                  <a:pt x="0" y="0"/>
                </a:lnTo>
                <a:lnTo>
                  <a:pt x="142" y="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66" name="Line 2230"/>
          <p:cNvSpPr>
            <a:spLocks noChangeShapeType="1"/>
          </p:cNvSpPr>
          <p:nvPr/>
        </p:nvSpPr>
        <p:spPr bwMode="auto">
          <a:xfrm flipH="1" flipV="1">
            <a:off x="1439863" y="5432425"/>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7" name="Line 2231"/>
          <p:cNvSpPr>
            <a:spLocks noChangeShapeType="1"/>
          </p:cNvSpPr>
          <p:nvPr/>
        </p:nvSpPr>
        <p:spPr bwMode="auto">
          <a:xfrm>
            <a:off x="1439863" y="5424488"/>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8" name="Line 2232"/>
          <p:cNvSpPr>
            <a:spLocks noChangeShapeType="1"/>
          </p:cNvSpPr>
          <p:nvPr/>
        </p:nvSpPr>
        <p:spPr bwMode="auto">
          <a:xfrm flipH="1" flipV="1">
            <a:off x="1439863" y="5416550"/>
            <a:ext cx="76200"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69" name="Line 2233"/>
          <p:cNvSpPr>
            <a:spLocks noChangeShapeType="1"/>
          </p:cNvSpPr>
          <p:nvPr/>
        </p:nvSpPr>
        <p:spPr bwMode="auto">
          <a:xfrm>
            <a:off x="1439863" y="5408613"/>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0" name="Line 2234"/>
          <p:cNvSpPr>
            <a:spLocks noChangeShapeType="1"/>
          </p:cNvSpPr>
          <p:nvPr/>
        </p:nvSpPr>
        <p:spPr bwMode="auto">
          <a:xfrm flipH="1" flipV="1">
            <a:off x="1439863" y="5400675"/>
            <a:ext cx="76200"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1" name="Line 2235"/>
          <p:cNvSpPr>
            <a:spLocks noChangeShapeType="1"/>
          </p:cNvSpPr>
          <p:nvPr/>
        </p:nvSpPr>
        <p:spPr bwMode="auto">
          <a:xfrm>
            <a:off x="1439863" y="5392738"/>
            <a:ext cx="7620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2" name="Freeform 2236"/>
          <p:cNvSpPr>
            <a:spLocks/>
          </p:cNvSpPr>
          <p:nvPr/>
        </p:nvSpPr>
        <p:spPr bwMode="auto">
          <a:xfrm>
            <a:off x="1450975" y="5464175"/>
            <a:ext cx="7938" cy="14288"/>
          </a:xfrm>
          <a:custGeom>
            <a:avLst/>
            <a:gdLst>
              <a:gd name="T0" fmla="*/ 2147483646 w 15"/>
              <a:gd name="T1" fmla="*/ 0 h 27"/>
              <a:gd name="T2" fmla="*/ 2147483646 w 15"/>
              <a:gd name="T3" fmla="*/ 0 h 27"/>
              <a:gd name="T4" fmla="*/ 2147483646 w 15"/>
              <a:gd name="T5" fmla="*/ 2147483646 h 27"/>
              <a:gd name="T6" fmla="*/ 0 w 15"/>
              <a:gd name="T7" fmla="*/ 2147483646 h 27"/>
              <a:gd name="T8" fmla="*/ 0 w 15"/>
              <a:gd name="T9" fmla="*/ 2147483646 h 27"/>
              <a:gd name="T10" fmla="*/ 2147483646 w 15"/>
              <a:gd name="T11" fmla="*/ 2147483646 h 27"/>
              <a:gd name="T12" fmla="*/ 2147483646 w 15"/>
              <a:gd name="T13" fmla="*/ 2147483646 h 27"/>
              <a:gd name="T14" fmla="*/ 2147483646 w 15"/>
              <a:gd name="T15" fmla="*/ 2147483646 h 27"/>
              <a:gd name="T16" fmla="*/ 2147483646 w 15"/>
              <a:gd name="T17" fmla="*/ 2147483646 h 27"/>
              <a:gd name="T18" fmla="*/ 2147483646 w 15"/>
              <a:gd name="T19" fmla="*/ 2147483646 h 27"/>
              <a:gd name="T20" fmla="*/ 2147483646 w 15"/>
              <a:gd name="T21" fmla="*/ 2147483646 h 27"/>
              <a:gd name="T22" fmla="*/ 2147483646 w 15"/>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7">
                <a:moveTo>
                  <a:pt x="9" y="0"/>
                </a:moveTo>
                <a:lnTo>
                  <a:pt x="8" y="0"/>
                </a:lnTo>
                <a:lnTo>
                  <a:pt x="8" y="2"/>
                </a:lnTo>
                <a:lnTo>
                  <a:pt x="0" y="15"/>
                </a:lnTo>
                <a:lnTo>
                  <a:pt x="0" y="22"/>
                </a:lnTo>
                <a:lnTo>
                  <a:pt x="3" y="27"/>
                </a:lnTo>
                <a:lnTo>
                  <a:pt x="9" y="27"/>
                </a:lnTo>
                <a:lnTo>
                  <a:pt x="15" y="22"/>
                </a:lnTo>
                <a:lnTo>
                  <a:pt x="15" y="16"/>
                </a:lnTo>
                <a:lnTo>
                  <a:pt x="9" y="13"/>
                </a:lnTo>
                <a:lnTo>
                  <a:pt x="9" y="2"/>
                </a:lnTo>
                <a:lnTo>
                  <a:pt x="9"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73" name="Line 2237"/>
          <p:cNvSpPr>
            <a:spLocks noChangeShapeType="1"/>
          </p:cNvSpPr>
          <p:nvPr/>
        </p:nvSpPr>
        <p:spPr bwMode="auto">
          <a:xfrm flipV="1">
            <a:off x="1681163" y="4119563"/>
            <a:ext cx="1587" cy="333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4" name="Freeform 2238"/>
          <p:cNvSpPr>
            <a:spLocks/>
          </p:cNvSpPr>
          <p:nvPr/>
        </p:nvSpPr>
        <p:spPr bwMode="auto">
          <a:xfrm>
            <a:off x="1681163" y="4054475"/>
            <a:ext cx="25400" cy="46038"/>
          </a:xfrm>
          <a:custGeom>
            <a:avLst/>
            <a:gdLst>
              <a:gd name="T0" fmla="*/ 0 w 49"/>
              <a:gd name="T1" fmla="*/ 2147483646 h 87"/>
              <a:gd name="T2" fmla="*/ 0 w 49"/>
              <a:gd name="T3" fmla="*/ 2147483646 h 87"/>
              <a:gd name="T4" fmla="*/ 2147483646 w 49"/>
              <a:gd name="T5" fmla="*/ 0 h 87"/>
              <a:gd name="T6" fmla="*/ 0 60000 65536"/>
              <a:gd name="T7" fmla="*/ 0 60000 65536"/>
              <a:gd name="T8" fmla="*/ 0 60000 65536"/>
            </a:gdLst>
            <a:ahLst/>
            <a:cxnLst>
              <a:cxn ang="T6">
                <a:pos x="T0" y="T1"/>
              </a:cxn>
              <a:cxn ang="T7">
                <a:pos x="T2" y="T3"/>
              </a:cxn>
              <a:cxn ang="T8">
                <a:pos x="T4" y="T5"/>
              </a:cxn>
            </a:cxnLst>
            <a:rect l="0" t="0" r="r" b="b"/>
            <a:pathLst>
              <a:path w="49" h="87">
                <a:moveTo>
                  <a:pt x="0" y="87"/>
                </a:moveTo>
                <a:lnTo>
                  <a:pt x="0" y="20"/>
                </a:lnTo>
                <a:lnTo>
                  <a:pt x="4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75" name="Line 2239"/>
          <p:cNvSpPr>
            <a:spLocks noChangeShapeType="1"/>
          </p:cNvSpPr>
          <p:nvPr/>
        </p:nvSpPr>
        <p:spPr bwMode="auto">
          <a:xfrm flipV="1">
            <a:off x="1725613" y="4029075"/>
            <a:ext cx="39687"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6" name="Freeform 2240"/>
          <p:cNvSpPr>
            <a:spLocks/>
          </p:cNvSpPr>
          <p:nvPr/>
        </p:nvSpPr>
        <p:spPr bwMode="auto">
          <a:xfrm>
            <a:off x="1784350" y="4010025"/>
            <a:ext cx="23813" cy="34925"/>
          </a:xfrm>
          <a:custGeom>
            <a:avLst/>
            <a:gdLst>
              <a:gd name="T0" fmla="*/ 0 w 45"/>
              <a:gd name="T1" fmla="*/ 2147483646 h 66"/>
              <a:gd name="T2" fmla="*/ 2147483646 w 45"/>
              <a:gd name="T3" fmla="*/ 0 h 66"/>
              <a:gd name="T4" fmla="*/ 2147483646 w 45"/>
              <a:gd name="T5" fmla="*/ 2147483646 h 66"/>
              <a:gd name="T6" fmla="*/ 0 60000 65536"/>
              <a:gd name="T7" fmla="*/ 0 60000 65536"/>
              <a:gd name="T8" fmla="*/ 0 60000 65536"/>
            </a:gdLst>
            <a:ahLst/>
            <a:cxnLst>
              <a:cxn ang="T6">
                <a:pos x="T0" y="T1"/>
              </a:cxn>
              <a:cxn ang="T7">
                <a:pos x="T2" y="T3"/>
              </a:cxn>
              <a:cxn ang="T8">
                <a:pos x="T4" y="T5"/>
              </a:cxn>
            </a:cxnLst>
            <a:rect l="0" t="0" r="r" b="b"/>
            <a:pathLst>
              <a:path w="45" h="66">
                <a:moveTo>
                  <a:pt x="0" y="21"/>
                </a:moveTo>
                <a:lnTo>
                  <a:pt x="45" y="0"/>
                </a:lnTo>
                <a:lnTo>
                  <a:pt x="45"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77" name="Freeform 2241"/>
          <p:cNvSpPr>
            <a:spLocks/>
          </p:cNvSpPr>
          <p:nvPr/>
        </p:nvSpPr>
        <p:spPr bwMode="auto">
          <a:xfrm>
            <a:off x="1784350" y="4064000"/>
            <a:ext cx="23813" cy="44450"/>
          </a:xfrm>
          <a:custGeom>
            <a:avLst/>
            <a:gdLst>
              <a:gd name="T0" fmla="*/ 2147483646 w 45"/>
              <a:gd name="T1" fmla="*/ 0 h 86"/>
              <a:gd name="T2" fmla="*/ 2147483646 w 45"/>
              <a:gd name="T3" fmla="*/ 2147483646 h 86"/>
              <a:gd name="T4" fmla="*/ 0 w 45"/>
              <a:gd name="T5" fmla="*/ 2147483646 h 86"/>
              <a:gd name="T6" fmla="*/ 0 60000 65536"/>
              <a:gd name="T7" fmla="*/ 0 60000 65536"/>
              <a:gd name="T8" fmla="*/ 0 60000 65536"/>
            </a:gdLst>
            <a:ahLst/>
            <a:cxnLst>
              <a:cxn ang="T6">
                <a:pos x="T0" y="T1"/>
              </a:cxn>
              <a:cxn ang="T7">
                <a:pos x="T2" y="T3"/>
              </a:cxn>
              <a:cxn ang="T8">
                <a:pos x="T4" y="T5"/>
              </a:cxn>
            </a:cxnLst>
            <a:rect l="0" t="0" r="r" b="b"/>
            <a:pathLst>
              <a:path w="45" h="86">
                <a:moveTo>
                  <a:pt x="45" y="0"/>
                </a:moveTo>
                <a:lnTo>
                  <a:pt x="45" y="66"/>
                </a:lnTo>
                <a:lnTo>
                  <a:pt x="0" y="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78" name="Line 2242"/>
          <p:cNvSpPr>
            <a:spLocks noChangeShapeType="1"/>
          </p:cNvSpPr>
          <p:nvPr/>
        </p:nvSpPr>
        <p:spPr bwMode="auto">
          <a:xfrm>
            <a:off x="1781175" y="4114800"/>
            <a:ext cx="365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79" name="Freeform 2243"/>
          <p:cNvSpPr>
            <a:spLocks/>
          </p:cNvSpPr>
          <p:nvPr/>
        </p:nvSpPr>
        <p:spPr bwMode="auto">
          <a:xfrm>
            <a:off x="1836738" y="4143375"/>
            <a:ext cx="50800" cy="22225"/>
          </a:xfrm>
          <a:custGeom>
            <a:avLst/>
            <a:gdLst>
              <a:gd name="T0" fmla="*/ 0 w 95"/>
              <a:gd name="T1" fmla="*/ 0 h 42"/>
              <a:gd name="T2" fmla="*/ 2147483646 w 95"/>
              <a:gd name="T3" fmla="*/ 2147483646 h 42"/>
              <a:gd name="T4" fmla="*/ 2147483646 w 95"/>
              <a:gd name="T5" fmla="*/ 2147483646 h 42"/>
              <a:gd name="T6" fmla="*/ 0 60000 65536"/>
              <a:gd name="T7" fmla="*/ 0 60000 65536"/>
              <a:gd name="T8" fmla="*/ 0 60000 65536"/>
            </a:gdLst>
            <a:ahLst/>
            <a:cxnLst>
              <a:cxn ang="T6">
                <a:pos x="T0" y="T1"/>
              </a:cxn>
              <a:cxn ang="T7">
                <a:pos x="T2" y="T3"/>
              </a:cxn>
              <a:cxn ang="T8">
                <a:pos x="T4" y="T5"/>
              </a:cxn>
            </a:cxnLst>
            <a:rect l="0" t="0" r="r" b="b"/>
            <a:pathLst>
              <a:path w="95" h="42">
                <a:moveTo>
                  <a:pt x="0" y="0"/>
                </a:moveTo>
                <a:lnTo>
                  <a:pt x="47" y="24"/>
                </a:lnTo>
                <a:lnTo>
                  <a:pt x="95" y="4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80" name="Line 2244"/>
          <p:cNvSpPr>
            <a:spLocks noChangeShapeType="1"/>
          </p:cNvSpPr>
          <p:nvPr/>
        </p:nvSpPr>
        <p:spPr bwMode="auto">
          <a:xfrm flipH="1">
            <a:off x="1862138" y="4160838"/>
            <a:ext cx="39687"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81" name="Freeform 2245"/>
          <p:cNvSpPr>
            <a:spLocks/>
          </p:cNvSpPr>
          <p:nvPr/>
        </p:nvSpPr>
        <p:spPr bwMode="auto">
          <a:xfrm>
            <a:off x="1862138" y="4103688"/>
            <a:ext cx="39687" cy="79375"/>
          </a:xfrm>
          <a:custGeom>
            <a:avLst/>
            <a:gdLst>
              <a:gd name="T0" fmla="*/ 0 w 77"/>
              <a:gd name="T1" fmla="*/ 2147483646 h 149"/>
              <a:gd name="T2" fmla="*/ 0 w 77"/>
              <a:gd name="T3" fmla="*/ 2147483646 h 149"/>
              <a:gd name="T4" fmla="*/ 2147483646 w 77"/>
              <a:gd name="T5" fmla="*/ 2147483646 h 149"/>
              <a:gd name="T6" fmla="*/ 2147483646 w 77"/>
              <a:gd name="T7" fmla="*/ 0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149">
                <a:moveTo>
                  <a:pt x="0" y="149"/>
                </a:moveTo>
                <a:lnTo>
                  <a:pt x="0" y="99"/>
                </a:lnTo>
                <a:lnTo>
                  <a:pt x="77" y="60"/>
                </a:lnTo>
                <a:lnTo>
                  <a:pt x="3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82" name="Line 2246"/>
          <p:cNvSpPr>
            <a:spLocks noChangeShapeType="1"/>
          </p:cNvSpPr>
          <p:nvPr/>
        </p:nvSpPr>
        <p:spPr bwMode="auto">
          <a:xfrm flipH="1" flipV="1">
            <a:off x="1843088" y="4057650"/>
            <a:ext cx="23812"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83" name="Line 2247"/>
          <p:cNvSpPr>
            <a:spLocks noChangeShapeType="1"/>
          </p:cNvSpPr>
          <p:nvPr/>
        </p:nvSpPr>
        <p:spPr bwMode="auto">
          <a:xfrm flipH="1" flipV="1">
            <a:off x="1808163" y="4010025"/>
            <a:ext cx="23812"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84" name="Line 2248"/>
          <p:cNvSpPr>
            <a:spLocks noChangeShapeType="1"/>
          </p:cNvSpPr>
          <p:nvPr/>
        </p:nvSpPr>
        <p:spPr bwMode="auto">
          <a:xfrm>
            <a:off x="1808163" y="4098925"/>
            <a:ext cx="38100"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85" name="Freeform 2249"/>
          <p:cNvSpPr>
            <a:spLocks/>
          </p:cNvSpPr>
          <p:nvPr/>
        </p:nvSpPr>
        <p:spPr bwMode="auto">
          <a:xfrm>
            <a:off x="1863725" y="4135438"/>
            <a:ext cx="63500" cy="31750"/>
          </a:xfrm>
          <a:custGeom>
            <a:avLst/>
            <a:gdLst>
              <a:gd name="T0" fmla="*/ 0 w 120"/>
              <a:gd name="T1" fmla="*/ 0 h 60"/>
              <a:gd name="T2" fmla="*/ 2147483646 w 120"/>
              <a:gd name="T3" fmla="*/ 2147483646 h 60"/>
              <a:gd name="T4" fmla="*/ 2147483646 w 120"/>
              <a:gd name="T5" fmla="*/ 2147483646 h 60"/>
              <a:gd name="T6" fmla="*/ 0 60000 65536"/>
              <a:gd name="T7" fmla="*/ 0 60000 65536"/>
              <a:gd name="T8" fmla="*/ 0 60000 65536"/>
            </a:gdLst>
            <a:ahLst/>
            <a:cxnLst>
              <a:cxn ang="T6">
                <a:pos x="T0" y="T1"/>
              </a:cxn>
              <a:cxn ang="T7">
                <a:pos x="T2" y="T3"/>
              </a:cxn>
              <a:cxn ang="T8">
                <a:pos x="T4" y="T5"/>
              </a:cxn>
            </a:cxnLst>
            <a:rect l="0" t="0" r="r" b="b"/>
            <a:pathLst>
              <a:path w="120" h="60">
                <a:moveTo>
                  <a:pt x="0" y="0"/>
                </a:moveTo>
                <a:lnTo>
                  <a:pt x="72" y="48"/>
                </a:lnTo>
                <a:lnTo>
                  <a:pt x="120" y="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86" name="Line 2250"/>
          <p:cNvSpPr>
            <a:spLocks noChangeShapeType="1"/>
          </p:cNvSpPr>
          <p:nvPr/>
        </p:nvSpPr>
        <p:spPr bwMode="auto">
          <a:xfrm flipV="1">
            <a:off x="1933575" y="4157663"/>
            <a:ext cx="3968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87" name="Freeform 2251"/>
          <p:cNvSpPr>
            <a:spLocks/>
          </p:cNvSpPr>
          <p:nvPr/>
        </p:nvSpPr>
        <p:spPr bwMode="auto">
          <a:xfrm>
            <a:off x="1908175" y="4157663"/>
            <a:ext cx="65088" cy="42862"/>
          </a:xfrm>
          <a:custGeom>
            <a:avLst/>
            <a:gdLst>
              <a:gd name="T0" fmla="*/ 2147483646 w 125"/>
              <a:gd name="T1" fmla="*/ 0 h 80"/>
              <a:gd name="T2" fmla="*/ 2147483646 w 125"/>
              <a:gd name="T3" fmla="*/ 2147483646 h 80"/>
              <a:gd name="T4" fmla="*/ 2147483646 w 125"/>
              <a:gd name="T5" fmla="*/ 2147483646 h 80"/>
              <a:gd name="T6" fmla="*/ 2147483646 w 125"/>
              <a:gd name="T7" fmla="*/ 2147483646 h 80"/>
              <a:gd name="T8" fmla="*/ 0 w 125"/>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80">
                <a:moveTo>
                  <a:pt x="125" y="0"/>
                </a:moveTo>
                <a:lnTo>
                  <a:pt x="125" y="41"/>
                </a:lnTo>
                <a:lnTo>
                  <a:pt x="48" y="80"/>
                </a:lnTo>
                <a:lnTo>
                  <a:pt x="48" y="41"/>
                </a:lnTo>
                <a:lnTo>
                  <a:pt x="0"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88" name="Freeform 2252"/>
          <p:cNvSpPr>
            <a:spLocks/>
          </p:cNvSpPr>
          <p:nvPr/>
        </p:nvSpPr>
        <p:spPr bwMode="auto">
          <a:xfrm>
            <a:off x="1901825" y="4135438"/>
            <a:ext cx="25400" cy="25400"/>
          </a:xfrm>
          <a:custGeom>
            <a:avLst/>
            <a:gdLst>
              <a:gd name="T0" fmla="*/ 0 w 48"/>
              <a:gd name="T1" fmla="*/ 2147483646 h 49"/>
              <a:gd name="T2" fmla="*/ 0 w 48"/>
              <a:gd name="T3" fmla="*/ 0 h 49"/>
              <a:gd name="T4" fmla="*/ 2147483646 w 48"/>
              <a:gd name="T5" fmla="*/ 2147483646 h 49"/>
              <a:gd name="T6" fmla="*/ 0 60000 65536"/>
              <a:gd name="T7" fmla="*/ 0 60000 65536"/>
              <a:gd name="T8" fmla="*/ 0 60000 65536"/>
            </a:gdLst>
            <a:ahLst/>
            <a:cxnLst>
              <a:cxn ang="T6">
                <a:pos x="T0" y="T1"/>
              </a:cxn>
              <a:cxn ang="T7">
                <a:pos x="T2" y="T3"/>
              </a:cxn>
              <a:cxn ang="T8">
                <a:pos x="T4" y="T5"/>
              </a:cxn>
            </a:cxnLst>
            <a:rect l="0" t="0" r="r" b="b"/>
            <a:pathLst>
              <a:path w="48" h="49">
                <a:moveTo>
                  <a:pt x="0" y="49"/>
                </a:moveTo>
                <a:lnTo>
                  <a:pt x="0" y="0"/>
                </a:lnTo>
                <a:lnTo>
                  <a:pt x="48"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89" name="Line 2253"/>
          <p:cNvSpPr>
            <a:spLocks noChangeShapeType="1"/>
          </p:cNvSpPr>
          <p:nvPr/>
        </p:nvSpPr>
        <p:spPr bwMode="auto">
          <a:xfrm>
            <a:off x="1949450" y="4149725"/>
            <a:ext cx="23813"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0" name="Freeform 2254"/>
          <p:cNvSpPr>
            <a:spLocks/>
          </p:cNvSpPr>
          <p:nvPr/>
        </p:nvSpPr>
        <p:spPr bwMode="auto">
          <a:xfrm>
            <a:off x="1933575" y="4173538"/>
            <a:ext cx="39688" cy="26987"/>
          </a:xfrm>
          <a:custGeom>
            <a:avLst/>
            <a:gdLst>
              <a:gd name="T0" fmla="*/ 2147483646 w 77"/>
              <a:gd name="T1" fmla="*/ 2147483646 h 51"/>
              <a:gd name="T2" fmla="*/ 0 w 77"/>
              <a:gd name="T3" fmla="*/ 2147483646 h 51"/>
              <a:gd name="T4" fmla="*/ 2147483646 w 77"/>
              <a:gd name="T5" fmla="*/ 2147483646 h 51"/>
              <a:gd name="T6" fmla="*/ 2147483646 w 77"/>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1">
                <a:moveTo>
                  <a:pt x="77" y="12"/>
                </a:moveTo>
                <a:lnTo>
                  <a:pt x="0" y="51"/>
                </a:lnTo>
                <a:lnTo>
                  <a:pt x="77" y="12"/>
                </a:lnTo>
                <a:lnTo>
                  <a:pt x="3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91" name="Freeform 2255"/>
          <p:cNvSpPr>
            <a:spLocks/>
          </p:cNvSpPr>
          <p:nvPr/>
        </p:nvSpPr>
        <p:spPr bwMode="auto">
          <a:xfrm>
            <a:off x="1958975" y="4162425"/>
            <a:ext cx="247650" cy="82550"/>
          </a:xfrm>
          <a:custGeom>
            <a:avLst/>
            <a:gdLst>
              <a:gd name="T0" fmla="*/ 0 w 470"/>
              <a:gd name="T1" fmla="*/ 2147483646 h 156"/>
              <a:gd name="T2" fmla="*/ 0 w 470"/>
              <a:gd name="T3" fmla="*/ 2147483646 h 156"/>
              <a:gd name="T4" fmla="*/ 2147483646 w 470"/>
              <a:gd name="T5" fmla="*/ 2147483646 h 156"/>
              <a:gd name="T6" fmla="*/ 2147483646 w 470"/>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0" h="156">
                <a:moveTo>
                  <a:pt x="0" y="41"/>
                </a:moveTo>
                <a:lnTo>
                  <a:pt x="0" y="156"/>
                </a:lnTo>
                <a:lnTo>
                  <a:pt x="470" y="156"/>
                </a:lnTo>
                <a:lnTo>
                  <a:pt x="47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92" name="Freeform 2256"/>
          <p:cNvSpPr>
            <a:spLocks/>
          </p:cNvSpPr>
          <p:nvPr/>
        </p:nvSpPr>
        <p:spPr bwMode="auto">
          <a:xfrm>
            <a:off x="1946275" y="4162425"/>
            <a:ext cx="273050" cy="93663"/>
          </a:xfrm>
          <a:custGeom>
            <a:avLst/>
            <a:gdLst>
              <a:gd name="T0" fmla="*/ 2147483646 w 518"/>
              <a:gd name="T1" fmla="*/ 0 h 176"/>
              <a:gd name="T2" fmla="*/ 2147483646 w 518"/>
              <a:gd name="T3" fmla="*/ 2147483646 h 176"/>
              <a:gd name="T4" fmla="*/ 0 w 518"/>
              <a:gd name="T5" fmla="*/ 2147483646 h 176"/>
              <a:gd name="T6" fmla="*/ 0 w 518"/>
              <a:gd name="T7" fmla="*/ 214748364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8" h="176">
                <a:moveTo>
                  <a:pt x="518" y="0"/>
                </a:moveTo>
                <a:lnTo>
                  <a:pt x="518" y="176"/>
                </a:lnTo>
                <a:lnTo>
                  <a:pt x="0" y="176"/>
                </a:lnTo>
                <a:lnTo>
                  <a:pt x="0" y="5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93" name="Line 2257"/>
          <p:cNvSpPr>
            <a:spLocks noChangeShapeType="1"/>
          </p:cNvSpPr>
          <p:nvPr/>
        </p:nvSpPr>
        <p:spPr bwMode="auto">
          <a:xfrm flipH="1" flipV="1">
            <a:off x="1882775" y="4189413"/>
            <a:ext cx="52388"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4" name="Line 2258"/>
          <p:cNvSpPr>
            <a:spLocks noChangeShapeType="1"/>
          </p:cNvSpPr>
          <p:nvPr/>
        </p:nvSpPr>
        <p:spPr bwMode="auto">
          <a:xfrm flipH="1" flipV="1">
            <a:off x="1817688" y="4178300"/>
            <a:ext cx="42862"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5" name="Line 2259"/>
          <p:cNvSpPr>
            <a:spLocks noChangeShapeType="1"/>
          </p:cNvSpPr>
          <p:nvPr/>
        </p:nvSpPr>
        <p:spPr bwMode="auto">
          <a:xfrm flipH="1" flipV="1">
            <a:off x="1754188" y="4167188"/>
            <a:ext cx="42862"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6" name="Freeform 2260"/>
          <p:cNvSpPr>
            <a:spLocks/>
          </p:cNvSpPr>
          <p:nvPr/>
        </p:nvSpPr>
        <p:spPr bwMode="auto">
          <a:xfrm>
            <a:off x="1681163" y="4143375"/>
            <a:ext cx="52387" cy="19050"/>
          </a:xfrm>
          <a:custGeom>
            <a:avLst/>
            <a:gdLst>
              <a:gd name="T0" fmla="*/ 2147483646 w 100"/>
              <a:gd name="T1" fmla="*/ 2147483646 h 38"/>
              <a:gd name="T2" fmla="*/ 0 w 100"/>
              <a:gd name="T3" fmla="*/ 2147483646 h 38"/>
              <a:gd name="T4" fmla="*/ 2147483646 w 100"/>
              <a:gd name="T5" fmla="*/ 0 h 38"/>
              <a:gd name="T6" fmla="*/ 0 60000 65536"/>
              <a:gd name="T7" fmla="*/ 0 60000 65536"/>
              <a:gd name="T8" fmla="*/ 0 60000 65536"/>
            </a:gdLst>
            <a:ahLst/>
            <a:cxnLst>
              <a:cxn ang="T6">
                <a:pos x="T0" y="T1"/>
              </a:cxn>
              <a:cxn ang="T7">
                <a:pos x="T2" y="T3"/>
              </a:cxn>
              <a:cxn ang="T8">
                <a:pos x="T4" y="T5"/>
              </a:cxn>
            </a:cxnLst>
            <a:rect l="0" t="0" r="r" b="b"/>
            <a:pathLst>
              <a:path w="100" h="38">
                <a:moveTo>
                  <a:pt x="100" y="38"/>
                </a:moveTo>
                <a:lnTo>
                  <a:pt x="0" y="20"/>
                </a:lnTo>
                <a:lnTo>
                  <a:pt x="4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397" name="Line 2261"/>
          <p:cNvSpPr>
            <a:spLocks noChangeShapeType="1"/>
          </p:cNvSpPr>
          <p:nvPr/>
        </p:nvSpPr>
        <p:spPr bwMode="auto">
          <a:xfrm flipV="1">
            <a:off x="1725613" y="4116388"/>
            <a:ext cx="39687"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8" name="Line 2262"/>
          <p:cNvSpPr>
            <a:spLocks noChangeShapeType="1"/>
          </p:cNvSpPr>
          <p:nvPr/>
        </p:nvSpPr>
        <p:spPr bwMode="auto">
          <a:xfrm flipH="1" flipV="1">
            <a:off x="1725613" y="4086225"/>
            <a:ext cx="36512"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399" name="Line 2263"/>
          <p:cNvSpPr>
            <a:spLocks noChangeShapeType="1"/>
          </p:cNvSpPr>
          <p:nvPr/>
        </p:nvSpPr>
        <p:spPr bwMode="auto">
          <a:xfrm flipH="1" flipV="1">
            <a:off x="1681163" y="4064000"/>
            <a:ext cx="25400"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0" name="Freeform 2264"/>
          <p:cNvSpPr>
            <a:spLocks/>
          </p:cNvSpPr>
          <p:nvPr/>
        </p:nvSpPr>
        <p:spPr bwMode="auto">
          <a:xfrm>
            <a:off x="1862138" y="4160838"/>
            <a:ext cx="39687" cy="22225"/>
          </a:xfrm>
          <a:custGeom>
            <a:avLst/>
            <a:gdLst>
              <a:gd name="T0" fmla="*/ 0 w 77"/>
              <a:gd name="T1" fmla="*/ 2147483646 h 40"/>
              <a:gd name="T2" fmla="*/ 2147483646 w 77"/>
              <a:gd name="T3" fmla="*/ 0 h 40"/>
              <a:gd name="T4" fmla="*/ 0 w 77"/>
              <a:gd name="T5" fmla="*/ 2147483646 h 40"/>
              <a:gd name="T6" fmla="*/ 0 60000 65536"/>
              <a:gd name="T7" fmla="*/ 0 60000 65536"/>
              <a:gd name="T8" fmla="*/ 0 60000 65536"/>
            </a:gdLst>
            <a:ahLst/>
            <a:cxnLst>
              <a:cxn ang="T6">
                <a:pos x="T0" y="T1"/>
              </a:cxn>
              <a:cxn ang="T7">
                <a:pos x="T2" y="T3"/>
              </a:cxn>
              <a:cxn ang="T8">
                <a:pos x="T4" y="T5"/>
              </a:cxn>
            </a:cxnLst>
            <a:rect l="0" t="0" r="r" b="b"/>
            <a:pathLst>
              <a:path w="77" h="40">
                <a:moveTo>
                  <a:pt x="0" y="40"/>
                </a:moveTo>
                <a:lnTo>
                  <a:pt x="77" y="0"/>
                </a:lnTo>
                <a:lnTo>
                  <a:pt x="0" y="4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01" name="Line 2265"/>
          <p:cNvSpPr>
            <a:spLocks noChangeShapeType="1"/>
          </p:cNvSpPr>
          <p:nvPr/>
        </p:nvSpPr>
        <p:spPr bwMode="auto">
          <a:xfrm>
            <a:off x="1863725" y="5037138"/>
            <a:ext cx="1588"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2" name="Line 2266"/>
          <p:cNvSpPr>
            <a:spLocks noChangeShapeType="1"/>
          </p:cNvSpPr>
          <p:nvPr/>
        </p:nvSpPr>
        <p:spPr bwMode="auto">
          <a:xfrm>
            <a:off x="2046288" y="5133975"/>
            <a:ext cx="1587" cy="1984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3" name="Line 2267"/>
          <p:cNvSpPr>
            <a:spLocks noChangeShapeType="1"/>
          </p:cNvSpPr>
          <p:nvPr/>
        </p:nvSpPr>
        <p:spPr bwMode="auto">
          <a:xfrm flipV="1">
            <a:off x="1535113" y="5133975"/>
            <a:ext cx="1587" cy="1984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4" name="Line 2268"/>
          <p:cNvSpPr>
            <a:spLocks noChangeShapeType="1"/>
          </p:cNvSpPr>
          <p:nvPr/>
        </p:nvSpPr>
        <p:spPr bwMode="auto">
          <a:xfrm>
            <a:off x="903288" y="5133975"/>
            <a:ext cx="1587" cy="477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5" name="Line 2269"/>
          <p:cNvSpPr>
            <a:spLocks noChangeShapeType="1"/>
          </p:cNvSpPr>
          <p:nvPr/>
        </p:nvSpPr>
        <p:spPr bwMode="auto">
          <a:xfrm flipV="1">
            <a:off x="2374900" y="5037138"/>
            <a:ext cx="1588"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6" name="Line 2270"/>
          <p:cNvSpPr>
            <a:spLocks noChangeShapeType="1"/>
          </p:cNvSpPr>
          <p:nvPr/>
        </p:nvSpPr>
        <p:spPr bwMode="auto">
          <a:xfrm>
            <a:off x="2886075" y="5037138"/>
            <a:ext cx="1588"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7" name="Line 2271"/>
          <p:cNvSpPr>
            <a:spLocks noChangeShapeType="1"/>
          </p:cNvSpPr>
          <p:nvPr/>
        </p:nvSpPr>
        <p:spPr bwMode="auto">
          <a:xfrm>
            <a:off x="2949575" y="5133975"/>
            <a:ext cx="1588" cy="6159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8" name="Line 2272"/>
          <p:cNvSpPr>
            <a:spLocks noChangeShapeType="1"/>
          </p:cNvSpPr>
          <p:nvPr/>
        </p:nvSpPr>
        <p:spPr bwMode="auto">
          <a:xfrm flipV="1">
            <a:off x="3876675" y="5133975"/>
            <a:ext cx="1588" cy="395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09" name="Freeform 2273"/>
          <p:cNvSpPr>
            <a:spLocks/>
          </p:cNvSpPr>
          <p:nvPr/>
        </p:nvSpPr>
        <p:spPr bwMode="auto">
          <a:xfrm>
            <a:off x="4303713" y="4772025"/>
            <a:ext cx="234950" cy="233363"/>
          </a:xfrm>
          <a:custGeom>
            <a:avLst/>
            <a:gdLst>
              <a:gd name="T0" fmla="*/ 0 w 445"/>
              <a:gd name="T1" fmla="*/ 2147483646 h 441"/>
              <a:gd name="T2" fmla="*/ 2147483646 w 445"/>
              <a:gd name="T3" fmla="*/ 2147483646 h 441"/>
              <a:gd name="T4" fmla="*/ 2147483646 w 445"/>
              <a:gd name="T5" fmla="*/ 2147483646 h 441"/>
              <a:gd name="T6" fmla="*/ 2147483646 w 445"/>
              <a:gd name="T7" fmla="*/ 2147483646 h 441"/>
              <a:gd name="T8" fmla="*/ 2147483646 w 445"/>
              <a:gd name="T9" fmla="*/ 2147483646 h 441"/>
              <a:gd name="T10" fmla="*/ 2147483646 w 445"/>
              <a:gd name="T11" fmla="*/ 2147483646 h 441"/>
              <a:gd name="T12" fmla="*/ 2147483646 w 445"/>
              <a:gd name="T13" fmla="*/ 2147483646 h 441"/>
              <a:gd name="T14" fmla="*/ 2147483646 w 445"/>
              <a:gd name="T15" fmla="*/ 2147483646 h 441"/>
              <a:gd name="T16" fmla="*/ 2147483646 w 445"/>
              <a:gd name="T17" fmla="*/ 0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5" h="441">
                <a:moveTo>
                  <a:pt x="0" y="402"/>
                </a:moveTo>
                <a:lnTo>
                  <a:pt x="14" y="388"/>
                </a:lnTo>
                <a:lnTo>
                  <a:pt x="45" y="378"/>
                </a:lnTo>
                <a:lnTo>
                  <a:pt x="45" y="14"/>
                </a:lnTo>
                <a:lnTo>
                  <a:pt x="186" y="40"/>
                </a:lnTo>
                <a:lnTo>
                  <a:pt x="186" y="441"/>
                </a:lnTo>
                <a:lnTo>
                  <a:pt x="445" y="372"/>
                </a:lnTo>
                <a:lnTo>
                  <a:pt x="401" y="360"/>
                </a:lnTo>
                <a:lnTo>
                  <a:pt x="4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10" name="Line 2274"/>
          <p:cNvSpPr>
            <a:spLocks noChangeShapeType="1"/>
          </p:cNvSpPr>
          <p:nvPr/>
        </p:nvSpPr>
        <p:spPr bwMode="auto">
          <a:xfrm flipH="1">
            <a:off x="4327525" y="4764088"/>
            <a:ext cx="1031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1" name="Line 2275"/>
          <p:cNvSpPr>
            <a:spLocks noChangeShapeType="1"/>
          </p:cNvSpPr>
          <p:nvPr/>
        </p:nvSpPr>
        <p:spPr bwMode="auto">
          <a:xfrm>
            <a:off x="4327525" y="4795838"/>
            <a:ext cx="746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2" name="Line 2276"/>
          <p:cNvSpPr>
            <a:spLocks noChangeShapeType="1"/>
          </p:cNvSpPr>
          <p:nvPr/>
        </p:nvSpPr>
        <p:spPr bwMode="auto">
          <a:xfrm flipH="1" flipV="1">
            <a:off x="4327525" y="4803775"/>
            <a:ext cx="74613"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3" name="Line 2277"/>
          <p:cNvSpPr>
            <a:spLocks noChangeShapeType="1"/>
          </p:cNvSpPr>
          <p:nvPr/>
        </p:nvSpPr>
        <p:spPr bwMode="auto">
          <a:xfrm>
            <a:off x="4327525" y="4813300"/>
            <a:ext cx="74613"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4" name="Line 2278"/>
          <p:cNvSpPr>
            <a:spLocks noChangeShapeType="1"/>
          </p:cNvSpPr>
          <p:nvPr/>
        </p:nvSpPr>
        <p:spPr bwMode="auto">
          <a:xfrm flipH="1" flipV="1">
            <a:off x="4327525" y="4821238"/>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5" name="Line 2279"/>
          <p:cNvSpPr>
            <a:spLocks noChangeShapeType="1"/>
          </p:cNvSpPr>
          <p:nvPr/>
        </p:nvSpPr>
        <p:spPr bwMode="auto">
          <a:xfrm>
            <a:off x="4327525" y="4827588"/>
            <a:ext cx="746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6" name="Line 2280"/>
          <p:cNvSpPr>
            <a:spLocks noChangeShapeType="1"/>
          </p:cNvSpPr>
          <p:nvPr/>
        </p:nvSpPr>
        <p:spPr bwMode="auto">
          <a:xfrm flipH="1" flipV="1">
            <a:off x="4327525" y="4837113"/>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7" name="Line 2282"/>
          <p:cNvSpPr>
            <a:spLocks noChangeShapeType="1"/>
          </p:cNvSpPr>
          <p:nvPr/>
        </p:nvSpPr>
        <p:spPr bwMode="auto">
          <a:xfrm>
            <a:off x="4327525" y="4845050"/>
            <a:ext cx="74613"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8" name="Line 2283"/>
          <p:cNvSpPr>
            <a:spLocks noChangeShapeType="1"/>
          </p:cNvSpPr>
          <p:nvPr/>
        </p:nvSpPr>
        <p:spPr bwMode="auto">
          <a:xfrm flipH="1" flipV="1">
            <a:off x="4327525" y="4852988"/>
            <a:ext cx="74613"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19" name="Freeform 2284"/>
          <p:cNvSpPr>
            <a:spLocks/>
          </p:cNvSpPr>
          <p:nvPr/>
        </p:nvSpPr>
        <p:spPr bwMode="auto">
          <a:xfrm>
            <a:off x="4337050" y="4867275"/>
            <a:ext cx="7938" cy="14288"/>
          </a:xfrm>
          <a:custGeom>
            <a:avLst/>
            <a:gdLst>
              <a:gd name="T0" fmla="*/ 2147483646 w 15"/>
              <a:gd name="T1" fmla="*/ 0 h 26"/>
              <a:gd name="T2" fmla="*/ 2147483646 w 15"/>
              <a:gd name="T3" fmla="*/ 2147483646 h 26"/>
              <a:gd name="T4" fmla="*/ 0 w 15"/>
              <a:gd name="T5" fmla="*/ 2147483646 h 26"/>
              <a:gd name="T6" fmla="*/ 0 w 15"/>
              <a:gd name="T7" fmla="*/ 2147483646 h 26"/>
              <a:gd name="T8" fmla="*/ 2147483646 w 15"/>
              <a:gd name="T9" fmla="*/ 2147483646 h 26"/>
              <a:gd name="T10" fmla="*/ 2147483646 w 15"/>
              <a:gd name="T11" fmla="*/ 2147483646 h 26"/>
              <a:gd name="T12" fmla="*/ 2147483646 w 15"/>
              <a:gd name="T13" fmla="*/ 2147483646 h 26"/>
              <a:gd name="T14" fmla="*/ 2147483646 w 15"/>
              <a:gd name="T15" fmla="*/ 2147483646 h 26"/>
              <a:gd name="T16" fmla="*/ 2147483646 w 15"/>
              <a:gd name="T17" fmla="*/ 2147483646 h 26"/>
              <a:gd name="T18" fmla="*/ 2147483646 w 15"/>
              <a:gd name="T19" fmla="*/ 2147483646 h 26"/>
              <a:gd name="T20" fmla="*/ 2147483646 w 15"/>
              <a:gd name="T21" fmla="*/ 0 h 26"/>
              <a:gd name="T22" fmla="*/ 2147483646 w 15"/>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6">
                <a:moveTo>
                  <a:pt x="8" y="0"/>
                </a:moveTo>
                <a:lnTo>
                  <a:pt x="8" y="1"/>
                </a:lnTo>
                <a:lnTo>
                  <a:pt x="0" y="17"/>
                </a:lnTo>
                <a:lnTo>
                  <a:pt x="0" y="22"/>
                </a:lnTo>
                <a:lnTo>
                  <a:pt x="2" y="26"/>
                </a:lnTo>
                <a:lnTo>
                  <a:pt x="11" y="26"/>
                </a:lnTo>
                <a:lnTo>
                  <a:pt x="15" y="22"/>
                </a:lnTo>
                <a:lnTo>
                  <a:pt x="15" y="17"/>
                </a:lnTo>
                <a:lnTo>
                  <a:pt x="9" y="13"/>
                </a:lnTo>
                <a:lnTo>
                  <a:pt x="11" y="1"/>
                </a:lnTo>
                <a:lnTo>
                  <a:pt x="9" y="0"/>
                </a:lnTo>
                <a:lnTo>
                  <a:pt x="8"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20" name="Freeform 2285"/>
          <p:cNvSpPr>
            <a:spLocks/>
          </p:cNvSpPr>
          <p:nvPr/>
        </p:nvSpPr>
        <p:spPr bwMode="auto">
          <a:xfrm>
            <a:off x="4327525" y="4949825"/>
            <a:ext cx="187325" cy="30163"/>
          </a:xfrm>
          <a:custGeom>
            <a:avLst/>
            <a:gdLst>
              <a:gd name="T0" fmla="*/ 0 w 356"/>
              <a:gd name="T1" fmla="*/ 2147483646 h 59"/>
              <a:gd name="T2" fmla="*/ 2147483646 w 356"/>
              <a:gd name="T3" fmla="*/ 2147483646 h 59"/>
              <a:gd name="T4" fmla="*/ 2147483646 w 356"/>
              <a:gd name="T5" fmla="*/ 2147483646 h 59"/>
              <a:gd name="T6" fmla="*/ 2147483646 w 356"/>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6" h="59">
                <a:moveTo>
                  <a:pt x="0" y="4"/>
                </a:moveTo>
                <a:lnTo>
                  <a:pt x="141" y="47"/>
                </a:lnTo>
                <a:lnTo>
                  <a:pt x="141" y="59"/>
                </a:lnTo>
                <a:lnTo>
                  <a:pt x="3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21" name="Line 2286"/>
          <p:cNvSpPr>
            <a:spLocks noChangeShapeType="1"/>
          </p:cNvSpPr>
          <p:nvPr/>
        </p:nvSpPr>
        <p:spPr bwMode="auto">
          <a:xfrm>
            <a:off x="4506913" y="49545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2" name="Line 2287"/>
          <p:cNvSpPr>
            <a:spLocks noChangeShapeType="1"/>
          </p:cNvSpPr>
          <p:nvPr/>
        </p:nvSpPr>
        <p:spPr bwMode="auto">
          <a:xfrm flipV="1">
            <a:off x="4500563" y="495617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3" name="Line 2288"/>
          <p:cNvSpPr>
            <a:spLocks noChangeShapeType="1"/>
          </p:cNvSpPr>
          <p:nvPr/>
        </p:nvSpPr>
        <p:spPr bwMode="auto">
          <a:xfrm>
            <a:off x="4492625" y="4959350"/>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4" name="Line 2289"/>
          <p:cNvSpPr>
            <a:spLocks noChangeShapeType="1"/>
          </p:cNvSpPr>
          <p:nvPr/>
        </p:nvSpPr>
        <p:spPr bwMode="auto">
          <a:xfrm flipV="1">
            <a:off x="4483100" y="49609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5" name="Line 2290"/>
          <p:cNvSpPr>
            <a:spLocks noChangeShapeType="1"/>
          </p:cNvSpPr>
          <p:nvPr/>
        </p:nvSpPr>
        <p:spPr bwMode="auto">
          <a:xfrm>
            <a:off x="4476750" y="4962525"/>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6" name="Line 2291"/>
          <p:cNvSpPr>
            <a:spLocks noChangeShapeType="1"/>
          </p:cNvSpPr>
          <p:nvPr/>
        </p:nvSpPr>
        <p:spPr bwMode="auto">
          <a:xfrm flipV="1">
            <a:off x="4467225" y="496411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7" name="Freeform 2292"/>
          <p:cNvSpPr>
            <a:spLocks/>
          </p:cNvSpPr>
          <p:nvPr/>
        </p:nvSpPr>
        <p:spPr bwMode="auto">
          <a:xfrm>
            <a:off x="4451350" y="4967288"/>
            <a:ext cx="7938" cy="14287"/>
          </a:xfrm>
          <a:custGeom>
            <a:avLst/>
            <a:gdLst>
              <a:gd name="T0" fmla="*/ 2147483646 w 13"/>
              <a:gd name="T1" fmla="*/ 0 h 26"/>
              <a:gd name="T2" fmla="*/ 2147483646 w 13"/>
              <a:gd name="T3" fmla="*/ 2147483646 h 26"/>
              <a:gd name="T4" fmla="*/ 0 w 13"/>
              <a:gd name="T5" fmla="*/ 2147483646 h 26"/>
              <a:gd name="T6" fmla="*/ 0 w 13"/>
              <a:gd name="T7" fmla="*/ 214748364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6">
                <a:moveTo>
                  <a:pt x="13" y="0"/>
                </a:moveTo>
                <a:lnTo>
                  <a:pt x="13" y="23"/>
                </a:lnTo>
                <a:lnTo>
                  <a:pt x="0" y="26"/>
                </a:lnTo>
                <a:lnTo>
                  <a:pt x="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28" name="Line 2293"/>
          <p:cNvSpPr>
            <a:spLocks noChangeShapeType="1"/>
          </p:cNvSpPr>
          <p:nvPr/>
        </p:nvSpPr>
        <p:spPr bwMode="auto">
          <a:xfrm>
            <a:off x="4443413" y="4970463"/>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29" name="Line 2294"/>
          <p:cNvSpPr>
            <a:spLocks noChangeShapeType="1"/>
          </p:cNvSpPr>
          <p:nvPr/>
        </p:nvSpPr>
        <p:spPr bwMode="auto">
          <a:xfrm flipV="1">
            <a:off x="4435475" y="49736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0" name="Line 2295"/>
          <p:cNvSpPr>
            <a:spLocks noChangeShapeType="1"/>
          </p:cNvSpPr>
          <p:nvPr/>
        </p:nvSpPr>
        <p:spPr bwMode="auto">
          <a:xfrm>
            <a:off x="4429125" y="497522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1" name="Line 2296"/>
          <p:cNvSpPr>
            <a:spLocks noChangeShapeType="1"/>
          </p:cNvSpPr>
          <p:nvPr/>
        </p:nvSpPr>
        <p:spPr bwMode="auto">
          <a:xfrm flipV="1">
            <a:off x="4419600" y="497681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2" name="Line 2297"/>
          <p:cNvSpPr>
            <a:spLocks noChangeShapeType="1"/>
          </p:cNvSpPr>
          <p:nvPr/>
        </p:nvSpPr>
        <p:spPr bwMode="auto">
          <a:xfrm>
            <a:off x="4413250" y="497998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3" name="Line 2298"/>
          <p:cNvSpPr>
            <a:spLocks noChangeShapeType="1"/>
          </p:cNvSpPr>
          <p:nvPr/>
        </p:nvSpPr>
        <p:spPr bwMode="auto">
          <a:xfrm flipH="1" flipV="1">
            <a:off x="4327525" y="4972050"/>
            <a:ext cx="74613"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4" name="Line 2299"/>
          <p:cNvSpPr>
            <a:spLocks noChangeShapeType="1"/>
          </p:cNvSpPr>
          <p:nvPr/>
        </p:nvSpPr>
        <p:spPr bwMode="auto">
          <a:xfrm>
            <a:off x="4310063" y="4976813"/>
            <a:ext cx="92075"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5" name="Line 2300"/>
          <p:cNvSpPr>
            <a:spLocks noChangeShapeType="1"/>
          </p:cNvSpPr>
          <p:nvPr/>
        </p:nvSpPr>
        <p:spPr bwMode="auto">
          <a:xfrm flipV="1">
            <a:off x="4402138" y="4962525"/>
            <a:ext cx="115887" cy="31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6" name="Freeform 2301"/>
          <p:cNvSpPr>
            <a:spLocks/>
          </p:cNvSpPr>
          <p:nvPr/>
        </p:nvSpPr>
        <p:spPr bwMode="auto">
          <a:xfrm>
            <a:off x="4535488" y="4968875"/>
            <a:ext cx="7937" cy="7938"/>
          </a:xfrm>
          <a:custGeom>
            <a:avLst/>
            <a:gdLst>
              <a:gd name="T0" fmla="*/ 0 w 14"/>
              <a:gd name="T1" fmla="*/ 2147483646 h 16"/>
              <a:gd name="T2" fmla="*/ 2147483646 w 14"/>
              <a:gd name="T3" fmla="*/ 2147483646 h 16"/>
              <a:gd name="T4" fmla="*/ 2147483646 w 14"/>
              <a:gd name="T5" fmla="*/ 2147483646 h 16"/>
              <a:gd name="T6" fmla="*/ 2147483646 w 14"/>
              <a:gd name="T7" fmla="*/ 0 h 16"/>
              <a:gd name="T8" fmla="*/ 2147483646 w 14"/>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6">
                <a:moveTo>
                  <a:pt x="0" y="1"/>
                </a:moveTo>
                <a:lnTo>
                  <a:pt x="7" y="16"/>
                </a:lnTo>
                <a:lnTo>
                  <a:pt x="14" y="14"/>
                </a:lnTo>
                <a:lnTo>
                  <a:pt x="7" y="0"/>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37" name="Freeform 2302"/>
          <p:cNvSpPr>
            <a:spLocks/>
          </p:cNvSpPr>
          <p:nvPr/>
        </p:nvSpPr>
        <p:spPr bwMode="auto">
          <a:xfrm>
            <a:off x="4303713" y="4976813"/>
            <a:ext cx="239712" cy="38100"/>
          </a:xfrm>
          <a:custGeom>
            <a:avLst/>
            <a:gdLst>
              <a:gd name="T0" fmla="*/ 2147483646 w 453"/>
              <a:gd name="T1" fmla="*/ 0 h 73"/>
              <a:gd name="T2" fmla="*/ 2147483646 w 453"/>
              <a:gd name="T3" fmla="*/ 2147483646 h 73"/>
              <a:gd name="T4" fmla="*/ 0 w 453"/>
              <a:gd name="T5" fmla="*/ 2147483646 h 73"/>
              <a:gd name="T6" fmla="*/ 0 60000 65536"/>
              <a:gd name="T7" fmla="*/ 0 60000 65536"/>
              <a:gd name="T8" fmla="*/ 0 60000 65536"/>
            </a:gdLst>
            <a:ahLst/>
            <a:cxnLst>
              <a:cxn ang="T6">
                <a:pos x="T0" y="T1"/>
              </a:cxn>
              <a:cxn ang="T7">
                <a:pos x="T2" y="T3"/>
              </a:cxn>
              <a:cxn ang="T8">
                <a:pos x="T4" y="T5"/>
              </a:cxn>
            </a:cxnLst>
            <a:rect l="0" t="0" r="r" b="b"/>
            <a:pathLst>
              <a:path w="453" h="73">
                <a:moveTo>
                  <a:pt x="453" y="0"/>
                </a:moveTo>
                <a:lnTo>
                  <a:pt x="184" y="73"/>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38" name="Line 2303"/>
          <p:cNvSpPr>
            <a:spLocks noChangeShapeType="1"/>
          </p:cNvSpPr>
          <p:nvPr/>
        </p:nvSpPr>
        <p:spPr bwMode="auto">
          <a:xfrm flipV="1">
            <a:off x="4357688" y="4784725"/>
            <a:ext cx="1587" cy="176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39" name="Line 2304"/>
          <p:cNvSpPr>
            <a:spLocks noChangeShapeType="1"/>
          </p:cNvSpPr>
          <p:nvPr/>
        </p:nvSpPr>
        <p:spPr bwMode="auto">
          <a:xfrm>
            <a:off x="4371975" y="4787900"/>
            <a:ext cx="1588" cy="177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0" name="Line 2305"/>
          <p:cNvSpPr>
            <a:spLocks noChangeShapeType="1"/>
          </p:cNvSpPr>
          <p:nvPr/>
        </p:nvSpPr>
        <p:spPr bwMode="auto">
          <a:xfrm flipV="1">
            <a:off x="4402138" y="4929188"/>
            <a:ext cx="112712"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1" name="Freeform 2306"/>
          <p:cNvSpPr>
            <a:spLocks/>
          </p:cNvSpPr>
          <p:nvPr/>
        </p:nvSpPr>
        <p:spPr bwMode="auto">
          <a:xfrm>
            <a:off x="4678363" y="4953000"/>
            <a:ext cx="187325" cy="30163"/>
          </a:xfrm>
          <a:custGeom>
            <a:avLst/>
            <a:gdLst>
              <a:gd name="T0" fmla="*/ 0 w 356"/>
              <a:gd name="T1" fmla="*/ 2147483646 h 57"/>
              <a:gd name="T2" fmla="*/ 2147483646 w 356"/>
              <a:gd name="T3" fmla="*/ 2147483646 h 57"/>
              <a:gd name="T4" fmla="*/ 2147483646 w 356"/>
              <a:gd name="T5" fmla="*/ 2147483646 h 57"/>
              <a:gd name="T6" fmla="*/ 2147483646 w 356"/>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6" h="57">
                <a:moveTo>
                  <a:pt x="0" y="3"/>
                </a:moveTo>
                <a:lnTo>
                  <a:pt x="143" y="47"/>
                </a:lnTo>
                <a:lnTo>
                  <a:pt x="143" y="57"/>
                </a:lnTo>
                <a:lnTo>
                  <a:pt x="35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42" name="Line 2307"/>
          <p:cNvSpPr>
            <a:spLocks noChangeShapeType="1"/>
          </p:cNvSpPr>
          <p:nvPr/>
        </p:nvSpPr>
        <p:spPr bwMode="auto">
          <a:xfrm flipV="1">
            <a:off x="4865688" y="4773613"/>
            <a:ext cx="1587" cy="1920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3" name="Freeform 2308"/>
          <p:cNvSpPr>
            <a:spLocks/>
          </p:cNvSpPr>
          <p:nvPr/>
        </p:nvSpPr>
        <p:spPr bwMode="auto">
          <a:xfrm>
            <a:off x="4678363" y="4783138"/>
            <a:ext cx="211137" cy="225425"/>
          </a:xfrm>
          <a:custGeom>
            <a:avLst/>
            <a:gdLst>
              <a:gd name="T0" fmla="*/ 2147483646 w 401"/>
              <a:gd name="T1" fmla="*/ 2147483646 h 427"/>
              <a:gd name="T2" fmla="*/ 2147483646 w 401"/>
              <a:gd name="T3" fmla="*/ 2147483646 h 427"/>
              <a:gd name="T4" fmla="*/ 2147483646 w 401"/>
              <a:gd name="T5" fmla="*/ 2147483646 h 427"/>
              <a:gd name="T6" fmla="*/ 2147483646 w 401"/>
              <a:gd name="T7" fmla="*/ 2147483646 h 427"/>
              <a:gd name="T8" fmla="*/ 2147483646 w 401"/>
              <a:gd name="T9" fmla="*/ 2147483646 h 427"/>
              <a:gd name="T10" fmla="*/ 2147483646 w 401"/>
              <a:gd name="T11" fmla="*/ 2147483646 h 427"/>
              <a:gd name="T12" fmla="*/ 2147483646 w 401"/>
              <a:gd name="T13" fmla="*/ 2147483646 h 427"/>
              <a:gd name="T14" fmla="*/ 0 w 401"/>
              <a:gd name="T15" fmla="*/ 2147483646 h 427"/>
              <a:gd name="T16" fmla="*/ 0 w 401"/>
              <a:gd name="T17" fmla="*/ 0 h 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1" h="427">
                <a:moveTo>
                  <a:pt x="143" y="25"/>
                </a:moveTo>
                <a:lnTo>
                  <a:pt x="143" y="427"/>
                </a:lnTo>
                <a:lnTo>
                  <a:pt x="401" y="358"/>
                </a:lnTo>
                <a:lnTo>
                  <a:pt x="401" y="355"/>
                </a:lnTo>
                <a:lnTo>
                  <a:pt x="356" y="346"/>
                </a:lnTo>
                <a:lnTo>
                  <a:pt x="362" y="348"/>
                </a:lnTo>
                <a:lnTo>
                  <a:pt x="143" y="406"/>
                </a:lnTo>
                <a:lnTo>
                  <a:pt x="0" y="36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44" name="Line 2309"/>
          <p:cNvSpPr>
            <a:spLocks noChangeShapeType="1"/>
          </p:cNvSpPr>
          <p:nvPr/>
        </p:nvSpPr>
        <p:spPr bwMode="auto">
          <a:xfrm>
            <a:off x="4678363" y="4799013"/>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5" name="Line 2310"/>
          <p:cNvSpPr>
            <a:spLocks noChangeShapeType="1"/>
          </p:cNvSpPr>
          <p:nvPr/>
        </p:nvSpPr>
        <p:spPr bwMode="auto">
          <a:xfrm flipH="1" flipV="1">
            <a:off x="4678363" y="4806950"/>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6" name="Line 2311"/>
          <p:cNvSpPr>
            <a:spLocks noChangeShapeType="1"/>
          </p:cNvSpPr>
          <p:nvPr/>
        </p:nvSpPr>
        <p:spPr bwMode="auto">
          <a:xfrm>
            <a:off x="4678363" y="4814888"/>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7" name="Line 2312"/>
          <p:cNvSpPr>
            <a:spLocks noChangeShapeType="1"/>
          </p:cNvSpPr>
          <p:nvPr/>
        </p:nvSpPr>
        <p:spPr bwMode="auto">
          <a:xfrm flipH="1" flipV="1">
            <a:off x="4678363" y="4824413"/>
            <a:ext cx="74612"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8" name="Line 2313"/>
          <p:cNvSpPr>
            <a:spLocks noChangeShapeType="1"/>
          </p:cNvSpPr>
          <p:nvPr/>
        </p:nvSpPr>
        <p:spPr bwMode="auto">
          <a:xfrm>
            <a:off x="4678363" y="4830763"/>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49" name="Line 2314"/>
          <p:cNvSpPr>
            <a:spLocks noChangeShapeType="1"/>
          </p:cNvSpPr>
          <p:nvPr/>
        </p:nvSpPr>
        <p:spPr bwMode="auto">
          <a:xfrm flipH="1" flipV="1">
            <a:off x="4678363" y="4840288"/>
            <a:ext cx="74612"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0" name="Line 2315"/>
          <p:cNvSpPr>
            <a:spLocks noChangeShapeType="1"/>
          </p:cNvSpPr>
          <p:nvPr/>
        </p:nvSpPr>
        <p:spPr bwMode="auto">
          <a:xfrm>
            <a:off x="4678363" y="4848225"/>
            <a:ext cx="74612"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1" name="Line 2316"/>
          <p:cNvSpPr>
            <a:spLocks noChangeShapeType="1"/>
          </p:cNvSpPr>
          <p:nvPr/>
        </p:nvSpPr>
        <p:spPr bwMode="auto">
          <a:xfrm flipH="1" flipV="1">
            <a:off x="4678363" y="4854575"/>
            <a:ext cx="74612"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2" name="Freeform 2317"/>
          <p:cNvSpPr>
            <a:spLocks/>
          </p:cNvSpPr>
          <p:nvPr/>
        </p:nvSpPr>
        <p:spPr bwMode="auto">
          <a:xfrm>
            <a:off x="4687888" y="4870450"/>
            <a:ext cx="9525" cy="14288"/>
          </a:xfrm>
          <a:custGeom>
            <a:avLst/>
            <a:gdLst>
              <a:gd name="T0" fmla="*/ 2147483646 w 18"/>
              <a:gd name="T1" fmla="*/ 0 h 27"/>
              <a:gd name="T2" fmla="*/ 2147483646 w 18"/>
              <a:gd name="T3" fmla="*/ 2147483646 h 27"/>
              <a:gd name="T4" fmla="*/ 0 w 18"/>
              <a:gd name="T5" fmla="*/ 2147483646 h 27"/>
              <a:gd name="T6" fmla="*/ 0 w 18"/>
              <a:gd name="T7" fmla="*/ 2147483646 h 27"/>
              <a:gd name="T8" fmla="*/ 2147483646 w 18"/>
              <a:gd name="T9" fmla="*/ 2147483646 h 27"/>
              <a:gd name="T10" fmla="*/ 2147483646 w 18"/>
              <a:gd name="T11" fmla="*/ 2147483646 h 27"/>
              <a:gd name="T12" fmla="*/ 2147483646 w 18"/>
              <a:gd name="T13" fmla="*/ 2147483646 h 27"/>
              <a:gd name="T14" fmla="*/ 2147483646 w 18"/>
              <a:gd name="T15" fmla="*/ 2147483646 h 27"/>
              <a:gd name="T16" fmla="*/ 2147483646 w 18"/>
              <a:gd name="T17" fmla="*/ 2147483646 h 27"/>
              <a:gd name="T18" fmla="*/ 2147483646 w 18"/>
              <a:gd name="T19" fmla="*/ 2147483646 h 27"/>
              <a:gd name="T20" fmla="*/ 2147483646 w 18"/>
              <a:gd name="T21" fmla="*/ 0 h 27"/>
              <a:gd name="T22" fmla="*/ 2147483646 w 18"/>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27">
                <a:moveTo>
                  <a:pt x="11" y="0"/>
                </a:moveTo>
                <a:lnTo>
                  <a:pt x="11" y="1"/>
                </a:lnTo>
                <a:lnTo>
                  <a:pt x="0" y="16"/>
                </a:lnTo>
                <a:lnTo>
                  <a:pt x="0" y="22"/>
                </a:lnTo>
                <a:lnTo>
                  <a:pt x="6" y="27"/>
                </a:lnTo>
                <a:lnTo>
                  <a:pt x="12" y="27"/>
                </a:lnTo>
                <a:lnTo>
                  <a:pt x="18" y="22"/>
                </a:lnTo>
                <a:lnTo>
                  <a:pt x="18" y="17"/>
                </a:lnTo>
                <a:lnTo>
                  <a:pt x="12" y="13"/>
                </a:lnTo>
                <a:lnTo>
                  <a:pt x="12" y="1"/>
                </a:lnTo>
                <a:lnTo>
                  <a:pt x="12" y="0"/>
                </a:lnTo>
                <a:lnTo>
                  <a:pt x="11"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53" name="Line 2318"/>
          <p:cNvSpPr>
            <a:spLocks noChangeShapeType="1"/>
          </p:cNvSpPr>
          <p:nvPr/>
        </p:nvSpPr>
        <p:spPr bwMode="auto">
          <a:xfrm>
            <a:off x="4691063" y="4779963"/>
            <a:ext cx="73025"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4" name="Freeform 2319"/>
          <p:cNvSpPr>
            <a:spLocks/>
          </p:cNvSpPr>
          <p:nvPr/>
        </p:nvSpPr>
        <p:spPr bwMode="auto">
          <a:xfrm>
            <a:off x="4678363" y="4767263"/>
            <a:ext cx="187325" cy="28575"/>
          </a:xfrm>
          <a:custGeom>
            <a:avLst/>
            <a:gdLst>
              <a:gd name="T0" fmla="*/ 2147483646 w 356"/>
              <a:gd name="T1" fmla="*/ 2147483646 h 55"/>
              <a:gd name="T2" fmla="*/ 2147483646 w 356"/>
              <a:gd name="T3" fmla="*/ 2147483646 h 55"/>
              <a:gd name="T4" fmla="*/ 2147483646 w 356"/>
              <a:gd name="T5" fmla="*/ 0 h 55"/>
              <a:gd name="T6" fmla="*/ 0 w 356"/>
              <a:gd name="T7" fmla="*/ 2147483646 h 55"/>
              <a:gd name="T8" fmla="*/ 2147483646 w 356"/>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55">
                <a:moveTo>
                  <a:pt x="143" y="55"/>
                </a:moveTo>
                <a:lnTo>
                  <a:pt x="356" y="14"/>
                </a:lnTo>
                <a:lnTo>
                  <a:pt x="195" y="0"/>
                </a:lnTo>
                <a:lnTo>
                  <a:pt x="0" y="30"/>
                </a:lnTo>
                <a:lnTo>
                  <a:pt x="143" y="5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55" name="Line 2320"/>
          <p:cNvSpPr>
            <a:spLocks noChangeShapeType="1"/>
          </p:cNvSpPr>
          <p:nvPr/>
        </p:nvSpPr>
        <p:spPr bwMode="auto">
          <a:xfrm>
            <a:off x="4722813" y="4789488"/>
            <a:ext cx="1587" cy="177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6" name="Line 2321"/>
          <p:cNvSpPr>
            <a:spLocks noChangeShapeType="1"/>
          </p:cNvSpPr>
          <p:nvPr/>
        </p:nvSpPr>
        <p:spPr bwMode="auto">
          <a:xfrm flipV="1">
            <a:off x="4706938" y="4787900"/>
            <a:ext cx="1587" cy="174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7" name="Line 2322"/>
          <p:cNvSpPr>
            <a:spLocks noChangeShapeType="1"/>
          </p:cNvSpPr>
          <p:nvPr/>
        </p:nvSpPr>
        <p:spPr bwMode="auto">
          <a:xfrm flipH="1" flipV="1">
            <a:off x="4430713" y="4764088"/>
            <a:ext cx="84137"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8" name="Line 2323"/>
          <p:cNvSpPr>
            <a:spLocks noChangeShapeType="1"/>
          </p:cNvSpPr>
          <p:nvPr/>
        </p:nvSpPr>
        <p:spPr bwMode="auto">
          <a:xfrm flipH="1" flipV="1">
            <a:off x="4338638" y="4776788"/>
            <a:ext cx="74612"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59" name="Line 2324"/>
          <p:cNvSpPr>
            <a:spLocks noChangeShapeType="1"/>
          </p:cNvSpPr>
          <p:nvPr/>
        </p:nvSpPr>
        <p:spPr bwMode="auto">
          <a:xfrm flipV="1">
            <a:off x="4402138" y="4772025"/>
            <a:ext cx="112712"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0" name="Line 2325"/>
          <p:cNvSpPr>
            <a:spLocks noChangeShapeType="1"/>
          </p:cNvSpPr>
          <p:nvPr/>
        </p:nvSpPr>
        <p:spPr bwMode="auto">
          <a:xfrm flipV="1">
            <a:off x="4662488" y="4973638"/>
            <a:ext cx="1587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1" name="Line 2326"/>
          <p:cNvSpPr>
            <a:spLocks noChangeShapeType="1"/>
          </p:cNvSpPr>
          <p:nvPr/>
        </p:nvSpPr>
        <p:spPr bwMode="auto">
          <a:xfrm>
            <a:off x="4662488" y="4979988"/>
            <a:ext cx="90487" cy="285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2" name="Freeform 2327"/>
          <p:cNvSpPr>
            <a:spLocks/>
          </p:cNvSpPr>
          <p:nvPr/>
        </p:nvSpPr>
        <p:spPr bwMode="auto">
          <a:xfrm>
            <a:off x="4749800" y="4970463"/>
            <a:ext cx="144463" cy="47625"/>
          </a:xfrm>
          <a:custGeom>
            <a:avLst/>
            <a:gdLst>
              <a:gd name="T0" fmla="*/ 0 w 272"/>
              <a:gd name="T1" fmla="*/ 2147483646 h 89"/>
              <a:gd name="T2" fmla="*/ 2147483646 w 272"/>
              <a:gd name="T3" fmla="*/ 2147483646 h 89"/>
              <a:gd name="T4" fmla="*/ 2147483646 w 272"/>
              <a:gd name="T5" fmla="*/ 2147483646 h 89"/>
              <a:gd name="T6" fmla="*/ 2147483646 w 272"/>
              <a:gd name="T7" fmla="*/ 0 h 89"/>
              <a:gd name="T8" fmla="*/ 2147483646 w 272"/>
              <a:gd name="T9" fmla="*/ 2147483646 h 89"/>
              <a:gd name="T10" fmla="*/ 2147483646 w 272"/>
              <a:gd name="T11" fmla="*/ 2147483646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89">
                <a:moveTo>
                  <a:pt x="0" y="89"/>
                </a:moveTo>
                <a:lnTo>
                  <a:pt x="272" y="16"/>
                </a:lnTo>
                <a:lnTo>
                  <a:pt x="264" y="3"/>
                </a:lnTo>
                <a:lnTo>
                  <a:pt x="264" y="0"/>
                </a:lnTo>
                <a:lnTo>
                  <a:pt x="257" y="4"/>
                </a:lnTo>
                <a:lnTo>
                  <a:pt x="264"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63" name="Line 2328"/>
          <p:cNvSpPr>
            <a:spLocks noChangeShapeType="1"/>
          </p:cNvSpPr>
          <p:nvPr/>
        </p:nvSpPr>
        <p:spPr bwMode="auto">
          <a:xfrm flipV="1">
            <a:off x="4857750" y="495617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4" name="Line 2329"/>
          <p:cNvSpPr>
            <a:spLocks noChangeShapeType="1"/>
          </p:cNvSpPr>
          <p:nvPr/>
        </p:nvSpPr>
        <p:spPr bwMode="auto">
          <a:xfrm>
            <a:off x="4851400" y="4959350"/>
            <a:ext cx="1588"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5" name="Line 2330"/>
          <p:cNvSpPr>
            <a:spLocks noChangeShapeType="1"/>
          </p:cNvSpPr>
          <p:nvPr/>
        </p:nvSpPr>
        <p:spPr bwMode="auto">
          <a:xfrm flipV="1">
            <a:off x="4841875" y="49609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6" name="Line 2331"/>
          <p:cNvSpPr>
            <a:spLocks noChangeShapeType="1"/>
          </p:cNvSpPr>
          <p:nvPr/>
        </p:nvSpPr>
        <p:spPr bwMode="auto">
          <a:xfrm>
            <a:off x="4835525" y="496252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7" name="Line 2332"/>
          <p:cNvSpPr>
            <a:spLocks noChangeShapeType="1"/>
          </p:cNvSpPr>
          <p:nvPr/>
        </p:nvSpPr>
        <p:spPr bwMode="auto">
          <a:xfrm flipV="1">
            <a:off x="4827588" y="4965700"/>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8" name="Line 2333"/>
          <p:cNvSpPr>
            <a:spLocks noChangeShapeType="1"/>
          </p:cNvSpPr>
          <p:nvPr/>
        </p:nvSpPr>
        <p:spPr bwMode="auto">
          <a:xfrm>
            <a:off x="4819650" y="496728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69" name="Line 2334"/>
          <p:cNvSpPr>
            <a:spLocks noChangeShapeType="1"/>
          </p:cNvSpPr>
          <p:nvPr/>
        </p:nvSpPr>
        <p:spPr bwMode="auto">
          <a:xfrm flipV="1">
            <a:off x="4810125" y="497046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0" name="Line 2335"/>
          <p:cNvSpPr>
            <a:spLocks noChangeShapeType="1"/>
          </p:cNvSpPr>
          <p:nvPr/>
        </p:nvSpPr>
        <p:spPr bwMode="auto">
          <a:xfrm>
            <a:off x="4803775" y="497205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1" name="Line 2336"/>
          <p:cNvSpPr>
            <a:spLocks noChangeShapeType="1"/>
          </p:cNvSpPr>
          <p:nvPr/>
        </p:nvSpPr>
        <p:spPr bwMode="auto">
          <a:xfrm flipV="1">
            <a:off x="4794250" y="49736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2" name="Line 2337"/>
          <p:cNvSpPr>
            <a:spLocks noChangeShapeType="1"/>
          </p:cNvSpPr>
          <p:nvPr/>
        </p:nvSpPr>
        <p:spPr bwMode="auto">
          <a:xfrm>
            <a:off x="4786313" y="497522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3" name="Line 2338"/>
          <p:cNvSpPr>
            <a:spLocks noChangeShapeType="1"/>
          </p:cNvSpPr>
          <p:nvPr/>
        </p:nvSpPr>
        <p:spPr bwMode="auto">
          <a:xfrm flipV="1">
            <a:off x="4778375" y="4978400"/>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4" name="Line 2339"/>
          <p:cNvSpPr>
            <a:spLocks noChangeShapeType="1"/>
          </p:cNvSpPr>
          <p:nvPr/>
        </p:nvSpPr>
        <p:spPr bwMode="auto">
          <a:xfrm>
            <a:off x="4770438" y="49799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5" name="Line 2340"/>
          <p:cNvSpPr>
            <a:spLocks noChangeShapeType="1"/>
          </p:cNvSpPr>
          <p:nvPr/>
        </p:nvSpPr>
        <p:spPr bwMode="auto">
          <a:xfrm flipV="1">
            <a:off x="4764088" y="498157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6" name="Line 2341"/>
          <p:cNvSpPr>
            <a:spLocks noChangeShapeType="1"/>
          </p:cNvSpPr>
          <p:nvPr/>
        </p:nvSpPr>
        <p:spPr bwMode="auto">
          <a:xfrm flipV="1">
            <a:off x="4752975" y="4930775"/>
            <a:ext cx="112713"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7" name="Line 2342"/>
          <p:cNvSpPr>
            <a:spLocks noChangeShapeType="1"/>
          </p:cNvSpPr>
          <p:nvPr/>
        </p:nvSpPr>
        <p:spPr bwMode="auto">
          <a:xfrm>
            <a:off x="4932363" y="4870450"/>
            <a:ext cx="571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8" name="Line 2343"/>
          <p:cNvSpPr>
            <a:spLocks noChangeShapeType="1"/>
          </p:cNvSpPr>
          <p:nvPr/>
        </p:nvSpPr>
        <p:spPr bwMode="auto">
          <a:xfrm>
            <a:off x="5032375" y="4870450"/>
            <a:ext cx="857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79" name="Line 2344"/>
          <p:cNvSpPr>
            <a:spLocks noChangeShapeType="1"/>
          </p:cNvSpPr>
          <p:nvPr/>
        </p:nvSpPr>
        <p:spPr bwMode="auto">
          <a:xfrm>
            <a:off x="5162550" y="4870450"/>
            <a:ext cx="571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0" name="Freeform 2345"/>
          <p:cNvSpPr>
            <a:spLocks/>
          </p:cNvSpPr>
          <p:nvPr/>
        </p:nvSpPr>
        <p:spPr bwMode="auto">
          <a:xfrm>
            <a:off x="5262563" y="4867275"/>
            <a:ext cx="9525" cy="14288"/>
          </a:xfrm>
          <a:custGeom>
            <a:avLst/>
            <a:gdLst>
              <a:gd name="T0" fmla="*/ 0 w 18"/>
              <a:gd name="T1" fmla="*/ 2147483646 h 26"/>
              <a:gd name="T2" fmla="*/ 0 w 18"/>
              <a:gd name="T3" fmla="*/ 2147483646 h 26"/>
              <a:gd name="T4" fmla="*/ 2147483646 w 18"/>
              <a:gd name="T5" fmla="*/ 2147483646 h 26"/>
              <a:gd name="T6" fmla="*/ 2147483646 w 18"/>
              <a:gd name="T7" fmla="*/ 2147483646 h 26"/>
              <a:gd name="T8" fmla="*/ 2147483646 w 18"/>
              <a:gd name="T9" fmla="*/ 2147483646 h 26"/>
              <a:gd name="T10" fmla="*/ 2147483646 w 18"/>
              <a:gd name="T11" fmla="*/ 2147483646 h 26"/>
              <a:gd name="T12" fmla="*/ 2147483646 w 18"/>
              <a:gd name="T13" fmla="*/ 2147483646 h 26"/>
              <a:gd name="T14" fmla="*/ 2147483646 w 18"/>
              <a:gd name="T15" fmla="*/ 2147483646 h 26"/>
              <a:gd name="T16" fmla="*/ 2147483646 w 18"/>
              <a:gd name="T17" fmla="*/ 0 h 26"/>
              <a:gd name="T18" fmla="*/ 2147483646 w 18"/>
              <a:gd name="T19" fmla="*/ 0 h 26"/>
              <a:gd name="T20" fmla="*/ 2147483646 w 18"/>
              <a:gd name="T21" fmla="*/ 2147483646 h 26"/>
              <a:gd name="T22" fmla="*/ 0 w 18"/>
              <a:gd name="T23" fmla="*/ 2147483646 h 26"/>
              <a:gd name="T24" fmla="*/ 2147483646 w 18"/>
              <a:gd name="T25" fmla="*/ 2147483646 h 26"/>
              <a:gd name="T26" fmla="*/ 2147483646 w 18"/>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26">
                <a:moveTo>
                  <a:pt x="0" y="17"/>
                </a:moveTo>
                <a:lnTo>
                  <a:pt x="0" y="22"/>
                </a:lnTo>
                <a:lnTo>
                  <a:pt x="6" y="26"/>
                </a:lnTo>
                <a:lnTo>
                  <a:pt x="12" y="26"/>
                </a:lnTo>
                <a:lnTo>
                  <a:pt x="18" y="22"/>
                </a:lnTo>
                <a:lnTo>
                  <a:pt x="18" y="17"/>
                </a:lnTo>
                <a:lnTo>
                  <a:pt x="12" y="13"/>
                </a:lnTo>
                <a:lnTo>
                  <a:pt x="12" y="1"/>
                </a:lnTo>
                <a:lnTo>
                  <a:pt x="12" y="0"/>
                </a:lnTo>
                <a:lnTo>
                  <a:pt x="11" y="0"/>
                </a:lnTo>
                <a:lnTo>
                  <a:pt x="8" y="1"/>
                </a:lnTo>
                <a:lnTo>
                  <a:pt x="0" y="17"/>
                </a:lnTo>
                <a:lnTo>
                  <a:pt x="12" y="13"/>
                </a:lnTo>
                <a:lnTo>
                  <a:pt x="12"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81" name="Line 2346"/>
          <p:cNvSpPr>
            <a:spLocks noChangeShapeType="1"/>
          </p:cNvSpPr>
          <p:nvPr/>
        </p:nvSpPr>
        <p:spPr bwMode="auto">
          <a:xfrm>
            <a:off x="5253038" y="4852988"/>
            <a:ext cx="7620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2" name="Line 2347"/>
          <p:cNvSpPr>
            <a:spLocks noChangeShapeType="1"/>
          </p:cNvSpPr>
          <p:nvPr/>
        </p:nvSpPr>
        <p:spPr bwMode="auto">
          <a:xfrm flipH="1" flipV="1">
            <a:off x="5253038" y="4845050"/>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3" name="Line 2348"/>
          <p:cNvSpPr>
            <a:spLocks noChangeShapeType="1"/>
          </p:cNvSpPr>
          <p:nvPr/>
        </p:nvSpPr>
        <p:spPr bwMode="auto">
          <a:xfrm>
            <a:off x="5253038" y="4837113"/>
            <a:ext cx="7620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4" name="Line 2349"/>
          <p:cNvSpPr>
            <a:spLocks noChangeShapeType="1"/>
          </p:cNvSpPr>
          <p:nvPr/>
        </p:nvSpPr>
        <p:spPr bwMode="auto">
          <a:xfrm flipH="1" flipV="1">
            <a:off x="5253038" y="4827588"/>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5" name="Line 2350"/>
          <p:cNvSpPr>
            <a:spLocks noChangeShapeType="1"/>
          </p:cNvSpPr>
          <p:nvPr/>
        </p:nvSpPr>
        <p:spPr bwMode="auto">
          <a:xfrm>
            <a:off x="5253038" y="4821238"/>
            <a:ext cx="76200"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6" name="Line 2351"/>
          <p:cNvSpPr>
            <a:spLocks noChangeShapeType="1"/>
          </p:cNvSpPr>
          <p:nvPr/>
        </p:nvSpPr>
        <p:spPr bwMode="auto">
          <a:xfrm flipH="1" flipV="1">
            <a:off x="5253038" y="4813300"/>
            <a:ext cx="76200"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7" name="Line 2352"/>
          <p:cNvSpPr>
            <a:spLocks noChangeShapeType="1"/>
          </p:cNvSpPr>
          <p:nvPr/>
        </p:nvSpPr>
        <p:spPr bwMode="auto">
          <a:xfrm>
            <a:off x="5253038" y="4803775"/>
            <a:ext cx="76200"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8" name="Line 2353"/>
          <p:cNvSpPr>
            <a:spLocks noChangeShapeType="1"/>
          </p:cNvSpPr>
          <p:nvPr/>
        </p:nvSpPr>
        <p:spPr bwMode="auto">
          <a:xfrm flipH="1" flipV="1">
            <a:off x="5253038" y="4795838"/>
            <a:ext cx="762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89" name="Freeform 2354"/>
          <p:cNvSpPr>
            <a:spLocks/>
          </p:cNvSpPr>
          <p:nvPr/>
        </p:nvSpPr>
        <p:spPr bwMode="auto">
          <a:xfrm>
            <a:off x="5238750" y="4764088"/>
            <a:ext cx="203200" cy="212725"/>
          </a:xfrm>
          <a:custGeom>
            <a:avLst/>
            <a:gdLst>
              <a:gd name="T0" fmla="*/ 2147483646 w 386"/>
              <a:gd name="T1" fmla="*/ 2147483646 h 404"/>
              <a:gd name="T2" fmla="*/ 2147483646 w 386"/>
              <a:gd name="T3" fmla="*/ 2147483646 h 404"/>
              <a:gd name="T4" fmla="*/ 2147483646 w 386"/>
              <a:gd name="T5" fmla="*/ 2147483646 h 404"/>
              <a:gd name="T6" fmla="*/ 2147483646 w 386"/>
              <a:gd name="T7" fmla="*/ 0 h 404"/>
              <a:gd name="T8" fmla="*/ 2147483646 w 386"/>
              <a:gd name="T9" fmla="*/ 2147483646 h 404"/>
              <a:gd name="T10" fmla="*/ 2147483646 w 386"/>
              <a:gd name="T11" fmla="*/ 2147483646 h 404"/>
              <a:gd name="T12" fmla="*/ 0 w 386"/>
              <a:gd name="T13" fmla="*/ 2147483646 h 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6" h="404">
                <a:moveTo>
                  <a:pt x="29" y="30"/>
                </a:moveTo>
                <a:lnTo>
                  <a:pt x="171" y="56"/>
                </a:lnTo>
                <a:lnTo>
                  <a:pt x="386" y="16"/>
                </a:lnTo>
                <a:lnTo>
                  <a:pt x="225" y="0"/>
                </a:lnTo>
                <a:lnTo>
                  <a:pt x="29" y="30"/>
                </a:lnTo>
                <a:lnTo>
                  <a:pt x="29" y="394"/>
                </a:lnTo>
                <a:lnTo>
                  <a:pt x="0" y="40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90" name="Freeform 2355"/>
          <p:cNvSpPr>
            <a:spLocks/>
          </p:cNvSpPr>
          <p:nvPr/>
        </p:nvSpPr>
        <p:spPr bwMode="auto">
          <a:xfrm>
            <a:off x="5230813" y="4968875"/>
            <a:ext cx="238125" cy="46038"/>
          </a:xfrm>
          <a:custGeom>
            <a:avLst/>
            <a:gdLst>
              <a:gd name="T0" fmla="*/ 2147483646 w 452"/>
              <a:gd name="T1" fmla="*/ 2147483646 h 87"/>
              <a:gd name="T2" fmla="*/ 2147483646 w 452"/>
              <a:gd name="T3" fmla="*/ 2147483646 h 87"/>
              <a:gd name="T4" fmla="*/ 2147483646 w 452"/>
              <a:gd name="T5" fmla="*/ 0 h 87"/>
              <a:gd name="T6" fmla="*/ 2147483646 w 452"/>
              <a:gd name="T7" fmla="*/ 2147483646 h 87"/>
              <a:gd name="T8" fmla="*/ 2147483646 w 452"/>
              <a:gd name="T9" fmla="*/ 2147483646 h 87"/>
              <a:gd name="T10" fmla="*/ 0 w 452"/>
              <a:gd name="T11" fmla="*/ 2147483646 h 87"/>
              <a:gd name="T12" fmla="*/ 2147483646 w 452"/>
              <a:gd name="T13" fmla="*/ 214748364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 h="87">
                <a:moveTo>
                  <a:pt x="15" y="16"/>
                </a:moveTo>
                <a:lnTo>
                  <a:pt x="186" y="69"/>
                </a:lnTo>
                <a:lnTo>
                  <a:pt x="445" y="0"/>
                </a:lnTo>
                <a:lnTo>
                  <a:pt x="452" y="14"/>
                </a:lnTo>
                <a:lnTo>
                  <a:pt x="181" y="87"/>
                </a:lnTo>
                <a:lnTo>
                  <a:pt x="0" y="30"/>
                </a:lnTo>
                <a:lnTo>
                  <a:pt x="15" y="1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91" name="Freeform 2356"/>
          <p:cNvSpPr>
            <a:spLocks/>
          </p:cNvSpPr>
          <p:nvPr/>
        </p:nvSpPr>
        <p:spPr bwMode="auto">
          <a:xfrm>
            <a:off x="5253038" y="4772025"/>
            <a:ext cx="192087" cy="222250"/>
          </a:xfrm>
          <a:custGeom>
            <a:avLst/>
            <a:gdLst>
              <a:gd name="T0" fmla="*/ 0 w 362"/>
              <a:gd name="T1" fmla="*/ 2147483646 h 421"/>
              <a:gd name="T2" fmla="*/ 2147483646 w 362"/>
              <a:gd name="T3" fmla="*/ 2147483646 h 421"/>
              <a:gd name="T4" fmla="*/ 2147483646 w 362"/>
              <a:gd name="T5" fmla="*/ 2147483646 h 421"/>
              <a:gd name="T6" fmla="*/ 2147483646 w 362"/>
              <a:gd name="T7" fmla="*/ 2147483646 h 421"/>
              <a:gd name="T8" fmla="*/ 2147483646 w 362"/>
              <a:gd name="T9" fmla="*/ 0 h 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421">
                <a:moveTo>
                  <a:pt x="0" y="378"/>
                </a:moveTo>
                <a:lnTo>
                  <a:pt x="142" y="421"/>
                </a:lnTo>
                <a:lnTo>
                  <a:pt x="362" y="361"/>
                </a:lnTo>
                <a:lnTo>
                  <a:pt x="357" y="360"/>
                </a:lnTo>
                <a:lnTo>
                  <a:pt x="35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492" name="Line 2357"/>
          <p:cNvSpPr>
            <a:spLocks noChangeShapeType="1"/>
          </p:cNvSpPr>
          <p:nvPr/>
        </p:nvSpPr>
        <p:spPr bwMode="auto">
          <a:xfrm flipH="1" flipV="1">
            <a:off x="5265738" y="4776788"/>
            <a:ext cx="74612"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3" name="Line 2358"/>
          <p:cNvSpPr>
            <a:spLocks noChangeShapeType="1"/>
          </p:cNvSpPr>
          <p:nvPr/>
        </p:nvSpPr>
        <p:spPr bwMode="auto">
          <a:xfrm>
            <a:off x="5283200" y="4784725"/>
            <a:ext cx="1588" cy="1762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4" name="Line 2359"/>
          <p:cNvSpPr>
            <a:spLocks noChangeShapeType="1"/>
          </p:cNvSpPr>
          <p:nvPr/>
        </p:nvSpPr>
        <p:spPr bwMode="auto">
          <a:xfrm flipV="1">
            <a:off x="5297488" y="4787900"/>
            <a:ext cx="1587" cy="1778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5" name="Line 2360"/>
          <p:cNvSpPr>
            <a:spLocks noChangeShapeType="1"/>
          </p:cNvSpPr>
          <p:nvPr/>
        </p:nvSpPr>
        <p:spPr bwMode="auto">
          <a:xfrm>
            <a:off x="5329238" y="4792663"/>
            <a:ext cx="1587" cy="2127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6" name="Line 2361"/>
          <p:cNvSpPr>
            <a:spLocks noChangeShapeType="1"/>
          </p:cNvSpPr>
          <p:nvPr/>
        </p:nvSpPr>
        <p:spPr bwMode="auto">
          <a:xfrm flipV="1">
            <a:off x="5338763" y="49799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7" name="Line 2362"/>
          <p:cNvSpPr>
            <a:spLocks noChangeShapeType="1"/>
          </p:cNvSpPr>
          <p:nvPr/>
        </p:nvSpPr>
        <p:spPr bwMode="auto">
          <a:xfrm>
            <a:off x="5345113" y="4976813"/>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8" name="Line 2363"/>
          <p:cNvSpPr>
            <a:spLocks noChangeShapeType="1"/>
          </p:cNvSpPr>
          <p:nvPr/>
        </p:nvSpPr>
        <p:spPr bwMode="auto">
          <a:xfrm flipV="1">
            <a:off x="5354638" y="4975225"/>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499" name="Line 2364"/>
          <p:cNvSpPr>
            <a:spLocks noChangeShapeType="1"/>
          </p:cNvSpPr>
          <p:nvPr/>
        </p:nvSpPr>
        <p:spPr bwMode="auto">
          <a:xfrm>
            <a:off x="5362575" y="49736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0" name="Line 2365"/>
          <p:cNvSpPr>
            <a:spLocks noChangeShapeType="1"/>
          </p:cNvSpPr>
          <p:nvPr/>
        </p:nvSpPr>
        <p:spPr bwMode="auto">
          <a:xfrm flipV="1">
            <a:off x="5370513" y="4970463"/>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1" name="Line 2366"/>
          <p:cNvSpPr>
            <a:spLocks noChangeShapeType="1"/>
          </p:cNvSpPr>
          <p:nvPr/>
        </p:nvSpPr>
        <p:spPr bwMode="auto">
          <a:xfrm>
            <a:off x="5378450" y="496887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2" name="Line 2367"/>
          <p:cNvSpPr>
            <a:spLocks noChangeShapeType="1"/>
          </p:cNvSpPr>
          <p:nvPr/>
        </p:nvSpPr>
        <p:spPr bwMode="auto">
          <a:xfrm flipV="1">
            <a:off x="5386388" y="49672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3" name="Line 2368"/>
          <p:cNvSpPr>
            <a:spLocks noChangeShapeType="1"/>
          </p:cNvSpPr>
          <p:nvPr/>
        </p:nvSpPr>
        <p:spPr bwMode="auto">
          <a:xfrm>
            <a:off x="5394325" y="4964113"/>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4" name="Line 2369"/>
          <p:cNvSpPr>
            <a:spLocks noChangeShapeType="1"/>
          </p:cNvSpPr>
          <p:nvPr/>
        </p:nvSpPr>
        <p:spPr bwMode="auto">
          <a:xfrm flipV="1">
            <a:off x="5402263" y="4962525"/>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5" name="Line 2370"/>
          <p:cNvSpPr>
            <a:spLocks noChangeShapeType="1"/>
          </p:cNvSpPr>
          <p:nvPr/>
        </p:nvSpPr>
        <p:spPr bwMode="auto">
          <a:xfrm>
            <a:off x="5410200" y="49609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6" name="Line 2371"/>
          <p:cNvSpPr>
            <a:spLocks noChangeShapeType="1"/>
          </p:cNvSpPr>
          <p:nvPr/>
        </p:nvSpPr>
        <p:spPr bwMode="auto">
          <a:xfrm flipV="1">
            <a:off x="5418138" y="4959350"/>
            <a:ext cx="1587" cy="111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7" name="Line 2372"/>
          <p:cNvSpPr>
            <a:spLocks noChangeShapeType="1"/>
          </p:cNvSpPr>
          <p:nvPr/>
        </p:nvSpPr>
        <p:spPr bwMode="auto">
          <a:xfrm>
            <a:off x="5426075" y="4956175"/>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8" name="Line 2373"/>
          <p:cNvSpPr>
            <a:spLocks noChangeShapeType="1"/>
          </p:cNvSpPr>
          <p:nvPr/>
        </p:nvSpPr>
        <p:spPr bwMode="auto">
          <a:xfrm flipV="1">
            <a:off x="5434013" y="495458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09" name="Freeform 2374"/>
          <p:cNvSpPr>
            <a:spLocks/>
          </p:cNvSpPr>
          <p:nvPr/>
        </p:nvSpPr>
        <p:spPr bwMode="auto">
          <a:xfrm>
            <a:off x="5253038" y="4949825"/>
            <a:ext cx="188912" cy="30163"/>
          </a:xfrm>
          <a:custGeom>
            <a:avLst/>
            <a:gdLst>
              <a:gd name="T0" fmla="*/ 2147483646 w 357"/>
              <a:gd name="T1" fmla="*/ 0 h 59"/>
              <a:gd name="T2" fmla="*/ 2147483646 w 357"/>
              <a:gd name="T3" fmla="*/ 2147483646 h 59"/>
              <a:gd name="T4" fmla="*/ 2147483646 w 357"/>
              <a:gd name="T5" fmla="*/ 2147483646 h 59"/>
              <a:gd name="T6" fmla="*/ 0 w 357"/>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59">
                <a:moveTo>
                  <a:pt x="357" y="0"/>
                </a:moveTo>
                <a:lnTo>
                  <a:pt x="142" y="59"/>
                </a:lnTo>
                <a:lnTo>
                  <a:pt x="142" y="47"/>
                </a:lnTo>
                <a:lnTo>
                  <a:pt x="0"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10" name="Line 2375"/>
          <p:cNvSpPr>
            <a:spLocks noChangeShapeType="1"/>
          </p:cNvSpPr>
          <p:nvPr/>
        </p:nvSpPr>
        <p:spPr bwMode="auto">
          <a:xfrm flipV="1">
            <a:off x="5329238" y="4929188"/>
            <a:ext cx="112712"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1" name="Freeform 2376"/>
          <p:cNvSpPr>
            <a:spLocks/>
          </p:cNvSpPr>
          <p:nvPr/>
        </p:nvSpPr>
        <p:spPr bwMode="auto">
          <a:xfrm>
            <a:off x="5441950" y="4962525"/>
            <a:ext cx="23813" cy="14288"/>
          </a:xfrm>
          <a:custGeom>
            <a:avLst/>
            <a:gdLst>
              <a:gd name="T0" fmla="*/ 0 w 44"/>
              <a:gd name="T1" fmla="*/ 0 h 28"/>
              <a:gd name="T2" fmla="*/ 2147483646 w 44"/>
              <a:gd name="T3" fmla="*/ 2147483646 h 28"/>
              <a:gd name="T4" fmla="*/ 2147483646 w 44"/>
              <a:gd name="T5" fmla="*/ 2147483646 h 28"/>
              <a:gd name="T6" fmla="*/ 2147483646 w 44"/>
              <a:gd name="T7" fmla="*/ 2147483646 h 28"/>
              <a:gd name="T8" fmla="*/ 2147483646 w 44"/>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8">
                <a:moveTo>
                  <a:pt x="0" y="0"/>
                </a:moveTo>
                <a:lnTo>
                  <a:pt x="43" y="12"/>
                </a:lnTo>
                <a:lnTo>
                  <a:pt x="44" y="12"/>
                </a:lnTo>
                <a:lnTo>
                  <a:pt x="36" y="13"/>
                </a:lnTo>
                <a:lnTo>
                  <a:pt x="44" y="2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12" name="Line 2377"/>
          <p:cNvSpPr>
            <a:spLocks noChangeShapeType="1"/>
          </p:cNvSpPr>
          <p:nvPr/>
        </p:nvSpPr>
        <p:spPr bwMode="auto">
          <a:xfrm>
            <a:off x="5348288" y="5037138"/>
            <a:ext cx="1587"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3" name="Line 2378"/>
          <p:cNvSpPr>
            <a:spLocks noChangeShapeType="1"/>
          </p:cNvSpPr>
          <p:nvPr/>
        </p:nvSpPr>
        <p:spPr bwMode="auto">
          <a:xfrm>
            <a:off x="5475288" y="5133975"/>
            <a:ext cx="1587" cy="561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4" name="Line 2379"/>
          <p:cNvSpPr>
            <a:spLocks noChangeShapeType="1"/>
          </p:cNvSpPr>
          <p:nvPr/>
        </p:nvSpPr>
        <p:spPr bwMode="auto">
          <a:xfrm flipV="1">
            <a:off x="5986463" y="5432425"/>
            <a:ext cx="1587" cy="3460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5" name="Line 2380"/>
          <p:cNvSpPr>
            <a:spLocks noChangeShapeType="1"/>
          </p:cNvSpPr>
          <p:nvPr/>
        </p:nvSpPr>
        <p:spPr bwMode="auto">
          <a:xfrm flipV="1">
            <a:off x="4932363" y="5133975"/>
            <a:ext cx="1587" cy="3683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6" name="Line 2381"/>
          <p:cNvSpPr>
            <a:spLocks noChangeShapeType="1"/>
          </p:cNvSpPr>
          <p:nvPr/>
        </p:nvSpPr>
        <p:spPr bwMode="auto">
          <a:xfrm flipV="1">
            <a:off x="4772025" y="5037138"/>
            <a:ext cx="1588"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7" name="Freeform 2382"/>
          <p:cNvSpPr>
            <a:spLocks/>
          </p:cNvSpPr>
          <p:nvPr/>
        </p:nvSpPr>
        <p:spPr bwMode="auto">
          <a:xfrm>
            <a:off x="4654550" y="4979988"/>
            <a:ext cx="95250" cy="38100"/>
          </a:xfrm>
          <a:custGeom>
            <a:avLst/>
            <a:gdLst>
              <a:gd name="T0" fmla="*/ 2147483646 w 180"/>
              <a:gd name="T1" fmla="*/ 2147483646 h 70"/>
              <a:gd name="T2" fmla="*/ 0 w 180"/>
              <a:gd name="T3" fmla="*/ 2147483646 h 70"/>
              <a:gd name="T4" fmla="*/ 2147483646 w 180"/>
              <a:gd name="T5" fmla="*/ 0 h 70"/>
              <a:gd name="T6" fmla="*/ 0 60000 65536"/>
              <a:gd name="T7" fmla="*/ 0 60000 65536"/>
              <a:gd name="T8" fmla="*/ 0 60000 65536"/>
            </a:gdLst>
            <a:ahLst/>
            <a:cxnLst>
              <a:cxn ang="T6">
                <a:pos x="T0" y="T1"/>
              </a:cxn>
              <a:cxn ang="T7">
                <a:pos x="T2" y="T3"/>
              </a:cxn>
              <a:cxn ang="T8">
                <a:pos x="T4" y="T5"/>
              </a:cxn>
            </a:cxnLst>
            <a:rect l="0" t="0" r="r" b="b"/>
            <a:pathLst>
              <a:path w="180" h="70">
                <a:moveTo>
                  <a:pt x="180" y="70"/>
                </a:moveTo>
                <a:lnTo>
                  <a:pt x="0" y="13"/>
                </a:lnTo>
                <a:lnTo>
                  <a:pt x="1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18" name="Line 2383"/>
          <p:cNvSpPr>
            <a:spLocks noChangeShapeType="1"/>
          </p:cNvSpPr>
          <p:nvPr/>
        </p:nvSpPr>
        <p:spPr bwMode="auto">
          <a:xfrm>
            <a:off x="4421188" y="5037138"/>
            <a:ext cx="1587"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19" name="Line 2384"/>
          <p:cNvSpPr>
            <a:spLocks noChangeShapeType="1"/>
          </p:cNvSpPr>
          <p:nvPr/>
        </p:nvSpPr>
        <p:spPr bwMode="auto">
          <a:xfrm flipV="1">
            <a:off x="3813175" y="5037138"/>
            <a:ext cx="1588" cy="96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0" name="Line 2385"/>
          <p:cNvSpPr>
            <a:spLocks noChangeShapeType="1"/>
          </p:cNvSpPr>
          <p:nvPr/>
        </p:nvSpPr>
        <p:spPr bwMode="auto">
          <a:xfrm flipV="1">
            <a:off x="5954713" y="4119563"/>
            <a:ext cx="1587" cy="333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1" name="Line 2386"/>
          <p:cNvSpPr>
            <a:spLocks noChangeShapeType="1"/>
          </p:cNvSpPr>
          <p:nvPr/>
        </p:nvSpPr>
        <p:spPr bwMode="auto">
          <a:xfrm flipV="1">
            <a:off x="5954713" y="4064000"/>
            <a:ext cx="1587" cy="365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2" name="Line 2387"/>
          <p:cNvSpPr>
            <a:spLocks noChangeShapeType="1"/>
          </p:cNvSpPr>
          <p:nvPr/>
        </p:nvSpPr>
        <p:spPr bwMode="auto">
          <a:xfrm flipV="1">
            <a:off x="5954713" y="4054475"/>
            <a:ext cx="23812"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3" name="Line 2388"/>
          <p:cNvSpPr>
            <a:spLocks noChangeShapeType="1"/>
          </p:cNvSpPr>
          <p:nvPr/>
        </p:nvSpPr>
        <p:spPr bwMode="auto">
          <a:xfrm flipH="1" flipV="1">
            <a:off x="5954713" y="4064000"/>
            <a:ext cx="23812"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4" name="Line 2389"/>
          <p:cNvSpPr>
            <a:spLocks noChangeShapeType="1"/>
          </p:cNvSpPr>
          <p:nvPr/>
        </p:nvSpPr>
        <p:spPr bwMode="auto">
          <a:xfrm flipV="1">
            <a:off x="5997575" y="4029075"/>
            <a:ext cx="39688" cy="158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5" name="Freeform 2390"/>
          <p:cNvSpPr>
            <a:spLocks/>
          </p:cNvSpPr>
          <p:nvPr/>
        </p:nvSpPr>
        <p:spPr bwMode="auto">
          <a:xfrm>
            <a:off x="6056313" y="4010025"/>
            <a:ext cx="25400" cy="34925"/>
          </a:xfrm>
          <a:custGeom>
            <a:avLst/>
            <a:gdLst>
              <a:gd name="T0" fmla="*/ 0 w 48"/>
              <a:gd name="T1" fmla="*/ 2147483646 h 66"/>
              <a:gd name="T2" fmla="*/ 2147483646 w 48"/>
              <a:gd name="T3" fmla="*/ 0 h 66"/>
              <a:gd name="T4" fmla="*/ 2147483646 w 48"/>
              <a:gd name="T5" fmla="*/ 2147483646 h 66"/>
              <a:gd name="T6" fmla="*/ 0 60000 65536"/>
              <a:gd name="T7" fmla="*/ 0 60000 65536"/>
              <a:gd name="T8" fmla="*/ 0 60000 65536"/>
            </a:gdLst>
            <a:ahLst/>
            <a:cxnLst>
              <a:cxn ang="T6">
                <a:pos x="T0" y="T1"/>
              </a:cxn>
              <a:cxn ang="T7">
                <a:pos x="T2" y="T3"/>
              </a:cxn>
              <a:cxn ang="T8">
                <a:pos x="T4" y="T5"/>
              </a:cxn>
            </a:cxnLst>
            <a:rect l="0" t="0" r="r" b="b"/>
            <a:pathLst>
              <a:path w="48" h="66">
                <a:moveTo>
                  <a:pt x="0" y="21"/>
                </a:moveTo>
                <a:lnTo>
                  <a:pt x="48" y="0"/>
                </a:lnTo>
                <a:lnTo>
                  <a:pt x="48"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26" name="Freeform 2391"/>
          <p:cNvSpPr>
            <a:spLocks/>
          </p:cNvSpPr>
          <p:nvPr/>
        </p:nvSpPr>
        <p:spPr bwMode="auto">
          <a:xfrm>
            <a:off x="6056313" y="4064000"/>
            <a:ext cx="25400" cy="44450"/>
          </a:xfrm>
          <a:custGeom>
            <a:avLst/>
            <a:gdLst>
              <a:gd name="T0" fmla="*/ 2147483646 w 48"/>
              <a:gd name="T1" fmla="*/ 0 h 86"/>
              <a:gd name="T2" fmla="*/ 2147483646 w 48"/>
              <a:gd name="T3" fmla="*/ 2147483646 h 86"/>
              <a:gd name="T4" fmla="*/ 0 w 48"/>
              <a:gd name="T5" fmla="*/ 2147483646 h 86"/>
              <a:gd name="T6" fmla="*/ 0 60000 65536"/>
              <a:gd name="T7" fmla="*/ 0 60000 65536"/>
              <a:gd name="T8" fmla="*/ 0 60000 65536"/>
            </a:gdLst>
            <a:ahLst/>
            <a:cxnLst>
              <a:cxn ang="T6">
                <a:pos x="T0" y="T1"/>
              </a:cxn>
              <a:cxn ang="T7">
                <a:pos x="T2" y="T3"/>
              </a:cxn>
              <a:cxn ang="T8">
                <a:pos x="T4" y="T5"/>
              </a:cxn>
            </a:cxnLst>
            <a:rect l="0" t="0" r="r" b="b"/>
            <a:pathLst>
              <a:path w="48" h="86">
                <a:moveTo>
                  <a:pt x="48" y="0"/>
                </a:moveTo>
                <a:lnTo>
                  <a:pt x="48" y="66"/>
                </a:lnTo>
                <a:lnTo>
                  <a:pt x="0" y="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27" name="Line 2392"/>
          <p:cNvSpPr>
            <a:spLocks noChangeShapeType="1"/>
          </p:cNvSpPr>
          <p:nvPr/>
        </p:nvSpPr>
        <p:spPr bwMode="auto">
          <a:xfrm>
            <a:off x="6053138" y="4114800"/>
            <a:ext cx="38100"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28" name="Freeform 2393"/>
          <p:cNvSpPr>
            <a:spLocks/>
          </p:cNvSpPr>
          <p:nvPr/>
        </p:nvSpPr>
        <p:spPr bwMode="auto">
          <a:xfrm>
            <a:off x="6108700" y="4135438"/>
            <a:ext cx="92075" cy="31750"/>
          </a:xfrm>
          <a:custGeom>
            <a:avLst/>
            <a:gdLst>
              <a:gd name="T0" fmla="*/ 0 w 173"/>
              <a:gd name="T1" fmla="*/ 2147483646 h 61"/>
              <a:gd name="T2" fmla="*/ 2147483646 w 173"/>
              <a:gd name="T3" fmla="*/ 2147483646 h 61"/>
              <a:gd name="T4" fmla="*/ 2147483646 w 173"/>
              <a:gd name="T5" fmla="*/ 0 h 61"/>
              <a:gd name="T6" fmla="*/ 2147483646 w 173"/>
              <a:gd name="T7" fmla="*/ 2147483646 h 61"/>
              <a:gd name="T8" fmla="*/ 2147483646 w 173"/>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61">
                <a:moveTo>
                  <a:pt x="0" y="15"/>
                </a:moveTo>
                <a:lnTo>
                  <a:pt x="48" y="39"/>
                </a:lnTo>
                <a:lnTo>
                  <a:pt x="125" y="0"/>
                </a:lnTo>
                <a:lnTo>
                  <a:pt x="125" y="49"/>
                </a:lnTo>
                <a:lnTo>
                  <a:pt x="173"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29" name="Freeform 2394"/>
          <p:cNvSpPr>
            <a:spLocks/>
          </p:cNvSpPr>
          <p:nvPr/>
        </p:nvSpPr>
        <p:spPr bwMode="auto">
          <a:xfrm>
            <a:off x="6180138" y="4157663"/>
            <a:ext cx="66675" cy="42862"/>
          </a:xfrm>
          <a:custGeom>
            <a:avLst/>
            <a:gdLst>
              <a:gd name="T0" fmla="*/ 2147483646 w 126"/>
              <a:gd name="T1" fmla="*/ 2147483646 h 80"/>
              <a:gd name="T2" fmla="*/ 2147483646 w 126"/>
              <a:gd name="T3" fmla="*/ 0 h 80"/>
              <a:gd name="T4" fmla="*/ 2147483646 w 126"/>
              <a:gd name="T5" fmla="*/ 2147483646 h 80"/>
              <a:gd name="T6" fmla="*/ 2147483646 w 126"/>
              <a:gd name="T7" fmla="*/ 2147483646 h 80"/>
              <a:gd name="T8" fmla="*/ 2147483646 w 126"/>
              <a:gd name="T9" fmla="*/ 2147483646 h 80"/>
              <a:gd name="T10" fmla="*/ 0 w 126"/>
              <a:gd name="T11" fmla="*/ 214748364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80">
                <a:moveTo>
                  <a:pt x="49" y="41"/>
                </a:moveTo>
                <a:lnTo>
                  <a:pt x="126" y="0"/>
                </a:lnTo>
                <a:lnTo>
                  <a:pt x="126" y="41"/>
                </a:lnTo>
                <a:lnTo>
                  <a:pt x="49" y="80"/>
                </a:lnTo>
                <a:lnTo>
                  <a:pt x="49" y="41"/>
                </a:lnTo>
                <a:lnTo>
                  <a:pt x="0"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30" name="Line 2395"/>
          <p:cNvSpPr>
            <a:spLocks noChangeShapeType="1"/>
          </p:cNvSpPr>
          <p:nvPr/>
        </p:nvSpPr>
        <p:spPr bwMode="auto">
          <a:xfrm flipH="1" flipV="1">
            <a:off x="6135688" y="4135438"/>
            <a:ext cx="39687"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1" name="Line 2396"/>
          <p:cNvSpPr>
            <a:spLocks noChangeShapeType="1"/>
          </p:cNvSpPr>
          <p:nvPr/>
        </p:nvSpPr>
        <p:spPr bwMode="auto">
          <a:xfrm>
            <a:off x="6134100" y="4156075"/>
            <a:ext cx="25400"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2" name="Freeform 2397"/>
          <p:cNvSpPr>
            <a:spLocks/>
          </p:cNvSpPr>
          <p:nvPr/>
        </p:nvSpPr>
        <p:spPr bwMode="auto">
          <a:xfrm>
            <a:off x="6134100" y="4156075"/>
            <a:ext cx="41275" cy="26988"/>
          </a:xfrm>
          <a:custGeom>
            <a:avLst/>
            <a:gdLst>
              <a:gd name="T0" fmla="*/ 2147483646 w 77"/>
              <a:gd name="T1" fmla="*/ 2147483646 h 50"/>
              <a:gd name="T2" fmla="*/ 0 w 77"/>
              <a:gd name="T3" fmla="*/ 2147483646 h 50"/>
              <a:gd name="T4" fmla="*/ 0 w 77"/>
              <a:gd name="T5" fmla="*/ 0 h 50"/>
              <a:gd name="T6" fmla="*/ 0 60000 65536"/>
              <a:gd name="T7" fmla="*/ 0 60000 65536"/>
              <a:gd name="T8" fmla="*/ 0 60000 65536"/>
            </a:gdLst>
            <a:ahLst/>
            <a:cxnLst>
              <a:cxn ang="T6">
                <a:pos x="T0" y="T1"/>
              </a:cxn>
              <a:cxn ang="T7">
                <a:pos x="T2" y="T3"/>
              </a:cxn>
              <a:cxn ang="T8">
                <a:pos x="T4" y="T5"/>
              </a:cxn>
            </a:cxnLst>
            <a:rect l="0" t="0" r="r" b="b"/>
            <a:pathLst>
              <a:path w="77" h="50">
                <a:moveTo>
                  <a:pt x="77" y="10"/>
                </a:moveTo>
                <a:lnTo>
                  <a:pt x="0" y="5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33" name="Freeform 2398"/>
          <p:cNvSpPr>
            <a:spLocks/>
          </p:cNvSpPr>
          <p:nvPr/>
        </p:nvSpPr>
        <p:spPr bwMode="auto">
          <a:xfrm>
            <a:off x="6091238" y="4160838"/>
            <a:ext cx="84137" cy="25400"/>
          </a:xfrm>
          <a:custGeom>
            <a:avLst/>
            <a:gdLst>
              <a:gd name="T0" fmla="*/ 2147483646 w 159"/>
              <a:gd name="T1" fmla="*/ 2147483646 h 46"/>
              <a:gd name="T2" fmla="*/ 2147483646 w 159"/>
              <a:gd name="T3" fmla="*/ 0 h 46"/>
              <a:gd name="T4" fmla="*/ 2147483646 w 159"/>
              <a:gd name="T5" fmla="*/ 2147483646 h 46"/>
              <a:gd name="T6" fmla="*/ 2147483646 w 159"/>
              <a:gd name="T7" fmla="*/ 2147483646 h 46"/>
              <a:gd name="T8" fmla="*/ 0 w 159"/>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46">
                <a:moveTo>
                  <a:pt x="82" y="40"/>
                </a:moveTo>
                <a:lnTo>
                  <a:pt x="159" y="0"/>
                </a:lnTo>
                <a:lnTo>
                  <a:pt x="82" y="40"/>
                </a:lnTo>
                <a:lnTo>
                  <a:pt x="80" y="46"/>
                </a:lnTo>
                <a:lnTo>
                  <a:pt x="0" y="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34" name="Line 2399"/>
          <p:cNvSpPr>
            <a:spLocks noChangeShapeType="1"/>
          </p:cNvSpPr>
          <p:nvPr/>
        </p:nvSpPr>
        <p:spPr bwMode="auto">
          <a:xfrm flipH="1" flipV="1">
            <a:off x="6027738" y="4167188"/>
            <a:ext cx="41275"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5" name="Freeform 2400"/>
          <p:cNvSpPr>
            <a:spLocks/>
          </p:cNvSpPr>
          <p:nvPr/>
        </p:nvSpPr>
        <p:spPr bwMode="auto">
          <a:xfrm>
            <a:off x="5954713" y="4143375"/>
            <a:ext cx="50800" cy="19050"/>
          </a:xfrm>
          <a:custGeom>
            <a:avLst/>
            <a:gdLst>
              <a:gd name="T0" fmla="*/ 2147483646 w 98"/>
              <a:gd name="T1" fmla="*/ 2147483646 h 38"/>
              <a:gd name="T2" fmla="*/ 0 w 98"/>
              <a:gd name="T3" fmla="*/ 2147483646 h 38"/>
              <a:gd name="T4" fmla="*/ 2147483646 w 98"/>
              <a:gd name="T5" fmla="*/ 0 h 38"/>
              <a:gd name="T6" fmla="*/ 0 60000 65536"/>
              <a:gd name="T7" fmla="*/ 0 60000 65536"/>
              <a:gd name="T8" fmla="*/ 0 60000 65536"/>
            </a:gdLst>
            <a:ahLst/>
            <a:cxnLst>
              <a:cxn ang="T6">
                <a:pos x="T0" y="T1"/>
              </a:cxn>
              <a:cxn ang="T7">
                <a:pos x="T2" y="T3"/>
              </a:cxn>
              <a:cxn ang="T8">
                <a:pos x="T4" y="T5"/>
              </a:cxn>
            </a:cxnLst>
            <a:rect l="0" t="0" r="r" b="b"/>
            <a:pathLst>
              <a:path w="98" h="38">
                <a:moveTo>
                  <a:pt x="98" y="38"/>
                </a:moveTo>
                <a:lnTo>
                  <a:pt x="0" y="20"/>
                </a:lnTo>
                <a:lnTo>
                  <a:pt x="4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36" name="Line 2401"/>
          <p:cNvSpPr>
            <a:spLocks noChangeShapeType="1"/>
          </p:cNvSpPr>
          <p:nvPr/>
        </p:nvSpPr>
        <p:spPr bwMode="auto">
          <a:xfrm flipV="1">
            <a:off x="5997575" y="4116388"/>
            <a:ext cx="39688"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7" name="Line 2402"/>
          <p:cNvSpPr>
            <a:spLocks noChangeShapeType="1"/>
          </p:cNvSpPr>
          <p:nvPr/>
        </p:nvSpPr>
        <p:spPr bwMode="auto">
          <a:xfrm flipH="1" flipV="1">
            <a:off x="5997575" y="4086225"/>
            <a:ext cx="36513" cy="206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8" name="Line 2403"/>
          <p:cNvSpPr>
            <a:spLocks noChangeShapeType="1"/>
          </p:cNvSpPr>
          <p:nvPr/>
        </p:nvSpPr>
        <p:spPr bwMode="auto">
          <a:xfrm>
            <a:off x="6081713" y="40989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39" name="Line 2404"/>
          <p:cNvSpPr>
            <a:spLocks noChangeShapeType="1"/>
          </p:cNvSpPr>
          <p:nvPr/>
        </p:nvSpPr>
        <p:spPr bwMode="auto">
          <a:xfrm>
            <a:off x="6081713" y="4098925"/>
            <a:ext cx="38100"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0" name="Freeform 2405"/>
          <p:cNvSpPr>
            <a:spLocks/>
          </p:cNvSpPr>
          <p:nvPr/>
        </p:nvSpPr>
        <p:spPr bwMode="auto">
          <a:xfrm>
            <a:off x="6151563" y="4103688"/>
            <a:ext cx="49212" cy="39687"/>
          </a:xfrm>
          <a:custGeom>
            <a:avLst/>
            <a:gdLst>
              <a:gd name="T0" fmla="*/ 0 w 93"/>
              <a:gd name="T1" fmla="*/ 0 h 75"/>
              <a:gd name="T2" fmla="*/ 2147483646 w 93"/>
              <a:gd name="T3" fmla="*/ 2147483646 h 75"/>
              <a:gd name="T4" fmla="*/ 2147483646 w 93"/>
              <a:gd name="T5" fmla="*/ 2147483646 h 75"/>
              <a:gd name="T6" fmla="*/ 0 60000 65536"/>
              <a:gd name="T7" fmla="*/ 0 60000 65536"/>
              <a:gd name="T8" fmla="*/ 0 60000 65536"/>
            </a:gdLst>
            <a:ahLst/>
            <a:cxnLst>
              <a:cxn ang="T6">
                <a:pos x="T0" y="T1"/>
              </a:cxn>
              <a:cxn ang="T7">
                <a:pos x="T2" y="T3"/>
              </a:cxn>
              <a:cxn ang="T8">
                <a:pos x="T4" y="T5"/>
              </a:cxn>
            </a:cxnLst>
            <a:rect l="0" t="0" r="r" b="b"/>
            <a:pathLst>
              <a:path w="93" h="75">
                <a:moveTo>
                  <a:pt x="0" y="0"/>
                </a:moveTo>
                <a:lnTo>
                  <a:pt x="45" y="60"/>
                </a:lnTo>
                <a:lnTo>
                  <a:pt x="93" y="7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41" name="Line 2406"/>
          <p:cNvSpPr>
            <a:spLocks noChangeShapeType="1"/>
          </p:cNvSpPr>
          <p:nvPr/>
        </p:nvSpPr>
        <p:spPr bwMode="auto">
          <a:xfrm>
            <a:off x="6221413" y="4149725"/>
            <a:ext cx="25400"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2" name="Freeform 2407"/>
          <p:cNvSpPr>
            <a:spLocks/>
          </p:cNvSpPr>
          <p:nvPr/>
        </p:nvSpPr>
        <p:spPr bwMode="auto">
          <a:xfrm>
            <a:off x="6205538" y="4173538"/>
            <a:ext cx="41275" cy="26987"/>
          </a:xfrm>
          <a:custGeom>
            <a:avLst/>
            <a:gdLst>
              <a:gd name="T0" fmla="*/ 2147483646 w 77"/>
              <a:gd name="T1" fmla="*/ 2147483646 h 51"/>
              <a:gd name="T2" fmla="*/ 0 w 77"/>
              <a:gd name="T3" fmla="*/ 2147483646 h 51"/>
              <a:gd name="T4" fmla="*/ 2147483646 w 77"/>
              <a:gd name="T5" fmla="*/ 2147483646 h 51"/>
              <a:gd name="T6" fmla="*/ 2147483646 w 77"/>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1">
                <a:moveTo>
                  <a:pt x="77" y="12"/>
                </a:moveTo>
                <a:lnTo>
                  <a:pt x="0" y="51"/>
                </a:lnTo>
                <a:lnTo>
                  <a:pt x="77" y="12"/>
                </a:lnTo>
                <a:lnTo>
                  <a:pt x="2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43" name="Freeform 2408"/>
          <p:cNvSpPr>
            <a:spLocks/>
          </p:cNvSpPr>
          <p:nvPr/>
        </p:nvSpPr>
        <p:spPr bwMode="auto">
          <a:xfrm>
            <a:off x="6232525" y="4184650"/>
            <a:ext cx="247650" cy="60325"/>
          </a:xfrm>
          <a:custGeom>
            <a:avLst/>
            <a:gdLst>
              <a:gd name="T0" fmla="*/ 0 w 468"/>
              <a:gd name="T1" fmla="*/ 0 h 115"/>
              <a:gd name="T2" fmla="*/ 0 w 468"/>
              <a:gd name="T3" fmla="*/ 2147483646 h 115"/>
              <a:gd name="T4" fmla="*/ 2147483646 w 468"/>
              <a:gd name="T5" fmla="*/ 2147483646 h 115"/>
              <a:gd name="T6" fmla="*/ 2147483646 w 468"/>
              <a:gd name="T7" fmla="*/ 2147483646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 h="115">
                <a:moveTo>
                  <a:pt x="0" y="0"/>
                </a:moveTo>
                <a:lnTo>
                  <a:pt x="0" y="115"/>
                </a:lnTo>
                <a:lnTo>
                  <a:pt x="468" y="115"/>
                </a:lnTo>
                <a:lnTo>
                  <a:pt x="468" y="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44" name="Freeform 2409"/>
          <p:cNvSpPr>
            <a:spLocks/>
          </p:cNvSpPr>
          <p:nvPr/>
        </p:nvSpPr>
        <p:spPr bwMode="auto">
          <a:xfrm>
            <a:off x="6218238" y="4194175"/>
            <a:ext cx="273050" cy="61913"/>
          </a:xfrm>
          <a:custGeom>
            <a:avLst/>
            <a:gdLst>
              <a:gd name="T0" fmla="*/ 2147483646 w 517"/>
              <a:gd name="T1" fmla="*/ 2147483646 h 117"/>
              <a:gd name="T2" fmla="*/ 2147483646 w 517"/>
              <a:gd name="T3" fmla="*/ 2147483646 h 117"/>
              <a:gd name="T4" fmla="*/ 0 w 517"/>
              <a:gd name="T5" fmla="*/ 2147483646 h 117"/>
              <a:gd name="T6" fmla="*/ 0 w 517"/>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7" h="117">
                <a:moveTo>
                  <a:pt x="517" y="57"/>
                </a:moveTo>
                <a:lnTo>
                  <a:pt x="517" y="117"/>
                </a:lnTo>
                <a:lnTo>
                  <a:pt x="0" y="11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45" name="Line 2410"/>
          <p:cNvSpPr>
            <a:spLocks noChangeShapeType="1"/>
          </p:cNvSpPr>
          <p:nvPr/>
        </p:nvSpPr>
        <p:spPr bwMode="auto">
          <a:xfrm flipH="1" flipV="1">
            <a:off x="6154738" y="4189413"/>
            <a:ext cx="52387" cy="7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6" name="Line 2411"/>
          <p:cNvSpPr>
            <a:spLocks noChangeShapeType="1"/>
          </p:cNvSpPr>
          <p:nvPr/>
        </p:nvSpPr>
        <p:spPr bwMode="auto">
          <a:xfrm flipH="1" flipV="1">
            <a:off x="6116638" y="4057650"/>
            <a:ext cx="23812"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7" name="Line 2412"/>
          <p:cNvSpPr>
            <a:spLocks noChangeShapeType="1"/>
          </p:cNvSpPr>
          <p:nvPr/>
        </p:nvSpPr>
        <p:spPr bwMode="auto">
          <a:xfrm flipH="1" flipV="1">
            <a:off x="6081713" y="4010025"/>
            <a:ext cx="22225" cy="301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8" name="Line 2413"/>
          <p:cNvSpPr>
            <a:spLocks noChangeShapeType="1"/>
          </p:cNvSpPr>
          <p:nvPr/>
        </p:nvSpPr>
        <p:spPr bwMode="auto">
          <a:xfrm flipV="1">
            <a:off x="5954713" y="2752725"/>
            <a:ext cx="1587" cy="8445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49" name="Line 2414"/>
          <p:cNvSpPr>
            <a:spLocks noChangeShapeType="1"/>
          </p:cNvSpPr>
          <p:nvPr/>
        </p:nvSpPr>
        <p:spPr bwMode="auto">
          <a:xfrm>
            <a:off x="6049963" y="2752725"/>
            <a:ext cx="1587" cy="7350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0" name="Line 2415"/>
          <p:cNvSpPr>
            <a:spLocks noChangeShapeType="1"/>
          </p:cNvSpPr>
          <p:nvPr/>
        </p:nvSpPr>
        <p:spPr bwMode="auto">
          <a:xfrm flipV="1">
            <a:off x="6530975" y="2890838"/>
            <a:ext cx="1588" cy="596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1" name="Line 2416"/>
          <p:cNvSpPr>
            <a:spLocks noChangeShapeType="1"/>
          </p:cNvSpPr>
          <p:nvPr/>
        </p:nvSpPr>
        <p:spPr bwMode="auto">
          <a:xfrm>
            <a:off x="6467475" y="2890838"/>
            <a:ext cx="1588" cy="7064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2" name="Line 2417"/>
          <p:cNvSpPr>
            <a:spLocks noChangeShapeType="1"/>
          </p:cNvSpPr>
          <p:nvPr/>
        </p:nvSpPr>
        <p:spPr bwMode="auto">
          <a:xfrm>
            <a:off x="6657975" y="3597275"/>
            <a:ext cx="1588" cy="222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3" name="Line 2418"/>
          <p:cNvSpPr>
            <a:spLocks noChangeShapeType="1"/>
          </p:cNvSpPr>
          <p:nvPr/>
        </p:nvSpPr>
        <p:spPr bwMode="auto">
          <a:xfrm flipV="1">
            <a:off x="6594475" y="3487738"/>
            <a:ext cx="1588" cy="330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4" name="Line 2419"/>
          <p:cNvSpPr>
            <a:spLocks noChangeShapeType="1"/>
          </p:cNvSpPr>
          <p:nvPr/>
        </p:nvSpPr>
        <p:spPr bwMode="auto">
          <a:xfrm>
            <a:off x="6850063" y="3487738"/>
            <a:ext cx="1587" cy="342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5" name="Line 2420"/>
          <p:cNvSpPr>
            <a:spLocks noChangeShapeType="1"/>
          </p:cNvSpPr>
          <p:nvPr/>
        </p:nvSpPr>
        <p:spPr bwMode="auto">
          <a:xfrm flipV="1">
            <a:off x="6913563" y="3597275"/>
            <a:ext cx="1587"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6" name="Line 2421"/>
          <p:cNvSpPr>
            <a:spLocks noChangeShapeType="1"/>
          </p:cNvSpPr>
          <p:nvPr/>
        </p:nvSpPr>
        <p:spPr bwMode="auto">
          <a:xfrm flipV="1">
            <a:off x="7234238" y="3030538"/>
            <a:ext cx="1587" cy="457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7" name="Line 2422"/>
          <p:cNvSpPr>
            <a:spLocks noChangeShapeType="1"/>
          </p:cNvSpPr>
          <p:nvPr/>
        </p:nvSpPr>
        <p:spPr bwMode="auto">
          <a:xfrm>
            <a:off x="7297738" y="3487738"/>
            <a:ext cx="1587" cy="330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8" name="Line 2423"/>
          <p:cNvSpPr>
            <a:spLocks noChangeShapeType="1"/>
          </p:cNvSpPr>
          <p:nvPr/>
        </p:nvSpPr>
        <p:spPr bwMode="auto">
          <a:xfrm flipV="1">
            <a:off x="7362825" y="3597275"/>
            <a:ext cx="1588" cy="222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59" name="Line 2424"/>
          <p:cNvSpPr>
            <a:spLocks noChangeShapeType="1"/>
          </p:cNvSpPr>
          <p:nvPr/>
        </p:nvSpPr>
        <p:spPr bwMode="auto">
          <a:xfrm>
            <a:off x="7616825" y="3597275"/>
            <a:ext cx="1588"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0" name="Line 2425"/>
          <p:cNvSpPr>
            <a:spLocks noChangeShapeType="1"/>
          </p:cNvSpPr>
          <p:nvPr/>
        </p:nvSpPr>
        <p:spPr bwMode="auto">
          <a:xfrm flipV="1">
            <a:off x="7553325" y="3487738"/>
            <a:ext cx="1588" cy="342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1" name="Line 2426"/>
          <p:cNvSpPr>
            <a:spLocks noChangeShapeType="1"/>
          </p:cNvSpPr>
          <p:nvPr/>
        </p:nvSpPr>
        <p:spPr bwMode="auto">
          <a:xfrm>
            <a:off x="8002588" y="3487738"/>
            <a:ext cx="1587" cy="330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2" name="Line 2427"/>
          <p:cNvSpPr>
            <a:spLocks noChangeShapeType="1"/>
          </p:cNvSpPr>
          <p:nvPr/>
        </p:nvSpPr>
        <p:spPr bwMode="auto">
          <a:xfrm flipV="1">
            <a:off x="8066088" y="3597275"/>
            <a:ext cx="1587" cy="222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3" name="Line 2428"/>
          <p:cNvSpPr>
            <a:spLocks noChangeShapeType="1"/>
          </p:cNvSpPr>
          <p:nvPr/>
        </p:nvSpPr>
        <p:spPr bwMode="auto">
          <a:xfrm flipV="1">
            <a:off x="8129588" y="3390900"/>
            <a:ext cx="1587"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4" name="Freeform 2429"/>
          <p:cNvSpPr>
            <a:spLocks/>
          </p:cNvSpPr>
          <p:nvPr/>
        </p:nvSpPr>
        <p:spPr bwMode="auto">
          <a:xfrm>
            <a:off x="8129588" y="3113088"/>
            <a:ext cx="382587" cy="111125"/>
          </a:xfrm>
          <a:custGeom>
            <a:avLst/>
            <a:gdLst>
              <a:gd name="T0" fmla="*/ 0 w 725"/>
              <a:gd name="T1" fmla="*/ 2147483646 h 209"/>
              <a:gd name="T2" fmla="*/ 0 w 725"/>
              <a:gd name="T3" fmla="*/ 0 h 209"/>
              <a:gd name="T4" fmla="*/ 2147483646 w 725"/>
              <a:gd name="T5" fmla="*/ 0 h 209"/>
              <a:gd name="T6" fmla="*/ 2147483646 w 725"/>
              <a:gd name="T7" fmla="*/ 2147483646 h 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5" h="209">
                <a:moveTo>
                  <a:pt x="0" y="209"/>
                </a:moveTo>
                <a:lnTo>
                  <a:pt x="0" y="0"/>
                </a:lnTo>
                <a:lnTo>
                  <a:pt x="725" y="0"/>
                </a:lnTo>
                <a:lnTo>
                  <a:pt x="725" y="20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65" name="Line 2430"/>
          <p:cNvSpPr>
            <a:spLocks noChangeShapeType="1"/>
          </p:cNvSpPr>
          <p:nvPr/>
        </p:nvSpPr>
        <p:spPr bwMode="auto">
          <a:xfrm>
            <a:off x="8512175" y="3390900"/>
            <a:ext cx="1588"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6" name="Line 2431"/>
          <p:cNvSpPr>
            <a:spLocks noChangeShapeType="1"/>
          </p:cNvSpPr>
          <p:nvPr/>
        </p:nvSpPr>
        <p:spPr bwMode="auto">
          <a:xfrm>
            <a:off x="8321675" y="3597275"/>
            <a:ext cx="1588"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7" name="Line 2432"/>
          <p:cNvSpPr>
            <a:spLocks noChangeShapeType="1"/>
          </p:cNvSpPr>
          <p:nvPr/>
        </p:nvSpPr>
        <p:spPr bwMode="auto">
          <a:xfrm flipV="1">
            <a:off x="8258175" y="3487738"/>
            <a:ext cx="1588" cy="3429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8" name="Line 2433"/>
          <p:cNvSpPr>
            <a:spLocks noChangeShapeType="1"/>
          </p:cNvSpPr>
          <p:nvPr/>
        </p:nvSpPr>
        <p:spPr bwMode="auto">
          <a:xfrm flipV="1">
            <a:off x="8321675" y="2781300"/>
            <a:ext cx="1588" cy="3317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69" name="Freeform 2434"/>
          <p:cNvSpPr>
            <a:spLocks/>
          </p:cNvSpPr>
          <p:nvPr/>
        </p:nvSpPr>
        <p:spPr bwMode="auto">
          <a:xfrm>
            <a:off x="7886700" y="2562225"/>
            <a:ext cx="187325" cy="177800"/>
          </a:xfrm>
          <a:custGeom>
            <a:avLst/>
            <a:gdLst>
              <a:gd name="T0" fmla="*/ 2147483646 w 356"/>
              <a:gd name="T1" fmla="*/ 2147483646 h 334"/>
              <a:gd name="T2" fmla="*/ 2147483646 w 356"/>
              <a:gd name="T3" fmla="*/ 2147483646 h 334"/>
              <a:gd name="T4" fmla="*/ 2147483646 w 356"/>
              <a:gd name="T5" fmla="*/ 2147483646 h 334"/>
              <a:gd name="T6" fmla="*/ 0 w 356"/>
              <a:gd name="T7" fmla="*/ 2147483646 h 334"/>
              <a:gd name="T8" fmla="*/ 2147483646 w 356"/>
              <a:gd name="T9" fmla="*/ 0 h 334"/>
              <a:gd name="T10" fmla="*/ 2147483646 w 356"/>
              <a:gd name="T11" fmla="*/ 2147483646 h 3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 h="334">
                <a:moveTo>
                  <a:pt x="356" y="334"/>
                </a:moveTo>
                <a:lnTo>
                  <a:pt x="356" y="29"/>
                </a:lnTo>
                <a:lnTo>
                  <a:pt x="215" y="54"/>
                </a:lnTo>
                <a:lnTo>
                  <a:pt x="0" y="13"/>
                </a:lnTo>
                <a:lnTo>
                  <a:pt x="161" y="0"/>
                </a:lnTo>
                <a:lnTo>
                  <a:pt x="356"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70" name="Freeform 2435"/>
          <p:cNvSpPr>
            <a:spLocks/>
          </p:cNvSpPr>
          <p:nvPr/>
        </p:nvSpPr>
        <p:spPr bwMode="auto">
          <a:xfrm>
            <a:off x="7886700" y="2576513"/>
            <a:ext cx="174625" cy="120650"/>
          </a:xfrm>
          <a:custGeom>
            <a:avLst/>
            <a:gdLst>
              <a:gd name="T0" fmla="*/ 2147483646 w 332"/>
              <a:gd name="T1" fmla="*/ 0 h 228"/>
              <a:gd name="T2" fmla="*/ 2147483646 w 332"/>
              <a:gd name="T3" fmla="*/ 2147483646 h 228"/>
              <a:gd name="T4" fmla="*/ 2147483646 w 332"/>
              <a:gd name="T5" fmla="*/ 2147483646 h 228"/>
              <a:gd name="T6" fmla="*/ 2147483646 w 332"/>
              <a:gd name="T7" fmla="*/ 2147483646 h 228"/>
              <a:gd name="T8" fmla="*/ 0 w 332"/>
              <a:gd name="T9" fmla="*/ 2147483646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228">
                <a:moveTo>
                  <a:pt x="332" y="0"/>
                </a:moveTo>
                <a:lnTo>
                  <a:pt x="194" y="25"/>
                </a:lnTo>
                <a:lnTo>
                  <a:pt x="202" y="29"/>
                </a:lnTo>
                <a:lnTo>
                  <a:pt x="202" y="228"/>
                </a:lnTo>
                <a:lnTo>
                  <a:pt x="0" y="18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71" name="Line 2436"/>
          <p:cNvSpPr>
            <a:spLocks noChangeShapeType="1"/>
          </p:cNvSpPr>
          <p:nvPr/>
        </p:nvSpPr>
        <p:spPr bwMode="auto">
          <a:xfrm>
            <a:off x="7886700" y="2662238"/>
            <a:ext cx="1031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2" name="Line 2437"/>
          <p:cNvSpPr>
            <a:spLocks noChangeShapeType="1"/>
          </p:cNvSpPr>
          <p:nvPr/>
        </p:nvSpPr>
        <p:spPr bwMode="auto">
          <a:xfrm flipH="1" flipV="1">
            <a:off x="7886700" y="2654300"/>
            <a:ext cx="103188" cy="238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3" name="Line 2438"/>
          <p:cNvSpPr>
            <a:spLocks noChangeShapeType="1"/>
          </p:cNvSpPr>
          <p:nvPr/>
        </p:nvSpPr>
        <p:spPr bwMode="auto">
          <a:xfrm>
            <a:off x="7886700" y="2644775"/>
            <a:ext cx="106363"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4" name="Line 2439"/>
          <p:cNvSpPr>
            <a:spLocks noChangeShapeType="1"/>
          </p:cNvSpPr>
          <p:nvPr/>
        </p:nvSpPr>
        <p:spPr bwMode="auto">
          <a:xfrm flipV="1">
            <a:off x="7999413" y="2647950"/>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5" name="Line 2440"/>
          <p:cNvSpPr>
            <a:spLocks noChangeShapeType="1"/>
          </p:cNvSpPr>
          <p:nvPr/>
        </p:nvSpPr>
        <p:spPr bwMode="auto">
          <a:xfrm flipH="1">
            <a:off x="7999413" y="2655888"/>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6" name="Line 2441"/>
          <p:cNvSpPr>
            <a:spLocks noChangeShapeType="1"/>
          </p:cNvSpPr>
          <p:nvPr/>
        </p:nvSpPr>
        <p:spPr bwMode="auto">
          <a:xfrm flipV="1">
            <a:off x="7999413" y="2663825"/>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7" name="Line 2442"/>
          <p:cNvSpPr>
            <a:spLocks noChangeShapeType="1"/>
          </p:cNvSpPr>
          <p:nvPr/>
        </p:nvSpPr>
        <p:spPr bwMode="auto">
          <a:xfrm flipH="1">
            <a:off x="7999413" y="2671763"/>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8" name="Line 2443"/>
          <p:cNvSpPr>
            <a:spLocks noChangeShapeType="1"/>
          </p:cNvSpPr>
          <p:nvPr/>
        </p:nvSpPr>
        <p:spPr bwMode="auto">
          <a:xfrm flipV="1">
            <a:off x="7999413" y="2681288"/>
            <a:ext cx="74612"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79" name="Line 2444"/>
          <p:cNvSpPr>
            <a:spLocks noChangeShapeType="1"/>
          </p:cNvSpPr>
          <p:nvPr/>
        </p:nvSpPr>
        <p:spPr bwMode="auto">
          <a:xfrm flipH="1">
            <a:off x="7999413" y="2687638"/>
            <a:ext cx="74612" cy="190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0" name="Freeform 2445"/>
          <p:cNvSpPr>
            <a:spLocks/>
          </p:cNvSpPr>
          <p:nvPr/>
        </p:nvSpPr>
        <p:spPr bwMode="auto">
          <a:xfrm>
            <a:off x="7999413" y="2697163"/>
            <a:ext cx="74612" cy="33337"/>
          </a:xfrm>
          <a:custGeom>
            <a:avLst/>
            <a:gdLst>
              <a:gd name="T0" fmla="*/ 0 w 141"/>
              <a:gd name="T1" fmla="*/ 2147483646 h 63"/>
              <a:gd name="T2" fmla="*/ 2147483646 w 141"/>
              <a:gd name="T3" fmla="*/ 0 h 63"/>
              <a:gd name="T4" fmla="*/ 2147483646 w 141"/>
              <a:gd name="T5" fmla="*/ 2147483646 h 63"/>
              <a:gd name="T6" fmla="*/ 0 w 141"/>
              <a:gd name="T7" fmla="*/ 2147483646 h 63"/>
              <a:gd name="T8" fmla="*/ 0 w 141"/>
              <a:gd name="T9" fmla="*/ 2147483646 h 63"/>
              <a:gd name="T10" fmla="*/ 2147483646 w 141"/>
              <a:gd name="T11" fmla="*/ 2147483646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63">
                <a:moveTo>
                  <a:pt x="0" y="35"/>
                </a:moveTo>
                <a:lnTo>
                  <a:pt x="141" y="0"/>
                </a:lnTo>
                <a:lnTo>
                  <a:pt x="141" y="14"/>
                </a:lnTo>
                <a:lnTo>
                  <a:pt x="0" y="50"/>
                </a:lnTo>
                <a:lnTo>
                  <a:pt x="0" y="63"/>
                </a:lnTo>
                <a:lnTo>
                  <a:pt x="141" y="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81" name="Line 2446"/>
          <p:cNvSpPr>
            <a:spLocks noChangeShapeType="1"/>
          </p:cNvSpPr>
          <p:nvPr/>
        </p:nvSpPr>
        <p:spPr bwMode="auto">
          <a:xfrm flipH="1">
            <a:off x="7999413" y="2720975"/>
            <a:ext cx="74612" cy="17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2" name="Line 2447"/>
          <p:cNvSpPr>
            <a:spLocks noChangeShapeType="1"/>
          </p:cNvSpPr>
          <p:nvPr/>
        </p:nvSpPr>
        <p:spPr bwMode="auto">
          <a:xfrm flipV="1">
            <a:off x="7999413" y="2590800"/>
            <a:ext cx="1587" cy="171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3" name="Freeform 2448"/>
          <p:cNvSpPr>
            <a:spLocks/>
          </p:cNvSpPr>
          <p:nvPr/>
        </p:nvSpPr>
        <p:spPr bwMode="auto">
          <a:xfrm>
            <a:off x="8008938" y="2606675"/>
            <a:ext cx="9525" cy="12700"/>
          </a:xfrm>
          <a:custGeom>
            <a:avLst/>
            <a:gdLst>
              <a:gd name="T0" fmla="*/ 2147483646 w 16"/>
              <a:gd name="T1" fmla="*/ 0 h 25"/>
              <a:gd name="T2" fmla="*/ 2147483646 w 16"/>
              <a:gd name="T3" fmla="*/ 2147483646 h 25"/>
              <a:gd name="T4" fmla="*/ 2147483646 w 16"/>
              <a:gd name="T5" fmla="*/ 2147483646 h 25"/>
              <a:gd name="T6" fmla="*/ 0 w 16"/>
              <a:gd name="T7" fmla="*/ 2147483646 h 25"/>
              <a:gd name="T8" fmla="*/ 0 w 16"/>
              <a:gd name="T9" fmla="*/ 2147483646 h 25"/>
              <a:gd name="T10" fmla="*/ 2147483646 w 16"/>
              <a:gd name="T11" fmla="*/ 2147483646 h 25"/>
              <a:gd name="T12" fmla="*/ 2147483646 w 16"/>
              <a:gd name="T13" fmla="*/ 2147483646 h 25"/>
              <a:gd name="T14" fmla="*/ 2147483646 w 16"/>
              <a:gd name="T15" fmla="*/ 2147483646 h 25"/>
              <a:gd name="T16" fmla="*/ 2147483646 w 16"/>
              <a:gd name="T17" fmla="*/ 2147483646 h 25"/>
              <a:gd name="T18" fmla="*/ 2147483646 w 16"/>
              <a:gd name="T19" fmla="*/ 0 h 25"/>
              <a:gd name="T20" fmla="*/ 2147483646 w 16"/>
              <a:gd name="T21" fmla="*/ 0 h 25"/>
              <a:gd name="T22" fmla="*/ 2147483646 w 1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25">
                <a:moveTo>
                  <a:pt x="4" y="0"/>
                </a:moveTo>
                <a:lnTo>
                  <a:pt x="4" y="1"/>
                </a:lnTo>
                <a:lnTo>
                  <a:pt x="4" y="12"/>
                </a:lnTo>
                <a:lnTo>
                  <a:pt x="0" y="15"/>
                </a:lnTo>
                <a:lnTo>
                  <a:pt x="0" y="21"/>
                </a:lnTo>
                <a:lnTo>
                  <a:pt x="4" y="25"/>
                </a:lnTo>
                <a:lnTo>
                  <a:pt x="11" y="25"/>
                </a:lnTo>
                <a:lnTo>
                  <a:pt x="16" y="21"/>
                </a:lnTo>
                <a:lnTo>
                  <a:pt x="16" y="15"/>
                </a:lnTo>
                <a:lnTo>
                  <a:pt x="9" y="0"/>
                </a:lnTo>
                <a:lnTo>
                  <a:pt x="5" y="0"/>
                </a:lnTo>
                <a:lnTo>
                  <a:pt x="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84" name="Line 2449"/>
          <p:cNvSpPr>
            <a:spLocks noChangeShapeType="1"/>
          </p:cNvSpPr>
          <p:nvPr/>
        </p:nvSpPr>
        <p:spPr bwMode="auto">
          <a:xfrm flipH="1" flipV="1">
            <a:off x="7886700" y="2587625"/>
            <a:ext cx="1031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5" name="Freeform 2450"/>
          <p:cNvSpPr>
            <a:spLocks/>
          </p:cNvSpPr>
          <p:nvPr/>
        </p:nvSpPr>
        <p:spPr bwMode="auto">
          <a:xfrm>
            <a:off x="7886700" y="2595563"/>
            <a:ext cx="103188" cy="33337"/>
          </a:xfrm>
          <a:custGeom>
            <a:avLst/>
            <a:gdLst>
              <a:gd name="T0" fmla="*/ 0 w 196"/>
              <a:gd name="T1" fmla="*/ 0 h 62"/>
              <a:gd name="T2" fmla="*/ 2147483646 w 196"/>
              <a:gd name="T3" fmla="*/ 2147483646 h 62"/>
              <a:gd name="T4" fmla="*/ 2147483646 w 196"/>
              <a:gd name="T5" fmla="*/ 2147483646 h 62"/>
              <a:gd name="T6" fmla="*/ 0 w 196"/>
              <a:gd name="T7" fmla="*/ 2147483646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62">
                <a:moveTo>
                  <a:pt x="0" y="0"/>
                </a:moveTo>
                <a:lnTo>
                  <a:pt x="196" y="47"/>
                </a:lnTo>
                <a:lnTo>
                  <a:pt x="196" y="62"/>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86" name="Freeform 2451"/>
          <p:cNvSpPr>
            <a:spLocks/>
          </p:cNvSpPr>
          <p:nvPr/>
        </p:nvSpPr>
        <p:spPr bwMode="auto">
          <a:xfrm>
            <a:off x="7886700" y="2613025"/>
            <a:ext cx="103188" cy="31750"/>
          </a:xfrm>
          <a:custGeom>
            <a:avLst/>
            <a:gdLst>
              <a:gd name="T0" fmla="*/ 0 w 196"/>
              <a:gd name="T1" fmla="*/ 0 h 60"/>
              <a:gd name="T2" fmla="*/ 2147483646 w 196"/>
              <a:gd name="T3" fmla="*/ 2147483646 h 60"/>
              <a:gd name="T4" fmla="*/ 2147483646 w 196"/>
              <a:gd name="T5" fmla="*/ 2147483646 h 60"/>
              <a:gd name="T6" fmla="*/ 0 w 196"/>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60">
                <a:moveTo>
                  <a:pt x="0" y="0"/>
                </a:moveTo>
                <a:lnTo>
                  <a:pt x="196" y="46"/>
                </a:lnTo>
                <a:lnTo>
                  <a:pt x="196" y="60"/>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87" name="Line 2452"/>
          <p:cNvSpPr>
            <a:spLocks noChangeShapeType="1"/>
          </p:cNvSpPr>
          <p:nvPr/>
        </p:nvSpPr>
        <p:spPr bwMode="auto">
          <a:xfrm>
            <a:off x="7886700" y="2628900"/>
            <a:ext cx="103188" cy="254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8" name="Line 2453"/>
          <p:cNvSpPr>
            <a:spLocks noChangeShapeType="1"/>
          </p:cNvSpPr>
          <p:nvPr/>
        </p:nvSpPr>
        <p:spPr bwMode="auto">
          <a:xfrm flipH="1" flipV="1">
            <a:off x="7886700" y="2636838"/>
            <a:ext cx="103188" cy="238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89" name="Freeform 2454"/>
          <p:cNvSpPr>
            <a:spLocks/>
          </p:cNvSpPr>
          <p:nvPr/>
        </p:nvSpPr>
        <p:spPr bwMode="auto">
          <a:xfrm>
            <a:off x="7886700" y="2570163"/>
            <a:ext cx="187325" cy="192087"/>
          </a:xfrm>
          <a:custGeom>
            <a:avLst/>
            <a:gdLst>
              <a:gd name="T0" fmla="*/ 0 w 356"/>
              <a:gd name="T1" fmla="*/ 0 h 364"/>
              <a:gd name="T2" fmla="*/ 0 w 356"/>
              <a:gd name="T3" fmla="*/ 2147483646 h 364"/>
              <a:gd name="T4" fmla="*/ 2147483646 w 356"/>
              <a:gd name="T5" fmla="*/ 2147483646 h 364"/>
              <a:gd name="T6" fmla="*/ 2147483646 w 356"/>
              <a:gd name="T7" fmla="*/ 2147483646 h 3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6" h="364">
                <a:moveTo>
                  <a:pt x="0" y="0"/>
                </a:moveTo>
                <a:lnTo>
                  <a:pt x="0" y="306"/>
                </a:lnTo>
                <a:lnTo>
                  <a:pt x="215" y="364"/>
                </a:lnTo>
                <a:lnTo>
                  <a:pt x="356" y="3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90" name="Line 2455"/>
          <p:cNvSpPr>
            <a:spLocks noChangeShapeType="1"/>
          </p:cNvSpPr>
          <p:nvPr/>
        </p:nvSpPr>
        <p:spPr bwMode="auto">
          <a:xfrm flipH="1">
            <a:off x="7999413" y="2640013"/>
            <a:ext cx="74612" cy="17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91" name="Freeform 2456"/>
          <p:cNvSpPr>
            <a:spLocks/>
          </p:cNvSpPr>
          <p:nvPr/>
        </p:nvSpPr>
        <p:spPr bwMode="auto">
          <a:xfrm>
            <a:off x="8002588" y="2781300"/>
            <a:ext cx="638175" cy="109538"/>
          </a:xfrm>
          <a:custGeom>
            <a:avLst/>
            <a:gdLst>
              <a:gd name="T0" fmla="*/ 0 w 1208"/>
              <a:gd name="T1" fmla="*/ 0 h 209"/>
              <a:gd name="T2" fmla="*/ 0 w 1208"/>
              <a:gd name="T3" fmla="*/ 2147483646 h 209"/>
              <a:gd name="T4" fmla="*/ 2147483646 w 1208"/>
              <a:gd name="T5" fmla="*/ 2147483646 h 209"/>
              <a:gd name="T6" fmla="*/ 2147483646 w 1208"/>
              <a:gd name="T7" fmla="*/ 0 h 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8" h="209">
                <a:moveTo>
                  <a:pt x="0" y="0"/>
                </a:moveTo>
                <a:lnTo>
                  <a:pt x="0" y="209"/>
                </a:lnTo>
                <a:lnTo>
                  <a:pt x="1208" y="209"/>
                </a:lnTo>
                <a:lnTo>
                  <a:pt x="120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92" name="Freeform 2457"/>
          <p:cNvSpPr>
            <a:spLocks/>
          </p:cNvSpPr>
          <p:nvPr/>
        </p:nvSpPr>
        <p:spPr bwMode="auto">
          <a:xfrm>
            <a:off x="6370638" y="2781300"/>
            <a:ext cx="255587" cy="109538"/>
          </a:xfrm>
          <a:custGeom>
            <a:avLst/>
            <a:gdLst>
              <a:gd name="T0" fmla="*/ 2147483646 w 484"/>
              <a:gd name="T1" fmla="*/ 0 h 209"/>
              <a:gd name="T2" fmla="*/ 2147483646 w 484"/>
              <a:gd name="T3" fmla="*/ 2147483646 h 209"/>
              <a:gd name="T4" fmla="*/ 0 w 484"/>
              <a:gd name="T5" fmla="*/ 2147483646 h 209"/>
              <a:gd name="T6" fmla="*/ 0 w 484"/>
              <a:gd name="T7" fmla="*/ 0 h 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 h="209">
                <a:moveTo>
                  <a:pt x="484" y="0"/>
                </a:moveTo>
                <a:lnTo>
                  <a:pt x="484" y="209"/>
                </a:lnTo>
                <a:lnTo>
                  <a:pt x="0" y="20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93" name="Rectangle 2458"/>
          <p:cNvSpPr>
            <a:spLocks noChangeArrowheads="1"/>
          </p:cNvSpPr>
          <p:nvPr/>
        </p:nvSpPr>
        <p:spPr bwMode="auto">
          <a:xfrm>
            <a:off x="3767138" y="3032125"/>
            <a:ext cx="347662" cy="1905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594" name="Line 2459"/>
          <p:cNvSpPr>
            <a:spLocks noChangeShapeType="1"/>
          </p:cNvSpPr>
          <p:nvPr/>
        </p:nvSpPr>
        <p:spPr bwMode="auto">
          <a:xfrm>
            <a:off x="3108325" y="3390900"/>
            <a:ext cx="1588" cy="96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95" name="Line 2460"/>
          <p:cNvSpPr>
            <a:spLocks noChangeShapeType="1"/>
          </p:cNvSpPr>
          <p:nvPr/>
        </p:nvSpPr>
        <p:spPr bwMode="auto">
          <a:xfrm>
            <a:off x="3044825" y="3390900"/>
            <a:ext cx="1588"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96" name="Line 2461"/>
          <p:cNvSpPr>
            <a:spLocks noChangeShapeType="1"/>
          </p:cNvSpPr>
          <p:nvPr/>
        </p:nvSpPr>
        <p:spPr bwMode="auto">
          <a:xfrm flipV="1">
            <a:off x="2398713" y="3390900"/>
            <a:ext cx="1587"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597" name="Freeform 2462"/>
          <p:cNvSpPr>
            <a:spLocks/>
          </p:cNvSpPr>
          <p:nvPr/>
        </p:nvSpPr>
        <p:spPr bwMode="auto">
          <a:xfrm>
            <a:off x="3765550" y="5654675"/>
            <a:ext cx="223838" cy="193675"/>
          </a:xfrm>
          <a:custGeom>
            <a:avLst/>
            <a:gdLst>
              <a:gd name="T0" fmla="*/ 2147483646 w 424"/>
              <a:gd name="T1" fmla="*/ 2147483646 h 365"/>
              <a:gd name="T2" fmla="*/ 2147483646 w 424"/>
              <a:gd name="T3" fmla="*/ 2147483646 h 365"/>
              <a:gd name="T4" fmla="*/ 2147483646 w 424"/>
              <a:gd name="T5" fmla="*/ 2147483646 h 365"/>
              <a:gd name="T6" fmla="*/ 2147483646 w 424"/>
              <a:gd name="T7" fmla="*/ 2147483646 h 365"/>
              <a:gd name="T8" fmla="*/ 2147483646 w 424"/>
              <a:gd name="T9" fmla="*/ 2147483646 h 365"/>
              <a:gd name="T10" fmla="*/ 0 w 424"/>
              <a:gd name="T11" fmla="*/ 2147483646 h 365"/>
              <a:gd name="T12" fmla="*/ 2147483646 w 424"/>
              <a:gd name="T13" fmla="*/ 2147483646 h 365"/>
              <a:gd name="T14" fmla="*/ 2147483646 w 424"/>
              <a:gd name="T15" fmla="*/ 2147483646 h 365"/>
              <a:gd name="T16" fmla="*/ 2147483646 w 424"/>
              <a:gd name="T17" fmla="*/ 2147483646 h 365"/>
              <a:gd name="T18" fmla="*/ 2147483646 w 424"/>
              <a:gd name="T19" fmla="*/ 2147483646 h 365"/>
              <a:gd name="T20" fmla="*/ 2147483646 w 424"/>
              <a:gd name="T21" fmla="*/ 2147483646 h 365"/>
              <a:gd name="T22" fmla="*/ 2147483646 w 424"/>
              <a:gd name="T23" fmla="*/ 2147483646 h 365"/>
              <a:gd name="T24" fmla="*/ 2147483646 w 424"/>
              <a:gd name="T25" fmla="*/ 2147483646 h 365"/>
              <a:gd name="T26" fmla="*/ 2147483646 w 424"/>
              <a:gd name="T27" fmla="*/ 2147483646 h 365"/>
              <a:gd name="T28" fmla="*/ 2147483646 w 424"/>
              <a:gd name="T29" fmla="*/ 2147483646 h 365"/>
              <a:gd name="T30" fmla="*/ 2147483646 w 424"/>
              <a:gd name="T31" fmla="*/ 2147483646 h 365"/>
              <a:gd name="T32" fmla="*/ 2147483646 w 424"/>
              <a:gd name="T33" fmla="*/ 2147483646 h 365"/>
              <a:gd name="T34" fmla="*/ 2147483646 w 424"/>
              <a:gd name="T35" fmla="*/ 2147483646 h 365"/>
              <a:gd name="T36" fmla="*/ 2147483646 w 424"/>
              <a:gd name="T37" fmla="*/ 2147483646 h 365"/>
              <a:gd name="T38" fmla="*/ 2147483646 w 424"/>
              <a:gd name="T39" fmla="*/ 2147483646 h 365"/>
              <a:gd name="T40" fmla="*/ 2147483646 w 424"/>
              <a:gd name="T41" fmla="*/ 2147483646 h 365"/>
              <a:gd name="T42" fmla="*/ 2147483646 w 424"/>
              <a:gd name="T43" fmla="*/ 2147483646 h 365"/>
              <a:gd name="T44" fmla="*/ 2147483646 w 424"/>
              <a:gd name="T45" fmla="*/ 2147483646 h 365"/>
              <a:gd name="T46" fmla="*/ 2147483646 w 424"/>
              <a:gd name="T47" fmla="*/ 2147483646 h 365"/>
              <a:gd name="T48" fmla="*/ 2147483646 w 424"/>
              <a:gd name="T49" fmla="*/ 2147483646 h 365"/>
              <a:gd name="T50" fmla="*/ 2147483646 w 424"/>
              <a:gd name="T51" fmla="*/ 2147483646 h 365"/>
              <a:gd name="T52" fmla="*/ 2147483646 w 424"/>
              <a:gd name="T53" fmla="*/ 2147483646 h 365"/>
              <a:gd name="T54" fmla="*/ 2147483646 w 424"/>
              <a:gd name="T55" fmla="*/ 2147483646 h 365"/>
              <a:gd name="T56" fmla="*/ 2147483646 w 424"/>
              <a:gd name="T57" fmla="*/ 2147483646 h 365"/>
              <a:gd name="T58" fmla="*/ 2147483646 w 424"/>
              <a:gd name="T59" fmla="*/ 2147483646 h 365"/>
              <a:gd name="T60" fmla="*/ 2147483646 w 424"/>
              <a:gd name="T61" fmla="*/ 2147483646 h 365"/>
              <a:gd name="T62" fmla="*/ 2147483646 w 424"/>
              <a:gd name="T63" fmla="*/ 2147483646 h 365"/>
              <a:gd name="T64" fmla="*/ 2147483646 w 424"/>
              <a:gd name="T65" fmla="*/ 0 h 365"/>
              <a:gd name="T66" fmla="*/ 2147483646 w 424"/>
              <a:gd name="T67" fmla="*/ 2147483646 h 365"/>
              <a:gd name="T68" fmla="*/ 2147483646 w 424"/>
              <a:gd name="T69" fmla="*/ 2147483646 h 365"/>
              <a:gd name="T70" fmla="*/ 2147483646 w 424"/>
              <a:gd name="T71" fmla="*/ 2147483646 h 365"/>
              <a:gd name="T72" fmla="*/ 2147483646 w 424"/>
              <a:gd name="T73" fmla="*/ 2147483646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4" h="365">
                <a:moveTo>
                  <a:pt x="76" y="42"/>
                </a:moveTo>
                <a:lnTo>
                  <a:pt x="49" y="64"/>
                </a:lnTo>
                <a:lnTo>
                  <a:pt x="27" y="91"/>
                </a:lnTo>
                <a:lnTo>
                  <a:pt x="12" y="119"/>
                </a:lnTo>
                <a:lnTo>
                  <a:pt x="3" y="150"/>
                </a:lnTo>
                <a:lnTo>
                  <a:pt x="0" y="181"/>
                </a:lnTo>
                <a:lnTo>
                  <a:pt x="3" y="213"/>
                </a:lnTo>
                <a:lnTo>
                  <a:pt x="12" y="244"/>
                </a:lnTo>
                <a:lnTo>
                  <a:pt x="27" y="273"/>
                </a:lnTo>
                <a:lnTo>
                  <a:pt x="49" y="300"/>
                </a:lnTo>
                <a:lnTo>
                  <a:pt x="76" y="321"/>
                </a:lnTo>
                <a:lnTo>
                  <a:pt x="106" y="340"/>
                </a:lnTo>
                <a:lnTo>
                  <a:pt x="139" y="354"/>
                </a:lnTo>
                <a:lnTo>
                  <a:pt x="174" y="363"/>
                </a:lnTo>
                <a:lnTo>
                  <a:pt x="211" y="365"/>
                </a:lnTo>
                <a:lnTo>
                  <a:pt x="249" y="363"/>
                </a:lnTo>
                <a:lnTo>
                  <a:pt x="285" y="354"/>
                </a:lnTo>
                <a:lnTo>
                  <a:pt x="318" y="340"/>
                </a:lnTo>
                <a:lnTo>
                  <a:pt x="348" y="321"/>
                </a:lnTo>
                <a:lnTo>
                  <a:pt x="374" y="300"/>
                </a:lnTo>
                <a:lnTo>
                  <a:pt x="395" y="273"/>
                </a:lnTo>
                <a:lnTo>
                  <a:pt x="411" y="244"/>
                </a:lnTo>
                <a:lnTo>
                  <a:pt x="421" y="213"/>
                </a:lnTo>
                <a:lnTo>
                  <a:pt x="424" y="181"/>
                </a:lnTo>
                <a:lnTo>
                  <a:pt x="421" y="150"/>
                </a:lnTo>
                <a:lnTo>
                  <a:pt x="411" y="119"/>
                </a:lnTo>
                <a:lnTo>
                  <a:pt x="395" y="91"/>
                </a:lnTo>
                <a:lnTo>
                  <a:pt x="374" y="64"/>
                </a:lnTo>
                <a:lnTo>
                  <a:pt x="348" y="42"/>
                </a:lnTo>
                <a:lnTo>
                  <a:pt x="318" y="24"/>
                </a:lnTo>
                <a:lnTo>
                  <a:pt x="285" y="11"/>
                </a:lnTo>
                <a:lnTo>
                  <a:pt x="249" y="2"/>
                </a:lnTo>
                <a:lnTo>
                  <a:pt x="211" y="0"/>
                </a:lnTo>
                <a:lnTo>
                  <a:pt x="174" y="2"/>
                </a:lnTo>
                <a:lnTo>
                  <a:pt x="139" y="11"/>
                </a:lnTo>
                <a:lnTo>
                  <a:pt x="106" y="24"/>
                </a:lnTo>
                <a:lnTo>
                  <a:pt x="76" y="4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98" name="Freeform 2463"/>
          <p:cNvSpPr>
            <a:spLocks/>
          </p:cNvSpPr>
          <p:nvPr/>
        </p:nvSpPr>
        <p:spPr bwMode="auto">
          <a:xfrm>
            <a:off x="3895725" y="5616575"/>
            <a:ext cx="19050" cy="41275"/>
          </a:xfrm>
          <a:custGeom>
            <a:avLst/>
            <a:gdLst>
              <a:gd name="T0" fmla="*/ 0 w 35"/>
              <a:gd name="T1" fmla="*/ 2147483646 h 80"/>
              <a:gd name="T2" fmla="*/ 2147483646 w 35"/>
              <a:gd name="T3" fmla="*/ 2147483646 h 80"/>
              <a:gd name="T4" fmla="*/ 2147483646 w 35"/>
              <a:gd name="T5" fmla="*/ 0 h 80"/>
              <a:gd name="T6" fmla="*/ 0 60000 65536"/>
              <a:gd name="T7" fmla="*/ 0 60000 65536"/>
              <a:gd name="T8" fmla="*/ 0 60000 65536"/>
            </a:gdLst>
            <a:ahLst/>
            <a:cxnLst>
              <a:cxn ang="T6">
                <a:pos x="T0" y="T1"/>
              </a:cxn>
              <a:cxn ang="T7">
                <a:pos x="T2" y="T3"/>
              </a:cxn>
              <a:cxn ang="T8">
                <a:pos x="T4" y="T5"/>
              </a:cxn>
            </a:cxnLst>
            <a:rect l="0" t="0" r="r" b="b"/>
            <a:pathLst>
              <a:path w="35" h="80">
                <a:moveTo>
                  <a:pt x="0" y="73"/>
                </a:moveTo>
                <a:lnTo>
                  <a:pt x="35" y="80"/>
                </a:lnTo>
                <a:lnTo>
                  <a:pt x="3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599" name="Freeform 2464"/>
          <p:cNvSpPr>
            <a:spLocks/>
          </p:cNvSpPr>
          <p:nvPr/>
        </p:nvSpPr>
        <p:spPr bwMode="auto">
          <a:xfrm>
            <a:off x="3916363" y="5654675"/>
            <a:ext cx="49212" cy="3175"/>
          </a:xfrm>
          <a:custGeom>
            <a:avLst/>
            <a:gdLst>
              <a:gd name="T0" fmla="*/ 0 w 93"/>
              <a:gd name="T1" fmla="*/ 2147483646 h 6"/>
              <a:gd name="T2" fmla="*/ 2147483646 w 93"/>
              <a:gd name="T3" fmla="*/ 2147483646 h 6"/>
              <a:gd name="T4" fmla="*/ 2147483646 w 93"/>
              <a:gd name="T5" fmla="*/ 2147483646 h 6"/>
              <a:gd name="T6" fmla="*/ 2147483646 w 9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6">
                <a:moveTo>
                  <a:pt x="0" y="6"/>
                </a:moveTo>
                <a:lnTo>
                  <a:pt x="89" y="2"/>
                </a:lnTo>
                <a:lnTo>
                  <a:pt x="90" y="1"/>
                </a:lnTo>
                <a:lnTo>
                  <a:pt x="9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0" name="Freeform 2465"/>
          <p:cNvSpPr>
            <a:spLocks/>
          </p:cNvSpPr>
          <p:nvPr/>
        </p:nvSpPr>
        <p:spPr bwMode="auto">
          <a:xfrm>
            <a:off x="3940175" y="5710238"/>
            <a:ext cx="33338" cy="82550"/>
          </a:xfrm>
          <a:custGeom>
            <a:avLst/>
            <a:gdLst>
              <a:gd name="T0" fmla="*/ 2147483646 w 62"/>
              <a:gd name="T1" fmla="*/ 2147483646 h 157"/>
              <a:gd name="T2" fmla="*/ 2147483646 w 62"/>
              <a:gd name="T3" fmla="*/ 0 h 157"/>
              <a:gd name="T4" fmla="*/ 2147483646 w 62"/>
              <a:gd name="T5" fmla="*/ 2147483646 h 157"/>
              <a:gd name="T6" fmla="*/ 2147483646 w 62"/>
              <a:gd name="T7" fmla="*/ 2147483646 h 157"/>
              <a:gd name="T8" fmla="*/ 2147483646 w 62"/>
              <a:gd name="T9" fmla="*/ 2147483646 h 157"/>
              <a:gd name="T10" fmla="*/ 0 w 62"/>
              <a:gd name="T11" fmla="*/ 2147483646 h 157"/>
              <a:gd name="T12" fmla="*/ 2147483646 w 62"/>
              <a:gd name="T13" fmla="*/ 2147483646 h 157"/>
              <a:gd name="T14" fmla="*/ 2147483646 w 62"/>
              <a:gd name="T15" fmla="*/ 2147483646 h 157"/>
              <a:gd name="T16" fmla="*/ 2147483646 w 62"/>
              <a:gd name="T17" fmla="*/ 2147483646 h 157"/>
              <a:gd name="T18" fmla="*/ 2147483646 w 62"/>
              <a:gd name="T19" fmla="*/ 2147483646 h 157"/>
              <a:gd name="T20" fmla="*/ 2147483646 w 62"/>
              <a:gd name="T21" fmla="*/ 2147483646 h 157"/>
              <a:gd name="T22" fmla="*/ 2147483646 w 62"/>
              <a:gd name="T23" fmla="*/ 2147483646 h 157"/>
              <a:gd name="T24" fmla="*/ 2147483646 w 62"/>
              <a:gd name="T25" fmla="*/ 2147483646 h 157"/>
              <a:gd name="T26" fmla="*/ 0 w 62"/>
              <a:gd name="T27" fmla="*/ 2147483646 h 157"/>
              <a:gd name="T28" fmla="*/ 2147483646 w 62"/>
              <a:gd name="T29" fmla="*/ 2147483646 h 157"/>
              <a:gd name="T30" fmla="*/ 2147483646 w 62"/>
              <a:gd name="T31" fmla="*/ 2147483646 h 157"/>
              <a:gd name="T32" fmla="*/ 2147483646 w 62"/>
              <a:gd name="T33" fmla="*/ 2147483646 h 157"/>
              <a:gd name="T34" fmla="*/ 2147483646 w 62"/>
              <a:gd name="T35" fmla="*/ 2147483646 h 157"/>
              <a:gd name="T36" fmla="*/ 2147483646 w 62"/>
              <a:gd name="T37" fmla="*/ 2147483646 h 157"/>
              <a:gd name="T38" fmla="*/ 2147483646 w 62"/>
              <a:gd name="T39" fmla="*/ 2147483646 h 157"/>
              <a:gd name="T40" fmla="*/ 2147483646 w 62"/>
              <a:gd name="T41" fmla="*/ 2147483646 h 157"/>
              <a:gd name="T42" fmla="*/ 0 w 62"/>
              <a:gd name="T43" fmla="*/ 2147483646 h 157"/>
              <a:gd name="T44" fmla="*/ 2147483646 w 62"/>
              <a:gd name="T45" fmla="*/ 2147483646 h 157"/>
              <a:gd name="T46" fmla="*/ 2147483646 w 62"/>
              <a:gd name="T47" fmla="*/ 2147483646 h 157"/>
              <a:gd name="T48" fmla="*/ 2147483646 w 62"/>
              <a:gd name="T49" fmla="*/ 2147483646 h 157"/>
              <a:gd name="T50" fmla="*/ 2147483646 w 62"/>
              <a:gd name="T51" fmla="*/ 2147483646 h 157"/>
              <a:gd name="T52" fmla="*/ 2147483646 w 62"/>
              <a:gd name="T53" fmla="*/ 2147483646 h 157"/>
              <a:gd name="T54" fmla="*/ 2147483646 w 62"/>
              <a:gd name="T55" fmla="*/ 2147483646 h 157"/>
              <a:gd name="T56" fmla="*/ 2147483646 w 62"/>
              <a:gd name="T57" fmla="*/ 2147483646 h 157"/>
              <a:gd name="T58" fmla="*/ 2147483646 w 62"/>
              <a:gd name="T59" fmla="*/ 2147483646 h 157"/>
              <a:gd name="T60" fmla="*/ 2147483646 w 62"/>
              <a:gd name="T61" fmla="*/ 2147483646 h 157"/>
              <a:gd name="T62" fmla="*/ 2147483646 w 62"/>
              <a:gd name="T63" fmla="*/ 2147483646 h 157"/>
              <a:gd name="T64" fmla="*/ 2147483646 w 62"/>
              <a:gd name="T65" fmla="*/ 2147483646 h 157"/>
              <a:gd name="T66" fmla="*/ 2147483646 w 62"/>
              <a:gd name="T67" fmla="*/ 2147483646 h 157"/>
              <a:gd name="T68" fmla="*/ 2147483646 w 62"/>
              <a:gd name="T69" fmla="*/ 2147483646 h 157"/>
              <a:gd name="T70" fmla="*/ 2147483646 w 62"/>
              <a:gd name="T71" fmla="*/ 2147483646 h 157"/>
              <a:gd name="T72" fmla="*/ 2147483646 w 62"/>
              <a:gd name="T73" fmla="*/ 2147483646 h 157"/>
              <a:gd name="T74" fmla="*/ 2147483646 w 62"/>
              <a:gd name="T75" fmla="*/ 2147483646 h 157"/>
              <a:gd name="T76" fmla="*/ 2147483646 w 62"/>
              <a:gd name="T77" fmla="*/ 2147483646 h 157"/>
              <a:gd name="T78" fmla="*/ 2147483646 w 62"/>
              <a:gd name="T79" fmla="*/ 2147483646 h 157"/>
              <a:gd name="T80" fmla="*/ 2147483646 w 62"/>
              <a:gd name="T81" fmla="*/ 2147483646 h 157"/>
              <a:gd name="T82" fmla="*/ 2147483646 w 62"/>
              <a:gd name="T83" fmla="*/ 2147483646 h 157"/>
              <a:gd name="T84" fmla="*/ 2147483646 w 62"/>
              <a:gd name="T85" fmla="*/ 2147483646 h 157"/>
              <a:gd name="T86" fmla="*/ 2147483646 w 62"/>
              <a:gd name="T87" fmla="*/ 2147483646 h 157"/>
              <a:gd name="T88" fmla="*/ 2147483646 w 62"/>
              <a:gd name="T89" fmla="*/ 2147483646 h 157"/>
              <a:gd name="T90" fmla="*/ 2147483646 w 62"/>
              <a:gd name="T91" fmla="*/ 2147483646 h 157"/>
              <a:gd name="T92" fmla="*/ 2147483646 w 62"/>
              <a:gd name="T93" fmla="*/ 2147483646 h 157"/>
              <a:gd name="T94" fmla="*/ 2147483646 w 62"/>
              <a:gd name="T95" fmla="*/ 2147483646 h 157"/>
              <a:gd name="T96" fmla="*/ 2147483646 w 62"/>
              <a:gd name="T97" fmla="*/ 2147483646 h 1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 h="157">
                <a:moveTo>
                  <a:pt x="42" y="1"/>
                </a:moveTo>
                <a:lnTo>
                  <a:pt x="31" y="0"/>
                </a:lnTo>
                <a:lnTo>
                  <a:pt x="20" y="1"/>
                </a:lnTo>
                <a:lnTo>
                  <a:pt x="10" y="6"/>
                </a:lnTo>
                <a:lnTo>
                  <a:pt x="3" y="16"/>
                </a:lnTo>
                <a:lnTo>
                  <a:pt x="0" y="26"/>
                </a:lnTo>
                <a:lnTo>
                  <a:pt x="3" y="36"/>
                </a:lnTo>
                <a:lnTo>
                  <a:pt x="10" y="43"/>
                </a:lnTo>
                <a:lnTo>
                  <a:pt x="20" y="50"/>
                </a:lnTo>
                <a:lnTo>
                  <a:pt x="31" y="52"/>
                </a:lnTo>
                <a:lnTo>
                  <a:pt x="20" y="54"/>
                </a:lnTo>
                <a:lnTo>
                  <a:pt x="10" y="59"/>
                </a:lnTo>
                <a:lnTo>
                  <a:pt x="3" y="68"/>
                </a:lnTo>
                <a:lnTo>
                  <a:pt x="0" y="77"/>
                </a:lnTo>
                <a:lnTo>
                  <a:pt x="3" y="88"/>
                </a:lnTo>
                <a:lnTo>
                  <a:pt x="10" y="97"/>
                </a:lnTo>
                <a:lnTo>
                  <a:pt x="20" y="102"/>
                </a:lnTo>
                <a:lnTo>
                  <a:pt x="31" y="104"/>
                </a:lnTo>
                <a:lnTo>
                  <a:pt x="20" y="107"/>
                </a:lnTo>
                <a:lnTo>
                  <a:pt x="10" y="112"/>
                </a:lnTo>
                <a:lnTo>
                  <a:pt x="3" y="120"/>
                </a:lnTo>
                <a:lnTo>
                  <a:pt x="0" y="131"/>
                </a:lnTo>
                <a:lnTo>
                  <a:pt x="3" y="140"/>
                </a:lnTo>
                <a:lnTo>
                  <a:pt x="10" y="148"/>
                </a:lnTo>
                <a:lnTo>
                  <a:pt x="20" y="154"/>
                </a:lnTo>
                <a:lnTo>
                  <a:pt x="31" y="157"/>
                </a:lnTo>
                <a:lnTo>
                  <a:pt x="42" y="154"/>
                </a:lnTo>
                <a:lnTo>
                  <a:pt x="51" y="148"/>
                </a:lnTo>
                <a:lnTo>
                  <a:pt x="57" y="140"/>
                </a:lnTo>
                <a:lnTo>
                  <a:pt x="62" y="131"/>
                </a:lnTo>
                <a:lnTo>
                  <a:pt x="57" y="120"/>
                </a:lnTo>
                <a:lnTo>
                  <a:pt x="51" y="112"/>
                </a:lnTo>
                <a:lnTo>
                  <a:pt x="42" y="107"/>
                </a:lnTo>
                <a:lnTo>
                  <a:pt x="31" y="104"/>
                </a:lnTo>
                <a:lnTo>
                  <a:pt x="42" y="102"/>
                </a:lnTo>
                <a:lnTo>
                  <a:pt x="51" y="97"/>
                </a:lnTo>
                <a:lnTo>
                  <a:pt x="57" y="88"/>
                </a:lnTo>
                <a:lnTo>
                  <a:pt x="62" y="77"/>
                </a:lnTo>
                <a:lnTo>
                  <a:pt x="57" y="68"/>
                </a:lnTo>
                <a:lnTo>
                  <a:pt x="51" y="59"/>
                </a:lnTo>
                <a:lnTo>
                  <a:pt x="42" y="54"/>
                </a:lnTo>
                <a:lnTo>
                  <a:pt x="31" y="52"/>
                </a:lnTo>
                <a:lnTo>
                  <a:pt x="42" y="50"/>
                </a:lnTo>
                <a:lnTo>
                  <a:pt x="51" y="43"/>
                </a:lnTo>
                <a:lnTo>
                  <a:pt x="57" y="36"/>
                </a:lnTo>
                <a:lnTo>
                  <a:pt x="62" y="26"/>
                </a:lnTo>
                <a:lnTo>
                  <a:pt x="57" y="16"/>
                </a:lnTo>
                <a:lnTo>
                  <a:pt x="51" y="6"/>
                </a:lnTo>
                <a:lnTo>
                  <a:pt x="42"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1" name="Freeform 2466"/>
          <p:cNvSpPr>
            <a:spLocks/>
          </p:cNvSpPr>
          <p:nvPr/>
        </p:nvSpPr>
        <p:spPr bwMode="auto">
          <a:xfrm>
            <a:off x="3892550" y="5668963"/>
            <a:ext cx="31750" cy="26987"/>
          </a:xfrm>
          <a:custGeom>
            <a:avLst/>
            <a:gdLst>
              <a:gd name="T0" fmla="*/ 2147483646 w 61"/>
              <a:gd name="T1" fmla="*/ 2147483646 h 51"/>
              <a:gd name="T2" fmla="*/ 2147483646 w 61"/>
              <a:gd name="T3" fmla="*/ 2147483646 h 51"/>
              <a:gd name="T4" fmla="*/ 2147483646 w 61"/>
              <a:gd name="T5" fmla="*/ 2147483646 h 51"/>
              <a:gd name="T6" fmla="*/ 2147483646 w 61"/>
              <a:gd name="T7" fmla="*/ 2147483646 h 51"/>
              <a:gd name="T8" fmla="*/ 2147483646 w 61"/>
              <a:gd name="T9" fmla="*/ 2147483646 h 51"/>
              <a:gd name="T10" fmla="*/ 2147483646 w 61"/>
              <a:gd name="T11" fmla="*/ 2147483646 h 51"/>
              <a:gd name="T12" fmla="*/ 2147483646 w 61"/>
              <a:gd name="T13" fmla="*/ 0 h 51"/>
              <a:gd name="T14" fmla="*/ 2147483646 w 61"/>
              <a:gd name="T15" fmla="*/ 2147483646 h 51"/>
              <a:gd name="T16" fmla="*/ 2147483646 w 61"/>
              <a:gd name="T17" fmla="*/ 2147483646 h 51"/>
              <a:gd name="T18" fmla="*/ 2147483646 w 61"/>
              <a:gd name="T19" fmla="*/ 2147483646 h 51"/>
              <a:gd name="T20" fmla="*/ 0 w 61"/>
              <a:gd name="T21" fmla="*/ 2147483646 h 51"/>
              <a:gd name="T22" fmla="*/ 2147483646 w 61"/>
              <a:gd name="T23" fmla="*/ 2147483646 h 51"/>
              <a:gd name="T24" fmla="*/ 2147483646 w 61"/>
              <a:gd name="T25" fmla="*/ 2147483646 h 51"/>
              <a:gd name="T26" fmla="*/ 2147483646 w 61"/>
              <a:gd name="T27" fmla="*/ 2147483646 h 51"/>
              <a:gd name="T28" fmla="*/ 2147483646 w 61"/>
              <a:gd name="T29" fmla="*/ 2147483646 h 51"/>
              <a:gd name="T30" fmla="*/ 2147483646 w 61"/>
              <a:gd name="T31" fmla="*/ 2147483646 h 51"/>
              <a:gd name="T32" fmla="*/ 2147483646 w 61"/>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51">
                <a:moveTo>
                  <a:pt x="52" y="44"/>
                </a:moveTo>
                <a:lnTo>
                  <a:pt x="59" y="36"/>
                </a:lnTo>
                <a:lnTo>
                  <a:pt x="61" y="25"/>
                </a:lnTo>
                <a:lnTo>
                  <a:pt x="59" y="14"/>
                </a:lnTo>
                <a:lnTo>
                  <a:pt x="52" y="7"/>
                </a:lnTo>
                <a:lnTo>
                  <a:pt x="44" y="1"/>
                </a:lnTo>
                <a:lnTo>
                  <a:pt x="32" y="0"/>
                </a:lnTo>
                <a:lnTo>
                  <a:pt x="20" y="1"/>
                </a:lnTo>
                <a:lnTo>
                  <a:pt x="9" y="7"/>
                </a:lnTo>
                <a:lnTo>
                  <a:pt x="4" y="14"/>
                </a:lnTo>
                <a:lnTo>
                  <a:pt x="0" y="25"/>
                </a:lnTo>
                <a:lnTo>
                  <a:pt x="4" y="36"/>
                </a:lnTo>
                <a:lnTo>
                  <a:pt x="9" y="44"/>
                </a:lnTo>
                <a:lnTo>
                  <a:pt x="20" y="50"/>
                </a:lnTo>
                <a:lnTo>
                  <a:pt x="32" y="51"/>
                </a:lnTo>
                <a:lnTo>
                  <a:pt x="44" y="50"/>
                </a:lnTo>
                <a:lnTo>
                  <a:pt x="52"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2" name="Freeform 2467"/>
          <p:cNvSpPr>
            <a:spLocks/>
          </p:cNvSpPr>
          <p:nvPr/>
        </p:nvSpPr>
        <p:spPr bwMode="auto">
          <a:xfrm>
            <a:off x="3892550" y="5710238"/>
            <a:ext cx="17463" cy="12700"/>
          </a:xfrm>
          <a:custGeom>
            <a:avLst/>
            <a:gdLst>
              <a:gd name="T0" fmla="*/ 2147483646 w 32"/>
              <a:gd name="T1" fmla="*/ 0 h 26"/>
              <a:gd name="T2" fmla="*/ 2147483646 w 32"/>
              <a:gd name="T3" fmla="*/ 2147483646 h 26"/>
              <a:gd name="T4" fmla="*/ 2147483646 w 32"/>
              <a:gd name="T5" fmla="*/ 2147483646 h 26"/>
              <a:gd name="T6" fmla="*/ 2147483646 w 32"/>
              <a:gd name="T7" fmla="*/ 2147483646 h 26"/>
              <a:gd name="T8" fmla="*/ 0 w 32"/>
              <a:gd name="T9" fmla="*/ 2147483646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6">
                <a:moveTo>
                  <a:pt x="32" y="0"/>
                </a:moveTo>
                <a:lnTo>
                  <a:pt x="28" y="10"/>
                </a:lnTo>
                <a:lnTo>
                  <a:pt x="22" y="17"/>
                </a:lnTo>
                <a:lnTo>
                  <a:pt x="12" y="24"/>
                </a:lnTo>
                <a:lnTo>
                  <a:pt x="0"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3" name="Freeform 2468"/>
          <p:cNvSpPr>
            <a:spLocks/>
          </p:cNvSpPr>
          <p:nvPr/>
        </p:nvSpPr>
        <p:spPr bwMode="auto">
          <a:xfrm>
            <a:off x="3876675" y="5695950"/>
            <a:ext cx="33338" cy="26988"/>
          </a:xfrm>
          <a:custGeom>
            <a:avLst/>
            <a:gdLst>
              <a:gd name="T0" fmla="*/ 2147483646 w 62"/>
              <a:gd name="T1" fmla="*/ 2147483646 h 53"/>
              <a:gd name="T2" fmla="*/ 2147483646 w 62"/>
              <a:gd name="T3" fmla="*/ 2147483646 h 53"/>
              <a:gd name="T4" fmla="*/ 2147483646 w 62"/>
              <a:gd name="T5" fmla="*/ 2147483646 h 53"/>
              <a:gd name="T6" fmla="*/ 2147483646 w 62"/>
              <a:gd name="T7" fmla="*/ 2147483646 h 53"/>
              <a:gd name="T8" fmla="*/ 2147483646 w 62"/>
              <a:gd name="T9" fmla="*/ 0 h 53"/>
              <a:gd name="T10" fmla="*/ 2147483646 w 62"/>
              <a:gd name="T11" fmla="*/ 2147483646 h 53"/>
              <a:gd name="T12" fmla="*/ 2147483646 w 62"/>
              <a:gd name="T13" fmla="*/ 2147483646 h 53"/>
              <a:gd name="T14" fmla="*/ 2147483646 w 62"/>
              <a:gd name="T15" fmla="*/ 2147483646 h 53"/>
              <a:gd name="T16" fmla="*/ 0 w 62"/>
              <a:gd name="T17" fmla="*/ 2147483646 h 53"/>
              <a:gd name="T18" fmla="*/ 2147483646 w 62"/>
              <a:gd name="T19" fmla="*/ 2147483646 h 53"/>
              <a:gd name="T20" fmla="*/ 2147483646 w 62"/>
              <a:gd name="T21" fmla="*/ 2147483646 h 53"/>
              <a:gd name="T22" fmla="*/ 2147483646 w 62"/>
              <a:gd name="T23" fmla="*/ 2147483646 h 53"/>
              <a:gd name="T24" fmla="*/ 2147483646 w 62"/>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53">
                <a:moveTo>
                  <a:pt x="62" y="27"/>
                </a:moveTo>
                <a:lnTo>
                  <a:pt x="58" y="17"/>
                </a:lnTo>
                <a:lnTo>
                  <a:pt x="52" y="8"/>
                </a:lnTo>
                <a:lnTo>
                  <a:pt x="42" y="3"/>
                </a:lnTo>
                <a:lnTo>
                  <a:pt x="30" y="0"/>
                </a:lnTo>
                <a:lnTo>
                  <a:pt x="21" y="3"/>
                </a:lnTo>
                <a:lnTo>
                  <a:pt x="9" y="8"/>
                </a:lnTo>
                <a:lnTo>
                  <a:pt x="2" y="17"/>
                </a:lnTo>
                <a:lnTo>
                  <a:pt x="0" y="27"/>
                </a:lnTo>
                <a:lnTo>
                  <a:pt x="2" y="37"/>
                </a:lnTo>
                <a:lnTo>
                  <a:pt x="9" y="44"/>
                </a:lnTo>
                <a:lnTo>
                  <a:pt x="21" y="51"/>
                </a:lnTo>
                <a:lnTo>
                  <a:pt x="30" y="5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4" name="Freeform 2469"/>
          <p:cNvSpPr>
            <a:spLocks/>
          </p:cNvSpPr>
          <p:nvPr/>
        </p:nvSpPr>
        <p:spPr bwMode="auto">
          <a:xfrm>
            <a:off x="3844925" y="5695950"/>
            <a:ext cx="31750" cy="26988"/>
          </a:xfrm>
          <a:custGeom>
            <a:avLst/>
            <a:gdLst>
              <a:gd name="T0" fmla="*/ 2147483646 w 60"/>
              <a:gd name="T1" fmla="*/ 2147483646 h 53"/>
              <a:gd name="T2" fmla="*/ 2147483646 w 60"/>
              <a:gd name="T3" fmla="*/ 2147483646 h 53"/>
              <a:gd name="T4" fmla="*/ 2147483646 w 60"/>
              <a:gd name="T5" fmla="*/ 2147483646 h 53"/>
              <a:gd name="T6" fmla="*/ 2147483646 w 60"/>
              <a:gd name="T7" fmla="*/ 2147483646 h 53"/>
              <a:gd name="T8" fmla="*/ 2147483646 w 60"/>
              <a:gd name="T9" fmla="*/ 2147483646 h 53"/>
              <a:gd name="T10" fmla="*/ 2147483646 w 60"/>
              <a:gd name="T11" fmla="*/ 2147483646 h 53"/>
              <a:gd name="T12" fmla="*/ 2147483646 w 60"/>
              <a:gd name="T13" fmla="*/ 0 h 53"/>
              <a:gd name="T14" fmla="*/ 2147483646 w 60"/>
              <a:gd name="T15" fmla="*/ 2147483646 h 53"/>
              <a:gd name="T16" fmla="*/ 2147483646 w 60"/>
              <a:gd name="T17" fmla="*/ 2147483646 h 53"/>
              <a:gd name="T18" fmla="*/ 2147483646 w 60"/>
              <a:gd name="T19" fmla="*/ 2147483646 h 53"/>
              <a:gd name="T20" fmla="*/ 0 w 60"/>
              <a:gd name="T21" fmla="*/ 2147483646 h 53"/>
              <a:gd name="T22" fmla="*/ 2147483646 w 60"/>
              <a:gd name="T23" fmla="*/ 2147483646 h 53"/>
              <a:gd name="T24" fmla="*/ 2147483646 w 60"/>
              <a:gd name="T25" fmla="*/ 2147483646 h 53"/>
              <a:gd name="T26" fmla="*/ 2147483646 w 60"/>
              <a:gd name="T27" fmla="*/ 2147483646 h 53"/>
              <a:gd name="T28" fmla="*/ 2147483646 w 60"/>
              <a:gd name="T29" fmla="*/ 2147483646 h 53"/>
              <a:gd name="T30" fmla="*/ 2147483646 w 60"/>
              <a:gd name="T31" fmla="*/ 2147483646 h 53"/>
              <a:gd name="T32" fmla="*/ 2147483646 w 60"/>
              <a:gd name="T33" fmla="*/ 214748364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3">
                <a:moveTo>
                  <a:pt x="51" y="44"/>
                </a:moveTo>
                <a:lnTo>
                  <a:pt x="59" y="37"/>
                </a:lnTo>
                <a:lnTo>
                  <a:pt x="60" y="27"/>
                </a:lnTo>
                <a:lnTo>
                  <a:pt x="59" y="17"/>
                </a:lnTo>
                <a:lnTo>
                  <a:pt x="51" y="8"/>
                </a:lnTo>
                <a:lnTo>
                  <a:pt x="42" y="3"/>
                </a:lnTo>
                <a:lnTo>
                  <a:pt x="30" y="0"/>
                </a:lnTo>
                <a:lnTo>
                  <a:pt x="20" y="3"/>
                </a:lnTo>
                <a:lnTo>
                  <a:pt x="9" y="8"/>
                </a:lnTo>
                <a:lnTo>
                  <a:pt x="3" y="17"/>
                </a:lnTo>
                <a:lnTo>
                  <a:pt x="0" y="27"/>
                </a:lnTo>
                <a:lnTo>
                  <a:pt x="3" y="37"/>
                </a:lnTo>
                <a:lnTo>
                  <a:pt x="9" y="44"/>
                </a:lnTo>
                <a:lnTo>
                  <a:pt x="20" y="51"/>
                </a:lnTo>
                <a:lnTo>
                  <a:pt x="30" y="53"/>
                </a:lnTo>
                <a:lnTo>
                  <a:pt x="42" y="51"/>
                </a:lnTo>
                <a:lnTo>
                  <a:pt x="51"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5" name="Freeform 2470"/>
          <p:cNvSpPr>
            <a:spLocks/>
          </p:cNvSpPr>
          <p:nvPr/>
        </p:nvSpPr>
        <p:spPr bwMode="auto">
          <a:xfrm>
            <a:off x="3860800" y="5668963"/>
            <a:ext cx="31750" cy="26987"/>
          </a:xfrm>
          <a:custGeom>
            <a:avLst/>
            <a:gdLst>
              <a:gd name="T0" fmla="*/ 2147483646 w 60"/>
              <a:gd name="T1" fmla="*/ 2147483646 h 51"/>
              <a:gd name="T2" fmla="*/ 2147483646 w 60"/>
              <a:gd name="T3" fmla="*/ 2147483646 h 51"/>
              <a:gd name="T4" fmla="*/ 2147483646 w 60"/>
              <a:gd name="T5" fmla="*/ 2147483646 h 51"/>
              <a:gd name="T6" fmla="*/ 2147483646 w 60"/>
              <a:gd name="T7" fmla="*/ 2147483646 h 51"/>
              <a:gd name="T8" fmla="*/ 2147483646 w 60"/>
              <a:gd name="T9" fmla="*/ 2147483646 h 51"/>
              <a:gd name="T10" fmla="*/ 2147483646 w 60"/>
              <a:gd name="T11" fmla="*/ 2147483646 h 51"/>
              <a:gd name="T12" fmla="*/ 2147483646 w 60"/>
              <a:gd name="T13" fmla="*/ 2147483646 h 51"/>
              <a:gd name="T14" fmla="*/ 2147483646 w 60"/>
              <a:gd name="T15" fmla="*/ 2147483646 h 51"/>
              <a:gd name="T16" fmla="*/ 2147483646 w 60"/>
              <a:gd name="T17" fmla="*/ 2147483646 h 51"/>
              <a:gd name="T18" fmla="*/ 2147483646 w 60"/>
              <a:gd name="T19" fmla="*/ 0 h 51"/>
              <a:gd name="T20" fmla="*/ 2147483646 w 60"/>
              <a:gd name="T21" fmla="*/ 2147483646 h 51"/>
              <a:gd name="T22" fmla="*/ 2147483646 w 60"/>
              <a:gd name="T23" fmla="*/ 2147483646 h 51"/>
              <a:gd name="T24" fmla="*/ 2147483646 w 60"/>
              <a:gd name="T25" fmla="*/ 2147483646 h 51"/>
              <a:gd name="T26" fmla="*/ 0 w 60"/>
              <a:gd name="T27" fmla="*/ 2147483646 h 51"/>
              <a:gd name="T28" fmla="*/ 2147483646 w 60"/>
              <a:gd name="T29" fmla="*/ 2147483646 h 51"/>
              <a:gd name="T30" fmla="*/ 2147483646 w 60"/>
              <a:gd name="T31" fmla="*/ 2147483646 h 51"/>
              <a:gd name="T32" fmla="*/ 2147483646 w 60"/>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1">
                <a:moveTo>
                  <a:pt x="20" y="50"/>
                </a:moveTo>
                <a:lnTo>
                  <a:pt x="30" y="51"/>
                </a:lnTo>
                <a:lnTo>
                  <a:pt x="42" y="50"/>
                </a:lnTo>
                <a:lnTo>
                  <a:pt x="52" y="44"/>
                </a:lnTo>
                <a:lnTo>
                  <a:pt x="58" y="36"/>
                </a:lnTo>
                <a:lnTo>
                  <a:pt x="60" y="25"/>
                </a:lnTo>
                <a:lnTo>
                  <a:pt x="58" y="14"/>
                </a:lnTo>
                <a:lnTo>
                  <a:pt x="52" y="7"/>
                </a:lnTo>
                <a:lnTo>
                  <a:pt x="42" y="1"/>
                </a:lnTo>
                <a:lnTo>
                  <a:pt x="30" y="0"/>
                </a:lnTo>
                <a:lnTo>
                  <a:pt x="20" y="1"/>
                </a:lnTo>
                <a:lnTo>
                  <a:pt x="10" y="7"/>
                </a:lnTo>
                <a:lnTo>
                  <a:pt x="4" y="14"/>
                </a:lnTo>
                <a:lnTo>
                  <a:pt x="0" y="25"/>
                </a:lnTo>
                <a:lnTo>
                  <a:pt x="4" y="36"/>
                </a:lnTo>
                <a:lnTo>
                  <a:pt x="10" y="44"/>
                </a:lnTo>
                <a:lnTo>
                  <a:pt x="20" y="5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6" name="Freeform 2471"/>
          <p:cNvSpPr>
            <a:spLocks/>
          </p:cNvSpPr>
          <p:nvPr/>
        </p:nvSpPr>
        <p:spPr bwMode="auto">
          <a:xfrm>
            <a:off x="3829050" y="5668963"/>
            <a:ext cx="31750" cy="26987"/>
          </a:xfrm>
          <a:custGeom>
            <a:avLst/>
            <a:gdLst>
              <a:gd name="T0" fmla="*/ 2147483646 w 60"/>
              <a:gd name="T1" fmla="*/ 2147483646 h 51"/>
              <a:gd name="T2" fmla="*/ 2147483646 w 60"/>
              <a:gd name="T3" fmla="*/ 2147483646 h 51"/>
              <a:gd name="T4" fmla="*/ 2147483646 w 60"/>
              <a:gd name="T5" fmla="*/ 2147483646 h 51"/>
              <a:gd name="T6" fmla="*/ 2147483646 w 60"/>
              <a:gd name="T7" fmla="*/ 2147483646 h 51"/>
              <a:gd name="T8" fmla="*/ 2147483646 w 60"/>
              <a:gd name="T9" fmla="*/ 2147483646 h 51"/>
              <a:gd name="T10" fmla="*/ 2147483646 w 60"/>
              <a:gd name="T11" fmla="*/ 2147483646 h 51"/>
              <a:gd name="T12" fmla="*/ 2147483646 w 60"/>
              <a:gd name="T13" fmla="*/ 0 h 51"/>
              <a:gd name="T14" fmla="*/ 2147483646 w 60"/>
              <a:gd name="T15" fmla="*/ 2147483646 h 51"/>
              <a:gd name="T16" fmla="*/ 2147483646 w 60"/>
              <a:gd name="T17" fmla="*/ 2147483646 h 51"/>
              <a:gd name="T18" fmla="*/ 2147483646 w 60"/>
              <a:gd name="T19" fmla="*/ 2147483646 h 51"/>
              <a:gd name="T20" fmla="*/ 0 w 60"/>
              <a:gd name="T21" fmla="*/ 2147483646 h 51"/>
              <a:gd name="T22" fmla="*/ 2147483646 w 60"/>
              <a:gd name="T23" fmla="*/ 2147483646 h 51"/>
              <a:gd name="T24" fmla="*/ 2147483646 w 60"/>
              <a:gd name="T25" fmla="*/ 2147483646 h 51"/>
              <a:gd name="T26" fmla="*/ 2147483646 w 60"/>
              <a:gd name="T27" fmla="*/ 2147483646 h 51"/>
              <a:gd name="T28" fmla="*/ 2147483646 w 60"/>
              <a:gd name="T29" fmla="*/ 2147483646 h 51"/>
              <a:gd name="T30" fmla="*/ 2147483646 w 60"/>
              <a:gd name="T31" fmla="*/ 2147483646 h 51"/>
              <a:gd name="T32" fmla="*/ 2147483646 w 60"/>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1">
                <a:moveTo>
                  <a:pt x="52" y="44"/>
                </a:moveTo>
                <a:lnTo>
                  <a:pt x="59" y="36"/>
                </a:lnTo>
                <a:lnTo>
                  <a:pt x="60" y="25"/>
                </a:lnTo>
                <a:lnTo>
                  <a:pt x="59" y="14"/>
                </a:lnTo>
                <a:lnTo>
                  <a:pt x="52" y="7"/>
                </a:lnTo>
                <a:lnTo>
                  <a:pt x="44" y="1"/>
                </a:lnTo>
                <a:lnTo>
                  <a:pt x="30" y="0"/>
                </a:lnTo>
                <a:lnTo>
                  <a:pt x="18" y="1"/>
                </a:lnTo>
                <a:lnTo>
                  <a:pt x="9" y="7"/>
                </a:lnTo>
                <a:lnTo>
                  <a:pt x="3" y="14"/>
                </a:lnTo>
                <a:lnTo>
                  <a:pt x="0" y="25"/>
                </a:lnTo>
                <a:lnTo>
                  <a:pt x="3" y="36"/>
                </a:lnTo>
                <a:lnTo>
                  <a:pt x="9" y="44"/>
                </a:lnTo>
                <a:lnTo>
                  <a:pt x="18" y="50"/>
                </a:lnTo>
                <a:lnTo>
                  <a:pt x="30" y="51"/>
                </a:lnTo>
                <a:lnTo>
                  <a:pt x="44" y="50"/>
                </a:lnTo>
                <a:lnTo>
                  <a:pt x="52"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7" name="Freeform 2472"/>
          <p:cNvSpPr>
            <a:spLocks/>
          </p:cNvSpPr>
          <p:nvPr/>
        </p:nvSpPr>
        <p:spPr bwMode="auto">
          <a:xfrm>
            <a:off x="3813175" y="5695950"/>
            <a:ext cx="31750" cy="26988"/>
          </a:xfrm>
          <a:custGeom>
            <a:avLst/>
            <a:gdLst>
              <a:gd name="T0" fmla="*/ 2147483646 w 60"/>
              <a:gd name="T1" fmla="*/ 2147483646 h 53"/>
              <a:gd name="T2" fmla="*/ 2147483646 w 60"/>
              <a:gd name="T3" fmla="*/ 2147483646 h 53"/>
              <a:gd name="T4" fmla="*/ 2147483646 w 60"/>
              <a:gd name="T5" fmla="*/ 0 h 53"/>
              <a:gd name="T6" fmla="*/ 2147483646 w 60"/>
              <a:gd name="T7" fmla="*/ 2147483646 h 53"/>
              <a:gd name="T8" fmla="*/ 2147483646 w 60"/>
              <a:gd name="T9" fmla="*/ 2147483646 h 53"/>
              <a:gd name="T10" fmla="*/ 2147483646 w 60"/>
              <a:gd name="T11" fmla="*/ 2147483646 h 53"/>
              <a:gd name="T12" fmla="*/ 0 w 60"/>
              <a:gd name="T13" fmla="*/ 2147483646 h 53"/>
              <a:gd name="T14" fmla="*/ 2147483646 w 60"/>
              <a:gd name="T15" fmla="*/ 2147483646 h 53"/>
              <a:gd name="T16" fmla="*/ 2147483646 w 60"/>
              <a:gd name="T17" fmla="*/ 2147483646 h 53"/>
              <a:gd name="T18" fmla="*/ 2147483646 w 60"/>
              <a:gd name="T19" fmla="*/ 2147483646 h 53"/>
              <a:gd name="T20" fmla="*/ 2147483646 w 60"/>
              <a:gd name="T21" fmla="*/ 2147483646 h 53"/>
              <a:gd name="T22" fmla="*/ 2147483646 w 60"/>
              <a:gd name="T23" fmla="*/ 2147483646 h 53"/>
              <a:gd name="T24" fmla="*/ 2147483646 w 60"/>
              <a:gd name="T25" fmla="*/ 2147483646 h 53"/>
              <a:gd name="T26" fmla="*/ 2147483646 w 60"/>
              <a:gd name="T27" fmla="*/ 2147483646 h 53"/>
              <a:gd name="T28" fmla="*/ 2147483646 w 60"/>
              <a:gd name="T29" fmla="*/ 2147483646 h 53"/>
              <a:gd name="T30" fmla="*/ 2147483646 w 60"/>
              <a:gd name="T31" fmla="*/ 2147483646 h 53"/>
              <a:gd name="T32" fmla="*/ 2147483646 w 60"/>
              <a:gd name="T33" fmla="*/ 214748364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3">
                <a:moveTo>
                  <a:pt x="52" y="8"/>
                </a:moveTo>
                <a:lnTo>
                  <a:pt x="42" y="3"/>
                </a:lnTo>
                <a:lnTo>
                  <a:pt x="30" y="0"/>
                </a:lnTo>
                <a:lnTo>
                  <a:pt x="17" y="3"/>
                </a:lnTo>
                <a:lnTo>
                  <a:pt x="9" y="8"/>
                </a:lnTo>
                <a:lnTo>
                  <a:pt x="1" y="17"/>
                </a:lnTo>
                <a:lnTo>
                  <a:pt x="0" y="27"/>
                </a:lnTo>
                <a:lnTo>
                  <a:pt x="1" y="37"/>
                </a:lnTo>
                <a:lnTo>
                  <a:pt x="9" y="44"/>
                </a:lnTo>
                <a:lnTo>
                  <a:pt x="17" y="51"/>
                </a:lnTo>
                <a:lnTo>
                  <a:pt x="30" y="53"/>
                </a:lnTo>
                <a:lnTo>
                  <a:pt x="42" y="51"/>
                </a:lnTo>
                <a:lnTo>
                  <a:pt x="52" y="44"/>
                </a:lnTo>
                <a:lnTo>
                  <a:pt x="59" y="37"/>
                </a:lnTo>
                <a:lnTo>
                  <a:pt x="60" y="27"/>
                </a:lnTo>
                <a:lnTo>
                  <a:pt x="59" y="17"/>
                </a:lnTo>
                <a:lnTo>
                  <a:pt x="52"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8" name="Freeform 2473"/>
          <p:cNvSpPr>
            <a:spLocks/>
          </p:cNvSpPr>
          <p:nvPr/>
        </p:nvSpPr>
        <p:spPr bwMode="auto">
          <a:xfrm>
            <a:off x="3844925" y="5722938"/>
            <a:ext cx="31750" cy="26987"/>
          </a:xfrm>
          <a:custGeom>
            <a:avLst/>
            <a:gdLst>
              <a:gd name="T0" fmla="*/ 2147483646 w 60"/>
              <a:gd name="T1" fmla="*/ 2147483646 h 51"/>
              <a:gd name="T2" fmla="*/ 2147483646 w 60"/>
              <a:gd name="T3" fmla="*/ 2147483646 h 51"/>
              <a:gd name="T4" fmla="*/ 0 w 60"/>
              <a:gd name="T5" fmla="*/ 2147483646 h 51"/>
              <a:gd name="T6" fmla="*/ 2147483646 w 60"/>
              <a:gd name="T7" fmla="*/ 2147483646 h 51"/>
              <a:gd name="T8" fmla="*/ 2147483646 w 60"/>
              <a:gd name="T9" fmla="*/ 2147483646 h 51"/>
              <a:gd name="T10" fmla="*/ 2147483646 w 60"/>
              <a:gd name="T11" fmla="*/ 2147483646 h 51"/>
              <a:gd name="T12" fmla="*/ 2147483646 w 60"/>
              <a:gd name="T13" fmla="*/ 2147483646 h 51"/>
              <a:gd name="T14" fmla="*/ 2147483646 w 60"/>
              <a:gd name="T15" fmla="*/ 2147483646 h 51"/>
              <a:gd name="T16" fmla="*/ 2147483646 w 60"/>
              <a:gd name="T17" fmla="*/ 2147483646 h 51"/>
              <a:gd name="T18" fmla="*/ 2147483646 w 60"/>
              <a:gd name="T19" fmla="*/ 2147483646 h 51"/>
              <a:gd name="T20" fmla="*/ 2147483646 w 60"/>
              <a:gd name="T21" fmla="*/ 2147483646 h 51"/>
              <a:gd name="T22" fmla="*/ 2147483646 w 60"/>
              <a:gd name="T23" fmla="*/ 2147483646 h 51"/>
              <a:gd name="T24" fmla="*/ 2147483646 w 60"/>
              <a:gd name="T25" fmla="*/ 2147483646 h 51"/>
              <a:gd name="T26" fmla="*/ 2147483646 w 60"/>
              <a:gd name="T27" fmla="*/ 2147483646 h 51"/>
              <a:gd name="T28" fmla="*/ 2147483646 w 60"/>
              <a:gd name="T29" fmla="*/ 0 h 51"/>
              <a:gd name="T30" fmla="*/ 2147483646 w 60"/>
              <a:gd name="T31" fmla="*/ 2147483646 h 51"/>
              <a:gd name="T32" fmla="*/ 2147483646 w 60"/>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1">
                <a:moveTo>
                  <a:pt x="9" y="6"/>
                </a:moveTo>
                <a:lnTo>
                  <a:pt x="3" y="15"/>
                </a:lnTo>
                <a:lnTo>
                  <a:pt x="0" y="26"/>
                </a:lnTo>
                <a:lnTo>
                  <a:pt x="3" y="36"/>
                </a:lnTo>
                <a:lnTo>
                  <a:pt x="9" y="45"/>
                </a:lnTo>
                <a:lnTo>
                  <a:pt x="20" y="50"/>
                </a:lnTo>
                <a:lnTo>
                  <a:pt x="30" y="51"/>
                </a:lnTo>
                <a:lnTo>
                  <a:pt x="42" y="50"/>
                </a:lnTo>
                <a:lnTo>
                  <a:pt x="51" y="45"/>
                </a:lnTo>
                <a:lnTo>
                  <a:pt x="59" y="36"/>
                </a:lnTo>
                <a:lnTo>
                  <a:pt x="60" y="26"/>
                </a:lnTo>
                <a:lnTo>
                  <a:pt x="59" y="15"/>
                </a:lnTo>
                <a:lnTo>
                  <a:pt x="51" y="6"/>
                </a:lnTo>
                <a:lnTo>
                  <a:pt x="42" y="1"/>
                </a:lnTo>
                <a:lnTo>
                  <a:pt x="30" y="0"/>
                </a:lnTo>
                <a:lnTo>
                  <a:pt x="20" y="1"/>
                </a:lnTo>
                <a:lnTo>
                  <a:pt x="9"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09" name="Freeform 2474"/>
          <p:cNvSpPr>
            <a:spLocks/>
          </p:cNvSpPr>
          <p:nvPr/>
        </p:nvSpPr>
        <p:spPr bwMode="auto">
          <a:xfrm>
            <a:off x="3829050" y="5737225"/>
            <a:ext cx="15875" cy="12700"/>
          </a:xfrm>
          <a:custGeom>
            <a:avLst/>
            <a:gdLst>
              <a:gd name="T0" fmla="*/ 2147483646 w 30"/>
              <a:gd name="T1" fmla="*/ 0 h 25"/>
              <a:gd name="T2" fmla="*/ 2147483646 w 30"/>
              <a:gd name="T3" fmla="*/ 2147483646 h 25"/>
              <a:gd name="T4" fmla="*/ 2147483646 w 30"/>
              <a:gd name="T5" fmla="*/ 2147483646 h 25"/>
              <a:gd name="T6" fmla="*/ 2147483646 w 30"/>
              <a:gd name="T7" fmla="*/ 2147483646 h 25"/>
              <a:gd name="T8" fmla="*/ 0 w 30"/>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5">
                <a:moveTo>
                  <a:pt x="30" y="0"/>
                </a:moveTo>
                <a:lnTo>
                  <a:pt x="29" y="10"/>
                </a:lnTo>
                <a:lnTo>
                  <a:pt x="22" y="19"/>
                </a:lnTo>
                <a:lnTo>
                  <a:pt x="12" y="24"/>
                </a:lnTo>
                <a:lnTo>
                  <a:pt x="0"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0" name="Freeform 2475"/>
          <p:cNvSpPr>
            <a:spLocks/>
          </p:cNvSpPr>
          <p:nvPr/>
        </p:nvSpPr>
        <p:spPr bwMode="auto">
          <a:xfrm>
            <a:off x="3813175" y="5722938"/>
            <a:ext cx="31750" cy="26987"/>
          </a:xfrm>
          <a:custGeom>
            <a:avLst/>
            <a:gdLst>
              <a:gd name="T0" fmla="*/ 2147483646 w 60"/>
              <a:gd name="T1" fmla="*/ 2147483646 h 51"/>
              <a:gd name="T2" fmla="*/ 2147483646 w 60"/>
              <a:gd name="T3" fmla="*/ 2147483646 h 51"/>
              <a:gd name="T4" fmla="*/ 2147483646 w 60"/>
              <a:gd name="T5" fmla="*/ 2147483646 h 51"/>
              <a:gd name="T6" fmla="*/ 2147483646 w 60"/>
              <a:gd name="T7" fmla="*/ 2147483646 h 51"/>
              <a:gd name="T8" fmla="*/ 2147483646 w 60"/>
              <a:gd name="T9" fmla="*/ 0 h 51"/>
              <a:gd name="T10" fmla="*/ 2147483646 w 60"/>
              <a:gd name="T11" fmla="*/ 2147483646 h 51"/>
              <a:gd name="T12" fmla="*/ 2147483646 w 60"/>
              <a:gd name="T13" fmla="*/ 2147483646 h 51"/>
              <a:gd name="T14" fmla="*/ 2147483646 w 60"/>
              <a:gd name="T15" fmla="*/ 2147483646 h 51"/>
              <a:gd name="T16" fmla="*/ 0 w 60"/>
              <a:gd name="T17" fmla="*/ 2147483646 h 51"/>
              <a:gd name="T18" fmla="*/ 2147483646 w 60"/>
              <a:gd name="T19" fmla="*/ 2147483646 h 51"/>
              <a:gd name="T20" fmla="*/ 2147483646 w 60"/>
              <a:gd name="T21" fmla="*/ 2147483646 h 51"/>
              <a:gd name="T22" fmla="*/ 2147483646 w 60"/>
              <a:gd name="T23" fmla="*/ 2147483646 h 51"/>
              <a:gd name="T24" fmla="*/ 2147483646 w 60"/>
              <a:gd name="T25" fmla="*/ 214748364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1">
                <a:moveTo>
                  <a:pt x="60" y="26"/>
                </a:moveTo>
                <a:lnTo>
                  <a:pt x="59" y="15"/>
                </a:lnTo>
                <a:lnTo>
                  <a:pt x="52" y="6"/>
                </a:lnTo>
                <a:lnTo>
                  <a:pt x="42" y="1"/>
                </a:lnTo>
                <a:lnTo>
                  <a:pt x="30" y="0"/>
                </a:lnTo>
                <a:lnTo>
                  <a:pt x="17" y="1"/>
                </a:lnTo>
                <a:lnTo>
                  <a:pt x="9" y="6"/>
                </a:lnTo>
                <a:lnTo>
                  <a:pt x="1" y="15"/>
                </a:lnTo>
                <a:lnTo>
                  <a:pt x="0" y="26"/>
                </a:lnTo>
                <a:lnTo>
                  <a:pt x="1" y="36"/>
                </a:lnTo>
                <a:lnTo>
                  <a:pt x="9" y="45"/>
                </a:lnTo>
                <a:lnTo>
                  <a:pt x="17" y="50"/>
                </a:lnTo>
                <a:lnTo>
                  <a:pt x="30"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1" name="Freeform 2476"/>
          <p:cNvSpPr>
            <a:spLocks/>
          </p:cNvSpPr>
          <p:nvPr/>
        </p:nvSpPr>
        <p:spPr bwMode="auto">
          <a:xfrm>
            <a:off x="3876675" y="5722938"/>
            <a:ext cx="33338" cy="26987"/>
          </a:xfrm>
          <a:custGeom>
            <a:avLst/>
            <a:gdLst>
              <a:gd name="T0" fmla="*/ 2147483646 w 62"/>
              <a:gd name="T1" fmla="*/ 2147483646 h 51"/>
              <a:gd name="T2" fmla="*/ 2147483646 w 62"/>
              <a:gd name="T3" fmla="*/ 2147483646 h 51"/>
              <a:gd name="T4" fmla="*/ 2147483646 w 62"/>
              <a:gd name="T5" fmla="*/ 2147483646 h 51"/>
              <a:gd name="T6" fmla="*/ 2147483646 w 62"/>
              <a:gd name="T7" fmla="*/ 2147483646 h 51"/>
              <a:gd name="T8" fmla="*/ 2147483646 w 62"/>
              <a:gd name="T9" fmla="*/ 2147483646 h 51"/>
              <a:gd name="T10" fmla="*/ 2147483646 w 62"/>
              <a:gd name="T11" fmla="*/ 2147483646 h 51"/>
              <a:gd name="T12" fmla="*/ 2147483646 w 62"/>
              <a:gd name="T13" fmla="*/ 2147483646 h 51"/>
              <a:gd name="T14" fmla="*/ 2147483646 w 62"/>
              <a:gd name="T15" fmla="*/ 2147483646 h 51"/>
              <a:gd name="T16" fmla="*/ 2147483646 w 62"/>
              <a:gd name="T17" fmla="*/ 2147483646 h 51"/>
              <a:gd name="T18" fmla="*/ 2147483646 w 62"/>
              <a:gd name="T19" fmla="*/ 2147483646 h 51"/>
              <a:gd name="T20" fmla="*/ 2147483646 w 62"/>
              <a:gd name="T21" fmla="*/ 0 h 51"/>
              <a:gd name="T22" fmla="*/ 2147483646 w 62"/>
              <a:gd name="T23" fmla="*/ 2147483646 h 51"/>
              <a:gd name="T24" fmla="*/ 2147483646 w 62"/>
              <a:gd name="T25" fmla="*/ 2147483646 h 51"/>
              <a:gd name="T26" fmla="*/ 2147483646 w 62"/>
              <a:gd name="T27" fmla="*/ 2147483646 h 51"/>
              <a:gd name="T28" fmla="*/ 0 w 62"/>
              <a:gd name="T29" fmla="*/ 2147483646 h 51"/>
              <a:gd name="T30" fmla="*/ 2147483646 w 62"/>
              <a:gd name="T31" fmla="*/ 2147483646 h 51"/>
              <a:gd name="T32" fmla="*/ 2147483646 w 62"/>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51">
                <a:moveTo>
                  <a:pt x="9" y="45"/>
                </a:moveTo>
                <a:lnTo>
                  <a:pt x="21" y="50"/>
                </a:lnTo>
                <a:lnTo>
                  <a:pt x="30" y="51"/>
                </a:lnTo>
                <a:lnTo>
                  <a:pt x="42" y="50"/>
                </a:lnTo>
                <a:lnTo>
                  <a:pt x="52" y="45"/>
                </a:lnTo>
                <a:lnTo>
                  <a:pt x="58" y="36"/>
                </a:lnTo>
                <a:lnTo>
                  <a:pt x="62" y="26"/>
                </a:lnTo>
                <a:lnTo>
                  <a:pt x="58" y="15"/>
                </a:lnTo>
                <a:lnTo>
                  <a:pt x="52" y="6"/>
                </a:lnTo>
                <a:lnTo>
                  <a:pt x="42" y="1"/>
                </a:lnTo>
                <a:lnTo>
                  <a:pt x="30" y="0"/>
                </a:lnTo>
                <a:lnTo>
                  <a:pt x="21" y="1"/>
                </a:lnTo>
                <a:lnTo>
                  <a:pt x="9" y="6"/>
                </a:lnTo>
                <a:lnTo>
                  <a:pt x="2" y="15"/>
                </a:lnTo>
                <a:lnTo>
                  <a:pt x="0" y="26"/>
                </a:lnTo>
                <a:lnTo>
                  <a:pt x="2" y="36"/>
                </a:lnTo>
                <a:lnTo>
                  <a:pt x="9" y="4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2" name="Freeform 2477"/>
          <p:cNvSpPr>
            <a:spLocks/>
          </p:cNvSpPr>
          <p:nvPr/>
        </p:nvSpPr>
        <p:spPr bwMode="auto">
          <a:xfrm>
            <a:off x="3860800" y="5764213"/>
            <a:ext cx="15875" cy="14287"/>
          </a:xfrm>
          <a:custGeom>
            <a:avLst/>
            <a:gdLst>
              <a:gd name="T0" fmla="*/ 2147483646 w 30"/>
              <a:gd name="T1" fmla="*/ 0 h 27"/>
              <a:gd name="T2" fmla="*/ 2147483646 w 30"/>
              <a:gd name="T3" fmla="*/ 2147483646 h 27"/>
              <a:gd name="T4" fmla="*/ 2147483646 w 30"/>
              <a:gd name="T5" fmla="*/ 2147483646 h 27"/>
              <a:gd name="T6" fmla="*/ 2147483646 w 30"/>
              <a:gd name="T7" fmla="*/ 2147483646 h 27"/>
              <a:gd name="T8" fmla="*/ 0 w 30"/>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7">
                <a:moveTo>
                  <a:pt x="30" y="0"/>
                </a:moveTo>
                <a:lnTo>
                  <a:pt x="29" y="9"/>
                </a:lnTo>
                <a:lnTo>
                  <a:pt x="21" y="18"/>
                </a:lnTo>
                <a:lnTo>
                  <a:pt x="12" y="25"/>
                </a:lnTo>
                <a:lnTo>
                  <a:pt x="0" y="2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3" name="Freeform 2478"/>
          <p:cNvSpPr>
            <a:spLocks/>
          </p:cNvSpPr>
          <p:nvPr/>
        </p:nvSpPr>
        <p:spPr bwMode="auto">
          <a:xfrm>
            <a:off x="3844925" y="5749925"/>
            <a:ext cx="31750" cy="28575"/>
          </a:xfrm>
          <a:custGeom>
            <a:avLst/>
            <a:gdLst>
              <a:gd name="T0" fmla="*/ 2147483646 w 60"/>
              <a:gd name="T1" fmla="*/ 2147483646 h 54"/>
              <a:gd name="T2" fmla="*/ 2147483646 w 60"/>
              <a:gd name="T3" fmla="*/ 2147483646 h 54"/>
              <a:gd name="T4" fmla="*/ 2147483646 w 60"/>
              <a:gd name="T5" fmla="*/ 2147483646 h 54"/>
              <a:gd name="T6" fmla="*/ 2147483646 w 60"/>
              <a:gd name="T7" fmla="*/ 2147483646 h 54"/>
              <a:gd name="T8" fmla="*/ 2147483646 w 60"/>
              <a:gd name="T9" fmla="*/ 0 h 54"/>
              <a:gd name="T10" fmla="*/ 2147483646 w 60"/>
              <a:gd name="T11" fmla="*/ 2147483646 h 54"/>
              <a:gd name="T12" fmla="*/ 2147483646 w 60"/>
              <a:gd name="T13" fmla="*/ 2147483646 h 54"/>
              <a:gd name="T14" fmla="*/ 2147483646 w 60"/>
              <a:gd name="T15" fmla="*/ 2147483646 h 54"/>
              <a:gd name="T16" fmla="*/ 0 w 60"/>
              <a:gd name="T17" fmla="*/ 2147483646 h 54"/>
              <a:gd name="T18" fmla="*/ 2147483646 w 60"/>
              <a:gd name="T19" fmla="*/ 2147483646 h 54"/>
              <a:gd name="T20" fmla="*/ 2147483646 w 60"/>
              <a:gd name="T21" fmla="*/ 2147483646 h 54"/>
              <a:gd name="T22" fmla="*/ 2147483646 w 60"/>
              <a:gd name="T23" fmla="*/ 2147483646 h 54"/>
              <a:gd name="T24" fmla="*/ 2147483646 w 60"/>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4">
                <a:moveTo>
                  <a:pt x="60" y="27"/>
                </a:moveTo>
                <a:lnTo>
                  <a:pt x="59" y="17"/>
                </a:lnTo>
                <a:lnTo>
                  <a:pt x="51" y="9"/>
                </a:lnTo>
                <a:lnTo>
                  <a:pt x="42" y="4"/>
                </a:lnTo>
                <a:lnTo>
                  <a:pt x="30" y="0"/>
                </a:lnTo>
                <a:lnTo>
                  <a:pt x="20" y="4"/>
                </a:lnTo>
                <a:lnTo>
                  <a:pt x="9" y="9"/>
                </a:lnTo>
                <a:lnTo>
                  <a:pt x="3" y="17"/>
                </a:lnTo>
                <a:lnTo>
                  <a:pt x="0" y="27"/>
                </a:lnTo>
                <a:lnTo>
                  <a:pt x="3" y="36"/>
                </a:lnTo>
                <a:lnTo>
                  <a:pt x="9" y="45"/>
                </a:lnTo>
                <a:lnTo>
                  <a:pt x="20" y="52"/>
                </a:lnTo>
                <a:lnTo>
                  <a:pt x="30" y="5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4" name="Freeform 2479"/>
          <p:cNvSpPr>
            <a:spLocks/>
          </p:cNvSpPr>
          <p:nvPr/>
        </p:nvSpPr>
        <p:spPr bwMode="auto">
          <a:xfrm>
            <a:off x="3876675" y="5749925"/>
            <a:ext cx="33338" cy="28575"/>
          </a:xfrm>
          <a:custGeom>
            <a:avLst/>
            <a:gdLst>
              <a:gd name="T0" fmla="*/ 2147483646 w 62"/>
              <a:gd name="T1" fmla="*/ 2147483646 h 54"/>
              <a:gd name="T2" fmla="*/ 2147483646 w 62"/>
              <a:gd name="T3" fmla="*/ 2147483646 h 54"/>
              <a:gd name="T4" fmla="*/ 2147483646 w 62"/>
              <a:gd name="T5" fmla="*/ 2147483646 h 54"/>
              <a:gd name="T6" fmla="*/ 2147483646 w 62"/>
              <a:gd name="T7" fmla="*/ 2147483646 h 54"/>
              <a:gd name="T8" fmla="*/ 2147483646 w 62"/>
              <a:gd name="T9" fmla="*/ 2147483646 h 54"/>
              <a:gd name="T10" fmla="*/ 2147483646 w 62"/>
              <a:gd name="T11" fmla="*/ 2147483646 h 54"/>
              <a:gd name="T12" fmla="*/ 2147483646 w 62"/>
              <a:gd name="T13" fmla="*/ 2147483646 h 54"/>
              <a:gd name="T14" fmla="*/ 2147483646 w 62"/>
              <a:gd name="T15" fmla="*/ 2147483646 h 54"/>
              <a:gd name="T16" fmla="*/ 2147483646 w 62"/>
              <a:gd name="T17" fmla="*/ 0 h 54"/>
              <a:gd name="T18" fmla="*/ 2147483646 w 62"/>
              <a:gd name="T19" fmla="*/ 2147483646 h 54"/>
              <a:gd name="T20" fmla="*/ 2147483646 w 62"/>
              <a:gd name="T21" fmla="*/ 2147483646 h 54"/>
              <a:gd name="T22" fmla="*/ 2147483646 w 62"/>
              <a:gd name="T23" fmla="*/ 2147483646 h 54"/>
              <a:gd name="T24" fmla="*/ 0 w 62"/>
              <a:gd name="T25" fmla="*/ 2147483646 h 54"/>
              <a:gd name="T26" fmla="*/ 2147483646 w 62"/>
              <a:gd name="T27" fmla="*/ 2147483646 h 54"/>
              <a:gd name="T28" fmla="*/ 2147483646 w 62"/>
              <a:gd name="T29" fmla="*/ 2147483646 h 54"/>
              <a:gd name="T30" fmla="*/ 2147483646 w 62"/>
              <a:gd name="T31" fmla="*/ 2147483646 h 54"/>
              <a:gd name="T32" fmla="*/ 2147483646 w 62"/>
              <a:gd name="T33" fmla="*/ 214748364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54">
                <a:moveTo>
                  <a:pt x="30" y="54"/>
                </a:moveTo>
                <a:lnTo>
                  <a:pt x="42" y="52"/>
                </a:lnTo>
                <a:lnTo>
                  <a:pt x="52" y="45"/>
                </a:lnTo>
                <a:lnTo>
                  <a:pt x="58" y="36"/>
                </a:lnTo>
                <a:lnTo>
                  <a:pt x="62" y="27"/>
                </a:lnTo>
                <a:lnTo>
                  <a:pt x="58" y="17"/>
                </a:lnTo>
                <a:lnTo>
                  <a:pt x="52" y="9"/>
                </a:lnTo>
                <a:lnTo>
                  <a:pt x="42" y="4"/>
                </a:lnTo>
                <a:lnTo>
                  <a:pt x="30" y="0"/>
                </a:lnTo>
                <a:lnTo>
                  <a:pt x="21" y="4"/>
                </a:lnTo>
                <a:lnTo>
                  <a:pt x="9" y="9"/>
                </a:lnTo>
                <a:lnTo>
                  <a:pt x="2" y="17"/>
                </a:lnTo>
                <a:lnTo>
                  <a:pt x="0" y="27"/>
                </a:lnTo>
                <a:lnTo>
                  <a:pt x="2" y="36"/>
                </a:lnTo>
                <a:lnTo>
                  <a:pt x="9" y="45"/>
                </a:lnTo>
                <a:lnTo>
                  <a:pt x="21" y="52"/>
                </a:lnTo>
                <a:lnTo>
                  <a:pt x="30" y="5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5" name="Freeform 2480"/>
          <p:cNvSpPr>
            <a:spLocks/>
          </p:cNvSpPr>
          <p:nvPr/>
        </p:nvSpPr>
        <p:spPr bwMode="auto">
          <a:xfrm>
            <a:off x="3910013" y="5749925"/>
            <a:ext cx="30162" cy="28575"/>
          </a:xfrm>
          <a:custGeom>
            <a:avLst/>
            <a:gdLst>
              <a:gd name="T0" fmla="*/ 2147483646 w 59"/>
              <a:gd name="T1" fmla="*/ 2147483646 h 54"/>
              <a:gd name="T2" fmla="*/ 2147483646 w 59"/>
              <a:gd name="T3" fmla="*/ 2147483646 h 54"/>
              <a:gd name="T4" fmla="*/ 2147483646 w 59"/>
              <a:gd name="T5" fmla="*/ 2147483646 h 54"/>
              <a:gd name="T6" fmla="*/ 2147483646 w 59"/>
              <a:gd name="T7" fmla="*/ 2147483646 h 54"/>
              <a:gd name="T8" fmla="*/ 2147483646 w 59"/>
              <a:gd name="T9" fmla="*/ 2147483646 h 54"/>
              <a:gd name="T10" fmla="*/ 2147483646 w 59"/>
              <a:gd name="T11" fmla="*/ 2147483646 h 54"/>
              <a:gd name="T12" fmla="*/ 2147483646 w 59"/>
              <a:gd name="T13" fmla="*/ 2147483646 h 54"/>
              <a:gd name="T14" fmla="*/ 2147483646 w 59"/>
              <a:gd name="T15" fmla="*/ 2147483646 h 54"/>
              <a:gd name="T16" fmla="*/ 2147483646 w 59"/>
              <a:gd name="T17" fmla="*/ 2147483646 h 54"/>
              <a:gd name="T18" fmla="*/ 2147483646 w 59"/>
              <a:gd name="T19" fmla="*/ 2147483646 h 54"/>
              <a:gd name="T20" fmla="*/ 2147483646 w 59"/>
              <a:gd name="T21" fmla="*/ 0 h 54"/>
              <a:gd name="T22" fmla="*/ 2147483646 w 59"/>
              <a:gd name="T23" fmla="*/ 2147483646 h 54"/>
              <a:gd name="T24" fmla="*/ 2147483646 w 59"/>
              <a:gd name="T25" fmla="*/ 2147483646 h 54"/>
              <a:gd name="T26" fmla="*/ 2147483646 w 59"/>
              <a:gd name="T27" fmla="*/ 2147483646 h 54"/>
              <a:gd name="T28" fmla="*/ 0 w 59"/>
              <a:gd name="T29" fmla="*/ 2147483646 h 54"/>
              <a:gd name="T30" fmla="*/ 2147483646 w 59"/>
              <a:gd name="T31" fmla="*/ 2147483646 h 54"/>
              <a:gd name="T32" fmla="*/ 2147483646 w 59"/>
              <a:gd name="T33" fmla="*/ 214748364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4">
                <a:moveTo>
                  <a:pt x="8" y="45"/>
                </a:moveTo>
                <a:lnTo>
                  <a:pt x="18" y="52"/>
                </a:lnTo>
                <a:lnTo>
                  <a:pt x="29" y="54"/>
                </a:lnTo>
                <a:lnTo>
                  <a:pt x="42" y="52"/>
                </a:lnTo>
                <a:lnTo>
                  <a:pt x="51" y="45"/>
                </a:lnTo>
                <a:lnTo>
                  <a:pt x="57" y="36"/>
                </a:lnTo>
                <a:lnTo>
                  <a:pt x="59" y="27"/>
                </a:lnTo>
                <a:lnTo>
                  <a:pt x="57" y="17"/>
                </a:lnTo>
                <a:lnTo>
                  <a:pt x="51" y="9"/>
                </a:lnTo>
                <a:lnTo>
                  <a:pt x="42" y="4"/>
                </a:lnTo>
                <a:lnTo>
                  <a:pt x="29" y="0"/>
                </a:lnTo>
                <a:lnTo>
                  <a:pt x="18" y="4"/>
                </a:lnTo>
                <a:lnTo>
                  <a:pt x="8" y="9"/>
                </a:lnTo>
                <a:lnTo>
                  <a:pt x="2" y="17"/>
                </a:lnTo>
                <a:lnTo>
                  <a:pt x="0" y="27"/>
                </a:lnTo>
                <a:lnTo>
                  <a:pt x="2" y="36"/>
                </a:lnTo>
                <a:lnTo>
                  <a:pt x="8" y="4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6" name="Freeform 2481"/>
          <p:cNvSpPr>
            <a:spLocks/>
          </p:cNvSpPr>
          <p:nvPr/>
        </p:nvSpPr>
        <p:spPr bwMode="auto">
          <a:xfrm>
            <a:off x="3910013" y="5722938"/>
            <a:ext cx="30162" cy="26987"/>
          </a:xfrm>
          <a:custGeom>
            <a:avLst/>
            <a:gdLst>
              <a:gd name="T0" fmla="*/ 2147483646 w 59"/>
              <a:gd name="T1" fmla="*/ 2147483646 h 51"/>
              <a:gd name="T2" fmla="*/ 2147483646 w 59"/>
              <a:gd name="T3" fmla="*/ 2147483646 h 51"/>
              <a:gd name="T4" fmla="*/ 2147483646 w 59"/>
              <a:gd name="T5" fmla="*/ 2147483646 h 51"/>
              <a:gd name="T6" fmla="*/ 2147483646 w 59"/>
              <a:gd name="T7" fmla="*/ 2147483646 h 51"/>
              <a:gd name="T8" fmla="*/ 2147483646 w 59"/>
              <a:gd name="T9" fmla="*/ 2147483646 h 51"/>
              <a:gd name="T10" fmla="*/ 2147483646 w 59"/>
              <a:gd name="T11" fmla="*/ 2147483646 h 51"/>
              <a:gd name="T12" fmla="*/ 2147483646 w 59"/>
              <a:gd name="T13" fmla="*/ 2147483646 h 51"/>
              <a:gd name="T14" fmla="*/ 2147483646 w 59"/>
              <a:gd name="T15" fmla="*/ 2147483646 h 51"/>
              <a:gd name="T16" fmla="*/ 2147483646 w 59"/>
              <a:gd name="T17" fmla="*/ 2147483646 h 51"/>
              <a:gd name="T18" fmla="*/ 2147483646 w 59"/>
              <a:gd name="T19" fmla="*/ 2147483646 h 51"/>
              <a:gd name="T20" fmla="*/ 2147483646 w 59"/>
              <a:gd name="T21" fmla="*/ 0 h 51"/>
              <a:gd name="T22" fmla="*/ 2147483646 w 59"/>
              <a:gd name="T23" fmla="*/ 2147483646 h 51"/>
              <a:gd name="T24" fmla="*/ 2147483646 w 59"/>
              <a:gd name="T25" fmla="*/ 2147483646 h 51"/>
              <a:gd name="T26" fmla="*/ 2147483646 w 59"/>
              <a:gd name="T27" fmla="*/ 2147483646 h 51"/>
              <a:gd name="T28" fmla="*/ 0 w 59"/>
              <a:gd name="T29" fmla="*/ 2147483646 h 51"/>
              <a:gd name="T30" fmla="*/ 2147483646 w 59"/>
              <a:gd name="T31" fmla="*/ 2147483646 h 51"/>
              <a:gd name="T32" fmla="*/ 2147483646 w 59"/>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1">
                <a:moveTo>
                  <a:pt x="8" y="45"/>
                </a:moveTo>
                <a:lnTo>
                  <a:pt x="18" y="50"/>
                </a:lnTo>
                <a:lnTo>
                  <a:pt x="29" y="51"/>
                </a:lnTo>
                <a:lnTo>
                  <a:pt x="42" y="50"/>
                </a:lnTo>
                <a:lnTo>
                  <a:pt x="51" y="45"/>
                </a:lnTo>
                <a:lnTo>
                  <a:pt x="57" y="36"/>
                </a:lnTo>
                <a:lnTo>
                  <a:pt x="59" y="26"/>
                </a:lnTo>
                <a:lnTo>
                  <a:pt x="57" y="15"/>
                </a:lnTo>
                <a:lnTo>
                  <a:pt x="51" y="6"/>
                </a:lnTo>
                <a:lnTo>
                  <a:pt x="42" y="1"/>
                </a:lnTo>
                <a:lnTo>
                  <a:pt x="29" y="0"/>
                </a:lnTo>
                <a:lnTo>
                  <a:pt x="18" y="1"/>
                </a:lnTo>
                <a:lnTo>
                  <a:pt x="8" y="6"/>
                </a:lnTo>
                <a:lnTo>
                  <a:pt x="2" y="15"/>
                </a:lnTo>
                <a:lnTo>
                  <a:pt x="0" y="26"/>
                </a:lnTo>
                <a:lnTo>
                  <a:pt x="2" y="36"/>
                </a:lnTo>
                <a:lnTo>
                  <a:pt x="8" y="4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7" name="Freeform 2483"/>
          <p:cNvSpPr>
            <a:spLocks/>
          </p:cNvSpPr>
          <p:nvPr/>
        </p:nvSpPr>
        <p:spPr bwMode="auto">
          <a:xfrm>
            <a:off x="3910013" y="5695950"/>
            <a:ext cx="30162" cy="26988"/>
          </a:xfrm>
          <a:custGeom>
            <a:avLst/>
            <a:gdLst>
              <a:gd name="T0" fmla="*/ 2147483646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2147483646 h 53"/>
              <a:gd name="T16" fmla="*/ 2147483646 w 59"/>
              <a:gd name="T17" fmla="*/ 2147483646 h 53"/>
              <a:gd name="T18" fmla="*/ 2147483646 w 59"/>
              <a:gd name="T19" fmla="*/ 2147483646 h 53"/>
              <a:gd name="T20" fmla="*/ 2147483646 w 59"/>
              <a:gd name="T21" fmla="*/ 0 h 53"/>
              <a:gd name="T22" fmla="*/ 2147483646 w 59"/>
              <a:gd name="T23" fmla="*/ 2147483646 h 53"/>
              <a:gd name="T24" fmla="*/ 2147483646 w 59"/>
              <a:gd name="T25" fmla="*/ 2147483646 h 53"/>
              <a:gd name="T26" fmla="*/ 2147483646 w 59"/>
              <a:gd name="T27" fmla="*/ 2147483646 h 53"/>
              <a:gd name="T28" fmla="*/ 0 w 59"/>
              <a:gd name="T29" fmla="*/ 2147483646 h 53"/>
              <a:gd name="T30" fmla="*/ 2147483646 w 59"/>
              <a:gd name="T31" fmla="*/ 2147483646 h 53"/>
              <a:gd name="T32" fmla="*/ 2147483646 w 59"/>
              <a:gd name="T33" fmla="*/ 214748364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3">
                <a:moveTo>
                  <a:pt x="8" y="44"/>
                </a:moveTo>
                <a:lnTo>
                  <a:pt x="18" y="51"/>
                </a:lnTo>
                <a:lnTo>
                  <a:pt x="29" y="53"/>
                </a:lnTo>
                <a:lnTo>
                  <a:pt x="42" y="51"/>
                </a:lnTo>
                <a:lnTo>
                  <a:pt x="51" y="44"/>
                </a:lnTo>
                <a:lnTo>
                  <a:pt x="57" y="37"/>
                </a:lnTo>
                <a:lnTo>
                  <a:pt x="59" y="27"/>
                </a:lnTo>
                <a:lnTo>
                  <a:pt x="57" y="17"/>
                </a:lnTo>
                <a:lnTo>
                  <a:pt x="51" y="8"/>
                </a:lnTo>
                <a:lnTo>
                  <a:pt x="42" y="3"/>
                </a:lnTo>
                <a:lnTo>
                  <a:pt x="29" y="0"/>
                </a:lnTo>
                <a:lnTo>
                  <a:pt x="18" y="3"/>
                </a:lnTo>
                <a:lnTo>
                  <a:pt x="8" y="8"/>
                </a:lnTo>
                <a:lnTo>
                  <a:pt x="2" y="17"/>
                </a:lnTo>
                <a:lnTo>
                  <a:pt x="0" y="27"/>
                </a:lnTo>
                <a:lnTo>
                  <a:pt x="2" y="37"/>
                </a:lnTo>
                <a:lnTo>
                  <a:pt x="8"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8" name="Freeform 2484"/>
          <p:cNvSpPr>
            <a:spLocks/>
          </p:cNvSpPr>
          <p:nvPr/>
        </p:nvSpPr>
        <p:spPr bwMode="auto">
          <a:xfrm>
            <a:off x="3910013" y="5778500"/>
            <a:ext cx="30162" cy="28575"/>
          </a:xfrm>
          <a:custGeom>
            <a:avLst/>
            <a:gdLst>
              <a:gd name="T0" fmla="*/ 2147483646 w 59"/>
              <a:gd name="T1" fmla="*/ 2147483646 h 52"/>
              <a:gd name="T2" fmla="*/ 2147483646 w 59"/>
              <a:gd name="T3" fmla="*/ 2147483646 h 52"/>
              <a:gd name="T4" fmla="*/ 0 w 59"/>
              <a:gd name="T5" fmla="*/ 2147483646 h 52"/>
              <a:gd name="T6" fmla="*/ 2147483646 w 59"/>
              <a:gd name="T7" fmla="*/ 2147483646 h 52"/>
              <a:gd name="T8" fmla="*/ 2147483646 w 59"/>
              <a:gd name="T9" fmla="*/ 2147483646 h 52"/>
              <a:gd name="T10" fmla="*/ 2147483646 w 59"/>
              <a:gd name="T11" fmla="*/ 2147483646 h 52"/>
              <a:gd name="T12" fmla="*/ 2147483646 w 59"/>
              <a:gd name="T13" fmla="*/ 2147483646 h 52"/>
              <a:gd name="T14" fmla="*/ 2147483646 w 59"/>
              <a:gd name="T15" fmla="*/ 2147483646 h 52"/>
              <a:gd name="T16" fmla="*/ 2147483646 w 59"/>
              <a:gd name="T17" fmla="*/ 2147483646 h 52"/>
              <a:gd name="T18" fmla="*/ 2147483646 w 59"/>
              <a:gd name="T19" fmla="*/ 2147483646 h 52"/>
              <a:gd name="T20" fmla="*/ 2147483646 w 59"/>
              <a:gd name="T21" fmla="*/ 2147483646 h 52"/>
              <a:gd name="T22" fmla="*/ 2147483646 w 59"/>
              <a:gd name="T23" fmla="*/ 2147483646 h 52"/>
              <a:gd name="T24" fmla="*/ 2147483646 w 59"/>
              <a:gd name="T25" fmla="*/ 2147483646 h 52"/>
              <a:gd name="T26" fmla="*/ 2147483646 w 59"/>
              <a:gd name="T27" fmla="*/ 2147483646 h 52"/>
              <a:gd name="T28" fmla="*/ 2147483646 w 59"/>
              <a:gd name="T29" fmla="*/ 0 h 52"/>
              <a:gd name="T30" fmla="*/ 2147483646 w 59"/>
              <a:gd name="T31" fmla="*/ 2147483646 h 52"/>
              <a:gd name="T32" fmla="*/ 2147483646 w 59"/>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52">
                <a:moveTo>
                  <a:pt x="8" y="7"/>
                </a:moveTo>
                <a:lnTo>
                  <a:pt x="2" y="16"/>
                </a:lnTo>
                <a:lnTo>
                  <a:pt x="0" y="26"/>
                </a:lnTo>
                <a:lnTo>
                  <a:pt x="2" y="35"/>
                </a:lnTo>
                <a:lnTo>
                  <a:pt x="8" y="44"/>
                </a:lnTo>
                <a:lnTo>
                  <a:pt x="18" y="49"/>
                </a:lnTo>
                <a:lnTo>
                  <a:pt x="29" y="52"/>
                </a:lnTo>
                <a:lnTo>
                  <a:pt x="42" y="49"/>
                </a:lnTo>
                <a:lnTo>
                  <a:pt x="51" y="44"/>
                </a:lnTo>
                <a:lnTo>
                  <a:pt x="57" y="35"/>
                </a:lnTo>
                <a:lnTo>
                  <a:pt x="59" y="26"/>
                </a:lnTo>
                <a:lnTo>
                  <a:pt x="57" y="16"/>
                </a:lnTo>
                <a:lnTo>
                  <a:pt x="51" y="7"/>
                </a:lnTo>
                <a:lnTo>
                  <a:pt x="42" y="1"/>
                </a:lnTo>
                <a:lnTo>
                  <a:pt x="29" y="0"/>
                </a:lnTo>
                <a:lnTo>
                  <a:pt x="18" y="1"/>
                </a:lnTo>
                <a:lnTo>
                  <a:pt x="8"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19" name="Freeform 2485"/>
          <p:cNvSpPr>
            <a:spLocks/>
          </p:cNvSpPr>
          <p:nvPr/>
        </p:nvSpPr>
        <p:spPr bwMode="auto">
          <a:xfrm>
            <a:off x="3876675" y="5778500"/>
            <a:ext cx="33338" cy="28575"/>
          </a:xfrm>
          <a:custGeom>
            <a:avLst/>
            <a:gdLst>
              <a:gd name="T0" fmla="*/ 2147483646 w 62"/>
              <a:gd name="T1" fmla="*/ 2147483646 h 52"/>
              <a:gd name="T2" fmla="*/ 2147483646 w 62"/>
              <a:gd name="T3" fmla="*/ 2147483646 h 52"/>
              <a:gd name="T4" fmla="*/ 2147483646 w 62"/>
              <a:gd name="T5" fmla="*/ 0 h 52"/>
              <a:gd name="T6" fmla="*/ 2147483646 w 62"/>
              <a:gd name="T7" fmla="*/ 2147483646 h 52"/>
              <a:gd name="T8" fmla="*/ 2147483646 w 62"/>
              <a:gd name="T9" fmla="*/ 2147483646 h 52"/>
              <a:gd name="T10" fmla="*/ 2147483646 w 62"/>
              <a:gd name="T11" fmla="*/ 2147483646 h 52"/>
              <a:gd name="T12" fmla="*/ 0 w 62"/>
              <a:gd name="T13" fmla="*/ 2147483646 h 52"/>
              <a:gd name="T14" fmla="*/ 2147483646 w 62"/>
              <a:gd name="T15" fmla="*/ 2147483646 h 52"/>
              <a:gd name="T16" fmla="*/ 2147483646 w 62"/>
              <a:gd name="T17" fmla="*/ 2147483646 h 52"/>
              <a:gd name="T18" fmla="*/ 2147483646 w 62"/>
              <a:gd name="T19" fmla="*/ 2147483646 h 52"/>
              <a:gd name="T20" fmla="*/ 2147483646 w 62"/>
              <a:gd name="T21" fmla="*/ 2147483646 h 52"/>
              <a:gd name="T22" fmla="*/ 2147483646 w 62"/>
              <a:gd name="T23" fmla="*/ 2147483646 h 52"/>
              <a:gd name="T24" fmla="*/ 2147483646 w 62"/>
              <a:gd name="T25" fmla="*/ 2147483646 h 52"/>
              <a:gd name="T26" fmla="*/ 2147483646 w 62"/>
              <a:gd name="T27" fmla="*/ 2147483646 h 52"/>
              <a:gd name="T28" fmla="*/ 2147483646 w 62"/>
              <a:gd name="T29" fmla="*/ 2147483646 h 52"/>
              <a:gd name="T30" fmla="*/ 2147483646 w 62"/>
              <a:gd name="T31" fmla="*/ 2147483646 h 52"/>
              <a:gd name="T32" fmla="*/ 2147483646 w 62"/>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52">
                <a:moveTo>
                  <a:pt x="52" y="7"/>
                </a:moveTo>
                <a:lnTo>
                  <a:pt x="42" y="1"/>
                </a:lnTo>
                <a:lnTo>
                  <a:pt x="30" y="0"/>
                </a:lnTo>
                <a:lnTo>
                  <a:pt x="21" y="1"/>
                </a:lnTo>
                <a:lnTo>
                  <a:pt x="9" y="7"/>
                </a:lnTo>
                <a:lnTo>
                  <a:pt x="2" y="16"/>
                </a:lnTo>
                <a:lnTo>
                  <a:pt x="0" y="26"/>
                </a:lnTo>
                <a:lnTo>
                  <a:pt x="2" y="35"/>
                </a:lnTo>
                <a:lnTo>
                  <a:pt x="9" y="44"/>
                </a:lnTo>
                <a:lnTo>
                  <a:pt x="21" y="49"/>
                </a:lnTo>
                <a:lnTo>
                  <a:pt x="30" y="52"/>
                </a:lnTo>
                <a:lnTo>
                  <a:pt x="42" y="49"/>
                </a:lnTo>
                <a:lnTo>
                  <a:pt x="52" y="44"/>
                </a:lnTo>
                <a:lnTo>
                  <a:pt x="58" y="35"/>
                </a:lnTo>
                <a:lnTo>
                  <a:pt x="62" y="26"/>
                </a:lnTo>
                <a:lnTo>
                  <a:pt x="58" y="16"/>
                </a:lnTo>
                <a:lnTo>
                  <a:pt x="52"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0" name="Freeform 2486"/>
          <p:cNvSpPr>
            <a:spLocks/>
          </p:cNvSpPr>
          <p:nvPr/>
        </p:nvSpPr>
        <p:spPr bwMode="auto">
          <a:xfrm>
            <a:off x="3892550" y="5807075"/>
            <a:ext cx="31750" cy="26988"/>
          </a:xfrm>
          <a:custGeom>
            <a:avLst/>
            <a:gdLst>
              <a:gd name="T0" fmla="*/ 2147483646 w 61"/>
              <a:gd name="T1" fmla="*/ 2147483646 h 52"/>
              <a:gd name="T2" fmla="*/ 2147483646 w 61"/>
              <a:gd name="T3" fmla="*/ 2147483646 h 52"/>
              <a:gd name="T4" fmla="*/ 2147483646 w 61"/>
              <a:gd name="T5" fmla="*/ 2147483646 h 52"/>
              <a:gd name="T6" fmla="*/ 0 w 61"/>
              <a:gd name="T7" fmla="*/ 2147483646 h 52"/>
              <a:gd name="T8" fmla="*/ 2147483646 w 61"/>
              <a:gd name="T9" fmla="*/ 2147483646 h 52"/>
              <a:gd name="T10" fmla="*/ 2147483646 w 61"/>
              <a:gd name="T11" fmla="*/ 2147483646 h 52"/>
              <a:gd name="T12" fmla="*/ 2147483646 w 61"/>
              <a:gd name="T13" fmla="*/ 2147483646 h 52"/>
              <a:gd name="T14" fmla="*/ 2147483646 w 61"/>
              <a:gd name="T15" fmla="*/ 2147483646 h 52"/>
              <a:gd name="T16" fmla="*/ 2147483646 w 61"/>
              <a:gd name="T17" fmla="*/ 2147483646 h 52"/>
              <a:gd name="T18" fmla="*/ 2147483646 w 61"/>
              <a:gd name="T19" fmla="*/ 2147483646 h 52"/>
              <a:gd name="T20" fmla="*/ 2147483646 w 61"/>
              <a:gd name="T21" fmla="*/ 2147483646 h 52"/>
              <a:gd name="T22" fmla="*/ 2147483646 w 61"/>
              <a:gd name="T23" fmla="*/ 2147483646 h 52"/>
              <a:gd name="T24" fmla="*/ 2147483646 w 61"/>
              <a:gd name="T25" fmla="*/ 2147483646 h 52"/>
              <a:gd name="T26" fmla="*/ 2147483646 w 61"/>
              <a:gd name="T27" fmla="*/ 2147483646 h 52"/>
              <a:gd name="T28" fmla="*/ 2147483646 w 61"/>
              <a:gd name="T29" fmla="*/ 2147483646 h 52"/>
              <a:gd name="T30" fmla="*/ 2147483646 w 61"/>
              <a:gd name="T31" fmla="*/ 0 h 52"/>
              <a:gd name="T32" fmla="*/ 2147483646 w 61"/>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52">
                <a:moveTo>
                  <a:pt x="20" y="2"/>
                </a:moveTo>
                <a:lnTo>
                  <a:pt x="9" y="7"/>
                </a:lnTo>
                <a:lnTo>
                  <a:pt x="4" y="16"/>
                </a:lnTo>
                <a:lnTo>
                  <a:pt x="0" y="26"/>
                </a:lnTo>
                <a:lnTo>
                  <a:pt x="4" y="36"/>
                </a:lnTo>
                <a:lnTo>
                  <a:pt x="9" y="45"/>
                </a:lnTo>
                <a:lnTo>
                  <a:pt x="20" y="51"/>
                </a:lnTo>
                <a:lnTo>
                  <a:pt x="32" y="52"/>
                </a:lnTo>
                <a:lnTo>
                  <a:pt x="44" y="51"/>
                </a:lnTo>
                <a:lnTo>
                  <a:pt x="52" y="45"/>
                </a:lnTo>
                <a:lnTo>
                  <a:pt x="59" y="36"/>
                </a:lnTo>
                <a:lnTo>
                  <a:pt x="61" y="26"/>
                </a:lnTo>
                <a:lnTo>
                  <a:pt x="59" y="16"/>
                </a:lnTo>
                <a:lnTo>
                  <a:pt x="52" y="7"/>
                </a:lnTo>
                <a:lnTo>
                  <a:pt x="44" y="2"/>
                </a:lnTo>
                <a:lnTo>
                  <a:pt x="32" y="0"/>
                </a:lnTo>
                <a:lnTo>
                  <a:pt x="20"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1" name="Freeform 2487"/>
          <p:cNvSpPr>
            <a:spLocks/>
          </p:cNvSpPr>
          <p:nvPr/>
        </p:nvSpPr>
        <p:spPr bwMode="auto">
          <a:xfrm>
            <a:off x="3860800" y="5807075"/>
            <a:ext cx="31750" cy="26988"/>
          </a:xfrm>
          <a:custGeom>
            <a:avLst/>
            <a:gdLst>
              <a:gd name="T0" fmla="*/ 2147483646 w 60"/>
              <a:gd name="T1" fmla="*/ 2147483646 h 52"/>
              <a:gd name="T2" fmla="*/ 2147483646 w 60"/>
              <a:gd name="T3" fmla="*/ 2147483646 h 52"/>
              <a:gd name="T4" fmla="*/ 2147483646 w 60"/>
              <a:gd name="T5" fmla="*/ 0 h 52"/>
              <a:gd name="T6" fmla="*/ 2147483646 w 60"/>
              <a:gd name="T7" fmla="*/ 2147483646 h 52"/>
              <a:gd name="T8" fmla="*/ 2147483646 w 60"/>
              <a:gd name="T9" fmla="*/ 2147483646 h 52"/>
              <a:gd name="T10" fmla="*/ 2147483646 w 60"/>
              <a:gd name="T11" fmla="*/ 2147483646 h 52"/>
              <a:gd name="T12" fmla="*/ 0 w 60"/>
              <a:gd name="T13" fmla="*/ 2147483646 h 52"/>
              <a:gd name="T14" fmla="*/ 2147483646 w 60"/>
              <a:gd name="T15" fmla="*/ 2147483646 h 52"/>
              <a:gd name="T16" fmla="*/ 2147483646 w 60"/>
              <a:gd name="T17" fmla="*/ 2147483646 h 52"/>
              <a:gd name="T18" fmla="*/ 2147483646 w 60"/>
              <a:gd name="T19" fmla="*/ 2147483646 h 52"/>
              <a:gd name="T20" fmla="*/ 2147483646 w 60"/>
              <a:gd name="T21" fmla="*/ 2147483646 h 52"/>
              <a:gd name="T22" fmla="*/ 2147483646 w 60"/>
              <a:gd name="T23" fmla="*/ 2147483646 h 52"/>
              <a:gd name="T24" fmla="*/ 2147483646 w 60"/>
              <a:gd name="T25" fmla="*/ 2147483646 h 52"/>
              <a:gd name="T26" fmla="*/ 2147483646 w 60"/>
              <a:gd name="T27" fmla="*/ 2147483646 h 52"/>
              <a:gd name="T28" fmla="*/ 2147483646 w 60"/>
              <a:gd name="T29" fmla="*/ 2147483646 h 52"/>
              <a:gd name="T30" fmla="*/ 2147483646 w 60"/>
              <a:gd name="T31" fmla="*/ 2147483646 h 52"/>
              <a:gd name="T32" fmla="*/ 2147483646 w 60"/>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2">
                <a:moveTo>
                  <a:pt x="52" y="7"/>
                </a:moveTo>
                <a:lnTo>
                  <a:pt x="42" y="2"/>
                </a:lnTo>
                <a:lnTo>
                  <a:pt x="30" y="0"/>
                </a:lnTo>
                <a:lnTo>
                  <a:pt x="20" y="2"/>
                </a:lnTo>
                <a:lnTo>
                  <a:pt x="10" y="7"/>
                </a:lnTo>
                <a:lnTo>
                  <a:pt x="4" y="16"/>
                </a:lnTo>
                <a:lnTo>
                  <a:pt x="0" y="26"/>
                </a:lnTo>
                <a:lnTo>
                  <a:pt x="4" y="36"/>
                </a:lnTo>
                <a:lnTo>
                  <a:pt x="10" y="45"/>
                </a:lnTo>
                <a:lnTo>
                  <a:pt x="20" y="51"/>
                </a:lnTo>
                <a:lnTo>
                  <a:pt x="30" y="52"/>
                </a:lnTo>
                <a:lnTo>
                  <a:pt x="42" y="51"/>
                </a:lnTo>
                <a:lnTo>
                  <a:pt x="52" y="45"/>
                </a:lnTo>
                <a:lnTo>
                  <a:pt x="58" y="36"/>
                </a:lnTo>
                <a:lnTo>
                  <a:pt x="60" y="26"/>
                </a:lnTo>
                <a:lnTo>
                  <a:pt x="58" y="16"/>
                </a:lnTo>
                <a:lnTo>
                  <a:pt x="52"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2" name="Freeform 2488"/>
          <p:cNvSpPr>
            <a:spLocks/>
          </p:cNvSpPr>
          <p:nvPr/>
        </p:nvSpPr>
        <p:spPr bwMode="auto">
          <a:xfrm>
            <a:off x="3844925" y="5778500"/>
            <a:ext cx="31750" cy="28575"/>
          </a:xfrm>
          <a:custGeom>
            <a:avLst/>
            <a:gdLst>
              <a:gd name="T0" fmla="*/ 2147483646 w 60"/>
              <a:gd name="T1" fmla="*/ 2147483646 h 52"/>
              <a:gd name="T2" fmla="*/ 2147483646 w 60"/>
              <a:gd name="T3" fmla="*/ 2147483646 h 52"/>
              <a:gd name="T4" fmla="*/ 2147483646 w 60"/>
              <a:gd name="T5" fmla="*/ 2147483646 h 52"/>
              <a:gd name="T6" fmla="*/ 2147483646 w 60"/>
              <a:gd name="T7" fmla="*/ 2147483646 h 52"/>
              <a:gd name="T8" fmla="*/ 2147483646 w 60"/>
              <a:gd name="T9" fmla="*/ 2147483646 h 52"/>
              <a:gd name="T10" fmla="*/ 2147483646 w 60"/>
              <a:gd name="T11" fmla="*/ 2147483646 h 52"/>
              <a:gd name="T12" fmla="*/ 2147483646 w 60"/>
              <a:gd name="T13" fmla="*/ 0 h 52"/>
              <a:gd name="T14" fmla="*/ 2147483646 w 60"/>
              <a:gd name="T15" fmla="*/ 2147483646 h 52"/>
              <a:gd name="T16" fmla="*/ 2147483646 w 60"/>
              <a:gd name="T17" fmla="*/ 2147483646 h 52"/>
              <a:gd name="T18" fmla="*/ 2147483646 w 60"/>
              <a:gd name="T19" fmla="*/ 2147483646 h 52"/>
              <a:gd name="T20" fmla="*/ 0 w 60"/>
              <a:gd name="T21" fmla="*/ 2147483646 h 52"/>
              <a:gd name="T22" fmla="*/ 2147483646 w 60"/>
              <a:gd name="T23" fmla="*/ 2147483646 h 52"/>
              <a:gd name="T24" fmla="*/ 2147483646 w 60"/>
              <a:gd name="T25" fmla="*/ 2147483646 h 52"/>
              <a:gd name="T26" fmla="*/ 2147483646 w 60"/>
              <a:gd name="T27" fmla="*/ 2147483646 h 52"/>
              <a:gd name="T28" fmla="*/ 2147483646 w 60"/>
              <a:gd name="T29" fmla="*/ 2147483646 h 52"/>
              <a:gd name="T30" fmla="*/ 2147483646 w 60"/>
              <a:gd name="T31" fmla="*/ 2147483646 h 52"/>
              <a:gd name="T32" fmla="*/ 2147483646 w 60"/>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2">
                <a:moveTo>
                  <a:pt x="51" y="44"/>
                </a:moveTo>
                <a:lnTo>
                  <a:pt x="59" y="35"/>
                </a:lnTo>
                <a:lnTo>
                  <a:pt x="60" y="26"/>
                </a:lnTo>
                <a:lnTo>
                  <a:pt x="59" y="16"/>
                </a:lnTo>
                <a:lnTo>
                  <a:pt x="51" y="7"/>
                </a:lnTo>
                <a:lnTo>
                  <a:pt x="42" y="1"/>
                </a:lnTo>
                <a:lnTo>
                  <a:pt x="30" y="0"/>
                </a:lnTo>
                <a:lnTo>
                  <a:pt x="20" y="1"/>
                </a:lnTo>
                <a:lnTo>
                  <a:pt x="9" y="7"/>
                </a:lnTo>
                <a:lnTo>
                  <a:pt x="3" y="16"/>
                </a:lnTo>
                <a:lnTo>
                  <a:pt x="0" y="26"/>
                </a:lnTo>
                <a:lnTo>
                  <a:pt x="3" y="35"/>
                </a:lnTo>
                <a:lnTo>
                  <a:pt x="9" y="44"/>
                </a:lnTo>
                <a:lnTo>
                  <a:pt x="20" y="49"/>
                </a:lnTo>
                <a:lnTo>
                  <a:pt x="30" y="52"/>
                </a:lnTo>
                <a:lnTo>
                  <a:pt x="42" y="49"/>
                </a:lnTo>
                <a:lnTo>
                  <a:pt x="51"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3" name="Freeform 2489"/>
          <p:cNvSpPr>
            <a:spLocks/>
          </p:cNvSpPr>
          <p:nvPr/>
        </p:nvSpPr>
        <p:spPr bwMode="auto">
          <a:xfrm>
            <a:off x="3829050" y="5807075"/>
            <a:ext cx="31750" cy="26988"/>
          </a:xfrm>
          <a:custGeom>
            <a:avLst/>
            <a:gdLst>
              <a:gd name="T0" fmla="*/ 2147483646 w 60"/>
              <a:gd name="T1" fmla="*/ 2147483646 h 52"/>
              <a:gd name="T2" fmla="*/ 2147483646 w 60"/>
              <a:gd name="T3" fmla="*/ 2147483646 h 52"/>
              <a:gd name="T4" fmla="*/ 2147483646 w 60"/>
              <a:gd name="T5" fmla="*/ 0 h 52"/>
              <a:gd name="T6" fmla="*/ 2147483646 w 60"/>
              <a:gd name="T7" fmla="*/ 2147483646 h 52"/>
              <a:gd name="T8" fmla="*/ 2147483646 w 60"/>
              <a:gd name="T9" fmla="*/ 2147483646 h 52"/>
              <a:gd name="T10" fmla="*/ 2147483646 w 60"/>
              <a:gd name="T11" fmla="*/ 2147483646 h 52"/>
              <a:gd name="T12" fmla="*/ 0 w 60"/>
              <a:gd name="T13" fmla="*/ 2147483646 h 52"/>
              <a:gd name="T14" fmla="*/ 2147483646 w 60"/>
              <a:gd name="T15" fmla="*/ 2147483646 h 52"/>
              <a:gd name="T16" fmla="*/ 2147483646 w 60"/>
              <a:gd name="T17" fmla="*/ 2147483646 h 52"/>
              <a:gd name="T18" fmla="*/ 2147483646 w 60"/>
              <a:gd name="T19" fmla="*/ 2147483646 h 52"/>
              <a:gd name="T20" fmla="*/ 2147483646 w 60"/>
              <a:gd name="T21" fmla="*/ 2147483646 h 52"/>
              <a:gd name="T22" fmla="*/ 2147483646 w 60"/>
              <a:gd name="T23" fmla="*/ 2147483646 h 52"/>
              <a:gd name="T24" fmla="*/ 2147483646 w 60"/>
              <a:gd name="T25" fmla="*/ 2147483646 h 52"/>
              <a:gd name="T26" fmla="*/ 2147483646 w 60"/>
              <a:gd name="T27" fmla="*/ 2147483646 h 52"/>
              <a:gd name="T28" fmla="*/ 2147483646 w 60"/>
              <a:gd name="T29" fmla="*/ 2147483646 h 52"/>
              <a:gd name="T30" fmla="*/ 2147483646 w 60"/>
              <a:gd name="T31" fmla="*/ 2147483646 h 52"/>
              <a:gd name="T32" fmla="*/ 2147483646 w 60"/>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2">
                <a:moveTo>
                  <a:pt x="52" y="7"/>
                </a:moveTo>
                <a:lnTo>
                  <a:pt x="44" y="2"/>
                </a:lnTo>
                <a:lnTo>
                  <a:pt x="30" y="0"/>
                </a:lnTo>
                <a:lnTo>
                  <a:pt x="18" y="2"/>
                </a:lnTo>
                <a:lnTo>
                  <a:pt x="9" y="7"/>
                </a:lnTo>
                <a:lnTo>
                  <a:pt x="3" y="16"/>
                </a:lnTo>
                <a:lnTo>
                  <a:pt x="0" y="26"/>
                </a:lnTo>
                <a:lnTo>
                  <a:pt x="3" y="36"/>
                </a:lnTo>
                <a:lnTo>
                  <a:pt x="9" y="45"/>
                </a:lnTo>
                <a:lnTo>
                  <a:pt x="18" y="51"/>
                </a:lnTo>
                <a:lnTo>
                  <a:pt x="30" y="52"/>
                </a:lnTo>
                <a:lnTo>
                  <a:pt x="44" y="51"/>
                </a:lnTo>
                <a:lnTo>
                  <a:pt x="52" y="45"/>
                </a:lnTo>
                <a:lnTo>
                  <a:pt x="59" y="36"/>
                </a:lnTo>
                <a:lnTo>
                  <a:pt x="60" y="26"/>
                </a:lnTo>
                <a:lnTo>
                  <a:pt x="59" y="16"/>
                </a:lnTo>
                <a:lnTo>
                  <a:pt x="52"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4" name="Freeform 2490"/>
          <p:cNvSpPr>
            <a:spLocks/>
          </p:cNvSpPr>
          <p:nvPr/>
        </p:nvSpPr>
        <p:spPr bwMode="auto">
          <a:xfrm>
            <a:off x="3813175" y="5778500"/>
            <a:ext cx="31750" cy="28575"/>
          </a:xfrm>
          <a:custGeom>
            <a:avLst/>
            <a:gdLst>
              <a:gd name="T0" fmla="*/ 2147483646 w 60"/>
              <a:gd name="T1" fmla="*/ 2147483646 h 52"/>
              <a:gd name="T2" fmla="*/ 2147483646 w 60"/>
              <a:gd name="T3" fmla="*/ 2147483646 h 52"/>
              <a:gd name="T4" fmla="*/ 2147483646 w 60"/>
              <a:gd name="T5" fmla="*/ 2147483646 h 52"/>
              <a:gd name="T6" fmla="*/ 2147483646 w 60"/>
              <a:gd name="T7" fmla="*/ 2147483646 h 52"/>
              <a:gd name="T8" fmla="*/ 2147483646 w 60"/>
              <a:gd name="T9" fmla="*/ 2147483646 h 52"/>
              <a:gd name="T10" fmla="*/ 2147483646 w 60"/>
              <a:gd name="T11" fmla="*/ 2147483646 h 52"/>
              <a:gd name="T12" fmla="*/ 2147483646 w 60"/>
              <a:gd name="T13" fmla="*/ 0 h 52"/>
              <a:gd name="T14" fmla="*/ 2147483646 w 60"/>
              <a:gd name="T15" fmla="*/ 2147483646 h 52"/>
              <a:gd name="T16" fmla="*/ 2147483646 w 60"/>
              <a:gd name="T17" fmla="*/ 2147483646 h 52"/>
              <a:gd name="T18" fmla="*/ 2147483646 w 60"/>
              <a:gd name="T19" fmla="*/ 2147483646 h 52"/>
              <a:gd name="T20" fmla="*/ 0 w 60"/>
              <a:gd name="T21" fmla="*/ 2147483646 h 52"/>
              <a:gd name="T22" fmla="*/ 2147483646 w 60"/>
              <a:gd name="T23" fmla="*/ 2147483646 h 52"/>
              <a:gd name="T24" fmla="*/ 2147483646 w 60"/>
              <a:gd name="T25" fmla="*/ 2147483646 h 52"/>
              <a:gd name="T26" fmla="*/ 2147483646 w 60"/>
              <a:gd name="T27" fmla="*/ 2147483646 h 52"/>
              <a:gd name="T28" fmla="*/ 2147483646 w 60"/>
              <a:gd name="T29" fmla="*/ 2147483646 h 52"/>
              <a:gd name="T30" fmla="*/ 2147483646 w 60"/>
              <a:gd name="T31" fmla="*/ 2147483646 h 52"/>
              <a:gd name="T32" fmla="*/ 2147483646 w 60"/>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2">
                <a:moveTo>
                  <a:pt x="52" y="44"/>
                </a:moveTo>
                <a:lnTo>
                  <a:pt x="59" y="35"/>
                </a:lnTo>
                <a:lnTo>
                  <a:pt x="60" y="26"/>
                </a:lnTo>
                <a:lnTo>
                  <a:pt x="59" y="16"/>
                </a:lnTo>
                <a:lnTo>
                  <a:pt x="52" y="7"/>
                </a:lnTo>
                <a:lnTo>
                  <a:pt x="42" y="1"/>
                </a:lnTo>
                <a:lnTo>
                  <a:pt x="30" y="0"/>
                </a:lnTo>
                <a:lnTo>
                  <a:pt x="17" y="1"/>
                </a:lnTo>
                <a:lnTo>
                  <a:pt x="9" y="7"/>
                </a:lnTo>
                <a:lnTo>
                  <a:pt x="1" y="16"/>
                </a:lnTo>
                <a:lnTo>
                  <a:pt x="0" y="26"/>
                </a:lnTo>
                <a:lnTo>
                  <a:pt x="1" y="35"/>
                </a:lnTo>
                <a:lnTo>
                  <a:pt x="9" y="44"/>
                </a:lnTo>
                <a:lnTo>
                  <a:pt x="17" y="49"/>
                </a:lnTo>
                <a:lnTo>
                  <a:pt x="30" y="52"/>
                </a:lnTo>
                <a:lnTo>
                  <a:pt x="42" y="49"/>
                </a:lnTo>
                <a:lnTo>
                  <a:pt x="52"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5" name="Freeform 2491"/>
          <p:cNvSpPr>
            <a:spLocks/>
          </p:cNvSpPr>
          <p:nvPr/>
        </p:nvSpPr>
        <p:spPr bwMode="auto">
          <a:xfrm>
            <a:off x="3813175" y="5695950"/>
            <a:ext cx="127000" cy="111125"/>
          </a:xfrm>
          <a:custGeom>
            <a:avLst/>
            <a:gdLst>
              <a:gd name="T0" fmla="*/ 2147483646 w 241"/>
              <a:gd name="T1" fmla="*/ 2147483646 h 210"/>
              <a:gd name="T2" fmla="*/ 2147483646 w 241"/>
              <a:gd name="T3" fmla="*/ 2147483646 h 210"/>
              <a:gd name="T4" fmla="*/ 2147483646 w 241"/>
              <a:gd name="T5" fmla="*/ 2147483646 h 210"/>
              <a:gd name="T6" fmla="*/ 2147483646 w 241"/>
              <a:gd name="T7" fmla="*/ 2147483646 h 210"/>
              <a:gd name="T8" fmla="*/ 2147483646 w 241"/>
              <a:gd name="T9" fmla="*/ 2147483646 h 210"/>
              <a:gd name="T10" fmla="*/ 2147483646 w 241"/>
              <a:gd name="T11" fmla="*/ 2147483646 h 210"/>
              <a:gd name="T12" fmla="*/ 2147483646 w 241"/>
              <a:gd name="T13" fmla="*/ 2147483646 h 210"/>
              <a:gd name="T14" fmla="*/ 2147483646 w 241"/>
              <a:gd name="T15" fmla="*/ 2147483646 h 210"/>
              <a:gd name="T16" fmla="*/ 2147483646 w 241"/>
              <a:gd name="T17" fmla="*/ 0 h 210"/>
              <a:gd name="T18" fmla="*/ 2147483646 w 241"/>
              <a:gd name="T19" fmla="*/ 0 h 210"/>
              <a:gd name="T20" fmla="*/ 2147483646 w 241"/>
              <a:gd name="T21" fmla="*/ 2147483646 h 210"/>
              <a:gd name="T22" fmla="*/ 2147483646 w 241"/>
              <a:gd name="T23" fmla="*/ 2147483646 h 210"/>
              <a:gd name="T24" fmla="*/ 0 w 241"/>
              <a:gd name="T25" fmla="*/ 2147483646 h 210"/>
              <a:gd name="T26" fmla="*/ 0 w 241"/>
              <a:gd name="T27" fmla="*/ 2147483646 h 210"/>
              <a:gd name="T28" fmla="*/ 2147483646 w 241"/>
              <a:gd name="T29" fmla="*/ 2147483646 h 210"/>
              <a:gd name="T30" fmla="*/ 2147483646 w 241"/>
              <a:gd name="T31" fmla="*/ 2147483646 h 210"/>
              <a:gd name="T32" fmla="*/ 2147483646 w 241"/>
              <a:gd name="T33" fmla="*/ 2147483646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210">
                <a:moveTo>
                  <a:pt x="15" y="210"/>
                </a:moveTo>
                <a:lnTo>
                  <a:pt x="227" y="210"/>
                </a:lnTo>
                <a:lnTo>
                  <a:pt x="233" y="207"/>
                </a:lnTo>
                <a:lnTo>
                  <a:pt x="239" y="204"/>
                </a:lnTo>
                <a:lnTo>
                  <a:pt x="241" y="196"/>
                </a:lnTo>
                <a:lnTo>
                  <a:pt x="241" y="14"/>
                </a:lnTo>
                <a:lnTo>
                  <a:pt x="239" y="7"/>
                </a:lnTo>
                <a:lnTo>
                  <a:pt x="233" y="1"/>
                </a:lnTo>
                <a:lnTo>
                  <a:pt x="227" y="0"/>
                </a:lnTo>
                <a:lnTo>
                  <a:pt x="15" y="0"/>
                </a:lnTo>
                <a:lnTo>
                  <a:pt x="7" y="1"/>
                </a:lnTo>
                <a:lnTo>
                  <a:pt x="1" y="7"/>
                </a:lnTo>
                <a:lnTo>
                  <a:pt x="0" y="14"/>
                </a:lnTo>
                <a:lnTo>
                  <a:pt x="0" y="196"/>
                </a:lnTo>
                <a:lnTo>
                  <a:pt x="1" y="204"/>
                </a:lnTo>
                <a:lnTo>
                  <a:pt x="7" y="207"/>
                </a:lnTo>
                <a:lnTo>
                  <a:pt x="15" y="21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6" name="Freeform 2492"/>
          <p:cNvSpPr>
            <a:spLocks/>
          </p:cNvSpPr>
          <p:nvPr/>
        </p:nvSpPr>
        <p:spPr bwMode="auto">
          <a:xfrm>
            <a:off x="3781425" y="5764213"/>
            <a:ext cx="31750" cy="28575"/>
          </a:xfrm>
          <a:custGeom>
            <a:avLst/>
            <a:gdLst>
              <a:gd name="T0" fmla="*/ 2147483646 w 60"/>
              <a:gd name="T1" fmla="*/ 2147483646 h 53"/>
              <a:gd name="T2" fmla="*/ 2147483646 w 60"/>
              <a:gd name="T3" fmla="*/ 2147483646 h 53"/>
              <a:gd name="T4" fmla="*/ 2147483646 w 60"/>
              <a:gd name="T5" fmla="*/ 2147483646 h 53"/>
              <a:gd name="T6" fmla="*/ 2147483646 w 60"/>
              <a:gd name="T7" fmla="*/ 2147483646 h 53"/>
              <a:gd name="T8" fmla="*/ 2147483646 w 60"/>
              <a:gd name="T9" fmla="*/ 2147483646 h 53"/>
              <a:gd name="T10" fmla="*/ 2147483646 w 60"/>
              <a:gd name="T11" fmla="*/ 2147483646 h 53"/>
              <a:gd name="T12" fmla="*/ 2147483646 w 60"/>
              <a:gd name="T13" fmla="*/ 0 h 53"/>
              <a:gd name="T14" fmla="*/ 2147483646 w 60"/>
              <a:gd name="T15" fmla="*/ 2147483646 h 53"/>
              <a:gd name="T16" fmla="*/ 2147483646 w 60"/>
              <a:gd name="T17" fmla="*/ 2147483646 h 53"/>
              <a:gd name="T18" fmla="*/ 2147483646 w 60"/>
              <a:gd name="T19" fmla="*/ 2147483646 h 53"/>
              <a:gd name="T20" fmla="*/ 0 w 60"/>
              <a:gd name="T21" fmla="*/ 2147483646 h 53"/>
              <a:gd name="T22" fmla="*/ 2147483646 w 60"/>
              <a:gd name="T23" fmla="*/ 2147483646 h 53"/>
              <a:gd name="T24" fmla="*/ 2147483646 w 60"/>
              <a:gd name="T25" fmla="*/ 2147483646 h 53"/>
              <a:gd name="T26" fmla="*/ 2147483646 w 60"/>
              <a:gd name="T27" fmla="*/ 2147483646 h 53"/>
              <a:gd name="T28" fmla="*/ 2147483646 w 60"/>
              <a:gd name="T29" fmla="*/ 2147483646 h 53"/>
              <a:gd name="T30" fmla="*/ 2147483646 w 60"/>
              <a:gd name="T31" fmla="*/ 2147483646 h 53"/>
              <a:gd name="T32" fmla="*/ 2147483646 w 60"/>
              <a:gd name="T33" fmla="*/ 214748364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3">
                <a:moveTo>
                  <a:pt x="52" y="44"/>
                </a:moveTo>
                <a:lnTo>
                  <a:pt x="57" y="36"/>
                </a:lnTo>
                <a:lnTo>
                  <a:pt x="60" y="27"/>
                </a:lnTo>
                <a:lnTo>
                  <a:pt x="57" y="16"/>
                </a:lnTo>
                <a:lnTo>
                  <a:pt x="52" y="8"/>
                </a:lnTo>
                <a:lnTo>
                  <a:pt x="41" y="3"/>
                </a:lnTo>
                <a:lnTo>
                  <a:pt x="30" y="0"/>
                </a:lnTo>
                <a:lnTo>
                  <a:pt x="18" y="3"/>
                </a:lnTo>
                <a:lnTo>
                  <a:pt x="9" y="8"/>
                </a:lnTo>
                <a:lnTo>
                  <a:pt x="2" y="16"/>
                </a:lnTo>
                <a:lnTo>
                  <a:pt x="0" y="27"/>
                </a:lnTo>
                <a:lnTo>
                  <a:pt x="2" y="36"/>
                </a:lnTo>
                <a:lnTo>
                  <a:pt x="9" y="44"/>
                </a:lnTo>
                <a:lnTo>
                  <a:pt x="18" y="50"/>
                </a:lnTo>
                <a:lnTo>
                  <a:pt x="30" y="53"/>
                </a:lnTo>
                <a:lnTo>
                  <a:pt x="41" y="50"/>
                </a:lnTo>
                <a:lnTo>
                  <a:pt x="52" y="4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7" name="Freeform 2493"/>
          <p:cNvSpPr>
            <a:spLocks/>
          </p:cNvSpPr>
          <p:nvPr/>
        </p:nvSpPr>
        <p:spPr bwMode="auto">
          <a:xfrm>
            <a:off x="3813175" y="5749925"/>
            <a:ext cx="31750" cy="28575"/>
          </a:xfrm>
          <a:custGeom>
            <a:avLst/>
            <a:gdLst>
              <a:gd name="T0" fmla="*/ 2147483646 w 60"/>
              <a:gd name="T1" fmla="*/ 2147483646 h 54"/>
              <a:gd name="T2" fmla="*/ 2147483646 w 60"/>
              <a:gd name="T3" fmla="*/ 2147483646 h 54"/>
              <a:gd name="T4" fmla="*/ 2147483646 w 60"/>
              <a:gd name="T5" fmla="*/ 2147483646 h 54"/>
              <a:gd name="T6" fmla="*/ 2147483646 w 60"/>
              <a:gd name="T7" fmla="*/ 2147483646 h 54"/>
              <a:gd name="T8" fmla="*/ 2147483646 w 60"/>
              <a:gd name="T9" fmla="*/ 2147483646 h 54"/>
              <a:gd name="T10" fmla="*/ 2147483646 w 60"/>
              <a:gd name="T11" fmla="*/ 2147483646 h 54"/>
              <a:gd name="T12" fmla="*/ 2147483646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0 h 54"/>
              <a:gd name="T22" fmla="*/ 2147483646 w 60"/>
              <a:gd name="T23" fmla="*/ 2147483646 h 54"/>
              <a:gd name="T24" fmla="*/ 2147483646 w 60"/>
              <a:gd name="T25" fmla="*/ 2147483646 h 54"/>
              <a:gd name="T26" fmla="*/ 2147483646 w 60"/>
              <a:gd name="T27" fmla="*/ 2147483646 h 54"/>
              <a:gd name="T28" fmla="*/ 0 w 60"/>
              <a:gd name="T29" fmla="*/ 2147483646 h 54"/>
              <a:gd name="T30" fmla="*/ 2147483646 w 60"/>
              <a:gd name="T31" fmla="*/ 2147483646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54">
                <a:moveTo>
                  <a:pt x="9" y="45"/>
                </a:moveTo>
                <a:lnTo>
                  <a:pt x="17" y="52"/>
                </a:lnTo>
                <a:lnTo>
                  <a:pt x="30" y="54"/>
                </a:lnTo>
                <a:lnTo>
                  <a:pt x="42" y="52"/>
                </a:lnTo>
                <a:lnTo>
                  <a:pt x="52" y="45"/>
                </a:lnTo>
                <a:lnTo>
                  <a:pt x="59" y="36"/>
                </a:lnTo>
                <a:lnTo>
                  <a:pt x="60" y="27"/>
                </a:lnTo>
                <a:lnTo>
                  <a:pt x="59" y="17"/>
                </a:lnTo>
                <a:lnTo>
                  <a:pt x="52" y="9"/>
                </a:lnTo>
                <a:lnTo>
                  <a:pt x="42" y="4"/>
                </a:lnTo>
                <a:lnTo>
                  <a:pt x="30" y="0"/>
                </a:lnTo>
                <a:lnTo>
                  <a:pt x="17" y="4"/>
                </a:lnTo>
                <a:lnTo>
                  <a:pt x="9" y="9"/>
                </a:lnTo>
                <a:lnTo>
                  <a:pt x="1" y="17"/>
                </a:lnTo>
                <a:lnTo>
                  <a:pt x="0" y="27"/>
                </a:lnTo>
                <a:lnTo>
                  <a:pt x="1" y="3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28" name="Line 2494"/>
          <p:cNvSpPr>
            <a:spLocks noChangeShapeType="1"/>
          </p:cNvSpPr>
          <p:nvPr/>
        </p:nvSpPr>
        <p:spPr bwMode="auto">
          <a:xfrm>
            <a:off x="3813175" y="5768975"/>
            <a:ext cx="4763"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29" name="Freeform 2495"/>
          <p:cNvSpPr>
            <a:spLocks/>
          </p:cNvSpPr>
          <p:nvPr/>
        </p:nvSpPr>
        <p:spPr bwMode="auto">
          <a:xfrm>
            <a:off x="3781425" y="5737225"/>
            <a:ext cx="31750" cy="26988"/>
          </a:xfrm>
          <a:custGeom>
            <a:avLst/>
            <a:gdLst>
              <a:gd name="T0" fmla="*/ 2147483646 w 60"/>
              <a:gd name="T1" fmla="*/ 2147483646 h 52"/>
              <a:gd name="T2" fmla="*/ 2147483646 w 60"/>
              <a:gd name="T3" fmla="*/ 2147483646 h 52"/>
              <a:gd name="T4" fmla="*/ 2147483646 w 60"/>
              <a:gd name="T5" fmla="*/ 2147483646 h 52"/>
              <a:gd name="T6" fmla="*/ 2147483646 w 60"/>
              <a:gd name="T7" fmla="*/ 2147483646 h 52"/>
              <a:gd name="T8" fmla="*/ 2147483646 w 60"/>
              <a:gd name="T9" fmla="*/ 2147483646 h 52"/>
              <a:gd name="T10" fmla="*/ 2147483646 w 60"/>
              <a:gd name="T11" fmla="*/ 2147483646 h 52"/>
              <a:gd name="T12" fmla="*/ 2147483646 w 60"/>
              <a:gd name="T13" fmla="*/ 0 h 52"/>
              <a:gd name="T14" fmla="*/ 2147483646 w 60"/>
              <a:gd name="T15" fmla="*/ 2147483646 h 52"/>
              <a:gd name="T16" fmla="*/ 2147483646 w 60"/>
              <a:gd name="T17" fmla="*/ 2147483646 h 52"/>
              <a:gd name="T18" fmla="*/ 2147483646 w 60"/>
              <a:gd name="T19" fmla="*/ 2147483646 h 52"/>
              <a:gd name="T20" fmla="*/ 0 w 60"/>
              <a:gd name="T21" fmla="*/ 2147483646 h 52"/>
              <a:gd name="T22" fmla="*/ 2147483646 w 60"/>
              <a:gd name="T23" fmla="*/ 2147483646 h 52"/>
              <a:gd name="T24" fmla="*/ 2147483646 w 60"/>
              <a:gd name="T25" fmla="*/ 2147483646 h 52"/>
              <a:gd name="T26" fmla="*/ 2147483646 w 60"/>
              <a:gd name="T27" fmla="*/ 2147483646 h 52"/>
              <a:gd name="T28" fmla="*/ 2147483646 w 60"/>
              <a:gd name="T29" fmla="*/ 2147483646 h 52"/>
              <a:gd name="T30" fmla="*/ 2147483646 w 60"/>
              <a:gd name="T31" fmla="*/ 2147483646 h 52"/>
              <a:gd name="T32" fmla="*/ 2147483646 w 60"/>
              <a:gd name="T33" fmla="*/ 2147483646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52">
                <a:moveTo>
                  <a:pt x="52" y="45"/>
                </a:moveTo>
                <a:lnTo>
                  <a:pt x="57" y="36"/>
                </a:lnTo>
                <a:lnTo>
                  <a:pt x="60" y="25"/>
                </a:lnTo>
                <a:lnTo>
                  <a:pt x="57" y="16"/>
                </a:lnTo>
                <a:lnTo>
                  <a:pt x="52" y="7"/>
                </a:lnTo>
                <a:lnTo>
                  <a:pt x="41" y="2"/>
                </a:lnTo>
                <a:lnTo>
                  <a:pt x="30" y="0"/>
                </a:lnTo>
                <a:lnTo>
                  <a:pt x="18" y="2"/>
                </a:lnTo>
                <a:lnTo>
                  <a:pt x="9" y="7"/>
                </a:lnTo>
                <a:lnTo>
                  <a:pt x="2" y="16"/>
                </a:lnTo>
                <a:lnTo>
                  <a:pt x="0" y="25"/>
                </a:lnTo>
                <a:lnTo>
                  <a:pt x="2" y="36"/>
                </a:lnTo>
                <a:lnTo>
                  <a:pt x="9" y="45"/>
                </a:lnTo>
                <a:lnTo>
                  <a:pt x="18" y="50"/>
                </a:lnTo>
                <a:lnTo>
                  <a:pt x="30" y="52"/>
                </a:lnTo>
                <a:lnTo>
                  <a:pt x="41" y="50"/>
                </a:lnTo>
                <a:lnTo>
                  <a:pt x="52" y="4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0" name="Freeform 2496"/>
          <p:cNvSpPr>
            <a:spLocks/>
          </p:cNvSpPr>
          <p:nvPr/>
        </p:nvSpPr>
        <p:spPr bwMode="auto">
          <a:xfrm>
            <a:off x="3790950" y="5710238"/>
            <a:ext cx="22225" cy="22225"/>
          </a:xfrm>
          <a:custGeom>
            <a:avLst/>
            <a:gdLst>
              <a:gd name="T0" fmla="*/ 2147483646 w 42"/>
              <a:gd name="T1" fmla="*/ 2147483646 h 43"/>
              <a:gd name="T2" fmla="*/ 2147483646 w 42"/>
              <a:gd name="T3" fmla="*/ 2147483646 h 43"/>
              <a:gd name="T4" fmla="*/ 2147483646 w 42"/>
              <a:gd name="T5" fmla="*/ 2147483646 h 43"/>
              <a:gd name="T6" fmla="*/ 2147483646 w 42"/>
              <a:gd name="T7" fmla="*/ 2147483646 h 43"/>
              <a:gd name="T8" fmla="*/ 2147483646 w 42"/>
              <a:gd name="T9" fmla="*/ 2147483646 h 43"/>
              <a:gd name="T10" fmla="*/ 2147483646 w 42"/>
              <a:gd name="T11" fmla="*/ 2147483646 h 43"/>
              <a:gd name="T12" fmla="*/ 2147483646 w 42"/>
              <a:gd name="T13" fmla="*/ 0 h 43"/>
              <a:gd name="T14" fmla="*/ 0 w 4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34" y="43"/>
                </a:moveTo>
                <a:lnTo>
                  <a:pt x="39" y="36"/>
                </a:lnTo>
                <a:lnTo>
                  <a:pt x="42" y="26"/>
                </a:lnTo>
                <a:lnTo>
                  <a:pt x="39" y="16"/>
                </a:lnTo>
                <a:lnTo>
                  <a:pt x="34" y="6"/>
                </a:lnTo>
                <a:lnTo>
                  <a:pt x="23" y="1"/>
                </a:lnTo>
                <a:lnTo>
                  <a:pt x="12"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1" name="Freeform 2497"/>
          <p:cNvSpPr>
            <a:spLocks/>
          </p:cNvSpPr>
          <p:nvPr/>
        </p:nvSpPr>
        <p:spPr bwMode="auto">
          <a:xfrm>
            <a:off x="3781425" y="5710238"/>
            <a:ext cx="15875" cy="26987"/>
          </a:xfrm>
          <a:custGeom>
            <a:avLst/>
            <a:gdLst>
              <a:gd name="T0" fmla="*/ 2147483646 w 30"/>
              <a:gd name="T1" fmla="*/ 0 h 51"/>
              <a:gd name="T2" fmla="*/ 2147483646 w 30"/>
              <a:gd name="T3" fmla="*/ 2147483646 h 51"/>
              <a:gd name="T4" fmla="*/ 2147483646 w 30"/>
              <a:gd name="T5" fmla="*/ 2147483646 h 51"/>
              <a:gd name="T6" fmla="*/ 0 w 30"/>
              <a:gd name="T7" fmla="*/ 2147483646 h 51"/>
              <a:gd name="T8" fmla="*/ 2147483646 w 30"/>
              <a:gd name="T9" fmla="*/ 2147483646 h 51"/>
              <a:gd name="T10" fmla="*/ 2147483646 w 30"/>
              <a:gd name="T11" fmla="*/ 2147483646 h 51"/>
              <a:gd name="T12" fmla="*/ 2147483646 w 30"/>
              <a:gd name="T13" fmla="*/ 2147483646 h 51"/>
              <a:gd name="T14" fmla="*/ 2147483646 w 30"/>
              <a:gd name="T15" fmla="*/ 2147483646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1">
                <a:moveTo>
                  <a:pt x="18" y="0"/>
                </a:moveTo>
                <a:lnTo>
                  <a:pt x="9" y="5"/>
                </a:lnTo>
                <a:lnTo>
                  <a:pt x="2" y="15"/>
                </a:lnTo>
                <a:lnTo>
                  <a:pt x="0" y="25"/>
                </a:lnTo>
                <a:lnTo>
                  <a:pt x="2" y="35"/>
                </a:lnTo>
                <a:lnTo>
                  <a:pt x="9" y="42"/>
                </a:lnTo>
                <a:lnTo>
                  <a:pt x="18" y="49"/>
                </a:lnTo>
                <a:lnTo>
                  <a:pt x="30"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2" name="Freeform 2498"/>
          <p:cNvSpPr>
            <a:spLocks/>
          </p:cNvSpPr>
          <p:nvPr/>
        </p:nvSpPr>
        <p:spPr bwMode="auto">
          <a:xfrm>
            <a:off x="3797300" y="5732463"/>
            <a:ext cx="11113" cy="4762"/>
          </a:xfrm>
          <a:custGeom>
            <a:avLst/>
            <a:gdLst>
              <a:gd name="T0" fmla="*/ 0 w 22"/>
              <a:gd name="T1" fmla="*/ 2147483646 h 9"/>
              <a:gd name="T2" fmla="*/ 2147483646 w 22"/>
              <a:gd name="T3" fmla="*/ 2147483646 h 9"/>
              <a:gd name="T4" fmla="*/ 2147483646 w 22"/>
              <a:gd name="T5" fmla="*/ 0 h 9"/>
              <a:gd name="T6" fmla="*/ 0 60000 65536"/>
              <a:gd name="T7" fmla="*/ 0 60000 65536"/>
              <a:gd name="T8" fmla="*/ 0 60000 65536"/>
            </a:gdLst>
            <a:ahLst/>
            <a:cxnLst>
              <a:cxn ang="T6">
                <a:pos x="T0" y="T1"/>
              </a:cxn>
              <a:cxn ang="T7">
                <a:pos x="T2" y="T3"/>
              </a:cxn>
              <a:cxn ang="T8">
                <a:pos x="T4" y="T5"/>
              </a:cxn>
            </a:cxnLst>
            <a:rect l="0" t="0" r="r" b="b"/>
            <a:pathLst>
              <a:path w="22" h="9">
                <a:moveTo>
                  <a:pt x="0" y="9"/>
                </a:moveTo>
                <a:lnTo>
                  <a:pt x="11" y="7"/>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3" name="Freeform 2499"/>
          <p:cNvSpPr>
            <a:spLocks/>
          </p:cNvSpPr>
          <p:nvPr/>
        </p:nvSpPr>
        <p:spPr bwMode="auto">
          <a:xfrm>
            <a:off x="3794125" y="5616575"/>
            <a:ext cx="47625" cy="34925"/>
          </a:xfrm>
          <a:custGeom>
            <a:avLst/>
            <a:gdLst>
              <a:gd name="T0" fmla="*/ 0 w 88"/>
              <a:gd name="T1" fmla="*/ 2147483646 h 66"/>
              <a:gd name="T2" fmla="*/ 2147483646 w 88"/>
              <a:gd name="T3" fmla="*/ 2147483646 h 66"/>
              <a:gd name="T4" fmla="*/ 2147483646 w 88"/>
              <a:gd name="T5" fmla="*/ 0 h 66"/>
              <a:gd name="T6" fmla="*/ 0 60000 65536"/>
              <a:gd name="T7" fmla="*/ 0 60000 65536"/>
              <a:gd name="T8" fmla="*/ 0 60000 65536"/>
            </a:gdLst>
            <a:ahLst/>
            <a:cxnLst>
              <a:cxn ang="T6">
                <a:pos x="T0" y="T1"/>
              </a:cxn>
              <a:cxn ang="T7">
                <a:pos x="T2" y="T3"/>
              </a:cxn>
              <a:cxn ang="T8">
                <a:pos x="T4" y="T5"/>
              </a:cxn>
            </a:cxnLst>
            <a:rect l="0" t="0" r="r" b="b"/>
            <a:pathLst>
              <a:path w="88" h="66">
                <a:moveTo>
                  <a:pt x="0" y="66"/>
                </a:moveTo>
                <a:lnTo>
                  <a:pt x="88" y="66"/>
                </a:lnTo>
                <a:lnTo>
                  <a:pt x="8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4" name="Freeform 2500"/>
          <p:cNvSpPr>
            <a:spLocks/>
          </p:cNvSpPr>
          <p:nvPr/>
        </p:nvSpPr>
        <p:spPr bwMode="auto">
          <a:xfrm>
            <a:off x="3841750" y="5616575"/>
            <a:ext cx="7938" cy="34925"/>
          </a:xfrm>
          <a:custGeom>
            <a:avLst/>
            <a:gdLst>
              <a:gd name="T0" fmla="*/ 2147483646 w 17"/>
              <a:gd name="T1" fmla="*/ 0 h 66"/>
              <a:gd name="T2" fmla="*/ 2147483646 w 17"/>
              <a:gd name="T3" fmla="*/ 2147483646 h 66"/>
              <a:gd name="T4" fmla="*/ 2147483646 w 17"/>
              <a:gd name="T5" fmla="*/ 2147483646 h 66"/>
              <a:gd name="T6" fmla="*/ 0 w 17"/>
              <a:gd name="T7" fmla="*/ 2147483646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6">
                <a:moveTo>
                  <a:pt x="17" y="0"/>
                </a:moveTo>
                <a:lnTo>
                  <a:pt x="17" y="54"/>
                </a:lnTo>
                <a:lnTo>
                  <a:pt x="4" y="66"/>
                </a:lnTo>
                <a:lnTo>
                  <a:pt x="0"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5" name="Freeform 2501"/>
          <p:cNvSpPr>
            <a:spLocks/>
          </p:cNvSpPr>
          <p:nvPr/>
        </p:nvSpPr>
        <p:spPr bwMode="auto">
          <a:xfrm>
            <a:off x="3790950" y="5613400"/>
            <a:ext cx="3175" cy="38100"/>
          </a:xfrm>
          <a:custGeom>
            <a:avLst/>
            <a:gdLst>
              <a:gd name="T0" fmla="*/ 2147483646 w 6"/>
              <a:gd name="T1" fmla="*/ 2147483646 h 70"/>
              <a:gd name="T2" fmla="*/ 2147483646 w 6"/>
              <a:gd name="T3" fmla="*/ 2147483646 h 70"/>
              <a:gd name="T4" fmla="*/ 0 w 6"/>
              <a:gd name="T5" fmla="*/ 2147483646 h 70"/>
              <a:gd name="T6" fmla="*/ 0 w 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0">
                <a:moveTo>
                  <a:pt x="6" y="70"/>
                </a:moveTo>
                <a:lnTo>
                  <a:pt x="3" y="70"/>
                </a:lnTo>
                <a:lnTo>
                  <a:pt x="0" y="68"/>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6" name="Freeform 2502"/>
          <p:cNvSpPr>
            <a:spLocks/>
          </p:cNvSpPr>
          <p:nvPr/>
        </p:nvSpPr>
        <p:spPr bwMode="auto">
          <a:xfrm>
            <a:off x="3800475" y="5573713"/>
            <a:ext cx="119063" cy="33337"/>
          </a:xfrm>
          <a:custGeom>
            <a:avLst/>
            <a:gdLst>
              <a:gd name="T0" fmla="*/ 0 w 224"/>
              <a:gd name="T1" fmla="*/ 2147483646 h 62"/>
              <a:gd name="T2" fmla="*/ 0 w 224"/>
              <a:gd name="T3" fmla="*/ 2147483646 h 62"/>
              <a:gd name="T4" fmla="*/ 2147483646 w 224"/>
              <a:gd name="T5" fmla="*/ 2147483646 h 62"/>
              <a:gd name="T6" fmla="*/ 2147483646 w 224"/>
              <a:gd name="T7" fmla="*/ 2147483646 h 62"/>
              <a:gd name="T8" fmla="*/ 2147483646 w 224"/>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62">
                <a:moveTo>
                  <a:pt x="0" y="62"/>
                </a:moveTo>
                <a:lnTo>
                  <a:pt x="0" y="52"/>
                </a:lnTo>
                <a:lnTo>
                  <a:pt x="104" y="1"/>
                </a:lnTo>
                <a:lnTo>
                  <a:pt x="180" y="1"/>
                </a:lnTo>
                <a:lnTo>
                  <a:pt x="2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7" name="Freeform 2503"/>
          <p:cNvSpPr>
            <a:spLocks/>
          </p:cNvSpPr>
          <p:nvPr/>
        </p:nvSpPr>
        <p:spPr bwMode="auto">
          <a:xfrm>
            <a:off x="3919538" y="5573713"/>
            <a:ext cx="49212" cy="28575"/>
          </a:xfrm>
          <a:custGeom>
            <a:avLst/>
            <a:gdLst>
              <a:gd name="T0" fmla="*/ 0 w 95"/>
              <a:gd name="T1" fmla="*/ 0 h 52"/>
              <a:gd name="T2" fmla="*/ 2147483646 w 95"/>
              <a:gd name="T3" fmla="*/ 2147483646 h 52"/>
              <a:gd name="T4" fmla="*/ 2147483646 w 95"/>
              <a:gd name="T5" fmla="*/ 2147483646 h 52"/>
              <a:gd name="T6" fmla="*/ 2147483646 w 95"/>
              <a:gd name="T7" fmla="*/ 2147483646 h 52"/>
              <a:gd name="T8" fmla="*/ 2147483646 w 95"/>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2">
                <a:moveTo>
                  <a:pt x="0" y="0"/>
                </a:moveTo>
                <a:lnTo>
                  <a:pt x="24" y="18"/>
                </a:lnTo>
                <a:lnTo>
                  <a:pt x="95" y="43"/>
                </a:lnTo>
                <a:lnTo>
                  <a:pt x="95" y="52"/>
                </a:lnTo>
                <a:lnTo>
                  <a:pt x="87" y="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8" name="Freeform 2504"/>
          <p:cNvSpPr>
            <a:spLocks/>
          </p:cNvSpPr>
          <p:nvPr/>
        </p:nvSpPr>
        <p:spPr bwMode="auto">
          <a:xfrm>
            <a:off x="3965575" y="5602288"/>
            <a:ext cx="1588" cy="6350"/>
          </a:xfrm>
          <a:custGeom>
            <a:avLst/>
            <a:gdLst>
              <a:gd name="T0" fmla="*/ 0 w 3"/>
              <a:gd name="T1" fmla="*/ 0 h 12"/>
              <a:gd name="T2" fmla="*/ 2147483646 w 3"/>
              <a:gd name="T3" fmla="*/ 2147483646 h 12"/>
              <a:gd name="T4" fmla="*/ 2147483646 w 3"/>
              <a:gd name="T5" fmla="*/ 2147483646 h 12"/>
              <a:gd name="T6" fmla="*/ 0 60000 65536"/>
              <a:gd name="T7" fmla="*/ 0 60000 65536"/>
              <a:gd name="T8" fmla="*/ 0 60000 65536"/>
            </a:gdLst>
            <a:ahLst/>
            <a:cxnLst>
              <a:cxn ang="T6">
                <a:pos x="T0" y="T1"/>
              </a:cxn>
              <a:cxn ang="T7">
                <a:pos x="T2" y="T3"/>
              </a:cxn>
              <a:cxn ang="T8">
                <a:pos x="T4" y="T5"/>
              </a:cxn>
            </a:cxnLst>
            <a:rect l="0" t="0" r="r" b="b"/>
            <a:pathLst>
              <a:path w="3" h="12">
                <a:moveTo>
                  <a:pt x="0" y="0"/>
                </a:moveTo>
                <a:lnTo>
                  <a:pt x="3" y="4"/>
                </a:lnTo>
                <a:lnTo>
                  <a:pt x="3"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39" name="Line 2505"/>
          <p:cNvSpPr>
            <a:spLocks noChangeShapeType="1"/>
          </p:cNvSpPr>
          <p:nvPr/>
        </p:nvSpPr>
        <p:spPr bwMode="auto">
          <a:xfrm flipH="1" flipV="1">
            <a:off x="3924300" y="5607050"/>
            <a:ext cx="428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0" name="Freeform 2506"/>
          <p:cNvSpPr>
            <a:spLocks/>
          </p:cNvSpPr>
          <p:nvPr/>
        </p:nvSpPr>
        <p:spPr bwMode="auto">
          <a:xfrm>
            <a:off x="3906838" y="5586413"/>
            <a:ext cx="60325" cy="23812"/>
          </a:xfrm>
          <a:custGeom>
            <a:avLst/>
            <a:gdLst>
              <a:gd name="T0" fmla="*/ 2147483646 w 113"/>
              <a:gd name="T1" fmla="*/ 2147483646 h 45"/>
              <a:gd name="T2" fmla="*/ 0 w 113"/>
              <a:gd name="T3" fmla="*/ 2147483646 h 45"/>
              <a:gd name="T4" fmla="*/ 0 w 113"/>
              <a:gd name="T5" fmla="*/ 2147483646 h 45"/>
              <a:gd name="T6" fmla="*/ 2147483646 w 113"/>
              <a:gd name="T7" fmla="*/ 0 h 45"/>
              <a:gd name="T8" fmla="*/ 2147483646 w 113"/>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5">
                <a:moveTo>
                  <a:pt x="32" y="39"/>
                </a:moveTo>
                <a:lnTo>
                  <a:pt x="0" y="45"/>
                </a:lnTo>
                <a:lnTo>
                  <a:pt x="0" y="37"/>
                </a:lnTo>
                <a:lnTo>
                  <a:pt x="32" y="0"/>
                </a:lnTo>
                <a:lnTo>
                  <a:pt x="113"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41" name="Freeform 2507"/>
          <p:cNvSpPr>
            <a:spLocks/>
          </p:cNvSpPr>
          <p:nvPr/>
        </p:nvSpPr>
        <p:spPr bwMode="auto">
          <a:xfrm>
            <a:off x="3965575" y="5614988"/>
            <a:ext cx="1588" cy="30162"/>
          </a:xfrm>
          <a:custGeom>
            <a:avLst/>
            <a:gdLst>
              <a:gd name="T0" fmla="*/ 2147483646 w 5"/>
              <a:gd name="T1" fmla="*/ 0 h 56"/>
              <a:gd name="T2" fmla="*/ 2147483646 w 5"/>
              <a:gd name="T3" fmla="*/ 2147483646 h 56"/>
              <a:gd name="T4" fmla="*/ 2147483646 w 5"/>
              <a:gd name="T5" fmla="*/ 2147483646 h 56"/>
              <a:gd name="T6" fmla="*/ 2147483646 w 5"/>
              <a:gd name="T7" fmla="*/ 2147483646 h 56"/>
              <a:gd name="T8" fmla="*/ 0 w 5"/>
              <a:gd name="T9" fmla="*/ 21474836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6">
                <a:moveTo>
                  <a:pt x="5" y="0"/>
                </a:moveTo>
                <a:lnTo>
                  <a:pt x="5" y="52"/>
                </a:lnTo>
                <a:lnTo>
                  <a:pt x="5" y="55"/>
                </a:lnTo>
                <a:lnTo>
                  <a:pt x="3" y="56"/>
                </a:lnTo>
                <a:lnTo>
                  <a:pt x="0" y="5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42" name="Line 2508"/>
          <p:cNvSpPr>
            <a:spLocks noChangeShapeType="1"/>
          </p:cNvSpPr>
          <p:nvPr/>
        </p:nvSpPr>
        <p:spPr bwMode="auto">
          <a:xfrm flipV="1">
            <a:off x="3965575" y="5614988"/>
            <a:ext cx="1588" cy="396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3" name="Freeform 2509"/>
          <p:cNvSpPr>
            <a:spLocks/>
          </p:cNvSpPr>
          <p:nvPr/>
        </p:nvSpPr>
        <p:spPr bwMode="auto">
          <a:xfrm>
            <a:off x="3895725" y="5575300"/>
            <a:ext cx="28575" cy="31750"/>
          </a:xfrm>
          <a:custGeom>
            <a:avLst/>
            <a:gdLst>
              <a:gd name="T0" fmla="*/ 2147483646 w 53"/>
              <a:gd name="T1" fmla="*/ 2147483646 h 62"/>
              <a:gd name="T2" fmla="*/ 2147483646 w 53"/>
              <a:gd name="T3" fmla="*/ 2147483646 h 62"/>
              <a:gd name="T4" fmla="*/ 2147483646 w 53"/>
              <a:gd name="T5" fmla="*/ 2147483646 h 62"/>
              <a:gd name="T6" fmla="*/ 0 w 53"/>
              <a:gd name="T7" fmla="*/ 0 h 62"/>
              <a:gd name="T8" fmla="*/ 0 w 53"/>
              <a:gd name="T9" fmla="*/ 2147483646 h 62"/>
              <a:gd name="T10" fmla="*/ 2147483646 w 53"/>
              <a:gd name="T11" fmla="*/ 2147483646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62">
                <a:moveTo>
                  <a:pt x="53" y="62"/>
                </a:moveTo>
                <a:lnTo>
                  <a:pt x="53" y="23"/>
                </a:lnTo>
                <a:lnTo>
                  <a:pt x="29" y="2"/>
                </a:lnTo>
                <a:lnTo>
                  <a:pt x="0" y="0"/>
                </a:lnTo>
                <a:lnTo>
                  <a:pt x="0" y="59"/>
                </a:lnTo>
                <a:lnTo>
                  <a:pt x="21" y="6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44" name="Freeform 2510"/>
          <p:cNvSpPr>
            <a:spLocks/>
          </p:cNvSpPr>
          <p:nvPr/>
        </p:nvSpPr>
        <p:spPr bwMode="auto">
          <a:xfrm>
            <a:off x="3829050" y="5588000"/>
            <a:ext cx="66675" cy="17463"/>
          </a:xfrm>
          <a:custGeom>
            <a:avLst/>
            <a:gdLst>
              <a:gd name="T0" fmla="*/ 2147483646 w 126"/>
              <a:gd name="T1" fmla="*/ 2147483646 h 35"/>
              <a:gd name="T2" fmla="*/ 0 w 126"/>
              <a:gd name="T3" fmla="*/ 2147483646 h 35"/>
              <a:gd name="T4" fmla="*/ 0 w 126"/>
              <a:gd name="T5" fmla="*/ 0 h 35"/>
              <a:gd name="T6" fmla="*/ 0 60000 65536"/>
              <a:gd name="T7" fmla="*/ 0 60000 65536"/>
              <a:gd name="T8" fmla="*/ 0 60000 65536"/>
            </a:gdLst>
            <a:ahLst/>
            <a:cxnLst>
              <a:cxn ang="T6">
                <a:pos x="T0" y="T1"/>
              </a:cxn>
              <a:cxn ang="T7">
                <a:pos x="T2" y="T3"/>
              </a:cxn>
              <a:cxn ang="T8">
                <a:pos x="T4" y="T5"/>
              </a:cxn>
            </a:cxnLst>
            <a:rect l="0" t="0" r="r" b="b"/>
            <a:pathLst>
              <a:path w="126" h="35">
                <a:moveTo>
                  <a:pt x="126" y="35"/>
                </a:moveTo>
                <a:lnTo>
                  <a:pt x="0" y="3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45" name="Line 2511"/>
          <p:cNvSpPr>
            <a:spLocks noChangeShapeType="1"/>
          </p:cNvSpPr>
          <p:nvPr/>
        </p:nvSpPr>
        <p:spPr bwMode="auto">
          <a:xfrm flipH="1">
            <a:off x="3800475" y="5605463"/>
            <a:ext cx="2857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6" name="Line 2512"/>
          <p:cNvSpPr>
            <a:spLocks noChangeShapeType="1"/>
          </p:cNvSpPr>
          <p:nvPr/>
        </p:nvSpPr>
        <p:spPr bwMode="auto">
          <a:xfrm>
            <a:off x="3773488" y="5605463"/>
            <a:ext cx="1587"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7" name="Line 2513"/>
          <p:cNvSpPr>
            <a:spLocks noChangeShapeType="1"/>
          </p:cNvSpPr>
          <p:nvPr/>
        </p:nvSpPr>
        <p:spPr bwMode="auto">
          <a:xfrm>
            <a:off x="3895725" y="5616575"/>
            <a:ext cx="1588" cy="38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8" name="Line 2514"/>
          <p:cNvSpPr>
            <a:spLocks noChangeShapeType="1"/>
          </p:cNvSpPr>
          <p:nvPr/>
        </p:nvSpPr>
        <p:spPr bwMode="auto">
          <a:xfrm flipV="1">
            <a:off x="4013200" y="5605463"/>
            <a:ext cx="1588" cy="47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49" name="Freeform 2515"/>
          <p:cNvSpPr>
            <a:spLocks/>
          </p:cNvSpPr>
          <p:nvPr/>
        </p:nvSpPr>
        <p:spPr bwMode="auto">
          <a:xfrm>
            <a:off x="4114800" y="5702300"/>
            <a:ext cx="57150" cy="192088"/>
          </a:xfrm>
          <a:custGeom>
            <a:avLst/>
            <a:gdLst>
              <a:gd name="T0" fmla="*/ 2147483646 w 107"/>
              <a:gd name="T1" fmla="*/ 0 h 365"/>
              <a:gd name="T2" fmla="*/ 2147483646 w 107"/>
              <a:gd name="T3" fmla="*/ 0 h 365"/>
              <a:gd name="T4" fmla="*/ 2147483646 w 107"/>
              <a:gd name="T5" fmla="*/ 2147483646 h 365"/>
              <a:gd name="T6" fmla="*/ 2147483646 w 107"/>
              <a:gd name="T7" fmla="*/ 2147483646 h 365"/>
              <a:gd name="T8" fmla="*/ 2147483646 w 107"/>
              <a:gd name="T9" fmla="*/ 2147483646 h 365"/>
              <a:gd name="T10" fmla="*/ 2147483646 w 107"/>
              <a:gd name="T11" fmla="*/ 2147483646 h 365"/>
              <a:gd name="T12" fmla="*/ 2147483646 w 107"/>
              <a:gd name="T13" fmla="*/ 2147483646 h 365"/>
              <a:gd name="T14" fmla="*/ 2147483646 w 107"/>
              <a:gd name="T15" fmla="*/ 2147483646 h 365"/>
              <a:gd name="T16" fmla="*/ 2147483646 w 107"/>
              <a:gd name="T17" fmla="*/ 2147483646 h 365"/>
              <a:gd name="T18" fmla="*/ 2147483646 w 107"/>
              <a:gd name="T19" fmla="*/ 2147483646 h 365"/>
              <a:gd name="T20" fmla="*/ 2147483646 w 107"/>
              <a:gd name="T21" fmla="*/ 2147483646 h 365"/>
              <a:gd name="T22" fmla="*/ 2147483646 w 107"/>
              <a:gd name="T23" fmla="*/ 2147483646 h 365"/>
              <a:gd name="T24" fmla="*/ 0 w 107"/>
              <a:gd name="T25" fmla="*/ 2147483646 h 365"/>
              <a:gd name="T26" fmla="*/ 2147483646 w 107"/>
              <a:gd name="T27" fmla="*/ 2147483646 h 365"/>
              <a:gd name="T28" fmla="*/ 2147483646 w 107"/>
              <a:gd name="T29" fmla="*/ 2147483646 h 365"/>
              <a:gd name="T30" fmla="*/ 2147483646 w 107"/>
              <a:gd name="T31" fmla="*/ 0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 h="365">
                <a:moveTo>
                  <a:pt x="8" y="0"/>
                </a:moveTo>
                <a:lnTo>
                  <a:pt x="99" y="0"/>
                </a:lnTo>
                <a:lnTo>
                  <a:pt x="99" y="207"/>
                </a:lnTo>
                <a:lnTo>
                  <a:pt x="105" y="236"/>
                </a:lnTo>
                <a:lnTo>
                  <a:pt x="107" y="264"/>
                </a:lnTo>
                <a:lnTo>
                  <a:pt x="102" y="291"/>
                </a:lnTo>
                <a:lnTo>
                  <a:pt x="90" y="318"/>
                </a:lnTo>
                <a:lnTo>
                  <a:pt x="75" y="343"/>
                </a:lnTo>
                <a:lnTo>
                  <a:pt x="54" y="365"/>
                </a:lnTo>
                <a:lnTo>
                  <a:pt x="31" y="343"/>
                </a:lnTo>
                <a:lnTo>
                  <a:pt x="16" y="318"/>
                </a:lnTo>
                <a:lnTo>
                  <a:pt x="4" y="291"/>
                </a:lnTo>
                <a:lnTo>
                  <a:pt x="0" y="264"/>
                </a:lnTo>
                <a:lnTo>
                  <a:pt x="1" y="236"/>
                </a:lnTo>
                <a:lnTo>
                  <a:pt x="8" y="207"/>
                </a:lnTo>
                <a:lnTo>
                  <a:pt x="8"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50" name="Freeform 2516"/>
          <p:cNvSpPr>
            <a:spLocks/>
          </p:cNvSpPr>
          <p:nvPr/>
        </p:nvSpPr>
        <p:spPr bwMode="auto">
          <a:xfrm>
            <a:off x="4138613" y="5702300"/>
            <a:ext cx="7937" cy="84138"/>
          </a:xfrm>
          <a:custGeom>
            <a:avLst/>
            <a:gdLst>
              <a:gd name="T0" fmla="*/ 0 w 14"/>
              <a:gd name="T1" fmla="*/ 0 h 160"/>
              <a:gd name="T2" fmla="*/ 0 w 14"/>
              <a:gd name="T3" fmla="*/ 2147483646 h 160"/>
              <a:gd name="T4" fmla="*/ 2147483646 w 14"/>
              <a:gd name="T5" fmla="*/ 2147483646 h 160"/>
              <a:gd name="T6" fmla="*/ 2147483646 w 14"/>
              <a:gd name="T7" fmla="*/ 0 h 160"/>
              <a:gd name="T8" fmla="*/ 2147483646 w 14"/>
              <a:gd name="T9" fmla="*/ 0 h 160"/>
              <a:gd name="T10" fmla="*/ 2147483646 w 14"/>
              <a:gd name="T11" fmla="*/ 2147483646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60">
                <a:moveTo>
                  <a:pt x="0" y="0"/>
                </a:moveTo>
                <a:lnTo>
                  <a:pt x="0" y="160"/>
                </a:lnTo>
                <a:lnTo>
                  <a:pt x="8" y="160"/>
                </a:lnTo>
                <a:lnTo>
                  <a:pt x="8" y="0"/>
                </a:lnTo>
                <a:lnTo>
                  <a:pt x="14" y="0"/>
                </a:lnTo>
                <a:lnTo>
                  <a:pt x="14" y="1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51" name="Freeform 2517"/>
          <p:cNvSpPr>
            <a:spLocks/>
          </p:cNvSpPr>
          <p:nvPr/>
        </p:nvSpPr>
        <p:spPr bwMode="auto">
          <a:xfrm>
            <a:off x="4117975" y="5718175"/>
            <a:ext cx="47625" cy="84138"/>
          </a:xfrm>
          <a:custGeom>
            <a:avLst/>
            <a:gdLst>
              <a:gd name="T0" fmla="*/ 2147483646 w 89"/>
              <a:gd name="T1" fmla="*/ 2147483646 h 160"/>
              <a:gd name="T2" fmla="*/ 2147483646 w 89"/>
              <a:gd name="T3" fmla="*/ 2147483646 h 160"/>
              <a:gd name="T4" fmla="*/ 2147483646 w 89"/>
              <a:gd name="T5" fmla="*/ 2147483646 h 160"/>
              <a:gd name="T6" fmla="*/ 2147483646 w 89"/>
              <a:gd name="T7" fmla="*/ 0 h 160"/>
              <a:gd name="T8" fmla="*/ 2147483646 w 89"/>
              <a:gd name="T9" fmla="*/ 0 h 160"/>
              <a:gd name="T10" fmla="*/ 2147483646 w 89"/>
              <a:gd name="T11" fmla="*/ 2147483646 h 160"/>
              <a:gd name="T12" fmla="*/ 2147483646 w 89"/>
              <a:gd name="T13" fmla="*/ 2147483646 h 160"/>
              <a:gd name="T14" fmla="*/ 2147483646 w 89"/>
              <a:gd name="T15" fmla="*/ 2147483646 h 160"/>
              <a:gd name="T16" fmla="*/ 0 w 89"/>
              <a:gd name="T17" fmla="*/ 214748364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60">
                <a:moveTo>
                  <a:pt x="89" y="118"/>
                </a:moveTo>
                <a:lnTo>
                  <a:pt x="82" y="78"/>
                </a:lnTo>
                <a:lnTo>
                  <a:pt x="69" y="37"/>
                </a:lnTo>
                <a:lnTo>
                  <a:pt x="53" y="0"/>
                </a:lnTo>
                <a:lnTo>
                  <a:pt x="37" y="0"/>
                </a:lnTo>
                <a:lnTo>
                  <a:pt x="22" y="39"/>
                </a:lnTo>
                <a:lnTo>
                  <a:pt x="10" y="78"/>
                </a:lnTo>
                <a:lnTo>
                  <a:pt x="1" y="118"/>
                </a:lnTo>
                <a:lnTo>
                  <a:pt x="0" y="1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52" name="Line 2518"/>
          <p:cNvSpPr>
            <a:spLocks noChangeShapeType="1"/>
          </p:cNvSpPr>
          <p:nvPr/>
        </p:nvSpPr>
        <p:spPr bwMode="auto">
          <a:xfrm flipH="1" flipV="1">
            <a:off x="4165600" y="5780088"/>
            <a:ext cx="1588" cy="222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3" name="Line 2519"/>
          <p:cNvSpPr>
            <a:spLocks noChangeShapeType="1"/>
          </p:cNvSpPr>
          <p:nvPr/>
        </p:nvSpPr>
        <p:spPr bwMode="auto">
          <a:xfrm flipV="1">
            <a:off x="4165600" y="3487738"/>
            <a:ext cx="1588" cy="301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4" name="Line 2520"/>
          <p:cNvSpPr>
            <a:spLocks noChangeShapeType="1"/>
          </p:cNvSpPr>
          <p:nvPr/>
        </p:nvSpPr>
        <p:spPr bwMode="auto">
          <a:xfrm flipV="1">
            <a:off x="4005263" y="3224213"/>
            <a:ext cx="1587" cy="263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5" name="Line 2521"/>
          <p:cNvSpPr>
            <a:spLocks noChangeShapeType="1"/>
          </p:cNvSpPr>
          <p:nvPr/>
        </p:nvSpPr>
        <p:spPr bwMode="auto">
          <a:xfrm>
            <a:off x="3876675" y="3224213"/>
            <a:ext cx="1588" cy="3730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6" name="Line 2522"/>
          <p:cNvSpPr>
            <a:spLocks noChangeShapeType="1"/>
          </p:cNvSpPr>
          <p:nvPr/>
        </p:nvSpPr>
        <p:spPr bwMode="auto">
          <a:xfrm>
            <a:off x="4229100" y="3597275"/>
            <a:ext cx="1588" cy="203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7" name="Line 2523"/>
          <p:cNvSpPr>
            <a:spLocks noChangeShapeType="1"/>
          </p:cNvSpPr>
          <p:nvPr/>
        </p:nvSpPr>
        <p:spPr bwMode="auto">
          <a:xfrm flipV="1">
            <a:off x="4357688" y="3487738"/>
            <a:ext cx="1587" cy="3190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8" name="Line 2524"/>
          <p:cNvSpPr>
            <a:spLocks noChangeShapeType="1"/>
          </p:cNvSpPr>
          <p:nvPr/>
        </p:nvSpPr>
        <p:spPr bwMode="auto">
          <a:xfrm flipV="1">
            <a:off x="4484688" y="3030538"/>
            <a:ext cx="1587" cy="457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59" name="Line 2525"/>
          <p:cNvSpPr>
            <a:spLocks noChangeShapeType="1"/>
          </p:cNvSpPr>
          <p:nvPr/>
        </p:nvSpPr>
        <p:spPr bwMode="auto">
          <a:xfrm flipV="1">
            <a:off x="4029075" y="2976563"/>
            <a:ext cx="1588" cy="555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0" name="Line 2526"/>
          <p:cNvSpPr>
            <a:spLocks noChangeShapeType="1"/>
          </p:cNvSpPr>
          <p:nvPr/>
        </p:nvSpPr>
        <p:spPr bwMode="auto">
          <a:xfrm flipV="1">
            <a:off x="4032250" y="2955925"/>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1" name="Line 2527"/>
          <p:cNvSpPr>
            <a:spLocks noChangeShapeType="1"/>
          </p:cNvSpPr>
          <p:nvPr/>
        </p:nvSpPr>
        <p:spPr bwMode="auto">
          <a:xfrm flipV="1">
            <a:off x="4040188" y="2901950"/>
            <a:ext cx="1587"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2" name="Line 2528"/>
          <p:cNvSpPr>
            <a:spLocks noChangeShapeType="1"/>
          </p:cNvSpPr>
          <p:nvPr/>
        </p:nvSpPr>
        <p:spPr bwMode="auto">
          <a:xfrm>
            <a:off x="4010025" y="2901950"/>
            <a:ext cx="1588"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3" name="Line 2529"/>
          <p:cNvSpPr>
            <a:spLocks noChangeShapeType="1"/>
          </p:cNvSpPr>
          <p:nvPr/>
        </p:nvSpPr>
        <p:spPr bwMode="auto">
          <a:xfrm>
            <a:off x="4017963" y="2955925"/>
            <a:ext cx="1587"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4" name="Freeform 2530"/>
          <p:cNvSpPr>
            <a:spLocks/>
          </p:cNvSpPr>
          <p:nvPr/>
        </p:nvSpPr>
        <p:spPr bwMode="auto">
          <a:xfrm>
            <a:off x="4017963" y="2597150"/>
            <a:ext cx="14287" cy="273050"/>
          </a:xfrm>
          <a:custGeom>
            <a:avLst/>
            <a:gdLst>
              <a:gd name="T0" fmla="*/ 0 w 29"/>
              <a:gd name="T1" fmla="*/ 2147483646 h 516"/>
              <a:gd name="T2" fmla="*/ 0 w 29"/>
              <a:gd name="T3" fmla="*/ 2147483646 h 516"/>
              <a:gd name="T4" fmla="*/ 2147483646 w 29"/>
              <a:gd name="T5" fmla="*/ 2147483646 h 516"/>
              <a:gd name="T6" fmla="*/ 2147483646 w 29"/>
              <a:gd name="T7" fmla="*/ 0 h 516"/>
              <a:gd name="T8" fmla="*/ 2147483646 w 29"/>
              <a:gd name="T9" fmla="*/ 0 h 516"/>
              <a:gd name="T10" fmla="*/ 2147483646 w 29"/>
              <a:gd name="T11" fmla="*/ 2147483646 h 516"/>
              <a:gd name="T12" fmla="*/ 2147483646 w 29"/>
              <a:gd name="T13" fmla="*/ 2147483646 h 516"/>
              <a:gd name="T14" fmla="*/ 2147483646 w 29"/>
              <a:gd name="T15" fmla="*/ 214748364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516">
                <a:moveTo>
                  <a:pt x="0" y="516"/>
                </a:moveTo>
                <a:lnTo>
                  <a:pt x="0" y="501"/>
                </a:lnTo>
                <a:lnTo>
                  <a:pt x="8" y="494"/>
                </a:lnTo>
                <a:lnTo>
                  <a:pt x="8" y="0"/>
                </a:lnTo>
                <a:lnTo>
                  <a:pt x="22" y="0"/>
                </a:lnTo>
                <a:lnTo>
                  <a:pt x="22" y="494"/>
                </a:lnTo>
                <a:lnTo>
                  <a:pt x="29" y="501"/>
                </a:lnTo>
                <a:lnTo>
                  <a:pt x="29" y="5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65" name="Line 2531"/>
          <p:cNvSpPr>
            <a:spLocks noChangeShapeType="1"/>
          </p:cNvSpPr>
          <p:nvPr/>
        </p:nvSpPr>
        <p:spPr bwMode="auto">
          <a:xfrm>
            <a:off x="4048125" y="2870200"/>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6" name="Line 2532"/>
          <p:cNvSpPr>
            <a:spLocks noChangeShapeType="1"/>
          </p:cNvSpPr>
          <p:nvPr/>
        </p:nvSpPr>
        <p:spPr bwMode="auto">
          <a:xfrm>
            <a:off x="4056063" y="2881313"/>
            <a:ext cx="15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7" name="Line 2533"/>
          <p:cNvSpPr>
            <a:spLocks noChangeShapeType="1"/>
          </p:cNvSpPr>
          <p:nvPr/>
        </p:nvSpPr>
        <p:spPr bwMode="auto">
          <a:xfrm flipV="1">
            <a:off x="3994150" y="2881313"/>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8" name="Line 2534"/>
          <p:cNvSpPr>
            <a:spLocks noChangeShapeType="1"/>
          </p:cNvSpPr>
          <p:nvPr/>
        </p:nvSpPr>
        <p:spPr bwMode="auto">
          <a:xfrm flipV="1">
            <a:off x="4002088" y="2870200"/>
            <a:ext cx="15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69" name="Line 2535"/>
          <p:cNvSpPr>
            <a:spLocks noChangeShapeType="1"/>
          </p:cNvSpPr>
          <p:nvPr/>
        </p:nvSpPr>
        <p:spPr bwMode="auto">
          <a:xfrm>
            <a:off x="3889375" y="2870200"/>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0" name="Line 2536"/>
          <p:cNvSpPr>
            <a:spLocks noChangeShapeType="1"/>
          </p:cNvSpPr>
          <p:nvPr/>
        </p:nvSpPr>
        <p:spPr bwMode="auto">
          <a:xfrm>
            <a:off x="3897313" y="2881313"/>
            <a:ext cx="15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1" name="Line 2537"/>
          <p:cNvSpPr>
            <a:spLocks noChangeShapeType="1"/>
          </p:cNvSpPr>
          <p:nvPr/>
        </p:nvSpPr>
        <p:spPr bwMode="auto">
          <a:xfrm>
            <a:off x="3881438" y="2901950"/>
            <a:ext cx="1587"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2" name="Line 2538"/>
          <p:cNvSpPr>
            <a:spLocks noChangeShapeType="1"/>
          </p:cNvSpPr>
          <p:nvPr/>
        </p:nvSpPr>
        <p:spPr bwMode="auto">
          <a:xfrm>
            <a:off x="3873500" y="2955925"/>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3" name="Line 2539"/>
          <p:cNvSpPr>
            <a:spLocks noChangeShapeType="1"/>
          </p:cNvSpPr>
          <p:nvPr/>
        </p:nvSpPr>
        <p:spPr bwMode="auto">
          <a:xfrm flipV="1">
            <a:off x="3857625" y="2955925"/>
            <a:ext cx="1588" cy="7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4" name="Line 2540"/>
          <p:cNvSpPr>
            <a:spLocks noChangeShapeType="1"/>
          </p:cNvSpPr>
          <p:nvPr/>
        </p:nvSpPr>
        <p:spPr bwMode="auto">
          <a:xfrm flipV="1">
            <a:off x="3849688" y="2901950"/>
            <a:ext cx="1587" cy="47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5" name="Line 2541"/>
          <p:cNvSpPr>
            <a:spLocks noChangeShapeType="1"/>
          </p:cNvSpPr>
          <p:nvPr/>
        </p:nvSpPr>
        <p:spPr bwMode="auto">
          <a:xfrm flipV="1">
            <a:off x="3833813" y="2881313"/>
            <a:ext cx="1587"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6" name="Line 2542"/>
          <p:cNvSpPr>
            <a:spLocks noChangeShapeType="1"/>
          </p:cNvSpPr>
          <p:nvPr/>
        </p:nvSpPr>
        <p:spPr bwMode="auto">
          <a:xfrm flipV="1">
            <a:off x="3841750" y="2870200"/>
            <a:ext cx="1588" cy="63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7" name="Freeform 2543"/>
          <p:cNvSpPr>
            <a:spLocks/>
          </p:cNvSpPr>
          <p:nvPr/>
        </p:nvSpPr>
        <p:spPr bwMode="auto">
          <a:xfrm>
            <a:off x="3857625" y="2597150"/>
            <a:ext cx="15875" cy="273050"/>
          </a:xfrm>
          <a:custGeom>
            <a:avLst/>
            <a:gdLst>
              <a:gd name="T0" fmla="*/ 0 w 30"/>
              <a:gd name="T1" fmla="*/ 2147483646 h 516"/>
              <a:gd name="T2" fmla="*/ 0 w 30"/>
              <a:gd name="T3" fmla="*/ 2147483646 h 516"/>
              <a:gd name="T4" fmla="*/ 2147483646 w 30"/>
              <a:gd name="T5" fmla="*/ 2147483646 h 516"/>
              <a:gd name="T6" fmla="*/ 2147483646 w 30"/>
              <a:gd name="T7" fmla="*/ 0 h 516"/>
              <a:gd name="T8" fmla="*/ 2147483646 w 30"/>
              <a:gd name="T9" fmla="*/ 0 h 516"/>
              <a:gd name="T10" fmla="*/ 2147483646 w 30"/>
              <a:gd name="T11" fmla="*/ 2147483646 h 516"/>
              <a:gd name="T12" fmla="*/ 2147483646 w 30"/>
              <a:gd name="T13" fmla="*/ 2147483646 h 516"/>
              <a:gd name="T14" fmla="*/ 2147483646 w 30"/>
              <a:gd name="T15" fmla="*/ 214748364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16">
                <a:moveTo>
                  <a:pt x="0" y="516"/>
                </a:moveTo>
                <a:lnTo>
                  <a:pt x="0" y="501"/>
                </a:lnTo>
                <a:lnTo>
                  <a:pt x="9" y="494"/>
                </a:lnTo>
                <a:lnTo>
                  <a:pt x="9" y="0"/>
                </a:lnTo>
                <a:lnTo>
                  <a:pt x="22" y="0"/>
                </a:lnTo>
                <a:lnTo>
                  <a:pt x="22" y="494"/>
                </a:lnTo>
                <a:lnTo>
                  <a:pt x="30" y="501"/>
                </a:lnTo>
                <a:lnTo>
                  <a:pt x="30" y="5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78" name="Line 2544"/>
          <p:cNvSpPr>
            <a:spLocks noChangeShapeType="1"/>
          </p:cNvSpPr>
          <p:nvPr/>
        </p:nvSpPr>
        <p:spPr bwMode="auto">
          <a:xfrm>
            <a:off x="3860800" y="2976563"/>
            <a:ext cx="1588" cy="555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79" name="Line 2545"/>
          <p:cNvSpPr>
            <a:spLocks noChangeShapeType="1"/>
          </p:cNvSpPr>
          <p:nvPr/>
        </p:nvSpPr>
        <p:spPr bwMode="auto">
          <a:xfrm>
            <a:off x="4421188" y="3597275"/>
            <a:ext cx="1587" cy="2143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0" name="Line 2546"/>
          <p:cNvSpPr>
            <a:spLocks noChangeShapeType="1"/>
          </p:cNvSpPr>
          <p:nvPr/>
        </p:nvSpPr>
        <p:spPr bwMode="auto">
          <a:xfrm flipV="1">
            <a:off x="4549775" y="3487738"/>
            <a:ext cx="1588" cy="330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1" name="Line 2547"/>
          <p:cNvSpPr>
            <a:spLocks noChangeShapeType="1"/>
          </p:cNvSpPr>
          <p:nvPr/>
        </p:nvSpPr>
        <p:spPr bwMode="auto">
          <a:xfrm>
            <a:off x="4613275" y="3597275"/>
            <a:ext cx="1588" cy="223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2" name="Line 2548"/>
          <p:cNvSpPr>
            <a:spLocks noChangeShapeType="1"/>
          </p:cNvSpPr>
          <p:nvPr/>
        </p:nvSpPr>
        <p:spPr bwMode="auto">
          <a:xfrm flipV="1">
            <a:off x="4835525" y="3487738"/>
            <a:ext cx="1588" cy="3413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3" name="Line 2549"/>
          <p:cNvSpPr>
            <a:spLocks noChangeShapeType="1"/>
          </p:cNvSpPr>
          <p:nvPr/>
        </p:nvSpPr>
        <p:spPr bwMode="auto">
          <a:xfrm flipV="1">
            <a:off x="4772025" y="3306763"/>
            <a:ext cx="1588" cy="1809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4" name="Line 2550"/>
          <p:cNvSpPr>
            <a:spLocks noChangeShapeType="1"/>
          </p:cNvSpPr>
          <p:nvPr/>
        </p:nvSpPr>
        <p:spPr bwMode="auto">
          <a:xfrm>
            <a:off x="4899025" y="3597275"/>
            <a:ext cx="1588"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5" name="Line 2551"/>
          <p:cNvSpPr>
            <a:spLocks noChangeShapeType="1"/>
          </p:cNvSpPr>
          <p:nvPr/>
        </p:nvSpPr>
        <p:spPr bwMode="auto">
          <a:xfrm flipV="1">
            <a:off x="2949575" y="3597275"/>
            <a:ext cx="1588"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6" name="Line 2552"/>
          <p:cNvSpPr>
            <a:spLocks noChangeShapeType="1"/>
          </p:cNvSpPr>
          <p:nvPr/>
        </p:nvSpPr>
        <p:spPr bwMode="auto">
          <a:xfrm>
            <a:off x="2886075" y="3487738"/>
            <a:ext cx="1588" cy="3413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7" name="Line 2553"/>
          <p:cNvSpPr>
            <a:spLocks noChangeShapeType="1"/>
          </p:cNvSpPr>
          <p:nvPr/>
        </p:nvSpPr>
        <p:spPr bwMode="auto">
          <a:xfrm flipV="1">
            <a:off x="2725738" y="3597275"/>
            <a:ext cx="1587" cy="223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8" name="Line 2554"/>
          <p:cNvSpPr>
            <a:spLocks noChangeShapeType="1"/>
          </p:cNvSpPr>
          <p:nvPr/>
        </p:nvSpPr>
        <p:spPr bwMode="auto">
          <a:xfrm>
            <a:off x="2533650" y="3597275"/>
            <a:ext cx="1588" cy="2143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89" name="Line 2555"/>
          <p:cNvSpPr>
            <a:spLocks noChangeShapeType="1"/>
          </p:cNvSpPr>
          <p:nvPr/>
        </p:nvSpPr>
        <p:spPr bwMode="auto">
          <a:xfrm flipV="1">
            <a:off x="2470150" y="3487738"/>
            <a:ext cx="1588" cy="3190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90" name="Line 2556"/>
          <p:cNvSpPr>
            <a:spLocks noChangeShapeType="1"/>
          </p:cNvSpPr>
          <p:nvPr/>
        </p:nvSpPr>
        <p:spPr bwMode="auto">
          <a:xfrm>
            <a:off x="2278063" y="3487738"/>
            <a:ext cx="1587" cy="3016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91" name="Line 2557"/>
          <p:cNvSpPr>
            <a:spLocks noChangeShapeType="1"/>
          </p:cNvSpPr>
          <p:nvPr/>
        </p:nvSpPr>
        <p:spPr bwMode="auto">
          <a:xfrm flipV="1">
            <a:off x="2341563" y="3597275"/>
            <a:ext cx="1587" cy="203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92" name="Line 2558"/>
          <p:cNvSpPr>
            <a:spLocks noChangeShapeType="1"/>
          </p:cNvSpPr>
          <p:nvPr/>
        </p:nvSpPr>
        <p:spPr bwMode="auto">
          <a:xfrm>
            <a:off x="2662238" y="3487738"/>
            <a:ext cx="1587" cy="3302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93" name="Freeform 2559"/>
          <p:cNvSpPr>
            <a:spLocks/>
          </p:cNvSpPr>
          <p:nvPr/>
        </p:nvSpPr>
        <p:spPr bwMode="auto">
          <a:xfrm>
            <a:off x="625475" y="2686050"/>
            <a:ext cx="1588" cy="7938"/>
          </a:xfrm>
          <a:custGeom>
            <a:avLst/>
            <a:gdLst>
              <a:gd name="T0" fmla="*/ 2147483646 w 5"/>
              <a:gd name="T1" fmla="*/ 2147483646 h 16"/>
              <a:gd name="T2" fmla="*/ 0 w 5"/>
              <a:gd name="T3" fmla="*/ 2147483646 h 16"/>
              <a:gd name="T4" fmla="*/ 0 w 5"/>
              <a:gd name="T5" fmla="*/ 2147483646 h 16"/>
              <a:gd name="T6" fmla="*/ 0 w 5"/>
              <a:gd name="T7" fmla="*/ 2147483646 h 16"/>
              <a:gd name="T8" fmla="*/ 2147483646 w 5"/>
              <a:gd name="T9" fmla="*/ 2147483646 h 16"/>
              <a:gd name="T10" fmla="*/ 2147483646 w 5"/>
              <a:gd name="T11" fmla="*/ 2147483646 h 16"/>
              <a:gd name="T12" fmla="*/ 2147483646 w 5"/>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6">
                <a:moveTo>
                  <a:pt x="1" y="16"/>
                </a:moveTo>
                <a:lnTo>
                  <a:pt x="0" y="12"/>
                </a:lnTo>
                <a:lnTo>
                  <a:pt x="0" y="10"/>
                </a:lnTo>
                <a:lnTo>
                  <a:pt x="0" y="6"/>
                </a:lnTo>
                <a:lnTo>
                  <a:pt x="1" y="5"/>
                </a:lnTo>
                <a:lnTo>
                  <a:pt x="1" y="4"/>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94" name="Line 2560"/>
          <p:cNvSpPr>
            <a:spLocks noChangeShapeType="1"/>
          </p:cNvSpPr>
          <p:nvPr/>
        </p:nvSpPr>
        <p:spPr bwMode="auto">
          <a:xfrm flipH="1" flipV="1">
            <a:off x="625475" y="26939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695" name="Freeform 2561"/>
          <p:cNvSpPr>
            <a:spLocks/>
          </p:cNvSpPr>
          <p:nvPr/>
        </p:nvSpPr>
        <p:spPr bwMode="auto">
          <a:xfrm>
            <a:off x="800100" y="2738438"/>
            <a:ext cx="95250" cy="7937"/>
          </a:xfrm>
          <a:custGeom>
            <a:avLst/>
            <a:gdLst>
              <a:gd name="T0" fmla="*/ 0 w 182"/>
              <a:gd name="T1" fmla="*/ 0 h 15"/>
              <a:gd name="T2" fmla="*/ 2147483646 w 182"/>
              <a:gd name="T3" fmla="*/ 2147483646 h 15"/>
              <a:gd name="T4" fmla="*/ 2147483646 w 182"/>
              <a:gd name="T5" fmla="*/ 2147483646 h 15"/>
              <a:gd name="T6" fmla="*/ 2147483646 w 182"/>
              <a:gd name="T7" fmla="*/ 2147483646 h 15"/>
              <a:gd name="T8" fmla="*/ 2147483646 w 182"/>
              <a:gd name="T9" fmla="*/ 2147483646 h 15"/>
              <a:gd name="T10" fmla="*/ 2147483646 w 182"/>
              <a:gd name="T11" fmla="*/ 2147483646 h 15"/>
              <a:gd name="T12" fmla="*/ 2147483646 w 182"/>
              <a:gd name="T13" fmla="*/ 2147483646 h 15"/>
              <a:gd name="T14" fmla="*/ 2147483646 w 182"/>
              <a:gd name="T15" fmla="*/ 2147483646 h 15"/>
              <a:gd name="T16" fmla="*/ 2147483646 w 182"/>
              <a:gd name="T17" fmla="*/ 2147483646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5">
                <a:moveTo>
                  <a:pt x="0" y="0"/>
                </a:moveTo>
                <a:lnTo>
                  <a:pt x="2" y="2"/>
                </a:lnTo>
                <a:lnTo>
                  <a:pt x="7" y="3"/>
                </a:lnTo>
                <a:lnTo>
                  <a:pt x="21" y="6"/>
                </a:lnTo>
                <a:lnTo>
                  <a:pt x="43" y="7"/>
                </a:lnTo>
                <a:lnTo>
                  <a:pt x="71" y="9"/>
                </a:lnTo>
                <a:lnTo>
                  <a:pt x="104" y="10"/>
                </a:lnTo>
                <a:lnTo>
                  <a:pt x="144" y="14"/>
                </a:lnTo>
                <a:lnTo>
                  <a:pt x="182"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96" name="Freeform 2562"/>
          <p:cNvSpPr>
            <a:spLocks/>
          </p:cNvSpPr>
          <p:nvPr/>
        </p:nvSpPr>
        <p:spPr bwMode="auto">
          <a:xfrm>
            <a:off x="898525" y="2759075"/>
            <a:ext cx="266700" cy="6350"/>
          </a:xfrm>
          <a:custGeom>
            <a:avLst/>
            <a:gdLst>
              <a:gd name="T0" fmla="*/ 0 w 505"/>
              <a:gd name="T1" fmla="*/ 2147483646 h 12"/>
              <a:gd name="T2" fmla="*/ 2147483646 w 505"/>
              <a:gd name="T3" fmla="*/ 2147483646 h 12"/>
              <a:gd name="T4" fmla="*/ 2147483646 w 505"/>
              <a:gd name="T5" fmla="*/ 2147483646 h 12"/>
              <a:gd name="T6" fmla="*/ 2147483646 w 505"/>
              <a:gd name="T7" fmla="*/ 2147483646 h 12"/>
              <a:gd name="T8" fmla="*/ 2147483646 w 505"/>
              <a:gd name="T9" fmla="*/ 2147483646 h 12"/>
              <a:gd name="T10" fmla="*/ 2147483646 w 505"/>
              <a:gd name="T11" fmla="*/ 2147483646 h 12"/>
              <a:gd name="T12" fmla="*/ 2147483646 w 505"/>
              <a:gd name="T13" fmla="*/ 2147483646 h 12"/>
              <a:gd name="T14" fmla="*/ 2147483646 w 505"/>
              <a:gd name="T15" fmla="*/ 2147483646 h 12"/>
              <a:gd name="T16" fmla="*/ 2147483646 w 505"/>
              <a:gd name="T17" fmla="*/ 2147483646 h 12"/>
              <a:gd name="T18" fmla="*/ 2147483646 w 505"/>
              <a:gd name="T19" fmla="*/ 2147483646 h 12"/>
              <a:gd name="T20" fmla="*/ 2147483646 w 505"/>
              <a:gd name="T21" fmla="*/ 2147483646 h 12"/>
              <a:gd name="T22" fmla="*/ 2147483646 w 505"/>
              <a:gd name="T23" fmla="*/ 2147483646 h 12"/>
              <a:gd name="T24" fmla="*/ 2147483646 w 505"/>
              <a:gd name="T25" fmla="*/ 2147483646 h 12"/>
              <a:gd name="T26" fmla="*/ 2147483646 w 505"/>
              <a:gd name="T27" fmla="*/ 2147483646 h 12"/>
              <a:gd name="T28" fmla="*/ 2147483646 w 50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5" h="12">
                <a:moveTo>
                  <a:pt x="0" y="6"/>
                </a:moveTo>
                <a:lnTo>
                  <a:pt x="47" y="7"/>
                </a:lnTo>
                <a:lnTo>
                  <a:pt x="97" y="9"/>
                </a:lnTo>
                <a:lnTo>
                  <a:pt x="148" y="10"/>
                </a:lnTo>
                <a:lnTo>
                  <a:pt x="202" y="10"/>
                </a:lnTo>
                <a:lnTo>
                  <a:pt x="250" y="12"/>
                </a:lnTo>
                <a:lnTo>
                  <a:pt x="299" y="12"/>
                </a:lnTo>
                <a:lnTo>
                  <a:pt x="345" y="10"/>
                </a:lnTo>
                <a:lnTo>
                  <a:pt x="386" y="10"/>
                </a:lnTo>
                <a:lnTo>
                  <a:pt x="423" y="9"/>
                </a:lnTo>
                <a:lnTo>
                  <a:pt x="452" y="7"/>
                </a:lnTo>
                <a:lnTo>
                  <a:pt x="476" y="6"/>
                </a:lnTo>
                <a:lnTo>
                  <a:pt x="492" y="5"/>
                </a:lnTo>
                <a:lnTo>
                  <a:pt x="502" y="1"/>
                </a:lnTo>
                <a:lnTo>
                  <a:pt x="5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97" name="Freeform 2563"/>
          <p:cNvSpPr>
            <a:spLocks/>
          </p:cNvSpPr>
          <p:nvPr/>
        </p:nvSpPr>
        <p:spPr bwMode="auto">
          <a:xfrm>
            <a:off x="1081088" y="2741613"/>
            <a:ext cx="84137" cy="6350"/>
          </a:xfrm>
          <a:custGeom>
            <a:avLst/>
            <a:gdLst>
              <a:gd name="T0" fmla="*/ 2147483646 w 161"/>
              <a:gd name="T1" fmla="*/ 2147483646 h 12"/>
              <a:gd name="T2" fmla="*/ 2147483646 w 161"/>
              <a:gd name="T3" fmla="*/ 2147483646 h 12"/>
              <a:gd name="T4" fmla="*/ 2147483646 w 161"/>
              <a:gd name="T5" fmla="*/ 0 h 12"/>
              <a:gd name="T6" fmla="*/ 2147483646 w 161"/>
              <a:gd name="T7" fmla="*/ 0 h 12"/>
              <a:gd name="T8" fmla="*/ 2147483646 w 161"/>
              <a:gd name="T9" fmla="*/ 2147483646 h 12"/>
              <a:gd name="T10" fmla="*/ 2147483646 w 161"/>
              <a:gd name="T11" fmla="*/ 2147483646 h 12"/>
              <a:gd name="T12" fmla="*/ 2147483646 w 161"/>
              <a:gd name="T13" fmla="*/ 2147483646 h 12"/>
              <a:gd name="T14" fmla="*/ 2147483646 w 161"/>
              <a:gd name="T15" fmla="*/ 2147483646 h 12"/>
              <a:gd name="T16" fmla="*/ 2147483646 w 161"/>
              <a:gd name="T17" fmla="*/ 2147483646 h 12"/>
              <a:gd name="T18" fmla="*/ 2147483646 w 161"/>
              <a:gd name="T19" fmla="*/ 2147483646 h 12"/>
              <a:gd name="T20" fmla="*/ 0 w 161"/>
              <a:gd name="T21" fmla="*/ 214748364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 h="12">
                <a:moveTo>
                  <a:pt x="157" y="5"/>
                </a:moveTo>
                <a:lnTo>
                  <a:pt x="161" y="2"/>
                </a:lnTo>
                <a:lnTo>
                  <a:pt x="156" y="0"/>
                </a:lnTo>
                <a:lnTo>
                  <a:pt x="154" y="0"/>
                </a:lnTo>
                <a:lnTo>
                  <a:pt x="157" y="5"/>
                </a:lnTo>
                <a:lnTo>
                  <a:pt x="148" y="6"/>
                </a:lnTo>
                <a:lnTo>
                  <a:pt x="131" y="7"/>
                </a:lnTo>
                <a:lnTo>
                  <a:pt x="109" y="9"/>
                </a:lnTo>
                <a:lnTo>
                  <a:pt x="78" y="10"/>
                </a:lnTo>
                <a:lnTo>
                  <a:pt x="43" y="12"/>
                </a:lnTo>
                <a:lnTo>
                  <a:pt x="0" y="1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98" name="Freeform 2564"/>
          <p:cNvSpPr>
            <a:spLocks/>
          </p:cNvSpPr>
          <p:nvPr/>
        </p:nvSpPr>
        <p:spPr bwMode="auto">
          <a:xfrm>
            <a:off x="1022350" y="2713038"/>
            <a:ext cx="7938" cy="11112"/>
          </a:xfrm>
          <a:custGeom>
            <a:avLst/>
            <a:gdLst>
              <a:gd name="T0" fmla="*/ 2147483646 w 15"/>
              <a:gd name="T1" fmla="*/ 2147483646 h 21"/>
              <a:gd name="T2" fmla="*/ 2147483646 w 15"/>
              <a:gd name="T3" fmla="*/ 2147483646 h 21"/>
              <a:gd name="T4" fmla="*/ 2147483646 w 15"/>
              <a:gd name="T5" fmla="*/ 2147483646 h 21"/>
              <a:gd name="T6" fmla="*/ 2147483646 w 15"/>
              <a:gd name="T7" fmla="*/ 2147483646 h 21"/>
              <a:gd name="T8" fmla="*/ 2147483646 w 15"/>
              <a:gd name="T9" fmla="*/ 2147483646 h 21"/>
              <a:gd name="T10" fmla="*/ 2147483646 w 15"/>
              <a:gd name="T11" fmla="*/ 2147483646 h 21"/>
              <a:gd name="T12" fmla="*/ 0 w 15"/>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1">
                <a:moveTo>
                  <a:pt x="15" y="21"/>
                </a:moveTo>
                <a:lnTo>
                  <a:pt x="12" y="19"/>
                </a:lnTo>
                <a:lnTo>
                  <a:pt x="9" y="17"/>
                </a:lnTo>
                <a:lnTo>
                  <a:pt x="8" y="11"/>
                </a:lnTo>
                <a:lnTo>
                  <a:pt x="4" y="9"/>
                </a:lnTo>
                <a:lnTo>
                  <a:pt x="2"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699" name="Freeform 2565"/>
          <p:cNvSpPr>
            <a:spLocks/>
          </p:cNvSpPr>
          <p:nvPr/>
        </p:nvSpPr>
        <p:spPr bwMode="auto">
          <a:xfrm>
            <a:off x="803275" y="2754313"/>
            <a:ext cx="95250" cy="7937"/>
          </a:xfrm>
          <a:custGeom>
            <a:avLst/>
            <a:gdLst>
              <a:gd name="T0" fmla="*/ 2147483646 w 179"/>
              <a:gd name="T1" fmla="*/ 2147483646 h 14"/>
              <a:gd name="T2" fmla="*/ 2147483646 w 179"/>
              <a:gd name="T3" fmla="*/ 2147483646 h 14"/>
              <a:gd name="T4" fmla="*/ 2147483646 w 179"/>
              <a:gd name="T5" fmla="*/ 2147483646 h 14"/>
              <a:gd name="T6" fmla="*/ 2147483646 w 179"/>
              <a:gd name="T7" fmla="*/ 2147483646 h 14"/>
              <a:gd name="T8" fmla="*/ 2147483646 w 179"/>
              <a:gd name="T9" fmla="*/ 2147483646 h 14"/>
              <a:gd name="T10" fmla="*/ 2147483646 w 179"/>
              <a:gd name="T11" fmla="*/ 2147483646 h 14"/>
              <a:gd name="T12" fmla="*/ 0 w 179"/>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4">
                <a:moveTo>
                  <a:pt x="179" y="14"/>
                </a:moveTo>
                <a:lnTo>
                  <a:pt x="133" y="13"/>
                </a:lnTo>
                <a:lnTo>
                  <a:pt x="95" y="9"/>
                </a:lnTo>
                <a:lnTo>
                  <a:pt x="62" y="7"/>
                </a:lnTo>
                <a:lnTo>
                  <a:pt x="35" y="6"/>
                </a:lnTo>
                <a:lnTo>
                  <a:pt x="13"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0" name="Freeform 2566"/>
          <p:cNvSpPr>
            <a:spLocks/>
          </p:cNvSpPr>
          <p:nvPr/>
        </p:nvSpPr>
        <p:spPr bwMode="auto">
          <a:xfrm>
            <a:off x="741363" y="2478088"/>
            <a:ext cx="4762" cy="4762"/>
          </a:xfrm>
          <a:custGeom>
            <a:avLst/>
            <a:gdLst>
              <a:gd name="T0" fmla="*/ 2147483646 w 8"/>
              <a:gd name="T1" fmla="*/ 2147483646 h 10"/>
              <a:gd name="T2" fmla="*/ 2147483646 w 8"/>
              <a:gd name="T3" fmla="*/ 2147483646 h 10"/>
              <a:gd name="T4" fmla="*/ 2147483646 w 8"/>
              <a:gd name="T5" fmla="*/ 0 h 10"/>
              <a:gd name="T6" fmla="*/ 2147483646 w 8"/>
              <a:gd name="T7" fmla="*/ 2147483646 h 10"/>
              <a:gd name="T8" fmla="*/ 2147483646 w 8"/>
              <a:gd name="T9" fmla="*/ 2147483646 h 10"/>
              <a:gd name="T10" fmla="*/ 2147483646 w 8"/>
              <a:gd name="T11" fmla="*/ 2147483646 h 10"/>
              <a:gd name="T12" fmla="*/ 0 w 8"/>
              <a:gd name="T13" fmla="*/ 2147483646 h 10"/>
              <a:gd name="T14" fmla="*/ 0 w 8"/>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0">
                <a:moveTo>
                  <a:pt x="8" y="5"/>
                </a:moveTo>
                <a:lnTo>
                  <a:pt x="5" y="2"/>
                </a:lnTo>
                <a:lnTo>
                  <a:pt x="4" y="0"/>
                </a:lnTo>
                <a:lnTo>
                  <a:pt x="4" y="5"/>
                </a:lnTo>
                <a:lnTo>
                  <a:pt x="3" y="5"/>
                </a:lnTo>
                <a:lnTo>
                  <a:pt x="2" y="6"/>
                </a:lnTo>
                <a:lnTo>
                  <a:pt x="0" y="7"/>
                </a:lnTo>
                <a:lnTo>
                  <a:pt x="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1" name="Freeform 2567"/>
          <p:cNvSpPr>
            <a:spLocks/>
          </p:cNvSpPr>
          <p:nvPr/>
        </p:nvSpPr>
        <p:spPr bwMode="auto">
          <a:xfrm>
            <a:off x="754063" y="2451100"/>
            <a:ext cx="4762" cy="3175"/>
          </a:xfrm>
          <a:custGeom>
            <a:avLst/>
            <a:gdLst>
              <a:gd name="T0" fmla="*/ 0 w 10"/>
              <a:gd name="T1" fmla="*/ 2147483646 h 5"/>
              <a:gd name="T2" fmla="*/ 2147483646 w 10"/>
              <a:gd name="T3" fmla="*/ 2147483646 h 5"/>
              <a:gd name="T4" fmla="*/ 2147483646 w 10"/>
              <a:gd name="T5" fmla="*/ 2147483646 h 5"/>
              <a:gd name="T6" fmla="*/ 2147483646 w 10"/>
              <a:gd name="T7" fmla="*/ 0 h 5"/>
              <a:gd name="T8" fmla="*/ 2147483646 w 10"/>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5">
                <a:moveTo>
                  <a:pt x="0" y="5"/>
                </a:moveTo>
                <a:lnTo>
                  <a:pt x="3" y="3"/>
                </a:lnTo>
                <a:lnTo>
                  <a:pt x="5" y="1"/>
                </a:lnTo>
                <a:lnTo>
                  <a:pt x="9" y="0"/>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2" name="Freeform 2568"/>
          <p:cNvSpPr>
            <a:spLocks/>
          </p:cNvSpPr>
          <p:nvPr/>
        </p:nvSpPr>
        <p:spPr bwMode="auto">
          <a:xfrm>
            <a:off x="947738" y="2438400"/>
            <a:ext cx="19050" cy="3175"/>
          </a:xfrm>
          <a:custGeom>
            <a:avLst/>
            <a:gdLst>
              <a:gd name="T0" fmla="*/ 0 w 37"/>
              <a:gd name="T1" fmla="*/ 2147483646 h 6"/>
              <a:gd name="T2" fmla="*/ 2147483646 w 37"/>
              <a:gd name="T3" fmla="*/ 2147483646 h 6"/>
              <a:gd name="T4" fmla="*/ 2147483646 w 37"/>
              <a:gd name="T5" fmla="*/ 2147483646 h 6"/>
              <a:gd name="T6" fmla="*/ 2147483646 w 37"/>
              <a:gd name="T7" fmla="*/ 2147483646 h 6"/>
              <a:gd name="T8" fmla="*/ 2147483646 w 37"/>
              <a:gd name="T9" fmla="*/ 2147483646 h 6"/>
              <a:gd name="T10" fmla="*/ 2147483646 w 37"/>
              <a:gd name="T11" fmla="*/ 0 h 6"/>
              <a:gd name="T12" fmla="*/ 2147483646 w 37"/>
              <a:gd name="T13" fmla="*/ 0 h 6"/>
              <a:gd name="T14" fmla="*/ 2147483646 w 37"/>
              <a:gd name="T15" fmla="*/ 0 h 6"/>
              <a:gd name="T16" fmla="*/ 2147483646 w 37"/>
              <a:gd name="T17" fmla="*/ 0 h 6"/>
              <a:gd name="T18" fmla="*/ 2147483646 w 37"/>
              <a:gd name="T19" fmla="*/ 0 h 6"/>
              <a:gd name="T20" fmla="*/ 2147483646 w 37"/>
              <a:gd name="T21" fmla="*/ 0 h 6"/>
              <a:gd name="T22" fmla="*/ 2147483646 w 37"/>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6">
                <a:moveTo>
                  <a:pt x="0" y="5"/>
                </a:moveTo>
                <a:lnTo>
                  <a:pt x="1" y="6"/>
                </a:lnTo>
                <a:lnTo>
                  <a:pt x="3" y="5"/>
                </a:lnTo>
                <a:lnTo>
                  <a:pt x="5" y="5"/>
                </a:lnTo>
                <a:lnTo>
                  <a:pt x="7" y="5"/>
                </a:lnTo>
                <a:lnTo>
                  <a:pt x="7" y="0"/>
                </a:lnTo>
                <a:lnTo>
                  <a:pt x="13" y="0"/>
                </a:lnTo>
                <a:lnTo>
                  <a:pt x="19" y="0"/>
                </a:lnTo>
                <a:lnTo>
                  <a:pt x="26" y="0"/>
                </a:lnTo>
                <a:lnTo>
                  <a:pt x="31" y="0"/>
                </a:lnTo>
                <a:lnTo>
                  <a:pt x="35" y="0"/>
                </a:lnTo>
                <a:lnTo>
                  <a:pt x="3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3" name="Freeform 2569"/>
          <p:cNvSpPr>
            <a:spLocks/>
          </p:cNvSpPr>
          <p:nvPr/>
        </p:nvSpPr>
        <p:spPr bwMode="auto">
          <a:xfrm>
            <a:off x="957263" y="2430463"/>
            <a:ext cx="1587" cy="1587"/>
          </a:xfrm>
          <a:custGeom>
            <a:avLst/>
            <a:gdLst>
              <a:gd name="T0" fmla="*/ 2147483646 w 4"/>
              <a:gd name="T1" fmla="*/ 0 h 1587"/>
              <a:gd name="T2" fmla="*/ 2147483646 w 4"/>
              <a:gd name="T3" fmla="*/ 0 h 1587"/>
              <a:gd name="T4" fmla="*/ 2147483646 w 4"/>
              <a:gd name="T5" fmla="*/ 0 h 1587"/>
              <a:gd name="T6" fmla="*/ 0 w 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87">
                <a:moveTo>
                  <a:pt x="4" y="0"/>
                </a:moveTo>
                <a:lnTo>
                  <a:pt x="3" y="0"/>
                </a:lnTo>
                <a:lnTo>
                  <a:pt x="2"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4" name="Freeform 2570"/>
          <p:cNvSpPr>
            <a:spLocks/>
          </p:cNvSpPr>
          <p:nvPr/>
        </p:nvSpPr>
        <p:spPr bwMode="auto">
          <a:xfrm>
            <a:off x="957263" y="2409825"/>
            <a:ext cx="3175" cy="1588"/>
          </a:xfrm>
          <a:custGeom>
            <a:avLst/>
            <a:gdLst>
              <a:gd name="T0" fmla="*/ 0 w 6"/>
              <a:gd name="T1" fmla="*/ 0 h 1588"/>
              <a:gd name="T2" fmla="*/ 2147483646 w 6"/>
              <a:gd name="T3" fmla="*/ 0 h 1588"/>
              <a:gd name="T4" fmla="*/ 2147483646 w 6"/>
              <a:gd name="T5" fmla="*/ 0 h 1588"/>
              <a:gd name="T6" fmla="*/ 2147483646 w 6"/>
              <a:gd name="T7" fmla="*/ 0 h 1588"/>
              <a:gd name="T8" fmla="*/ 2147483646 w 6"/>
              <a:gd name="T9" fmla="*/ 0 h 1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88">
                <a:moveTo>
                  <a:pt x="0" y="0"/>
                </a:moveTo>
                <a:lnTo>
                  <a:pt x="2" y="0"/>
                </a:lnTo>
                <a:lnTo>
                  <a:pt x="3" y="0"/>
                </a:lnTo>
                <a:lnTo>
                  <a:pt x="4" y="0"/>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5" name="Freeform 2571"/>
          <p:cNvSpPr>
            <a:spLocks/>
          </p:cNvSpPr>
          <p:nvPr/>
        </p:nvSpPr>
        <p:spPr bwMode="auto">
          <a:xfrm>
            <a:off x="1174750" y="2428875"/>
            <a:ext cx="6350" cy="4763"/>
          </a:xfrm>
          <a:custGeom>
            <a:avLst/>
            <a:gdLst>
              <a:gd name="T0" fmla="*/ 2147483646 w 11"/>
              <a:gd name="T1" fmla="*/ 2147483646 h 7"/>
              <a:gd name="T2" fmla="*/ 2147483646 w 11"/>
              <a:gd name="T3" fmla="*/ 2147483646 h 7"/>
              <a:gd name="T4" fmla="*/ 2147483646 w 11"/>
              <a:gd name="T5" fmla="*/ 0 h 7"/>
              <a:gd name="T6" fmla="*/ 2147483646 w 11"/>
              <a:gd name="T7" fmla="*/ 0 h 7"/>
              <a:gd name="T8" fmla="*/ 2147483646 w 11"/>
              <a:gd name="T9" fmla="*/ 2147483646 h 7"/>
              <a:gd name="T10" fmla="*/ 0 w 11"/>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7">
                <a:moveTo>
                  <a:pt x="1" y="4"/>
                </a:moveTo>
                <a:lnTo>
                  <a:pt x="5" y="1"/>
                </a:lnTo>
                <a:lnTo>
                  <a:pt x="7" y="0"/>
                </a:lnTo>
                <a:lnTo>
                  <a:pt x="11" y="0"/>
                </a:lnTo>
                <a:lnTo>
                  <a:pt x="1" y="4"/>
                </a:lnTo>
                <a:lnTo>
                  <a:pt x="0"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6" name="Freeform 2572"/>
          <p:cNvSpPr>
            <a:spLocks/>
          </p:cNvSpPr>
          <p:nvPr/>
        </p:nvSpPr>
        <p:spPr bwMode="auto">
          <a:xfrm>
            <a:off x="1193800" y="2430463"/>
            <a:ext cx="7938" cy="4762"/>
          </a:xfrm>
          <a:custGeom>
            <a:avLst/>
            <a:gdLst>
              <a:gd name="T0" fmla="*/ 0 w 13"/>
              <a:gd name="T1" fmla="*/ 0 h 11"/>
              <a:gd name="T2" fmla="*/ 2147483646 w 13"/>
              <a:gd name="T3" fmla="*/ 0 h 11"/>
              <a:gd name="T4" fmla="*/ 2147483646 w 13"/>
              <a:gd name="T5" fmla="*/ 2147483646 h 11"/>
              <a:gd name="T6" fmla="*/ 2147483646 w 13"/>
              <a:gd name="T7" fmla="*/ 2147483646 h 11"/>
              <a:gd name="T8" fmla="*/ 2147483646 w 13"/>
              <a:gd name="T9" fmla="*/ 21474836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0" y="0"/>
                </a:moveTo>
                <a:lnTo>
                  <a:pt x="6" y="0"/>
                </a:lnTo>
                <a:lnTo>
                  <a:pt x="9" y="3"/>
                </a:lnTo>
                <a:lnTo>
                  <a:pt x="12" y="7"/>
                </a:lnTo>
                <a:lnTo>
                  <a:pt x="13"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7" name="Freeform 2573"/>
          <p:cNvSpPr>
            <a:spLocks/>
          </p:cNvSpPr>
          <p:nvPr/>
        </p:nvSpPr>
        <p:spPr bwMode="auto">
          <a:xfrm>
            <a:off x="1150938" y="2454275"/>
            <a:ext cx="14287" cy="14288"/>
          </a:xfrm>
          <a:custGeom>
            <a:avLst/>
            <a:gdLst>
              <a:gd name="T0" fmla="*/ 2147483646 w 28"/>
              <a:gd name="T1" fmla="*/ 0 h 26"/>
              <a:gd name="T2" fmla="*/ 2147483646 w 28"/>
              <a:gd name="T3" fmla="*/ 2147483646 h 26"/>
              <a:gd name="T4" fmla="*/ 2147483646 w 28"/>
              <a:gd name="T5" fmla="*/ 2147483646 h 26"/>
              <a:gd name="T6" fmla="*/ 2147483646 w 28"/>
              <a:gd name="T7" fmla="*/ 2147483646 h 26"/>
              <a:gd name="T8" fmla="*/ 2147483646 w 28"/>
              <a:gd name="T9" fmla="*/ 2147483646 h 26"/>
              <a:gd name="T10" fmla="*/ 2147483646 w 28"/>
              <a:gd name="T11" fmla="*/ 2147483646 h 26"/>
              <a:gd name="T12" fmla="*/ 2147483646 w 28"/>
              <a:gd name="T13" fmla="*/ 2147483646 h 26"/>
              <a:gd name="T14" fmla="*/ 2147483646 w 28"/>
              <a:gd name="T15" fmla="*/ 2147483646 h 26"/>
              <a:gd name="T16" fmla="*/ 2147483646 w 28"/>
              <a:gd name="T17" fmla="*/ 2147483646 h 26"/>
              <a:gd name="T18" fmla="*/ 2147483646 w 28"/>
              <a:gd name="T19" fmla="*/ 2147483646 h 26"/>
              <a:gd name="T20" fmla="*/ 2147483646 w 28"/>
              <a:gd name="T21" fmla="*/ 2147483646 h 26"/>
              <a:gd name="T22" fmla="*/ 2147483646 w 28"/>
              <a:gd name="T23" fmla="*/ 2147483646 h 26"/>
              <a:gd name="T24" fmla="*/ 0 w 28"/>
              <a:gd name="T25" fmla="*/ 214748364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26">
                <a:moveTo>
                  <a:pt x="23" y="0"/>
                </a:moveTo>
                <a:lnTo>
                  <a:pt x="22" y="5"/>
                </a:lnTo>
                <a:lnTo>
                  <a:pt x="22" y="9"/>
                </a:lnTo>
                <a:lnTo>
                  <a:pt x="23" y="12"/>
                </a:lnTo>
                <a:lnTo>
                  <a:pt x="24" y="16"/>
                </a:lnTo>
                <a:lnTo>
                  <a:pt x="28" y="19"/>
                </a:lnTo>
                <a:lnTo>
                  <a:pt x="27" y="19"/>
                </a:lnTo>
                <a:lnTo>
                  <a:pt x="22" y="18"/>
                </a:lnTo>
                <a:lnTo>
                  <a:pt x="21" y="18"/>
                </a:lnTo>
                <a:lnTo>
                  <a:pt x="17" y="19"/>
                </a:lnTo>
                <a:lnTo>
                  <a:pt x="12" y="20"/>
                </a:lnTo>
                <a:lnTo>
                  <a:pt x="8" y="22"/>
                </a:lnTo>
                <a:lnTo>
                  <a:pt x="0"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08" name="Line 2574"/>
          <p:cNvSpPr>
            <a:spLocks noChangeShapeType="1"/>
          </p:cNvSpPr>
          <p:nvPr/>
        </p:nvSpPr>
        <p:spPr bwMode="auto">
          <a:xfrm>
            <a:off x="1165225" y="2465388"/>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09" name="Freeform 2575"/>
          <p:cNvSpPr>
            <a:spLocks/>
          </p:cNvSpPr>
          <p:nvPr/>
        </p:nvSpPr>
        <p:spPr bwMode="auto">
          <a:xfrm>
            <a:off x="2765425" y="2579688"/>
            <a:ext cx="88900" cy="61912"/>
          </a:xfrm>
          <a:custGeom>
            <a:avLst/>
            <a:gdLst>
              <a:gd name="T0" fmla="*/ 2147483646 w 169"/>
              <a:gd name="T1" fmla="*/ 2147483646 h 118"/>
              <a:gd name="T2" fmla="*/ 2147483646 w 169"/>
              <a:gd name="T3" fmla="*/ 2147483646 h 118"/>
              <a:gd name="T4" fmla="*/ 2147483646 w 169"/>
              <a:gd name="T5" fmla="*/ 2147483646 h 118"/>
              <a:gd name="T6" fmla="*/ 2147483646 w 169"/>
              <a:gd name="T7" fmla="*/ 2147483646 h 118"/>
              <a:gd name="T8" fmla="*/ 2147483646 w 169"/>
              <a:gd name="T9" fmla="*/ 2147483646 h 118"/>
              <a:gd name="T10" fmla="*/ 2147483646 w 169"/>
              <a:gd name="T11" fmla="*/ 2147483646 h 118"/>
              <a:gd name="T12" fmla="*/ 2147483646 w 169"/>
              <a:gd name="T13" fmla="*/ 2147483646 h 118"/>
              <a:gd name="T14" fmla="*/ 2147483646 w 169"/>
              <a:gd name="T15" fmla="*/ 2147483646 h 118"/>
              <a:gd name="T16" fmla="*/ 2147483646 w 169"/>
              <a:gd name="T17" fmla="*/ 2147483646 h 118"/>
              <a:gd name="T18" fmla="*/ 2147483646 w 169"/>
              <a:gd name="T19" fmla="*/ 2147483646 h 118"/>
              <a:gd name="T20" fmla="*/ 2147483646 w 169"/>
              <a:gd name="T21" fmla="*/ 0 h 118"/>
              <a:gd name="T22" fmla="*/ 2147483646 w 169"/>
              <a:gd name="T23" fmla="*/ 2147483646 h 118"/>
              <a:gd name="T24" fmla="*/ 2147483646 w 169"/>
              <a:gd name="T25" fmla="*/ 2147483646 h 118"/>
              <a:gd name="T26" fmla="*/ 2147483646 w 169"/>
              <a:gd name="T27" fmla="*/ 2147483646 h 118"/>
              <a:gd name="T28" fmla="*/ 2147483646 w 169"/>
              <a:gd name="T29" fmla="*/ 2147483646 h 118"/>
              <a:gd name="T30" fmla="*/ 2147483646 w 169"/>
              <a:gd name="T31" fmla="*/ 2147483646 h 118"/>
              <a:gd name="T32" fmla="*/ 2147483646 w 169"/>
              <a:gd name="T33" fmla="*/ 2147483646 h 118"/>
              <a:gd name="T34" fmla="*/ 2147483646 w 169"/>
              <a:gd name="T35" fmla="*/ 2147483646 h 118"/>
              <a:gd name="T36" fmla="*/ 0 w 169"/>
              <a:gd name="T37" fmla="*/ 2147483646 h 118"/>
              <a:gd name="T38" fmla="*/ 2147483646 w 169"/>
              <a:gd name="T39" fmla="*/ 2147483646 h 118"/>
              <a:gd name="T40" fmla="*/ 2147483646 w 169"/>
              <a:gd name="T41" fmla="*/ 2147483646 h 118"/>
              <a:gd name="T42" fmla="*/ 2147483646 w 169"/>
              <a:gd name="T43" fmla="*/ 2147483646 h 118"/>
              <a:gd name="T44" fmla="*/ 2147483646 w 169"/>
              <a:gd name="T45" fmla="*/ 2147483646 h 118"/>
              <a:gd name="T46" fmla="*/ 2147483646 w 169"/>
              <a:gd name="T47" fmla="*/ 2147483646 h 118"/>
              <a:gd name="T48" fmla="*/ 2147483646 w 169"/>
              <a:gd name="T49" fmla="*/ 2147483646 h 118"/>
              <a:gd name="T50" fmla="*/ 2147483646 w 169"/>
              <a:gd name="T51" fmla="*/ 2147483646 h 118"/>
              <a:gd name="T52" fmla="*/ 2147483646 w 169"/>
              <a:gd name="T53" fmla="*/ 2147483646 h 118"/>
              <a:gd name="T54" fmla="*/ 2147483646 w 169"/>
              <a:gd name="T55" fmla="*/ 2147483646 h 118"/>
              <a:gd name="T56" fmla="*/ 2147483646 w 169"/>
              <a:gd name="T57" fmla="*/ 2147483646 h 118"/>
              <a:gd name="T58" fmla="*/ 2147483646 w 169"/>
              <a:gd name="T59" fmla="*/ 2147483646 h 118"/>
              <a:gd name="T60" fmla="*/ 2147483646 w 169"/>
              <a:gd name="T61" fmla="*/ 2147483646 h 118"/>
              <a:gd name="T62" fmla="*/ 2147483646 w 169"/>
              <a:gd name="T63" fmla="*/ 2147483646 h 118"/>
              <a:gd name="T64" fmla="*/ 2147483646 w 169"/>
              <a:gd name="T65" fmla="*/ 2147483646 h 118"/>
              <a:gd name="T66" fmla="*/ 2147483646 w 169"/>
              <a:gd name="T67" fmla="*/ 2147483646 h 118"/>
              <a:gd name="T68" fmla="*/ 2147483646 w 169"/>
              <a:gd name="T69" fmla="*/ 2147483646 h 118"/>
              <a:gd name="T70" fmla="*/ 2147483646 w 169"/>
              <a:gd name="T71" fmla="*/ 2147483646 h 118"/>
              <a:gd name="T72" fmla="*/ 2147483646 w 169"/>
              <a:gd name="T73" fmla="*/ 2147483646 h 118"/>
              <a:gd name="T74" fmla="*/ 2147483646 w 169"/>
              <a:gd name="T75" fmla="*/ 2147483646 h 118"/>
              <a:gd name="T76" fmla="*/ 2147483646 w 169"/>
              <a:gd name="T77" fmla="*/ 2147483646 h 118"/>
              <a:gd name="T78" fmla="*/ 2147483646 w 169"/>
              <a:gd name="T79" fmla="*/ 2147483646 h 118"/>
              <a:gd name="T80" fmla="*/ 0 w 169"/>
              <a:gd name="T81" fmla="*/ 2147483646 h 118"/>
              <a:gd name="T82" fmla="*/ 0 w 169"/>
              <a:gd name="T83" fmla="*/ 2147483646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9" h="118">
                <a:moveTo>
                  <a:pt x="14" y="1"/>
                </a:moveTo>
                <a:lnTo>
                  <a:pt x="14" y="2"/>
                </a:lnTo>
                <a:lnTo>
                  <a:pt x="14" y="3"/>
                </a:lnTo>
                <a:lnTo>
                  <a:pt x="15" y="5"/>
                </a:lnTo>
                <a:lnTo>
                  <a:pt x="34" y="7"/>
                </a:lnTo>
                <a:lnTo>
                  <a:pt x="56" y="7"/>
                </a:lnTo>
                <a:lnTo>
                  <a:pt x="86" y="7"/>
                </a:lnTo>
                <a:lnTo>
                  <a:pt x="116" y="5"/>
                </a:lnTo>
                <a:lnTo>
                  <a:pt x="139" y="2"/>
                </a:lnTo>
                <a:lnTo>
                  <a:pt x="147" y="2"/>
                </a:lnTo>
                <a:lnTo>
                  <a:pt x="160" y="0"/>
                </a:lnTo>
                <a:lnTo>
                  <a:pt x="160" y="25"/>
                </a:lnTo>
                <a:lnTo>
                  <a:pt x="101" y="34"/>
                </a:lnTo>
                <a:lnTo>
                  <a:pt x="58" y="38"/>
                </a:lnTo>
                <a:lnTo>
                  <a:pt x="15" y="31"/>
                </a:lnTo>
                <a:lnTo>
                  <a:pt x="14" y="30"/>
                </a:lnTo>
                <a:lnTo>
                  <a:pt x="12" y="30"/>
                </a:lnTo>
                <a:lnTo>
                  <a:pt x="3" y="34"/>
                </a:lnTo>
                <a:lnTo>
                  <a:pt x="0" y="35"/>
                </a:lnTo>
                <a:lnTo>
                  <a:pt x="3" y="38"/>
                </a:lnTo>
                <a:lnTo>
                  <a:pt x="3" y="39"/>
                </a:lnTo>
                <a:lnTo>
                  <a:pt x="8" y="40"/>
                </a:lnTo>
                <a:lnTo>
                  <a:pt x="20" y="41"/>
                </a:lnTo>
                <a:lnTo>
                  <a:pt x="63" y="46"/>
                </a:lnTo>
                <a:lnTo>
                  <a:pt x="104" y="42"/>
                </a:lnTo>
                <a:lnTo>
                  <a:pt x="166" y="31"/>
                </a:lnTo>
                <a:lnTo>
                  <a:pt x="167" y="28"/>
                </a:lnTo>
                <a:lnTo>
                  <a:pt x="161" y="26"/>
                </a:lnTo>
                <a:lnTo>
                  <a:pt x="160" y="25"/>
                </a:lnTo>
                <a:lnTo>
                  <a:pt x="167" y="28"/>
                </a:lnTo>
                <a:lnTo>
                  <a:pt x="169" y="34"/>
                </a:lnTo>
                <a:lnTo>
                  <a:pt x="169" y="93"/>
                </a:lnTo>
                <a:lnTo>
                  <a:pt x="166" y="99"/>
                </a:lnTo>
                <a:lnTo>
                  <a:pt x="161" y="104"/>
                </a:lnTo>
                <a:lnTo>
                  <a:pt x="155" y="105"/>
                </a:lnTo>
                <a:lnTo>
                  <a:pt x="103" y="117"/>
                </a:lnTo>
                <a:lnTo>
                  <a:pt x="93" y="118"/>
                </a:lnTo>
                <a:lnTo>
                  <a:pt x="48" y="118"/>
                </a:lnTo>
                <a:lnTo>
                  <a:pt x="4" y="110"/>
                </a:lnTo>
                <a:lnTo>
                  <a:pt x="3" y="109"/>
                </a:lnTo>
                <a:lnTo>
                  <a:pt x="0" y="108"/>
                </a:lnTo>
                <a:lnTo>
                  <a:pt x="0"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0" name="Freeform 2576"/>
          <p:cNvSpPr>
            <a:spLocks/>
          </p:cNvSpPr>
          <p:nvPr/>
        </p:nvSpPr>
        <p:spPr bwMode="auto">
          <a:xfrm>
            <a:off x="2773363" y="2576513"/>
            <a:ext cx="41275" cy="3175"/>
          </a:xfrm>
          <a:custGeom>
            <a:avLst/>
            <a:gdLst>
              <a:gd name="T0" fmla="*/ 0 w 79"/>
              <a:gd name="T1" fmla="*/ 2147483646 h 7"/>
              <a:gd name="T2" fmla="*/ 2147483646 w 79"/>
              <a:gd name="T3" fmla="*/ 2147483646 h 7"/>
              <a:gd name="T4" fmla="*/ 2147483646 w 79"/>
              <a:gd name="T5" fmla="*/ 2147483646 h 7"/>
              <a:gd name="T6" fmla="*/ 2147483646 w 79"/>
              <a:gd name="T7" fmla="*/ 0 h 7"/>
              <a:gd name="T8" fmla="*/ 2147483646 w 79"/>
              <a:gd name="T9" fmla="*/ 2147483646 h 7"/>
              <a:gd name="T10" fmla="*/ 2147483646 w 79"/>
              <a:gd name="T11" fmla="*/ 2147483646 h 7"/>
              <a:gd name="T12" fmla="*/ 2147483646 w 79"/>
              <a:gd name="T13" fmla="*/ 2147483646 h 7"/>
              <a:gd name="T14" fmla="*/ 2147483646 w 79"/>
              <a:gd name="T15" fmla="*/ 2147483646 h 7"/>
              <a:gd name="T16" fmla="*/ 2147483646 w 79"/>
              <a:gd name="T17" fmla="*/ 2147483646 h 7"/>
              <a:gd name="T18" fmla="*/ 2147483646 w 79"/>
              <a:gd name="T19" fmla="*/ 214748364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7">
                <a:moveTo>
                  <a:pt x="0" y="7"/>
                </a:moveTo>
                <a:lnTo>
                  <a:pt x="20" y="2"/>
                </a:lnTo>
                <a:lnTo>
                  <a:pt x="22" y="2"/>
                </a:lnTo>
                <a:lnTo>
                  <a:pt x="21" y="0"/>
                </a:lnTo>
                <a:lnTo>
                  <a:pt x="22" y="2"/>
                </a:lnTo>
                <a:lnTo>
                  <a:pt x="22" y="4"/>
                </a:lnTo>
                <a:lnTo>
                  <a:pt x="27" y="6"/>
                </a:lnTo>
                <a:lnTo>
                  <a:pt x="74" y="6"/>
                </a:lnTo>
                <a:lnTo>
                  <a:pt x="79" y="2"/>
                </a:lnTo>
                <a:lnTo>
                  <a:pt x="79"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1" name="Freeform 2577"/>
          <p:cNvSpPr>
            <a:spLocks/>
          </p:cNvSpPr>
          <p:nvPr/>
        </p:nvSpPr>
        <p:spPr bwMode="auto">
          <a:xfrm>
            <a:off x="2854325" y="2630488"/>
            <a:ext cx="4763" cy="4762"/>
          </a:xfrm>
          <a:custGeom>
            <a:avLst/>
            <a:gdLst>
              <a:gd name="T0" fmla="*/ 0 w 10"/>
              <a:gd name="T1" fmla="*/ 0 h 8"/>
              <a:gd name="T2" fmla="*/ 2147483646 w 10"/>
              <a:gd name="T3" fmla="*/ 0 h 8"/>
              <a:gd name="T4" fmla="*/ 2147483646 w 10"/>
              <a:gd name="T5" fmla="*/ 2147483646 h 8"/>
              <a:gd name="T6" fmla="*/ 2147483646 w 10"/>
              <a:gd name="T7" fmla="*/ 2147483646 h 8"/>
              <a:gd name="T8" fmla="*/ 2147483646 w 10"/>
              <a:gd name="T9" fmla="*/ 2147483646 h 8"/>
              <a:gd name="T10" fmla="*/ 2147483646 w 10"/>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8">
                <a:moveTo>
                  <a:pt x="0" y="0"/>
                </a:moveTo>
                <a:lnTo>
                  <a:pt x="2" y="0"/>
                </a:lnTo>
                <a:lnTo>
                  <a:pt x="9" y="2"/>
                </a:lnTo>
                <a:lnTo>
                  <a:pt x="10" y="4"/>
                </a:lnTo>
                <a:lnTo>
                  <a:pt x="9" y="7"/>
                </a:lnTo>
                <a:lnTo>
                  <a:pt x="3"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2" name="Freeform 2578"/>
          <p:cNvSpPr>
            <a:spLocks/>
          </p:cNvSpPr>
          <p:nvPr/>
        </p:nvSpPr>
        <p:spPr bwMode="auto">
          <a:xfrm>
            <a:off x="2760663" y="2633663"/>
            <a:ext cx="4762" cy="4762"/>
          </a:xfrm>
          <a:custGeom>
            <a:avLst/>
            <a:gdLst>
              <a:gd name="T0" fmla="*/ 2147483646 w 9"/>
              <a:gd name="T1" fmla="*/ 0 h 7"/>
              <a:gd name="T2" fmla="*/ 2147483646 w 9"/>
              <a:gd name="T3" fmla="*/ 0 h 7"/>
              <a:gd name="T4" fmla="*/ 2147483646 w 9"/>
              <a:gd name="T5" fmla="*/ 2147483646 h 7"/>
              <a:gd name="T6" fmla="*/ 0 w 9"/>
              <a:gd name="T7" fmla="*/ 2147483646 h 7"/>
              <a:gd name="T8" fmla="*/ 2147483646 w 9"/>
              <a:gd name="T9" fmla="*/ 2147483646 h 7"/>
              <a:gd name="T10" fmla="*/ 2147483646 w 9"/>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7">
                <a:moveTo>
                  <a:pt x="9" y="0"/>
                </a:moveTo>
                <a:lnTo>
                  <a:pt x="8" y="0"/>
                </a:lnTo>
                <a:lnTo>
                  <a:pt x="1" y="2"/>
                </a:lnTo>
                <a:lnTo>
                  <a:pt x="0" y="4"/>
                </a:lnTo>
                <a:lnTo>
                  <a:pt x="1" y="6"/>
                </a:lnTo>
                <a:lnTo>
                  <a:pt x="6"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3" name="Freeform 2579"/>
          <p:cNvSpPr>
            <a:spLocks/>
          </p:cNvSpPr>
          <p:nvPr/>
        </p:nvSpPr>
        <p:spPr bwMode="auto">
          <a:xfrm>
            <a:off x="2997200" y="2547938"/>
            <a:ext cx="6350" cy="7937"/>
          </a:xfrm>
          <a:custGeom>
            <a:avLst/>
            <a:gdLst>
              <a:gd name="T0" fmla="*/ 2147483646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0 h 15"/>
              <a:gd name="T20" fmla="*/ 2147483646 w 12"/>
              <a:gd name="T21" fmla="*/ 2147483646 h 15"/>
              <a:gd name="T22" fmla="*/ 2147483646 w 12"/>
              <a:gd name="T23" fmla="*/ 2147483646 h 15"/>
              <a:gd name="T24" fmla="*/ 2147483646 w 12"/>
              <a:gd name="T25" fmla="*/ 2147483646 h 15"/>
              <a:gd name="T26" fmla="*/ 0 w 12"/>
              <a:gd name="T27" fmla="*/ 2147483646 h 15"/>
              <a:gd name="T28" fmla="*/ 0 w 12"/>
              <a:gd name="T29" fmla="*/ 2147483646 h 15"/>
              <a:gd name="T30" fmla="*/ 2147483646 w 12"/>
              <a:gd name="T31" fmla="*/ 2147483646 h 15"/>
              <a:gd name="T32" fmla="*/ 2147483646 w 12"/>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5">
                <a:moveTo>
                  <a:pt x="4" y="15"/>
                </a:moveTo>
                <a:lnTo>
                  <a:pt x="5" y="15"/>
                </a:lnTo>
                <a:lnTo>
                  <a:pt x="9" y="15"/>
                </a:lnTo>
                <a:lnTo>
                  <a:pt x="10" y="14"/>
                </a:lnTo>
                <a:lnTo>
                  <a:pt x="11" y="12"/>
                </a:lnTo>
                <a:lnTo>
                  <a:pt x="12" y="8"/>
                </a:lnTo>
                <a:lnTo>
                  <a:pt x="12" y="4"/>
                </a:lnTo>
                <a:lnTo>
                  <a:pt x="11" y="2"/>
                </a:lnTo>
                <a:lnTo>
                  <a:pt x="10" y="1"/>
                </a:lnTo>
                <a:lnTo>
                  <a:pt x="7" y="0"/>
                </a:lnTo>
                <a:lnTo>
                  <a:pt x="5" y="1"/>
                </a:lnTo>
                <a:lnTo>
                  <a:pt x="4" y="2"/>
                </a:lnTo>
                <a:lnTo>
                  <a:pt x="1" y="4"/>
                </a:lnTo>
                <a:lnTo>
                  <a:pt x="0" y="7"/>
                </a:lnTo>
                <a:lnTo>
                  <a:pt x="0" y="9"/>
                </a:lnTo>
                <a:lnTo>
                  <a:pt x="1" y="13"/>
                </a:lnTo>
                <a:lnTo>
                  <a:pt x="4" y="1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4" name="Freeform 2580"/>
          <p:cNvSpPr>
            <a:spLocks/>
          </p:cNvSpPr>
          <p:nvPr/>
        </p:nvSpPr>
        <p:spPr bwMode="auto">
          <a:xfrm>
            <a:off x="3278188" y="2579688"/>
            <a:ext cx="87312" cy="61912"/>
          </a:xfrm>
          <a:custGeom>
            <a:avLst/>
            <a:gdLst>
              <a:gd name="T0" fmla="*/ 2147483646 w 167"/>
              <a:gd name="T1" fmla="*/ 2147483646 h 118"/>
              <a:gd name="T2" fmla="*/ 2147483646 w 167"/>
              <a:gd name="T3" fmla="*/ 2147483646 h 118"/>
              <a:gd name="T4" fmla="*/ 2147483646 w 167"/>
              <a:gd name="T5" fmla="*/ 2147483646 h 118"/>
              <a:gd name="T6" fmla="*/ 2147483646 w 167"/>
              <a:gd name="T7" fmla="*/ 2147483646 h 118"/>
              <a:gd name="T8" fmla="*/ 2147483646 w 167"/>
              <a:gd name="T9" fmla="*/ 2147483646 h 118"/>
              <a:gd name="T10" fmla="*/ 2147483646 w 167"/>
              <a:gd name="T11" fmla="*/ 2147483646 h 118"/>
              <a:gd name="T12" fmla="*/ 2147483646 w 167"/>
              <a:gd name="T13" fmla="*/ 2147483646 h 118"/>
              <a:gd name="T14" fmla="*/ 2147483646 w 167"/>
              <a:gd name="T15" fmla="*/ 2147483646 h 118"/>
              <a:gd name="T16" fmla="*/ 2147483646 w 167"/>
              <a:gd name="T17" fmla="*/ 2147483646 h 118"/>
              <a:gd name="T18" fmla="*/ 2147483646 w 167"/>
              <a:gd name="T19" fmla="*/ 2147483646 h 118"/>
              <a:gd name="T20" fmla="*/ 2147483646 w 167"/>
              <a:gd name="T21" fmla="*/ 0 h 118"/>
              <a:gd name="T22" fmla="*/ 2147483646 w 167"/>
              <a:gd name="T23" fmla="*/ 2147483646 h 118"/>
              <a:gd name="T24" fmla="*/ 2147483646 w 167"/>
              <a:gd name="T25" fmla="*/ 2147483646 h 118"/>
              <a:gd name="T26" fmla="*/ 2147483646 w 167"/>
              <a:gd name="T27" fmla="*/ 2147483646 h 118"/>
              <a:gd name="T28" fmla="*/ 2147483646 w 167"/>
              <a:gd name="T29" fmla="*/ 2147483646 h 118"/>
              <a:gd name="T30" fmla="*/ 2147483646 w 167"/>
              <a:gd name="T31" fmla="*/ 2147483646 h 118"/>
              <a:gd name="T32" fmla="*/ 0 w 167"/>
              <a:gd name="T33" fmla="*/ 2147483646 h 118"/>
              <a:gd name="T34" fmla="*/ 0 w 167"/>
              <a:gd name="T35" fmla="*/ 2147483646 h 118"/>
              <a:gd name="T36" fmla="*/ 2147483646 w 167"/>
              <a:gd name="T37" fmla="*/ 2147483646 h 118"/>
              <a:gd name="T38" fmla="*/ 2147483646 w 167"/>
              <a:gd name="T39" fmla="*/ 2147483646 h 118"/>
              <a:gd name="T40" fmla="*/ 2147483646 w 167"/>
              <a:gd name="T41" fmla="*/ 2147483646 h 118"/>
              <a:gd name="T42" fmla="*/ 2147483646 w 167"/>
              <a:gd name="T43" fmla="*/ 2147483646 h 118"/>
              <a:gd name="T44" fmla="*/ 2147483646 w 167"/>
              <a:gd name="T45" fmla="*/ 2147483646 h 118"/>
              <a:gd name="T46" fmla="*/ 2147483646 w 167"/>
              <a:gd name="T47" fmla="*/ 2147483646 h 118"/>
              <a:gd name="T48" fmla="*/ 2147483646 w 167"/>
              <a:gd name="T49" fmla="*/ 2147483646 h 118"/>
              <a:gd name="T50" fmla="*/ 2147483646 w 167"/>
              <a:gd name="T51" fmla="*/ 2147483646 h 118"/>
              <a:gd name="T52" fmla="*/ 2147483646 w 167"/>
              <a:gd name="T53" fmla="*/ 2147483646 h 118"/>
              <a:gd name="T54" fmla="*/ 2147483646 w 167"/>
              <a:gd name="T55" fmla="*/ 2147483646 h 118"/>
              <a:gd name="T56" fmla="*/ 2147483646 w 167"/>
              <a:gd name="T57" fmla="*/ 2147483646 h 118"/>
              <a:gd name="T58" fmla="*/ 2147483646 w 167"/>
              <a:gd name="T59" fmla="*/ 2147483646 h 118"/>
              <a:gd name="T60" fmla="*/ 2147483646 w 167"/>
              <a:gd name="T61" fmla="*/ 2147483646 h 118"/>
              <a:gd name="T62" fmla="*/ 2147483646 w 167"/>
              <a:gd name="T63" fmla="*/ 2147483646 h 118"/>
              <a:gd name="T64" fmla="*/ 2147483646 w 167"/>
              <a:gd name="T65" fmla="*/ 2147483646 h 118"/>
              <a:gd name="T66" fmla="*/ 2147483646 w 167"/>
              <a:gd name="T67" fmla="*/ 2147483646 h 118"/>
              <a:gd name="T68" fmla="*/ 2147483646 w 167"/>
              <a:gd name="T69" fmla="*/ 2147483646 h 118"/>
              <a:gd name="T70" fmla="*/ 2147483646 w 167"/>
              <a:gd name="T71" fmla="*/ 2147483646 h 118"/>
              <a:gd name="T72" fmla="*/ 2147483646 w 167"/>
              <a:gd name="T73" fmla="*/ 2147483646 h 118"/>
              <a:gd name="T74" fmla="*/ 2147483646 w 167"/>
              <a:gd name="T75" fmla="*/ 2147483646 h 118"/>
              <a:gd name="T76" fmla="*/ 0 w 167"/>
              <a:gd name="T77" fmla="*/ 2147483646 h 118"/>
              <a:gd name="T78" fmla="*/ 0 w 167"/>
              <a:gd name="T79" fmla="*/ 2147483646 h 118"/>
              <a:gd name="T80" fmla="*/ 0 w 167"/>
              <a:gd name="T81" fmla="*/ 2147483646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7" h="118">
                <a:moveTo>
                  <a:pt x="13" y="1"/>
                </a:moveTo>
                <a:lnTo>
                  <a:pt x="12" y="2"/>
                </a:lnTo>
                <a:lnTo>
                  <a:pt x="12" y="3"/>
                </a:lnTo>
                <a:lnTo>
                  <a:pt x="13" y="5"/>
                </a:lnTo>
                <a:lnTo>
                  <a:pt x="34" y="7"/>
                </a:lnTo>
                <a:lnTo>
                  <a:pt x="54" y="7"/>
                </a:lnTo>
                <a:lnTo>
                  <a:pt x="85" y="7"/>
                </a:lnTo>
                <a:lnTo>
                  <a:pt x="115" y="5"/>
                </a:lnTo>
                <a:lnTo>
                  <a:pt x="137" y="2"/>
                </a:lnTo>
                <a:lnTo>
                  <a:pt x="145" y="2"/>
                </a:lnTo>
                <a:lnTo>
                  <a:pt x="156" y="0"/>
                </a:lnTo>
                <a:lnTo>
                  <a:pt x="156" y="25"/>
                </a:lnTo>
                <a:lnTo>
                  <a:pt x="100" y="34"/>
                </a:lnTo>
                <a:lnTo>
                  <a:pt x="58" y="38"/>
                </a:lnTo>
                <a:lnTo>
                  <a:pt x="14" y="31"/>
                </a:lnTo>
                <a:lnTo>
                  <a:pt x="12" y="30"/>
                </a:lnTo>
                <a:lnTo>
                  <a:pt x="0" y="34"/>
                </a:lnTo>
                <a:lnTo>
                  <a:pt x="0" y="35"/>
                </a:lnTo>
                <a:lnTo>
                  <a:pt x="1" y="38"/>
                </a:lnTo>
                <a:lnTo>
                  <a:pt x="1" y="39"/>
                </a:lnTo>
                <a:lnTo>
                  <a:pt x="6" y="40"/>
                </a:lnTo>
                <a:lnTo>
                  <a:pt x="19" y="41"/>
                </a:lnTo>
                <a:lnTo>
                  <a:pt x="60" y="46"/>
                </a:lnTo>
                <a:lnTo>
                  <a:pt x="105" y="42"/>
                </a:lnTo>
                <a:lnTo>
                  <a:pt x="165" y="31"/>
                </a:lnTo>
                <a:lnTo>
                  <a:pt x="165" y="28"/>
                </a:lnTo>
                <a:lnTo>
                  <a:pt x="161" y="26"/>
                </a:lnTo>
                <a:lnTo>
                  <a:pt x="156" y="25"/>
                </a:lnTo>
                <a:lnTo>
                  <a:pt x="165" y="28"/>
                </a:lnTo>
                <a:lnTo>
                  <a:pt x="167" y="34"/>
                </a:lnTo>
                <a:lnTo>
                  <a:pt x="167" y="93"/>
                </a:lnTo>
                <a:lnTo>
                  <a:pt x="165" y="99"/>
                </a:lnTo>
                <a:lnTo>
                  <a:pt x="160" y="104"/>
                </a:lnTo>
                <a:lnTo>
                  <a:pt x="155" y="105"/>
                </a:lnTo>
                <a:lnTo>
                  <a:pt x="102" y="117"/>
                </a:lnTo>
                <a:lnTo>
                  <a:pt x="91" y="118"/>
                </a:lnTo>
                <a:lnTo>
                  <a:pt x="46" y="118"/>
                </a:lnTo>
                <a:lnTo>
                  <a:pt x="4" y="110"/>
                </a:lnTo>
                <a:lnTo>
                  <a:pt x="0" y="109"/>
                </a:lnTo>
                <a:lnTo>
                  <a:pt x="0" y="108"/>
                </a:lnTo>
                <a:lnTo>
                  <a:pt x="0" y="3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5" name="Freeform 2581"/>
          <p:cNvSpPr>
            <a:spLocks/>
          </p:cNvSpPr>
          <p:nvPr/>
        </p:nvSpPr>
        <p:spPr bwMode="auto">
          <a:xfrm>
            <a:off x="3284538" y="2576513"/>
            <a:ext cx="39687" cy="3175"/>
          </a:xfrm>
          <a:custGeom>
            <a:avLst/>
            <a:gdLst>
              <a:gd name="T0" fmla="*/ 0 w 76"/>
              <a:gd name="T1" fmla="*/ 2147483646 h 6"/>
              <a:gd name="T2" fmla="*/ 2147483646 w 76"/>
              <a:gd name="T3" fmla="*/ 2147483646 h 6"/>
              <a:gd name="T4" fmla="*/ 2147483646 w 76"/>
              <a:gd name="T5" fmla="*/ 2147483646 h 6"/>
              <a:gd name="T6" fmla="*/ 2147483646 w 76"/>
              <a:gd name="T7" fmla="*/ 2147483646 h 6"/>
              <a:gd name="T8" fmla="*/ 2147483646 w 76"/>
              <a:gd name="T9" fmla="*/ 2147483646 h 6"/>
              <a:gd name="T10" fmla="*/ 2147483646 w 76"/>
              <a:gd name="T11" fmla="*/ 2147483646 h 6"/>
              <a:gd name="T12" fmla="*/ 2147483646 w 76"/>
              <a:gd name="T13" fmla="*/ 2147483646 h 6"/>
              <a:gd name="T14" fmla="*/ 2147483646 w 7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6">
                <a:moveTo>
                  <a:pt x="0" y="6"/>
                </a:moveTo>
                <a:lnTo>
                  <a:pt x="18" y="1"/>
                </a:lnTo>
                <a:lnTo>
                  <a:pt x="24" y="1"/>
                </a:lnTo>
                <a:lnTo>
                  <a:pt x="24" y="3"/>
                </a:lnTo>
                <a:lnTo>
                  <a:pt x="25" y="5"/>
                </a:lnTo>
                <a:lnTo>
                  <a:pt x="74" y="5"/>
                </a:lnTo>
                <a:lnTo>
                  <a:pt x="76" y="1"/>
                </a:lnTo>
                <a:lnTo>
                  <a:pt x="7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6" name="Line 2582"/>
          <p:cNvSpPr>
            <a:spLocks noChangeShapeType="1"/>
          </p:cNvSpPr>
          <p:nvPr/>
        </p:nvSpPr>
        <p:spPr bwMode="auto">
          <a:xfrm flipH="1" flipV="1">
            <a:off x="3295650" y="2576513"/>
            <a:ext cx="158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17" name="Freeform 2583"/>
          <p:cNvSpPr>
            <a:spLocks/>
          </p:cNvSpPr>
          <p:nvPr/>
        </p:nvSpPr>
        <p:spPr bwMode="auto">
          <a:xfrm>
            <a:off x="3271838" y="2633663"/>
            <a:ext cx="6350" cy="4762"/>
          </a:xfrm>
          <a:custGeom>
            <a:avLst/>
            <a:gdLst>
              <a:gd name="T0" fmla="*/ 2147483646 w 10"/>
              <a:gd name="T1" fmla="*/ 0 h 7"/>
              <a:gd name="T2" fmla="*/ 2147483646 w 10"/>
              <a:gd name="T3" fmla="*/ 0 h 7"/>
              <a:gd name="T4" fmla="*/ 2147483646 w 10"/>
              <a:gd name="T5" fmla="*/ 2147483646 h 7"/>
              <a:gd name="T6" fmla="*/ 0 w 10"/>
              <a:gd name="T7" fmla="*/ 2147483646 h 7"/>
              <a:gd name="T8" fmla="*/ 2147483646 w 10"/>
              <a:gd name="T9" fmla="*/ 2147483646 h 7"/>
              <a:gd name="T10" fmla="*/ 2147483646 w 10"/>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0" y="0"/>
                </a:moveTo>
                <a:lnTo>
                  <a:pt x="9" y="0"/>
                </a:lnTo>
                <a:lnTo>
                  <a:pt x="2" y="2"/>
                </a:lnTo>
                <a:lnTo>
                  <a:pt x="0" y="4"/>
                </a:lnTo>
                <a:lnTo>
                  <a:pt x="2" y="6"/>
                </a:lnTo>
                <a:lnTo>
                  <a:pt x="8"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8" name="Freeform 2584"/>
          <p:cNvSpPr>
            <a:spLocks/>
          </p:cNvSpPr>
          <p:nvPr/>
        </p:nvSpPr>
        <p:spPr bwMode="auto">
          <a:xfrm>
            <a:off x="3365500" y="2630488"/>
            <a:ext cx="6350" cy="4762"/>
          </a:xfrm>
          <a:custGeom>
            <a:avLst/>
            <a:gdLst>
              <a:gd name="T0" fmla="*/ 2147483646 w 10"/>
              <a:gd name="T1" fmla="*/ 2147483646 h 8"/>
              <a:gd name="T2" fmla="*/ 2147483646 w 10"/>
              <a:gd name="T3" fmla="*/ 2147483646 h 8"/>
              <a:gd name="T4" fmla="*/ 2147483646 w 10"/>
              <a:gd name="T5" fmla="*/ 2147483646 h 8"/>
              <a:gd name="T6" fmla="*/ 2147483646 w 10"/>
              <a:gd name="T7" fmla="*/ 2147483646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3" y="8"/>
                </a:moveTo>
                <a:lnTo>
                  <a:pt x="9" y="7"/>
                </a:lnTo>
                <a:lnTo>
                  <a:pt x="10" y="4"/>
                </a:lnTo>
                <a:lnTo>
                  <a:pt x="9"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19" name="Freeform 2585"/>
          <p:cNvSpPr>
            <a:spLocks/>
          </p:cNvSpPr>
          <p:nvPr/>
        </p:nvSpPr>
        <p:spPr bwMode="auto">
          <a:xfrm>
            <a:off x="3509963" y="2547938"/>
            <a:ext cx="6350" cy="7937"/>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0 h 15"/>
              <a:gd name="T22" fmla="*/ 2147483646 w 12"/>
              <a:gd name="T23" fmla="*/ 2147483646 h 15"/>
              <a:gd name="T24" fmla="*/ 2147483646 w 12"/>
              <a:gd name="T25" fmla="*/ 2147483646 h 15"/>
              <a:gd name="T26" fmla="*/ 0 w 12"/>
              <a:gd name="T27" fmla="*/ 2147483646 h 15"/>
              <a:gd name="T28" fmla="*/ 0 w 12"/>
              <a:gd name="T29" fmla="*/ 2147483646 h 15"/>
              <a:gd name="T30" fmla="*/ 0 w 12"/>
              <a:gd name="T31" fmla="*/ 2147483646 h 15"/>
              <a:gd name="T32" fmla="*/ 0 w 12"/>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5">
                <a:moveTo>
                  <a:pt x="0" y="13"/>
                </a:moveTo>
                <a:lnTo>
                  <a:pt x="4" y="15"/>
                </a:lnTo>
                <a:lnTo>
                  <a:pt x="6" y="15"/>
                </a:lnTo>
                <a:lnTo>
                  <a:pt x="7" y="15"/>
                </a:lnTo>
                <a:lnTo>
                  <a:pt x="10" y="14"/>
                </a:lnTo>
                <a:lnTo>
                  <a:pt x="12" y="12"/>
                </a:lnTo>
                <a:lnTo>
                  <a:pt x="12" y="8"/>
                </a:lnTo>
                <a:lnTo>
                  <a:pt x="12" y="4"/>
                </a:lnTo>
                <a:lnTo>
                  <a:pt x="12" y="2"/>
                </a:lnTo>
                <a:lnTo>
                  <a:pt x="8" y="1"/>
                </a:lnTo>
                <a:lnTo>
                  <a:pt x="7" y="0"/>
                </a:lnTo>
                <a:lnTo>
                  <a:pt x="6" y="1"/>
                </a:lnTo>
                <a:lnTo>
                  <a:pt x="3" y="2"/>
                </a:lnTo>
                <a:lnTo>
                  <a:pt x="0" y="4"/>
                </a:lnTo>
                <a:lnTo>
                  <a:pt x="0" y="7"/>
                </a:lnTo>
                <a:lnTo>
                  <a:pt x="0" y="9"/>
                </a:lnTo>
                <a:lnTo>
                  <a:pt x="0" y="1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0" name="Freeform 2586"/>
          <p:cNvSpPr>
            <a:spLocks/>
          </p:cNvSpPr>
          <p:nvPr/>
        </p:nvSpPr>
        <p:spPr bwMode="auto">
          <a:xfrm>
            <a:off x="3862388" y="2593975"/>
            <a:ext cx="6350" cy="3175"/>
          </a:xfrm>
          <a:custGeom>
            <a:avLst/>
            <a:gdLst>
              <a:gd name="T0" fmla="*/ 2147483646 w 13"/>
              <a:gd name="T1" fmla="*/ 2147483646 h 7"/>
              <a:gd name="T2" fmla="*/ 0 w 13"/>
              <a:gd name="T3" fmla="*/ 2147483646 h 7"/>
              <a:gd name="T4" fmla="*/ 2147483646 w 13"/>
              <a:gd name="T5" fmla="*/ 2147483646 h 7"/>
              <a:gd name="T6" fmla="*/ 2147483646 w 13"/>
              <a:gd name="T7" fmla="*/ 0 h 7"/>
              <a:gd name="T8" fmla="*/ 2147483646 w 13"/>
              <a:gd name="T9" fmla="*/ 2147483646 h 7"/>
              <a:gd name="T10" fmla="*/ 2147483646 w 13"/>
              <a:gd name="T11" fmla="*/ 2147483646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
                <a:moveTo>
                  <a:pt x="3" y="1"/>
                </a:moveTo>
                <a:lnTo>
                  <a:pt x="0" y="7"/>
                </a:lnTo>
                <a:lnTo>
                  <a:pt x="3" y="1"/>
                </a:lnTo>
                <a:lnTo>
                  <a:pt x="6" y="0"/>
                </a:lnTo>
                <a:lnTo>
                  <a:pt x="10" y="1"/>
                </a:lnTo>
                <a:lnTo>
                  <a:pt x="13"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1" name="Freeform 2587"/>
          <p:cNvSpPr>
            <a:spLocks/>
          </p:cNvSpPr>
          <p:nvPr/>
        </p:nvSpPr>
        <p:spPr bwMode="auto">
          <a:xfrm>
            <a:off x="4021138" y="2593975"/>
            <a:ext cx="7937" cy="3175"/>
          </a:xfrm>
          <a:custGeom>
            <a:avLst/>
            <a:gdLst>
              <a:gd name="T0" fmla="*/ 0 w 14"/>
              <a:gd name="T1" fmla="*/ 2147483646 h 7"/>
              <a:gd name="T2" fmla="*/ 2147483646 w 14"/>
              <a:gd name="T3" fmla="*/ 2147483646 h 7"/>
              <a:gd name="T4" fmla="*/ 2147483646 w 14"/>
              <a:gd name="T5" fmla="*/ 0 h 7"/>
              <a:gd name="T6" fmla="*/ 2147483646 w 14"/>
              <a:gd name="T7" fmla="*/ 2147483646 h 7"/>
              <a:gd name="T8" fmla="*/ 2147483646 w 14"/>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0" y="7"/>
                </a:moveTo>
                <a:lnTo>
                  <a:pt x="4" y="1"/>
                </a:lnTo>
                <a:lnTo>
                  <a:pt x="6" y="0"/>
                </a:lnTo>
                <a:lnTo>
                  <a:pt x="9" y="1"/>
                </a:lnTo>
                <a:lnTo>
                  <a:pt x="14"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2" name="Freeform 2588"/>
          <p:cNvSpPr>
            <a:spLocks/>
          </p:cNvSpPr>
          <p:nvPr/>
        </p:nvSpPr>
        <p:spPr bwMode="auto">
          <a:xfrm>
            <a:off x="815975" y="2794000"/>
            <a:ext cx="363538" cy="9525"/>
          </a:xfrm>
          <a:custGeom>
            <a:avLst/>
            <a:gdLst>
              <a:gd name="T0" fmla="*/ 2147483646 w 685"/>
              <a:gd name="T1" fmla="*/ 2147483646 h 18"/>
              <a:gd name="T2" fmla="*/ 2147483646 w 685"/>
              <a:gd name="T3" fmla="*/ 2147483646 h 18"/>
              <a:gd name="T4" fmla="*/ 2147483646 w 685"/>
              <a:gd name="T5" fmla="*/ 2147483646 h 18"/>
              <a:gd name="T6" fmla="*/ 2147483646 w 685"/>
              <a:gd name="T7" fmla="*/ 2147483646 h 18"/>
              <a:gd name="T8" fmla="*/ 2147483646 w 685"/>
              <a:gd name="T9" fmla="*/ 2147483646 h 18"/>
              <a:gd name="T10" fmla="*/ 2147483646 w 685"/>
              <a:gd name="T11" fmla="*/ 2147483646 h 18"/>
              <a:gd name="T12" fmla="*/ 2147483646 w 685"/>
              <a:gd name="T13" fmla="*/ 2147483646 h 18"/>
              <a:gd name="T14" fmla="*/ 2147483646 w 685"/>
              <a:gd name="T15" fmla="*/ 2147483646 h 18"/>
              <a:gd name="T16" fmla="*/ 2147483646 w 685"/>
              <a:gd name="T17" fmla="*/ 2147483646 h 18"/>
              <a:gd name="T18" fmla="*/ 2147483646 w 685"/>
              <a:gd name="T19" fmla="*/ 2147483646 h 18"/>
              <a:gd name="T20" fmla="*/ 2147483646 w 685"/>
              <a:gd name="T21" fmla="*/ 2147483646 h 18"/>
              <a:gd name="T22" fmla="*/ 2147483646 w 685"/>
              <a:gd name="T23" fmla="*/ 2147483646 h 18"/>
              <a:gd name="T24" fmla="*/ 2147483646 w 685"/>
              <a:gd name="T25" fmla="*/ 2147483646 h 18"/>
              <a:gd name="T26" fmla="*/ 2147483646 w 685"/>
              <a:gd name="T27" fmla="*/ 2147483646 h 18"/>
              <a:gd name="T28" fmla="*/ 2147483646 w 685"/>
              <a:gd name="T29" fmla="*/ 2147483646 h 18"/>
              <a:gd name="T30" fmla="*/ 2147483646 w 685"/>
              <a:gd name="T31" fmla="*/ 2147483646 h 18"/>
              <a:gd name="T32" fmla="*/ 2147483646 w 685"/>
              <a:gd name="T33" fmla="*/ 2147483646 h 18"/>
              <a:gd name="T34" fmla="*/ 2147483646 w 685"/>
              <a:gd name="T35" fmla="*/ 2147483646 h 18"/>
              <a:gd name="T36" fmla="*/ 2147483646 w 685"/>
              <a:gd name="T37" fmla="*/ 2147483646 h 18"/>
              <a:gd name="T38" fmla="*/ 2147483646 w 685"/>
              <a:gd name="T39" fmla="*/ 2147483646 h 18"/>
              <a:gd name="T40" fmla="*/ 2147483646 w 685"/>
              <a:gd name="T41" fmla="*/ 2147483646 h 18"/>
              <a:gd name="T42" fmla="*/ 2147483646 w 685"/>
              <a:gd name="T43" fmla="*/ 2147483646 h 18"/>
              <a:gd name="T44" fmla="*/ 2147483646 w 685"/>
              <a:gd name="T45" fmla="*/ 2147483646 h 18"/>
              <a:gd name="T46" fmla="*/ 2147483646 w 685"/>
              <a:gd name="T47" fmla="*/ 2147483646 h 18"/>
              <a:gd name="T48" fmla="*/ 2147483646 w 685"/>
              <a:gd name="T49" fmla="*/ 2147483646 h 18"/>
              <a:gd name="T50" fmla="*/ 2147483646 w 685"/>
              <a:gd name="T51" fmla="*/ 2147483646 h 18"/>
              <a:gd name="T52" fmla="*/ 2147483646 w 685"/>
              <a:gd name="T53" fmla="*/ 2147483646 h 18"/>
              <a:gd name="T54" fmla="*/ 0 w 685"/>
              <a:gd name="T55" fmla="*/ 2147483646 h 18"/>
              <a:gd name="T56" fmla="*/ 2147483646 w 685"/>
              <a:gd name="T57" fmla="*/ 0 h 18"/>
              <a:gd name="T58" fmla="*/ 2147483646 w 685"/>
              <a:gd name="T59" fmla="*/ 2147483646 h 18"/>
              <a:gd name="T60" fmla="*/ 2147483646 w 685"/>
              <a:gd name="T61" fmla="*/ 2147483646 h 18"/>
              <a:gd name="T62" fmla="*/ 2147483646 w 685"/>
              <a:gd name="T63" fmla="*/ 2147483646 h 18"/>
              <a:gd name="T64" fmla="*/ 2147483646 w 685"/>
              <a:gd name="T65" fmla="*/ 2147483646 h 18"/>
              <a:gd name="T66" fmla="*/ 2147483646 w 685"/>
              <a:gd name="T67" fmla="*/ 2147483646 h 18"/>
              <a:gd name="T68" fmla="*/ 2147483646 w 685"/>
              <a:gd name="T69" fmla="*/ 2147483646 h 18"/>
              <a:gd name="T70" fmla="*/ 2147483646 w 685"/>
              <a:gd name="T71" fmla="*/ 2147483646 h 18"/>
              <a:gd name="T72" fmla="*/ 2147483646 w 685"/>
              <a:gd name="T73" fmla="*/ 2147483646 h 18"/>
              <a:gd name="T74" fmla="*/ 2147483646 w 685"/>
              <a:gd name="T75" fmla="*/ 2147483646 h 18"/>
              <a:gd name="T76" fmla="*/ 2147483646 w 685"/>
              <a:gd name="T77" fmla="*/ 2147483646 h 18"/>
              <a:gd name="T78" fmla="*/ 2147483646 w 685"/>
              <a:gd name="T79" fmla="*/ 2147483646 h 18"/>
              <a:gd name="T80" fmla="*/ 2147483646 w 685"/>
              <a:gd name="T81" fmla="*/ 2147483646 h 18"/>
              <a:gd name="T82" fmla="*/ 2147483646 w 685"/>
              <a:gd name="T83" fmla="*/ 2147483646 h 18"/>
              <a:gd name="T84" fmla="*/ 2147483646 w 685"/>
              <a:gd name="T85" fmla="*/ 2147483646 h 18"/>
              <a:gd name="T86" fmla="*/ 2147483646 w 685"/>
              <a:gd name="T87" fmla="*/ 2147483646 h 18"/>
              <a:gd name="T88" fmla="*/ 2147483646 w 685"/>
              <a:gd name="T89" fmla="*/ 2147483646 h 18"/>
              <a:gd name="T90" fmla="*/ 2147483646 w 685"/>
              <a:gd name="T91" fmla="*/ 2147483646 h 18"/>
              <a:gd name="T92" fmla="*/ 2147483646 w 685"/>
              <a:gd name="T93" fmla="*/ 2147483646 h 18"/>
              <a:gd name="T94" fmla="*/ 2147483646 w 685"/>
              <a:gd name="T95" fmla="*/ 2147483646 h 18"/>
              <a:gd name="T96" fmla="*/ 2147483646 w 685"/>
              <a:gd name="T97" fmla="*/ 2147483646 h 18"/>
              <a:gd name="T98" fmla="*/ 2147483646 w 685"/>
              <a:gd name="T99" fmla="*/ 2147483646 h 18"/>
              <a:gd name="T100" fmla="*/ 2147483646 w 685"/>
              <a:gd name="T101" fmla="*/ 2147483646 h 18"/>
              <a:gd name="T102" fmla="*/ 2147483646 w 685"/>
              <a:gd name="T103" fmla="*/ 2147483646 h 18"/>
              <a:gd name="T104" fmla="*/ 2147483646 w 685"/>
              <a:gd name="T105" fmla="*/ 2147483646 h 18"/>
              <a:gd name="T106" fmla="*/ 2147483646 w 685"/>
              <a:gd name="T107" fmla="*/ 2147483646 h 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5" h="18">
                <a:moveTo>
                  <a:pt x="685" y="3"/>
                </a:moveTo>
                <a:lnTo>
                  <a:pt x="683" y="4"/>
                </a:lnTo>
                <a:lnTo>
                  <a:pt x="677" y="6"/>
                </a:lnTo>
                <a:lnTo>
                  <a:pt x="668" y="7"/>
                </a:lnTo>
                <a:lnTo>
                  <a:pt x="656" y="9"/>
                </a:lnTo>
                <a:lnTo>
                  <a:pt x="641" y="10"/>
                </a:lnTo>
                <a:lnTo>
                  <a:pt x="625" y="13"/>
                </a:lnTo>
                <a:lnTo>
                  <a:pt x="604" y="14"/>
                </a:lnTo>
                <a:lnTo>
                  <a:pt x="582" y="16"/>
                </a:lnTo>
                <a:lnTo>
                  <a:pt x="557" y="16"/>
                </a:lnTo>
                <a:lnTo>
                  <a:pt x="529" y="17"/>
                </a:lnTo>
                <a:lnTo>
                  <a:pt x="498" y="17"/>
                </a:lnTo>
                <a:lnTo>
                  <a:pt x="468" y="18"/>
                </a:lnTo>
                <a:lnTo>
                  <a:pt x="434" y="18"/>
                </a:lnTo>
                <a:lnTo>
                  <a:pt x="400" y="18"/>
                </a:lnTo>
                <a:lnTo>
                  <a:pt x="366" y="18"/>
                </a:lnTo>
                <a:lnTo>
                  <a:pt x="331" y="17"/>
                </a:lnTo>
                <a:lnTo>
                  <a:pt x="296" y="17"/>
                </a:lnTo>
                <a:lnTo>
                  <a:pt x="261" y="16"/>
                </a:lnTo>
                <a:lnTo>
                  <a:pt x="225" y="16"/>
                </a:lnTo>
                <a:lnTo>
                  <a:pt x="190" y="14"/>
                </a:lnTo>
                <a:lnTo>
                  <a:pt x="159" y="13"/>
                </a:lnTo>
                <a:lnTo>
                  <a:pt x="127" y="10"/>
                </a:lnTo>
                <a:lnTo>
                  <a:pt x="99" y="9"/>
                </a:lnTo>
                <a:lnTo>
                  <a:pt x="69" y="7"/>
                </a:lnTo>
                <a:lnTo>
                  <a:pt x="46" y="6"/>
                </a:lnTo>
                <a:lnTo>
                  <a:pt x="21" y="4"/>
                </a:lnTo>
                <a:lnTo>
                  <a:pt x="0" y="3"/>
                </a:lnTo>
                <a:lnTo>
                  <a:pt x="1" y="0"/>
                </a:lnTo>
                <a:lnTo>
                  <a:pt x="21" y="1"/>
                </a:lnTo>
                <a:lnTo>
                  <a:pt x="46" y="3"/>
                </a:lnTo>
                <a:lnTo>
                  <a:pt x="70" y="5"/>
                </a:lnTo>
                <a:lnTo>
                  <a:pt x="99" y="6"/>
                </a:lnTo>
                <a:lnTo>
                  <a:pt x="127" y="7"/>
                </a:lnTo>
                <a:lnTo>
                  <a:pt x="159" y="9"/>
                </a:lnTo>
                <a:lnTo>
                  <a:pt x="190" y="10"/>
                </a:lnTo>
                <a:lnTo>
                  <a:pt x="225" y="10"/>
                </a:lnTo>
                <a:lnTo>
                  <a:pt x="261" y="13"/>
                </a:lnTo>
                <a:lnTo>
                  <a:pt x="296" y="13"/>
                </a:lnTo>
                <a:lnTo>
                  <a:pt x="331" y="14"/>
                </a:lnTo>
                <a:lnTo>
                  <a:pt x="366" y="14"/>
                </a:lnTo>
                <a:lnTo>
                  <a:pt x="400" y="14"/>
                </a:lnTo>
                <a:lnTo>
                  <a:pt x="434" y="14"/>
                </a:lnTo>
                <a:lnTo>
                  <a:pt x="468" y="14"/>
                </a:lnTo>
                <a:lnTo>
                  <a:pt x="498" y="14"/>
                </a:lnTo>
                <a:lnTo>
                  <a:pt x="529" y="13"/>
                </a:lnTo>
                <a:lnTo>
                  <a:pt x="557" y="13"/>
                </a:lnTo>
                <a:lnTo>
                  <a:pt x="582" y="10"/>
                </a:lnTo>
                <a:lnTo>
                  <a:pt x="604" y="9"/>
                </a:lnTo>
                <a:lnTo>
                  <a:pt x="625" y="9"/>
                </a:lnTo>
                <a:lnTo>
                  <a:pt x="642" y="7"/>
                </a:lnTo>
                <a:lnTo>
                  <a:pt x="656" y="6"/>
                </a:lnTo>
                <a:lnTo>
                  <a:pt x="668" y="4"/>
                </a:lnTo>
                <a:lnTo>
                  <a:pt x="677"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3" name="Freeform 2589"/>
          <p:cNvSpPr>
            <a:spLocks/>
          </p:cNvSpPr>
          <p:nvPr/>
        </p:nvSpPr>
        <p:spPr bwMode="auto">
          <a:xfrm>
            <a:off x="927100" y="2806700"/>
            <a:ext cx="123825" cy="3175"/>
          </a:xfrm>
          <a:custGeom>
            <a:avLst/>
            <a:gdLst>
              <a:gd name="T0" fmla="*/ 2147483646 w 235"/>
              <a:gd name="T1" fmla="*/ 0 h 5"/>
              <a:gd name="T2" fmla="*/ 2147483646 w 235"/>
              <a:gd name="T3" fmla="*/ 0 h 5"/>
              <a:gd name="T4" fmla="*/ 2147483646 w 235"/>
              <a:gd name="T5" fmla="*/ 2147483646 h 5"/>
              <a:gd name="T6" fmla="*/ 2147483646 w 235"/>
              <a:gd name="T7" fmla="*/ 2147483646 h 5"/>
              <a:gd name="T8" fmla="*/ 2147483646 w 235"/>
              <a:gd name="T9" fmla="*/ 2147483646 h 5"/>
              <a:gd name="T10" fmla="*/ 2147483646 w 235"/>
              <a:gd name="T11" fmla="*/ 2147483646 h 5"/>
              <a:gd name="T12" fmla="*/ 2147483646 w 235"/>
              <a:gd name="T13" fmla="*/ 2147483646 h 5"/>
              <a:gd name="T14" fmla="*/ 2147483646 w 235"/>
              <a:gd name="T15" fmla="*/ 2147483646 h 5"/>
              <a:gd name="T16" fmla="*/ 2147483646 w 235"/>
              <a:gd name="T17" fmla="*/ 2147483646 h 5"/>
              <a:gd name="T18" fmla="*/ 2147483646 w 235"/>
              <a:gd name="T19" fmla="*/ 2147483646 h 5"/>
              <a:gd name="T20" fmla="*/ 2147483646 w 235"/>
              <a:gd name="T21" fmla="*/ 2147483646 h 5"/>
              <a:gd name="T22" fmla="*/ 2147483646 w 235"/>
              <a:gd name="T23" fmla="*/ 2147483646 h 5"/>
              <a:gd name="T24" fmla="*/ 2147483646 w 235"/>
              <a:gd name="T25" fmla="*/ 2147483646 h 5"/>
              <a:gd name="T26" fmla="*/ 2147483646 w 235"/>
              <a:gd name="T27" fmla="*/ 2147483646 h 5"/>
              <a:gd name="T28" fmla="*/ 2147483646 w 235"/>
              <a:gd name="T29" fmla="*/ 2147483646 h 5"/>
              <a:gd name="T30" fmla="*/ 2147483646 w 235"/>
              <a:gd name="T31" fmla="*/ 2147483646 h 5"/>
              <a:gd name="T32" fmla="*/ 2147483646 w 235"/>
              <a:gd name="T33" fmla="*/ 2147483646 h 5"/>
              <a:gd name="T34" fmla="*/ 2147483646 w 235"/>
              <a:gd name="T35" fmla="*/ 2147483646 h 5"/>
              <a:gd name="T36" fmla="*/ 0 w 235"/>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5">
                <a:moveTo>
                  <a:pt x="235" y="0"/>
                </a:moveTo>
                <a:lnTo>
                  <a:pt x="232" y="0"/>
                </a:lnTo>
                <a:lnTo>
                  <a:pt x="230" y="1"/>
                </a:lnTo>
                <a:lnTo>
                  <a:pt x="223" y="3"/>
                </a:lnTo>
                <a:lnTo>
                  <a:pt x="215" y="3"/>
                </a:lnTo>
                <a:lnTo>
                  <a:pt x="206" y="4"/>
                </a:lnTo>
                <a:lnTo>
                  <a:pt x="193" y="4"/>
                </a:lnTo>
                <a:lnTo>
                  <a:pt x="178" y="4"/>
                </a:lnTo>
                <a:lnTo>
                  <a:pt x="164" y="5"/>
                </a:lnTo>
                <a:lnTo>
                  <a:pt x="147" y="5"/>
                </a:lnTo>
                <a:lnTo>
                  <a:pt x="128" y="5"/>
                </a:lnTo>
                <a:lnTo>
                  <a:pt x="111" y="5"/>
                </a:lnTo>
                <a:lnTo>
                  <a:pt x="93" y="4"/>
                </a:lnTo>
                <a:lnTo>
                  <a:pt x="75" y="4"/>
                </a:lnTo>
                <a:lnTo>
                  <a:pt x="58" y="4"/>
                </a:lnTo>
                <a:lnTo>
                  <a:pt x="40" y="3"/>
                </a:lnTo>
                <a:lnTo>
                  <a:pt x="25" y="3"/>
                </a:lnTo>
                <a:lnTo>
                  <a:pt x="11"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4" name="Freeform 2590"/>
          <p:cNvSpPr>
            <a:spLocks/>
          </p:cNvSpPr>
          <p:nvPr/>
        </p:nvSpPr>
        <p:spPr bwMode="auto">
          <a:xfrm>
            <a:off x="971550" y="2816225"/>
            <a:ext cx="19050" cy="1588"/>
          </a:xfrm>
          <a:custGeom>
            <a:avLst/>
            <a:gdLst>
              <a:gd name="T0" fmla="*/ 2147483646 w 36"/>
              <a:gd name="T1" fmla="*/ 2147483646 h 2"/>
              <a:gd name="T2" fmla="*/ 2147483646 w 36"/>
              <a:gd name="T3" fmla="*/ 2147483646 h 2"/>
              <a:gd name="T4" fmla="*/ 2147483646 w 36"/>
              <a:gd name="T5" fmla="*/ 2147483646 h 2"/>
              <a:gd name="T6" fmla="*/ 2147483646 w 36"/>
              <a:gd name="T7" fmla="*/ 0 h 2"/>
              <a:gd name="T8" fmla="*/ 0 w 36"/>
              <a:gd name="T9" fmla="*/ 0 h 2"/>
              <a:gd name="T10" fmla="*/ 2147483646 w 36"/>
              <a:gd name="T11" fmla="*/ 0 h 2"/>
              <a:gd name="T12" fmla="*/ 2147483646 w 36"/>
              <a:gd name="T13" fmla="*/ 0 h 2"/>
              <a:gd name="T14" fmla="*/ 2147483646 w 36"/>
              <a:gd name="T15" fmla="*/ 0 h 2"/>
              <a:gd name="T16" fmla="*/ 2147483646 w 36"/>
              <a:gd name="T17" fmla="*/ 2147483646 h 2"/>
              <a:gd name="T18" fmla="*/ 2147483646 w 36"/>
              <a:gd name="T19" fmla="*/ 2147483646 h 2"/>
              <a:gd name="T20" fmla="*/ 2147483646 w 36"/>
              <a:gd name="T21" fmla="*/ 2147483646 h 2"/>
              <a:gd name="T22" fmla="*/ 2147483646 w 36"/>
              <a:gd name="T23" fmla="*/ 2147483646 h 2"/>
              <a:gd name="T24" fmla="*/ 2147483646 w 36"/>
              <a:gd name="T25" fmla="*/ 2147483646 h 2"/>
              <a:gd name="T26" fmla="*/ 2147483646 w 36"/>
              <a:gd name="T27" fmla="*/ 0 h 2"/>
              <a:gd name="T28" fmla="*/ 2147483646 w 36"/>
              <a:gd name="T29" fmla="*/ 0 h 2"/>
              <a:gd name="T30" fmla="*/ 2147483646 w 36"/>
              <a:gd name="T31" fmla="*/ 2147483646 h 2"/>
              <a:gd name="T32" fmla="*/ 2147483646 w 36"/>
              <a:gd name="T33" fmla="*/ 2147483646 h 2"/>
              <a:gd name="T34" fmla="*/ 2147483646 w 36"/>
              <a:gd name="T35" fmla="*/ 2147483646 h 2"/>
              <a:gd name="T36" fmla="*/ 2147483646 w 36"/>
              <a:gd name="T37" fmla="*/ 2147483646 h 2"/>
              <a:gd name="T38" fmla="*/ 2147483646 w 36"/>
              <a:gd name="T39" fmla="*/ 2147483646 h 2"/>
              <a:gd name="T40" fmla="*/ 2147483646 w 36"/>
              <a:gd name="T41" fmla="*/ 2147483646 h 2"/>
              <a:gd name="T42" fmla="*/ 2147483646 w 36"/>
              <a:gd name="T43" fmla="*/ 2147483646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2">
                <a:moveTo>
                  <a:pt x="3" y="2"/>
                </a:moveTo>
                <a:lnTo>
                  <a:pt x="11" y="2"/>
                </a:lnTo>
                <a:lnTo>
                  <a:pt x="3" y="2"/>
                </a:lnTo>
                <a:lnTo>
                  <a:pt x="4" y="0"/>
                </a:lnTo>
                <a:lnTo>
                  <a:pt x="0" y="0"/>
                </a:lnTo>
                <a:lnTo>
                  <a:pt x="4" y="0"/>
                </a:lnTo>
                <a:lnTo>
                  <a:pt x="8" y="0"/>
                </a:lnTo>
                <a:lnTo>
                  <a:pt x="11" y="0"/>
                </a:lnTo>
                <a:lnTo>
                  <a:pt x="14" y="1"/>
                </a:lnTo>
                <a:lnTo>
                  <a:pt x="18" y="1"/>
                </a:lnTo>
                <a:lnTo>
                  <a:pt x="22" y="1"/>
                </a:lnTo>
                <a:lnTo>
                  <a:pt x="27" y="1"/>
                </a:lnTo>
                <a:lnTo>
                  <a:pt x="29" y="1"/>
                </a:lnTo>
                <a:lnTo>
                  <a:pt x="34" y="0"/>
                </a:lnTo>
                <a:lnTo>
                  <a:pt x="35" y="0"/>
                </a:lnTo>
                <a:lnTo>
                  <a:pt x="36" y="2"/>
                </a:lnTo>
                <a:lnTo>
                  <a:pt x="28" y="2"/>
                </a:lnTo>
                <a:lnTo>
                  <a:pt x="18" y="2"/>
                </a:lnTo>
                <a:lnTo>
                  <a:pt x="11" y="2"/>
                </a:lnTo>
                <a:lnTo>
                  <a:pt x="18" y="2"/>
                </a:lnTo>
                <a:lnTo>
                  <a:pt x="28" y="2"/>
                </a:lnTo>
                <a:lnTo>
                  <a:pt x="36"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5" name="Freeform 2591"/>
          <p:cNvSpPr>
            <a:spLocks/>
          </p:cNvSpPr>
          <p:nvPr/>
        </p:nvSpPr>
        <p:spPr bwMode="auto">
          <a:xfrm>
            <a:off x="963613" y="2816225"/>
            <a:ext cx="19050" cy="6350"/>
          </a:xfrm>
          <a:custGeom>
            <a:avLst/>
            <a:gdLst>
              <a:gd name="T0" fmla="*/ 2147483646 w 38"/>
              <a:gd name="T1" fmla="*/ 2147483646 h 12"/>
              <a:gd name="T2" fmla="*/ 2147483646 w 38"/>
              <a:gd name="T3" fmla="*/ 2147483646 h 12"/>
              <a:gd name="T4" fmla="*/ 2147483646 w 38"/>
              <a:gd name="T5" fmla="*/ 2147483646 h 12"/>
              <a:gd name="T6" fmla="*/ 2147483646 w 38"/>
              <a:gd name="T7" fmla="*/ 2147483646 h 12"/>
              <a:gd name="T8" fmla="*/ 2147483646 w 38"/>
              <a:gd name="T9" fmla="*/ 2147483646 h 12"/>
              <a:gd name="T10" fmla="*/ 2147483646 w 38"/>
              <a:gd name="T11" fmla="*/ 2147483646 h 12"/>
              <a:gd name="T12" fmla="*/ 2147483646 w 38"/>
              <a:gd name="T13" fmla="*/ 2147483646 h 12"/>
              <a:gd name="T14" fmla="*/ 2147483646 w 38"/>
              <a:gd name="T15" fmla="*/ 2147483646 h 12"/>
              <a:gd name="T16" fmla="*/ 2147483646 w 38"/>
              <a:gd name="T17" fmla="*/ 2147483646 h 12"/>
              <a:gd name="T18" fmla="*/ 2147483646 w 38"/>
              <a:gd name="T19" fmla="*/ 2147483646 h 12"/>
              <a:gd name="T20" fmla="*/ 2147483646 w 38"/>
              <a:gd name="T21" fmla="*/ 2147483646 h 12"/>
              <a:gd name="T22" fmla="*/ 2147483646 w 38"/>
              <a:gd name="T23" fmla="*/ 2147483646 h 12"/>
              <a:gd name="T24" fmla="*/ 2147483646 w 38"/>
              <a:gd name="T25" fmla="*/ 2147483646 h 12"/>
              <a:gd name="T26" fmla="*/ 2147483646 w 38"/>
              <a:gd name="T27" fmla="*/ 2147483646 h 12"/>
              <a:gd name="T28" fmla="*/ 2147483646 w 38"/>
              <a:gd name="T29" fmla="*/ 2147483646 h 12"/>
              <a:gd name="T30" fmla="*/ 2147483646 w 38"/>
              <a:gd name="T31" fmla="*/ 2147483646 h 12"/>
              <a:gd name="T32" fmla="*/ 2147483646 w 38"/>
              <a:gd name="T33" fmla="*/ 2147483646 h 12"/>
              <a:gd name="T34" fmla="*/ 2147483646 w 38"/>
              <a:gd name="T35" fmla="*/ 2147483646 h 12"/>
              <a:gd name="T36" fmla="*/ 2147483646 w 38"/>
              <a:gd name="T37" fmla="*/ 2147483646 h 12"/>
              <a:gd name="T38" fmla="*/ 2147483646 w 38"/>
              <a:gd name="T39" fmla="*/ 2147483646 h 12"/>
              <a:gd name="T40" fmla="*/ 2147483646 w 38"/>
              <a:gd name="T41" fmla="*/ 2147483646 h 12"/>
              <a:gd name="T42" fmla="*/ 2147483646 w 38"/>
              <a:gd name="T43" fmla="*/ 2147483646 h 12"/>
              <a:gd name="T44" fmla="*/ 2147483646 w 38"/>
              <a:gd name="T45" fmla="*/ 2147483646 h 12"/>
              <a:gd name="T46" fmla="*/ 2147483646 w 38"/>
              <a:gd name="T47" fmla="*/ 2147483646 h 12"/>
              <a:gd name="T48" fmla="*/ 2147483646 w 38"/>
              <a:gd name="T49" fmla="*/ 2147483646 h 12"/>
              <a:gd name="T50" fmla="*/ 2147483646 w 38"/>
              <a:gd name="T51" fmla="*/ 2147483646 h 12"/>
              <a:gd name="T52" fmla="*/ 2147483646 w 38"/>
              <a:gd name="T53" fmla="*/ 2147483646 h 12"/>
              <a:gd name="T54" fmla="*/ 2147483646 w 38"/>
              <a:gd name="T55" fmla="*/ 2147483646 h 12"/>
              <a:gd name="T56" fmla="*/ 2147483646 w 38"/>
              <a:gd name="T57" fmla="*/ 2147483646 h 12"/>
              <a:gd name="T58" fmla="*/ 2147483646 w 38"/>
              <a:gd name="T59" fmla="*/ 2147483646 h 12"/>
              <a:gd name="T60" fmla="*/ 2147483646 w 38"/>
              <a:gd name="T61" fmla="*/ 2147483646 h 12"/>
              <a:gd name="T62" fmla="*/ 2147483646 w 38"/>
              <a:gd name="T63" fmla="*/ 2147483646 h 12"/>
              <a:gd name="T64" fmla="*/ 2147483646 w 38"/>
              <a:gd name="T65" fmla="*/ 2147483646 h 12"/>
              <a:gd name="T66" fmla="*/ 0 w 38"/>
              <a:gd name="T67" fmla="*/ 2147483646 h 12"/>
              <a:gd name="T68" fmla="*/ 2147483646 w 38"/>
              <a:gd name="T69" fmla="*/ 2147483646 h 12"/>
              <a:gd name="T70" fmla="*/ 2147483646 w 38"/>
              <a:gd name="T71" fmla="*/ 2147483646 h 12"/>
              <a:gd name="T72" fmla="*/ 2147483646 w 38"/>
              <a:gd name="T73" fmla="*/ 2147483646 h 12"/>
              <a:gd name="T74" fmla="*/ 2147483646 w 38"/>
              <a:gd name="T75" fmla="*/ 2147483646 h 12"/>
              <a:gd name="T76" fmla="*/ 2147483646 w 38"/>
              <a:gd name="T77" fmla="*/ 0 h 12"/>
              <a:gd name="T78" fmla="*/ 2147483646 w 38"/>
              <a:gd name="T79" fmla="*/ 0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 h="12">
                <a:moveTo>
                  <a:pt x="37" y="9"/>
                </a:moveTo>
                <a:lnTo>
                  <a:pt x="31" y="9"/>
                </a:lnTo>
                <a:lnTo>
                  <a:pt x="27" y="9"/>
                </a:lnTo>
                <a:lnTo>
                  <a:pt x="24" y="9"/>
                </a:lnTo>
                <a:lnTo>
                  <a:pt x="21" y="8"/>
                </a:lnTo>
                <a:lnTo>
                  <a:pt x="19" y="8"/>
                </a:lnTo>
                <a:lnTo>
                  <a:pt x="16" y="8"/>
                </a:lnTo>
                <a:lnTo>
                  <a:pt x="20" y="9"/>
                </a:lnTo>
                <a:lnTo>
                  <a:pt x="24" y="9"/>
                </a:lnTo>
                <a:lnTo>
                  <a:pt x="27" y="9"/>
                </a:lnTo>
                <a:lnTo>
                  <a:pt x="31" y="9"/>
                </a:lnTo>
                <a:lnTo>
                  <a:pt x="34" y="9"/>
                </a:lnTo>
                <a:lnTo>
                  <a:pt x="34" y="10"/>
                </a:lnTo>
                <a:lnTo>
                  <a:pt x="37" y="10"/>
                </a:lnTo>
                <a:lnTo>
                  <a:pt x="38" y="9"/>
                </a:lnTo>
                <a:lnTo>
                  <a:pt x="38" y="12"/>
                </a:lnTo>
                <a:lnTo>
                  <a:pt x="37" y="12"/>
                </a:lnTo>
                <a:lnTo>
                  <a:pt x="34" y="12"/>
                </a:lnTo>
                <a:lnTo>
                  <a:pt x="34" y="10"/>
                </a:lnTo>
                <a:lnTo>
                  <a:pt x="31" y="10"/>
                </a:lnTo>
                <a:lnTo>
                  <a:pt x="27" y="10"/>
                </a:lnTo>
                <a:lnTo>
                  <a:pt x="24" y="10"/>
                </a:lnTo>
                <a:lnTo>
                  <a:pt x="20" y="10"/>
                </a:lnTo>
                <a:lnTo>
                  <a:pt x="16" y="10"/>
                </a:lnTo>
                <a:lnTo>
                  <a:pt x="15" y="9"/>
                </a:lnTo>
                <a:lnTo>
                  <a:pt x="14" y="9"/>
                </a:lnTo>
                <a:lnTo>
                  <a:pt x="14" y="8"/>
                </a:lnTo>
                <a:lnTo>
                  <a:pt x="15" y="8"/>
                </a:lnTo>
                <a:lnTo>
                  <a:pt x="16" y="8"/>
                </a:lnTo>
                <a:lnTo>
                  <a:pt x="15" y="8"/>
                </a:lnTo>
                <a:lnTo>
                  <a:pt x="14" y="8"/>
                </a:lnTo>
                <a:lnTo>
                  <a:pt x="12" y="2"/>
                </a:lnTo>
                <a:lnTo>
                  <a:pt x="2" y="1"/>
                </a:lnTo>
                <a:lnTo>
                  <a:pt x="0" y="1"/>
                </a:lnTo>
                <a:lnTo>
                  <a:pt x="2" y="1"/>
                </a:lnTo>
                <a:lnTo>
                  <a:pt x="12" y="1"/>
                </a:lnTo>
                <a:lnTo>
                  <a:pt x="19" y="2"/>
                </a:lnTo>
                <a:lnTo>
                  <a:pt x="12" y="2"/>
                </a:lnTo>
                <a:lnTo>
                  <a:pt x="14" y="0"/>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6" name="Freeform 2592"/>
          <p:cNvSpPr>
            <a:spLocks/>
          </p:cNvSpPr>
          <p:nvPr/>
        </p:nvSpPr>
        <p:spPr bwMode="auto">
          <a:xfrm>
            <a:off x="971550" y="2825750"/>
            <a:ext cx="14288" cy="4763"/>
          </a:xfrm>
          <a:custGeom>
            <a:avLst/>
            <a:gdLst>
              <a:gd name="T0" fmla="*/ 0 w 28"/>
              <a:gd name="T1" fmla="*/ 0 h 7"/>
              <a:gd name="T2" fmla="*/ 0 w 28"/>
              <a:gd name="T3" fmla="*/ 2147483646 h 7"/>
              <a:gd name="T4" fmla="*/ 2147483646 w 28"/>
              <a:gd name="T5" fmla="*/ 2147483646 h 7"/>
              <a:gd name="T6" fmla="*/ 2147483646 w 28"/>
              <a:gd name="T7" fmla="*/ 2147483646 h 7"/>
              <a:gd name="T8" fmla="*/ 2147483646 w 28"/>
              <a:gd name="T9" fmla="*/ 2147483646 h 7"/>
              <a:gd name="T10" fmla="*/ 2147483646 w 28"/>
              <a:gd name="T11" fmla="*/ 2147483646 h 7"/>
              <a:gd name="T12" fmla="*/ 2147483646 w 28"/>
              <a:gd name="T13" fmla="*/ 2147483646 h 7"/>
              <a:gd name="T14" fmla="*/ 2147483646 w 28"/>
              <a:gd name="T15" fmla="*/ 2147483646 h 7"/>
              <a:gd name="T16" fmla="*/ 2147483646 w 28"/>
              <a:gd name="T17" fmla="*/ 2147483646 h 7"/>
              <a:gd name="T18" fmla="*/ 2147483646 w 28"/>
              <a:gd name="T19" fmla="*/ 2147483646 h 7"/>
              <a:gd name="T20" fmla="*/ 2147483646 w 28"/>
              <a:gd name="T21" fmla="*/ 2147483646 h 7"/>
              <a:gd name="T22" fmla="*/ 2147483646 w 28"/>
              <a:gd name="T23" fmla="*/ 2147483646 h 7"/>
              <a:gd name="T24" fmla="*/ 2147483646 w 28"/>
              <a:gd name="T25" fmla="*/ 2147483646 h 7"/>
              <a:gd name="T26" fmla="*/ 2147483646 w 28"/>
              <a:gd name="T27" fmla="*/ 2147483646 h 7"/>
              <a:gd name="T28" fmla="*/ 2147483646 w 28"/>
              <a:gd name="T29" fmla="*/ 2147483646 h 7"/>
              <a:gd name="T30" fmla="*/ 2147483646 w 28"/>
              <a:gd name="T31" fmla="*/ 2147483646 h 7"/>
              <a:gd name="T32" fmla="*/ 2147483646 w 28"/>
              <a:gd name="T33" fmla="*/ 2147483646 h 7"/>
              <a:gd name="T34" fmla="*/ 2147483646 w 28"/>
              <a:gd name="T35" fmla="*/ 2147483646 h 7"/>
              <a:gd name="T36" fmla="*/ 2147483646 w 28"/>
              <a:gd name="T37" fmla="*/ 2147483646 h 7"/>
              <a:gd name="T38" fmla="*/ 2147483646 w 28"/>
              <a:gd name="T39" fmla="*/ 2147483646 h 7"/>
              <a:gd name="T40" fmla="*/ 2147483646 w 28"/>
              <a:gd name="T41" fmla="*/ 2147483646 h 7"/>
              <a:gd name="T42" fmla="*/ 2147483646 w 28"/>
              <a:gd name="T43" fmla="*/ 2147483646 h 7"/>
              <a:gd name="T44" fmla="*/ 2147483646 w 28"/>
              <a:gd name="T45" fmla="*/ 2147483646 h 7"/>
              <a:gd name="T46" fmla="*/ 2147483646 w 28"/>
              <a:gd name="T47" fmla="*/ 2147483646 h 7"/>
              <a:gd name="T48" fmla="*/ 2147483646 w 28"/>
              <a:gd name="T49" fmla="*/ 2147483646 h 7"/>
              <a:gd name="T50" fmla="*/ 2147483646 w 28"/>
              <a:gd name="T51" fmla="*/ 2147483646 h 7"/>
              <a:gd name="T52" fmla="*/ 2147483646 w 28"/>
              <a:gd name="T53" fmla="*/ 2147483646 h 7"/>
              <a:gd name="T54" fmla="*/ 2147483646 w 28"/>
              <a:gd name="T55" fmla="*/ 2147483646 h 7"/>
              <a:gd name="T56" fmla="*/ 2147483646 w 28"/>
              <a:gd name="T57" fmla="*/ 2147483646 h 7"/>
              <a:gd name="T58" fmla="*/ 2147483646 w 28"/>
              <a:gd name="T59" fmla="*/ 2147483646 h 7"/>
              <a:gd name="T60" fmla="*/ 2147483646 w 28"/>
              <a:gd name="T61" fmla="*/ 2147483646 h 7"/>
              <a:gd name="T62" fmla="*/ 2147483646 w 28"/>
              <a:gd name="T63" fmla="*/ 2147483646 h 7"/>
              <a:gd name="T64" fmla="*/ 2147483646 w 28"/>
              <a:gd name="T65" fmla="*/ 2147483646 h 7"/>
              <a:gd name="T66" fmla="*/ 2147483646 w 28"/>
              <a:gd name="T67" fmla="*/ 2147483646 h 7"/>
              <a:gd name="T68" fmla="*/ 2147483646 w 28"/>
              <a:gd name="T69" fmla="*/ 2147483646 h 7"/>
              <a:gd name="T70" fmla="*/ 2147483646 w 28"/>
              <a:gd name="T71" fmla="*/ 2147483646 h 7"/>
              <a:gd name="T72" fmla="*/ 2147483646 w 28"/>
              <a:gd name="T73" fmla="*/ 2147483646 h 7"/>
              <a:gd name="T74" fmla="*/ 2147483646 w 28"/>
              <a:gd name="T75" fmla="*/ 2147483646 h 7"/>
              <a:gd name="T76" fmla="*/ 0 w 28"/>
              <a:gd name="T77" fmla="*/ 2147483646 h 7"/>
              <a:gd name="T78" fmla="*/ 0 w 28"/>
              <a:gd name="T79" fmla="*/ 2147483646 h 7"/>
              <a:gd name="T80" fmla="*/ 0 w 28"/>
              <a:gd name="T81" fmla="*/ 2147483646 h 7"/>
              <a:gd name="T82" fmla="*/ 2147483646 w 28"/>
              <a:gd name="T83" fmla="*/ 2147483646 h 7"/>
              <a:gd name="T84" fmla="*/ 2147483646 w 28"/>
              <a:gd name="T85" fmla="*/ 2147483646 h 7"/>
              <a:gd name="T86" fmla="*/ 2147483646 w 28"/>
              <a:gd name="T87" fmla="*/ 2147483646 h 7"/>
              <a:gd name="T88" fmla="*/ 2147483646 w 28"/>
              <a:gd name="T89" fmla="*/ 2147483646 h 7"/>
              <a:gd name="T90" fmla="*/ 0 w 28"/>
              <a:gd name="T91" fmla="*/ 2147483646 h 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7">
                <a:moveTo>
                  <a:pt x="0" y="0"/>
                </a:moveTo>
                <a:lnTo>
                  <a:pt x="0" y="1"/>
                </a:lnTo>
                <a:lnTo>
                  <a:pt x="3" y="1"/>
                </a:lnTo>
                <a:lnTo>
                  <a:pt x="5" y="1"/>
                </a:lnTo>
                <a:lnTo>
                  <a:pt x="8" y="1"/>
                </a:lnTo>
                <a:lnTo>
                  <a:pt x="12" y="1"/>
                </a:lnTo>
                <a:lnTo>
                  <a:pt x="15" y="1"/>
                </a:lnTo>
                <a:lnTo>
                  <a:pt x="18" y="1"/>
                </a:lnTo>
                <a:lnTo>
                  <a:pt x="23" y="1"/>
                </a:lnTo>
                <a:lnTo>
                  <a:pt x="27" y="1"/>
                </a:lnTo>
                <a:lnTo>
                  <a:pt x="27" y="6"/>
                </a:lnTo>
                <a:lnTo>
                  <a:pt x="23" y="6"/>
                </a:lnTo>
                <a:lnTo>
                  <a:pt x="18" y="6"/>
                </a:lnTo>
                <a:lnTo>
                  <a:pt x="15" y="6"/>
                </a:lnTo>
                <a:lnTo>
                  <a:pt x="12" y="6"/>
                </a:lnTo>
                <a:lnTo>
                  <a:pt x="9" y="6"/>
                </a:lnTo>
                <a:lnTo>
                  <a:pt x="5" y="6"/>
                </a:lnTo>
                <a:lnTo>
                  <a:pt x="5" y="4"/>
                </a:lnTo>
                <a:lnTo>
                  <a:pt x="8" y="4"/>
                </a:lnTo>
                <a:lnTo>
                  <a:pt x="9" y="6"/>
                </a:lnTo>
                <a:lnTo>
                  <a:pt x="11" y="6"/>
                </a:lnTo>
                <a:lnTo>
                  <a:pt x="12" y="6"/>
                </a:lnTo>
                <a:lnTo>
                  <a:pt x="14" y="6"/>
                </a:lnTo>
                <a:lnTo>
                  <a:pt x="17" y="6"/>
                </a:lnTo>
                <a:lnTo>
                  <a:pt x="21" y="6"/>
                </a:lnTo>
                <a:lnTo>
                  <a:pt x="22" y="6"/>
                </a:lnTo>
                <a:lnTo>
                  <a:pt x="23" y="6"/>
                </a:lnTo>
                <a:lnTo>
                  <a:pt x="26" y="6"/>
                </a:lnTo>
                <a:lnTo>
                  <a:pt x="27" y="6"/>
                </a:lnTo>
                <a:lnTo>
                  <a:pt x="28" y="6"/>
                </a:lnTo>
                <a:lnTo>
                  <a:pt x="26" y="7"/>
                </a:lnTo>
                <a:lnTo>
                  <a:pt x="22" y="7"/>
                </a:lnTo>
                <a:lnTo>
                  <a:pt x="18" y="7"/>
                </a:lnTo>
                <a:lnTo>
                  <a:pt x="14" y="7"/>
                </a:lnTo>
                <a:lnTo>
                  <a:pt x="11" y="7"/>
                </a:lnTo>
                <a:lnTo>
                  <a:pt x="8" y="7"/>
                </a:lnTo>
                <a:lnTo>
                  <a:pt x="5" y="7"/>
                </a:lnTo>
                <a:lnTo>
                  <a:pt x="3" y="7"/>
                </a:lnTo>
                <a:lnTo>
                  <a:pt x="0" y="7"/>
                </a:lnTo>
                <a:lnTo>
                  <a:pt x="0" y="6"/>
                </a:lnTo>
                <a:lnTo>
                  <a:pt x="0" y="4"/>
                </a:lnTo>
                <a:lnTo>
                  <a:pt x="3" y="4"/>
                </a:lnTo>
                <a:lnTo>
                  <a:pt x="4" y="4"/>
                </a:lnTo>
                <a:lnTo>
                  <a:pt x="5" y="4"/>
                </a:lnTo>
                <a:lnTo>
                  <a:pt x="3" y="6"/>
                </a:lnTo>
                <a:lnTo>
                  <a:pt x="0"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7" name="Freeform 2593"/>
          <p:cNvSpPr>
            <a:spLocks/>
          </p:cNvSpPr>
          <p:nvPr/>
        </p:nvSpPr>
        <p:spPr bwMode="auto">
          <a:xfrm>
            <a:off x="981075" y="2814638"/>
            <a:ext cx="25400" cy="7937"/>
          </a:xfrm>
          <a:custGeom>
            <a:avLst/>
            <a:gdLst>
              <a:gd name="T0" fmla="*/ 2147483646 w 49"/>
              <a:gd name="T1" fmla="*/ 2147483646 h 16"/>
              <a:gd name="T2" fmla="*/ 2147483646 w 49"/>
              <a:gd name="T3" fmla="*/ 2147483646 h 16"/>
              <a:gd name="T4" fmla="*/ 2147483646 w 49"/>
              <a:gd name="T5" fmla="*/ 2147483646 h 16"/>
              <a:gd name="T6" fmla="*/ 2147483646 w 49"/>
              <a:gd name="T7" fmla="*/ 2147483646 h 16"/>
              <a:gd name="T8" fmla="*/ 2147483646 w 49"/>
              <a:gd name="T9" fmla="*/ 2147483646 h 16"/>
              <a:gd name="T10" fmla="*/ 2147483646 w 49"/>
              <a:gd name="T11" fmla="*/ 2147483646 h 16"/>
              <a:gd name="T12" fmla="*/ 2147483646 w 49"/>
              <a:gd name="T13" fmla="*/ 2147483646 h 16"/>
              <a:gd name="T14" fmla="*/ 2147483646 w 49"/>
              <a:gd name="T15" fmla="*/ 2147483646 h 16"/>
              <a:gd name="T16" fmla="*/ 2147483646 w 49"/>
              <a:gd name="T17" fmla="*/ 2147483646 h 16"/>
              <a:gd name="T18" fmla="*/ 2147483646 w 49"/>
              <a:gd name="T19" fmla="*/ 2147483646 h 16"/>
              <a:gd name="T20" fmla="*/ 2147483646 w 49"/>
              <a:gd name="T21" fmla="*/ 2147483646 h 16"/>
              <a:gd name="T22" fmla="*/ 2147483646 w 49"/>
              <a:gd name="T23" fmla="*/ 2147483646 h 16"/>
              <a:gd name="T24" fmla="*/ 2147483646 w 49"/>
              <a:gd name="T25" fmla="*/ 2147483646 h 16"/>
              <a:gd name="T26" fmla="*/ 2147483646 w 49"/>
              <a:gd name="T27" fmla="*/ 2147483646 h 16"/>
              <a:gd name="T28" fmla="*/ 2147483646 w 49"/>
              <a:gd name="T29" fmla="*/ 2147483646 h 16"/>
              <a:gd name="T30" fmla="*/ 2147483646 w 49"/>
              <a:gd name="T31" fmla="*/ 2147483646 h 16"/>
              <a:gd name="T32" fmla="*/ 2147483646 w 49"/>
              <a:gd name="T33" fmla="*/ 2147483646 h 16"/>
              <a:gd name="T34" fmla="*/ 2147483646 w 49"/>
              <a:gd name="T35" fmla="*/ 2147483646 h 16"/>
              <a:gd name="T36" fmla="*/ 2147483646 w 49"/>
              <a:gd name="T37" fmla="*/ 2147483646 h 16"/>
              <a:gd name="T38" fmla="*/ 2147483646 w 49"/>
              <a:gd name="T39" fmla="*/ 2147483646 h 16"/>
              <a:gd name="T40" fmla="*/ 2147483646 w 49"/>
              <a:gd name="T41" fmla="*/ 2147483646 h 16"/>
              <a:gd name="T42" fmla="*/ 2147483646 w 49"/>
              <a:gd name="T43" fmla="*/ 2147483646 h 16"/>
              <a:gd name="T44" fmla="*/ 2147483646 w 49"/>
              <a:gd name="T45" fmla="*/ 2147483646 h 16"/>
              <a:gd name="T46" fmla="*/ 2147483646 w 49"/>
              <a:gd name="T47" fmla="*/ 2147483646 h 16"/>
              <a:gd name="T48" fmla="*/ 2147483646 w 49"/>
              <a:gd name="T49" fmla="*/ 2147483646 h 16"/>
              <a:gd name="T50" fmla="*/ 2147483646 w 49"/>
              <a:gd name="T51" fmla="*/ 2147483646 h 16"/>
              <a:gd name="T52" fmla="*/ 2147483646 w 49"/>
              <a:gd name="T53" fmla="*/ 2147483646 h 16"/>
              <a:gd name="T54" fmla="*/ 2147483646 w 49"/>
              <a:gd name="T55" fmla="*/ 2147483646 h 16"/>
              <a:gd name="T56" fmla="*/ 2147483646 w 49"/>
              <a:gd name="T57" fmla="*/ 2147483646 h 16"/>
              <a:gd name="T58" fmla="*/ 2147483646 w 49"/>
              <a:gd name="T59" fmla="*/ 0 h 16"/>
              <a:gd name="T60" fmla="*/ 2147483646 w 49"/>
              <a:gd name="T61" fmla="*/ 0 h 16"/>
              <a:gd name="T62" fmla="*/ 2147483646 w 49"/>
              <a:gd name="T63" fmla="*/ 0 h 16"/>
              <a:gd name="T64" fmla="*/ 2147483646 w 49"/>
              <a:gd name="T65" fmla="*/ 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 h="16">
                <a:moveTo>
                  <a:pt x="4" y="15"/>
                </a:moveTo>
                <a:lnTo>
                  <a:pt x="5" y="15"/>
                </a:lnTo>
                <a:lnTo>
                  <a:pt x="10" y="15"/>
                </a:lnTo>
                <a:lnTo>
                  <a:pt x="14" y="15"/>
                </a:lnTo>
                <a:lnTo>
                  <a:pt x="18" y="15"/>
                </a:lnTo>
                <a:lnTo>
                  <a:pt x="22" y="15"/>
                </a:lnTo>
                <a:lnTo>
                  <a:pt x="26" y="15"/>
                </a:lnTo>
                <a:lnTo>
                  <a:pt x="32" y="15"/>
                </a:lnTo>
                <a:lnTo>
                  <a:pt x="34" y="15"/>
                </a:lnTo>
                <a:lnTo>
                  <a:pt x="38" y="15"/>
                </a:lnTo>
                <a:lnTo>
                  <a:pt x="39" y="15"/>
                </a:lnTo>
                <a:lnTo>
                  <a:pt x="39" y="13"/>
                </a:lnTo>
                <a:lnTo>
                  <a:pt x="40" y="13"/>
                </a:lnTo>
                <a:lnTo>
                  <a:pt x="39" y="13"/>
                </a:lnTo>
                <a:lnTo>
                  <a:pt x="39" y="15"/>
                </a:lnTo>
                <a:lnTo>
                  <a:pt x="40" y="15"/>
                </a:lnTo>
                <a:lnTo>
                  <a:pt x="39" y="15"/>
                </a:lnTo>
                <a:lnTo>
                  <a:pt x="38" y="15"/>
                </a:lnTo>
                <a:lnTo>
                  <a:pt x="34" y="15"/>
                </a:lnTo>
                <a:lnTo>
                  <a:pt x="32" y="16"/>
                </a:lnTo>
                <a:lnTo>
                  <a:pt x="26" y="16"/>
                </a:lnTo>
                <a:lnTo>
                  <a:pt x="22" y="16"/>
                </a:lnTo>
                <a:lnTo>
                  <a:pt x="18" y="16"/>
                </a:lnTo>
                <a:lnTo>
                  <a:pt x="14" y="15"/>
                </a:lnTo>
                <a:lnTo>
                  <a:pt x="10" y="15"/>
                </a:lnTo>
                <a:lnTo>
                  <a:pt x="10" y="12"/>
                </a:lnTo>
                <a:lnTo>
                  <a:pt x="14" y="12"/>
                </a:lnTo>
                <a:lnTo>
                  <a:pt x="10" y="12"/>
                </a:lnTo>
                <a:lnTo>
                  <a:pt x="8" y="12"/>
                </a:lnTo>
                <a:lnTo>
                  <a:pt x="4" y="12"/>
                </a:lnTo>
                <a:lnTo>
                  <a:pt x="8" y="12"/>
                </a:lnTo>
                <a:lnTo>
                  <a:pt x="10" y="12"/>
                </a:lnTo>
                <a:lnTo>
                  <a:pt x="14" y="12"/>
                </a:lnTo>
                <a:lnTo>
                  <a:pt x="18" y="12"/>
                </a:lnTo>
                <a:lnTo>
                  <a:pt x="23" y="12"/>
                </a:lnTo>
                <a:lnTo>
                  <a:pt x="27" y="12"/>
                </a:lnTo>
                <a:lnTo>
                  <a:pt x="32" y="12"/>
                </a:lnTo>
                <a:lnTo>
                  <a:pt x="34" y="13"/>
                </a:lnTo>
                <a:lnTo>
                  <a:pt x="38" y="13"/>
                </a:lnTo>
                <a:lnTo>
                  <a:pt x="39" y="5"/>
                </a:lnTo>
                <a:lnTo>
                  <a:pt x="33" y="5"/>
                </a:lnTo>
                <a:lnTo>
                  <a:pt x="26" y="5"/>
                </a:lnTo>
                <a:lnTo>
                  <a:pt x="18" y="5"/>
                </a:lnTo>
                <a:lnTo>
                  <a:pt x="26" y="5"/>
                </a:lnTo>
                <a:lnTo>
                  <a:pt x="33" y="5"/>
                </a:lnTo>
                <a:lnTo>
                  <a:pt x="39" y="5"/>
                </a:lnTo>
                <a:lnTo>
                  <a:pt x="45" y="4"/>
                </a:lnTo>
                <a:lnTo>
                  <a:pt x="47" y="4"/>
                </a:lnTo>
                <a:lnTo>
                  <a:pt x="45" y="5"/>
                </a:lnTo>
                <a:lnTo>
                  <a:pt x="39" y="5"/>
                </a:lnTo>
                <a:lnTo>
                  <a:pt x="38" y="1"/>
                </a:lnTo>
                <a:lnTo>
                  <a:pt x="42" y="1"/>
                </a:lnTo>
                <a:lnTo>
                  <a:pt x="46" y="1"/>
                </a:lnTo>
                <a:lnTo>
                  <a:pt x="49" y="3"/>
                </a:lnTo>
                <a:lnTo>
                  <a:pt x="49" y="4"/>
                </a:lnTo>
                <a:lnTo>
                  <a:pt x="47" y="4"/>
                </a:lnTo>
                <a:lnTo>
                  <a:pt x="49" y="4"/>
                </a:lnTo>
                <a:lnTo>
                  <a:pt x="38" y="1"/>
                </a:lnTo>
                <a:lnTo>
                  <a:pt x="32" y="0"/>
                </a:lnTo>
                <a:lnTo>
                  <a:pt x="23" y="0"/>
                </a:lnTo>
                <a:lnTo>
                  <a:pt x="18" y="0"/>
                </a:lnTo>
                <a:lnTo>
                  <a:pt x="16" y="0"/>
                </a:lnTo>
                <a:lnTo>
                  <a:pt x="14" y="0"/>
                </a:lnTo>
                <a:lnTo>
                  <a:pt x="10" y="0"/>
                </a:lnTo>
                <a:lnTo>
                  <a:pt x="8" y="0"/>
                </a:lnTo>
                <a:lnTo>
                  <a:pt x="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8" name="Freeform 2594"/>
          <p:cNvSpPr>
            <a:spLocks/>
          </p:cNvSpPr>
          <p:nvPr/>
        </p:nvSpPr>
        <p:spPr bwMode="auto">
          <a:xfrm>
            <a:off x="989013" y="2816225"/>
            <a:ext cx="3175" cy="4763"/>
          </a:xfrm>
          <a:custGeom>
            <a:avLst/>
            <a:gdLst>
              <a:gd name="T0" fmla="*/ 2147483646 w 6"/>
              <a:gd name="T1" fmla="*/ 0 h 9"/>
              <a:gd name="T2" fmla="*/ 2147483646 w 6"/>
              <a:gd name="T3" fmla="*/ 0 h 9"/>
              <a:gd name="T4" fmla="*/ 2147483646 w 6"/>
              <a:gd name="T5" fmla="*/ 0 h 9"/>
              <a:gd name="T6" fmla="*/ 2147483646 w 6"/>
              <a:gd name="T7" fmla="*/ 2147483646 h 9"/>
              <a:gd name="T8" fmla="*/ 2147483646 w 6"/>
              <a:gd name="T9" fmla="*/ 2147483646 h 9"/>
              <a:gd name="T10" fmla="*/ 2147483646 w 6"/>
              <a:gd name="T11" fmla="*/ 2147483646 h 9"/>
              <a:gd name="T12" fmla="*/ 2147483646 w 6"/>
              <a:gd name="T13" fmla="*/ 2147483646 h 9"/>
              <a:gd name="T14" fmla="*/ 0 w 6"/>
              <a:gd name="T15" fmla="*/ 2147483646 h 9"/>
              <a:gd name="T16" fmla="*/ 2147483646 w 6"/>
              <a:gd name="T17" fmla="*/ 2147483646 h 9"/>
              <a:gd name="T18" fmla="*/ 2147483646 w 6"/>
              <a:gd name="T19" fmla="*/ 2147483646 h 9"/>
              <a:gd name="T20" fmla="*/ 2147483646 w 6"/>
              <a:gd name="T21" fmla="*/ 2147483646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9">
                <a:moveTo>
                  <a:pt x="3" y="0"/>
                </a:moveTo>
                <a:lnTo>
                  <a:pt x="4" y="0"/>
                </a:lnTo>
                <a:lnTo>
                  <a:pt x="6" y="0"/>
                </a:lnTo>
                <a:lnTo>
                  <a:pt x="6" y="8"/>
                </a:lnTo>
                <a:lnTo>
                  <a:pt x="4" y="8"/>
                </a:lnTo>
                <a:lnTo>
                  <a:pt x="3" y="8"/>
                </a:lnTo>
                <a:lnTo>
                  <a:pt x="2" y="9"/>
                </a:lnTo>
                <a:lnTo>
                  <a:pt x="0" y="9"/>
                </a:lnTo>
                <a:lnTo>
                  <a:pt x="4" y="9"/>
                </a:lnTo>
                <a:lnTo>
                  <a:pt x="6" y="8"/>
                </a:lnTo>
                <a:lnTo>
                  <a:pt x="3"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29" name="Freeform 2595"/>
          <p:cNvSpPr>
            <a:spLocks/>
          </p:cNvSpPr>
          <p:nvPr/>
        </p:nvSpPr>
        <p:spPr bwMode="auto">
          <a:xfrm>
            <a:off x="963613" y="2841625"/>
            <a:ext cx="14287" cy="6350"/>
          </a:xfrm>
          <a:custGeom>
            <a:avLst/>
            <a:gdLst>
              <a:gd name="T0" fmla="*/ 2147483646 w 27"/>
              <a:gd name="T1" fmla="*/ 2147483646 h 12"/>
              <a:gd name="T2" fmla="*/ 2147483646 w 27"/>
              <a:gd name="T3" fmla="*/ 2147483646 h 12"/>
              <a:gd name="T4" fmla="*/ 2147483646 w 27"/>
              <a:gd name="T5" fmla="*/ 2147483646 h 12"/>
              <a:gd name="T6" fmla="*/ 2147483646 w 27"/>
              <a:gd name="T7" fmla="*/ 2147483646 h 12"/>
              <a:gd name="T8" fmla="*/ 2147483646 w 27"/>
              <a:gd name="T9" fmla="*/ 2147483646 h 12"/>
              <a:gd name="T10" fmla="*/ 2147483646 w 27"/>
              <a:gd name="T11" fmla="*/ 2147483646 h 12"/>
              <a:gd name="T12" fmla="*/ 2147483646 w 27"/>
              <a:gd name="T13" fmla="*/ 2147483646 h 12"/>
              <a:gd name="T14" fmla="*/ 2147483646 w 27"/>
              <a:gd name="T15" fmla="*/ 2147483646 h 12"/>
              <a:gd name="T16" fmla="*/ 2147483646 w 27"/>
              <a:gd name="T17" fmla="*/ 2147483646 h 12"/>
              <a:gd name="T18" fmla="*/ 2147483646 w 27"/>
              <a:gd name="T19" fmla="*/ 2147483646 h 12"/>
              <a:gd name="T20" fmla="*/ 2147483646 w 27"/>
              <a:gd name="T21" fmla="*/ 2147483646 h 12"/>
              <a:gd name="T22" fmla="*/ 2147483646 w 27"/>
              <a:gd name="T23" fmla="*/ 2147483646 h 12"/>
              <a:gd name="T24" fmla="*/ 2147483646 w 27"/>
              <a:gd name="T25" fmla="*/ 2147483646 h 12"/>
              <a:gd name="T26" fmla="*/ 2147483646 w 27"/>
              <a:gd name="T27" fmla="*/ 2147483646 h 12"/>
              <a:gd name="T28" fmla="*/ 2147483646 w 27"/>
              <a:gd name="T29" fmla="*/ 2147483646 h 12"/>
              <a:gd name="T30" fmla="*/ 2147483646 w 27"/>
              <a:gd name="T31" fmla="*/ 2147483646 h 12"/>
              <a:gd name="T32" fmla="*/ 2147483646 w 27"/>
              <a:gd name="T33" fmla="*/ 2147483646 h 12"/>
              <a:gd name="T34" fmla="*/ 2147483646 w 27"/>
              <a:gd name="T35" fmla="*/ 2147483646 h 12"/>
              <a:gd name="T36" fmla="*/ 2147483646 w 27"/>
              <a:gd name="T37" fmla="*/ 2147483646 h 12"/>
              <a:gd name="T38" fmla="*/ 2147483646 w 27"/>
              <a:gd name="T39" fmla="*/ 2147483646 h 12"/>
              <a:gd name="T40" fmla="*/ 2147483646 w 27"/>
              <a:gd name="T41" fmla="*/ 2147483646 h 12"/>
              <a:gd name="T42" fmla="*/ 2147483646 w 27"/>
              <a:gd name="T43" fmla="*/ 2147483646 h 12"/>
              <a:gd name="T44" fmla="*/ 2147483646 w 27"/>
              <a:gd name="T45" fmla="*/ 2147483646 h 12"/>
              <a:gd name="T46" fmla="*/ 2147483646 w 27"/>
              <a:gd name="T47" fmla="*/ 2147483646 h 12"/>
              <a:gd name="T48" fmla="*/ 2147483646 w 27"/>
              <a:gd name="T49" fmla="*/ 2147483646 h 12"/>
              <a:gd name="T50" fmla="*/ 2147483646 w 27"/>
              <a:gd name="T51" fmla="*/ 2147483646 h 12"/>
              <a:gd name="T52" fmla="*/ 2147483646 w 27"/>
              <a:gd name="T53" fmla="*/ 2147483646 h 12"/>
              <a:gd name="T54" fmla="*/ 2147483646 w 27"/>
              <a:gd name="T55" fmla="*/ 2147483646 h 12"/>
              <a:gd name="T56" fmla="*/ 2147483646 w 27"/>
              <a:gd name="T57" fmla="*/ 2147483646 h 12"/>
              <a:gd name="T58" fmla="*/ 2147483646 w 27"/>
              <a:gd name="T59" fmla="*/ 2147483646 h 12"/>
              <a:gd name="T60" fmla="*/ 2147483646 w 27"/>
              <a:gd name="T61" fmla="*/ 2147483646 h 12"/>
              <a:gd name="T62" fmla="*/ 2147483646 w 27"/>
              <a:gd name="T63" fmla="*/ 2147483646 h 12"/>
              <a:gd name="T64" fmla="*/ 0 w 27"/>
              <a:gd name="T65" fmla="*/ 2147483646 h 12"/>
              <a:gd name="T66" fmla="*/ 0 w 27"/>
              <a:gd name="T67" fmla="*/ 2147483646 h 12"/>
              <a:gd name="T68" fmla="*/ 0 w 27"/>
              <a:gd name="T69" fmla="*/ 2147483646 h 12"/>
              <a:gd name="T70" fmla="*/ 2147483646 w 27"/>
              <a:gd name="T71" fmla="*/ 2147483646 h 12"/>
              <a:gd name="T72" fmla="*/ 2147483646 w 27"/>
              <a:gd name="T73" fmla="*/ 2147483646 h 12"/>
              <a:gd name="T74" fmla="*/ 2147483646 w 27"/>
              <a:gd name="T75" fmla="*/ 2147483646 h 12"/>
              <a:gd name="T76" fmla="*/ 2147483646 w 27"/>
              <a:gd name="T77" fmla="*/ 2147483646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 h="12">
                <a:moveTo>
                  <a:pt x="26" y="1"/>
                </a:moveTo>
                <a:lnTo>
                  <a:pt x="26" y="2"/>
                </a:lnTo>
                <a:lnTo>
                  <a:pt x="26" y="5"/>
                </a:lnTo>
                <a:lnTo>
                  <a:pt x="26" y="2"/>
                </a:lnTo>
                <a:lnTo>
                  <a:pt x="24" y="2"/>
                </a:lnTo>
                <a:lnTo>
                  <a:pt x="24" y="5"/>
                </a:lnTo>
                <a:lnTo>
                  <a:pt x="23" y="5"/>
                </a:lnTo>
                <a:lnTo>
                  <a:pt x="23" y="2"/>
                </a:lnTo>
                <a:lnTo>
                  <a:pt x="23" y="5"/>
                </a:lnTo>
                <a:lnTo>
                  <a:pt x="20" y="5"/>
                </a:lnTo>
                <a:lnTo>
                  <a:pt x="20" y="6"/>
                </a:lnTo>
                <a:lnTo>
                  <a:pt x="20" y="7"/>
                </a:lnTo>
                <a:lnTo>
                  <a:pt x="20" y="8"/>
                </a:lnTo>
                <a:lnTo>
                  <a:pt x="20" y="10"/>
                </a:lnTo>
                <a:lnTo>
                  <a:pt x="23" y="11"/>
                </a:lnTo>
                <a:lnTo>
                  <a:pt x="24" y="11"/>
                </a:lnTo>
                <a:lnTo>
                  <a:pt x="24" y="10"/>
                </a:lnTo>
                <a:lnTo>
                  <a:pt x="26" y="10"/>
                </a:lnTo>
                <a:lnTo>
                  <a:pt x="26" y="11"/>
                </a:lnTo>
                <a:lnTo>
                  <a:pt x="26" y="12"/>
                </a:lnTo>
                <a:lnTo>
                  <a:pt x="27" y="12"/>
                </a:lnTo>
                <a:lnTo>
                  <a:pt x="27" y="11"/>
                </a:lnTo>
                <a:lnTo>
                  <a:pt x="26" y="10"/>
                </a:lnTo>
                <a:lnTo>
                  <a:pt x="26" y="8"/>
                </a:lnTo>
                <a:lnTo>
                  <a:pt x="24" y="6"/>
                </a:lnTo>
                <a:lnTo>
                  <a:pt x="24" y="5"/>
                </a:lnTo>
                <a:lnTo>
                  <a:pt x="26" y="5"/>
                </a:lnTo>
                <a:lnTo>
                  <a:pt x="27" y="5"/>
                </a:lnTo>
                <a:lnTo>
                  <a:pt x="27" y="2"/>
                </a:lnTo>
                <a:lnTo>
                  <a:pt x="18" y="2"/>
                </a:lnTo>
                <a:lnTo>
                  <a:pt x="18" y="1"/>
                </a:lnTo>
                <a:lnTo>
                  <a:pt x="15" y="1"/>
                </a:lnTo>
                <a:lnTo>
                  <a:pt x="15" y="2"/>
                </a:lnTo>
                <a:lnTo>
                  <a:pt x="14" y="2"/>
                </a:lnTo>
                <a:lnTo>
                  <a:pt x="14" y="5"/>
                </a:lnTo>
                <a:lnTo>
                  <a:pt x="13" y="5"/>
                </a:lnTo>
                <a:lnTo>
                  <a:pt x="13" y="6"/>
                </a:lnTo>
                <a:lnTo>
                  <a:pt x="13" y="7"/>
                </a:lnTo>
                <a:lnTo>
                  <a:pt x="14" y="8"/>
                </a:lnTo>
                <a:lnTo>
                  <a:pt x="14" y="10"/>
                </a:lnTo>
                <a:lnTo>
                  <a:pt x="15" y="10"/>
                </a:lnTo>
                <a:lnTo>
                  <a:pt x="18" y="8"/>
                </a:lnTo>
                <a:lnTo>
                  <a:pt x="18" y="7"/>
                </a:lnTo>
                <a:lnTo>
                  <a:pt x="18" y="6"/>
                </a:lnTo>
                <a:lnTo>
                  <a:pt x="18" y="5"/>
                </a:lnTo>
                <a:lnTo>
                  <a:pt x="15" y="2"/>
                </a:lnTo>
                <a:lnTo>
                  <a:pt x="12" y="2"/>
                </a:lnTo>
                <a:lnTo>
                  <a:pt x="11" y="2"/>
                </a:lnTo>
                <a:lnTo>
                  <a:pt x="11" y="1"/>
                </a:lnTo>
                <a:lnTo>
                  <a:pt x="7" y="1"/>
                </a:lnTo>
                <a:lnTo>
                  <a:pt x="6" y="2"/>
                </a:lnTo>
                <a:lnTo>
                  <a:pt x="6" y="5"/>
                </a:lnTo>
                <a:lnTo>
                  <a:pt x="6" y="6"/>
                </a:lnTo>
                <a:lnTo>
                  <a:pt x="6" y="7"/>
                </a:lnTo>
                <a:lnTo>
                  <a:pt x="7" y="8"/>
                </a:lnTo>
                <a:lnTo>
                  <a:pt x="11" y="10"/>
                </a:lnTo>
                <a:lnTo>
                  <a:pt x="11" y="8"/>
                </a:lnTo>
                <a:lnTo>
                  <a:pt x="12" y="7"/>
                </a:lnTo>
                <a:lnTo>
                  <a:pt x="12" y="6"/>
                </a:lnTo>
                <a:lnTo>
                  <a:pt x="12" y="5"/>
                </a:lnTo>
                <a:lnTo>
                  <a:pt x="12" y="2"/>
                </a:lnTo>
                <a:lnTo>
                  <a:pt x="12" y="1"/>
                </a:lnTo>
                <a:lnTo>
                  <a:pt x="11" y="0"/>
                </a:lnTo>
                <a:lnTo>
                  <a:pt x="3" y="1"/>
                </a:lnTo>
                <a:lnTo>
                  <a:pt x="1" y="1"/>
                </a:lnTo>
                <a:lnTo>
                  <a:pt x="0" y="1"/>
                </a:lnTo>
                <a:lnTo>
                  <a:pt x="0" y="2"/>
                </a:lnTo>
                <a:lnTo>
                  <a:pt x="0" y="5"/>
                </a:lnTo>
                <a:lnTo>
                  <a:pt x="0" y="6"/>
                </a:lnTo>
                <a:lnTo>
                  <a:pt x="0" y="7"/>
                </a:lnTo>
                <a:lnTo>
                  <a:pt x="1" y="7"/>
                </a:lnTo>
                <a:lnTo>
                  <a:pt x="1" y="8"/>
                </a:lnTo>
                <a:lnTo>
                  <a:pt x="3" y="8"/>
                </a:lnTo>
                <a:lnTo>
                  <a:pt x="3" y="7"/>
                </a:lnTo>
                <a:lnTo>
                  <a:pt x="5" y="6"/>
                </a:lnTo>
                <a:lnTo>
                  <a:pt x="5" y="5"/>
                </a:lnTo>
                <a:lnTo>
                  <a:pt x="3" y="2"/>
                </a:lnTo>
                <a:lnTo>
                  <a:pt x="3"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0" name="Freeform 2596"/>
          <p:cNvSpPr>
            <a:spLocks/>
          </p:cNvSpPr>
          <p:nvPr/>
        </p:nvSpPr>
        <p:spPr bwMode="auto">
          <a:xfrm>
            <a:off x="977900" y="2841625"/>
            <a:ext cx="4763" cy="6350"/>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2147483646 h 12"/>
              <a:gd name="T24" fmla="*/ 2147483646 w 10"/>
              <a:gd name="T25" fmla="*/ 2147483646 h 12"/>
              <a:gd name="T26" fmla="*/ 2147483646 w 10"/>
              <a:gd name="T27" fmla="*/ 2147483646 h 12"/>
              <a:gd name="T28" fmla="*/ 0 w 10"/>
              <a:gd name="T29" fmla="*/ 2147483646 h 12"/>
              <a:gd name="T30" fmla="*/ 2147483646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0 h 12"/>
              <a:gd name="T40" fmla="*/ 2147483646 w 1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2">
                <a:moveTo>
                  <a:pt x="0" y="1"/>
                </a:moveTo>
                <a:lnTo>
                  <a:pt x="1" y="1"/>
                </a:lnTo>
                <a:lnTo>
                  <a:pt x="1" y="2"/>
                </a:lnTo>
                <a:lnTo>
                  <a:pt x="6" y="5"/>
                </a:lnTo>
                <a:lnTo>
                  <a:pt x="6" y="6"/>
                </a:lnTo>
                <a:lnTo>
                  <a:pt x="6" y="7"/>
                </a:lnTo>
                <a:lnTo>
                  <a:pt x="7" y="8"/>
                </a:lnTo>
                <a:lnTo>
                  <a:pt x="10" y="8"/>
                </a:lnTo>
                <a:lnTo>
                  <a:pt x="10" y="10"/>
                </a:lnTo>
                <a:lnTo>
                  <a:pt x="10" y="11"/>
                </a:lnTo>
                <a:lnTo>
                  <a:pt x="10" y="12"/>
                </a:lnTo>
                <a:lnTo>
                  <a:pt x="7" y="12"/>
                </a:lnTo>
                <a:lnTo>
                  <a:pt x="1" y="11"/>
                </a:lnTo>
                <a:lnTo>
                  <a:pt x="1" y="10"/>
                </a:lnTo>
                <a:lnTo>
                  <a:pt x="0" y="8"/>
                </a:lnTo>
                <a:lnTo>
                  <a:pt x="7" y="5"/>
                </a:lnTo>
                <a:lnTo>
                  <a:pt x="10" y="5"/>
                </a:lnTo>
                <a:lnTo>
                  <a:pt x="10" y="2"/>
                </a:lnTo>
                <a:lnTo>
                  <a:pt x="10" y="1"/>
                </a:lnTo>
                <a:lnTo>
                  <a:pt x="10" y="0"/>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1" name="Freeform 2597"/>
          <p:cNvSpPr>
            <a:spLocks/>
          </p:cNvSpPr>
          <p:nvPr/>
        </p:nvSpPr>
        <p:spPr bwMode="auto">
          <a:xfrm>
            <a:off x="985838" y="2830513"/>
            <a:ext cx="1587" cy="1587"/>
          </a:xfrm>
          <a:custGeom>
            <a:avLst/>
            <a:gdLst>
              <a:gd name="T0" fmla="*/ 0 w 1"/>
              <a:gd name="T1" fmla="*/ 2147483646 h 3"/>
              <a:gd name="T2" fmla="*/ 2147483646 w 1"/>
              <a:gd name="T3" fmla="*/ 0 h 3"/>
              <a:gd name="T4" fmla="*/ 2147483646 w 1"/>
              <a:gd name="T5" fmla="*/ 2147483646 h 3"/>
              <a:gd name="T6" fmla="*/ 0 w 1"/>
              <a:gd name="T7" fmla="*/ 2147483646 h 3"/>
              <a:gd name="T8" fmla="*/ 2147483646 w 1"/>
              <a:gd name="T9" fmla="*/ 2147483646 h 3"/>
              <a:gd name="T10" fmla="*/ 2147483646 w 1"/>
              <a:gd name="T11" fmla="*/ 214748364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2"/>
                </a:moveTo>
                <a:lnTo>
                  <a:pt x="1" y="0"/>
                </a:lnTo>
                <a:lnTo>
                  <a:pt x="1" y="2"/>
                </a:lnTo>
                <a:lnTo>
                  <a:pt x="0" y="2"/>
                </a:lnTo>
                <a:lnTo>
                  <a:pt x="1" y="2"/>
                </a:lnTo>
                <a:lnTo>
                  <a:pt x="1"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2" name="Freeform 2598"/>
          <p:cNvSpPr>
            <a:spLocks/>
          </p:cNvSpPr>
          <p:nvPr/>
        </p:nvSpPr>
        <p:spPr bwMode="auto">
          <a:xfrm>
            <a:off x="915988" y="2852738"/>
            <a:ext cx="68262" cy="3175"/>
          </a:xfrm>
          <a:custGeom>
            <a:avLst/>
            <a:gdLst>
              <a:gd name="T0" fmla="*/ 2147483646 w 128"/>
              <a:gd name="T1" fmla="*/ 2147483646 h 6"/>
              <a:gd name="T2" fmla="*/ 2147483646 w 128"/>
              <a:gd name="T3" fmla="*/ 2147483646 h 6"/>
              <a:gd name="T4" fmla="*/ 2147483646 w 128"/>
              <a:gd name="T5" fmla="*/ 2147483646 h 6"/>
              <a:gd name="T6" fmla="*/ 2147483646 w 128"/>
              <a:gd name="T7" fmla="*/ 2147483646 h 6"/>
              <a:gd name="T8" fmla="*/ 2147483646 w 128"/>
              <a:gd name="T9" fmla="*/ 2147483646 h 6"/>
              <a:gd name="T10" fmla="*/ 2147483646 w 128"/>
              <a:gd name="T11" fmla="*/ 2147483646 h 6"/>
              <a:gd name="T12" fmla="*/ 2147483646 w 128"/>
              <a:gd name="T13" fmla="*/ 2147483646 h 6"/>
              <a:gd name="T14" fmla="*/ 2147483646 w 128"/>
              <a:gd name="T15" fmla="*/ 2147483646 h 6"/>
              <a:gd name="T16" fmla="*/ 2147483646 w 128"/>
              <a:gd name="T17" fmla="*/ 2147483646 h 6"/>
              <a:gd name="T18" fmla="*/ 2147483646 w 128"/>
              <a:gd name="T19" fmla="*/ 2147483646 h 6"/>
              <a:gd name="T20" fmla="*/ 2147483646 w 128"/>
              <a:gd name="T21" fmla="*/ 2147483646 h 6"/>
              <a:gd name="T22" fmla="*/ 2147483646 w 128"/>
              <a:gd name="T23" fmla="*/ 2147483646 h 6"/>
              <a:gd name="T24" fmla="*/ 2147483646 w 128"/>
              <a:gd name="T25" fmla="*/ 2147483646 h 6"/>
              <a:gd name="T26" fmla="*/ 2147483646 w 128"/>
              <a:gd name="T27" fmla="*/ 2147483646 h 6"/>
              <a:gd name="T28" fmla="*/ 2147483646 w 128"/>
              <a:gd name="T29" fmla="*/ 2147483646 h 6"/>
              <a:gd name="T30" fmla="*/ 2147483646 w 128"/>
              <a:gd name="T31" fmla="*/ 2147483646 h 6"/>
              <a:gd name="T32" fmla="*/ 2147483646 w 128"/>
              <a:gd name="T33" fmla="*/ 2147483646 h 6"/>
              <a:gd name="T34" fmla="*/ 0 w 128"/>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6">
                <a:moveTo>
                  <a:pt x="128" y="1"/>
                </a:moveTo>
                <a:lnTo>
                  <a:pt x="128" y="2"/>
                </a:lnTo>
                <a:lnTo>
                  <a:pt x="126" y="2"/>
                </a:lnTo>
                <a:lnTo>
                  <a:pt x="120" y="4"/>
                </a:lnTo>
                <a:lnTo>
                  <a:pt x="114" y="4"/>
                </a:lnTo>
                <a:lnTo>
                  <a:pt x="108" y="4"/>
                </a:lnTo>
                <a:lnTo>
                  <a:pt x="97" y="6"/>
                </a:lnTo>
                <a:lnTo>
                  <a:pt x="87" y="6"/>
                </a:lnTo>
                <a:lnTo>
                  <a:pt x="77" y="6"/>
                </a:lnTo>
                <a:lnTo>
                  <a:pt x="66" y="6"/>
                </a:lnTo>
                <a:lnTo>
                  <a:pt x="52" y="6"/>
                </a:lnTo>
                <a:lnTo>
                  <a:pt x="43" y="4"/>
                </a:lnTo>
                <a:lnTo>
                  <a:pt x="32" y="4"/>
                </a:lnTo>
                <a:lnTo>
                  <a:pt x="22" y="2"/>
                </a:lnTo>
                <a:lnTo>
                  <a:pt x="14" y="2"/>
                </a:lnTo>
                <a:lnTo>
                  <a:pt x="8" y="1"/>
                </a:lnTo>
                <a:lnTo>
                  <a:pt x="2"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3" name="Freeform 2599"/>
          <p:cNvSpPr>
            <a:spLocks/>
          </p:cNvSpPr>
          <p:nvPr/>
        </p:nvSpPr>
        <p:spPr bwMode="auto">
          <a:xfrm>
            <a:off x="911225" y="2805113"/>
            <a:ext cx="9525" cy="1587"/>
          </a:xfrm>
          <a:custGeom>
            <a:avLst/>
            <a:gdLst>
              <a:gd name="T0" fmla="*/ 2147483646 w 17"/>
              <a:gd name="T1" fmla="*/ 2147483646 h 5"/>
              <a:gd name="T2" fmla="*/ 2147483646 w 17"/>
              <a:gd name="T3" fmla="*/ 2147483646 h 5"/>
              <a:gd name="T4" fmla="*/ 2147483646 w 17"/>
              <a:gd name="T5" fmla="*/ 0 h 5"/>
              <a:gd name="T6" fmla="*/ 0 w 17"/>
              <a:gd name="T7" fmla="*/ 0 h 5"/>
              <a:gd name="T8" fmla="*/ 2147483646 w 17"/>
              <a:gd name="T9" fmla="*/ 2147483646 h 5"/>
              <a:gd name="T10" fmla="*/ 2147483646 w 17"/>
              <a:gd name="T11" fmla="*/ 2147483646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9" y="4"/>
                </a:moveTo>
                <a:lnTo>
                  <a:pt x="5" y="2"/>
                </a:lnTo>
                <a:lnTo>
                  <a:pt x="2" y="0"/>
                </a:lnTo>
                <a:lnTo>
                  <a:pt x="0" y="0"/>
                </a:lnTo>
                <a:lnTo>
                  <a:pt x="9" y="4"/>
                </a:lnTo>
                <a:lnTo>
                  <a:pt x="17"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4" name="Freeform 2600"/>
          <p:cNvSpPr>
            <a:spLocks/>
          </p:cNvSpPr>
          <p:nvPr/>
        </p:nvSpPr>
        <p:spPr bwMode="auto">
          <a:xfrm>
            <a:off x="1006475" y="2840038"/>
            <a:ext cx="1588" cy="6350"/>
          </a:xfrm>
          <a:custGeom>
            <a:avLst/>
            <a:gdLst>
              <a:gd name="T0" fmla="*/ 2147483646 w 3"/>
              <a:gd name="T1" fmla="*/ 0 h 13"/>
              <a:gd name="T2" fmla="*/ 2147483646 w 3"/>
              <a:gd name="T3" fmla="*/ 0 h 13"/>
              <a:gd name="T4" fmla="*/ 2147483646 w 3"/>
              <a:gd name="T5" fmla="*/ 2147483646 h 13"/>
              <a:gd name="T6" fmla="*/ 2147483646 w 3"/>
              <a:gd name="T7" fmla="*/ 2147483646 h 13"/>
              <a:gd name="T8" fmla="*/ 2147483646 w 3"/>
              <a:gd name="T9" fmla="*/ 2147483646 h 13"/>
              <a:gd name="T10" fmla="*/ 0 w 3"/>
              <a:gd name="T11" fmla="*/ 2147483646 h 13"/>
              <a:gd name="T12" fmla="*/ 0 w 3"/>
              <a:gd name="T13" fmla="*/ 2147483646 h 13"/>
              <a:gd name="T14" fmla="*/ 2147483646 w 3"/>
              <a:gd name="T15" fmla="*/ 2147483646 h 13"/>
              <a:gd name="T16" fmla="*/ 2147483646 w 3"/>
              <a:gd name="T17" fmla="*/ 2147483646 h 13"/>
              <a:gd name="T18" fmla="*/ 2147483646 w 3"/>
              <a:gd name="T19" fmla="*/ 2147483646 h 13"/>
              <a:gd name="T20" fmla="*/ 2147483646 w 3"/>
              <a:gd name="T21" fmla="*/ 2147483646 h 13"/>
              <a:gd name="T22" fmla="*/ 2147483646 w 3"/>
              <a:gd name="T23" fmla="*/ 2147483646 h 13"/>
              <a:gd name="T24" fmla="*/ 2147483646 w 3"/>
              <a:gd name="T25" fmla="*/ 214748364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13">
                <a:moveTo>
                  <a:pt x="2" y="0"/>
                </a:moveTo>
                <a:lnTo>
                  <a:pt x="3" y="0"/>
                </a:lnTo>
                <a:lnTo>
                  <a:pt x="3" y="2"/>
                </a:lnTo>
                <a:lnTo>
                  <a:pt x="3" y="3"/>
                </a:lnTo>
                <a:lnTo>
                  <a:pt x="3" y="4"/>
                </a:lnTo>
                <a:lnTo>
                  <a:pt x="0" y="4"/>
                </a:lnTo>
                <a:lnTo>
                  <a:pt x="0" y="7"/>
                </a:lnTo>
                <a:lnTo>
                  <a:pt x="2" y="9"/>
                </a:lnTo>
                <a:lnTo>
                  <a:pt x="3" y="9"/>
                </a:lnTo>
                <a:lnTo>
                  <a:pt x="3" y="10"/>
                </a:lnTo>
                <a:lnTo>
                  <a:pt x="3" y="12"/>
                </a:lnTo>
                <a:lnTo>
                  <a:pt x="3" y="13"/>
                </a:lnTo>
                <a:lnTo>
                  <a:pt x="2"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5" name="Freeform 2601"/>
          <p:cNvSpPr>
            <a:spLocks/>
          </p:cNvSpPr>
          <p:nvPr/>
        </p:nvSpPr>
        <p:spPr bwMode="auto">
          <a:xfrm>
            <a:off x="1163638" y="2792413"/>
            <a:ext cx="15875" cy="4762"/>
          </a:xfrm>
          <a:custGeom>
            <a:avLst/>
            <a:gdLst>
              <a:gd name="T0" fmla="*/ 0 w 30"/>
              <a:gd name="T1" fmla="*/ 2147483646 h 9"/>
              <a:gd name="T2" fmla="*/ 2147483646 w 30"/>
              <a:gd name="T3" fmla="*/ 2147483646 h 9"/>
              <a:gd name="T4" fmla="*/ 2147483646 w 30"/>
              <a:gd name="T5" fmla="*/ 2147483646 h 9"/>
              <a:gd name="T6" fmla="*/ 2147483646 w 30"/>
              <a:gd name="T7" fmla="*/ 2147483646 h 9"/>
              <a:gd name="T8" fmla="*/ 2147483646 w 30"/>
              <a:gd name="T9" fmla="*/ 2147483646 h 9"/>
              <a:gd name="T10" fmla="*/ 2147483646 w 30"/>
              <a:gd name="T11" fmla="*/ 2147483646 h 9"/>
              <a:gd name="T12" fmla="*/ 2147483646 w 30"/>
              <a:gd name="T13" fmla="*/ 0 h 9"/>
              <a:gd name="T14" fmla="*/ 2147483646 w 30"/>
              <a:gd name="T15" fmla="*/ 2147483646 h 9"/>
              <a:gd name="T16" fmla="*/ 2147483646 w 30"/>
              <a:gd name="T17" fmla="*/ 2147483646 h 9"/>
              <a:gd name="T18" fmla="*/ 2147483646 w 3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
                <a:moveTo>
                  <a:pt x="0" y="9"/>
                </a:moveTo>
                <a:lnTo>
                  <a:pt x="12" y="7"/>
                </a:lnTo>
                <a:lnTo>
                  <a:pt x="22" y="6"/>
                </a:lnTo>
                <a:lnTo>
                  <a:pt x="28" y="4"/>
                </a:lnTo>
                <a:lnTo>
                  <a:pt x="30" y="3"/>
                </a:lnTo>
                <a:lnTo>
                  <a:pt x="30" y="1"/>
                </a:lnTo>
                <a:lnTo>
                  <a:pt x="29" y="0"/>
                </a:lnTo>
                <a:lnTo>
                  <a:pt x="29" y="1"/>
                </a:lnTo>
                <a:lnTo>
                  <a:pt x="29" y="3"/>
                </a:lnTo>
                <a:lnTo>
                  <a:pt x="27"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6" name="Freeform 2602"/>
          <p:cNvSpPr>
            <a:spLocks/>
          </p:cNvSpPr>
          <p:nvPr/>
        </p:nvSpPr>
        <p:spPr bwMode="auto">
          <a:xfrm>
            <a:off x="784225" y="2786063"/>
            <a:ext cx="22225" cy="7937"/>
          </a:xfrm>
          <a:custGeom>
            <a:avLst/>
            <a:gdLst>
              <a:gd name="T0" fmla="*/ 2147483646 w 43"/>
              <a:gd name="T1" fmla="*/ 2147483646 h 16"/>
              <a:gd name="T2" fmla="*/ 2147483646 w 43"/>
              <a:gd name="T3" fmla="*/ 2147483646 h 16"/>
              <a:gd name="T4" fmla="*/ 2147483646 w 43"/>
              <a:gd name="T5" fmla="*/ 2147483646 h 16"/>
              <a:gd name="T6" fmla="*/ 2147483646 w 43"/>
              <a:gd name="T7" fmla="*/ 2147483646 h 16"/>
              <a:gd name="T8" fmla="*/ 2147483646 w 43"/>
              <a:gd name="T9" fmla="*/ 2147483646 h 16"/>
              <a:gd name="T10" fmla="*/ 0 w 43"/>
              <a:gd name="T11" fmla="*/ 2147483646 h 16"/>
              <a:gd name="T12" fmla="*/ 0 w 43"/>
              <a:gd name="T13" fmla="*/ 2147483646 h 16"/>
              <a:gd name="T14" fmla="*/ 2147483646 w 43"/>
              <a:gd name="T15" fmla="*/ 2147483646 h 16"/>
              <a:gd name="T16" fmla="*/ 2147483646 w 43"/>
              <a:gd name="T17" fmla="*/ 2147483646 h 16"/>
              <a:gd name="T18" fmla="*/ 2147483646 w 43"/>
              <a:gd name="T19" fmla="*/ 2147483646 h 16"/>
              <a:gd name="T20" fmla="*/ 2147483646 w 43"/>
              <a:gd name="T21" fmla="*/ 2147483646 h 16"/>
              <a:gd name="T22" fmla="*/ 2147483646 w 43"/>
              <a:gd name="T23" fmla="*/ 2147483646 h 16"/>
              <a:gd name="T24" fmla="*/ 2147483646 w 43"/>
              <a:gd name="T25" fmla="*/ 2147483646 h 16"/>
              <a:gd name="T26" fmla="*/ 2147483646 w 43"/>
              <a:gd name="T27" fmla="*/ 2147483646 h 16"/>
              <a:gd name="T28" fmla="*/ 2147483646 w 43"/>
              <a:gd name="T29" fmla="*/ 2147483646 h 16"/>
              <a:gd name="T30" fmla="*/ 2147483646 w 43"/>
              <a:gd name="T31" fmla="*/ 2147483646 h 16"/>
              <a:gd name="T32" fmla="*/ 0 w 43"/>
              <a:gd name="T33" fmla="*/ 2147483646 h 16"/>
              <a:gd name="T34" fmla="*/ 0 w 43"/>
              <a:gd name="T35" fmla="*/ 2147483646 h 16"/>
              <a:gd name="T36" fmla="*/ 0 w 43"/>
              <a:gd name="T37" fmla="*/ 2147483646 h 16"/>
              <a:gd name="T38" fmla="*/ 0 w 43"/>
              <a:gd name="T39" fmla="*/ 2147483646 h 16"/>
              <a:gd name="T40" fmla="*/ 0 w 43"/>
              <a:gd name="T41" fmla="*/ 0 h 16"/>
              <a:gd name="T42" fmla="*/ 2147483646 w 43"/>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 h="16">
                <a:moveTo>
                  <a:pt x="43" y="16"/>
                </a:moveTo>
                <a:lnTo>
                  <a:pt x="29" y="13"/>
                </a:lnTo>
                <a:lnTo>
                  <a:pt x="18" y="12"/>
                </a:lnTo>
                <a:lnTo>
                  <a:pt x="7" y="11"/>
                </a:lnTo>
                <a:lnTo>
                  <a:pt x="2" y="8"/>
                </a:lnTo>
                <a:lnTo>
                  <a:pt x="0" y="7"/>
                </a:lnTo>
                <a:lnTo>
                  <a:pt x="0" y="4"/>
                </a:lnTo>
                <a:lnTo>
                  <a:pt x="3" y="6"/>
                </a:lnTo>
                <a:lnTo>
                  <a:pt x="7" y="7"/>
                </a:lnTo>
                <a:lnTo>
                  <a:pt x="18" y="9"/>
                </a:lnTo>
                <a:lnTo>
                  <a:pt x="29" y="11"/>
                </a:lnTo>
                <a:lnTo>
                  <a:pt x="43" y="12"/>
                </a:lnTo>
                <a:lnTo>
                  <a:pt x="31" y="11"/>
                </a:lnTo>
                <a:lnTo>
                  <a:pt x="18" y="9"/>
                </a:lnTo>
                <a:lnTo>
                  <a:pt x="9" y="7"/>
                </a:lnTo>
                <a:lnTo>
                  <a:pt x="3" y="6"/>
                </a:lnTo>
                <a:lnTo>
                  <a:pt x="0" y="4"/>
                </a:lnTo>
                <a:lnTo>
                  <a:pt x="0" y="2"/>
                </a:lnTo>
                <a:lnTo>
                  <a:pt x="0" y="4"/>
                </a:lnTo>
                <a:lnTo>
                  <a:pt x="0" y="2"/>
                </a:lnTo>
                <a:lnTo>
                  <a:pt x="0" y="0"/>
                </a:lnTo>
                <a:lnTo>
                  <a:pt x="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7" name="Freeform 2603"/>
          <p:cNvSpPr>
            <a:spLocks/>
          </p:cNvSpPr>
          <p:nvPr/>
        </p:nvSpPr>
        <p:spPr bwMode="auto">
          <a:xfrm>
            <a:off x="3841750" y="2857500"/>
            <a:ext cx="47625" cy="23813"/>
          </a:xfrm>
          <a:custGeom>
            <a:avLst/>
            <a:gdLst>
              <a:gd name="T0" fmla="*/ 2147483646 w 90"/>
              <a:gd name="T1" fmla="*/ 2147483646 h 45"/>
              <a:gd name="T2" fmla="*/ 2147483646 w 90"/>
              <a:gd name="T3" fmla="*/ 2147483646 h 45"/>
              <a:gd name="T4" fmla="*/ 0 w 90"/>
              <a:gd name="T5" fmla="*/ 2147483646 h 45"/>
              <a:gd name="T6" fmla="*/ 2147483646 w 90"/>
              <a:gd name="T7" fmla="*/ 2147483646 h 45"/>
              <a:gd name="T8" fmla="*/ 2147483646 w 90"/>
              <a:gd name="T9" fmla="*/ 2147483646 h 45"/>
              <a:gd name="T10" fmla="*/ 2147483646 w 90"/>
              <a:gd name="T11" fmla="*/ 2147483646 h 45"/>
              <a:gd name="T12" fmla="*/ 2147483646 w 90"/>
              <a:gd name="T13" fmla="*/ 2147483646 h 45"/>
              <a:gd name="T14" fmla="*/ 2147483646 w 90"/>
              <a:gd name="T15" fmla="*/ 2147483646 h 45"/>
              <a:gd name="T16" fmla="*/ 2147483646 w 90"/>
              <a:gd name="T17" fmla="*/ 2147483646 h 45"/>
              <a:gd name="T18" fmla="*/ 2147483646 w 90"/>
              <a:gd name="T19" fmla="*/ 2147483646 h 45"/>
              <a:gd name="T20" fmla="*/ 2147483646 w 90"/>
              <a:gd name="T21" fmla="*/ 2147483646 h 45"/>
              <a:gd name="T22" fmla="*/ 2147483646 w 90"/>
              <a:gd name="T23" fmla="*/ 2147483646 h 45"/>
              <a:gd name="T24" fmla="*/ 2147483646 w 90"/>
              <a:gd name="T25" fmla="*/ 2147483646 h 45"/>
              <a:gd name="T26" fmla="*/ 2147483646 w 90"/>
              <a:gd name="T27" fmla="*/ 2147483646 h 45"/>
              <a:gd name="T28" fmla="*/ 2147483646 w 90"/>
              <a:gd name="T29" fmla="*/ 0 h 45"/>
              <a:gd name="T30" fmla="*/ 2147483646 w 90"/>
              <a:gd name="T31" fmla="*/ 2147483646 h 45"/>
              <a:gd name="T32" fmla="*/ 2147483646 w 90"/>
              <a:gd name="T33" fmla="*/ 2147483646 h 45"/>
              <a:gd name="T34" fmla="*/ 2147483646 w 90"/>
              <a:gd name="T35" fmla="*/ 2147483646 h 45"/>
              <a:gd name="T36" fmla="*/ 2147483646 w 90"/>
              <a:gd name="T37" fmla="*/ 2147483646 h 45"/>
              <a:gd name="T38" fmla="*/ 2147483646 w 90"/>
              <a:gd name="T39" fmla="*/ 2147483646 h 45"/>
              <a:gd name="T40" fmla="*/ 2147483646 w 90"/>
              <a:gd name="T41" fmla="*/ 2147483646 h 45"/>
              <a:gd name="T42" fmla="*/ 2147483646 w 90"/>
              <a:gd name="T43" fmla="*/ 2147483646 h 45"/>
              <a:gd name="T44" fmla="*/ 2147483646 w 90"/>
              <a:gd name="T45" fmla="*/ 2147483646 h 45"/>
              <a:gd name="T46" fmla="*/ 2147483646 w 90"/>
              <a:gd name="T47" fmla="*/ 2147483646 h 45"/>
              <a:gd name="T48" fmla="*/ 2147483646 w 90"/>
              <a:gd name="T49" fmla="*/ 0 h 45"/>
              <a:gd name="T50" fmla="*/ 2147483646 w 90"/>
              <a:gd name="T51" fmla="*/ 2147483646 h 45"/>
              <a:gd name="T52" fmla="*/ 2147483646 w 90"/>
              <a:gd name="T53" fmla="*/ 2147483646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45">
                <a:moveTo>
                  <a:pt x="13" y="5"/>
                </a:moveTo>
                <a:lnTo>
                  <a:pt x="4" y="13"/>
                </a:lnTo>
                <a:lnTo>
                  <a:pt x="0" y="23"/>
                </a:lnTo>
                <a:lnTo>
                  <a:pt x="4" y="29"/>
                </a:lnTo>
                <a:lnTo>
                  <a:pt x="13" y="37"/>
                </a:lnTo>
                <a:lnTo>
                  <a:pt x="28" y="42"/>
                </a:lnTo>
                <a:lnTo>
                  <a:pt x="45" y="45"/>
                </a:lnTo>
                <a:lnTo>
                  <a:pt x="64" y="42"/>
                </a:lnTo>
                <a:lnTo>
                  <a:pt x="76" y="37"/>
                </a:lnTo>
                <a:lnTo>
                  <a:pt x="88" y="29"/>
                </a:lnTo>
                <a:lnTo>
                  <a:pt x="90" y="23"/>
                </a:lnTo>
                <a:lnTo>
                  <a:pt x="88" y="13"/>
                </a:lnTo>
                <a:lnTo>
                  <a:pt x="76" y="5"/>
                </a:lnTo>
                <a:lnTo>
                  <a:pt x="64" y="1"/>
                </a:lnTo>
                <a:lnTo>
                  <a:pt x="52" y="0"/>
                </a:lnTo>
                <a:lnTo>
                  <a:pt x="52" y="1"/>
                </a:lnTo>
                <a:lnTo>
                  <a:pt x="51" y="2"/>
                </a:lnTo>
                <a:lnTo>
                  <a:pt x="49" y="2"/>
                </a:lnTo>
                <a:lnTo>
                  <a:pt x="47" y="4"/>
                </a:lnTo>
                <a:lnTo>
                  <a:pt x="45" y="4"/>
                </a:lnTo>
                <a:lnTo>
                  <a:pt x="42" y="4"/>
                </a:lnTo>
                <a:lnTo>
                  <a:pt x="41" y="2"/>
                </a:lnTo>
                <a:lnTo>
                  <a:pt x="39" y="2"/>
                </a:lnTo>
                <a:lnTo>
                  <a:pt x="39" y="1"/>
                </a:lnTo>
                <a:lnTo>
                  <a:pt x="39" y="0"/>
                </a:lnTo>
                <a:lnTo>
                  <a:pt x="28" y="1"/>
                </a:lnTo>
                <a:lnTo>
                  <a:pt x="13"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8" name="Freeform 2604"/>
          <p:cNvSpPr>
            <a:spLocks/>
          </p:cNvSpPr>
          <p:nvPr/>
        </p:nvSpPr>
        <p:spPr bwMode="auto">
          <a:xfrm>
            <a:off x="3857625" y="2862263"/>
            <a:ext cx="15875" cy="11112"/>
          </a:xfrm>
          <a:custGeom>
            <a:avLst/>
            <a:gdLst>
              <a:gd name="T0" fmla="*/ 0 w 30"/>
              <a:gd name="T1" fmla="*/ 0 h 21"/>
              <a:gd name="T2" fmla="*/ 0 w 30"/>
              <a:gd name="T3" fmla="*/ 2147483646 h 21"/>
              <a:gd name="T4" fmla="*/ 2147483646 w 30"/>
              <a:gd name="T5" fmla="*/ 2147483646 h 21"/>
              <a:gd name="T6" fmla="*/ 2147483646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0 h 21"/>
              <a:gd name="T18" fmla="*/ 2147483646 w 30"/>
              <a:gd name="T19" fmla="*/ 2147483646 h 21"/>
              <a:gd name="T20" fmla="*/ 2147483646 w 30"/>
              <a:gd name="T21" fmla="*/ 2147483646 h 21"/>
              <a:gd name="T22" fmla="*/ 2147483646 w 30"/>
              <a:gd name="T23" fmla="*/ 2147483646 h 21"/>
              <a:gd name="T24" fmla="*/ 2147483646 w 30"/>
              <a:gd name="T25" fmla="*/ 2147483646 h 21"/>
              <a:gd name="T26" fmla="*/ 2147483646 w 30"/>
              <a:gd name="T27" fmla="*/ 2147483646 h 21"/>
              <a:gd name="T28" fmla="*/ 2147483646 w 30"/>
              <a:gd name="T29" fmla="*/ 2147483646 h 21"/>
              <a:gd name="T30" fmla="*/ 2147483646 w 30"/>
              <a:gd name="T31" fmla="*/ 2147483646 h 21"/>
              <a:gd name="T32" fmla="*/ 0 w 30"/>
              <a:gd name="T33" fmla="*/ 2147483646 h 21"/>
              <a:gd name="T34" fmla="*/ 0 w 30"/>
              <a:gd name="T35" fmla="*/ 2147483646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21">
                <a:moveTo>
                  <a:pt x="0" y="0"/>
                </a:moveTo>
                <a:lnTo>
                  <a:pt x="0" y="3"/>
                </a:lnTo>
                <a:lnTo>
                  <a:pt x="5" y="5"/>
                </a:lnTo>
                <a:lnTo>
                  <a:pt x="9" y="6"/>
                </a:lnTo>
                <a:lnTo>
                  <a:pt x="15" y="8"/>
                </a:lnTo>
                <a:lnTo>
                  <a:pt x="22" y="6"/>
                </a:lnTo>
                <a:lnTo>
                  <a:pt x="24" y="5"/>
                </a:lnTo>
                <a:lnTo>
                  <a:pt x="28" y="3"/>
                </a:lnTo>
                <a:lnTo>
                  <a:pt x="30" y="0"/>
                </a:lnTo>
                <a:lnTo>
                  <a:pt x="30" y="15"/>
                </a:lnTo>
                <a:lnTo>
                  <a:pt x="28" y="16"/>
                </a:lnTo>
                <a:lnTo>
                  <a:pt x="24" y="18"/>
                </a:lnTo>
                <a:lnTo>
                  <a:pt x="22" y="19"/>
                </a:lnTo>
                <a:lnTo>
                  <a:pt x="15" y="21"/>
                </a:lnTo>
                <a:lnTo>
                  <a:pt x="9" y="19"/>
                </a:lnTo>
                <a:lnTo>
                  <a:pt x="5" y="18"/>
                </a:lnTo>
                <a:lnTo>
                  <a:pt x="0" y="16"/>
                </a:lnTo>
                <a:lnTo>
                  <a:pt x="0" y="1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39" name="Freeform 2605"/>
          <p:cNvSpPr>
            <a:spLocks/>
          </p:cNvSpPr>
          <p:nvPr/>
        </p:nvSpPr>
        <p:spPr bwMode="auto">
          <a:xfrm>
            <a:off x="3833813" y="2870200"/>
            <a:ext cx="63500" cy="26988"/>
          </a:xfrm>
          <a:custGeom>
            <a:avLst/>
            <a:gdLst>
              <a:gd name="T0" fmla="*/ 2147483646 w 119"/>
              <a:gd name="T1" fmla="*/ 0 h 50"/>
              <a:gd name="T2" fmla="*/ 2147483646 w 119"/>
              <a:gd name="T3" fmla="*/ 2147483646 h 50"/>
              <a:gd name="T4" fmla="*/ 0 w 119"/>
              <a:gd name="T5" fmla="*/ 2147483646 h 50"/>
              <a:gd name="T6" fmla="*/ 2147483646 w 119"/>
              <a:gd name="T7" fmla="*/ 2147483646 h 50"/>
              <a:gd name="T8" fmla="*/ 2147483646 w 119"/>
              <a:gd name="T9" fmla="*/ 2147483646 h 50"/>
              <a:gd name="T10" fmla="*/ 2147483646 w 119"/>
              <a:gd name="T11" fmla="*/ 2147483646 h 50"/>
              <a:gd name="T12" fmla="*/ 2147483646 w 119"/>
              <a:gd name="T13" fmla="*/ 2147483646 h 50"/>
              <a:gd name="T14" fmla="*/ 2147483646 w 119"/>
              <a:gd name="T15" fmla="*/ 2147483646 h 50"/>
              <a:gd name="T16" fmla="*/ 2147483646 w 119"/>
              <a:gd name="T17" fmla="*/ 2147483646 h 50"/>
              <a:gd name="T18" fmla="*/ 2147483646 w 119"/>
              <a:gd name="T19" fmla="*/ 2147483646 h 50"/>
              <a:gd name="T20" fmla="*/ 2147483646 w 119"/>
              <a:gd name="T21" fmla="*/ 2147483646 h 50"/>
              <a:gd name="T22" fmla="*/ 2147483646 w 119"/>
              <a:gd name="T23" fmla="*/ 2147483646 h 50"/>
              <a:gd name="T24" fmla="*/ 2147483646 w 119"/>
              <a:gd name="T25" fmla="*/ 0 h 50"/>
              <a:gd name="T26" fmla="*/ 2147483646 w 119"/>
              <a:gd name="T27" fmla="*/ 2147483646 h 50"/>
              <a:gd name="T28" fmla="*/ 2147483646 w 119"/>
              <a:gd name="T29" fmla="*/ 2147483646 h 50"/>
              <a:gd name="T30" fmla="*/ 2147483646 w 119"/>
              <a:gd name="T31" fmla="*/ 2147483646 h 50"/>
              <a:gd name="T32" fmla="*/ 2147483646 w 119"/>
              <a:gd name="T33" fmla="*/ 2147483646 h 50"/>
              <a:gd name="T34" fmla="*/ 2147483646 w 119"/>
              <a:gd name="T35" fmla="*/ 2147483646 h 50"/>
              <a:gd name="T36" fmla="*/ 2147483646 w 119"/>
              <a:gd name="T37" fmla="*/ 2147483646 h 50"/>
              <a:gd name="T38" fmla="*/ 2147483646 w 119"/>
              <a:gd name="T39" fmla="*/ 2147483646 h 50"/>
              <a:gd name="T40" fmla="*/ 2147483646 w 119"/>
              <a:gd name="T41" fmla="*/ 2147483646 h 50"/>
              <a:gd name="T42" fmla="*/ 2147483646 w 119"/>
              <a:gd name="T43" fmla="*/ 2147483646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9" h="50">
                <a:moveTo>
                  <a:pt x="14" y="0"/>
                </a:moveTo>
                <a:lnTo>
                  <a:pt x="4" y="9"/>
                </a:lnTo>
                <a:lnTo>
                  <a:pt x="0" y="20"/>
                </a:lnTo>
                <a:lnTo>
                  <a:pt x="4" y="31"/>
                </a:lnTo>
                <a:lnTo>
                  <a:pt x="18" y="39"/>
                </a:lnTo>
                <a:lnTo>
                  <a:pt x="36" y="47"/>
                </a:lnTo>
                <a:lnTo>
                  <a:pt x="59" y="50"/>
                </a:lnTo>
                <a:lnTo>
                  <a:pt x="83" y="47"/>
                </a:lnTo>
                <a:lnTo>
                  <a:pt x="102" y="39"/>
                </a:lnTo>
                <a:lnTo>
                  <a:pt x="115" y="31"/>
                </a:lnTo>
                <a:lnTo>
                  <a:pt x="119" y="20"/>
                </a:lnTo>
                <a:lnTo>
                  <a:pt x="115" y="9"/>
                </a:lnTo>
                <a:lnTo>
                  <a:pt x="104" y="0"/>
                </a:lnTo>
                <a:lnTo>
                  <a:pt x="104" y="10"/>
                </a:lnTo>
                <a:lnTo>
                  <a:pt x="102" y="18"/>
                </a:lnTo>
                <a:lnTo>
                  <a:pt x="90" y="26"/>
                </a:lnTo>
                <a:lnTo>
                  <a:pt x="78" y="31"/>
                </a:lnTo>
                <a:lnTo>
                  <a:pt x="59" y="33"/>
                </a:lnTo>
                <a:lnTo>
                  <a:pt x="42" y="31"/>
                </a:lnTo>
                <a:lnTo>
                  <a:pt x="27" y="26"/>
                </a:lnTo>
                <a:lnTo>
                  <a:pt x="18" y="18"/>
                </a:lnTo>
                <a:lnTo>
                  <a:pt x="1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0" name="Freeform 2606"/>
          <p:cNvSpPr>
            <a:spLocks/>
          </p:cNvSpPr>
          <p:nvPr/>
        </p:nvSpPr>
        <p:spPr bwMode="auto">
          <a:xfrm>
            <a:off x="3833813" y="2887663"/>
            <a:ext cx="63500" cy="15875"/>
          </a:xfrm>
          <a:custGeom>
            <a:avLst/>
            <a:gdLst>
              <a:gd name="T0" fmla="*/ 0 w 119"/>
              <a:gd name="T1" fmla="*/ 0 h 29"/>
              <a:gd name="T2" fmla="*/ 2147483646 w 119"/>
              <a:gd name="T3" fmla="*/ 2147483646 h 29"/>
              <a:gd name="T4" fmla="*/ 2147483646 w 119"/>
              <a:gd name="T5" fmla="*/ 2147483646 h 29"/>
              <a:gd name="T6" fmla="*/ 2147483646 w 119"/>
              <a:gd name="T7" fmla="*/ 2147483646 h 29"/>
              <a:gd name="T8" fmla="*/ 2147483646 w 119"/>
              <a:gd name="T9" fmla="*/ 2147483646 h 29"/>
              <a:gd name="T10" fmla="*/ 2147483646 w 119"/>
              <a:gd name="T11" fmla="*/ 2147483646 h 29"/>
              <a:gd name="T12" fmla="*/ 2147483646 w 119"/>
              <a:gd name="T13" fmla="*/ 2147483646 h 29"/>
              <a:gd name="T14" fmla="*/ 2147483646 w 119"/>
              <a:gd name="T15" fmla="*/ 2147483646 h 29"/>
              <a:gd name="T16" fmla="*/ 2147483646 w 11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29">
                <a:moveTo>
                  <a:pt x="0" y="0"/>
                </a:moveTo>
                <a:lnTo>
                  <a:pt x="4" y="9"/>
                </a:lnTo>
                <a:lnTo>
                  <a:pt x="18" y="21"/>
                </a:lnTo>
                <a:lnTo>
                  <a:pt x="36" y="26"/>
                </a:lnTo>
                <a:lnTo>
                  <a:pt x="59" y="29"/>
                </a:lnTo>
                <a:lnTo>
                  <a:pt x="83" y="26"/>
                </a:lnTo>
                <a:lnTo>
                  <a:pt x="102" y="21"/>
                </a:lnTo>
                <a:lnTo>
                  <a:pt x="115" y="9"/>
                </a:lnTo>
                <a:lnTo>
                  <a:pt x="11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1" name="Freeform 2607"/>
          <p:cNvSpPr>
            <a:spLocks/>
          </p:cNvSpPr>
          <p:nvPr/>
        </p:nvSpPr>
        <p:spPr bwMode="auto">
          <a:xfrm>
            <a:off x="3849688" y="2949575"/>
            <a:ext cx="31750" cy="7938"/>
          </a:xfrm>
          <a:custGeom>
            <a:avLst/>
            <a:gdLst>
              <a:gd name="T0" fmla="*/ 2147483646 w 59"/>
              <a:gd name="T1" fmla="*/ 0 h 15"/>
              <a:gd name="T2" fmla="*/ 2147483646 w 59"/>
              <a:gd name="T3" fmla="*/ 2147483646 h 15"/>
              <a:gd name="T4" fmla="*/ 2147483646 w 59"/>
              <a:gd name="T5" fmla="*/ 2147483646 h 15"/>
              <a:gd name="T6" fmla="*/ 2147483646 w 59"/>
              <a:gd name="T7" fmla="*/ 2147483646 h 15"/>
              <a:gd name="T8" fmla="*/ 2147483646 w 59"/>
              <a:gd name="T9" fmla="*/ 2147483646 h 15"/>
              <a:gd name="T10" fmla="*/ 2147483646 w 59"/>
              <a:gd name="T11" fmla="*/ 2147483646 h 15"/>
              <a:gd name="T12" fmla="*/ 2147483646 w 59"/>
              <a:gd name="T13" fmla="*/ 2147483646 h 15"/>
              <a:gd name="T14" fmla="*/ 2147483646 w 59"/>
              <a:gd name="T15" fmla="*/ 2147483646 h 15"/>
              <a:gd name="T16" fmla="*/ 0 w 5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5">
                <a:moveTo>
                  <a:pt x="59" y="0"/>
                </a:moveTo>
                <a:lnTo>
                  <a:pt x="57" y="5"/>
                </a:lnTo>
                <a:lnTo>
                  <a:pt x="50" y="11"/>
                </a:lnTo>
                <a:lnTo>
                  <a:pt x="41" y="13"/>
                </a:lnTo>
                <a:lnTo>
                  <a:pt x="29" y="15"/>
                </a:lnTo>
                <a:lnTo>
                  <a:pt x="19" y="13"/>
                </a:lnTo>
                <a:lnTo>
                  <a:pt x="8" y="11"/>
                </a:lnTo>
                <a:lnTo>
                  <a:pt x="1"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2" name="Freeform 2608"/>
          <p:cNvSpPr>
            <a:spLocks/>
          </p:cNvSpPr>
          <p:nvPr/>
        </p:nvSpPr>
        <p:spPr bwMode="auto">
          <a:xfrm>
            <a:off x="3857625" y="2963863"/>
            <a:ext cx="15875" cy="3175"/>
          </a:xfrm>
          <a:custGeom>
            <a:avLst/>
            <a:gdLst>
              <a:gd name="T0" fmla="*/ 0 w 30"/>
              <a:gd name="T1" fmla="*/ 0 h 8"/>
              <a:gd name="T2" fmla="*/ 0 w 30"/>
              <a:gd name="T3" fmla="*/ 2147483646 h 8"/>
              <a:gd name="T4" fmla="*/ 2147483646 w 30"/>
              <a:gd name="T5" fmla="*/ 2147483646 h 8"/>
              <a:gd name="T6" fmla="*/ 2147483646 w 30"/>
              <a:gd name="T7" fmla="*/ 2147483646 h 8"/>
              <a:gd name="T8" fmla="*/ 2147483646 w 30"/>
              <a:gd name="T9" fmla="*/ 2147483646 h 8"/>
              <a:gd name="T10" fmla="*/ 2147483646 w 30"/>
              <a:gd name="T11" fmla="*/ 2147483646 h 8"/>
              <a:gd name="T12" fmla="*/ 2147483646 w 30"/>
              <a:gd name="T13" fmla="*/ 2147483646 h 8"/>
              <a:gd name="T14" fmla="*/ 2147483646 w 30"/>
              <a:gd name="T15" fmla="*/ 2147483646 h 8"/>
              <a:gd name="T16" fmla="*/ 2147483646 w 30"/>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8">
                <a:moveTo>
                  <a:pt x="0" y="0"/>
                </a:moveTo>
                <a:lnTo>
                  <a:pt x="0" y="3"/>
                </a:lnTo>
                <a:lnTo>
                  <a:pt x="5" y="6"/>
                </a:lnTo>
                <a:lnTo>
                  <a:pt x="9" y="7"/>
                </a:lnTo>
                <a:lnTo>
                  <a:pt x="15" y="8"/>
                </a:lnTo>
                <a:lnTo>
                  <a:pt x="22" y="7"/>
                </a:lnTo>
                <a:lnTo>
                  <a:pt x="24" y="6"/>
                </a:lnTo>
                <a:lnTo>
                  <a:pt x="28" y="3"/>
                </a:lnTo>
                <a:lnTo>
                  <a:pt x="3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3" name="Freeform 2609"/>
          <p:cNvSpPr>
            <a:spLocks/>
          </p:cNvSpPr>
          <p:nvPr/>
        </p:nvSpPr>
        <p:spPr bwMode="auto">
          <a:xfrm>
            <a:off x="4017963" y="2949575"/>
            <a:ext cx="22225" cy="17463"/>
          </a:xfrm>
          <a:custGeom>
            <a:avLst/>
            <a:gdLst>
              <a:gd name="T0" fmla="*/ 0 w 43"/>
              <a:gd name="T1" fmla="*/ 2147483646 h 33"/>
              <a:gd name="T2" fmla="*/ 0 w 43"/>
              <a:gd name="T3" fmla="*/ 2147483646 h 33"/>
              <a:gd name="T4" fmla="*/ 2147483646 w 43"/>
              <a:gd name="T5" fmla="*/ 2147483646 h 33"/>
              <a:gd name="T6" fmla="*/ 2147483646 w 43"/>
              <a:gd name="T7" fmla="*/ 2147483646 h 33"/>
              <a:gd name="T8" fmla="*/ 2147483646 w 43"/>
              <a:gd name="T9" fmla="*/ 2147483646 h 33"/>
              <a:gd name="T10" fmla="*/ 2147483646 w 43"/>
              <a:gd name="T11" fmla="*/ 2147483646 h 33"/>
              <a:gd name="T12" fmla="*/ 2147483646 w 43"/>
              <a:gd name="T13" fmla="*/ 2147483646 h 33"/>
              <a:gd name="T14" fmla="*/ 2147483646 w 43"/>
              <a:gd name="T15" fmla="*/ 2147483646 h 33"/>
              <a:gd name="T16" fmla="*/ 2147483646 w 43"/>
              <a:gd name="T17" fmla="*/ 2147483646 h 33"/>
              <a:gd name="T18" fmla="*/ 2147483646 w 43"/>
              <a:gd name="T19" fmla="*/ 2147483646 h 33"/>
              <a:gd name="T20" fmla="*/ 2147483646 w 43"/>
              <a:gd name="T21" fmla="*/ 2147483646 h 33"/>
              <a:gd name="T22" fmla="*/ 2147483646 w 43"/>
              <a:gd name="T23" fmla="*/ 2147483646 h 33"/>
              <a:gd name="T24" fmla="*/ 2147483646 w 4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3">
                <a:moveTo>
                  <a:pt x="0" y="25"/>
                </a:moveTo>
                <a:lnTo>
                  <a:pt x="0" y="28"/>
                </a:lnTo>
                <a:lnTo>
                  <a:pt x="2" y="31"/>
                </a:lnTo>
                <a:lnTo>
                  <a:pt x="8" y="32"/>
                </a:lnTo>
                <a:lnTo>
                  <a:pt x="14" y="33"/>
                </a:lnTo>
                <a:lnTo>
                  <a:pt x="22" y="32"/>
                </a:lnTo>
                <a:lnTo>
                  <a:pt x="24" y="31"/>
                </a:lnTo>
                <a:lnTo>
                  <a:pt x="29" y="28"/>
                </a:lnTo>
                <a:lnTo>
                  <a:pt x="29" y="25"/>
                </a:lnTo>
                <a:lnTo>
                  <a:pt x="27" y="13"/>
                </a:lnTo>
                <a:lnTo>
                  <a:pt x="36" y="11"/>
                </a:lnTo>
                <a:lnTo>
                  <a:pt x="42" y="5"/>
                </a:lnTo>
                <a:lnTo>
                  <a:pt x="4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4" name="Freeform 2610"/>
          <p:cNvSpPr>
            <a:spLocks/>
          </p:cNvSpPr>
          <p:nvPr/>
        </p:nvSpPr>
        <p:spPr bwMode="auto">
          <a:xfrm>
            <a:off x="4010025" y="2949575"/>
            <a:ext cx="22225" cy="7938"/>
          </a:xfrm>
          <a:custGeom>
            <a:avLst/>
            <a:gdLst>
              <a:gd name="T0" fmla="*/ 2147483646 w 41"/>
              <a:gd name="T1" fmla="*/ 2147483646 h 15"/>
              <a:gd name="T2" fmla="*/ 2147483646 w 41"/>
              <a:gd name="T3" fmla="*/ 2147483646 h 15"/>
              <a:gd name="T4" fmla="*/ 2147483646 w 41"/>
              <a:gd name="T5" fmla="*/ 2147483646 h 15"/>
              <a:gd name="T6" fmla="*/ 2147483646 w 41"/>
              <a:gd name="T7" fmla="*/ 2147483646 h 15"/>
              <a:gd name="T8" fmla="*/ 2147483646 w 41"/>
              <a:gd name="T9" fmla="*/ 2147483646 h 15"/>
              <a:gd name="T10" fmla="*/ 0 w 4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3"/>
                </a:moveTo>
                <a:lnTo>
                  <a:pt x="28" y="15"/>
                </a:lnTo>
                <a:lnTo>
                  <a:pt x="16" y="13"/>
                </a:lnTo>
                <a:lnTo>
                  <a:pt x="7" y="11"/>
                </a:lnTo>
                <a:lnTo>
                  <a:pt x="1"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5" name="Freeform 2611"/>
          <p:cNvSpPr>
            <a:spLocks/>
          </p:cNvSpPr>
          <p:nvPr/>
        </p:nvSpPr>
        <p:spPr bwMode="auto">
          <a:xfrm>
            <a:off x="3994150" y="2857500"/>
            <a:ext cx="61913" cy="46038"/>
          </a:xfrm>
          <a:custGeom>
            <a:avLst/>
            <a:gdLst>
              <a:gd name="T0" fmla="*/ 2147483646 w 117"/>
              <a:gd name="T1" fmla="*/ 2147483646 h 86"/>
              <a:gd name="T2" fmla="*/ 2147483646 w 117"/>
              <a:gd name="T3" fmla="*/ 2147483646 h 86"/>
              <a:gd name="T4" fmla="*/ 2147483646 w 117"/>
              <a:gd name="T5" fmla="*/ 2147483646 h 86"/>
              <a:gd name="T6" fmla="*/ 2147483646 w 117"/>
              <a:gd name="T7" fmla="*/ 2147483646 h 86"/>
              <a:gd name="T8" fmla="*/ 2147483646 w 117"/>
              <a:gd name="T9" fmla="*/ 2147483646 h 86"/>
              <a:gd name="T10" fmla="*/ 2147483646 w 117"/>
              <a:gd name="T11" fmla="*/ 2147483646 h 86"/>
              <a:gd name="T12" fmla="*/ 2147483646 w 117"/>
              <a:gd name="T13" fmla="*/ 2147483646 h 86"/>
              <a:gd name="T14" fmla="*/ 2147483646 w 117"/>
              <a:gd name="T15" fmla="*/ 2147483646 h 86"/>
              <a:gd name="T16" fmla="*/ 2147483646 w 117"/>
              <a:gd name="T17" fmla="*/ 2147483646 h 86"/>
              <a:gd name="T18" fmla="*/ 2147483646 w 117"/>
              <a:gd name="T19" fmla="*/ 2147483646 h 86"/>
              <a:gd name="T20" fmla="*/ 2147483646 w 117"/>
              <a:gd name="T21" fmla="*/ 2147483646 h 86"/>
              <a:gd name="T22" fmla="*/ 2147483646 w 117"/>
              <a:gd name="T23" fmla="*/ 2147483646 h 86"/>
              <a:gd name="T24" fmla="*/ 2147483646 w 117"/>
              <a:gd name="T25" fmla="*/ 2147483646 h 86"/>
              <a:gd name="T26" fmla="*/ 2147483646 w 117"/>
              <a:gd name="T27" fmla="*/ 2147483646 h 86"/>
              <a:gd name="T28" fmla="*/ 2147483646 w 117"/>
              <a:gd name="T29" fmla="*/ 0 h 86"/>
              <a:gd name="T30" fmla="*/ 2147483646 w 117"/>
              <a:gd name="T31" fmla="*/ 2147483646 h 86"/>
              <a:gd name="T32" fmla="*/ 2147483646 w 117"/>
              <a:gd name="T33" fmla="*/ 2147483646 h 86"/>
              <a:gd name="T34" fmla="*/ 2147483646 w 117"/>
              <a:gd name="T35" fmla="*/ 2147483646 h 86"/>
              <a:gd name="T36" fmla="*/ 2147483646 w 117"/>
              <a:gd name="T37" fmla="*/ 2147483646 h 86"/>
              <a:gd name="T38" fmla="*/ 2147483646 w 117"/>
              <a:gd name="T39" fmla="*/ 2147483646 h 86"/>
              <a:gd name="T40" fmla="*/ 2147483646 w 117"/>
              <a:gd name="T41" fmla="*/ 2147483646 h 86"/>
              <a:gd name="T42" fmla="*/ 2147483646 w 117"/>
              <a:gd name="T43" fmla="*/ 2147483646 h 86"/>
              <a:gd name="T44" fmla="*/ 2147483646 w 117"/>
              <a:gd name="T45" fmla="*/ 2147483646 h 86"/>
              <a:gd name="T46" fmla="*/ 2147483646 w 117"/>
              <a:gd name="T47" fmla="*/ 0 h 86"/>
              <a:gd name="T48" fmla="*/ 2147483646 w 117"/>
              <a:gd name="T49" fmla="*/ 2147483646 h 86"/>
              <a:gd name="T50" fmla="*/ 2147483646 w 117"/>
              <a:gd name="T51" fmla="*/ 2147483646 h 86"/>
              <a:gd name="T52" fmla="*/ 2147483646 w 117"/>
              <a:gd name="T53" fmla="*/ 2147483646 h 86"/>
              <a:gd name="T54" fmla="*/ 2147483646 w 117"/>
              <a:gd name="T55" fmla="*/ 2147483646 h 86"/>
              <a:gd name="T56" fmla="*/ 2147483646 w 117"/>
              <a:gd name="T57" fmla="*/ 2147483646 h 86"/>
              <a:gd name="T58" fmla="*/ 2147483646 w 117"/>
              <a:gd name="T59" fmla="*/ 2147483646 h 86"/>
              <a:gd name="T60" fmla="*/ 2147483646 w 117"/>
              <a:gd name="T61" fmla="*/ 2147483646 h 86"/>
              <a:gd name="T62" fmla="*/ 2147483646 w 117"/>
              <a:gd name="T63" fmla="*/ 2147483646 h 86"/>
              <a:gd name="T64" fmla="*/ 2147483646 w 117"/>
              <a:gd name="T65" fmla="*/ 2147483646 h 86"/>
              <a:gd name="T66" fmla="*/ 2147483646 w 117"/>
              <a:gd name="T67" fmla="*/ 2147483646 h 86"/>
              <a:gd name="T68" fmla="*/ 2147483646 w 117"/>
              <a:gd name="T69" fmla="*/ 2147483646 h 86"/>
              <a:gd name="T70" fmla="*/ 2147483646 w 117"/>
              <a:gd name="T71" fmla="*/ 2147483646 h 86"/>
              <a:gd name="T72" fmla="*/ 2147483646 w 117"/>
              <a:gd name="T73" fmla="*/ 2147483646 h 86"/>
              <a:gd name="T74" fmla="*/ 2147483646 w 117"/>
              <a:gd name="T75" fmla="*/ 2147483646 h 86"/>
              <a:gd name="T76" fmla="*/ 2147483646 w 117"/>
              <a:gd name="T77" fmla="*/ 2147483646 h 86"/>
              <a:gd name="T78" fmla="*/ 2147483646 w 117"/>
              <a:gd name="T79" fmla="*/ 2147483646 h 86"/>
              <a:gd name="T80" fmla="*/ 2147483646 w 117"/>
              <a:gd name="T81" fmla="*/ 2147483646 h 86"/>
              <a:gd name="T82" fmla="*/ 2147483646 w 117"/>
              <a:gd name="T83" fmla="*/ 2147483646 h 86"/>
              <a:gd name="T84" fmla="*/ 2147483646 w 117"/>
              <a:gd name="T85" fmla="*/ 2147483646 h 86"/>
              <a:gd name="T86" fmla="*/ 2147483646 w 117"/>
              <a:gd name="T87" fmla="*/ 2147483646 h 86"/>
              <a:gd name="T88" fmla="*/ 2147483646 w 117"/>
              <a:gd name="T89" fmla="*/ 2147483646 h 86"/>
              <a:gd name="T90" fmla="*/ 2147483646 w 117"/>
              <a:gd name="T91" fmla="*/ 2147483646 h 86"/>
              <a:gd name="T92" fmla="*/ 0 w 117"/>
              <a:gd name="T93" fmla="*/ 2147483646 h 86"/>
              <a:gd name="T94" fmla="*/ 2147483646 w 117"/>
              <a:gd name="T95" fmla="*/ 2147483646 h 86"/>
              <a:gd name="T96" fmla="*/ 2147483646 w 117"/>
              <a:gd name="T97" fmla="*/ 2147483646 h 86"/>
              <a:gd name="T98" fmla="*/ 2147483646 w 117"/>
              <a:gd name="T99" fmla="*/ 2147483646 h 86"/>
              <a:gd name="T100" fmla="*/ 2147483646 w 117"/>
              <a:gd name="T101" fmla="*/ 2147483646 h 86"/>
              <a:gd name="T102" fmla="*/ 2147483646 w 117"/>
              <a:gd name="T103" fmla="*/ 2147483646 h 86"/>
              <a:gd name="T104" fmla="*/ 2147483646 w 117"/>
              <a:gd name="T105" fmla="*/ 2147483646 h 86"/>
              <a:gd name="T106" fmla="*/ 2147483646 w 117"/>
              <a:gd name="T107" fmla="*/ 2147483646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86">
                <a:moveTo>
                  <a:pt x="34" y="83"/>
                </a:moveTo>
                <a:lnTo>
                  <a:pt x="58" y="86"/>
                </a:lnTo>
                <a:lnTo>
                  <a:pt x="83" y="83"/>
                </a:lnTo>
                <a:lnTo>
                  <a:pt x="101" y="78"/>
                </a:lnTo>
                <a:lnTo>
                  <a:pt x="113" y="66"/>
                </a:lnTo>
                <a:lnTo>
                  <a:pt x="117" y="57"/>
                </a:lnTo>
                <a:lnTo>
                  <a:pt x="113" y="55"/>
                </a:lnTo>
                <a:lnTo>
                  <a:pt x="117" y="44"/>
                </a:lnTo>
                <a:lnTo>
                  <a:pt x="113" y="33"/>
                </a:lnTo>
                <a:lnTo>
                  <a:pt x="103" y="24"/>
                </a:lnTo>
                <a:lnTo>
                  <a:pt x="103" y="23"/>
                </a:lnTo>
                <a:lnTo>
                  <a:pt x="101" y="13"/>
                </a:lnTo>
                <a:lnTo>
                  <a:pt x="89" y="5"/>
                </a:lnTo>
                <a:lnTo>
                  <a:pt x="75" y="1"/>
                </a:lnTo>
                <a:lnTo>
                  <a:pt x="66" y="0"/>
                </a:lnTo>
                <a:lnTo>
                  <a:pt x="66" y="1"/>
                </a:lnTo>
                <a:lnTo>
                  <a:pt x="63" y="2"/>
                </a:lnTo>
                <a:lnTo>
                  <a:pt x="60" y="4"/>
                </a:lnTo>
                <a:lnTo>
                  <a:pt x="58" y="4"/>
                </a:lnTo>
                <a:lnTo>
                  <a:pt x="56" y="4"/>
                </a:lnTo>
                <a:lnTo>
                  <a:pt x="54" y="2"/>
                </a:lnTo>
                <a:lnTo>
                  <a:pt x="52" y="2"/>
                </a:lnTo>
                <a:lnTo>
                  <a:pt x="52" y="1"/>
                </a:lnTo>
                <a:lnTo>
                  <a:pt x="52" y="0"/>
                </a:lnTo>
                <a:lnTo>
                  <a:pt x="42" y="1"/>
                </a:lnTo>
                <a:lnTo>
                  <a:pt x="27" y="5"/>
                </a:lnTo>
                <a:lnTo>
                  <a:pt x="16" y="13"/>
                </a:lnTo>
                <a:lnTo>
                  <a:pt x="14" y="23"/>
                </a:lnTo>
                <a:lnTo>
                  <a:pt x="16" y="29"/>
                </a:lnTo>
                <a:lnTo>
                  <a:pt x="27" y="37"/>
                </a:lnTo>
                <a:lnTo>
                  <a:pt x="42" y="42"/>
                </a:lnTo>
                <a:lnTo>
                  <a:pt x="58" y="45"/>
                </a:lnTo>
                <a:lnTo>
                  <a:pt x="75" y="42"/>
                </a:lnTo>
                <a:lnTo>
                  <a:pt x="89" y="37"/>
                </a:lnTo>
                <a:lnTo>
                  <a:pt x="101" y="29"/>
                </a:lnTo>
                <a:lnTo>
                  <a:pt x="103" y="23"/>
                </a:lnTo>
                <a:lnTo>
                  <a:pt x="103" y="34"/>
                </a:lnTo>
                <a:lnTo>
                  <a:pt x="101" y="42"/>
                </a:lnTo>
                <a:lnTo>
                  <a:pt x="89" y="50"/>
                </a:lnTo>
                <a:lnTo>
                  <a:pt x="75" y="55"/>
                </a:lnTo>
                <a:lnTo>
                  <a:pt x="58" y="57"/>
                </a:lnTo>
                <a:lnTo>
                  <a:pt x="42" y="55"/>
                </a:lnTo>
                <a:lnTo>
                  <a:pt x="27" y="50"/>
                </a:lnTo>
                <a:lnTo>
                  <a:pt x="16" y="42"/>
                </a:lnTo>
                <a:lnTo>
                  <a:pt x="14" y="34"/>
                </a:lnTo>
                <a:lnTo>
                  <a:pt x="4" y="33"/>
                </a:lnTo>
                <a:lnTo>
                  <a:pt x="0" y="44"/>
                </a:lnTo>
                <a:lnTo>
                  <a:pt x="4" y="55"/>
                </a:lnTo>
                <a:lnTo>
                  <a:pt x="16" y="63"/>
                </a:lnTo>
                <a:lnTo>
                  <a:pt x="34" y="71"/>
                </a:lnTo>
                <a:lnTo>
                  <a:pt x="58" y="74"/>
                </a:lnTo>
                <a:lnTo>
                  <a:pt x="83" y="71"/>
                </a:lnTo>
                <a:lnTo>
                  <a:pt x="101" y="63"/>
                </a:lnTo>
                <a:lnTo>
                  <a:pt x="113" y="5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6" name="Freeform 2612"/>
          <p:cNvSpPr>
            <a:spLocks/>
          </p:cNvSpPr>
          <p:nvPr/>
        </p:nvSpPr>
        <p:spPr bwMode="auto">
          <a:xfrm>
            <a:off x="4017963" y="2862263"/>
            <a:ext cx="14287" cy="11112"/>
          </a:xfrm>
          <a:custGeom>
            <a:avLst/>
            <a:gdLst>
              <a:gd name="T0" fmla="*/ 2147483646 w 29"/>
              <a:gd name="T1" fmla="*/ 2147483646 h 21"/>
              <a:gd name="T2" fmla="*/ 2147483646 w 29"/>
              <a:gd name="T3" fmla="*/ 2147483646 h 21"/>
              <a:gd name="T4" fmla="*/ 2147483646 w 29"/>
              <a:gd name="T5" fmla="*/ 2147483646 h 21"/>
              <a:gd name="T6" fmla="*/ 2147483646 w 29"/>
              <a:gd name="T7" fmla="*/ 2147483646 h 21"/>
              <a:gd name="T8" fmla="*/ 2147483646 w 29"/>
              <a:gd name="T9" fmla="*/ 2147483646 h 21"/>
              <a:gd name="T10" fmla="*/ 2147483646 w 29"/>
              <a:gd name="T11" fmla="*/ 2147483646 h 21"/>
              <a:gd name="T12" fmla="*/ 2147483646 w 29"/>
              <a:gd name="T13" fmla="*/ 2147483646 h 21"/>
              <a:gd name="T14" fmla="*/ 2147483646 w 29"/>
              <a:gd name="T15" fmla="*/ 2147483646 h 21"/>
              <a:gd name="T16" fmla="*/ 0 w 29"/>
              <a:gd name="T17" fmla="*/ 2147483646 h 21"/>
              <a:gd name="T18" fmla="*/ 0 w 29"/>
              <a:gd name="T19" fmla="*/ 2147483646 h 21"/>
              <a:gd name="T20" fmla="*/ 0 w 29"/>
              <a:gd name="T21" fmla="*/ 2147483646 h 21"/>
              <a:gd name="T22" fmla="*/ 2147483646 w 29"/>
              <a:gd name="T23" fmla="*/ 2147483646 h 21"/>
              <a:gd name="T24" fmla="*/ 2147483646 w 29"/>
              <a:gd name="T25" fmla="*/ 2147483646 h 21"/>
              <a:gd name="T26" fmla="*/ 2147483646 w 29"/>
              <a:gd name="T27" fmla="*/ 2147483646 h 21"/>
              <a:gd name="T28" fmla="*/ 2147483646 w 29"/>
              <a:gd name="T29" fmla="*/ 2147483646 h 21"/>
              <a:gd name="T30" fmla="*/ 2147483646 w 29"/>
              <a:gd name="T31" fmla="*/ 2147483646 h 21"/>
              <a:gd name="T32" fmla="*/ 2147483646 w 29"/>
              <a:gd name="T33" fmla="*/ 2147483646 h 21"/>
              <a:gd name="T34" fmla="*/ 2147483646 w 2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21">
                <a:moveTo>
                  <a:pt x="29" y="16"/>
                </a:moveTo>
                <a:lnTo>
                  <a:pt x="29" y="15"/>
                </a:lnTo>
                <a:lnTo>
                  <a:pt x="29" y="16"/>
                </a:lnTo>
                <a:lnTo>
                  <a:pt x="24" y="18"/>
                </a:lnTo>
                <a:lnTo>
                  <a:pt x="22" y="19"/>
                </a:lnTo>
                <a:lnTo>
                  <a:pt x="14" y="21"/>
                </a:lnTo>
                <a:lnTo>
                  <a:pt x="8" y="19"/>
                </a:lnTo>
                <a:lnTo>
                  <a:pt x="2" y="18"/>
                </a:lnTo>
                <a:lnTo>
                  <a:pt x="0" y="16"/>
                </a:lnTo>
                <a:lnTo>
                  <a:pt x="0" y="15"/>
                </a:lnTo>
                <a:lnTo>
                  <a:pt x="0" y="3"/>
                </a:lnTo>
                <a:lnTo>
                  <a:pt x="2" y="5"/>
                </a:lnTo>
                <a:lnTo>
                  <a:pt x="8" y="6"/>
                </a:lnTo>
                <a:lnTo>
                  <a:pt x="14" y="8"/>
                </a:lnTo>
                <a:lnTo>
                  <a:pt x="22" y="6"/>
                </a:lnTo>
                <a:lnTo>
                  <a:pt x="24" y="5"/>
                </a:lnTo>
                <a:lnTo>
                  <a:pt x="29" y="3"/>
                </a:lnTo>
                <a:lnTo>
                  <a:pt x="2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47" name="Line 2613"/>
          <p:cNvSpPr>
            <a:spLocks noChangeShapeType="1"/>
          </p:cNvSpPr>
          <p:nvPr/>
        </p:nvSpPr>
        <p:spPr bwMode="auto">
          <a:xfrm>
            <a:off x="4017963" y="28622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48" name="Line 2614"/>
          <p:cNvSpPr>
            <a:spLocks noChangeShapeType="1"/>
          </p:cNvSpPr>
          <p:nvPr/>
        </p:nvSpPr>
        <p:spPr bwMode="auto">
          <a:xfrm flipH="1">
            <a:off x="3995738" y="2870200"/>
            <a:ext cx="6350"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49" name="Freeform 2615"/>
          <p:cNvSpPr>
            <a:spLocks/>
          </p:cNvSpPr>
          <p:nvPr/>
        </p:nvSpPr>
        <p:spPr bwMode="auto">
          <a:xfrm>
            <a:off x="3994150" y="2887663"/>
            <a:ext cx="17463" cy="14287"/>
          </a:xfrm>
          <a:custGeom>
            <a:avLst/>
            <a:gdLst>
              <a:gd name="T0" fmla="*/ 0 w 34"/>
              <a:gd name="T1" fmla="*/ 0 h 26"/>
              <a:gd name="T2" fmla="*/ 2147483646 w 34"/>
              <a:gd name="T3" fmla="*/ 2147483646 h 26"/>
              <a:gd name="T4" fmla="*/ 2147483646 w 34"/>
              <a:gd name="T5" fmla="*/ 2147483646 h 26"/>
              <a:gd name="T6" fmla="*/ 2147483646 w 34"/>
              <a:gd name="T7" fmla="*/ 214748364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6">
                <a:moveTo>
                  <a:pt x="0" y="0"/>
                </a:moveTo>
                <a:lnTo>
                  <a:pt x="4" y="9"/>
                </a:lnTo>
                <a:lnTo>
                  <a:pt x="16" y="21"/>
                </a:lnTo>
                <a:lnTo>
                  <a:pt x="34"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0" name="Freeform 2616"/>
          <p:cNvSpPr>
            <a:spLocks/>
          </p:cNvSpPr>
          <p:nvPr/>
        </p:nvSpPr>
        <p:spPr bwMode="auto">
          <a:xfrm>
            <a:off x="2581275" y="3844925"/>
            <a:ext cx="17463" cy="9525"/>
          </a:xfrm>
          <a:custGeom>
            <a:avLst/>
            <a:gdLst>
              <a:gd name="T0" fmla="*/ 2147483646 w 31"/>
              <a:gd name="T1" fmla="*/ 0 h 20"/>
              <a:gd name="T2" fmla="*/ 2147483646 w 31"/>
              <a:gd name="T3" fmla="*/ 0 h 20"/>
              <a:gd name="T4" fmla="*/ 2147483646 w 31"/>
              <a:gd name="T5" fmla="*/ 2147483646 h 20"/>
              <a:gd name="T6" fmla="*/ 2147483646 w 31"/>
              <a:gd name="T7" fmla="*/ 2147483646 h 20"/>
              <a:gd name="T8" fmla="*/ 2147483646 w 31"/>
              <a:gd name="T9" fmla="*/ 2147483646 h 20"/>
              <a:gd name="T10" fmla="*/ 0 w 31"/>
              <a:gd name="T11" fmla="*/ 2147483646 h 20"/>
              <a:gd name="T12" fmla="*/ 0 w 31"/>
              <a:gd name="T13" fmla="*/ 2147483646 h 20"/>
              <a:gd name="T14" fmla="*/ 2147483646 w 31"/>
              <a:gd name="T15" fmla="*/ 2147483646 h 20"/>
              <a:gd name="T16" fmla="*/ 2147483646 w 31"/>
              <a:gd name="T17" fmla="*/ 2147483646 h 20"/>
              <a:gd name="T18" fmla="*/ 2147483646 w 31"/>
              <a:gd name="T19" fmla="*/ 2147483646 h 20"/>
              <a:gd name="T20" fmla="*/ 2147483646 w 31"/>
              <a:gd name="T21" fmla="*/ 2147483646 h 20"/>
              <a:gd name="T22" fmla="*/ 2147483646 w 31"/>
              <a:gd name="T23" fmla="*/ 2147483646 h 20"/>
              <a:gd name="T24" fmla="*/ 2147483646 w 31"/>
              <a:gd name="T25" fmla="*/ 2147483646 h 20"/>
              <a:gd name="T26" fmla="*/ 2147483646 w 31"/>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20">
                <a:moveTo>
                  <a:pt x="19" y="0"/>
                </a:moveTo>
                <a:lnTo>
                  <a:pt x="14" y="0"/>
                </a:lnTo>
                <a:lnTo>
                  <a:pt x="12" y="2"/>
                </a:lnTo>
                <a:lnTo>
                  <a:pt x="6" y="5"/>
                </a:lnTo>
                <a:lnTo>
                  <a:pt x="4" y="8"/>
                </a:lnTo>
                <a:lnTo>
                  <a:pt x="0" y="15"/>
                </a:lnTo>
                <a:lnTo>
                  <a:pt x="0" y="19"/>
                </a:lnTo>
                <a:lnTo>
                  <a:pt x="12" y="20"/>
                </a:lnTo>
                <a:lnTo>
                  <a:pt x="12" y="15"/>
                </a:lnTo>
                <a:lnTo>
                  <a:pt x="14" y="11"/>
                </a:lnTo>
                <a:lnTo>
                  <a:pt x="18" y="6"/>
                </a:lnTo>
                <a:lnTo>
                  <a:pt x="20" y="3"/>
                </a:lnTo>
                <a:lnTo>
                  <a:pt x="26" y="2"/>
                </a:lnTo>
                <a:lnTo>
                  <a:pt x="3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1" name="Freeform 2617"/>
          <p:cNvSpPr>
            <a:spLocks/>
          </p:cNvSpPr>
          <p:nvPr/>
        </p:nvSpPr>
        <p:spPr bwMode="auto">
          <a:xfrm>
            <a:off x="2513013" y="3840163"/>
            <a:ext cx="7937" cy="4762"/>
          </a:xfrm>
          <a:custGeom>
            <a:avLst/>
            <a:gdLst>
              <a:gd name="T0" fmla="*/ 2147483646 w 15"/>
              <a:gd name="T1" fmla="*/ 2147483646 h 10"/>
              <a:gd name="T2" fmla="*/ 2147483646 w 15"/>
              <a:gd name="T3" fmla="*/ 2147483646 h 10"/>
              <a:gd name="T4" fmla="*/ 2147483646 w 15"/>
              <a:gd name="T5" fmla="*/ 2147483646 h 10"/>
              <a:gd name="T6" fmla="*/ 2147483646 w 15"/>
              <a:gd name="T7" fmla="*/ 2147483646 h 10"/>
              <a:gd name="T8" fmla="*/ 0 w 15"/>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5" y="10"/>
                </a:moveTo>
                <a:lnTo>
                  <a:pt x="12" y="6"/>
                </a:lnTo>
                <a:lnTo>
                  <a:pt x="9" y="3"/>
                </a:lnTo>
                <a:lnTo>
                  <a:pt x="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2" name="Freeform 2618"/>
          <p:cNvSpPr>
            <a:spLocks/>
          </p:cNvSpPr>
          <p:nvPr/>
        </p:nvSpPr>
        <p:spPr bwMode="auto">
          <a:xfrm>
            <a:off x="2520950" y="3844925"/>
            <a:ext cx="1588" cy="6350"/>
          </a:xfrm>
          <a:custGeom>
            <a:avLst/>
            <a:gdLst>
              <a:gd name="T0" fmla="*/ 0 w 1"/>
              <a:gd name="T1" fmla="*/ 0 h 10"/>
              <a:gd name="T2" fmla="*/ 2147483646 w 1"/>
              <a:gd name="T3" fmla="*/ 2147483646 h 10"/>
              <a:gd name="T4" fmla="*/ 2147483646 w 1"/>
              <a:gd name="T5" fmla="*/ 2147483646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lnTo>
                  <a:pt x="1" y="4"/>
                </a:lnTo>
                <a:lnTo>
                  <a:pt x="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3" name="Freeform 2619"/>
          <p:cNvSpPr>
            <a:spLocks/>
          </p:cNvSpPr>
          <p:nvPr/>
        </p:nvSpPr>
        <p:spPr bwMode="auto">
          <a:xfrm>
            <a:off x="2505075" y="3948113"/>
            <a:ext cx="7938" cy="9525"/>
          </a:xfrm>
          <a:custGeom>
            <a:avLst/>
            <a:gdLst>
              <a:gd name="T0" fmla="*/ 2147483646 w 17"/>
              <a:gd name="T1" fmla="*/ 0 h 18"/>
              <a:gd name="T2" fmla="*/ 2147483646 w 17"/>
              <a:gd name="T3" fmla="*/ 2147483646 h 18"/>
              <a:gd name="T4" fmla="*/ 2147483646 w 17"/>
              <a:gd name="T5" fmla="*/ 2147483646 h 18"/>
              <a:gd name="T6" fmla="*/ 2147483646 w 17"/>
              <a:gd name="T7" fmla="*/ 2147483646 h 18"/>
              <a:gd name="T8" fmla="*/ 2147483646 w 17"/>
              <a:gd name="T9" fmla="*/ 2147483646 h 18"/>
              <a:gd name="T10" fmla="*/ 2147483646 w 17"/>
              <a:gd name="T11" fmla="*/ 2147483646 h 18"/>
              <a:gd name="T12" fmla="*/ 0 w 17"/>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8">
                <a:moveTo>
                  <a:pt x="17" y="0"/>
                </a:moveTo>
                <a:lnTo>
                  <a:pt x="16" y="6"/>
                </a:lnTo>
                <a:lnTo>
                  <a:pt x="15" y="9"/>
                </a:lnTo>
                <a:lnTo>
                  <a:pt x="11" y="12"/>
                </a:lnTo>
                <a:lnTo>
                  <a:pt x="6" y="15"/>
                </a:lnTo>
                <a:lnTo>
                  <a:pt x="3" y="18"/>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4" name="Freeform 2620"/>
          <p:cNvSpPr>
            <a:spLocks/>
          </p:cNvSpPr>
          <p:nvPr/>
        </p:nvSpPr>
        <p:spPr bwMode="auto">
          <a:xfrm>
            <a:off x="2573338" y="3952875"/>
            <a:ext cx="14287" cy="12700"/>
          </a:xfrm>
          <a:custGeom>
            <a:avLst/>
            <a:gdLst>
              <a:gd name="T0" fmla="*/ 0 w 28"/>
              <a:gd name="T1" fmla="*/ 2147483646 h 23"/>
              <a:gd name="T2" fmla="*/ 2147483646 w 28"/>
              <a:gd name="T3" fmla="*/ 2147483646 h 23"/>
              <a:gd name="T4" fmla="*/ 2147483646 w 28"/>
              <a:gd name="T5" fmla="*/ 2147483646 h 23"/>
              <a:gd name="T6" fmla="*/ 2147483646 w 28"/>
              <a:gd name="T7" fmla="*/ 2147483646 h 23"/>
              <a:gd name="T8" fmla="*/ 2147483646 w 28"/>
              <a:gd name="T9" fmla="*/ 2147483646 h 23"/>
              <a:gd name="T10" fmla="*/ 2147483646 w 28"/>
              <a:gd name="T11" fmla="*/ 2147483646 h 23"/>
              <a:gd name="T12" fmla="*/ 2147483646 w 28"/>
              <a:gd name="T13" fmla="*/ 2147483646 h 23"/>
              <a:gd name="T14" fmla="*/ 2147483646 w 28"/>
              <a:gd name="T15" fmla="*/ 2147483646 h 23"/>
              <a:gd name="T16" fmla="*/ 2147483646 w 28"/>
              <a:gd name="T17" fmla="*/ 2147483646 h 23"/>
              <a:gd name="T18" fmla="*/ 2147483646 w 28"/>
              <a:gd name="T19" fmla="*/ 2147483646 h 23"/>
              <a:gd name="T20" fmla="*/ 2147483646 w 28"/>
              <a:gd name="T21" fmla="*/ 2147483646 h 23"/>
              <a:gd name="T22" fmla="*/ 2147483646 w 28"/>
              <a:gd name="T23" fmla="*/ 2147483646 h 23"/>
              <a:gd name="T24" fmla="*/ 2147483646 w 28"/>
              <a:gd name="T25" fmla="*/ 2147483646 h 23"/>
              <a:gd name="T26" fmla="*/ 2147483646 w 28"/>
              <a:gd name="T27" fmla="*/ 0 h 23"/>
              <a:gd name="T28" fmla="*/ 0 w 28"/>
              <a:gd name="T29" fmla="*/ 0 h 23"/>
              <a:gd name="T30" fmla="*/ 0 w 28"/>
              <a:gd name="T31" fmla="*/ 2147483646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3">
                <a:moveTo>
                  <a:pt x="0" y="6"/>
                </a:moveTo>
                <a:lnTo>
                  <a:pt x="3" y="12"/>
                </a:lnTo>
                <a:lnTo>
                  <a:pt x="4" y="16"/>
                </a:lnTo>
                <a:lnTo>
                  <a:pt x="6" y="19"/>
                </a:lnTo>
                <a:lnTo>
                  <a:pt x="11" y="21"/>
                </a:lnTo>
                <a:lnTo>
                  <a:pt x="16" y="23"/>
                </a:lnTo>
                <a:lnTo>
                  <a:pt x="18" y="19"/>
                </a:lnTo>
                <a:lnTo>
                  <a:pt x="22" y="21"/>
                </a:lnTo>
                <a:lnTo>
                  <a:pt x="28" y="23"/>
                </a:lnTo>
                <a:lnTo>
                  <a:pt x="18" y="19"/>
                </a:lnTo>
                <a:lnTo>
                  <a:pt x="15" y="16"/>
                </a:lnTo>
                <a:lnTo>
                  <a:pt x="11" y="12"/>
                </a:lnTo>
                <a:lnTo>
                  <a:pt x="11" y="6"/>
                </a:lnTo>
                <a:lnTo>
                  <a:pt x="10" y="0"/>
                </a:lnTo>
                <a:lnTo>
                  <a:pt x="0" y="0"/>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5" name="Freeform 2621"/>
          <p:cNvSpPr>
            <a:spLocks/>
          </p:cNvSpPr>
          <p:nvPr/>
        </p:nvSpPr>
        <p:spPr bwMode="auto">
          <a:xfrm>
            <a:off x="2705100" y="3967163"/>
            <a:ext cx="11113" cy="9525"/>
          </a:xfrm>
          <a:custGeom>
            <a:avLst/>
            <a:gdLst>
              <a:gd name="T0" fmla="*/ 2147483646 w 21"/>
              <a:gd name="T1" fmla="*/ 0 h 19"/>
              <a:gd name="T2" fmla="*/ 2147483646 w 21"/>
              <a:gd name="T3" fmla="*/ 2147483646 h 19"/>
              <a:gd name="T4" fmla="*/ 2147483646 w 21"/>
              <a:gd name="T5" fmla="*/ 2147483646 h 19"/>
              <a:gd name="T6" fmla="*/ 2147483646 w 21"/>
              <a:gd name="T7" fmla="*/ 2147483646 h 19"/>
              <a:gd name="T8" fmla="*/ 2147483646 w 21"/>
              <a:gd name="T9" fmla="*/ 2147483646 h 19"/>
              <a:gd name="T10" fmla="*/ 2147483646 w 21"/>
              <a:gd name="T11" fmla="*/ 2147483646 h 19"/>
              <a:gd name="T12" fmla="*/ 0 w 21"/>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9">
                <a:moveTo>
                  <a:pt x="21" y="0"/>
                </a:moveTo>
                <a:lnTo>
                  <a:pt x="17" y="6"/>
                </a:lnTo>
                <a:lnTo>
                  <a:pt x="16" y="11"/>
                </a:lnTo>
                <a:lnTo>
                  <a:pt x="13" y="14"/>
                </a:lnTo>
                <a:lnTo>
                  <a:pt x="9" y="18"/>
                </a:lnTo>
                <a:lnTo>
                  <a:pt x="3" y="19"/>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6" name="Freeform 2622"/>
          <p:cNvSpPr>
            <a:spLocks/>
          </p:cNvSpPr>
          <p:nvPr/>
        </p:nvSpPr>
        <p:spPr bwMode="auto">
          <a:xfrm>
            <a:off x="2716213" y="3852863"/>
            <a:ext cx="7937" cy="9525"/>
          </a:xfrm>
          <a:custGeom>
            <a:avLst/>
            <a:gdLst>
              <a:gd name="T0" fmla="*/ 2147483646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0 h 19"/>
              <a:gd name="T12" fmla="*/ 0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6" y="19"/>
                </a:moveTo>
                <a:lnTo>
                  <a:pt x="16" y="16"/>
                </a:lnTo>
                <a:lnTo>
                  <a:pt x="15" y="11"/>
                </a:lnTo>
                <a:lnTo>
                  <a:pt x="14" y="6"/>
                </a:lnTo>
                <a:lnTo>
                  <a:pt x="8" y="3"/>
                </a:lnTo>
                <a:lnTo>
                  <a:pt x="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7" name="Freeform 2623"/>
          <p:cNvSpPr>
            <a:spLocks/>
          </p:cNvSpPr>
          <p:nvPr/>
        </p:nvSpPr>
        <p:spPr bwMode="auto">
          <a:xfrm>
            <a:off x="2790825" y="3857625"/>
            <a:ext cx="17463" cy="11113"/>
          </a:xfrm>
          <a:custGeom>
            <a:avLst/>
            <a:gdLst>
              <a:gd name="T0" fmla="*/ 2147483646 w 34"/>
              <a:gd name="T1" fmla="*/ 2147483646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0 h 21"/>
              <a:gd name="T24" fmla="*/ 2147483646 w 34"/>
              <a:gd name="T25" fmla="*/ 0 h 21"/>
              <a:gd name="T26" fmla="*/ 2147483646 w 34"/>
              <a:gd name="T27" fmla="*/ 0 h 21"/>
              <a:gd name="T28" fmla="*/ 2147483646 w 34"/>
              <a:gd name="T29" fmla="*/ 2147483646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21">
                <a:moveTo>
                  <a:pt x="12" y="2"/>
                </a:moveTo>
                <a:lnTo>
                  <a:pt x="9" y="6"/>
                </a:lnTo>
                <a:lnTo>
                  <a:pt x="3" y="9"/>
                </a:lnTo>
                <a:lnTo>
                  <a:pt x="1" y="15"/>
                </a:lnTo>
                <a:lnTo>
                  <a:pt x="0" y="20"/>
                </a:lnTo>
                <a:lnTo>
                  <a:pt x="10" y="21"/>
                </a:lnTo>
                <a:lnTo>
                  <a:pt x="11" y="16"/>
                </a:lnTo>
                <a:lnTo>
                  <a:pt x="15" y="9"/>
                </a:lnTo>
                <a:lnTo>
                  <a:pt x="17" y="6"/>
                </a:lnTo>
                <a:lnTo>
                  <a:pt x="23" y="3"/>
                </a:lnTo>
                <a:lnTo>
                  <a:pt x="27" y="2"/>
                </a:lnTo>
                <a:lnTo>
                  <a:pt x="34" y="0"/>
                </a:lnTo>
                <a:lnTo>
                  <a:pt x="23" y="0"/>
                </a:lnTo>
                <a:lnTo>
                  <a:pt x="17" y="0"/>
                </a:lnTo>
                <a:lnTo>
                  <a:pt x="12"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8" name="Freeform 2624"/>
          <p:cNvSpPr>
            <a:spLocks/>
          </p:cNvSpPr>
          <p:nvPr/>
        </p:nvSpPr>
        <p:spPr bwMode="auto">
          <a:xfrm>
            <a:off x="2779713" y="3973513"/>
            <a:ext cx="15875" cy="11112"/>
          </a:xfrm>
          <a:custGeom>
            <a:avLst/>
            <a:gdLst>
              <a:gd name="T0" fmla="*/ 2147483646 w 29"/>
              <a:gd name="T1" fmla="*/ 0 h 22"/>
              <a:gd name="T2" fmla="*/ 2147483646 w 29"/>
              <a:gd name="T3" fmla="*/ 2147483646 h 22"/>
              <a:gd name="T4" fmla="*/ 2147483646 w 29"/>
              <a:gd name="T5" fmla="*/ 2147483646 h 22"/>
              <a:gd name="T6" fmla="*/ 2147483646 w 29"/>
              <a:gd name="T7" fmla="*/ 2147483646 h 22"/>
              <a:gd name="T8" fmla="*/ 2147483646 w 29"/>
              <a:gd name="T9" fmla="*/ 2147483646 h 22"/>
              <a:gd name="T10" fmla="*/ 2147483646 w 29"/>
              <a:gd name="T11" fmla="*/ 2147483646 h 22"/>
              <a:gd name="T12" fmla="*/ 2147483646 w 29"/>
              <a:gd name="T13" fmla="*/ 2147483646 h 22"/>
              <a:gd name="T14" fmla="*/ 2147483646 w 29"/>
              <a:gd name="T15" fmla="*/ 2147483646 h 22"/>
              <a:gd name="T16" fmla="*/ 2147483646 w 29"/>
              <a:gd name="T17" fmla="*/ 2147483646 h 22"/>
              <a:gd name="T18" fmla="*/ 2147483646 w 29"/>
              <a:gd name="T19" fmla="*/ 2147483646 h 22"/>
              <a:gd name="T20" fmla="*/ 2147483646 w 29"/>
              <a:gd name="T21" fmla="*/ 2147483646 h 22"/>
              <a:gd name="T22" fmla="*/ 2147483646 w 29"/>
              <a:gd name="T23" fmla="*/ 2147483646 h 22"/>
              <a:gd name="T24" fmla="*/ 0 w 29"/>
              <a:gd name="T25" fmla="*/ 2147483646 h 22"/>
              <a:gd name="T26" fmla="*/ 0 w 29"/>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22">
                <a:moveTo>
                  <a:pt x="12" y="0"/>
                </a:moveTo>
                <a:lnTo>
                  <a:pt x="12" y="6"/>
                </a:lnTo>
                <a:lnTo>
                  <a:pt x="13" y="11"/>
                </a:lnTo>
                <a:lnTo>
                  <a:pt x="14" y="15"/>
                </a:lnTo>
                <a:lnTo>
                  <a:pt x="19" y="19"/>
                </a:lnTo>
                <a:lnTo>
                  <a:pt x="23" y="22"/>
                </a:lnTo>
                <a:lnTo>
                  <a:pt x="29" y="22"/>
                </a:lnTo>
                <a:lnTo>
                  <a:pt x="19" y="22"/>
                </a:lnTo>
                <a:lnTo>
                  <a:pt x="14" y="22"/>
                </a:lnTo>
                <a:lnTo>
                  <a:pt x="8" y="19"/>
                </a:lnTo>
                <a:lnTo>
                  <a:pt x="5" y="15"/>
                </a:lnTo>
                <a:lnTo>
                  <a:pt x="1" y="11"/>
                </a:lnTo>
                <a:lnTo>
                  <a:pt x="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59" name="Freeform 2625"/>
          <p:cNvSpPr>
            <a:spLocks/>
          </p:cNvSpPr>
          <p:nvPr/>
        </p:nvSpPr>
        <p:spPr bwMode="auto">
          <a:xfrm>
            <a:off x="2928938" y="3987800"/>
            <a:ext cx="11112" cy="9525"/>
          </a:xfrm>
          <a:custGeom>
            <a:avLst/>
            <a:gdLst>
              <a:gd name="T0" fmla="*/ 0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8">
                <a:moveTo>
                  <a:pt x="0" y="18"/>
                </a:moveTo>
                <a:lnTo>
                  <a:pt x="3" y="18"/>
                </a:lnTo>
                <a:lnTo>
                  <a:pt x="7" y="17"/>
                </a:lnTo>
                <a:lnTo>
                  <a:pt x="15" y="15"/>
                </a:lnTo>
                <a:lnTo>
                  <a:pt x="17" y="11"/>
                </a:lnTo>
                <a:lnTo>
                  <a:pt x="21" y="5"/>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0" name="Freeform 2626"/>
          <p:cNvSpPr>
            <a:spLocks/>
          </p:cNvSpPr>
          <p:nvPr/>
        </p:nvSpPr>
        <p:spPr bwMode="auto">
          <a:xfrm>
            <a:off x="2940050" y="3865563"/>
            <a:ext cx="12700" cy="12700"/>
          </a:xfrm>
          <a:custGeom>
            <a:avLst/>
            <a:gdLst>
              <a:gd name="T0" fmla="*/ 2147483646 w 22"/>
              <a:gd name="T1" fmla="*/ 2147483646 h 24"/>
              <a:gd name="T2" fmla="*/ 2147483646 w 22"/>
              <a:gd name="T3" fmla="*/ 2147483646 h 24"/>
              <a:gd name="T4" fmla="*/ 2147483646 w 22"/>
              <a:gd name="T5" fmla="*/ 2147483646 h 24"/>
              <a:gd name="T6" fmla="*/ 2147483646 w 22"/>
              <a:gd name="T7" fmla="*/ 2147483646 h 24"/>
              <a:gd name="T8" fmla="*/ 2147483646 w 22"/>
              <a:gd name="T9" fmla="*/ 2147483646 h 24"/>
              <a:gd name="T10" fmla="*/ 2147483646 w 22"/>
              <a:gd name="T11" fmla="*/ 2147483646 h 24"/>
              <a:gd name="T12" fmla="*/ 0 w 2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4">
                <a:moveTo>
                  <a:pt x="22" y="24"/>
                </a:moveTo>
                <a:lnTo>
                  <a:pt x="22" y="17"/>
                </a:lnTo>
                <a:lnTo>
                  <a:pt x="18" y="12"/>
                </a:lnTo>
                <a:lnTo>
                  <a:pt x="17" y="6"/>
                </a:lnTo>
                <a:lnTo>
                  <a:pt x="12" y="4"/>
                </a:lnTo>
                <a:lnTo>
                  <a:pt x="7"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1" name="Freeform 2627"/>
          <p:cNvSpPr>
            <a:spLocks/>
          </p:cNvSpPr>
          <p:nvPr/>
        </p:nvSpPr>
        <p:spPr bwMode="auto">
          <a:xfrm>
            <a:off x="2879725" y="4094163"/>
            <a:ext cx="6350" cy="14287"/>
          </a:xfrm>
          <a:custGeom>
            <a:avLst/>
            <a:gdLst>
              <a:gd name="T0" fmla="*/ 2147483646 w 13"/>
              <a:gd name="T1" fmla="*/ 2147483646 h 27"/>
              <a:gd name="T2" fmla="*/ 2147483646 w 13"/>
              <a:gd name="T3" fmla="*/ 2147483646 h 27"/>
              <a:gd name="T4" fmla="*/ 2147483646 w 13"/>
              <a:gd name="T5" fmla="*/ 2147483646 h 27"/>
              <a:gd name="T6" fmla="*/ 2147483646 w 13"/>
              <a:gd name="T7" fmla="*/ 2147483646 h 27"/>
              <a:gd name="T8" fmla="*/ 2147483646 w 13"/>
              <a:gd name="T9" fmla="*/ 2147483646 h 27"/>
              <a:gd name="T10" fmla="*/ 2147483646 w 13"/>
              <a:gd name="T11" fmla="*/ 2147483646 h 27"/>
              <a:gd name="T12" fmla="*/ 2147483646 w 13"/>
              <a:gd name="T13" fmla="*/ 2147483646 h 27"/>
              <a:gd name="T14" fmla="*/ 2147483646 w 13"/>
              <a:gd name="T15" fmla="*/ 2147483646 h 27"/>
              <a:gd name="T16" fmla="*/ 0 w 13"/>
              <a:gd name="T17" fmla="*/ 2147483646 h 27"/>
              <a:gd name="T18" fmla="*/ 0 w 13"/>
              <a:gd name="T19" fmla="*/ 2147483646 h 27"/>
              <a:gd name="T20" fmla="*/ 2147483646 w 13"/>
              <a:gd name="T21" fmla="*/ 2147483646 h 27"/>
              <a:gd name="T22" fmla="*/ 2147483646 w 13"/>
              <a:gd name="T23" fmla="*/ 2147483646 h 27"/>
              <a:gd name="T24" fmla="*/ 2147483646 w 13"/>
              <a:gd name="T25" fmla="*/ 2147483646 h 27"/>
              <a:gd name="T26" fmla="*/ 2147483646 w 13"/>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27">
                <a:moveTo>
                  <a:pt x="13" y="2"/>
                </a:moveTo>
                <a:lnTo>
                  <a:pt x="8" y="4"/>
                </a:lnTo>
                <a:lnTo>
                  <a:pt x="4" y="10"/>
                </a:lnTo>
                <a:lnTo>
                  <a:pt x="2" y="15"/>
                </a:lnTo>
                <a:lnTo>
                  <a:pt x="2" y="24"/>
                </a:lnTo>
                <a:lnTo>
                  <a:pt x="2" y="25"/>
                </a:lnTo>
                <a:lnTo>
                  <a:pt x="3" y="25"/>
                </a:lnTo>
                <a:lnTo>
                  <a:pt x="3" y="27"/>
                </a:lnTo>
                <a:lnTo>
                  <a:pt x="0" y="25"/>
                </a:lnTo>
                <a:lnTo>
                  <a:pt x="0" y="17"/>
                </a:lnTo>
                <a:lnTo>
                  <a:pt x="2" y="12"/>
                </a:lnTo>
                <a:lnTo>
                  <a:pt x="4" y="8"/>
                </a:lnTo>
                <a:lnTo>
                  <a:pt x="8" y="2"/>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2" name="Freeform 2628"/>
          <p:cNvSpPr>
            <a:spLocks/>
          </p:cNvSpPr>
          <p:nvPr/>
        </p:nvSpPr>
        <p:spPr bwMode="auto">
          <a:xfrm>
            <a:off x="2657475" y="4067175"/>
            <a:ext cx="4763" cy="11113"/>
          </a:xfrm>
          <a:custGeom>
            <a:avLst/>
            <a:gdLst>
              <a:gd name="T0" fmla="*/ 0 w 10"/>
              <a:gd name="T1" fmla="*/ 2147483646 h 21"/>
              <a:gd name="T2" fmla="*/ 0 w 10"/>
              <a:gd name="T3" fmla="*/ 2147483646 h 21"/>
              <a:gd name="T4" fmla="*/ 2147483646 w 10"/>
              <a:gd name="T5" fmla="*/ 2147483646 h 21"/>
              <a:gd name="T6" fmla="*/ 2147483646 w 10"/>
              <a:gd name="T7" fmla="*/ 2147483646 h 21"/>
              <a:gd name="T8" fmla="*/ 2147483646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0" y="21"/>
                </a:moveTo>
                <a:lnTo>
                  <a:pt x="0" y="14"/>
                </a:lnTo>
                <a:lnTo>
                  <a:pt x="4" y="7"/>
                </a:lnTo>
                <a:lnTo>
                  <a:pt x="7" y="3"/>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3" name="Freeform 2629"/>
          <p:cNvSpPr>
            <a:spLocks/>
          </p:cNvSpPr>
          <p:nvPr/>
        </p:nvSpPr>
        <p:spPr bwMode="auto">
          <a:xfrm>
            <a:off x="2454275" y="4043363"/>
            <a:ext cx="4763" cy="11112"/>
          </a:xfrm>
          <a:custGeom>
            <a:avLst/>
            <a:gdLst>
              <a:gd name="T0" fmla="*/ 0 w 9"/>
              <a:gd name="T1" fmla="*/ 2147483646 h 21"/>
              <a:gd name="T2" fmla="*/ 0 w 9"/>
              <a:gd name="T3" fmla="*/ 2147483646 h 21"/>
              <a:gd name="T4" fmla="*/ 2147483646 w 9"/>
              <a:gd name="T5" fmla="*/ 2147483646 h 21"/>
              <a:gd name="T6" fmla="*/ 2147483646 w 9"/>
              <a:gd name="T7" fmla="*/ 2147483646 h 21"/>
              <a:gd name="T8" fmla="*/ 2147483646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21"/>
                </a:moveTo>
                <a:lnTo>
                  <a:pt x="0" y="14"/>
                </a:lnTo>
                <a:lnTo>
                  <a:pt x="3" y="7"/>
                </a:lnTo>
                <a:lnTo>
                  <a:pt x="6" y="3"/>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4" name="Freeform 2630"/>
          <p:cNvSpPr>
            <a:spLocks/>
          </p:cNvSpPr>
          <p:nvPr/>
        </p:nvSpPr>
        <p:spPr bwMode="auto">
          <a:xfrm>
            <a:off x="2389188" y="3937000"/>
            <a:ext cx="14287" cy="11113"/>
          </a:xfrm>
          <a:custGeom>
            <a:avLst/>
            <a:gdLst>
              <a:gd name="T0" fmla="*/ 2147483646 w 26"/>
              <a:gd name="T1" fmla="*/ 2147483646 h 21"/>
              <a:gd name="T2" fmla="*/ 2147483646 w 26"/>
              <a:gd name="T3" fmla="*/ 2147483646 h 21"/>
              <a:gd name="T4" fmla="*/ 2147483646 w 26"/>
              <a:gd name="T5" fmla="*/ 2147483646 h 21"/>
              <a:gd name="T6" fmla="*/ 2147483646 w 26"/>
              <a:gd name="T7" fmla="*/ 2147483646 h 21"/>
              <a:gd name="T8" fmla="*/ 2147483646 w 26"/>
              <a:gd name="T9" fmla="*/ 2147483646 h 21"/>
              <a:gd name="T10" fmla="*/ 2147483646 w 26"/>
              <a:gd name="T11" fmla="*/ 2147483646 h 21"/>
              <a:gd name="T12" fmla="*/ 2147483646 w 26"/>
              <a:gd name="T13" fmla="*/ 2147483646 h 21"/>
              <a:gd name="T14" fmla="*/ 0 w 26"/>
              <a:gd name="T15" fmla="*/ 0 h 21"/>
              <a:gd name="T16" fmla="*/ 0 w 26"/>
              <a:gd name="T17" fmla="*/ 2147483646 h 21"/>
              <a:gd name="T18" fmla="*/ 2147483646 w 26"/>
              <a:gd name="T19" fmla="*/ 2147483646 h 21"/>
              <a:gd name="T20" fmla="*/ 2147483646 w 26"/>
              <a:gd name="T21" fmla="*/ 2147483646 h 21"/>
              <a:gd name="T22" fmla="*/ 2147483646 w 26"/>
              <a:gd name="T23" fmla="*/ 2147483646 h 21"/>
              <a:gd name="T24" fmla="*/ 2147483646 w 26"/>
              <a:gd name="T25" fmla="*/ 2147483646 h 21"/>
              <a:gd name="T26" fmla="*/ 2147483646 w 26"/>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1">
                <a:moveTo>
                  <a:pt x="26" y="21"/>
                </a:moveTo>
                <a:lnTo>
                  <a:pt x="22" y="20"/>
                </a:lnTo>
                <a:lnTo>
                  <a:pt x="18" y="19"/>
                </a:lnTo>
                <a:lnTo>
                  <a:pt x="14" y="15"/>
                </a:lnTo>
                <a:lnTo>
                  <a:pt x="13" y="11"/>
                </a:lnTo>
                <a:lnTo>
                  <a:pt x="12" y="6"/>
                </a:lnTo>
                <a:lnTo>
                  <a:pt x="12" y="1"/>
                </a:lnTo>
                <a:lnTo>
                  <a:pt x="0" y="0"/>
                </a:lnTo>
                <a:lnTo>
                  <a:pt x="0" y="6"/>
                </a:lnTo>
                <a:lnTo>
                  <a:pt x="2" y="10"/>
                </a:lnTo>
                <a:lnTo>
                  <a:pt x="3" y="15"/>
                </a:lnTo>
                <a:lnTo>
                  <a:pt x="6" y="19"/>
                </a:lnTo>
                <a:lnTo>
                  <a:pt x="9" y="20"/>
                </a:lnTo>
                <a:lnTo>
                  <a:pt x="14"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5" name="Freeform 2631"/>
          <p:cNvSpPr>
            <a:spLocks/>
          </p:cNvSpPr>
          <p:nvPr/>
        </p:nvSpPr>
        <p:spPr bwMode="auto">
          <a:xfrm>
            <a:off x="2328863" y="3932238"/>
            <a:ext cx="4762" cy="7937"/>
          </a:xfrm>
          <a:custGeom>
            <a:avLst/>
            <a:gdLst>
              <a:gd name="T0" fmla="*/ 0 w 10"/>
              <a:gd name="T1" fmla="*/ 2147483646 h 14"/>
              <a:gd name="T2" fmla="*/ 2147483646 w 10"/>
              <a:gd name="T3" fmla="*/ 2147483646 h 14"/>
              <a:gd name="T4" fmla="*/ 2147483646 w 10"/>
              <a:gd name="T5" fmla="*/ 2147483646 h 14"/>
              <a:gd name="T6" fmla="*/ 2147483646 w 10"/>
              <a:gd name="T7" fmla="*/ 2147483646 h 14"/>
              <a:gd name="T8" fmla="*/ 2147483646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0" y="14"/>
                </a:moveTo>
                <a:lnTo>
                  <a:pt x="3" y="12"/>
                </a:lnTo>
                <a:lnTo>
                  <a:pt x="8" y="8"/>
                </a:lnTo>
                <a:lnTo>
                  <a:pt x="9" y="5"/>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6" name="Freeform 2632"/>
          <p:cNvSpPr>
            <a:spLocks/>
          </p:cNvSpPr>
          <p:nvPr/>
        </p:nvSpPr>
        <p:spPr bwMode="auto">
          <a:xfrm>
            <a:off x="2324100" y="3940175"/>
            <a:ext cx="4763" cy="1588"/>
          </a:xfrm>
          <a:custGeom>
            <a:avLst/>
            <a:gdLst>
              <a:gd name="T0" fmla="*/ 2147483646 w 7"/>
              <a:gd name="T1" fmla="*/ 0 h 1"/>
              <a:gd name="T2" fmla="*/ 2147483646 w 7"/>
              <a:gd name="T3" fmla="*/ 2147483646 h 1"/>
              <a:gd name="T4" fmla="*/ 0 w 7"/>
              <a:gd name="T5" fmla="*/ 2147483646 h 1"/>
              <a:gd name="T6" fmla="*/ 0 60000 65536"/>
              <a:gd name="T7" fmla="*/ 0 60000 65536"/>
              <a:gd name="T8" fmla="*/ 0 60000 65536"/>
            </a:gdLst>
            <a:ahLst/>
            <a:cxnLst>
              <a:cxn ang="T6">
                <a:pos x="T0" y="T1"/>
              </a:cxn>
              <a:cxn ang="T7">
                <a:pos x="T2" y="T3"/>
              </a:cxn>
              <a:cxn ang="T8">
                <a:pos x="T4" y="T5"/>
              </a:cxn>
            </a:cxnLst>
            <a:rect l="0" t="0" r="r" b="b"/>
            <a:pathLst>
              <a:path w="7" h="1">
                <a:moveTo>
                  <a:pt x="7" y="0"/>
                </a:moveTo>
                <a:lnTo>
                  <a:pt x="3"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7" name="Freeform 2633"/>
          <p:cNvSpPr>
            <a:spLocks/>
          </p:cNvSpPr>
          <p:nvPr/>
        </p:nvSpPr>
        <p:spPr bwMode="auto">
          <a:xfrm>
            <a:off x="2216150" y="3922713"/>
            <a:ext cx="12700" cy="9525"/>
          </a:xfrm>
          <a:custGeom>
            <a:avLst/>
            <a:gdLst>
              <a:gd name="T0" fmla="*/ 2147483646 w 25"/>
              <a:gd name="T1" fmla="*/ 2147483646 h 20"/>
              <a:gd name="T2" fmla="*/ 2147483646 w 25"/>
              <a:gd name="T3" fmla="*/ 2147483646 h 20"/>
              <a:gd name="T4" fmla="*/ 2147483646 w 25"/>
              <a:gd name="T5" fmla="*/ 2147483646 h 20"/>
              <a:gd name="T6" fmla="*/ 2147483646 w 25"/>
              <a:gd name="T7" fmla="*/ 2147483646 h 20"/>
              <a:gd name="T8" fmla="*/ 2147483646 w 25"/>
              <a:gd name="T9" fmla="*/ 2147483646 h 20"/>
              <a:gd name="T10" fmla="*/ 2147483646 w 25"/>
              <a:gd name="T11" fmla="*/ 2147483646 h 20"/>
              <a:gd name="T12" fmla="*/ 2147483646 w 25"/>
              <a:gd name="T13" fmla="*/ 0 h 20"/>
              <a:gd name="T14" fmla="*/ 0 w 25"/>
              <a:gd name="T15" fmla="*/ 0 h 20"/>
              <a:gd name="T16" fmla="*/ 0 w 25"/>
              <a:gd name="T17" fmla="*/ 2147483646 h 20"/>
              <a:gd name="T18" fmla="*/ 2147483646 w 25"/>
              <a:gd name="T19" fmla="*/ 2147483646 h 20"/>
              <a:gd name="T20" fmla="*/ 2147483646 w 25"/>
              <a:gd name="T21" fmla="*/ 2147483646 h 20"/>
              <a:gd name="T22" fmla="*/ 2147483646 w 25"/>
              <a:gd name="T23" fmla="*/ 2147483646 h 20"/>
              <a:gd name="T24" fmla="*/ 2147483646 w 25"/>
              <a:gd name="T25" fmla="*/ 2147483646 h 20"/>
              <a:gd name="T26" fmla="*/ 2147483646 w 25"/>
              <a:gd name="T27" fmla="*/ 2147483646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20">
                <a:moveTo>
                  <a:pt x="25" y="20"/>
                </a:moveTo>
                <a:lnTo>
                  <a:pt x="21" y="19"/>
                </a:lnTo>
                <a:lnTo>
                  <a:pt x="16" y="14"/>
                </a:lnTo>
                <a:lnTo>
                  <a:pt x="14" y="12"/>
                </a:lnTo>
                <a:lnTo>
                  <a:pt x="10" y="8"/>
                </a:lnTo>
                <a:lnTo>
                  <a:pt x="10" y="4"/>
                </a:lnTo>
                <a:lnTo>
                  <a:pt x="10" y="0"/>
                </a:lnTo>
                <a:lnTo>
                  <a:pt x="0" y="0"/>
                </a:lnTo>
                <a:lnTo>
                  <a:pt x="0" y="4"/>
                </a:lnTo>
                <a:lnTo>
                  <a:pt x="1" y="8"/>
                </a:lnTo>
                <a:lnTo>
                  <a:pt x="2" y="12"/>
                </a:lnTo>
                <a:lnTo>
                  <a:pt x="7" y="14"/>
                </a:lnTo>
                <a:lnTo>
                  <a:pt x="9" y="19"/>
                </a:lnTo>
                <a:lnTo>
                  <a:pt x="14"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8" name="Freeform 2634"/>
          <p:cNvSpPr>
            <a:spLocks/>
          </p:cNvSpPr>
          <p:nvPr/>
        </p:nvSpPr>
        <p:spPr bwMode="auto">
          <a:xfrm>
            <a:off x="2222500" y="3824288"/>
            <a:ext cx="11113" cy="9525"/>
          </a:xfrm>
          <a:custGeom>
            <a:avLst/>
            <a:gdLst>
              <a:gd name="T0" fmla="*/ 0 w 20"/>
              <a:gd name="T1" fmla="*/ 2147483646 h 18"/>
              <a:gd name="T2" fmla="*/ 2147483646 w 20"/>
              <a:gd name="T3" fmla="*/ 2147483646 h 18"/>
              <a:gd name="T4" fmla="*/ 2147483646 w 20"/>
              <a:gd name="T5" fmla="*/ 2147483646 h 18"/>
              <a:gd name="T6" fmla="*/ 2147483646 w 20"/>
              <a:gd name="T7" fmla="*/ 2147483646 h 18"/>
              <a:gd name="T8" fmla="*/ 2147483646 w 20"/>
              <a:gd name="T9" fmla="*/ 2147483646 h 18"/>
              <a:gd name="T10" fmla="*/ 2147483646 w 20"/>
              <a:gd name="T11" fmla="*/ 0 h 18"/>
              <a:gd name="T12" fmla="*/ 2147483646 w 20"/>
              <a:gd name="T13" fmla="*/ 0 h 18"/>
              <a:gd name="T14" fmla="*/ 2147483646 w 20"/>
              <a:gd name="T15" fmla="*/ 2147483646 h 18"/>
              <a:gd name="T16" fmla="*/ 2147483646 w 20"/>
              <a:gd name="T17" fmla="*/ 2147483646 h 18"/>
              <a:gd name="T18" fmla="*/ 2147483646 w 20"/>
              <a:gd name="T19" fmla="*/ 2147483646 h 18"/>
              <a:gd name="T20" fmla="*/ 2147483646 w 20"/>
              <a:gd name="T21" fmla="*/ 2147483646 h 18"/>
              <a:gd name="T22" fmla="*/ 2147483646 w 20"/>
              <a:gd name="T23" fmla="*/ 214748364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8">
                <a:moveTo>
                  <a:pt x="0" y="15"/>
                </a:moveTo>
                <a:lnTo>
                  <a:pt x="1" y="12"/>
                </a:lnTo>
                <a:lnTo>
                  <a:pt x="2" y="8"/>
                </a:lnTo>
                <a:lnTo>
                  <a:pt x="6" y="3"/>
                </a:lnTo>
                <a:lnTo>
                  <a:pt x="9" y="1"/>
                </a:lnTo>
                <a:lnTo>
                  <a:pt x="12" y="0"/>
                </a:lnTo>
                <a:lnTo>
                  <a:pt x="17" y="0"/>
                </a:lnTo>
                <a:lnTo>
                  <a:pt x="20" y="2"/>
                </a:lnTo>
                <a:lnTo>
                  <a:pt x="17" y="5"/>
                </a:lnTo>
                <a:lnTo>
                  <a:pt x="14" y="8"/>
                </a:lnTo>
                <a:lnTo>
                  <a:pt x="12" y="12"/>
                </a:lnTo>
                <a:lnTo>
                  <a:pt x="11"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69" name="Freeform 2635"/>
          <p:cNvSpPr>
            <a:spLocks/>
          </p:cNvSpPr>
          <p:nvPr/>
        </p:nvSpPr>
        <p:spPr bwMode="auto">
          <a:xfrm>
            <a:off x="2233613" y="3824288"/>
            <a:ext cx="4762" cy="1587"/>
          </a:xfrm>
          <a:custGeom>
            <a:avLst/>
            <a:gdLst>
              <a:gd name="T0" fmla="*/ 0 w 9"/>
              <a:gd name="T1" fmla="*/ 2147483646 h 2"/>
              <a:gd name="T2" fmla="*/ 2147483646 w 9"/>
              <a:gd name="T3" fmla="*/ 2147483646 h 2"/>
              <a:gd name="T4" fmla="*/ 2147483646 w 9"/>
              <a:gd name="T5" fmla="*/ 0 h 2"/>
              <a:gd name="T6" fmla="*/ 0 60000 65536"/>
              <a:gd name="T7" fmla="*/ 0 60000 65536"/>
              <a:gd name="T8" fmla="*/ 0 60000 65536"/>
            </a:gdLst>
            <a:ahLst/>
            <a:cxnLst>
              <a:cxn ang="T6">
                <a:pos x="T0" y="T1"/>
              </a:cxn>
              <a:cxn ang="T7">
                <a:pos x="T2" y="T3"/>
              </a:cxn>
              <a:cxn ang="T8">
                <a:pos x="T4" y="T5"/>
              </a:cxn>
            </a:cxnLst>
            <a:rect l="0" t="0" r="r" b="b"/>
            <a:pathLst>
              <a:path w="9" h="2">
                <a:moveTo>
                  <a:pt x="0" y="2"/>
                </a:moveTo>
                <a:lnTo>
                  <a:pt x="4" y="1"/>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0" name="Freeform 2636"/>
          <p:cNvSpPr>
            <a:spLocks/>
          </p:cNvSpPr>
          <p:nvPr/>
        </p:nvSpPr>
        <p:spPr bwMode="auto">
          <a:xfrm>
            <a:off x="2333625" y="3829050"/>
            <a:ext cx="7938" cy="11113"/>
          </a:xfrm>
          <a:custGeom>
            <a:avLst/>
            <a:gdLst>
              <a:gd name="T0" fmla="*/ 0 w 15"/>
              <a:gd name="T1" fmla="*/ 0 h 21"/>
              <a:gd name="T2" fmla="*/ 2147483646 w 15"/>
              <a:gd name="T3" fmla="*/ 2147483646 h 21"/>
              <a:gd name="T4" fmla="*/ 2147483646 w 15"/>
              <a:gd name="T5" fmla="*/ 2147483646 h 21"/>
              <a:gd name="T6" fmla="*/ 2147483646 w 15"/>
              <a:gd name="T7" fmla="*/ 2147483646 h 21"/>
              <a:gd name="T8" fmla="*/ 2147483646 w 15"/>
              <a:gd name="T9" fmla="*/ 2147483646 h 21"/>
              <a:gd name="T10" fmla="*/ 2147483646 w 15"/>
              <a:gd name="T11" fmla="*/ 2147483646 h 21"/>
              <a:gd name="T12" fmla="*/ 2147483646 w 15"/>
              <a:gd name="T13" fmla="*/ 214748364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1">
                <a:moveTo>
                  <a:pt x="0" y="0"/>
                </a:moveTo>
                <a:lnTo>
                  <a:pt x="3" y="2"/>
                </a:lnTo>
                <a:lnTo>
                  <a:pt x="7" y="3"/>
                </a:lnTo>
                <a:lnTo>
                  <a:pt x="12" y="5"/>
                </a:lnTo>
                <a:lnTo>
                  <a:pt x="13" y="10"/>
                </a:lnTo>
                <a:lnTo>
                  <a:pt x="15" y="16"/>
                </a:lnTo>
                <a:lnTo>
                  <a:pt x="15"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1" name="Freeform 2637"/>
          <p:cNvSpPr>
            <a:spLocks/>
          </p:cNvSpPr>
          <p:nvPr/>
        </p:nvSpPr>
        <p:spPr bwMode="auto">
          <a:xfrm>
            <a:off x="2397125" y="3833813"/>
            <a:ext cx="11113" cy="9525"/>
          </a:xfrm>
          <a:custGeom>
            <a:avLst/>
            <a:gdLst>
              <a:gd name="T0" fmla="*/ 2147483646 w 22"/>
              <a:gd name="T1" fmla="*/ 2147483646 h 18"/>
              <a:gd name="T2" fmla="*/ 0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0 h 18"/>
              <a:gd name="T14" fmla="*/ 2147483646 w 22"/>
              <a:gd name="T15" fmla="*/ 0 h 18"/>
              <a:gd name="T16" fmla="*/ 2147483646 w 22"/>
              <a:gd name="T17" fmla="*/ 2147483646 h 18"/>
              <a:gd name="T18" fmla="*/ 2147483646 w 22"/>
              <a:gd name="T19" fmla="*/ 2147483646 h 18"/>
              <a:gd name="T20" fmla="*/ 2147483646 w 22"/>
              <a:gd name="T21" fmla="*/ 2147483646 h 18"/>
              <a:gd name="T22" fmla="*/ 2147483646 w 22"/>
              <a:gd name="T23" fmla="*/ 2147483646 h 18"/>
              <a:gd name="T24" fmla="*/ 2147483646 w 22"/>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8">
                <a:moveTo>
                  <a:pt x="1" y="13"/>
                </a:moveTo>
                <a:lnTo>
                  <a:pt x="0" y="16"/>
                </a:lnTo>
                <a:lnTo>
                  <a:pt x="1" y="13"/>
                </a:lnTo>
                <a:lnTo>
                  <a:pt x="4" y="8"/>
                </a:lnTo>
                <a:lnTo>
                  <a:pt x="6" y="3"/>
                </a:lnTo>
                <a:lnTo>
                  <a:pt x="12" y="1"/>
                </a:lnTo>
                <a:lnTo>
                  <a:pt x="15" y="0"/>
                </a:lnTo>
                <a:lnTo>
                  <a:pt x="19" y="0"/>
                </a:lnTo>
                <a:lnTo>
                  <a:pt x="22" y="2"/>
                </a:lnTo>
                <a:lnTo>
                  <a:pt x="18" y="6"/>
                </a:lnTo>
                <a:lnTo>
                  <a:pt x="16" y="8"/>
                </a:lnTo>
                <a:lnTo>
                  <a:pt x="13" y="14"/>
                </a:lnTo>
                <a:lnTo>
                  <a:pt x="13"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2" name="Freeform 2638"/>
          <p:cNvSpPr>
            <a:spLocks/>
          </p:cNvSpPr>
          <p:nvPr/>
        </p:nvSpPr>
        <p:spPr bwMode="auto">
          <a:xfrm>
            <a:off x="2408238" y="3833813"/>
            <a:ext cx="4762" cy="1587"/>
          </a:xfrm>
          <a:custGeom>
            <a:avLst/>
            <a:gdLst>
              <a:gd name="T0" fmla="*/ 0 w 8"/>
              <a:gd name="T1" fmla="*/ 2147483646 h 2"/>
              <a:gd name="T2" fmla="*/ 2147483646 w 8"/>
              <a:gd name="T3" fmla="*/ 2147483646 h 2"/>
              <a:gd name="T4" fmla="*/ 2147483646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0" y="2"/>
                </a:moveTo>
                <a:lnTo>
                  <a:pt x="5" y="1"/>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3" name="Freeform 2639"/>
          <p:cNvSpPr>
            <a:spLocks/>
          </p:cNvSpPr>
          <p:nvPr/>
        </p:nvSpPr>
        <p:spPr bwMode="auto">
          <a:xfrm>
            <a:off x="2282825" y="4021138"/>
            <a:ext cx="4763" cy="11112"/>
          </a:xfrm>
          <a:custGeom>
            <a:avLst/>
            <a:gdLst>
              <a:gd name="T0" fmla="*/ 2147483646 w 9"/>
              <a:gd name="T1" fmla="*/ 0 h 22"/>
              <a:gd name="T2" fmla="*/ 2147483646 w 9"/>
              <a:gd name="T3" fmla="*/ 2147483646 h 22"/>
              <a:gd name="T4" fmla="*/ 2147483646 w 9"/>
              <a:gd name="T5" fmla="*/ 2147483646 h 22"/>
              <a:gd name="T6" fmla="*/ 0 w 9"/>
              <a:gd name="T7" fmla="*/ 2147483646 h 22"/>
              <a:gd name="T8" fmla="*/ 0 w 9"/>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2">
                <a:moveTo>
                  <a:pt x="9" y="0"/>
                </a:moveTo>
                <a:lnTo>
                  <a:pt x="6" y="2"/>
                </a:lnTo>
                <a:lnTo>
                  <a:pt x="2" y="9"/>
                </a:lnTo>
                <a:lnTo>
                  <a:pt x="0" y="14"/>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4" name="Freeform 2640"/>
          <p:cNvSpPr>
            <a:spLocks/>
          </p:cNvSpPr>
          <p:nvPr/>
        </p:nvSpPr>
        <p:spPr bwMode="auto">
          <a:xfrm>
            <a:off x="3989388" y="3997325"/>
            <a:ext cx="4762" cy="14288"/>
          </a:xfrm>
          <a:custGeom>
            <a:avLst/>
            <a:gdLst>
              <a:gd name="T0" fmla="*/ 0 w 11"/>
              <a:gd name="T1" fmla="*/ 2147483646 h 29"/>
              <a:gd name="T2" fmla="*/ 0 w 11"/>
              <a:gd name="T3" fmla="*/ 2147483646 h 29"/>
              <a:gd name="T4" fmla="*/ 2147483646 w 11"/>
              <a:gd name="T5" fmla="*/ 2147483646 h 29"/>
              <a:gd name="T6" fmla="*/ 2147483646 w 11"/>
              <a:gd name="T7" fmla="*/ 2147483646 h 29"/>
              <a:gd name="T8" fmla="*/ 2147483646 w 11"/>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9">
                <a:moveTo>
                  <a:pt x="0" y="29"/>
                </a:moveTo>
                <a:lnTo>
                  <a:pt x="0" y="18"/>
                </a:lnTo>
                <a:lnTo>
                  <a:pt x="1" y="11"/>
                </a:lnTo>
                <a:lnTo>
                  <a:pt x="4" y="3"/>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5" name="Freeform 2641"/>
          <p:cNvSpPr>
            <a:spLocks/>
          </p:cNvSpPr>
          <p:nvPr/>
        </p:nvSpPr>
        <p:spPr bwMode="auto">
          <a:xfrm>
            <a:off x="4092575" y="3929063"/>
            <a:ext cx="9525" cy="3175"/>
          </a:xfrm>
          <a:custGeom>
            <a:avLst/>
            <a:gdLst>
              <a:gd name="T0" fmla="*/ 0 w 20"/>
              <a:gd name="T1" fmla="*/ 2147483646 h 8"/>
              <a:gd name="T2" fmla="*/ 2147483646 w 20"/>
              <a:gd name="T3" fmla="*/ 2147483646 h 8"/>
              <a:gd name="T4" fmla="*/ 2147483646 w 20"/>
              <a:gd name="T5" fmla="*/ 2147483646 h 8"/>
              <a:gd name="T6" fmla="*/ 2147483646 w 20"/>
              <a:gd name="T7" fmla="*/ 0 h 8"/>
              <a:gd name="T8" fmla="*/ 2147483646 w 20"/>
              <a:gd name="T9" fmla="*/ 2147483646 h 8"/>
              <a:gd name="T10" fmla="*/ 2147483646 w 20"/>
              <a:gd name="T11" fmla="*/ 2147483646 h 8"/>
              <a:gd name="T12" fmla="*/ 2147483646 w 20"/>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8">
                <a:moveTo>
                  <a:pt x="0" y="2"/>
                </a:moveTo>
                <a:lnTo>
                  <a:pt x="6" y="7"/>
                </a:lnTo>
                <a:lnTo>
                  <a:pt x="8" y="7"/>
                </a:lnTo>
                <a:lnTo>
                  <a:pt x="8" y="0"/>
                </a:lnTo>
                <a:lnTo>
                  <a:pt x="12" y="2"/>
                </a:lnTo>
                <a:lnTo>
                  <a:pt x="17" y="7"/>
                </a:lnTo>
                <a:lnTo>
                  <a:pt x="20"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6" name="Freeform 2642"/>
          <p:cNvSpPr>
            <a:spLocks/>
          </p:cNvSpPr>
          <p:nvPr/>
        </p:nvSpPr>
        <p:spPr bwMode="auto">
          <a:xfrm>
            <a:off x="4089400" y="3922713"/>
            <a:ext cx="6350" cy="6350"/>
          </a:xfrm>
          <a:custGeom>
            <a:avLst/>
            <a:gdLst>
              <a:gd name="T0" fmla="*/ 2147483646 w 14"/>
              <a:gd name="T1" fmla="*/ 2147483646 h 14"/>
              <a:gd name="T2" fmla="*/ 2147483646 w 14"/>
              <a:gd name="T3" fmla="*/ 2147483646 h 14"/>
              <a:gd name="T4" fmla="*/ 2147483646 w 14"/>
              <a:gd name="T5" fmla="*/ 2147483646 h 14"/>
              <a:gd name="T6" fmla="*/ 2147483646 w 14"/>
              <a:gd name="T7" fmla="*/ 0 h 14"/>
              <a:gd name="T8" fmla="*/ 0 w 14"/>
              <a:gd name="T9" fmla="*/ 0 h 14"/>
              <a:gd name="T10" fmla="*/ 0 w 14"/>
              <a:gd name="T11" fmla="*/ 2147483646 h 14"/>
              <a:gd name="T12" fmla="*/ 2147483646 w 14"/>
              <a:gd name="T13" fmla="*/ 2147483646 h 14"/>
              <a:gd name="T14" fmla="*/ 2147483646 w 14"/>
              <a:gd name="T15" fmla="*/ 2147483646 h 14"/>
              <a:gd name="T16" fmla="*/ 2147483646 w 14"/>
              <a:gd name="T17" fmla="*/ 214748364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4">
                <a:moveTo>
                  <a:pt x="14" y="12"/>
                </a:moveTo>
                <a:lnTo>
                  <a:pt x="13" y="8"/>
                </a:lnTo>
                <a:lnTo>
                  <a:pt x="12" y="4"/>
                </a:lnTo>
                <a:lnTo>
                  <a:pt x="12" y="0"/>
                </a:lnTo>
                <a:lnTo>
                  <a:pt x="0" y="0"/>
                </a:lnTo>
                <a:lnTo>
                  <a:pt x="0" y="4"/>
                </a:lnTo>
                <a:lnTo>
                  <a:pt x="1" y="8"/>
                </a:lnTo>
                <a:lnTo>
                  <a:pt x="5" y="12"/>
                </a:lnTo>
                <a:lnTo>
                  <a:pt x="6"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7" name="Freeform 2643"/>
          <p:cNvSpPr>
            <a:spLocks/>
          </p:cNvSpPr>
          <p:nvPr/>
        </p:nvSpPr>
        <p:spPr bwMode="auto">
          <a:xfrm>
            <a:off x="4095750" y="3824288"/>
            <a:ext cx="11113" cy="9525"/>
          </a:xfrm>
          <a:custGeom>
            <a:avLst/>
            <a:gdLst>
              <a:gd name="T0" fmla="*/ 0 w 21"/>
              <a:gd name="T1" fmla="*/ 2147483646 h 18"/>
              <a:gd name="T2" fmla="*/ 0 w 21"/>
              <a:gd name="T3" fmla="*/ 2147483646 h 18"/>
              <a:gd name="T4" fmla="*/ 2147483646 w 21"/>
              <a:gd name="T5" fmla="*/ 2147483646 h 18"/>
              <a:gd name="T6" fmla="*/ 2147483646 w 21"/>
              <a:gd name="T7" fmla="*/ 2147483646 h 18"/>
              <a:gd name="T8" fmla="*/ 2147483646 w 21"/>
              <a:gd name="T9" fmla="*/ 2147483646 h 18"/>
              <a:gd name="T10" fmla="*/ 2147483646 w 21"/>
              <a:gd name="T11" fmla="*/ 0 h 18"/>
              <a:gd name="T12" fmla="*/ 2147483646 w 21"/>
              <a:gd name="T13" fmla="*/ 0 h 18"/>
              <a:gd name="T14" fmla="*/ 2147483646 w 21"/>
              <a:gd name="T15" fmla="*/ 2147483646 h 18"/>
              <a:gd name="T16" fmla="*/ 2147483646 w 21"/>
              <a:gd name="T17" fmla="*/ 2147483646 h 18"/>
              <a:gd name="T18" fmla="*/ 2147483646 w 21"/>
              <a:gd name="T19" fmla="*/ 2147483646 h 18"/>
              <a:gd name="T20" fmla="*/ 2147483646 w 21"/>
              <a:gd name="T21" fmla="*/ 2147483646 h 18"/>
              <a:gd name="T22" fmla="*/ 2147483646 w 21"/>
              <a:gd name="T23" fmla="*/ 214748364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18">
                <a:moveTo>
                  <a:pt x="0" y="15"/>
                </a:moveTo>
                <a:lnTo>
                  <a:pt x="0" y="12"/>
                </a:lnTo>
                <a:lnTo>
                  <a:pt x="4" y="8"/>
                </a:lnTo>
                <a:lnTo>
                  <a:pt x="5" y="3"/>
                </a:lnTo>
                <a:lnTo>
                  <a:pt x="9" y="1"/>
                </a:lnTo>
                <a:lnTo>
                  <a:pt x="13" y="0"/>
                </a:lnTo>
                <a:lnTo>
                  <a:pt x="18" y="0"/>
                </a:lnTo>
                <a:lnTo>
                  <a:pt x="21" y="2"/>
                </a:lnTo>
                <a:lnTo>
                  <a:pt x="16" y="5"/>
                </a:lnTo>
                <a:lnTo>
                  <a:pt x="13" y="8"/>
                </a:lnTo>
                <a:lnTo>
                  <a:pt x="12" y="12"/>
                </a:lnTo>
                <a:lnTo>
                  <a:pt x="12"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8" name="Freeform 2644"/>
          <p:cNvSpPr>
            <a:spLocks/>
          </p:cNvSpPr>
          <p:nvPr/>
        </p:nvSpPr>
        <p:spPr bwMode="auto">
          <a:xfrm>
            <a:off x="4106863" y="3824288"/>
            <a:ext cx="4762" cy="1587"/>
          </a:xfrm>
          <a:custGeom>
            <a:avLst/>
            <a:gdLst>
              <a:gd name="T0" fmla="*/ 0 w 7"/>
              <a:gd name="T1" fmla="*/ 2147483646 h 2"/>
              <a:gd name="T2" fmla="*/ 2147483646 w 7"/>
              <a:gd name="T3" fmla="*/ 2147483646 h 2"/>
              <a:gd name="T4" fmla="*/ 2147483646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0" y="2"/>
                </a:moveTo>
                <a:lnTo>
                  <a:pt x="3" y="1"/>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79" name="Freeform 2645"/>
          <p:cNvSpPr>
            <a:spLocks/>
          </p:cNvSpPr>
          <p:nvPr/>
        </p:nvSpPr>
        <p:spPr bwMode="auto">
          <a:xfrm>
            <a:off x="7154863" y="2757488"/>
            <a:ext cx="206375" cy="25400"/>
          </a:xfrm>
          <a:custGeom>
            <a:avLst/>
            <a:gdLst>
              <a:gd name="T0" fmla="*/ 0 w 391"/>
              <a:gd name="T1" fmla="*/ 2147483646 h 50"/>
              <a:gd name="T2" fmla="*/ 2147483646 w 391"/>
              <a:gd name="T3" fmla="*/ 2147483646 h 50"/>
              <a:gd name="T4" fmla="*/ 2147483646 w 391"/>
              <a:gd name="T5" fmla="*/ 2147483646 h 50"/>
              <a:gd name="T6" fmla="*/ 2147483646 w 391"/>
              <a:gd name="T7" fmla="*/ 2147483646 h 50"/>
              <a:gd name="T8" fmla="*/ 2147483646 w 391"/>
              <a:gd name="T9" fmla="*/ 2147483646 h 50"/>
              <a:gd name="T10" fmla="*/ 2147483646 w 391"/>
              <a:gd name="T11" fmla="*/ 2147483646 h 50"/>
              <a:gd name="T12" fmla="*/ 2147483646 w 391"/>
              <a:gd name="T13" fmla="*/ 2147483646 h 50"/>
              <a:gd name="T14" fmla="*/ 2147483646 w 391"/>
              <a:gd name="T15" fmla="*/ 2147483646 h 50"/>
              <a:gd name="T16" fmla="*/ 2147483646 w 391"/>
              <a:gd name="T17" fmla="*/ 2147483646 h 50"/>
              <a:gd name="T18" fmla="*/ 2147483646 w 391"/>
              <a:gd name="T19" fmla="*/ 2147483646 h 50"/>
              <a:gd name="T20" fmla="*/ 2147483646 w 391"/>
              <a:gd name="T21" fmla="*/ 2147483646 h 50"/>
              <a:gd name="T22" fmla="*/ 2147483646 w 391"/>
              <a:gd name="T23" fmla="*/ 2147483646 h 50"/>
              <a:gd name="T24" fmla="*/ 2147483646 w 391"/>
              <a:gd name="T25" fmla="*/ 2147483646 h 50"/>
              <a:gd name="T26" fmla="*/ 2147483646 w 391"/>
              <a:gd name="T27" fmla="*/ 2147483646 h 50"/>
              <a:gd name="T28" fmla="*/ 2147483646 w 391"/>
              <a:gd name="T29" fmla="*/ 2147483646 h 50"/>
              <a:gd name="T30" fmla="*/ 2147483646 w 391"/>
              <a:gd name="T31" fmla="*/ 2147483646 h 50"/>
              <a:gd name="T32" fmla="*/ 2147483646 w 391"/>
              <a:gd name="T33" fmla="*/ 2147483646 h 50"/>
              <a:gd name="T34" fmla="*/ 2147483646 w 391"/>
              <a:gd name="T35" fmla="*/ 2147483646 h 50"/>
              <a:gd name="T36" fmla="*/ 2147483646 w 391"/>
              <a:gd name="T37" fmla="*/ 2147483646 h 50"/>
              <a:gd name="T38" fmla="*/ 2147483646 w 391"/>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50">
                <a:moveTo>
                  <a:pt x="0" y="21"/>
                </a:moveTo>
                <a:lnTo>
                  <a:pt x="12" y="28"/>
                </a:lnTo>
                <a:lnTo>
                  <a:pt x="26" y="34"/>
                </a:lnTo>
                <a:lnTo>
                  <a:pt x="44" y="39"/>
                </a:lnTo>
                <a:lnTo>
                  <a:pt x="67" y="43"/>
                </a:lnTo>
                <a:lnTo>
                  <a:pt x="94" y="45"/>
                </a:lnTo>
                <a:lnTo>
                  <a:pt x="122" y="49"/>
                </a:lnTo>
                <a:lnTo>
                  <a:pt x="153" y="50"/>
                </a:lnTo>
                <a:lnTo>
                  <a:pt x="183" y="50"/>
                </a:lnTo>
                <a:lnTo>
                  <a:pt x="215" y="49"/>
                </a:lnTo>
                <a:lnTo>
                  <a:pt x="246" y="48"/>
                </a:lnTo>
                <a:lnTo>
                  <a:pt x="274" y="44"/>
                </a:lnTo>
                <a:lnTo>
                  <a:pt x="302" y="41"/>
                </a:lnTo>
                <a:lnTo>
                  <a:pt x="326" y="36"/>
                </a:lnTo>
                <a:lnTo>
                  <a:pt x="348" y="29"/>
                </a:lnTo>
                <a:lnTo>
                  <a:pt x="365" y="22"/>
                </a:lnTo>
                <a:lnTo>
                  <a:pt x="380" y="17"/>
                </a:lnTo>
                <a:lnTo>
                  <a:pt x="388" y="9"/>
                </a:lnTo>
                <a:lnTo>
                  <a:pt x="391" y="2"/>
                </a:lnTo>
                <a:lnTo>
                  <a:pt x="39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0" name="Freeform 2646"/>
          <p:cNvSpPr>
            <a:spLocks/>
          </p:cNvSpPr>
          <p:nvPr/>
        </p:nvSpPr>
        <p:spPr bwMode="auto">
          <a:xfrm>
            <a:off x="7150100" y="2754313"/>
            <a:ext cx="188913" cy="22225"/>
          </a:xfrm>
          <a:custGeom>
            <a:avLst/>
            <a:gdLst>
              <a:gd name="T0" fmla="*/ 2147483646 w 356"/>
              <a:gd name="T1" fmla="*/ 2147483646 h 41"/>
              <a:gd name="T2" fmla="*/ 2147483646 w 356"/>
              <a:gd name="T3" fmla="*/ 2147483646 h 41"/>
              <a:gd name="T4" fmla="*/ 2147483646 w 356"/>
              <a:gd name="T5" fmla="*/ 2147483646 h 41"/>
              <a:gd name="T6" fmla="*/ 2147483646 w 356"/>
              <a:gd name="T7" fmla="*/ 2147483646 h 41"/>
              <a:gd name="T8" fmla="*/ 2147483646 w 356"/>
              <a:gd name="T9" fmla="*/ 2147483646 h 41"/>
              <a:gd name="T10" fmla="*/ 2147483646 w 356"/>
              <a:gd name="T11" fmla="*/ 2147483646 h 41"/>
              <a:gd name="T12" fmla="*/ 2147483646 w 356"/>
              <a:gd name="T13" fmla="*/ 2147483646 h 41"/>
              <a:gd name="T14" fmla="*/ 2147483646 w 356"/>
              <a:gd name="T15" fmla="*/ 2147483646 h 41"/>
              <a:gd name="T16" fmla="*/ 2147483646 w 356"/>
              <a:gd name="T17" fmla="*/ 2147483646 h 41"/>
              <a:gd name="T18" fmla="*/ 2147483646 w 356"/>
              <a:gd name="T19" fmla="*/ 2147483646 h 41"/>
              <a:gd name="T20" fmla="*/ 2147483646 w 356"/>
              <a:gd name="T21" fmla="*/ 2147483646 h 41"/>
              <a:gd name="T22" fmla="*/ 2147483646 w 356"/>
              <a:gd name="T23" fmla="*/ 2147483646 h 41"/>
              <a:gd name="T24" fmla="*/ 2147483646 w 356"/>
              <a:gd name="T25" fmla="*/ 2147483646 h 41"/>
              <a:gd name="T26" fmla="*/ 2147483646 w 356"/>
              <a:gd name="T27" fmla="*/ 2147483646 h 41"/>
              <a:gd name="T28" fmla="*/ 2147483646 w 356"/>
              <a:gd name="T29" fmla="*/ 2147483646 h 41"/>
              <a:gd name="T30" fmla="*/ 2147483646 w 356"/>
              <a:gd name="T31" fmla="*/ 2147483646 h 41"/>
              <a:gd name="T32" fmla="*/ 0 w 356"/>
              <a:gd name="T33" fmla="*/ 0 h 41"/>
              <a:gd name="T34" fmla="*/ 0 w 356"/>
              <a:gd name="T35" fmla="*/ 2147483646 h 41"/>
              <a:gd name="T36" fmla="*/ 2147483646 w 356"/>
              <a:gd name="T37" fmla="*/ 2147483646 h 41"/>
              <a:gd name="T38" fmla="*/ 2147483646 w 356"/>
              <a:gd name="T39" fmla="*/ 2147483646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6" h="41">
                <a:moveTo>
                  <a:pt x="356" y="20"/>
                </a:moveTo>
                <a:lnTo>
                  <a:pt x="335" y="25"/>
                </a:lnTo>
                <a:lnTo>
                  <a:pt x="311" y="30"/>
                </a:lnTo>
                <a:lnTo>
                  <a:pt x="283" y="34"/>
                </a:lnTo>
                <a:lnTo>
                  <a:pt x="253" y="38"/>
                </a:lnTo>
                <a:lnTo>
                  <a:pt x="223" y="41"/>
                </a:lnTo>
                <a:lnTo>
                  <a:pt x="192" y="41"/>
                </a:lnTo>
                <a:lnTo>
                  <a:pt x="162" y="41"/>
                </a:lnTo>
                <a:lnTo>
                  <a:pt x="131" y="40"/>
                </a:lnTo>
                <a:lnTo>
                  <a:pt x="103" y="38"/>
                </a:lnTo>
                <a:lnTo>
                  <a:pt x="76" y="33"/>
                </a:lnTo>
                <a:lnTo>
                  <a:pt x="53" y="29"/>
                </a:lnTo>
                <a:lnTo>
                  <a:pt x="35" y="23"/>
                </a:lnTo>
                <a:lnTo>
                  <a:pt x="18" y="18"/>
                </a:lnTo>
                <a:lnTo>
                  <a:pt x="9" y="13"/>
                </a:lnTo>
                <a:lnTo>
                  <a:pt x="2" y="6"/>
                </a:lnTo>
                <a:lnTo>
                  <a:pt x="0" y="0"/>
                </a:lnTo>
                <a:lnTo>
                  <a:pt x="0" y="14"/>
                </a:lnTo>
                <a:lnTo>
                  <a:pt x="2" y="18"/>
                </a:lnTo>
                <a:lnTo>
                  <a:pt x="9" y="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1" name="Freeform 2647"/>
          <p:cNvSpPr>
            <a:spLocks/>
          </p:cNvSpPr>
          <p:nvPr/>
        </p:nvSpPr>
        <p:spPr bwMode="auto">
          <a:xfrm>
            <a:off x="7158038" y="2722563"/>
            <a:ext cx="195262" cy="33337"/>
          </a:xfrm>
          <a:custGeom>
            <a:avLst/>
            <a:gdLst>
              <a:gd name="T0" fmla="*/ 2147483646 w 371"/>
              <a:gd name="T1" fmla="*/ 2147483646 h 63"/>
              <a:gd name="T2" fmla="*/ 2147483646 w 371"/>
              <a:gd name="T3" fmla="*/ 2147483646 h 63"/>
              <a:gd name="T4" fmla="*/ 2147483646 w 371"/>
              <a:gd name="T5" fmla="*/ 2147483646 h 63"/>
              <a:gd name="T6" fmla="*/ 2147483646 w 371"/>
              <a:gd name="T7" fmla="*/ 2147483646 h 63"/>
              <a:gd name="T8" fmla="*/ 2147483646 w 371"/>
              <a:gd name="T9" fmla="*/ 2147483646 h 63"/>
              <a:gd name="T10" fmla="*/ 2147483646 w 371"/>
              <a:gd name="T11" fmla="*/ 2147483646 h 63"/>
              <a:gd name="T12" fmla="*/ 2147483646 w 371"/>
              <a:gd name="T13" fmla="*/ 2147483646 h 63"/>
              <a:gd name="T14" fmla="*/ 2147483646 w 371"/>
              <a:gd name="T15" fmla="*/ 2147483646 h 63"/>
              <a:gd name="T16" fmla="*/ 2147483646 w 371"/>
              <a:gd name="T17" fmla="*/ 2147483646 h 63"/>
              <a:gd name="T18" fmla="*/ 2147483646 w 371"/>
              <a:gd name="T19" fmla="*/ 2147483646 h 63"/>
              <a:gd name="T20" fmla="*/ 2147483646 w 371"/>
              <a:gd name="T21" fmla="*/ 2147483646 h 63"/>
              <a:gd name="T22" fmla="*/ 2147483646 w 371"/>
              <a:gd name="T23" fmla="*/ 2147483646 h 63"/>
              <a:gd name="T24" fmla="*/ 2147483646 w 371"/>
              <a:gd name="T25" fmla="*/ 2147483646 h 63"/>
              <a:gd name="T26" fmla="*/ 2147483646 w 371"/>
              <a:gd name="T27" fmla="*/ 2147483646 h 63"/>
              <a:gd name="T28" fmla="*/ 2147483646 w 371"/>
              <a:gd name="T29" fmla="*/ 2147483646 h 63"/>
              <a:gd name="T30" fmla="*/ 2147483646 w 371"/>
              <a:gd name="T31" fmla="*/ 2147483646 h 63"/>
              <a:gd name="T32" fmla="*/ 2147483646 w 371"/>
              <a:gd name="T33" fmla="*/ 2147483646 h 63"/>
              <a:gd name="T34" fmla="*/ 2147483646 w 371"/>
              <a:gd name="T35" fmla="*/ 2147483646 h 63"/>
              <a:gd name="T36" fmla="*/ 2147483646 w 371"/>
              <a:gd name="T37" fmla="*/ 2147483646 h 63"/>
              <a:gd name="T38" fmla="*/ 2147483646 w 371"/>
              <a:gd name="T39" fmla="*/ 2147483646 h 63"/>
              <a:gd name="T40" fmla="*/ 2147483646 w 371"/>
              <a:gd name="T41" fmla="*/ 2147483646 h 63"/>
              <a:gd name="T42" fmla="*/ 2147483646 w 371"/>
              <a:gd name="T43" fmla="*/ 2147483646 h 63"/>
              <a:gd name="T44" fmla="*/ 2147483646 w 371"/>
              <a:gd name="T45" fmla="*/ 2147483646 h 63"/>
              <a:gd name="T46" fmla="*/ 2147483646 w 371"/>
              <a:gd name="T47" fmla="*/ 2147483646 h 63"/>
              <a:gd name="T48" fmla="*/ 2147483646 w 371"/>
              <a:gd name="T49" fmla="*/ 0 h 63"/>
              <a:gd name="T50" fmla="*/ 2147483646 w 371"/>
              <a:gd name="T51" fmla="*/ 2147483646 h 63"/>
              <a:gd name="T52" fmla="*/ 2147483646 w 371"/>
              <a:gd name="T53" fmla="*/ 2147483646 h 63"/>
              <a:gd name="T54" fmla="*/ 2147483646 w 371"/>
              <a:gd name="T55" fmla="*/ 2147483646 h 63"/>
              <a:gd name="T56" fmla="*/ 2147483646 w 371"/>
              <a:gd name="T57" fmla="*/ 2147483646 h 63"/>
              <a:gd name="T58" fmla="*/ 2147483646 w 371"/>
              <a:gd name="T59" fmla="*/ 2147483646 h 63"/>
              <a:gd name="T60" fmla="*/ 2147483646 w 371"/>
              <a:gd name="T61" fmla="*/ 2147483646 h 63"/>
              <a:gd name="T62" fmla="*/ 2147483646 w 371"/>
              <a:gd name="T63" fmla="*/ 2147483646 h 63"/>
              <a:gd name="T64" fmla="*/ 2147483646 w 371"/>
              <a:gd name="T65" fmla="*/ 2147483646 h 63"/>
              <a:gd name="T66" fmla="*/ 2147483646 w 371"/>
              <a:gd name="T67" fmla="*/ 2147483646 h 63"/>
              <a:gd name="T68" fmla="*/ 2147483646 w 371"/>
              <a:gd name="T69" fmla="*/ 2147483646 h 63"/>
              <a:gd name="T70" fmla="*/ 2147483646 w 371"/>
              <a:gd name="T71" fmla="*/ 2147483646 h 63"/>
              <a:gd name="T72" fmla="*/ 2147483646 w 371"/>
              <a:gd name="T73" fmla="*/ 2147483646 h 63"/>
              <a:gd name="T74" fmla="*/ 2147483646 w 371"/>
              <a:gd name="T75" fmla="*/ 2147483646 h 63"/>
              <a:gd name="T76" fmla="*/ 2147483646 w 371"/>
              <a:gd name="T77" fmla="*/ 2147483646 h 63"/>
              <a:gd name="T78" fmla="*/ 2147483646 w 371"/>
              <a:gd name="T79" fmla="*/ 2147483646 h 63"/>
              <a:gd name="T80" fmla="*/ 2147483646 w 371"/>
              <a:gd name="T81" fmla="*/ 2147483646 h 63"/>
              <a:gd name="T82" fmla="*/ 2147483646 w 371"/>
              <a:gd name="T83" fmla="*/ 2147483646 h 63"/>
              <a:gd name="T84" fmla="*/ 2147483646 w 371"/>
              <a:gd name="T85" fmla="*/ 2147483646 h 63"/>
              <a:gd name="T86" fmla="*/ 2147483646 w 371"/>
              <a:gd name="T87" fmla="*/ 2147483646 h 63"/>
              <a:gd name="T88" fmla="*/ 0 w 371"/>
              <a:gd name="T89" fmla="*/ 2147483646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 h="63">
                <a:moveTo>
                  <a:pt x="4" y="36"/>
                </a:moveTo>
                <a:lnTo>
                  <a:pt x="14" y="42"/>
                </a:lnTo>
                <a:lnTo>
                  <a:pt x="25" y="46"/>
                </a:lnTo>
                <a:lnTo>
                  <a:pt x="42" y="51"/>
                </a:lnTo>
                <a:lnTo>
                  <a:pt x="59" y="56"/>
                </a:lnTo>
                <a:lnTo>
                  <a:pt x="80" y="58"/>
                </a:lnTo>
                <a:lnTo>
                  <a:pt x="103" y="61"/>
                </a:lnTo>
                <a:lnTo>
                  <a:pt x="128" y="62"/>
                </a:lnTo>
                <a:lnTo>
                  <a:pt x="155" y="63"/>
                </a:lnTo>
                <a:lnTo>
                  <a:pt x="179" y="63"/>
                </a:lnTo>
                <a:lnTo>
                  <a:pt x="208" y="62"/>
                </a:lnTo>
                <a:lnTo>
                  <a:pt x="232" y="61"/>
                </a:lnTo>
                <a:lnTo>
                  <a:pt x="258" y="58"/>
                </a:lnTo>
                <a:lnTo>
                  <a:pt x="281" y="56"/>
                </a:lnTo>
                <a:lnTo>
                  <a:pt x="304" y="51"/>
                </a:lnTo>
                <a:lnTo>
                  <a:pt x="323" y="46"/>
                </a:lnTo>
                <a:lnTo>
                  <a:pt x="339" y="42"/>
                </a:lnTo>
                <a:lnTo>
                  <a:pt x="352" y="36"/>
                </a:lnTo>
                <a:lnTo>
                  <a:pt x="361" y="31"/>
                </a:lnTo>
                <a:lnTo>
                  <a:pt x="369" y="24"/>
                </a:lnTo>
                <a:lnTo>
                  <a:pt x="371" y="17"/>
                </a:lnTo>
                <a:lnTo>
                  <a:pt x="371" y="16"/>
                </a:lnTo>
                <a:lnTo>
                  <a:pt x="369" y="8"/>
                </a:lnTo>
                <a:lnTo>
                  <a:pt x="371" y="1"/>
                </a:lnTo>
                <a:lnTo>
                  <a:pt x="371" y="0"/>
                </a:lnTo>
                <a:lnTo>
                  <a:pt x="369" y="8"/>
                </a:lnTo>
                <a:lnTo>
                  <a:pt x="360" y="13"/>
                </a:lnTo>
                <a:lnTo>
                  <a:pt x="349" y="21"/>
                </a:lnTo>
                <a:lnTo>
                  <a:pt x="334" y="26"/>
                </a:lnTo>
                <a:lnTo>
                  <a:pt x="317" y="31"/>
                </a:lnTo>
                <a:lnTo>
                  <a:pt x="295" y="36"/>
                </a:lnTo>
                <a:lnTo>
                  <a:pt x="271" y="39"/>
                </a:lnTo>
                <a:lnTo>
                  <a:pt x="246" y="43"/>
                </a:lnTo>
                <a:lnTo>
                  <a:pt x="221" y="44"/>
                </a:lnTo>
                <a:lnTo>
                  <a:pt x="192" y="46"/>
                </a:lnTo>
                <a:lnTo>
                  <a:pt x="163" y="47"/>
                </a:lnTo>
                <a:lnTo>
                  <a:pt x="136" y="46"/>
                </a:lnTo>
                <a:lnTo>
                  <a:pt x="110" y="44"/>
                </a:lnTo>
                <a:lnTo>
                  <a:pt x="87" y="43"/>
                </a:lnTo>
                <a:lnTo>
                  <a:pt x="65" y="38"/>
                </a:lnTo>
                <a:lnTo>
                  <a:pt x="43" y="35"/>
                </a:lnTo>
                <a:lnTo>
                  <a:pt x="27" y="31"/>
                </a:lnTo>
                <a:lnTo>
                  <a:pt x="14" y="25"/>
                </a:lnTo>
                <a:lnTo>
                  <a:pt x="4" y="19"/>
                </a:lnTo>
                <a:lnTo>
                  <a:pt x="0" y="1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2" name="Line 2648"/>
          <p:cNvSpPr>
            <a:spLocks noChangeShapeType="1"/>
          </p:cNvSpPr>
          <p:nvPr/>
        </p:nvSpPr>
        <p:spPr bwMode="auto">
          <a:xfrm>
            <a:off x="7158038" y="2738438"/>
            <a:ext cx="1587"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83" name="Freeform 2649"/>
          <p:cNvSpPr>
            <a:spLocks/>
          </p:cNvSpPr>
          <p:nvPr/>
        </p:nvSpPr>
        <p:spPr bwMode="auto">
          <a:xfrm>
            <a:off x="7162800" y="2713038"/>
            <a:ext cx="187325" cy="25400"/>
          </a:xfrm>
          <a:custGeom>
            <a:avLst/>
            <a:gdLst>
              <a:gd name="T0" fmla="*/ 0 w 355"/>
              <a:gd name="T1" fmla="*/ 2147483646 h 47"/>
              <a:gd name="T2" fmla="*/ 2147483646 w 355"/>
              <a:gd name="T3" fmla="*/ 2147483646 h 47"/>
              <a:gd name="T4" fmla="*/ 2147483646 w 355"/>
              <a:gd name="T5" fmla="*/ 2147483646 h 47"/>
              <a:gd name="T6" fmla="*/ 2147483646 w 355"/>
              <a:gd name="T7" fmla="*/ 2147483646 h 47"/>
              <a:gd name="T8" fmla="*/ 2147483646 w 355"/>
              <a:gd name="T9" fmla="*/ 2147483646 h 47"/>
              <a:gd name="T10" fmla="*/ 2147483646 w 355"/>
              <a:gd name="T11" fmla="*/ 2147483646 h 47"/>
              <a:gd name="T12" fmla="*/ 2147483646 w 355"/>
              <a:gd name="T13" fmla="*/ 2147483646 h 47"/>
              <a:gd name="T14" fmla="*/ 2147483646 w 355"/>
              <a:gd name="T15" fmla="*/ 2147483646 h 47"/>
              <a:gd name="T16" fmla="*/ 2147483646 w 355"/>
              <a:gd name="T17" fmla="*/ 2147483646 h 47"/>
              <a:gd name="T18" fmla="*/ 2147483646 w 355"/>
              <a:gd name="T19" fmla="*/ 2147483646 h 47"/>
              <a:gd name="T20" fmla="*/ 2147483646 w 355"/>
              <a:gd name="T21" fmla="*/ 2147483646 h 47"/>
              <a:gd name="T22" fmla="*/ 2147483646 w 355"/>
              <a:gd name="T23" fmla="*/ 2147483646 h 47"/>
              <a:gd name="T24" fmla="*/ 2147483646 w 355"/>
              <a:gd name="T25" fmla="*/ 2147483646 h 47"/>
              <a:gd name="T26" fmla="*/ 2147483646 w 355"/>
              <a:gd name="T27" fmla="*/ 2147483646 h 47"/>
              <a:gd name="T28" fmla="*/ 2147483646 w 355"/>
              <a:gd name="T29" fmla="*/ 2147483646 h 47"/>
              <a:gd name="T30" fmla="*/ 2147483646 w 355"/>
              <a:gd name="T31" fmla="*/ 2147483646 h 47"/>
              <a:gd name="T32" fmla="*/ 2147483646 w 355"/>
              <a:gd name="T33" fmla="*/ 2147483646 h 47"/>
              <a:gd name="T34" fmla="*/ 2147483646 w 355"/>
              <a:gd name="T35" fmla="*/ 2147483646 h 47"/>
              <a:gd name="T36" fmla="*/ 2147483646 w 355"/>
              <a:gd name="T37" fmla="*/ 2147483646 h 47"/>
              <a:gd name="T38" fmla="*/ 2147483646 w 355"/>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5" h="47">
                <a:moveTo>
                  <a:pt x="0" y="21"/>
                </a:moveTo>
                <a:lnTo>
                  <a:pt x="11" y="26"/>
                </a:lnTo>
                <a:lnTo>
                  <a:pt x="26" y="31"/>
                </a:lnTo>
                <a:lnTo>
                  <a:pt x="42" y="35"/>
                </a:lnTo>
                <a:lnTo>
                  <a:pt x="63" y="41"/>
                </a:lnTo>
                <a:lnTo>
                  <a:pt x="86" y="43"/>
                </a:lnTo>
                <a:lnTo>
                  <a:pt x="111" y="45"/>
                </a:lnTo>
                <a:lnTo>
                  <a:pt x="139" y="47"/>
                </a:lnTo>
                <a:lnTo>
                  <a:pt x="167" y="47"/>
                </a:lnTo>
                <a:lnTo>
                  <a:pt x="196" y="45"/>
                </a:lnTo>
                <a:lnTo>
                  <a:pt x="223" y="44"/>
                </a:lnTo>
                <a:lnTo>
                  <a:pt x="250" y="42"/>
                </a:lnTo>
                <a:lnTo>
                  <a:pt x="274" y="37"/>
                </a:lnTo>
                <a:lnTo>
                  <a:pt x="297" y="32"/>
                </a:lnTo>
                <a:lnTo>
                  <a:pt x="316" y="28"/>
                </a:lnTo>
                <a:lnTo>
                  <a:pt x="333" y="22"/>
                </a:lnTo>
                <a:lnTo>
                  <a:pt x="344" y="17"/>
                </a:lnTo>
                <a:lnTo>
                  <a:pt x="352" y="9"/>
                </a:lnTo>
                <a:lnTo>
                  <a:pt x="355" y="4"/>
                </a:lnTo>
                <a:lnTo>
                  <a:pt x="35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4" name="Freeform 2650"/>
          <p:cNvSpPr>
            <a:spLocks/>
          </p:cNvSpPr>
          <p:nvPr/>
        </p:nvSpPr>
        <p:spPr bwMode="auto">
          <a:xfrm>
            <a:off x="7137400" y="2663825"/>
            <a:ext cx="190500" cy="33338"/>
          </a:xfrm>
          <a:custGeom>
            <a:avLst/>
            <a:gdLst>
              <a:gd name="T0" fmla="*/ 2147483646 w 362"/>
              <a:gd name="T1" fmla="*/ 2147483646 h 62"/>
              <a:gd name="T2" fmla="*/ 2147483646 w 362"/>
              <a:gd name="T3" fmla="*/ 2147483646 h 62"/>
              <a:gd name="T4" fmla="*/ 2147483646 w 362"/>
              <a:gd name="T5" fmla="*/ 2147483646 h 62"/>
              <a:gd name="T6" fmla="*/ 2147483646 w 362"/>
              <a:gd name="T7" fmla="*/ 2147483646 h 62"/>
              <a:gd name="T8" fmla="*/ 2147483646 w 362"/>
              <a:gd name="T9" fmla="*/ 2147483646 h 62"/>
              <a:gd name="T10" fmla="*/ 2147483646 w 362"/>
              <a:gd name="T11" fmla="*/ 2147483646 h 62"/>
              <a:gd name="T12" fmla="*/ 2147483646 w 362"/>
              <a:gd name="T13" fmla="*/ 2147483646 h 62"/>
              <a:gd name="T14" fmla="*/ 2147483646 w 362"/>
              <a:gd name="T15" fmla="*/ 2147483646 h 62"/>
              <a:gd name="T16" fmla="*/ 2147483646 w 362"/>
              <a:gd name="T17" fmla="*/ 2147483646 h 62"/>
              <a:gd name="T18" fmla="*/ 2147483646 w 362"/>
              <a:gd name="T19" fmla="*/ 2147483646 h 62"/>
              <a:gd name="T20" fmla="*/ 2147483646 w 362"/>
              <a:gd name="T21" fmla="*/ 2147483646 h 62"/>
              <a:gd name="T22" fmla="*/ 2147483646 w 362"/>
              <a:gd name="T23" fmla="*/ 2147483646 h 62"/>
              <a:gd name="T24" fmla="*/ 2147483646 w 362"/>
              <a:gd name="T25" fmla="*/ 2147483646 h 62"/>
              <a:gd name="T26" fmla="*/ 2147483646 w 362"/>
              <a:gd name="T27" fmla="*/ 2147483646 h 62"/>
              <a:gd name="T28" fmla="*/ 2147483646 w 362"/>
              <a:gd name="T29" fmla="*/ 2147483646 h 62"/>
              <a:gd name="T30" fmla="*/ 2147483646 w 362"/>
              <a:gd name="T31" fmla="*/ 2147483646 h 62"/>
              <a:gd name="T32" fmla="*/ 2147483646 w 362"/>
              <a:gd name="T33" fmla="*/ 2147483646 h 62"/>
              <a:gd name="T34" fmla="*/ 2147483646 w 362"/>
              <a:gd name="T35" fmla="*/ 2147483646 h 62"/>
              <a:gd name="T36" fmla="*/ 0 w 362"/>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2" h="62">
                <a:moveTo>
                  <a:pt x="362" y="42"/>
                </a:moveTo>
                <a:lnTo>
                  <a:pt x="344" y="47"/>
                </a:lnTo>
                <a:lnTo>
                  <a:pt x="322" y="52"/>
                </a:lnTo>
                <a:lnTo>
                  <a:pt x="301" y="57"/>
                </a:lnTo>
                <a:lnTo>
                  <a:pt x="277" y="59"/>
                </a:lnTo>
                <a:lnTo>
                  <a:pt x="251" y="61"/>
                </a:lnTo>
                <a:lnTo>
                  <a:pt x="224" y="62"/>
                </a:lnTo>
                <a:lnTo>
                  <a:pt x="199" y="62"/>
                </a:lnTo>
                <a:lnTo>
                  <a:pt x="171" y="62"/>
                </a:lnTo>
                <a:lnTo>
                  <a:pt x="147" y="59"/>
                </a:lnTo>
                <a:lnTo>
                  <a:pt x="122" y="58"/>
                </a:lnTo>
                <a:lnTo>
                  <a:pt x="101" y="55"/>
                </a:lnTo>
                <a:lnTo>
                  <a:pt x="82" y="51"/>
                </a:lnTo>
                <a:lnTo>
                  <a:pt x="68" y="45"/>
                </a:lnTo>
                <a:lnTo>
                  <a:pt x="54" y="41"/>
                </a:lnTo>
                <a:lnTo>
                  <a:pt x="47" y="35"/>
                </a:lnTo>
                <a:lnTo>
                  <a:pt x="41" y="28"/>
                </a:lnTo>
                <a:lnTo>
                  <a:pt x="19"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5" name="Freeform 2651"/>
          <p:cNvSpPr>
            <a:spLocks/>
          </p:cNvSpPr>
          <p:nvPr/>
        </p:nvSpPr>
        <p:spPr bwMode="auto">
          <a:xfrm>
            <a:off x="7158038" y="2674938"/>
            <a:ext cx="100012" cy="17462"/>
          </a:xfrm>
          <a:custGeom>
            <a:avLst/>
            <a:gdLst>
              <a:gd name="T0" fmla="*/ 0 w 188"/>
              <a:gd name="T1" fmla="*/ 2147483646 h 32"/>
              <a:gd name="T2" fmla="*/ 2147483646 w 188"/>
              <a:gd name="T3" fmla="*/ 2147483646 h 32"/>
              <a:gd name="T4" fmla="*/ 2147483646 w 188"/>
              <a:gd name="T5" fmla="*/ 2147483646 h 32"/>
              <a:gd name="T6" fmla="*/ 2147483646 w 188"/>
              <a:gd name="T7" fmla="*/ 2147483646 h 32"/>
              <a:gd name="T8" fmla="*/ 2147483646 w 188"/>
              <a:gd name="T9" fmla="*/ 2147483646 h 32"/>
              <a:gd name="T10" fmla="*/ 2147483646 w 188"/>
              <a:gd name="T11" fmla="*/ 2147483646 h 32"/>
              <a:gd name="T12" fmla="*/ 2147483646 w 188"/>
              <a:gd name="T13" fmla="*/ 2147483646 h 32"/>
              <a:gd name="T14" fmla="*/ 2147483646 w 188"/>
              <a:gd name="T15" fmla="*/ 2147483646 h 32"/>
              <a:gd name="T16" fmla="*/ 2147483646 w 18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32">
                <a:moveTo>
                  <a:pt x="0" y="7"/>
                </a:moveTo>
                <a:lnTo>
                  <a:pt x="25" y="20"/>
                </a:lnTo>
                <a:lnTo>
                  <a:pt x="51" y="29"/>
                </a:lnTo>
                <a:lnTo>
                  <a:pt x="75" y="32"/>
                </a:lnTo>
                <a:lnTo>
                  <a:pt x="101" y="32"/>
                </a:lnTo>
                <a:lnTo>
                  <a:pt x="123" y="29"/>
                </a:lnTo>
                <a:lnTo>
                  <a:pt x="146" y="20"/>
                </a:lnTo>
                <a:lnTo>
                  <a:pt x="168" y="12"/>
                </a:lnTo>
                <a:lnTo>
                  <a:pt x="18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6" name="Line 2652"/>
          <p:cNvSpPr>
            <a:spLocks noChangeShapeType="1"/>
          </p:cNvSpPr>
          <p:nvPr/>
        </p:nvSpPr>
        <p:spPr bwMode="auto">
          <a:xfrm>
            <a:off x="7159625" y="2720975"/>
            <a:ext cx="3175"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87" name="Freeform 2653"/>
          <p:cNvSpPr>
            <a:spLocks/>
          </p:cNvSpPr>
          <p:nvPr/>
        </p:nvSpPr>
        <p:spPr bwMode="auto">
          <a:xfrm>
            <a:off x="7192963" y="2768600"/>
            <a:ext cx="25400" cy="3175"/>
          </a:xfrm>
          <a:custGeom>
            <a:avLst/>
            <a:gdLst>
              <a:gd name="T0" fmla="*/ 0 w 48"/>
              <a:gd name="T1" fmla="*/ 0 h 7"/>
              <a:gd name="T2" fmla="*/ 2147483646 w 48"/>
              <a:gd name="T3" fmla="*/ 2147483646 h 7"/>
              <a:gd name="T4" fmla="*/ 2147483646 w 48"/>
              <a:gd name="T5" fmla="*/ 2147483646 h 7"/>
              <a:gd name="T6" fmla="*/ 0 60000 65536"/>
              <a:gd name="T7" fmla="*/ 0 60000 65536"/>
              <a:gd name="T8" fmla="*/ 0 60000 65536"/>
            </a:gdLst>
            <a:ahLst/>
            <a:cxnLst>
              <a:cxn ang="T6">
                <a:pos x="T0" y="T1"/>
              </a:cxn>
              <a:cxn ang="T7">
                <a:pos x="T2" y="T3"/>
              </a:cxn>
              <a:cxn ang="T8">
                <a:pos x="T4" y="T5"/>
              </a:cxn>
            </a:cxnLst>
            <a:rect l="0" t="0" r="r" b="b"/>
            <a:pathLst>
              <a:path w="48" h="7">
                <a:moveTo>
                  <a:pt x="0" y="0"/>
                </a:moveTo>
                <a:lnTo>
                  <a:pt x="22" y="4"/>
                </a:lnTo>
                <a:lnTo>
                  <a:pt x="48"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8" name="Freeform 2654"/>
          <p:cNvSpPr>
            <a:spLocks/>
          </p:cNvSpPr>
          <p:nvPr/>
        </p:nvSpPr>
        <p:spPr bwMode="auto">
          <a:xfrm>
            <a:off x="7099300" y="2536825"/>
            <a:ext cx="26988" cy="76200"/>
          </a:xfrm>
          <a:custGeom>
            <a:avLst/>
            <a:gdLst>
              <a:gd name="T0" fmla="*/ 2147483646 w 50"/>
              <a:gd name="T1" fmla="*/ 2147483646 h 146"/>
              <a:gd name="T2" fmla="*/ 2147483646 w 50"/>
              <a:gd name="T3" fmla="*/ 2147483646 h 146"/>
              <a:gd name="T4" fmla="*/ 2147483646 w 50"/>
              <a:gd name="T5" fmla="*/ 2147483646 h 146"/>
              <a:gd name="T6" fmla="*/ 2147483646 w 50"/>
              <a:gd name="T7" fmla="*/ 2147483646 h 146"/>
              <a:gd name="T8" fmla="*/ 2147483646 w 50"/>
              <a:gd name="T9" fmla="*/ 2147483646 h 146"/>
              <a:gd name="T10" fmla="*/ 2147483646 w 50"/>
              <a:gd name="T11" fmla="*/ 2147483646 h 146"/>
              <a:gd name="T12" fmla="*/ 2147483646 w 50"/>
              <a:gd name="T13" fmla="*/ 2147483646 h 146"/>
              <a:gd name="T14" fmla="*/ 2147483646 w 50"/>
              <a:gd name="T15" fmla="*/ 2147483646 h 146"/>
              <a:gd name="T16" fmla="*/ 2147483646 w 50"/>
              <a:gd name="T17" fmla="*/ 2147483646 h 146"/>
              <a:gd name="T18" fmla="*/ 2147483646 w 50"/>
              <a:gd name="T19" fmla="*/ 2147483646 h 146"/>
              <a:gd name="T20" fmla="*/ 2147483646 w 50"/>
              <a:gd name="T21" fmla="*/ 2147483646 h 146"/>
              <a:gd name="T22" fmla="*/ 2147483646 w 50"/>
              <a:gd name="T23" fmla="*/ 2147483646 h 146"/>
              <a:gd name="T24" fmla="*/ 0 w 50"/>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146">
                <a:moveTo>
                  <a:pt x="27" y="146"/>
                </a:moveTo>
                <a:lnTo>
                  <a:pt x="34" y="135"/>
                </a:lnTo>
                <a:lnTo>
                  <a:pt x="41" y="125"/>
                </a:lnTo>
                <a:lnTo>
                  <a:pt x="45" y="113"/>
                </a:lnTo>
                <a:lnTo>
                  <a:pt x="50" y="100"/>
                </a:lnTo>
                <a:lnTo>
                  <a:pt x="50" y="86"/>
                </a:lnTo>
                <a:lnTo>
                  <a:pt x="47" y="72"/>
                </a:lnTo>
                <a:lnTo>
                  <a:pt x="44" y="58"/>
                </a:lnTo>
                <a:lnTo>
                  <a:pt x="39" y="44"/>
                </a:lnTo>
                <a:lnTo>
                  <a:pt x="30" y="31"/>
                </a:lnTo>
                <a:lnTo>
                  <a:pt x="23" y="20"/>
                </a:lnTo>
                <a:lnTo>
                  <a:pt x="12" y="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89" name="Freeform 2655"/>
          <p:cNvSpPr>
            <a:spLocks/>
          </p:cNvSpPr>
          <p:nvPr/>
        </p:nvSpPr>
        <p:spPr bwMode="auto">
          <a:xfrm>
            <a:off x="7129463" y="2519363"/>
            <a:ext cx="15875" cy="26987"/>
          </a:xfrm>
          <a:custGeom>
            <a:avLst/>
            <a:gdLst>
              <a:gd name="T0" fmla="*/ 2147483646 w 29"/>
              <a:gd name="T1" fmla="*/ 2147483646 h 49"/>
              <a:gd name="T2" fmla="*/ 2147483646 w 29"/>
              <a:gd name="T3" fmla="*/ 2147483646 h 49"/>
              <a:gd name="T4" fmla="*/ 2147483646 w 29"/>
              <a:gd name="T5" fmla="*/ 2147483646 h 49"/>
              <a:gd name="T6" fmla="*/ 2147483646 w 29"/>
              <a:gd name="T7" fmla="*/ 2147483646 h 49"/>
              <a:gd name="T8" fmla="*/ 2147483646 w 29"/>
              <a:gd name="T9" fmla="*/ 2147483646 h 49"/>
              <a:gd name="T10" fmla="*/ 2147483646 w 29"/>
              <a:gd name="T11" fmla="*/ 0 h 49"/>
              <a:gd name="T12" fmla="*/ 2147483646 w 29"/>
              <a:gd name="T13" fmla="*/ 2147483646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0 w 29"/>
              <a:gd name="T29" fmla="*/ 2147483646 h 49"/>
              <a:gd name="T30" fmla="*/ 0 w 29"/>
              <a:gd name="T31" fmla="*/ 2147483646 h 49"/>
              <a:gd name="T32" fmla="*/ 2147483646 w 29"/>
              <a:gd name="T33" fmla="*/ 214748364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9">
                <a:moveTo>
                  <a:pt x="2" y="31"/>
                </a:moveTo>
                <a:lnTo>
                  <a:pt x="7" y="23"/>
                </a:lnTo>
                <a:lnTo>
                  <a:pt x="9" y="14"/>
                </a:lnTo>
                <a:lnTo>
                  <a:pt x="15" y="9"/>
                </a:lnTo>
                <a:lnTo>
                  <a:pt x="23" y="3"/>
                </a:lnTo>
                <a:lnTo>
                  <a:pt x="29" y="0"/>
                </a:lnTo>
                <a:lnTo>
                  <a:pt x="24" y="3"/>
                </a:lnTo>
                <a:lnTo>
                  <a:pt x="19" y="7"/>
                </a:lnTo>
                <a:lnTo>
                  <a:pt x="13" y="12"/>
                </a:lnTo>
                <a:lnTo>
                  <a:pt x="9" y="18"/>
                </a:lnTo>
                <a:lnTo>
                  <a:pt x="7" y="25"/>
                </a:lnTo>
                <a:lnTo>
                  <a:pt x="2" y="32"/>
                </a:lnTo>
                <a:lnTo>
                  <a:pt x="1" y="40"/>
                </a:lnTo>
                <a:lnTo>
                  <a:pt x="1" y="49"/>
                </a:lnTo>
                <a:lnTo>
                  <a:pt x="0" y="48"/>
                </a:lnTo>
                <a:lnTo>
                  <a:pt x="0" y="38"/>
                </a:lnTo>
                <a:lnTo>
                  <a:pt x="2" y="3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0" name="Freeform 2656"/>
          <p:cNvSpPr>
            <a:spLocks/>
          </p:cNvSpPr>
          <p:nvPr/>
        </p:nvSpPr>
        <p:spPr bwMode="auto">
          <a:xfrm>
            <a:off x="7126288" y="2525713"/>
            <a:ext cx="1587" cy="1587"/>
          </a:xfrm>
          <a:custGeom>
            <a:avLst/>
            <a:gdLst>
              <a:gd name="T0" fmla="*/ 2147483646 w 1"/>
              <a:gd name="T1" fmla="*/ 2147483646 h 3"/>
              <a:gd name="T2" fmla="*/ 0 w 1"/>
              <a:gd name="T3" fmla="*/ 2147483646 h 3"/>
              <a:gd name="T4" fmla="*/ 2147483646 w 1"/>
              <a:gd name="T5" fmla="*/ 2147483646 h 3"/>
              <a:gd name="T6" fmla="*/ 2147483646 w 1"/>
              <a:gd name="T7" fmla="*/ 2147483646 h 3"/>
              <a:gd name="T8" fmla="*/ 2147483646 w 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3"/>
                </a:moveTo>
                <a:lnTo>
                  <a:pt x="0" y="3"/>
                </a:lnTo>
                <a:lnTo>
                  <a:pt x="1" y="3"/>
                </a:lnTo>
                <a:lnTo>
                  <a:pt x="1" y="2"/>
                </a:lnTo>
                <a:lnTo>
                  <a:pt x="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1" name="Freeform 2657"/>
          <p:cNvSpPr>
            <a:spLocks/>
          </p:cNvSpPr>
          <p:nvPr/>
        </p:nvSpPr>
        <p:spPr bwMode="auto">
          <a:xfrm>
            <a:off x="7173913" y="2495550"/>
            <a:ext cx="3175" cy="6350"/>
          </a:xfrm>
          <a:custGeom>
            <a:avLst/>
            <a:gdLst>
              <a:gd name="T0" fmla="*/ 0 w 7"/>
              <a:gd name="T1" fmla="*/ 2147483646 h 14"/>
              <a:gd name="T2" fmla="*/ 0 w 7"/>
              <a:gd name="T3" fmla="*/ 2147483646 h 14"/>
              <a:gd name="T4" fmla="*/ 0 w 7"/>
              <a:gd name="T5" fmla="*/ 2147483646 h 14"/>
              <a:gd name="T6" fmla="*/ 0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4">
                <a:moveTo>
                  <a:pt x="0" y="14"/>
                </a:moveTo>
                <a:lnTo>
                  <a:pt x="0" y="13"/>
                </a:lnTo>
                <a:lnTo>
                  <a:pt x="0" y="12"/>
                </a:lnTo>
                <a:lnTo>
                  <a:pt x="0" y="2"/>
                </a:lnTo>
                <a:lnTo>
                  <a:pt x="4" y="2"/>
                </a:lnTo>
                <a:lnTo>
                  <a:pt x="5" y="1"/>
                </a:lnTo>
                <a:lnTo>
                  <a:pt x="6" y="1"/>
                </a:lnTo>
                <a:lnTo>
                  <a:pt x="6" y="0"/>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2" name="Freeform 2658"/>
          <p:cNvSpPr>
            <a:spLocks/>
          </p:cNvSpPr>
          <p:nvPr/>
        </p:nvSpPr>
        <p:spPr bwMode="auto">
          <a:xfrm>
            <a:off x="7170738" y="2444750"/>
            <a:ext cx="6350" cy="1588"/>
          </a:xfrm>
          <a:custGeom>
            <a:avLst/>
            <a:gdLst>
              <a:gd name="T0" fmla="*/ 2147483646 w 11"/>
              <a:gd name="T1" fmla="*/ 2147483646 h 5"/>
              <a:gd name="T2" fmla="*/ 2147483646 w 11"/>
              <a:gd name="T3" fmla="*/ 2147483646 h 5"/>
              <a:gd name="T4" fmla="*/ 2147483646 w 11"/>
              <a:gd name="T5" fmla="*/ 2147483646 h 5"/>
              <a:gd name="T6" fmla="*/ 2147483646 w 11"/>
              <a:gd name="T7" fmla="*/ 2147483646 h 5"/>
              <a:gd name="T8" fmla="*/ 2147483646 w 11"/>
              <a:gd name="T9" fmla="*/ 2147483646 h 5"/>
              <a:gd name="T10" fmla="*/ 2147483646 w 11"/>
              <a:gd name="T11" fmla="*/ 2147483646 h 5"/>
              <a:gd name="T12" fmla="*/ 0 w 11"/>
              <a:gd name="T13" fmla="*/ 2147483646 h 5"/>
              <a:gd name="T14" fmla="*/ 2147483646 w 11"/>
              <a:gd name="T15" fmla="*/ 2147483646 h 5"/>
              <a:gd name="T16" fmla="*/ 2147483646 w 11"/>
              <a:gd name="T17" fmla="*/ 2147483646 h 5"/>
              <a:gd name="T18" fmla="*/ 2147483646 w 11"/>
              <a:gd name="T19" fmla="*/ 2147483646 h 5"/>
              <a:gd name="T20" fmla="*/ 2147483646 w 11"/>
              <a:gd name="T21" fmla="*/ 2147483646 h 5"/>
              <a:gd name="T22" fmla="*/ 2147483646 w 11"/>
              <a:gd name="T23" fmla="*/ 2147483646 h 5"/>
              <a:gd name="T24" fmla="*/ 2147483646 w 11"/>
              <a:gd name="T25" fmla="*/ 0 h 5"/>
              <a:gd name="T26" fmla="*/ 2147483646 w 11"/>
              <a:gd name="T27" fmla="*/ 0 h 5"/>
              <a:gd name="T28" fmla="*/ 2147483646 w 11"/>
              <a:gd name="T29" fmla="*/ 0 h 5"/>
              <a:gd name="T30" fmla="*/ 2147483646 w 11"/>
              <a:gd name="T31" fmla="*/ 2147483646 h 5"/>
              <a:gd name="T32" fmla="*/ 2147483646 w 11"/>
              <a:gd name="T33" fmla="*/ 2147483646 h 5"/>
              <a:gd name="T34" fmla="*/ 2147483646 w 11"/>
              <a:gd name="T35" fmla="*/ 2147483646 h 5"/>
              <a:gd name="T36" fmla="*/ 2147483646 w 11"/>
              <a:gd name="T37" fmla="*/ 2147483646 h 5"/>
              <a:gd name="T38" fmla="*/ 2147483646 w 11"/>
              <a:gd name="T39" fmla="*/ 2147483646 h 5"/>
              <a:gd name="T40" fmla="*/ 2147483646 w 11"/>
              <a:gd name="T41" fmla="*/ 2147483646 h 5"/>
              <a:gd name="T42" fmla="*/ 2147483646 w 11"/>
              <a:gd name="T43" fmla="*/ 2147483646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5">
                <a:moveTo>
                  <a:pt x="11" y="4"/>
                </a:moveTo>
                <a:lnTo>
                  <a:pt x="10" y="4"/>
                </a:lnTo>
                <a:lnTo>
                  <a:pt x="6" y="4"/>
                </a:lnTo>
                <a:lnTo>
                  <a:pt x="5" y="4"/>
                </a:lnTo>
                <a:lnTo>
                  <a:pt x="4" y="4"/>
                </a:lnTo>
                <a:lnTo>
                  <a:pt x="2" y="2"/>
                </a:lnTo>
                <a:lnTo>
                  <a:pt x="0" y="1"/>
                </a:lnTo>
                <a:lnTo>
                  <a:pt x="2" y="1"/>
                </a:lnTo>
                <a:lnTo>
                  <a:pt x="2" y="2"/>
                </a:lnTo>
                <a:lnTo>
                  <a:pt x="4" y="4"/>
                </a:lnTo>
                <a:lnTo>
                  <a:pt x="4" y="2"/>
                </a:lnTo>
                <a:lnTo>
                  <a:pt x="5" y="1"/>
                </a:lnTo>
                <a:lnTo>
                  <a:pt x="5" y="0"/>
                </a:lnTo>
                <a:lnTo>
                  <a:pt x="6" y="0"/>
                </a:lnTo>
                <a:lnTo>
                  <a:pt x="10" y="0"/>
                </a:lnTo>
                <a:lnTo>
                  <a:pt x="10" y="1"/>
                </a:lnTo>
                <a:lnTo>
                  <a:pt x="11" y="2"/>
                </a:lnTo>
                <a:lnTo>
                  <a:pt x="11" y="4"/>
                </a:lnTo>
                <a:lnTo>
                  <a:pt x="4" y="4"/>
                </a:lnTo>
                <a:lnTo>
                  <a:pt x="4" y="5"/>
                </a:lnTo>
                <a:lnTo>
                  <a:pt x="4" y="4"/>
                </a:lnTo>
                <a:lnTo>
                  <a:pt x="4"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3" name="Freeform 2659"/>
          <p:cNvSpPr>
            <a:spLocks/>
          </p:cNvSpPr>
          <p:nvPr/>
        </p:nvSpPr>
        <p:spPr bwMode="auto">
          <a:xfrm>
            <a:off x="7137400" y="2413000"/>
            <a:ext cx="1588" cy="1588"/>
          </a:xfrm>
          <a:custGeom>
            <a:avLst/>
            <a:gdLst>
              <a:gd name="T0" fmla="*/ 2147483646 w 4"/>
              <a:gd name="T1" fmla="*/ 0 h 1588"/>
              <a:gd name="T2" fmla="*/ 2147483646 w 4"/>
              <a:gd name="T3" fmla="*/ 0 h 1588"/>
              <a:gd name="T4" fmla="*/ 0 w 4"/>
              <a:gd name="T5" fmla="*/ 0 h 1588"/>
              <a:gd name="T6" fmla="*/ 0 60000 65536"/>
              <a:gd name="T7" fmla="*/ 0 60000 65536"/>
              <a:gd name="T8" fmla="*/ 0 60000 65536"/>
            </a:gdLst>
            <a:ahLst/>
            <a:cxnLst>
              <a:cxn ang="T6">
                <a:pos x="T0" y="T1"/>
              </a:cxn>
              <a:cxn ang="T7">
                <a:pos x="T2" y="T3"/>
              </a:cxn>
              <a:cxn ang="T8">
                <a:pos x="T4" y="T5"/>
              </a:cxn>
            </a:cxnLst>
            <a:rect l="0" t="0" r="r" b="b"/>
            <a:pathLst>
              <a:path w="4" h="1588">
                <a:moveTo>
                  <a:pt x="4" y="0"/>
                </a:moveTo>
                <a:lnTo>
                  <a:pt x="2"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4" name="Freeform 2660"/>
          <p:cNvSpPr>
            <a:spLocks/>
          </p:cNvSpPr>
          <p:nvPr/>
        </p:nvSpPr>
        <p:spPr bwMode="auto">
          <a:xfrm>
            <a:off x="7080250" y="2430463"/>
            <a:ext cx="3175" cy="1587"/>
          </a:xfrm>
          <a:custGeom>
            <a:avLst/>
            <a:gdLst>
              <a:gd name="T0" fmla="*/ 2147483646 w 8"/>
              <a:gd name="T1" fmla="*/ 0 h 1"/>
              <a:gd name="T2" fmla="*/ 2147483646 w 8"/>
              <a:gd name="T3" fmla="*/ 0 h 1"/>
              <a:gd name="T4" fmla="*/ 2147483646 w 8"/>
              <a:gd name="T5" fmla="*/ 0 h 1"/>
              <a:gd name="T6" fmla="*/ 2147483646 w 8"/>
              <a:gd name="T7" fmla="*/ 2147483646 h 1"/>
              <a:gd name="T8" fmla="*/ 2147483646 w 8"/>
              <a:gd name="T9" fmla="*/ 2147483646 h 1"/>
              <a:gd name="T10" fmla="*/ 0 w 8"/>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8" y="0"/>
                </a:moveTo>
                <a:lnTo>
                  <a:pt x="6" y="0"/>
                </a:lnTo>
                <a:lnTo>
                  <a:pt x="4" y="0"/>
                </a:lnTo>
                <a:lnTo>
                  <a:pt x="4" y="1"/>
                </a:lnTo>
                <a:lnTo>
                  <a:pt x="1" y="1"/>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5" name="Freeform 2661"/>
          <p:cNvSpPr>
            <a:spLocks/>
          </p:cNvSpPr>
          <p:nvPr/>
        </p:nvSpPr>
        <p:spPr bwMode="auto">
          <a:xfrm>
            <a:off x="7058025" y="2479675"/>
            <a:ext cx="4763" cy="1588"/>
          </a:xfrm>
          <a:custGeom>
            <a:avLst/>
            <a:gdLst>
              <a:gd name="T0" fmla="*/ 2147483646 w 8"/>
              <a:gd name="T1" fmla="*/ 0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0 w 8"/>
              <a:gd name="T15" fmla="*/ 2147483646 h 5"/>
              <a:gd name="T16" fmla="*/ 2147483646 w 8"/>
              <a:gd name="T17" fmla="*/ 2147483646 h 5"/>
              <a:gd name="T18" fmla="*/ 2147483646 w 8"/>
              <a:gd name="T19" fmla="*/ 0 h 5"/>
              <a:gd name="T20" fmla="*/ 2147483646 w 8"/>
              <a:gd name="T21" fmla="*/ 0 h 5"/>
              <a:gd name="T22" fmla="*/ 2147483646 w 8"/>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5">
                <a:moveTo>
                  <a:pt x="4" y="0"/>
                </a:moveTo>
                <a:lnTo>
                  <a:pt x="4" y="3"/>
                </a:lnTo>
                <a:lnTo>
                  <a:pt x="8" y="4"/>
                </a:lnTo>
                <a:lnTo>
                  <a:pt x="8" y="5"/>
                </a:lnTo>
                <a:lnTo>
                  <a:pt x="4" y="5"/>
                </a:lnTo>
                <a:lnTo>
                  <a:pt x="3" y="5"/>
                </a:lnTo>
                <a:lnTo>
                  <a:pt x="2" y="4"/>
                </a:lnTo>
                <a:lnTo>
                  <a:pt x="0" y="4"/>
                </a:lnTo>
                <a:lnTo>
                  <a:pt x="2" y="3"/>
                </a:lnTo>
                <a:lnTo>
                  <a:pt x="2" y="0"/>
                </a:lnTo>
                <a:lnTo>
                  <a:pt x="3" y="0"/>
                </a:lnTo>
                <a:lnTo>
                  <a:pt x="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6" name="Freeform 2662"/>
          <p:cNvSpPr>
            <a:spLocks/>
          </p:cNvSpPr>
          <p:nvPr/>
        </p:nvSpPr>
        <p:spPr bwMode="auto">
          <a:xfrm>
            <a:off x="6967538" y="2465388"/>
            <a:ext cx="1587" cy="1587"/>
          </a:xfrm>
          <a:custGeom>
            <a:avLst/>
            <a:gdLst>
              <a:gd name="T0" fmla="*/ 2147483646 w 4"/>
              <a:gd name="T1" fmla="*/ 2147483646 h 3"/>
              <a:gd name="T2" fmla="*/ 0 w 4"/>
              <a:gd name="T3" fmla="*/ 2147483646 h 3"/>
              <a:gd name="T4" fmla="*/ 0 w 4"/>
              <a:gd name="T5" fmla="*/ 2147483646 h 3"/>
              <a:gd name="T6" fmla="*/ 2147483646 w 4"/>
              <a:gd name="T7" fmla="*/ 0 h 3"/>
              <a:gd name="T8" fmla="*/ 2147483646 w 4"/>
              <a:gd name="T9" fmla="*/ 0 h 3"/>
              <a:gd name="T10" fmla="*/ 2147483646 w 4"/>
              <a:gd name="T11" fmla="*/ 2147483646 h 3"/>
              <a:gd name="T12" fmla="*/ 2147483646 w 4"/>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3" y="3"/>
                </a:moveTo>
                <a:lnTo>
                  <a:pt x="0" y="3"/>
                </a:lnTo>
                <a:lnTo>
                  <a:pt x="0" y="2"/>
                </a:lnTo>
                <a:lnTo>
                  <a:pt x="3" y="0"/>
                </a:lnTo>
                <a:lnTo>
                  <a:pt x="4" y="0"/>
                </a:lnTo>
                <a:lnTo>
                  <a:pt x="3" y="2"/>
                </a:lnTo>
                <a:lnTo>
                  <a:pt x="3"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7" name="Line 2663"/>
          <p:cNvSpPr>
            <a:spLocks noChangeShapeType="1"/>
          </p:cNvSpPr>
          <p:nvPr/>
        </p:nvSpPr>
        <p:spPr bwMode="auto">
          <a:xfrm>
            <a:off x="6961188" y="25241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798" name="Freeform 2664"/>
          <p:cNvSpPr>
            <a:spLocks/>
          </p:cNvSpPr>
          <p:nvPr/>
        </p:nvSpPr>
        <p:spPr bwMode="auto">
          <a:xfrm>
            <a:off x="6959600" y="2535238"/>
            <a:ext cx="3175" cy="1587"/>
          </a:xfrm>
          <a:custGeom>
            <a:avLst/>
            <a:gdLst>
              <a:gd name="T0" fmla="*/ 2147483646 w 5"/>
              <a:gd name="T1" fmla="*/ 2147483646 h 3"/>
              <a:gd name="T2" fmla="*/ 0 w 5"/>
              <a:gd name="T3" fmla="*/ 0 h 3"/>
              <a:gd name="T4" fmla="*/ 2147483646 w 5"/>
              <a:gd name="T5" fmla="*/ 2147483646 h 3"/>
              <a:gd name="T6" fmla="*/ 2147483646 w 5"/>
              <a:gd name="T7" fmla="*/ 2147483646 h 3"/>
              <a:gd name="T8" fmla="*/ 2147483646 w 5"/>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1" y="2"/>
                </a:moveTo>
                <a:lnTo>
                  <a:pt x="0" y="0"/>
                </a:lnTo>
                <a:lnTo>
                  <a:pt x="1" y="2"/>
                </a:lnTo>
                <a:lnTo>
                  <a:pt x="4" y="2"/>
                </a:lnTo>
                <a:lnTo>
                  <a:pt x="5"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799" name="Freeform 2665"/>
          <p:cNvSpPr>
            <a:spLocks/>
          </p:cNvSpPr>
          <p:nvPr/>
        </p:nvSpPr>
        <p:spPr bwMode="auto">
          <a:xfrm>
            <a:off x="6964363" y="2546350"/>
            <a:ext cx="93662" cy="101600"/>
          </a:xfrm>
          <a:custGeom>
            <a:avLst/>
            <a:gdLst>
              <a:gd name="T0" fmla="*/ 2147483646 w 177"/>
              <a:gd name="T1" fmla="*/ 2147483646 h 191"/>
              <a:gd name="T2" fmla="*/ 2147483646 w 177"/>
              <a:gd name="T3" fmla="*/ 2147483646 h 191"/>
              <a:gd name="T4" fmla="*/ 2147483646 w 177"/>
              <a:gd name="T5" fmla="*/ 0 h 191"/>
              <a:gd name="T6" fmla="*/ 2147483646 w 177"/>
              <a:gd name="T7" fmla="*/ 2147483646 h 191"/>
              <a:gd name="T8" fmla="*/ 2147483646 w 177"/>
              <a:gd name="T9" fmla="*/ 2147483646 h 191"/>
              <a:gd name="T10" fmla="*/ 2147483646 w 177"/>
              <a:gd name="T11" fmla="*/ 2147483646 h 191"/>
              <a:gd name="T12" fmla="*/ 2147483646 w 177"/>
              <a:gd name="T13" fmla="*/ 2147483646 h 191"/>
              <a:gd name="T14" fmla="*/ 2147483646 w 177"/>
              <a:gd name="T15" fmla="*/ 2147483646 h 191"/>
              <a:gd name="T16" fmla="*/ 2147483646 w 177"/>
              <a:gd name="T17" fmla="*/ 2147483646 h 191"/>
              <a:gd name="T18" fmla="*/ 2147483646 w 177"/>
              <a:gd name="T19" fmla="*/ 2147483646 h 191"/>
              <a:gd name="T20" fmla="*/ 2147483646 w 177"/>
              <a:gd name="T21" fmla="*/ 2147483646 h 191"/>
              <a:gd name="T22" fmla="*/ 2147483646 w 177"/>
              <a:gd name="T23" fmla="*/ 2147483646 h 191"/>
              <a:gd name="T24" fmla="*/ 2147483646 w 177"/>
              <a:gd name="T25" fmla="*/ 2147483646 h 191"/>
              <a:gd name="T26" fmla="*/ 2147483646 w 177"/>
              <a:gd name="T27" fmla="*/ 2147483646 h 191"/>
              <a:gd name="T28" fmla="*/ 2147483646 w 177"/>
              <a:gd name="T29" fmla="*/ 2147483646 h 191"/>
              <a:gd name="T30" fmla="*/ 2147483646 w 177"/>
              <a:gd name="T31" fmla="*/ 2147483646 h 191"/>
              <a:gd name="T32" fmla="*/ 2147483646 w 177"/>
              <a:gd name="T33" fmla="*/ 2147483646 h 191"/>
              <a:gd name="T34" fmla="*/ 0 w 177"/>
              <a:gd name="T35" fmla="*/ 2147483646 h 191"/>
              <a:gd name="T36" fmla="*/ 2147483646 w 177"/>
              <a:gd name="T37" fmla="*/ 2147483646 h 191"/>
              <a:gd name="T38" fmla="*/ 2147483646 w 177"/>
              <a:gd name="T39" fmla="*/ 2147483646 h 191"/>
              <a:gd name="T40" fmla="*/ 2147483646 w 177"/>
              <a:gd name="T41" fmla="*/ 2147483646 h 191"/>
              <a:gd name="T42" fmla="*/ 2147483646 w 177"/>
              <a:gd name="T43" fmla="*/ 2147483646 h 191"/>
              <a:gd name="T44" fmla="*/ 2147483646 w 177"/>
              <a:gd name="T45" fmla="*/ 2147483646 h 191"/>
              <a:gd name="T46" fmla="*/ 2147483646 w 177"/>
              <a:gd name="T47" fmla="*/ 2147483646 h 191"/>
              <a:gd name="T48" fmla="*/ 2147483646 w 177"/>
              <a:gd name="T49" fmla="*/ 2147483646 h 191"/>
              <a:gd name="T50" fmla="*/ 2147483646 w 177"/>
              <a:gd name="T51" fmla="*/ 2147483646 h 191"/>
              <a:gd name="T52" fmla="*/ 2147483646 w 177"/>
              <a:gd name="T53" fmla="*/ 2147483646 h 191"/>
              <a:gd name="T54" fmla="*/ 2147483646 w 177"/>
              <a:gd name="T55" fmla="*/ 2147483646 h 191"/>
              <a:gd name="T56" fmla="*/ 2147483646 w 177"/>
              <a:gd name="T57" fmla="*/ 2147483646 h 191"/>
              <a:gd name="T58" fmla="*/ 2147483646 w 177"/>
              <a:gd name="T59" fmla="*/ 2147483646 h 191"/>
              <a:gd name="T60" fmla="*/ 2147483646 w 177"/>
              <a:gd name="T61" fmla="*/ 2147483646 h 191"/>
              <a:gd name="T62" fmla="*/ 2147483646 w 177"/>
              <a:gd name="T63" fmla="*/ 2147483646 h 191"/>
              <a:gd name="T64" fmla="*/ 2147483646 w 177"/>
              <a:gd name="T65" fmla="*/ 2147483646 h 191"/>
              <a:gd name="T66" fmla="*/ 2147483646 w 177"/>
              <a:gd name="T67" fmla="*/ 2147483646 h 191"/>
              <a:gd name="T68" fmla="*/ 2147483646 w 177"/>
              <a:gd name="T69" fmla="*/ 2147483646 h 191"/>
              <a:gd name="T70" fmla="*/ 2147483646 w 177"/>
              <a:gd name="T71" fmla="*/ 2147483646 h 191"/>
              <a:gd name="T72" fmla="*/ 2147483646 w 177"/>
              <a:gd name="T73" fmla="*/ 2147483646 h 191"/>
              <a:gd name="T74" fmla="*/ 2147483646 w 177"/>
              <a:gd name="T75" fmla="*/ 2147483646 h 191"/>
              <a:gd name="T76" fmla="*/ 2147483646 w 177"/>
              <a:gd name="T77" fmla="*/ 2147483646 h 191"/>
              <a:gd name="T78" fmla="*/ 2147483646 w 177"/>
              <a:gd name="T79" fmla="*/ 2147483646 h 191"/>
              <a:gd name="T80" fmla="*/ 2147483646 w 177"/>
              <a:gd name="T81" fmla="*/ 2147483646 h 191"/>
              <a:gd name="T82" fmla="*/ 2147483646 w 177"/>
              <a:gd name="T83" fmla="*/ 2147483646 h 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7" h="191">
                <a:moveTo>
                  <a:pt x="21" y="20"/>
                </a:moveTo>
                <a:lnTo>
                  <a:pt x="32" y="12"/>
                </a:lnTo>
                <a:lnTo>
                  <a:pt x="44" y="6"/>
                </a:lnTo>
                <a:lnTo>
                  <a:pt x="50" y="4"/>
                </a:lnTo>
                <a:lnTo>
                  <a:pt x="56" y="1"/>
                </a:lnTo>
                <a:lnTo>
                  <a:pt x="70" y="0"/>
                </a:lnTo>
                <a:lnTo>
                  <a:pt x="85" y="1"/>
                </a:lnTo>
                <a:lnTo>
                  <a:pt x="99" y="5"/>
                </a:lnTo>
                <a:lnTo>
                  <a:pt x="113" y="11"/>
                </a:lnTo>
                <a:lnTo>
                  <a:pt x="128" y="19"/>
                </a:lnTo>
                <a:lnTo>
                  <a:pt x="140" y="30"/>
                </a:lnTo>
                <a:lnTo>
                  <a:pt x="151" y="42"/>
                </a:lnTo>
                <a:lnTo>
                  <a:pt x="160" y="56"/>
                </a:lnTo>
                <a:lnTo>
                  <a:pt x="170" y="69"/>
                </a:lnTo>
                <a:lnTo>
                  <a:pt x="174" y="87"/>
                </a:lnTo>
                <a:lnTo>
                  <a:pt x="177" y="102"/>
                </a:lnTo>
                <a:lnTo>
                  <a:pt x="177" y="116"/>
                </a:lnTo>
                <a:lnTo>
                  <a:pt x="175" y="133"/>
                </a:lnTo>
                <a:lnTo>
                  <a:pt x="171" y="146"/>
                </a:lnTo>
                <a:lnTo>
                  <a:pt x="164" y="159"/>
                </a:lnTo>
                <a:lnTo>
                  <a:pt x="157" y="170"/>
                </a:lnTo>
                <a:lnTo>
                  <a:pt x="145" y="179"/>
                </a:lnTo>
                <a:lnTo>
                  <a:pt x="134" y="185"/>
                </a:lnTo>
                <a:lnTo>
                  <a:pt x="127" y="189"/>
                </a:lnTo>
                <a:lnTo>
                  <a:pt x="121" y="190"/>
                </a:lnTo>
                <a:lnTo>
                  <a:pt x="106" y="191"/>
                </a:lnTo>
                <a:lnTo>
                  <a:pt x="92" y="190"/>
                </a:lnTo>
                <a:lnTo>
                  <a:pt x="77" y="186"/>
                </a:lnTo>
                <a:lnTo>
                  <a:pt x="63" y="180"/>
                </a:lnTo>
                <a:lnTo>
                  <a:pt x="50" y="171"/>
                </a:lnTo>
                <a:lnTo>
                  <a:pt x="38" y="161"/>
                </a:lnTo>
                <a:lnTo>
                  <a:pt x="26" y="148"/>
                </a:lnTo>
                <a:lnTo>
                  <a:pt x="16" y="135"/>
                </a:lnTo>
                <a:lnTo>
                  <a:pt x="9" y="120"/>
                </a:lnTo>
                <a:lnTo>
                  <a:pt x="3" y="104"/>
                </a:lnTo>
                <a:lnTo>
                  <a:pt x="0" y="89"/>
                </a:lnTo>
                <a:lnTo>
                  <a:pt x="0" y="75"/>
                </a:lnTo>
                <a:lnTo>
                  <a:pt x="2" y="58"/>
                </a:lnTo>
                <a:lnTo>
                  <a:pt x="6" y="44"/>
                </a:lnTo>
                <a:lnTo>
                  <a:pt x="12" y="32"/>
                </a:lnTo>
                <a:lnTo>
                  <a:pt x="21" y="20"/>
                </a:lnTo>
                <a:lnTo>
                  <a:pt x="23" y="29"/>
                </a:lnTo>
                <a:lnTo>
                  <a:pt x="32" y="18"/>
                </a:lnTo>
                <a:lnTo>
                  <a:pt x="45" y="11"/>
                </a:lnTo>
                <a:lnTo>
                  <a:pt x="53" y="8"/>
                </a:lnTo>
                <a:lnTo>
                  <a:pt x="58" y="7"/>
                </a:lnTo>
                <a:lnTo>
                  <a:pt x="70" y="6"/>
                </a:lnTo>
                <a:lnTo>
                  <a:pt x="85" y="7"/>
                </a:lnTo>
                <a:lnTo>
                  <a:pt x="99" y="10"/>
                </a:lnTo>
                <a:lnTo>
                  <a:pt x="113" y="17"/>
                </a:lnTo>
                <a:lnTo>
                  <a:pt x="127" y="25"/>
                </a:lnTo>
                <a:lnTo>
                  <a:pt x="140" y="36"/>
                </a:lnTo>
                <a:lnTo>
                  <a:pt x="151" y="50"/>
                </a:lnTo>
                <a:lnTo>
                  <a:pt x="159" y="63"/>
                </a:lnTo>
                <a:lnTo>
                  <a:pt x="165" y="77"/>
                </a:lnTo>
                <a:lnTo>
                  <a:pt x="171" y="93"/>
                </a:lnTo>
                <a:lnTo>
                  <a:pt x="172" y="109"/>
                </a:lnTo>
                <a:lnTo>
                  <a:pt x="172" y="125"/>
                </a:lnTo>
                <a:lnTo>
                  <a:pt x="166" y="138"/>
                </a:lnTo>
                <a:lnTo>
                  <a:pt x="163" y="152"/>
                </a:lnTo>
                <a:lnTo>
                  <a:pt x="154" y="163"/>
                </a:lnTo>
                <a:lnTo>
                  <a:pt x="145" y="171"/>
                </a:lnTo>
                <a:lnTo>
                  <a:pt x="134" y="179"/>
                </a:lnTo>
                <a:lnTo>
                  <a:pt x="123" y="183"/>
                </a:lnTo>
                <a:lnTo>
                  <a:pt x="121" y="184"/>
                </a:lnTo>
                <a:lnTo>
                  <a:pt x="106" y="185"/>
                </a:lnTo>
                <a:lnTo>
                  <a:pt x="92" y="184"/>
                </a:lnTo>
                <a:lnTo>
                  <a:pt x="77" y="181"/>
                </a:lnTo>
                <a:lnTo>
                  <a:pt x="63" y="173"/>
                </a:lnTo>
                <a:lnTo>
                  <a:pt x="50" y="166"/>
                </a:lnTo>
                <a:lnTo>
                  <a:pt x="38" y="155"/>
                </a:lnTo>
                <a:lnTo>
                  <a:pt x="27" y="141"/>
                </a:lnTo>
                <a:lnTo>
                  <a:pt x="17" y="128"/>
                </a:lnTo>
                <a:lnTo>
                  <a:pt x="11" y="113"/>
                </a:lnTo>
                <a:lnTo>
                  <a:pt x="6" y="97"/>
                </a:lnTo>
                <a:lnTo>
                  <a:pt x="4" y="82"/>
                </a:lnTo>
                <a:lnTo>
                  <a:pt x="6" y="67"/>
                </a:lnTo>
                <a:lnTo>
                  <a:pt x="10" y="53"/>
                </a:lnTo>
                <a:lnTo>
                  <a:pt x="15" y="39"/>
                </a:lnTo>
                <a:lnTo>
                  <a:pt x="23" y="29"/>
                </a:lnTo>
                <a:lnTo>
                  <a:pt x="27" y="35"/>
                </a:lnTo>
                <a:lnTo>
                  <a:pt x="34" y="24"/>
                </a:lnTo>
                <a:lnTo>
                  <a:pt x="46" y="16"/>
                </a:lnTo>
                <a:lnTo>
                  <a:pt x="58" y="8"/>
                </a:lnTo>
                <a:lnTo>
                  <a:pt x="59"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0" name="Freeform 2666"/>
          <p:cNvSpPr>
            <a:spLocks/>
          </p:cNvSpPr>
          <p:nvPr/>
        </p:nvSpPr>
        <p:spPr bwMode="auto">
          <a:xfrm>
            <a:off x="6973888" y="2565400"/>
            <a:ext cx="60325" cy="76200"/>
          </a:xfrm>
          <a:custGeom>
            <a:avLst/>
            <a:gdLst>
              <a:gd name="T0" fmla="*/ 2147483646 w 116"/>
              <a:gd name="T1" fmla="*/ 0 h 146"/>
              <a:gd name="T2" fmla="*/ 2147483646 w 116"/>
              <a:gd name="T3" fmla="*/ 2147483646 h 146"/>
              <a:gd name="T4" fmla="*/ 2147483646 w 116"/>
              <a:gd name="T5" fmla="*/ 2147483646 h 146"/>
              <a:gd name="T6" fmla="*/ 0 w 116"/>
              <a:gd name="T7" fmla="*/ 2147483646 h 146"/>
              <a:gd name="T8" fmla="*/ 2147483646 w 116"/>
              <a:gd name="T9" fmla="*/ 2147483646 h 146"/>
              <a:gd name="T10" fmla="*/ 2147483646 w 116"/>
              <a:gd name="T11" fmla="*/ 2147483646 h 146"/>
              <a:gd name="T12" fmla="*/ 2147483646 w 116"/>
              <a:gd name="T13" fmla="*/ 2147483646 h 146"/>
              <a:gd name="T14" fmla="*/ 2147483646 w 116"/>
              <a:gd name="T15" fmla="*/ 2147483646 h 146"/>
              <a:gd name="T16" fmla="*/ 2147483646 w 116"/>
              <a:gd name="T17" fmla="*/ 2147483646 h 146"/>
              <a:gd name="T18" fmla="*/ 2147483646 w 116"/>
              <a:gd name="T19" fmla="*/ 2147483646 h 146"/>
              <a:gd name="T20" fmla="*/ 2147483646 w 116"/>
              <a:gd name="T21" fmla="*/ 2147483646 h 146"/>
              <a:gd name="T22" fmla="*/ 2147483646 w 116"/>
              <a:gd name="T23" fmla="*/ 2147483646 h 146"/>
              <a:gd name="T24" fmla="*/ 2147483646 w 116"/>
              <a:gd name="T25" fmla="*/ 2147483646 h 146"/>
              <a:gd name="T26" fmla="*/ 2147483646 w 116"/>
              <a:gd name="T27" fmla="*/ 2147483646 h 146"/>
              <a:gd name="T28" fmla="*/ 2147483646 w 116"/>
              <a:gd name="T29" fmla="*/ 2147483646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 h="146">
                <a:moveTo>
                  <a:pt x="10" y="0"/>
                </a:moveTo>
                <a:lnTo>
                  <a:pt x="6" y="15"/>
                </a:lnTo>
                <a:lnTo>
                  <a:pt x="1" y="28"/>
                </a:lnTo>
                <a:lnTo>
                  <a:pt x="0" y="43"/>
                </a:lnTo>
                <a:lnTo>
                  <a:pt x="4" y="58"/>
                </a:lnTo>
                <a:lnTo>
                  <a:pt x="7" y="74"/>
                </a:lnTo>
                <a:lnTo>
                  <a:pt x="13" y="90"/>
                </a:lnTo>
                <a:lnTo>
                  <a:pt x="23" y="103"/>
                </a:lnTo>
                <a:lnTo>
                  <a:pt x="33" y="116"/>
                </a:lnTo>
                <a:lnTo>
                  <a:pt x="46" y="126"/>
                </a:lnTo>
                <a:lnTo>
                  <a:pt x="59" y="135"/>
                </a:lnTo>
                <a:lnTo>
                  <a:pt x="74" y="143"/>
                </a:lnTo>
                <a:lnTo>
                  <a:pt x="88" y="145"/>
                </a:lnTo>
                <a:lnTo>
                  <a:pt x="102" y="146"/>
                </a:lnTo>
                <a:lnTo>
                  <a:pt x="116" y="14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1" name="Freeform 2667"/>
          <p:cNvSpPr>
            <a:spLocks/>
          </p:cNvSpPr>
          <p:nvPr/>
        </p:nvSpPr>
        <p:spPr bwMode="auto">
          <a:xfrm>
            <a:off x="7040563" y="2549525"/>
            <a:ext cx="33337" cy="92075"/>
          </a:xfrm>
          <a:custGeom>
            <a:avLst/>
            <a:gdLst>
              <a:gd name="T0" fmla="*/ 2147483646 w 61"/>
              <a:gd name="T1" fmla="*/ 2147483646 h 174"/>
              <a:gd name="T2" fmla="*/ 2147483646 w 61"/>
              <a:gd name="T3" fmla="*/ 2147483646 h 174"/>
              <a:gd name="T4" fmla="*/ 2147483646 w 61"/>
              <a:gd name="T5" fmla="*/ 2147483646 h 174"/>
              <a:gd name="T6" fmla="*/ 2147483646 w 61"/>
              <a:gd name="T7" fmla="*/ 2147483646 h 174"/>
              <a:gd name="T8" fmla="*/ 2147483646 w 61"/>
              <a:gd name="T9" fmla="*/ 2147483646 h 174"/>
              <a:gd name="T10" fmla="*/ 2147483646 w 61"/>
              <a:gd name="T11" fmla="*/ 2147483646 h 174"/>
              <a:gd name="T12" fmla="*/ 2147483646 w 61"/>
              <a:gd name="T13" fmla="*/ 2147483646 h 174"/>
              <a:gd name="T14" fmla="*/ 2147483646 w 61"/>
              <a:gd name="T15" fmla="*/ 2147483646 h 174"/>
              <a:gd name="T16" fmla="*/ 2147483646 w 61"/>
              <a:gd name="T17" fmla="*/ 2147483646 h 174"/>
              <a:gd name="T18" fmla="*/ 2147483646 w 61"/>
              <a:gd name="T19" fmla="*/ 2147483646 h 174"/>
              <a:gd name="T20" fmla="*/ 2147483646 w 61"/>
              <a:gd name="T21" fmla="*/ 2147483646 h 174"/>
              <a:gd name="T22" fmla="*/ 2147483646 w 61"/>
              <a:gd name="T23" fmla="*/ 2147483646 h 174"/>
              <a:gd name="T24" fmla="*/ 2147483646 w 61"/>
              <a:gd name="T25" fmla="*/ 2147483646 h 174"/>
              <a:gd name="T26" fmla="*/ 2147483646 w 61"/>
              <a:gd name="T27" fmla="*/ 2147483646 h 174"/>
              <a:gd name="T28" fmla="*/ 2147483646 w 61"/>
              <a:gd name="T29" fmla="*/ 2147483646 h 174"/>
              <a:gd name="T30" fmla="*/ 2147483646 w 61"/>
              <a:gd name="T31" fmla="*/ 2147483646 h 174"/>
              <a:gd name="T32" fmla="*/ 0 w 61"/>
              <a:gd name="T33" fmla="*/ 0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74">
                <a:moveTo>
                  <a:pt x="9" y="174"/>
                </a:moveTo>
                <a:lnTo>
                  <a:pt x="15" y="173"/>
                </a:lnTo>
                <a:lnTo>
                  <a:pt x="26" y="166"/>
                </a:lnTo>
                <a:lnTo>
                  <a:pt x="29" y="165"/>
                </a:lnTo>
                <a:lnTo>
                  <a:pt x="37" y="155"/>
                </a:lnTo>
                <a:lnTo>
                  <a:pt x="48" y="146"/>
                </a:lnTo>
                <a:lnTo>
                  <a:pt x="55" y="133"/>
                </a:lnTo>
                <a:lnTo>
                  <a:pt x="57" y="120"/>
                </a:lnTo>
                <a:lnTo>
                  <a:pt x="61" y="104"/>
                </a:lnTo>
                <a:lnTo>
                  <a:pt x="59" y="88"/>
                </a:lnTo>
                <a:lnTo>
                  <a:pt x="57" y="72"/>
                </a:lnTo>
                <a:lnTo>
                  <a:pt x="50" y="57"/>
                </a:lnTo>
                <a:lnTo>
                  <a:pt x="44" y="40"/>
                </a:lnTo>
                <a:lnTo>
                  <a:pt x="35" y="28"/>
                </a:lnTo>
                <a:lnTo>
                  <a:pt x="25" y="15"/>
                </a:lnTo>
                <a:lnTo>
                  <a:pt x="12"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2" name="Line 2668"/>
          <p:cNvSpPr>
            <a:spLocks noChangeShapeType="1"/>
          </p:cNvSpPr>
          <p:nvPr/>
        </p:nvSpPr>
        <p:spPr bwMode="auto">
          <a:xfrm flipH="1">
            <a:off x="7054850" y="254952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03" name="Freeform 2669"/>
          <p:cNvSpPr>
            <a:spLocks/>
          </p:cNvSpPr>
          <p:nvPr/>
        </p:nvSpPr>
        <p:spPr bwMode="auto">
          <a:xfrm>
            <a:off x="7051675" y="2538413"/>
            <a:ext cx="3175" cy="1587"/>
          </a:xfrm>
          <a:custGeom>
            <a:avLst/>
            <a:gdLst>
              <a:gd name="T0" fmla="*/ 2147483646 w 7"/>
              <a:gd name="T1" fmla="*/ 2147483646 h 1"/>
              <a:gd name="T2" fmla="*/ 2147483646 w 7"/>
              <a:gd name="T3" fmla="*/ 2147483646 h 1"/>
              <a:gd name="T4" fmla="*/ 0 w 7"/>
              <a:gd name="T5" fmla="*/ 2147483646 h 1"/>
              <a:gd name="T6" fmla="*/ 2147483646 w 7"/>
              <a:gd name="T7" fmla="*/ 2147483646 h 1"/>
              <a:gd name="T8" fmla="*/ 2147483646 w 7"/>
              <a:gd name="T9" fmla="*/ 2147483646 h 1"/>
              <a:gd name="T10" fmla="*/ 2147483646 w 7"/>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
                <a:moveTo>
                  <a:pt x="5" y="1"/>
                </a:moveTo>
                <a:lnTo>
                  <a:pt x="1" y="1"/>
                </a:lnTo>
                <a:lnTo>
                  <a:pt x="0" y="1"/>
                </a:lnTo>
                <a:lnTo>
                  <a:pt x="5" y="1"/>
                </a:lnTo>
                <a:lnTo>
                  <a:pt x="6" y="1"/>
                </a:lnTo>
                <a:lnTo>
                  <a:pt x="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4" name="Freeform 2670"/>
          <p:cNvSpPr>
            <a:spLocks/>
          </p:cNvSpPr>
          <p:nvPr/>
        </p:nvSpPr>
        <p:spPr bwMode="auto">
          <a:xfrm>
            <a:off x="7083425" y="2541588"/>
            <a:ext cx="30163" cy="68262"/>
          </a:xfrm>
          <a:custGeom>
            <a:avLst/>
            <a:gdLst>
              <a:gd name="T0" fmla="*/ 0 w 56"/>
              <a:gd name="T1" fmla="*/ 0 h 131"/>
              <a:gd name="T2" fmla="*/ 2147483646 w 56"/>
              <a:gd name="T3" fmla="*/ 2147483646 h 131"/>
              <a:gd name="T4" fmla="*/ 2147483646 w 56"/>
              <a:gd name="T5" fmla="*/ 2147483646 h 131"/>
              <a:gd name="T6" fmla="*/ 2147483646 w 56"/>
              <a:gd name="T7" fmla="*/ 2147483646 h 131"/>
              <a:gd name="T8" fmla="*/ 2147483646 w 56"/>
              <a:gd name="T9" fmla="*/ 2147483646 h 131"/>
              <a:gd name="T10" fmla="*/ 2147483646 w 56"/>
              <a:gd name="T11" fmla="*/ 2147483646 h 131"/>
              <a:gd name="T12" fmla="*/ 2147483646 w 56"/>
              <a:gd name="T13" fmla="*/ 2147483646 h 131"/>
              <a:gd name="T14" fmla="*/ 2147483646 w 56"/>
              <a:gd name="T15" fmla="*/ 2147483646 h 131"/>
              <a:gd name="T16" fmla="*/ 2147483646 w 56"/>
              <a:gd name="T17" fmla="*/ 2147483646 h 131"/>
              <a:gd name="T18" fmla="*/ 2147483646 w 56"/>
              <a:gd name="T19" fmla="*/ 2147483646 h 131"/>
              <a:gd name="T20" fmla="*/ 2147483646 w 56"/>
              <a:gd name="T21" fmla="*/ 2147483646 h 131"/>
              <a:gd name="T22" fmla="*/ 2147483646 w 56"/>
              <a:gd name="T23" fmla="*/ 2147483646 h 131"/>
              <a:gd name="T24" fmla="*/ 2147483646 w 56"/>
              <a:gd name="T25" fmla="*/ 2147483646 h 131"/>
              <a:gd name="T26" fmla="*/ 2147483646 w 56"/>
              <a:gd name="T27" fmla="*/ 2147483646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131">
                <a:moveTo>
                  <a:pt x="0" y="0"/>
                </a:moveTo>
                <a:lnTo>
                  <a:pt x="9" y="4"/>
                </a:lnTo>
                <a:lnTo>
                  <a:pt x="21" y="11"/>
                </a:lnTo>
                <a:lnTo>
                  <a:pt x="30" y="21"/>
                </a:lnTo>
                <a:lnTo>
                  <a:pt x="41" y="33"/>
                </a:lnTo>
                <a:lnTo>
                  <a:pt x="46" y="45"/>
                </a:lnTo>
                <a:lnTo>
                  <a:pt x="51" y="57"/>
                </a:lnTo>
                <a:lnTo>
                  <a:pt x="56" y="72"/>
                </a:lnTo>
                <a:lnTo>
                  <a:pt x="56" y="85"/>
                </a:lnTo>
                <a:lnTo>
                  <a:pt x="53" y="97"/>
                </a:lnTo>
                <a:lnTo>
                  <a:pt x="48" y="110"/>
                </a:lnTo>
                <a:lnTo>
                  <a:pt x="42" y="119"/>
                </a:lnTo>
                <a:lnTo>
                  <a:pt x="34" y="126"/>
                </a:lnTo>
                <a:lnTo>
                  <a:pt x="28" y="13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5" name="Freeform 2671"/>
          <p:cNvSpPr>
            <a:spLocks/>
          </p:cNvSpPr>
          <p:nvPr/>
        </p:nvSpPr>
        <p:spPr bwMode="auto">
          <a:xfrm>
            <a:off x="7094538" y="2538413"/>
            <a:ext cx="26987" cy="82550"/>
          </a:xfrm>
          <a:custGeom>
            <a:avLst/>
            <a:gdLst>
              <a:gd name="T0" fmla="*/ 2147483646 w 50"/>
              <a:gd name="T1" fmla="*/ 2147483646 h 156"/>
              <a:gd name="T2" fmla="*/ 2147483646 w 50"/>
              <a:gd name="T3" fmla="*/ 2147483646 h 156"/>
              <a:gd name="T4" fmla="*/ 2147483646 w 50"/>
              <a:gd name="T5" fmla="*/ 2147483646 h 156"/>
              <a:gd name="T6" fmla="*/ 2147483646 w 50"/>
              <a:gd name="T7" fmla="*/ 2147483646 h 156"/>
              <a:gd name="T8" fmla="*/ 2147483646 w 50"/>
              <a:gd name="T9" fmla="*/ 2147483646 h 156"/>
              <a:gd name="T10" fmla="*/ 2147483646 w 50"/>
              <a:gd name="T11" fmla="*/ 2147483646 h 156"/>
              <a:gd name="T12" fmla="*/ 2147483646 w 50"/>
              <a:gd name="T13" fmla="*/ 2147483646 h 156"/>
              <a:gd name="T14" fmla="*/ 2147483646 w 50"/>
              <a:gd name="T15" fmla="*/ 2147483646 h 156"/>
              <a:gd name="T16" fmla="*/ 2147483646 w 50"/>
              <a:gd name="T17" fmla="*/ 2147483646 h 156"/>
              <a:gd name="T18" fmla="*/ 2147483646 w 50"/>
              <a:gd name="T19" fmla="*/ 2147483646 h 156"/>
              <a:gd name="T20" fmla="*/ 2147483646 w 50"/>
              <a:gd name="T21" fmla="*/ 2147483646 h 156"/>
              <a:gd name="T22" fmla="*/ 2147483646 w 50"/>
              <a:gd name="T23" fmla="*/ 2147483646 h 156"/>
              <a:gd name="T24" fmla="*/ 2147483646 w 50"/>
              <a:gd name="T25" fmla="*/ 2147483646 h 156"/>
              <a:gd name="T26" fmla="*/ 0 w 50"/>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56">
                <a:moveTo>
                  <a:pt x="10" y="156"/>
                </a:moveTo>
                <a:lnTo>
                  <a:pt x="22" y="150"/>
                </a:lnTo>
                <a:lnTo>
                  <a:pt x="32" y="141"/>
                </a:lnTo>
                <a:lnTo>
                  <a:pt x="39" y="129"/>
                </a:lnTo>
                <a:lnTo>
                  <a:pt x="45" y="117"/>
                </a:lnTo>
                <a:lnTo>
                  <a:pt x="50" y="101"/>
                </a:lnTo>
                <a:lnTo>
                  <a:pt x="50" y="85"/>
                </a:lnTo>
                <a:lnTo>
                  <a:pt x="48" y="71"/>
                </a:lnTo>
                <a:lnTo>
                  <a:pt x="43" y="55"/>
                </a:lnTo>
                <a:lnTo>
                  <a:pt x="37" y="40"/>
                </a:lnTo>
                <a:lnTo>
                  <a:pt x="29" y="26"/>
                </a:lnTo>
                <a:lnTo>
                  <a:pt x="16" y="14"/>
                </a:lnTo>
                <a:lnTo>
                  <a:pt x="7"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6" name="Freeform 2672"/>
          <p:cNvSpPr>
            <a:spLocks/>
          </p:cNvSpPr>
          <p:nvPr/>
        </p:nvSpPr>
        <p:spPr bwMode="auto">
          <a:xfrm>
            <a:off x="7129463" y="2544763"/>
            <a:ext cx="1587" cy="1587"/>
          </a:xfrm>
          <a:custGeom>
            <a:avLst/>
            <a:gdLst>
              <a:gd name="T0" fmla="*/ 0 w 1"/>
              <a:gd name="T1" fmla="*/ 0 h 1"/>
              <a:gd name="T2" fmla="*/ 2147483646 w 1"/>
              <a:gd name="T3" fmla="*/ 0 h 1"/>
              <a:gd name="T4" fmla="*/ 2147483646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0"/>
                </a:lnTo>
                <a:lnTo>
                  <a:pt x="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7" name="Freeform 2673"/>
          <p:cNvSpPr>
            <a:spLocks/>
          </p:cNvSpPr>
          <p:nvPr/>
        </p:nvSpPr>
        <p:spPr bwMode="auto">
          <a:xfrm>
            <a:off x="7078663" y="2613025"/>
            <a:ext cx="34925" cy="11113"/>
          </a:xfrm>
          <a:custGeom>
            <a:avLst/>
            <a:gdLst>
              <a:gd name="T0" fmla="*/ 2147483646 w 66"/>
              <a:gd name="T1" fmla="*/ 0 h 19"/>
              <a:gd name="T2" fmla="*/ 2147483646 w 66"/>
              <a:gd name="T3" fmla="*/ 2147483646 h 19"/>
              <a:gd name="T4" fmla="*/ 2147483646 w 66"/>
              <a:gd name="T5" fmla="*/ 2147483646 h 19"/>
              <a:gd name="T6" fmla="*/ 2147483646 w 66"/>
              <a:gd name="T7" fmla="*/ 2147483646 h 19"/>
              <a:gd name="T8" fmla="*/ 2147483646 w 66"/>
              <a:gd name="T9" fmla="*/ 2147483646 h 19"/>
              <a:gd name="T10" fmla="*/ 2147483646 w 66"/>
              <a:gd name="T11" fmla="*/ 2147483646 h 19"/>
              <a:gd name="T12" fmla="*/ 2147483646 w 66"/>
              <a:gd name="T13" fmla="*/ 2147483646 h 19"/>
              <a:gd name="T14" fmla="*/ 0 w 6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9">
                <a:moveTo>
                  <a:pt x="66" y="0"/>
                </a:moveTo>
                <a:lnTo>
                  <a:pt x="55" y="7"/>
                </a:lnTo>
                <a:lnTo>
                  <a:pt x="44" y="12"/>
                </a:lnTo>
                <a:lnTo>
                  <a:pt x="40" y="13"/>
                </a:lnTo>
                <a:lnTo>
                  <a:pt x="31" y="17"/>
                </a:lnTo>
                <a:lnTo>
                  <a:pt x="28" y="18"/>
                </a:lnTo>
                <a:lnTo>
                  <a:pt x="14" y="19"/>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8" name="Freeform 2674"/>
          <p:cNvSpPr>
            <a:spLocks/>
          </p:cNvSpPr>
          <p:nvPr/>
        </p:nvSpPr>
        <p:spPr bwMode="auto">
          <a:xfrm>
            <a:off x="7134225" y="2662238"/>
            <a:ext cx="3175" cy="1587"/>
          </a:xfrm>
          <a:custGeom>
            <a:avLst/>
            <a:gdLst>
              <a:gd name="T0" fmla="*/ 0 w 5"/>
              <a:gd name="T1" fmla="*/ 0 h 4"/>
              <a:gd name="T2" fmla="*/ 2147483646 w 5"/>
              <a:gd name="T3" fmla="*/ 2147483646 h 4"/>
              <a:gd name="T4" fmla="*/ 2147483646 w 5"/>
              <a:gd name="T5" fmla="*/ 2147483646 h 4"/>
              <a:gd name="T6" fmla="*/ 0 60000 65536"/>
              <a:gd name="T7" fmla="*/ 0 60000 65536"/>
              <a:gd name="T8" fmla="*/ 0 60000 65536"/>
            </a:gdLst>
            <a:ahLst/>
            <a:cxnLst>
              <a:cxn ang="T6">
                <a:pos x="T0" y="T1"/>
              </a:cxn>
              <a:cxn ang="T7">
                <a:pos x="T2" y="T3"/>
              </a:cxn>
              <a:cxn ang="T8">
                <a:pos x="T4" y="T5"/>
              </a:cxn>
            </a:cxnLst>
            <a:rect l="0" t="0" r="r" b="b"/>
            <a:pathLst>
              <a:path w="5" h="4">
                <a:moveTo>
                  <a:pt x="0" y="0"/>
                </a:moveTo>
                <a:lnTo>
                  <a:pt x="2" y="2"/>
                </a:lnTo>
                <a:lnTo>
                  <a:pt x="5"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09" name="Freeform 2675"/>
          <p:cNvSpPr>
            <a:spLocks/>
          </p:cNvSpPr>
          <p:nvPr/>
        </p:nvSpPr>
        <p:spPr bwMode="auto">
          <a:xfrm>
            <a:off x="7156450" y="2725738"/>
            <a:ext cx="1588" cy="1587"/>
          </a:xfrm>
          <a:custGeom>
            <a:avLst/>
            <a:gdLst>
              <a:gd name="T0" fmla="*/ 0 w 1588"/>
              <a:gd name="T1" fmla="*/ 0 h 3"/>
              <a:gd name="T2" fmla="*/ 0 w 1588"/>
              <a:gd name="T3" fmla="*/ 2147483646 h 3"/>
              <a:gd name="T4" fmla="*/ 0 w 1588"/>
              <a:gd name="T5" fmla="*/ 2147483646 h 3"/>
              <a:gd name="T6" fmla="*/ 0 60000 65536"/>
              <a:gd name="T7" fmla="*/ 0 60000 65536"/>
              <a:gd name="T8" fmla="*/ 0 60000 65536"/>
            </a:gdLst>
            <a:ahLst/>
            <a:cxnLst>
              <a:cxn ang="T6">
                <a:pos x="T0" y="T1"/>
              </a:cxn>
              <a:cxn ang="T7">
                <a:pos x="T2" y="T3"/>
              </a:cxn>
              <a:cxn ang="T8">
                <a:pos x="T4" y="T5"/>
              </a:cxn>
            </a:cxnLst>
            <a:rect l="0" t="0" r="r" b="b"/>
            <a:pathLst>
              <a:path w="1588" h="3">
                <a:moveTo>
                  <a:pt x="0" y="0"/>
                </a:moveTo>
                <a:lnTo>
                  <a:pt x="0" y="1"/>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0" name="Freeform 2676"/>
          <p:cNvSpPr>
            <a:spLocks/>
          </p:cNvSpPr>
          <p:nvPr/>
        </p:nvSpPr>
        <p:spPr bwMode="auto">
          <a:xfrm>
            <a:off x="7150100" y="2746375"/>
            <a:ext cx="7938" cy="7938"/>
          </a:xfrm>
          <a:custGeom>
            <a:avLst/>
            <a:gdLst>
              <a:gd name="T0" fmla="*/ 2147483646 w 14"/>
              <a:gd name="T1" fmla="*/ 0 h 17"/>
              <a:gd name="T2" fmla="*/ 2147483646 w 14"/>
              <a:gd name="T3" fmla="*/ 2147483646 h 17"/>
              <a:gd name="T4" fmla="*/ 0 w 14"/>
              <a:gd name="T5" fmla="*/ 2147483646 h 17"/>
              <a:gd name="T6" fmla="*/ 0 w 1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7">
                <a:moveTo>
                  <a:pt x="14" y="0"/>
                </a:moveTo>
                <a:lnTo>
                  <a:pt x="4" y="7"/>
                </a:lnTo>
                <a:lnTo>
                  <a:pt x="0" y="15"/>
                </a:lnTo>
                <a:lnTo>
                  <a:pt x="0" y="1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1" name="Freeform 2677"/>
          <p:cNvSpPr>
            <a:spLocks/>
          </p:cNvSpPr>
          <p:nvPr/>
        </p:nvSpPr>
        <p:spPr bwMode="auto">
          <a:xfrm>
            <a:off x="7164388" y="2754313"/>
            <a:ext cx="28575" cy="14287"/>
          </a:xfrm>
          <a:custGeom>
            <a:avLst/>
            <a:gdLst>
              <a:gd name="T0" fmla="*/ 0 w 54"/>
              <a:gd name="T1" fmla="*/ 0 h 26"/>
              <a:gd name="T2" fmla="*/ 2147483646 w 54"/>
              <a:gd name="T3" fmla="*/ 2147483646 h 26"/>
              <a:gd name="T4" fmla="*/ 2147483646 w 54"/>
              <a:gd name="T5" fmla="*/ 2147483646 h 26"/>
              <a:gd name="T6" fmla="*/ 2147483646 w 54"/>
              <a:gd name="T7" fmla="*/ 2147483646 h 26"/>
              <a:gd name="T8" fmla="*/ 2147483646 w 54"/>
              <a:gd name="T9" fmla="*/ 2147483646 h 26"/>
              <a:gd name="T10" fmla="*/ 2147483646 w 54"/>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6">
                <a:moveTo>
                  <a:pt x="0" y="0"/>
                </a:moveTo>
                <a:lnTo>
                  <a:pt x="1" y="6"/>
                </a:lnTo>
                <a:lnTo>
                  <a:pt x="9" y="11"/>
                </a:lnTo>
                <a:lnTo>
                  <a:pt x="21" y="17"/>
                </a:lnTo>
                <a:lnTo>
                  <a:pt x="36" y="22"/>
                </a:lnTo>
                <a:lnTo>
                  <a:pt x="54" y="2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2" name="Line 2678"/>
          <p:cNvSpPr>
            <a:spLocks noChangeShapeType="1"/>
          </p:cNvSpPr>
          <p:nvPr/>
        </p:nvSpPr>
        <p:spPr bwMode="auto">
          <a:xfrm flipH="1">
            <a:off x="7158038" y="2743200"/>
            <a:ext cx="635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13" name="Freeform 2679"/>
          <p:cNvSpPr>
            <a:spLocks/>
          </p:cNvSpPr>
          <p:nvPr/>
        </p:nvSpPr>
        <p:spPr bwMode="auto">
          <a:xfrm>
            <a:off x="7273925" y="2527300"/>
            <a:ext cx="65088" cy="100013"/>
          </a:xfrm>
          <a:custGeom>
            <a:avLst/>
            <a:gdLst>
              <a:gd name="T0" fmla="*/ 2147483646 w 122"/>
              <a:gd name="T1" fmla="*/ 2147483646 h 189"/>
              <a:gd name="T2" fmla="*/ 2147483646 w 122"/>
              <a:gd name="T3" fmla="*/ 2147483646 h 189"/>
              <a:gd name="T4" fmla="*/ 2147483646 w 122"/>
              <a:gd name="T5" fmla="*/ 2147483646 h 189"/>
              <a:gd name="T6" fmla="*/ 2147483646 w 122"/>
              <a:gd name="T7" fmla="*/ 2147483646 h 189"/>
              <a:gd name="T8" fmla="*/ 2147483646 w 122"/>
              <a:gd name="T9" fmla="*/ 2147483646 h 189"/>
              <a:gd name="T10" fmla="*/ 2147483646 w 122"/>
              <a:gd name="T11" fmla="*/ 2147483646 h 189"/>
              <a:gd name="T12" fmla="*/ 2147483646 w 122"/>
              <a:gd name="T13" fmla="*/ 2147483646 h 189"/>
              <a:gd name="T14" fmla="*/ 0 w 122"/>
              <a:gd name="T15" fmla="*/ 2147483646 h 189"/>
              <a:gd name="T16" fmla="*/ 0 w 122"/>
              <a:gd name="T17" fmla="*/ 2147483646 h 189"/>
              <a:gd name="T18" fmla="*/ 2147483646 w 122"/>
              <a:gd name="T19" fmla="*/ 2147483646 h 189"/>
              <a:gd name="T20" fmla="*/ 2147483646 w 122"/>
              <a:gd name="T21" fmla="*/ 2147483646 h 189"/>
              <a:gd name="T22" fmla="*/ 2147483646 w 122"/>
              <a:gd name="T23" fmla="*/ 2147483646 h 189"/>
              <a:gd name="T24" fmla="*/ 2147483646 w 122"/>
              <a:gd name="T25" fmla="*/ 2147483646 h 189"/>
              <a:gd name="T26" fmla="*/ 2147483646 w 122"/>
              <a:gd name="T27" fmla="*/ 2147483646 h 189"/>
              <a:gd name="T28" fmla="*/ 2147483646 w 122"/>
              <a:gd name="T29" fmla="*/ 2147483646 h 189"/>
              <a:gd name="T30" fmla="*/ 2147483646 w 122"/>
              <a:gd name="T31" fmla="*/ 2147483646 h 189"/>
              <a:gd name="T32" fmla="*/ 2147483646 w 122"/>
              <a:gd name="T33" fmla="*/ 2147483646 h 189"/>
              <a:gd name="T34" fmla="*/ 2147483646 w 122"/>
              <a:gd name="T35" fmla="*/ 0 h 189"/>
              <a:gd name="T36" fmla="*/ 2147483646 w 122"/>
              <a:gd name="T37" fmla="*/ 2147483646 h 189"/>
              <a:gd name="T38" fmla="*/ 2147483646 w 122"/>
              <a:gd name="T39" fmla="*/ 2147483646 h 189"/>
              <a:gd name="T40" fmla="*/ 2147483646 w 122"/>
              <a:gd name="T41" fmla="*/ 2147483646 h 189"/>
              <a:gd name="T42" fmla="*/ 2147483646 w 122"/>
              <a:gd name="T43" fmla="*/ 2147483646 h 189"/>
              <a:gd name="T44" fmla="*/ 2147483646 w 122"/>
              <a:gd name="T45" fmla="*/ 2147483646 h 189"/>
              <a:gd name="T46" fmla="*/ 2147483646 w 122"/>
              <a:gd name="T47" fmla="*/ 2147483646 h 189"/>
              <a:gd name="T48" fmla="*/ 2147483646 w 122"/>
              <a:gd name="T49" fmla="*/ 2147483646 h 189"/>
              <a:gd name="T50" fmla="*/ 2147483646 w 122"/>
              <a:gd name="T51" fmla="*/ 2147483646 h 189"/>
              <a:gd name="T52" fmla="*/ 2147483646 w 122"/>
              <a:gd name="T53" fmla="*/ 2147483646 h 189"/>
              <a:gd name="T54" fmla="*/ 2147483646 w 122"/>
              <a:gd name="T55" fmla="*/ 2147483646 h 189"/>
              <a:gd name="T56" fmla="*/ 2147483646 w 122"/>
              <a:gd name="T57" fmla="*/ 2147483646 h 189"/>
              <a:gd name="T58" fmla="*/ 2147483646 w 122"/>
              <a:gd name="T59" fmla="*/ 2147483646 h 189"/>
              <a:gd name="T60" fmla="*/ 2147483646 w 122"/>
              <a:gd name="T61" fmla="*/ 2147483646 h 189"/>
              <a:gd name="T62" fmla="*/ 2147483646 w 122"/>
              <a:gd name="T63" fmla="*/ 2147483646 h 189"/>
              <a:gd name="T64" fmla="*/ 2147483646 w 122"/>
              <a:gd name="T65" fmla="*/ 2147483646 h 189"/>
              <a:gd name="T66" fmla="*/ 2147483646 w 122"/>
              <a:gd name="T67" fmla="*/ 2147483646 h 189"/>
              <a:gd name="T68" fmla="*/ 2147483646 w 122"/>
              <a:gd name="T69" fmla="*/ 2147483646 h 189"/>
              <a:gd name="T70" fmla="*/ 2147483646 w 122"/>
              <a:gd name="T71" fmla="*/ 2147483646 h 189"/>
              <a:gd name="T72" fmla="*/ 2147483646 w 122"/>
              <a:gd name="T73" fmla="*/ 2147483646 h 189"/>
              <a:gd name="T74" fmla="*/ 2147483646 w 122"/>
              <a:gd name="T75" fmla="*/ 2147483646 h 189"/>
              <a:gd name="T76" fmla="*/ 2147483646 w 122"/>
              <a:gd name="T77" fmla="*/ 2147483646 h 189"/>
              <a:gd name="T78" fmla="*/ 2147483646 w 122"/>
              <a:gd name="T79" fmla="*/ 2147483646 h 189"/>
              <a:gd name="T80" fmla="*/ 2147483646 w 122"/>
              <a:gd name="T81" fmla="*/ 2147483646 h 189"/>
              <a:gd name="T82" fmla="*/ 2147483646 w 122"/>
              <a:gd name="T83" fmla="*/ 2147483646 h 189"/>
              <a:gd name="T84" fmla="*/ 2147483646 w 122"/>
              <a:gd name="T85" fmla="*/ 2147483646 h 189"/>
              <a:gd name="T86" fmla="*/ 2147483646 w 122"/>
              <a:gd name="T87" fmla="*/ 2147483646 h 189"/>
              <a:gd name="T88" fmla="*/ 2147483646 w 122"/>
              <a:gd name="T89" fmla="*/ 2147483646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2" h="189">
                <a:moveTo>
                  <a:pt x="24" y="184"/>
                </a:moveTo>
                <a:lnTo>
                  <a:pt x="36" y="189"/>
                </a:lnTo>
                <a:lnTo>
                  <a:pt x="35" y="189"/>
                </a:lnTo>
                <a:lnTo>
                  <a:pt x="24" y="181"/>
                </a:lnTo>
                <a:lnTo>
                  <a:pt x="15" y="171"/>
                </a:lnTo>
                <a:lnTo>
                  <a:pt x="7" y="158"/>
                </a:lnTo>
                <a:lnTo>
                  <a:pt x="2" y="144"/>
                </a:lnTo>
                <a:lnTo>
                  <a:pt x="0" y="128"/>
                </a:lnTo>
                <a:lnTo>
                  <a:pt x="0" y="111"/>
                </a:lnTo>
                <a:lnTo>
                  <a:pt x="1" y="92"/>
                </a:lnTo>
                <a:lnTo>
                  <a:pt x="6" y="75"/>
                </a:lnTo>
                <a:lnTo>
                  <a:pt x="11" y="56"/>
                </a:lnTo>
                <a:lnTo>
                  <a:pt x="20" y="42"/>
                </a:lnTo>
                <a:lnTo>
                  <a:pt x="30" y="28"/>
                </a:lnTo>
                <a:lnTo>
                  <a:pt x="41" y="17"/>
                </a:lnTo>
                <a:lnTo>
                  <a:pt x="54" y="9"/>
                </a:lnTo>
                <a:lnTo>
                  <a:pt x="67" y="2"/>
                </a:lnTo>
                <a:lnTo>
                  <a:pt x="80" y="0"/>
                </a:lnTo>
                <a:lnTo>
                  <a:pt x="89" y="1"/>
                </a:lnTo>
                <a:lnTo>
                  <a:pt x="91" y="1"/>
                </a:lnTo>
                <a:lnTo>
                  <a:pt x="103" y="5"/>
                </a:lnTo>
                <a:lnTo>
                  <a:pt x="114" y="13"/>
                </a:lnTo>
                <a:lnTo>
                  <a:pt x="122" y="22"/>
                </a:lnTo>
                <a:lnTo>
                  <a:pt x="118" y="23"/>
                </a:lnTo>
                <a:lnTo>
                  <a:pt x="112" y="18"/>
                </a:lnTo>
                <a:lnTo>
                  <a:pt x="102" y="11"/>
                </a:lnTo>
                <a:lnTo>
                  <a:pt x="90" y="8"/>
                </a:lnTo>
                <a:lnTo>
                  <a:pt x="89" y="8"/>
                </a:lnTo>
                <a:lnTo>
                  <a:pt x="77" y="5"/>
                </a:lnTo>
                <a:lnTo>
                  <a:pt x="67" y="9"/>
                </a:lnTo>
                <a:lnTo>
                  <a:pt x="54" y="14"/>
                </a:lnTo>
                <a:lnTo>
                  <a:pt x="43" y="22"/>
                </a:lnTo>
                <a:lnTo>
                  <a:pt x="32" y="32"/>
                </a:lnTo>
                <a:lnTo>
                  <a:pt x="23" y="44"/>
                </a:lnTo>
                <a:lnTo>
                  <a:pt x="15" y="60"/>
                </a:lnTo>
                <a:lnTo>
                  <a:pt x="8" y="75"/>
                </a:lnTo>
                <a:lnTo>
                  <a:pt x="6" y="92"/>
                </a:lnTo>
                <a:lnTo>
                  <a:pt x="3" y="111"/>
                </a:lnTo>
                <a:lnTo>
                  <a:pt x="3" y="125"/>
                </a:lnTo>
                <a:lnTo>
                  <a:pt x="7" y="140"/>
                </a:lnTo>
                <a:lnTo>
                  <a:pt x="11" y="155"/>
                </a:lnTo>
                <a:lnTo>
                  <a:pt x="18" y="168"/>
                </a:lnTo>
                <a:lnTo>
                  <a:pt x="25" y="176"/>
                </a:lnTo>
                <a:lnTo>
                  <a:pt x="37" y="183"/>
                </a:lnTo>
                <a:lnTo>
                  <a:pt x="43" y="18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4" name="Freeform 2680"/>
          <p:cNvSpPr>
            <a:spLocks/>
          </p:cNvSpPr>
          <p:nvPr/>
        </p:nvSpPr>
        <p:spPr bwMode="auto">
          <a:xfrm>
            <a:off x="7272338" y="2527300"/>
            <a:ext cx="61912" cy="96838"/>
          </a:xfrm>
          <a:custGeom>
            <a:avLst/>
            <a:gdLst>
              <a:gd name="T0" fmla="*/ 2147483646 w 119"/>
              <a:gd name="T1" fmla="*/ 2147483646 h 184"/>
              <a:gd name="T2" fmla="*/ 2147483646 w 119"/>
              <a:gd name="T3" fmla="*/ 2147483646 h 184"/>
              <a:gd name="T4" fmla="*/ 2147483646 w 119"/>
              <a:gd name="T5" fmla="*/ 2147483646 h 184"/>
              <a:gd name="T6" fmla="*/ 2147483646 w 119"/>
              <a:gd name="T7" fmla="*/ 2147483646 h 184"/>
              <a:gd name="T8" fmla="*/ 2147483646 w 119"/>
              <a:gd name="T9" fmla="*/ 2147483646 h 184"/>
              <a:gd name="T10" fmla="*/ 0 w 119"/>
              <a:gd name="T11" fmla="*/ 2147483646 h 184"/>
              <a:gd name="T12" fmla="*/ 0 w 119"/>
              <a:gd name="T13" fmla="*/ 2147483646 h 184"/>
              <a:gd name="T14" fmla="*/ 2147483646 w 119"/>
              <a:gd name="T15" fmla="*/ 2147483646 h 184"/>
              <a:gd name="T16" fmla="*/ 2147483646 w 119"/>
              <a:gd name="T17" fmla="*/ 2147483646 h 184"/>
              <a:gd name="T18" fmla="*/ 2147483646 w 119"/>
              <a:gd name="T19" fmla="*/ 2147483646 h 184"/>
              <a:gd name="T20" fmla="*/ 2147483646 w 119"/>
              <a:gd name="T21" fmla="*/ 2147483646 h 184"/>
              <a:gd name="T22" fmla="*/ 2147483646 w 119"/>
              <a:gd name="T23" fmla="*/ 2147483646 h 184"/>
              <a:gd name="T24" fmla="*/ 2147483646 w 119"/>
              <a:gd name="T25" fmla="*/ 2147483646 h 184"/>
              <a:gd name="T26" fmla="*/ 2147483646 w 119"/>
              <a:gd name="T27" fmla="*/ 2147483646 h 184"/>
              <a:gd name="T28" fmla="*/ 2147483646 w 119"/>
              <a:gd name="T29" fmla="*/ 2147483646 h 184"/>
              <a:gd name="T30" fmla="*/ 2147483646 w 119"/>
              <a:gd name="T31" fmla="*/ 2147483646 h 184"/>
              <a:gd name="T32" fmla="*/ 2147483646 w 119"/>
              <a:gd name="T33" fmla="*/ 0 h 184"/>
              <a:gd name="T34" fmla="*/ 2147483646 w 119"/>
              <a:gd name="T35" fmla="*/ 0 h 184"/>
              <a:gd name="T36" fmla="*/ 2147483646 w 119"/>
              <a:gd name="T37" fmla="*/ 2147483646 h 184"/>
              <a:gd name="T38" fmla="*/ 2147483646 w 119"/>
              <a:gd name="T39" fmla="*/ 2147483646 h 184"/>
              <a:gd name="T40" fmla="*/ 2147483646 w 119"/>
              <a:gd name="T41" fmla="*/ 2147483646 h 184"/>
              <a:gd name="T42" fmla="*/ 2147483646 w 119"/>
              <a:gd name="T43" fmla="*/ 2147483646 h 184"/>
              <a:gd name="T44" fmla="*/ 2147483646 w 119"/>
              <a:gd name="T45" fmla="*/ 2147483646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9" h="184">
                <a:moveTo>
                  <a:pt x="29" y="184"/>
                </a:moveTo>
                <a:lnTo>
                  <a:pt x="22" y="176"/>
                </a:lnTo>
                <a:lnTo>
                  <a:pt x="13" y="168"/>
                </a:lnTo>
                <a:lnTo>
                  <a:pt x="8" y="155"/>
                </a:lnTo>
                <a:lnTo>
                  <a:pt x="5" y="140"/>
                </a:lnTo>
                <a:lnTo>
                  <a:pt x="0" y="126"/>
                </a:lnTo>
                <a:lnTo>
                  <a:pt x="0" y="111"/>
                </a:lnTo>
                <a:lnTo>
                  <a:pt x="2" y="94"/>
                </a:lnTo>
                <a:lnTo>
                  <a:pt x="6" y="78"/>
                </a:lnTo>
                <a:lnTo>
                  <a:pt x="11" y="63"/>
                </a:lnTo>
                <a:lnTo>
                  <a:pt x="16" y="48"/>
                </a:lnTo>
                <a:lnTo>
                  <a:pt x="25" y="35"/>
                </a:lnTo>
                <a:lnTo>
                  <a:pt x="35" y="23"/>
                </a:lnTo>
                <a:lnTo>
                  <a:pt x="46" y="14"/>
                </a:lnTo>
                <a:lnTo>
                  <a:pt x="57" y="8"/>
                </a:lnTo>
                <a:lnTo>
                  <a:pt x="67" y="2"/>
                </a:lnTo>
                <a:lnTo>
                  <a:pt x="79" y="0"/>
                </a:lnTo>
                <a:lnTo>
                  <a:pt x="90" y="0"/>
                </a:lnTo>
                <a:lnTo>
                  <a:pt x="93" y="8"/>
                </a:lnTo>
                <a:lnTo>
                  <a:pt x="101" y="9"/>
                </a:lnTo>
                <a:lnTo>
                  <a:pt x="109" y="14"/>
                </a:lnTo>
                <a:lnTo>
                  <a:pt x="118" y="21"/>
                </a:lnTo>
                <a:lnTo>
                  <a:pt x="119"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5" name="Freeform 2681"/>
          <p:cNvSpPr>
            <a:spLocks/>
          </p:cNvSpPr>
          <p:nvPr/>
        </p:nvSpPr>
        <p:spPr bwMode="auto">
          <a:xfrm>
            <a:off x="7246938" y="2538413"/>
            <a:ext cx="15875" cy="25400"/>
          </a:xfrm>
          <a:custGeom>
            <a:avLst/>
            <a:gdLst>
              <a:gd name="T0" fmla="*/ 2147483646 w 30"/>
              <a:gd name="T1" fmla="*/ 2147483646 h 47"/>
              <a:gd name="T2" fmla="*/ 2147483646 w 30"/>
              <a:gd name="T3" fmla="*/ 2147483646 h 47"/>
              <a:gd name="T4" fmla="*/ 2147483646 w 30"/>
              <a:gd name="T5" fmla="*/ 2147483646 h 47"/>
              <a:gd name="T6" fmla="*/ 2147483646 w 30"/>
              <a:gd name="T7" fmla="*/ 0 h 47"/>
              <a:gd name="T8" fmla="*/ 2147483646 w 30"/>
              <a:gd name="T9" fmla="*/ 0 h 47"/>
              <a:gd name="T10" fmla="*/ 2147483646 w 30"/>
              <a:gd name="T11" fmla="*/ 2147483646 h 47"/>
              <a:gd name="T12" fmla="*/ 2147483646 w 30"/>
              <a:gd name="T13" fmla="*/ 2147483646 h 47"/>
              <a:gd name="T14" fmla="*/ 2147483646 w 30"/>
              <a:gd name="T15" fmla="*/ 2147483646 h 47"/>
              <a:gd name="T16" fmla="*/ 2147483646 w 30"/>
              <a:gd name="T17" fmla="*/ 2147483646 h 47"/>
              <a:gd name="T18" fmla="*/ 2147483646 w 30"/>
              <a:gd name="T19" fmla="*/ 2147483646 h 47"/>
              <a:gd name="T20" fmla="*/ 2147483646 w 30"/>
              <a:gd name="T21" fmla="*/ 2147483646 h 47"/>
              <a:gd name="T22" fmla="*/ 2147483646 w 30"/>
              <a:gd name="T23" fmla="*/ 2147483646 h 47"/>
              <a:gd name="T24" fmla="*/ 2147483646 w 30"/>
              <a:gd name="T25" fmla="*/ 2147483646 h 47"/>
              <a:gd name="T26" fmla="*/ 2147483646 w 30"/>
              <a:gd name="T27" fmla="*/ 2147483646 h 47"/>
              <a:gd name="T28" fmla="*/ 2147483646 w 30"/>
              <a:gd name="T29" fmla="*/ 2147483646 h 47"/>
              <a:gd name="T30" fmla="*/ 2147483646 w 30"/>
              <a:gd name="T31" fmla="*/ 2147483646 h 47"/>
              <a:gd name="T32" fmla="*/ 2147483646 w 30"/>
              <a:gd name="T33" fmla="*/ 2147483646 h 47"/>
              <a:gd name="T34" fmla="*/ 0 w 30"/>
              <a:gd name="T35" fmla="*/ 2147483646 h 47"/>
              <a:gd name="T36" fmla="*/ 0 w 30"/>
              <a:gd name="T37" fmla="*/ 2147483646 h 47"/>
              <a:gd name="T38" fmla="*/ 2147483646 w 30"/>
              <a:gd name="T39" fmla="*/ 2147483646 h 47"/>
              <a:gd name="T40" fmla="*/ 2147483646 w 30"/>
              <a:gd name="T41" fmla="*/ 2147483646 h 47"/>
              <a:gd name="T42" fmla="*/ 2147483646 w 30"/>
              <a:gd name="T43" fmla="*/ 2147483646 h 47"/>
              <a:gd name="T44" fmla="*/ 2147483646 w 30"/>
              <a:gd name="T45" fmla="*/ 2147483646 h 47"/>
              <a:gd name="T46" fmla="*/ 2147483646 w 30"/>
              <a:gd name="T47" fmla="*/ 2147483646 h 47"/>
              <a:gd name="T48" fmla="*/ 2147483646 w 30"/>
              <a:gd name="T49" fmla="*/ 2147483646 h 47"/>
              <a:gd name="T50" fmla="*/ 2147483646 w 30"/>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 h="47">
                <a:moveTo>
                  <a:pt x="30" y="3"/>
                </a:moveTo>
                <a:lnTo>
                  <a:pt x="30" y="2"/>
                </a:lnTo>
                <a:lnTo>
                  <a:pt x="29" y="1"/>
                </a:lnTo>
                <a:lnTo>
                  <a:pt x="29" y="0"/>
                </a:lnTo>
                <a:lnTo>
                  <a:pt x="26" y="0"/>
                </a:lnTo>
                <a:lnTo>
                  <a:pt x="24" y="5"/>
                </a:lnTo>
                <a:lnTo>
                  <a:pt x="30" y="3"/>
                </a:lnTo>
                <a:lnTo>
                  <a:pt x="24" y="5"/>
                </a:lnTo>
                <a:lnTo>
                  <a:pt x="19" y="9"/>
                </a:lnTo>
                <a:lnTo>
                  <a:pt x="16" y="14"/>
                </a:lnTo>
                <a:lnTo>
                  <a:pt x="10" y="20"/>
                </a:lnTo>
                <a:lnTo>
                  <a:pt x="7" y="26"/>
                </a:lnTo>
                <a:lnTo>
                  <a:pt x="5" y="33"/>
                </a:lnTo>
                <a:lnTo>
                  <a:pt x="4" y="40"/>
                </a:lnTo>
                <a:lnTo>
                  <a:pt x="4" y="47"/>
                </a:lnTo>
                <a:lnTo>
                  <a:pt x="2" y="47"/>
                </a:lnTo>
                <a:lnTo>
                  <a:pt x="1" y="47"/>
                </a:lnTo>
                <a:lnTo>
                  <a:pt x="0" y="47"/>
                </a:lnTo>
                <a:lnTo>
                  <a:pt x="0" y="40"/>
                </a:lnTo>
                <a:lnTo>
                  <a:pt x="1" y="32"/>
                </a:lnTo>
                <a:lnTo>
                  <a:pt x="2" y="25"/>
                </a:lnTo>
                <a:lnTo>
                  <a:pt x="5" y="19"/>
                </a:lnTo>
                <a:lnTo>
                  <a:pt x="10" y="11"/>
                </a:lnTo>
                <a:lnTo>
                  <a:pt x="16" y="7"/>
                </a:lnTo>
                <a:lnTo>
                  <a:pt x="19" y="2"/>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6" name="Line 2682"/>
          <p:cNvSpPr>
            <a:spLocks noChangeShapeType="1"/>
          </p:cNvSpPr>
          <p:nvPr/>
        </p:nvSpPr>
        <p:spPr bwMode="auto">
          <a:xfrm>
            <a:off x="7246938" y="256381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17" name="Freeform 2684"/>
          <p:cNvSpPr>
            <a:spLocks/>
          </p:cNvSpPr>
          <p:nvPr/>
        </p:nvSpPr>
        <p:spPr bwMode="auto">
          <a:xfrm>
            <a:off x="7248525" y="2644775"/>
            <a:ext cx="1588" cy="4763"/>
          </a:xfrm>
          <a:custGeom>
            <a:avLst/>
            <a:gdLst>
              <a:gd name="T0" fmla="*/ 0 w 4"/>
              <a:gd name="T1" fmla="*/ 0 h 10"/>
              <a:gd name="T2" fmla="*/ 0 w 4"/>
              <a:gd name="T3" fmla="*/ 2147483646 h 10"/>
              <a:gd name="T4" fmla="*/ 0 w 4"/>
              <a:gd name="T5" fmla="*/ 2147483646 h 10"/>
              <a:gd name="T6" fmla="*/ 2147483646 w 4"/>
              <a:gd name="T7" fmla="*/ 2147483646 h 10"/>
              <a:gd name="T8" fmla="*/ 2147483646 w 4"/>
              <a:gd name="T9" fmla="*/ 2147483646 h 10"/>
              <a:gd name="T10" fmla="*/ 2147483646 w 4"/>
              <a:gd name="T11" fmla="*/ 2147483646 h 10"/>
              <a:gd name="T12" fmla="*/ 2147483646 w 4"/>
              <a:gd name="T13" fmla="*/ 2147483646 h 10"/>
              <a:gd name="T14" fmla="*/ 2147483646 w 4"/>
              <a:gd name="T15" fmla="*/ 2147483646 h 10"/>
              <a:gd name="T16" fmla="*/ 2147483646 w 4"/>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0">
                <a:moveTo>
                  <a:pt x="0" y="0"/>
                </a:moveTo>
                <a:lnTo>
                  <a:pt x="0" y="1"/>
                </a:lnTo>
                <a:lnTo>
                  <a:pt x="0" y="4"/>
                </a:lnTo>
                <a:lnTo>
                  <a:pt x="1" y="5"/>
                </a:lnTo>
                <a:lnTo>
                  <a:pt x="1" y="6"/>
                </a:lnTo>
                <a:lnTo>
                  <a:pt x="1" y="7"/>
                </a:lnTo>
                <a:lnTo>
                  <a:pt x="3" y="8"/>
                </a:lnTo>
                <a:lnTo>
                  <a:pt x="3" y="10"/>
                </a:lnTo>
                <a:lnTo>
                  <a:pt x="4"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8" name="Freeform 2685"/>
          <p:cNvSpPr>
            <a:spLocks/>
          </p:cNvSpPr>
          <p:nvPr/>
        </p:nvSpPr>
        <p:spPr bwMode="auto">
          <a:xfrm>
            <a:off x="7292975" y="2627313"/>
            <a:ext cx="6350" cy="3175"/>
          </a:xfrm>
          <a:custGeom>
            <a:avLst/>
            <a:gdLst>
              <a:gd name="T0" fmla="*/ 0 w 13"/>
              <a:gd name="T1" fmla="*/ 0 h 5"/>
              <a:gd name="T2" fmla="*/ 2147483646 w 13"/>
              <a:gd name="T3" fmla="*/ 2147483646 h 5"/>
              <a:gd name="T4" fmla="*/ 2147483646 w 13"/>
              <a:gd name="T5" fmla="*/ 2147483646 h 5"/>
              <a:gd name="T6" fmla="*/ 0 60000 65536"/>
              <a:gd name="T7" fmla="*/ 0 60000 65536"/>
              <a:gd name="T8" fmla="*/ 0 60000 65536"/>
            </a:gdLst>
            <a:ahLst/>
            <a:cxnLst>
              <a:cxn ang="T6">
                <a:pos x="T0" y="T1"/>
              </a:cxn>
              <a:cxn ang="T7">
                <a:pos x="T2" y="T3"/>
              </a:cxn>
              <a:cxn ang="T8">
                <a:pos x="T4" y="T5"/>
              </a:cxn>
            </a:cxnLst>
            <a:rect l="0" t="0" r="r" b="b"/>
            <a:pathLst>
              <a:path w="13" h="5">
                <a:moveTo>
                  <a:pt x="0" y="0"/>
                </a:moveTo>
                <a:lnTo>
                  <a:pt x="12" y="5"/>
                </a:lnTo>
                <a:lnTo>
                  <a:pt x="13"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19" name="Freeform 2686"/>
          <p:cNvSpPr>
            <a:spLocks/>
          </p:cNvSpPr>
          <p:nvPr/>
        </p:nvSpPr>
        <p:spPr bwMode="auto">
          <a:xfrm>
            <a:off x="7258050" y="2674938"/>
            <a:ext cx="47625" cy="14287"/>
          </a:xfrm>
          <a:custGeom>
            <a:avLst/>
            <a:gdLst>
              <a:gd name="T0" fmla="*/ 2147483646 w 90"/>
              <a:gd name="T1" fmla="*/ 2147483646 h 26"/>
              <a:gd name="T2" fmla="*/ 2147483646 w 90"/>
              <a:gd name="T3" fmla="*/ 2147483646 h 26"/>
              <a:gd name="T4" fmla="*/ 2147483646 w 90"/>
              <a:gd name="T5" fmla="*/ 2147483646 h 26"/>
              <a:gd name="T6" fmla="*/ 2147483646 w 90"/>
              <a:gd name="T7" fmla="*/ 2147483646 h 26"/>
              <a:gd name="T8" fmla="*/ 0 w 9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26">
                <a:moveTo>
                  <a:pt x="90" y="26"/>
                </a:moveTo>
                <a:lnTo>
                  <a:pt x="67" y="24"/>
                </a:lnTo>
                <a:lnTo>
                  <a:pt x="45" y="19"/>
                </a:lnTo>
                <a:lnTo>
                  <a:pt x="24" y="1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0" name="Freeform 2687"/>
          <p:cNvSpPr>
            <a:spLocks/>
          </p:cNvSpPr>
          <p:nvPr/>
        </p:nvSpPr>
        <p:spPr bwMode="auto">
          <a:xfrm>
            <a:off x="7305675" y="2636838"/>
            <a:ext cx="74613" cy="52387"/>
          </a:xfrm>
          <a:custGeom>
            <a:avLst/>
            <a:gdLst>
              <a:gd name="T0" fmla="*/ 0 w 140"/>
              <a:gd name="T1" fmla="*/ 2147483646 h 97"/>
              <a:gd name="T2" fmla="*/ 2147483646 w 140"/>
              <a:gd name="T3" fmla="*/ 2147483646 h 97"/>
              <a:gd name="T4" fmla="*/ 2147483646 w 140"/>
              <a:gd name="T5" fmla="*/ 2147483646 h 97"/>
              <a:gd name="T6" fmla="*/ 2147483646 w 140"/>
              <a:gd name="T7" fmla="*/ 2147483646 h 97"/>
              <a:gd name="T8" fmla="*/ 2147483646 w 140"/>
              <a:gd name="T9" fmla="*/ 2147483646 h 97"/>
              <a:gd name="T10" fmla="*/ 2147483646 w 140"/>
              <a:gd name="T11" fmla="*/ 2147483646 h 97"/>
              <a:gd name="T12" fmla="*/ 2147483646 w 140"/>
              <a:gd name="T13" fmla="*/ 2147483646 h 97"/>
              <a:gd name="T14" fmla="*/ 2147483646 w 140"/>
              <a:gd name="T15" fmla="*/ 2147483646 h 97"/>
              <a:gd name="T16" fmla="*/ 2147483646 w 140"/>
              <a:gd name="T17" fmla="*/ 2147483646 h 97"/>
              <a:gd name="T18" fmla="*/ 2147483646 w 140"/>
              <a:gd name="T19" fmla="*/ 2147483646 h 97"/>
              <a:gd name="T20" fmla="*/ 2147483646 w 140"/>
              <a:gd name="T21" fmla="*/ 2147483646 h 97"/>
              <a:gd name="T22" fmla="*/ 2147483646 w 140"/>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97">
                <a:moveTo>
                  <a:pt x="0" y="97"/>
                </a:moveTo>
                <a:lnTo>
                  <a:pt x="23" y="97"/>
                </a:lnTo>
                <a:lnTo>
                  <a:pt x="43" y="92"/>
                </a:lnTo>
                <a:lnTo>
                  <a:pt x="59" y="88"/>
                </a:lnTo>
                <a:lnTo>
                  <a:pt x="72" y="82"/>
                </a:lnTo>
                <a:lnTo>
                  <a:pt x="77" y="77"/>
                </a:lnTo>
                <a:lnTo>
                  <a:pt x="73" y="78"/>
                </a:lnTo>
                <a:lnTo>
                  <a:pt x="86" y="69"/>
                </a:lnTo>
                <a:lnTo>
                  <a:pt x="100" y="56"/>
                </a:lnTo>
                <a:lnTo>
                  <a:pt x="113" y="39"/>
                </a:lnTo>
                <a:lnTo>
                  <a:pt x="126" y="21"/>
                </a:lnTo>
                <a:lnTo>
                  <a:pt x="14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1" name="Line 2688"/>
          <p:cNvSpPr>
            <a:spLocks noChangeShapeType="1"/>
          </p:cNvSpPr>
          <p:nvPr/>
        </p:nvSpPr>
        <p:spPr bwMode="auto">
          <a:xfrm flipV="1">
            <a:off x="7389813" y="2635250"/>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22" name="Freeform 2689"/>
          <p:cNvSpPr>
            <a:spLocks/>
          </p:cNvSpPr>
          <p:nvPr/>
        </p:nvSpPr>
        <p:spPr bwMode="auto">
          <a:xfrm>
            <a:off x="7327900" y="2678113"/>
            <a:ext cx="15875" cy="7937"/>
          </a:xfrm>
          <a:custGeom>
            <a:avLst/>
            <a:gdLst>
              <a:gd name="T0" fmla="*/ 2147483646 w 30"/>
              <a:gd name="T1" fmla="*/ 0 h 14"/>
              <a:gd name="T2" fmla="*/ 2147483646 w 30"/>
              <a:gd name="T3" fmla="*/ 2147483646 h 14"/>
              <a:gd name="T4" fmla="*/ 0 w 30"/>
              <a:gd name="T5" fmla="*/ 2147483646 h 14"/>
              <a:gd name="T6" fmla="*/ 0 60000 65536"/>
              <a:gd name="T7" fmla="*/ 0 60000 65536"/>
              <a:gd name="T8" fmla="*/ 0 60000 65536"/>
            </a:gdLst>
            <a:ahLst/>
            <a:cxnLst>
              <a:cxn ang="T6">
                <a:pos x="T0" y="T1"/>
              </a:cxn>
              <a:cxn ang="T7">
                <a:pos x="T2" y="T3"/>
              </a:cxn>
              <a:cxn ang="T8">
                <a:pos x="T4" y="T5"/>
              </a:cxn>
            </a:cxnLst>
            <a:rect l="0" t="0" r="r" b="b"/>
            <a:pathLst>
              <a:path w="30" h="14">
                <a:moveTo>
                  <a:pt x="30" y="0"/>
                </a:moveTo>
                <a:lnTo>
                  <a:pt x="16" y="10"/>
                </a:lnTo>
                <a:lnTo>
                  <a:pt x="0"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3" name="Freeform 2690"/>
          <p:cNvSpPr>
            <a:spLocks/>
          </p:cNvSpPr>
          <p:nvPr/>
        </p:nvSpPr>
        <p:spPr bwMode="auto">
          <a:xfrm>
            <a:off x="7348538" y="2738438"/>
            <a:ext cx="12700" cy="20637"/>
          </a:xfrm>
          <a:custGeom>
            <a:avLst/>
            <a:gdLst>
              <a:gd name="T0" fmla="*/ 0 w 25"/>
              <a:gd name="T1" fmla="*/ 0 h 37"/>
              <a:gd name="T2" fmla="*/ 2147483646 w 25"/>
              <a:gd name="T3" fmla="*/ 2147483646 h 37"/>
              <a:gd name="T4" fmla="*/ 2147483646 w 25"/>
              <a:gd name="T5" fmla="*/ 2147483646 h 37"/>
              <a:gd name="T6" fmla="*/ 2147483646 w 25"/>
              <a:gd name="T7" fmla="*/ 2147483646 h 37"/>
              <a:gd name="T8" fmla="*/ 2147483646 w 25"/>
              <a:gd name="T9" fmla="*/ 2147483646 h 37"/>
              <a:gd name="T10" fmla="*/ 2147483646 w 25"/>
              <a:gd name="T11" fmla="*/ 2147483646 h 37"/>
              <a:gd name="T12" fmla="*/ 2147483646 w 25"/>
              <a:gd name="T13" fmla="*/ 2147483646 h 37"/>
              <a:gd name="T14" fmla="*/ 2147483646 w 25"/>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7">
                <a:moveTo>
                  <a:pt x="0" y="0"/>
                </a:moveTo>
                <a:lnTo>
                  <a:pt x="8" y="2"/>
                </a:lnTo>
                <a:lnTo>
                  <a:pt x="16" y="8"/>
                </a:lnTo>
                <a:lnTo>
                  <a:pt x="23" y="16"/>
                </a:lnTo>
                <a:lnTo>
                  <a:pt x="25" y="20"/>
                </a:lnTo>
                <a:lnTo>
                  <a:pt x="25" y="24"/>
                </a:lnTo>
                <a:lnTo>
                  <a:pt x="22" y="30"/>
                </a:lnTo>
                <a:lnTo>
                  <a:pt x="11" y="3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4" name="Freeform 2691"/>
          <p:cNvSpPr>
            <a:spLocks/>
          </p:cNvSpPr>
          <p:nvPr/>
        </p:nvSpPr>
        <p:spPr bwMode="auto">
          <a:xfrm>
            <a:off x="7291388" y="2754313"/>
            <a:ext cx="55562" cy="15875"/>
          </a:xfrm>
          <a:custGeom>
            <a:avLst/>
            <a:gdLst>
              <a:gd name="T0" fmla="*/ 2147483646 w 104"/>
              <a:gd name="T1" fmla="*/ 0 h 32"/>
              <a:gd name="T2" fmla="*/ 2147483646 w 104"/>
              <a:gd name="T3" fmla="*/ 2147483646 h 32"/>
              <a:gd name="T4" fmla="*/ 2147483646 w 104"/>
              <a:gd name="T5" fmla="*/ 2147483646 h 32"/>
              <a:gd name="T6" fmla="*/ 2147483646 w 104"/>
              <a:gd name="T7" fmla="*/ 2147483646 h 32"/>
              <a:gd name="T8" fmla="*/ 2147483646 w 104"/>
              <a:gd name="T9" fmla="*/ 2147483646 h 32"/>
              <a:gd name="T10" fmla="*/ 2147483646 w 104"/>
              <a:gd name="T11" fmla="*/ 2147483646 h 32"/>
              <a:gd name="T12" fmla="*/ 0 w 104"/>
              <a:gd name="T13" fmla="*/ 214748364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32">
                <a:moveTo>
                  <a:pt x="104" y="0"/>
                </a:moveTo>
                <a:lnTo>
                  <a:pt x="95" y="6"/>
                </a:lnTo>
                <a:lnTo>
                  <a:pt x="84" y="13"/>
                </a:lnTo>
                <a:lnTo>
                  <a:pt x="68" y="19"/>
                </a:lnTo>
                <a:lnTo>
                  <a:pt x="50" y="24"/>
                </a:lnTo>
                <a:lnTo>
                  <a:pt x="27" y="28"/>
                </a:lnTo>
                <a:lnTo>
                  <a:pt x="0" y="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5" name="Line 2692"/>
          <p:cNvSpPr>
            <a:spLocks noChangeShapeType="1"/>
          </p:cNvSpPr>
          <p:nvPr/>
        </p:nvSpPr>
        <p:spPr bwMode="auto">
          <a:xfrm flipV="1">
            <a:off x="7346950" y="2749550"/>
            <a:ext cx="1588" cy="47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26" name="Freeform 2693"/>
          <p:cNvSpPr>
            <a:spLocks/>
          </p:cNvSpPr>
          <p:nvPr/>
        </p:nvSpPr>
        <p:spPr bwMode="auto">
          <a:xfrm>
            <a:off x="7383463" y="2500313"/>
            <a:ext cx="1587" cy="1587"/>
          </a:xfrm>
          <a:custGeom>
            <a:avLst/>
            <a:gdLst>
              <a:gd name="T0" fmla="*/ 2147483646 w 2"/>
              <a:gd name="T1" fmla="*/ 2147483646 h 3"/>
              <a:gd name="T2" fmla="*/ 2147483646 w 2"/>
              <a:gd name="T3" fmla="*/ 2147483646 h 3"/>
              <a:gd name="T4" fmla="*/ 2147483646 w 2"/>
              <a:gd name="T5" fmla="*/ 2147483646 h 3"/>
              <a:gd name="T6" fmla="*/ 0 w 2"/>
              <a:gd name="T7" fmla="*/ 0 h 3"/>
              <a:gd name="T8" fmla="*/ 2147483646 w 2"/>
              <a:gd name="T9" fmla="*/ 2147483646 h 3"/>
              <a:gd name="T10" fmla="*/ 2147483646 w 2"/>
              <a:gd name="T11" fmla="*/ 2147483646 h 3"/>
              <a:gd name="T12" fmla="*/ 2147483646 w 2"/>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3"/>
                </a:moveTo>
                <a:lnTo>
                  <a:pt x="1" y="2"/>
                </a:lnTo>
                <a:lnTo>
                  <a:pt x="1" y="1"/>
                </a:lnTo>
                <a:lnTo>
                  <a:pt x="0" y="0"/>
                </a:lnTo>
                <a:lnTo>
                  <a:pt x="1" y="1"/>
                </a:lnTo>
                <a:lnTo>
                  <a:pt x="2" y="2"/>
                </a:lnTo>
                <a:lnTo>
                  <a:pt x="2" y="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7" name="Freeform 2694"/>
          <p:cNvSpPr>
            <a:spLocks/>
          </p:cNvSpPr>
          <p:nvPr/>
        </p:nvSpPr>
        <p:spPr bwMode="auto">
          <a:xfrm>
            <a:off x="7270750" y="2484438"/>
            <a:ext cx="20638" cy="4762"/>
          </a:xfrm>
          <a:custGeom>
            <a:avLst/>
            <a:gdLst>
              <a:gd name="T0" fmla="*/ 2147483646 w 39"/>
              <a:gd name="T1" fmla="*/ 2147483646 h 9"/>
              <a:gd name="T2" fmla="*/ 2147483646 w 39"/>
              <a:gd name="T3" fmla="*/ 2147483646 h 9"/>
              <a:gd name="T4" fmla="*/ 2147483646 w 39"/>
              <a:gd name="T5" fmla="*/ 2147483646 h 9"/>
              <a:gd name="T6" fmla="*/ 2147483646 w 39"/>
              <a:gd name="T7" fmla="*/ 2147483646 h 9"/>
              <a:gd name="T8" fmla="*/ 2147483646 w 39"/>
              <a:gd name="T9" fmla="*/ 2147483646 h 9"/>
              <a:gd name="T10" fmla="*/ 2147483646 w 39"/>
              <a:gd name="T11" fmla="*/ 0 h 9"/>
              <a:gd name="T12" fmla="*/ 2147483646 w 39"/>
              <a:gd name="T13" fmla="*/ 2147483646 h 9"/>
              <a:gd name="T14" fmla="*/ 2147483646 w 39"/>
              <a:gd name="T15" fmla="*/ 2147483646 h 9"/>
              <a:gd name="T16" fmla="*/ 2147483646 w 39"/>
              <a:gd name="T17" fmla="*/ 2147483646 h 9"/>
              <a:gd name="T18" fmla="*/ 2147483646 w 39"/>
              <a:gd name="T19" fmla="*/ 2147483646 h 9"/>
              <a:gd name="T20" fmla="*/ 2147483646 w 39"/>
              <a:gd name="T21" fmla="*/ 2147483646 h 9"/>
              <a:gd name="T22" fmla="*/ 2147483646 w 39"/>
              <a:gd name="T23" fmla="*/ 2147483646 h 9"/>
              <a:gd name="T24" fmla="*/ 2147483646 w 39"/>
              <a:gd name="T25" fmla="*/ 2147483646 h 9"/>
              <a:gd name="T26" fmla="*/ 2147483646 w 39"/>
              <a:gd name="T27" fmla="*/ 2147483646 h 9"/>
              <a:gd name="T28" fmla="*/ 0 w 39"/>
              <a:gd name="T29" fmla="*/ 2147483646 h 9"/>
              <a:gd name="T30" fmla="*/ 0 w 39"/>
              <a:gd name="T31" fmla="*/ 2147483646 h 9"/>
              <a:gd name="T32" fmla="*/ 2147483646 w 39"/>
              <a:gd name="T33" fmla="*/ 2147483646 h 9"/>
              <a:gd name="T34" fmla="*/ 2147483646 w 39"/>
              <a:gd name="T35" fmla="*/ 2147483646 h 9"/>
              <a:gd name="T36" fmla="*/ 2147483646 w 39"/>
              <a:gd name="T37" fmla="*/ 2147483646 h 9"/>
              <a:gd name="T38" fmla="*/ 2147483646 w 39"/>
              <a:gd name="T39" fmla="*/ 2147483646 h 9"/>
              <a:gd name="T40" fmla="*/ 2147483646 w 39"/>
              <a:gd name="T41" fmla="*/ 2147483646 h 9"/>
              <a:gd name="T42" fmla="*/ 2147483646 w 39"/>
              <a:gd name="T43" fmla="*/ 2147483646 h 9"/>
              <a:gd name="T44" fmla="*/ 2147483646 w 39"/>
              <a:gd name="T45" fmla="*/ 2147483646 h 9"/>
              <a:gd name="T46" fmla="*/ 2147483646 w 39"/>
              <a:gd name="T47" fmla="*/ 2147483646 h 9"/>
              <a:gd name="T48" fmla="*/ 2147483646 w 39"/>
              <a:gd name="T49" fmla="*/ 2147483646 h 9"/>
              <a:gd name="T50" fmla="*/ 2147483646 w 39"/>
              <a:gd name="T51" fmla="*/ 2147483646 h 9"/>
              <a:gd name="T52" fmla="*/ 2147483646 w 39"/>
              <a:gd name="T53" fmla="*/ 2147483646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9">
                <a:moveTo>
                  <a:pt x="32" y="7"/>
                </a:moveTo>
                <a:lnTo>
                  <a:pt x="36" y="6"/>
                </a:lnTo>
                <a:lnTo>
                  <a:pt x="36" y="5"/>
                </a:lnTo>
                <a:lnTo>
                  <a:pt x="38" y="2"/>
                </a:lnTo>
                <a:lnTo>
                  <a:pt x="39" y="1"/>
                </a:lnTo>
                <a:lnTo>
                  <a:pt x="39" y="0"/>
                </a:lnTo>
                <a:lnTo>
                  <a:pt x="36" y="5"/>
                </a:lnTo>
                <a:lnTo>
                  <a:pt x="30" y="5"/>
                </a:lnTo>
                <a:lnTo>
                  <a:pt x="25" y="6"/>
                </a:lnTo>
                <a:lnTo>
                  <a:pt x="21" y="6"/>
                </a:lnTo>
                <a:lnTo>
                  <a:pt x="14" y="6"/>
                </a:lnTo>
                <a:lnTo>
                  <a:pt x="9" y="6"/>
                </a:lnTo>
                <a:lnTo>
                  <a:pt x="4" y="5"/>
                </a:lnTo>
                <a:lnTo>
                  <a:pt x="1" y="5"/>
                </a:lnTo>
                <a:lnTo>
                  <a:pt x="0" y="2"/>
                </a:lnTo>
                <a:lnTo>
                  <a:pt x="0" y="1"/>
                </a:lnTo>
                <a:lnTo>
                  <a:pt x="2" y="6"/>
                </a:lnTo>
                <a:lnTo>
                  <a:pt x="4" y="7"/>
                </a:lnTo>
                <a:lnTo>
                  <a:pt x="7" y="8"/>
                </a:lnTo>
                <a:lnTo>
                  <a:pt x="9" y="8"/>
                </a:lnTo>
                <a:lnTo>
                  <a:pt x="13" y="8"/>
                </a:lnTo>
                <a:lnTo>
                  <a:pt x="16" y="9"/>
                </a:lnTo>
                <a:lnTo>
                  <a:pt x="22" y="9"/>
                </a:lnTo>
                <a:lnTo>
                  <a:pt x="25" y="8"/>
                </a:lnTo>
                <a:lnTo>
                  <a:pt x="28" y="8"/>
                </a:lnTo>
                <a:lnTo>
                  <a:pt x="31" y="7"/>
                </a:lnTo>
                <a:lnTo>
                  <a:pt x="32"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8" name="Freeform 2695"/>
          <p:cNvSpPr>
            <a:spLocks/>
          </p:cNvSpPr>
          <p:nvPr/>
        </p:nvSpPr>
        <p:spPr bwMode="auto">
          <a:xfrm>
            <a:off x="7270750" y="2474913"/>
            <a:ext cx="20638" cy="3175"/>
          </a:xfrm>
          <a:custGeom>
            <a:avLst/>
            <a:gdLst>
              <a:gd name="T0" fmla="*/ 2147483646 w 38"/>
              <a:gd name="T1" fmla="*/ 2147483646 h 8"/>
              <a:gd name="T2" fmla="*/ 2147483646 w 38"/>
              <a:gd name="T3" fmla="*/ 2147483646 h 8"/>
              <a:gd name="T4" fmla="*/ 2147483646 w 38"/>
              <a:gd name="T5" fmla="*/ 2147483646 h 8"/>
              <a:gd name="T6" fmla="*/ 2147483646 w 38"/>
              <a:gd name="T7" fmla="*/ 2147483646 h 8"/>
              <a:gd name="T8" fmla="*/ 2147483646 w 38"/>
              <a:gd name="T9" fmla="*/ 2147483646 h 8"/>
              <a:gd name="T10" fmla="*/ 2147483646 w 38"/>
              <a:gd name="T11" fmla="*/ 0 h 8"/>
              <a:gd name="T12" fmla="*/ 2147483646 w 38"/>
              <a:gd name="T13" fmla="*/ 0 h 8"/>
              <a:gd name="T14" fmla="*/ 2147483646 w 38"/>
              <a:gd name="T15" fmla="*/ 0 h 8"/>
              <a:gd name="T16" fmla="*/ 2147483646 w 38"/>
              <a:gd name="T17" fmla="*/ 0 h 8"/>
              <a:gd name="T18" fmla="*/ 2147483646 w 38"/>
              <a:gd name="T19" fmla="*/ 0 h 8"/>
              <a:gd name="T20" fmla="*/ 2147483646 w 38"/>
              <a:gd name="T21" fmla="*/ 0 h 8"/>
              <a:gd name="T22" fmla="*/ 2147483646 w 38"/>
              <a:gd name="T23" fmla="*/ 2147483646 h 8"/>
              <a:gd name="T24" fmla="*/ 0 w 38"/>
              <a:gd name="T25" fmla="*/ 2147483646 h 8"/>
              <a:gd name="T26" fmla="*/ 0 w 38"/>
              <a:gd name="T27" fmla="*/ 2147483646 h 8"/>
              <a:gd name="T28" fmla="*/ 0 w 38"/>
              <a:gd name="T29" fmla="*/ 2147483646 h 8"/>
              <a:gd name="T30" fmla="*/ 2147483646 w 38"/>
              <a:gd name="T31" fmla="*/ 2147483646 h 8"/>
              <a:gd name="T32" fmla="*/ 2147483646 w 38"/>
              <a:gd name="T33" fmla="*/ 2147483646 h 8"/>
              <a:gd name="T34" fmla="*/ 2147483646 w 38"/>
              <a:gd name="T35" fmla="*/ 2147483646 h 8"/>
              <a:gd name="T36" fmla="*/ 2147483646 w 38"/>
              <a:gd name="T37" fmla="*/ 2147483646 h 8"/>
              <a:gd name="T38" fmla="*/ 2147483646 w 38"/>
              <a:gd name="T39" fmla="*/ 2147483646 h 8"/>
              <a:gd name="T40" fmla="*/ 2147483646 w 38"/>
              <a:gd name="T41" fmla="*/ 2147483646 h 8"/>
              <a:gd name="T42" fmla="*/ 2147483646 w 38"/>
              <a:gd name="T43" fmla="*/ 2147483646 h 8"/>
              <a:gd name="T44" fmla="*/ 2147483646 w 38"/>
              <a:gd name="T45" fmla="*/ 2147483646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 h="8">
                <a:moveTo>
                  <a:pt x="36" y="7"/>
                </a:moveTo>
                <a:lnTo>
                  <a:pt x="37" y="5"/>
                </a:lnTo>
                <a:lnTo>
                  <a:pt x="38" y="4"/>
                </a:lnTo>
                <a:lnTo>
                  <a:pt x="38" y="2"/>
                </a:lnTo>
                <a:lnTo>
                  <a:pt x="37" y="1"/>
                </a:lnTo>
                <a:lnTo>
                  <a:pt x="32" y="0"/>
                </a:lnTo>
                <a:lnTo>
                  <a:pt x="28" y="0"/>
                </a:lnTo>
                <a:lnTo>
                  <a:pt x="24" y="0"/>
                </a:lnTo>
                <a:lnTo>
                  <a:pt x="16" y="0"/>
                </a:lnTo>
                <a:lnTo>
                  <a:pt x="13" y="0"/>
                </a:lnTo>
                <a:lnTo>
                  <a:pt x="8" y="0"/>
                </a:lnTo>
                <a:lnTo>
                  <a:pt x="2" y="1"/>
                </a:lnTo>
                <a:lnTo>
                  <a:pt x="0" y="2"/>
                </a:lnTo>
                <a:lnTo>
                  <a:pt x="0" y="4"/>
                </a:lnTo>
                <a:lnTo>
                  <a:pt x="0" y="5"/>
                </a:lnTo>
                <a:lnTo>
                  <a:pt x="1" y="7"/>
                </a:lnTo>
                <a:lnTo>
                  <a:pt x="4" y="7"/>
                </a:lnTo>
                <a:lnTo>
                  <a:pt x="9" y="8"/>
                </a:lnTo>
                <a:lnTo>
                  <a:pt x="14" y="8"/>
                </a:lnTo>
                <a:lnTo>
                  <a:pt x="21" y="8"/>
                </a:lnTo>
                <a:lnTo>
                  <a:pt x="25" y="8"/>
                </a:lnTo>
                <a:lnTo>
                  <a:pt x="30" y="7"/>
                </a:lnTo>
                <a:lnTo>
                  <a:pt x="36"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29" name="Freeform 2696"/>
          <p:cNvSpPr>
            <a:spLocks/>
          </p:cNvSpPr>
          <p:nvPr/>
        </p:nvSpPr>
        <p:spPr bwMode="auto">
          <a:xfrm>
            <a:off x="7267575" y="2481263"/>
            <a:ext cx="1588" cy="1587"/>
          </a:xfrm>
          <a:custGeom>
            <a:avLst/>
            <a:gdLst>
              <a:gd name="T0" fmla="*/ 2147483646 w 2"/>
              <a:gd name="T1" fmla="*/ 0 h 1"/>
              <a:gd name="T2" fmla="*/ 2147483646 w 2"/>
              <a:gd name="T3" fmla="*/ 0 h 1"/>
              <a:gd name="T4" fmla="*/ 0 w 2"/>
              <a:gd name="T5" fmla="*/ 2147483646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0" name="Rectangle 2697"/>
          <p:cNvSpPr>
            <a:spLocks noChangeArrowheads="1"/>
          </p:cNvSpPr>
          <p:nvPr/>
        </p:nvSpPr>
        <p:spPr bwMode="auto">
          <a:xfrm>
            <a:off x="7232650" y="2478088"/>
            <a:ext cx="1588" cy="158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96831" name="Freeform 2698"/>
          <p:cNvSpPr>
            <a:spLocks/>
          </p:cNvSpPr>
          <p:nvPr/>
        </p:nvSpPr>
        <p:spPr bwMode="auto">
          <a:xfrm>
            <a:off x="7224713" y="2482850"/>
            <a:ext cx="1587" cy="1588"/>
          </a:xfrm>
          <a:custGeom>
            <a:avLst/>
            <a:gdLst>
              <a:gd name="T0" fmla="*/ 2147483646 w 3"/>
              <a:gd name="T1" fmla="*/ 2147483646 h 4"/>
              <a:gd name="T2" fmla="*/ 0 w 3"/>
              <a:gd name="T3" fmla="*/ 0 h 4"/>
              <a:gd name="T4" fmla="*/ 2147483646 w 3"/>
              <a:gd name="T5" fmla="*/ 2147483646 h 4"/>
              <a:gd name="T6" fmla="*/ 2147483646 w 3"/>
              <a:gd name="T7" fmla="*/ 2147483646 h 4"/>
              <a:gd name="T8" fmla="*/ 2147483646 w 3"/>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3" y="2"/>
                </a:moveTo>
                <a:lnTo>
                  <a:pt x="0" y="0"/>
                </a:lnTo>
                <a:lnTo>
                  <a:pt x="3" y="2"/>
                </a:lnTo>
                <a:lnTo>
                  <a:pt x="3" y="3"/>
                </a:lnTo>
                <a:lnTo>
                  <a:pt x="3" y="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2" name="Freeform 2699"/>
          <p:cNvSpPr>
            <a:spLocks/>
          </p:cNvSpPr>
          <p:nvPr/>
        </p:nvSpPr>
        <p:spPr bwMode="auto">
          <a:xfrm>
            <a:off x="7229475" y="2427288"/>
            <a:ext cx="1588" cy="1587"/>
          </a:xfrm>
          <a:custGeom>
            <a:avLst/>
            <a:gdLst>
              <a:gd name="T0" fmla="*/ 2147483646 w 3"/>
              <a:gd name="T1" fmla="*/ 2147483646 h 2"/>
              <a:gd name="T2" fmla="*/ 2147483646 w 3"/>
              <a:gd name="T3" fmla="*/ 2147483646 h 2"/>
              <a:gd name="T4" fmla="*/ 0 w 3"/>
              <a:gd name="T5" fmla="*/ 0 h 2"/>
              <a:gd name="T6" fmla="*/ 2147483646 w 3"/>
              <a:gd name="T7" fmla="*/ 0 h 2"/>
              <a:gd name="T8" fmla="*/ 2147483646 w 3"/>
              <a:gd name="T9" fmla="*/ 2147483646 h 2"/>
              <a:gd name="T10" fmla="*/ 2147483646 w 3"/>
              <a:gd name="T11" fmla="*/ 2147483646 h 2"/>
              <a:gd name="T12" fmla="*/ 2147483646 w 3"/>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2">
                <a:moveTo>
                  <a:pt x="2" y="2"/>
                </a:moveTo>
                <a:lnTo>
                  <a:pt x="2" y="1"/>
                </a:lnTo>
                <a:lnTo>
                  <a:pt x="0" y="0"/>
                </a:lnTo>
                <a:lnTo>
                  <a:pt x="2" y="0"/>
                </a:lnTo>
                <a:lnTo>
                  <a:pt x="3" y="1"/>
                </a:lnTo>
                <a:lnTo>
                  <a:pt x="3" y="2"/>
                </a:lnTo>
                <a:lnTo>
                  <a:pt x="2"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3" name="Freeform 2700"/>
          <p:cNvSpPr>
            <a:spLocks/>
          </p:cNvSpPr>
          <p:nvPr/>
        </p:nvSpPr>
        <p:spPr bwMode="auto">
          <a:xfrm>
            <a:off x="8166100" y="2593975"/>
            <a:ext cx="26988" cy="23813"/>
          </a:xfrm>
          <a:custGeom>
            <a:avLst/>
            <a:gdLst>
              <a:gd name="T0" fmla="*/ 2147483646 w 52"/>
              <a:gd name="T1" fmla="*/ 2147483646 h 45"/>
              <a:gd name="T2" fmla="*/ 0 w 52"/>
              <a:gd name="T3" fmla="*/ 2147483646 h 45"/>
              <a:gd name="T4" fmla="*/ 2147483646 w 52"/>
              <a:gd name="T5" fmla="*/ 2147483646 h 45"/>
              <a:gd name="T6" fmla="*/ 2147483646 w 52"/>
              <a:gd name="T7" fmla="*/ 2147483646 h 45"/>
              <a:gd name="T8" fmla="*/ 2147483646 w 52"/>
              <a:gd name="T9" fmla="*/ 2147483646 h 45"/>
              <a:gd name="T10" fmla="*/ 2147483646 w 52"/>
              <a:gd name="T11" fmla="*/ 2147483646 h 45"/>
              <a:gd name="T12" fmla="*/ 2147483646 w 52"/>
              <a:gd name="T13" fmla="*/ 2147483646 h 45"/>
              <a:gd name="T14" fmla="*/ 2147483646 w 52"/>
              <a:gd name="T15" fmla="*/ 2147483646 h 45"/>
              <a:gd name="T16" fmla="*/ 2147483646 w 52"/>
              <a:gd name="T17" fmla="*/ 2147483646 h 45"/>
              <a:gd name="T18" fmla="*/ 2147483646 w 52"/>
              <a:gd name="T19" fmla="*/ 2147483646 h 45"/>
              <a:gd name="T20" fmla="*/ 2147483646 w 52"/>
              <a:gd name="T21" fmla="*/ 2147483646 h 45"/>
              <a:gd name="T22" fmla="*/ 2147483646 w 52"/>
              <a:gd name="T23" fmla="*/ 2147483646 h 45"/>
              <a:gd name="T24" fmla="*/ 2147483646 w 52"/>
              <a:gd name="T25" fmla="*/ 2147483646 h 45"/>
              <a:gd name="T26" fmla="*/ 2147483646 w 52"/>
              <a:gd name="T27" fmla="*/ 2147483646 h 45"/>
              <a:gd name="T28" fmla="*/ 2147483646 w 52"/>
              <a:gd name="T29" fmla="*/ 2147483646 h 45"/>
              <a:gd name="T30" fmla="*/ 2147483646 w 52"/>
              <a:gd name="T31" fmla="*/ 2147483646 h 45"/>
              <a:gd name="T32" fmla="*/ 2147483646 w 52"/>
              <a:gd name="T33" fmla="*/ 0 h 45"/>
              <a:gd name="T34" fmla="*/ 2147483646 w 52"/>
              <a:gd name="T35" fmla="*/ 0 h 45"/>
              <a:gd name="T36" fmla="*/ 2147483646 w 52"/>
              <a:gd name="T37" fmla="*/ 2147483646 h 45"/>
              <a:gd name="T38" fmla="*/ 2147483646 w 52"/>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45">
                <a:moveTo>
                  <a:pt x="3" y="14"/>
                </a:moveTo>
                <a:lnTo>
                  <a:pt x="0" y="27"/>
                </a:lnTo>
                <a:lnTo>
                  <a:pt x="3" y="40"/>
                </a:lnTo>
                <a:lnTo>
                  <a:pt x="3" y="44"/>
                </a:lnTo>
                <a:lnTo>
                  <a:pt x="3" y="45"/>
                </a:lnTo>
                <a:lnTo>
                  <a:pt x="4" y="45"/>
                </a:lnTo>
                <a:lnTo>
                  <a:pt x="6" y="45"/>
                </a:lnTo>
                <a:lnTo>
                  <a:pt x="9" y="45"/>
                </a:lnTo>
                <a:lnTo>
                  <a:pt x="10" y="45"/>
                </a:lnTo>
                <a:lnTo>
                  <a:pt x="10" y="44"/>
                </a:lnTo>
                <a:lnTo>
                  <a:pt x="10" y="38"/>
                </a:lnTo>
                <a:lnTo>
                  <a:pt x="10" y="27"/>
                </a:lnTo>
                <a:lnTo>
                  <a:pt x="11" y="20"/>
                </a:lnTo>
                <a:lnTo>
                  <a:pt x="16" y="13"/>
                </a:lnTo>
                <a:lnTo>
                  <a:pt x="25" y="8"/>
                </a:lnTo>
                <a:lnTo>
                  <a:pt x="52" y="7"/>
                </a:lnTo>
                <a:lnTo>
                  <a:pt x="52" y="0"/>
                </a:lnTo>
                <a:lnTo>
                  <a:pt x="31" y="0"/>
                </a:lnTo>
                <a:lnTo>
                  <a:pt x="16" y="5"/>
                </a:lnTo>
                <a:lnTo>
                  <a:pt x="3" y="1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4" name="Freeform 2701"/>
          <p:cNvSpPr>
            <a:spLocks/>
          </p:cNvSpPr>
          <p:nvPr/>
        </p:nvSpPr>
        <p:spPr bwMode="auto">
          <a:xfrm>
            <a:off x="8183563" y="2605088"/>
            <a:ext cx="33337" cy="12700"/>
          </a:xfrm>
          <a:custGeom>
            <a:avLst/>
            <a:gdLst>
              <a:gd name="T0" fmla="*/ 0 w 62"/>
              <a:gd name="T1" fmla="*/ 0 h 22"/>
              <a:gd name="T2" fmla="*/ 2147483646 w 62"/>
              <a:gd name="T3" fmla="*/ 0 h 22"/>
              <a:gd name="T4" fmla="*/ 2147483646 w 62"/>
              <a:gd name="T5" fmla="*/ 2147483646 h 22"/>
              <a:gd name="T6" fmla="*/ 2147483646 w 62"/>
              <a:gd name="T7" fmla="*/ 2147483646 h 22"/>
              <a:gd name="T8" fmla="*/ 2147483646 w 62"/>
              <a:gd name="T9" fmla="*/ 2147483646 h 22"/>
              <a:gd name="T10" fmla="*/ 2147483646 w 62"/>
              <a:gd name="T11" fmla="*/ 2147483646 h 22"/>
              <a:gd name="T12" fmla="*/ 2147483646 w 62"/>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2">
                <a:moveTo>
                  <a:pt x="0" y="0"/>
                </a:moveTo>
                <a:lnTo>
                  <a:pt x="36" y="0"/>
                </a:lnTo>
                <a:lnTo>
                  <a:pt x="36" y="22"/>
                </a:lnTo>
                <a:lnTo>
                  <a:pt x="42" y="22"/>
                </a:lnTo>
                <a:lnTo>
                  <a:pt x="44" y="20"/>
                </a:lnTo>
                <a:lnTo>
                  <a:pt x="44" y="14"/>
                </a:lnTo>
                <a:lnTo>
                  <a:pt x="62" y="1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5" name="Freeform 2702"/>
          <p:cNvSpPr>
            <a:spLocks/>
          </p:cNvSpPr>
          <p:nvPr/>
        </p:nvSpPr>
        <p:spPr bwMode="auto">
          <a:xfrm>
            <a:off x="8194675" y="2613025"/>
            <a:ext cx="87313" cy="63500"/>
          </a:xfrm>
          <a:custGeom>
            <a:avLst/>
            <a:gdLst>
              <a:gd name="T0" fmla="*/ 2147483646 w 165"/>
              <a:gd name="T1" fmla="*/ 2147483646 h 122"/>
              <a:gd name="T2" fmla="*/ 2147483646 w 165"/>
              <a:gd name="T3" fmla="*/ 2147483646 h 122"/>
              <a:gd name="T4" fmla="*/ 2147483646 w 165"/>
              <a:gd name="T5" fmla="*/ 2147483646 h 122"/>
              <a:gd name="T6" fmla="*/ 2147483646 w 165"/>
              <a:gd name="T7" fmla="*/ 2147483646 h 122"/>
              <a:gd name="T8" fmla="*/ 2147483646 w 165"/>
              <a:gd name="T9" fmla="*/ 2147483646 h 122"/>
              <a:gd name="T10" fmla="*/ 2147483646 w 165"/>
              <a:gd name="T11" fmla="*/ 2147483646 h 122"/>
              <a:gd name="T12" fmla="*/ 2147483646 w 165"/>
              <a:gd name="T13" fmla="*/ 2147483646 h 122"/>
              <a:gd name="T14" fmla="*/ 2147483646 w 165"/>
              <a:gd name="T15" fmla="*/ 2147483646 h 122"/>
              <a:gd name="T16" fmla="*/ 2147483646 w 165"/>
              <a:gd name="T17" fmla="*/ 2147483646 h 122"/>
              <a:gd name="T18" fmla="*/ 0 w 165"/>
              <a:gd name="T19" fmla="*/ 2147483646 h 122"/>
              <a:gd name="T20" fmla="*/ 2147483646 w 165"/>
              <a:gd name="T21" fmla="*/ 2147483646 h 122"/>
              <a:gd name="T22" fmla="*/ 2147483646 w 165"/>
              <a:gd name="T23" fmla="*/ 2147483646 h 122"/>
              <a:gd name="T24" fmla="*/ 2147483646 w 165"/>
              <a:gd name="T25" fmla="*/ 2147483646 h 122"/>
              <a:gd name="T26" fmla="*/ 2147483646 w 165"/>
              <a:gd name="T27" fmla="*/ 2147483646 h 122"/>
              <a:gd name="T28" fmla="*/ 2147483646 w 165"/>
              <a:gd name="T29" fmla="*/ 2147483646 h 122"/>
              <a:gd name="T30" fmla="*/ 2147483646 w 165"/>
              <a:gd name="T31" fmla="*/ 2147483646 h 122"/>
              <a:gd name="T32" fmla="*/ 2147483646 w 165"/>
              <a:gd name="T33" fmla="*/ 2147483646 h 122"/>
              <a:gd name="T34" fmla="*/ 2147483646 w 165"/>
              <a:gd name="T35" fmla="*/ 2147483646 h 122"/>
              <a:gd name="T36" fmla="*/ 2147483646 w 165"/>
              <a:gd name="T37" fmla="*/ 2147483646 h 122"/>
              <a:gd name="T38" fmla="*/ 2147483646 w 165"/>
              <a:gd name="T39" fmla="*/ 2147483646 h 122"/>
              <a:gd name="T40" fmla="*/ 2147483646 w 165"/>
              <a:gd name="T41" fmla="*/ 2147483646 h 122"/>
              <a:gd name="T42" fmla="*/ 2147483646 w 165"/>
              <a:gd name="T43" fmla="*/ 2147483646 h 122"/>
              <a:gd name="T44" fmla="*/ 2147483646 w 165"/>
              <a:gd name="T45" fmla="*/ 2147483646 h 122"/>
              <a:gd name="T46" fmla="*/ 2147483646 w 165"/>
              <a:gd name="T47" fmla="*/ 2147483646 h 122"/>
              <a:gd name="T48" fmla="*/ 2147483646 w 165"/>
              <a:gd name="T49" fmla="*/ 2147483646 h 122"/>
              <a:gd name="T50" fmla="*/ 2147483646 w 165"/>
              <a:gd name="T51" fmla="*/ 2147483646 h 122"/>
              <a:gd name="T52" fmla="*/ 2147483646 w 165"/>
              <a:gd name="T53" fmla="*/ 2147483646 h 122"/>
              <a:gd name="T54" fmla="*/ 2147483646 w 165"/>
              <a:gd name="T55" fmla="*/ 2147483646 h 122"/>
              <a:gd name="T56" fmla="*/ 2147483646 w 165"/>
              <a:gd name="T57" fmla="*/ 2147483646 h 122"/>
              <a:gd name="T58" fmla="*/ 2147483646 w 165"/>
              <a:gd name="T59" fmla="*/ 2147483646 h 122"/>
              <a:gd name="T60" fmla="*/ 2147483646 w 165"/>
              <a:gd name="T61" fmla="*/ 2147483646 h 122"/>
              <a:gd name="T62" fmla="*/ 2147483646 w 165"/>
              <a:gd name="T63" fmla="*/ 2147483646 h 122"/>
              <a:gd name="T64" fmla="*/ 2147483646 w 165"/>
              <a:gd name="T65" fmla="*/ 2147483646 h 122"/>
              <a:gd name="T66" fmla="*/ 2147483646 w 165"/>
              <a:gd name="T67" fmla="*/ 2147483646 h 122"/>
              <a:gd name="T68" fmla="*/ 2147483646 w 165"/>
              <a:gd name="T69" fmla="*/ 0 h 122"/>
              <a:gd name="T70" fmla="*/ 2147483646 w 165"/>
              <a:gd name="T71" fmla="*/ 2147483646 h 122"/>
              <a:gd name="T72" fmla="*/ 2147483646 w 165"/>
              <a:gd name="T73" fmla="*/ 2147483646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 h="122">
                <a:moveTo>
                  <a:pt x="44" y="16"/>
                </a:moveTo>
                <a:lnTo>
                  <a:pt x="29" y="38"/>
                </a:lnTo>
                <a:lnTo>
                  <a:pt x="26" y="47"/>
                </a:lnTo>
                <a:lnTo>
                  <a:pt x="28" y="48"/>
                </a:lnTo>
                <a:lnTo>
                  <a:pt x="23" y="45"/>
                </a:lnTo>
                <a:lnTo>
                  <a:pt x="16" y="45"/>
                </a:lnTo>
                <a:lnTo>
                  <a:pt x="10" y="45"/>
                </a:lnTo>
                <a:lnTo>
                  <a:pt x="6" y="48"/>
                </a:lnTo>
                <a:lnTo>
                  <a:pt x="2" y="54"/>
                </a:lnTo>
                <a:lnTo>
                  <a:pt x="0" y="59"/>
                </a:lnTo>
                <a:lnTo>
                  <a:pt x="2" y="65"/>
                </a:lnTo>
                <a:lnTo>
                  <a:pt x="6" y="70"/>
                </a:lnTo>
                <a:lnTo>
                  <a:pt x="10" y="72"/>
                </a:lnTo>
                <a:lnTo>
                  <a:pt x="16" y="73"/>
                </a:lnTo>
                <a:lnTo>
                  <a:pt x="23" y="72"/>
                </a:lnTo>
                <a:lnTo>
                  <a:pt x="28" y="70"/>
                </a:lnTo>
                <a:lnTo>
                  <a:pt x="30" y="65"/>
                </a:lnTo>
                <a:lnTo>
                  <a:pt x="33" y="59"/>
                </a:lnTo>
                <a:lnTo>
                  <a:pt x="30" y="54"/>
                </a:lnTo>
                <a:lnTo>
                  <a:pt x="28" y="48"/>
                </a:lnTo>
                <a:lnTo>
                  <a:pt x="36" y="46"/>
                </a:lnTo>
                <a:lnTo>
                  <a:pt x="33" y="65"/>
                </a:lnTo>
                <a:lnTo>
                  <a:pt x="26" y="71"/>
                </a:lnTo>
                <a:lnTo>
                  <a:pt x="30" y="84"/>
                </a:lnTo>
                <a:lnTo>
                  <a:pt x="46" y="104"/>
                </a:lnTo>
                <a:lnTo>
                  <a:pt x="69" y="117"/>
                </a:lnTo>
                <a:lnTo>
                  <a:pt x="96" y="122"/>
                </a:lnTo>
                <a:lnTo>
                  <a:pt x="122" y="116"/>
                </a:lnTo>
                <a:lnTo>
                  <a:pt x="145" y="103"/>
                </a:lnTo>
                <a:lnTo>
                  <a:pt x="161" y="83"/>
                </a:lnTo>
                <a:lnTo>
                  <a:pt x="165" y="59"/>
                </a:lnTo>
                <a:lnTo>
                  <a:pt x="159" y="35"/>
                </a:lnTo>
                <a:lnTo>
                  <a:pt x="143" y="15"/>
                </a:lnTo>
                <a:lnTo>
                  <a:pt x="121" y="3"/>
                </a:lnTo>
                <a:lnTo>
                  <a:pt x="94" y="0"/>
                </a:lnTo>
                <a:lnTo>
                  <a:pt x="66" y="3"/>
                </a:lnTo>
                <a:lnTo>
                  <a:pt x="44" y="1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6" name="Line 2703"/>
          <p:cNvSpPr>
            <a:spLocks noChangeShapeType="1"/>
          </p:cNvSpPr>
          <p:nvPr/>
        </p:nvSpPr>
        <p:spPr bwMode="auto">
          <a:xfrm flipH="1">
            <a:off x="8213725" y="2627313"/>
            <a:ext cx="7938" cy="95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37" name="Freeform 2704"/>
          <p:cNvSpPr>
            <a:spLocks/>
          </p:cNvSpPr>
          <p:nvPr/>
        </p:nvSpPr>
        <p:spPr bwMode="auto">
          <a:xfrm>
            <a:off x="8220075" y="2635250"/>
            <a:ext cx="34925" cy="33338"/>
          </a:xfrm>
          <a:custGeom>
            <a:avLst/>
            <a:gdLst>
              <a:gd name="T0" fmla="*/ 2147483646 w 67"/>
              <a:gd name="T1" fmla="*/ 2147483646 h 63"/>
              <a:gd name="T2" fmla="*/ 2147483646 w 67"/>
              <a:gd name="T3" fmla="*/ 2147483646 h 63"/>
              <a:gd name="T4" fmla="*/ 2147483646 w 67"/>
              <a:gd name="T5" fmla="*/ 0 h 63"/>
              <a:gd name="T6" fmla="*/ 2147483646 w 67"/>
              <a:gd name="T7" fmla="*/ 2147483646 h 63"/>
              <a:gd name="T8" fmla="*/ 2147483646 w 67"/>
              <a:gd name="T9" fmla="*/ 2147483646 h 63"/>
              <a:gd name="T10" fmla="*/ 2147483646 w 67"/>
              <a:gd name="T11" fmla="*/ 2147483646 h 63"/>
              <a:gd name="T12" fmla="*/ 2147483646 w 67"/>
              <a:gd name="T13" fmla="*/ 2147483646 h 63"/>
              <a:gd name="T14" fmla="*/ 2147483646 w 67"/>
              <a:gd name="T15" fmla="*/ 2147483646 h 63"/>
              <a:gd name="T16" fmla="*/ 2147483646 w 67"/>
              <a:gd name="T17" fmla="*/ 2147483646 h 63"/>
              <a:gd name="T18" fmla="*/ 2147483646 w 67"/>
              <a:gd name="T19" fmla="*/ 2147483646 h 63"/>
              <a:gd name="T20" fmla="*/ 2147483646 w 67"/>
              <a:gd name="T21" fmla="*/ 2147483646 h 63"/>
              <a:gd name="T22" fmla="*/ 2147483646 w 67"/>
              <a:gd name="T23" fmla="*/ 2147483646 h 63"/>
              <a:gd name="T24" fmla="*/ 2147483646 w 67"/>
              <a:gd name="T25" fmla="*/ 2147483646 h 63"/>
              <a:gd name="T26" fmla="*/ 2147483646 w 67"/>
              <a:gd name="T27" fmla="*/ 2147483646 h 63"/>
              <a:gd name="T28" fmla="*/ 0 w 67"/>
              <a:gd name="T29" fmla="*/ 2147483646 h 63"/>
              <a:gd name="T30" fmla="*/ 2147483646 w 67"/>
              <a:gd name="T31" fmla="*/ 2147483646 h 63"/>
              <a:gd name="T32" fmla="*/ 2147483646 w 67"/>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3">
                <a:moveTo>
                  <a:pt x="11" y="8"/>
                </a:moveTo>
                <a:lnTo>
                  <a:pt x="19" y="3"/>
                </a:lnTo>
                <a:lnTo>
                  <a:pt x="33" y="0"/>
                </a:lnTo>
                <a:lnTo>
                  <a:pt x="45" y="3"/>
                </a:lnTo>
                <a:lnTo>
                  <a:pt x="57" y="10"/>
                </a:lnTo>
                <a:lnTo>
                  <a:pt x="64" y="18"/>
                </a:lnTo>
                <a:lnTo>
                  <a:pt x="67" y="30"/>
                </a:lnTo>
                <a:lnTo>
                  <a:pt x="64" y="43"/>
                </a:lnTo>
                <a:lnTo>
                  <a:pt x="58" y="53"/>
                </a:lnTo>
                <a:lnTo>
                  <a:pt x="47" y="61"/>
                </a:lnTo>
                <a:lnTo>
                  <a:pt x="34" y="63"/>
                </a:lnTo>
                <a:lnTo>
                  <a:pt x="21" y="62"/>
                </a:lnTo>
                <a:lnTo>
                  <a:pt x="10" y="54"/>
                </a:lnTo>
                <a:lnTo>
                  <a:pt x="1" y="45"/>
                </a:lnTo>
                <a:lnTo>
                  <a:pt x="0" y="31"/>
                </a:lnTo>
                <a:lnTo>
                  <a:pt x="1" y="22"/>
                </a:lnTo>
                <a:lnTo>
                  <a:pt x="4"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8" name="Freeform 2705"/>
          <p:cNvSpPr>
            <a:spLocks/>
          </p:cNvSpPr>
          <p:nvPr/>
        </p:nvSpPr>
        <p:spPr bwMode="auto">
          <a:xfrm>
            <a:off x="8221663" y="2616200"/>
            <a:ext cx="47625" cy="11113"/>
          </a:xfrm>
          <a:custGeom>
            <a:avLst/>
            <a:gdLst>
              <a:gd name="T0" fmla="*/ 0 w 89"/>
              <a:gd name="T1" fmla="*/ 2147483646 h 19"/>
              <a:gd name="T2" fmla="*/ 2147483646 w 89"/>
              <a:gd name="T3" fmla="*/ 2147483646 h 19"/>
              <a:gd name="T4" fmla="*/ 2147483646 w 89"/>
              <a:gd name="T5" fmla="*/ 0 h 19"/>
              <a:gd name="T6" fmla="*/ 2147483646 w 89"/>
              <a:gd name="T7" fmla="*/ 2147483646 h 19"/>
              <a:gd name="T8" fmla="*/ 2147483646 w 89"/>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19">
                <a:moveTo>
                  <a:pt x="0" y="19"/>
                </a:moveTo>
                <a:lnTo>
                  <a:pt x="23" y="5"/>
                </a:lnTo>
                <a:lnTo>
                  <a:pt x="48" y="0"/>
                </a:lnTo>
                <a:lnTo>
                  <a:pt x="76" y="3"/>
                </a:lnTo>
                <a:lnTo>
                  <a:pt x="89"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39" name="Freeform 2706"/>
          <p:cNvSpPr>
            <a:spLocks/>
          </p:cNvSpPr>
          <p:nvPr/>
        </p:nvSpPr>
        <p:spPr bwMode="auto">
          <a:xfrm>
            <a:off x="8243888" y="2573338"/>
            <a:ext cx="20637" cy="7937"/>
          </a:xfrm>
          <a:custGeom>
            <a:avLst/>
            <a:gdLst>
              <a:gd name="T0" fmla="*/ 2147483646 w 41"/>
              <a:gd name="T1" fmla="*/ 0 h 16"/>
              <a:gd name="T2" fmla="*/ 2147483646 w 41"/>
              <a:gd name="T3" fmla="*/ 2147483646 h 16"/>
              <a:gd name="T4" fmla="*/ 0 w 41"/>
              <a:gd name="T5" fmla="*/ 2147483646 h 16"/>
              <a:gd name="T6" fmla="*/ 0 w 41"/>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6">
                <a:moveTo>
                  <a:pt x="41" y="0"/>
                </a:moveTo>
                <a:lnTo>
                  <a:pt x="18" y="5"/>
                </a:lnTo>
                <a:lnTo>
                  <a:pt x="0" y="14"/>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0" name="Freeform 2707"/>
          <p:cNvSpPr>
            <a:spLocks/>
          </p:cNvSpPr>
          <p:nvPr/>
        </p:nvSpPr>
        <p:spPr bwMode="auto">
          <a:xfrm>
            <a:off x="8264525" y="2573338"/>
            <a:ext cx="63500" cy="34925"/>
          </a:xfrm>
          <a:custGeom>
            <a:avLst/>
            <a:gdLst>
              <a:gd name="T0" fmla="*/ 0 w 120"/>
              <a:gd name="T1" fmla="*/ 2147483646 h 66"/>
              <a:gd name="T2" fmla="*/ 2147483646 w 120"/>
              <a:gd name="T3" fmla="*/ 0 h 66"/>
              <a:gd name="T4" fmla="*/ 2147483646 w 120"/>
              <a:gd name="T5" fmla="*/ 2147483646 h 66"/>
              <a:gd name="T6" fmla="*/ 2147483646 w 120"/>
              <a:gd name="T7" fmla="*/ 2147483646 h 66"/>
              <a:gd name="T8" fmla="*/ 2147483646 w 120"/>
              <a:gd name="T9" fmla="*/ 2147483646 h 66"/>
              <a:gd name="T10" fmla="*/ 2147483646 w 120"/>
              <a:gd name="T11" fmla="*/ 2147483646 h 66"/>
              <a:gd name="T12" fmla="*/ 2147483646 w 120"/>
              <a:gd name="T13" fmla="*/ 2147483646 h 66"/>
              <a:gd name="T14" fmla="*/ 2147483646 w 120"/>
              <a:gd name="T15" fmla="*/ 2147483646 h 66"/>
              <a:gd name="T16" fmla="*/ 2147483646 w 120"/>
              <a:gd name="T17" fmla="*/ 2147483646 h 66"/>
              <a:gd name="T18" fmla="*/ 2147483646 w 120"/>
              <a:gd name="T19" fmla="*/ 2147483646 h 66"/>
              <a:gd name="T20" fmla="*/ 2147483646 w 120"/>
              <a:gd name="T21" fmla="*/ 214748364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6">
                <a:moveTo>
                  <a:pt x="0" y="1"/>
                </a:moveTo>
                <a:lnTo>
                  <a:pt x="28" y="0"/>
                </a:lnTo>
                <a:lnTo>
                  <a:pt x="58" y="2"/>
                </a:lnTo>
                <a:lnTo>
                  <a:pt x="80" y="8"/>
                </a:lnTo>
                <a:lnTo>
                  <a:pt x="96" y="20"/>
                </a:lnTo>
                <a:lnTo>
                  <a:pt x="99" y="31"/>
                </a:lnTo>
                <a:lnTo>
                  <a:pt x="103" y="32"/>
                </a:lnTo>
                <a:lnTo>
                  <a:pt x="111" y="35"/>
                </a:lnTo>
                <a:lnTo>
                  <a:pt x="117" y="42"/>
                </a:lnTo>
                <a:lnTo>
                  <a:pt x="120" y="54"/>
                </a:lnTo>
                <a:lnTo>
                  <a:pt x="119"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1" name="Freeform 2708"/>
          <p:cNvSpPr>
            <a:spLocks/>
          </p:cNvSpPr>
          <p:nvPr/>
        </p:nvSpPr>
        <p:spPr bwMode="auto">
          <a:xfrm>
            <a:off x="8370888" y="2595563"/>
            <a:ext cx="17462" cy="11112"/>
          </a:xfrm>
          <a:custGeom>
            <a:avLst/>
            <a:gdLst>
              <a:gd name="T0" fmla="*/ 0 w 33"/>
              <a:gd name="T1" fmla="*/ 0 h 21"/>
              <a:gd name="T2" fmla="*/ 2147483646 w 33"/>
              <a:gd name="T3" fmla="*/ 2147483646 h 21"/>
              <a:gd name="T4" fmla="*/ 2147483646 w 33"/>
              <a:gd name="T5" fmla="*/ 2147483646 h 21"/>
              <a:gd name="T6" fmla="*/ 2147483646 w 33"/>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1">
                <a:moveTo>
                  <a:pt x="0" y="0"/>
                </a:moveTo>
                <a:lnTo>
                  <a:pt x="10" y="6"/>
                </a:lnTo>
                <a:lnTo>
                  <a:pt x="33" y="15"/>
                </a:lnTo>
                <a:lnTo>
                  <a:pt x="32"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2" name="Freeform 2709"/>
          <p:cNvSpPr>
            <a:spLocks/>
          </p:cNvSpPr>
          <p:nvPr/>
        </p:nvSpPr>
        <p:spPr bwMode="auto">
          <a:xfrm>
            <a:off x="8364538" y="2584450"/>
            <a:ext cx="6350" cy="11113"/>
          </a:xfrm>
          <a:custGeom>
            <a:avLst/>
            <a:gdLst>
              <a:gd name="T0" fmla="*/ 2147483646 w 13"/>
              <a:gd name="T1" fmla="*/ 2147483646 h 23"/>
              <a:gd name="T2" fmla="*/ 2147483646 w 13"/>
              <a:gd name="T3" fmla="*/ 2147483646 h 23"/>
              <a:gd name="T4" fmla="*/ 2147483646 w 13"/>
              <a:gd name="T5" fmla="*/ 2147483646 h 23"/>
              <a:gd name="T6" fmla="*/ 0 w 13"/>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3">
                <a:moveTo>
                  <a:pt x="13" y="23"/>
                </a:moveTo>
                <a:lnTo>
                  <a:pt x="5" y="16"/>
                </a:lnTo>
                <a:lnTo>
                  <a:pt x="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3" name="Freeform 2710"/>
          <p:cNvSpPr>
            <a:spLocks/>
          </p:cNvSpPr>
          <p:nvPr/>
        </p:nvSpPr>
        <p:spPr bwMode="auto">
          <a:xfrm>
            <a:off x="8364538" y="2690813"/>
            <a:ext cx="20637" cy="22225"/>
          </a:xfrm>
          <a:custGeom>
            <a:avLst/>
            <a:gdLst>
              <a:gd name="T0" fmla="*/ 2147483646 w 38"/>
              <a:gd name="T1" fmla="*/ 0 h 40"/>
              <a:gd name="T2" fmla="*/ 2147483646 w 38"/>
              <a:gd name="T3" fmla="*/ 2147483646 h 40"/>
              <a:gd name="T4" fmla="*/ 2147483646 w 38"/>
              <a:gd name="T5" fmla="*/ 2147483646 h 40"/>
              <a:gd name="T6" fmla="*/ 0 w 38"/>
              <a:gd name="T7" fmla="*/ 2147483646 h 40"/>
              <a:gd name="T8" fmla="*/ 0 w 38"/>
              <a:gd name="T9" fmla="*/ 2147483646 h 40"/>
              <a:gd name="T10" fmla="*/ 2147483646 w 38"/>
              <a:gd name="T11" fmla="*/ 2147483646 h 40"/>
              <a:gd name="T12" fmla="*/ 2147483646 w 38"/>
              <a:gd name="T13" fmla="*/ 2147483646 h 40"/>
              <a:gd name="T14" fmla="*/ 2147483646 w 38"/>
              <a:gd name="T15" fmla="*/ 2147483646 h 40"/>
              <a:gd name="T16" fmla="*/ 2147483646 w 38"/>
              <a:gd name="T17" fmla="*/ 2147483646 h 40"/>
              <a:gd name="T18" fmla="*/ 2147483646 w 38"/>
              <a:gd name="T19" fmla="*/ 2147483646 h 40"/>
              <a:gd name="T20" fmla="*/ 2147483646 w 38"/>
              <a:gd name="T21" fmla="*/ 214748364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40">
                <a:moveTo>
                  <a:pt x="29" y="0"/>
                </a:moveTo>
                <a:lnTo>
                  <a:pt x="23" y="6"/>
                </a:lnTo>
                <a:lnTo>
                  <a:pt x="13" y="27"/>
                </a:lnTo>
                <a:lnTo>
                  <a:pt x="0" y="30"/>
                </a:lnTo>
                <a:lnTo>
                  <a:pt x="0" y="40"/>
                </a:lnTo>
                <a:lnTo>
                  <a:pt x="21" y="40"/>
                </a:lnTo>
                <a:lnTo>
                  <a:pt x="28" y="15"/>
                </a:lnTo>
                <a:lnTo>
                  <a:pt x="34" y="14"/>
                </a:lnTo>
                <a:lnTo>
                  <a:pt x="36" y="15"/>
                </a:lnTo>
                <a:lnTo>
                  <a:pt x="38" y="18"/>
                </a:lnTo>
                <a:lnTo>
                  <a:pt x="38"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4" name="Freeform 2711"/>
          <p:cNvSpPr>
            <a:spLocks/>
          </p:cNvSpPr>
          <p:nvPr/>
        </p:nvSpPr>
        <p:spPr bwMode="auto">
          <a:xfrm>
            <a:off x="8380413" y="2690813"/>
            <a:ext cx="9525" cy="4762"/>
          </a:xfrm>
          <a:custGeom>
            <a:avLst/>
            <a:gdLst>
              <a:gd name="T0" fmla="*/ 2147483646 w 19"/>
              <a:gd name="T1" fmla="*/ 2147483646 h 8"/>
              <a:gd name="T2" fmla="*/ 2147483646 w 19"/>
              <a:gd name="T3" fmla="*/ 2147483646 h 8"/>
              <a:gd name="T4" fmla="*/ 2147483646 w 19"/>
              <a:gd name="T5" fmla="*/ 0 h 8"/>
              <a:gd name="T6" fmla="*/ 0 w 19"/>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8">
                <a:moveTo>
                  <a:pt x="19" y="8"/>
                </a:moveTo>
                <a:lnTo>
                  <a:pt x="16" y="2"/>
                </a:lnTo>
                <a:lnTo>
                  <a:pt x="9"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5" name="Freeform 2712"/>
          <p:cNvSpPr>
            <a:spLocks/>
          </p:cNvSpPr>
          <p:nvPr/>
        </p:nvSpPr>
        <p:spPr bwMode="auto">
          <a:xfrm>
            <a:off x="8272463" y="2684463"/>
            <a:ext cx="34925" cy="17462"/>
          </a:xfrm>
          <a:custGeom>
            <a:avLst/>
            <a:gdLst>
              <a:gd name="T0" fmla="*/ 2147483646 w 66"/>
              <a:gd name="T1" fmla="*/ 0 h 33"/>
              <a:gd name="T2" fmla="*/ 2147483646 w 66"/>
              <a:gd name="T3" fmla="*/ 0 h 33"/>
              <a:gd name="T4" fmla="*/ 2147483646 w 66"/>
              <a:gd name="T5" fmla="*/ 2147483646 h 33"/>
              <a:gd name="T6" fmla="*/ 2147483646 w 66"/>
              <a:gd name="T7" fmla="*/ 2147483646 h 33"/>
              <a:gd name="T8" fmla="*/ 2147483646 w 66"/>
              <a:gd name="T9" fmla="*/ 2147483646 h 33"/>
              <a:gd name="T10" fmla="*/ 0 w 66"/>
              <a:gd name="T11" fmla="*/ 2147483646 h 33"/>
              <a:gd name="T12" fmla="*/ 2147483646 w 66"/>
              <a:gd name="T13" fmla="*/ 2147483646 h 33"/>
              <a:gd name="T14" fmla="*/ 2147483646 w 66"/>
              <a:gd name="T15" fmla="*/ 2147483646 h 33"/>
              <a:gd name="T16" fmla="*/ 2147483646 w 6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3">
                <a:moveTo>
                  <a:pt x="66" y="0"/>
                </a:moveTo>
                <a:lnTo>
                  <a:pt x="60" y="0"/>
                </a:lnTo>
                <a:lnTo>
                  <a:pt x="36" y="1"/>
                </a:lnTo>
                <a:lnTo>
                  <a:pt x="17" y="5"/>
                </a:lnTo>
                <a:lnTo>
                  <a:pt x="3" y="15"/>
                </a:lnTo>
                <a:lnTo>
                  <a:pt x="0" y="22"/>
                </a:lnTo>
                <a:lnTo>
                  <a:pt x="7" y="25"/>
                </a:lnTo>
                <a:lnTo>
                  <a:pt x="36" y="32"/>
                </a:lnTo>
                <a:lnTo>
                  <a:pt x="66"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6" name="Freeform 2713"/>
          <p:cNvSpPr>
            <a:spLocks/>
          </p:cNvSpPr>
          <p:nvPr/>
        </p:nvSpPr>
        <p:spPr bwMode="auto">
          <a:xfrm>
            <a:off x="8272463" y="2722563"/>
            <a:ext cx="31750" cy="12700"/>
          </a:xfrm>
          <a:custGeom>
            <a:avLst/>
            <a:gdLst>
              <a:gd name="T0" fmla="*/ 2147483646 w 59"/>
              <a:gd name="T1" fmla="*/ 2147483646 h 25"/>
              <a:gd name="T2" fmla="*/ 2147483646 w 59"/>
              <a:gd name="T3" fmla="*/ 2147483646 h 25"/>
              <a:gd name="T4" fmla="*/ 2147483646 w 59"/>
              <a:gd name="T5" fmla="*/ 2147483646 h 25"/>
              <a:gd name="T6" fmla="*/ 2147483646 w 59"/>
              <a:gd name="T7" fmla="*/ 0 h 25"/>
              <a:gd name="T8" fmla="*/ 2147483646 w 59"/>
              <a:gd name="T9" fmla="*/ 2147483646 h 25"/>
              <a:gd name="T10" fmla="*/ 2147483646 w 59"/>
              <a:gd name="T11" fmla="*/ 2147483646 h 25"/>
              <a:gd name="T12" fmla="*/ 2147483646 w 59"/>
              <a:gd name="T13" fmla="*/ 2147483646 h 25"/>
              <a:gd name="T14" fmla="*/ 0 w 59"/>
              <a:gd name="T15" fmla="*/ 2147483646 h 25"/>
              <a:gd name="T16" fmla="*/ 2147483646 w 59"/>
              <a:gd name="T17" fmla="*/ 2147483646 h 25"/>
              <a:gd name="T18" fmla="*/ 2147483646 w 59"/>
              <a:gd name="T19" fmla="*/ 2147483646 h 25"/>
              <a:gd name="T20" fmla="*/ 2147483646 w 59"/>
              <a:gd name="T21" fmla="*/ 2147483646 h 25"/>
              <a:gd name="T22" fmla="*/ 2147483646 w 59"/>
              <a:gd name="T23" fmla="*/ 2147483646 h 25"/>
              <a:gd name="T24" fmla="*/ 2147483646 w 59"/>
              <a:gd name="T25" fmla="*/ 2147483646 h 25"/>
              <a:gd name="T26" fmla="*/ 2147483646 w 59"/>
              <a:gd name="T27" fmla="*/ 2147483646 h 25"/>
              <a:gd name="T28" fmla="*/ 2147483646 w 59"/>
              <a:gd name="T29" fmla="*/ 2147483646 h 25"/>
              <a:gd name="T30" fmla="*/ 2147483646 w 59"/>
              <a:gd name="T31" fmla="*/ 2147483646 h 25"/>
              <a:gd name="T32" fmla="*/ 2147483646 w 59"/>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25">
                <a:moveTo>
                  <a:pt x="57" y="7"/>
                </a:moveTo>
                <a:lnTo>
                  <a:pt x="51" y="4"/>
                </a:lnTo>
                <a:lnTo>
                  <a:pt x="40" y="1"/>
                </a:lnTo>
                <a:lnTo>
                  <a:pt x="29" y="0"/>
                </a:lnTo>
                <a:lnTo>
                  <a:pt x="17" y="1"/>
                </a:lnTo>
                <a:lnTo>
                  <a:pt x="10" y="4"/>
                </a:lnTo>
                <a:lnTo>
                  <a:pt x="3" y="7"/>
                </a:lnTo>
                <a:lnTo>
                  <a:pt x="0" y="12"/>
                </a:lnTo>
                <a:lnTo>
                  <a:pt x="3" y="15"/>
                </a:lnTo>
                <a:lnTo>
                  <a:pt x="10" y="20"/>
                </a:lnTo>
                <a:lnTo>
                  <a:pt x="17" y="24"/>
                </a:lnTo>
                <a:lnTo>
                  <a:pt x="29" y="25"/>
                </a:lnTo>
                <a:lnTo>
                  <a:pt x="40" y="24"/>
                </a:lnTo>
                <a:lnTo>
                  <a:pt x="51" y="20"/>
                </a:lnTo>
                <a:lnTo>
                  <a:pt x="57" y="15"/>
                </a:lnTo>
                <a:lnTo>
                  <a:pt x="59" y="12"/>
                </a:lnTo>
                <a:lnTo>
                  <a:pt x="57"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7" name="Freeform 2714"/>
          <p:cNvSpPr>
            <a:spLocks/>
          </p:cNvSpPr>
          <p:nvPr/>
        </p:nvSpPr>
        <p:spPr bwMode="auto">
          <a:xfrm>
            <a:off x="8199438" y="2713038"/>
            <a:ext cx="34925" cy="14287"/>
          </a:xfrm>
          <a:custGeom>
            <a:avLst/>
            <a:gdLst>
              <a:gd name="T0" fmla="*/ 2147483646 w 64"/>
              <a:gd name="T1" fmla="*/ 2147483646 h 26"/>
              <a:gd name="T2" fmla="*/ 2147483646 w 64"/>
              <a:gd name="T3" fmla="*/ 2147483646 h 26"/>
              <a:gd name="T4" fmla="*/ 2147483646 w 64"/>
              <a:gd name="T5" fmla="*/ 2147483646 h 26"/>
              <a:gd name="T6" fmla="*/ 2147483646 w 64"/>
              <a:gd name="T7" fmla="*/ 2147483646 h 26"/>
              <a:gd name="T8" fmla="*/ 2147483646 w 64"/>
              <a:gd name="T9" fmla="*/ 2147483646 h 26"/>
              <a:gd name="T10" fmla="*/ 2147483646 w 64"/>
              <a:gd name="T11" fmla="*/ 0 h 26"/>
              <a:gd name="T12" fmla="*/ 2147483646 w 64"/>
              <a:gd name="T13" fmla="*/ 2147483646 h 26"/>
              <a:gd name="T14" fmla="*/ 2147483646 w 64"/>
              <a:gd name="T15" fmla="*/ 2147483646 h 26"/>
              <a:gd name="T16" fmla="*/ 2147483646 w 64"/>
              <a:gd name="T17" fmla="*/ 2147483646 h 26"/>
              <a:gd name="T18" fmla="*/ 2147483646 w 64"/>
              <a:gd name="T19" fmla="*/ 2147483646 h 26"/>
              <a:gd name="T20" fmla="*/ 2147483646 w 64"/>
              <a:gd name="T21" fmla="*/ 2147483646 h 26"/>
              <a:gd name="T22" fmla="*/ 2147483646 w 64"/>
              <a:gd name="T23" fmla="*/ 2147483646 h 26"/>
              <a:gd name="T24" fmla="*/ 2147483646 w 64"/>
              <a:gd name="T25" fmla="*/ 2147483646 h 26"/>
              <a:gd name="T26" fmla="*/ 2147483646 w 64"/>
              <a:gd name="T27" fmla="*/ 2147483646 h 26"/>
              <a:gd name="T28" fmla="*/ 2147483646 w 64"/>
              <a:gd name="T29" fmla="*/ 2147483646 h 26"/>
              <a:gd name="T30" fmla="*/ 2147483646 w 64"/>
              <a:gd name="T31" fmla="*/ 2147483646 h 26"/>
              <a:gd name="T32" fmla="*/ 0 w 64"/>
              <a:gd name="T33" fmla="*/ 2147483646 h 26"/>
              <a:gd name="T34" fmla="*/ 2147483646 w 64"/>
              <a:gd name="T35" fmla="*/ 2147483646 h 26"/>
              <a:gd name="T36" fmla="*/ 2147483646 w 64"/>
              <a:gd name="T37" fmla="*/ 2147483646 h 26"/>
              <a:gd name="T38" fmla="*/ 2147483646 w 64"/>
              <a:gd name="T39" fmla="*/ 2147483646 h 26"/>
              <a:gd name="T40" fmla="*/ 2147483646 w 64"/>
              <a:gd name="T41" fmla="*/ 2147483646 h 26"/>
              <a:gd name="T42" fmla="*/ 2147483646 w 64"/>
              <a:gd name="T43" fmla="*/ 2147483646 h 26"/>
              <a:gd name="T44" fmla="*/ 2147483646 w 64"/>
              <a:gd name="T45" fmla="*/ 2147483646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26">
                <a:moveTo>
                  <a:pt x="55" y="22"/>
                </a:moveTo>
                <a:lnTo>
                  <a:pt x="61" y="17"/>
                </a:lnTo>
                <a:lnTo>
                  <a:pt x="64" y="10"/>
                </a:lnTo>
                <a:lnTo>
                  <a:pt x="61" y="6"/>
                </a:lnTo>
                <a:lnTo>
                  <a:pt x="55" y="3"/>
                </a:lnTo>
                <a:lnTo>
                  <a:pt x="50" y="0"/>
                </a:lnTo>
                <a:lnTo>
                  <a:pt x="50" y="9"/>
                </a:lnTo>
                <a:lnTo>
                  <a:pt x="52" y="8"/>
                </a:lnTo>
                <a:lnTo>
                  <a:pt x="50" y="9"/>
                </a:lnTo>
                <a:lnTo>
                  <a:pt x="44" y="10"/>
                </a:lnTo>
                <a:lnTo>
                  <a:pt x="38" y="11"/>
                </a:lnTo>
                <a:lnTo>
                  <a:pt x="29" y="14"/>
                </a:lnTo>
                <a:lnTo>
                  <a:pt x="19" y="14"/>
                </a:lnTo>
                <a:lnTo>
                  <a:pt x="13" y="14"/>
                </a:lnTo>
                <a:lnTo>
                  <a:pt x="6" y="11"/>
                </a:lnTo>
                <a:lnTo>
                  <a:pt x="5" y="11"/>
                </a:lnTo>
                <a:lnTo>
                  <a:pt x="0" y="10"/>
                </a:lnTo>
                <a:lnTo>
                  <a:pt x="1" y="17"/>
                </a:lnTo>
                <a:lnTo>
                  <a:pt x="7" y="22"/>
                </a:lnTo>
                <a:lnTo>
                  <a:pt x="19" y="24"/>
                </a:lnTo>
                <a:lnTo>
                  <a:pt x="32" y="26"/>
                </a:lnTo>
                <a:lnTo>
                  <a:pt x="44" y="24"/>
                </a:lnTo>
                <a:lnTo>
                  <a:pt x="55" y="2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8" name="Freeform 2715"/>
          <p:cNvSpPr>
            <a:spLocks/>
          </p:cNvSpPr>
          <p:nvPr/>
        </p:nvSpPr>
        <p:spPr bwMode="auto">
          <a:xfrm>
            <a:off x="8199438" y="2716213"/>
            <a:ext cx="3175" cy="1587"/>
          </a:xfrm>
          <a:custGeom>
            <a:avLst/>
            <a:gdLst>
              <a:gd name="T0" fmla="*/ 0 w 5"/>
              <a:gd name="T1" fmla="*/ 2147483646 h 5"/>
              <a:gd name="T2" fmla="*/ 2147483646 w 5"/>
              <a:gd name="T3" fmla="*/ 2147483646 h 5"/>
              <a:gd name="T4" fmla="*/ 2147483646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0" y="5"/>
                </a:moveTo>
                <a:lnTo>
                  <a:pt x="1" y="1"/>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49" name="Freeform 2716"/>
          <p:cNvSpPr>
            <a:spLocks/>
          </p:cNvSpPr>
          <p:nvPr/>
        </p:nvSpPr>
        <p:spPr bwMode="auto">
          <a:xfrm>
            <a:off x="8191500" y="2663825"/>
            <a:ext cx="4763" cy="7938"/>
          </a:xfrm>
          <a:custGeom>
            <a:avLst/>
            <a:gdLst>
              <a:gd name="T0" fmla="*/ 2147483646 w 10"/>
              <a:gd name="T1" fmla="*/ 2147483646 h 15"/>
              <a:gd name="T2" fmla="*/ 2147483646 w 10"/>
              <a:gd name="T3" fmla="*/ 2147483646 h 15"/>
              <a:gd name="T4" fmla="*/ 0 w 10"/>
              <a:gd name="T5" fmla="*/ 2147483646 h 15"/>
              <a:gd name="T6" fmla="*/ 0 w 1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5">
                <a:moveTo>
                  <a:pt x="10" y="15"/>
                </a:moveTo>
                <a:lnTo>
                  <a:pt x="1" y="9"/>
                </a:lnTo>
                <a:lnTo>
                  <a:pt x="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0" name="Freeform 2717"/>
          <p:cNvSpPr>
            <a:spLocks/>
          </p:cNvSpPr>
          <p:nvPr/>
        </p:nvSpPr>
        <p:spPr bwMode="auto">
          <a:xfrm>
            <a:off x="8220075" y="2671763"/>
            <a:ext cx="41275" cy="6350"/>
          </a:xfrm>
          <a:custGeom>
            <a:avLst/>
            <a:gdLst>
              <a:gd name="T0" fmla="*/ 0 w 79"/>
              <a:gd name="T1" fmla="*/ 0 h 14"/>
              <a:gd name="T2" fmla="*/ 2147483646 w 79"/>
              <a:gd name="T3" fmla="*/ 2147483646 h 14"/>
              <a:gd name="T4" fmla="*/ 2147483646 w 79"/>
              <a:gd name="T5" fmla="*/ 2147483646 h 14"/>
              <a:gd name="T6" fmla="*/ 2147483646 w 79"/>
              <a:gd name="T7" fmla="*/ 2147483646 h 14"/>
              <a:gd name="T8" fmla="*/ 2147483646 w 79"/>
              <a:gd name="T9" fmla="*/ 2147483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4">
                <a:moveTo>
                  <a:pt x="0" y="0"/>
                </a:moveTo>
                <a:lnTo>
                  <a:pt x="23" y="11"/>
                </a:lnTo>
                <a:lnTo>
                  <a:pt x="48" y="14"/>
                </a:lnTo>
                <a:lnTo>
                  <a:pt x="76" y="8"/>
                </a:lnTo>
                <a:lnTo>
                  <a:pt x="79"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1" name="Freeform 2718"/>
          <p:cNvSpPr>
            <a:spLocks/>
          </p:cNvSpPr>
          <p:nvPr/>
        </p:nvSpPr>
        <p:spPr bwMode="auto">
          <a:xfrm>
            <a:off x="8501063" y="2636838"/>
            <a:ext cx="17462" cy="14287"/>
          </a:xfrm>
          <a:custGeom>
            <a:avLst/>
            <a:gdLst>
              <a:gd name="T0" fmla="*/ 2147483646 w 33"/>
              <a:gd name="T1" fmla="*/ 2147483646 h 28"/>
              <a:gd name="T2" fmla="*/ 2147483646 w 33"/>
              <a:gd name="T3" fmla="*/ 2147483646 h 28"/>
              <a:gd name="T4" fmla="*/ 2147483646 w 33"/>
              <a:gd name="T5" fmla="*/ 2147483646 h 28"/>
              <a:gd name="T6" fmla="*/ 2147483646 w 33"/>
              <a:gd name="T7" fmla="*/ 2147483646 h 28"/>
              <a:gd name="T8" fmla="*/ 2147483646 w 33"/>
              <a:gd name="T9" fmla="*/ 2147483646 h 28"/>
              <a:gd name="T10" fmla="*/ 2147483646 w 33"/>
              <a:gd name="T11" fmla="*/ 2147483646 h 28"/>
              <a:gd name="T12" fmla="*/ 2147483646 w 33"/>
              <a:gd name="T13" fmla="*/ 2147483646 h 28"/>
              <a:gd name="T14" fmla="*/ 2147483646 w 33"/>
              <a:gd name="T15" fmla="*/ 2147483646 h 28"/>
              <a:gd name="T16" fmla="*/ 2147483646 w 33"/>
              <a:gd name="T17" fmla="*/ 2147483646 h 28"/>
              <a:gd name="T18" fmla="*/ 2147483646 w 33"/>
              <a:gd name="T19" fmla="*/ 0 h 28"/>
              <a:gd name="T20" fmla="*/ 2147483646 w 33"/>
              <a:gd name="T21" fmla="*/ 0 h 28"/>
              <a:gd name="T22" fmla="*/ 2147483646 w 33"/>
              <a:gd name="T23" fmla="*/ 0 h 28"/>
              <a:gd name="T24" fmla="*/ 2147483646 w 33"/>
              <a:gd name="T25" fmla="*/ 2147483646 h 28"/>
              <a:gd name="T26" fmla="*/ 2147483646 w 33"/>
              <a:gd name="T27" fmla="*/ 2147483646 h 28"/>
              <a:gd name="T28" fmla="*/ 0 w 33"/>
              <a:gd name="T29" fmla="*/ 2147483646 h 28"/>
              <a:gd name="T30" fmla="*/ 2147483646 w 33"/>
              <a:gd name="T31" fmla="*/ 2147483646 h 28"/>
              <a:gd name="T32" fmla="*/ 2147483646 w 33"/>
              <a:gd name="T33" fmla="*/ 214748364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8">
                <a:moveTo>
                  <a:pt x="6" y="25"/>
                </a:moveTo>
                <a:lnTo>
                  <a:pt x="11" y="27"/>
                </a:lnTo>
                <a:lnTo>
                  <a:pt x="18" y="28"/>
                </a:lnTo>
                <a:lnTo>
                  <a:pt x="23" y="27"/>
                </a:lnTo>
                <a:lnTo>
                  <a:pt x="27" y="25"/>
                </a:lnTo>
                <a:lnTo>
                  <a:pt x="31" y="20"/>
                </a:lnTo>
                <a:lnTo>
                  <a:pt x="33" y="14"/>
                </a:lnTo>
                <a:lnTo>
                  <a:pt x="31" y="9"/>
                </a:lnTo>
                <a:lnTo>
                  <a:pt x="27" y="3"/>
                </a:lnTo>
                <a:lnTo>
                  <a:pt x="23" y="0"/>
                </a:lnTo>
                <a:lnTo>
                  <a:pt x="18" y="0"/>
                </a:lnTo>
                <a:lnTo>
                  <a:pt x="11" y="0"/>
                </a:lnTo>
                <a:lnTo>
                  <a:pt x="6" y="3"/>
                </a:lnTo>
                <a:lnTo>
                  <a:pt x="3" y="9"/>
                </a:lnTo>
                <a:lnTo>
                  <a:pt x="0" y="14"/>
                </a:lnTo>
                <a:lnTo>
                  <a:pt x="3" y="20"/>
                </a:lnTo>
                <a:lnTo>
                  <a:pt x="6" y="2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2" name="Freeform 2719"/>
          <p:cNvSpPr>
            <a:spLocks/>
          </p:cNvSpPr>
          <p:nvPr/>
        </p:nvSpPr>
        <p:spPr bwMode="auto">
          <a:xfrm>
            <a:off x="8515350" y="2613025"/>
            <a:ext cx="74613" cy="63500"/>
          </a:xfrm>
          <a:custGeom>
            <a:avLst/>
            <a:gdLst>
              <a:gd name="T0" fmla="*/ 0 w 141"/>
              <a:gd name="T1" fmla="*/ 2147483646 h 122"/>
              <a:gd name="T2" fmla="*/ 2147483646 w 141"/>
              <a:gd name="T3" fmla="*/ 2147483646 h 122"/>
              <a:gd name="T4" fmla="*/ 2147483646 w 141"/>
              <a:gd name="T5" fmla="*/ 2147483646 h 122"/>
              <a:gd name="T6" fmla="*/ 2147483646 w 141"/>
              <a:gd name="T7" fmla="*/ 2147483646 h 122"/>
              <a:gd name="T8" fmla="*/ 2147483646 w 141"/>
              <a:gd name="T9" fmla="*/ 2147483646 h 122"/>
              <a:gd name="T10" fmla="*/ 2147483646 w 141"/>
              <a:gd name="T11" fmla="*/ 2147483646 h 122"/>
              <a:gd name="T12" fmla="*/ 2147483646 w 141"/>
              <a:gd name="T13" fmla="*/ 2147483646 h 122"/>
              <a:gd name="T14" fmla="*/ 2147483646 w 141"/>
              <a:gd name="T15" fmla="*/ 2147483646 h 122"/>
              <a:gd name="T16" fmla="*/ 2147483646 w 141"/>
              <a:gd name="T17" fmla="*/ 2147483646 h 122"/>
              <a:gd name="T18" fmla="*/ 2147483646 w 141"/>
              <a:gd name="T19" fmla="*/ 2147483646 h 122"/>
              <a:gd name="T20" fmla="*/ 2147483646 w 141"/>
              <a:gd name="T21" fmla="*/ 2147483646 h 122"/>
              <a:gd name="T22" fmla="*/ 2147483646 w 141"/>
              <a:gd name="T23" fmla="*/ 2147483646 h 122"/>
              <a:gd name="T24" fmla="*/ 2147483646 w 141"/>
              <a:gd name="T25" fmla="*/ 0 h 122"/>
              <a:gd name="T26" fmla="*/ 2147483646 w 141"/>
              <a:gd name="T27" fmla="*/ 2147483646 h 122"/>
              <a:gd name="T28" fmla="*/ 2147483646 w 141"/>
              <a:gd name="T29" fmla="*/ 2147483646 h 122"/>
              <a:gd name="T30" fmla="*/ 2147483646 w 141"/>
              <a:gd name="T31" fmla="*/ 2147483646 h 122"/>
              <a:gd name="T32" fmla="*/ 0 w 141"/>
              <a:gd name="T33" fmla="*/ 2147483646 h 122"/>
              <a:gd name="T34" fmla="*/ 2147483646 w 141"/>
              <a:gd name="T35" fmla="*/ 2147483646 h 122"/>
              <a:gd name="T36" fmla="*/ 2147483646 w 141"/>
              <a:gd name="T37" fmla="*/ 2147483646 h 122"/>
              <a:gd name="T38" fmla="*/ 2147483646 w 141"/>
              <a:gd name="T39" fmla="*/ 2147483646 h 122"/>
              <a:gd name="T40" fmla="*/ 2147483646 w 141"/>
              <a:gd name="T41" fmla="*/ 2147483646 h 122"/>
              <a:gd name="T42" fmla="*/ 2147483646 w 141"/>
              <a:gd name="T43" fmla="*/ 2147483646 h 122"/>
              <a:gd name="T44" fmla="*/ 2147483646 w 141"/>
              <a:gd name="T45" fmla="*/ 2147483646 h 122"/>
              <a:gd name="T46" fmla="*/ 2147483646 w 141"/>
              <a:gd name="T47" fmla="*/ 2147483646 h 122"/>
              <a:gd name="T48" fmla="*/ 2147483646 w 141"/>
              <a:gd name="T49" fmla="*/ 2147483646 h 122"/>
              <a:gd name="T50" fmla="*/ 2147483646 w 141"/>
              <a:gd name="T51" fmla="*/ 2147483646 h 122"/>
              <a:gd name="T52" fmla="*/ 2147483646 w 141"/>
              <a:gd name="T53" fmla="*/ 2147483646 h 122"/>
              <a:gd name="T54" fmla="*/ 2147483646 w 141"/>
              <a:gd name="T55" fmla="*/ 2147483646 h 122"/>
              <a:gd name="T56" fmla="*/ 2147483646 w 141"/>
              <a:gd name="T57" fmla="*/ 2147483646 h 122"/>
              <a:gd name="T58" fmla="*/ 2147483646 w 141"/>
              <a:gd name="T59" fmla="*/ 2147483646 h 122"/>
              <a:gd name="T60" fmla="*/ 2147483646 w 141"/>
              <a:gd name="T61" fmla="*/ 2147483646 h 122"/>
              <a:gd name="T62" fmla="*/ 2147483646 w 141"/>
              <a:gd name="T63" fmla="*/ 2147483646 h 122"/>
              <a:gd name="T64" fmla="*/ 2147483646 w 141"/>
              <a:gd name="T65" fmla="*/ 2147483646 h 122"/>
              <a:gd name="T66" fmla="*/ 2147483646 w 141"/>
              <a:gd name="T67" fmla="*/ 2147483646 h 122"/>
              <a:gd name="T68" fmla="*/ 2147483646 w 141"/>
              <a:gd name="T69" fmla="*/ 2147483646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1" h="122">
                <a:moveTo>
                  <a:pt x="0" y="71"/>
                </a:moveTo>
                <a:lnTo>
                  <a:pt x="5" y="84"/>
                </a:lnTo>
                <a:lnTo>
                  <a:pt x="19" y="104"/>
                </a:lnTo>
                <a:lnTo>
                  <a:pt x="45" y="117"/>
                </a:lnTo>
                <a:lnTo>
                  <a:pt x="71" y="122"/>
                </a:lnTo>
                <a:lnTo>
                  <a:pt x="98" y="116"/>
                </a:lnTo>
                <a:lnTo>
                  <a:pt x="119" y="103"/>
                </a:lnTo>
                <a:lnTo>
                  <a:pt x="135" y="83"/>
                </a:lnTo>
                <a:lnTo>
                  <a:pt x="141" y="59"/>
                </a:lnTo>
                <a:lnTo>
                  <a:pt x="134" y="35"/>
                </a:lnTo>
                <a:lnTo>
                  <a:pt x="118" y="15"/>
                </a:lnTo>
                <a:lnTo>
                  <a:pt x="95" y="3"/>
                </a:lnTo>
                <a:lnTo>
                  <a:pt x="67" y="0"/>
                </a:lnTo>
                <a:lnTo>
                  <a:pt x="40" y="3"/>
                </a:lnTo>
                <a:lnTo>
                  <a:pt x="18" y="16"/>
                </a:lnTo>
                <a:lnTo>
                  <a:pt x="4" y="38"/>
                </a:lnTo>
                <a:lnTo>
                  <a:pt x="0" y="47"/>
                </a:lnTo>
                <a:lnTo>
                  <a:pt x="10" y="46"/>
                </a:lnTo>
                <a:lnTo>
                  <a:pt x="7" y="65"/>
                </a:lnTo>
                <a:lnTo>
                  <a:pt x="23" y="65"/>
                </a:lnTo>
                <a:lnTo>
                  <a:pt x="22" y="74"/>
                </a:lnTo>
                <a:lnTo>
                  <a:pt x="23" y="88"/>
                </a:lnTo>
                <a:lnTo>
                  <a:pt x="31" y="97"/>
                </a:lnTo>
                <a:lnTo>
                  <a:pt x="41" y="105"/>
                </a:lnTo>
                <a:lnTo>
                  <a:pt x="54" y="106"/>
                </a:lnTo>
                <a:lnTo>
                  <a:pt x="67" y="104"/>
                </a:lnTo>
                <a:lnTo>
                  <a:pt x="78" y="96"/>
                </a:lnTo>
                <a:lnTo>
                  <a:pt x="86" y="86"/>
                </a:lnTo>
                <a:lnTo>
                  <a:pt x="89" y="73"/>
                </a:lnTo>
                <a:lnTo>
                  <a:pt x="86" y="61"/>
                </a:lnTo>
                <a:lnTo>
                  <a:pt x="77" y="53"/>
                </a:lnTo>
                <a:lnTo>
                  <a:pt x="66" y="46"/>
                </a:lnTo>
                <a:lnTo>
                  <a:pt x="53" y="43"/>
                </a:lnTo>
                <a:lnTo>
                  <a:pt x="40" y="46"/>
                </a:lnTo>
                <a:lnTo>
                  <a:pt x="33"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3" name="Line 2720"/>
          <p:cNvSpPr>
            <a:spLocks noChangeShapeType="1"/>
          </p:cNvSpPr>
          <p:nvPr/>
        </p:nvSpPr>
        <p:spPr bwMode="auto">
          <a:xfrm flipH="1">
            <a:off x="8528050" y="2644775"/>
            <a:ext cx="1588"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54" name="Freeform 2721"/>
          <p:cNvSpPr>
            <a:spLocks/>
          </p:cNvSpPr>
          <p:nvPr/>
        </p:nvSpPr>
        <p:spPr bwMode="auto">
          <a:xfrm>
            <a:off x="8520113" y="2616200"/>
            <a:ext cx="55562" cy="20638"/>
          </a:xfrm>
          <a:custGeom>
            <a:avLst/>
            <a:gdLst>
              <a:gd name="T0" fmla="*/ 0 w 104"/>
              <a:gd name="T1" fmla="*/ 2147483646 h 38"/>
              <a:gd name="T2" fmla="*/ 2147483646 w 104"/>
              <a:gd name="T3" fmla="*/ 2147483646 h 38"/>
              <a:gd name="T4" fmla="*/ 2147483646 w 104"/>
              <a:gd name="T5" fmla="*/ 2147483646 h 38"/>
              <a:gd name="T6" fmla="*/ 2147483646 w 104"/>
              <a:gd name="T7" fmla="*/ 0 h 38"/>
              <a:gd name="T8" fmla="*/ 2147483646 w 104"/>
              <a:gd name="T9" fmla="*/ 2147483646 h 38"/>
              <a:gd name="T10" fmla="*/ 2147483646 w 104"/>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38">
                <a:moveTo>
                  <a:pt x="0" y="38"/>
                </a:moveTo>
                <a:lnTo>
                  <a:pt x="15" y="19"/>
                </a:lnTo>
                <a:lnTo>
                  <a:pt x="38" y="5"/>
                </a:lnTo>
                <a:lnTo>
                  <a:pt x="65" y="0"/>
                </a:lnTo>
                <a:lnTo>
                  <a:pt x="92" y="3"/>
                </a:lnTo>
                <a:lnTo>
                  <a:pt x="104"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5" name="Freeform 2722"/>
          <p:cNvSpPr>
            <a:spLocks/>
          </p:cNvSpPr>
          <p:nvPr/>
        </p:nvSpPr>
        <p:spPr bwMode="auto">
          <a:xfrm>
            <a:off x="8550275" y="2573338"/>
            <a:ext cx="20638" cy="7937"/>
          </a:xfrm>
          <a:custGeom>
            <a:avLst/>
            <a:gdLst>
              <a:gd name="T0" fmla="*/ 2147483646 w 40"/>
              <a:gd name="T1" fmla="*/ 0 h 16"/>
              <a:gd name="T2" fmla="*/ 2147483646 w 40"/>
              <a:gd name="T3" fmla="*/ 2147483646 h 16"/>
              <a:gd name="T4" fmla="*/ 0 w 40"/>
              <a:gd name="T5" fmla="*/ 2147483646 h 16"/>
              <a:gd name="T6" fmla="*/ 0 w 40"/>
              <a:gd name="T7" fmla="*/ 2147483646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6">
                <a:moveTo>
                  <a:pt x="40" y="0"/>
                </a:moveTo>
                <a:lnTo>
                  <a:pt x="18" y="5"/>
                </a:lnTo>
                <a:lnTo>
                  <a:pt x="0" y="14"/>
                </a:lnTo>
                <a:lnTo>
                  <a:pt x="0" y="1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6" name="Freeform 2723"/>
          <p:cNvSpPr>
            <a:spLocks/>
          </p:cNvSpPr>
          <p:nvPr/>
        </p:nvSpPr>
        <p:spPr bwMode="auto">
          <a:xfrm>
            <a:off x="8570913" y="2573338"/>
            <a:ext cx="63500" cy="34925"/>
          </a:xfrm>
          <a:custGeom>
            <a:avLst/>
            <a:gdLst>
              <a:gd name="T0" fmla="*/ 0 w 120"/>
              <a:gd name="T1" fmla="*/ 2147483646 h 66"/>
              <a:gd name="T2" fmla="*/ 2147483646 w 120"/>
              <a:gd name="T3" fmla="*/ 0 h 66"/>
              <a:gd name="T4" fmla="*/ 2147483646 w 120"/>
              <a:gd name="T5" fmla="*/ 2147483646 h 66"/>
              <a:gd name="T6" fmla="*/ 2147483646 w 120"/>
              <a:gd name="T7" fmla="*/ 2147483646 h 66"/>
              <a:gd name="T8" fmla="*/ 2147483646 w 120"/>
              <a:gd name="T9" fmla="*/ 2147483646 h 66"/>
              <a:gd name="T10" fmla="*/ 2147483646 w 120"/>
              <a:gd name="T11" fmla="*/ 2147483646 h 66"/>
              <a:gd name="T12" fmla="*/ 2147483646 w 120"/>
              <a:gd name="T13" fmla="*/ 2147483646 h 66"/>
              <a:gd name="T14" fmla="*/ 2147483646 w 120"/>
              <a:gd name="T15" fmla="*/ 2147483646 h 66"/>
              <a:gd name="T16" fmla="*/ 2147483646 w 120"/>
              <a:gd name="T17" fmla="*/ 2147483646 h 66"/>
              <a:gd name="T18" fmla="*/ 2147483646 w 120"/>
              <a:gd name="T19" fmla="*/ 2147483646 h 66"/>
              <a:gd name="T20" fmla="*/ 2147483646 w 120"/>
              <a:gd name="T21" fmla="*/ 214748364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6">
                <a:moveTo>
                  <a:pt x="0" y="1"/>
                </a:moveTo>
                <a:lnTo>
                  <a:pt x="29" y="0"/>
                </a:lnTo>
                <a:lnTo>
                  <a:pt x="60" y="2"/>
                </a:lnTo>
                <a:lnTo>
                  <a:pt x="80" y="8"/>
                </a:lnTo>
                <a:lnTo>
                  <a:pt x="96" y="20"/>
                </a:lnTo>
                <a:lnTo>
                  <a:pt x="102" y="31"/>
                </a:lnTo>
                <a:lnTo>
                  <a:pt x="103" y="32"/>
                </a:lnTo>
                <a:lnTo>
                  <a:pt x="113" y="35"/>
                </a:lnTo>
                <a:lnTo>
                  <a:pt x="118" y="42"/>
                </a:lnTo>
                <a:lnTo>
                  <a:pt x="120" y="54"/>
                </a:lnTo>
                <a:lnTo>
                  <a:pt x="119" y="6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7" name="Freeform 2724"/>
          <p:cNvSpPr>
            <a:spLocks/>
          </p:cNvSpPr>
          <p:nvPr/>
        </p:nvSpPr>
        <p:spPr bwMode="auto">
          <a:xfrm>
            <a:off x="8677275" y="2595563"/>
            <a:ext cx="19050" cy="11112"/>
          </a:xfrm>
          <a:custGeom>
            <a:avLst/>
            <a:gdLst>
              <a:gd name="T0" fmla="*/ 0 w 35"/>
              <a:gd name="T1" fmla="*/ 0 h 21"/>
              <a:gd name="T2" fmla="*/ 2147483646 w 35"/>
              <a:gd name="T3" fmla="*/ 2147483646 h 21"/>
              <a:gd name="T4" fmla="*/ 2147483646 w 35"/>
              <a:gd name="T5" fmla="*/ 2147483646 h 21"/>
              <a:gd name="T6" fmla="*/ 2147483646 w 35"/>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1">
                <a:moveTo>
                  <a:pt x="0" y="0"/>
                </a:moveTo>
                <a:lnTo>
                  <a:pt x="11" y="6"/>
                </a:lnTo>
                <a:lnTo>
                  <a:pt x="35" y="15"/>
                </a:lnTo>
                <a:lnTo>
                  <a:pt x="33"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8" name="Freeform 2725"/>
          <p:cNvSpPr>
            <a:spLocks/>
          </p:cNvSpPr>
          <p:nvPr/>
        </p:nvSpPr>
        <p:spPr bwMode="auto">
          <a:xfrm>
            <a:off x="8670925" y="2584450"/>
            <a:ext cx="6350" cy="11113"/>
          </a:xfrm>
          <a:custGeom>
            <a:avLst/>
            <a:gdLst>
              <a:gd name="T0" fmla="*/ 2147483646 w 12"/>
              <a:gd name="T1" fmla="*/ 2147483646 h 23"/>
              <a:gd name="T2" fmla="*/ 2147483646 w 12"/>
              <a:gd name="T3" fmla="*/ 2147483646 h 23"/>
              <a:gd name="T4" fmla="*/ 2147483646 w 12"/>
              <a:gd name="T5" fmla="*/ 2147483646 h 23"/>
              <a:gd name="T6" fmla="*/ 0 w 12"/>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3">
                <a:moveTo>
                  <a:pt x="12" y="23"/>
                </a:moveTo>
                <a:lnTo>
                  <a:pt x="4" y="16"/>
                </a:lnTo>
                <a:lnTo>
                  <a:pt x="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59" name="Freeform 2726"/>
          <p:cNvSpPr>
            <a:spLocks/>
          </p:cNvSpPr>
          <p:nvPr/>
        </p:nvSpPr>
        <p:spPr bwMode="auto">
          <a:xfrm>
            <a:off x="8672513" y="2690813"/>
            <a:ext cx="19050" cy="22225"/>
          </a:xfrm>
          <a:custGeom>
            <a:avLst/>
            <a:gdLst>
              <a:gd name="T0" fmla="*/ 2147483646 w 37"/>
              <a:gd name="T1" fmla="*/ 0 h 40"/>
              <a:gd name="T2" fmla="*/ 2147483646 w 37"/>
              <a:gd name="T3" fmla="*/ 2147483646 h 40"/>
              <a:gd name="T4" fmla="*/ 2147483646 w 37"/>
              <a:gd name="T5" fmla="*/ 2147483646 h 40"/>
              <a:gd name="T6" fmla="*/ 0 w 37"/>
              <a:gd name="T7" fmla="*/ 2147483646 h 40"/>
              <a:gd name="T8" fmla="*/ 0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40">
                <a:moveTo>
                  <a:pt x="30" y="0"/>
                </a:moveTo>
                <a:lnTo>
                  <a:pt x="23" y="6"/>
                </a:lnTo>
                <a:lnTo>
                  <a:pt x="13" y="27"/>
                </a:lnTo>
                <a:lnTo>
                  <a:pt x="0" y="30"/>
                </a:lnTo>
                <a:lnTo>
                  <a:pt x="0" y="40"/>
                </a:lnTo>
                <a:lnTo>
                  <a:pt x="19" y="40"/>
                </a:lnTo>
                <a:lnTo>
                  <a:pt x="26" y="15"/>
                </a:lnTo>
                <a:lnTo>
                  <a:pt x="32" y="14"/>
                </a:lnTo>
                <a:lnTo>
                  <a:pt x="36" y="15"/>
                </a:lnTo>
                <a:lnTo>
                  <a:pt x="37" y="18"/>
                </a:lnTo>
                <a:lnTo>
                  <a:pt x="37"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0" name="Freeform 2727"/>
          <p:cNvSpPr>
            <a:spLocks/>
          </p:cNvSpPr>
          <p:nvPr/>
        </p:nvSpPr>
        <p:spPr bwMode="auto">
          <a:xfrm>
            <a:off x="8688388" y="2690813"/>
            <a:ext cx="7937" cy="4762"/>
          </a:xfrm>
          <a:custGeom>
            <a:avLst/>
            <a:gdLst>
              <a:gd name="T0" fmla="*/ 2147483646 w 17"/>
              <a:gd name="T1" fmla="*/ 2147483646 h 8"/>
              <a:gd name="T2" fmla="*/ 2147483646 w 17"/>
              <a:gd name="T3" fmla="*/ 2147483646 h 8"/>
              <a:gd name="T4" fmla="*/ 2147483646 w 17"/>
              <a:gd name="T5" fmla="*/ 0 h 8"/>
              <a:gd name="T6" fmla="*/ 0 w 17"/>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lnTo>
                  <a:pt x="16" y="2"/>
                </a:lnTo>
                <a:lnTo>
                  <a:pt x="7" y="0"/>
                </a:lnTo>
                <a:lnTo>
                  <a:pt x="0"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1" name="Freeform 2728"/>
          <p:cNvSpPr>
            <a:spLocks/>
          </p:cNvSpPr>
          <p:nvPr/>
        </p:nvSpPr>
        <p:spPr bwMode="auto">
          <a:xfrm>
            <a:off x="8580438" y="2684463"/>
            <a:ext cx="34925" cy="17462"/>
          </a:xfrm>
          <a:custGeom>
            <a:avLst/>
            <a:gdLst>
              <a:gd name="T0" fmla="*/ 2147483646 w 66"/>
              <a:gd name="T1" fmla="*/ 0 h 33"/>
              <a:gd name="T2" fmla="*/ 2147483646 w 66"/>
              <a:gd name="T3" fmla="*/ 0 h 33"/>
              <a:gd name="T4" fmla="*/ 2147483646 w 66"/>
              <a:gd name="T5" fmla="*/ 2147483646 h 33"/>
              <a:gd name="T6" fmla="*/ 2147483646 w 66"/>
              <a:gd name="T7" fmla="*/ 2147483646 h 33"/>
              <a:gd name="T8" fmla="*/ 2147483646 w 66"/>
              <a:gd name="T9" fmla="*/ 2147483646 h 33"/>
              <a:gd name="T10" fmla="*/ 0 w 66"/>
              <a:gd name="T11" fmla="*/ 2147483646 h 33"/>
              <a:gd name="T12" fmla="*/ 2147483646 w 66"/>
              <a:gd name="T13" fmla="*/ 2147483646 h 33"/>
              <a:gd name="T14" fmla="*/ 2147483646 w 66"/>
              <a:gd name="T15" fmla="*/ 2147483646 h 33"/>
              <a:gd name="T16" fmla="*/ 2147483646 w 6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3">
                <a:moveTo>
                  <a:pt x="66" y="0"/>
                </a:moveTo>
                <a:lnTo>
                  <a:pt x="60" y="0"/>
                </a:lnTo>
                <a:lnTo>
                  <a:pt x="36" y="1"/>
                </a:lnTo>
                <a:lnTo>
                  <a:pt x="19" y="5"/>
                </a:lnTo>
                <a:lnTo>
                  <a:pt x="4" y="15"/>
                </a:lnTo>
                <a:lnTo>
                  <a:pt x="0" y="22"/>
                </a:lnTo>
                <a:lnTo>
                  <a:pt x="7" y="25"/>
                </a:lnTo>
                <a:lnTo>
                  <a:pt x="36" y="32"/>
                </a:lnTo>
                <a:lnTo>
                  <a:pt x="66" y="3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2" name="Freeform 2729"/>
          <p:cNvSpPr>
            <a:spLocks/>
          </p:cNvSpPr>
          <p:nvPr/>
        </p:nvSpPr>
        <p:spPr bwMode="auto">
          <a:xfrm>
            <a:off x="8580438" y="2722563"/>
            <a:ext cx="30162" cy="12700"/>
          </a:xfrm>
          <a:custGeom>
            <a:avLst/>
            <a:gdLst>
              <a:gd name="T0" fmla="*/ 2147483646 w 58"/>
              <a:gd name="T1" fmla="*/ 2147483646 h 25"/>
              <a:gd name="T2" fmla="*/ 2147483646 w 58"/>
              <a:gd name="T3" fmla="*/ 2147483646 h 25"/>
              <a:gd name="T4" fmla="*/ 2147483646 w 58"/>
              <a:gd name="T5" fmla="*/ 2147483646 h 25"/>
              <a:gd name="T6" fmla="*/ 2147483646 w 58"/>
              <a:gd name="T7" fmla="*/ 0 h 25"/>
              <a:gd name="T8" fmla="*/ 2147483646 w 58"/>
              <a:gd name="T9" fmla="*/ 2147483646 h 25"/>
              <a:gd name="T10" fmla="*/ 2147483646 w 58"/>
              <a:gd name="T11" fmla="*/ 2147483646 h 25"/>
              <a:gd name="T12" fmla="*/ 2147483646 w 58"/>
              <a:gd name="T13" fmla="*/ 2147483646 h 25"/>
              <a:gd name="T14" fmla="*/ 0 w 58"/>
              <a:gd name="T15" fmla="*/ 2147483646 h 25"/>
              <a:gd name="T16" fmla="*/ 2147483646 w 58"/>
              <a:gd name="T17" fmla="*/ 2147483646 h 25"/>
              <a:gd name="T18" fmla="*/ 2147483646 w 58"/>
              <a:gd name="T19" fmla="*/ 2147483646 h 25"/>
              <a:gd name="T20" fmla="*/ 2147483646 w 58"/>
              <a:gd name="T21" fmla="*/ 2147483646 h 25"/>
              <a:gd name="T22" fmla="*/ 2147483646 w 58"/>
              <a:gd name="T23" fmla="*/ 2147483646 h 25"/>
              <a:gd name="T24" fmla="*/ 2147483646 w 58"/>
              <a:gd name="T25" fmla="*/ 2147483646 h 25"/>
              <a:gd name="T26" fmla="*/ 2147483646 w 58"/>
              <a:gd name="T27" fmla="*/ 2147483646 h 25"/>
              <a:gd name="T28" fmla="*/ 2147483646 w 58"/>
              <a:gd name="T29" fmla="*/ 2147483646 h 25"/>
              <a:gd name="T30" fmla="*/ 2147483646 w 58"/>
              <a:gd name="T31" fmla="*/ 2147483646 h 25"/>
              <a:gd name="T32" fmla="*/ 2147483646 w 58"/>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5">
                <a:moveTo>
                  <a:pt x="57" y="7"/>
                </a:moveTo>
                <a:lnTo>
                  <a:pt x="50" y="4"/>
                </a:lnTo>
                <a:lnTo>
                  <a:pt x="40" y="1"/>
                </a:lnTo>
                <a:lnTo>
                  <a:pt x="30" y="0"/>
                </a:lnTo>
                <a:lnTo>
                  <a:pt x="19" y="1"/>
                </a:lnTo>
                <a:lnTo>
                  <a:pt x="10" y="4"/>
                </a:lnTo>
                <a:lnTo>
                  <a:pt x="3" y="7"/>
                </a:lnTo>
                <a:lnTo>
                  <a:pt x="0" y="12"/>
                </a:lnTo>
                <a:lnTo>
                  <a:pt x="3" y="15"/>
                </a:lnTo>
                <a:lnTo>
                  <a:pt x="10" y="20"/>
                </a:lnTo>
                <a:lnTo>
                  <a:pt x="19" y="24"/>
                </a:lnTo>
                <a:lnTo>
                  <a:pt x="30" y="25"/>
                </a:lnTo>
                <a:lnTo>
                  <a:pt x="40" y="24"/>
                </a:lnTo>
                <a:lnTo>
                  <a:pt x="50" y="20"/>
                </a:lnTo>
                <a:lnTo>
                  <a:pt x="57" y="15"/>
                </a:lnTo>
                <a:lnTo>
                  <a:pt x="58" y="12"/>
                </a:lnTo>
                <a:lnTo>
                  <a:pt x="57" y="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3" name="Freeform 2730"/>
          <p:cNvSpPr>
            <a:spLocks/>
          </p:cNvSpPr>
          <p:nvPr/>
        </p:nvSpPr>
        <p:spPr bwMode="auto">
          <a:xfrm>
            <a:off x="8507413" y="2713038"/>
            <a:ext cx="33337" cy="14287"/>
          </a:xfrm>
          <a:custGeom>
            <a:avLst/>
            <a:gdLst>
              <a:gd name="T0" fmla="*/ 2147483646 w 62"/>
              <a:gd name="T1" fmla="*/ 2147483646 h 26"/>
              <a:gd name="T2" fmla="*/ 2147483646 w 62"/>
              <a:gd name="T3" fmla="*/ 2147483646 h 26"/>
              <a:gd name="T4" fmla="*/ 2147483646 w 62"/>
              <a:gd name="T5" fmla="*/ 2147483646 h 26"/>
              <a:gd name="T6" fmla="*/ 2147483646 w 62"/>
              <a:gd name="T7" fmla="*/ 2147483646 h 26"/>
              <a:gd name="T8" fmla="*/ 2147483646 w 62"/>
              <a:gd name="T9" fmla="*/ 2147483646 h 26"/>
              <a:gd name="T10" fmla="*/ 2147483646 w 62"/>
              <a:gd name="T11" fmla="*/ 0 h 26"/>
              <a:gd name="T12" fmla="*/ 2147483646 w 62"/>
              <a:gd name="T13" fmla="*/ 2147483646 h 26"/>
              <a:gd name="T14" fmla="*/ 2147483646 w 62"/>
              <a:gd name="T15" fmla="*/ 2147483646 h 26"/>
              <a:gd name="T16" fmla="*/ 2147483646 w 62"/>
              <a:gd name="T17" fmla="*/ 2147483646 h 26"/>
              <a:gd name="T18" fmla="*/ 2147483646 w 62"/>
              <a:gd name="T19" fmla="*/ 2147483646 h 26"/>
              <a:gd name="T20" fmla="*/ 2147483646 w 62"/>
              <a:gd name="T21" fmla="*/ 2147483646 h 26"/>
              <a:gd name="T22" fmla="*/ 2147483646 w 62"/>
              <a:gd name="T23" fmla="*/ 2147483646 h 26"/>
              <a:gd name="T24" fmla="*/ 2147483646 w 62"/>
              <a:gd name="T25" fmla="*/ 2147483646 h 26"/>
              <a:gd name="T26" fmla="*/ 2147483646 w 62"/>
              <a:gd name="T27" fmla="*/ 2147483646 h 26"/>
              <a:gd name="T28" fmla="*/ 2147483646 w 62"/>
              <a:gd name="T29" fmla="*/ 2147483646 h 26"/>
              <a:gd name="T30" fmla="*/ 2147483646 w 62"/>
              <a:gd name="T31" fmla="*/ 2147483646 h 26"/>
              <a:gd name="T32" fmla="*/ 0 w 62"/>
              <a:gd name="T33" fmla="*/ 2147483646 h 26"/>
              <a:gd name="T34" fmla="*/ 2147483646 w 62"/>
              <a:gd name="T35" fmla="*/ 2147483646 h 26"/>
              <a:gd name="T36" fmla="*/ 2147483646 w 62"/>
              <a:gd name="T37" fmla="*/ 2147483646 h 26"/>
              <a:gd name="T38" fmla="*/ 2147483646 w 62"/>
              <a:gd name="T39" fmla="*/ 2147483646 h 26"/>
              <a:gd name="T40" fmla="*/ 2147483646 w 62"/>
              <a:gd name="T41" fmla="*/ 2147483646 h 26"/>
              <a:gd name="T42" fmla="*/ 2147483646 w 62"/>
              <a:gd name="T43" fmla="*/ 2147483646 h 26"/>
              <a:gd name="T44" fmla="*/ 2147483646 w 62"/>
              <a:gd name="T45" fmla="*/ 2147483646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26">
                <a:moveTo>
                  <a:pt x="54" y="22"/>
                </a:moveTo>
                <a:lnTo>
                  <a:pt x="61" y="17"/>
                </a:lnTo>
                <a:lnTo>
                  <a:pt x="62" y="10"/>
                </a:lnTo>
                <a:lnTo>
                  <a:pt x="61" y="6"/>
                </a:lnTo>
                <a:lnTo>
                  <a:pt x="54" y="3"/>
                </a:lnTo>
                <a:lnTo>
                  <a:pt x="49" y="0"/>
                </a:lnTo>
                <a:lnTo>
                  <a:pt x="49" y="9"/>
                </a:lnTo>
                <a:lnTo>
                  <a:pt x="51" y="8"/>
                </a:lnTo>
                <a:lnTo>
                  <a:pt x="49" y="9"/>
                </a:lnTo>
                <a:lnTo>
                  <a:pt x="44" y="10"/>
                </a:lnTo>
                <a:lnTo>
                  <a:pt x="38" y="11"/>
                </a:lnTo>
                <a:lnTo>
                  <a:pt x="28" y="14"/>
                </a:lnTo>
                <a:lnTo>
                  <a:pt x="19" y="14"/>
                </a:lnTo>
                <a:lnTo>
                  <a:pt x="12" y="14"/>
                </a:lnTo>
                <a:lnTo>
                  <a:pt x="7" y="11"/>
                </a:lnTo>
                <a:lnTo>
                  <a:pt x="3" y="11"/>
                </a:lnTo>
                <a:lnTo>
                  <a:pt x="0" y="10"/>
                </a:lnTo>
                <a:lnTo>
                  <a:pt x="1" y="17"/>
                </a:lnTo>
                <a:lnTo>
                  <a:pt x="8" y="22"/>
                </a:lnTo>
                <a:lnTo>
                  <a:pt x="19" y="24"/>
                </a:lnTo>
                <a:lnTo>
                  <a:pt x="32" y="26"/>
                </a:lnTo>
                <a:lnTo>
                  <a:pt x="44" y="24"/>
                </a:lnTo>
                <a:lnTo>
                  <a:pt x="54" y="2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4" name="Freeform 2731"/>
          <p:cNvSpPr>
            <a:spLocks/>
          </p:cNvSpPr>
          <p:nvPr/>
        </p:nvSpPr>
        <p:spPr bwMode="auto">
          <a:xfrm>
            <a:off x="8507413" y="2716213"/>
            <a:ext cx="1587" cy="1587"/>
          </a:xfrm>
          <a:custGeom>
            <a:avLst/>
            <a:gdLst>
              <a:gd name="T0" fmla="*/ 0 w 3"/>
              <a:gd name="T1" fmla="*/ 2147483646 h 5"/>
              <a:gd name="T2" fmla="*/ 2147483646 w 3"/>
              <a:gd name="T3" fmla="*/ 2147483646 h 5"/>
              <a:gd name="T4" fmla="*/ 2147483646 w 3"/>
              <a:gd name="T5" fmla="*/ 0 h 5"/>
              <a:gd name="T6" fmla="*/ 0 60000 65536"/>
              <a:gd name="T7" fmla="*/ 0 60000 65536"/>
              <a:gd name="T8" fmla="*/ 0 60000 65536"/>
            </a:gdLst>
            <a:ahLst/>
            <a:cxnLst>
              <a:cxn ang="T6">
                <a:pos x="T0" y="T1"/>
              </a:cxn>
              <a:cxn ang="T7">
                <a:pos x="T2" y="T3"/>
              </a:cxn>
              <a:cxn ang="T8">
                <a:pos x="T4" y="T5"/>
              </a:cxn>
            </a:cxnLst>
            <a:rect l="0" t="0" r="r" b="b"/>
            <a:pathLst>
              <a:path w="3" h="5">
                <a:moveTo>
                  <a:pt x="0" y="5"/>
                </a:moveTo>
                <a:lnTo>
                  <a:pt x="1" y="1"/>
                </a:lnTo>
                <a:lnTo>
                  <a:pt x="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5" name="Freeform 2732"/>
          <p:cNvSpPr>
            <a:spLocks/>
          </p:cNvSpPr>
          <p:nvPr/>
        </p:nvSpPr>
        <p:spPr bwMode="auto">
          <a:xfrm>
            <a:off x="8497888" y="2663825"/>
            <a:ext cx="6350" cy="7938"/>
          </a:xfrm>
          <a:custGeom>
            <a:avLst/>
            <a:gdLst>
              <a:gd name="T0" fmla="*/ 2147483646 w 12"/>
              <a:gd name="T1" fmla="*/ 2147483646 h 15"/>
              <a:gd name="T2" fmla="*/ 2147483646 w 12"/>
              <a:gd name="T3" fmla="*/ 2147483646 h 15"/>
              <a:gd name="T4" fmla="*/ 0 w 12"/>
              <a:gd name="T5" fmla="*/ 2147483646 h 15"/>
              <a:gd name="T6" fmla="*/ 0 w 12"/>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5">
                <a:moveTo>
                  <a:pt x="12" y="15"/>
                </a:moveTo>
                <a:lnTo>
                  <a:pt x="1" y="9"/>
                </a:lnTo>
                <a:lnTo>
                  <a:pt x="0"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6" name="Freeform 2733"/>
          <p:cNvSpPr>
            <a:spLocks/>
          </p:cNvSpPr>
          <p:nvPr/>
        </p:nvSpPr>
        <p:spPr bwMode="auto">
          <a:xfrm>
            <a:off x="8528050" y="2671763"/>
            <a:ext cx="39688" cy="6350"/>
          </a:xfrm>
          <a:custGeom>
            <a:avLst/>
            <a:gdLst>
              <a:gd name="T0" fmla="*/ 0 w 77"/>
              <a:gd name="T1" fmla="*/ 0 h 14"/>
              <a:gd name="T2" fmla="*/ 2147483646 w 77"/>
              <a:gd name="T3" fmla="*/ 2147483646 h 14"/>
              <a:gd name="T4" fmla="*/ 2147483646 w 77"/>
              <a:gd name="T5" fmla="*/ 2147483646 h 14"/>
              <a:gd name="T6" fmla="*/ 2147483646 w 77"/>
              <a:gd name="T7" fmla="*/ 2147483646 h 14"/>
              <a:gd name="T8" fmla="*/ 2147483646 w 77"/>
              <a:gd name="T9" fmla="*/ 2147483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4">
                <a:moveTo>
                  <a:pt x="0" y="0"/>
                </a:moveTo>
                <a:lnTo>
                  <a:pt x="23" y="11"/>
                </a:lnTo>
                <a:lnTo>
                  <a:pt x="48" y="14"/>
                </a:lnTo>
                <a:lnTo>
                  <a:pt x="76" y="8"/>
                </a:lnTo>
                <a:lnTo>
                  <a:pt x="77"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7" name="Freeform 2734"/>
          <p:cNvSpPr>
            <a:spLocks/>
          </p:cNvSpPr>
          <p:nvPr/>
        </p:nvSpPr>
        <p:spPr bwMode="auto">
          <a:xfrm>
            <a:off x="8491538" y="2605088"/>
            <a:ext cx="33337" cy="12700"/>
          </a:xfrm>
          <a:custGeom>
            <a:avLst/>
            <a:gdLst>
              <a:gd name="T0" fmla="*/ 2147483646 w 63"/>
              <a:gd name="T1" fmla="*/ 2147483646 h 22"/>
              <a:gd name="T2" fmla="*/ 2147483646 w 63"/>
              <a:gd name="T3" fmla="*/ 2147483646 h 22"/>
              <a:gd name="T4" fmla="*/ 2147483646 w 63"/>
              <a:gd name="T5" fmla="*/ 2147483646 h 22"/>
              <a:gd name="T6" fmla="*/ 2147483646 w 63"/>
              <a:gd name="T7" fmla="*/ 2147483646 h 22"/>
              <a:gd name="T8" fmla="*/ 2147483646 w 63"/>
              <a:gd name="T9" fmla="*/ 2147483646 h 22"/>
              <a:gd name="T10" fmla="*/ 2147483646 w 63"/>
              <a:gd name="T11" fmla="*/ 0 h 22"/>
              <a:gd name="T12" fmla="*/ 0 w 6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2">
                <a:moveTo>
                  <a:pt x="63" y="14"/>
                </a:moveTo>
                <a:lnTo>
                  <a:pt x="45" y="14"/>
                </a:lnTo>
                <a:lnTo>
                  <a:pt x="45" y="20"/>
                </a:lnTo>
                <a:lnTo>
                  <a:pt x="41" y="22"/>
                </a:lnTo>
                <a:lnTo>
                  <a:pt x="38" y="22"/>
                </a:lnTo>
                <a:lnTo>
                  <a:pt x="38"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8" name="Freeform 2735"/>
          <p:cNvSpPr>
            <a:spLocks/>
          </p:cNvSpPr>
          <p:nvPr/>
        </p:nvSpPr>
        <p:spPr bwMode="auto">
          <a:xfrm>
            <a:off x="8472488" y="2593975"/>
            <a:ext cx="26987" cy="23813"/>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2147483646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0 w 51"/>
              <a:gd name="T27" fmla="*/ 2147483646 h 45"/>
              <a:gd name="T28" fmla="*/ 2147483646 w 51"/>
              <a:gd name="T29" fmla="*/ 2147483646 h 45"/>
              <a:gd name="T30" fmla="*/ 2147483646 w 51"/>
              <a:gd name="T31" fmla="*/ 2147483646 h 45"/>
              <a:gd name="T32" fmla="*/ 2147483646 w 51"/>
              <a:gd name="T33" fmla="*/ 0 h 45"/>
              <a:gd name="T34" fmla="*/ 2147483646 w 51"/>
              <a:gd name="T35" fmla="*/ 0 h 45"/>
              <a:gd name="T36" fmla="*/ 2147483646 w 51"/>
              <a:gd name="T37" fmla="*/ 2147483646 h 45"/>
              <a:gd name="T38" fmla="*/ 2147483646 w 51"/>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 h="45">
                <a:moveTo>
                  <a:pt x="25" y="8"/>
                </a:moveTo>
                <a:lnTo>
                  <a:pt x="16" y="13"/>
                </a:lnTo>
                <a:lnTo>
                  <a:pt x="10" y="20"/>
                </a:lnTo>
                <a:lnTo>
                  <a:pt x="9" y="27"/>
                </a:lnTo>
                <a:lnTo>
                  <a:pt x="9" y="38"/>
                </a:lnTo>
                <a:lnTo>
                  <a:pt x="9" y="44"/>
                </a:lnTo>
                <a:lnTo>
                  <a:pt x="9" y="45"/>
                </a:lnTo>
                <a:lnTo>
                  <a:pt x="8" y="45"/>
                </a:lnTo>
                <a:lnTo>
                  <a:pt x="7" y="45"/>
                </a:lnTo>
                <a:lnTo>
                  <a:pt x="6" y="45"/>
                </a:lnTo>
                <a:lnTo>
                  <a:pt x="3" y="45"/>
                </a:lnTo>
                <a:lnTo>
                  <a:pt x="3" y="44"/>
                </a:lnTo>
                <a:lnTo>
                  <a:pt x="3" y="40"/>
                </a:lnTo>
                <a:lnTo>
                  <a:pt x="0" y="27"/>
                </a:lnTo>
                <a:lnTo>
                  <a:pt x="3" y="14"/>
                </a:lnTo>
                <a:lnTo>
                  <a:pt x="16" y="5"/>
                </a:lnTo>
                <a:lnTo>
                  <a:pt x="32" y="0"/>
                </a:lnTo>
                <a:lnTo>
                  <a:pt x="51" y="0"/>
                </a:lnTo>
                <a:lnTo>
                  <a:pt x="51" y="7"/>
                </a:lnTo>
                <a:lnTo>
                  <a:pt x="25" y="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69" name="Line 2736"/>
          <p:cNvSpPr>
            <a:spLocks noChangeShapeType="1"/>
          </p:cNvSpPr>
          <p:nvPr/>
        </p:nvSpPr>
        <p:spPr bwMode="auto">
          <a:xfrm>
            <a:off x="8640763" y="3487738"/>
            <a:ext cx="1587" cy="2068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70" name="Line 2737"/>
          <p:cNvSpPr>
            <a:spLocks noChangeShapeType="1"/>
          </p:cNvSpPr>
          <p:nvPr/>
        </p:nvSpPr>
        <p:spPr bwMode="auto">
          <a:xfrm flipV="1">
            <a:off x="8448675" y="5133975"/>
            <a:ext cx="1588" cy="4365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871" name="Freeform 2738"/>
          <p:cNvSpPr>
            <a:spLocks/>
          </p:cNvSpPr>
          <p:nvPr/>
        </p:nvSpPr>
        <p:spPr bwMode="auto">
          <a:xfrm>
            <a:off x="7405688" y="2901950"/>
            <a:ext cx="7937" cy="26988"/>
          </a:xfrm>
          <a:custGeom>
            <a:avLst/>
            <a:gdLst>
              <a:gd name="T0" fmla="*/ 0 w 15"/>
              <a:gd name="T1" fmla="*/ 2147483646 h 51"/>
              <a:gd name="T2" fmla="*/ 2147483646 w 15"/>
              <a:gd name="T3" fmla="*/ 2147483646 h 51"/>
              <a:gd name="T4" fmla="*/ 2147483646 w 15"/>
              <a:gd name="T5" fmla="*/ 2147483646 h 51"/>
              <a:gd name="T6" fmla="*/ 2147483646 w 15"/>
              <a:gd name="T7" fmla="*/ 2147483646 h 51"/>
              <a:gd name="T8" fmla="*/ 2147483646 w 15"/>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51">
                <a:moveTo>
                  <a:pt x="0" y="51"/>
                </a:moveTo>
                <a:lnTo>
                  <a:pt x="13" y="37"/>
                </a:lnTo>
                <a:lnTo>
                  <a:pt x="15" y="22"/>
                </a:lnTo>
                <a:lnTo>
                  <a:pt x="13" y="16"/>
                </a:lnTo>
                <a:lnTo>
                  <a:pt x="1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2" name="Freeform 2739"/>
          <p:cNvSpPr>
            <a:spLocks/>
          </p:cNvSpPr>
          <p:nvPr/>
        </p:nvSpPr>
        <p:spPr bwMode="auto">
          <a:xfrm>
            <a:off x="7097713" y="2874963"/>
            <a:ext cx="314325" cy="76200"/>
          </a:xfrm>
          <a:custGeom>
            <a:avLst/>
            <a:gdLst>
              <a:gd name="T0" fmla="*/ 2147483646 w 594"/>
              <a:gd name="T1" fmla="*/ 2147483646 h 145"/>
              <a:gd name="T2" fmla="*/ 2147483646 w 594"/>
              <a:gd name="T3" fmla="*/ 2147483646 h 145"/>
              <a:gd name="T4" fmla="*/ 2147483646 w 594"/>
              <a:gd name="T5" fmla="*/ 2147483646 h 145"/>
              <a:gd name="T6" fmla="*/ 2147483646 w 594"/>
              <a:gd name="T7" fmla="*/ 2147483646 h 145"/>
              <a:gd name="T8" fmla="*/ 2147483646 w 594"/>
              <a:gd name="T9" fmla="*/ 2147483646 h 145"/>
              <a:gd name="T10" fmla="*/ 2147483646 w 594"/>
              <a:gd name="T11" fmla="*/ 2147483646 h 145"/>
              <a:gd name="T12" fmla="*/ 2147483646 w 594"/>
              <a:gd name="T13" fmla="*/ 2147483646 h 145"/>
              <a:gd name="T14" fmla="*/ 2147483646 w 594"/>
              <a:gd name="T15" fmla="*/ 2147483646 h 145"/>
              <a:gd name="T16" fmla="*/ 2147483646 w 594"/>
              <a:gd name="T17" fmla="*/ 2147483646 h 145"/>
              <a:gd name="T18" fmla="*/ 2147483646 w 594"/>
              <a:gd name="T19" fmla="*/ 2147483646 h 145"/>
              <a:gd name="T20" fmla="*/ 2147483646 w 594"/>
              <a:gd name="T21" fmla="*/ 2147483646 h 145"/>
              <a:gd name="T22" fmla="*/ 2147483646 w 594"/>
              <a:gd name="T23" fmla="*/ 2147483646 h 145"/>
              <a:gd name="T24" fmla="*/ 2147483646 w 594"/>
              <a:gd name="T25" fmla="*/ 2147483646 h 145"/>
              <a:gd name="T26" fmla="*/ 2147483646 w 594"/>
              <a:gd name="T27" fmla="*/ 2147483646 h 145"/>
              <a:gd name="T28" fmla="*/ 2147483646 w 594"/>
              <a:gd name="T29" fmla="*/ 2147483646 h 145"/>
              <a:gd name="T30" fmla="*/ 0 w 594"/>
              <a:gd name="T31" fmla="*/ 2147483646 h 145"/>
              <a:gd name="T32" fmla="*/ 2147483646 w 594"/>
              <a:gd name="T33" fmla="*/ 2147483646 h 145"/>
              <a:gd name="T34" fmla="*/ 2147483646 w 594"/>
              <a:gd name="T35" fmla="*/ 2147483646 h 145"/>
              <a:gd name="T36" fmla="*/ 2147483646 w 59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4" h="145">
                <a:moveTo>
                  <a:pt x="594" y="66"/>
                </a:moveTo>
                <a:lnTo>
                  <a:pt x="581" y="78"/>
                </a:lnTo>
                <a:lnTo>
                  <a:pt x="547" y="101"/>
                </a:lnTo>
                <a:lnTo>
                  <a:pt x="511" y="117"/>
                </a:lnTo>
                <a:lnTo>
                  <a:pt x="465" y="128"/>
                </a:lnTo>
                <a:lnTo>
                  <a:pt x="419" y="135"/>
                </a:lnTo>
                <a:lnTo>
                  <a:pt x="358" y="142"/>
                </a:lnTo>
                <a:lnTo>
                  <a:pt x="298" y="145"/>
                </a:lnTo>
                <a:lnTo>
                  <a:pt x="236" y="142"/>
                </a:lnTo>
                <a:lnTo>
                  <a:pt x="175" y="135"/>
                </a:lnTo>
                <a:lnTo>
                  <a:pt x="129" y="128"/>
                </a:lnTo>
                <a:lnTo>
                  <a:pt x="85" y="117"/>
                </a:lnTo>
                <a:lnTo>
                  <a:pt x="48" y="101"/>
                </a:lnTo>
                <a:lnTo>
                  <a:pt x="15" y="78"/>
                </a:lnTo>
                <a:lnTo>
                  <a:pt x="2" y="66"/>
                </a:lnTo>
                <a:lnTo>
                  <a:pt x="0" y="50"/>
                </a:lnTo>
                <a:lnTo>
                  <a:pt x="2" y="34"/>
                </a:lnTo>
                <a:lnTo>
                  <a:pt x="15" y="20"/>
                </a:lnTo>
                <a:lnTo>
                  <a:pt x="47"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3" name="Freeform 2740"/>
          <p:cNvSpPr>
            <a:spLocks/>
          </p:cNvSpPr>
          <p:nvPr/>
        </p:nvSpPr>
        <p:spPr bwMode="auto">
          <a:xfrm>
            <a:off x="7115175" y="2905125"/>
            <a:ext cx="280988" cy="38100"/>
          </a:xfrm>
          <a:custGeom>
            <a:avLst/>
            <a:gdLst>
              <a:gd name="T0" fmla="*/ 0 w 533"/>
              <a:gd name="T1" fmla="*/ 0 h 72"/>
              <a:gd name="T2" fmla="*/ 0 w 533"/>
              <a:gd name="T3" fmla="*/ 2147483646 h 72"/>
              <a:gd name="T4" fmla="*/ 2147483646 w 533"/>
              <a:gd name="T5" fmla="*/ 2147483646 h 72"/>
              <a:gd name="T6" fmla="*/ 2147483646 w 533"/>
              <a:gd name="T7" fmla="*/ 2147483646 h 72"/>
              <a:gd name="T8" fmla="*/ 2147483646 w 533"/>
              <a:gd name="T9" fmla="*/ 2147483646 h 72"/>
              <a:gd name="T10" fmla="*/ 2147483646 w 533"/>
              <a:gd name="T11" fmla="*/ 2147483646 h 72"/>
              <a:gd name="T12" fmla="*/ 2147483646 w 533"/>
              <a:gd name="T13" fmla="*/ 2147483646 h 72"/>
              <a:gd name="T14" fmla="*/ 2147483646 w 533"/>
              <a:gd name="T15" fmla="*/ 2147483646 h 72"/>
              <a:gd name="T16" fmla="*/ 2147483646 w 533"/>
              <a:gd name="T17" fmla="*/ 2147483646 h 72"/>
              <a:gd name="T18" fmla="*/ 2147483646 w 533"/>
              <a:gd name="T19" fmla="*/ 2147483646 h 72"/>
              <a:gd name="T20" fmla="*/ 2147483646 w 533"/>
              <a:gd name="T21" fmla="*/ 2147483646 h 72"/>
              <a:gd name="T22" fmla="*/ 2147483646 w 533"/>
              <a:gd name="T23" fmla="*/ 2147483646 h 72"/>
              <a:gd name="T24" fmla="*/ 2147483646 w 533"/>
              <a:gd name="T25" fmla="*/ 2147483646 h 72"/>
              <a:gd name="T26" fmla="*/ 2147483646 w 533"/>
              <a:gd name="T27" fmla="*/ 2147483646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3" h="72">
                <a:moveTo>
                  <a:pt x="0" y="0"/>
                </a:moveTo>
                <a:lnTo>
                  <a:pt x="0" y="5"/>
                </a:lnTo>
                <a:lnTo>
                  <a:pt x="4" y="16"/>
                </a:lnTo>
                <a:lnTo>
                  <a:pt x="12" y="26"/>
                </a:lnTo>
                <a:lnTo>
                  <a:pt x="43" y="41"/>
                </a:lnTo>
                <a:lnTo>
                  <a:pt x="78" y="52"/>
                </a:lnTo>
                <a:lnTo>
                  <a:pt x="156" y="66"/>
                </a:lnTo>
                <a:lnTo>
                  <a:pt x="266" y="72"/>
                </a:lnTo>
                <a:lnTo>
                  <a:pt x="375" y="66"/>
                </a:lnTo>
                <a:lnTo>
                  <a:pt x="453" y="52"/>
                </a:lnTo>
                <a:lnTo>
                  <a:pt x="487" y="41"/>
                </a:lnTo>
                <a:lnTo>
                  <a:pt x="519" y="26"/>
                </a:lnTo>
                <a:lnTo>
                  <a:pt x="530" y="16"/>
                </a:lnTo>
                <a:lnTo>
                  <a:pt x="533"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4" name="Freeform 2741"/>
          <p:cNvSpPr>
            <a:spLocks/>
          </p:cNvSpPr>
          <p:nvPr/>
        </p:nvSpPr>
        <p:spPr bwMode="auto">
          <a:xfrm>
            <a:off x="7097713" y="2913063"/>
            <a:ext cx="307975" cy="49212"/>
          </a:xfrm>
          <a:custGeom>
            <a:avLst/>
            <a:gdLst>
              <a:gd name="T0" fmla="*/ 2147483646 w 581"/>
              <a:gd name="T1" fmla="*/ 2147483646 h 94"/>
              <a:gd name="T2" fmla="*/ 2147483646 w 581"/>
              <a:gd name="T3" fmla="*/ 2147483646 h 94"/>
              <a:gd name="T4" fmla="*/ 2147483646 w 581"/>
              <a:gd name="T5" fmla="*/ 2147483646 h 94"/>
              <a:gd name="T6" fmla="*/ 2147483646 w 581"/>
              <a:gd name="T7" fmla="*/ 2147483646 h 94"/>
              <a:gd name="T8" fmla="*/ 2147483646 w 581"/>
              <a:gd name="T9" fmla="*/ 2147483646 h 94"/>
              <a:gd name="T10" fmla="*/ 2147483646 w 581"/>
              <a:gd name="T11" fmla="*/ 2147483646 h 94"/>
              <a:gd name="T12" fmla="*/ 2147483646 w 581"/>
              <a:gd name="T13" fmla="*/ 2147483646 h 94"/>
              <a:gd name="T14" fmla="*/ 2147483646 w 581"/>
              <a:gd name="T15" fmla="*/ 2147483646 h 94"/>
              <a:gd name="T16" fmla="*/ 2147483646 w 581"/>
              <a:gd name="T17" fmla="*/ 2147483646 h 94"/>
              <a:gd name="T18" fmla="*/ 2147483646 w 581"/>
              <a:gd name="T19" fmla="*/ 2147483646 h 94"/>
              <a:gd name="T20" fmla="*/ 2147483646 w 581"/>
              <a:gd name="T21" fmla="*/ 2147483646 h 94"/>
              <a:gd name="T22" fmla="*/ 2147483646 w 581"/>
              <a:gd name="T23" fmla="*/ 2147483646 h 94"/>
              <a:gd name="T24" fmla="*/ 2147483646 w 581"/>
              <a:gd name="T25" fmla="*/ 2147483646 h 94"/>
              <a:gd name="T26" fmla="*/ 2147483646 w 581"/>
              <a:gd name="T27" fmla="*/ 2147483646 h 94"/>
              <a:gd name="T28" fmla="*/ 0 w 581"/>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1" h="94">
                <a:moveTo>
                  <a:pt x="581" y="29"/>
                </a:moveTo>
                <a:lnTo>
                  <a:pt x="547" y="50"/>
                </a:lnTo>
                <a:lnTo>
                  <a:pt x="511" y="66"/>
                </a:lnTo>
                <a:lnTo>
                  <a:pt x="465" y="79"/>
                </a:lnTo>
                <a:lnTo>
                  <a:pt x="419" y="85"/>
                </a:lnTo>
                <a:lnTo>
                  <a:pt x="358" y="93"/>
                </a:lnTo>
                <a:lnTo>
                  <a:pt x="298" y="94"/>
                </a:lnTo>
                <a:lnTo>
                  <a:pt x="236" y="93"/>
                </a:lnTo>
                <a:lnTo>
                  <a:pt x="175" y="85"/>
                </a:lnTo>
                <a:lnTo>
                  <a:pt x="129" y="79"/>
                </a:lnTo>
                <a:lnTo>
                  <a:pt x="85" y="66"/>
                </a:lnTo>
                <a:lnTo>
                  <a:pt x="48" y="50"/>
                </a:lnTo>
                <a:lnTo>
                  <a:pt x="15" y="29"/>
                </a:lnTo>
                <a:lnTo>
                  <a:pt x="2" y="1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5" name="Freeform 2742"/>
          <p:cNvSpPr>
            <a:spLocks/>
          </p:cNvSpPr>
          <p:nvPr/>
        </p:nvSpPr>
        <p:spPr bwMode="auto">
          <a:xfrm>
            <a:off x="4814888" y="3865563"/>
            <a:ext cx="7937" cy="3175"/>
          </a:xfrm>
          <a:custGeom>
            <a:avLst/>
            <a:gdLst>
              <a:gd name="T0" fmla="*/ 2147483646 w 15"/>
              <a:gd name="T1" fmla="*/ 2147483646 h 6"/>
              <a:gd name="T2" fmla="*/ 2147483646 w 15"/>
              <a:gd name="T3" fmla="*/ 2147483646 h 6"/>
              <a:gd name="T4" fmla="*/ 2147483646 w 15"/>
              <a:gd name="T5" fmla="*/ 2147483646 h 6"/>
              <a:gd name="T6" fmla="*/ 0 w 1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lnTo>
                  <a:pt x="10" y="4"/>
                </a:lnTo>
                <a:lnTo>
                  <a:pt x="4"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6" name="Freeform 2743"/>
          <p:cNvSpPr>
            <a:spLocks/>
          </p:cNvSpPr>
          <p:nvPr/>
        </p:nvSpPr>
        <p:spPr bwMode="auto">
          <a:xfrm>
            <a:off x="4822825" y="3868738"/>
            <a:ext cx="1588" cy="9525"/>
          </a:xfrm>
          <a:custGeom>
            <a:avLst/>
            <a:gdLst>
              <a:gd name="T0" fmla="*/ 0 w 5"/>
              <a:gd name="T1" fmla="*/ 0 h 18"/>
              <a:gd name="T2" fmla="*/ 2147483646 w 5"/>
              <a:gd name="T3" fmla="*/ 2147483646 h 18"/>
              <a:gd name="T4" fmla="*/ 2147483646 w 5"/>
              <a:gd name="T5" fmla="*/ 2147483646 h 18"/>
              <a:gd name="T6" fmla="*/ 2147483646 w 5"/>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0"/>
                </a:moveTo>
                <a:lnTo>
                  <a:pt x="2" y="6"/>
                </a:lnTo>
                <a:lnTo>
                  <a:pt x="5" y="11"/>
                </a:lnTo>
                <a:lnTo>
                  <a:pt x="5"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7" name="Freeform 2744"/>
          <p:cNvSpPr>
            <a:spLocks/>
          </p:cNvSpPr>
          <p:nvPr/>
        </p:nvSpPr>
        <p:spPr bwMode="auto">
          <a:xfrm>
            <a:off x="4662488" y="3857625"/>
            <a:ext cx="19050" cy="11113"/>
          </a:xfrm>
          <a:custGeom>
            <a:avLst/>
            <a:gdLst>
              <a:gd name="T0" fmla="*/ 2147483646 w 34"/>
              <a:gd name="T1" fmla="*/ 2147483646 h 21"/>
              <a:gd name="T2" fmla="*/ 2147483646 w 34"/>
              <a:gd name="T3" fmla="*/ 2147483646 h 21"/>
              <a:gd name="T4" fmla="*/ 2147483646 w 34"/>
              <a:gd name="T5" fmla="*/ 2147483646 h 21"/>
              <a:gd name="T6" fmla="*/ 2147483646 w 34"/>
              <a:gd name="T7" fmla="*/ 2147483646 h 21"/>
              <a:gd name="T8" fmla="*/ 2147483646 w 34"/>
              <a:gd name="T9" fmla="*/ 2147483646 h 21"/>
              <a:gd name="T10" fmla="*/ 2147483646 w 34"/>
              <a:gd name="T11" fmla="*/ 2147483646 h 21"/>
              <a:gd name="T12" fmla="*/ 2147483646 w 34"/>
              <a:gd name="T13" fmla="*/ 0 h 21"/>
              <a:gd name="T14" fmla="*/ 2147483646 w 34"/>
              <a:gd name="T15" fmla="*/ 0 h 21"/>
              <a:gd name="T16" fmla="*/ 2147483646 w 34"/>
              <a:gd name="T17" fmla="*/ 0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0 w 34"/>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12" y="21"/>
                </a:moveTo>
                <a:lnTo>
                  <a:pt x="13" y="16"/>
                </a:lnTo>
                <a:lnTo>
                  <a:pt x="15" y="9"/>
                </a:lnTo>
                <a:lnTo>
                  <a:pt x="17" y="6"/>
                </a:lnTo>
                <a:lnTo>
                  <a:pt x="23" y="3"/>
                </a:lnTo>
                <a:lnTo>
                  <a:pt x="29" y="2"/>
                </a:lnTo>
                <a:lnTo>
                  <a:pt x="34" y="0"/>
                </a:lnTo>
                <a:lnTo>
                  <a:pt x="24" y="0"/>
                </a:lnTo>
                <a:lnTo>
                  <a:pt x="17" y="0"/>
                </a:lnTo>
                <a:lnTo>
                  <a:pt x="13" y="2"/>
                </a:lnTo>
                <a:lnTo>
                  <a:pt x="7" y="6"/>
                </a:lnTo>
                <a:lnTo>
                  <a:pt x="5" y="9"/>
                </a:lnTo>
                <a:lnTo>
                  <a:pt x="1" y="15"/>
                </a:lnTo>
                <a:lnTo>
                  <a:pt x="0"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8" name="Freeform 2745"/>
          <p:cNvSpPr>
            <a:spLocks/>
          </p:cNvSpPr>
          <p:nvPr/>
        </p:nvSpPr>
        <p:spPr bwMode="auto">
          <a:xfrm>
            <a:off x="4589463" y="3852863"/>
            <a:ext cx="9525" cy="9525"/>
          </a:xfrm>
          <a:custGeom>
            <a:avLst/>
            <a:gdLst>
              <a:gd name="T0" fmla="*/ 2147483646 w 18"/>
              <a:gd name="T1" fmla="*/ 2147483646 h 19"/>
              <a:gd name="T2" fmla="*/ 2147483646 w 18"/>
              <a:gd name="T3" fmla="*/ 2147483646 h 19"/>
              <a:gd name="T4" fmla="*/ 2147483646 w 18"/>
              <a:gd name="T5" fmla="*/ 2147483646 h 19"/>
              <a:gd name="T6" fmla="*/ 2147483646 w 18"/>
              <a:gd name="T7" fmla="*/ 2147483646 h 19"/>
              <a:gd name="T8" fmla="*/ 2147483646 w 18"/>
              <a:gd name="T9" fmla="*/ 2147483646 h 19"/>
              <a:gd name="T10" fmla="*/ 2147483646 w 18"/>
              <a:gd name="T11" fmla="*/ 0 h 19"/>
              <a:gd name="T12" fmla="*/ 0 w 18"/>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9">
                <a:moveTo>
                  <a:pt x="18" y="19"/>
                </a:moveTo>
                <a:lnTo>
                  <a:pt x="18" y="16"/>
                </a:lnTo>
                <a:lnTo>
                  <a:pt x="16" y="11"/>
                </a:lnTo>
                <a:lnTo>
                  <a:pt x="12" y="6"/>
                </a:lnTo>
                <a:lnTo>
                  <a:pt x="8" y="3"/>
                </a:lnTo>
                <a:lnTo>
                  <a:pt x="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79" name="Freeform 2746"/>
          <p:cNvSpPr>
            <a:spLocks/>
          </p:cNvSpPr>
          <p:nvPr/>
        </p:nvSpPr>
        <p:spPr bwMode="auto">
          <a:xfrm>
            <a:off x="4456113" y="3844925"/>
            <a:ext cx="15875" cy="9525"/>
          </a:xfrm>
          <a:custGeom>
            <a:avLst/>
            <a:gdLst>
              <a:gd name="T0" fmla="*/ 2147483646 w 32"/>
              <a:gd name="T1" fmla="*/ 0 h 20"/>
              <a:gd name="T2" fmla="*/ 2147483646 w 32"/>
              <a:gd name="T3" fmla="*/ 2147483646 h 20"/>
              <a:gd name="T4" fmla="*/ 2147483646 w 32"/>
              <a:gd name="T5" fmla="*/ 2147483646 h 20"/>
              <a:gd name="T6" fmla="*/ 2147483646 w 32"/>
              <a:gd name="T7" fmla="*/ 2147483646 h 20"/>
              <a:gd name="T8" fmla="*/ 2147483646 w 32"/>
              <a:gd name="T9" fmla="*/ 2147483646 h 20"/>
              <a:gd name="T10" fmla="*/ 2147483646 w 32"/>
              <a:gd name="T11" fmla="*/ 2147483646 h 20"/>
              <a:gd name="T12" fmla="*/ 2147483646 w 32"/>
              <a:gd name="T13" fmla="*/ 2147483646 h 20"/>
              <a:gd name="T14" fmla="*/ 0 w 32"/>
              <a:gd name="T15" fmla="*/ 2147483646 h 20"/>
              <a:gd name="T16" fmla="*/ 2147483646 w 32"/>
              <a:gd name="T17" fmla="*/ 2147483646 h 20"/>
              <a:gd name="T18" fmla="*/ 2147483646 w 32"/>
              <a:gd name="T19" fmla="*/ 2147483646 h 20"/>
              <a:gd name="T20" fmla="*/ 2147483646 w 32"/>
              <a:gd name="T21" fmla="*/ 2147483646 h 20"/>
              <a:gd name="T22" fmla="*/ 2147483646 w 32"/>
              <a:gd name="T23" fmla="*/ 2147483646 h 20"/>
              <a:gd name="T24" fmla="*/ 2147483646 w 32"/>
              <a:gd name="T25" fmla="*/ 0 h 20"/>
              <a:gd name="T26" fmla="*/ 2147483646 w 32"/>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0">
                <a:moveTo>
                  <a:pt x="32" y="0"/>
                </a:moveTo>
                <a:lnTo>
                  <a:pt x="28" y="2"/>
                </a:lnTo>
                <a:lnTo>
                  <a:pt x="22" y="3"/>
                </a:lnTo>
                <a:lnTo>
                  <a:pt x="17" y="6"/>
                </a:lnTo>
                <a:lnTo>
                  <a:pt x="15" y="11"/>
                </a:lnTo>
                <a:lnTo>
                  <a:pt x="14" y="15"/>
                </a:lnTo>
                <a:lnTo>
                  <a:pt x="10" y="20"/>
                </a:lnTo>
                <a:lnTo>
                  <a:pt x="0" y="19"/>
                </a:lnTo>
                <a:lnTo>
                  <a:pt x="2" y="15"/>
                </a:lnTo>
                <a:lnTo>
                  <a:pt x="3" y="8"/>
                </a:lnTo>
                <a:lnTo>
                  <a:pt x="6" y="5"/>
                </a:lnTo>
                <a:lnTo>
                  <a:pt x="10" y="2"/>
                </a:lnTo>
                <a:lnTo>
                  <a:pt x="16" y="0"/>
                </a:lnTo>
                <a:lnTo>
                  <a:pt x="2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0" name="Freeform 2747"/>
          <p:cNvSpPr>
            <a:spLocks/>
          </p:cNvSpPr>
          <p:nvPr/>
        </p:nvSpPr>
        <p:spPr bwMode="auto">
          <a:xfrm>
            <a:off x="4386263" y="3840163"/>
            <a:ext cx="7937" cy="4762"/>
          </a:xfrm>
          <a:custGeom>
            <a:avLst/>
            <a:gdLst>
              <a:gd name="T0" fmla="*/ 2147483646 w 15"/>
              <a:gd name="T1" fmla="*/ 2147483646 h 10"/>
              <a:gd name="T2" fmla="*/ 2147483646 w 15"/>
              <a:gd name="T3" fmla="*/ 2147483646 h 10"/>
              <a:gd name="T4" fmla="*/ 2147483646 w 15"/>
              <a:gd name="T5" fmla="*/ 2147483646 h 10"/>
              <a:gd name="T6" fmla="*/ 2147483646 w 15"/>
              <a:gd name="T7" fmla="*/ 2147483646 h 10"/>
              <a:gd name="T8" fmla="*/ 0 w 15"/>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5" y="10"/>
                </a:moveTo>
                <a:lnTo>
                  <a:pt x="14" y="6"/>
                </a:lnTo>
                <a:lnTo>
                  <a:pt x="11" y="3"/>
                </a:lnTo>
                <a:lnTo>
                  <a:pt x="5"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1" name="Freeform 2748"/>
          <p:cNvSpPr>
            <a:spLocks/>
          </p:cNvSpPr>
          <p:nvPr/>
        </p:nvSpPr>
        <p:spPr bwMode="auto">
          <a:xfrm>
            <a:off x="4394200" y="3844925"/>
            <a:ext cx="1588" cy="6350"/>
          </a:xfrm>
          <a:custGeom>
            <a:avLst/>
            <a:gdLst>
              <a:gd name="T0" fmla="*/ 0 w 2"/>
              <a:gd name="T1" fmla="*/ 0 h 10"/>
              <a:gd name="T2" fmla="*/ 2147483646 w 2"/>
              <a:gd name="T3" fmla="*/ 2147483646 h 10"/>
              <a:gd name="T4" fmla="*/ 2147483646 w 2"/>
              <a:gd name="T5" fmla="*/ 2147483646 h 10"/>
              <a:gd name="T6" fmla="*/ 0 60000 65536"/>
              <a:gd name="T7" fmla="*/ 0 60000 65536"/>
              <a:gd name="T8" fmla="*/ 0 60000 65536"/>
            </a:gdLst>
            <a:ahLst/>
            <a:cxnLst>
              <a:cxn ang="T6">
                <a:pos x="T0" y="T1"/>
              </a:cxn>
              <a:cxn ang="T7">
                <a:pos x="T2" y="T3"/>
              </a:cxn>
              <a:cxn ang="T8">
                <a:pos x="T4" y="T5"/>
              </a:cxn>
            </a:cxnLst>
            <a:rect l="0" t="0" r="r" b="b"/>
            <a:pathLst>
              <a:path w="2" h="10">
                <a:moveTo>
                  <a:pt x="0" y="0"/>
                </a:moveTo>
                <a:lnTo>
                  <a:pt x="2" y="4"/>
                </a:lnTo>
                <a:lnTo>
                  <a:pt x="2"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2" name="Freeform 2749"/>
          <p:cNvSpPr>
            <a:spLocks/>
          </p:cNvSpPr>
          <p:nvPr/>
        </p:nvSpPr>
        <p:spPr bwMode="auto">
          <a:xfrm>
            <a:off x="4378325" y="3948113"/>
            <a:ext cx="7938" cy="9525"/>
          </a:xfrm>
          <a:custGeom>
            <a:avLst/>
            <a:gdLst>
              <a:gd name="T0" fmla="*/ 2147483646 w 16"/>
              <a:gd name="T1" fmla="*/ 0 h 18"/>
              <a:gd name="T2" fmla="*/ 2147483646 w 16"/>
              <a:gd name="T3" fmla="*/ 2147483646 h 18"/>
              <a:gd name="T4" fmla="*/ 2147483646 w 16"/>
              <a:gd name="T5" fmla="*/ 2147483646 h 18"/>
              <a:gd name="T6" fmla="*/ 2147483646 w 16"/>
              <a:gd name="T7" fmla="*/ 2147483646 h 18"/>
              <a:gd name="T8" fmla="*/ 2147483646 w 16"/>
              <a:gd name="T9" fmla="*/ 2147483646 h 18"/>
              <a:gd name="T10" fmla="*/ 2147483646 w 16"/>
              <a:gd name="T11" fmla="*/ 2147483646 h 18"/>
              <a:gd name="T12" fmla="*/ 0 w 16"/>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8">
                <a:moveTo>
                  <a:pt x="16" y="0"/>
                </a:moveTo>
                <a:lnTo>
                  <a:pt x="16" y="6"/>
                </a:lnTo>
                <a:lnTo>
                  <a:pt x="14" y="9"/>
                </a:lnTo>
                <a:lnTo>
                  <a:pt x="12" y="12"/>
                </a:lnTo>
                <a:lnTo>
                  <a:pt x="7" y="15"/>
                </a:lnTo>
                <a:lnTo>
                  <a:pt x="3" y="18"/>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3" name="Freeform 2750"/>
          <p:cNvSpPr>
            <a:spLocks/>
          </p:cNvSpPr>
          <p:nvPr/>
        </p:nvSpPr>
        <p:spPr bwMode="auto">
          <a:xfrm>
            <a:off x="4446588" y="3952875"/>
            <a:ext cx="14287" cy="12700"/>
          </a:xfrm>
          <a:custGeom>
            <a:avLst/>
            <a:gdLst>
              <a:gd name="T0" fmla="*/ 0 w 27"/>
              <a:gd name="T1" fmla="*/ 2147483646 h 23"/>
              <a:gd name="T2" fmla="*/ 2147483646 w 27"/>
              <a:gd name="T3" fmla="*/ 2147483646 h 23"/>
              <a:gd name="T4" fmla="*/ 2147483646 w 27"/>
              <a:gd name="T5" fmla="*/ 2147483646 h 23"/>
              <a:gd name="T6" fmla="*/ 2147483646 w 27"/>
              <a:gd name="T7" fmla="*/ 2147483646 h 23"/>
              <a:gd name="T8" fmla="*/ 2147483646 w 27"/>
              <a:gd name="T9" fmla="*/ 2147483646 h 23"/>
              <a:gd name="T10" fmla="*/ 2147483646 w 27"/>
              <a:gd name="T11" fmla="*/ 2147483646 h 23"/>
              <a:gd name="T12" fmla="*/ 2147483646 w 27"/>
              <a:gd name="T13" fmla="*/ 2147483646 h 23"/>
              <a:gd name="T14" fmla="*/ 2147483646 w 27"/>
              <a:gd name="T15" fmla="*/ 2147483646 h 23"/>
              <a:gd name="T16" fmla="*/ 2147483646 w 27"/>
              <a:gd name="T17" fmla="*/ 2147483646 h 23"/>
              <a:gd name="T18" fmla="*/ 2147483646 w 27"/>
              <a:gd name="T19" fmla="*/ 2147483646 h 23"/>
              <a:gd name="T20" fmla="*/ 2147483646 w 27"/>
              <a:gd name="T21" fmla="*/ 2147483646 h 23"/>
              <a:gd name="T22" fmla="*/ 2147483646 w 27"/>
              <a:gd name="T23" fmla="*/ 2147483646 h 23"/>
              <a:gd name="T24" fmla="*/ 2147483646 w 27"/>
              <a:gd name="T25" fmla="*/ 2147483646 h 23"/>
              <a:gd name="T26" fmla="*/ 2147483646 w 27"/>
              <a:gd name="T27" fmla="*/ 0 h 23"/>
              <a:gd name="T28" fmla="*/ 0 w 27"/>
              <a:gd name="T29" fmla="*/ 0 h 23"/>
              <a:gd name="T30" fmla="*/ 0 w 27"/>
              <a:gd name="T31" fmla="*/ 2147483646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3">
                <a:moveTo>
                  <a:pt x="0" y="6"/>
                </a:moveTo>
                <a:lnTo>
                  <a:pt x="3" y="12"/>
                </a:lnTo>
                <a:lnTo>
                  <a:pt x="5" y="16"/>
                </a:lnTo>
                <a:lnTo>
                  <a:pt x="9" y="19"/>
                </a:lnTo>
                <a:lnTo>
                  <a:pt x="13" y="21"/>
                </a:lnTo>
                <a:lnTo>
                  <a:pt x="19" y="23"/>
                </a:lnTo>
                <a:lnTo>
                  <a:pt x="20" y="19"/>
                </a:lnTo>
                <a:lnTo>
                  <a:pt x="23" y="21"/>
                </a:lnTo>
                <a:lnTo>
                  <a:pt x="27" y="23"/>
                </a:lnTo>
                <a:lnTo>
                  <a:pt x="20" y="19"/>
                </a:lnTo>
                <a:lnTo>
                  <a:pt x="17" y="16"/>
                </a:lnTo>
                <a:lnTo>
                  <a:pt x="13" y="12"/>
                </a:lnTo>
                <a:lnTo>
                  <a:pt x="11" y="6"/>
                </a:lnTo>
                <a:lnTo>
                  <a:pt x="11" y="0"/>
                </a:lnTo>
                <a:lnTo>
                  <a:pt x="0" y="0"/>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4" name="Freeform 2751"/>
          <p:cNvSpPr>
            <a:spLocks/>
          </p:cNvSpPr>
          <p:nvPr/>
        </p:nvSpPr>
        <p:spPr bwMode="auto">
          <a:xfrm>
            <a:off x="4578350" y="3967163"/>
            <a:ext cx="11113" cy="9525"/>
          </a:xfrm>
          <a:custGeom>
            <a:avLst/>
            <a:gdLst>
              <a:gd name="T0" fmla="*/ 0 w 22"/>
              <a:gd name="T1" fmla="*/ 2147483646 h 19"/>
              <a:gd name="T2" fmla="*/ 2147483646 w 22"/>
              <a:gd name="T3" fmla="*/ 2147483646 h 19"/>
              <a:gd name="T4" fmla="*/ 2147483646 w 22"/>
              <a:gd name="T5" fmla="*/ 2147483646 h 19"/>
              <a:gd name="T6" fmla="*/ 2147483646 w 22"/>
              <a:gd name="T7" fmla="*/ 2147483646 h 19"/>
              <a:gd name="T8" fmla="*/ 2147483646 w 22"/>
              <a:gd name="T9" fmla="*/ 2147483646 h 19"/>
              <a:gd name="T10" fmla="*/ 2147483646 w 22"/>
              <a:gd name="T11" fmla="*/ 2147483646 h 19"/>
              <a:gd name="T12" fmla="*/ 2147483646 w 2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9">
                <a:moveTo>
                  <a:pt x="0" y="19"/>
                </a:moveTo>
                <a:lnTo>
                  <a:pt x="4" y="19"/>
                </a:lnTo>
                <a:lnTo>
                  <a:pt x="9" y="18"/>
                </a:lnTo>
                <a:lnTo>
                  <a:pt x="14" y="14"/>
                </a:lnTo>
                <a:lnTo>
                  <a:pt x="17" y="11"/>
                </a:lnTo>
                <a:lnTo>
                  <a:pt x="20" y="6"/>
                </a:lnTo>
                <a:lnTo>
                  <a:pt x="2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5" name="Freeform 2752"/>
          <p:cNvSpPr>
            <a:spLocks/>
          </p:cNvSpPr>
          <p:nvPr/>
        </p:nvSpPr>
        <p:spPr bwMode="auto">
          <a:xfrm>
            <a:off x="4654550" y="3973513"/>
            <a:ext cx="14288" cy="11112"/>
          </a:xfrm>
          <a:custGeom>
            <a:avLst/>
            <a:gdLst>
              <a:gd name="T0" fmla="*/ 0 w 29"/>
              <a:gd name="T1" fmla="*/ 0 h 22"/>
              <a:gd name="T2" fmla="*/ 0 w 29"/>
              <a:gd name="T3" fmla="*/ 2147483646 h 22"/>
              <a:gd name="T4" fmla="*/ 2147483646 w 29"/>
              <a:gd name="T5" fmla="*/ 2147483646 h 22"/>
              <a:gd name="T6" fmla="*/ 2147483646 w 29"/>
              <a:gd name="T7" fmla="*/ 2147483646 h 22"/>
              <a:gd name="T8" fmla="*/ 2147483646 w 29"/>
              <a:gd name="T9" fmla="*/ 2147483646 h 22"/>
              <a:gd name="T10" fmla="*/ 2147483646 w 29"/>
              <a:gd name="T11" fmla="*/ 2147483646 h 22"/>
              <a:gd name="T12" fmla="*/ 2147483646 w 29"/>
              <a:gd name="T13" fmla="*/ 2147483646 h 22"/>
              <a:gd name="T14" fmla="*/ 2147483646 w 29"/>
              <a:gd name="T15" fmla="*/ 2147483646 h 22"/>
              <a:gd name="T16" fmla="*/ 2147483646 w 29"/>
              <a:gd name="T17" fmla="*/ 2147483646 h 22"/>
              <a:gd name="T18" fmla="*/ 2147483646 w 29"/>
              <a:gd name="T19" fmla="*/ 2147483646 h 22"/>
              <a:gd name="T20" fmla="*/ 2147483646 w 29"/>
              <a:gd name="T21" fmla="*/ 2147483646 h 22"/>
              <a:gd name="T22" fmla="*/ 2147483646 w 29"/>
              <a:gd name="T23" fmla="*/ 2147483646 h 22"/>
              <a:gd name="T24" fmla="*/ 2147483646 w 29"/>
              <a:gd name="T25" fmla="*/ 2147483646 h 22"/>
              <a:gd name="T26" fmla="*/ 2147483646 w 29"/>
              <a:gd name="T27" fmla="*/ 2147483646 h 22"/>
              <a:gd name="T28" fmla="*/ 2147483646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2">
                <a:moveTo>
                  <a:pt x="0" y="0"/>
                </a:moveTo>
                <a:lnTo>
                  <a:pt x="0" y="6"/>
                </a:lnTo>
                <a:lnTo>
                  <a:pt x="2" y="11"/>
                </a:lnTo>
                <a:lnTo>
                  <a:pt x="4" y="15"/>
                </a:lnTo>
                <a:lnTo>
                  <a:pt x="8" y="19"/>
                </a:lnTo>
                <a:lnTo>
                  <a:pt x="11" y="22"/>
                </a:lnTo>
                <a:lnTo>
                  <a:pt x="17" y="22"/>
                </a:lnTo>
                <a:lnTo>
                  <a:pt x="17" y="19"/>
                </a:lnTo>
                <a:lnTo>
                  <a:pt x="22" y="22"/>
                </a:lnTo>
                <a:lnTo>
                  <a:pt x="29" y="22"/>
                </a:lnTo>
                <a:lnTo>
                  <a:pt x="17" y="19"/>
                </a:lnTo>
                <a:lnTo>
                  <a:pt x="15" y="15"/>
                </a:lnTo>
                <a:lnTo>
                  <a:pt x="10" y="11"/>
                </a:lnTo>
                <a:lnTo>
                  <a:pt x="9" y="6"/>
                </a:lnTo>
                <a:lnTo>
                  <a:pt x="9"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6" name="Freeform 2753"/>
          <p:cNvSpPr>
            <a:spLocks/>
          </p:cNvSpPr>
          <p:nvPr/>
        </p:nvSpPr>
        <p:spPr bwMode="auto">
          <a:xfrm>
            <a:off x="4800600" y="3987800"/>
            <a:ext cx="12700" cy="9525"/>
          </a:xfrm>
          <a:custGeom>
            <a:avLst/>
            <a:gdLst>
              <a:gd name="T0" fmla="*/ 0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8">
                <a:moveTo>
                  <a:pt x="0" y="18"/>
                </a:moveTo>
                <a:lnTo>
                  <a:pt x="5" y="18"/>
                </a:lnTo>
                <a:lnTo>
                  <a:pt x="11" y="17"/>
                </a:lnTo>
                <a:lnTo>
                  <a:pt x="14" y="15"/>
                </a:lnTo>
                <a:lnTo>
                  <a:pt x="21" y="11"/>
                </a:lnTo>
                <a:lnTo>
                  <a:pt x="22" y="5"/>
                </a:lnTo>
                <a:lnTo>
                  <a:pt x="24"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7" name="Freeform 2754"/>
          <p:cNvSpPr>
            <a:spLocks/>
          </p:cNvSpPr>
          <p:nvPr/>
        </p:nvSpPr>
        <p:spPr bwMode="auto">
          <a:xfrm>
            <a:off x="4752975" y="4094163"/>
            <a:ext cx="6350" cy="12700"/>
          </a:xfrm>
          <a:custGeom>
            <a:avLst/>
            <a:gdLst>
              <a:gd name="T0" fmla="*/ 2147483646 w 11"/>
              <a:gd name="T1" fmla="*/ 2147483646 h 25"/>
              <a:gd name="T2" fmla="*/ 2147483646 w 11"/>
              <a:gd name="T3" fmla="*/ 2147483646 h 25"/>
              <a:gd name="T4" fmla="*/ 2147483646 w 11"/>
              <a:gd name="T5" fmla="*/ 2147483646 h 25"/>
              <a:gd name="T6" fmla="*/ 2147483646 w 11"/>
              <a:gd name="T7" fmla="*/ 2147483646 h 25"/>
              <a:gd name="T8" fmla="*/ 0 w 11"/>
              <a:gd name="T9" fmla="*/ 2147483646 h 25"/>
              <a:gd name="T10" fmla="*/ 0 w 11"/>
              <a:gd name="T11" fmla="*/ 2147483646 h 25"/>
              <a:gd name="T12" fmla="*/ 0 w 11"/>
              <a:gd name="T13" fmla="*/ 2147483646 h 25"/>
              <a:gd name="T14" fmla="*/ 2147483646 w 11"/>
              <a:gd name="T15" fmla="*/ 2147483646 h 25"/>
              <a:gd name="T16" fmla="*/ 2147483646 w 11"/>
              <a:gd name="T17" fmla="*/ 2147483646 h 25"/>
              <a:gd name="T18" fmla="*/ 2147483646 w 11"/>
              <a:gd name="T19" fmla="*/ 2147483646 h 25"/>
              <a:gd name="T20" fmla="*/ 2147483646 w 11"/>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25">
                <a:moveTo>
                  <a:pt x="11" y="2"/>
                </a:moveTo>
                <a:lnTo>
                  <a:pt x="7" y="4"/>
                </a:lnTo>
                <a:lnTo>
                  <a:pt x="4" y="10"/>
                </a:lnTo>
                <a:lnTo>
                  <a:pt x="1" y="15"/>
                </a:lnTo>
                <a:lnTo>
                  <a:pt x="0" y="24"/>
                </a:lnTo>
                <a:lnTo>
                  <a:pt x="0" y="25"/>
                </a:lnTo>
                <a:lnTo>
                  <a:pt x="0" y="17"/>
                </a:lnTo>
                <a:lnTo>
                  <a:pt x="1" y="12"/>
                </a:lnTo>
                <a:lnTo>
                  <a:pt x="4" y="8"/>
                </a:lnTo>
                <a:lnTo>
                  <a:pt x="6" y="2"/>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8" name="Freeform 2755"/>
          <p:cNvSpPr>
            <a:spLocks/>
          </p:cNvSpPr>
          <p:nvPr/>
        </p:nvSpPr>
        <p:spPr bwMode="auto">
          <a:xfrm>
            <a:off x="4752975" y="4106863"/>
            <a:ext cx="1588" cy="1587"/>
          </a:xfrm>
          <a:custGeom>
            <a:avLst/>
            <a:gdLst>
              <a:gd name="T0" fmla="*/ 2147483646 w 1"/>
              <a:gd name="T1" fmla="*/ 0 h 2"/>
              <a:gd name="T2" fmla="*/ 2147483646 w 1"/>
              <a:gd name="T3" fmla="*/ 2147483646 h 2"/>
              <a:gd name="T4" fmla="*/ 2147483646 w 1"/>
              <a:gd name="T5" fmla="*/ 0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89" name="Freeform 2756"/>
          <p:cNvSpPr>
            <a:spLocks/>
          </p:cNvSpPr>
          <p:nvPr/>
        </p:nvSpPr>
        <p:spPr bwMode="auto">
          <a:xfrm>
            <a:off x="4530725" y="4067175"/>
            <a:ext cx="6350" cy="11113"/>
          </a:xfrm>
          <a:custGeom>
            <a:avLst/>
            <a:gdLst>
              <a:gd name="T0" fmla="*/ 0 w 12"/>
              <a:gd name="T1" fmla="*/ 2147483646 h 21"/>
              <a:gd name="T2" fmla="*/ 2147483646 w 12"/>
              <a:gd name="T3" fmla="*/ 2147483646 h 21"/>
              <a:gd name="T4" fmla="*/ 2147483646 w 12"/>
              <a:gd name="T5" fmla="*/ 2147483646 h 21"/>
              <a:gd name="T6" fmla="*/ 2147483646 w 12"/>
              <a:gd name="T7" fmla="*/ 2147483646 h 21"/>
              <a:gd name="T8" fmla="*/ 2147483646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0" y="21"/>
                </a:moveTo>
                <a:lnTo>
                  <a:pt x="1" y="14"/>
                </a:lnTo>
                <a:lnTo>
                  <a:pt x="5" y="7"/>
                </a:lnTo>
                <a:lnTo>
                  <a:pt x="9" y="3"/>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0" name="Freeform 2757"/>
          <p:cNvSpPr>
            <a:spLocks/>
          </p:cNvSpPr>
          <p:nvPr/>
        </p:nvSpPr>
        <p:spPr bwMode="auto">
          <a:xfrm>
            <a:off x="4327525" y="4043363"/>
            <a:ext cx="4763" cy="11112"/>
          </a:xfrm>
          <a:custGeom>
            <a:avLst/>
            <a:gdLst>
              <a:gd name="T0" fmla="*/ 0 w 11"/>
              <a:gd name="T1" fmla="*/ 2147483646 h 21"/>
              <a:gd name="T2" fmla="*/ 2147483646 w 11"/>
              <a:gd name="T3" fmla="*/ 2147483646 h 21"/>
              <a:gd name="T4" fmla="*/ 2147483646 w 11"/>
              <a:gd name="T5" fmla="*/ 2147483646 h 21"/>
              <a:gd name="T6" fmla="*/ 2147483646 w 11"/>
              <a:gd name="T7" fmla="*/ 2147483646 h 21"/>
              <a:gd name="T8" fmla="*/ 2147483646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0" y="21"/>
                </a:moveTo>
                <a:lnTo>
                  <a:pt x="2" y="14"/>
                </a:lnTo>
                <a:lnTo>
                  <a:pt x="4" y="7"/>
                </a:lnTo>
                <a:lnTo>
                  <a:pt x="7" y="3"/>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1" name="Freeform 2758"/>
          <p:cNvSpPr>
            <a:spLocks/>
          </p:cNvSpPr>
          <p:nvPr/>
        </p:nvSpPr>
        <p:spPr bwMode="auto">
          <a:xfrm>
            <a:off x="4264025" y="3937000"/>
            <a:ext cx="14288" cy="11113"/>
          </a:xfrm>
          <a:custGeom>
            <a:avLst/>
            <a:gdLst>
              <a:gd name="T0" fmla="*/ 2147483646 w 27"/>
              <a:gd name="T1" fmla="*/ 2147483646 h 21"/>
              <a:gd name="T2" fmla="*/ 2147483646 w 27"/>
              <a:gd name="T3" fmla="*/ 2147483646 h 21"/>
              <a:gd name="T4" fmla="*/ 2147483646 w 27"/>
              <a:gd name="T5" fmla="*/ 2147483646 h 21"/>
              <a:gd name="T6" fmla="*/ 2147483646 w 27"/>
              <a:gd name="T7" fmla="*/ 2147483646 h 21"/>
              <a:gd name="T8" fmla="*/ 2147483646 w 27"/>
              <a:gd name="T9" fmla="*/ 2147483646 h 21"/>
              <a:gd name="T10" fmla="*/ 2147483646 w 27"/>
              <a:gd name="T11" fmla="*/ 2147483646 h 21"/>
              <a:gd name="T12" fmla="*/ 2147483646 w 27"/>
              <a:gd name="T13" fmla="*/ 2147483646 h 21"/>
              <a:gd name="T14" fmla="*/ 0 w 27"/>
              <a:gd name="T15" fmla="*/ 0 h 21"/>
              <a:gd name="T16" fmla="*/ 0 w 27"/>
              <a:gd name="T17" fmla="*/ 2147483646 h 21"/>
              <a:gd name="T18" fmla="*/ 2147483646 w 27"/>
              <a:gd name="T19" fmla="*/ 2147483646 h 21"/>
              <a:gd name="T20" fmla="*/ 2147483646 w 27"/>
              <a:gd name="T21" fmla="*/ 2147483646 h 21"/>
              <a:gd name="T22" fmla="*/ 2147483646 w 27"/>
              <a:gd name="T23" fmla="*/ 2147483646 h 21"/>
              <a:gd name="T24" fmla="*/ 2147483646 w 27"/>
              <a:gd name="T25" fmla="*/ 2147483646 h 21"/>
              <a:gd name="T26" fmla="*/ 2147483646 w 27"/>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21">
                <a:moveTo>
                  <a:pt x="27" y="21"/>
                </a:moveTo>
                <a:lnTo>
                  <a:pt x="22" y="20"/>
                </a:lnTo>
                <a:lnTo>
                  <a:pt x="18" y="19"/>
                </a:lnTo>
                <a:lnTo>
                  <a:pt x="16" y="15"/>
                </a:lnTo>
                <a:lnTo>
                  <a:pt x="14" y="11"/>
                </a:lnTo>
                <a:lnTo>
                  <a:pt x="10" y="6"/>
                </a:lnTo>
                <a:lnTo>
                  <a:pt x="10" y="1"/>
                </a:lnTo>
                <a:lnTo>
                  <a:pt x="0" y="0"/>
                </a:lnTo>
                <a:lnTo>
                  <a:pt x="0" y="6"/>
                </a:lnTo>
                <a:lnTo>
                  <a:pt x="1" y="10"/>
                </a:lnTo>
                <a:lnTo>
                  <a:pt x="3" y="15"/>
                </a:lnTo>
                <a:lnTo>
                  <a:pt x="6" y="19"/>
                </a:lnTo>
                <a:lnTo>
                  <a:pt x="10" y="20"/>
                </a:lnTo>
                <a:lnTo>
                  <a:pt x="16"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2" name="Freeform 2759"/>
          <p:cNvSpPr>
            <a:spLocks/>
          </p:cNvSpPr>
          <p:nvPr/>
        </p:nvSpPr>
        <p:spPr bwMode="auto">
          <a:xfrm>
            <a:off x="4203700" y="3932238"/>
            <a:ext cx="3175" cy="6350"/>
          </a:xfrm>
          <a:custGeom>
            <a:avLst/>
            <a:gdLst>
              <a:gd name="T0" fmla="*/ 0 w 5"/>
              <a:gd name="T1" fmla="*/ 2147483646 h 12"/>
              <a:gd name="T2" fmla="*/ 2147483646 w 5"/>
              <a:gd name="T3" fmla="*/ 2147483646 h 12"/>
              <a:gd name="T4" fmla="*/ 2147483646 w 5"/>
              <a:gd name="T5" fmla="*/ 2147483646 h 12"/>
              <a:gd name="T6" fmla="*/ 2147483646 w 5"/>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2">
                <a:moveTo>
                  <a:pt x="0" y="12"/>
                </a:moveTo>
                <a:lnTo>
                  <a:pt x="2" y="8"/>
                </a:lnTo>
                <a:lnTo>
                  <a:pt x="5" y="5"/>
                </a:lnTo>
                <a:lnTo>
                  <a:pt x="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3" name="Freeform 2760"/>
          <p:cNvSpPr>
            <a:spLocks/>
          </p:cNvSpPr>
          <p:nvPr/>
        </p:nvSpPr>
        <p:spPr bwMode="auto">
          <a:xfrm>
            <a:off x="4197350" y="3938588"/>
            <a:ext cx="6350" cy="1587"/>
          </a:xfrm>
          <a:custGeom>
            <a:avLst/>
            <a:gdLst>
              <a:gd name="T0" fmla="*/ 2147483646 w 12"/>
              <a:gd name="T1" fmla="*/ 0 h 3"/>
              <a:gd name="T2" fmla="*/ 2147483646 w 12"/>
              <a:gd name="T3" fmla="*/ 2147483646 h 3"/>
              <a:gd name="T4" fmla="*/ 2147483646 w 12"/>
              <a:gd name="T5" fmla="*/ 2147483646 h 3"/>
              <a:gd name="T6" fmla="*/ 0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0"/>
                </a:moveTo>
                <a:lnTo>
                  <a:pt x="8" y="2"/>
                </a:lnTo>
                <a:lnTo>
                  <a:pt x="5" y="3"/>
                </a:lnTo>
                <a:lnTo>
                  <a:pt x="0" y="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4" name="Freeform 2761"/>
          <p:cNvSpPr>
            <a:spLocks/>
          </p:cNvSpPr>
          <p:nvPr/>
        </p:nvSpPr>
        <p:spPr bwMode="auto">
          <a:xfrm>
            <a:off x="4154488" y="4021138"/>
            <a:ext cx="6350" cy="11112"/>
          </a:xfrm>
          <a:custGeom>
            <a:avLst/>
            <a:gdLst>
              <a:gd name="T0" fmla="*/ 2147483646 w 12"/>
              <a:gd name="T1" fmla="*/ 0 h 22"/>
              <a:gd name="T2" fmla="*/ 2147483646 w 12"/>
              <a:gd name="T3" fmla="*/ 2147483646 h 22"/>
              <a:gd name="T4" fmla="*/ 2147483646 w 12"/>
              <a:gd name="T5" fmla="*/ 2147483646 h 22"/>
              <a:gd name="T6" fmla="*/ 2147483646 w 12"/>
              <a:gd name="T7" fmla="*/ 2147483646 h 22"/>
              <a:gd name="T8" fmla="*/ 0 w 12"/>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12" y="0"/>
                </a:moveTo>
                <a:lnTo>
                  <a:pt x="8" y="2"/>
                </a:lnTo>
                <a:lnTo>
                  <a:pt x="5" y="9"/>
                </a:lnTo>
                <a:lnTo>
                  <a:pt x="1" y="14"/>
                </a:lnTo>
                <a:lnTo>
                  <a:pt x="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5" name="Freeform 2762"/>
          <p:cNvSpPr>
            <a:spLocks/>
          </p:cNvSpPr>
          <p:nvPr/>
        </p:nvSpPr>
        <p:spPr bwMode="auto">
          <a:xfrm>
            <a:off x="4206875" y="3829050"/>
            <a:ext cx="9525" cy="11113"/>
          </a:xfrm>
          <a:custGeom>
            <a:avLst/>
            <a:gdLst>
              <a:gd name="T0" fmla="*/ 2147483646 w 17"/>
              <a:gd name="T1" fmla="*/ 2147483646 h 21"/>
              <a:gd name="T2" fmla="*/ 2147483646 w 17"/>
              <a:gd name="T3" fmla="*/ 2147483646 h 21"/>
              <a:gd name="T4" fmla="*/ 2147483646 w 17"/>
              <a:gd name="T5" fmla="*/ 2147483646 h 21"/>
              <a:gd name="T6" fmla="*/ 2147483646 w 17"/>
              <a:gd name="T7" fmla="*/ 2147483646 h 21"/>
              <a:gd name="T8" fmla="*/ 2147483646 w 17"/>
              <a:gd name="T9" fmla="*/ 2147483646 h 21"/>
              <a:gd name="T10" fmla="*/ 2147483646 w 17"/>
              <a:gd name="T11" fmla="*/ 2147483646 h 21"/>
              <a:gd name="T12" fmla="*/ 0 w 17"/>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1">
                <a:moveTo>
                  <a:pt x="17" y="21"/>
                </a:moveTo>
                <a:lnTo>
                  <a:pt x="15" y="16"/>
                </a:lnTo>
                <a:lnTo>
                  <a:pt x="15" y="10"/>
                </a:lnTo>
                <a:lnTo>
                  <a:pt x="11" y="5"/>
                </a:lnTo>
                <a:lnTo>
                  <a:pt x="9" y="3"/>
                </a:lnTo>
                <a:lnTo>
                  <a:pt x="5" y="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6" name="Freeform 2763"/>
          <p:cNvSpPr>
            <a:spLocks/>
          </p:cNvSpPr>
          <p:nvPr/>
        </p:nvSpPr>
        <p:spPr bwMode="auto">
          <a:xfrm>
            <a:off x="4271963" y="3833813"/>
            <a:ext cx="15875" cy="9525"/>
          </a:xfrm>
          <a:custGeom>
            <a:avLst/>
            <a:gdLst>
              <a:gd name="T0" fmla="*/ 2147483646 w 30"/>
              <a:gd name="T1" fmla="*/ 2147483646 h 18"/>
              <a:gd name="T2" fmla="*/ 2147483646 w 30"/>
              <a:gd name="T3" fmla="*/ 2147483646 h 18"/>
              <a:gd name="T4" fmla="*/ 2147483646 w 30"/>
              <a:gd name="T5" fmla="*/ 2147483646 h 18"/>
              <a:gd name="T6" fmla="*/ 2147483646 w 30"/>
              <a:gd name="T7" fmla="*/ 2147483646 h 18"/>
              <a:gd name="T8" fmla="*/ 0 w 30"/>
              <a:gd name="T9" fmla="*/ 2147483646 h 18"/>
              <a:gd name="T10" fmla="*/ 2147483646 w 30"/>
              <a:gd name="T11" fmla="*/ 2147483646 h 18"/>
              <a:gd name="T12" fmla="*/ 2147483646 w 30"/>
              <a:gd name="T13" fmla="*/ 2147483646 h 18"/>
              <a:gd name="T14" fmla="*/ 2147483646 w 30"/>
              <a:gd name="T15" fmla="*/ 2147483646 h 18"/>
              <a:gd name="T16" fmla="*/ 2147483646 w 30"/>
              <a:gd name="T17" fmla="*/ 2147483646 h 18"/>
              <a:gd name="T18" fmla="*/ 2147483646 w 30"/>
              <a:gd name="T19" fmla="*/ 2147483646 h 18"/>
              <a:gd name="T20" fmla="*/ 2147483646 w 30"/>
              <a:gd name="T21" fmla="*/ 2147483646 h 18"/>
              <a:gd name="T22" fmla="*/ 2147483646 w 30"/>
              <a:gd name="T23" fmla="*/ 0 h 18"/>
              <a:gd name="T24" fmla="*/ 2147483646 w 30"/>
              <a:gd name="T25" fmla="*/ 0 h 18"/>
              <a:gd name="T26" fmla="*/ 2147483646 w 30"/>
              <a:gd name="T27" fmla="*/ 0 h 18"/>
              <a:gd name="T28" fmla="*/ 2147483646 w 30"/>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18">
                <a:moveTo>
                  <a:pt x="8" y="1"/>
                </a:moveTo>
                <a:lnTo>
                  <a:pt x="6" y="3"/>
                </a:lnTo>
                <a:lnTo>
                  <a:pt x="2" y="8"/>
                </a:lnTo>
                <a:lnTo>
                  <a:pt x="1" y="13"/>
                </a:lnTo>
                <a:lnTo>
                  <a:pt x="0" y="16"/>
                </a:lnTo>
                <a:lnTo>
                  <a:pt x="9" y="18"/>
                </a:lnTo>
                <a:lnTo>
                  <a:pt x="12" y="14"/>
                </a:lnTo>
                <a:lnTo>
                  <a:pt x="14" y="8"/>
                </a:lnTo>
                <a:lnTo>
                  <a:pt x="17" y="6"/>
                </a:lnTo>
                <a:lnTo>
                  <a:pt x="20" y="2"/>
                </a:lnTo>
                <a:lnTo>
                  <a:pt x="25" y="1"/>
                </a:lnTo>
                <a:lnTo>
                  <a:pt x="30" y="0"/>
                </a:lnTo>
                <a:lnTo>
                  <a:pt x="17" y="0"/>
                </a:lnTo>
                <a:lnTo>
                  <a:pt x="14" y="0"/>
                </a:lnTo>
                <a:lnTo>
                  <a:pt x="8" y="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7" name="Freeform 2764"/>
          <p:cNvSpPr>
            <a:spLocks/>
          </p:cNvSpPr>
          <p:nvPr/>
        </p:nvSpPr>
        <p:spPr bwMode="auto">
          <a:xfrm>
            <a:off x="6502400" y="3844925"/>
            <a:ext cx="15875" cy="9525"/>
          </a:xfrm>
          <a:custGeom>
            <a:avLst/>
            <a:gdLst>
              <a:gd name="T0" fmla="*/ 2147483646 w 31"/>
              <a:gd name="T1" fmla="*/ 2147483646 h 20"/>
              <a:gd name="T2" fmla="*/ 2147483646 w 31"/>
              <a:gd name="T3" fmla="*/ 2147483646 h 20"/>
              <a:gd name="T4" fmla="*/ 2147483646 w 31"/>
              <a:gd name="T5" fmla="*/ 2147483646 h 20"/>
              <a:gd name="T6" fmla="*/ 0 w 31"/>
              <a:gd name="T7" fmla="*/ 2147483646 h 20"/>
              <a:gd name="T8" fmla="*/ 2147483646 w 31"/>
              <a:gd name="T9" fmla="*/ 2147483646 h 20"/>
              <a:gd name="T10" fmla="*/ 2147483646 w 31"/>
              <a:gd name="T11" fmla="*/ 2147483646 h 20"/>
              <a:gd name="T12" fmla="*/ 2147483646 w 31"/>
              <a:gd name="T13" fmla="*/ 2147483646 h 20"/>
              <a:gd name="T14" fmla="*/ 2147483646 w 31"/>
              <a:gd name="T15" fmla="*/ 2147483646 h 20"/>
              <a:gd name="T16" fmla="*/ 2147483646 w 31"/>
              <a:gd name="T17" fmla="*/ 2147483646 h 20"/>
              <a:gd name="T18" fmla="*/ 2147483646 w 31"/>
              <a:gd name="T19" fmla="*/ 2147483646 h 20"/>
              <a:gd name="T20" fmla="*/ 2147483646 w 31"/>
              <a:gd name="T21" fmla="*/ 0 h 20"/>
              <a:gd name="T22" fmla="*/ 2147483646 w 31"/>
              <a:gd name="T23" fmla="*/ 0 h 20"/>
              <a:gd name="T24" fmla="*/ 2147483646 w 31"/>
              <a:gd name="T25" fmla="*/ 0 h 20"/>
              <a:gd name="T26" fmla="*/ 2147483646 w 31"/>
              <a:gd name="T27" fmla="*/ 2147483646 h 20"/>
              <a:gd name="T28" fmla="*/ 2147483646 w 31"/>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 h="20">
                <a:moveTo>
                  <a:pt x="5" y="5"/>
                </a:moveTo>
                <a:lnTo>
                  <a:pt x="3" y="8"/>
                </a:lnTo>
                <a:lnTo>
                  <a:pt x="2" y="15"/>
                </a:lnTo>
                <a:lnTo>
                  <a:pt x="0" y="19"/>
                </a:lnTo>
                <a:lnTo>
                  <a:pt x="11" y="20"/>
                </a:lnTo>
                <a:lnTo>
                  <a:pt x="11" y="15"/>
                </a:lnTo>
                <a:lnTo>
                  <a:pt x="15" y="11"/>
                </a:lnTo>
                <a:lnTo>
                  <a:pt x="17" y="6"/>
                </a:lnTo>
                <a:lnTo>
                  <a:pt x="20" y="3"/>
                </a:lnTo>
                <a:lnTo>
                  <a:pt x="26" y="2"/>
                </a:lnTo>
                <a:lnTo>
                  <a:pt x="31" y="0"/>
                </a:lnTo>
                <a:lnTo>
                  <a:pt x="20" y="0"/>
                </a:lnTo>
                <a:lnTo>
                  <a:pt x="16" y="0"/>
                </a:lnTo>
                <a:lnTo>
                  <a:pt x="11" y="2"/>
                </a:lnTo>
                <a:lnTo>
                  <a:pt x="5" y="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8" name="Freeform 2765"/>
          <p:cNvSpPr>
            <a:spLocks/>
          </p:cNvSpPr>
          <p:nvPr/>
        </p:nvSpPr>
        <p:spPr bwMode="auto">
          <a:xfrm>
            <a:off x="6492875" y="3952875"/>
            <a:ext cx="14288" cy="12700"/>
          </a:xfrm>
          <a:custGeom>
            <a:avLst/>
            <a:gdLst>
              <a:gd name="T0" fmla="*/ 2147483646 w 27"/>
              <a:gd name="T1" fmla="*/ 0 h 23"/>
              <a:gd name="T2" fmla="*/ 2147483646 w 27"/>
              <a:gd name="T3" fmla="*/ 2147483646 h 23"/>
              <a:gd name="T4" fmla="*/ 2147483646 w 27"/>
              <a:gd name="T5" fmla="*/ 2147483646 h 23"/>
              <a:gd name="T6" fmla="*/ 2147483646 w 27"/>
              <a:gd name="T7" fmla="*/ 2147483646 h 23"/>
              <a:gd name="T8" fmla="*/ 2147483646 w 27"/>
              <a:gd name="T9" fmla="*/ 2147483646 h 23"/>
              <a:gd name="T10" fmla="*/ 2147483646 w 27"/>
              <a:gd name="T11" fmla="*/ 2147483646 h 23"/>
              <a:gd name="T12" fmla="*/ 2147483646 w 27"/>
              <a:gd name="T13" fmla="*/ 2147483646 h 23"/>
              <a:gd name="T14" fmla="*/ 2147483646 w 27"/>
              <a:gd name="T15" fmla="*/ 2147483646 h 23"/>
              <a:gd name="T16" fmla="*/ 2147483646 w 27"/>
              <a:gd name="T17" fmla="*/ 2147483646 h 23"/>
              <a:gd name="T18" fmla="*/ 2147483646 w 27"/>
              <a:gd name="T19" fmla="*/ 2147483646 h 23"/>
              <a:gd name="T20" fmla="*/ 2147483646 w 27"/>
              <a:gd name="T21" fmla="*/ 2147483646 h 23"/>
              <a:gd name="T22" fmla="*/ 2147483646 w 27"/>
              <a:gd name="T23" fmla="*/ 2147483646 h 23"/>
              <a:gd name="T24" fmla="*/ 0 w 27"/>
              <a:gd name="T25" fmla="*/ 2147483646 h 23"/>
              <a:gd name="T26" fmla="*/ 0 w 27"/>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23">
                <a:moveTo>
                  <a:pt x="10" y="0"/>
                </a:moveTo>
                <a:lnTo>
                  <a:pt x="10" y="6"/>
                </a:lnTo>
                <a:lnTo>
                  <a:pt x="12" y="12"/>
                </a:lnTo>
                <a:lnTo>
                  <a:pt x="14" y="16"/>
                </a:lnTo>
                <a:lnTo>
                  <a:pt x="18" y="19"/>
                </a:lnTo>
                <a:lnTo>
                  <a:pt x="21" y="21"/>
                </a:lnTo>
                <a:lnTo>
                  <a:pt x="27" y="23"/>
                </a:lnTo>
                <a:lnTo>
                  <a:pt x="16" y="23"/>
                </a:lnTo>
                <a:lnTo>
                  <a:pt x="10" y="21"/>
                </a:lnTo>
                <a:lnTo>
                  <a:pt x="7" y="19"/>
                </a:lnTo>
                <a:lnTo>
                  <a:pt x="3" y="16"/>
                </a:lnTo>
                <a:lnTo>
                  <a:pt x="2" y="12"/>
                </a:lnTo>
                <a:lnTo>
                  <a:pt x="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899" name="Freeform 2766"/>
          <p:cNvSpPr>
            <a:spLocks/>
          </p:cNvSpPr>
          <p:nvPr/>
        </p:nvSpPr>
        <p:spPr bwMode="auto">
          <a:xfrm>
            <a:off x="6624638" y="3967163"/>
            <a:ext cx="11112" cy="9525"/>
          </a:xfrm>
          <a:custGeom>
            <a:avLst/>
            <a:gdLst>
              <a:gd name="T0" fmla="*/ 2147483646 w 20"/>
              <a:gd name="T1" fmla="*/ 0 h 19"/>
              <a:gd name="T2" fmla="*/ 2147483646 w 20"/>
              <a:gd name="T3" fmla="*/ 2147483646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0 w 20"/>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9">
                <a:moveTo>
                  <a:pt x="20" y="0"/>
                </a:moveTo>
                <a:lnTo>
                  <a:pt x="16" y="6"/>
                </a:lnTo>
                <a:lnTo>
                  <a:pt x="15" y="11"/>
                </a:lnTo>
                <a:lnTo>
                  <a:pt x="13" y="14"/>
                </a:lnTo>
                <a:lnTo>
                  <a:pt x="8" y="18"/>
                </a:lnTo>
                <a:lnTo>
                  <a:pt x="3" y="19"/>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0" name="Freeform 2767"/>
          <p:cNvSpPr>
            <a:spLocks/>
          </p:cNvSpPr>
          <p:nvPr/>
        </p:nvSpPr>
        <p:spPr bwMode="auto">
          <a:xfrm>
            <a:off x="6699250" y="3973513"/>
            <a:ext cx="15875" cy="11112"/>
          </a:xfrm>
          <a:custGeom>
            <a:avLst/>
            <a:gdLst>
              <a:gd name="T0" fmla="*/ 0 w 29"/>
              <a:gd name="T1" fmla="*/ 2147483646 h 22"/>
              <a:gd name="T2" fmla="*/ 2147483646 w 29"/>
              <a:gd name="T3" fmla="*/ 2147483646 h 22"/>
              <a:gd name="T4" fmla="*/ 2147483646 w 29"/>
              <a:gd name="T5" fmla="*/ 2147483646 h 22"/>
              <a:gd name="T6" fmla="*/ 2147483646 w 29"/>
              <a:gd name="T7" fmla="*/ 2147483646 h 22"/>
              <a:gd name="T8" fmla="*/ 2147483646 w 29"/>
              <a:gd name="T9" fmla="*/ 2147483646 h 22"/>
              <a:gd name="T10" fmla="*/ 2147483646 w 29"/>
              <a:gd name="T11" fmla="*/ 2147483646 h 22"/>
              <a:gd name="T12" fmla="*/ 2147483646 w 29"/>
              <a:gd name="T13" fmla="*/ 2147483646 h 22"/>
              <a:gd name="T14" fmla="*/ 2147483646 w 29"/>
              <a:gd name="T15" fmla="*/ 2147483646 h 22"/>
              <a:gd name="T16" fmla="*/ 2147483646 w 29"/>
              <a:gd name="T17" fmla="*/ 2147483646 h 22"/>
              <a:gd name="T18" fmla="*/ 2147483646 w 29"/>
              <a:gd name="T19" fmla="*/ 2147483646 h 22"/>
              <a:gd name="T20" fmla="*/ 2147483646 w 29"/>
              <a:gd name="T21" fmla="*/ 2147483646 h 22"/>
              <a:gd name="T22" fmla="*/ 2147483646 w 29"/>
              <a:gd name="T23" fmla="*/ 2147483646 h 22"/>
              <a:gd name="T24" fmla="*/ 2147483646 w 29"/>
              <a:gd name="T25" fmla="*/ 2147483646 h 22"/>
              <a:gd name="T26" fmla="*/ 2147483646 w 29"/>
              <a:gd name="T27" fmla="*/ 0 h 22"/>
              <a:gd name="T28" fmla="*/ 0 w 29"/>
              <a:gd name="T29" fmla="*/ 0 h 22"/>
              <a:gd name="T30" fmla="*/ 0 w 2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22">
                <a:moveTo>
                  <a:pt x="0" y="6"/>
                </a:moveTo>
                <a:lnTo>
                  <a:pt x="2" y="11"/>
                </a:lnTo>
                <a:lnTo>
                  <a:pt x="5" y="15"/>
                </a:lnTo>
                <a:lnTo>
                  <a:pt x="9" y="19"/>
                </a:lnTo>
                <a:lnTo>
                  <a:pt x="15" y="22"/>
                </a:lnTo>
                <a:lnTo>
                  <a:pt x="20" y="22"/>
                </a:lnTo>
                <a:lnTo>
                  <a:pt x="20" y="19"/>
                </a:lnTo>
                <a:lnTo>
                  <a:pt x="23" y="22"/>
                </a:lnTo>
                <a:lnTo>
                  <a:pt x="29" y="22"/>
                </a:lnTo>
                <a:lnTo>
                  <a:pt x="20" y="19"/>
                </a:lnTo>
                <a:lnTo>
                  <a:pt x="15" y="15"/>
                </a:lnTo>
                <a:lnTo>
                  <a:pt x="14" y="11"/>
                </a:lnTo>
                <a:lnTo>
                  <a:pt x="12" y="6"/>
                </a:lnTo>
                <a:lnTo>
                  <a:pt x="12" y="0"/>
                </a:lnTo>
                <a:lnTo>
                  <a:pt x="0" y="0"/>
                </a:lnTo>
                <a:lnTo>
                  <a:pt x="0" y="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1" name="Freeform 2768"/>
          <p:cNvSpPr>
            <a:spLocks/>
          </p:cNvSpPr>
          <p:nvPr/>
        </p:nvSpPr>
        <p:spPr bwMode="auto">
          <a:xfrm>
            <a:off x="6710363" y="3857625"/>
            <a:ext cx="11112" cy="11113"/>
          </a:xfrm>
          <a:custGeom>
            <a:avLst/>
            <a:gdLst>
              <a:gd name="T0" fmla="*/ 0 w 22"/>
              <a:gd name="T1" fmla="*/ 2147483646 h 21"/>
              <a:gd name="T2" fmla="*/ 2147483646 w 22"/>
              <a:gd name="T3" fmla="*/ 2147483646 h 21"/>
              <a:gd name="T4" fmla="*/ 2147483646 w 22"/>
              <a:gd name="T5" fmla="*/ 2147483646 h 21"/>
              <a:gd name="T6" fmla="*/ 2147483646 w 22"/>
              <a:gd name="T7" fmla="*/ 2147483646 h 21"/>
              <a:gd name="T8" fmla="*/ 2147483646 w 22"/>
              <a:gd name="T9" fmla="*/ 2147483646 h 21"/>
              <a:gd name="T10" fmla="*/ 2147483646 w 22"/>
              <a:gd name="T11" fmla="*/ 0 h 21"/>
              <a:gd name="T12" fmla="*/ 2147483646 w 22"/>
              <a:gd name="T13" fmla="*/ 0 h 21"/>
              <a:gd name="T14" fmla="*/ 2147483646 w 22"/>
              <a:gd name="T15" fmla="*/ 2147483646 h 21"/>
              <a:gd name="T16" fmla="*/ 2147483646 w 22"/>
              <a:gd name="T17" fmla="*/ 2147483646 h 21"/>
              <a:gd name="T18" fmla="*/ 2147483646 w 22"/>
              <a:gd name="T19" fmla="*/ 2147483646 h 21"/>
              <a:gd name="T20" fmla="*/ 2147483646 w 22"/>
              <a:gd name="T21" fmla="*/ 2147483646 h 21"/>
              <a:gd name="T22" fmla="*/ 2147483646 w 22"/>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1">
                <a:moveTo>
                  <a:pt x="0" y="20"/>
                </a:moveTo>
                <a:lnTo>
                  <a:pt x="1" y="15"/>
                </a:lnTo>
                <a:lnTo>
                  <a:pt x="2" y="9"/>
                </a:lnTo>
                <a:lnTo>
                  <a:pt x="8" y="6"/>
                </a:lnTo>
                <a:lnTo>
                  <a:pt x="13" y="2"/>
                </a:lnTo>
                <a:lnTo>
                  <a:pt x="16" y="0"/>
                </a:lnTo>
                <a:lnTo>
                  <a:pt x="22" y="0"/>
                </a:lnTo>
                <a:lnTo>
                  <a:pt x="22" y="3"/>
                </a:lnTo>
                <a:lnTo>
                  <a:pt x="16" y="6"/>
                </a:lnTo>
                <a:lnTo>
                  <a:pt x="14" y="9"/>
                </a:lnTo>
                <a:lnTo>
                  <a:pt x="10" y="16"/>
                </a:lnTo>
                <a:lnTo>
                  <a:pt x="9"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2" name="Freeform 2769"/>
          <p:cNvSpPr>
            <a:spLocks/>
          </p:cNvSpPr>
          <p:nvPr/>
        </p:nvSpPr>
        <p:spPr bwMode="auto">
          <a:xfrm>
            <a:off x="6721475" y="3857625"/>
            <a:ext cx="6350" cy="1588"/>
          </a:xfrm>
          <a:custGeom>
            <a:avLst/>
            <a:gdLst>
              <a:gd name="T0" fmla="*/ 0 w 11"/>
              <a:gd name="T1" fmla="*/ 2147483646 h 3"/>
              <a:gd name="T2" fmla="*/ 2147483646 w 11"/>
              <a:gd name="T3" fmla="*/ 2147483646 h 3"/>
              <a:gd name="T4" fmla="*/ 2147483646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0" y="3"/>
                </a:moveTo>
                <a:lnTo>
                  <a:pt x="4" y="2"/>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3" name="Freeform 2770"/>
          <p:cNvSpPr>
            <a:spLocks/>
          </p:cNvSpPr>
          <p:nvPr/>
        </p:nvSpPr>
        <p:spPr bwMode="auto">
          <a:xfrm>
            <a:off x="6635750" y="3852863"/>
            <a:ext cx="7938" cy="4762"/>
          </a:xfrm>
          <a:custGeom>
            <a:avLst/>
            <a:gdLst>
              <a:gd name="T0" fmla="*/ 2147483646 w 16"/>
              <a:gd name="T1" fmla="*/ 2147483646 h 11"/>
              <a:gd name="T2" fmla="*/ 2147483646 w 16"/>
              <a:gd name="T3" fmla="*/ 2147483646 h 11"/>
              <a:gd name="T4" fmla="*/ 2147483646 w 16"/>
              <a:gd name="T5" fmla="*/ 2147483646 h 11"/>
              <a:gd name="T6" fmla="*/ 2147483646 w 16"/>
              <a:gd name="T7" fmla="*/ 0 h 11"/>
              <a:gd name="T8" fmla="*/ 0 w 16"/>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6" y="11"/>
                </a:moveTo>
                <a:lnTo>
                  <a:pt x="14" y="6"/>
                </a:lnTo>
                <a:lnTo>
                  <a:pt x="8" y="3"/>
                </a:lnTo>
                <a:lnTo>
                  <a:pt x="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4" name="Freeform 2771"/>
          <p:cNvSpPr>
            <a:spLocks/>
          </p:cNvSpPr>
          <p:nvPr/>
        </p:nvSpPr>
        <p:spPr bwMode="auto">
          <a:xfrm>
            <a:off x="6643688" y="3857625"/>
            <a:ext cx="1587" cy="4763"/>
          </a:xfrm>
          <a:custGeom>
            <a:avLst/>
            <a:gdLst>
              <a:gd name="T0" fmla="*/ 0 w 1"/>
              <a:gd name="T1" fmla="*/ 0 h 8"/>
              <a:gd name="T2" fmla="*/ 2147483646 w 1"/>
              <a:gd name="T3" fmla="*/ 2147483646 h 8"/>
              <a:gd name="T4" fmla="*/ 2147483646 w 1"/>
              <a:gd name="T5" fmla="*/ 2147483646 h 8"/>
              <a:gd name="T6" fmla="*/ 0 60000 65536"/>
              <a:gd name="T7" fmla="*/ 0 60000 65536"/>
              <a:gd name="T8" fmla="*/ 0 60000 65536"/>
            </a:gdLst>
            <a:ahLst/>
            <a:cxnLst>
              <a:cxn ang="T6">
                <a:pos x="T0" y="T1"/>
              </a:cxn>
              <a:cxn ang="T7">
                <a:pos x="T2" y="T3"/>
              </a:cxn>
              <a:cxn ang="T8">
                <a:pos x="T4" y="T5"/>
              </a:cxn>
            </a:cxnLst>
            <a:rect l="0" t="0" r="r" b="b"/>
            <a:pathLst>
              <a:path w="1" h="8">
                <a:moveTo>
                  <a:pt x="0" y="0"/>
                </a:moveTo>
                <a:lnTo>
                  <a:pt x="1" y="5"/>
                </a:lnTo>
                <a:lnTo>
                  <a:pt x="1"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5" name="Freeform 2772"/>
          <p:cNvSpPr>
            <a:spLocks/>
          </p:cNvSpPr>
          <p:nvPr/>
        </p:nvSpPr>
        <p:spPr bwMode="auto">
          <a:xfrm>
            <a:off x="6861175" y="3865563"/>
            <a:ext cx="11113" cy="12700"/>
          </a:xfrm>
          <a:custGeom>
            <a:avLst/>
            <a:gdLst>
              <a:gd name="T0" fmla="*/ 0 w 21"/>
              <a:gd name="T1" fmla="*/ 0 h 24"/>
              <a:gd name="T2" fmla="*/ 2147483646 w 21"/>
              <a:gd name="T3" fmla="*/ 2147483646 h 24"/>
              <a:gd name="T4" fmla="*/ 2147483646 w 21"/>
              <a:gd name="T5" fmla="*/ 2147483646 h 24"/>
              <a:gd name="T6" fmla="*/ 2147483646 w 21"/>
              <a:gd name="T7" fmla="*/ 2147483646 h 24"/>
              <a:gd name="T8" fmla="*/ 2147483646 w 21"/>
              <a:gd name="T9" fmla="*/ 2147483646 h 24"/>
              <a:gd name="T10" fmla="*/ 2147483646 w 21"/>
              <a:gd name="T11" fmla="*/ 2147483646 h 24"/>
              <a:gd name="T12" fmla="*/ 2147483646 w 21"/>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4">
                <a:moveTo>
                  <a:pt x="0" y="0"/>
                </a:moveTo>
                <a:lnTo>
                  <a:pt x="6" y="1"/>
                </a:lnTo>
                <a:lnTo>
                  <a:pt x="11" y="4"/>
                </a:lnTo>
                <a:lnTo>
                  <a:pt x="15" y="6"/>
                </a:lnTo>
                <a:lnTo>
                  <a:pt x="20" y="12"/>
                </a:lnTo>
                <a:lnTo>
                  <a:pt x="21" y="17"/>
                </a:lnTo>
                <a:lnTo>
                  <a:pt x="21"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6" name="Freeform 2773"/>
          <p:cNvSpPr>
            <a:spLocks/>
          </p:cNvSpPr>
          <p:nvPr/>
        </p:nvSpPr>
        <p:spPr bwMode="auto">
          <a:xfrm>
            <a:off x="6848475" y="3987800"/>
            <a:ext cx="11113" cy="9525"/>
          </a:xfrm>
          <a:custGeom>
            <a:avLst/>
            <a:gdLst>
              <a:gd name="T0" fmla="*/ 2147483646 w 21"/>
              <a:gd name="T1" fmla="*/ 0 h 18"/>
              <a:gd name="T2" fmla="*/ 2147483646 w 21"/>
              <a:gd name="T3" fmla="*/ 2147483646 h 18"/>
              <a:gd name="T4" fmla="*/ 2147483646 w 21"/>
              <a:gd name="T5" fmla="*/ 2147483646 h 18"/>
              <a:gd name="T6" fmla="*/ 2147483646 w 21"/>
              <a:gd name="T7" fmla="*/ 2147483646 h 18"/>
              <a:gd name="T8" fmla="*/ 2147483646 w 21"/>
              <a:gd name="T9" fmla="*/ 2147483646 h 18"/>
              <a:gd name="T10" fmla="*/ 2147483646 w 21"/>
              <a:gd name="T11" fmla="*/ 2147483646 h 18"/>
              <a:gd name="T12" fmla="*/ 0 w 21"/>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8">
                <a:moveTo>
                  <a:pt x="21" y="0"/>
                </a:moveTo>
                <a:lnTo>
                  <a:pt x="20" y="5"/>
                </a:lnTo>
                <a:lnTo>
                  <a:pt x="18" y="11"/>
                </a:lnTo>
                <a:lnTo>
                  <a:pt x="14" y="15"/>
                </a:lnTo>
                <a:lnTo>
                  <a:pt x="8" y="17"/>
                </a:lnTo>
                <a:lnTo>
                  <a:pt x="3" y="18"/>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7" name="Freeform 2774"/>
          <p:cNvSpPr>
            <a:spLocks/>
          </p:cNvSpPr>
          <p:nvPr/>
        </p:nvSpPr>
        <p:spPr bwMode="auto">
          <a:xfrm>
            <a:off x="6799263" y="4094163"/>
            <a:ext cx="6350" cy="14287"/>
          </a:xfrm>
          <a:custGeom>
            <a:avLst/>
            <a:gdLst>
              <a:gd name="T0" fmla="*/ 2147483646 w 12"/>
              <a:gd name="T1" fmla="*/ 2147483646 h 27"/>
              <a:gd name="T2" fmla="*/ 2147483646 w 12"/>
              <a:gd name="T3" fmla="*/ 2147483646 h 27"/>
              <a:gd name="T4" fmla="*/ 2147483646 w 12"/>
              <a:gd name="T5" fmla="*/ 2147483646 h 27"/>
              <a:gd name="T6" fmla="*/ 2147483646 w 12"/>
              <a:gd name="T7" fmla="*/ 2147483646 h 27"/>
              <a:gd name="T8" fmla="*/ 2147483646 w 12"/>
              <a:gd name="T9" fmla="*/ 2147483646 h 27"/>
              <a:gd name="T10" fmla="*/ 2147483646 w 12"/>
              <a:gd name="T11" fmla="*/ 2147483646 h 27"/>
              <a:gd name="T12" fmla="*/ 2147483646 w 12"/>
              <a:gd name="T13" fmla="*/ 2147483646 h 27"/>
              <a:gd name="T14" fmla="*/ 2147483646 w 12"/>
              <a:gd name="T15" fmla="*/ 2147483646 h 27"/>
              <a:gd name="T16" fmla="*/ 0 w 12"/>
              <a:gd name="T17" fmla="*/ 2147483646 h 27"/>
              <a:gd name="T18" fmla="*/ 0 w 12"/>
              <a:gd name="T19" fmla="*/ 2147483646 h 27"/>
              <a:gd name="T20" fmla="*/ 2147483646 w 12"/>
              <a:gd name="T21" fmla="*/ 2147483646 h 27"/>
              <a:gd name="T22" fmla="*/ 2147483646 w 12"/>
              <a:gd name="T23" fmla="*/ 2147483646 h 27"/>
              <a:gd name="T24" fmla="*/ 2147483646 w 12"/>
              <a:gd name="T25" fmla="*/ 2147483646 h 27"/>
              <a:gd name="T26" fmla="*/ 2147483646 w 12"/>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27">
                <a:moveTo>
                  <a:pt x="12" y="2"/>
                </a:moveTo>
                <a:lnTo>
                  <a:pt x="7" y="4"/>
                </a:lnTo>
                <a:lnTo>
                  <a:pt x="4" y="10"/>
                </a:lnTo>
                <a:lnTo>
                  <a:pt x="2" y="15"/>
                </a:lnTo>
                <a:lnTo>
                  <a:pt x="1" y="24"/>
                </a:lnTo>
                <a:lnTo>
                  <a:pt x="1" y="25"/>
                </a:lnTo>
                <a:lnTo>
                  <a:pt x="2" y="25"/>
                </a:lnTo>
                <a:lnTo>
                  <a:pt x="2" y="27"/>
                </a:lnTo>
                <a:lnTo>
                  <a:pt x="0" y="25"/>
                </a:lnTo>
                <a:lnTo>
                  <a:pt x="0" y="17"/>
                </a:lnTo>
                <a:lnTo>
                  <a:pt x="1" y="12"/>
                </a:lnTo>
                <a:lnTo>
                  <a:pt x="4" y="8"/>
                </a:lnTo>
                <a:lnTo>
                  <a:pt x="7" y="2"/>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8" name="Freeform 2775"/>
          <p:cNvSpPr>
            <a:spLocks/>
          </p:cNvSpPr>
          <p:nvPr/>
        </p:nvSpPr>
        <p:spPr bwMode="auto">
          <a:xfrm>
            <a:off x="6577013" y="4067175"/>
            <a:ext cx="6350" cy="11113"/>
          </a:xfrm>
          <a:custGeom>
            <a:avLst/>
            <a:gdLst>
              <a:gd name="T0" fmla="*/ 0 w 11"/>
              <a:gd name="T1" fmla="*/ 2147483646 h 21"/>
              <a:gd name="T2" fmla="*/ 0 w 11"/>
              <a:gd name="T3" fmla="*/ 2147483646 h 21"/>
              <a:gd name="T4" fmla="*/ 2147483646 w 11"/>
              <a:gd name="T5" fmla="*/ 2147483646 h 21"/>
              <a:gd name="T6" fmla="*/ 2147483646 w 11"/>
              <a:gd name="T7" fmla="*/ 2147483646 h 21"/>
              <a:gd name="T8" fmla="*/ 2147483646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0" y="21"/>
                </a:moveTo>
                <a:lnTo>
                  <a:pt x="0" y="14"/>
                </a:lnTo>
                <a:lnTo>
                  <a:pt x="4" y="7"/>
                </a:lnTo>
                <a:lnTo>
                  <a:pt x="8" y="3"/>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09" name="Freeform 2776"/>
          <p:cNvSpPr>
            <a:spLocks/>
          </p:cNvSpPr>
          <p:nvPr/>
        </p:nvSpPr>
        <p:spPr bwMode="auto">
          <a:xfrm>
            <a:off x="6373813" y="4043363"/>
            <a:ext cx="4762" cy="11112"/>
          </a:xfrm>
          <a:custGeom>
            <a:avLst/>
            <a:gdLst>
              <a:gd name="T0" fmla="*/ 0 w 8"/>
              <a:gd name="T1" fmla="*/ 2147483646 h 21"/>
              <a:gd name="T2" fmla="*/ 0 w 8"/>
              <a:gd name="T3" fmla="*/ 2147483646 h 21"/>
              <a:gd name="T4" fmla="*/ 2147483646 w 8"/>
              <a:gd name="T5" fmla="*/ 2147483646 h 21"/>
              <a:gd name="T6" fmla="*/ 2147483646 w 8"/>
              <a:gd name="T7" fmla="*/ 2147483646 h 21"/>
              <a:gd name="T8" fmla="*/ 2147483646 w 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1">
                <a:moveTo>
                  <a:pt x="0" y="21"/>
                </a:moveTo>
                <a:lnTo>
                  <a:pt x="0" y="14"/>
                </a:lnTo>
                <a:lnTo>
                  <a:pt x="2" y="7"/>
                </a:lnTo>
                <a:lnTo>
                  <a:pt x="6" y="3"/>
                </a:lnTo>
                <a:lnTo>
                  <a:pt x="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0" name="Freeform 2777"/>
          <p:cNvSpPr>
            <a:spLocks/>
          </p:cNvSpPr>
          <p:nvPr/>
        </p:nvSpPr>
        <p:spPr bwMode="auto">
          <a:xfrm>
            <a:off x="7108825" y="4043363"/>
            <a:ext cx="4763" cy="11112"/>
          </a:xfrm>
          <a:custGeom>
            <a:avLst/>
            <a:gdLst>
              <a:gd name="T0" fmla="*/ 2147483646 w 10"/>
              <a:gd name="T1" fmla="*/ 0 h 21"/>
              <a:gd name="T2" fmla="*/ 2147483646 w 10"/>
              <a:gd name="T3" fmla="*/ 2147483646 h 21"/>
              <a:gd name="T4" fmla="*/ 2147483646 w 10"/>
              <a:gd name="T5" fmla="*/ 2147483646 h 21"/>
              <a:gd name="T6" fmla="*/ 0 w 10"/>
              <a:gd name="T7" fmla="*/ 2147483646 h 21"/>
              <a:gd name="T8" fmla="*/ 0 w 10"/>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10" y="0"/>
                </a:moveTo>
                <a:lnTo>
                  <a:pt x="8" y="3"/>
                </a:lnTo>
                <a:lnTo>
                  <a:pt x="3" y="7"/>
                </a:lnTo>
                <a:lnTo>
                  <a:pt x="0" y="14"/>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1" name="Freeform 2778"/>
          <p:cNvSpPr>
            <a:spLocks/>
          </p:cNvSpPr>
          <p:nvPr/>
        </p:nvSpPr>
        <p:spPr bwMode="auto">
          <a:xfrm>
            <a:off x="7313613" y="4067175"/>
            <a:ext cx="4762" cy="11113"/>
          </a:xfrm>
          <a:custGeom>
            <a:avLst/>
            <a:gdLst>
              <a:gd name="T0" fmla="*/ 2147483646 w 10"/>
              <a:gd name="T1" fmla="*/ 0 h 21"/>
              <a:gd name="T2" fmla="*/ 2147483646 w 10"/>
              <a:gd name="T3" fmla="*/ 2147483646 h 21"/>
              <a:gd name="T4" fmla="*/ 2147483646 w 10"/>
              <a:gd name="T5" fmla="*/ 2147483646 h 21"/>
              <a:gd name="T6" fmla="*/ 0 w 10"/>
              <a:gd name="T7" fmla="*/ 2147483646 h 21"/>
              <a:gd name="T8" fmla="*/ 0 w 10"/>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10" y="0"/>
                </a:moveTo>
                <a:lnTo>
                  <a:pt x="7" y="3"/>
                </a:lnTo>
                <a:lnTo>
                  <a:pt x="3" y="7"/>
                </a:lnTo>
                <a:lnTo>
                  <a:pt x="0" y="14"/>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2" name="Freeform 2779"/>
          <p:cNvSpPr>
            <a:spLocks/>
          </p:cNvSpPr>
          <p:nvPr/>
        </p:nvSpPr>
        <p:spPr bwMode="auto">
          <a:xfrm>
            <a:off x="7361238" y="3967163"/>
            <a:ext cx="9525" cy="9525"/>
          </a:xfrm>
          <a:custGeom>
            <a:avLst/>
            <a:gdLst>
              <a:gd name="T0" fmla="*/ 0 w 20"/>
              <a:gd name="T1" fmla="*/ 2147483646 h 19"/>
              <a:gd name="T2" fmla="*/ 2147483646 w 20"/>
              <a:gd name="T3" fmla="*/ 2147483646 h 19"/>
              <a:gd name="T4" fmla="*/ 2147483646 w 20"/>
              <a:gd name="T5" fmla="*/ 2147483646 h 19"/>
              <a:gd name="T6" fmla="*/ 2147483646 w 20"/>
              <a:gd name="T7" fmla="*/ 2147483646 h 19"/>
              <a:gd name="T8" fmla="*/ 2147483646 w 20"/>
              <a:gd name="T9" fmla="*/ 2147483646 h 19"/>
              <a:gd name="T10" fmla="*/ 2147483646 w 20"/>
              <a:gd name="T11" fmla="*/ 2147483646 h 19"/>
              <a:gd name="T12" fmla="*/ 2147483646 w 2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9">
                <a:moveTo>
                  <a:pt x="0" y="19"/>
                </a:moveTo>
                <a:lnTo>
                  <a:pt x="3" y="19"/>
                </a:lnTo>
                <a:lnTo>
                  <a:pt x="8" y="18"/>
                </a:lnTo>
                <a:lnTo>
                  <a:pt x="14" y="14"/>
                </a:lnTo>
                <a:lnTo>
                  <a:pt x="16" y="11"/>
                </a:lnTo>
                <a:lnTo>
                  <a:pt x="17" y="6"/>
                </a:lnTo>
                <a:lnTo>
                  <a:pt x="2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3" name="Freeform 2780"/>
          <p:cNvSpPr>
            <a:spLocks/>
          </p:cNvSpPr>
          <p:nvPr/>
        </p:nvSpPr>
        <p:spPr bwMode="auto">
          <a:xfrm>
            <a:off x="7435850" y="3973513"/>
            <a:ext cx="14288" cy="11112"/>
          </a:xfrm>
          <a:custGeom>
            <a:avLst/>
            <a:gdLst>
              <a:gd name="T0" fmla="*/ 0 w 29"/>
              <a:gd name="T1" fmla="*/ 0 h 22"/>
              <a:gd name="T2" fmla="*/ 0 w 29"/>
              <a:gd name="T3" fmla="*/ 2147483646 h 22"/>
              <a:gd name="T4" fmla="*/ 2147483646 w 29"/>
              <a:gd name="T5" fmla="*/ 2147483646 h 22"/>
              <a:gd name="T6" fmla="*/ 2147483646 w 29"/>
              <a:gd name="T7" fmla="*/ 2147483646 h 22"/>
              <a:gd name="T8" fmla="*/ 2147483646 w 29"/>
              <a:gd name="T9" fmla="*/ 2147483646 h 22"/>
              <a:gd name="T10" fmla="*/ 2147483646 w 29"/>
              <a:gd name="T11" fmla="*/ 2147483646 h 22"/>
              <a:gd name="T12" fmla="*/ 2147483646 w 29"/>
              <a:gd name="T13" fmla="*/ 2147483646 h 22"/>
              <a:gd name="T14" fmla="*/ 2147483646 w 29"/>
              <a:gd name="T15" fmla="*/ 2147483646 h 22"/>
              <a:gd name="T16" fmla="*/ 2147483646 w 29"/>
              <a:gd name="T17" fmla="*/ 2147483646 h 22"/>
              <a:gd name="T18" fmla="*/ 2147483646 w 29"/>
              <a:gd name="T19" fmla="*/ 2147483646 h 22"/>
              <a:gd name="T20" fmla="*/ 2147483646 w 29"/>
              <a:gd name="T21" fmla="*/ 2147483646 h 22"/>
              <a:gd name="T22" fmla="*/ 2147483646 w 29"/>
              <a:gd name="T23" fmla="*/ 2147483646 h 22"/>
              <a:gd name="T24" fmla="*/ 2147483646 w 29"/>
              <a:gd name="T25" fmla="*/ 2147483646 h 22"/>
              <a:gd name="T26" fmla="*/ 2147483646 w 29"/>
              <a:gd name="T27" fmla="*/ 2147483646 h 22"/>
              <a:gd name="T28" fmla="*/ 2147483646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22">
                <a:moveTo>
                  <a:pt x="0" y="0"/>
                </a:moveTo>
                <a:lnTo>
                  <a:pt x="0" y="6"/>
                </a:lnTo>
                <a:lnTo>
                  <a:pt x="1" y="11"/>
                </a:lnTo>
                <a:lnTo>
                  <a:pt x="6" y="15"/>
                </a:lnTo>
                <a:lnTo>
                  <a:pt x="10" y="19"/>
                </a:lnTo>
                <a:lnTo>
                  <a:pt x="14" y="22"/>
                </a:lnTo>
                <a:lnTo>
                  <a:pt x="20" y="22"/>
                </a:lnTo>
                <a:lnTo>
                  <a:pt x="20" y="19"/>
                </a:lnTo>
                <a:lnTo>
                  <a:pt x="24" y="22"/>
                </a:lnTo>
                <a:lnTo>
                  <a:pt x="29" y="22"/>
                </a:lnTo>
                <a:lnTo>
                  <a:pt x="20" y="19"/>
                </a:lnTo>
                <a:lnTo>
                  <a:pt x="14" y="15"/>
                </a:lnTo>
                <a:lnTo>
                  <a:pt x="13" y="11"/>
                </a:lnTo>
                <a:lnTo>
                  <a:pt x="12" y="6"/>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4" name="Freeform 2781"/>
          <p:cNvSpPr>
            <a:spLocks/>
          </p:cNvSpPr>
          <p:nvPr/>
        </p:nvSpPr>
        <p:spPr bwMode="auto">
          <a:xfrm>
            <a:off x="7445375" y="3857625"/>
            <a:ext cx="12700" cy="11113"/>
          </a:xfrm>
          <a:custGeom>
            <a:avLst/>
            <a:gdLst>
              <a:gd name="T0" fmla="*/ 0 w 22"/>
              <a:gd name="T1" fmla="*/ 2147483646 h 21"/>
              <a:gd name="T2" fmla="*/ 2147483646 w 22"/>
              <a:gd name="T3" fmla="*/ 2147483646 h 21"/>
              <a:gd name="T4" fmla="*/ 2147483646 w 22"/>
              <a:gd name="T5" fmla="*/ 2147483646 h 21"/>
              <a:gd name="T6" fmla="*/ 2147483646 w 22"/>
              <a:gd name="T7" fmla="*/ 2147483646 h 21"/>
              <a:gd name="T8" fmla="*/ 2147483646 w 22"/>
              <a:gd name="T9" fmla="*/ 2147483646 h 21"/>
              <a:gd name="T10" fmla="*/ 2147483646 w 22"/>
              <a:gd name="T11" fmla="*/ 0 h 21"/>
              <a:gd name="T12" fmla="*/ 2147483646 w 22"/>
              <a:gd name="T13" fmla="*/ 0 h 21"/>
              <a:gd name="T14" fmla="*/ 2147483646 w 22"/>
              <a:gd name="T15" fmla="*/ 2147483646 h 21"/>
              <a:gd name="T16" fmla="*/ 2147483646 w 22"/>
              <a:gd name="T17" fmla="*/ 2147483646 h 21"/>
              <a:gd name="T18" fmla="*/ 2147483646 w 22"/>
              <a:gd name="T19" fmla="*/ 2147483646 h 21"/>
              <a:gd name="T20" fmla="*/ 2147483646 w 22"/>
              <a:gd name="T21" fmla="*/ 2147483646 h 21"/>
              <a:gd name="T22" fmla="*/ 2147483646 w 22"/>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21">
                <a:moveTo>
                  <a:pt x="0" y="20"/>
                </a:moveTo>
                <a:lnTo>
                  <a:pt x="2" y="15"/>
                </a:lnTo>
                <a:lnTo>
                  <a:pt x="3" y="9"/>
                </a:lnTo>
                <a:lnTo>
                  <a:pt x="8" y="6"/>
                </a:lnTo>
                <a:lnTo>
                  <a:pt x="12" y="2"/>
                </a:lnTo>
                <a:lnTo>
                  <a:pt x="17" y="0"/>
                </a:lnTo>
                <a:lnTo>
                  <a:pt x="22" y="0"/>
                </a:lnTo>
                <a:lnTo>
                  <a:pt x="22" y="3"/>
                </a:lnTo>
                <a:lnTo>
                  <a:pt x="17" y="6"/>
                </a:lnTo>
                <a:lnTo>
                  <a:pt x="15" y="9"/>
                </a:lnTo>
                <a:lnTo>
                  <a:pt x="10" y="16"/>
                </a:lnTo>
                <a:lnTo>
                  <a:pt x="9"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5" name="Freeform 2782"/>
          <p:cNvSpPr>
            <a:spLocks/>
          </p:cNvSpPr>
          <p:nvPr/>
        </p:nvSpPr>
        <p:spPr bwMode="auto">
          <a:xfrm>
            <a:off x="7458075" y="3857625"/>
            <a:ext cx="4763" cy="1588"/>
          </a:xfrm>
          <a:custGeom>
            <a:avLst/>
            <a:gdLst>
              <a:gd name="T0" fmla="*/ 0 w 11"/>
              <a:gd name="T1" fmla="*/ 2147483646 h 3"/>
              <a:gd name="T2" fmla="*/ 2147483646 w 11"/>
              <a:gd name="T3" fmla="*/ 2147483646 h 3"/>
              <a:gd name="T4" fmla="*/ 2147483646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0" y="3"/>
                </a:moveTo>
                <a:lnTo>
                  <a:pt x="5" y="2"/>
                </a:lnTo>
                <a:lnTo>
                  <a:pt x="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6" name="Freeform 2783"/>
          <p:cNvSpPr>
            <a:spLocks/>
          </p:cNvSpPr>
          <p:nvPr/>
        </p:nvSpPr>
        <p:spPr bwMode="auto">
          <a:xfrm>
            <a:off x="7370763" y="3852863"/>
            <a:ext cx="7937" cy="4762"/>
          </a:xfrm>
          <a:custGeom>
            <a:avLst/>
            <a:gdLst>
              <a:gd name="T0" fmla="*/ 2147483646 w 15"/>
              <a:gd name="T1" fmla="*/ 2147483646 h 11"/>
              <a:gd name="T2" fmla="*/ 2147483646 w 15"/>
              <a:gd name="T3" fmla="*/ 2147483646 h 11"/>
              <a:gd name="T4" fmla="*/ 2147483646 w 15"/>
              <a:gd name="T5" fmla="*/ 2147483646 h 11"/>
              <a:gd name="T6" fmla="*/ 2147483646 w 15"/>
              <a:gd name="T7" fmla="*/ 0 h 11"/>
              <a:gd name="T8" fmla="*/ 0 w 15"/>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1">
                <a:moveTo>
                  <a:pt x="15" y="11"/>
                </a:moveTo>
                <a:lnTo>
                  <a:pt x="13" y="6"/>
                </a:lnTo>
                <a:lnTo>
                  <a:pt x="9" y="3"/>
                </a:lnTo>
                <a:lnTo>
                  <a:pt x="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7" name="Freeform 2784"/>
          <p:cNvSpPr>
            <a:spLocks/>
          </p:cNvSpPr>
          <p:nvPr/>
        </p:nvSpPr>
        <p:spPr bwMode="auto">
          <a:xfrm>
            <a:off x="7378700" y="3857625"/>
            <a:ext cx="1588" cy="4763"/>
          </a:xfrm>
          <a:custGeom>
            <a:avLst/>
            <a:gdLst>
              <a:gd name="T0" fmla="*/ 0 w 1"/>
              <a:gd name="T1" fmla="*/ 0 h 8"/>
              <a:gd name="T2" fmla="*/ 2147483646 w 1"/>
              <a:gd name="T3" fmla="*/ 2147483646 h 8"/>
              <a:gd name="T4" fmla="*/ 2147483646 w 1"/>
              <a:gd name="T5" fmla="*/ 2147483646 h 8"/>
              <a:gd name="T6" fmla="*/ 0 60000 65536"/>
              <a:gd name="T7" fmla="*/ 0 60000 65536"/>
              <a:gd name="T8" fmla="*/ 0 60000 65536"/>
            </a:gdLst>
            <a:ahLst/>
            <a:cxnLst>
              <a:cxn ang="T6">
                <a:pos x="T0" y="T1"/>
              </a:cxn>
              <a:cxn ang="T7">
                <a:pos x="T2" y="T3"/>
              </a:cxn>
              <a:cxn ang="T8">
                <a:pos x="T4" y="T5"/>
              </a:cxn>
            </a:cxnLst>
            <a:rect l="0" t="0" r="r" b="b"/>
            <a:pathLst>
              <a:path w="1" h="8">
                <a:moveTo>
                  <a:pt x="0" y="0"/>
                </a:moveTo>
                <a:lnTo>
                  <a:pt x="1" y="5"/>
                </a:lnTo>
                <a:lnTo>
                  <a:pt x="1" y="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8" name="Freeform 2785"/>
          <p:cNvSpPr>
            <a:spLocks/>
          </p:cNvSpPr>
          <p:nvPr/>
        </p:nvSpPr>
        <p:spPr bwMode="auto">
          <a:xfrm>
            <a:off x="7237413" y="3844925"/>
            <a:ext cx="15875" cy="9525"/>
          </a:xfrm>
          <a:custGeom>
            <a:avLst/>
            <a:gdLst>
              <a:gd name="T0" fmla="*/ 2147483646 w 32"/>
              <a:gd name="T1" fmla="*/ 2147483646 h 20"/>
              <a:gd name="T2" fmla="*/ 2147483646 w 32"/>
              <a:gd name="T3" fmla="*/ 2147483646 h 20"/>
              <a:gd name="T4" fmla="*/ 2147483646 w 32"/>
              <a:gd name="T5" fmla="*/ 2147483646 h 20"/>
              <a:gd name="T6" fmla="*/ 2147483646 w 32"/>
              <a:gd name="T7" fmla="*/ 2147483646 h 20"/>
              <a:gd name="T8" fmla="*/ 2147483646 w 32"/>
              <a:gd name="T9" fmla="*/ 2147483646 h 20"/>
              <a:gd name="T10" fmla="*/ 2147483646 w 32"/>
              <a:gd name="T11" fmla="*/ 2147483646 h 20"/>
              <a:gd name="T12" fmla="*/ 2147483646 w 32"/>
              <a:gd name="T13" fmla="*/ 0 h 20"/>
              <a:gd name="T14" fmla="*/ 2147483646 w 32"/>
              <a:gd name="T15" fmla="*/ 0 h 20"/>
              <a:gd name="T16" fmla="*/ 2147483646 w 32"/>
              <a:gd name="T17" fmla="*/ 0 h 20"/>
              <a:gd name="T18" fmla="*/ 2147483646 w 32"/>
              <a:gd name="T19" fmla="*/ 2147483646 h 20"/>
              <a:gd name="T20" fmla="*/ 2147483646 w 32"/>
              <a:gd name="T21" fmla="*/ 2147483646 h 20"/>
              <a:gd name="T22" fmla="*/ 2147483646 w 32"/>
              <a:gd name="T23" fmla="*/ 2147483646 h 20"/>
              <a:gd name="T24" fmla="*/ 0 w 32"/>
              <a:gd name="T25" fmla="*/ 2147483646 h 20"/>
              <a:gd name="T26" fmla="*/ 0 w 32"/>
              <a:gd name="T27" fmla="*/ 2147483646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20">
                <a:moveTo>
                  <a:pt x="12" y="20"/>
                </a:moveTo>
                <a:lnTo>
                  <a:pt x="12" y="15"/>
                </a:lnTo>
                <a:lnTo>
                  <a:pt x="14" y="11"/>
                </a:lnTo>
                <a:lnTo>
                  <a:pt x="19" y="6"/>
                </a:lnTo>
                <a:lnTo>
                  <a:pt x="22" y="3"/>
                </a:lnTo>
                <a:lnTo>
                  <a:pt x="26" y="2"/>
                </a:lnTo>
                <a:lnTo>
                  <a:pt x="32" y="0"/>
                </a:lnTo>
                <a:lnTo>
                  <a:pt x="20" y="0"/>
                </a:lnTo>
                <a:lnTo>
                  <a:pt x="14" y="0"/>
                </a:lnTo>
                <a:lnTo>
                  <a:pt x="12" y="2"/>
                </a:lnTo>
                <a:lnTo>
                  <a:pt x="7" y="5"/>
                </a:lnTo>
                <a:lnTo>
                  <a:pt x="5" y="8"/>
                </a:lnTo>
                <a:lnTo>
                  <a:pt x="0" y="15"/>
                </a:lnTo>
                <a:lnTo>
                  <a:pt x="0"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19" name="Freeform 2786"/>
          <p:cNvSpPr>
            <a:spLocks/>
          </p:cNvSpPr>
          <p:nvPr/>
        </p:nvSpPr>
        <p:spPr bwMode="auto">
          <a:xfrm>
            <a:off x="7227888" y="3952875"/>
            <a:ext cx="15875" cy="12700"/>
          </a:xfrm>
          <a:custGeom>
            <a:avLst/>
            <a:gdLst>
              <a:gd name="T0" fmla="*/ 2147483646 w 28"/>
              <a:gd name="T1" fmla="*/ 0 h 23"/>
              <a:gd name="T2" fmla="*/ 2147483646 w 28"/>
              <a:gd name="T3" fmla="*/ 2147483646 h 23"/>
              <a:gd name="T4" fmla="*/ 2147483646 w 28"/>
              <a:gd name="T5" fmla="*/ 2147483646 h 23"/>
              <a:gd name="T6" fmla="*/ 2147483646 w 28"/>
              <a:gd name="T7" fmla="*/ 2147483646 h 23"/>
              <a:gd name="T8" fmla="*/ 2147483646 w 28"/>
              <a:gd name="T9" fmla="*/ 2147483646 h 23"/>
              <a:gd name="T10" fmla="*/ 2147483646 w 28"/>
              <a:gd name="T11" fmla="*/ 2147483646 h 23"/>
              <a:gd name="T12" fmla="*/ 2147483646 w 28"/>
              <a:gd name="T13" fmla="*/ 2147483646 h 23"/>
              <a:gd name="T14" fmla="*/ 2147483646 w 28"/>
              <a:gd name="T15" fmla="*/ 2147483646 h 23"/>
              <a:gd name="T16" fmla="*/ 2147483646 w 28"/>
              <a:gd name="T17" fmla="*/ 2147483646 h 23"/>
              <a:gd name="T18" fmla="*/ 2147483646 w 28"/>
              <a:gd name="T19" fmla="*/ 2147483646 h 23"/>
              <a:gd name="T20" fmla="*/ 2147483646 w 28"/>
              <a:gd name="T21" fmla="*/ 2147483646 h 23"/>
              <a:gd name="T22" fmla="*/ 2147483646 w 28"/>
              <a:gd name="T23" fmla="*/ 2147483646 h 23"/>
              <a:gd name="T24" fmla="*/ 0 w 28"/>
              <a:gd name="T25" fmla="*/ 2147483646 h 23"/>
              <a:gd name="T26" fmla="*/ 0 w 28"/>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3">
                <a:moveTo>
                  <a:pt x="11" y="0"/>
                </a:moveTo>
                <a:lnTo>
                  <a:pt x="12" y="6"/>
                </a:lnTo>
                <a:lnTo>
                  <a:pt x="12" y="12"/>
                </a:lnTo>
                <a:lnTo>
                  <a:pt x="15" y="16"/>
                </a:lnTo>
                <a:lnTo>
                  <a:pt x="18" y="19"/>
                </a:lnTo>
                <a:lnTo>
                  <a:pt x="23" y="21"/>
                </a:lnTo>
                <a:lnTo>
                  <a:pt x="28" y="23"/>
                </a:lnTo>
                <a:lnTo>
                  <a:pt x="16" y="23"/>
                </a:lnTo>
                <a:lnTo>
                  <a:pt x="12" y="21"/>
                </a:lnTo>
                <a:lnTo>
                  <a:pt x="8" y="19"/>
                </a:lnTo>
                <a:lnTo>
                  <a:pt x="4" y="16"/>
                </a:lnTo>
                <a:lnTo>
                  <a:pt x="2" y="12"/>
                </a:lnTo>
                <a:lnTo>
                  <a:pt x="0"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0" name="Freeform 2787"/>
          <p:cNvSpPr>
            <a:spLocks/>
          </p:cNvSpPr>
          <p:nvPr/>
        </p:nvSpPr>
        <p:spPr bwMode="auto">
          <a:xfrm>
            <a:off x="7583488" y="3987800"/>
            <a:ext cx="12700" cy="9525"/>
          </a:xfrm>
          <a:custGeom>
            <a:avLst/>
            <a:gdLst>
              <a:gd name="T0" fmla="*/ 0 w 23"/>
              <a:gd name="T1" fmla="*/ 2147483646 h 18"/>
              <a:gd name="T2" fmla="*/ 2147483646 w 23"/>
              <a:gd name="T3" fmla="*/ 2147483646 h 18"/>
              <a:gd name="T4" fmla="*/ 2147483646 w 23"/>
              <a:gd name="T5" fmla="*/ 2147483646 h 18"/>
              <a:gd name="T6" fmla="*/ 2147483646 w 23"/>
              <a:gd name="T7" fmla="*/ 2147483646 h 18"/>
              <a:gd name="T8" fmla="*/ 2147483646 w 23"/>
              <a:gd name="T9" fmla="*/ 2147483646 h 18"/>
              <a:gd name="T10" fmla="*/ 2147483646 w 23"/>
              <a:gd name="T11" fmla="*/ 2147483646 h 18"/>
              <a:gd name="T12" fmla="*/ 2147483646 w 23"/>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8">
                <a:moveTo>
                  <a:pt x="0" y="18"/>
                </a:moveTo>
                <a:lnTo>
                  <a:pt x="3" y="18"/>
                </a:lnTo>
                <a:lnTo>
                  <a:pt x="9" y="17"/>
                </a:lnTo>
                <a:lnTo>
                  <a:pt x="15" y="15"/>
                </a:lnTo>
                <a:lnTo>
                  <a:pt x="17" y="11"/>
                </a:lnTo>
                <a:lnTo>
                  <a:pt x="22" y="5"/>
                </a:lnTo>
                <a:lnTo>
                  <a:pt x="2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1" name="Freeform 2788"/>
          <p:cNvSpPr>
            <a:spLocks/>
          </p:cNvSpPr>
          <p:nvPr/>
        </p:nvSpPr>
        <p:spPr bwMode="auto">
          <a:xfrm>
            <a:off x="7596188" y="3865563"/>
            <a:ext cx="11112" cy="12700"/>
          </a:xfrm>
          <a:custGeom>
            <a:avLst/>
            <a:gdLst>
              <a:gd name="T0" fmla="*/ 2147483646 w 21"/>
              <a:gd name="T1" fmla="*/ 2147483646 h 24"/>
              <a:gd name="T2" fmla="*/ 2147483646 w 21"/>
              <a:gd name="T3" fmla="*/ 2147483646 h 24"/>
              <a:gd name="T4" fmla="*/ 2147483646 w 21"/>
              <a:gd name="T5" fmla="*/ 2147483646 h 24"/>
              <a:gd name="T6" fmla="*/ 2147483646 w 21"/>
              <a:gd name="T7" fmla="*/ 2147483646 h 24"/>
              <a:gd name="T8" fmla="*/ 2147483646 w 21"/>
              <a:gd name="T9" fmla="*/ 2147483646 h 24"/>
              <a:gd name="T10" fmla="*/ 2147483646 w 21"/>
              <a:gd name="T11" fmla="*/ 2147483646 h 24"/>
              <a:gd name="T12" fmla="*/ 0 w 21"/>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4">
                <a:moveTo>
                  <a:pt x="21" y="24"/>
                </a:moveTo>
                <a:lnTo>
                  <a:pt x="21" y="17"/>
                </a:lnTo>
                <a:lnTo>
                  <a:pt x="17" y="12"/>
                </a:lnTo>
                <a:lnTo>
                  <a:pt x="16" y="6"/>
                </a:lnTo>
                <a:lnTo>
                  <a:pt x="12" y="4"/>
                </a:lnTo>
                <a:lnTo>
                  <a:pt x="6"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2" name="Freeform 2789"/>
          <p:cNvSpPr>
            <a:spLocks/>
          </p:cNvSpPr>
          <p:nvPr/>
        </p:nvSpPr>
        <p:spPr bwMode="auto">
          <a:xfrm>
            <a:off x="7534275" y="4094163"/>
            <a:ext cx="7938" cy="12700"/>
          </a:xfrm>
          <a:custGeom>
            <a:avLst/>
            <a:gdLst>
              <a:gd name="T0" fmla="*/ 2147483646 w 13"/>
              <a:gd name="T1" fmla="*/ 2147483646 h 25"/>
              <a:gd name="T2" fmla="*/ 2147483646 w 13"/>
              <a:gd name="T3" fmla="*/ 2147483646 h 25"/>
              <a:gd name="T4" fmla="*/ 2147483646 w 13"/>
              <a:gd name="T5" fmla="*/ 2147483646 h 25"/>
              <a:gd name="T6" fmla="*/ 2147483646 w 13"/>
              <a:gd name="T7" fmla="*/ 2147483646 h 25"/>
              <a:gd name="T8" fmla="*/ 2147483646 w 13"/>
              <a:gd name="T9" fmla="*/ 2147483646 h 25"/>
              <a:gd name="T10" fmla="*/ 2147483646 w 13"/>
              <a:gd name="T11" fmla="*/ 2147483646 h 25"/>
              <a:gd name="T12" fmla="*/ 0 w 13"/>
              <a:gd name="T13" fmla="*/ 2147483646 h 25"/>
              <a:gd name="T14" fmla="*/ 0 w 13"/>
              <a:gd name="T15" fmla="*/ 2147483646 h 25"/>
              <a:gd name="T16" fmla="*/ 2147483646 w 13"/>
              <a:gd name="T17" fmla="*/ 2147483646 h 25"/>
              <a:gd name="T18" fmla="*/ 2147483646 w 13"/>
              <a:gd name="T19" fmla="*/ 2147483646 h 25"/>
              <a:gd name="T20" fmla="*/ 2147483646 w 13"/>
              <a:gd name="T21" fmla="*/ 2147483646 h 25"/>
              <a:gd name="T22" fmla="*/ 2147483646 w 1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25">
                <a:moveTo>
                  <a:pt x="13" y="2"/>
                </a:moveTo>
                <a:lnTo>
                  <a:pt x="9" y="4"/>
                </a:lnTo>
                <a:lnTo>
                  <a:pt x="6" y="10"/>
                </a:lnTo>
                <a:lnTo>
                  <a:pt x="2" y="15"/>
                </a:lnTo>
                <a:lnTo>
                  <a:pt x="2" y="24"/>
                </a:lnTo>
                <a:lnTo>
                  <a:pt x="2" y="25"/>
                </a:lnTo>
                <a:lnTo>
                  <a:pt x="0" y="25"/>
                </a:lnTo>
                <a:lnTo>
                  <a:pt x="0" y="17"/>
                </a:lnTo>
                <a:lnTo>
                  <a:pt x="2" y="12"/>
                </a:lnTo>
                <a:lnTo>
                  <a:pt x="6" y="8"/>
                </a:lnTo>
                <a:lnTo>
                  <a:pt x="9" y="2"/>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3" name="Line 2790"/>
          <p:cNvSpPr>
            <a:spLocks noChangeShapeType="1"/>
          </p:cNvSpPr>
          <p:nvPr/>
        </p:nvSpPr>
        <p:spPr bwMode="auto">
          <a:xfrm>
            <a:off x="7535863" y="4106863"/>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924" name="Freeform 2791"/>
          <p:cNvSpPr>
            <a:spLocks/>
          </p:cNvSpPr>
          <p:nvPr/>
        </p:nvSpPr>
        <p:spPr bwMode="auto">
          <a:xfrm>
            <a:off x="7812088" y="4043363"/>
            <a:ext cx="4762" cy="11112"/>
          </a:xfrm>
          <a:custGeom>
            <a:avLst/>
            <a:gdLst>
              <a:gd name="T0" fmla="*/ 0 w 10"/>
              <a:gd name="T1" fmla="*/ 2147483646 h 21"/>
              <a:gd name="T2" fmla="*/ 0 w 10"/>
              <a:gd name="T3" fmla="*/ 2147483646 h 21"/>
              <a:gd name="T4" fmla="*/ 2147483646 w 10"/>
              <a:gd name="T5" fmla="*/ 2147483646 h 21"/>
              <a:gd name="T6" fmla="*/ 2147483646 w 10"/>
              <a:gd name="T7" fmla="*/ 2147483646 h 21"/>
              <a:gd name="T8" fmla="*/ 2147483646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0" y="21"/>
                </a:moveTo>
                <a:lnTo>
                  <a:pt x="0" y="14"/>
                </a:lnTo>
                <a:lnTo>
                  <a:pt x="4" y="7"/>
                </a:lnTo>
                <a:lnTo>
                  <a:pt x="7" y="3"/>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5" name="Freeform 2792"/>
          <p:cNvSpPr>
            <a:spLocks/>
          </p:cNvSpPr>
          <p:nvPr/>
        </p:nvSpPr>
        <p:spPr bwMode="auto">
          <a:xfrm>
            <a:off x="7932738" y="3952875"/>
            <a:ext cx="14287" cy="12700"/>
          </a:xfrm>
          <a:custGeom>
            <a:avLst/>
            <a:gdLst>
              <a:gd name="T0" fmla="*/ 2147483646 w 27"/>
              <a:gd name="T1" fmla="*/ 2147483646 h 23"/>
              <a:gd name="T2" fmla="*/ 2147483646 w 27"/>
              <a:gd name="T3" fmla="*/ 2147483646 h 23"/>
              <a:gd name="T4" fmla="*/ 2147483646 w 27"/>
              <a:gd name="T5" fmla="*/ 2147483646 h 23"/>
              <a:gd name="T6" fmla="*/ 2147483646 w 27"/>
              <a:gd name="T7" fmla="*/ 2147483646 h 23"/>
              <a:gd name="T8" fmla="*/ 2147483646 w 27"/>
              <a:gd name="T9" fmla="*/ 2147483646 h 23"/>
              <a:gd name="T10" fmla="*/ 2147483646 w 27"/>
              <a:gd name="T11" fmla="*/ 2147483646 h 23"/>
              <a:gd name="T12" fmla="*/ 2147483646 w 27"/>
              <a:gd name="T13" fmla="*/ 2147483646 h 23"/>
              <a:gd name="T14" fmla="*/ 2147483646 w 27"/>
              <a:gd name="T15" fmla="*/ 2147483646 h 23"/>
              <a:gd name="T16" fmla="*/ 2147483646 w 27"/>
              <a:gd name="T17" fmla="*/ 2147483646 h 23"/>
              <a:gd name="T18" fmla="*/ 2147483646 w 27"/>
              <a:gd name="T19" fmla="*/ 2147483646 h 23"/>
              <a:gd name="T20" fmla="*/ 2147483646 w 27"/>
              <a:gd name="T21" fmla="*/ 2147483646 h 23"/>
              <a:gd name="T22" fmla="*/ 2147483646 w 27"/>
              <a:gd name="T23" fmla="*/ 0 h 23"/>
              <a:gd name="T24" fmla="*/ 0 w 27"/>
              <a:gd name="T25" fmla="*/ 0 h 23"/>
              <a:gd name="T26" fmla="*/ 0 w 27"/>
              <a:gd name="T27" fmla="*/ 2147483646 h 23"/>
              <a:gd name="T28" fmla="*/ 2147483646 w 27"/>
              <a:gd name="T29" fmla="*/ 2147483646 h 23"/>
              <a:gd name="T30" fmla="*/ 2147483646 w 27"/>
              <a:gd name="T31" fmla="*/ 2147483646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3">
                <a:moveTo>
                  <a:pt x="2" y="16"/>
                </a:moveTo>
                <a:lnTo>
                  <a:pt x="8" y="19"/>
                </a:lnTo>
                <a:lnTo>
                  <a:pt x="11" y="21"/>
                </a:lnTo>
                <a:lnTo>
                  <a:pt x="15" y="23"/>
                </a:lnTo>
                <a:lnTo>
                  <a:pt x="17" y="19"/>
                </a:lnTo>
                <a:lnTo>
                  <a:pt x="23" y="21"/>
                </a:lnTo>
                <a:lnTo>
                  <a:pt x="27" y="23"/>
                </a:lnTo>
                <a:lnTo>
                  <a:pt x="17" y="19"/>
                </a:lnTo>
                <a:lnTo>
                  <a:pt x="14" y="16"/>
                </a:lnTo>
                <a:lnTo>
                  <a:pt x="13" y="12"/>
                </a:lnTo>
                <a:lnTo>
                  <a:pt x="11" y="6"/>
                </a:lnTo>
                <a:lnTo>
                  <a:pt x="11" y="0"/>
                </a:lnTo>
                <a:lnTo>
                  <a:pt x="0" y="0"/>
                </a:lnTo>
                <a:lnTo>
                  <a:pt x="0" y="6"/>
                </a:lnTo>
                <a:lnTo>
                  <a:pt x="1" y="12"/>
                </a:lnTo>
                <a:lnTo>
                  <a:pt x="2" y="1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6" name="Freeform 2793"/>
          <p:cNvSpPr>
            <a:spLocks/>
          </p:cNvSpPr>
          <p:nvPr/>
        </p:nvSpPr>
        <p:spPr bwMode="auto">
          <a:xfrm>
            <a:off x="7940675" y="3844925"/>
            <a:ext cx="11113" cy="9525"/>
          </a:xfrm>
          <a:custGeom>
            <a:avLst/>
            <a:gdLst>
              <a:gd name="T0" fmla="*/ 0 w 23"/>
              <a:gd name="T1" fmla="*/ 2147483646 h 20"/>
              <a:gd name="T2" fmla="*/ 2147483646 w 23"/>
              <a:gd name="T3" fmla="*/ 2147483646 h 20"/>
              <a:gd name="T4" fmla="*/ 2147483646 w 23"/>
              <a:gd name="T5" fmla="*/ 2147483646 h 20"/>
              <a:gd name="T6" fmla="*/ 2147483646 w 23"/>
              <a:gd name="T7" fmla="*/ 2147483646 h 20"/>
              <a:gd name="T8" fmla="*/ 2147483646 w 23"/>
              <a:gd name="T9" fmla="*/ 2147483646 h 20"/>
              <a:gd name="T10" fmla="*/ 2147483646 w 23"/>
              <a:gd name="T11" fmla="*/ 0 h 20"/>
              <a:gd name="T12" fmla="*/ 2147483646 w 23"/>
              <a:gd name="T13" fmla="*/ 0 h 20"/>
              <a:gd name="T14" fmla="*/ 2147483646 w 23"/>
              <a:gd name="T15" fmla="*/ 2147483646 h 20"/>
              <a:gd name="T16" fmla="*/ 2147483646 w 23"/>
              <a:gd name="T17" fmla="*/ 2147483646 h 20"/>
              <a:gd name="T18" fmla="*/ 2147483646 w 23"/>
              <a:gd name="T19" fmla="*/ 2147483646 h 20"/>
              <a:gd name="T20" fmla="*/ 2147483646 w 23"/>
              <a:gd name="T21" fmla="*/ 2147483646 h 20"/>
              <a:gd name="T22" fmla="*/ 2147483646 w 23"/>
              <a:gd name="T23" fmla="*/ 2147483646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0">
                <a:moveTo>
                  <a:pt x="0" y="19"/>
                </a:moveTo>
                <a:lnTo>
                  <a:pt x="2" y="15"/>
                </a:lnTo>
                <a:lnTo>
                  <a:pt x="4" y="8"/>
                </a:lnTo>
                <a:lnTo>
                  <a:pt x="8" y="5"/>
                </a:lnTo>
                <a:lnTo>
                  <a:pt x="12" y="2"/>
                </a:lnTo>
                <a:lnTo>
                  <a:pt x="17" y="0"/>
                </a:lnTo>
                <a:lnTo>
                  <a:pt x="22" y="0"/>
                </a:lnTo>
                <a:lnTo>
                  <a:pt x="23" y="3"/>
                </a:lnTo>
                <a:lnTo>
                  <a:pt x="18" y="6"/>
                </a:lnTo>
                <a:lnTo>
                  <a:pt x="15" y="11"/>
                </a:lnTo>
                <a:lnTo>
                  <a:pt x="14" y="15"/>
                </a:lnTo>
                <a:lnTo>
                  <a:pt x="12" y="2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7" name="Freeform 2794"/>
          <p:cNvSpPr>
            <a:spLocks/>
          </p:cNvSpPr>
          <p:nvPr/>
        </p:nvSpPr>
        <p:spPr bwMode="auto">
          <a:xfrm>
            <a:off x="7951788" y="3844925"/>
            <a:ext cx="6350" cy="1588"/>
          </a:xfrm>
          <a:custGeom>
            <a:avLst/>
            <a:gdLst>
              <a:gd name="T0" fmla="*/ 0 w 10"/>
              <a:gd name="T1" fmla="*/ 2147483646 h 3"/>
              <a:gd name="T2" fmla="*/ 2147483646 w 10"/>
              <a:gd name="T3" fmla="*/ 2147483646 h 3"/>
              <a:gd name="T4" fmla="*/ 2147483646 w 10"/>
              <a:gd name="T5" fmla="*/ 0 h 3"/>
              <a:gd name="T6" fmla="*/ 0 60000 65536"/>
              <a:gd name="T7" fmla="*/ 0 60000 65536"/>
              <a:gd name="T8" fmla="*/ 0 60000 65536"/>
            </a:gdLst>
            <a:ahLst/>
            <a:cxnLst>
              <a:cxn ang="T6">
                <a:pos x="T0" y="T1"/>
              </a:cxn>
              <a:cxn ang="T7">
                <a:pos x="T2" y="T3"/>
              </a:cxn>
              <a:cxn ang="T8">
                <a:pos x="T4" y="T5"/>
              </a:cxn>
            </a:cxnLst>
            <a:rect l="0" t="0" r="r" b="b"/>
            <a:pathLst>
              <a:path w="10" h="3">
                <a:moveTo>
                  <a:pt x="0" y="3"/>
                </a:moveTo>
                <a:lnTo>
                  <a:pt x="5" y="2"/>
                </a:lnTo>
                <a:lnTo>
                  <a:pt x="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8" name="Freeform 2795"/>
          <p:cNvSpPr>
            <a:spLocks/>
          </p:cNvSpPr>
          <p:nvPr/>
        </p:nvSpPr>
        <p:spPr bwMode="auto">
          <a:xfrm>
            <a:off x="8074025" y="3852863"/>
            <a:ext cx="11113" cy="9525"/>
          </a:xfrm>
          <a:custGeom>
            <a:avLst/>
            <a:gdLst>
              <a:gd name="T0" fmla="*/ 0 w 19"/>
              <a:gd name="T1" fmla="*/ 0 h 19"/>
              <a:gd name="T2" fmla="*/ 2147483646 w 19"/>
              <a:gd name="T3" fmla="*/ 0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9">
                <a:moveTo>
                  <a:pt x="0" y="0"/>
                </a:moveTo>
                <a:lnTo>
                  <a:pt x="5" y="0"/>
                </a:lnTo>
                <a:lnTo>
                  <a:pt x="9" y="3"/>
                </a:lnTo>
                <a:lnTo>
                  <a:pt x="13" y="6"/>
                </a:lnTo>
                <a:lnTo>
                  <a:pt x="18" y="11"/>
                </a:lnTo>
                <a:lnTo>
                  <a:pt x="19" y="16"/>
                </a:lnTo>
                <a:lnTo>
                  <a:pt x="19" y="1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29" name="Freeform 2796"/>
          <p:cNvSpPr>
            <a:spLocks/>
          </p:cNvSpPr>
          <p:nvPr/>
        </p:nvSpPr>
        <p:spPr bwMode="auto">
          <a:xfrm>
            <a:off x="8148638" y="3857625"/>
            <a:ext cx="11112" cy="11113"/>
          </a:xfrm>
          <a:custGeom>
            <a:avLst/>
            <a:gdLst>
              <a:gd name="T0" fmla="*/ 2147483646 w 21"/>
              <a:gd name="T1" fmla="*/ 2147483646 h 21"/>
              <a:gd name="T2" fmla="*/ 0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2147483646 h 21"/>
              <a:gd name="T12" fmla="*/ 2147483646 w 21"/>
              <a:gd name="T13" fmla="*/ 0 h 21"/>
              <a:gd name="T14" fmla="*/ 2147483646 w 21"/>
              <a:gd name="T15" fmla="*/ 0 h 21"/>
              <a:gd name="T16" fmla="*/ 2147483646 w 21"/>
              <a:gd name="T17" fmla="*/ 2147483646 h 21"/>
              <a:gd name="T18" fmla="*/ 2147483646 w 21"/>
              <a:gd name="T19" fmla="*/ 2147483646 h 21"/>
              <a:gd name="T20" fmla="*/ 2147483646 w 21"/>
              <a:gd name="T21" fmla="*/ 2147483646 h 21"/>
              <a:gd name="T22" fmla="*/ 2147483646 w 21"/>
              <a:gd name="T23" fmla="*/ 2147483646 h 21"/>
              <a:gd name="T24" fmla="*/ 2147483646 w 21"/>
              <a:gd name="T25" fmla="*/ 214748364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1">
                <a:moveTo>
                  <a:pt x="1" y="15"/>
                </a:moveTo>
                <a:lnTo>
                  <a:pt x="0" y="20"/>
                </a:lnTo>
                <a:lnTo>
                  <a:pt x="1" y="15"/>
                </a:lnTo>
                <a:lnTo>
                  <a:pt x="5" y="9"/>
                </a:lnTo>
                <a:lnTo>
                  <a:pt x="7" y="6"/>
                </a:lnTo>
                <a:lnTo>
                  <a:pt x="13" y="2"/>
                </a:lnTo>
                <a:lnTo>
                  <a:pt x="18" y="0"/>
                </a:lnTo>
                <a:lnTo>
                  <a:pt x="21" y="0"/>
                </a:lnTo>
                <a:lnTo>
                  <a:pt x="21" y="3"/>
                </a:lnTo>
                <a:lnTo>
                  <a:pt x="18" y="6"/>
                </a:lnTo>
                <a:lnTo>
                  <a:pt x="14" y="9"/>
                </a:lnTo>
                <a:lnTo>
                  <a:pt x="12" y="16"/>
                </a:lnTo>
                <a:lnTo>
                  <a:pt x="12"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0" name="Freeform 2797"/>
          <p:cNvSpPr>
            <a:spLocks/>
          </p:cNvSpPr>
          <p:nvPr/>
        </p:nvSpPr>
        <p:spPr bwMode="auto">
          <a:xfrm>
            <a:off x="8159750" y="3857625"/>
            <a:ext cx="6350" cy="1588"/>
          </a:xfrm>
          <a:custGeom>
            <a:avLst/>
            <a:gdLst>
              <a:gd name="T0" fmla="*/ 0 w 12"/>
              <a:gd name="T1" fmla="*/ 2147483646 h 3"/>
              <a:gd name="T2" fmla="*/ 2147483646 w 12"/>
              <a:gd name="T3" fmla="*/ 2147483646 h 3"/>
              <a:gd name="T4" fmla="*/ 2147483646 w 12"/>
              <a:gd name="T5" fmla="*/ 0 h 3"/>
              <a:gd name="T6" fmla="*/ 0 60000 65536"/>
              <a:gd name="T7" fmla="*/ 0 60000 65536"/>
              <a:gd name="T8" fmla="*/ 0 60000 65536"/>
            </a:gdLst>
            <a:ahLst/>
            <a:cxnLst>
              <a:cxn ang="T6">
                <a:pos x="T0" y="T1"/>
              </a:cxn>
              <a:cxn ang="T7">
                <a:pos x="T2" y="T3"/>
              </a:cxn>
              <a:cxn ang="T8">
                <a:pos x="T4" y="T5"/>
              </a:cxn>
            </a:cxnLst>
            <a:rect l="0" t="0" r="r" b="b"/>
            <a:pathLst>
              <a:path w="12" h="3">
                <a:moveTo>
                  <a:pt x="0" y="3"/>
                </a:moveTo>
                <a:lnTo>
                  <a:pt x="6" y="2"/>
                </a:lnTo>
                <a:lnTo>
                  <a:pt x="1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1" name="Freeform 2798"/>
          <p:cNvSpPr>
            <a:spLocks/>
          </p:cNvSpPr>
          <p:nvPr/>
        </p:nvSpPr>
        <p:spPr bwMode="auto">
          <a:xfrm>
            <a:off x="8301038" y="3865563"/>
            <a:ext cx="9525" cy="12700"/>
          </a:xfrm>
          <a:custGeom>
            <a:avLst/>
            <a:gdLst>
              <a:gd name="T0" fmla="*/ 0 w 18"/>
              <a:gd name="T1" fmla="*/ 0 h 24"/>
              <a:gd name="T2" fmla="*/ 2147483646 w 18"/>
              <a:gd name="T3" fmla="*/ 2147483646 h 24"/>
              <a:gd name="T4" fmla="*/ 2147483646 w 18"/>
              <a:gd name="T5" fmla="*/ 2147483646 h 24"/>
              <a:gd name="T6" fmla="*/ 2147483646 w 18"/>
              <a:gd name="T7" fmla="*/ 2147483646 h 24"/>
              <a:gd name="T8" fmla="*/ 2147483646 w 18"/>
              <a:gd name="T9" fmla="*/ 2147483646 h 24"/>
              <a:gd name="T10" fmla="*/ 2147483646 w 18"/>
              <a:gd name="T11" fmla="*/ 2147483646 h 24"/>
              <a:gd name="T12" fmla="*/ 2147483646 w 18"/>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4">
                <a:moveTo>
                  <a:pt x="0" y="0"/>
                </a:moveTo>
                <a:lnTo>
                  <a:pt x="5" y="1"/>
                </a:lnTo>
                <a:lnTo>
                  <a:pt x="9" y="4"/>
                </a:lnTo>
                <a:lnTo>
                  <a:pt x="14" y="6"/>
                </a:lnTo>
                <a:lnTo>
                  <a:pt x="17" y="12"/>
                </a:lnTo>
                <a:lnTo>
                  <a:pt x="18" y="17"/>
                </a:lnTo>
                <a:lnTo>
                  <a:pt x="18" y="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2" name="Freeform 2799"/>
          <p:cNvSpPr>
            <a:spLocks/>
          </p:cNvSpPr>
          <p:nvPr/>
        </p:nvSpPr>
        <p:spPr bwMode="auto">
          <a:xfrm>
            <a:off x="8288338" y="3987800"/>
            <a:ext cx="11112" cy="9525"/>
          </a:xfrm>
          <a:custGeom>
            <a:avLst/>
            <a:gdLst>
              <a:gd name="T0" fmla="*/ 2147483646 w 23"/>
              <a:gd name="T1" fmla="*/ 0 h 18"/>
              <a:gd name="T2" fmla="*/ 2147483646 w 23"/>
              <a:gd name="T3" fmla="*/ 2147483646 h 18"/>
              <a:gd name="T4" fmla="*/ 2147483646 w 23"/>
              <a:gd name="T5" fmla="*/ 2147483646 h 18"/>
              <a:gd name="T6" fmla="*/ 2147483646 w 23"/>
              <a:gd name="T7" fmla="*/ 2147483646 h 18"/>
              <a:gd name="T8" fmla="*/ 2147483646 w 23"/>
              <a:gd name="T9" fmla="*/ 2147483646 h 18"/>
              <a:gd name="T10" fmla="*/ 2147483646 w 23"/>
              <a:gd name="T11" fmla="*/ 2147483646 h 18"/>
              <a:gd name="T12" fmla="*/ 0 w 23"/>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8">
                <a:moveTo>
                  <a:pt x="23" y="0"/>
                </a:moveTo>
                <a:lnTo>
                  <a:pt x="20" y="5"/>
                </a:lnTo>
                <a:lnTo>
                  <a:pt x="18" y="11"/>
                </a:lnTo>
                <a:lnTo>
                  <a:pt x="14" y="15"/>
                </a:lnTo>
                <a:lnTo>
                  <a:pt x="9" y="17"/>
                </a:lnTo>
                <a:lnTo>
                  <a:pt x="2" y="18"/>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3" name="Freeform 2800"/>
          <p:cNvSpPr>
            <a:spLocks/>
          </p:cNvSpPr>
          <p:nvPr/>
        </p:nvSpPr>
        <p:spPr bwMode="auto">
          <a:xfrm>
            <a:off x="8139113" y="3973513"/>
            <a:ext cx="14287" cy="11112"/>
          </a:xfrm>
          <a:custGeom>
            <a:avLst/>
            <a:gdLst>
              <a:gd name="T0" fmla="*/ 2147483646 w 28"/>
              <a:gd name="T1" fmla="*/ 2147483646 h 22"/>
              <a:gd name="T2" fmla="*/ 2147483646 w 28"/>
              <a:gd name="T3" fmla="*/ 2147483646 h 22"/>
              <a:gd name="T4" fmla="*/ 2147483646 w 28"/>
              <a:gd name="T5" fmla="*/ 2147483646 h 22"/>
              <a:gd name="T6" fmla="*/ 2147483646 w 28"/>
              <a:gd name="T7" fmla="*/ 2147483646 h 22"/>
              <a:gd name="T8" fmla="*/ 2147483646 w 28"/>
              <a:gd name="T9" fmla="*/ 2147483646 h 22"/>
              <a:gd name="T10" fmla="*/ 2147483646 w 28"/>
              <a:gd name="T11" fmla="*/ 2147483646 h 22"/>
              <a:gd name="T12" fmla="*/ 2147483646 w 28"/>
              <a:gd name="T13" fmla="*/ 0 h 22"/>
              <a:gd name="T14" fmla="*/ 0 w 28"/>
              <a:gd name="T15" fmla="*/ 0 h 22"/>
              <a:gd name="T16" fmla="*/ 2147483646 w 28"/>
              <a:gd name="T17" fmla="*/ 2147483646 h 22"/>
              <a:gd name="T18" fmla="*/ 2147483646 w 28"/>
              <a:gd name="T19" fmla="*/ 2147483646 h 22"/>
              <a:gd name="T20" fmla="*/ 2147483646 w 28"/>
              <a:gd name="T21" fmla="*/ 2147483646 h 22"/>
              <a:gd name="T22" fmla="*/ 2147483646 w 28"/>
              <a:gd name="T23" fmla="*/ 2147483646 h 22"/>
              <a:gd name="T24" fmla="*/ 2147483646 w 28"/>
              <a:gd name="T25" fmla="*/ 2147483646 h 22"/>
              <a:gd name="T26" fmla="*/ 2147483646 w 28"/>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2">
                <a:moveTo>
                  <a:pt x="28" y="22"/>
                </a:moveTo>
                <a:lnTo>
                  <a:pt x="24" y="22"/>
                </a:lnTo>
                <a:lnTo>
                  <a:pt x="19" y="19"/>
                </a:lnTo>
                <a:lnTo>
                  <a:pt x="15" y="15"/>
                </a:lnTo>
                <a:lnTo>
                  <a:pt x="12" y="11"/>
                </a:lnTo>
                <a:lnTo>
                  <a:pt x="10" y="6"/>
                </a:lnTo>
                <a:lnTo>
                  <a:pt x="10" y="0"/>
                </a:lnTo>
                <a:lnTo>
                  <a:pt x="0" y="0"/>
                </a:lnTo>
                <a:lnTo>
                  <a:pt x="1" y="6"/>
                </a:lnTo>
                <a:lnTo>
                  <a:pt x="2" y="11"/>
                </a:lnTo>
                <a:lnTo>
                  <a:pt x="4" y="15"/>
                </a:lnTo>
                <a:lnTo>
                  <a:pt x="9" y="19"/>
                </a:lnTo>
                <a:lnTo>
                  <a:pt x="14" y="22"/>
                </a:lnTo>
                <a:lnTo>
                  <a:pt x="19"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4" name="Freeform 2801"/>
          <p:cNvSpPr>
            <a:spLocks/>
          </p:cNvSpPr>
          <p:nvPr/>
        </p:nvSpPr>
        <p:spPr bwMode="auto">
          <a:xfrm>
            <a:off x="8070850" y="3967163"/>
            <a:ext cx="3175" cy="6350"/>
          </a:xfrm>
          <a:custGeom>
            <a:avLst/>
            <a:gdLst>
              <a:gd name="T0" fmla="*/ 0 w 6"/>
              <a:gd name="T1" fmla="*/ 2147483646 h 14"/>
              <a:gd name="T2" fmla="*/ 2147483646 w 6"/>
              <a:gd name="T3" fmla="*/ 2147483646 h 14"/>
              <a:gd name="T4" fmla="*/ 2147483646 w 6"/>
              <a:gd name="T5" fmla="*/ 2147483646 h 14"/>
              <a:gd name="T6" fmla="*/ 2147483646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3" y="11"/>
                </a:lnTo>
                <a:lnTo>
                  <a:pt x="6" y="6"/>
                </a:lnTo>
                <a:lnTo>
                  <a:pt x="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5" name="Freeform 2802"/>
          <p:cNvSpPr>
            <a:spLocks/>
          </p:cNvSpPr>
          <p:nvPr/>
        </p:nvSpPr>
        <p:spPr bwMode="auto">
          <a:xfrm>
            <a:off x="8064500" y="3973513"/>
            <a:ext cx="6350" cy="3175"/>
          </a:xfrm>
          <a:custGeom>
            <a:avLst/>
            <a:gdLst>
              <a:gd name="T0" fmla="*/ 2147483646 w 12"/>
              <a:gd name="T1" fmla="*/ 0 h 5"/>
              <a:gd name="T2" fmla="*/ 2147483646 w 12"/>
              <a:gd name="T3" fmla="*/ 2147483646 h 5"/>
              <a:gd name="T4" fmla="*/ 2147483646 w 12"/>
              <a:gd name="T5" fmla="*/ 2147483646 h 5"/>
              <a:gd name="T6" fmla="*/ 0 w 12"/>
              <a:gd name="T7" fmla="*/ 214748364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0"/>
                </a:moveTo>
                <a:lnTo>
                  <a:pt x="7" y="4"/>
                </a:lnTo>
                <a:lnTo>
                  <a:pt x="2" y="5"/>
                </a:lnTo>
                <a:lnTo>
                  <a:pt x="0" y="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6" name="Freeform 2803"/>
          <p:cNvSpPr>
            <a:spLocks/>
          </p:cNvSpPr>
          <p:nvPr/>
        </p:nvSpPr>
        <p:spPr bwMode="auto">
          <a:xfrm>
            <a:off x="8016875" y="4067175"/>
            <a:ext cx="6350" cy="11113"/>
          </a:xfrm>
          <a:custGeom>
            <a:avLst/>
            <a:gdLst>
              <a:gd name="T0" fmla="*/ 2147483646 w 12"/>
              <a:gd name="T1" fmla="*/ 0 h 21"/>
              <a:gd name="T2" fmla="*/ 2147483646 w 12"/>
              <a:gd name="T3" fmla="*/ 2147483646 h 21"/>
              <a:gd name="T4" fmla="*/ 2147483646 w 12"/>
              <a:gd name="T5" fmla="*/ 2147483646 h 21"/>
              <a:gd name="T6" fmla="*/ 2147483646 w 12"/>
              <a:gd name="T7" fmla="*/ 2147483646 h 21"/>
              <a:gd name="T8" fmla="*/ 0 w 12"/>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12" y="0"/>
                </a:moveTo>
                <a:lnTo>
                  <a:pt x="6" y="3"/>
                </a:lnTo>
                <a:lnTo>
                  <a:pt x="3" y="7"/>
                </a:lnTo>
                <a:lnTo>
                  <a:pt x="2" y="14"/>
                </a:lnTo>
                <a:lnTo>
                  <a:pt x="0" y="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7" name="Freeform 2804"/>
          <p:cNvSpPr>
            <a:spLocks/>
          </p:cNvSpPr>
          <p:nvPr/>
        </p:nvSpPr>
        <p:spPr bwMode="auto">
          <a:xfrm>
            <a:off x="8237538" y="4094163"/>
            <a:ext cx="7937" cy="14287"/>
          </a:xfrm>
          <a:custGeom>
            <a:avLst/>
            <a:gdLst>
              <a:gd name="T0" fmla="*/ 2147483646 w 13"/>
              <a:gd name="T1" fmla="*/ 2147483646 h 27"/>
              <a:gd name="T2" fmla="*/ 2147483646 w 13"/>
              <a:gd name="T3" fmla="*/ 0 h 27"/>
              <a:gd name="T4" fmla="*/ 2147483646 w 13"/>
              <a:gd name="T5" fmla="*/ 2147483646 h 27"/>
              <a:gd name="T6" fmla="*/ 2147483646 w 13"/>
              <a:gd name="T7" fmla="*/ 2147483646 h 27"/>
              <a:gd name="T8" fmla="*/ 2147483646 w 13"/>
              <a:gd name="T9" fmla="*/ 2147483646 h 27"/>
              <a:gd name="T10" fmla="*/ 2147483646 w 13"/>
              <a:gd name="T11" fmla="*/ 2147483646 h 27"/>
              <a:gd name="T12" fmla="*/ 2147483646 w 13"/>
              <a:gd name="T13" fmla="*/ 2147483646 h 27"/>
              <a:gd name="T14" fmla="*/ 2147483646 w 13"/>
              <a:gd name="T15" fmla="*/ 2147483646 h 27"/>
              <a:gd name="T16" fmla="*/ 2147483646 w 13"/>
              <a:gd name="T17" fmla="*/ 2147483646 h 27"/>
              <a:gd name="T18" fmla="*/ 2147483646 w 13"/>
              <a:gd name="T19" fmla="*/ 2147483646 h 27"/>
              <a:gd name="T20" fmla="*/ 0 w 13"/>
              <a:gd name="T21" fmla="*/ 2147483646 h 27"/>
              <a:gd name="T22" fmla="*/ 2147483646 w 13"/>
              <a:gd name="T23" fmla="*/ 2147483646 h 27"/>
              <a:gd name="T24" fmla="*/ 2147483646 w 13"/>
              <a:gd name="T25" fmla="*/ 2147483646 h 27"/>
              <a:gd name="T26" fmla="*/ 2147483646 w 13"/>
              <a:gd name="T27" fmla="*/ 2147483646 h 27"/>
              <a:gd name="T28" fmla="*/ 2147483646 w 13"/>
              <a:gd name="T29" fmla="*/ 2147483646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27">
                <a:moveTo>
                  <a:pt x="8" y="2"/>
                </a:moveTo>
                <a:lnTo>
                  <a:pt x="12" y="0"/>
                </a:lnTo>
                <a:lnTo>
                  <a:pt x="13" y="2"/>
                </a:lnTo>
                <a:lnTo>
                  <a:pt x="8" y="4"/>
                </a:lnTo>
                <a:lnTo>
                  <a:pt x="6" y="10"/>
                </a:lnTo>
                <a:lnTo>
                  <a:pt x="2" y="15"/>
                </a:lnTo>
                <a:lnTo>
                  <a:pt x="1" y="24"/>
                </a:lnTo>
                <a:lnTo>
                  <a:pt x="1" y="25"/>
                </a:lnTo>
                <a:lnTo>
                  <a:pt x="2" y="25"/>
                </a:lnTo>
                <a:lnTo>
                  <a:pt x="2" y="27"/>
                </a:lnTo>
                <a:lnTo>
                  <a:pt x="0" y="25"/>
                </a:lnTo>
                <a:lnTo>
                  <a:pt x="1" y="17"/>
                </a:lnTo>
                <a:lnTo>
                  <a:pt x="1" y="12"/>
                </a:lnTo>
                <a:lnTo>
                  <a:pt x="6" y="8"/>
                </a:lnTo>
                <a:lnTo>
                  <a:pt x="8" y="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8" name="Freeform 2805"/>
          <p:cNvSpPr>
            <a:spLocks/>
          </p:cNvSpPr>
          <p:nvPr/>
        </p:nvSpPr>
        <p:spPr bwMode="auto">
          <a:xfrm>
            <a:off x="7388225" y="2874963"/>
            <a:ext cx="25400" cy="26987"/>
          </a:xfrm>
          <a:custGeom>
            <a:avLst/>
            <a:gdLst>
              <a:gd name="T0" fmla="*/ 2147483646 w 46"/>
              <a:gd name="T1" fmla="*/ 2147483646 h 49"/>
              <a:gd name="T2" fmla="*/ 2147483646 w 46"/>
              <a:gd name="T3" fmla="*/ 2147483646 h 49"/>
              <a:gd name="T4" fmla="*/ 2147483646 w 46"/>
              <a:gd name="T5" fmla="*/ 2147483646 h 49"/>
              <a:gd name="T6" fmla="*/ 0 w 4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49">
                <a:moveTo>
                  <a:pt x="46" y="49"/>
                </a:moveTo>
                <a:lnTo>
                  <a:pt x="44" y="33"/>
                </a:lnTo>
                <a:lnTo>
                  <a:pt x="31" y="1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39" name="Line 2806"/>
          <p:cNvSpPr>
            <a:spLocks noChangeShapeType="1"/>
          </p:cNvSpPr>
          <p:nvPr/>
        </p:nvSpPr>
        <p:spPr bwMode="auto">
          <a:xfrm>
            <a:off x="7396163" y="2905125"/>
            <a:ext cx="15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940" name="Freeform 2807"/>
          <p:cNvSpPr>
            <a:spLocks/>
          </p:cNvSpPr>
          <p:nvPr/>
        </p:nvSpPr>
        <p:spPr bwMode="auto">
          <a:xfrm>
            <a:off x="7232650" y="2773363"/>
            <a:ext cx="30163" cy="1587"/>
          </a:xfrm>
          <a:custGeom>
            <a:avLst/>
            <a:gdLst>
              <a:gd name="T0" fmla="*/ 2147483646 w 56"/>
              <a:gd name="T1" fmla="*/ 0 h 1587"/>
              <a:gd name="T2" fmla="*/ 2147483646 w 56"/>
              <a:gd name="T3" fmla="*/ 0 h 1587"/>
              <a:gd name="T4" fmla="*/ 0 w 56"/>
              <a:gd name="T5" fmla="*/ 0 h 1587"/>
              <a:gd name="T6" fmla="*/ 0 60000 65536"/>
              <a:gd name="T7" fmla="*/ 0 60000 65536"/>
              <a:gd name="T8" fmla="*/ 0 60000 65536"/>
            </a:gdLst>
            <a:ahLst/>
            <a:cxnLst>
              <a:cxn ang="T6">
                <a:pos x="T0" y="T1"/>
              </a:cxn>
              <a:cxn ang="T7">
                <a:pos x="T2" y="T3"/>
              </a:cxn>
              <a:cxn ang="T8">
                <a:pos x="T4" y="T5"/>
              </a:cxn>
            </a:cxnLst>
            <a:rect l="0" t="0" r="r" b="b"/>
            <a:pathLst>
              <a:path w="56" h="1587">
                <a:moveTo>
                  <a:pt x="56" y="0"/>
                </a:moveTo>
                <a:lnTo>
                  <a:pt x="27"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1" name="Freeform 2808"/>
          <p:cNvSpPr>
            <a:spLocks/>
          </p:cNvSpPr>
          <p:nvPr/>
        </p:nvSpPr>
        <p:spPr bwMode="auto">
          <a:xfrm>
            <a:off x="4865688" y="5692775"/>
            <a:ext cx="39687" cy="19050"/>
          </a:xfrm>
          <a:custGeom>
            <a:avLst/>
            <a:gdLst>
              <a:gd name="T0" fmla="*/ 2147483646 w 76"/>
              <a:gd name="T1" fmla="*/ 2147483646 h 35"/>
              <a:gd name="T2" fmla="*/ 2147483646 w 76"/>
              <a:gd name="T3" fmla="*/ 2147483646 h 35"/>
              <a:gd name="T4" fmla="*/ 2147483646 w 76"/>
              <a:gd name="T5" fmla="*/ 2147483646 h 35"/>
              <a:gd name="T6" fmla="*/ 2147483646 w 76"/>
              <a:gd name="T7" fmla="*/ 2147483646 h 35"/>
              <a:gd name="T8" fmla="*/ 2147483646 w 76"/>
              <a:gd name="T9" fmla="*/ 2147483646 h 35"/>
              <a:gd name="T10" fmla="*/ 2147483646 w 76"/>
              <a:gd name="T11" fmla="*/ 2147483646 h 35"/>
              <a:gd name="T12" fmla="*/ 2147483646 w 76"/>
              <a:gd name="T13" fmla="*/ 2147483646 h 35"/>
              <a:gd name="T14" fmla="*/ 2147483646 w 76"/>
              <a:gd name="T15" fmla="*/ 2147483646 h 35"/>
              <a:gd name="T16" fmla="*/ 2147483646 w 76"/>
              <a:gd name="T17" fmla="*/ 0 h 35"/>
              <a:gd name="T18" fmla="*/ 2147483646 w 76"/>
              <a:gd name="T19" fmla="*/ 0 h 35"/>
              <a:gd name="T20" fmla="*/ 2147483646 w 76"/>
              <a:gd name="T21" fmla="*/ 2147483646 h 35"/>
              <a:gd name="T22" fmla="*/ 2147483646 w 76"/>
              <a:gd name="T23" fmla="*/ 2147483646 h 35"/>
              <a:gd name="T24" fmla="*/ 0 w 76"/>
              <a:gd name="T25" fmla="*/ 2147483646 h 35"/>
              <a:gd name="T26" fmla="*/ 2147483646 w 76"/>
              <a:gd name="T27" fmla="*/ 2147483646 h 35"/>
              <a:gd name="T28" fmla="*/ 2147483646 w 76"/>
              <a:gd name="T29" fmla="*/ 2147483646 h 35"/>
              <a:gd name="T30" fmla="*/ 2147483646 w 76"/>
              <a:gd name="T31" fmla="*/ 2147483646 h 35"/>
              <a:gd name="T32" fmla="*/ 2147483646 w 76"/>
              <a:gd name="T33" fmla="*/ 2147483646 h 35"/>
              <a:gd name="T34" fmla="*/ 2147483646 w 76"/>
              <a:gd name="T35" fmla="*/ 2147483646 h 35"/>
              <a:gd name="T36" fmla="*/ 2147483646 w 76"/>
              <a:gd name="T37" fmla="*/ 2147483646 h 35"/>
              <a:gd name="T38" fmla="*/ 2147483646 w 76"/>
              <a:gd name="T39" fmla="*/ 2147483646 h 35"/>
              <a:gd name="T40" fmla="*/ 2147483646 w 76"/>
              <a:gd name="T41" fmla="*/ 2147483646 h 35"/>
              <a:gd name="T42" fmla="*/ 2147483646 w 76"/>
              <a:gd name="T43" fmla="*/ 2147483646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 h="35">
                <a:moveTo>
                  <a:pt x="76" y="14"/>
                </a:moveTo>
                <a:lnTo>
                  <a:pt x="71" y="11"/>
                </a:lnTo>
                <a:lnTo>
                  <a:pt x="67" y="9"/>
                </a:lnTo>
                <a:lnTo>
                  <a:pt x="59" y="7"/>
                </a:lnTo>
                <a:lnTo>
                  <a:pt x="53" y="9"/>
                </a:lnTo>
                <a:lnTo>
                  <a:pt x="46" y="11"/>
                </a:lnTo>
                <a:lnTo>
                  <a:pt x="40" y="4"/>
                </a:lnTo>
                <a:lnTo>
                  <a:pt x="34" y="2"/>
                </a:lnTo>
                <a:lnTo>
                  <a:pt x="25" y="0"/>
                </a:lnTo>
                <a:lnTo>
                  <a:pt x="15" y="0"/>
                </a:lnTo>
                <a:lnTo>
                  <a:pt x="9" y="4"/>
                </a:lnTo>
                <a:lnTo>
                  <a:pt x="4" y="10"/>
                </a:lnTo>
                <a:lnTo>
                  <a:pt x="0" y="16"/>
                </a:lnTo>
                <a:lnTo>
                  <a:pt x="2" y="23"/>
                </a:lnTo>
                <a:lnTo>
                  <a:pt x="8" y="30"/>
                </a:lnTo>
                <a:lnTo>
                  <a:pt x="15" y="34"/>
                </a:lnTo>
                <a:lnTo>
                  <a:pt x="25" y="35"/>
                </a:lnTo>
                <a:lnTo>
                  <a:pt x="33" y="34"/>
                </a:lnTo>
                <a:lnTo>
                  <a:pt x="40" y="30"/>
                </a:lnTo>
                <a:lnTo>
                  <a:pt x="46" y="23"/>
                </a:lnTo>
                <a:lnTo>
                  <a:pt x="47" y="18"/>
                </a:lnTo>
                <a:lnTo>
                  <a:pt x="46" y="1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2" name="Freeform 2809"/>
          <p:cNvSpPr>
            <a:spLocks/>
          </p:cNvSpPr>
          <p:nvPr/>
        </p:nvSpPr>
        <p:spPr bwMode="auto">
          <a:xfrm>
            <a:off x="4897438" y="5700713"/>
            <a:ext cx="7937" cy="9525"/>
          </a:xfrm>
          <a:custGeom>
            <a:avLst/>
            <a:gdLst>
              <a:gd name="T0" fmla="*/ 2147483646 w 16"/>
              <a:gd name="T1" fmla="*/ 0 h 18"/>
              <a:gd name="T2" fmla="*/ 2147483646 w 16"/>
              <a:gd name="T3" fmla="*/ 2147483646 h 18"/>
              <a:gd name="T4" fmla="*/ 2147483646 w 16"/>
              <a:gd name="T5" fmla="*/ 2147483646 h 18"/>
              <a:gd name="T6" fmla="*/ 2147483646 w 16"/>
              <a:gd name="T7" fmla="*/ 2147483646 h 18"/>
              <a:gd name="T8" fmla="*/ 2147483646 w 16"/>
              <a:gd name="T9" fmla="*/ 2147483646 h 18"/>
              <a:gd name="T10" fmla="*/ 0 w 16"/>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5" y="0"/>
                </a:moveTo>
                <a:lnTo>
                  <a:pt x="16" y="5"/>
                </a:lnTo>
                <a:lnTo>
                  <a:pt x="15" y="9"/>
                </a:lnTo>
                <a:lnTo>
                  <a:pt x="13" y="14"/>
                </a:lnTo>
                <a:lnTo>
                  <a:pt x="6" y="17"/>
                </a:lnTo>
                <a:lnTo>
                  <a:pt x="0" y="1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3" name="Freeform 2810"/>
          <p:cNvSpPr>
            <a:spLocks/>
          </p:cNvSpPr>
          <p:nvPr/>
        </p:nvSpPr>
        <p:spPr bwMode="auto">
          <a:xfrm>
            <a:off x="4775200" y="5662613"/>
            <a:ext cx="57150" cy="60325"/>
          </a:xfrm>
          <a:custGeom>
            <a:avLst/>
            <a:gdLst>
              <a:gd name="T0" fmla="*/ 2147483646 w 107"/>
              <a:gd name="T1" fmla="*/ 2147483646 h 114"/>
              <a:gd name="T2" fmla="*/ 2147483646 w 107"/>
              <a:gd name="T3" fmla="*/ 2147483646 h 114"/>
              <a:gd name="T4" fmla="*/ 2147483646 w 107"/>
              <a:gd name="T5" fmla="*/ 2147483646 h 114"/>
              <a:gd name="T6" fmla="*/ 2147483646 w 107"/>
              <a:gd name="T7" fmla="*/ 2147483646 h 114"/>
              <a:gd name="T8" fmla="*/ 2147483646 w 107"/>
              <a:gd name="T9" fmla="*/ 2147483646 h 114"/>
              <a:gd name="T10" fmla="*/ 2147483646 w 107"/>
              <a:gd name="T11" fmla="*/ 0 h 114"/>
              <a:gd name="T12" fmla="*/ 2147483646 w 107"/>
              <a:gd name="T13" fmla="*/ 0 h 114"/>
              <a:gd name="T14" fmla="*/ 2147483646 w 107"/>
              <a:gd name="T15" fmla="*/ 2147483646 h 114"/>
              <a:gd name="T16" fmla="*/ 2147483646 w 107"/>
              <a:gd name="T17" fmla="*/ 2147483646 h 114"/>
              <a:gd name="T18" fmla="*/ 0 w 107"/>
              <a:gd name="T19" fmla="*/ 2147483646 h 114"/>
              <a:gd name="T20" fmla="*/ 2147483646 w 107"/>
              <a:gd name="T21" fmla="*/ 2147483646 h 114"/>
              <a:gd name="T22" fmla="*/ 2147483646 w 107"/>
              <a:gd name="T23" fmla="*/ 2147483646 h 114"/>
              <a:gd name="T24" fmla="*/ 2147483646 w 107"/>
              <a:gd name="T25" fmla="*/ 2147483646 h 114"/>
              <a:gd name="T26" fmla="*/ 2147483646 w 107"/>
              <a:gd name="T27" fmla="*/ 2147483646 h 114"/>
              <a:gd name="T28" fmla="*/ 2147483646 w 107"/>
              <a:gd name="T29" fmla="*/ 2147483646 h 114"/>
              <a:gd name="T30" fmla="*/ 2147483646 w 107"/>
              <a:gd name="T31" fmla="*/ 2147483646 h 114"/>
              <a:gd name="T32" fmla="*/ 2147483646 w 107"/>
              <a:gd name="T33" fmla="*/ 2147483646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114">
                <a:moveTo>
                  <a:pt x="100" y="90"/>
                </a:moveTo>
                <a:lnTo>
                  <a:pt x="107" y="69"/>
                </a:lnTo>
                <a:lnTo>
                  <a:pt x="103" y="47"/>
                </a:lnTo>
                <a:lnTo>
                  <a:pt x="91" y="24"/>
                </a:lnTo>
                <a:lnTo>
                  <a:pt x="76" y="10"/>
                </a:lnTo>
                <a:lnTo>
                  <a:pt x="55" y="0"/>
                </a:lnTo>
                <a:lnTo>
                  <a:pt x="36" y="0"/>
                </a:lnTo>
                <a:lnTo>
                  <a:pt x="18" y="10"/>
                </a:lnTo>
                <a:lnTo>
                  <a:pt x="5" y="25"/>
                </a:lnTo>
                <a:lnTo>
                  <a:pt x="0" y="45"/>
                </a:lnTo>
                <a:lnTo>
                  <a:pt x="2" y="69"/>
                </a:lnTo>
                <a:lnTo>
                  <a:pt x="13" y="90"/>
                </a:lnTo>
                <a:lnTo>
                  <a:pt x="30" y="105"/>
                </a:lnTo>
                <a:lnTo>
                  <a:pt x="49" y="114"/>
                </a:lnTo>
                <a:lnTo>
                  <a:pt x="70" y="114"/>
                </a:lnTo>
                <a:lnTo>
                  <a:pt x="86" y="105"/>
                </a:lnTo>
                <a:lnTo>
                  <a:pt x="100" y="9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4" name="Freeform 2811"/>
          <p:cNvSpPr>
            <a:spLocks/>
          </p:cNvSpPr>
          <p:nvPr/>
        </p:nvSpPr>
        <p:spPr bwMode="auto">
          <a:xfrm>
            <a:off x="4781550" y="5668963"/>
            <a:ext cx="42863" cy="49212"/>
          </a:xfrm>
          <a:custGeom>
            <a:avLst/>
            <a:gdLst>
              <a:gd name="T0" fmla="*/ 2147483646 w 83"/>
              <a:gd name="T1" fmla="*/ 2147483646 h 92"/>
              <a:gd name="T2" fmla="*/ 2147483646 w 83"/>
              <a:gd name="T3" fmla="*/ 2147483646 h 92"/>
              <a:gd name="T4" fmla="*/ 2147483646 w 83"/>
              <a:gd name="T5" fmla="*/ 2147483646 h 92"/>
              <a:gd name="T6" fmla="*/ 2147483646 w 83"/>
              <a:gd name="T7" fmla="*/ 2147483646 h 92"/>
              <a:gd name="T8" fmla="*/ 2147483646 w 83"/>
              <a:gd name="T9" fmla="*/ 2147483646 h 92"/>
              <a:gd name="T10" fmla="*/ 2147483646 w 83"/>
              <a:gd name="T11" fmla="*/ 0 h 92"/>
              <a:gd name="T12" fmla="*/ 2147483646 w 83"/>
              <a:gd name="T13" fmla="*/ 0 h 92"/>
              <a:gd name="T14" fmla="*/ 2147483646 w 83"/>
              <a:gd name="T15" fmla="*/ 2147483646 h 92"/>
              <a:gd name="T16" fmla="*/ 2147483646 w 83"/>
              <a:gd name="T17" fmla="*/ 2147483646 h 92"/>
              <a:gd name="T18" fmla="*/ 0 w 83"/>
              <a:gd name="T19" fmla="*/ 2147483646 h 92"/>
              <a:gd name="T20" fmla="*/ 2147483646 w 83"/>
              <a:gd name="T21" fmla="*/ 2147483646 h 92"/>
              <a:gd name="T22" fmla="*/ 2147483646 w 83"/>
              <a:gd name="T23" fmla="*/ 2147483646 h 92"/>
              <a:gd name="T24" fmla="*/ 2147483646 w 83"/>
              <a:gd name="T25" fmla="*/ 2147483646 h 92"/>
              <a:gd name="T26" fmla="*/ 2147483646 w 83"/>
              <a:gd name="T27" fmla="*/ 2147483646 h 92"/>
              <a:gd name="T28" fmla="*/ 2147483646 w 83"/>
              <a:gd name="T29" fmla="*/ 2147483646 h 92"/>
              <a:gd name="T30" fmla="*/ 2147483646 w 83"/>
              <a:gd name="T31" fmla="*/ 2147483646 h 92"/>
              <a:gd name="T32" fmla="*/ 2147483646 w 83"/>
              <a:gd name="T33" fmla="*/ 2147483646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92">
                <a:moveTo>
                  <a:pt x="78" y="72"/>
                </a:moveTo>
                <a:lnTo>
                  <a:pt x="83" y="57"/>
                </a:lnTo>
                <a:lnTo>
                  <a:pt x="79" y="37"/>
                </a:lnTo>
                <a:lnTo>
                  <a:pt x="72" y="19"/>
                </a:lnTo>
                <a:lnTo>
                  <a:pt x="57" y="7"/>
                </a:lnTo>
                <a:lnTo>
                  <a:pt x="42" y="0"/>
                </a:lnTo>
                <a:lnTo>
                  <a:pt x="28" y="0"/>
                </a:lnTo>
                <a:lnTo>
                  <a:pt x="15" y="6"/>
                </a:lnTo>
                <a:lnTo>
                  <a:pt x="6" y="18"/>
                </a:lnTo>
                <a:lnTo>
                  <a:pt x="0" y="35"/>
                </a:lnTo>
                <a:lnTo>
                  <a:pt x="4" y="55"/>
                </a:lnTo>
                <a:lnTo>
                  <a:pt x="12" y="72"/>
                </a:lnTo>
                <a:lnTo>
                  <a:pt x="25" y="84"/>
                </a:lnTo>
                <a:lnTo>
                  <a:pt x="42" y="92"/>
                </a:lnTo>
                <a:lnTo>
                  <a:pt x="56" y="92"/>
                </a:lnTo>
                <a:lnTo>
                  <a:pt x="66" y="84"/>
                </a:lnTo>
                <a:lnTo>
                  <a:pt x="78" y="7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5" name="Freeform 2812"/>
          <p:cNvSpPr>
            <a:spLocks/>
          </p:cNvSpPr>
          <p:nvPr/>
        </p:nvSpPr>
        <p:spPr bwMode="auto">
          <a:xfrm>
            <a:off x="4805363" y="5645150"/>
            <a:ext cx="7937" cy="6350"/>
          </a:xfrm>
          <a:custGeom>
            <a:avLst/>
            <a:gdLst>
              <a:gd name="T0" fmla="*/ 2147483646 w 15"/>
              <a:gd name="T1" fmla="*/ 2147483646 h 12"/>
              <a:gd name="T2" fmla="*/ 2147483646 w 15"/>
              <a:gd name="T3" fmla="*/ 2147483646 h 12"/>
              <a:gd name="T4" fmla="*/ 2147483646 w 15"/>
              <a:gd name="T5" fmla="*/ 2147483646 h 12"/>
              <a:gd name="T6" fmla="*/ 2147483646 w 15"/>
              <a:gd name="T7" fmla="*/ 2147483646 h 12"/>
              <a:gd name="T8" fmla="*/ 2147483646 w 15"/>
              <a:gd name="T9" fmla="*/ 2147483646 h 12"/>
              <a:gd name="T10" fmla="*/ 2147483646 w 15"/>
              <a:gd name="T11" fmla="*/ 2147483646 h 12"/>
              <a:gd name="T12" fmla="*/ 2147483646 w 15"/>
              <a:gd name="T13" fmla="*/ 0 h 12"/>
              <a:gd name="T14" fmla="*/ 2147483646 w 15"/>
              <a:gd name="T15" fmla="*/ 2147483646 h 12"/>
              <a:gd name="T16" fmla="*/ 0 w 15"/>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2">
                <a:moveTo>
                  <a:pt x="12" y="12"/>
                </a:moveTo>
                <a:lnTo>
                  <a:pt x="14" y="10"/>
                </a:lnTo>
                <a:lnTo>
                  <a:pt x="15" y="8"/>
                </a:lnTo>
                <a:lnTo>
                  <a:pt x="14" y="5"/>
                </a:lnTo>
                <a:lnTo>
                  <a:pt x="12" y="4"/>
                </a:lnTo>
                <a:lnTo>
                  <a:pt x="7" y="2"/>
                </a:lnTo>
                <a:lnTo>
                  <a:pt x="5" y="0"/>
                </a:lnTo>
                <a:lnTo>
                  <a:pt x="3" y="2"/>
                </a:lnTo>
                <a:lnTo>
                  <a:pt x="0"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6" name="Freeform 2813"/>
          <p:cNvSpPr>
            <a:spLocks/>
          </p:cNvSpPr>
          <p:nvPr/>
        </p:nvSpPr>
        <p:spPr bwMode="auto">
          <a:xfrm>
            <a:off x="4787900" y="5654675"/>
            <a:ext cx="9525" cy="6350"/>
          </a:xfrm>
          <a:custGeom>
            <a:avLst/>
            <a:gdLst>
              <a:gd name="T0" fmla="*/ 2147483646 w 19"/>
              <a:gd name="T1" fmla="*/ 0 h 13"/>
              <a:gd name="T2" fmla="*/ 2147483646 w 19"/>
              <a:gd name="T3" fmla="*/ 2147483646 h 13"/>
              <a:gd name="T4" fmla="*/ 2147483646 w 19"/>
              <a:gd name="T5" fmla="*/ 2147483646 h 13"/>
              <a:gd name="T6" fmla="*/ 2147483646 w 19"/>
              <a:gd name="T7" fmla="*/ 2147483646 h 13"/>
              <a:gd name="T8" fmla="*/ 0 w 19"/>
              <a:gd name="T9" fmla="*/ 2147483646 h 13"/>
              <a:gd name="T10" fmla="*/ 2147483646 w 19"/>
              <a:gd name="T11" fmla="*/ 2147483646 h 13"/>
              <a:gd name="T12" fmla="*/ 2147483646 w 19"/>
              <a:gd name="T13" fmla="*/ 2147483646 h 13"/>
              <a:gd name="T14" fmla="*/ 2147483646 w 19"/>
              <a:gd name="T15" fmla="*/ 2147483646 h 13"/>
              <a:gd name="T16" fmla="*/ 2147483646 w 19"/>
              <a:gd name="T17" fmla="*/ 2147483646 h 13"/>
              <a:gd name="T18" fmla="*/ 2147483646 w 19"/>
              <a:gd name="T19" fmla="*/ 2147483646 h 13"/>
              <a:gd name="T20" fmla="*/ 2147483646 w 19"/>
              <a:gd name="T21" fmla="*/ 2147483646 h 13"/>
              <a:gd name="T22" fmla="*/ 2147483646 w 19"/>
              <a:gd name="T23" fmla="*/ 2147483646 h 13"/>
              <a:gd name="T24" fmla="*/ 2147483646 w 19"/>
              <a:gd name="T25" fmla="*/ 2147483646 h 13"/>
              <a:gd name="T26" fmla="*/ 2147483646 w 19"/>
              <a:gd name="T27" fmla="*/ 2147483646 h 13"/>
              <a:gd name="T28" fmla="*/ 2147483646 w 19"/>
              <a:gd name="T29" fmla="*/ 2147483646 h 13"/>
              <a:gd name="T30" fmla="*/ 2147483646 w 19"/>
              <a:gd name="T31" fmla="*/ 2147483646 h 13"/>
              <a:gd name="T32" fmla="*/ 2147483646 w 19"/>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3">
                <a:moveTo>
                  <a:pt x="9" y="0"/>
                </a:moveTo>
                <a:lnTo>
                  <a:pt x="7" y="1"/>
                </a:lnTo>
                <a:lnTo>
                  <a:pt x="3" y="2"/>
                </a:lnTo>
                <a:lnTo>
                  <a:pt x="1" y="3"/>
                </a:lnTo>
                <a:lnTo>
                  <a:pt x="0" y="6"/>
                </a:lnTo>
                <a:lnTo>
                  <a:pt x="1" y="8"/>
                </a:lnTo>
                <a:lnTo>
                  <a:pt x="3" y="12"/>
                </a:lnTo>
                <a:lnTo>
                  <a:pt x="7" y="13"/>
                </a:lnTo>
                <a:lnTo>
                  <a:pt x="9" y="13"/>
                </a:lnTo>
                <a:lnTo>
                  <a:pt x="13" y="13"/>
                </a:lnTo>
                <a:lnTo>
                  <a:pt x="16" y="12"/>
                </a:lnTo>
                <a:lnTo>
                  <a:pt x="18" y="8"/>
                </a:lnTo>
                <a:lnTo>
                  <a:pt x="19" y="6"/>
                </a:lnTo>
                <a:lnTo>
                  <a:pt x="18" y="3"/>
                </a:lnTo>
                <a:lnTo>
                  <a:pt x="16" y="2"/>
                </a:lnTo>
                <a:lnTo>
                  <a:pt x="13" y="1"/>
                </a:lnTo>
                <a:lnTo>
                  <a:pt x="9"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7" name="Freeform 2814"/>
          <p:cNvSpPr>
            <a:spLocks/>
          </p:cNvSpPr>
          <p:nvPr/>
        </p:nvSpPr>
        <p:spPr bwMode="auto">
          <a:xfrm>
            <a:off x="4859338" y="5640388"/>
            <a:ext cx="17462" cy="14287"/>
          </a:xfrm>
          <a:custGeom>
            <a:avLst/>
            <a:gdLst>
              <a:gd name="T0" fmla="*/ 0 w 35"/>
              <a:gd name="T1" fmla="*/ 2147483646 h 26"/>
              <a:gd name="T2" fmla="*/ 2147483646 w 35"/>
              <a:gd name="T3" fmla="*/ 2147483646 h 26"/>
              <a:gd name="T4" fmla="*/ 2147483646 w 35"/>
              <a:gd name="T5" fmla="*/ 2147483646 h 26"/>
              <a:gd name="T6" fmla="*/ 2147483646 w 35"/>
              <a:gd name="T7" fmla="*/ 2147483646 h 26"/>
              <a:gd name="T8" fmla="*/ 2147483646 w 35"/>
              <a:gd name="T9" fmla="*/ 2147483646 h 26"/>
              <a:gd name="T10" fmla="*/ 2147483646 w 35"/>
              <a:gd name="T11" fmla="*/ 2147483646 h 26"/>
              <a:gd name="T12" fmla="*/ 2147483646 w 35"/>
              <a:gd name="T13" fmla="*/ 2147483646 h 26"/>
              <a:gd name="T14" fmla="*/ 2147483646 w 35"/>
              <a:gd name="T15" fmla="*/ 2147483646 h 26"/>
              <a:gd name="T16" fmla="*/ 2147483646 w 35"/>
              <a:gd name="T17" fmla="*/ 2147483646 h 26"/>
              <a:gd name="T18" fmla="*/ 2147483646 w 35"/>
              <a:gd name="T19" fmla="*/ 2147483646 h 26"/>
              <a:gd name="T20" fmla="*/ 2147483646 w 35"/>
              <a:gd name="T21" fmla="*/ 2147483646 h 26"/>
              <a:gd name="T22" fmla="*/ 2147483646 w 35"/>
              <a:gd name="T23" fmla="*/ 0 h 26"/>
              <a:gd name="T24" fmla="*/ 2147483646 w 35"/>
              <a:gd name="T25" fmla="*/ 214748364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6">
                <a:moveTo>
                  <a:pt x="0" y="16"/>
                </a:moveTo>
                <a:lnTo>
                  <a:pt x="6" y="20"/>
                </a:lnTo>
                <a:lnTo>
                  <a:pt x="11" y="22"/>
                </a:lnTo>
                <a:lnTo>
                  <a:pt x="17" y="26"/>
                </a:lnTo>
                <a:lnTo>
                  <a:pt x="23" y="22"/>
                </a:lnTo>
                <a:lnTo>
                  <a:pt x="31" y="20"/>
                </a:lnTo>
                <a:lnTo>
                  <a:pt x="34" y="16"/>
                </a:lnTo>
                <a:lnTo>
                  <a:pt x="35" y="12"/>
                </a:lnTo>
                <a:lnTo>
                  <a:pt x="34" y="8"/>
                </a:lnTo>
                <a:lnTo>
                  <a:pt x="31" y="4"/>
                </a:lnTo>
                <a:lnTo>
                  <a:pt x="23" y="2"/>
                </a:lnTo>
                <a:lnTo>
                  <a:pt x="17" y="0"/>
                </a:lnTo>
                <a:lnTo>
                  <a:pt x="14" y="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8" name="Freeform 2815"/>
          <p:cNvSpPr>
            <a:spLocks/>
          </p:cNvSpPr>
          <p:nvPr/>
        </p:nvSpPr>
        <p:spPr bwMode="auto">
          <a:xfrm>
            <a:off x="4857750" y="5643563"/>
            <a:ext cx="3175" cy="4762"/>
          </a:xfrm>
          <a:custGeom>
            <a:avLst/>
            <a:gdLst>
              <a:gd name="T0" fmla="*/ 2147483646 w 4"/>
              <a:gd name="T1" fmla="*/ 0 h 9"/>
              <a:gd name="T2" fmla="*/ 2147483646 w 4"/>
              <a:gd name="T3" fmla="*/ 2147483646 h 9"/>
              <a:gd name="T4" fmla="*/ 0 w 4"/>
              <a:gd name="T5" fmla="*/ 2147483646 h 9"/>
              <a:gd name="T6" fmla="*/ 2147483646 w 4"/>
              <a:gd name="T7" fmla="*/ 214748364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4" y="0"/>
                </a:moveTo>
                <a:lnTo>
                  <a:pt x="1" y="1"/>
                </a:lnTo>
                <a:lnTo>
                  <a:pt x="0" y="5"/>
                </a:lnTo>
                <a:lnTo>
                  <a:pt x="1"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49" name="Freeform 2816"/>
          <p:cNvSpPr>
            <a:spLocks/>
          </p:cNvSpPr>
          <p:nvPr/>
        </p:nvSpPr>
        <p:spPr bwMode="auto">
          <a:xfrm>
            <a:off x="4878388" y="5634038"/>
            <a:ext cx="12700" cy="11112"/>
          </a:xfrm>
          <a:custGeom>
            <a:avLst/>
            <a:gdLst>
              <a:gd name="T0" fmla="*/ 2147483646 w 23"/>
              <a:gd name="T1" fmla="*/ 2147483646 h 20"/>
              <a:gd name="T2" fmla="*/ 2147483646 w 23"/>
              <a:gd name="T3" fmla="*/ 2147483646 h 20"/>
              <a:gd name="T4" fmla="*/ 2147483646 w 23"/>
              <a:gd name="T5" fmla="*/ 2147483646 h 20"/>
              <a:gd name="T6" fmla="*/ 2147483646 w 23"/>
              <a:gd name="T7" fmla="*/ 2147483646 h 20"/>
              <a:gd name="T8" fmla="*/ 2147483646 w 23"/>
              <a:gd name="T9" fmla="*/ 2147483646 h 20"/>
              <a:gd name="T10" fmla="*/ 2147483646 w 23"/>
              <a:gd name="T11" fmla="*/ 0 h 20"/>
              <a:gd name="T12" fmla="*/ 2147483646 w 23"/>
              <a:gd name="T13" fmla="*/ 0 h 20"/>
              <a:gd name="T14" fmla="*/ 0 w 23"/>
              <a:gd name="T15" fmla="*/ 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0">
                <a:moveTo>
                  <a:pt x="19" y="20"/>
                </a:moveTo>
                <a:lnTo>
                  <a:pt x="21" y="18"/>
                </a:lnTo>
                <a:lnTo>
                  <a:pt x="23" y="12"/>
                </a:lnTo>
                <a:lnTo>
                  <a:pt x="21" y="7"/>
                </a:lnTo>
                <a:lnTo>
                  <a:pt x="19" y="3"/>
                </a:lnTo>
                <a:lnTo>
                  <a:pt x="12" y="0"/>
                </a:lnTo>
                <a:lnTo>
                  <a:pt x="6"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0" name="Freeform 2817"/>
          <p:cNvSpPr>
            <a:spLocks/>
          </p:cNvSpPr>
          <p:nvPr/>
        </p:nvSpPr>
        <p:spPr bwMode="auto">
          <a:xfrm>
            <a:off x="4803775" y="5724525"/>
            <a:ext cx="57150" cy="57150"/>
          </a:xfrm>
          <a:custGeom>
            <a:avLst/>
            <a:gdLst>
              <a:gd name="T0" fmla="*/ 2147483646 w 106"/>
              <a:gd name="T1" fmla="*/ 2147483646 h 106"/>
              <a:gd name="T2" fmla="*/ 2147483646 w 106"/>
              <a:gd name="T3" fmla="*/ 2147483646 h 106"/>
              <a:gd name="T4" fmla="*/ 2147483646 w 106"/>
              <a:gd name="T5" fmla="*/ 0 h 106"/>
              <a:gd name="T6" fmla="*/ 2147483646 w 106"/>
              <a:gd name="T7" fmla="*/ 2147483646 h 106"/>
              <a:gd name="T8" fmla="*/ 2147483646 w 106"/>
              <a:gd name="T9" fmla="*/ 2147483646 h 106"/>
              <a:gd name="T10" fmla="*/ 2147483646 w 106"/>
              <a:gd name="T11" fmla="*/ 2147483646 h 106"/>
              <a:gd name="T12" fmla="*/ 0 w 106"/>
              <a:gd name="T13" fmla="*/ 2147483646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2147483646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2147483646 w 106"/>
              <a:gd name="T53" fmla="*/ 2147483646 h 106"/>
              <a:gd name="T54" fmla="*/ 2147483646 w 106"/>
              <a:gd name="T55" fmla="*/ 2147483646 h 106"/>
              <a:gd name="T56" fmla="*/ 2147483646 w 106"/>
              <a:gd name="T57" fmla="*/ 2147483646 h 106"/>
              <a:gd name="T58" fmla="*/ 2147483646 w 106"/>
              <a:gd name="T59" fmla="*/ 2147483646 h 106"/>
              <a:gd name="T60" fmla="*/ 2147483646 w 106"/>
              <a:gd name="T61" fmla="*/ 2147483646 h 106"/>
              <a:gd name="T62" fmla="*/ 2147483646 w 106"/>
              <a:gd name="T63" fmla="*/ 2147483646 h 106"/>
              <a:gd name="T64" fmla="*/ 2147483646 w 106"/>
              <a:gd name="T65" fmla="*/ 2147483646 h 106"/>
              <a:gd name="T66" fmla="*/ 2147483646 w 106"/>
              <a:gd name="T67" fmla="*/ 2147483646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 h="106">
                <a:moveTo>
                  <a:pt x="85" y="17"/>
                </a:moveTo>
                <a:lnTo>
                  <a:pt x="67" y="3"/>
                </a:lnTo>
                <a:lnTo>
                  <a:pt x="46" y="0"/>
                </a:lnTo>
                <a:lnTo>
                  <a:pt x="28" y="2"/>
                </a:lnTo>
                <a:lnTo>
                  <a:pt x="12" y="12"/>
                </a:lnTo>
                <a:lnTo>
                  <a:pt x="1" y="29"/>
                </a:lnTo>
                <a:lnTo>
                  <a:pt x="0" y="48"/>
                </a:lnTo>
                <a:lnTo>
                  <a:pt x="5" y="71"/>
                </a:lnTo>
                <a:lnTo>
                  <a:pt x="19" y="89"/>
                </a:lnTo>
                <a:lnTo>
                  <a:pt x="36" y="102"/>
                </a:lnTo>
                <a:lnTo>
                  <a:pt x="58" y="106"/>
                </a:lnTo>
                <a:lnTo>
                  <a:pt x="78" y="104"/>
                </a:lnTo>
                <a:lnTo>
                  <a:pt x="94" y="93"/>
                </a:lnTo>
                <a:lnTo>
                  <a:pt x="102" y="77"/>
                </a:lnTo>
                <a:lnTo>
                  <a:pt x="106" y="57"/>
                </a:lnTo>
                <a:lnTo>
                  <a:pt x="100" y="35"/>
                </a:lnTo>
                <a:lnTo>
                  <a:pt x="85" y="17"/>
                </a:lnTo>
                <a:lnTo>
                  <a:pt x="78" y="23"/>
                </a:lnTo>
                <a:lnTo>
                  <a:pt x="63" y="13"/>
                </a:lnTo>
                <a:lnTo>
                  <a:pt x="45" y="9"/>
                </a:lnTo>
                <a:lnTo>
                  <a:pt x="31" y="10"/>
                </a:lnTo>
                <a:lnTo>
                  <a:pt x="21" y="19"/>
                </a:lnTo>
                <a:lnTo>
                  <a:pt x="13" y="32"/>
                </a:lnTo>
                <a:lnTo>
                  <a:pt x="12" y="48"/>
                </a:lnTo>
                <a:lnTo>
                  <a:pt x="16" y="67"/>
                </a:lnTo>
                <a:lnTo>
                  <a:pt x="28" y="81"/>
                </a:lnTo>
                <a:lnTo>
                  <a:pt x="42" y="91"/>
                </a:lnTo>
                <a:lnTo>
                  <a:pt x="59" y="96"/>
                </a:lnTo>
                <a:lnTo>
                  <a:pt x="72" y="94"/>
                </a:lnTo>
                <a:lnTo>
                  <a:pt x="83" y="87"/>
                </a:lnTo>
                <a:lnTo>
                  <a:pt x="93" y="73"/>
                </a:lnTo>
                <a:lnTo>
                  <a:pt x="94" y="58"/>
                </a:lnTo>
                <a:lnTo>
                  <a:pt x="88" y="39"/>
                </a:lnTo>
                <a:lnTo>
                  <a:pt x="78" y="23"/>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1" name="Freeform 2818"/>
          <p:cNvSpPr>
            <a:spLocks/>
          </p:cNvSpPr>
          <p:nvPr/>
        </p:nvSpPr>
        <p:spPr bwMode="auto">
          <a:xfrm>
            <a:off x="4819650" y="5718175"/>
            <a:ext cx="7938" cy="6350"/>
          </a:xfrm>
          <a:custGeom>
            <a:avLst/>
            <a:gdLst>
              <a:gd name="T0" fmla="*/ 2147483646 w 13"/>
              <a:gd name="T1" fmla="*/ 2147483646 h 14"/>
              <a:gd name="T2" fmla="*/ 2147483646 w 13"/>
              <a:gd name="T3" fmla="*/ 2147483646 h 14"/>
              <a:gd name="T4" fmla="*/ 2147483646 w 13"/>
              <a:gd name="T5" fmla="*/ 2147483646 h 14"/>
              <a:gd name="T6" fmla="*/ 2147483646 w 13"/>
              <a:gd name="T7" fmla="*/ 2147483646 h 14"/>
              <a:gd name="T8" fmla="*/ 2147483646 w 13"/>
              <a:gd name="T9" fmla="*/ 2147483646 h 14"/>
              <a:gd name="T10" fmla="*/ 2147483646 w 13"/>
              <a:gd name="T11" fmla="*/ 0 h 14"/>
              <a:gd name="T12" fmla="*/ 2147483646 w 13"/>
              <a:gd name="T13" fmla="*/ 2147483646 h 14"/>
              <a:gd name="T14" fmla="*/ 0 w 13"/>
              <a:gd name="T15" fmla="*/ 2147483646 h 14"/>
              <a:gd name="T16" fmla="*/ 0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14">
                <a:moveTo>
                  <a:pt x="12" y="12"/>
                </a:moveTo>
                <a:lnTo>
                  <a:pt x="13" y="10"/>
                </a:lnTo>
                <a:lnTo>
                  <a:pt x="13" y="8"/>
                </a:lnTo>
                <a:lnTo>
                  <a:pt x="13" y="3"/>
                </a:lnTo>
                <a:lnTo>
                  <a:pt x="12" y="1"/>
                </a:lnTo>
                <a:lnTo>
                  <a:pt x="11" y="0"/>
                </a:lnTo>
                <a:lnTo>
                  <a:pt x="1" y="3"/>
                </a:lnTo>
                <a:lnTo>
                  <a:pt x="0" y="5"/>
                </a:lnTo>
                <a:lnTo>
                  <a:pt x="0" y="10"/>
                </a:lnTo>
                <a:lnTo>
                  <a:pt x="1" y="11"/>
                </a:lnTo>
                <a:lnTo>
                  <a:pt x="4" y="14"/>
                </a:lnTo>
                <a:lnTo>
                  <a:pt x="6" y="14"/>
                </a:lnTo>
                <a:lnTo>
                  <a:pt x="9" y="14"/>
                </a:lnTo>
                <a:lnTo>
                  <a:pt x="12" y="12"/>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2" name="Freeform 2819"/>
          <p:cNvSpPr>
            <a:spLocks/>
          </p:cNvSpPr>
          <p:nvPr/>
        </p:nvSpPr>
        <p:spPr bwMode="auto">
          <a:xfrm>
            <a:off x="4732338" y="5699125"/>
            <a:ext cx="55562" cy="60325"/>
          </a:xfrm>
          <a:custGeom>
            <a:avLst/>
            <a:gdLst>
              <a:gd name="T0" fmla="*/ 2147483646 w 105"/>
              <a:gd name="T1" fmla="*/ 2147483646 h 113"/>
              <a:gd name="T2" fmla="*/ 2147483646 w 105"/>
              <a:gd name="T3" fmla="*/ 2147483646 h 113"/>
              <a:gd name="T4" fmla="*/ 2147483646 w 105"/>
              <a:gd name="T5" fmla="*/ 2147483646 h 113"/>
              <a:gd name="T6" fmla="*/ 2147483646 w 105"/>
              <a:gd name="T7" fmla="*/ 0 h 113"/>
              <a:gd name="T8" fmla="*/ 2147483646 w 105"/>
              <a:gd name="T9" fmla="*/ 0 h 113"/>
              <a:gd name="T10" fmla="*/ 2147483646 w 105"/>
              <a:gd name="T11" fmla="*/ 2147483646 h 113"/>
              <a:gd name="T12" fmla="*/ 2147483646 w 105"/>
              <a:gd name="T13" fmla="*/ 2147483646 h 113"/>
              <a:gd name="T14" fmla="*/ 0 w 105"/>
              <a:gd name="T15" fmla="*/ 2147483646 h 113"/>
              <a:gd name="T16" fmla="*/ 2147483646 w 105"/>
              <a:gd name="T17" fmla="*/ 2147483646 h 113"/>
              <a:gd name="T18" fmla="*/ 2147483646 w 105"/>
              <a:gd name="T19" fmla="*/ 2147483646 h 113"/>
              <a:gd name="T20" fmla="*/ 2147483646 w 105"/>
              <a:gd name="T21" fmla="*/ 2147483646 h 113"/>
              <a:gd name="T22" fmla="*/ 2147483646 w 105"/>
              <a:gd name="T23" fmla="*/ 2147483646 h 113"/>
              <a:gd name="T24" fmla="*/ 2147483646 w 105"/>
              <a:gd name="T25" fmla="*/ 2147483646 h 113"/>
              <a:gd name="T26" fmla="*/ 2147483646 w 105"/>
              <a:gd name="T27" fmla="*/ 2147483646 h 113"/>
              <a:gd name="T28" fmla="*/ 2147483646 w 105"/>
              <a:gd name="T29" fmla="*/ 2147483646 h 113"/>
              <a:gd name="T30" fmla="*/ 2147483646 w 105"/>
              <a:gd name="T31" fmla="*/ 2147483646 h 113"/>
              <a:gd name="T32" fmla="*/ 2147483646 w 105"/>
              <a:gd name="T33" fmla="*/ 2147483646 h 113"/>
              <a:gd name="T34" fmla="*/ 2147483646 w 105"/>
              <a:gd name="T35" fmla="*/ 2147483646 h 113"/>
              <a:gd name="T36" fmla="*/ 2147483646 w 105"/>
              <a:gd name="T37" fmla="*/ 2147483646 h 113"/>
              <a:gd name="T38" fmla="*/ 2147483646 w 105"/>
              <a:gd name="T39" fmla="*/ 2147483646 h 113"/>
              <a:gd name="T40" fmla="*/ 2147483646 w 105"/>
              <a:gd name="T41" fmla="*/ 2147483646 h 113"/>
              <a:gd name="T42" fmla="*/ 2147483646 w 105"/>
              <a:gd name="T43" fmla="*/ 2147483646 h 113"/>
              <a:gd name="T44" fmla="*/ 2147483646 w 105"/>
              <a:gd name="T45" fmla="*/ 2147483646 h 113"/>
              <a:gd name="T46" fmla="*/ 2147483646 w 105"/>
              <a:gd name="T47" fmla="*/ 2147483646 h 113"/>
              <a:gd name="T48" fmla="*/ 2147483646 w 105"/>
              <a:gd name="T49" fmla="*/ 2147483646 h 113"/>
              <a:gd name="T50" fmla="*/ 2147483646 w 105"/>
              <a:gd name="T51" fmla="*/ 2147483646 h 113"/>
              <a:gd name="T52" fmla="*/ 2147483646 w 105"/>
              <a:gd name="T53" fmla="*/ 2147483646 h 113"/>
              <a:gd name="T54" fmla="*/ 2147483646 w 105"/>
              <a:gd name="T55" fmla="*/ 2147483646 h 113"/>
              <a:gd name="T56" fmla="*/ 2147483646 w 105"/>
              <a:gd name="T57" fmla="*/ 2147483646 h 113"/>
              <a:gd name="T58" fmla="*/ 2147483646 w 105"/>
              <a:gd name="T59" fmla="*/ 2147483646 h 113"/>
              <a:gd name="T60" fmla="*/ 2147483646 w 105"/>
              <a:gd name="T61" fmla="*/ 2147483646 h 113"/>
              <a:gd name="T62" fmla="*/ 2147483646 w 105"/>
              <a:gd name="T63" fmla="*/ 2147483646 h 113"/>
              <a:gd name="T64" fmla="*/ 2147483646 w 105"/>
              <a:gd name="T65" fmla="*/ 2147483646 h 113"/>
              <a:gd name="T66" fmla="*/ 2147483646 w 105"/>
              <a:gd name="T67" fmla="*/ 2147483646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5" h="113">
                <a:moveTo>
                  <a:pt x="102" y="45"/>
                </a:moveTo>
                <a:lnTo>
                  <a:pt x="92" y="24"/>
                </a:lnTo>
                <a:lnTo>
                  <a:pt x="76" y="9"/>
                </a:lnTo>
                <a:lnTo>
                  <a:pt x="56" y="0"/>
                </a:lnTo>
                <a:lnTo>
                  <a:pt x="34" y="0"/>
                </a:lnTo>
                <a:lnTo>
                  <a:pt x="18" y="9"/>
                </a:lnTo>
                <a:lnTo>
                  <a:pt x="4" y="24"/>
                </a:lnTo>
                <a:lnTo>
                  <a:pt x="0" y="45"/>
                </a:lnTo>
                <a:lnTo>
                  <a:pt x="1" y="69"/>
                </a:lnTo>
                <a:lnTo>
                  <a:pt x="11" y="90"/>
                </a:lnTo>
                <a:lnTo>
                  <a:pt x="29" y="105"/>
                </a:lnTo>
                <a:lnTo>
                  <a:pt x="48" y="113"/>
                </a:lnTo>
                <a:lnTo>
                  <a:pt x="69" y="113"/>
                </a:lnTo>
                <a:lnTo>
                  <a:pt x="86" y="105"/>
                </a:lnTo>
                <a:lnTo>
                  <a:pt x="100" y="88"/>
                </a:lnTo>
                <a:lnTo>
                  <a:pt x="105" y="69"/>
                </a:lnTo>
                <a:lnTo>
                  <a:pt x="102" y="45"/>
                </a:lnTo>
                <a:lnTo>
                  <a:pt x="90" y="48"/>
                </a:lnTo>
                <a:lnTo>
                  <a:pt x="83" y="30"/>
                </a:lnTo>
                <a:lnTo>
                  <a:pt x="69" y="18"/>
                </a:lnTo>
                <a:lnTo>
                  <a:pt x="53" y="10"/>
                </a:lnTo>
                <a:lnTo>
                  <a:pt x="38" y="10"/>
                </a:lnTo>
                <a:lnTo>
                  <a:pt x="24" y="16"/>
                </a:lnTo>
                <a:lnTo>
                  <a:pt x="16" y="29"/>
                </a:lnTo>
                <a:lnTo>
                  <a:pt x="10" y="45"/>
                </a:lnTo>
                <a:lnTo>
                  <a:pt x="11" y="67"/>
                </a:lnTo>
                <a:lnTo>
                  <a:pt x="22" y="83"/>
                </a:lnTo>
                <a:lnTo>
                  <a:pt x="34" y="96"/>
                </a:lnTo>
                <a:lnTo>
                  <a:pt x="53" y="103"/>
                </a:lnTo>
                <a:lnTo>
                  <a:pt x="68" y="103"/>
                </a:lnTo>
                <a:lnTo>
                  <a:pt x="77" y="99"/>
                </a:lnTo>
                <a:lnTo>
                  <a:pt x="89" y="83"/>
                </a:lnTo>
                <a:lnTo>
                  <a:pt x="94" y="68"/>
                </a:lnTo>
                <a:lnTo>
                  <a:pt x="90" y="4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3" name="Freeform 2820"/>
          <p:cNvSpPr>
            <a:spLocks/>
          </p:cNvSpPr>
          <p:nvPr/>
        </p:nvSpPr>
        <p:spPr bwMode="auto">
          <a:xfrm>
            <a:off x="4740275" y="5689600"/>
            <a:ext cx="14288" cy="11113"/>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2147483646 h 23"/>
              <a:gd name="T16" fmla="*/ 2147483646 w 26"/>
              <a:gd name="T17" fmla="*/ 2147483646 h 23"/>
              <a:gd name="T18" fmla="*/ 2147483646 w 26"/>
              <a:gd name="T19" fmla="*/ 2147483646 h 23"/>
              <a:gd name="T20" fmla="*/ 2147483646 w 26"/>
              <a:gd name="T21" fmla="*/ 2147483646 h 23"/>
              <a:gd name="T22" fmla="*/ 2147483646 w 26"/>
              <a:gd name="T23" fmla="*/ 2147483646 h 23"/>
              <a:gd name="T24" fmla="*/ 0 w 26"/>
              <a:gd name="T25" fmla="*/ 2147483646 h 23"/>
              <a:gd name="T26" fmla="*/ 0 w 26"/>
              <a:gd name="T27" fmla="*/ 2147483646 h 23"/>
              <a:gd name="T28" fmla="*/ 0 w 26"/>
              <a:gd name="T29" fmla="*/ 2147483646 h 23"/>
              <a:gd name="T30" fmla="*/ 2147483646 w 26"/>
              <a:gd name="T31" fmla="*/ 2147483646 h 23"/>
              <a:gd name="T32" fmla="*/ 2147483646 w 26"/>
              <a:gd name="T33" fmla="*/ 2147483646 h 23"/>
              <a:gd name="T34" fmla="*/ 2147483646 w 26"/>
              <a:gd name="T35" fmla="*/ 2147483646 h 23"/>
              <a:gd name="T36" fmla="*/ 2147483646 w 26"/>
              <a:gd name="T37" fmla="*/ 2147483646 h 23"/>
              <a:gd name="T38" fmla="*/ 2147483646 w 26"/>
              <a:gd name="T39" fmla="*/ 2147483646 h 23"/>
              <a:gd name="T40" fmla="*/ 2147483646 w 26"/>
              <a:gd name="T41" fmla="*/ 2147483646 h 23"/>
              <a:gd name="T42" fmla="*/ 2147483646 w 26"/>
              <a:gd name="T43" fmla="*/ 2147483646 h 23"/>
              <a:gd name="T44" fmla="*/ 2147483646 w 26"/>
              <a:gd name="T45" fmla="*/ 2147483646 h 23"/>
              <a:gd name="T46" fmla="*/ 2147483646 w 26"/>
              <a:gd name="T47" fmla="*/ 2147483646 h 23"/>
              <a:gd name="T48" fmla="*/ 2147483646 w 26"/>
              <a:gd name="T49" fmla="*/ 2147483646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3">
                <a:moveTo>
                  <a:pt x="25" y="17"/>
                </a:moveTo>
                <a:lnTo>
                  <a:pt x="26" y="13"/>
                </a:lnTo>
                <a:lnTo>
                  <a:pt x="26" y="10"/>
                </a:lnTo>
                <a:lnTo>
                  <a:pt x="26" y="6"/>
                </a:lnTo>
                <a:lnTo>
                  <a:pt x="23" y="4"/>
                </a:lnTo>
                <a:lnTo>
                  <a:pt x="19" y="1"/>
                </a:lnTo>
                <a:lnTo>
                  <a:pt x="15" y="0"/>
                </a:lnTo>
                <a:lnTo>
                  <a:pt x="14" y="1"/>
                </a:lnTo>
                <a:lnTo>
                  <a:pt x="12" y="6"/>
                </a:lnTo>
                <a:lnTo>
                  <a:pt x="8" y="5"/>
                </a:lnTo>
                <a:lnTo>
                  <a:pt x="3" y="6"/>
                </a:lnTo>
                <a:lnTo>
                  <a:pt x="1" y="10"/>
                </a:lnTo>
                <a:lnTo>
                  <a:pt x="0" y="12"/>
                </a:lnTo>
                <a:lnTo>
                  <a:pt x="0" y="15"/>
                </a:lnTo>
                <a:lnTo>
                  <a:pt x="0" y="19"/>
                </a:lnTo>
                <a:lnTo>
                  <a:pt x="2" y="22"/>
                </a:lnTo>
                <a:lnTo>
                  <a:pt x="4" y="23"/>
                </a:lnTo>
                <a:lnTo>
                  <a:pt x="9" y="23"/>
                </a:lnTo>
                <a:lnTo>
                  <a:pt x="14" y="23"/>
                </a:lnTo>
                <a:lnTo>
                  <a:pt x="16" y="20"/>
                </a:lnTo>
                <a:lnTo>
                  <a:pt x="18" y="18"/>
                </a:lnTo>
                <a:lnTo>
                  <a:pt x="19" y="13"/>
                </a:lnTo>
                <a:lnTo>
                  <a:pt x="18" y="11"/>
                </a:lnTo>
                <a:lnTo>
                  <a:pt x="15" y="8"/>
                </a:lnTo>
                <a:lnTo>
                  <a:pt x="12" y="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4" name="Line 2821"/>
          <p:cNvSpPr>
            <a:spLocks noChangeShapeType="1"/>
          </p:cNvSpPr>
          <p:nvPr/>
        </p:nvSpPr>
        <p:spPr bwMode="auto">
          <a:xfrm flipV="1">
            <a:off x="4751388" y="5697538"/>
            <a:ext cx="15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srgbClr val="000000"/>
              </a:solidFill>
            </a:endParaRPr>
          </a:p>
        </p:txBody>
      </p:sp>
      <p:sp>
        <p:nvSpPr>
          <p:cNvPr id="96955" name="Freeform 2822"/>
          <p:cNvSpPr>
            <a:spLocks/>
          </p:cNvSpPr>
          <p:nvPr/>
        </p:nvSpPr>
        <p:spPr bwMode="auto">
          <a:xfrm>
            <a:off x="4889500" y="5707063"/>
            <a:ext cx="7938" cy="3175"/>
          </a:xfrm>
          <a:custGeom>
            <a:avLst/>
            <a:gdLst>
              <a:gd name="T0" fmla="*/ 0 w 16"/>
              <a:gd name="T1" fmla="*/ 0 h 7"/>
              <a:gd name="T2" fmla="*/ 2147483646 w 16"/>
              <a:gd name="T3" fmla="*/ 2147483646 h 7"/>
              <a:gd name="T4" fmla="*/ 2147483646 w 16"/>
              <a:gd name="T5" fmla="*/ 2147483646 h 7"/>
              <a:gd name="T6" fmla="*/ 2147483646 w 16"/>
              <a:gd name="T7" fmla="*/ 214748364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7">
                <a:moveTo>
                  <a:pt x="0" y="0"/>
                </a:moveTo>
                <a:lnTo>
                  <a:pt x="2" y="3"/>
                </a:lnTo>
                <a:lnTo>
                  <a:pt x="8" y="6"/>
                </a:lnTo>
                <a:lnTo>
                  <a:pt x="16" y="7"/>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6" name="Freeform 2823"/>
          <p:cNvSpPr>
            <a:spLocks/>
          </p:cNvSpPr>
          <p:nvPr/>
        </p:nvSpPr>
        <p:spPr bwMode="auto">
          <a:xfrm>
            <a:off x="4932363" y="5678488"/>
            <a:ext cx="9525" cy="22225"/>
          </a:xfrm>
          <a:custGeom>
            <a:avLst/>
            <a:gdLst>
              <a:gd name="T0" fmla="*/ 2147483646 w 16"/>
              <a:gd name="T1" fmla="*/ 2147483646 h 43"/>
              <a:gd name="T2" fmla="*/ 2147483646 w 16"/>
              <a:gd name="T3" fmla="*/ 2147483646 h 43"/>
              <a:gd name="T4" fmla="*/ 2147483646 w 16"/>
              <a:gd name="T5" fmla="*/ 2147483646 h 43"/>
              <a:gd name="T6" fmla="*/ 2147483646 w 16"/>
              <a:gd name="T7" fmla="*/ 2147483646 h 43"/>
              <a:gd name="T8" fmla="*/ 2147483646 w 16"/>
              <a:gd name="T9" fmla="*/ 2147483646 h 43"/>
              <a:gd name="T10" fmla="*/ 2147483646 w 16"/>
              <a:gd name="T11" fmla="*/ 2147483646 h 43"/>
              <a:gd name="T12" fmla="*/ 0 w 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3">
                <a:moveTo>
                  <a:pt x="6" y="43"/>
                </a:moveTo>
                <a:lnTo>
                  <a:pt x="7" y="29"/>
                </a:lnTo>
                <a:lnTo>
                  <a:pt x="14" y="16"/>
                </a:lnTo>
                <a:lnTo>
                  <a:pt x="16" y="11"/>
                </a:lnTo>
                <a:lnTo>
                  <a:pt x="13" y="4"/>
                </a:lnTo>
                <a:lnTo>
                  <a:pt x="7"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7" name="Freeform 2824"/>
          <p:cNvSpPr>
            <a:spLocks/>
          </p:cNvSpPr>
          <p:nvPr/>
        </p:nvSpPr>
        <p:spPr bwMode="auto">
          <a:xfrm>
            <a:off x="4945063" y="5672138"/>
            <a:ext cx="7937" cy="11112"/>
          </a:xfrm>
          <a:custGeom>
            <a:avLst/>
            <a:gdLst>
              <a:gd name="T0" fmla="*/ 0 w 16"/>
              <a:gd name="T1" fmla="*/ 0 h 22"/>
              <a:gd name="T2" fmla="*/ 2147483646 w 16"/>
              <a:gd name="T3" fmla="*/ 0 h 22"/>
              <a:gd name="T4" fmla="*/ 2147483646 w 16"/>
              <a:gd name="T5" fmla="*/ 2147483646 h 22"/>
              <a:gd name="T6" fmla="*/ 2147483646 w 16"/>
              <a:gd name="T7" fmla="*/ 2147483646 h 22"/>
              <a:gd name="T8" fmla="*/ 2147483646 w 16"/>
              <a:gd name="T9" fmla="*/ 2147483646 h 22"/>
              <a:gd name="T10" fmla="*/ 2147483646 w 16"/>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2">
                <a:moveTo>
                  <a:pt x="0" y="0"/>
                </a:moveTo>
                <a:lnTo>
                  <a:pt x="8" y="0"/>
                </a:lnTo>
                <a:lnTo>
                  <a:pt x="13" y="4"/>
                </a:lnTo>
                <a:lnTo>
                  <a:pt x="16" y="11"/>
                </a:lnTo>
                <a:lnTo>
                  <a:pt x="15" y="17"/>
                </a:lnTo>
                <a:lnTo>
                  <a:pt x="10" y="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8" name="Freeform 2825"/>
          <p:cNvSpPr>
            <a:spLocks/>
          </p:cNvSpPr>
          <p:nvPr/>
        </p:nvSpPr>
        <p:spPr bwMode="auto">
          <a:xfrm>
            <a:off x="4992688" y="5645150"/>
            <a:ext cx="12700" cy="23813"/>
          </a:xfrm>
          <a:custGeom>
            <a:avLst/>
            <a:gdLst>
              <a:gd name="T0" fmla="*/ 2147483646 w 23"/>
              <a:gd name="T1" fmla="*/ 2147483646 h 46"/>
              <a:gd name="T2" fmla="*/ 2147483646 w 23"/>
              <a:gd name="T3" fmla="*/ 2147483646 h 46"/>
              <a:gd name="T4" fmla="*/ 2147483646 w 23"/>
              <a:gd name="T5" fmla="*/ 2147483646 h 46"/>
              <a:gd name="T6" fmla="*/ 2147483646 w 23"/>
              <a:gd name="T7" fmla="*/ 2147483646 h 46"/>
              <a:gd name="T8" fmla="*/ 2147483646 w 23"/>
              <a:gd name="T9" fmla="*/ 2147483646 h 46"/>
              <a:gd name="T10" fmla="*/ 2147483646 w 23"/>
              <a:gd name="T11" fmla="*/ 2147483646 h 46"/>
              <a:gd name="T12" fmla="*/ 0 w 23"/>
              <a:gd name="T13" fmla="*/ 2147483646 h 46"/>
              <a:gd name="T14" fmla="*/ 2147483646 w 23"/>
              <a:gd name="T15" fmla="*/ 0 h 46"/>
              <a:gd name="T16" fmla="*/ 2147483646 w 23"/>
              <a:gd name="T17" fmla="*/ 2147483646 h 46"/>
              <a:gd name="T18" fmla="*/ 2147483646 w 23"/>
              <a:gd name="T19" fmla="*/ 2147483646 h 46"/>
              <a:gd name="T20" fmla="*/ 2147483646 w 23"/>
              <a:gd name="T21" fmla="*/ 2147483646 h 46"/>
              <a:gd name="T22" fmla="*/ 2147483646 w 23"/>
              <a:gd name="T23" fmla="*/ 2147483646 h 46"/>
              <a:gd name="T24" fmla="*/ 2147483646 w 23"/>
              <a:gd name="T25" fmla="*/ 2147483646 h 46"/>
              <a:gd name="T26" fmla="*/ 2147483646 w 23"/>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46">
                <a:moveTo>
                  <a:pt x="7" y="46"/>
                </a:moveTo>
                <a:lnTo>
                  <a:pt x="8" y="33"/>
                </a:lnTo>
                <a:lnTo>
                  <a:pt x="14" y="21"/>
                </a:lnTo>
                <a:lnTo>
                  <a:pt x="18" y="13"/>
                </a:lnTo>
                <a:lnTo>
                  <a:pt x="13" y="9"/>
                </a:lnTo>
                <a:lnTo>
                  <a:pt x="8" y="5"/>
                </a:lnTo>
                <a:lnTo>
                  <a:pt x="0" y="3"/>
                </a:lnTo>
                <a:lnTo>
                  <a:pt x="7" y="0"/>
                </a:lnTo>
                <a:lnTo>
                  <a:pt x="14" y="1"/>
                </a:lnTo>
                <a:lnTo>
                  <a:pt x="22" y="5"/>
                </a:lnTo>
                <a:lnTo>
                  <a:pt x="23" y="11"/>
                </a:lnTo>
                <a:lnTo>
                  <a:pt x="23" y="18"/>
                </a:lnTo>
                <a:lnTo>
                  <a:pt x="18" y="30"/>
                </a:lnTo>
                <a:lnTo>
                  <a:pt x="14" y="4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59" name="Freeform 2826"/>
          <p:cNvSpPr>
            <a:spLocks/>
          </p:cNvSpPr>
          <p:nvPr/>
        </p:nvSpPr>
        <p:spPr bwMode="auto">
          <a:xfrm>
            <a:off x="4970463" y="5589588"/>
            <a:ext cx="12700" cy="25400"/>
          </a:xfrm>
          <a:custGeom>
            <a:avLst/>
            <a:gdLst>
              <a:gd name="T0" fmla="*/ 2147483646 w 24"/>
              <a:gd name="T1" fmla="*/ 2147483646 h 46"/>
              <a:gd name="T2" fmla="*/ 2147483646 w 24"/>
              <a:gd name="T3" fmla="*/ 2147483646 h 46"/>
              <a:gd name="T4" fmla="*/ 2147483646 w 24"/>
              <a:gd name="T5" fmla="*/ 2147483646 h 46"/>
              <a:gd name="T6" fmla="*/ 2147483646 w 24"/>
              <a:gd name="T7" fmla="*/ 2147483646 h 46"/>
              <a:gd name="T8" fmla="*/ 2147483646 w 24"/>
              <a:gd name="T9" fmla="*/ 2147483646 h 46"/>
              <a:gd name="T10" fmla="*/ 2147483646 w 24"/>
              <a:gd name="T11" fmla="*/ 0 h 46"/>
              <a:gd name="T12" fmla="*/ 2147483646 w 24"/>
              <a:gd name="T13" fmla="*/ 0 h 46"/>
              <a:gd name="T14" fmla="*/ 2147483646 w 24"/>
              <a:gd name="T15" fmla="*/ 2147483646 h 46"/>
              <a:gd name="T16" fmla="*/ 0 w 24"/>
              <a:gd name="T17" fmla="*/ 2147483646 h 46"/>
              <a:gd name="T18" fmla="*/ 2147483646 w 24"/>
              <a:gd name="T19" fmla="*/ 2147483646 h 46"/>
              <a:gd name="T20" fmla="*/ 2147483646 w 24"/>
              <a:gd name="T21" fmla="*/ 2147483646 h 46"/>
              <a:gd name="T22" fmla="*/ 2147483646 w 24"/>
              <a:gd name="T23" fmla="*/ 2147483646 h 46"/>
              <a:gd name="T24" fmla="*/ 2147483646 w 24"/>
              <a:gd name="T25" fmla="*/ 2147483646 h 46"/>
              <a:gd name="T26" fmla="*/ 2147483646 w 24"/>
              <a:gd name="T27" fmla="*/ 2147483646 h 46"/>
              <a:gd name="T28" fmla="*/ 2147483646 w 24"/>
              <a:gd name="T29" fmla="*/ 2147483646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6">
                <a:moveTo>
                  <a:pt x="12" y="44"/>
                </a:moveTo>
                <a:lnTo>
                  <a:pt x="14" y="30"/>
                </a:lnTo>
                <a:lnTo>
                  <a:pt x="21" y="18"/>
                </a:lnTo>
                <a:lnTo>
                  <a:pt x="24" y="11"/>
                </a:lnTo>
                <a:lnTo>
                  <a:pt x="20" y="5"/>
                </a:lnTo>
                <a:lnTo>
                  <a:pt x="14" y="0"/>
                </a:lnTo>
                <a:lnTo>
                  <a:pt x="7" y="0"/>
                </a:lnTo>
                <a:lnTo>
                  <a:pt x="9" y="5"/>
                </a:lnTo>
                <a:lnTo>
                  <a:pt x="0" y="2"/>
                </a:lnTo>
                <a:lnTo>
                  <a:pt x="9" y="5"/>
                </a:lnTo>
                <a:lnTo>
                  <a:pt x="13" y="8"/>
                </a:lnTo>
                <a:lnTo>
                  <a:pt x="14" y="13"/>
                </a:lnTo>
                <a:lnTo>
                  <a:pt x="13" y="21"/>
                </a:lnTo>
                <a:lnTo>
                  <a:pt x="7" y="32"/>
                </a:lnTo>
                <a:lnTo>
                  <a:pt x="4" y="4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60" name="Freeform 2827"/>
          <p:cNvSpPr>
            <a:spLocks/>
          </p:cNvSpPr>
          <p:nvPr/>
        </p:nvSpPr>
        <p:spPr bwMode="auto">
          <a:xfrm>
            <a:off x="4908550" y="5619750"/>
            <a:ext cx="6350" cy="3175"/>
          </a:xfrm>
          <a:custGeom>
            <a:avLst/>
            <a:gdLst>
              <a:gd name="T0" fmla="*/ 2147483646 w 13"/>
              <a:gd name="T1" fmla="*/ 2147483646 h 6"/>
              <a:gd name="T2" fmla="*/ 2147483646 w 13"/>
              <a:gd name="T3" fmla="*/ 2147483646 h 6"/>
              <a:gd name="T4" fmla="*/ 0 w 13"/>
              <a:gd name="T5" fmla="*/ 0 h 6"/>
              <a:gd name="T6" fmla="*/ 0 60000 65536"/>
              <a:gd name="T7" fmla="*/ 0 60000 65536"/>
              <a:gd name="T8" fmla="*/ 0 60000 65536"/>
            </a:gdLst>
            <a:ahLst/>
            <a:cxnLst>
              <a:cxn ang="T6">
                <a:pos x="T0" y="T1"/>
              </a:cxn>
              <a:cxn ang="T7">
                <a:pos x="T2" y="T3"/>
              </a:cxn>
              <a:cxn ang="T8">
                <a:pos x="T4" y="T5"/>
              </a:cxn>
            </a:cxnLst>
            <a:rect l="0" t="0" r="r" b="b"/>
            <a:pathLst>
              <a:path w="13" h="6">
                <a:moveTo>
                  <a:pt x="13" y="6"/>
                </a:moveTo>
                <a:lnTo>
                  <a:pt x="7" y="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61" name="Freeform 2828"/>
          <p:cNvSpPr>
            <a:spLocks/>
          </p:cNvSpPr>
          <p:nvPr/>
        </p:nvSpPr>
        <p:spPr bwMode="auto">
          <a:xfrm>
            <a:off x="4911725" y="5622925"/>
            <a:ext cx="4763" cy="20638"/>
          </a:xfrm>
          <a:custGeom>
            <a:avLst/>
            <a:gdLst>
              <a:gd name="T0" fmla="*/ 2147483646 w 11"/>
              <a:gd name="T1" fmla="*/ 0 h 38"/>
              <a:gd name="T2" fmla="*/ 2147483646 w 11"/>
              <a:gd name="T3" fmla="*/ 2147483646 h 38"/>
              <a:gd name="T4" fmla="*/ 2147483646 w 11"/>
              <a:gd name="T5" fmla="*/ 2147483646 h 38"/>
              <a:gd name="T6" fmla="*/ 2147483646 w 11"/>
              <a:gd name="T7" fmla="*/ 2147483646 h 38"/>
              <a:gd name="T8" fmla="*/ 0 w 11"/>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38">
                <a:moveTo>
                  <a:pt x="8" y="0"/>
                </a:moveTo>
                <a:lnTo>
                  <a:pt x="11" y="6"/>
                </a:lnTo>
                <a:lnTo>
                  <a:pt x="8" y="13"/>
                </a:lnTo>
                <a:lnTo>
                  <a:pt x="2" y="25"/>
                </a:lnTo>
                <a:lnTo>
                  <a:pt x="0" y="38"/>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62" name="Freeform 2829"/>
          <p:cNvSpPr>
            <a:spLocks/>
          </p:cNvSpPr>
          <p:nvPr/>
        </p:nvSpPr>
        <p:spPr bwMode="auto">
          <a:xfrm>
            <a:off x="3773488" y="5600700"/>
            <a:ext cx="239712" cy="15875"/>
          </a:xfrm>
          <a:custGeom>
            <a:avLst/>
            <a:gdLst>
              <a:gd name="T0" fmla="*/ 2147483646 w 453"/>
              <a:gd name="T1" fmla="*/ 2147483646 h 28"/>
              <a:gd name="T2" fmla="*/ 2147483646 w 453"/>
              <a:gd name="T3" fmla="*/ 2147483646 h 28"/>
              <a:gd name="T4" fmla="*/ 2147483646 w 453"/>
              <a:gd name="T5" fmla="*/ 2147483646 h 28"/>
              <a:gd name="T6" fmla="*/ 2147483646 w 453"/>
              <a:gd name="T7" fmla="*/ 2147483646 h 28"/>
              <a:gd name="T8" fmla="*/ 2147483646 w 453"/>
              <a:gd name="T9" fmla="*/ 2147483646 h 28"/>
              <a:gd name="T10" fmla="*/ 2147483646 w 453"/>
              <a:gd name="T11" fmla="*/ 2147483646 h 28"/>
              <a:gd name="T12" fmla="*/ 2147483646 w 453"/>
              <a:gd name="T13" fmla="*/ 2147483646 h 28"/>
              <a:gd name="T14" fmla="*/ 2147483646 w 453"/>
              <a:gd name="T15" fmla="*/ 2147483646 h 28"/>
              <a:gd name="T16" fmla="*/ 2147483646 w 453"/>
              <a:gd name="T17" fmla="*/ 2147483646 h 28"/>
              <a:gd name="T18" fmla="*/ 2147483646 w 453"/>
              <a:gd name="T19" fmla="*/ 2147483646 h 28"/>
              <a:gd name="T20" fmla="*/ 2147483646 w 453"/>
              <a:gd name="T21" fmla="*/ 2147483646 h 28"/>
              <a:gd name="T22" fmla="*/ 0 w 453"/>
              <a:gd name="T23" fmla="*/ 2147483646 h 28"/>
              <a:gd name="T24" fmla="*/ 0 w 453"/>
              <a:gd name="T25" fmla="*/ 2147483646 h 28"/>
              <a:gd name="T26" fmla="*/ 0 w 453"/>
              <a:gd name="T27" fmla="*/ 2147483646 h 28"/>
              <a:gd name="T28" fmla="*/ 2147483646 w 453"/>
              <a:gd name="T29" fmla="*/ 2147483646 h 28"/>
              <a:gd name="T30" fmla="*/ 2147483646 w 453"/>
              <a:gd name="T31" fmla="*/ 2147483646 h 28"/>
              <a:gd name="T32" fmla="*/ 2147483646 w 453"/>
              <a:gd name="T33" fmla="*/ 2147483646 h 28"/>
              <a:gd name="T34" fmla="*/ 2147483646 w 453"/>
              <a:gd name="T35" fmla="*/ 2147483646 h 28"/>
              <a:gd name="T36" fmla="*/ 2147483646 w 453"/>
              <a:gd name="T37" fmla="*/ 2147483646 h 28"/>
              <a:gd name="T38" fmla="*/ 2147483646 w 453"/>
              <a:gd name="T39" fmla="*/ 2147483646 h 28"/>
              <a:gd name="T40" fmla="*/ 2147483646 w 453"/>
              <a:gd name="T41" fmla="*/ 2147483646 h 28"/>
              <a:gd name="T42" fmla="*/ 2147483646 w 453"/>
              <a:gd name="T43" fmla="*/ 2147483646 h 28"/>
              <a:gd name="T44" fmla="*/ 2147483646 w 453"/>
              <a:gd name="T45" fmla="*/ 2147483646 h 28"/>
              <a:gd name="T46" fmla="*/ 2147483646 w 453"/>
              <a:gd name="T47" fmla="*/ 2147483646 h 28"/>
              <a:gd name="T48" fmla="*/ 2147483646 w 453"/>
              <a:gd name="T49" fmla="*/ 2147483646 h 28"/>
              <a:gd name="T50" fmla="*/ 2147483646 w 453"/>
              <a:gd name="T51" fmla="*/ 2147483646 h 28"/>
              <a:gd name="T52" fmla="*/ 2147483646 w 453"/>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3" h="28">
                <a:moveTo>
                  <a:pt x="453" y="24"/>
                </a:moveTo>
                <a:lnTo>
                  <a:pt x="450" y="21"/>
                </a:lnTo>
                <a:lnTo>
                  <a:pt x="452" y="19"/>
                </a:lnTo>
                <a:lnTo>
                  <a:pt x="453" y="18"/>
                </a:lnTo>
                <a:lnTo>
                  <a:pt x="450" y="21"/>
                </a:lnTo>
                <a:lnTo>
                  <a:pt x="386" y="25"/>
                </a:lnTo>
                <a:lnTo>
                  <a:pt x="321" y="28"/>
                </a:lnTo>
                <a:lnTo>
                  <a:pt x="224" y="28"/>
                </a:lnTo>
                <a:lnTo>
                  <a:pt x="133" y="28"/>
                </a:lnTo>
                <a:lnTo>
                  <a:pt x="66" y="25"/>
                </a:lnTo>
                <a:lnTo>
                  <a:pt x="1" y="21"/>
                </a:lnTo>
                <a:lnTo>
                  <a:pt x="0" y="19"/>
                </a:lnTo>
                <a:lnTo>
                  <a:pt x="0" y="18"/>
                </a:lnTo>
                <a:lnTo>
                  <a:pt x="0" y="10"/>
                </a:lnTo>
                <a:lnTo>
                  <a:pt x="1" y="10"/>
                </a:lnTo>
                <a:lnTo>
                  <a:pt x="66" y="15"/>
                </a:lnTo>
                <a:lnTo>
                  <a:pt x="133" y="18"/>
                </a:lnTo>
                <a:lnTo>
                  <a:pt x="224" y="18"/>
                </a:lnTo>
                <a:lnTo>
                  <a:pt x="321" y="18"/>
                </a:lnTo>
                <a:lnTo>
                  <a:pt x="386" y="15"/>
                </a:lnTo>
                <a:lnTo>
                  <a:pt x="450" y="10"/>
                </a:lnTo>
                <a:lnTo>
                  <a:pt x="452" y="10"/>
                </a:lnTo>
                <a:lnTo>
                  <a:pt x="453" y="9"/>
                </a:lnTo>
                <a:lnTo>
                  <a:pt x="452" y="7"/>
                </a:lnTo>
                <a:lnTo>
                  <a:pt x="450" y="5"/>
                </a:lnTo>
                <a:lnTo>
                  <a:pt x="386" y="1"/>
                </a:lnTo>
                <a:lnTo>
                  <a:pt x="37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63" name="Freeform 2830"/>
          <p:cNvSpPr>
            <a:spLocks/>
          </p:cNvSpPr>
          <p:nvPr/>
        </p:nvSpPr>
        <p:spPr bwMode="auto">
          <a:xfrm>
            <a:off x="3849688" y="5607050"/>
            <a:ext cx="47625" cy="1588"/>
          </a:xfrm>
          <a:custGeom>
            <a:avLst/>
            <a:gdLst>
              <a:gd name="T0" fmla="*/ 2147483646 w 91"/>
              <a:gd name="T1" fmla="*/ 0 h 1"/>
              <a:gd name="T2" fmla="*/ 2147483646 w 91"/>
              <a:gd name="T3" fmla="*/ 0 h 1"/>
              <a:gd name="T4" fmla="*/ 2147483646 w 91"/>
              <a:gd name="T5" fmla="*/ 0 h 1"/>
              <a:gd name="T6" fmla="*/ 2147483646 w 91"/>
              <a:gd name="T7" fmla="*/ 0 h 1"/>
              <a:gd name="T8" fmla="*/ 2147483646 w 91"/>
              <a:gd name="T9" fmla="*/ 0 h 1"/>
              <a:gd name="T10" fmla="*/ 2147483646 w 91"/>
              <a:gd name="T11" fmla="*/ 0 h 1"/>
              <a:gd name="T12" fmla="*/ 0 w 91"/>
              <a:gd name="T13" fmla="*/ 0 h 1"/>
              <a:gd name="T14" fmla="*/ 0 w 91"/>
              <a:gd name="T15" fmla="*/ 2147483646 h 1"/>
              <a:gd name="T16" fmla="*/ 2147483646 w 91"/>
              <a:gd name="T17" fmla="*/ 2147483646 h 1"/>
              <a:gd name="T18" fmla="*/ 2147483646 w 91"/>
              <a:gd name="T19" fmla="*/ 2147483646 h 1"/>
              <a:gd name="T20" fmla="*/ 2147483646 w 91"/>
              <a:gd name="T21" fmla="*/ 2147483646 h 1"/>
              <a:gd name="T22" fmla="*/ 2147483646 w 91"/>
              <a:gd name="T23" fmla="*/ 2147483646 h 1"/>
              <a:gd name="T24" fmla="*/ 2147483646 w 91"/>
              <a:gd name="T25" fmla="*/ 2147483646 h 1"/>
              <a:gd name="T26" fmla="*/ 2147483646 w 91"/>
              <a:gd name="T27" fmla="*/ 2147483646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
                <a:moveTo>
                  <a:pt x="91" y="0"/>
                </a:moveTo>
                <a:lnTo>
                  <a:pt x="76" y="0"/>
                </a:lnTo>
                <a:lnTo>
                  <a:pt x="64" y="0"/>
                </a:lnTo>
                <a:lnTo>
                  <a:pt x="45" y="0"/>
                </a:lnTo>
                <a:lnTo>
                  <a:pt x="27" y="0"/>
                </a:lnTo>
                <a:lnTo>
                  <a:pt x="13" y="0"/>
                </a:lnTo>
                <a:lnTo>
                  <a:pt x="0" y="0"/>
                </a:lnTo>
                <a:lnTo>
                  <a:pt x="0" y="1"/>
                </a:lnTo>
                <a:lnTo>
                  <a:pt x="13" y="1"/>
                </a:lnTo>
                <a:lnTo>
                  <a:pt x="27" y="1"/>
                </a:lnTo>
                <a:lnTo>
                  <a:pt x="45" y="1"/>
                </a:lnTo>
                <a:lnTo>
                  <a:pt x="64" y="1"/>
                </a:lnTo>
                <a:lnTo>
                  <a:pt x="76" y="1"/>
                </a:lnTo>
                <a:lnTo>
                  <a:pt x="91" y="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sp>
        <p:nvSpPr>
          <p:cNvPr id="96964" name="Freeform 2831"/>
          <p:cNvSpPr>
            <a:spLocks/>
          </p:cNvSpPr>
          <p:nvPr/>
        </p:nvSpPr>
        <p:spPr bwMode="auto">
          <a:xfrm>
            <a:off x="3773488" y="5602288"/>
            <a:ext cx="25400" cy="4762"/>
          </a:xfrm>
          <a:custGeom>
            <a:avLst/>
            <a:gdLst>
              <a:gd name="T0" fmla="*/ 2147483646 w 48"/>
              <a:gd name="T1" fmla="*/ 0 h 9"/>
              <a:gd name="T2" fmla="*/ 2147483646 w 48"/>
              <a:gd name="T3" fmla="*/ 2147483646 h 9"/>
              <a:gd name="T4" fmla="*/ 0 w 48"/>
              <a:gd name="T5" fmla="*/ 2147483646 h 9"/>
              <a:gd name="T6" fmla="*/ 0 w 48"/>
              <a:gd name="T7" fmla="*/ 2147483646 h 9"/>
              <a:gd name="T8" fmla="*/ 0 w 48"/>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9">
                <a:moveTo>
                  <a:pt x="48" y="0"/>
                </a:moveTo>
                <a:lnTo>
                  <a:pt x="1" y="4"/>
                </a:lnTo>
                <a:lnTo>
                  <a:pt x="0" y="6"/>
                </a:lnTo>
                <a:lnTo>
                  <a:pt x="0" y="8"/>
                </a:lnTo>
                <a:lnTo>
                  <a:pt x="0" y="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000000"/>
              </a:solidFill>
            </a:endParaRPr>
          </a:p>
        </p:txBody>
      </p:sp>
      <p:cxnSp>
        <p:nvCxnSpPr>
          <p:cNvPr id="96965" name="AutoShape 2834"/>
          <p:cNvCxnSpPr>
            <a:cxnSpLocks noChangeShapeType="1"/>
          </p:cNvCxnSpPr>
          <p:nvPr/>
        </p:nvCxnSpPr>
        <p:spPr bwMode="auto">
          <a:xfrm>
            <a:off x="250825" y="3500438"/>
            <a:ext cx="8713788" cy="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966" name="AutoShape 2835"/>
          <p:cNvCxnSpPr>
            <a:cxnSpLocks noChangeShapeType="1"/>
          </p:cNvCxnSpPr>
          <p:nvPr/>
        </p:nvCxnSpPr>
        <p:spPr bwMode="auto">
          <a:xfrm>
            <a:off x="250825" y="5135563"/>
            <a:ext cx="8713788" cy="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29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95625"/>
                                        </p:tgtEl>
                                        <p:attrNameLst>
                                          <p:attrName>style.visibility</p:attrName>
                                        </p:attrNameLst>
                                      </p:cBhvr>
                                      <p:to>
                                        <p:strVal val="visible"/>
                                      </p:to>
                                    </p:set>
                                    <p:anim calcmode="lin" valueType="num">
                                      <p:cBhvr additive="base">
                                        <p:cTn id="7" dur="500" fill="hold"/>
                                        <p:tgtEl>
                                          <p:spTgt spid="495625"/>
                                        </p:tgtEl>
                                        <p:attrNameLst>
                                          <p:attrName>ppt_x</p:attrName>
                                        </p:attrNameLst>
                                      </p:cBhvr>
                                      <p:tavLst>
                                        <p:tav tm="0">
                                          <p:val>
                                            <p:strVal val="#ppt_x"/>
                                          </p:val>
                                        </p:tav>
                                        <p:tav tm="100000">
                                          <p:val>
                                            <p:strVal val="#ppt_x"/>
                                          </p:val>
                                        </p:tav>
                                      </p:tavLst>
                                    </p:anim>
                                    <p:anim calcmode="lin" valueType="num">
                                      <p:cBhvr additive="base">
                                        <p:cTn id="8" dur="500" fill="hold"/>
                                        <p:tgtEl>
                                          <p:spTgt spid="4956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5619"/>
                                        </p:tgtEl>
                                        <p:attrNameLst>
                                          <p:attrName>style.visibility</p:attrName>
                                        </p:attrNameLst>
                                      </p:cBhvr>
                                      <p:to>
                                        <p:strVal val="visible"/>
                                      </p:to>
                                    </p:set>
                                    <p:anim calcmode="lin" valueType="num">
                                      <p:cBhvr additive="base">
                                        <p:cTn id="13" dur="500" fill="hold"/>
                                        <p:tgtEl>
                                          <p:spTgt spid="495619"/>
                                        </p:tgtEl>
                                        <p:attrNameLst>
                                          <p:attrName>ppt_x</p:attrName>
                                        </p:attrNameLst>
                                      </p:cBhvr>
                                      <p:tavLst>
                                        <p:tav tm="0">
                                          <p:val>
                                            <p:strVal val="#ppt_x"/>
                                          </p:val>
                                        </p:tav>
                                        <p:tav tm="100000">
                                          <p:val>
                                            <p:strVal val="#ppt_x"/>
                                          </p:val>
                                        </p:tav>
                                      </p:tavLst>
                                    </p:anim>
                                    <p:anim calcmode="lin" valueType="num">
                                      <p:cBhvr additive="base">
                                        <p:cTn id="14" dur="500" fill="hold"/>
                                        <p:tgtEl>
                                          <p:spTgt spid="4956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495622"/>
                                        </p:tgtEl>
                                        <p:attrNameLst>
                                          <p:attrName>style.visibility</p:attrName>
                                        </p:attrNameLst>
                                      </p:cBhvr>
                                      <p:to>
                                        <p:strVal val="visible"/>
                                      </p:to>
                                    </p:set>
                                    <p:anim calcmode="lin" valueType="num">
                                      <p:cBhvr>
                                        <p:cTn id="19" dur="500" fill="hold"/>
                                        <p:tgtEl>
                                          <p:spTgt spid="495622"/>
                                        </p:tgtEl>
                                        <p:attrNameLst>
                                          <p:attrName>ppt_w</p:attrName>
                                        </p:attrNameLst>
                                      </p:cBhvr>
                                      <p:tavLst>
                                        <p:tav tm="0">
                                          <p:val>
                                            <p:fltVal val="0"/>
                                          </p:val>
                                        </p:tav>
                                        <p:tav tm="100000">
                                          <p:val>
                                            <p:strVal val="#ppt_w"/>
                                          </p:val>
                                        </p:tav>
                                      </p:tavLst>
                                    </p:anim>
                                    <p:anim calcmode="lin" valueType="num">
                                      <p:cBhvr>
                                        <p:cTn id="20" dur="500" fill="hold"/>
                                        <p:tgtEl>
                                          <p:spTgt spid="495622"/>
                                        </p:tgtEl>
                                        <p:attrNameLst>
                                          <p:attrName>ppt_h</p:attrName>
                                        </p:attrNameLst>
                                      </p:cBhvr>
                                      <p:tavLst>
                                        <p:tav tm="0">
                                          <p:val>
                                            <p:fltVal val="0"/>
                                          </p:val>
                                        </p:tav>
                                        <p:tav tm="100000">
                                          <p:val>
                                            <p:strVal val="#ppt_h"/>
                                          </p:val>
                                        </p:tav>
                                      </p:tavLst>
                                    </p:anim>
                                    <p:anim calcmode="lin" valueType="num">
                                      <p:cBhvr>
                                        <p:cTn id="21" dur="500" fill="hold"/>
                                        <p:tgtEl>
                                          <p:spTgt spid="495622"/>
                                        </p:tgtEl>
                                        <p:attrNameLst>
                                          <p:attrName>ppt_x</p:attrName>
                                        </p:attrNameLst>
                                      </p:cBhvr>
                                      <p:tavLst>
                                        <p:tav tm="0">
                                          <p:val>
                                            <p:fltVal val="0.5"/>
                                          </p:val>
                                        </p:tav>
                                        <p:tav tm="100000">
                                          <p:val>
                                            <p:strVal val="#ppt_x"/>
                                          </p:val>
                                        </p:tav>
                                      </p:tavLst>
                                    </p:anim>
                                    <p:anim calcmode="lin" valueType="num">
                                      <p:cBhvr>
                                        <p:cTn id="22" dur="500" fill="hold"/>
                                        <p:tgtEl>
                                          <p:spTgt spid="4956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741CE1F-F868-48FC-A107-5EE186832F62}" type="slidenum">
              <a:rPr lang="en-GB" altLang="en-US" sz="1000" smtClean="0">
                <a:solidFill>
                  <a:srgbClr val="000000"/>
                </a:solidFill>
              </a:rPr>
              <a:pPr>
                <a:spcBef>
                  <a:spcPct val="0"/>
                </a:spcBef>
                <a:buFontTx/>
                <a:buNone/>
              </a:pPr>
              <a:t>78</a:t>
            </a:fld>
            <a:endParaRPr lang="en-GB" altLang="en-US" sz="1000" smtClean="0">
              <a:solidFill>
                <a:srgbClr val="000000"/>
              </a:solidFill>
            </a:endParaRPr>
          </a:p>
        </p:txBody>
      </p:sp>
      <p:sp>
        <p:nvSpPr>
          <p:cNvPr id="98307" name="Rectangle 2"/>
          <p:cNvSpPr>
            <a:spLocks noGrp="1" noChangeArrowheads="1"/>
          </p:cNvSpPr>
          <p:nvPr>
            <p:ph type="title" idx="4294967295"/>
          </p:nvPr>
        </p:nvSpPr>
        <p:spPr>
          <a:xfrm>
            <a:off x="395288" y="765175"/>
            <a:ext cx="7772400" cy="928688"/>
          </a:xfrm>
        </p:spPr>
        <p:txBody>
          <a:bodyPr/>
          <a:lstStyle/>
          <a:p>
            <a:pPr algn="l" eaLnBrk="1" hangingPunct="1"/>
            <a:r>
              <a:rPr lang="en-US" altLang="en-US" sz="3600" smtClean="0"/>
              <a:t>SPLICE Application Domain</a:t>
            </a:r>
            <a:endParaRPr lang="en-GB" altLang="en-US" sz="3600" smtClean="0"/>
          </a:p>
        </p:txBody>
      </p:sp>
      <p:sp>
        <p:nvSpPr>
          <p:cNvPr id="98308" name="Text Box 3"/>
          <p:cNvSpPr txBox="1">
            <a:spLocks noChangeArrowheads="1"/>
          </p:cNvSpPr>
          <p:nvPr/>
        </p:nvSpPr>
        <p:spPr bwMode="auto">
          <a:xfrm>
            <a:off x="252413" y="1768475"/>
            <a:ext cx="8891587"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2800">
                <a:solidFill>
                  <a:schemeClr val="tx1"/>
                </a:solidFill>
                <a:latin typeface="Lucida Sans Unicode" panose="020B0602030504020204" pitchFamily="34" charset="0"/>
              </a:defRPr>
            </a:lvl1pPr>
            <a:lvl2pPr marL="838200" indent="-45720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400">
                <a:solidFill>
                  <a:srgbClr val="000000"/>
                </a:solidFill>
              </a:rPr>
              <a:t>Used in command and control &amp; traffic mgm. systems</a:t>
            </a:r>
          </a:p>
          <a:p>
            <a:pPr>
              <a:spcBef>
                <a:spcPct val="50000"/>
              </a:spcBef>
              <a:buFontTx/>
              <a:buNone/>
            </a:pPr>
            <a:r>
              <a:rPr lang="en-US" altLang="en-US" sz="2400">
                <a:solidFill>
                  <a:srgbClr val="000000"/>
                </a:solidFill>
              </a:rPr>
              <a:t>Typical process:</a:t>
            </a:r>
          </a:p>
          <a:p>
            <a:pPr lvl="1">
              <a:spcBef>
                <a:spcPct val="0"/>
              </a:spcBef>
              <a:buFontTx/>
              <a:buAutoNum type="arabicPeriod"/>
            </a:pPr>
            <a:r>
              <a:rPr lang="en-US" altLang="en-US" b="1">
                <a:solidFill>
                  <a:srgbClr val="000000"/>
                </a:solidFill>
              </a:rPr>
              <a:t>Acquire input</a:t>
            </a:r>
            <a:r>
              <a:rPr lang="en-US" altLang="en-US">
                <a:solidFill>
                  <a:srgbClr val="000000"/>
                </a:solidFill>
              </a:rPr>
              <a:t>-signals through sensors</a:t>
            </a:r>
          </a:p>
          <a:p>
            <a:pPr lvl="1">
              <a:spcBef>
                <a:spcPct val="0"/>
              </a:spcBef>
              <a:buFontTx/>
              <a:buAutoNum type="arabicPeriod"/>
            </a:pPr>
            <a:r>
              <a:rPr lang="en-US" altLang="en-US" b="1">
                <a:solidFill>
                  <a:srgbClr val="000000"/>
                </a:solidFill>
              </a:rPr>
              <a:t>Process input</a:t>
            </a:r>
            <a:r>
              <a:rPr lang="en-US" altLang="en-US">
                <a:solidFill>
                  <a:srgbClr val="000000"/>
                </a:solidFill>
              </a:rPr>
              <a:t>-signals</a:t>
            </a:r>
          </a:p>
          <a:p>
            <a:pPr lvl="1">
              <a:spcBef>
                <a:spcPct val="0"/>
              </a:spcBef>
              <a:buFontTx/>
              <a:buAutoNum type="arabicPeriod"/>
            </a:pPr>
            <a:r>
              <a:rPr lang="en-US" altLang="en-US" b="1">
                <a:solidFill>
                  <a:srgbClr val="000000"/>
                </a:solidFill>
              </a:rPr>
              <a:t>Interpret input</a:t>
            </a:r>
            <a:r>
              <a:rPr lang="en-US" altLang="en-US">
                <a:solidFill>
                  <a:srgbClr val="000000"/>
                </a:solidFill>
              </a:rPr>
              <a:t> in terms of environment model</a:t>
            </a:r>
          </a:p>
          <a:p>
            <a:pPr lvl="1">
              <a:spcBef>
                <a:spcPct val="0"/>
              </a:spcBef>
              <a:buFontTx/>
              <a:buAutoNum type="arabicPeriod"/>
            </a:pPr>
            <a:r>
              <a:rPr lang="en-US" altLang="en-US" b="1">
                <a:solidFill>
                  <a:srgbClr val="000000"/>
                </a:solidFill>
              </a:rPr>
              <a:t>Take action</a:t>
            </a:r>
            <a:r>
              <a:rPr lang="en-US" altLang="en-US">
                <a:solidFill>
                  <a:srgbClr val="000000"/>
                </a:solidFill>
              </a:rPr>
              <a:t> through effectors</a:t>
            </a:r>
          </a:p>
          <a:p>
            <a:pPr lvl="1">
              <a:spcBef>
                <a:spcPct val="0"/>
              </a:spcBef>
              <a:buFontTx/>
              <a:buNone/>
            </a:pPr>
            <a:r>
              <a:rPr lang="en-US" altLang="en-US">
                <a:solidFill>
                  <a:srgbClr val="000000"/>
                </a:solidFill>
              </a:rPr>
              <a:t>	or support operators in decision making</a:t>
            </a:r>
            <a:endParaRPr lang="en-GB" altLang="en-US">
              <a:solidFill>
                <a:srgbClr val="000000"/>
              </a:solidFill>
            </a:endParaRPr>
          </a:p>
          <a:p>
            <a:pPr>
              <a:spcBef>
                <a:spcPct val="50000"/>
              </a:spcBef>
              <a:buFontTx/>
              <a:buNone/>
            </a:pPr>
            <a:r>
              <a:rPr lang="en-US" altLang="en-US" sz="2400">
                <a:solidFill>
                  <a:srgbClr val="000000"/>
                </a:solidFill>
              </a:rPr>
              <a:t>	The interpretation of input may require the </a:t>
            </a:r>
            <a:br>
              <a:rPr lang="en-US" altLang="en-US" sz="2400">
                <a:solidFill>
                  <a:srgbClr val="000000"/>
                </a:solidFill>
              </a:rPr>
            </a:br>
            <a:r>
              <a:rPr lang="en-US" altLang="en-US" sz="2400" b="1">
                <a:solidFill>
                  <a:srgbClr val="000000"/>
                </a:solidFill>
              </a:rPr>
              <a:t>sharing of  data between many different applications </a:t>
            </a:r>
            <a:r>
              <a:rPr lang="en-US" altLang="en-US" sz="2400">
                <a:solidFill>
                  <a:srgbClr val="000000"/>
                </a:solidFill>
              </a:rPr>
              <a:t>that </a:t>
            </a:r>
            <a:r>
              <a:rPr lang="en-US" altLang="en-US" sz="2400" b="1">
                <a:solidFill>
                  <a:srgbClr val="000000"/>
                </a:solidFill>
              </a:rPr>
              <a:t>act in irregular patterns</a:t>
            </a:r>
            <a:endParaRPr lang="en-GB" altLang="en-US" sz="2400" b="1">
              <a:solidFill>
                <a:srgbClr val="000000"/>
              </a:solidFill>
            </a:endParaRPr>
          </a:p>
        </p:txBody>
      </p:sp>
    </p:spTree>
    <p:extLst>
      <p:ext uri="{BB962C8B-B14F-4D97-AF65-F5344CB8AC3E}">
        <p14:creationId xmlns:p14="http://schemas.microsoft.com/office/powerpoint/2010/main" val="1219205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F805EBF-43C4-4DDD-8561-C9238E61A798}" type="slidenum">
              <a:rPr lang="en-GB" altLang="en-US" sz="1000" smtClean="0">
                <a:solidFill>
                  <a:srgbClr val="000000"/>
                </a:solidFill>
              </a:rPr>
              <a:pPr>
                <a:spcBef>
                  <a:spcPct val="0"/>
                </a:spcBef>
                <a:buFontTx/>
                <a:buNone/>
              </a:pPr>
              <a:t>79</a:t>
            </a:fld>
            <a:endParaRPr lang="en-GB" altLang="en-US" sz="1000" smtClean="0">
              <a:solidFill>
                <a:srgbClr val="000000"/>
              </a:solidFill>
            </a:endParaRPr>
          </a:p>
        </p:txBody>
      </p:sp>
      <p:sp>
        <p:nvSpPr>
          <p:cNvPr id="100355" name="Rectangle 2"/>
          <p:cNvSpPr>
            <a:spLocks noGrp="1" noChangeArrowheads="1"/>
          </p:cNvSpPr>
          <p:nvPr>
            <p:ph type="title" idx="4294967295"/>
          </p:nvPr>
        </p:nvSpPr>
        <p:spPr>
          <a:xfrm>
            <a:off x="0" y="808038"/>
            <a:ext cx="8369300" cy="793750"/>
          </a:xfrm>
        </p:spPr>
        <p:txBody>
          <a:bodyPr/>
          <a:lstStyle/>
          <a:p>
            <a:pPr eaLnBrk="1" hangingPunct="1"/>
            <a:r>
              <a:rPr lang="en-US" altLang="en-US" sz="3600" b="1" smtClean="0"/>
              <a:t>SPLICE Pub/Sub-Model</a:t>
            </a:r>
            <a:endParaRPr lang="en-GB" altLang="en-US" sz="3600" b="1" smtClean="0"/>
          </a:p>
        </p:txBody>
      </p:sp>
      <p:sp>
        <p:nvSpPr>
          <p:cNvPr id="100356" name="Oval 3"/>
          <p:cNvSpPr>
            <a:spLocks noChangeArrowheads="1"/>
          </p:cNvSpPr>
          <p:nvPr/>
        </p:nvSpPr>
        <p:spPr bwMode="auto">
          <a:xfrm flipV="1">
            <a:off x="2327275" y="4881563"/>
            <a:ext cx="6107113" cy="1787525"/>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00357" name="AutoShape 4"/>
          <p:cNvCxnSpPr>
            <a:cxnSpLocks noChangeShapeType="1"/>
          </p:cNvCxnSpPr>
          <p:nvPr/>
        </p:nvCxnSpPr>
        <p:spPr bwMode="auto">
          <a:xfrm>
            <a:off x="3502025" y="4681538"/>
            <a:ext cx="1588" cy="5175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58" name="AutoShape 5"/>
          <p:cNvCxnSpPr>
            <a:cxnSpLocks noChangeShapeType="1"/>
          </p:cNvCxnSpPr>
          <p:nvPr/>
        </p:nvCxnSpPr>
        <p:spPr bwMode="auto">
          <a:xfrm>
            <a:off x="5356225" y="4681538"/>
            <a:ext cx="0" cy="5175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59" name="AutoShape 6"/>
          <p:cNvCxnSpPr>
            <a:cxnSpLocks noChangeShapeType="1"/>
          </p:cNvCxnSpPr>
          <p:nvPr/>
        </p:nvCxnSpPr>
        <p:spPr bwMode="auto">
          <a:xfrm flipH="1">
            <a:off x="7251700" y="4681538"/>
            <a:ext cx="1588" cy="5175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167" name="Text Box 7"/>
          <p:cNvSpPr txBox="1">
            <a:spLocks noChangeArrowheads="1"/>
          </p:cNvSpPr>
          <p:nvPr/>
        </p:nvSpPr>
        <p:spPr bwMode="auto">
          <a:xfrm>
            <a:off x="690563" y="4446588"/>
            <a:ext cx="1671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a:solidFill>
                  <a:srgbClr val="000000"/>
                </a:solidFill>
                <a:effectLst>
                  <a:outerShdw blurRad="38100" dist="38100" dir="2700000" algn="tl">
                    <a:srgbClr val="C0C0C0"/>
                  </a:outerShdw>
                </a:effectLst>
              </a:rPr>
              <a:t>applications</a:t>
            </a:r>
            <a:endParaRPr lang="en-GB" sz="2000">
              <a:solidFill>
                <a:srgbClr val="000000"/>
              </a:solidFill>
              <a:effectLst>
                <a:outerShdw blurRad="38100" dist="38100" dir="2700000" algn="tl">
                  <a:srgbClr val="C0C0C0"/>
                </a:outerShdw>
              </a:effectLst>
            </a:endParaRPr>
          </a:p>
        </p:txBody>
      </p:sp>
      <p:cxnSp>
        <p:nvCxnSpPr>
          <p:cNvPr id="100361" name="AutoShape 8"/>
          <p:cNvCxnSpPr>
            <a:cxnSpLocks noChangeShapeType="1"/>
          </p:cNvCxnSpPr>
          <p:nvPr/>
        </p:nvCxnSpPr>
        <p:spPr bwMode="auto">
          <a:xfrm>
            <a:off x="3503613" y="5643563"/>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2" name="AutoShape 9"/>
          <p:cNvCxnSpPr>
            <a:cxnSpLocks noChangeShapeType="1"/>
          </p:cNvCxnSpPr>
          <p:nvPr/>
        </p:nvCxnSpPr>
        <p:spPr bwMode="auto">
          <a:xfrm>
            <a:off x="5356225" y="5643563"/>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3" name="AutoShape 10"/>
          <p:cNvCxnSpPr>
            <a:cxnSpLocks noChangeShapeType="1"/>
          </p:cNvCxnSpPr>
          <p:nvPr/>
        </p:nvCxnSpPr>
        <p:spPr bwMode="auto">
          <a:xfrm>
            <a:off x="7251700" y="5643563"/>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64" name="Line 11"/>
          <p:cNvSpPr>
            <a:spLocks noChangeShapeType="1"/>
          </p:cNvSpPr>
          <p:nvPr/>
        </p:nvSpPr>
        <p:spPr bwMode="auto">
          <a:xfrm flipV="1">
            <a:off x="2990850" y="6176963"/>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348172" name="Text Box 12"/>
          <p:cNvSpPr txBox="1">
            <a:spLocks noChangeArrowheads="1"/>
          </p:cNvSpPr>
          <p:nvPr/>
        </p:nvSpPr>
        <p:spPr bwMode="auto">
          <a:xfrm>
            <a:off x="4835525" y="6234113"/>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348173" name="Rectangle 13"/>
          <p:cNvSpPr>
            <a:spLocks noChangeArrowheads="1"/>
          </p:cNvSpPr>
          <p:nvPr/>
        </p:nvSpPr>
        <p:spPr bwMode="auto">
          <a:xfrm>
            <a:off x="3052763" y="4167188"/>
            <a:ext cx="901700"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a:solidFill>
                  <a:srgbClr val="000000"/>
                </a:solidFill>
                <a:effectLst>
                  <a:outerShdw blurRad="38100" dist="38100" dir="2700000" algn="tl">
                    <a:srgbClr val="FFFFFF"/>
                  </a:outerShdw>
                </a:effectLst>
              </a:rPr>
              <a:t>process</a:t>
            </a:r>
            <a:endParaRPr lang="en-GB" sz="1800">
              <a:solidFill>
                <a:srgbClr val="000000"/>
              </a:solidFill>
              <a:effectLst>
                <a:outerShdw blurRad="38100" dist="38100" dir="2700000" algn="tl">
                  <a:srgbClr val="FFFFFF"/>
                </a:outerShdw>
              </a:effectLst>
            </a:endParaRPr>
          </a:p>
        </p:txBody>
      </p:sp>
      <p:sp>
        <p:nvSpPr>
          <p:cNvPr id="348174" name="Rectangle 14"/>
          <p:cNvSpPr>
            <a:spLocks noChangeArrowheads="1"/>
          </p:cNvSpPr>
          <p:nvPr/>
        </p:nvSpPr>
        <p:spPr bwMode="auto">
          <a:xfrm>
            <a:off x="4930775" y="4167188"/>
            <a:ext cx="901700"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a:solidFill>
                  <a:srgbClr val="000000"/>
                </a:solidFill>
                <a:effectLst>
                  <a:outerShdw blurRad="38100" dist="38100" dir="2700000" algn="tl">
                    <a:srgbClr val="FFFFFF"/>
                  </a:outerShdw>
                </a:effectLst>
              </a:rPr>
              <a:t>process</a:t>
            </a:r>
            <a:endParaRPr lang="en-GB" sz="1800">
              <a:solidFill>
                <a:srgbClr val="000000"/>
              </a:solidFill>
              <a:effectLst>
                <a:outerShdw blurRad="38100" dist="38100" dir="2700000" algn="tl">
                  <a:srgbClr val="FFFFFF"/>
                </a:outerShdw>
              </a:effectLst>
            </a:endParaRPr>
          </a:p>
        </p:txBody>
      </p:sp>
      <p:sp>
        <p:nvSpPr>
          <p:cNvPr id="348175" name="Rectangle 15"/>
          <p:cNvSpPr>
            <a:spLocks noChangeArrowheads="1"/>
          </p:cNvSpPr>
          <p:nvPr/>
        </p:nvSpPr>
        <p:spPr bwMode="auto">
          <a:xfrm>
            <a:off x="6792913" y="4167188"/>
            <a:ext cx="901700"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a:solidFill>
                  <a:srgbClr val="000000"/>
                </a:solidFill>
                <a:effectLst>
                  <a:outerShdw blurRad="38100" dist="38100" dir="2700000" algn="tl">
                    <a:srgbClr val="FFFFFF"/>
                  </a:outerShdw>
                </a:effectLst>
              </a:rPr>
              <a:t>process</a:t>
            </a:r>
            <a:endParaRPr lang="en-GB" sz="1800">
              <a:solidFill>
                <a:srgbClr val="000000"/>
              </a:solidFill>
              <a:effectLst>
                <a:outerShdw blurRad="38100" dist="38100" dir="2700000" algn="tl">
                  <a:srgbClr val="FFFFFF"/>
                </a:outerShdw>
              </a:effectLst>
            </a:endParaRPr>
          </a:p>
        </p:txBody>
      </p:sp>
      <p:sp>
        <p:nvSpPr>
          <p:cNvPr id="100369" name="Text Box 16"/>
          <p:cNvSpPr txBox="1">
            <a:spLocks noChangeArrowheads="1"/>
          </p:cNvSpPr>
          <p:nvPr/>
        </p:nvSpPr>
        <p:spPr bwMode="auto">
          <a:xfrm>
            <a:off x="487363" y="1643063"/>
            <a:ext cx="8199437"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90000"/>
              </a:lnSpc>
              <a:spcBef>
                <a:spcPct val="0"/>
              </a:spcBef>
              <a:buFontTx/>
              <a:buNone/>
            </a:pPr>
            <a:r>
              <a:rPr lang="en-US" altLang="en-US" sz="2400">
                <a:solidFill>
                  <a:srgbClr val="000000"/>
                </a:solidFill>
              </a:rPr>
              <a:t>Applications are concurrently executing processes that implement part of the overall functionality</a:t>
            </a:r>
          </a:p>
          <a:p>
            <a:pPr>
              <a:lnSpc>
                <a:spcPct val="90000"/>
              </a:lnSpc>
              <a:spcBef>
                <a:spcPct val="50000"/>
              </a:spcBef>
              <a:buFontTx/>
              <a:buNone/>
            </a:pPr>
            <a:r>
              <a:rPr lang="en-US" altLang="en-US" sz="2400">
                <a:solidFill>
                  <a:srgbClr val="000000"/>
                </a:solidFill>
              </a:rPr>
              <a:t>Processes register with network agents whether they are producers or consumers of a type of data.</a:t>
            </a:r>
          </a:p>
          <a:p>
            <a:pPr>
              <a:lnSpc>
                <a:spcPct val="90000"/>
              </a:lnSpc>
              <a:spcBef>
                <a:spcPct val="50000"/>
              </a:spcBef>
              <a:buFontTx/>
              <a:buNone/>
            </a:pPr>
            <a:r>
              <a:rPr lang="en-US" altLang="en-US" sz="2400">
                <a:solidFill>
                  <a:srgbClr val="000000"/>
                </a:solidFill>
              </a:rPr>
              <a:t>The network agents manage distribution of data. </a:t>
            </a:r>
            <a:endParaRPr lang="en-GB" altLang="en-US" sz="2400">
              <a:solidFill>
                <a:srgbClr val="000000"/>
              </a:solidFill>
            </a:endParaRPr>
          </a:p>
        </p:txBody>
      </p:sp>
      <p:sp>
        <p:nvSpPr>
          <p:cNvPr id="100370" name="Oval 17"/>
          <p:cNvSpPr>
            <a:spLocks noChangeArrowheads="1"/>
          </p:cNvSpPr>
          <p:nvPr/>
        </p:nvSpPr>
        <p:spPr bwMode="auto">
          <a:xfrm>
            <a:off x="3000375" y="5221288"/>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00371" name="Oval 18"/>
          <p:cNvSpPr>
            <a:spLocks noChangeArrowheads="1"/>
          </p:cNvSpPr>
          <p:nvPr/>
        </p:nvSpPr>
        <p:spPr bwMode="auto">
          <a:xfrm>
            <a:off x="4829175" y="5202238"/>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00372" name="Oval 19"/>
          <p:cNvSpPr>
            <a:spLocks noChangeArrowheads="1"/>
          </p:cNvSpPr>
          <p:nvPr/>
        </p:nvSpPr>
        <p:spPr bwMode="auto">
          <a:xfrm>
            <a:off x="6724650" y="5202238"/>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Tree>
    <p:extLst>
      <p:ext uri="{BB962C8B-B14F-4D97-AF65-F5344CB8AC3E}">
        <p14:creationId xmlns:p14="http://schemas.microsoft.com/office/powerpoint/2010/main" val="24680834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50" y="523874"/>
            <a:ext cx="8735314" cy="1320949"/>
          </a:xfrm>
        </p:spPr>
        <p:txBody>
          <a:bodyPr/>
          <a:lstStyle/>
          <a:p>
            <a:r>
              <a:rPr lang="en-US" sz="3200" dirty="0" smtClean="0">
                <a:latin typeface="Lucida Sans" panose="020B0602030504020204" pitchFamily="34" charset="0"/>
              </a:rPr>
              <a:t>Automated Plagiarism Checking System</a:t>
            </a:r>
            <a:endParaRPr lang="en-GB" sz="3200" dirty="0">
              <a:latin typeface="Lucida Sans" panose="020B0602030504020204" pitchFamily="34" charset="0"/>
            </a:endParaRPr>
          </a:p>
        </p:txBody>
      </p:sp>
      <p:sp>
        <p:nvSpPr>
          <p:cNvPr id="3" name="Content Placeholder 2"/>
          <p:cNvSpPr>
            <a:spLocks noGrp="1"/>
          </p:cNvSpPr>
          <p:nvPr>
            <p:ph idx="1"/>
          </p:nvPr>
        </p:nvSpPr>
        <p:spPr>
          <a:xfrm>
            <a:off x="159449" y="2060848"/>
            <a:ext cx="8877047" cy="4073252"/>
          </a:xfrm>
        </p:spPr>
        <p:txBody>
          <a:bodyPr/>
          <a:lstStyle/>
          <a:p>
            <a:r>
              <a:rPr lang="en-US" sz="2400" dirty="0" smtClean="0">
                <a:latin typeface="Lucida Sans" panose="020B0602030504020204" pitchFamily="34" charset="0"/>
              </a:rPr>
              <a:t>I will give you feedback on your hand-in</a:t>
            </a:r>
          </a:p>
          <a:p>
            <a:pPr lvl="1"/>
            <a:endParaRPr lang="en-GB" sz="2400" dirty="0">
              <a:latin typeface="Lucida Sans" panose="020B0602030504020204" pitchFamily="34" charset="0"/>
            </a:endParaRPr>
          </a:p>
        </p:txBody>
      </p:sp>
      <p:sp>
        <p:nvSpPr>
          <p:cNvPr id="4" name="Slide Number Placeholder 3"/>
          <p:cNvSpPr>
            <a:spLocks noGrp="1"/>
          </p:cNvSpPr>
          <p:nvPr>
            <p:ph type="sldNum" sz="quarter" idx="10"/>
          </p:nvPr>
        </p:nvSpPr>
        <p:spPr>
          <a:xfrm>
            <a:off x="6548367" y="6248400"/>
            <a:ext cx="2138433" cy="457200"/>
          </a:xfrm>
        </p:spPr>
        <p:txBody>
          <a:bodyPr/>
          <a:lstStyle/>
          <a:p>
            <a:fld id="{6CF5587C-60D7-410D-967F-4D4375984EC8}"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65085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2CC39CAC-CA5B-4759-896D-B587F0F784BA}" type="slidenum">
              <a:rPr lang="en-GB" altLang="en-US" sz="1000" smtClean="0">
                <a:solidFill>
                  <a:srgbClr val="000000"/>
                </a:solidFill>
              </a:rPr>
              <a:pPr>
                <a:spcBef>
                  <a:spcPct val="0"/>
                </a:spcBef>
                <a:buFontTx/>
                <a:buNone/>
              </a:pPr>
              <a:t>80</a:t>
            </a:fld>
            <a:endParaRPr lang="en-GB" altLang="en-US" sz="1000" smtClean="0">
              <a:solidFill>
                <a:srgbClr val="000000"/>
              </a:solidFill>
            </a:endParaRPr>
          </a:p>
        </p:txBody>
      </p:sp>
      <p:sp>
        <p:nvSpPr>
          <p:cNvPr id="102403" name="Rectangle 2"/>
          <p:cNvSpPr>
            <a:spLocks noGrp="1" noChangeArrowheads="1"/>
          </p:cNvSpPr>
          <p:nvPr>
            <p:ph type="title" idx="4294967295"/>
          </p:nvPr>
        </p:nvSpPr>
        <p:spPr>
          <a:xfrm>
            <a:off x="0" y="596900"/>
            <a:ext cx="7772400" cy="1165225"/>
          </a:xfrm>
        </p:spPr>
        <p:txBody>
          <a:bodyPr/>
          <a:lstStyle/>
          <a:p>
            <a:pPr eaLnBrk="1" hangingPunct="1"/>
            <a:r>
              <a:rPr lang="en-US" altLang="en-US" sz="3600" smtClean="0"/>
              <a:t>SPLICE Data Sorts</a:t>
            </a:r>
            <a:endParaRPr lang="en-GB" altLang="en-US" sz="3600" smtClean="0"/>
          </a:p>
        </p:txBody>
      </p:sp>
      <p:sp>
        <p:nvSpPr>
          <p:cNvPr id="102404" name="Text Box 3"/>
          <p:cNvSpPr txBox="1">
            <a:spLocks noChangeArrowheads="1"/>
          </p:cNvSpPr>
          <p:nvPr/>
        </p:nvSpPr>
        <p:spPr bwMode="auto">
          <a:xfrm>
            <a:off x="617538" y="4189413"/>
            <a:ext cx="36607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2574925" algn="l"/>
                <a:tab pos="2759075" algn="l"/>
              </a:tabLst>
              <a:defRPr sz="2800">
                <a:solidFill>
                  <a:schemeClr val="tx1"/>
                </a:solidFill>
                <a:latin typeface="Lucida Sans Unicode" panose="020B0602030504020204" pitchFamily="34" charset="0"/>
              </a:defRPr>
            </a:lvl1pPr>
            <a:lvl2pPr marL="381000">
              <a:spcBef>
                <a:spcPct val="20000"/>
              </a:spcBef>
              <a:buChar char="–"/>
              <a:tabLst>
                <a:tab pos="2574925" algn="l"/>
                <a:tab pos="2759075" algn="l"/>
              </a:tabLst>
              <a:defRPr sz="2400">
                <a:solidFill>
                  <a:schemeClr val="tx1"/>
                </a:solidFill>
                <a:latin typeface="Lucida Sans Unicode" panose="020B0602030504020204" pitchFamily="34" charset="0"/>
              </a:defRPr>
            </a:lvl2pPr>
            <a:lvl3pPr marL="1143000" indent="-228600">
              <a:spcBef>
                <a:spcPct val="20000"/>
              </a:spcBef>
              <a:buChar char="•"/>
              <a:tabLst>
                <a:tab pos="2574925" algn="l"/>
                <a:tab pos="2759075" algn="l"/>
              </a:tabLst>
              <a:defRPr sz="2000">
                <a:solidFill>
                  <a:schemeClr val="tx1"/>
                </a:solidFill>
                <a:latin typeface="Lucida Sans Unicode" panose="020B0602030504020204" pitchFamily="34" charset="0"/>
              </a:defRPr>
            </a:lvl3pPr>
            <a:lvl4pPr marL="1600200" indent="-228600">
              <a:spcBef>
                <a:spcPct val="20000"/>
              </a:spcBef>
              <a:buChar char="–"/>
              <a:tabLst>
                <a:tab pos="2574925" algn="l"/>
                <a:tab pos="2759075" algn="l"/>
              </a:tabLst>
              <a:defRPr>
                <a:solidFill>
                  <a:schemeClr val="tx1"/>
                </a:solidFill>
                <a:latin typeface="Lucida Sans Unicode" panose="020B0602030504020204" pitchFamily="34" charset="0"/>
              </a:defRPr>
            </a:lvl4pPr>
            <a:lvl5pPr marL="2057400" indent="-228600">
              <a:spcBef>
                <a:spcPct val="20000"/>
              </a:spcBef>
              <a:buChar char="»"/>
              <a:tabLst>
                <a:tab pos="2574925" algn="l"/>
                <a:tab pos="2759075"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9pPr>
          </a:lstStyle>
          <a:p>
            <a:pPr>
              <a:spcBef>
                <a:spcPct val="0"/>
              </a:spcBef>
              <a:buFontTx/>
              <a:buNone/>
            </a:pPr>
            <a:r>
              <a:rPr lang="en-US" altLang="en-US" sz="2000" b="1">
                <a:solidFill>
                  <a:srgbClr val="000000"/>
                </a:solidFill>
              </a:rPr>
              <a:t>sort</a:t>
            </a:r>
            <a:r>
              <a:rPr lang="en-US" altLang="en-US" sz="2000">
                <a:solidFill>
                  <a:srgbClr val="000000"/>
                </a:solidFill>
              </a:rPr>
              <a:t> </a:t>
            </a:r>
            <a:r>
              <a:rPr lang="en-US" altLang="en-US" sz="2000" i="1">
                <a:solidFill>
                  <a:srgbClr val="000000"/>
                </a:solidFill>
              </a:rPr>
              <a:t>flightplan</a:t>
            </a:r>
          </a:p>
          <a:p>
            <a:pPr lvl="1">
              <a:spcBef>
                <a:spcPct val="0"/>
              </a:spcBef>
              <a:buFontTx/>
              <a:buNone/>
            </a:pPr>
            <a:r>
              <a:rPr lang="en-US" altLang="en-US" sz="2000" b="1">
                <a:solidFill>
                  <a:srgbClr val="000000"/>
                </a:solidFill>
              </a:rPr>
              <a:t>key</a:t>
            </a:r>
            <a:r>
              <a:rPr lang="en-US" altLang="en-US" sz="2000">
                <a:solidFill>
                  <a:srgbClr val="000000"/>
                </a:solidFill>
              </a:rPr>
              <a:t> </a:t>
            </a:r>
            <a:r>
              <a:rPr lang="en-US" altLang="en-US" sz="2000" i="1">
                <a:solidFill>
                  <a:srgbClr val="000000"/>
                </a:solidFill>
              </a:rPr>
              <a:t>flightnumber	</a:t>
            </a:r>
            <a:r>
              <a:rPr lang="en-US" altLang="en-US" sz="2000">
                <a:solidFill>
                  <a:srgbClr val="000000"/>
                </a:solidFill>
              </a:rPr>
              <a:t>:	string</a:t>
            </a:r>
          </a:p>
          <a:p>
            <a:pPr lvl="1">
              <a:spcBef>
                <a:spcPct val="0"/>
              </a:spcBef>
              <a:buFontTx/>
              <a:buNone/>
            </a:pPr>
            <a:r>
              <a:rPr lang="en-US" altLang="en-US" sz="2000" i="1">
                <a:solidFill>
                  <a:srgbClr val="000000"/>
                </a:solidFill>
              </a:rPr>
              <a:t>Departure	</a:t>
            </a:r>
            <a:r>
              <a:rPr lang="en-US" altLang="en-US" sz="2000">
                <a:solidFill>
                  <a:srgbClr val="000000"/>
                </a:solidFill>
              </a:rPr>
              <a:t>:	time</a:t>
            </a:r>
          </a:p>
          <a:p>
            <a:pPr lvl="1">
              <a:spcBef>
                <a:spcPct val="0"/>
              </a:spcBef>
              <a:buFontTx/>
              <a:buNone/>
            </a:pPr>
            <a:r>
              <a:rPr lang="en-US" altLang="en-US" sz="2000" i="1">
                <a:solidFill>
                  <a:srgbClr val="000000"/>
                </a:solidFill>
              </a:rPr>
              <a:t>Arrival	</a:t>
            </a:r>
            <a:r>
              <a:rPr lang="en-US" altLang="en-US" sz="2000">
                <a:solidFill>
                  <a:srgbClr val="000000"/>
                </a:solidFill>
              </a:rPr>
              <a:t>:	time</a:t>
            </a:r>
          </a:p>
          <a:p>
            <a:pPr lvl="1">
              <a:spcBef>
                <a:spcPct val="0"/>
              </a:spcBef>
              <a:buFontTx/>
              <a:buNone/>
            </a:pPr>
            <a:r>
              <a:rPr lang="en-US" altLang="en-US" sz="2000" i="1">
                <a:solidFill>
                  <a:srgbClr val="000000"/>
                </a:solidFill>
              </a:rPr>
              <a:t>Aircraft	</a:t>
            </a:r>
            <a:r>
              <a:rPr lang="en-US" altLang="en-US" sz="2000">
                <a:solidFill>
                  <a:srgbClr val="000000"/>
                </a:solidFill>
              </a:rPr>
              <a:t>:	string</a:t>
            </a:r>
            <a:endParaRPr lang="en-GB" altLang="en-US" sz="2000">
              <a:solidFill>
                <a:srgbClr val="000000"/>
              </a:solidFill>
            </a:endParaRPr>
          </a:p>
        </p:txBody>
      </p:sp>
      <p:sp>
        <p:nvSpPr>
          <p:cNvPr id="102405" name="Text Box 4"/>
          <p:cNvSpPr txBox="1">
            <a:spLocks noChangeArrowheads="1"/>
          </p:cNvSpPr>
          <p:nvPr/>
        </p:nvSpPr>
        <p:spPr bwMode="auto">
          <a:xfrm>
            <a:off x="5006975" y="4189413"/>
            <a:ext cx="3813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2574925" algn="l"/>
                <a:tab pos="2759075" algn="l"/>
              </a:tabLst>
              <a:defRPr sz="2800">
                <a:solidFill>
                  <a:schemeClr val="tx1"/>
                </a:solidFill>
                <a:latin typeface="Lucida Sans Unicode" panose="020B0602030504020204" pitchFamily="34" charset="0"/>
              </a:defRPr>
            </a:lvl1pPr>
            <a:lvl2pPr marL="381000">
              <a:spcBef>
                <a:spcPct val="20000"/>
              </a:spcBef>
              <a:buChar char="–"/>
              <a:tabLst>
                <a:tab pos="2574925" algn="l"/>
                <a:tab pos="2759075" algn="l"/>
              </a:tabLst>
              <a:defRPr sz="2400">
                <a:solidFill>
                  <a:schemeClr val="tx1"/>
                </a:solidFill>
                <a:latin typeface="Lucida Sans Unicode" panose="020B0602030504020204" pitchFamily="34" charset="0"/>
              </a:defRPr>
            </a:lvl2pPr>
            <a:lvl3pPr marL="1143000" indent="-228600">
              <a:spcBef>
                <a:spcPct val="20000"/>
              </a:spcBef>
              <a:buChar char="•"/>
              <a:tabLst>
                <a:tab pos="2574925" algn="l"/>
                <a:tab pos="2759075" algn="l"/>
              </a:tabLst>
              <a:defRPr sz="2000">
                <a:solidFill>
                  <a:schemeClr val="tx1"/>
                </a:solidFill>
                <a:latin typeface="Lucida Sans Unicode" panose="020B0602030504020204" pitchFamily="34" charset="0"/>
              </a:defRPr>
            </a:lvl3pPr>
            <a:lvl4pPr marL="1600200" indent="-228600">
              <a:spcBef>
                <a:spcPct val="20000"/>
              </a:spcBef>
              <a:buChar char="–"/>
              <a:tabLst>
                <a:tab pos="2574925" algn="l"/>
                <a:tab pos="2759075" algn="l"/>
              </a:tabLst>
              <a:defRPr>
                <a:solidFill>
                  <a:schemeClr val="tx1"/>
                </a:solidFill>
                <a:latin typeface="Lucida Sans Unicode" panose="020B0602030504020204" pitchFamily="34" charset="0"/>
              </a:defRPr>
            </a:lvl4pPr>
            <a:lvl5pPr marL="2057400" indent="-228600">
              <a:spcBef>
                <a:spcPct val="20000"/>
              </a:spcBef>
              <a:buChar char="»"/>
              <a:tabLst>
                <a:tab pos="2574925" algn="l"/>
                <a:tab pos="2759075"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574925" algn="l"/>
                <a:tab pos="2759075" algn="l"/>
              </a:tabLst>
              <a:defRPr>
                <a:solidFill>
                  <a:schemeClr val="tx1"/>
                </a:solidFill>
                <a:latin typeface="Lucida Sans Unicode" panose="020B0602030504020204" pitchFamily="34" charset="0"/>
              </a:defRPr>
            </a:lvl9pPr>
          </a:lstStyle>
          <a:p>
            <a:pPr>
              <a:spcBef>
                <a:spcPct val="0"/>
              </a:spcBef>
              <a:buFontTx/>
              <a:buNone/>
            </a:pPr>
            <a:r>
              <a:rPr lang="en-US" altLang="en-US" sz="2000" b="1">
                <a:solidFill>
                  <a:srgbClr val="000000"/>
                </a:solidFill>
              </a:rPr>
              <a:t>sort</a:t>
            </a:r>
            <a:r>
              <a:rPr lang="en-US" altLang="en-US" sz="2000">
                <a:solidFill>
                  <a:srgbClr val="000000"/>
                </a:solidFill>
              </a:rPr>
              <a:t> </a:t>
            </a:r>
            <a:r>
              <a:rPr lang="en-US" altLang="en-US" sz="2000" i="1">
                <a:solidFill>
                  <a:srgbClr val="000000"/>
                </a:solidFill>
              </a:rPr>
              <a:t>track</a:t>
            </a:r>
          </a:p>
          <a:p>
            <a:pPr lvl="1">
              <a:spcBef>
                <a:spcPct val="0"/>
              </a:spcBef>
              <a:buFontTx/>
              <a:buNone/>
            </a:pPr>
            <a:r>
              <a:rPr lang="en-US" altLang="en-US" sz="2000" b="1">
                <a:solidFill>
                  <a:srgbClr val="000000"/>
                </a:solidFill>
              </a:rPr>
              <a:t>key</a:t>
            </a:r>
            <a:r>
              <a:rPr lang="en-US" altLang="en-US" sz="2000">
                <a:solidFill>
                  <a:srgbClr val="000000"/>
                </a:solidFill>
              </a:rPr>
              <a:t> </a:t>
            </a:r>
            <a:r>
              <a:rPr lang="en-US" altLang="en-US" sz="2000" i="1">
                <a:solidFill>
                  <a:srgbClr val="000000"/>
                </a:solidFill>
              </a:rPr>
              <a:t>flightnumber	</a:t>
            </a:r>
            <a:r>
              <a:rPr lang="en-US" altLang="en-US" sz="2000">
                <a:solidFill>
                  <a:srgbClr val="000000"/>
                </a:solidFill>
              </a:rPr>
              <a:t>:	string</a:t>
            </a:r>
          </a:p>
          <a:p>
            <a:pPr lvl="1">
              <a:spcBef>
                <a:spcPct val="0"/>
              </a:spcBef>
              <a:buFontTx/>
              <a:buNone/>
            </a:pPr>
            <a:r>
              <a:rPr lang="en-US" altLang="en-US" sz="2000" b="1">
                <a:solidFill>
                  <a:srgbClr val="000000"/>
                </a:solidFill>
              </a:rPr>
              <a:t>key</a:t>
            </a:r>
            <a:r>
              <a:rPr lang="en-US" altLang="en-US" sz="2000">
                <a:solidFill>
                  <a:srgbClr val="000000"/>
                </a:solidFill>
              </a:rPr>
              <a:t> </a:t>
            </a:r>
            <a:r>
              <a:rPr lang="en-US" altLang="en-US" sz="2000" i="1">
                <a:solidFill>
                  <a:srgbClr val="000000"/>
                </a:solidFill>
              </a:rPr>
              <a:t>index</a:t>
            </a:r>
            <a:r>
              <a:rPr lang="en-US" altLang="en-US" sz="2000">
                <a:solidFill>
                  <a:srgbClr val="000000"/>
                </a:solidFill>
              </a:rPr>
              <a:t>	:	integer</a:t>
            </a:r>
          </a:p>
          <a:p>
            <a:pPr lvl="1">
              <a:spcBef>
                <a:spcPct val="0"/>
              </a:spcBef>
              <a:buFontTx/>
              <a:buNone/>
            </a:pPr>
            <a:r>
              <a:rPr lang="en-US" altLang="en-US" sz="2000" i="1">
                <a:solidFill>
                  <a:srgbClr val="000000"/>
                </a:solidFill>
              </a:rPr>
              <a:t>State	</a:t>
            </a:r>
            <a:r>
              <a:rPr lang="en-US" altLang="en-US" sz="2000">
                <a:solidFill>
                  <a:srgbClr val="000000"/>
                </a:solidFill>
              </a:rPr>
              <a:t>:	string</a:t>
            </a:r>
            <a:endParaRPr lang="en-GB" altLang="en-US" sz="2000">
              <a:solidFill>
                <a:srgbClr val="000000"/>
              </a:solidFill>
            </a:endParaRPr>
          </a:p>
        </p:txBody>
      </p:sp>
      <p:sp>
        <p:nvSpPr>
          <p:cNvPr id="102406" name="Text Box 5"/>
          <p:cNvSpPr txBox="1">
            <a:spLocks noChangeArrowheads="1"/>
          </p:cNvSpPr>
          <p:nvPr/>
        </p:nvSpPr>
        <p:spPr bwMode="auto">
          <a:xfrm>
            <a:off x="381000" y="1816100"/>
            <a:ext cx="8583613"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81000" algn="l"/>
              </a:tabLst>
              <a:defRPr sz="2800">
                <a:solidFill>
                  <a:schemeClr val="tx1"/>
                </a:solidFill>
                <a:latin typeface="Lucida Sans Unicode" panose="020B0602030504020204" pitchFamily="34" charset="0"/>
              </a:defRPr>
            </a:lvl1pPr>
            <a:lvl2pPr marL="381000">
              <a:spcBef>
                <a:spcPct val="20000"/>
              </a:spcBef>
              <a:buChar char="–"/>
              <a:tabLst>
                <a:tab pos="381000"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Lst>
              <a:defRPr>
                <a:solidFill>
                  <a:schemeClr val="tx1"/>
                </a:solidFill>
                <a:latin typeface="Lucida Sans Unicode" panose="020B0602030504020204" pitchFamily="34" charset="0"/>
              </a:defRPr>
            </a:lvl4pPr>
            <a:lvl5pPr marL="2057400" indent="-228600">
              <a:spcBef>
                <a:spcPct val="20000"/>
              </a:spcBef>
              <a:buChar char="»"/>
              <a:tabLst>
                <a:tab pos="381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9pPr>
          </a:lstStyle>
          <a:p>
            <a:pPr>
              <a:lnSpc>
                <a:spcPct val="120000"/>
              </a:lnSpc>
              <a:spcBef>
                <a:spcPct val="0"/>
              </a:spcBef>
            </a:pPr>
            <a:r>
              <a:rPr lang="en-US" altLang="en-US" sz="2400">
                <a:solidFill>
                  <a:srgbClr val="000000"/>
                </a:solidFill>
              </a:rPr>
              <a:t>	Data elements are labeled records.</a:t>
            </a:r>
          </a:p>
          <a:p>
            <a:pPr>
              <a:lnSpc>
                <a:spcPct val="120000"/>
              </a:lnSpc>
              <a:spcBef>
                <a:spcPct val="0"/>
              </a:spcBef>
            </a:pPr>
            <a:r>
              <a:rPr lang="en-US" altLang="en-US" sz="2400">
                <a:solidFill>
                  <a:srgbClr val="000000"/>
                </a:solidFill>
              </a:rPr>
              <a:t>	Each record has a system-wide unique label, </a:t>
            </a:r>
          </a:p>
          <a:p>
            <a:pPr lvl="1">
              <a:spcBef>
                <a:spcPct val="0"/>
              </a:spcBef>
              <a:buFontTx/>
              <a:buNone/>
            </a:pPr>
            <a:r>
              <a:rPr lang="en-US" altLang="en-US">
                <a:solidFill>
                  <a:srgbClr val="000000"/>
                </a:solidFill>
              </a:rPr>
              <a:t>called the </a:t>
            </a:r>
            <a:r>
              <a:rPr lang="en-US" altLang="en-US" i="1">
                <a:solidFill>
                  <a:srgbClr val="000000"/>
                </a:solidFill>
              </a:rPr>
              <a:t>data sort</a:t>
            </a:r>
            <a:endParaRPr lang="en-US" altLang="en-US">
              <a:solidFill>
                <a:srgbClr val="000000"/>
              </a:solidFill>
            </a:endParaRPr>
          </a:p>
          <a:p>
            <a:pPr>
              <a:lnSpc>
                <a:spcPct val="120000"/>
              </a:lnSpc>
              <a:spcBef>
                <a:spcPct val="0"/>
              </a:spcBef>
            </a:pPr>
            <a:r>
              <a:rPr lang="en-US" altLang="en-US" sz="2400">
                <a:solidFill>
                  <a:srgbClr val="000000"/>
                </a:solidFill>
              </a:rPr>
              <a:t>	A field of a sort may be declared </a:t>
            </a:r>
            <a:r>
              <a:rPr lang="en-US" altLang="en-US" sz="2400" b="1" i="1" u="sng">
                <a:solidFill>
                  <a:srgbClr val="000000"/>
                </a:solidFill>
              </a:rPr>
              <a:t>key</a:t>
            </a:r>
            <a:r>
              <a:rPr lang="en-US" altLang="en-US" sz="2400">
                <a:solidFill>
                  <a:srgbClr val="000000"/>
                </a:solidFill>
              </a:rPr>
              <a:t>  if it </a:t>
            </a:r>
          </a:p>
          <a:p>
            <a:pPr lvl="1">
              <a:spcBef>
                <a:spcPct val="0"/>
              </a:spcBef>
              <a:buFontTx/>
              <a:buNone/>
            </a:pPr>
            <a:r>
              <a:rPr lang="en-US" altLang="en-US">
                <a:solidFill>
                  <a:srgbClr val="000000"/>
                </a:solidFill>
              </a:rPr>
              <a:t>uniquely determines the values of the non-key fields</a:t>
            </a:r>
            <a:endParaRPr lang="en-GB" altLang="en-US">
              <a:solidFill>
                <a:srgbClr val="000000"/>
              </a:solidFill>
            </a:endParaRPr>
          </a:p>
        </p:txBody>
      </p:sp>
    </p:spTree>
    <p:extLst>
      <p:ext uri="{BB962C8B-B14F-4D97-AF65-F5344CB8AC3E}">
        <p14:creationId xmlns:p14="http://schemas.microsoft.com/office/powerpoint/2010/main" val="293290462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3B39D96B-AE95-474E-B3C9-B3F279300394}" type="slidenum">
              <a:rPr lang="en-GB" altLang="en-US" sz="1000" smtClean="0">
                <a:solidFill>
                  <a:srgbClr val="000000"/>
                </a:solidFill>
              </a:rPr>
              <a:pPr>
                <a:spcBef>
                  <a:spcPct val="0"/>
                </a:spcBef>
                <a:buFontTx/>
                <a:buNone/>
              </a:pPr>
              <a:t>81</a:t>
            </a:fld>
            <a:endParaRPr lang="en-GB" altLang="en-US" sz="1000" smtClean="0">
              <a:solidFill>
                <a:srgbClr val="000000"/>
              </a:solidFill>
            </a:endParaRPr>
          </a:p>
        </p:txBody>
      </p:sp>
      <p:sp>
        <p:nvSpPr>
          <p:cNvPr id="104451" name="Rectangle 2"/>
          <p:cNvSpPr>
            <a:spLocks noGrp="1" noChangeArrowheads="1"/>
          </p:cNvSpPr>
          <p:nvPr>
            <p:ph type="title" idx="4294967295"/>
          </p:nvPr>
        </p:nvSpPr>
        <p:spPr>
          <a:xfrm>
            <a:off x="0" y="836613"/>
            <a:ext cx="7772400" cy="647700"/>
          </a:xfrm>
        </p:spPr>
        <p:txBody>
          <a:bodyPr/>
          <a:lstStyle/>
          <a:p>
            <a:pPr eaLnBrk="1" hangingPunct="1"/>
            <a:r>
              <a:rPr lang="en-US" altLang="en-US" sz="3600" smtClean="0"/>
              <a:t>SPLICE Example (1/5)</a:t>
            </a:r>
            <a:endParaRPr lang="en-GB" altLang="en-US" sz="3600" smtClean="0"/>
          </a:p>
        </p:txBody>
      </p:sp>
      <p:sp>
        <p:nvSpPr>
          <p:cNvPr id="104452" name="Text Box 3"/>
          <p:cNvSpPr txBox="1">
            <a:spLocks noChangeArrowheads="1"/>
          </p:cNvSpPr>
          <p:nvPr/>
        </p:nvSpPr>
        <p:spPr bwMode="auto">
          <a:xfrm>
            <a:off x="304800" y="1752600"/>
            <a:ext cx="8305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81000" algn="l"/>
              </a:tabLst>
              <a:defRPr sz="2800">
                <a:solidFill>
                  <a:schemeClr val="tx1"/>
                </a:solidFill>
                <a:latin typeface="Lucida Sans Unicode" panose="020B0602030504020204" pitchFamily="34" charset="0"/>
              </a:defRPr>
            </a:lvl1pPr>
            <a:lvl2pPr marL="381000">
              <a:spcBef>
                <a:spcPct val="20000"/>
              </a:spcBef>
              <a:buChar char="–"/>
              <a:tabLst>
                <a:tab pos="381000"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Lst>
              <a:defRPr>
                <a:solidFill>
                  <a:schemeClr val="tx1"/>
                </a:solidFill>
                <a:latin typeface="Lucida Sans Unicode" panose="020B0602030504020204" pitchFamily="34" charset="0"/>
              </a:defRPr>
            </a:lvl4pPr>
            <a:lvl5pPr marL="2057400" indent="-228600">
              <a:spcBef>
                <a:spcPct val="20000"/>
              </a:spcBef>
              <a:buChar char="»"/>
              <a:tabLst>
                <a:tab pos="381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Lst>
              <a:defRPr>
                <a:solidFill>
                  <a:schemeClr val="tx1"/>
                </a:solidFill>
                <a:latin typeface="Lucida Sans Unicode" panose="020B0602030504020204" pitchFamily="34" charset="0"/>
              </a:defRPr>
            </a:lvl9pPr>
          </a:lstStyle>
          <a:p>
            <a:pPr>
              <a:lnSpc>
                <a:spcPct val="130000"/>
              </a:lnSpc>
              <a:spcBef>
                <a:spcPct val="0"/>
              </a:spcBef>
              <a:buFontTx/>
              <a:buNone/>
            </a:pPr>
            <a:r>
              <a:rPr lang="en-US" altLang="en-US" sz="2400" dirty="0">
                <a:solidFill>
                  <a:srgbClr val="000000"/>
                </a:solidFill>
              </a:rPr>
              <a:t>Consider a system for tracking flying objects:</a:t>
            </a:r>
          </a:p>
          <a:p>
            <a:pPr>
              <a:lnSpc>
                <a:spcPct val="130000"/>
              </a:lnSpc>
              <a:spcBef>
                <a:spcPct val="0"/>
              </a:spcBef>
            </a:pPr>
            <a:r>
              <a:rPr lang="en-US" altLang="en-US" sz="2400" dirty="0">
                <a:solidFill>
                  <a:srgbClr val="000000"/>
                </a:solidFill>
              </a:rPr>
              <a:t>	Observations are made by a radar</a:t>
            </a:r>
          </a:p>
          <a:p>
            <a:pPr lvl="1">
              <a:spcBef>
                <a:spcPct val="0"/>
              </a:spcBef>
              <a:buFontTx/>
              <a:buNone/>
            </a:pPr>
            <a:r>
              <a:rPr lang="en-US" altLang="en-US" dirty="0">
                <a:solidFill>
                  <a:srgbClr val="000000"/>
                </a:solidFill>
              </a:rPr>
              <a:t>(and are called plots), i.e. the acquisition sensor</a:t>
            </a:r>
          </a:p>
          <a:p>
            <a:pPr>
              <a:lnSpc>
                <a:spcPct val="130000"/>
              </a:lnSpc>
              <a:spcBef>
                <a:spcPct val="0"/>
              </a:spcBef>
            </a:pPr>
            <a:r>
              <a:rPr lang="en-US" altLang="en-US" sz="2400" dirty="0">
                <a:solidFill>
                  <a:srgbClr val="000000"/>
                </a:solidFill>
              </a:rPr>
              <a:t>	Plots are correlated into tracks, that are </a:t>
            </a:r>
          </a:p>
          <a:p>
            <a:pPr lvl="1">
              <a:spcBef>
                <a:spcPct val="0"/>
              </a:spcBef>
              <a:buFontTx/>
              <a:buNone/>
            </a:pPr>
            <a:r>
              <a:rPr lang="en-US" altLang="en-US" dirty="0">
                <a:solidFill>
                  <a:srgbClr val="000000"/>
                </a:solidFill>
              </a:rPr>
              <a:t>interpreted in terms of a flight trajectory model</a:t>
            </a:r>
          </a:p>
          <a:p>
            <a:pPr>
              <a:lnSpc>
                <a:spcPct val="130000"/>
              </a:lnSpc>
              <a:spcBef>
                <a:spcPct val="0"/>
              </a:spcBef>
            </a:pPr>
            <a:r>
              <a:rPr lang="en-US" altLang="en-US" sz="2400" dirty="0">
                <a:solidFill>
                  <a:srgbClr val="000000"/>
                </a:solidFill>
              </a:rPr>
              <a:t>	Tracks are used to control the direction of the radar</a:t>
            </a:r>
          </a:p>
          <a:p>
            <a:pPr lvl="1">
              <a:spcBef>
                <a:spcPct val="0"/>
              </a:spcBef>
              <a:buFontTx/>
              <a:buNone/>
            </a:pPr>
            <a:r>
              <a:rPr lang="en-US" altLang="en-US" dirty="0">
                <a:solidFill>
                  <a:srgbClr val="000000"/>
                </a:solidFill>
              </a:rPr>
              <a:t>and for taking action through effectors)</a:t>
            </a:r>
            <a:endParaRPr lang="en-GB" altLang="en-US" dirty="0">
              <a:solidFill>
                <a:srgbClr val="000000"/>
              </a:solidFill>
            </a:endParaRPr>
          </a:p>
        </p:txBody>
      </p:sp>
      <p:pic>
        <p:nvPicPr>
          <p:cNvPr id="95234" name="Picture 2" descr="Image result for radar following a moving ob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899617"/>
            <a:ext cx="3096344" cy="1805193"/>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p:nvPr/>
        </p:nvSpPr>
        <p:spPr>
          <a:xfrm rot="220953">
            <a:off x="4355976" y="5085184"/>
            <a:ext cx="2376264" cy="216024"/>
          </a:xfrm>
          <a:prstGeom prst="arc">
            <a:avLst>
              <a:gd name="adj1" fmla="val 16200000"/>
              <a:gd name="adj2" fmla="val 21551409"/>
            </a:avLst>
          </a:prstGeom>
          <a:ln w="38100">
            <a:solidFill>
              <a:schemeClr val="bg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Tree>
    <p:extLst>
      <p:ext uri="{BB962C8B-B14F-4D97-AF65-F5344CB8AC3E}">
        <p14:creationId xmlns:p14="http://schemas.microsoft.com/office/powerpoint/2010/main" val="218832124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D6AEA5F-04D0-41D3-B87F-20B6E986A7E9}" type="slidenum">
              <a:rPr lang="en-GB" altLang="en-US" sz="1000" smtClean="0">
                <a:solidFill>
                  <a:srgbClr val="000000"/>
                </a:solidFill>
              </a:rPr>
              <a:pPr>
                <a:spcBef>
                  <a:spcPct val="0"/>
                </a:spcBef>
                <a:buFontTx/>
                <a:buNone/>
              </a:pPr>
              <a:t>82</a:t>
            </a:fld>
            <a:endParaRPr lang="en-GB" altLang="en-US" sz="1000" smtClean="0">
              <a:solidFill>
                <a:srgbClr val="000000"/>
              </a:solidFill>
            </a:endParaRPr>
          </a:p>
        </p:txBody>
      </p:sp>
      <p:sp>
        <p:nvSpPr>
          <p:cNvPr id="106499" name="Rectangle 2"/>
          <p:cNvSpPr>
            <a:spLocks noGrp="1" noChangeArrowheads="1"/>
          </p:cNvSpPr>
          <p:nvPr>
            <p:ph type="title" idx="4294967295"/>
          </p:nvPr>
        </p:nvSpPr>
        <p:spPr>
          <a:xfrm>
            <a:off x="0" y="915988"/>
            <a:ext cx="7772400" cy="641350"/>
          </a:xfrm>
        </p:spPr>
        <p:txBody>
          <a:bodyPr/>
          <a:lstStyle/>
          <a:p>
            <a:pPr eaLnBrk="1" hangingPunct="1"/>
            <a:r>
              <a:rPr lang="en-US" altLang="en-US" sz="3600" b="1" smtClean="0"/>
              <a:t>SPLICE Example</a:t>
            </a:r>
            <a:r>
              <a:rPr lang="en-US" altLang="en-US" sz="3600" smtClean="0"/>
              <a:t> (2/5)</a:t>
            </a:r>
            <a:endParaRPr lang="en-GB" altLang="en-US" sz="3600" smtClean="0"/>
          </a:p>
        </p:txBody>
      </p:sp>
      <p:sp>
        <p:nvSpPr>
          <p:cNvPr id="106500" name="Text Box 3"/>
          <p:cNvSpPr txBox="1">
            <a:spLocks noChangeArrowheads="1"/>
          </p:cNvSpPr>
          <p:nvPr/>
        </p:nvSpPr>
        <p:spPr bwMode="auto">
          <a:xfrm>
            <a:off x="395288" y="1778000"/>
            <a:ext cx="809942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90000"/>
              </a:lnSpc>
              <a:spcBef>
                <a:spcPct val="0"/>
              </a:spcBef>
              <a:buFontTx/>
              <a:buNone/>
            </a:pPr>
            <a:r>
              <a:rPr lang="en-US" altLang="en-US" sz="2000" i="1">
                <a:solidFill>
                  <a:srgbClr val="000000"/>
                </a:solidFill>
              </a:rPr>
              <a:t>Processes</a:t>
            </a:r>
          </a:p>
          <a:p>
            <a:pPr lvl="1">
              <a:lnSpc>
                <a:spcPct val="90000"/>
              </a:lnSpc>
              <a:spcBef>
                <a:spcPct val="0"/>
              </a:spcBef>
              <a:buFontTx/>
              <a:buNone/>
            </a:pPr>
            <a:r>
              <a:rPr lang="en-US" altLang="en-US" sz="2000">
                <a:solidFill>
                  <a:srgbClr val="000000"/>
                </a:solidFill>
              </a:rPr>
              <a:t>Radar:	generates signals</a:t>
            </a:r>
          </a:p>
          <a:p>
            <a:pPr lvl="1">
              <a:lnSpc>
                <a:spcPct val="90000"/>
              </a:lnSpc>
              <a:spcBef>
                <a:spcPct val="0"/>
              </a:spcBef>
              <a:buFontTx/>
              <a:buNone/>
            </a:pPr>
            <a:r>
              <a:rPr lang="en-US" altLang="en-US" sz="2000">
                <a:solidFill>
                  <a:srgbClr val="000000"/>
                </a:solidFill>
              </a:rPr>
              <a:t>Detect:	processes radar signals into plots</a:t>
            </a:r>
          </a:p>
          <a:p>
            <a:pPr lvl="1">
              <a:lnSpc>
                <a:spcPct val="90000"/>
              </a:lnSpc>
              <a:spcBef>
                <a:spcPct val="0"/>
              </a:spcBef>
              <a:buFontTx/>
              <a:buNone/>
            </a:pPr>
            <a:r>
              <a:rPr lang="en-US" altLang="en-US" sz="2000">
                <a:solidFill>
                  <a:srgbClr val="000000"/>
                </a:solidFill>
              </a:rPr>
              <a:t>Track:	correlates plots into tracks</a:t>
            </a:r>
          </a:p>
          <a:p>
            <a:pPr lvl="1">
              <a:lnSpc>
                <a:spcPct val="90000"/>
              </a:lnSpc>
              <a:spcBef>
                <a:spcPct val="0"/>
              </a:spcBef>
              <a:buFontTx/>
              <a:buNone/>
            </a:pPr>
            <a:r>
              <a:rPr lang="en-US" altLang="en-US" sz="2000">
                <a:solidFill>
                  <a:srgbClr val="000000"/>
                </a:solidFill>
              </a:rPr>
              <a:t>Predict:	predicts next coordinates of the flying object</a:t>
            </a:r>
          </a:p>
          <a:p>
            <a:pPr lvl="1">
              <a:lnSpc>
                <a:spcPct val="90000"/>
              </a:lnSpc>
              <a:spcBef>
                <a:spcPct val="0"/>
              </a:spcBef>
              <a:buFontTx/>
              <a:buNone/>
            </a:pPr>
            <a:r>
              <a:rPr lang="en-US" altLang="en-US" sz="2000">
                <a:solidFill>
                  <a:srgbClr val="000000"/>
                </a:solidFill>
              </a:rPr>
              <a:t>Control:	the radar to probe the next position of the object</a:t>
            </a:r>
          </a:p>
          <a:p>
            <a:pPr lvl="1">
              <a:lnSpc>
                <a:spcPct val="90000"/>
              </a:lnSpc>
              <a:spcBef>
                <a:spcPct val="0"/>
              </a:spcBef>
              <a:buFontTx/>
              <a:buNone/>
            </a:pPr>
            <a:r>
              <a:rPr lang="en-US" altLang="en-US" sz="2000">
                <a:solidFill>
                  <a:srgbClr val="000000"/>
                </a:solidFill>
              </a:rPr>
              <a:t>UI:		user interface of the system</a:t>
            </a:r>
            <a:endParaRPr lang="en-GB" altLang="en-US" sz="2000">
              <a:solidFill>
                <a:srgbClr val="000000"/>
              </a:solidFill>
            </a:endParaRPr>
          </a:p>
        </p:txBody>
      </p:sp>
      <p:sp>
        <p:nvSpPr>
          <p:cNvPr id="106501" name="Text Box 4"/>
          <p:cNvSpPr txBox="1">
            <a:spLocks noChangeArrowheads="1"/>
          </p:cNvSpPr>
          <p:nvPr/>
        </p:nvSpPr>
        <p:spPr bwMode="auto">
          <a:xfrm>
            <a:off x="395288" y="4076700"/>
            <a:ext cx="5378395" cy="23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90000"/>
              </a:lnSpc>
              <a:spcBef>
                <a:spcPct val="0"/>
              </a:spcBef>
              <a:buFontTx/>
              <a:buNone/>
            </a:pPr>
            <a:r>
              <a:rPr lang="en-US" altLang="en-US" sz="2000" i="1" dirty="0" smtClean="0">
                <a:solidFill>
                  <a:srgbClr val="000000"/>
                </a:solidFill>
              </a:rPr>
              <a:t>Sorts (=data types)</a:t>
            </a:r>
            <a:endParaRPr lang="en-US" altLang="en-US" sz="2000" dirty="0">
              <a:solidFill>
                <a:srgbClr val="000000"/>
              </a:solidFill>
            </a:endParaRPr>
          </a:p>
          <a:p>
            <a:pPr lvl="1">
              <a:lnSpc>
                <a:spcPct val="90000"/>
              </a:lnSpc>
              <a:spcBef>
                <a:spcPct val="0"/>
              </a:spcBef>
              <a:buFontTx/>
              <a:buNone/>
            </a:pPr>
            <a:r>
              <a:rPr lang="en-US" altLang="en-US" sz="2000" dirty="0">
                <a:solidFill>
                  <a:srgbClr val="000000"/>
                </a:solidFill>
              </a:rPr>
              <a:t>D0: radar signals</a:t>
            </a:r>
          </a:p>
          <a:p>
            <a:pPr lvl="1">
              <a:lnSpc>
                <a:spcPct val="90000"/>
              </a:lnSpc>
              <a:spcBef>
                <a:spcPct val="0"/>
              </a:spcBef>
              <a:buFontTx/>
              <a:buNone/>
            </a:pPr>
            <a:r>
              <a:rPr lang="en-US" altLang="en-US" sz="2000" dirty="0">
                <a:solidFill>
                  <a:srgbClr val="000000"/>
                </a:solidFill>
              </a:rPr>
              <a:t>D1: control data to the radar</a:t>
            </a:r>
          </a:p>
          <a:p>
            <a:pPr lvl="1">
              <a:lnSpc>
                <a:spcPct val="90000"/>
              </a:lnSpc>
              <a:spcBef>
                <a:spcPct val="0"/>
              </a:spcBef>
              <a:buFontTx/>
              <a:buNone/>
            </a:pPr>
            <a:r>
              <a:rPr lang="en-US" altLang="en-US" sz="2000" dirty="0">
                <a:solidFill>
                  <a:srgbClr val="000000"/>
                </a:solidFill>
              </a:rPr>
              <a:t>D2: plots (coordinates) from the radar</a:t>
            </a:r>
          </a:p>
          <a:p>
            <a:pPr lvl="1">
              <a:lnSpc>
                <a:spcPct val="90000"/>
              </a:lnSpc>
              <a:spcBef>
                <a:spcPct val="0"/>
              </a:spcBef>
              <a:buFontTx/>
              <a:buNone/>
            </a:pPr>
            <a:r>
              <a:rPr lang="en-US" altLang="en-US" sz="2000" dirty="0">
                <a:solidFill>
                  <a:srgbClr val="000000"/>
                </a:solidFill>
              </a:rPr>
              <a:t>D3: sensor characteristics</a:t>
            </a:r>
          </a:p>
          <a:p>
            <a:pPr lvl="1">
              <a:lnSpc>
                <a:spcPct val="90000"/>
              </a:lnSpc>
              <a:spcBef>
                <a:spcPct val="0"/>
              </a:spcBef>
              <a:buFontTx/>
              <a:buNone/>
            </a:pPr>
            <a:r>
              <a:rPr lang="en-US" altLang="en-US" sz="2000" dirty="0">
                <a:solidFill>
                  <a:srgbClr val="000000"/>
                </a:solidFill>
              </a:rPr>
              <a:t>D4: speed-vector of the object</a:t>
            </a:r>
          </a:p>
          <a:p>
            <a:pPr lvl="1">
              <a:lnSpc>
                <a:spcPct val="90000"/>
              </a:lnSpc>
              <a:spcBef>
                <a:spcPct val="0"/>
              </a:spcBef>
              <a:buFontTx/>
              <a:buNone/>
            </a:pPr>
            <a:r>
              <a:rPr lang="en-US" altLang="en-US" sz="2000" dirty="0">
                <a:solidFill>
                  <a:srgbClr val="000000"/>
                </a:solidFill>
              </a:rPr>
              <a:t>D5: predicted object coordinates</a:t>
            </a:r>
          </a:p>
          <a:p>
            <a:pPr lvl="1">
              <a:lnSpc>
                <a:spcPct val="90000"/>
              </a:lnSpc>
              <a:spcBef>
                <a:spcPct val="0"/>
              </a:spcBef>
              <a:buFontTx/>
              <a:buNone/>
            </a:pPr>
            <a:r>
              <a:rPr lang="en-US" altLang="en-US" sz="2000" dirty="0">
                <a:solidFill>
                  <a:srgbClr val="000000"/>
                </a:solidFill>
              </a:rPr>
              <a:t>D6: user commands</a:t>
            </a:r>
            <a:endParaRPr lang="en-GB" altLang="en-US" sz="2000" dirty="0">
              <a:solidFill>
                <a:srgbClr val="000000"/>
              </a:solidFill>
            </a:endParaRPr>
          </a:p>
        </p:txBody>
      </p:sp>
    </p:spTree>
    <p:extLst>
      <p:ext uri="{BB962C8B-B14F-4D97-AF65-F5344CB8AC3E}">
        <p14:creationId xmlns:p14="http://schemas.microsoft.com/office/powerpoint/2010/main" val="215444563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095391C-4F8A-4EFC-88B4-AAF77A15325C}" type="slidenum">
              <a:rPr lang="en-GB" altLang="en-US" sz="1000" smtClean="0">
                <a:solidFill>
                  <a:srgbClr val="000000"/>
                </a:solidFill>
              </a:rPr>
              <a:pPr>
                <a:spcBef>
                  <a:spcPct val="0"/>
                </a:spcBef>
                <a:buFontTx/>
                <a:buNone/>
              </a:pPr>
              <a:t>83</a:t>
            </a:fld>
            <a:endParaRPr lang="en-GB" altLang="en-US" sz="1000" smtClean="0">
              <a:solidFill>
                <a:srgbClr val="000000"/>
              </a:solidFill>
            </a:endParaRPr>
          </a:p>
        </p:txBody>
      </p:sp>
      <p:sp>
        <p:nvSpPr>
          <p:cNvPr id="108547" name="Rectangle 2"/>
          <p:cNvSpPr>
            <a:spLocks noGrp="1" noChangeArrowheads="1"/>
          </p:cNvSpPr>
          <p:nvPr>
            <p:ph type="title" idx="4294967295"/>
          </p:nvPr>
        </p:nvSpPr>
        <p:spPr>
          <a:xfrm>
            <a:off x="0" y="852488"/>
            <a:ext cx="7772400" cy="1352550"/>
          </a:xfrm>
        </p:spPr>
        <p:txBody>
          <a:bodyPr/>
          <a:lstStyle/>
          <a:p>
            <a:pPr eaLnBrk="1" hangingPunct="1"/>
            <a:r>
              <a:rPr lang="en-US" altLang="en-US" smtClean="0"/>
              <a:t>Application model using </a:t>
            </a:r>
            <a:br>
              <a:rPr lang="en-US" altLang="en-US" smtClean="0"/>
            </a:br>
            <a:r>
              <a:rPr lang="en-US" altLang="en-US" smtClean="0"/>
              <a:t> one-to-one connections</a:t>
            </a:r>
            <a:endParaRPr lang="en-GB" altLang="en-US" smtClean="0"/>
          </a:p>
        </p:txBody>
      </p:sp>
      <p:grpSp>
        <p:nvGrpSpPr>
          <p:cNvPr id="108548" name="Group 3"/>
          <p:cNvGrpSpPr>
            <a:grpSpLocks/>
          </p:cNvGrpSpPr>
          <p:nvPr/>
        </p:nvGrpSpPr>
        <p:grpSpPr bwMode="auto">
          <a:xfrm>
            <a:off x="935038" y="3395663"/>
            <a:ext cx="7180262" cy="2693987"/>
            <a:chOff x="437" y="1459"/>
            <a:chExt cx="4147" cy="1485"/>
          </a:xfrm>
        </p:grpSpPr>
        <p:sp>
          <p:nvSpPr>
            <p:cNvPr id="108549" name="Rectangle 4"/>
            <p:cNvSpPr>
              <a:spLocks noChangeArrowheads="1"/>
            </p:cNvSpPr>
            <p:nvPr/>
          </p:nvSpPr>
          <p:spPr bwMode="auto">
            <a:xfrm>
              <a:off x="1329" y="1459"/>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detect</a:t>
              </a:r>
              <a:endParaRPr lang="en-GB" altLang="en-US" sz="2000" b="1">
                <a:solidFill>
                  <a:srgbClr val="000000"/>
                </a:solidFill>
              </a:endParaRPr>
            </a:p>
          </p:txBody>
        </p:sp>
        <p:sp>
          <p:nvSpPr>
            <p:cNvPr id="108550" name="Rectangle 5"/>
            <p:cNvSpPr>
              <a:spLocks noChangeArrowheads="1"/>
            </p:cNvSpPr>
            <p:nvPr/>
          </p:nvSpPr>
          <p:spPr bwMode="auto">
            <a:xfrm>
              <a:off x="4008" y="1459"/>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control</a:t>
              </a:r>
              <a:endParaRPr lang="en-GB" altLang="en-US" sz="2000" b="1">
                <a:solidFill>
                  <a:srgbClr val="000000"/>
                </a:solidFill>
              </a:endParaRPr>
            </a:p>
          </p:txBody>
        </p:sp>
        <p:sp>
          <p:nvSpPr>
            <p:cNvPr id="108551" name="Rectangle 6"/>
            <p:cNvSpPr>
              <a:spLocks noChangeArrowheads="1"/>
            </p:cNvSpPr>
            <p:nvPr/>
          </p:nvSpPr>
          <p:spPr bwMode="auto">
            <a:xfrm>
              <a:off x="4008" y="2368"/>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UI</a:t>
              </a:r>
              <a:endParaRPr lang="en-GB" altLang="en-US" sz="2000" b="1">
                <a:solidFill>
                  <a:srgbClr val="000000"/>
                </a:solidFill>
              </a:endParaRPr>
            </a:p>
          </p:txBody>
        </p:sp>
        <p:sp>
          <p:nvSpPr>
            <p:cNvPr id="108552" name="Rectangle 7"/>
            <p:cNvSpPr>
              <a:spLocks noChangeArrowheads="1"/>
            </p:cNvSpPr>
            <p:nvPr/>
          </p:nvSpPr>
          <p:spPr bwMode="auto">
            <a:xfrm>
              <a:off x="2238" y="1459"/>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track</a:t>
              </a:r>
              <a:endParaRPr lang="en-GB" altLang="en-US" sz="2000" b="1">
                <a:solidFill>
                  <a:srgbClr val="000000"/>
                </a:solidFill>
              </a:endParaRPr>
            </a:p>
          </p:txBody>
        </p:sp>
        <p:sp>
          <p:nvSpPr>
            <p:cNvPr id="108553" name="Rectangle 8"/>
            <p:cNvSpPr>
              <a:spLocks noChangeArrowheads="1"/>
            </p:cNvSpPr>
            <p:nvPr/>
          </p:nvSpPr>
          <p:spPr bwMode="auto">
            <a:xfrm>
              <a:off x="3120" y="1459"/>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predict</a:t>
              </a:r>
              <a:endParaRPr lang="en-GB" altLang="en-US" sz="2000" b="1">
                <a:solidFill>
                  <a:srgbClr val="000000"/>
                </a:solidFill>
              </a:endParaRPr>
            </a:p>
          </p:txBody>
        </p:sp>
        <p:sp>
          <p:nvSpPr>
            <p:cNvPr id="108554" name="Rectangle 9"/>
            <p:cNvSpPr>
              <a:spLocks noChangeArrowheads="1"/>
            </p:cNvSpPr>
            <p:nvPr/>
          </p:nvSpPr>
          <p:spPr bwMode="auto">
            <a:xfrm>
              <a:off x="437" y="1459"/>
              <a:ext cx="576" cy="57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000" b="1">
                  <a:solidFill>
                    <a:srgbClr val="000000"/>
                  </a:solidFill>
                </a:rPr>
                <a:t>radar</a:t>
              </a:r>
              <a:endParaRPr lang="en-GB" altLang="en-US" sz="2000" b="1">
                <a:solidFill>
                  <a:srgbClr val="000000"/>
                </a:solidFill>
              </a:endParaRPr>
            </a:p>
          </p:txBody>
        </p:sp>
        <p:cxnSp>
          <p:nvCxnSpPr>
            <p:cNvPr id="108555" name="AutoShape 10"/>
            <p:cNvCxnSpPr>
              <a:cxnSpLocks noChangeShapeType="1"/>
              <a:stCxn id="108554" idx="3"/>
              <a:endCxn id="108549" idx="1"/>
            </p:cNvCxnSpPr>
            <p:nvPr/>
          </p:nvCxnSpPr>
          <p:spPr bwMode="auto">
            <a:xfrm>
              <a:off x="1013" y="1747"/>
              <a:ext cx="31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6" name="AutoShape 11"/>
            <p:cNvCxnSpPr>
              <a:cxnSpLocks noChangeShapeType="1"/>
              <a:stCxn id="108550" idx="0"/>
              <a:endCxn id="108554" idx="0"/>
            </p:cNvCxnSpPr>
            <p:nvPr/>
          </p:nvCxnSpPr>
          <p:spPr bwMode="auto">
            <a:xfrm rot="-5400000" flipH="1" flipV="1">
              <a:off x="2510" y="-326"/>
              <a:ext cx="1" cy="3571"/>
            </a:xfrm>
            <a:prstGeom prst="bentConnector3">
              <a:avLst>
                <a:gd name="adj1" fmla="val -4830000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7" name="AutoShape 12"/>
            <p:cNvCxnSpPr>
              <a:cxnSpLocks noChangeShapeType="1"/>
              <a:stCxn id="108549" idx="3"/>
              <a:endCxn id="108552" idx="1"/>
            </p:cNvCxnSpPr>
            <p:nvPr/>
          </p:nvCxnSpPr>
          <p:spPr bwMode="auto">
            <a:xfrm>
              <a:off x="1905" y="1747"/>
              <a:ext cx="33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8" name="AutoShape 13"/>
            <p:cNvCxnSpPr>
              <a:cxnSpLocks noChangeShapeType="1"/>
              <a:stCxn id="108552" idx="3"/>
              <a:endCxn id="108553" idx="1"/>
            </p:cNvCxnSpPr>
            <p:nvPr/>
          </p:nvCxnSpPr>
          <p:spPr bwMode="auto">
            <a:xfrm>
              <a:off x="2814" y="1747"/>
              <a:ext cx="30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9" name="AutoShape 14"/>
            <p:cNvCxnSpPr>
              <a:cxnSpLocks noChangeShapeType="1"/>
              <a:stCxn id="108553" idx="3"/>
              <a:endCxn id="108550" idx="1"/>
            </p:cNvCxnSpPr>
            <p:nvPr/>
          </p:nvCxnSpPr>
          <p:spPr bwMode="auto">
            <a:xfrm>
              <a:off x="3696" y="1747"/>
              <a:ext cx="31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0" name="AutoShape 15"/>
            <p:cNvCxnSpPr>
              <a:cxnSpLocks noChangeShapeType="1"/>
              <a:stCxn id="108551" idx="0"/>
              <a:endCxn id="108550" idx="2"/>
            </p:cNvCxnSpPr>
            <p:nvPr/>
          </p:nvCxnSpPr>
          <p:spPr bwMode="auto">
            <a:xfrm rot="-5400000">
              <a:off x="4129" y="2202"/>
              <a:ext cx="33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1" name="AutoShape 16"/>
            <p:cNvCxnSpPr>
              <a:cxnSpLocks noChangeShapeType="1"/>
              <a:stCxn id="108551" idx="0"/>
              <a:endCxn id="108553" idx="2"/>
            </p:cNvCxnSpPr>
            <p:nvPr/>
          </p:nvCxnSpPr>
          <p:spPr bwMode="auto">
            <a:xfrm rot="5400000" flipH="1">
              <a:off x="3685" y="1758"/>
              <a:ext cx="333" cy="888"/>
            </a:xfrm>
            <a:prstGeom prst="bentConnector3">
              <a:avLst>
                <a:gd name="adj1" fmla="val 4985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2" name="AutoShape 17"/>
            <p:cNvCxnSpPr>
              <a:cxnSpLocks noChangeShapeType="1"/>
              <a:stCxn id="108551" idx="0"/>
              <a:endCxn id="108552" idx="2"/>
            </p:cNvCxnSpPr>
            <p:nvPr/>
          </p:nvCxnSpPr>
          <p:spPr bwMode="auto">
            <a:xfrm rot="5400000" flipH="1">
              <a:off x="3244" y="1317"/>
              <a:ext cx="333" cy="1770"/>
            </a:xfrm>
            <a:prstGeom prst="bentConnector3">
              <a:avLst>
                <a:gd name="adj1" fmla="val 4985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3" name="AutoShape 18"/>
            <p:cNvCxnSpPr>
              <a:cxnSpLocks noChangeShapeType="1"/>
              <a:stCxn id="108549" idx="0"/>
              <a:endCxn id="108553" idx="0"/>
            </p:cNvCxnSpPr>
            <p:nvPr/>
          </p:nvCxnSpPr>
          <p:spPr bwMode="auto">
            <a:xfrm rot="5400000" flipV="1">
              <a:off x="2512" y="564"/>
              <a:ext cx="1" cy="1791"/>
            </a:xfrm>
            <a:prstGeom prst="bentConnector3">
              <a:avLst>
                <a:gd name="adj1" fmla="val -144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4" name="AutoShape 19"/>
            <p:cNvCxnSpPr>
              <a:cxnSpLocks noChangeShapeType="1"/>
              <a:stCxn id="108553" idx="3"/>
              <a:endCxn id="108551" idx="1"/>
            </p:cNvCxnSpPr>
            <p:nvPr/>
          </p:nvCxnSpPr>
          <p:spPr bwMode="auto">
            <a:xfrm>
              <a:off x="3696" y="1747"/>
              <a:ext cx="312" cy="909"/>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5" name="AutoShape 20"/>
            <p:cNvCxnSpPr>
              <a:cxnSpLocks noChangeShapeType="1"/>
              <a:stCxn id="108552" idx="3"/>
            </p:cNvCxnSpPr>
            <p:nvPr/>
          </p:nvCxnSpPr>
          <p:spPr bwMode="auto">
            <a:xfrm>
              <a:off x="2814" y="1747"/>
              <a:ext cx="1194" cy="981"/>
            </a:xfrm>
            <a:prstGeom prst="bentConnector3">
              <a:avLst>
                <a:gd name="adj1" fmla="val 1281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6" name="AutoShape 21"/>
            <p:cNvCxnSpPr>
              <a:cxnSpLocks noChangeShapeType="1"/>
              <a:stCxn id="108549" idx="3"/>
            </p:cNvCxnSpPr>
            <p:nvPr/>
          </p:nvCxnSpPr>
          <p:spPr bwMode="auto">
            <a:xfrm>
              <a:off x="1905" y="1747"/>
              <a:ext cx="2103" cy="1059"/>
            </a:xfrm>
            <a:prstGeom prst="bentConnector3">
              <a:avLst>
                <a:gd name="adj1" fmla="val 831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5768929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xfrm>
            <a:off x="7131050" y="6572250"/>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5B481C6-9F99-491E-84A3-5B8638958A9A}" type="slidenum">
              <a:rPr lang="en-GB" altLang="en-US" sz="1000" smtClean="0">
                <a:solidFill>
                  <a:srgbClr val="000000"/>
                </a:solidFill>
              </a:rPr>
              <a:pPr>
                <a:spcBef>
                  <a:spcPct val="0"/>
                </a:spcBef>
                <a:buFontTx/>
                <a:buNone/>
              </a:pPr>
              <a:t>84</a:t>
            </a:fld>
            <a:endParaRPr lang="en-GB" altLang="en-US" sz="1000" smtClean="0">
              <a:solidFill>
                <a:srgbClr val="000000"/>
              </a:solidFill>
            </a:endParaRPr>
          </a:p>
        </p:txBody>
      </p:sp>
      <p:sp>
        <p:nvSpPr>
          <p:cNvPr id="110595" name="Rectangle 2"/>
          <p:cNvSpPr>
            <a:spLocks noGrp="1" noChangeArrowheads="1"/>
          </p:cNvSpPr>
          <p:nvPr>
            <p:ph type="title" idx="4294967295"/>
          </p:nvPr>
        </p:nvSpPr>
        <p:spPr>
          <a:xfrm>
            <a:off x="0" y="692150"/>
            <a:ext cx="8027988" cy="720725"/>
          </a:xfrm>
        </p:spPr>
        <p:txBody>
          <a:bodyPr/>
          <a:lstStyle/>
          <a:p>
            <a:pPr eaLnBrk="1" hangingPunct="1"/>
            <a:r>
              <a:rPr lang="en-US" altLang="en-US" b="1" smtClean="0"/>
              <a:t>SPLICE Example program</a:t>
            </a:r>
            <a:r>
              <a:rPr lang="en-US" altLang="en-US" smtClean="0"/>
              <a:t> (4/5)</a:t>
            </a:r>
            <a:endParaRPr lang="en-GB" altLang="en-US" smtClean="0"/>
          </a:p>
        </p:txBody>
      </p:sp>
      <p:sp>
        <p:nvSpPr>
          <p:cNvPr id="110596" name="Text Box 3"/>
          <p:cNvSpPr txBox="1">
            <a:spLocks noChangeArrowheads="1"/>
          </p:cNvSpPr>
          <p:nvPr/>
        </p:nvSpPr>
        <p:spPr bwMode="auto">
          <a:xfrm>
            <a:off x="395288" y="1481138"/>
            <a:ext cx="839946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400" b="1">
                <a:solidFill>
                  <a:srgbClr val="000000"/>
                </a:solidFill>
                <a:latin typeface="Courier New" panose="02070309020205020404" pitchFamily="49" charset="0"/>
              </a:rPr>
              <a:t>Program</a:t>
            </a:r>
            <a:r>
              <a:rPr lang="en-US" altLang="en-US" sz="2400">
                <a:solidFill>
                  <a:srgbClr val="000000"/>
                </a:solidFill>
                <a:latin typeface="Courier New" panose="02070309020205020404" pitchFamily="49" charset="0"/>
              </a:rPr>
              <a:t> </a:t>
            </a:r>
            <a:r>
              <a:rPr lang="en-US" altLang="en-US" sz="2400" i="1">
                <a:solidFill>
                  <a:srgbClr val="000000"/>
                </a:solidFill>
                <a:latin typeface="Courier New" panose="02070309020205020404" pitchFamily="49" charset="0"/>
              </a:rPr>
              <a:t>Detect</a:t>
            </a:r>
          </a:p>
          <a:p>
            <a:pPr>
              <a:spcBef>
                <a:spcPct val="0"/>
              </a:spcBef>
              <a:buFontTx/>
              <a:buNone/>
            </a:pPr>
            <a:r>
              <a:rPr lang="en-US" altLang="en-US" sz="2400">
                <a:solidFill>
                  <a:srgbClr val="000000"/>
                </a:solidFill>
                <a:latin typeface="Courier New" panose="02070309020205020404" pitchFamily="49" charset="0"/>
              </a:rPr>
              <a:t>  </a:t>
            </a:r>
            <a:r>
              <a:rPr lang="en-US" altLang="en-US" sz="2400" b="1">
                <a:solidFill>
                  <a:srgbClr val="000000"/>
                </a:solidFill>
                <a:latin typeface="Courier New" panose="02070309020205020404" pitchFamily="49" charset="0"/>
              </a:rPr>
              <a:t>sort</a:t>
            </a:r>
            <a:r>
              <a:rPr lang="en-US" altLang="en-US" sz="2400">
                <a:solidFill>
                  <a:srgbClr val="000000"/>
                </a:solidFill>
                <a:latin typeface="Courier New" panose="02070309020205020404" pitchFamily="49" charset="0"/>
              </a:rPr>
              <a:t> raw_data: radar_signals </a:t>
            </a:r>
            <a:r>
              <a:rPr lang="en-US" altLang="en-US" sz="2400" b="1">
                <a:solidFill>
                  <a:srgbClr val="000000"/>
                </a:solidFill>
                <a:latin typeface="Courier New" panose="02070309020205020404" pitchFamily="49" charset="0"/>
              </a:rPr>
              <a:t>consumed</a:t>
            </a:r>
          </a:p>
          <a:p>
            <a:pPr>
              <a:spcBef>
                <a:spcPct val="0"/>
              </a:spcBef>
              <a:buFontTx/>
              <a:buNone/>
            </a:pPr>
            <a:r>
              <a:rPr lang="en-US" altLang="en-US" sz="2400" b="1">
                <a:solidFill>
                  <a:srgbClr val="000000"/>
                </a:solidFill>
                <a:latin typeface="Courier New" panose="02070309020205020404" pitchFamily="49" charset="0"/>
              </a:rPr>
              <a:t>  sort</a:t>
            </a:r>
            <a:r>
              <a:rPr lang="en-US" altLang="en-US" sz="2400">
                <a:solidFill>
                  <a:srgbClr val="000000"/>
                </a:solidFill>
                <a:latin typeface="Courier New" panose="02070309020205020404" pitchFamily="49" charset="0"/>
              </a:rPr>
              <a:t> obj_pos: coordinates </a:t>
            </a:r>
            <a:r>
              <a:rPr lang="en-US" altLang="en-US" sz="2400" b="1">
                <a:solidFill>
                  <a:srgbClr val="000000"/>
                </a:solidFill>
                <a:latin typeface="Courier New" panose="02070309020205020404" pitchFamily="49" charset="0"/>
              </a:rPr>
              <a:t>produced</a:t>
            </a:r>
            <a:endParaRPr lang="en-US" altLang="en-US" sz="2400">
              <a:solidFill>
                <a:srgbClr val="000000"/>
              </a:solidFill>
              <a:latin typeface="Courier New" panose="02070309020205020404" pitchFamily="49" charset="0"/>
            </a:endParaRPr>
          </a:p>
          <a:p>
            <a:pPr>
              <a:spcBef>
                <a:spcPct val="0"/>
              </a:spcBef>
              <a:buFontTx/>
              <a:buNone/>
            </a:pPr>
            <a:r>
              <a:rPr lang="en-US" altLang="en-US" sz="2400">
                <a:solidFill>
                  <a:srgbClr val="000000"/>
                </a:solidFill>
                <a:latin typeface="Courier New" panose="02070309020205020404" pitchFamily="49" charset="0"/>
              </a:rPr>
              <a:t>  signal: sensor_data</a:t>
            </a:r>
          </a:p>
          <a:p>
            <a:pPr>
              <a:spcBef>
                <a:spcPct val="0"/>
              </a:spcBef>
              <a:buFontTx/>
              <a:buNone/>
            </a:pPr>
            <a:endParaRPr lang="en-US" altLang="en-US" sz="2400">
              <a:solidFill>
                <a:srgbClr val="000000"/>
              </a:solidFill>
              <a:latin typeface="Courier New" panose="02070309020205020404" pitchFamily="49" charset="0"/>
            </a:endParaRPr>
          </a:p>
          <a:p>
            <a:pPr>
              <a:spcBef>
                <a:spcPct val="0"/>
              </a:spcBef>
              <a:buFontTx/>
              <a:buNone/>
            </a:pPr>
            <a:r>
              <a:rPr lang="en-US" altLang="en-US" sz="2400" b="1">
                <a:solidFill>
                  <a:srgbClr val="000000"/>
                </a:solidFill>
                <a:latin typeface="Courier New" panose="02070309020205020404" pitchFamily="49" charset="0"/>
              </a:rPr>
              <a:t>Forever do</a:t>
            </a:r>
          </a:p>
          <a:p>
            <a:pPr>
              <a:spcBef>
                <a:spcPct val="0"/>
              </a:spcBef>
              <a:buFontTx/>
              <a:buNone/>
            </a:pPr>
            <a:r>
              <a:rPr lang="en-US" altLang="en-US" sz="2400">
                <a:solidFill>
                  <a:srgbClr val="000000"/>
                </a:solidFill>
                <a:latin typeface="Courier New" panose="02070309020205020404" pitchFamily="49" charset="0"/>
              </a:rPr>
              <a:t>   signal := </a:t>
            </a:r>
            <a:r>
              <a:rPr lang="en-US" altLang="en-US" sz="2400" b="1">
                <a:solidFill>
                  <a:srgbClr val="000000"/>
                </a:solidFill>
                <a:latin typeface="Courier New" panose="02070309020205020404" pitchFamily="49" charset="0"/>
              </a:rPr>
              <a:t>get</a:t>
            </a:r>
            <a:r>
              <a:rPr lang="en-US" altLang="en-US" sz="2400">
                <a:solidFill>
                  <a:srgbClr val="000000"/>
                </a:solidFill>
                <a:latin typeface="Courier New" panose="02070309020205020404" pitchFamily="49" charset="0"/>
              </a:rPr>
              <a:t>(raw_data);</a:t>
            </a:r>
          </a:p>
          <a:p>
            <a:pPr>
              <a:spcBef>
                <a:spcPct val="0"/>
              </a:spcBef>
              <a:buFontTx/>
              <a:buNone/>
            </a:pPr>
            <a:r>
              <a:rPr lang="en-US" altLang="en-US" sz="2400">
                <a:solidFill>
                  <a:srgbClr val="000000"/>
                </a:solidFill>
                <a:latin typeface="Courier New" panose="02070309020205020404" pitchFamily="49" charset="0"/>
              </a:rPr>
              <a:t>   </a:t>
            </a:r>
            <a:r>
              <a:rPr lang="en-US" altLang="en-US" sz="2400" b="1">
                <a:solidFill>
                  <a:srgbClr val="000000"/>
                </a:solidFill>
                <a:latin typeface="Courier New" panose="02070309020205020404" pitchFamily="49" charset="0"/>
              </a:rPr>
              <a:t>if</a:t>
            </a:r>
            <a:r>
              <a:rPr lang="en-US" altLang="en-US" sz="2400">
                <a:solidFill>
                  <a:srgbClr val="000000"/>
                </a:solidFill>
                <a:latin typeface="Courier New" panose="02070309020205020404" pitchFamily="49" charset="0"/>
              </a:rPr>
              <a:t> valid_signal(signal) </a:t>
            </a:r>
          </a:p>
          <a:p>
            <a:pPr>
              <a:spcBef>
                <a:spcPct val="0"/>
              </a:spcBef>
              <a:buFontTx/>
              <a:buNone/>
            </a:pPr>
            <a:r>
              <a:rPr lang="en-US" altLang="en-US" sz="2400">
                <a:solidFill>
                  <a:srgbClr val="000000"/>
                </a:solidFill>
                <a:latin typeface="Courier New" panose="02070309020205020404" pitchFamily="49" charset="0"/>
              </a:rPr>
              <a:t>       </a:t>
            </a:r>
            <a:r>
              <a:rPr lang="en-US" altLang="en-US" sz="2400" b="1">
                <a:solidFill>
                  <a:srgbClr val="000000"/>
                </a:solidFill>
                <a:latin typeface="Courier New" panose="02070309020205020404" pitchFamily="49" charset="0"/>
              </a:rPr>
              <a:t>then </a:t>
            </a:r>
            <a:r>
              <a:rPr lang="en-US" altLang="en-US" sz="2400">
                <a:solidFill>
                  <a:srgbClr val="000000"/>
                </a:solidFill>
                <a:latin typeface="Courier New" panose="02070309020205020404" pitchFamily="49" charset="0"/>
              </a:rPr>
              <a:t>obj_pos:= f(signal); </a:t>
            </a:r>
            <a:r>
              <a:rPr lang="en-US" altLang="en-US" sz="2400" b="1">
                <a:solidFill>
                  <a:srgbClr val="000000"/>
                </a:solidFill>
                <a:latin typeface="Courier New" panose="02070309020205020404" pitchFamily="49" charset="0"/>
              </a:rPr>
              <a:t>put</a:t>
            </a:r>
            <a:r>
              <a:rPr lang="en-US" altLang="en-US" sz="2400">
                <a:solidFill>
                  <a:srgbClr val="000000"/>
                </a:solidFill>
                <a:latin typeface="Courier New" panose="02070309020205020404" pitchFamily="49" charset="0"/>
              </a:rPr>
              <a:t>(obj_pos)</a:t>
            </a:r>
          </a:p>
          <a:p>
            <a:pPr>
              <a:spcBef>
                <a:spcPct val="0"/>
              </a:spcBef>
              <a:buFontTx/>
              <a:buNone/>
            </a:pPr>
            <a:r>
              <a:rPr lang="en-US" altLang="en-US" sz="2400" b="1">
                <a:solidFill>
                  <a:srgbClr val="000000"/>
                </a:solidFill>
                <a:latin typeface="Courier New" panose="02070309020205020404" pitchFamily="49" charset="0"/>
              </a:rPr>
              <a:t>       else</a:t>
            </a:r>
            <a:r>
              <a:rPr lang="en-US" altLang="en-US" sz="2400">
                <a:solidFill>
                  <a:srgbClr val="000000"/>
                </a:solidFill>
                <a:latin typeface="Courier New" panose="02070309020205020404" pitchFamily="49" charset="0"/>
              </a:rPr>
              <a:t>  { corrective action }</a:t>
            </a:r>
            <a:endParaRPr lang="en-US" altLang="en-US" sz="2400" b="1">
              <a:solidFill>
                <a:srgbClr val="000000"/>
              </a:solidFill>
              <a:latin typeface="Courier New" panose="02070309020205020404" pitchFamily="49" charset="0"/>
            </a:endParaRPr>
          </a:p>
          <a:p>
            <a:pPr>
              <a:spcBef>
                <a:spcPct val="0"/>
              </a:spcBef>
              <a:buFontTx/>
              <a:buNone/>
            </a:pPr>
            <a:r>
              <a:rPr lang="en-US" altLang="en-US" sz="2400" b="1">
                <a:solidFill>
                  <a:srgbClr val="000000"/>
                </a:solidFill>
                <a:latin typeface="Courier New" panose="02070309020205020404" pitchFamily="49" charset="0"/>
              </a:rPr>
              <a:t>End program </a:t>
            </a:r>
            <a:r>
              <a:rPr lang="en-US" altLang="en-US" sz="2400" i="1">
                <a:solidFill>
                  <a:srgbClr val="000000"/>
                </a:solidFill>
                <a:latin typeface="Courier New" panose="02070309020205020404" pitchFamily="49" charset="0"/>
              </a:rPr>
              <a:t>Detect</a:t>
            </a:r>
            <a:endParaRPr lang="en-GB" altLang="en-US" sz="2400" b="1" i="1">
              <a:solidFill>
                <a:srgbClr val="000000"/>
              </a:solidFill>
              <a:latin typeface="Courier New" panose="02070309020205020404" pitchFamily="49" charset="0"/>
            </a:endParaRPr>
          </a:p>
        </p:txBody>
      </p:sp>
      <p:grpSp>
        <p:nvGrpSpPr>
          <p:cNvPr id="3" name="Group 2"/>
          <p:cNvGrpSpPr>
            <a:grpSpLocks/>
          </p:cNvGrpSpPr>
          <p:nvPr/>
        </p:nvGrpSpPr>
        <p:grpSpPr bwMode="auto">
          <a:xfrm>
            <a:off x="1755775" y="5805488"/>
            <a:ext cx="6200775" cy="903287"/>
            <a:chOff x="1754986" y="5805264"/>
            <a:chExt cx="6201390" cy="903105"/>
          </a:xfrm>
        </p:grpSpPr>
        <p:sp>
          <p:nvSpPr>
            <p:cNvPr id="2" name="Rounded Rectangle 1"/>
            <p:cNvSpPr/>
            <p:nvPr/>
          </p:nvSpPr>
          <p:spPr>
            <a:xfrm>
              <a:off x="1754986" y="5805264"/>
              <a:ext cx="6201390" cy="863426"/>
            </a:xfrm>
            <a:prstGeom prst="roundRect">
              <a:avLst>
                <a:gd name="adj" fmla="val 2842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sp>
          <p:nvSpPr>
            <p:cNvPr id="110599" name="Text Box 4"/>
            <p:cNvSpPr txBox="1">
              <a:spLocks noChangeArrowheads="1"/>
            </p:cNvSpPr>
            <p:nvPr/>
          </p:nvSpPr>
          <p:spPr bwMode="auto">
            <a:xfrm>
              <a:off x="1898307" y="5877372"/>
              <a:ext cx="60580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2400">
                  <a:solidFill>
                    <a:srgbClr val="000000"/>
                  </a:solidFill>
                </a:rPr>
                <a:t>What happens when multiple copies of </a:t>
              </a:r>
              <a:br>
                <a:rPr lang="en-US" altLang="en-US" sz="2400">
                  <a:solidFill>
                    <a:srgbClr val="000000"/>
                  </a:solidFill>
                </a:rPr>
              </a:br>
              <a:r>
                <a:rPr lang="en-US" altLang="en-US" sz="2400" i="1">
                  <a:solidFill>
                    <a:srgbClr val="000000"/>
                  </a:solidFill>
                </a:rPr>
                <a:t>Detect </a:t>
              </a:r>
              <a:r>
                <a:rPr lang="en-US" altLang="en-US" sz="2400">
                  <a:solidFill>
                    <a:srgbClr val="000000"/>
                  </a:solidFill>
                </a:rPr>
                <a:t>are running concurrently?</a:t>
              </a:r>
              <a:endParaRPr lang="en-GB" altLang="en-US" sz="2400" i="1">
                <a:solidFill>
                  <a:srgbClr val="000000"/>
                </a:solidFill>
              </a:endParaRPr>
            </a:p>
          </p:txBody>
        </p:sp>
      </p:grpSp>
    </p:spTree>
    <p:extLst>
      <p:ext uri="{BB962C8B-B14F-4D97-AF65-F5344CB8AC3E}">
        <p14:creationId xmlns:p14="http://schemas.microsoft.com/office/powerpoint/2010/main" val="2565463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DBB47A0-894F-4527-9AB4-D2CB3852B78A}" type="slidenum">
              <a:rPr lang="en-GB" altLang="en-US" sz="1000" smtClean="0">
                <a:solidFill>
                  <a:srgbClr val="000000"/>
                </a:solidFill>
              </a:rPr>
              <a:pPr>
                <a:spcBef>
                  <a:spcPct val="0"/>
                </a:spcBef>
                <a:buFontTx/>
                <a:buNone/>
              </a:pPr>
              <a:t>85</a:t>
            </a:fld>
            <a:endParaRPr lang="en-GB" altLang="en-US" sz="1000" smtClean="0">
              <a:solidFill>
                <a:srgbClr val="000000"/>
              </a:solidFill>
            </a:endParaRPr>
          </a:p>
        </p:txBody>
      </p:sp>
      <p:sp>
        <p:nvSpPr>
          <p:cNvPr id="112643" name="Rectangle 2"/>
          <p:cNvSpPr>
            <a:spLocks noGrp="1" noChangeArrowheads="1"/>
          </p:cNvSpPr>
          <p:nvPr>
            <p:ph type="title" idx="4294967295"/>
          </p:nvPr>
        </p:nvSpPr>
        <p:spPr>
          <a:xfrm>
            <a:off x="0" y="771525"/>
            <a:ext cx="7772400" cy="712788"/>
          </a:xfrm>
        </p:spPr>
        <p:txBody>
          <a:bodyPr/>
          <a:lstStyle/>
          <a:p>
            <a:pPr eaLnBrk="1" hangingPunct="1"/>
            <a:r>
              <a:rPr lang="en-US" altLang="en-US" b="1" smtClean="0"/>
              <a:t>SPLICE Example</a:t>
            </a:r>
            <a:r>
              <a:rPr lang="en-US" altLang="en-US" smtClean="0"/>
              <a:t> (5/5)</a:t>
            </a:r>
            <a:endParaRPr lang="en-GB" altLang="en-US" smtClean="0"/>
          </a:p>
        </p:txBody>
      </p:sp>
      <p:sp>
        <p:nvSpPr>
          <p:cNvPr id="112644" name="Text Box 3"/>
          <p:cNvSpPr txBox="1">
            <a:spLocks noChangeArrowheads="1"/>
          </p:cNvSpPr>
          <p:nvPr/>
        </p:nvSpPr>
        <p:spPr bwMode="auto">
          <a:xfrm>
            <a:off x="377825" y="1425575"/>
            <a:ext cx="8297863"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90000"/>
              </a:lnSpc>
              <a:spcBef>
                <a:spcPct val="0"/>
              </a:spcBef>
              <a:buFontTx/>
              <a:buNone/>
            </a:pPr>
            <a:r>
              <a:rPr lang="en-US" altLang="en-US" sz="1600" b="1">
                <a:solidFill>
                  <a:srgbClr val="000000"/>
                </a:solidFill>
                <a:latin typeface="Courier New" panose="02070309020205020404" pitchFamily="49" charset="0"/>
              </a:rPr>
              <a:t>Program</a:t>
            </a:r>
            <a:r>
              <a:rPr lang="en-US" altLang="en-US" sz="1600">
                <a:solidFill>
                  <a:srgbClr val="000000"/>
                </a:solidFill>
                <a:latin typeface="Courier New" panose="02070309020205020404" pitchFamily="49" charset="0"/>
              </a:rPr>
              <a:t> </a:t>
            </a:r>
            <a:r>
              <a:rPr lang="en-US" altLang="en-US" sz="1600" i="1">
                <a:solidFill>
                  <a:srgbClr val="000000"/>
                </a:solidFill>
                <a:latin typeface="Courier New" panose="02070309020205020404" pitchFamily="49" charset="0"/>
              </a:rPr>
              <a:t>Predict</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sort</a:t>
            </a:r>
            <a:r>
              <a:rPr lang="en-US" altLang="en-US" sz="1600">
                <a:solidFill>
                  <a:srgbClr val="000000"/>
                </a:solidFill>
                <a:latin typeface="Courier New" panose="02070309020205020404" pitchFamily="49" charset="0"/>
              </a:rPr>
              <a:t> radar_attr: sensor_attr </a:t>
            </a:r>
            <a:r>
              <a:rPr lang="en-US" altLang="en-US" sz="1600" b="1">
                <a:solidFill>
                  <a:srgbClr val="000000"/>
                </a:solidFill>
                <a:latin typeface="Courier New" panose="02070309020205020404" pitchFamily="49" charset="0"/>
              </a:rPr>
              <a:t>consumed</a:t>
            </a:r>
          </a:p>
          <a:p>
            <a:pPr>
              <a:lnSpc>
                <a:spcPct val="90000"/>
              </a:lnSpc>
              <a:spcBef>
                <a:spcPct val="0"/>
              </a:spcBef>
              <a:buFontTx/>
              <a:buNone/>
            </a:pPr>
            <a:r>
              <a:rPr lang="en-US" altLang="en-US" sz="1600" b="1">
                <a:solidFill>
                  <a:srgbClr val="000000"/>
                </a:solidFill>
                <a:latin typeface="Courier New" panose="02070309020205020404" pitchFamily="49" charset="0"/>
              </a:rPr>
              <a:t>  sort</a:t>
            </a:r>
            <a:r>
              <a:rPr lang="en-US" altLang="en-US" sz="1600">
                <a:solidFill>
                  <a:srgbClr val="000000"/>
                </a:solidFill>
                <a:latin typeface="Courier New" panose="02070309020205020404" pitchFamily="49" charset="0"/>
              </a:rPr>
              <a:t> track_data: track </a:t>
            </a:r>
            <a:r>
              <a:rPr lang="en-US" altLang="en-US" sz="1600" b="1">
                <a:solidFill>
                  <a:srgbClr val="000000"/>
                </a:solidFill>
                <a:latin typeface="Courier New" panose="02070309020205020404" pitchFamily="49" charset="0"/>
              </a:rPr>
              <a:t>consumed</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sort</a:t>
            </a:r>
            <a:r>
              <a:rPr lang="en-US" altLang="en-US" sz="1600">
                <a:solidFill>
                  <a:srgbClr val="000000"/>
                </a:solidFill>
                <a:latin typeface="Courier New" panose="02070309020205020404" pitchFamily="49" charset="0"/>
              </a:rPr>
              <a:t> pred_coord: coordinates </a:t>
            </a:r>
            <a:r>
              <a:rPr lang="en-US" altLang="en-US" sz="1600" b="1">
                <a:solidFill>
                  <a:srgbClr val="000000"/>
                </a:solidFill>
                <a:latin typeface="Courier New" panose="02070309020205020404" pitchFamily="49" charset="0"/>
              </a:rPr>
              <a:t>produced</a:t>
            </a:r>
          </a:p>
          <a:p>
            <a:pPr>
              <a:lnSpc>
                <a:spcPct val="90000"/>
              </a:lnSpc>
              <a:spcBef>
                <a:spcPct val="0"/>
              </a:spcBef>
              <a:buFontTx/>
              <a:buNone/>
            </a:pPr>
            <a:r>
              <a:rPr lang="en-US" altLang="en-US" sz="1600" b="1">
                <a:solidFill>
                  <a:srgbClr val="000000"/>
                </a:solidFill>
                <a:latin typeface="Courier New" panose="02070309020205020404" pitchFamily="49" charset="0"/>
              </a:rPr>
              <a:t>  sort</a:t>
            </a:r>
            <a:r>
              <a:rPr lang="en-US" altLang="en-US" sz="1600">
                <a:solidFill>
                  <a:srgbClr val="000000"/>
                </a:solidFill>
                <a:latin typeface="Courier New" panose="02070309020205020404" pitchFamily="49" charset="0"/>
              </a:rPr>
              <a:t> user_cmnd: command </a:t>
            </a:r>
            <a:r>
              <a:rPr lang="en-US" altLang="en-US" sz="1600" b="1">
                <a:solidFill>
                  <a:srgbClr val="000000"/>
                </a:solidFill>
                <a:latin typeface="Courier New" panose="02070309020205020404" pitchFamily="49" charset="0"/>
              </a:rPr>
              <a:t>consumed</a:t>
            </a:r>
            <a:endParaRPr lang="en-US" altLang="en-US" sz="1600">
              <a:solidFill>
                <a:srgbClr val="000000"/>
              </a:solidFill>
              <a:latin typeface="Courier New" panose="02070309020205020404" pitchFamily="49" charset="0"/>
            </a:endParaRPr>
          </a:p>
          <a:p>
            <a:pPr>
              <a:lnSpc>
                <a:spcPct val="90000"/>
              </a:lnSpc>
              <a:spcBef>
                <a:spcPct val="0"/>
              </a:spcBef>
              <a:buFontTx/>
              <a:buNone/>
            </a:pPr>
            <a:r>
              <a:rPr lang="en-US" altLang="en-US" sz="1600">
                <a:solidFill>
                  <a:srgbClr val="000000"/>
                </a:solidFill>
                <a:latin typeface="Courier New" panose="02070309020205020404" pitchFamily="49" charset="0"/>
              </a:rPr>
              <a:t>  result: integer</a:t>
            </a:r>
          </a:p>
          <a:p>
            <a:pPr>
              <a:lnSpc>
                <a:spcPct val="90000"/>
              </a:lnSpc>
              <a:spcBef>
                <a:spcPct val="0"/>
              </a:spcBef>
              <a:buFontTx/>
              <a:buNone/>
            </a:pPr>
            <a:r>
              <a:rPr lang="en-US" altLang="en-US" sz="1600">
                <a:solidFill>
                  <a:srgbClr val="000000"/>
                </a:solidFill>
                <a:latin typeface="Courier New" panose="02070309020205020404" pitchFamily="49" charset="0"/>
              </a:rPr>
              <a:t>  local_track: track</a:t>
            </a:r>
          </a:p>
          <a:p>
            <a:pPr>
              <a:lnSpc>
                <a:spcPct val="90000"/>
              </a:lnSpc>
              <a:spcBef>
                <a:spcPct val="0"/>
              </a:spcBef>
              <a:buFontTx/>
              <a:buNone/>
            </a:pPr>
            <a:endParaRPr lang="en-US" altLang="en-US" sz="1600" b="1">
              <a:solidFill>
                <a:srgbClr val="000000"/>
              </a:solidFill>
              <a:latin typeface="Courier New" panose="02070309020205020404" pitchFamily="49" charset="0"/>
            </a:endParaRPr>
          </a:p>
          <a:p>
            <a:pPr>
              <a:lnSpc>
                <a:spcPct val="90000"/>
              </a:lnSpc>
              <a:spcBef>
                <a:spcPct val="0"/>
              </a:spcBef>
              <a:buFontTx/>
              <a:buNone/>
            </a:pPr>
            <a:r>
              <a:rPr lang="en-US" altLang="en-US" sz="1600" b="1">
                <a:solidFill>
                  <a:srgbClr val="000000"/>
                </a:solidFill>
                <a:latin typeface="Courier New" panose="02070309020205020404" pitchFamily="49" charset="0"/>
              </a:rPr>
              <a:t>get</a:t>
            </a:r>
            <a:r>
              <a:rPr lang="en-US" altLang="en-US" sz="1600">
                <a:solidFill>
                  <a:srgbClr val="000000"/>
                </a:solidFill>
                <a:latin typeface="Courier New" panose="02070309020205020404" pitchFamily="49" charset="0"/>
              </a:rPr>
              <a:t>(radar_attr);</a:t>
            </a:r>
            <a:endParaRPr lang="en-US" altLang="en-US" sz="1600" b="1">
              <a:solidFill>
                <a:srgbClr val="000000"/>
              </a:solidFill>
              <a:latin typeface="Courier New" panose="02070309020205020404" pitchFamily="49" charset="0"/>
            </a:endParaRPr>
          </a:p>
          <a:p>
            <a:pPr>
              <a:lnSpc>
                <a:spcPct val="90000"/>
              </a:lnSpc>
              <a:spcBef>
                <a:spcPct val="0"/>
              </a:spcBef>
              <a:buFontTx/>
              <a:buNone/>
            </a:pPr>
            <a:r>
              <a:rPr lang="en-US" altLang="en-US" sz="1600" b="1">
                <a:solidFill>
                  <a:srgbClr val="000000"/>
                </a:solidFill>
                <a:latin typeface="Courier New" panose="02070309020205020404" pitchFamily="49" charset="0"/>
              </a:rPr>
              <a:t>Forever do</a:t>
            </a:r>
          </a:p>
          <a:p>
            <a:pPr>
              <a:lnSpc>
                <a:spcPct val="90000"/>
              </a:lnSpc>
              <a:spcBef>
                <a:spcPct val="0"/>
              </a:spcBef>
              <a:buFontTx/>
              <a:buNone/>
            </a:pPr>
            <a:r>
              <a:rPr lang="en-US" altLang="en-US" sz="1600">
                <a:solidFill>
                  <a:srgbClr val="000000"/>
                </a:solidFill>
                <a:latin typeface="Courier New" panose="02070309020205020404" pitchFamily="49" charset="0"/>
              </a:rPr>
              <a:t>   result := </a:t>
            </a:r>
            <a:r>
              <a:rPr lang="en-US" altLang="en-US" sz="1600" b="1">
                <a:solidFill>
                  <a:srgbClr val="000000"/>
                </a:solidFill>
                <a:latin typeface="Courier New" panose="02070309020205020404" pitchFamily="49" charset="0"/>
              </a:rPr>
              <a:t>get</a:t>
            </a:r>
            <a:r>
              <a:rPr lang="en-US" altLang="en-US" sz="1600">
                <a:solidFill>
                  <a:srgbClr val="000000"/>
                </a:solidFill>
                <a:latin typeface="Courier New" panose="02070309020205020404" pitchFamily="49" charset="0"/>
              </a:rPr>
              <a:t>(track_data);</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if</a:t>
            </a:r>
            <a:r>
              <a:rPr lang="en-US" altLang="en-US" sz="1600">
                <a:solidFill>
                  <a:srgbClr val="000000"/>
                </a:solidFill>
                <a:latin typeface="Courier New" panose="02070309020205020404" pitchFamily="49" charset="0"/>
              </a:rPr>
              <a:t> valid_track(result) </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then </a:t>
            </a:r>
          </a:p>
          <a:p>
            <a:pPr>
              <a:lnSpc>
                <a:spcPct val="90000"/>
              </a:lnSpc>
              <a:spcBef>
                <a:spcPct val="0"/>
              </a:spcBef>
              <a:buFontTx/>
              <a:buNone/>
            </a:pPr>
            <a:r>
              <a:rPr lang="en-US" altLang="en-US" sz="1600" b="1">
                <a:solidFill>
                  <a:srgbClr val="000000"/>
                </a:solidFill>
                <a:latin typeface="Courier New" panose="02070309020205020404" pitchFamily="49" charset="0"/>
              </a:rPr>
              <a:t>	 </a:t>
            </a:r>
            <a:r>
              <a:rPr lang="en-US" altLang="en-US" sz="1600">
                <a:solidFill>
                  <a:srgbClr val="000000"/>
                </a:solidFill>
                <a:latin typeface="Courier New" panose="02070309020205020404" pitchFamily="49" charset="0"/>
              </a:rPr>
              <a:t>{ local_track:=predict new coordinates}; </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put</a:t>
            </a:r>
            <a:r>
              <a:rPr lang="en-US" altLang="en-US" sz="1600">
                <a:solidFill>
                  <a:srgbClr val="000000"/>
                </a:solidFill>
                <a:latin typeface="Courier New" panose="02070309020205020404" pitchFamily="49" charset="0"/>
              </a:rPr>
              <a:t>(obj_pos)</a:t>
            </a:r>
          </a:p>
          <a:p>
            <a:pPr>
              <a:lnSpc>
                <a:spcPct val="90000"/>
              </a:lnSpc>
              <a:spcBef>
                <a:spcPct val="0"/>
              </a:spcBef>
              <a:buFontTx/>
              <a:buNone/>
            </a:pPr>
            <a:r>
              <a:rPr lang="en-US" altLang="en-US" sz="1600" b="1">
                <a:solidFill>
                  <a:srgbClr val="000000"/>
                </a:solidFill>
                <a:latin typeface="Courier New" panose="02070309020205020404" pitchFamily="49" charset="0"/>
              </a:rPr>
              <a:t>      else</a:t>
            </a:r>
            <a:endParaRPr lang="en-US" altLang="en-US" sz="1600">
              <a:solidFill>
                <a:srgbClr val="000000"/>
              </a:solidFill>
              <a:latin typeface="Courier New" panose="02070309020205020404" pitchFamily="49" charset="0"/>
            </a:endParaRP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if</a:t>
            </a:r>
            <a:r>
              <a:rPr lang="en-US" altLang="en-US" sz="1600">
                <a:solidFill>
                  <a:srgbClr val="000000"/>
                </a:solidFill>
                <a:latin typeface="Courier New" panose="02070309020205020404" pitchFamily="49" charset="0"/>
              </a:rPr>
              <a:t> local_track.timestamp + radar_attr.cycle_time &gt;</a:t>
            </a:r>
          </a:p>
          <a:p>
            <a:pPr>
              <a:lnSpc>
                <a:spcPct val="90000"/>
              </a:lnSpc>
              <a:spcBef>
                <a:spcPct val="0"/>
              </a:spcBef>
              <a:buFontTx/>
              <a:buNone/>
            </a:pPr>
            <a:r>
              <a:rPr lang="en-US" altLang="en-US" sz="1600">
                <a:solidFill>
                  <a:srgbClr val="000000"/>
                </a:solidFill>
                <a:latin typeface="Courier New" panose="02070309020205020404" pitchFamily="49" charset="0"/>
              </a:rPr>
              <a:t>	    time – comm_delay</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then</a:t>
            </a:r>
            <a:r>
              <a:rPr lang="en-US" altLang="en-US" sz="1600">
                <a:solidFill>
                  <a:srgbClr val="000000"/>
                </a:solidFill>
                <a:latin typeface="Courier New" panose="02070309020205020404" pitchFamily="49" charset="0"/>
              </a:rPr>
              <a:t> { new data too late; corrective action };</a:t>
            </a:r>
          </a:p>
          <a:p>
            <a:pPr>
              <a:lnSpc>
                <a:spcPct val="90000"/>
              </a:lnSpc>
              <a:spcBef>
                <a:spcPct val="0"/>
              </a:spcBef>
              <a:buFontTx/>
              <a:buNone/>
            </a:pPr>
            <a:r>
              <a:rPr lang="en-US" altLang="en-US" sz="1600">
                <a:solidFill>
                  <a:srgbClr val="000000"/>
                </a:solidFill>
                <a:latin typeface="Courier New" panose="02070309020205020404" pitchFamily="49" charset="0"/>
              </a:rPr>
              <a:t>   result := </a:t>
            </a:r>
            <a:r>
              <a:rPr lang="en-US" altLang="en-US" sz="1600" b="1">
                <a:solidFill>
                  <a:srgbClr val="000000"/>
                </a:solidFill>
                <a:latin typeface="Courier New" panose="02070309020205020404" pitchFamily="49" charset="0"/>
              </a:rPr>
              <a:t>get</a:t>
            </a:r>
            <a:r>
              <a:rPr lang="en-US" altLang="en-US" sz="1600">
                <a:solidFill>
                  <a:srgbClr val="000000"/>
                </a:solidFill>
                <a:latin typeface="Courier New" panose="02070309020205020404" pitchFamily="49" charset="0"/>
              </a:rPr>
              <a:t>(user_cmnd);</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if</a:t>
            </a:r>
            <a:r>
              <a:rPr lang="en-US" altLang="en-US" sz="1600">
                <a:solidFill>
                  <a:srgbClr val="000000"/>
                </a:solidFill>
                <a:latin typeface="Courier New" panose="02070309020205020404" pitchFamily="49" charset="0"/>
              </a:rPr>
              <a:t> valid_cmnd(result)</a:t>
            </a:r>
          </a:p>
          <a:p>
            <a:pPr>
              <a:lnSpc>
                <a:spcPct val="90000"/>
              </a:lnSpc>
              <a:spcBef>
                <a:spcPct val="0"/>
              </a:spcBef>
              <a:buFontTx/>
              <a:buNone/>
            </a:pPr>
            <a:r>
              <a:rPr lang="en-US" altLang="en-US" sz="1600">
                <a:solidFill>
                  <a:srgbClr val="000000"/>
                </a:solidFill>
                <a:latin typeface="Courier New" panose="02070309020205020404" pitchFamily="49" charset="0"/>
              </a:rPr>
              <a:t>	</a:t>
            </a:r>
            <a:r>
              <a:rPr lang="en-US" altLang="en-US" sz="1600" b="1">
                <a:solidFill>
                  <a:srgbClr val="000000"/>
                </a:solidFill>
                <a:latin typeface="Courier New" panose="02070309020205020404" pitchFamily="49" charset="0"/>
              </a:rPr>
              <a:t>then </a:t>
            </a:r>
            <a:r>
              <a:rPr lang="en-US" altLang="en-US" sz="1600">
                <a:solidFill>
                  <a:srgbClr val="000000"/>
                </a:solidFill>
                <a:latin typeface="Courier New" panose="02070309020205020404" pitchFamily="49" charset="0"/>
              </a:rPr>
              <a:t> { deal with command }</a:t>
            </a:r>
          </a:p>
          <a:p>
            <a:pPr>
              <a:lnSpc>
                <a:spcPct val="90000"/>
              </a:lnSpc>
              <a:spcBef>
                <a:spcPct val="0"/>
              </a:spcBef>
              <a:buFontTx/>
              <a:buNone/>
            </a:pPr>
            <a:endParaRPr lang="en-US" altLang="en-US" sz="1600" b="1">
              <a:solidFill>
                <a:srgbClr val="000000"/>
              </a:solidFill>
              <a:latin typeface="Courier New" panose="02070309020205020404" pitchFamily="49" charset="0"/>
            </a:endParaRPr>
          </a:p>
          <a:p>
            <a:pPr>
              <a:lnSpc>
                <a:spcPct val="90000"/>
              </a:lnSpc>
              <a:spcBef>
                <a:spcPct val="0"/>
              </a:spcBef>
              <a:buFontTx/>
              <a:buNone/>
            </a:pPr>
            <a:r>
              <a:rPr lang="en-US" altLang="en-US" sz="1600" b="1">
                <a:solidFill>
                  <a:srgbClr val="000000"/>
                </a:solidFill>
                <a:latin typeface="Courier New" panose="02070309020205020404" pitchFamily="49" charset="0"/>
              </a:rPr>
              <a:t>End program </a:t>
            </a:r>
            <a:r>
              <a:rPr lang="en-US" altLang="en-US" sz="1600" i="1">
                <a:solidFill>
                  <a:srgbClr val="000000"/>
                </a:solidFill>
                <a:latin typeface="Courier New" panose="02070309020205020404" pitchFamily="49" charset="0"/>
              </a:rPr>
              <a:t>Predict</a:t>
            </a:r>
            <a:endParaRPr lang="en-GB" altLang="en-US" sz="1600" b="1" i="1">
              <a:solidFill>
                <a:srgbClr val="000000"/>
              </a:solidFill>
              <a:latin typeface="Courier New" panose="02070309020205020404" pitchFamily="49" charset="0"/>
            </a:endParaRPr>
          </a:p>
        </p:txBody>
      </p:sp>
    </p:spTree>
    <p:extLst>
      <p:ext uri="{BB962C8B-B14F-4D97-AF65-F5344CB8AC3E}">
        <p14:creationId xmlns:p14="http://schemas.microsoft.com/office/powerpoint/2010/main" val="115771982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be 35"/>
          <p:cNvSpPr/>
          <p:nvPr/>
        </p:nvSpPr>
        <p:spPr>
          <a:xfrm>
            <a:off x="5873829" y="2110225"/>
            <a:ext cx="1509713" cy="2233041"/>
          </a:xfrm>
          <a:prstGeom prst="cube">
            <a:avLst>
              <a:gd name="adj" fmla="val 8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solidFill>
                <a:srgbClr val="000000"/>
              </a:solidFill>
            </a:endParaRPr>
          </a:p>
        </p:txBody>
      </p:sp>
      <p:sp>
        <p:nvSpPr>
          <p:cNvPr id="35" name="Cube 34"/>
          <p:cNvSpPr/>
          <p:nvPr/>
        </p:nvSpPr>
        <p:spPr>
          <a:xfrm>
            <a:off x="3993431" y="2110225"/>
            <a:ext cx="1509713" cy="2233041"/>
          </a:xfrm>
          <a:prstGeom prst="cube">
            <a:avLst>
              <a:gd name="adj" fmla="val 8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solidFill>
                <a:srgbClr val="000000"/>
              </a:solidFill>
            </a:endParaRPr>
          </a:p>
        </p:txBody>
      </p:sp>
      <p:sp>
        <p:nvSpPr>
          <p:cNvPr id="2" name="Cube 1"/>
          <p:cNvSpPr/>
          <p:nvPr/>
        </p:nvSpPr>
        <p:spPr>
          <a:xfrm>
            <a:off x="2128539" y="2110225"/>
            <a:ext cx="1509713" cy="2233041"/>
          </a:xfrm>
          <a:prstGeom prst="cube">
            <a:avLst>
              <a:gd name="adj" fmla="val 87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solidFill>
                <a:srgbClr val="000000"/>
              </a:solidFill>
            </a:endParaRPr>
          </a:p>
        </p:txBody>
      </p:sp>
      <p:sp>
        <p:nvSpPr>
          <p:cNvPr id="3" name="Can 2"/>
          <p:cNvSpPr/>
          <p:nvPr/>
        </p:nvSpPr>
        <p:spPr>
          <a:xfrm rot="16200000">
            <a:off x="3889151" y="1161975"/>
            <a:ext cx="1509713" cy="6336704"/>
          </a:xfrm>
          <a:prstGeom prst="can">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solidFill>
                <a:srgbClr val="000000"/>
              </a:solidFill>
            </a:endParaRPr>
          </a:p>
        </p:txBody>
      </p:sp>
      <p:sp>
        <p:nvSpPr>
          <p:cNvPr id="116738" name="Rectangle 5"/>
          <p:cNvSpPr>
            <a:spLocks noGrp="1" noChangeArrowheads="1"/>
          </p:cNvSpPr>
          <p:nvPr>
            <p:ph type="title"/>
          </p:nvPr>
        </p:nvSpPr>
        <p:spPr/>
        <p:txBody>
          <a:bodyPr/>
          <a:lstStyle/>
          <a:p>
            <a:pPr eaLnBrk="1" hangingPunct="1"/>
            <a:r>
              <a:rPr lang="en-GB" altLang="en-US" dirty="0" smtClean="0"/>
              <a:t>P/S Deployment</a:t>
            </a:r>
          </a:p>
        </p:txBody>
      </p:sp>
      <p:sp>
        <p:nvSpPr>
          <p:cNvPr id="116739" name="Slide Number Placeholder 5"/>
          <p:cNvSpPr>
            <a:spLocks noGrp="1"/>
          </p:cNvSpPr>
          <p:nvPr>
            <p:ph type="sldNum" sz="quarter" idx="10"/>
          </p:nvPr>
        </p:nvSpPr>
        <p:spPr>
          <a:xfrm>
            <a:off x="5047379" y="6249757"/>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B8D01FCF-45DE-4E38-AC07-46F1BC5D2B4F}" type="slidenum">
              <a:rPr lang="en-GB" altLang="en-US" sz="1000" smtClean="0">
                <a:solidFill>
                  <a:srgbClr val="000000"/>
                </a:solidFill>
              </a:rPr>
              <a:pPr>
                <a:spcBef>
                  <a:spcPct val="0"/>
                </a:spcBef>
                <a:buFontTx/>
                <a:buNone/>
              </a:pPr>
              <a:t>86</a:t>
            </a:fld>
            <a:endParaRPr lang="en-GB" altLang="en-US" sz="1000" smtClean="0">
              <a:solidFill>
                <a:srgbClr val="000000"/>
              </a:solidFill>
            </a:endParaRPr>
          </a:p>
        </p:txBody>
      </p:sp>
      <p:cxnSp>
        <p:nvCxnSpPr>
          <p:cNvPr id="116744" name="AutoShape 7"/>
          <p:cNvCxnSpPr>
            <a:cxnSpLocks noChangeShapeType="1"/>
            <a:stCxn id="116752" idx="2"/>
            <a:endCxn id="116755" idx="0"/>
          </p:cNvCxnSpPr>
          <p:nvPr/>
        </p:nvCxnSpPr>
        <p:spPr bwMode="auto">
          <a:xfrm>
            <a:off x="2813918" y="2912929"/>
            <a:ext cx="0" cy="8413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5" name="AutoShape 8"/>
          <p:cNvCxnSpPr>
            <a:cxnSpLocks noChangeShapeType="1"/>
            <a:stCxn id="116753" idx="2"/>
            <a:endCxn id="116756" idx="0"/>
          </p:cNvCxnSpPr>
          <p:nvPr/>
        </p:nvCxnSpPr>
        <p:spPr bwMode="auto">
          <a:xfrm flipH="1">
            <a:off x="4690343" y="2912929"/>
            <a:ext cx="1588"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6" name="AutoShape 9"/>
          <p:cNvCxnSpPr>
            <a:cxnSpLocks noChangeShapeType="1"/>
            <a:stCxn id="116754" idx="2"/>
            <a:endCxn id="116757" idx="0"/>
          </p:cNvCxnSpPr>
          <p:nvPr/>
        </p:nvCxnSpPr>
        <p:spPr bwMode="auto">
          <a:xfrm flipH="1">
            <a:off x="6550893" y="2912929"/>
            <a:ext cx="3175"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7" name="AutoShape 10"/>
          <p:cNvCxnSpPr>
            <a:cxnSpLocks noChangeShapeType="1"/>
          </p:cNvCxnSpPr>
          <p:nvPr/>
        </p:nvCxnSpPr>
        <p:spPr bwMode="auto">
          <a:xfrm>
            <a:off x="2796456" y="4176579"/>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8" name="AutoShape 11"/>
          <p:cNvCxnSpPr>
            <a:cxnSpLocks noChangeShapeType="1"/>
          </p:cNvCxnSpPr>
          <p:nvPr/>
        </p:nvCxnSpPr>
        <p:spPr bwMode="auto">
          <a:xfrm>
            <a:off x="4649068" y="4176579"/>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9" name="AutoShape 12"/>
          <p:cNvCxnSpPr>
            <a:cxnSpLocks noChangeShapeType="1"/>
          </p:cNvCxnSpPr>
          <p:nvPr/>
        </p:nvCxnSpPr>
        <p:spPr bwMode="auto">
          <a:xfrm>
            <a:off x="6544543" y="4176579"/>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50" name="Line 13"/>
          <p:cNvSpPr>
            <a:spLocks noChangeShapeType="1"/>
          </p:cNvSpPr>
          <p:nvPr/>
        </p:nvSpPr>
        <p:spPr bwMode="auto">
          <a:xfrm flipV="1">
            <a:off x="2283693" y="4709979"/>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48206" name="Text Box 14"/>
          <p:cNvSpPr txBox="1">
            <a:spLocks noChangeArrowheads="1"/>
          </p:cNvSpPr>
          <p:nvPr/>
        </p:nvSpPr>
        <p:spPr bwMode="auto">
          <a:xfrm>
            <a:off x="3204443" y="4343266"/>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16752" name="Rectangle 15"/>
          <p:cNvSpPr>
            <a:spLocks noChangeArrowheads="1"/>
          </p:cNvSpPr>
          <p:nvPr/>
        </p:nvSpPr>
        <p:spPr bwMode="auto">
          <a:xfrm>
            <a:off x="2201143" y="2398579"/>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16753" name="Rectangle 16"/>
          <p:cNvSpPr>
            <a:spLocks noChangeArrowheads="1"/>
          </p:cNvSpPr>
          <p:nvPr/>
        </p:nvSpPr>
        <p:spPr bwMode="auto">
          <a:xfrm>
            <a:off x="4079156" y="2398579"/>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6754" name="Rectangle 17"/>
          <p:cNvSpPr>
            <a:spLocks noChangeArrowheads="1"/>
          </p:cNvSpPr>
          <p:nvPr/>
        </p:nvSpPr>
        <p:spPr bwMode="auto">
          <a:xfrm>
            <a:off x="5941293" y="2398579"/>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6755" name="Oval 18"/>
          <p:cNvSpPr>
            <a:spLocks noChangeArrowheads="1"/>
          </p:cNvSpPr>
          <p:nvPr/>
        </p:nvSpPr>
        <p:spPr bwMode="auto">
          <a:xfrm>
            <a:off x="2280518" y="3754304"/>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6" name="Oval 19"/>
          <p:cNvSpPr>
            <a:spLocks noChangeArrowheads="1"/>
          </p:cNvSpPr>
          <p:nvPr/>
        </p:nvSpPr>
        <p:spPr bwMode="auto">
          <a:xfrm>
            <a:off x="4156943" y="3735254"/>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7" name="Oval 20"/>
          <p:cNvSpPr>
            <a:spLocks noChangeArrowheads="1"/>
          </p:cNvSpPr>
          <p:nvPr/>
        </p:nvSpPr>
        <p:spPr bwMode="auto">
          <a:xfrm>
            <a:off x="6017493" y="3735254"/>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8" name="Rectangle 21"/>
          <p:cNvSpPr>
            <a:spLocks noChangeArrowheads="1"/>
          </p:cNvSpPr>
          <p:nvPr/>
        </p:nvSpPr>
        <p:spPr bwMode="auto">
          <a:xfrm>
            <a:off x="2307555" y="1664857"/>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dirty="0">
                <a:solidFill>
                  <a:srgbClr val="000000"/>
                </a:solidFill>
              </a:rPr>
              <a:t>node A</a:t>
            </a:r>
            <a:endParaRPr lang="en-GB" altLang="en-US" sz="1800" dirty="0">
              <a:solidFill>
                <a:srgbClr val="000000"/>
              </a:solidFill>
            </a:endParaRPr>
          </a:p>
        </p:txBody>
      </p:sp>
      <p:sp>
        <p:nvSpPr>
          <p:cNvPr id="116759" name="Rectangle 22"/>
          <p:cNvSpPr>
            <a:spLocks noChangeArrowheads="1"/>
          </p:cNvSpPr>
          <p:nvPr/>
        </p:nvSpPr>
        <p:spPr bwMode="auto">
          <a:xfrm>
            <a:off x="4252243" y="1664857"/>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16760" name="Rectangle 23"/>
          <p:cNvSpPr>
            <a:spLocks noChangeArrowheads="1"/>
          </p:cNvSpPr>
          <p:nvPr/>
        </p:nvSpPr>
        <p:spPr bwMode="auto">
          <a:xfrm>
            <a:off x="6123905" y="1664857"/>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dirty="0">
                <a:solidFill>
                  <a:srgbClr val="000000"/>
                </a:solidFill>
              </a:rPr>
              <a:t>node C</a:t>
            </a:r>
            <a:endParaRPr lang="en-GB" altLang="en-US" sz="1800" dirty="0">
              <a:solidFill>
                <a:srgbClr val="000000"/>
              </a:solidFill>
            </a:endParaRPr>
          </a:p>
        </p:txBody>
      </p:sp>
      <p:grpSp>
        <p:nvGrpSpPr>
          <p:cNvPr id="116761" name="Group 24"/>
          <p:cNvGrpSpPr>
            <a:grpSpLocks/>
          </p:cNvGrpSpPr>
          <p:nvPr/>
        </p:nvGrpSpPr>
        <p:grpSpPr bwMode="auto">
          <a:xfrm>
            <a:off x="1475656" y="3344729"/>
            <a:ext cx="1341437" cy="517525"/>
            <a:chOff x="521" y="2093"/>
            <a:chExt cx="845" cy="326"/>
          </a:xfrm>
        </p:grpSpPr>
        <p:sp>
          <p:nvSpPr>
            <p:cNvPr id="116768" name="AutoShape 25"/>
            <p:cNvSpPr>
              <a:spLocks noChangeArrowheads="1"/>
            </p:cNvSpPr>
            <p:nvPr/>
          </p:nvSpPr>
          <p:spPr bwMode="auto">
            <a:xfrm rot="10800000">
              <a:off x="561" y="2097"/>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9" name="Text Box 26"/>
            <p:cNvSpPr txBox="1">
              <a:spLocks noChangeArrowheads="1"/>
            </p:cNvSpPr>
            <p:nvPr/>
          </p:nvSpPr>
          <p:spPr bwMode="auto">
            <a:xfrm>
              <a:off x="521" y="2093"/>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6762" name="Group 27"/>
          <p:cNvGrpSpPr>
            <a:grpSpLocks/>
          </p:cNvGrpSpPr>
          <p:nvPr/>
        </p:nvGrpSpPr>
        <p:grpSpPr bwMode="auto">
          <a:xfrm>
            <a:off x="3348906" y="3344729"/>
            <a:ext cx="1341437" cy="517525"/>
            <a:chOff x="521" y="2819"/>
            <a:chExt cx="845" cy="326"/>
          </a:xfrm>
        </p:grpSpPr>
        <p:sp>
          <p:nvSpPr>
            <p:cNvPr id="116766" name="AutoShape 28"/>
            <p:cNvSpPr>
              <a:spLocks noChangeArrowheads="1"/>
            </p:cNvSpPr>
            <p:nvPr/>
          </p:nvSpPr>
          <p:spPr bwMode="auto">
            <a:xfrm rot="10800000">
              <a:off x="561" y="2823"/>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7" name="Text Box 29"/>
            <p:cNvSpPr txBox="1">
              <a:spLocks noChangeArrowheads="1"/>
            </p:cNvSpPr>
            <p:nvPr/>
          </p:nvSpPr>
          <p:spPr bwMode="auto">
            <a:xfrm>
              <a:off x="521" y="2819"/>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6763" name="Group 30"/>
          <p:cNvGrpSpPr>
            <a:grpSpLocks/>
          </p:cNvGrpSpPr>
          <p:nvPr/>
        </p:nvGrpSpPr>
        <p:grpSpPr bwMode="auto">
          <a:xfrm>
            <a:off x="5220568" y="3344729"/>
            <a:ext cx="1341438" cy="517525"/>
            <a:chOff x="521" y="3545"/>
            <a:chExt cx="845" cy="326"/>
          </a:xfrm>
        </p:grpSpPr>
        <p:sp>
          <p:nvSpPr>
            <p:cNvPr id="116764" name="AutoShape 31"/>
            <p:cNvSpPr>
              <a:spLocks noChangeArrowheads="1"/>
            </p:cNvSpPr>
            <p:nvPr/>
          </p:nvSpPr>
          <p:spPr bwMode="auto">
            <a:xfrm rot="10800000">
              <a:off x="561" y="3549"/>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5" name="Text Box 32"/>
            <p:cNvSpPr txBox="1">
              <a:spLocks noChangeArrowheads="1"/>
            </p:cNvSpPr>
            <p:nvPr/>
          </p:nvSpPr>
          <p:spPr bwMode="auto">
            <a:xfrm>
              <a:off x="521" y="3545"/>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sp>
        <p:nvSpPr>
          <p:cNvPr id="39" name="Rectangle 15"/>
          <p:cNvSpPr>
            <a:spLocks noChangeArrowheads="1"/>
          </p:cNvSpPr>
          <p:nvPr/>
        </p:nvSpPr>
        <p:spPr bwMode="auto">
          <a:xfrm>
            <a:off x="450747" y="5618685"/>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40" name="Oval 18"/>
          <p:cNvSpPr>
            <a:spLocks noChangeArrowheads="1"/>
          </p:cNvSpPr>
          <p:nvPr/>
        </p:nvSpPr>
        <p:spPr bwMode="auto">
          <a:xfrm>
            <a:off x="491916" y="6256164"/>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5" name="TextBox 4"/>
          <p:cNvSpPr txBox="1"/>
          <p:nvPr/>
        </p:nvSpPr>
        <p:spPr>
          <a:xfrm>
            <a:off x="1698027" y="5632988"/>
            <a:ext cx="5338321" cy="461665"/>
          </a:xfrm>
          <a:prstGeom prst="rect">
            <a:avLst/>
          </a:prstGeom>
          <a:noFill/>
        </p:spPr>
        <p:txBody>
          <a:bodyPr wrap="none" rtlCol="0">
            <a:spAutoFit/>
          </a:bodyPr>
          <a:lstStyle/>
          <a:p>
            <a:r>
              <a:rPr lang="en-US" dirty="0" smtClean="0">
                <a:solidFill>
                  <a:srgbClr val="000000"/>
                </a:solidFill>
              </a:rPr>
              <a:t>= application software component</a:t>
            </a:r>
            <a:endParaRPr lang="en-GB" dirty="0">
              <a:solidFill>
                <a:srgbClr val="000000"/>
              </a:solidFill>
            </a:endParaRPr>
          </a:p>
        </p:txBody>
      </p:sp>
      <p:sp>
        <p:nvSpPr>
          <p:cNvPr id="42" name="TextBox 41"/>
          <p:cNvSpPr txBox="1"/>
          <p:nvPr/>
        </p:nvSpPr>
        <p:spPr>
          <a:xfrm>
            <a:off x="1698027" y="6232783"/>
            <a:ext cx="5420074" cy="461665"/>
          </a:xfrm>
          <a:prstGeom prst="rect">
            <a:avLst/>
          </a:prstGeom>
          <a:noFill/>
        </p:spPr>
        <p:txBody>
          <a:bodyPr wrap="none" rtlCol="0">
            <a:spAutoFit/>
          </a:bodyPr>
          <a:lstStyle/>
          <a:p>
            <a:r>
              <a:rPr lang="en-US" dirty="0" smtClean="0">
                <a:solidFill>
                  <a:srgbClr val="000000"/>
                </a:solidFill>
              </a:rPr>
              <a:t>= middleware software component</a:t>
            </a:r>
            <a:endParaRPr lang="en-GB" dirty="0">
              <a:solidFill>
                <a:srgbClr val="000000"/>
              </a:solidFill>
            </a:endParaRPr>
          </a:p>
        </p:txBody>
      </p:sp>
      <p:sp>
        <p:nvSpPr>
          <p:cNvPr id="43" name="Rectangle 23"/>
          <p:cNvSpPr>
            <a:spLocks noChangeArrowheads="1"/>
          </p:cNvSpPr>
          <p:nvPr/>
        </p:nvSpPr>
        <p:spPr bwMode="auto">
          <a:xfrm>
            <a:off x="6241144" y="4738012"/>
            <a:ext cx="1483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dirty="0" smtClean="0">
                <a:solidFill>
                  <a:srgbClr val="000000"/>
                </a:solidFill>
              </a:rPr>
              <a:t>middleware</a:t>
            </a:r>
            <a:endParaRPr lang="en-GB" altLang="en-US" sz="1800" dirty="0">
              <a:solidFill>
                <a:srgbClr val="000000"/>
              </a:solidFill>
            </a:endParaRPr>
          </a:p>
        </p:txBody>
      </p:sp>
    </p:spTree>
    <p:extLst>
      <p:ext uri="{BB962C8B-B14F-4D97-AF65-F5344CB8AC3E}">
        <p14:creationId xmlns:p14="http://schemas.microsoft.com/office/powerpoint/2010/main" val="852450778"/>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9388" y="765175"/>
            <a:ext cx="8785225" cy="990600"/>
          </a:xfrm>
        </p:spPr>
        <p:txBody>
          <a:bodyPr/>
          <a:lstStyle/>
          <a:p>
            <a:pPr eaLnBrk="1" hangingPunct="1"/>
            <a:r>
              <a:rPr lang="en-GB" altLang="en-US" sz="3400" smtClean="0"/>
              <a:t>Upgrading in the publish-subscribe style</a:t>
            </a:r>
          </a:p>
        </p:txBody>
      </p:sp>
      <p:sp>
        <p:nvSpPr>
          <p:cNvPr id="11469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15652FB-9A4F-421F-87CA-B0639D72A387}" type="slidenum">
              <a:rPr lang="en-GB" altLang="en-US" sz="1000" smtClean="0">
                <a:solidFill>
                  <a:srgbClr val="000000"/>
                </a:solidFill>
              </a:rPr>
              <a:pPr>
                <a:spcBef>
                  <a:spcPct val="0"/>
                </a:spcBef>
                <a:buFontTx/>
                <a:buNone/>
              </a:pPr>
              <a:t>87</a:t>
            </a:fld>
            <a:endParaRPr lang="en-GB" altLang="en-US" sz="1000" smtClean="0">
              <a:solidFill>
                <a:srgbClr val="000000"/>
              </a:solidFill>
            </a:endParaRPr>
          </a:p>
        </p:txBody>
      </p:sp>
    </p:spTree>
    <p:extLst>
      <p:ext uri="{BB962C8B-B14F-4D97-AF65-F5344CB8AC3E}">
        <p14:creationId xmlns:p14="http://schemas.microsoft.com/office/powerpoint/2010/main" val="2532755741"/>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title"/>
          </p:nvPr>
        </p:nvSpPr>
        <p:spPr/>
        <p:txBody>
          <a:bodyPr/>
          <a:lstStyle/>
          <a:p>
            <a:pPr eaLnBrk="1" hangingPunct="1"/>
            <a:r>
              <a:rPr lang="en-GB" altLang="en-US" smtClean="0"/>
              <a:t>Registration Phase</a:t>
            </a:r>
          </a:p>
        </p:txBody>
      </p:sp>
      <p:sp>
        <p:nvSpPr>
          <p:cNvPr id="116739"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B8D01FCF-45DE-4E38-AC07-46F1BC5D2B4F}" type="slidenum">
              <a:rPr lang="en-GB" altLang="en-US" sz="1000" smtClean="0">
                <a:solidFill>
                  <a:srgbClr val="000000"/>
                </a:solidFill>
              </a:rPr>
              <a:pPr>
                <a:spcBef>
                  <a:spcPct val="0"/>
                </a:spcBef>
                <a:buFontTx/>
                <a:buNone/>
              </a:pPr>
              <a:t>88</a:t>
            </a:fld>
            <a:endParaRPr lang="en-GB" altLang="en-US" sz="1000" smtClean="0">
              <a:solidFill>
                <a:srgbClr val="000000"/>
              </a:solidFill>
            </a:endParaRPr>
          </a:p>
        </p:txBody>
      </p:sp>
      <p:sp>
        <p:nvSpPr>
          <p:cNvPr id="116740" name="Rectangle 2"/>
          <p:cNvSpPr>
            <a:spLocks noChangeArrowheads="1"/>
          </p:cNvSpPr>
          <p:nvPr/>
        </p:nvSpPr>
        <p:spPr bwMode="auto">
          <a:xfrm>
            <a:off x="493236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6741" name="Rectangle 3"/>
          <p:cNvSpPr>
            <a:spLocks noChangeArrowheads="1"/>
          </p:cNvSpPr>
          <p:nvPr/>
        </p:nvSpPr>
        <p:spPr bwMode="auto">
          <a:xfrm>
            <a:off x="6804025"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6742" name="Rectangle 4"/>
          <p:cNvSpPr>
            <a:spLocks noChangeArrowheads="1"/>
          </p:cNvSpPr>
          <p:nvPr/>
        </p:nvSpPr>
        <p:spPr bwMode="auto">
          <a:xfrm>
            <a:off x="305911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6743" name="Oval 6"/>
          <p:cNvSpPr>
            <a:spLocks noChangeArrowheads="1"/>
          </p:cNvSpPr>
          <p:nvPr/>
        </p:nvSpPr>
        <p:spPr bwMode="auto">
          <a:xfrm flipV="1">
            <a:off x="2555875" y="2997200"/>
            <a:ext cx="6107113"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16744" name="AutoShape 7"/>
          <p:cNvCxnSpPr>
            <a:cxnSpLocks noChangeShapeType="1"/>
            <a:stCxn id="116752" idx="2"/>
            <a:endCxn id="116755" idx="0"/>
          </p:cNvCxnSpPr>
          <p:nvPr/>
        </p:nvCxnSpPr>
        <p:spPr bwMode="auto">
          <a:xfrm>
            <a:off x="3749675" y="2503488"/>
            <a:ext cx="0" cy="8413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5" name="AutoShape 8"/>
          <p:cNvCxnSpPr>
            <a:cxnSpLocks noChangeShapeType="1"/>
            <a:stCxn id="116753" idx="2"/>
            <a:endCxn id="116756" idx="0"/>
          </p:cNvCxnSpPr>
          <p:nvPr/>
        </p:nvCxnSpPr>
        <p:spPr bwMode="auto">
          <a:xfrm flipH="1">
            <a:off x="5626100" y="2503488"/>
            <a:ext cx="1588"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6" name="AutoShape 9"/>
          <p:cNvCxnSpPr>
            <a:cxnSpLocks noChangeShapeType="1"/>
            <a:stCxn id="116754" idx="2"/>
            <a:endCxn id="116757" idx="0"/>
          </p:cNvCxnSpPr>
          <p:nvPr/>
        </p:nvCxnSpPr>
        <p:spPr bwMode="auto">
          <a:xfrm flipH="1">
            <a:off x="7486650" y="2503488"/>
            <a:ext cx="3175"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7" name="AutoShape 10"/>
          <p:cNvCxnSpPr>
            <a:cxnSpLocks noChangeShapeType="1"/>
          </p:cNvCxnSpPr>
          <p:nvPr/>
        </p:nvCxnSpPr>
        <p:spPr bwMode="auto">
          <a:xfrm>
            <a:off x="3732213"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8" name="AutoShape 11"/>
          <p:cNvCxnSpPr>
            <a:cxnSpLocks noChangeShapeType="1"/>
          </p:cNvCxnSpPr>
          <p:nvPr/>
        </p:nvCxnSpPr>
        <p:spPr bwMode="auto">
          <a:xfrm>
            <a:off x="5584825" y="3767138"/>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49" name="AutoShape 12"/>
          <p:cNvCxnSpPr>
            <a:cxnSpLocks noChangeShapeType="1"/>
          </p:cNvCxnSpPr>
          <p:nvPr/>
        </p:nvCxnSpPr>
        <p:spPr bwMode="auto">
          <a:xfrm>
            <a:off x="7480300"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50" name="Line 13"/>
          <p:cNvSpPr>
            <a:spLocks noChangeShapeType="1"/>
          </p:cNvSpPr>
          <p:nvPr/>
        </p:nvSpPr>
        <p:spPr bwMode="auto">
          <a:xfrm flipV="1">
            <a:off x="3219450" y="4300538"/>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48206" name="Text Box 14"/>
          <p:cNvSpPr txBox="1">
            <a:spLocks noChangeArrowheads="1"/>
          </p:cNvSpPr>
          <p:nvPr/>
        </p:nvSpPr>
        <p:spPr bwMode="auto">
          <a:xfrm>
            <a:off x="4140200" y="393382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16752" name="Rectangle 15"/>
          <p:cNvSpPr>
            <a:spLocks noChangeArrowheads="1"/>
          </p:cNvSpPr>
          <p:nvPr/>
        </p:nvSpPr>
        <p:spPr bwMode="auto">
          <a:xfrm>
            <a:off x="313690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16753" name="Rectangle 16"/>
          <p:cNvSpPr>
            <a:spLocks noChangeArrowheads="1"/>
          </p:cNvSpPr>
          <p:nvPr/>
        </p:nvSpPr>
        <p:spPr bwMode="auto">
          <a:xfrm>
            <a:off x="5014913" y="1989138"/>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6754" name="Rectangle 17"/>
          <p:cNvSpPr>
            <a:spLocks noChangeArrowheads="1"/>
          </p:cNvSpPr>
          <p:nvPr/>
        </p:nvSpPr>
        <p:spPr bwMode="auto">
          <a:xfrm>
            <a:off x="687705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6755" name="Oval 18"/>
          <p:cNvSpPr>
            <a:spLocks noChangeArrowheads="1"/>
          </p:cNvSpPr>
          <p:nvPr/>
        </p:nvSpPr>
        <p:spPr bwMode="auto">
          <a:xfrm>
            <a:off x="3216275" y="33448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6" name="Oval 19"/>
          <p:cNvSpPr>
            <a:spLocks noChangeArrowheads="1"/>
          </p:cNvSpPr>
          <p:nvPr/>
        </p:nvSpPr>
        <p:spPr bwMode="auto">
          <a:xfrm>
            <a:off x="509270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7" name="Oval 20"/>
          <p:cNvSpPr>
            <a:spLocks noChangeArrowheads="1"/>
          </p:cNvSpPr>
          <p:nvPr/>
        </p:nvSpPr>
        <p:spPr bwMode="auto">
          <a:xfrm>
            <a:off x="695325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6758" name="Rectangle 21"/>
          <p:cNvSpPr>
            <a:spLocks noChangeArrowheads="1"/>
          </p:cNvSpPr>
          <p:nvPr/>
        </p:nvSpPr>
        <p:spPr bwMode="auto">
          <a:xfrm>
            <a:off x="3203575" y="155733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16759" name="Rectangle 22"/>
          <p:cNvSpPr>
            <a:spLocks noChangeArrowheads="1"/>
          </p:cNvSpPr>
          <p:nvPr/>
        </p:nvSpPr>
        <p:spPr bwMode="auto">
          <a:xfrm>
            <a:off x="5148263" y="1557338"/>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16760" name="Rectangle 23"/>
          <p:cNvSpPr>
            <a:spLocks noChangeArrowheads="1"/>
          </p:cNvSpPr>
          <p:nvPr/>
        </p:nvSpPr>
        <p:spPr bwMode="auto">
          <a:xfrm>
            <a:off x="7019925" y="155733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116761" name="Group 24"/>
          <p:cNvGrpSpPr>
            <a:grpSpLocks/>
          </p:cNvGrpSpPr>
          <p:nvPr/>
        </p:nvGrpSpPr>
        <p:grpSpPr bwMode="auto">
          <a:xfrm>
            <a:off x="2411413" y="2935288"/>
            <a:ext cx="1341437" cy="517525"/>
            <a:chOff x="521" y="2093"/>
            <a:chExt cx="845" cy="326"/>
          </a:xfrm>
        </p:grpSpPr>
        <p:sp>
          <p:nvSpPr>
            <p:cNvPr id="116768" name="AutoShape 25"/>
            <p:cNvSpPr>
              <a:spLocks noChangeArrowheads="1"/>
            </p:cNvSpPr>
            <p:nvPr/>
          </p:nvSpPr>
          <p:spPr bwMode="auto">
            <a:xfrm rot="10800000">
              <a:off x="561" y="2097"/>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9" name="Text Box 26"/>
            <p:cNvSpPr txBox="1">
              <a:spLocks noChangeArrowheads="1"/>
            </p:cNvSpPr>
            <p:nvPr/>
          </p:nvSpPr>
          <p:spPr bwMode="auto">
            <a:xfrm>
              <a:off x="521" y="2093"/>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6762" name="Group 27"/>
          <p:cNvGrpSpPr>
            <a:grpSpLocks/>
          </p:cNvGrpSpPr>
          <p:nvPr/>
        </p:nvGrpSpPr>
        <p:grpSpPr bwMode="auto">
          <a:xfrm>
            <a:off x="4284663" y="2935288"/>
            <a:ext cx="1341437" cy="517525"/>
            <a:chOff x="521" y="2819"/>
            <a:chExt cx="845" cy="326"/>
          </a:xfrm>
        </p:grpSpPr>
        <p:sp>
          <p:nvSpPr>
            <p:cNvPr id="116766" name="AutoShape 28"/>
            <p:cNvSpPr>
              <a:spLocks noChangeArrowheads="1"/>
            </p:cNvSpPr>
            <p:nvPr/>
          </p:nvSpPr>
          <p:spPr bwMode="auto">
            <a:xfrm rot="10800000">
              <a:off x="561" y="2823"/>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7" name="Text Box 29"/>
            <p:cNvSpPr txBox="1">
              <a:spLocks noChangeArrowheads="1"/>
            </p:cNvSpPr>
            <p:nvPr/>
          </p:nvSpPr>
          <p:spPr bwMode="auto">
            <a:xfrm>
              <a:off x="521" y="2819"/>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6763" name="Group 30"/>
          <p:cNvGrpSpPr>
            <a:grpSpLocks/>
          </p:cNvGrpSpPr>
          <p:nvPr/>
        </p:nvGrpSpPr>
        <p:grpSpPr bwMode="auto">
          <a:xfrm>
            <a:off x="6156325" y="2935288"/>
            <a:ext cx="1341438" cy="517525"/>
            <a:chOff x="521" y="3545"/>
            <a:chExt cx="845" cy="326"/>
          </a:xfrm>
        </p:grpSpPr>
        <p:sp>
          <p:nvSpPr>
            <p:cNvPr id="116764" name="AutoShape 31"/>
            <p:cNvSpPr>
              <a:spLocks noChangeArrowheads="1"/>
            </p:cNvSpPr>
            <p:nvPr/>
          </p:nvSpPr>
          <p:spPr bwMode="auto">
            <a:xfrm rot="10800000">
              <a:off x="561" y="3549"/>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6765" name="Text Box 32"/>
            <p:cNvSpPr txBox="1">
              <a:spLocks noChangeArrowheads="1"/>
            </p:cNvSpPr>
            <p:nvPr/>
          </p:nvSpPr>
          <p:spPr bwMode="auto">
            <a:xfrm>
              <a:off x="521" y="3545"/>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spTree>
    <p:extLst>
      <p:ext uri="{BB962C8B-B14F-4D97-AF65-F5344CB8AC3E}">
        <p14:creationId xmlns:p14="http://schemas.microsoft.com/office/powerpoint/2010/main" val="27509737"/>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title"/>
          </p:nvPr>
        </p:nvSpPr>
        <p:spPr/>
        <p:txBody>
          <a:bodyPr/>
          <a:lstStyle/>
          <a:p>
            <a:pPr eaLnBrk="1" hangingPunct="1"/>
            <a:r>
              <a:rPr lang="en-GB" altLang="en-US" smtClean="0"/>
              <a:t>Distribution Phase</a:t>
            </a:r>
          </a:p>
        </p:txBody>
      </p:sp>
      <p:sp>
        <p:nvSpPr>
          <p:cNvPr id="118787"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287BB59C-C3F3-490C-8B6D-A8049A81865D}" type="slidenum">
              <a:rPr lang="en-GB" altLang="en-US" sz="1000" smtClean="0">
                <a:solidFill>
                  <a:srgbClr val="000000"/>
                </a:solidFill>
              </a:rPr>
              <a:pPr>
                <a:spcBef>
                  <a:spcPct val="0"/>
                </a:spcBef>
                <a:buFontTx/>
                <a:buNone/>
              </a:pPr>
              <a:t>89</a:t>
            </a:fld>
            <a:endParaRPr lang="en-GB" altLang="en-US" sz="1000" smtClean="0">
              <a:solidFill>
                <a:srgbClr val="000000"/>
              </a:solidFill>
            </a:endParaRPr>
          </a:p>
        </p:txBody>
      </p:sp>
      <p:sp>
        <p:nvSpPr>
          <p:cNvPr id="118788" name="Rectangle 2"/>
          <p:cNvSpPr>
            <a:spLocks noChangeArrowheads="1"/>
          </p:cNvSpPr>
          <p:nvPr/>
        </p:nvSpPr>
        <p:spPr bwMode="auto">
          <a:xfrm>
            <a:off x="493236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8789" name="Rectangle 3"/>
          <p:cNvSpPr>
            <a:spLocks noChangeArrowheads="1"/>
          </p:cNvSpPr>
          <p:nvPr/>
        </p:nvSpPr>
        <p:spPr bwMode="auto">
          <a:xfrm>
            <a:off x="6804025"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8790" name="Rectangle 4"/>
          <p:cNvSpPr>
            <a:spLocks noChangeArrowheads="1"/>
          </p:cNvSpPr>
          <p:nvPr/>
        </p:nvSpPr>
        <p:spPr bwMode="auto">
          <a:xfrm>
            <a:off x="305911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18791" name="Oval 6"/>
          <p:cNvSpPr>
            <a:spLocks noChangeArrowheads="1"/>
          </p:cNvSpPr>
          <p:nvPr/>
        </p:nvSpPr>
        <p:spPr bwMode="auto">
          <a:xfrm flipV="1">
            <a:off x="2555875" y="2997200"/>
            <a:ext cx="6107113"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18792" name="AutoShape 7"/>
          <p:cNvCxnSpPr>
            <a:cxnSpLocks noChangeShapeType="1"/>
            <a:stCxn id="118800" idx="2"/>
            <a:endCxn id="118803" idx="0"/>
          </p:cNvCxnSpPr>
          <p:nvPr/>
        </p:nvCxnSpPr>
        <p:spPr bwMode="auto">
          <a:xfrm>
            <a:off x="3749675" y="2503488"/>
            <a:ext cx="0" cy="8413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793" name="AutoShape 8"/>
          <p:cNvCxnSpPr>
            <a:cxnSpLocks noChangeShapeType="1"/>
            <a:stCxn id="118801" idx="2"/>
            <a:endCxn id="118804" idx="0"/>
          </p:cNvCxnSpPr>
          <p:nvPr/>
        </p:nvCxnSpPr>
        <p:spPr bwMode="auto">
          <a:xfrm flipH="1">
            <a:off x="5626100" y="2503488"/>
            <a:ext cx="1588"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794" name="AutoShape 9"/>
          <p:cNvCxnSpPr>
            <a:cxnSpLocks noChangeShapeType="1"/>
            <a:stCxn id="118802" idx="2"/>
            <a:endCxn id="118805" idx="0"/>
          </p:cNvCxnSpPr>
          <p:nvPr/>
        </p:nvCxnSpPr>
        <p:spPr bwMode="auto">
          <a:xfrm flipH="1">
            <a:off x="7486650" y="2503488"/>
            <a:ext cx="3175"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795" name="AutoShape 10"/>
          <p:cNvCxnSpPr>
            <a:cxnSpLocks noChangeShapeType="1"/>
          </p:cNvCxnSpPr>
          <p:nvPr/>
        </p:nvCxnSpPr>
        <p:spPr bwMode="auto">
          <a:xfrm>
            <a:off x="3732213"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796" name="AutoShape 11"/>
          <p:cNvCxnSpPr>
            <a:cxnSpLocks noChangeShapeType="1"/>
          </p:cNvCxnSpPr>
          <p:nvPr/>
        </p:nvCxnSpPr>
        <p:spPr bwMode="auto">
          <a:xfrm>
            <a:off x="5584825" y="3767138"/>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797" name="AutoShape 12"/>
          <p:cNvCxnSpPr>
            <a:cxnSpLocks noChangeShapeType="1"/>
          </p:cNvCxnSpPr>
          <p:nvPr/>
        </p:nvCxnSpPr>
        <p:spPr bwMode="auto">
          <a:xfrm>
            <a:off x="7480300"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798" name="Line 13"/>
          <p:cNvSpPr>
            <a:spLocks noChangeShapeType="1"/>
          </p:cNvSpPr>
          <p:nvPr/>
        </p:nvSpPr>
        <p:spPr bwMode="auto">
          <a:xfrm flipV="1">
            <a:off x="3219450" y="4300538"/>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0254" name="Text Box 14"/>
          <p:cNvSpPr txBox="1">
            <a:spLocks noChangeArrowheads="1"/>
          </p:cNvSpPr>
          <p:nvPr/>
        </p:nvSpPr>
        <p:spPr bwMode="auto">
          <a:xfrm>
            <a:off x="4140200" y="393382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18800" name="Rectangle 15"/>
          <p:cNvSpPr>
            <a:spLocks noChangeArrowheads="1"/>
          </p:cNvSpPr>
          <p:nvPr/>
        </p:nvSpPr>
        <p:spPr bwMode="auto">
          <a:xfrm>
            <a:off x="313690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18801" name="Rectangle 16"/>
          <p:cNvSpPr>
            <a:spLocks noChangeArrowheads="1"/>
          </p:cNvSpPr>
          <p:nvPr/>
        </p:nvSpPr>
        <p:spPr bwMode="auto">
          <a:xfrm>
            <a:off x="5014913" y="1989138"/>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8802" name="Rectangle 17"/>
          <p:cNvSpPr>
            <a:spLocks noChangeArrowheads="1"/>
          </p:cNvSpPr>
          <p:nvPr/>
        </p:nvSpPr>
        <p:spPr bwMode="auto">
          <a:xfrm>
            <a:off x="687705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18803" name="Oval 18"/>
          <p:cNvSpPr>
            <a:spLocks noChangeArrowheads="1"/>
          </p:cNvSpPr>
          <p:nvPr/>
        </p:nvSpPr>
        <p:spPr bwMode="auto">
          <a:xfrm>
            <a:off x="3216275" y="33448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8804" name="Oval 19"/>
          <p:cNvSpPr>
            <a:spLocks noChangeArrowheads="1"/>
          </p:cNvSpPr>
          <p:nvPr/>
        </p:nvSpPr>
        <p:spPr bwMode="auto">
          <a:xfrm>
            <a:off x="509270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8805" name="Oval 20"/>
          <p:cNvSpPr>
            <a:spLocks noChangeArrowheads="1"/>
          </p:cNvSpPr>
          <p:nvPr/>
        </p:nvSpPr>
        <p:spPr bwMode="auto">
          <a:xfrm>
            <a:off x="695325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18806" name="Rectangle 21"/>
          <p:cNvSpPr>
            <a:spLocks noChangeArrowheads="1"/>
          </p:cNvSpPr>
          <p:nvPr/>
        </p:nvSpPr>
        <p:spPr bwMode="auto">
          <a:xfrm>
            <a:off x="3203575" y="155733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18807" name="Rectangle 22"/>
          <p:cNvSpPr>
            <a:spLocks noChangeArrowheads="1"/>
          </p:cNvSpPr>
          <p:nvPr/>
        </p:nvSpPr>
        <p:spPr bwMode="auto">
          <a:xfrm>
            <a:off x="5148263" y="1557338"/>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18808" name="Rectangle 23"/>
          <p:cNvSpPr>
            <a:spLocks noChangeArrowheads="1"/>
          </p:cNvSpPr>
          <p:nvPr/>
        </p:nvSpPr>
        <p:spPr bwMode="auto">
          <a:xfrm>
            <a:off x="7019925" y="155733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118809" name="Group 24"/>
          <p:cNvGrpSpPr>
            <a:grpSpLocks/>
          </p:cNvGrpSpPr>
          <p:nvPr/>
        </p:nvGrpSpPr>
        <p:grpSpPr bwMode="auto">
          <a:xfrm>
            <a:off x="2411413" y="2935288"/>
            <a:ext cx="1341437" cy="517525"/>
            <a:chOff x="521" y="2093"/>
            <a:chExt cx="845" cy="326"/>
          </a:xfrm>
        </p:grpSpPr>
        <p:sp>
          <p:nvSpPr>
            <p:cNvPr id="118822" name="AutoShape 25"/>
            <p:cNvSpPr>
              <a:spLocks noChangeArrowheads="1"/>
            </p:cNvSpPr>
            <p:nvPr/>
          </p:nvSpPr>
          <p:spPr bwMode="auto">
            <a:xfrm rot="10800000">
              <a:off x="561" y="2097"/>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8823" name="Text Box 26"/>
            <p:cNvSpPr txBox="1">
              <a:spLocks noChangeArrowheads="1"/>
            </p:cNvSpPr>
            <p:nvPr/>
          </p:nvSpPr>
          <p:spPr bwMode="auto">
            <a:xfrm>
              <a:off x="521" y="2093"/>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8810" name="Group 27"/>
          <p:cNvGrpSpPr>
            <a:grpSpLocks/>
          </p:cNvGrpSpPr>
          <p:nvPr/>
        </p:nvGrpSpPr>
        <p:grpSpPr bwMode="auto">
          <a:xfrm>
            <a:off x="4284663" y="2935288"/>
            <a:ext cx="1341437" cy="517525"/>
            <a:chOff x="521" y="2819"/>
            <a:chExt cx="845" cy="326"/>
          </a:xfrm>
        </p:grpSpPr>
        <p:sp>
          <p:nvSpPr>
            <p:cNvPr id="118820" name="AutoShape 28"/>
            <p:cNvSpPr>
              <a:spLocks noChangeArrowheads="1"/>
            </p:cNvSpPr>
            <p:nvPr/>
          </p:nvSpPr>
          <p:spPr bwMode="auto">
            <a:xfrm rot="10800000">
              <a:off x="561" y="2823"/>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8821" name="Text Box 29"/>
            <p:cNvSpPr txBox="1">
              <a:spLocks noChangeArrowheads="1"/>
            </p:cNvSpPr>
            <p:nvPr/>
          </p:nvSpPr>
          <p:spPr bwMode="auto">
            <a:xfrm>
              <a:off x="521" y="2819"/>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18811" name="Group 30"/>
          <p:cNvGrpSpPr>
            <a:grpSpLocks/>
          </p:cNvGrpSpPr>
          <p:nvPr/>
        </p:nvGrpSpPr>
        <p:grpSpPr bwMode="auto">
          <a:xfrm>
            <a:off x="6156325" y="2935288"/>
            <a:ext cx="1341438" cy="517525"/>
            <a:chOff x="521" y="3545"/>
            <a:chExt cx="845" cy="326"/>
          </a:xfrm>
        </p:grpSpPr>
        <p:sp>
          <p:nvSpPr>
            <p:cNvPr id="118818" name="AutoShape 31"/>
            <p:cNvSpPr>
              <a:spLocks noChangeArrowheads="1"/>
            </p:cNvSpPr>
            <p:nvPr/>
          </p:nvSpPr>
          <p:spPr bwMode="auto">
            <a:xfrm rot="10800000">
              <a:off x="561" y="3549"/>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18819" name="Text Box 32"/>
            <p:cNvSpPr txBox="1">
              <a:spLocks noChangeArrowheads="1"/>
            </p:cNvSpPr>
            <p:nvPr/>
          </p:nvSpPr>
          <p:spPr bwMode="auto">
            <a:xfrm>
              <a:off x="521" y="3545"/>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650273" name="Group 33"/>
          <p:cNvGrpSpPr>
            <a:grpSpLocks/>
          </p:cNvGrpSpPr>
          <p:nvPr/>
        </p:nvGrpSpPr>
        <p:grpSpPr bwMode="auto">
          <a:xfrm>
            <a:off x="3779838" y="2636838"/>
            <a:ext cx="360362" cy="382587"/>
            <a:chOff x="2381" y="1661"/>
            <a:chExt cx="227" cy="241"/>
          </a:xfrm>
        </p:grpSpPr>
        <p:sp>
          <p:nvSpPr>
            <p:cNvPr id="118816" name="Oval 34"/>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18817" name="Rectangle 35"/>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nvGrpSpPr>
          <p:cNvPr id="118813" name="Group 36"/>
          <p:cNvGrpSpPr>
            <a:grpSpLocks/>
          </p:cNvGrpSpPr>
          <p:nvPr/>
        </p:nvGrpSpPr>
        <p:grpSpPr bwMode="auto">
          <a:xfrm>
            <a:off x="3779838" y="2636838"/>
            <a:ext cx="360362" cy="382587"/>
            <a:chOff x="2381" y="1661"/>
            <a:chExt cx="227" cy="241"/>
          </a:xfrm>
        </p:grpSpPr>
        <p:sp>
          <p:nvSpPr>
            <p:cNvPr id="118814" name="Oval 37"/>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18815" name="Rectangle 38"/>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spTree>
    <p:extLst>
      <p:ext uri="{BB962C8B-B14F-4D97-AF65-F5344CB8AC3E}">
        <p14:creationId xmlns:p14="http://schemas.microsoft.com/office/powerpoint/2010/main" val="41299091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path" presetSubtype="0" accel="50000" decel="50000" fill="hold" nodeType="clickEffect">
                                  <p:stCondLst>
                                    <p:cond delay="0"/>
                                  </p:stCondLst>
                                  <p:childTnLst>
                                    <p:animMotion origin="layout" path="M 0.21511 0.10972 L 0.00017 0.10833 L -1.11111E-6 7.40741E-7 " pathEditMode="relative" rAng="0" ptsTypes="FFF">
                                      <p:cBhvr>
                                        <p:cTn id="6" dur="2000" spd="-100000" fill="hold"/>
                                        <p:tgtEl>
                                          <p:spTgt spid="650273"/>
                                        </p:tgtEl>
                                        <p:attrNameLst>
                                          <p:attrName>ppt_x</p:attrName>
                                          <p:attrName>ppt_y</p:attrName>
                                        </p:attrNameLst>
                                      </p:cBhvr>
                                      <p:rCtr x="-10764"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766508"/>
          </a:xfrm>
        </p:spPr>
        <p:txBody>
          <a:bodyPr/>
          <a:lstStyle/>
          <a:p>
            <a:r>
              <a:rPr lang="en-US" dirty="0"/>
              <a:t>Domain Analysis</a:t>
            </a:r>
            <a:endParaRPr lang="en-GB" dirty="0"/>
          </a:p>
        </p:txBody>
      </p:sp>
      <p:sp>
        <p:nvSpPr>
          <p:cNvPr id="3" name="Content Placeholder 2"/>
          <p:cNvSpPr>
            <a:spLocks noGrp="1"/>
          </p:cNvSpPr>
          <p:nvPr>
            <p:ph idx="1"/>
          </p:nvPr>
        </p:nvSpPr>
        <p:spPr>
          <a:xfrm>
            <a:off x="346667" y="1710529"/>
            <a:ext cx="8229600" cy="4727131"/>
          </a:xfrm>
        </p:spPr>
        <p:txBody>
          <a:bodyPr>
            <a:normAutofit/>
          </a:bodyPr>
          <a:lstStyle/>
          <a:p>
            <a:pPr marL="0" indent="0">
              <a:buNone/>
            </a:pPr>
            <a:r>
              <a:rPr lang="en-GB" dirty="0"/>
              <a:t>Domain analysis is the process of </a:t>
            </a:r>
          </a:p>
          <a:p>
            <a:pPr marL="0" indent="0">
              <a:buNone/>
            </a:pPr>
            <a:r>
              <a:rPr lang="en-GB" dirty="0"/>
              <a:t>		identifying,</a:t>
            </a:r>
          </a:p>
          <a:p>
            <a:pPr marL="0" indent="0">
              <a:buNone/>
            </a:pPr>
            <a:r>
              <a:rPr lang="en-GB" dirty="0"/>
              <a:t>		collecting, </a:t>
            </a:r>
          </a:p>
          <a:p>
            <a:pPr marL="0" indent="0">
              <a:buNone/>
            </a:pPr>
            <a:r>
              <a:rPr lang="en-GB" dirty="0"/>
              <a:t>		organizing, </a:t>
            </a:r>
          </a:p>
          <a:p>
            <a:pPr marL="0" indent="0">
              <a:buNone/>
            </a:pPr>
            <a:r>
              <a:rPr lang="en-GB" dirty="0"/>
              <a:t>		analysing, and </a:t>
            </a:r>
          </a:p>
          <a:p>
            <a:pPr marL="0" indent="0">
              <a:buNone/>
            </a:pPr>
            <a:r>
              <a:rPr lang="en-GB" dirty="0"/>
              <a:t>		representing</a:t>
            </a:r>
          </a:p>
          <a:p>
            <a:pPr marL="0" indent="0">
              <a:buNone/>
            </a:pPr>
            <a:r>
              <a:rPr lang="en-GB" dirty="0"/>
              <a:t>a domain model</a:t>
            </a:r>
          </a:p>
        </p:txBody>
      </p:sp>
      <p:pic>
        <p:nvPicPr>
          <p:cNvPr id="2050" name="Picture 2" descr="Image result for order cha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19388" y="3082674"/>
            <a:ext cx="3426794" cy="29893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873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title"/>
          </p:nvPr>
        </p:nvSpPr>
        <p:spPr/>
        <p:txBody>
          <a:bodyPr/>
          <a:lstStyle/>
          <a:p>
            <a:pPr eaLnBrk="1" hangingPunct="1"/>
            <a:r>
              <a:rPr lang="en-GB" altLang="en-US" smtClean="0"/>
              <a:t>Distribution Phase</a:t>
            </a:r>
          </a:p>
        </p:txBody>
      </p:sp>
      <p:sp>
        <p:nvSpPr>
          <p:cNvPr id="120835"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97E075F-4C2D-49BF-B1CA-E4FADE6A90D7}" type="slidenum">
              <a:rPr lang="en-GB" altLang="en-US" sz="1000" smtClean="0">
                <a:solidFill>
                  <a:srgbClr val="000000"/>
                </a:solidFill>
              </a:rPr>
              <a:pPr>
                <a:spcBef>
                  <a:spcPct val="0"/>
                </a:spcBef>
                <a:buFontTx/>
                <a:buNone/>
              </a:pPr>
              <a:t>90</a:t>
            </a:fld>
            <a:endParaRPr lang="en-GB" altLang="en-US" sz="1000" smtClean="0">
              <a:solidFill>
                <a:srgbClr val="000000"/>
              </a:solidFill>
            </a:endParaRPr>
          </a:p>
        </p:txBody>
      </p:sp>
      <p:sp>
        <p:nvSpPr>
          <p:cNvPr id="120836" name="Rectangle 2"/>
          <p:cNvSpPr>
            <a:spLocks noChangeArrowheads="1"/>
          </p:cNvSpPr>
          <p:nvPr/>
        </p:nvSpPr>
        <p:spPr bwMode="auto">
          <a:xfrm>
            <a:off x="493236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0837" name="Rectangle 3"/>
          <p:cNvSpPr>
            <a:spLocks noChangeArrowheads="1"/>
          </p:cNvSpPr>
          <p:nvPr/>
        </p:nvSpPr>
        <p:spPr bwMode="auto">
          <a:xfrm>
            <a:off x="6804025"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0838" name="Rectangle 4"/>
          <p:cNvSpPr>
            <a:spLocks noChangeArrowheads="1"/>
          </p:cNvSpPr>
          <p:nvPr/>
        </p:nvSpPr>
        <p:spPr bwMode="auto">
          <a:xfrm>
            <a:off x="305911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0839" name="Oval 6"/>
          <p:cNvSpPr>
            <a:spLocks noChangeArrowheads="1"/>
          </p:cNvSpPr>
          <p:nvPr/>
        </p:nvSpPr>
        <p:spPr bwMode="auto">
          <a:xfrm flipV="1">
            <a:off x="2555875" y="2997200"/>
            <a:ext cx="6107113"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20840" name="AutoShape 7"/>
          <p:cNvCxnSpPr>
            <a:cxnSpLocks noChangeShapeType="1"/>
            <a:stCxn id="120848" idx="2"/>
            <a:endCxn id="120851" idx="0"/>
          </p:cNvCxnSpPr>
          <p:nvPr/>
        </p:nvCxnSpPr>
        <p:spPr bwMode="auto">
          <a:xfrm>
            <a:off x="3749675" y="2503488"/>
            <a:ext cx="0" cy="8413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41" name="AutoShape 8"/>
          <p:cNvCxnSpPr>
            <a:cxnSpLocks noChangeShapeType="1"/>
            <a:stCxn id="120849" idx="2"/>
            <a:endCxn id="120852" idx="0"/>
          </p:cNvCxnSpPr>
          <p:nvPr/>
        </p:nvCxnSpPr>
        <p:spPr bwMode="auto">
          <a:xfrm flipH="1">
            <a:off x="5626100" y="2503488"/>
            <a:ext cx="1588"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42" name="AutoShape 9"/>
          <p:cNvCxnSpPr>
            <a:cxnSpLocks noChangeShapeType="1"/>
            <a:stCxn id="120850" idx="2"/>
            <a:endCxn id="120853" idx="0"/>
          </p:cNvCxnSpPr>
          <p:nvPr/>
        </p:nvCxnSpPr>
        <p:spPr bwMode="auto">
          <a:xfrm flipH="1">
            <a:off x="7486650" y="2503488"/>
            <a:ext cx="3175"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43" name="AutoShape 10"/>
          <p:cNvCxnSpPr>
            <a:cxnSpLocks noChangeShapeType="1"/>
          </p:cNvCxnSpPr>
          <p:nvPr/>
        </p:nvCxnSpPr>
        <p:spPr bwMode="auto">
          <a:xfrm>
            <a:off x="3732213"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44" name="AutoShape 11"/>
          <p:cNvCxnSpPr>
            <a:cxnSpLocks noChangeShapeType="1"/>
          </p:cNvCxnSpPr>
          <p:nvPr/>
        </p:nvCxnSpPr>
        <p:spPr bwMode="auto">
          <a:xfrm>
            <a:off x="5584825" y="3767138"/>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45" name="AutoShape 12"/>
          <p:cNvCxnSpPr>
            <a:cxnSpLocks noChangeShapeType="1"/>
          </p:cNvCxnSpPr>
          <p:nvPr/>
        </p:nvCxnSpPr>
        <p:spPr bwMode="auto">
          <a:xfrm>
            <a:off x="7480300"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46" name="Line 13"/>
          <p:cNvSpPr>
            <a:spLocks noChangeShapeType="1"/>
          </p:cNvSpPr>
          <p:nvPr/>
        </p:nvSpPr>
        <p:spPr bwMode="auto">
          <a:xfrm flipV="1">
            <a:off x="3219450" y="4300538"/>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2302" name="Text Box 14"/>
          <p:cNvSpPr txBox="1">
            <a:spLocks noChangeArrowheads="1"/>
          </p:cNvSpPr>
          <p:nvPr/>
        </p:nvSpPr>
        <p:spPr bwMode="auto">
          <a:xfrm>
            <a:off x="4140200" y="393382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20848" name="Rectangle 15"/>
          <p:cNvSpPr>
            <a:spLocks noChangeArrowheads="1"/>
          </p:cNvSpPr>
          <p:nvPr/>
        </p:nvSpPr>
        <p:spPr bwMode="auto">
          <a:xfrm>
            <a:off x="313690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20849" name="Rectangle 16"/>
          <p:cNvSpPr>
            <a:spLocks noChangeArrowheads="1"/>
          </p:cNvSpPr>
          <p:nvPr/>
        </p:nvSpPr>
        <p:spPr bwMode="auto">
          <a:xfrm>
            <a:off x="5014913" y="1989138"/>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0850" name="Rectangle 17"/>
          <p:cNvSpPr>
            <a:spLocks noChangeArrowheads="1"/>
          </p:cNvSpPr>
          <p:nvPr/>
        </p:nvSpPr>
        <p:spPr bwMode="auto">
          <a:xfrm>
            <a:off x="687705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0851" name="Oval 18"/>
          <p:cNvSpPr>
            <a:spLocks noChangeArrowheads="1"/>
          </p:cNvSpPr>
          <p:nvPr/>
        </p:nvSpPr>
        <p:spPr bwMode="auto">
          <a:xfrm>
            <a:off x="3216275" y="33448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0852" name="Oval 19"/>
          <p:cNvSpPr>
            <a:spLocks noChangeArrowheads="1"/>
          </p:cNvSpPr>
          <p:nvPr/>
        </p:nvSpPr>
        <p:spPr bwMode="auto">
          <a:xfrm>
            <a:off x="509270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0853" name="Oval 20"/>
          <p:cNvSpPr>
            <a:spLocks noChangeArrowheads="1"/>
          </p:cNvSpPr>
          <p:nvPr/>
        </p:nvSpPr>
        <p:spPr bwMode="auto">
          <a:xfrm>
            <a:off x="695325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0854" name="Rectangle 21"/>
          <p:cNvSpPr>
            <a:spLocks noChangeArrowheads="1"/>
          </p:cNvSpPr>
          <p:nvPr/>
        </p:nvSpPr>
        <p:spPr bwMode="auto">
          <a:xfrm>
            <a:off x="3203575" y="155733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20855" name="Rectangle 22"/>
          <p:cNvSpPr>
            <a:spLocks noChangeArrowheads="1"/>
          </p:cNvSpPr>
          <p:nvPr/>
        </p:nvSpPr>
        <p:spPr bwMode="auto">
          <a:xfrm>
            <a:off x="5148263" y="1557338"/>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20856" name="Rectangle 23"/>
          <p:cNvSpPr>
            <a:spLocks noChangeArrowheads="1"/>
          </p:cNvSpPr>
          <p:nvPr/>
        </p:nvSpPr>
        <p:spPr bwMode="auto">
          <a:xfrm>
            <a:off x="7019925" y="155733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120857" name="Group 24"/>
          <p:cNvGrpSpPr>
            <a:grpSpLocks/>
          </p:cNvGrpSpPr>
          <p:nvPr/>
        </p:nvGrpSpPr>
        <p:grpSpPr bwMode="auto">
          <a:xfrm>
            <a:off x="2411413" y="2935288"/>
            <a:ext cx="1341437" cy="517525"/>
            <a:chOff x="521" y="2093"/>
            <a:chExt cx="845" cy="326"/>
          </a:xfrm>
        </p:grpSpPr>
        <p:sp>
          <p:nvSpPr>
            <p:cNvPr id="120873" name="AutoShape 25"/>
            <p:cNvSpPr>
              <a:spLocks noChangeArrowheads="1"/>
            </p:cNvSpPr>
            <p:nvPr/>
          </p:nvSpPr>
          <p:spPr bwMode="auto">
            <a:xfrm rot="10800000">
              <a:off x="561" y="2097"/>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0874" name="Text Box 26"/>
            <p:cNvSpPr txBox="1">
              <a:spLocks noChangeArrowheads="1"/>
            </p:cNvSpPr>
            <p:nvPr/>
          </p:nvSpPr>
          <p:spPr bwMode="auto">
            <a:xfrm>
              <a:off x="521" y="2093"/>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20858" name="Group 27"/>
          <p:cNvGrpSpPr>
            <a:grpSpLocks/>
          </p:cNvGrpSpPr>
          <p:nvPr/>
        </p:nvGrpSpPr>
        <p:grpSpPr bwMode="auto">
          <a:xfrm>
            <a:off x="4284663" y="2935288"/>
            <a:ext cx="1341437" cy="517525"/>
            <a:chOff x="521" y="2819"/>
            <a:chExt cx="845" cy="326"/>
          </a:xfrm>
        </p:grpSpPr>
        <p:sp>
          <p:nvSpPr>
            <p:cNvPr id="120871" name="AutoShape 28"/>
            <p:cNvSpPr>
              <a:spLocks noChangeArrowheads="1"/>
            </p:cNvSpPr>
            <p:nvPr/>
          </p:nvSpPr>
          <p:spPr bwMode="auto">
            <a:xfrm rot="10800000">
              <a:off x="561" y="2823"/>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0872" name="Text Box 29"/>
            <p:cNvSpPr txBox="1">
              <a:spLocks noChangeArrowheads="1"/>
            </p:cNvSpPr>
            <p:nvPr/>
          </p:nvSpPr>
          <p:spPr bwMode="auto">
            <a:xfrm>
              <a:off x="521" y="2819"/>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20859" name="Group 30"/>
          <p:cNvGrpSpPr>
            <a:grpSpLocks/>
          </p:cNvGrpSpPr>
          <p:nvPr/>
        </p:nvGrpSpPr>
        <p:grpSpPr bwMode="auto">
          <a:xfrm>
            <a:off x="6156325" y="2935288"/>
            <a:ext cx="1341438" cy="517525"/>
            <a:chOff x="521" y="3545"/>
            <a:chExt cx="845" cy="326"/>
          </a:xfrm>
        </p:grpSpPr>
        <p:sp>
          <p:nvSpPr>
            <p:cNvPr id="120869" name="AutoShape 31"/>
            <p:cNvSpPr>
              <a:spLocks noChangeArrowheads="1"/>
            </p:cNvSpPr>
            <p:nvPr/>
          </p:nvSpPr>
          <p:spPr bwMode="auto">
            <a:xfrm rot="10800000">
              <a:off x="561" y="3549"/>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0870" name="Text Box 32"/>
            <p:cNvSpPr txBox="1">
              <a:spLocks noChangeArrowheads="1"/>
            </p:cNvSpPr>
            <p:nvPr/>
          </p:nvSpPr>
          <p:spPr bwMode="auto">
            <a:xfrm>
              <a:off x="521" y="3545"/>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652321" name="Group 33"/>
          <p:cNvGrpSpPr>
            <a:grpSpLocks/>
          </p:cNvGrpSpPr>
          <p:nvPr/>
        </p:nvGrpSpPr>
        <p:grpSpPr bwMode="auto">
          <a:xfrm>
            <a:off x="5724525" y="3429000"/>
            <a:ext cx="360363" cy="382588"/>
            <a:chOff x="2381" y="1661"/>
            <a:chExt cx="227" cy="241"/>
          </a:xfrm>
        </p:grpSpPr>
        <p:sp>
          <p:nvSpPr>
            <p:cNvPr id="120867" name="Oval 34"/>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0868" name="Rectangle 35"/>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nvGrpSpPr>
          <p:cNvPr id="120861" name="Group 36"/>
          <p:cNvGrpSpPr>
            <a:grpSpLocks/>
          </p:cNvGrpSpPr>
          <p:nvPr/>
        </p:nvGrpSpPr>
        <p:grpSpPr bwMode="auto">
          <a:xfrm>
            <a:off x="5724525" y="3429000"/>
            <a:ext cx="360363" cy="382588"/>
            <a:chOff x="2381" y="1661"/>
            <a:chExt cx="227" cy="241"/>
          </a:xfrm>
        </p:grpSpPr>
        <p:sp>
          <p:nvSpPr>
            <p:cNvPr id="120865" name="Oval 37"/>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0866" name="Rectangle 38"/>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nvGrpSpPr>
          <p:cNvPr id="120862" name="Group 39"/>
          <p:cNvGrpSpPr>
            <a:grpSpLocks/>
          </p:cNvGrpSpPr>
          <p:nvPr/>
        </p:nvGrpSpPr>
        <p:grpSpPr bwMode="auto">
          <a:xfrm>
            <a:off x="3779838" y="2636838"/>
            <a:ext cx="360362" cy="382587"/>
            <a:chOff x="2381" y="1661"/>
            <a:chExt cx="227" cy="241"/>
          </a:xfrm>
        </p:grpSpPr>
        <p:sp>
          <p:nvSpPr>
            <p:cNvPr id="120863" name="Oval 40"/>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0864" name="Rectangle 41"/>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spTree>
    <p:extLst>
      <p:ext uri="{BB962C8B-B14F-4D97-AF65-F5344CB8AC3E}">
        <p14:creationId xmlns:p14="http://schemas.microsoft.com/office/powerpoint/2010/main" val="24349499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2.77778E-7 2.22222E-6 L 0.21667 2.22222E-6 " pathEditMode="relative" rAng="0" ptsTypes="AA">
                                      <p:cBhvr>
                                        <p:cTn id="6" dur="2000" fill="hold"/>
                                        <p:tgtEl>
                                          <p:spTgt spid="652321"/>
                                        </p:tgtEl>
                                        <p:attrNameLst>
                                          <p:attrName>ppt_x</p:attrName>
                                          <p:attrName>ppt_y</p:attrName>
                                        </p:attrNameLst>
                                      </p:cBhvr>
                                      <p:rCtr x="1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title"/>
          </p:nvPr>
        </p:nvSpPr>
        <p:spPr/>
        <p:txBody>
          <a:bodyPr/>
          <a:lstStyle/>
          <a:p>
            <a:pPr eaLnBrk="1" hangingPunct="1"/>
            <a:r>
              <a:rPr lang="en-GB" altLang="en-US" smtClean="0"/>
              <a:t>Distribution Phase</a:t>
            </a:r>
          </a:p>
        </p:txBody>
      </p:sp>
      <p:sp>
        <p:nvSpPr>
          <p:cNvPr id="122883"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86772B1-FAB1-400C-A3CF-91EB7B2513BF}" type="slidenum">
              <a:rPr lang="en-GB" altLang="en-US" sz="1000" smtClean="0">
                <a:solidFill>
                  <a:srgbClr val="000000"/>
                </a:solidFill>
              </a:rPr>
              <a:pPr>
                <a:spcBef>
                  <a:spcPct val="0"/>
                </a:spcBef>
                <a:buFontTx/>
                <a:buNone/>
              </a:pPr>
              <a:t>91</a:t>
            </a:fld>
            <a:endParaRPr lang="en-GB" altLang="en-US" sz="1000" smtClean="0">
              <a:solidFill>
                <a:srgbClr val="000000"/>
              </a:solidFill>
            </a:endParaRPr>
          </a:p>
        </p:txBody>
      </p:sp>
      <p:sp>
        <p:nvSpPr>
          <p:cNvPr id="122884" name="Rectangle 2"/>
          <p:cNvSpPr>
            <a:spLocks noChangeArrowheads="1"/>
          </p:cNvSpPr>
          <p:nvPr/>
        </p:nvSpPr>
        <p:spPr bwMode="auto">
          <a:xfrm>
            <a:off x="493236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2885" name="Rectangle 3"/>
          <p:cNvSpPr>
            <a:spLocks noChangeArrowheads="1"/>
          </p:cNvSpPr>
          <p:nvPr/>
        </p:nvSpPr>
        <p:spPr bwMode="auto">
          <a:xfrm>
            <a:off x="6804025"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2886" name="Rectangle 4"/>
          <p:cNvSpPr>
            <a:spLocks noChangeArrowheads="1"/>
          </p:cNvSpPr>
          <p:nvPr/>
        </p:nvSpPr>
        <p:spPr bwMode="auto">
          <a:xfrm>
            <a:off x="3059113" y="191611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2887" name="Oval 6"/>
          <p:cNvSpPr>
            <a:spLocks noChangeArrowheads="1"/>
          </p:cNvSpPr>
          <p:nvPr/>
        </p:nvSpPr>
        <p:spPr bwMode="auto">
          <a:xfrm flipV="1">
            <a:off x="2555875" y="2997200"/>
            <a:ext cx="6107113"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22888" name="AutoShape 7"/>
          <p:cNvCxnSpPr>
            <a:cxnSpLocks noChangeShapeType="1"/>
            <a:stCxn id="122896" idx="2"/>
            <a:endCxn id="122899" idx="0"/>
          </p:cNvCxnSpPr>
          <p:nvPr/>
        </p:nvCxnSpPr>
        <p:spPr bwMode="auto">
          <a:xfrm>
            <a:off x="3749675" y="2503488"/>
            <a:ext cx="0" cy="84137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89" name="AutoShape 8"/>
          <p:cNvCxnSpPr>
            <a:cxnSpLocks noChangeShapeType="1"/>
            <a:stCxn id="122897" idx="2"/>
            <a:endCxn id="122900" idx="0"/>
          </p:cNvCxnSpPr>
          <p:nvPr/>
        </p:nvCxnSpPr>
        <p:spPr bwMode="auto">
          <a:xfrm flipH="1">
            <a:off x="5626100" y="2503488"/>
            <a:ext cx="1588"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90" name="AutoShape 9"/>
          <p:cNvCxnSpPr>
            <a:cxnSpLocks noChangeShapeType="1"/>
            <a:stCxn id="122898" idx="2"/>
            <a:endCxn id="122901" idx="0"/>
          </p:cNvCxnSpPr>
          <p:nvPr/>
        </p:nvCxnSpPr>
        <p:spPr bwMode="auto">
          <a:xfrm flipH="1">
            <a:off x="7486650" y="2503488"/>
            <a:ext cx="3175" cy="8223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91" name="AutoShape 10"/>
          <p:cNvCxnSpPr>
            <a:cxnSpLocks noChangeShapeType="1"/>
          </p:cNvCxnSpPr>
          <p:nvPr/>
        </p:nvCxnSpPr>
        <p:spPr bwMode="auto">
          <a:xfrm>
            <a:off x="3732213"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92" name="AutoShape 11"/>
          <p:cNvCxnSpPr>
            <a:cxnSpLocks noChangeShapeType="1"/>
          </p:cNvCxnSpPr>
          <p:nvPr/>
        </p:nvCxnSpPr>
        <p:spPr bwMode="auto">
          <a:xfrm>
            <a:off x="5584825" y="3767138"/>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893" name="AutoShape 12"/>
          <p:cNvCxnSpPr>
            <a:cxnSpLocks noChangeShapeType="1"/>
          </p:cNvCxnSpPr>
          <p:nvPr/>
        </p:nvCxnSpPr>
        <p:spPr bwMode="auto">
          <a:xfrm>
            <a:off x="7480300" y="376713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894" name="Line 13"/>
          <p:cNvSpPr>
            <a:spLocks noChangeShapeType="1"/>
          </p:cNvSpPr>
          <p:nvPr/>
        </p:nvSpPr>
        <p:spPr bwMode="auto">
          <a:xfrm flipV="1">
            <a:off x="3219450" y="4300538"/>
            <a:ext cx="469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4350" name="Text Box 14"/>
          <p:cNvSpPr txBox="1">
            <a:spLocks noChangeArrowheads="1"/>
          </p:cNvSpPr>
          <p:nvPr/>
        </p:nvSpPr>
        <p:spPr bwMode="auto">
          <a:xfrm>
            <a:off x="4140200" y="393382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22896" name="Rectangle 15"/>
          <p:cNvSpPr>
            <a:spLocks noChangeArrowheads="1"/>
          </p:cNvSpPr>
          <p:nvPr/>
        </p:nvSpPr>
        <p:spPr bwMode="auto">
          <a:xfrm>
            <a:off x="313690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22897" name="Rectangle 16"/>
          <p:cNvSpPr>
            <a:spLocks noChangeArrowheads="1"/>
          </p:cNvSpPr>
          <p:nvPr/>
        </p:nvSpPr>
        <p:spPr bwMode="auto">
          <a:xfrm>
            <a:off x="5014913" y="1989138"/>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FFFFFF"/>
                </a:solidFill>
              </a:rPr>
              <a:t>consumer</a:t>
            </a:r>
          </a:p>
        </p:txBody>
      </p:sp>
      <p:sp>
        <p:nvSpPr>
          <p:cNvPr id="122898" name="Rectangle 17"/>
          <p:cNvSpPr>
            <a:spLocks noChangeArrowheads="1"/>
          </p:cNvSpPr>
          <p:nvPr/>
        </p:nvSpPr>
        <p:spPr bwMode="auto">
          <a:xfrm>
            <a:off x="6877050" y="198913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FFFFFF"/>
                </a:solidFill>
              </a:rPr>
              <a:t>consumer</a:t>
            </a:r>
          </a:p>
        </p:txBody>
      </p:sp>
      <p:sp>
        <p:nvSpPr>
          <p:cNvPr id="122899" name="Oval 18"/>
          <p:cNvSpPr>
            <a:spLocks noChangeArrowheads="1"/>
          </p:cNvSpPr>
          <p:nvPr/>
        </p:nvSpPr>
        <p:spPr bwMode="auto">
          <a:xfrm>
            <a:off x="3216275" y="33448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2900" name="Oval 19"/>
          <p:cNvSpPr>
            <a:spLocks noChangeArrowheads="1"/>
          </p:cNvSpPr>
          <p:nvPr/>
        </p:nvSpPr>
        <p:spPr bwMode="auto">
          <a:xfrm>
            <a:off x="509270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2901" name="Oval 20"/>
          <p:cNvSpPr>
            <a:spLocks noChangeArrowheads="1"/>
          </p:cNvSpPr>
          <p:nvPr/>
        </p:nvSpPr>
        <p:spPr bwMode="auto">
          <a:xfrm>
            <a:off x="6953250" y="33258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2902" name="Rectangle 21"/>
          <p:cNvSpPr>
            <a:spLocks noChangeArrowheads="1"/>
          </p:cNvSpPr>
          <p:nvPr/>
        </p:nvSpPr>
        <p:spPr bwMode="auto">
          <a:xfrm>
            <a:off x="3203575" y="155733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22903" name="Rectangle 22"/>
          <p:cNvSpPr>
            <a:spLocks noChangeArrowheads="1"/>
          </p:cNvSpPr>
          <p:nvPr/>
        </p:nvSpPr>
        <p:spPr bwMode="auto">
          <a:xfrm>
            <a:off x="5148263" y="1557338"/>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22904" name="Rectangle 23"/>
          <p:cNvSpPr>
            <a:spLocks noChangeArrowheads="1"/>
          </p:cNvSpPr>
          <p:nvPr/>
        </p:nvSpPr>
        <p:spPr bwMode="auto">
          <a:xfrm>
            <a:off x="7019925" y="155733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122905" name="Group 24"/>
          <p:cNvGrpSpPr>
            <a:grpSpLocks/>
          </p:cNvGrpSpPr>
          <p:nvPr/>
        </p:nvGrpSpPr>
        <p:grpSpPr bwMode="auto">
          <a:xfrm>
            <a:off x="2411413" y="2935288"/>
            <a:ext cx="1341437" cy="517525"/>
            <a:chOff x="521" y="2093"/>
            <a:chExt cx="845" cy="326"/>
          </a:xfrm>
        </p:grpSpPr>
        <p:sp>
          <p:nvSpPr>
            <p:cNvPr id="122922" name="AutoShape 25"/>
            <p:cNvSpPr>
              <a:spLocks noChangeArrowheads="1"/>
            </p:cNvSpPr>
            <p:nvPr/>
          </p:nvSpPr>
          <p:spPr bwMode="auto">
            <a:xfrm rot="10800000">
              <a:off x="561" y="2097"/>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2923" name="Text Box 26"/>
            <p:cNvSpPr txBox="1">
              <a:spLocks noChangeArrowheads="1"/>
            </p:cNvSpPr>
            <p:nvPr/>
          </p:nvSpPr>
          <p:spPr bwMode="auto">
            <a:xfrm>
              <a:off x="521" y="2093"/>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22906" name="Group 27"/>
          <p:cNvGrpSpPr>
            <a:grpSpLocks/>
          </p:cNvGrpSpPr>
          <p:nvPr/>
        </p:nvGrpSpPr>
        <p:grpSpPr bwMode="auto">
          <a:xfrm>
            <a:off x="4284663" y="2935288"/>
            <a:ext cx="1341437" cy="517525"/>
            <a:chOff x="521" y="2819"/>
            <a:chExt cx="845" cy="326"/>
          </a:xfrm>
        </p:grpSpPr>
        <p:sp>
          <p:nvSpPr>
            <p:cNvPr id="122920" name="AutoShape 28"/>
            <p:cNvSpPr>
              <a:spLocks noChangeArrowheads="1"/>
            </p:cNvSpPr>
            <p:nvPr/>
          </p:nvSpPr>
          <p:spPr bwMode="auto">
            <a:xfrm rot="10800000">
              <a:off x="561" y="2823"/>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2921" name="Text Box 29"/>
            <p:cNvSpPr txBox="1">
              <a:spLocks noChangeArrowheads="1"/>
            </p:cNvSpPr>
            <p:nvPr/>
          </p:nvSpPr>
          <p:spPr bwMode="auto">
            <a:xfrm>
              <a:off x="521" y="2819"/>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122907" name="Group 30"/>
          <p:cNvGrpSpPr>
            <a:grpSpLocks/>
          </p:cNvGrpSpPr>
          <p:nvPr/>
        </p:nvGrpSpPr>
        <p:grpSpPr bwMode="auto">
          <a:xfrm>
            <a:off x="6156325" y="2935288"/>
            <a:ext cx="1341438" cy="517525"/>
            <a:chOff x="521" y="3545"/>
            <a:chExt cx="845" cy="326"/>
          </a:xfrm>
        </p:grpSpPr>
        <p:sp>
          <p:nvSpPr>
            <p:cNvPr id="122918" name="AutoShape 31"/>
            <p:cNvSpPr>
              <a:spLocks noChangeArrowheads="1"/>
            </p:cNvSpPr>
            <p:nvPr/>
          </p:nvSpPr>
          <p:spPr bwMode="auto">
            <a:xfrm rot="10800000">
              <a:off x="561" y="3549"/>
              <a:ext cx="764" cy="318"/>
            </a:xfrm>
            <a:prstGeom prst="foldedCorner">
              <a:avLst>
                <a:gd name="adj" fmla="val 125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a:solidFill>
                  <a:srgbClr val="000000"/>
                </a:solidFill>
                <a:latin typeface="Times New Roman" panose="02020603050405020304" pitchFamily="18" charset="0"/>
              </a:endParaRPr>
            </a:p>
          </p:txBody>
        </p:sp>
        <p:sp>
          <p:nvSpPr>
            <p:cNvPr id="122919" name="Text Box 32"/>
            <p:cNvSpPr txBox="1">
              <a:spLocks noChangeArrowheads="1"/>
            </p:cNvSpPr>
            <p:nvPr/>
          </p:nvSpPr>
          <p:spPr bwMode="auto">
            <a:xfrm>
              <a:off x="521" y="3545"/>
              <a:ext cx="8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400">
                  <a:solidFill>
                    <a:srgbClr val="000000"/>
                  </a:solidFill>
                </a:rPr>
                <a:t>subscriptions</a:t>
              </a:r>
            </a:p>
            <a:p>
              <a:pPr eaLnBrk="1" hangingPunct="1">
                <a:spcBef>
                  <a:spcPct val="0"/>
                </a:spcBef>
                <a:buFontTx/>
                <a:buNone/>
              </a:pPr>
              <a:r>
                <a:rPr lang="en-GB" altLang="en-US" sz="1400">
                  <a:solidFill>
                    <a:srgbClr val="000000"/>
                  </a:solidFill>
                </a:rPr>
                <a:t>  Type x: B,C</a:t>
              </a:r>
            </a:p>
          </p:txBody>
        </p:sp>
      </p:grpSp>
      <p:grpSp>
        <p:nvGrpSpPr>
          <p:cNvPr id="654369" name="Group 33"/>
          <p:cNvGrpSpPr>
            <a:grpSpLocks/>
          </p:cNvGrpSpPr>
          <p:nvPr/>
        </p:nvGrpSpPr>
        <p:grpSpPr bwMode="auto">
          <a:xfrm>
            <a:off x="5810250" y="3357563"/>
            <a:ext cx="2233613" cy="384175"/>
            <a:chOff x="3696" y="2115"/>
            <a:chExt cx="1407" cy="242"/>
          </a:xfrm>
        </p:grpSpPr>
        <p:grpSp>
          <p:nvGrpSpPr>
            <p:cNvPr id="122912" name="Group 34"/>
            <p:cNvGrpSpPr>
              <a:grpSpLocks/>
            </p:cNvGrpSpPr>
            <p:nvPr/>
          </p:nvGrpSpPr>
          <p:grpSpPr bwMode="auto">
            <a:xfrm>
              <a:off x="4876" y="2116"/>
              <a:ext cx="227" cy="241"/>
              <a:chOff x="2381" y="1661"/>
              <a:chExt cx="227" cy="241"/>
            </a:xfrm>
          </p:grpSpPr>
          <p:sp>
            <p:nvSpPr>
              <p:cNvPr id="122916" name="Oval 35"/>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2917" name="Rectangle 36"/>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nvGrpSpPr>
            <p:cNvPr id="122913" name="Group 37"/>
            <p:cNvGrpSpPr>
              <a:grpSpLocks/>
            </p:cNvGrpSpPr>
            <p:nvPr/>
          </p:nvGrpSpPr>
          <p:grpSpPr bwMode="auto">
            <a:xfrm>
              <a:off x="3696" y="2115"/>
              <a:ext cx="227" cy="241"/>
              <a:chOff x="2381" y="1661"/>
              <a:chExt cx="227" cy="241"/>
            </a:xfrm>
          </p:grpSpPr>
          <p:sp>
            <p:nvSpPr>
              <p:cNvPr id="122914" name="Oval 38"/>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2915" name="Rectangle 39"/>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grpSp>
        <p:nvGrpSpPr>
          <p:cNvPr id="122909" name="Group 40"/>
          <p:cNvGrpSpPr>
            <a:grpSpLocks/>
          </p:cNvGrpSpPr>
          <p:nvPr/>
        </p:nvGrpSpPr>
        <p:grpSpPr bwMode="auto">
          <a:xfrm>
            <a:off x="3779838" y="2636838"/>
            <a:ext cx="360362" cy="382587"/>
            <a:chOff x="2381" y="1661"/>
            <a:chExt cx="227" cy="241"/>
          </a:xfrm>
        </p:grpSpPr>
        <p:sp>
          <p:nvSpPr>
            <p:cNvPr id="122910" name="Oval 41"/>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2911" name="Rectangle 42"/>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spTree>
    <p:extLst>
      <p:ext uri="{BB962C8B-B14F-4D97-AF65-F5344CB8AC3E}">
        <p14:creationId xmlns:p14="http://schemas.microsoft.com/office/powerpoint/2010/main" val="38595681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afterEffect">
                                  <p:stCondLst>
                                    <p:cond delay="0"/>
                                  </p:stCondLst>
                                  <p:childTnLst>
                                    <p:animMotion origin="layout" path="M 4.72222E-6 -2.59259E-6 L 0.00243 -0.175 " pathEditMode="relative" rAng="0" ptsTypes="AA">
                                      <p:cBhvr>
                                        <p:cTn id="6" dur="2000" fill="hold"/>
                                        <p:tgtEl>
                                          <p:spTgt spid="654369"/>
                                        </p:tgtEl>
                                        <p:attrNameLst>
                                          <p:attrName>ppt_x</p:attrName>
                                          <p:attrName>ppt_y</p:attrName>
                                        </p:attrNameLst>
                                      </p:cBhvr>
                                      <p:rCtr x="122" y="-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a:xfrm>
            <a:off x="323850" y="800100"/>
            <a:ext cx="8496300" cy="990600"/>
          </a:xfrm>
        </p:spPr>
        <p:txBody>
          <a:bodyPr/>
          <a:lstStyle/>
          <a:p>
            <a:pPr eaLnBrk="1" hangingPunct="1"/>
            <a:r>
              <a:rPr lang="en-GB" altLang="en-US" smtClean="0"/>
              <a:t>Insert New Consumer Component</a:t>
            </a:r>
          </a:p>
        </p:txBody>
      </p:sp>
      <p:sp>
        <p:nvSpPr>
          <p:cNvPr id="124931" name="Slide Number Placeholder 5"/>
          <p:cNvSpPr>
            <a:spLocks noGrp="1"/>
          </p:cNvSpPr>
          <p:nvPr>
            <p:ph type="sldNum" sz="quarter" idx="10"/>
          </p:nvPr>
        </p:nvSpPr>
        <p:spPr>
          <a:xfrm>
            <a:off x="6553200" y="6572250"/>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2AF3239-BF0C-49B0-BBE9-ADBB55760FCE}" type="slidenum">
              <a:rPr lang="en-GB" altLang="en-US" sz="1000" smtClean="0">
                <a:solidFill>
                  <a:srgbClr val="000000"/>
                </a:solidFill>
              </a:rPr>
              <a:pPr>
                <a:spcBef>
                  <a:spcPct val="0"/>
                </a:spcBef>
                <a:buFontTx/>
                <a:buNone/>
              </a:pPr>
              <a:t>92</a:t>
            </a:fld>
            <a:endParaRPr lang="en-GB" altLang="en-US" sz="1000" smtClean="0">
              <a:solidFill>
                <a:srgbClr val="000000"/>
              </a:solidFill>
            </a:endParaRPr>
          </a:p>
        </p:txBody>
      </p:sp>
      <p:sp>
        <p:nvSpPr>
          <p:cNvPr id="124932" name="Rectangle 2"/>
          <p:cNvSpPr>
            <a:spLocks noChangeArrowheads="1"/>
          </p:cNvSpPr>
          <p:nvPr/>
        </p:nvSpPr>
        <p:spPr bwMode="auto">
          <a:xfrm>
            <a:off x="1331913" y="211296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4933" name="Rectangle 3"/>
          <p:cNvSpPr>
            <a:spLocks noChangeArrowheads="1"/>
          </p:cNvSpPr>
          <p:nvPr/>
        </p:nvSpPr>
        <p:spPr bwMode="auto">
          <a:xfrm>
            <a:off x="4932363" y="211296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4934" name="Rectangle 4"/>
          <p:cNvSpPr>
            <a:spLocks noChangeArrowheads="1"/>
          </p:cNvSpPr>
          <p:nvPr/>
        </p:nvSpPr>
        <p:spPr bwMode="auto">
          <a:xfrm>
            <a:off x="6804025" y="2112963"/>
            <a:ext cx="1368425" cy="1944687"/>
          </a:xfrm>
          <a:prstGeom prst="rect">
            <a:avLst/>
          </a:prstGeom>
          <a:solidFill>
            <a:srgbClr val="B2B2B2">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4935" name="Rectangle 5"/>
          <p:cNvSpPr>
            <a:spLocks noChangeArrowheads="1"/>
          </p:cNvSpPr>
          <p:nvPr/>
        </p:nvSpPr>
        <p:spPr bwMode="auto">
          <a:xfrm>
            <a:off x="3059113" y="2112963"/>
            <a:ext cx="1368425" cy="1944687"/>
          </a:xfrm>
          <a:prstGeom prst="rect">
            <a:avLst/>
          </a:prstGeom>
          <a:solidFill>
            <a:srgbClr val="B2B2B2">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4936" name="Oval 7"/>
          <p:cNvSpPr>
            <a:spLocks noChangeArrowheads="1"/>
          </p:cNvSpPr>
          <p:nvPr/>
        </p:nvSpPr>
        <p:spPr bwMode="auto">
          <a:xfrm flipV="1">
            <a:off x="323850" y="3194050"/>
            <a:ext cx="8339138"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24937" name="AutoShape 8"/>
          <p:cNvCxnSpPr>
            <a:cxnSpLocks noChangeShapeType="1"/>
            <a:stCxn id="124945" idx="2"/>
            <a:endCxn id="124948" idx="0"/>
          </p:cNvCxnSpPr>
          <p:nvPr/>
        </p:nvCxnSpPr>
        <p:spPr bwMode="auto">
          <a:xfrm>
            <a:off x="3749675" y="2700338"/>
            <a:ext cx="0" cy="841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38" name="AutoShape 9"/>
          <p:cNvCxnSpPr>
            <a:cxnSpLocks noChangeShapeType="1"/>
            <a:stCxn id="124946" idx="2"/>
            <a:endCxn id="124949" idx="0"/>
          </p:cNvCxnSpPr>
          <p:nvPr/>
        </p:nvCxnSpPr>
        <p:spPr bwMode="auto">
          <a:xfrm flipH="1">
            <a:off x="5626100" y="2700338"/>
            <a:ext cx="1588" cy="82232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39" name="AutoShape 10"/>
          <p:cNvCxnSpPr>
            <a:cxnSpLocks noChangeShapeType="1"/>
            <a:stCxn id="124947" idx="2"/>
            <a:endCxn id="124950" idx="0"/>
          </p:cNvCxnSpPr>
          <p:nvPr/>
        </p:nvCxnSpPr>
        <p:spPr bwMode="auto">
          <a:xfrm flipH="1">
            <a:off x="7486650" y="2700338"/>
            <a:ext cx="3175" cy="82232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40" name="AutoShape 11"/>
          <p:cNvCxnSpPr>
            <a:cxnSpLocks noChangeShapeType="1"/>
          </p:cNvCxnSpPr>
          <p:nvPr/>
        </p:nvCxnSpPr>
        <p:spPr bwMode="auto">
          <a:xfrm>
            <a:off x="3732213"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41" name="AutoShape 12"/>
          <p:cNvCxnSpPr>
            <a:cxnSpLocks noChangeShapeType="1"/>
          </p:cNvCxnSpPr>
          <p:nvPr/>
        </p:nvCxnSpPr>
        <p:spPr bwMode="auto">
          <a:xfrm>
            <a:off x="5584825" y="3963988"/>
            <a:ext cx="1588"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42" name="AutoShape 13"/>
          <p:cNvCxnSpPr>
            <a:cxnSpLocks noChangeShapeType="1"/>
          </p:cNvCxnSpPr>
          <p:nvPr/>
        </p:nvCxnSpPr>
        <p:spPr bwMode="auto">
          <a:xfrm>
            <a:off x="7480300"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43" name="Line 14"/>
          <p:cNvSpPr>
            <a:spLocks noChangeShapeType="1"/>
          </p:cNvSpPr>
          <p:nvPr/>
        </p:nvSpPr>
        <p:spPr bwMode="auto">
          <a:xfrm>
            <a:off x="900113" y="4489450"/>
            <a:ext cx="7018337"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6399" name="Text Box 15"/>
          <p:cNvSpPr txBox="1">
            <a:spLocks noChangeArrowheads="1"/>
          </p:cNvSpPr>
          <p:nvPr/>
        </p:nvSpPr>
        <p:spPr bwMode="auto">
          <a:xfrm>
            <a:off x="4140200" y="413067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24945" name="Rectangle 16"/>
          <p:cNvSpPr>
            <a:spLocks noChangeArrowheads="1"/>
          </p:cNvSpPr>
          <p:nvPr/>
        </p:nvSpPr>
        <p:spPr bwMode="auto">
          <a:xfrm>
            <a:off x="313690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24946" name="Rectangle 17"/>
          <p:cNvSpPr>
            <a:spLocks noChangeArrowheads="1"/>
          </p:cNvSpPr>
          <p:nvPr/>
        </p:nvSpPr>
        <p:spPr bwMode="auto">
          <a:xfrm>
            <a:off x="5014913" y="2185988"/>
            <a:ext cx="1223962"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4947" name="Rectangle 18"/>
          <p:cNvSpPr>
            <a:spLocks noChangeArrowheads="1"/>
          </p:cNvSpPr>
          <p:nvPr/>
        </p:nvSpPr>
        <p:spPr bwMode="auto">
          <a:xfrm>
            <a:off x="687705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4948" name="Oval 19"/>
          <p:cNvSpPr>
            <a:spLocks noChangeArrowheads="1"/>
          </p:cNvSpPr>
          <p:nvPr/>
        </p:nvSpPr>
        <p:spPr bwMode="auto">
          <a:xfrm>
            <a:off x="3216275" y="35417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4949" name="Oval 20"/>
          <p:cNvSpPr>
            <a:spLocks noChangeArrowheads="1"/>
          </p:cNvSpPr>
          <p:nvPr/>
        </p:nvSpPr>
        <p:spPr bwMode="auto">
          <a:xfrm>
            <a:off x="5092700" y="35226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4950" name="Oval 21"/>
          <p:cNvSpPr>
            <a:spLocks noChangeArrowheads="1"/>
          </p:cNvSpPr>
          <p:nvPr/>
        </p:nvSpPr>
        <p:spPr bwMode="auto">
          <a:xfrm>
            <a:off x="6953250" y="35226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4951" name="Rectangle 22"/>
          <p:cNvSpPr>
            <a:spLocks noChangeArrowheads="1"/>
          </p:cNvSpPr>
          <p:nvPr/>
        </p:nvSpPr>
        <p:spPr bwMode="auto">
          <a:xfrm>
            <a:off x="3203575" y="175418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24952" name="Rectangle 23"/>
          <p:cNvSpPr>
            <a:spLocks noChangeArrowheads="1"/>
          </p:cNvSpPr>
          <p:nvPr/>
        </p:nvSpPr>
        <p:spPr bwMode="auto">
          <a:xfrm>
            <a:off x="5148263" y="1754188"/>
            <a:ext cx="941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sp>
        <p:nvSpPr>
          <p:cNvPr id="124953" name="Rectangle 24"/>
          <p:cNvSpPr>
            <a:spLocks noChangeArrowheads="1"/>
          </p:cNvSpPr>
          <p:nvPr/>
        </p:nvSpPr>
        <p:spPr bwMode="auto">
          <a:xfrm>
            <a:off x="7019925" y="175418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124954" name="Group 25"/>
          <p:cNvGrpSpPr>
            <a:grpSpLocks/>
          </p:cNvGrpSpPr>
          <p:nvPr/>
        </p:nvGrpSpPr>
        <p:grpSpPr bwMode="auto">
          <a:xfrm>
            <a:off x="5867400" y="2671763"/>
            <a:ext cx="360363" cy="382587"/>
            <a:chOff x="2381" y="1661"/>
            <a:chExt cx="227" cy="241"/>
          </a:xfrm>
        </p:grpSpPr>
        <p:sp>
          <p:nvSpPr>
            <p:cNvPr id="124968" name="Oval 26"/>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4969" name="Rectangle 27"/>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nvGrpSpPr>
          <p:cNvPr id="124955" name="Group 28"/>
          <p:cNvGrpSpPr>
            <a:grpSpLocks/>
          </p:cNvGrpSpPr>
          <p:nvPr/>
        </p:nvGrpSpPr>
        <p:grpSpPr bwMode="auto">
          <a:xfrm>
            <a:off x="3779838" y="3152775"/>
            <a:ext cx="360362" cy="382588"/>
            <a:chOff x="2381" y="1661"/>
            <a:chExt cx="227" cy="241"/>
          </a:xfrm>
        </p:grpSpPr>
        <p:sp>
          <p:nvSpPr>
            <p:cNvPr id="124966" name="Oval 29"/>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4967" name="Rectangle 30"/>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cxnSp>
        <p:nvCxnSpPr>
          <p:cNvPr id="124956" name="AutoShape 31"/>
          <p:cNvCxnSpPr>
            <a:cxnSpLocks noChangeShapeType="1"/>
            <a:stCxn id="124958" idx="2"/>
            <a:endCxn id="124959" idx="0"/>
          </p:cNvCxnSpPr>
          <p:nvPr/>
        </p:nvCxnSpPr>
        <p:spPr bwMode="auto">
          <a:xfrm>
            <a:off x="2009775" y="2700338"/>
            <a:ext cx="0" cy="8413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57" name="AutoShape 32"/>
          <p:cNvCxnSpPr>
            <a:cxnSpLocks noChangeShapeType="1"/>
          </p:cNvCxnSpPr>
          <p:nvPr/>
        </p:nvCxnSpPr>
        <p:spPr bwMode="auto">
          <a:xfrm>
            <a:off x="1992313"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58" name="Rectangle 33"/>
          <p:cNvSpPr>
            <a:spLocks noChangeArrowheads="1"/>
          </p:cNvSpPr>
          <p:nvPr/>
        </p:nvSpPr>
        <p:spPr bwMode="auto">
          <a:xfrm>
            <a:off x="139700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4959" name="Oval 34"/>
          <p:cNvSpPr>
            <a:spLocks noChangeArrowheads="1"/>
          </p:cNvSpPr>
          <p:nvPr/>
        </p:nvSpPr>
        <p:spPr bwMode="auto">
          <a:xfrm>
            <a:off x="1476375" y="35417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4960" name="Rectangle 35"/>
          <p:cNvSpPr>
            <a:spLocks noChangeArrowheads="1"/>
          </p:cNvSpPr>
          <p:nvPr/>
        </p:nvSpPr>
        <p:spPr bwMode="auto">
          <a:xfrm>
            <a:off x="1463675" y="1754188"/>
            <a:ext cx="101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grpSp>
        <p:nvGrpSpPr>
          <p:cNvPr id="124961" name="Group 36"/>
          <p:cNvGrpSpPr>
            <a:grpSpLocks/>
          </p:cNvGrpSpPr>
          <p:nvPr/>
        </p:nvGrpSpPr>
        <p:grpSpPr bwMode="auto">
          <a:xfrm>
            <a:off x="2051050" y="2671763"/>
            <a:ext cx="360363" cy="382587"/>
            <a:chOff x="2381" y="1661"/>
            <a:chExt cx="227" cy="241"/>
          </a:xfrm>
        </p:grpSpPr>
        <p:sp>
          <p:nvSpPr>
            <p:cNvPr id="124964" name="Oval 37"/>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4965" name="Rectangle 38"/>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sp>
        <p:nvSpPr>
          <p:cNvPr id="656423" name="Text Box 39"/>
          <p:cNvSpPr txBox="1">
            <a:spLocks noChangeArrowheads="1"/>
          </p:cNvSpPr>
          <p:nvPr/>
        </p:nvSpPr>
        <p:spPr bwMode="auto">
          <a:xfrm>
            <a:off x="395288" y="4832350"/>
            <a:ext cx="672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2400">
                <a:solidFill>
                  <a:srgbClr val="000000"/>
                </a:solidFill>
              </a:rPr>
              <a:t>B’ can build up state from inputs it receives.</a:t>
            </a:r>
          </a:p>
        </p:txBody>
      </p:sp>
      <p:sp>
        <p:nvSpPr>
          <p:cNvPr id="656424" name="Text Box 40"/>
          <p:cNvSpPr txBox="1">
            <a:spLocks noChangeArrowheads="1"/>
          </p:cNvSpPr>
          <p:nvPr/>
        </p:nvSpPr>
        <p:spPr bwMode="auto">
          <a:xfrm>
            <a:off x="395288" y="5307013"/>
            <a:ext cx="8382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2400">
                <a:solidFill>
                  <a:srgbClr val="000000"/>
                </a:solidFill>
              </a:rPr>
              <a:t>If B and B’ both consume and produce data, </a:t>
            </a:r>
          </a:p>
          <a:p>
            <a:pPr eaLnBrk="1" hangingPunct="1">
              <a:spcBef>
                <a:spcPct val="0"/>
              </a:spcBef>
              <a:buFontTx/>
              <a:buNone/>
            </a:pPr>
            <a:r>
              <a:rPr lang="en-GB" altLang="en-US" sz="2400">
                <a:solidFill>
                  <a:srgbClr val="000000"/>
                </a:solidFill>
              </a:rPr>
              <a:t>then duplicate data is generated.</a:t>
            </a:r>
          </a:p>
          <a:p>
            <a:pPr eaLnBrk="1" hangingPunct="1">
              <a:spcBef>
                <a:spcPct val="0"/>
              </a:spcBef>
              <a:buFontTx/>
              <a:buNone/>
            </a:pPr>
            <a:r>
              <a:rPr lang="en-GB" altLang="en-US" sz="2400">
                <a:solidFill>
                  <a:srgbClr val="000000"/>
                </a:solidFill>
              </a:rPr>
              <a:t>	B’ can monitor output of B to check convergence</a:t>
            </a:r>
          </a:p>
        </p:txBody>
      </p:sp>
    </p:spTree>
    <p:extLst>
      <p:ext uri="{BB962C8B-B14F-4D97-AF65-F5344CB8AC3E}">
        <p14:creationId xmlns:p14="http://schemas.microsoft.com/office/powerpoint/2010/main" val="38960487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4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23" grpId="0"/>
      <p:bldP spid="656424"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5"/>
          <p:cNvSpPr>
            <a:spLocks noGrp="1" noChangeArrowheads="1"/>
          </p:cNvSpPr>
          <p:nvPr>
            <p:ph type="title"/>
          </p:nvPr>
        </p:nvSpPr>
        <p:spPr>
          <a:xfrm>
            <a:off x="323850" y="800100"/>
            <a:ext cx="8496300" cy="990600"/>
          </a:xfrm>
        </p:spPr>
        <p:txBody>
          <a:bodyPr/>
          <a:lstStyle/>
          <a:p>
            <a:pPr eaLnBrk="1" hangingPunct="1"/>
            <a:r>
              <a:rPr lang="en-GB" altLang="en-US" smtClean="0"/>
              <a:t>Phase out old Consumer Component</a:t>
            </a:r>
          </a:p>
        </p:txBody>
      </p:sp>
      <p:sp>
        <p:nvSpPr>
          <p:cNvPr id="126979" name="Slide Number Placeholder 5"/>
          <p:cNvSpPr>
            <a:spLocks noGrp="1"/>
          </p:cNvSpPr>
          <p:nvPr>
            <p:ph type="sldNum" sz="quarter" idx="10"/>
          </p:nvPr>
        </p:nvSpPr>
        <p:spPr>
          <a:xfrm>
            <a:off x="6553200" y="6572250"/>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A602175-B831-4294-9E6D-6B346DBD6530}" type="slidenum">
              <a:rPr lang="en-GB" altLang="en-US" sz="1000" smtClean="0">
                <a:solidFill>
                  <a:srgbClr val="000000"/>
                </a:solidFill>
              </a:rPr>
              <a:pPr>
                <a:spcBef>
                  <a:spcPct val="0"/>
                </a:spcBef>
                <a:buFontTx/>
                <a:buNone/>
              </a:pPr>
              <a:t>93</a:t>
            </a:fld>
            <a:endParaRPr lang="en-GB" altLang="en-US" sz="1000" smtClean="0">
              <a:solidFill>
                <a:srgbClr val="000000"/>
              </a:solidFill>
            </a:endParaRPr>
          </a:p>
        </p:txBody>
      </p:sp>
      <p:sp>
        <p:nvSpPr>
          <p:cNvPr id="126980" name="Rectangle 2"/>
          <p:cNvSpPr>
            <a:spLocks noChangeArrowheads="1"/>
          </p:cNvSpPr>
          <p:nvPr/>
        </p:nvSpPr>
        <p:spPr bwMode="auto">
          <a:xfrm>
            <a:off x="1331913" y="2112963"/>
            <a:ext cx="1368425" cy="19446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6981" name="Rectangle 3"/>
          <p:cNvSpPr>
            <a:spLocks noChangeArrowheads="1"/>
          </p:cNvSpPr>
          <p:nvPr/>
        </p:nvSpPr>
        <p:spPr bwMode="auto">
          <a:xfrm>
            <a:off x="6804025" y="2112963"/>
            <a:ext cx="1368425" cy="1944687"/>
          </a:xfrm>
          <a:prstGeom prst="rect">
            <a:avLst/>
          </a:prstGeom>
          <a:solidFill>
            <a:srgbClr val="B2B2B2">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6982" name="Rectangle 4"/>
          <p:cNvSpPr>
            <a:spLocks noChangeArrowheads="1"/>
          </p:cNvSpPr>
          <p:nvPr/>
        </p:nvSpPr>
        <p:spPr bwMode="auto">
          <a:xfrm>
            <a:off x="3059113" y="2112963"/>
            <a:ext cx="1368425" cy="1944687"/>
          </a:xfrm>
          <a:prstGeom prst="rect">
            <a:avLst/>
          </a:prstGeom>
          <a:solidFill>
            <a:srgbClr val="B2B2B2">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sp>
        <p:nvSpPr>
          <p:cNvPr id="126983" name="Oval 6"/>
          <p:cNvSpPr>
            <a:spLocks noChangeArrowheads="1"/>
          </p:cNvSpPr>
          <p:nvPr/>
        </p:nvSpPr>
        <p:spPr bwMode="auto">
          <a:xfrm flipV="1">
            <a:off x="323850" y="3194050"/>
            <a:ext cx="8339138" cy="1493838"/>
          </a:xfrm>
          <a:prstGeom prst="ellipse">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26984" name="AutoShape 7"/>
          <p:cNvCxnSpPr>
            <a:cxnSpLocks noChangeShapeType="1"/>
            <a:stCxn id="126990" idx="2"/>
            <a:endCxn id="126992" idx="0"/>
          </p:cNvCxnSpPr>
          <p:nvPr/>
        </p:nvCxnSpPr>
        <p:spPr bwMode="auto">
          <a:xfrm>
            <a:off x="3749675" y="2700338"/>
            <a:ext cx="0" cy="8413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985" name="AutoShape 8"/>
          <p:cNvCxnSpPr>
            <a:cxnSpLocks noChangeShapeType="1"/>
            <a:stCxn id="126991" idx="2"/>
            <a:endCxn id="126993" idx="0"/>
          </p:cNvCxnSpPr>
          <p:nvPr/>
        </p:nvCxnSpPr>
        <p:spPr bwMode="auto">
          <a:xfrm flipH="1">
            <a:off x="7486650" y="2700338"/>
            <a:ext cx="3175" cy="82232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986" name="AutoShape 9"/>
          <p:cNvCxnSpPr>
            <a:cxnSpLocks noChangeShapeType="1"/>
          </p:cNvCxnSpPr>
          <p:nvPr/>
        </p:nvCxnSpPr>
        <p:spPr bwMode="auto">
          <a:xfrm>
            <a:off x="3732213"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987" name="AutoShape 10"/>
          <p:cNvCxnSpPr>
            <a:cxnSpLocks noChangeShapeType="1"/>
          </p:cNvCxnSpPr>
          <p:nvPr/>
        </p:nvCxnSpPr>
        <p:spPr bwMode="auto">
          <a:xfrm>
            <a:off x="7480300"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88" name="Line 11"/>
          <p:cNvSpPr>
            <a:spLocks noChangeShapeType="1"/>
          </p:cNvSpPr>
          <p:nvPr/>
        </p:nvSpPr>
        <p:spPr bwMode="auto">
          <a:xfrm>
            <a:off x="900113" y="4489450"/>
            <a:ext cx="7018337"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58444" name="Text Box 12"/>
          <p:cNvSpPr txBox="1">
            <a:spLocks noChangeArrowheads="1"/>
          </p:cNvSpPr>
          <p:nvPr/>
        </p:nvSpPr>
        <p:spPr bwMode="auto">
          <a:xfrm>
            <a:off x="4140200" y="413067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a:solidFill>
                  <a:srgbClr val="000000"/>
                </a:solidFill>
                <a:effectLst>
                  <a:outerShdw blurRad="38100" dist="38100" dir="2700000" algn="tl">
                    <a:srgbClr val="C0C0C0"/>
                  </a:outerShdw>
                </a:effectLst>
              </a:rPr>
              <a:t>network</a:t>
            </a:r>
            <a:endParaRPr lang="en-GB" sz="1800">
              <a:solidFill>
                <a:srgbClr val="000000"/>
              </a:solidFill>
              <a:effectLst>
                <a:outerShdw blurRad="38100" dist="38100" dir="2700000" algn="tl">
                  <a:srgbClr val="C0C0C0"/>
                </a:outerShdw>
              </a:effectLst>
            </a:endParaRPr>
          </a:p>
        </p:txBody>
      </p:sp>
      <p:sp>
        <p:nvSpPr>
          <p:cNvPr id="126990" name="Rectangle 13"/>
          <p:cNvSpPr>
            <a:spLocks noChangeArrowheads="1"/>
          </p:cNvSpPr>
          <p:nvPr/>
        </p:nvSpPr>
        <p:spPr bwMode="auto">
          <a:xfrm>
            <a:off x="313690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producer</a:t>
            </a:r>
          </a:p>
        </p:txBody>
      </p:sp>
      <p:sp>
        <p:nvSpPr>
          <p:cNvPr id="126991" name="Rectangle 14"/>
          <p:cNvSpPr>
            <a:spLocks noChangeArrowheads="1"/>
          </p:cNvSpPr>
          <p:nvPr/>
        </p:nvSpPr>
        <p:spPr bwMode="auto">
          <a:xfrm>
            <a:off x="687705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6992" name="Oval 15"/>
          <p:cNvSpPr>
            <a:spLocks noChangeArrowheads="1"/>
          </p:cNvSpPr>
          <p:nvPr/>
        </p:nvSpPr>
        <p:spPr bwMode="auto">
          <a:xfrm>
            <a:off x="3216275" y="35417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6993" name="Oval 16"/>
          <p:cNvSpPr>
            <a:spLocks noChangeArrowheads="1"/>
          </p:cNvSpPr>
          <p:nvPr/>
        </p:nvSpPr>
        <p:spPr bwMode="auto">
          <a:xfrm>
            <a:off x="6953250" y="352266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6994" name="Rectangle 17"/>
          <p:cNvSpPr>
            <a:spLocks noChangeArrowheads="1"/>
          </p:cNvSpPr>
          <p:nvPr/>
        </p:nvSpPr>
        <p:spPr bwMode="auto">
          <a:xfrm>
            <a:off x="3203575" y="1754188"/>
            <a:ext cx="96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A</a:t>
            </a:r>
            <a:endParaRPr lang="en-GB" altLang="en-US" sz="1800">
              <a:solidFill>
                <a:srgbClr val="000000"/>
              </a:solidFill>
            </a:endParaRPr>
          </a:p>
        </p:txBody>
      </p:sp>
      <p:sp>
        <p:nvSpPr>
          <p:cNvPr id="126995" name="Rectangle 18"/>
          <p:cNvSpPr>
            <a:spLocks noChangeArrowheads="1"/>
          </p:cNvSpPr>
          <p:nvPr/>
        </p:nvSpPr>
        <p:spPr bwMode="auto">
          <a:xfrm>
            <a:off x="7019925" y="1754188"/>
            <a:ext cx="96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C</a:t>
            </a:r>
            <a:endParaRPr lang="en-GB" altLang="en-US" sz="1800">
              <a:solidFill>
                <a:srgbClr val="000000"/>
              </a:solidFill>
            </a:endParaRPr>
          </a:p>
        </p:txBody>
      </p:sp>
      <p:grpSp>
        <p:nvGrpSpPr>
          <p:cNvPr id="658451" name="Group 19"/>
          <p:cNvGrpSpPr>
            <a:grpSpLocks/>
          </p:cNvGrpSpPr>
          <p:nvPr/>
        </p:nvGrpSpPr>
        <p:grpSpPr bwMode="auto">
          <a:xfrm>
            <a:off x="4932363" y="1754188"/>
            <a:ext cx="1368425" cy="2743200"/>
            <a:chOff x="3107" y="901"/>
            <a:chExt cx="862" cy="1728"/>
          </a:xfrm>
        </p:grpSpPr>
        <p:sp>
          <p:nvSpPr>
            <p:cNvPr id="127009" name="Rectangle 20"/>
            <p:cNvSpPr>
              <a:spLocks noChangeArrowheads="1"/>
            </p:cNvSpPr>
            <p:nvPr/>
          </p:nvSpPr>
          <p:spPr bwMode="auto">
            <a:xfrm>
              <a:off x="3107" y="1127"/>
              <a:ext cx="862" cy="1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solidFill>
                  <a:srgbClr val="000000"/>
                </a:solidFill>
              </a:endParaRPr>
            </a:p>
          </p:txBody>
        </p:sp>
        <p:cxnSp>
          <p:nvCxnSpPr>
            <p:cNvPr id="127010" name="AutoShape 21"/>
            <p:cNvCxnSpPr>
              <a:cxnSpLocks noChangeShapeType="1"/>
              <a:stCxn id="127012" idx="2"/>
              <a:endCxn id="127013" idx="0"/>
            </p:cNvCxnSpPr>
            <p:nvPr/>
          </p:nvCxnSpPr>
          <p:spPr bwMode="auto">
            <a:xfrm flipH="1">
              <a:off x="3544" y="1497"/>
              <a:ext cx="1" cy="518"/>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011" name="AutoShape 22"/>
            <p:cNvCxnSpPr>
              <a:cxnSpLocks noChangeShapeType="1"/>
            </p:cNvCxnSpPr>
            <p:nvPr/>
          </p:nvCxnSpPr>
          <p:spPr bwMode="auto">
            <a:xfrm>
              <a:off x="3518" y="2293"/>
              <a:ext cx="1" cy="336"/>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012" name="Rectangle 23"/>
            <p:cNvSpPr>
              <a:spLocks noChangeArrowheads="1"/>
            </p:cNvSpPr>
            <p:nvPr/>
          </p:nvSpPr>
          <p:spPr bwMode="auto">
            <a:xfrm>
              <a:off x="3159" y="1173"/>
              <a:ext cx="771" cy="32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7013" name="Oval 24"/>
            <p:cNvSpPr>
              <a:spLocks noChangeArrowheads="1"/>
            </p:cNvSpPr>
            <p:nvPr/>
          </p:nvSpPr>
          <p:spPr bwMode="auto">
            <a:xfrm>
              <a:off x="3208" y="2015"/>
              <a:ext cx="672" cy="288"/>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7014" name="Rectangle 25"/>
            <p:cNvSpPr>
              <a:spLocks noChangeArrowheads="1"/>
            </p:cNvSpPr>
            <p:nvPr/>
          </p:nvSpPr>
          <p:spPr bwMode="auto">
            <a:xfrm>
              <a:off x="3243" y="901"/>
              <a:ext cx="5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grpSp>
          <p:nvGrpSpPr>
            <p:cNvPr id="127015" name="Group 26"/>
            <p:cNvGrpSpPr>
              <a:grpSpLocks/>
            </p:cNvGrpSpPr>
            <p:nvPr/>
          </p:nvGrpSpPr>
          <p:grpSpPr bwMode="auto">
            <a:xfrm>
              <a:off x="3696" y="1479"/>
              <a:ext cx="227" cy="241"/>
              <a:chOff x="2381" y="1661"/>
              <a:chExt cx="227" cy="241"/>
            </a:xfrm>
          </p:grpSpPr>
          <p:sp>
            <p:nvSpPr>
              <p:cNvPr id="127016" name="Oval 27"/>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7017" name="Rectangle 28"/>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grpSp>
      <p:grpSp>
        <p:nvGrpSpPr>
          <p:cNvPr id="126997" name="Group 29"/>
          <p:cNvGrpSpPr>
            <a:grpSpLocks/>
          </p:cNvGrpSpPr>
          <p:nvPr/>
        </p:nvGrpSpPr>
        <p:grpSpPr bwMode="auto">
          <a:xfrm>
            <a:off x="3779838" y="3152775"/>
            <a:ext cx="360362" cy="382588"/>
            <a:chOff x="2381" y="1661"/>
            <a:chExt cx="227" cy="241"/>
          </a:xfrm>
        </p:grpSpPr>
        <p:sp>
          <p:nvSpPr>
            <p:cNvPr id="127007" name="Oval 30"/>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7008" name="Rectangle 31"/>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cxnSp>
        <p:nvCxnSpPr>
          <p:cNvPr id="126998" name="AutoShape 32"/>
          <p:cNvCxnSpPr>
            <a:cxnSpLocks noChangeShapeType="1"/>
            <a:stCxn id="127000" idx="2"/>
            <a:endCxn id="127001" idx="0"/>
          </p:cNvCxnSpPr>
          <p:nvPr/>
        </p:nvCxnSpPr>
        <p:spPr bwMode="auto">
          <a:xfrm>
            <a:off x="2009775" y="2700338"/>
            <a:ext cx="0" cy="8413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999" name="AutoShape 33"/>
          <p:cNvCxnSpPr>
            <a:cxnSpLocks noChangeShapeType="1"/>
          </p:cNvCxnSpPr>
          <p:nvPr/>
        </p:nvCxnSpPr>
        <p:spPr bwMode="auto">
          <a:xfrm>
            <a:off x="1992313" y="3963988"/>
            <a:ext cx="0" cy="5334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000" name="Rectangle 34"/>
          <p:cNvSpPr>
            <a:spLocks noChangeArrowheads="1"/>
          </p:cNvSpPr>
          <p:nvPr/>
        </p:nvSpPr>
        <p:spPr bwMode="auto">
          <a:xfrm>
            <a:off x="1397000" y="2185988"/>
            <a:ext cx="1223963" cy="51435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800">
                <a:solidFill>
                  <a:srgbClr val="000000"/>
                </a:solidFill>
              </a:rPr>
              <a:t>consumer</a:t>
            </a:r>
          </a:p>
        </p:txBody>
      </p:sp>
      <p:sp>
        <p:nvSpPr>
          <p:cNvPr id="127001" name="Oval 35"/>
          <p:cNvSpPr>
            <a:spLocks noChangeArrowheads="1"/>
          </p:cNvSpPr>
          <p:nvPr/>
        </p:nvSpPr>
        <p:spPr bwMode="auto">
          <a:xfrm>
            <a:off x="1476375" y="3541713"/>
            <a:ext cx="1066800" cy="457200"/>
          </a:xfrm>
          <a:prstGeom prst="ellipse">
            <a:avLst/>
          </a:prstGeom>
          <a:solidFill>
            <a:srgbClr val="FFBE9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US" altLang="en-US" sz="1800">
                <a:solidFill>
                  <a:srgbClr val="000000"/>
                </a:solidFill>
              </a:rPr>
              <a:t>agent</a:t>
            </a:r>
            <a:endParaRPr lang="en-GB" altLang="en-US" sz="1800">
              <a:solidFill>
                <a:srgbClr val="000000"/>
              </a:solidFill>
            </a:endParaRPr>
          </a:p>
        </p:txBody>
      </p:sp>
      <p:sp>
        <p:nvSpPr>
          <p:cNvPr id="127002" name="Rectangle 36"/>
          <p:cNvSpPr>
            <a:spLocks noChangeArrowheads="1"/>
          </p:cNvSpPr>
          <p:nvPr/>
        </p:nvSpPr>
        <p:spPr bwMode="auto">
          <a:xfrm>
            <a:off x="1463675" y="1754188"/>
            <a:ext cx="101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solidFill>
                  <a:srgbClr val="000000"/>
                </a:solidFill>
              </a:rPr>
              <a:t>node B’</a:t>
            </a:r>
            <a:endParaRPr lang="en-GB" altLang="en-US" sz="1800">
              <a:solidFill>
                <a:srgbClr val="000000"/>
              </a:solidFill>
            </a:endParaRPr>
          </a:p>
        </p:txBody>
      </p:sp>
      <p:grpSp>
        <p:nvGrpSpPr>
          <p:cNvPr id="127003" name="Group 37"/>
          <p:cNvGrpSpPr>
            <a:grpSpLocks/>
          </p:cNvGrpSpPr>
          <p:nvPr/>
        </p:nvGrpSpPr>
        <p:grpSpPr bwMode="auto">
          <a:xfrm>
            <a:off x="2051050" y="2671763"/>
            <a:ext cx="360363" cy="382587"/>
            <a:chOff x="2381" y="1661"/>
            <a:chExt cx="227" cy="241"/>
          </a:xfrm>
        </p:grpSpPr>
        <p:sp>
          <p:nvSpPr>
            <p:cNvPr id="127005" name="Oval 38"/>
            <p:cNvSpPr>
              <a:spLocks noChangeArrowheads="1"/>
            </p:cNvSpPr>
            <p:nvPr/>
          </p:nvSpPr>
          <p:spPr bwMode="auto">
            <a:xfrm>
              <a:off x="2381" y="1661"/>
              <a:ext cx="227" cy="22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endParaRPr lang="nl-NL" altLang="en-US" sz="1800" b="1">
                <a:solidFill>
                  <a:srgbClr val="000000"/>
                </a:solidFill>
              </a:endParaRPr>
            </a:p>
          </p:txBody>
        </p:sp>
        <p:sp>
          <p:nvSpPr>
            <p:cNvPr id="127006" name="Rectangle 39"/>
            <p:cNvSpPr>
              <a:spLocks noChangeArrowheads="1"/>
            </p:cNvSpPr>
            <p:nvPr/>
          </p:nvSpPr>
          <p:spPr bwMode="auto">
            <a:xfrm>
              <a:off x="2391" y="1671"/>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800" b="1">
                  <a:solidFill>
                    <a:srgbClr val="000000"/>
                  </a:solidFill>
                </a:rPr>
                <a:t>X</a:t>
              </a:r>
            </a:p>
          </p:txBody>
        </p:sp>
      </p:grpSp>
      <p:sp>
        <p:nvSpPr>
          <p:cNvPr id="127004" name="Text Box 40"/>
          <p:cNvSpPr txBox="1">
            <a:spLocks noChangeArrowheads="1"/>
          </p:cNvSpPr>
          <p:nvPr/>
        </p:nvSpPr>
        <p:spPr bwMode="auto">
          <a:xfrm>
            <a:off x="395288" y="5307013"/>
            <a:ext cx="655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2400">
                <a:solidFill>
                  <a:srgbClr val="000000"/>
                </a:solidFill>
              </a:rPr>
              <a:t>Once B’ has converged with B, B is stopped</a:t>
            </a:r>
          </a:p>
        </p:txBody>
      </p:sp>
    </p:spTree>
    <p:extLst>
      <p:ext uri="{BB962C8B-B14F-4D97-AF65-F5344CB8AC3E}">
        <p14:creationId xmlns:p14="http://schemas.microsoft.com/office/powerpoint/2010/main" val="1032201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58451"/>
                                        </p:tgtEl>
                                      </p:cBhvr>
                                    </p:animEffect>
                                    <p:set>
                                      <p:cBhvr>
                                        <p:cTn id="7" dur="1" fill="hold">
                                          <p:stCondLst>
                                            <p:cond delay="1999"/>
                                          </p:stCondLst>
                                        </p:cTn>
                                        <p:tgtEl>
                                          <p:spTgt spid="658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1E94AF6-F477-4D08-B305-60877484E896}" type="slidenum">
              <a:rPr lang="en-GB" altLang="en-US" sz="1000" smtClean="0">
                <a:solidFill>
                  <a:srgbClr val="000000"/>
                </a:solidFill>
              </a:rPr>
              <a:pPr>
                <a:spcBef>
                  <a:spcPct val="0"/>
                </a:spcBef>
                <a:buFontTx/>
                <a:buNone/>
              </a:pPr>
              <a:t>94</a:t>
            </a:fld>
            <a:endParaRPr lang="en-GB" altLang="en-US" sz="1000" smtClean="0">
              <a:solidFill>
                <a:srgbClr val="000000"/>
              </a:solidFill>
            </a:endParaRPr>
          </a:p>
        </p:txBody>
      </p:sp>
      <p:sp>
        <p:nvSpPr>
          <p:cNvPr id="129027" name="Rectangle 2"/>
          <p:cNvSpPr>
            <a:spLocks noGrp="1" noChangeArrowheads="1"/>
          </p:cNvSpPr>
          <p:nvPr>
            <p:ph type="title" idx="4294967295"/>
          </p:nvPr>
        </p:nvSpPr>
        <p:spPr>
          <a:xfrm>
            <a:off x="0" y="836613"/>
            <a:ext cx="9144000" cy="1414462"/>
          </a:xfrm>
        </p:spPr>
        <p:txBody>
          <a:bodyPr/>
          <a:lstStyle/>
          <a:p>
            <a:pPr eaLnBrk="1" hangingPunct="1"/>
            <a:r>
              <a:rPr lang="en-US" altLang="en-US" sz="3200" b="1" smtClean="0"/>
              <a:t>Reflection on</a:t>
            </a:r>
            <a:br>
              <a:rPr lang="en-US" altLang="en-US" sz="3200" b="1" smtClean="0"/>
            </a:br>
            <a:r>
              <a:rPr lang="en-US" altLang="en-US" sz="3200" b="1" smtClean="0"/>
              <a:t>Architectural Style of Pub/Sub</a:t>
            </a:r>
            <a:endParaRPr lang="en-GB" altLang="en-US" sz="3200" b="1" smtClean="0"/>
          </a:p>
        </p:txBody>
      </p:sp>
      <p:sp>
        <p:nvSpPr>
          <p:cNvPr id="129028" name="Text Box 3"/>
          <p:cNvSpPr txBox="1">
            <a:spLocks noChangeArrowheads="1"/>
          </p:cNvSpPr>
          <p:nvPr/>
        </p:nvSpPr>
        <p:spPr bwMode="auto">
          <a:xfrm>
            <a:off x="427038" y="2528888"/>
            <a:ext cx="85105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400" dirty="0">
                <a:solidFill>
                  <a:srgbClr val="000000"/>
                </a:solidFill>
              </a:rPr>
              <a:t>The architectural style strongly </a:t>
            </a:r>
            <a:r>
              <a:rPr lang="en-US" altLang="en-US" sz="2400" dirty="0" smtClean="0">
                <a:solidFill>
                  <a:srgbClr val="000000"/>
                </a:solidFill>
              </a:rPr>
              <a:t>influences</a:t>
            </a:r>
          </a:p>
          <a:p>
            <a:pPr marL="342900" indent="-342900">
              <a:spcBef>
                <a:spcPct val="0"/>
              </a:spcBef>
              <a:buFontTx/>
              <a:buChar char="-"/>
            </a:pPr>
            <a:r>
              <a:rPr lang="en-US" altLang="en-US" sz="2400" dirty="0" smtClean="0">
                <a:solidFill>
                  <a:srgbClr val="000000"/>
                </a:solidFill>
              </a:rPr>
              <a:t>the </a:t>
            </a:r>
            <a:r>
              <a:rPr lang="en-US" altLang="en-US" sz="2400" dirty="0">
                <a:solidFill>
                  <a:srgbClr val="000000"/>
                </a:solidFill>
              </a:rPr>
              <a:t>complexity of the overall </a:t>
            </a:r>
            <a:r>
              <a:rPr lang="en-US" altLang="en-US" sz="2400" dirty="0" smtClean="0">
                <a:solidFill>
                  <a:srgbClr val="000000"/>
                </a:solidFill>
              </a:rPr>
              <a:t>design, </a:t>
            </a:r>
            <a:r>
              <a:rPr lang="en-US" altLang="en-US" sz="2400" dirty="0">
                <a:solidFill>
                  <a:srgbClr val="000000"/>
                </a:solidFill>
              </a:rPr>
              <a:t>and </a:t>
            </a:r>
            <a:endParaRPr lang="en-US" altLang="en-US" sz="2400" dirty="0" smtClean="0">
              <a:solidFill>
                <a:srgbClr val="000000"/>
              </a:solidFill>
            </a:endParaRPr>
          </a:p>
          <a:p>
            <a:pPr marL="342900" indent="-342900">
              <a:spcBef>
                <a:spcPct val="0"/>
              </a:spcBef>
              <a:buFontTx/>
              <a:buChar char="-"/>
            </a:pPr>
            <a:r>
              <a:rPr lang="en-US" altLang="en-US" sz="2400" dirty="0" smtClean="0">
                <a:solidFill>
                  <a:srgbClr val="000000"/>
                </a:solidFill>
              </a:rPr>
              <a:t>the </a:t>
            </a:r>
            <a:r>
              <a:rPr lang="en-US" altLang="en-US" sz="2400" dirty="0">
                <a:solidFill>
                  <a:srgbClr val="000000"/>
                </a:solidFill>
              </a:rPr>
              <a:t>systems’ quality attributes</a:t>
            </a:r>
            <a:endParaRPr lang="en-GB" altLang="en-US" sz="2400" dirty="0">
              <a:solidFill>
                <a:srgbClr val="000000"/>
              </a:solidFill>
            </a:endParaRPr>
          </a:p>
        </p:txBody>
      </p:sp>
      <p:pic>
        <p:nvPicPr>
          <p:cNvPr id="2" name="Picture 1"/>
          <p:cNvPicPr>
            <a:picLocks noChangeAspect="1"/>
          </p:cNvPicPr>
          <p:nvPr/>
        </p:nvPicPr>
        <p:blipFill>
          <a:blip r:embed="rId3"/>
          <a:stretch>
            <a:fillRect/>
          </a:stretch>
        </p:blipFill>
        <p:spPr>
          <a:xfrm>
            <a:off x="899592" y="4149080"/>
            <a:ext cx="2421588" cy="1190547"/>
          </a:xfrm>
          <a:prstGeom prst="rect">
            <a:avLst/>
          </a:prstGeom>
        </p:spPr>
      </p:pic>
      <p:grpSp>
        <p:nvGrpSpPr>
          <p:cNvPr id="129035" name="Group 129034"/>
          <p:cNvGrpSpPr/>
          <p:nvPr/>
        </p:nvGrpSpPr>
        <p:grpSpPr>
          <a:xfrm>
            <a:off x="4063452" y="4273746"/>
            <a:ext cx="4394748" cy="955454"/>
            <a:chOff x="4063452" y="3933056"/>
            <a:chExt cx="4394748" cy="955454"/>
          </a:xfrm>
        </p:grpSpPr>
        <p:sp>
          <p:nvSpPr>
            <p:cNvPr id="28" name="Can 27"/>
            <p:cNvSpPr/>
            <p:nvPr/>
          </p:nvSpPr>
          <p:spPr>
            <a:xfrm rot="16200000">
              <a:off x="6071987" y="2502297"/>
              <a:ext cx="377678" cy="4394748"/>
            </a:xfrm>
            <a:prstGeom prst="can">
              <a:avLst/>
            </a:pr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solidFill>
                  <a:srgbClr val="000000"/>
                </a:solidFill>
              </a:endParaRPr>
            </a:p>
          </p:txBody>
        </p:sp>
        <p:sp>
          <p:nvSpPr>
            <p:cNvPr id="37" name="Rectangle 15"/>
            <p:cNvSpPr>
              <a:spLocks noChangeArrowheads="1"/>
            </p:cNvSpPr>
            <p:nvPr/>
          </p:nvSpPr>
          <p:spPr bwMode="auto">
            <a:xfrm>
              <a:off x="4073352" y="3933056"/>
              <a:ext cx="644162"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radar</a:t>
              </a:r>
              <a:endParaRPr lang="en-GB" altLang="en-US" sz="1400" dirty="0">
                <a:solidFill>
                  <a:srgbClr val="000000"/>
                </a:solidFill>
              </a:endParaRPr>
            </a:p>
          </p:txBody>
        </p:sp>
        <p:sp>
          <p:nvSpPr>
            <p:cNvPr id="38" name="Rectangle 16"/>
            <p:cNvSpPr>
              <a:spLocks noChangeArrowheads="1"/>
            </p:cNvSpPr>
            <p:nvPr/>
          </p:nvSpPr>
          <p:spPr bwMode="auto">
            <a:xfrm>
              <a:off x="4863939" y="3933056"/>
              <a:ext cx="601279"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detect</a:t>
              </a:r>
              <a:endParaRPr lang="en-GB" altLang="en-US" sz="1400" dirty="0">
                <a:solidFill>
                  <a:srgbClr val="000000"/>
                </a:solidFill>
              </a:endParaRPr>
            </a:p>
          </p:txBody>
        </p:sp>
        <p:sp>
          <p:nvSpPr>
            <p:cNvPr id="39" name="Rectangle 17"/>
            <p:cNvSpPr>
              <a:spLocks noChangeArrowheads="1"/>
            </p:cNvSpPr>
            <p:nvPr/>
          </p:nvSpPr>
          <p:spPr bwMode="auto">
            <a:xfrm>
              <a:off x="5611643" y="3933056"/>
              <a:ext cx="515242"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track</a:t>
              </a:r>
              <a:endParaRPr lang="en-GB" altLang="en-US" sz="1400" dirty="0">
                <a:solidFill>
                  <a:srgbClr val="000000"/>
                </a:solidFill>
              </a:endParaRPr>
            </a:p>
          </p:txBody>
        </p:sp>
        <p:sp>
          <p:nvSpPr>
            <p:cNvPr id="71" name="Rectangle 16"/>
            <p:cNvSpPr>
              <a:spLocks noChangeArrowheads="1"/>
            </p:cNvSpPr>
            <p:nvPr/>
          </p:nvSpPr>
          <p:spPr bwMode="auto">
            <a:xfrm>
              <a:off x="6273310" y="3933056"/>
              <a:ext cx="703382"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predict</a:t>
              </a:r>
              <a:endParaRPr lang="en-GB" altLang="en-US" sz="1400" dirty="0">
                <a:solidFill>
                  <a:srgbClr val="000000"/>
                </a:solidFill>
              </a:endParaRPr>
            </a:p>
          </p:txBody>
        </p:sp>
        <p:sp>
          <p:nvSpPr>
            <p:cNvPr id="72" name="Rectangle 17"/>
            <p:cNvSpPr>
              <a:spLocks noChangeArrowheads="1"/>
            </p:cNvSpPr>
            <p:nvPr/>
          </p:nvSpPr>
          <p:spPr bwMode="auto">
            <a:xfrm>
              <a:off x="7123117" y="3933056"/>
              <a:ext cx="686834"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control</a:t>
              </a:r>
              <a:endParaRPr lang="en-GB" altLang="en-US" sz="1400" dirty="0">
                <a:solidFill>
                  <a:srgbClr val="000000"/>
                </a:solidFill>
              </a:endParaRPr>
            </a:p>
          </p:txBody>
        </p:sp>
        <p:sp>
          <p:nvSpPr>
            <p:cNvPr id="76" name="Rectangle 17"/>
            <p:cNvSpPr>
              <a:spLocks noChangeArrowheads="1"/>
            </p:cNvSpPr>
            <p:nvPr/>
          </p:nvSpPr>
          <p:spPr bwMode="auto">
            <a:xfrm>
              <a:off x="7956376" y="3933056"/>
              <a:ext cx="441578" cy="30909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400" dirty="0" smtClean="0">
                  <a:solidFill>
                    <a:srgbClr val="000000"/>
                  </a:solidFill>
                </a:rPr>
                <a:t>UI</a:t>
              </a:r>
              <a:endParaRPr lang="en-GB" altLang="en-US" sz="1400" dirty="0">
                <a:solidFill>
                  <a:srgbClr val="000000"/>
                </a:solidFill>
              </a:endParaRPr>
            </a:p>
          </p:txBody>
        </p:sp>
        <p:cxnSp>
          <p:nvCxnSpPr>
            <p:cNvPr id="77" name="AutoShape 7"/>
            <p:cNvCxnSpPr>
              <a:cxnSpLocks noChangeShapeType="1"/>
              <a:stCxn id="38" idx="2"/>
            </p:cNvCxnSpPr>
            <p:nvPr/>
          </p:nvCxnSpPr>
          <p:spPr bwMode="auto">
            <a:xfrm flipH="1">
              <a:off x="5164578"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AutoShape 7"/>
            <p:cNvCxnSpPr>
              <a:cxnSpLocks noChangeShapeType="1"/>
            </p:cNvCxnSpPr>
            <p:nvPr/>
          </p:nvCxnSpPr>
          <p:spPr bwMode="auto">
            <a:xfrm flipH="1">
              <a:off x="4378410"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AutoShape 7"/>
            <p:cNvCxnSpPr>
              <a:cxnSpLocks noChangeShapeType="1"/>
            </p:cNvCxnSpPr>
            <p:nvPr/>
          </p:nvCxnSpPr>
          <p:spPr bwMode="auto">
            <a:xfrm flipH="1">
              <a:off x="6660232"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AutoShape 7"/>
            <p:cNvCxnSpPr>
              <a:cxnSpLocks noChangeShapeType="1"/>
            </p:cNvCxnSpPr>
            <p:nvPr/>
          </p:nvCxnSpPr>
          <p:spPr bwMode="auto">
            <a:xfrm flipH="1">
              <a:off x="5874064"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7"/>
            <p:cNvCxnSpPr>
              <a:cxnSpLocks noChangeShapeType="1"/>
            </p:cNvCxnSpPr>
            <p:nvPr/>
          </p:nvCxnSpPr>
          <p:spPr bwMode="auto">
            <a:xfrm flipH="1">
              <a:off x="8172451"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7"/>
            <p:cNvCxnSpPr>
              <a:cxnSpLocks noChangeShapeType="1"/>
            </p:cNvCxnSpPr>
            <p:nvPr/>
          </p:nvCxnSpPr>
          <p:spPr bwMode="auto">
            <a:xfrm flipH="1">
              <a:off x="7386283" y="4242152"/>
              <a:ext cx="1" cy="43406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7337183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4"/>
          <p:cNvSpPr>
            <a:spLocks noGrp="1"/>
          </p:cNvSpPr>
          <p:nvPr>
            <p:ph type="title"/>
          </p:nvPr>
        </p:nvSpPr>
        <p:spPr/>
        <p:txBody>
          <a:bodyPr/>
          <a:lstStyle/>
          <a:p>
            <a:r>
              <a:rPr lang="en-US" altLang="en-US" smtClean="0"/>
              <a:t>When to use P/S</a:t>
            </a:r>
            <a:endParaRPr lang="sv-SE" altLang="en-US" smtClean="0"/>
          </a:p>
        </p:txBody>
      </p:sp>
      <p:sp>
        <p:nvSpPr>
          <p:cNvPr id="131075" name="Content Placeholder 5"/>
          <p:cNvSpPr>
            <a:spLocks noGrp="1"/>
          </p:cNvSpPr>
          <p:nvPr>
            <p:ph idx="1"/>
          </p:nvPr>
        </p:nvSpPr>
        <p:spPr/>
        <p:txBody>
          <a:bodyPr/>
          <a:lstStyle/>
          <a:p>
            <a:r>
              <a:rPr lang="en-US" altLang="en-US" smtClean="0"/>
              <a:t>Data is short-lived</a:t>
            </a:r>
          </a:p>
          <a:p>
            <a:r>
              <a:rPr lang="en-US" altLang="en-US" smtClean="0"/>
              <a:t>‘Frequent’ production of data</a:t>
            </a:r>
          </a:p>
          <a:p>
            <a:r>
              <a:rPr lang="en-US" altLang="en-US" smtClean="0"/>
              <a:t>Consumers are interested in updates</a:t>
            </a:r>
            <a:endParaRPr lang="sv-SE" altLang="en-US" smtClean="0"/>
          </a:p>
          <a:p>
            <a:r>
              <a:rPr lang="en-US" altLang="en-US" smtClean="0"/>
              <a:t>Multiple consumers</a:t>
            </a:r>
          </a:p>
          <a:p>
            <a:r>
              <a:rPr lang="en-US" altLang="en-US" smtClean="0"/>
              <a:t>Dynamically changing topology of producers and/or consumers</a:t>
            </a:r>
          </a:p>
        </p:txBody>
      </p:sp>
      <p:sp>
        <p:nvSpPr>
          <p:cNvPr id="131076" name="Slide Number Placeholder 1"/>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54EEBB4-0C47-4C00-ADAF-8010EFBE1216}" type="slidenum">
              <a:rPr lang="en-GB" altLang="en-US" sz="1400" smtClean="0">
                <a:solidFill>
                  <a:srgbClr val="000000"/>
                </a:solidFill>
              </a:rPr>
              <a:pPr>
                <a:spcBef>
                  <a:spcPct val="0"/>
                </a:spcBef>
                <a:buFontTx/>
                <a:buNone/>
              </a:pPr>
              <a:t>95</a:t>
            </a:fld>
            <a:endParaRPr lang="en-GB" altLang="en-US" sz="1400" smtClean="0">
              <a:solidFill>
                <a:srgbClr val="000000"/>
              </a:solidFill>
            </a:endParaRPr>
          </a:p>
        </p:txBody>
      </p:sp>
    </p:spTree>
    <p:extLst>
      <p:ext uri="{BB962C8B-B14F-4D97-AF65-F5344CB8AC3E}">
        <p14:creationId xmlns:p14="http://schemas.microsoft.com/office/powerpoint/2010/main" val="37925807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126B8E7-BA2B-4C67-A908-FEA0815A17CE}" type="slidenum">
              <a:rPr lang="en-GB" altLang="en-US" sz="1000" smtClean="0">
                <a:solidFill>
                  <a:srgbClr val="000000"/>
                </a:solidFill>
              </a:rPr>
              <a:pPr>
                <a:spcBef>
                  <a:spcPct val="0"/>
                </a:spcBef>
                <a:buFontTx/>
                <a:buNone/>
              </a:pPr>
              <a:t>96</a:t>
            </a:fld>
            <a:endParaRPr lang="en-GB" altLang="en-US" sz="1000" smtClean="0">
              <a:solidFill>
                <a:srgbClr val="000000"/>
              </a:solidFill>
            </a:endParaRPr>
          </a:p>
        </p:txBody>
      </p:sp>
      <p:sp>
        <p:nvSpPr>
          <p:cNvPr id="132099" name="Rectangle 2"/>
          <p:cNvSpPr>
            <a:spLocks noGrp="1" noChangeArrowheads="1"/>
          </p:cNvSpPr>
          <p:nvPr>
            <p:ph type="title" idx="4294967295"/>
          </p:nvPr>
        </p:nvSpPr>
        <p:spPr>
          <a:xfrm>
            <a:off x="0" y="836613"/>
            <a:ext cx="7758113" cy="823912"/>
          </a:xfrm>
        </p:spPr>
        <p:txBody>
          <a:bodyPr/>
          <a:lstStyle/>
          <a:p>
            <a:pPr eaLnBrk="1" hangingPunct="1"/>
            <a:r>
              <a:rPr lang="en-US" altLang="en-US" sz="3600" b="1" smtClean="0"/>
              <a:t>References</a:t>
            </a:r>
            <a:endParaRPr lang="en-GB" altLang="en-US" sz="3600" b="1" smtClean="0"/>
          </a:p>
        </p:txBody>
      </p:sp>
      <p:sp>
        <p:nvSpPr>
          <p:cNvPr id="359427" name="Text Box 3"/>
          <p:cNvSpPr txBox="1">
            <a:spLocks noChangeArrowheads="1"/>
          </p:cNvSpPr>
          <p:nvPr/>
        </p:nvSpPr>
        <p:spPr bwMode="auto">
          <a:xfrm>
            <a:off x="381000" y="2182813"/>
            <a:ext cx="81740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a:solidFill>
                  <a:srgbClr val="000000"/>
                </a:solidFill>
              </a:rPr>
              <a:t>Control System Software, M. Boasson</a:t>
            </a:r>
          </a:p>
          <a:p>
            <a:pPr>
              <a:defRPr/>
            </a:pPr>
            <a:r>
              <a:rPr lang="en-US" sz="2000">
                <a:solidFill>
                  <a:srgbClr val="000000"/>
                </a:solidFill>
              </a:rPr>
              <a:t>IEEE Transactions on Automatic Control, Vo. 38, No. 7, July 1993</a:t>
            </a:r>
          </a:p>
          <a:p>
            <a:pPr>
              <a:defRPr/>
            </a:pPr>
            <a:endParaRPr lang="en-US" sz="2000">
              <a:solidFill>
                <a:srgbClr val="000000"/>
              </a:solidFill>
            </a:endParaRPr>
          </a:p>
          <a:p>
            <a:pPr>
              <a:defRPr/>
            </a:pPr>
            <a:r>
              <a:rPr lang="en-US" sz="2000">
                <a:solidFill>
                  <a:srgbClr val="000000"/>
                </a:solidFill>
              </a:rPr>
              <a:t>Software Architecture for Large Embedded Systems</a:t>
            </a:r>
          </a:p>
          <a:p>
            <a:pPr>
              <a:defRPr/>
            </a:pPr>
            <a:r>
              <a:rPr lang="en-US" sz="2000">
                <a:solidFill>
                  <a:srgbClr val="000000"/>
                </a:solidFill>
              </a:rPr>
              <a:t>M. Boasson and E. de Jong</a:t>
            </a:r>
          </a:p>
          <a:p>
            <a:pPr>
              <a:defRPr/>
            </a:pPr>
            <a:r>
              <a:rPr lang="en-GB" sz="2000">
                <a:solidFill>
                  <a:srgbClr val="000000"/>
                </a:solidFill>
                <a:effectLst>
                  <a:outerShdw blurRad="38100" dist="38100" dir="2700000" algn="tl">
                    <a:srgbClr val="C0C0C0"/>
                  </a:outerShdw>
                </a:effectLst>
                <a:hlinkClick r:id="rId3"/>
              </a:rPr>
              <a:t>http://www.cwi.nl/~marcello/SAPapers/BJ97.html</a:t>
            </a:r>
            <a:endParaRPr lang="en-US" sz="2000">
              <a:solidFill>
                <a:srgbClr val="000000"/>
              </a:solidFill>
              <a:effectLst>
                <a:outerShdw blurRad="38100" dist="38100" dir="2700000" algn="tl">
                  <a:srgbClr val="C0C0C0"/>
                </a:outerShdw>
              </a:effectLst>
            </a:endParaRPr>
          </a:p>
          <a:p>
            <a:pPr>
              <a:defRPr/>
            </a:pPr>
            <a:endParaRPr lang="en-GB" sz="200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44835952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556C96C-CA5C-4F1C-AC37-33CE70A0FB69}" type="slidenum">
              <a:rPr lang="en-GB" altLang="en-US" sz="1000" smtClean="0"/>
              <a:pPr>
                <a:spcBef>
                  <a:spcPct val="0"/>
                </a:spcBef>
                <a:buFontTx/>
                <a:buNone/>
              </a:pPr>
              <a:t>97</a:t>
            </a:fld>
            <a:endParaRPr lang="en-GB" altLang="en-US" sz="1000" smtClean="0"/>
          </a:p>
        </p:txBody>
      </p:sp>
      <p:sp>
        <p:nvSpPr>
          <p:cNvPr id="50179" name="Rectangle 4"/>
          <p:cNvSpPr>
            <a:spLocks noGrp="1" noChangeArrowheads="1"/>
          </p:cNvSpPr>
          <p:nvPr>
            <p:ph type="title" idx="4294967295"/>
          </p:nvPr>
        </p:nvSpPr>
        <p:spPr>
          <a:xfrm>
            <a:off x="0" y="765175"/>
            <a:ext cx="7772400" cy="576263"/>
          </a:xfrm>
        </p:spPr>
        <p:txBody>
          <a:bodyPr/>
          <a:lstStyle/>
          <a:p>
            <a:pPr eaLnBrk="1" hangingPunct="1"/>
            <a:r>
              <a:rPr lang="en-US" altLang="en-US" sz="3600" b="1" smtClean="0">
                <a:solidFill>
                  <a:schemeClr val="tx1"/>
                </a:solidFill>
              </a:rPr>
              <a:t>CONTENTS</a:t>
            </a:r>
            <a:endParaRPr lang="en-GB" altLang="en-US" sz="3600" smtClean="0"/>
          </a:p>
        </p:txBody>
      </p:sp>
      <p:sp>
        <p:nvSpPr>
          <p:cNvPr id="50180" name="AutoShape 2"/>
          <p:cNvSpPr>
            <a:spLocks noChangeArrowheads="1"/>
          </p:cNvSpPr>
          <p:nvPr/>
        </p:nvSpPr>
        <p:spPr bwMode="auto">
          <a:xfrm>
            <a:off x="539750" y="3260725"/>
            <a:ext cx="7232650" cy="465138"/>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0181" name="Text Box 3"/>
          <p:cNvSpPr txBox="1">
            <a:spLocks noChangeArrowheads="1"/>
          </p:cNvSpPr>
          <p:nvPr/>
        </p:nvSpPr>
        <p:spPr bwMode="auto">
          <a:xfrm>
            <a:off x="1022350" y="1476375"/>
            <a:ext cx="70993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b="1"/>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DBC42CE-27BB-4E8F-B71F-C5DDDA72E8E2}" type="slidenum">
              <a:rPr lang="en-GB" altLang="en-US" sz="1000" smtClean="0"/>
              <a:pPr>
                <a:spcBef>
                  <a:spcPct val="0"/>
                </a:spcBef>
                <a:buFontTx/>
                <a:buNone/>
              </a:pPr>
              <a:t>98</a:t>
            </a:fld>
            <a:endParaRPr lang="en-GB" altLang="en-US" sz="1000" smtClean="0"/>
          </a:p>
        </p:txBody>
      </p:sp>
      <p:sp>
        <p:nvSpPr>
          <p:cNvPr id="52227" name="Rectangle 3"/>
          <p:cNvSpPr>
            <a:spLocks noGrp="1" noChangeArrowheads="1"/>
          </p:cNvSpPr>
          <p:nvPr>
            <p:ph type="title" idx="4294967295"/>
          </p:nvPr>
        </p:nvSpPr>
        <p:spPr>
          <a:xfrm>
            <a:off x="0" y="812800"/>
            <a:ext cx="8959850" cy="838200"/>
          </a:xfrm>
        </p:spPr>
        <p:txBody>
          <a:bodyPr/>
          <a:lstStyle/>
          <a:p>
            <a:pPr eaLnBrk="1" hangingPunct="1"/>
            <a:r>
              <a:rPr lang="en-US" altLang="en-US" sz="3600" b="1" smtClean="0">
                <a:solidFill>
                  <a:schemeClr val="tx1"/>
                </a:solidFill>
              </a:rPr>
              <a:t>Blackboard Style (1)</a:t>
            </a:r>
            <a:endParaRPr lang="en-GB" altLang="en-US" sz="3600" smtClean="0">
              <a:solidFill>
                <a:schemeClr val="tx1"/>
              </a:solidFill>
            </a:endParaRPr>
          </a:p>
        </p:txBody>
      </p:sp>
      <p:sp>
        <p:nvSpPr>
          <p:cNvPr id="52228" name="Rectangle 2"/>
          <p:cNvSpPr>
            <a:spLocks noChangeArrowheads="1"/>
          </p:cNvSpPr>
          <p:nvPr/>
        </p:nvSpPr>
        <p:spPr bwMode="auto">
          <a:xfrm>
            <a:off x="403225" y="1530350"/>
            <a:ext cx="53927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85750" indent="-285750">
              <a:spcBef>
                <a:spcPct val="20000"/>
              </a:spcBef>
              <a:buChar char="•"/>
              <a:tabLst>
                <a:tab pos="1238250" algn="l"/>
                <a:tab pos="1524000" algn="l"/>
              </a:tabLst>
              <a:defRPr sz="2800">
                <a:solidFill>
                  <a:schemeClr val="tx1"/>
                </a:solidFill>
                <a:latin typeface="Lucida Sans Unicode" panose="020B0602030504020204" pitchFamily="34" charset="0"/>
              </a:defRPr>
            </a:lvl1pPr>
            <a:lvl2pPr marL="742950" indent="-285750">
              <a:spcBef>
                <a:spcPct val="20000"/>
              </a:spcBef>
              <a:buChar char="–"/>
              <a:tabLst>
                <a:tab pos="1238250" algn="l"/>
                <a:tab pos="1524000" algn="l"/>
              </a:tabLst>
              <a:defRPr sz="2400">
                <a:solidFill>
                  <a:schemeClr val="tx1"/>
                </a:solidFill>
                <a:latin typeface="Lucida Sans Unicode" panose="020B0602030504020204" pitchFamily="34" charset="0"/>
              </a:defRPr>
            </a:lvl2pPr>
            <a:lvl3pPr marL="1143000" indent="-228600">
              <a:spcBef>
                <a:spcPct val="20000"/>
              </a:spcBef>
              <a:buChar char="•"/>
              <a:tabLst>
                <a:tab pos="1238250" algn="l"/>
                <a:tab pos="1524000" algn="l"/>
              </a:tabLst>
              <a:defRPr sz="2000">
                <a:solidFill>
                  <a:schemeClr val="tx1"/>
                </a:solidFill>
                <a:latin typeface="Lucida Sans Unicode" panose="020B0602030504020204" pitchFamily="34" charset="0"/>
              </a:defRPr>
            </a:lvl3pPr>
            <a:lvl4pPr marL="1600200" indent="-228600">
              <a:spcBef>
                <a:spcPct val="20000"/>
              </a:spcBef>
              <a:buChar char="–"/>
              <a:tabLst>
                <a:tab pos="1238250" algn="l"/>
                <a:tab pos="1524000" algn="l"/>
              </a:tabLst>
              <a:defRPr>
                <a:solidFill>
                  <a:schemeClr val="tx1"/>
                </a:solidFill>
                <a:latin typeface="Lucida Sans Unicode" panose="020B0602030504020204" pitchFamily="34" charset="0"/>
              </a:defRPr>
            </a:lvl4pPr>
            <a:lvl5pPr marL="2057400" indent="-228600">
              <a:spcBef>
                <a:spcPct val="20000"/>
              </a:spcBef>
              <a:buChar char="»"/>
              <a:tabLst>
                <a:tab pos="1238250" algn="l"/>
                <a:tab pos="1524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9pPr>
          </a:lstStyle>
          <a:p>
            <a:pPr>
              <a:spcBef>
                <a:spcPct val="50000"/>
              </a:spcBef>
              <a:buFontTx/>
              <a:buNone/>
            </a:pPr>
            <a:r>
              <a:rPr lang="en-US" altLang="en-US" sz="2000" b="1"/>
              <a:t>Concept</a:t>
            </a:r>
            <a:r>
              <a:rPr lang="en-US" altLang="en-US" sz="2000"/>
              <a:t>:	Concurrent transformations on </a:t>
            </a:r>
            <a:br>
              <a:rPr lang="en-US" altLang="en-US" sz="2000"/>
            </a:br>
            <a:r>
              <a:rPr lang="en-US" altLang="en-US" sz="2000"/>
              <a:t>	shared data</a:t>
            </a:r>
          </a:p>
        </p:txBody>
      </p:sp>
      <p:sp>
        <p:nvSpPr>
          <p:cNvPr id="52229" name="Text Box 4"/>
          <p:cNvSpPr txBox="1">
            <a:spLocks noChangeArrowheads="1"/>
          </p:cNvSpPr>
          <p:nvPr/>
        </p:nvSpPr>
        <p:spPr bwMode="auto">
          <a:xfrm>
            <a:off x="403225" y="4078288"/>
            <a:ext cx="769778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2000" b="1"/>
              <a:t>Components</a:t>
            </a:r>
            <a:r>
              <a:rPr lang="en-US" altLang="en-US" sz="2000"/>
              <a:t>:	processing units (typically knowledge source)</a:t>
            </a:r>
          </a:p>
          <a:p>
            <a:pPr>
              <a:lnSpc>
                <a:spcPct val="60000"/>
              </a:lnSpc>
              <a:spcBef>
                <a:spcPct val="0"/>
              </a:spcBef>
              <a:buFontTx/>
              <a:buNone/>
            </a:pPr>
            <a:endParaRPr lang="en-US" altLang="en-US" sz="2000"/>
          </a:p>
          <a:p>
            <a:pPr>
              <a:spcBef>
                <a:spcPct val="0"/>
              </a:spcBef>
              <a:buFontTx/>
              <a:buNone/>
            </a:pPr>
            <a:r>
              <a:rPr lang="en-US" altLang="en-US" sz="2000" b="1"/>
              <a:t>Connectors</a:t>
            </a:r>
            <a:r>
              <a:rPr lang="en-US" altLang="en-US" sz="2000"/>
              <a:t>:	blackboard</a:t>
            </a:r>
          </a:p>
          <a:p>
            <a:pPr>
              <a:spcBef>
                <a:spcPct val="0"/>
              </a:spcBef>
              <a:buFontTx/>
              <a:buNone/>
            </a:pPr>
            <a:r>
              <a:rPr lang="en-US" altLang="en-US" sz="2000"/>
              <a:t>		interaction style: asynchronous</a:t>
            </a:r>
          </a:p>
          <a:p>
            <a:pPr>
              <a:lnSpc>
                <a:spcPct val="60000"/>
              </a:lnSpc>
              <a:spcBef>
                <a:spcPct val="0"/>
              </a:spcBef>
              <a:buFontTx/>
              <a:buNone/>
            </a:pPr>
            <a:endParaRPr lang="en-US" altLang="en-US" sz="2000" b="1"/>
          </a:p>
          <a:p>
            <a:pPr>
              <a:spcBef>
                <a:spcPct val="0"/>
              </a:spcBef>
              <a:buFontTx/>
              <a:buNone/>
            </a:pPr>
            <a:r>
              <a:rPr lang="en-US" altLang="en-US" sz="2000" b="1"/>
              <a:t>Topology:</a:t>
            </a:r>
            <a:r>
              <a:rPr lang="en-US" altLang="en-US" sz="2000" b="1" i="1"/>
              <a:t>	</a:t>
            </a:r>
            <a:r>
              <a:rPr lang="en-US" altLang="en-US" sz="2000"/>
              <a:t>one or more transformation-components may</a:t>
            </a:r>
          </a:p>
          <a:p>
            <a:pPr>
              <a:spcBef>
                <a:spcPct val="0"/>
              </a:spcBef>
              <a:buFontTx/>
              <a:buNone/>
            </a:pPr>
            <a:r>
              <a:rPr lang="en-US" altLang="en-US" sz="2000"/>
              <a:t>		be connected to a data-space,</a:t>
            </a:r>
          </a:p>
          <a:p>
            <a:pPr>
              <a:spcBef>
                <a:spcPct val="0"/>
              </a:spcBef>
              <a:buFontTx/>
              <a:buNone/>
            </a:pPr>
            <a:r>
              <a:rPr lang="en-US" altLang="en-US" sz="2000"/>
              <a:t>		there are typically no connections between</a:t>
            </a:r>
          </a:p>
          <a:p>
            <a:pPr>
              <a:spcBef>
                <a:spcPct val="0"/>
              </a:spcBef>
              <a:buFontTx/>
              <a:buNone/>
            </a:pPr>
            <a:r>
              <a:rPr lang="en-US" altLang="en-US" sz="2000"/>
              <a:t>		processing units (bus-topology)</a:t>
            </a:r>
            <a:endParaRPr lang="en-GB" altLang="en-US" sz="2000"/>
          </a:p>
        </p:txBody>
      </p:sp>
      <p:sp>
        <p:nvSpPr>
          <p:cNvPr id="52230" name="AutoShape 5"/>
          <p:cNvSpPr>
            <a:spLocks noChangeArrowheads="1"/>
          </p:cNvSpPr>
          <p:nvPr/>
        </p:nvSpPr>
        <p:spPr bwMode="auto">
          <a:xfrm>
            <a:off x="395288" y="2363788"/>
            <a:ext cx="4903787" cy="423862"/>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600" b="1"/>
              <a:t>data</a:t>
            </a:r>
            <a:endParaRPr lang="en-GB" altLang="en-US" sz="1800" b="1"/>
          </a:p>
        </p:txBody>
      </p:sp>
      <p:grpSp>
        <p:nvGrpSpPr>
          <p:cNvPr id="52231" name="Group 6"/>
          <p:cNvGrpSpPr>
            <a:grpSpLocks/>
          </p:cNvGrpSpPr>
          <p:nvPr/>
        </p:nvGrpSpPr>
        <p:grpSpPr bwMode="auto">
          <a:xfrm>
            <a:off x="442913" y="2835275"/>
            <a:ext cx="1462087" cy="1046163"/>
            <a:chOff x="3067" y="1620"/>
            <a:chExt cx="921" cy="659"/>
          </a:xfrm>
        </p:grpSpPr>
        <p:sp>
          <p:nvSpPr>
            <p:cNvPr id="52243" name="Line 7"/>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44" name="AutoShape 8"/>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45" name="AutoShape 9"/>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46" name="Text Box 10"/>
            <p:cNvSpPr txBox="1">
              <a:spLocks noChangeArrowheads="1"/>
            </p:cNvSpPr>
            <p:nvPr/>
          </p:nvSpPr>
          <p:spPr bwMode="auto">
            <a:xfrm>
              <a:off x="3147" y="2037"/>
              <a:ext cx="8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Component</a:t>
              </a:r>
            </a:p>
          </p:txBody>
        </p:sp>
      </p:grpSp>
      <p:grpSp>
        <p:nvGrpSpPr>
          <p:cNvPr id="52232" name="Group 11"/>
          <p:cNvGrpSpPr>
            <a:grpSpLocks/>
          </p:cNvGrpSpPr>
          <p:nvPr/>
        </p:nvGrpSpPr>
        <p:grpSpPr bwMode="auto">
          <a:xfrm>
            <a:off x="2119313" y="2835275"/>
            <a:ext cx="1462087" cy="1046163"/>
            <a:chOff x="3067" y="1620"/>
            <a:chExt cx="921" cy="659"/>
          </a:xfrm>
        </p:grpSpPr>
        <p:sp>
          <p:nvSpPr>
            <p:cNvPr id="52239" name="Line 12"/>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40" name="AutoShape 13"/>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41" name="AutoShape 14"/>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42" name="Text Box 15"/>
            <p:cNvSpPr txBox="1">
              <a:spLocks noChangeArrowheads="1"/>
            </p:cNvSpPr>
            <p:nvPr/>
          </p:nvSpPr>
          <p:spPr bwMode="auto">
            <a:xfrm>
              <a:off x="3147" y="2037"/>
              <a:ext cx="8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Component</a:t>
              </a:r>
            </a:p>
          </p:txBody>
        </p:sp>
      </p:grpSp>
      <p:grpSp>
        <p:nvGrpSpPr>
          <p:cNvPr id="52233" name="Group 16"/>
          <p:cNvGrpSpPr>
            <a:grpSpLocks/>
          </p:cNvGrpSpPr>
          <p:nvPr/>
        </p:nvGrpSpPr>
        <p:grpSpPr bwMode="auto">
          <a:xfrm>
            <a:off x="3795713" y="2835275"/>
            <a:ext cx="1462087" cy="1046163"/>
            <a:chOff x="3067" y="1620"/>
            <a:chExt cx="921" cy="659"/>
          </a:xfrm>
        </p:grpSpPr>
        <p:sp>
          <p:nvSpPr>
            <p:cNvPr id="52235" name="Line 17"/>
            <p:cNvSpPr>
              <a:spLocks noChangeShapeType="1"/>
            </p:cNvSpPr>
            <p:nvPr/>
          </p:nvSpPr>
          <p:spPr bwMode="auto">
            <a:xfrm rot="-5400000">
              <a:off x="3402" y="1790"/>
              <a:ext cx="340"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236" name="AutoShape 18"/>
            <p:cNvSpPr>
              <a:spLocks noChangeArrowheads="1"/>
            </p:cNvSpPr>
            <p:nvPr/>
          </p:nvSpPr>
          <p:spPr bwMode="auto">
            <a:xfrm>
              <a:off x="3067" y="1979"/>
              <a:ext cx="918" cy="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37" name="AutoShape 19"/>
            <p:cNvSpPr>
              <a:spLocks noChangeArrowheads="1"/>
            </p:cNvSpPr>
            <p:nvPr/>
          </p:nvSpPr>
          <p:spPr bwMode="auto">
            <a:xfrm>
              <a:off x="3097" y="2012"/>
              <a:ext cx="858" cy="234"/>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2238" name="Text Box 20"/>
            <p:cNvSpPr txBox="1">
              <a:spLocks noChangeArrowheads="1"/>
            </p:cNvSpPr>
            <p:nvPr/>
          </p:nvSpPr>
          <p:spPr bwMode="auto">
            <a:xfrm>
              <a:off x="3147" y="2037"/>
              <a:ext cx="8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600"/>
                <a:t>Component</a:t>
              </a:r>
            </a:p>
          </p:txBody>
        </p:sp>
      </p:grpSp>
      <p:pic>
        <p:nvPicPr>
          <p:cNvPr id="52234" name="Picture 26" descr="JHerb%20Class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700213"/>
            <a:ext cx="223043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3A6226ED-4750-46DE-80DF-49524E518B7F}" type="slidenum">
              <a:rPr lang="en-GB" altLang="en-US" sz="1000" smtClean="0"/>
              <a:pPr>
                <a:spcBef>
                  <a:spcPct val="0"/>
                </a:spcBef>
                <a:buFontTx/>
                <a:buNone/>
              </a:pPr>
              <a:t>99</a:t>
            </a:fld>
            <a:endParaRPr lang="en-GB" altLang="en-US" sz="1000" smtClean="0"/>
          </a:p>
        </p:txBody>
      </p:sp>
      <p:sp>
        <p:nvSpPr>
          <p:cNvPr id="54275" name="Rectangle 3"/>
          <p:cNvSpPr>
            <a:spLocks noGrp="1" noChangeArrowheads="1"/>
          </p:cNvSpPr>
          <p:nvPr>
            <p:ph type="title" idx="4294967295"/>
          </p:nvPr>
        </p:nvSpPr>
        <p:spPr>
          <a:xfrm>
            <a:off x="609600" y="763588"/>
            <a:ext cx="8534400" cy="838200"/>
          </a:xfrm>
        </p:spPr>
        <p:txBody>
          <a:bodyPr/>
          <a:lstStyle/>
          <a:p>
            <a:pPr eaLnBrk="1" hangingPunct="1"/>
            <a:r>
              <a:rPr lang="en-US" altLang="en-US" sz="3600" b="1" smtClean="0">
                <a:solidFill>
                  <a:schemeClr val="tx1"/>
                </a:solidFill>
              </a:rPr>
              <a:t>Blackboard Style (2)</a:t>
            </a:r>
            <a:endParaRPr lang="en-GB" altLang="en-US" sz="3600" smtClean="0">
              <a:solidFill>
                <a:schemeClr val="tx1"/>
              </a:solidFill>
            </a:endParaRPr>
          </a:p>
        </p:txBody>
      </p:sp>
      <p:sp>
        <p:nvSpPr>
          <p:cNvPr id="54276" name="Rectangle 2"/>
          <p:cNvSpPr>
            <a:spLocks noChangeArrowheads="1"/>
          </p:cNvSpPr>
          <p:nvPr/>
        </p:nvSpPr>
        <p:spPr bwMode="auto">
          <a:xfrm>
            <a:off x="276225" y="2071688"/>
            <a:ext cx="8632825"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85750" indent="-285750">
              <a:spcBef>
                <a:spcPct val="20000"/>
              </a:spcBef>
              <a:buChar char="•"/>
              <a:tabLst>
                <a:tab pos="1238250" algn="l"/>
                <a:tab pos="1524000" algn="l"/>
              </a:tabLst>
              <a:defRPr sz="2800">
                <a:solidFill>
                  <a:schemeClr val="tx1"/>
                </a:solidFill>
                <a:latin typeface="Lucida Sans Unicode" panose="020B0602030504020204" pitchFamily="34" charset="0"/>
              </a:defRPr>
            </a:lvl1pPr>
            <a:lvl2pPr marL="1238250">
              <a:spcBef>
                <a:spcPct val="20000"/>
              </a:spcBef>
              <a:buChar char="–"/>
              <a:tabLst>
                <a:tab pos="1238250" algn="l"/>
                <a:tab pos="1524000" algn="l"/>
              </a:tabLst>
              <a:defRPr sz="2400">
                <a:solidFill>
                  <a:schemeClr val="tx1"/>
                </a:solidFill>
                <a:latin typeface="Lucida Sans Unicode" panose="020B0602030504020204" pitchFamily="34" charset="0"/>
              </a:defRPr>
            </a:lvl2pPr>
            <a:lvl3pPr marL="1143000" indent="-228600">
              <a:spcBef>
                <a:spcPct val="20000"/>
              </a:spcBef>
              <a:buChar char="•"/>
              <a:tabLst>
                <a:tab pos="1238250" algn="l"/>
                <a:tab pos="1524000" algn="l"/>
              </a:tabLst>
              <a:defRPr sz="2000">
                <a:solidFill>
                  <a:schemeClr val="tx1"/>
                </a:solidFill>
                <a:latin typeface="Lucida Sans Unicode" panose="020B0602030504020204" pitchFamily="34" charset="0"/>
              </a:defRPr>
            </a:lvl3pPr>
            <a:lvl4pPr marL="1600200" indent="-228600">
              <a:spcBef>
                <a:spcPct val="20000"/>
              </a:spcBef>
              <a:buChar char="–"/>
              <a:tabLst>
                <a:tab pos="1238250" algn="l"/>
                <a:tab pos="1524000" algn="l"/>
              </a:tabLst>
              <a:defRPr>
                <a:solidFill>
                  <a:schemeClr val="tx1"/>
                </a:solidFill>
                <a:latin typeface="Lucida Sans Unicode" panose="020B0602030504020204" pitchFamily="34" charset="0"/>
              </a:defRPr>
            </a:lvl4pPr>
            <a:lvl5pPr marL="2057400" indent="-228600">
              <a:spcBef>
                <a:spcPct val="20000"/>
              </a:spcBef>
              <a:buChar char="»"/>
              <a:tabLst>
                <a:tab pos="1238250" algn="l"/>
                <a:tab pos="1524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238250" algn="l"/>
                <a:tab pos="1524000" algn="l"/>
              </a:tabLst>
              <a:defRPr>
                <a:solidFill>
                  <a:schemeClr val="tx1"/>
                </a:solidFill>
                <a:latin typeface="Lucida Sans Unicode" panose="020B0602030504020204" pitchFamily="34" charset="0"/>
              </a:defRPr>
            </a:lvl9pPr>
          </a:lstStyle>
          <a:p>
            <a:pPr>
              <a:spcBef>
                <a:spcPct val="30000"/>
              </a:spcBef>
              <a:buFontTx/>
              <a:buNone/>
            </a:pPr>
            <a:r>
              <a:rPr lang="en-US" altLang="en-US" sz="2000" b="1"/>
              <a:t>Behaviour Types</a:t>
            </a:r>
            <a:r>
              <a:rPr lang="en-US" altLang="en-US" sz="2000"/>
              <a:t>:</a:t>
            </a:r>
          </a:p>
          <a:p>
            <a:pPr>
              <a:spcBef>
                <a:spcPct val="30000"/>
              </a:spcBef>
              <a:buFontTx/>
              <a:buNone/>
            </a:pPr>
            <a:r>
              <a:rPr lang="en-US" altLang="en-US" sz="2000"/>
              <a:t>	a.	</a:t>
            </a:r>
            <a:r>
              <a:rPr lang="en-US" altLang="en-US" sz="2000" b="1"/>
              <a:t>Passive repository</a:t>
            </a:r>
            <a:endParaRPr lang="en-US" altLang="en-US" sz="2000"/>
          </a:p>
          <a:p>
            <a:pPr lvl="1">
              <a:spcBef>
                <a:spcPct val="0"/>
              </a:spcBef>
              <a:buFontTx/>
              <a:buNone/>
            </a:pPr>
            <a:r>
              <a:rPr lang="en-US" altLang="en-US" sz="2000"/>
              <a:t>Accessed by a set of components; e.g. database or server</a:t>
            </a:r>
          </a:p>
          <a:p>
            <a:pPr>
              <a:spcBef>
                <a:spcPct val="30000"/>
              </a:spcBef>
              <a:buFontTx/>
              <a:buNone/>
            </a:pPr>
            <a:r>
              <a:rPr lang="en-US" altLang="en-US" sz="2000"/>
              <a:t>	b.	</a:t>
            </a:r>
            <a:r>
              <a:rPr lang="en-US" altLang="en-US" sz="2000" b="1"/>
              <a:t>Active repository</a:t>
            </a:r>
            <a:endParaRPr lang="en-US" altLang="en-US" sz="2000"/>
          </a:p>
          <a:p>
            <a:pPr lvl="1">
              <a:spcBef>
                <a:spcPct val="0"/>
              </a:spcBef>
              <a:buFontTx/>
              <a:buNone/>
            </a:pPr>
            <a:r>
              <a:rPr lang="en-US" altLang="en-US" sz="2000"/>
              <a:t>Sends notification to components when data of interest changes; e.g. blackboard or active database</a:t>
            </a:r>
          </a:p>
        </p:txBody>
      </p:sp>
      <p:sp>
        <p:nvSpPr>
          <p:cNvPr id="54277" name="Rectangle 4"/>
          <p:cNvSpPr>
            <a:spLocks noChangeArrowheads="1"/>
          </p:cNvSpPr>
          <p:nvPr/>
        </p:nvSpPr>
        <p:spPr bwMode="auto">
          <a:xfrm>
            <a:off x="236538" y="5956300"/>
            <a:ext cx="8621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30000"/>
              </a:spcBef>
              <a:buFontTx/>
              <a:buNone/>
            </a:pPr>
            <a:r>
              <a:rPr lang="en-US" altLang="en-US" sz="2000" b="1"/>
              <a:t>Constraints</a:t>
            </a:r>
            <a:r>
              <a:rPr lang="en-US" altLang="en-US" sz="2000"/>
              <a:t>:</a:t>
            </a:r>
          </a:p>
          <a:p>
            <a:pPr>
              <a:lnSpc>
                <a:spcPct val="50000"/>
              </a:lnSpc>
              <a:spcBef>
                <a:spcPct val="30000"/>
              </a:spcBef>
              <a:buFontTx/>
              <a:buNone/>
            </a:pPr>
            <a:r>
              <a:rPr lang="en-US" altLang="en-US" sz="2000"/>
              <a:t>Consistency of repository: Various types of (transaction) consistency</a:t>
            </a:r>
            <a:endParaRPr lang="en-GB" altLang="en-US" sz="2000"/>
          </a:p>
        </p:txBody>
      </p:sp>
      <p:grpSp>
        <p:nvGrpSpPr>
          <p:cNvPr id="54278" name="Group 5"/>
          <p:cNvGrpSpPr>
            <a:grpSpLocks/>
          </p:cNvGrpSpPr>
          <p:nvPr/>
        </p:nvGrpSpPr>
        <p:grpSpPr bwMode="auto">
          <a:xfrm>
            <a:off x="2963863" y="4573588"/>
            <a:ext cx="3244850" cy="1198562"/>
            <a:chOff x="2534" y="2578"/>
            <a:chExt cx="2044" cy="755"/>
          </a:xfrm>
        </p:grpSpPr>
        <p:sp>
          <p:nvSpPr>
            <p:cNvPr id="54279" name="Line 6"/>
            <p:cNvSpPr>
              <a:spLocks noChangeShapeType="1"/>
            </p:cNvSpPr>
            <p:nvPr/>
          </p:nvSpPr>
          <p:spPr bwMode="auto">
            <a:xfrm rot="-5400000">
              <a:off x="2762" y="2941"/>
              <a:ext cx="273"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80" name="Line 7"/>
            <p:cNvSpPr>
              <a:spLocks noChangeShapeType="1"/>
            </p:cNvSpPr>
            <p:nvPr/>
          </p:nvSpPr>
          <p:spPr bwMode="auto">
            <a:xfrm rot="-5400000">
              <a:off x="3457" y="2941"/>
              <a:ext cx="273"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281" name="Line 8"/>
            <p:cNvSpPr>
              <a:spLocks noChangeShapeType="1"/>
            </p:cNvSpPr>
            <p:nvPr/>
          </p:nvSpPr>
          <p:spPr bwMode="auto">
            <a:xfrm rot="-5400000">
              <a:off x="4152" y="2941"/>
              <a:ext cx="273" cy="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54282" name="Group 9"/>
            <p:cNvGrpSpPr>
              <a:grpSpLocks/>
            </p:cNvGrpSpPr>
            <p:nvPr/>
          </p:nvGrpSpPr>
          <p:grpSpPr bwMode="auto">
            <a:xfrm>
              <a:off x="3975" y="3093"/>
              <a:ext cx="603" cy="240"/>
              <a:chOff x="3975" y="3093"/>
              <a:chExt cx="603" cy="240"/>
            </a:xfrm>
          </p:grpSpPr>
          <p:sp>
            <p:nvSpPr>
              <p:cNvPr id="54293" name="AutoShape 10"/>
              <p:cNvSpPr>
                <a:spLocks noChangeArrowheads="1"/>
              </p:cNvSpPr>
              <p:nvPr/>
            </p:nvSpPr>
            <p:spPr bwMode="auto">
              <a:xfrm>
                <a:off x="3975" y="3093"/>
                <a:ext cx="603" cy="24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94" name="AutoShape 11"/>
              <p:cNvSpPr>
                <a:spLocks noChangeArrowheads="1"/>
              </p:cNvSpPr>
              <p:nvPr/>
            </p:nvSpPr>
            <p:spPr bwMode="auto">
              <a:xfrm>
                <a:off x="3994" y="3119"/>
                <a:ext cx="564" cy="188"/>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95" name="Text Box 12"/>
              <p:cNvSpPr txBox="1">
                <a:spLocks noChangeArrowheads="1"/>
              </p:cNvSpPr>
              <p:nvPr/>
            </p:nvSpPr>
            <p:spPr bwMode="auto">
              <a:xfrm>
                <a:off x="3994" y="3150"/>
                <a:ext cx="5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000"/>
                  <a:t>Component</a:t>
                </a:r>
              </a:p>
            </p:txBody>
          </p:sp>
        </p:grpSp>
        <p:sp>
          <p:nvSpPr>
            <p:cNvPr id="54283" name="AutoShape 13"/>
            <p:cNvSpPr>
              <a:spLocks noChangeArrowheads="1"/>
            </p:cNvSpPr>
            <p:nvPr/>
          </p:nvSpPr>
          <p:spPr bwMode="auto">
            <a:xfrm>
              <a:off x="2534" y="2578"/>
              <a:ext cx="2033" cy="240"/>
            </a:xfrm>
            <a:prstGeom prst="octagon">
              <a:avLst>
                <a:gd name="adj" fmla="val 292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84" name="AutoShape 14"/>
            <p:cNvSpPr>
              <a:spLocks noChangeArrowheads="1"/>
            </p:cNvSpPr>
            <p:nvPr/>
          </p:nvSpPr>
          <p:spPr bwMode="auto">
            <a:xfrm>
              <a:off x="2554" y="2606"/>
              <a:ext cx="1993" cy="185"/>
            </a:xfrm>
            <a:prstGeom prst="octagon">
              <a:avLst>
                <a:gd name="adj" fmla="val 29287"/>
              </a:avLst>
            </a:prstGeom>
            <a:solidFill>
              <a:schemeClr val="bg1"/>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a:spcBef>
                  <a:spcPct val="0"/>
                </a:spcBef>
                <a:buFontTx/>
                <a:buNone/>
              </a:pPr>
              <a:r>
                <a:rPr lang="en-GB" altLang="en-US" sz="1600" b="1"/>
                <a:t>data</a:t>
              </a:r>
            </a:p>
          </p:txBody>
        </p:sp>
        <p:grpSp>
          <p:nvGrpSpPr>
            <p:cNvPr id="54285" name="Group 15"/>
            <p:cNvGrpSpPr>
              <a:grpSpLocks/>
            </p:cNvGrpSpPr>
            <p:nvPr/>
          </p:nvGrpSpPr>
          <p:grpSpPr bwMode="auto">
            <a:xfrm>
              <a:off x="3298" y="3093"/>
              <a:ext cx="603" cy="240"/>
              <a:chOff x="3975" y="3093"/>
              <a:chExt cx="603" cy="240"/>
            </a:xfrm>
          </p:grpSpPr>
          <p:sp>
            <p:nvSpPr>
              <p:cNvPr id="54290" name="AutoShape 16"/>
              <p:cNvSpPr>
                <a:spLocks noChangeArrowheads="1"/>
              </p:cNvSpPr>
              <p:nvPr/>
            </p:nvSpPr>
            <p:spPr bwMode="auto">
              <a:xfrm>
                <a:off x="3975" y="3093"/>
                <a:ext cx="603" cy="24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91" name="AutoShape 17"/>
              <p:cNvSpPr>
                <a:spLocks noChangeArrowheads="1"/>
              </p:cNvSpPr>
              <p:nvPr/>
            </p:nvSpPr>
            <p:spPr bwMode="auto">
              <a:xfrm>
                <a:off x="3994" y="3119"/>
                <a:ext cx="564" cy="188"/>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92" name="Text Box 18"/>
              <p:cNvSpPr txBox="1">
                <a:spLocks noChangeArrowheads="1"/>
              </p:cNvSpPr>
              <p:nvPr/>
            </p:nvSpPr>
            <p:spPr bwMode="auto">
              <a:xfrm>
                <a:off x="3994" y="3150"/>
                <a:ext cx="5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000"/>
                  <a:t>Component</a:t>
                </a:r>
              </a:p>
            </p:txBody>
          </p:sp>
        </p:grpSp>
        <p:grpSp>
          <p:nvGrpSpPr>
            <p:cNvPr id="54286" name="Group 19"/>
            <p:cNvGrpSpPr>
              <a:grpSpLocks/>
            </p:cNvGrpSpPr>
            <p:nvPr/>
          </p:nvGrpSpPr>
          <p:grpSpPr bwMode="auto">
            <a:xfrm>
              <a:off x="2609" y="3093"/>
              <a:ext cx="603" cy="240"/>
              <a:chOff x="3975" y="3093"/>
              <a:chExt cx="603" cy="240"/>
            </a:xfrm>
          </p:grpSpPr>
          <p:sp>
            <p:nvSpPr>
              <p:cNvPr id="54287" name="AutoShape 20"/>
              <p:cNvSpPr>
                <a:spLocks noChangeArrowheads="1"/>
              </p:cNvSpPr>
              <p:nvPr/>
            </p:nvSpPr>
            <p:spPr bwMode="auto">
              <a:xfrm>
                <a:off x="3975" y="3093"/>
                <a:ext cx="603" cy="24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88" name="AutoShape 21"/>
              <p:cNvSpPr>
                <a:spLocks noChangeArrowheads="1"/>
              </p:cNvSpPr>
              <p:nvPr/>
            </p:nvSpPr>
            <p:spPr bwMode="auto">
              <a:xfrm>
                <a:off x="3994" y="3119"/>
                <a:ext cx="564" cy="188"/>
              </a:xfrm>
              <a:prstGeom prst="roundRect">
                <a:avLst>
                  <a:gd name="adj" fmla="val 16667"/>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4289" name="Text Box 22"/>
              <p:cNvSpPr txBox="1">
                <a:spLocks noChangeArrowheads="1"/>
              </p:cNvSpPr>
              <p:nvPr/>
            </p:nvSpPr>
            <p:spPr bwMode="auto">
              <a:xfrm>
                <a:off x="3994" y="3150"/>
                <a:ext cx="5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1000"/>
                  <a:t>Component</a:t>
                </a:r>
              </a:p>
            </p:txBody>
          </p:sp>
        </p:gr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Default Design">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18862</TotalTime>
  <Words>4431</Words>
  <Application>Microsoft Office PowerPoint</Application>
  <PresentationFormat>On-screen Show (4:3)</PresentationFormat>
  <Paragraphs>1641</Paragraphs>
  <Slides>119</Slides>
  <Notes>70</Notes>
  <HiddenSlides>6</HiddenSlides>
  <MMClips>0</MMClips>
  <ScaleCrop>false</ScaleCrop>
  <HeadingPairs>
    <vt:vector size="8" baseType="variant">
      <vt:variant>
        <vt:lpstr>Fonts Used</vt:lpstr>
      </vt:variant>
      <vt:variant>
        <vt:i4>19</vt:i4>
      </vt:variant>
      <vt:variant>
        <vt:lpstr>Theme</vt:lpstr>
      </vt:variant>
      <vt:variant>
        <vt:i4>7</vt:i4>
      </vt:variant>
      <vt:variant>
        <vt:lpstr>Embedded OLE Servers</vt:lpstr>
      </vt:variant>
      <vt:variant>
        <vt:i4>3</vt:i4>
      </vt:variant>
      <vt:variant>
        <vt:lpstr>Slide Titles</vt:lpstr>
      </vt:variant>
      <vt:variant>
        <vt:i4>119</vt:i4>
      </vt:variant>
    </vt:vector>
  </HeadingPairs>
  <TitlesOfParts>
    <vt:vector size="148" baseType="lpstr">
      <vt:lpstr>MS PGothic</vt:lpstr>
      <vt:lpstr>Yu Gothic UI Semibold</vt:lpstr>
      <vt:lpstr>Akzidenz for Chalmers Regular</vt:lpstr>
      <vt:lpstr>Akzidenz-Bd for Chalmers</vt:lpstr>
      <vt:lpstr>Arial</vt:lpstr>
      <vt:lpstr>Arial</vt:lpstr>
      <vt:lpstr>Arial Black</vt:lpstr>
      <vt:lpstr>Calibri</vt:lpstr>
      <vt:lpstr>Corbel</vt:lpstr>
      <vt:lpstr>Courier New</vt:lpstr>
      <vt:lpstr>Franklin Gothic Medium Cond</vt:lpstr>
      <vt:lpstr>Frutiger 55 Roman</vt:lpstr>
      <vt:lpstr>Lucida Sans</vt:lpstr>
      <vt:lpstr>Lucida Sans Unicode</vt:lpstr>
      <vt:lpstr>Tahoma</vt:lpstr>
      <vt:lpstr>Times</vt:lpstr>
      <vt:lpstr>Times New Roman</vt:lpstr>
      <vt:lpstr>Verdana</vt:lpstr>
      <vt:lpstr>Wingdings</vt:lpstr>
      <vt:lpstr>1_Default Design</vt:lpstr>
      <vt:lpstr>1_Office Theme</vt:lpstr>
      <vt:lpstr>2_Office Theme</vt:lpstr>
      <vt:lpstr>3_Office Theme</vt:lpstr>
      <vt:lpstr>4_Office Theme</vt:lpstr>
      <vt:lpstr>5_Office Theme</vt:lpstr>
      <vt:lpstr>3_CHALMERS-GU_ppt-mall_eng_okt2010</vt:lpstr>
      <vt:lpstr>Photo Editor Photo</vt:lpstr>
      <vt:lpstr>Photo Editor-foto</vt:lpstr>
      <vt:lpstr>Visio</vt:lpstr>
      <vt:lpstr>Architectural Styles - Part II </vt:lpstr>
      <vt:lpstr>PowerPoint Presentation</vt:lpstr>
      <vt:lpstr>Outline of Topics for Today’s Lecture</vt:lpstr>
      <vt:lpstr>PowerPoint Presentation</vt:lpstr>
      <vt:lpstr>Schedule</vt:lpstr>
      <vt:lpstr>Assignment Schedule</vt:lpstr>
      <vt:lpstr>Assignment 1</vt:lpstr>
      <vt:lpstr>Automated Plagiarism Checking System</vt:lpstr>
      <vt:lpstr>Domain Analysis</vt:lpstr>
      <vt:lpstr>Domain Analysis - Booch</vt:lpstr>
      <vt:lpstr>Typical things to look for in Domain Analyis</vt:lpstr>
      <vt:lpstr>Typical things to look for in Domain Analyis</vt:lpstr>
      <vt:lpstr>Domain Analysis Case</vt:lpstr>
      <vt:lpstr>Domain Analysis Case</vt:lpstr>
      <vt:lpstr>Domain Analysis Case</vt:lpstr>
      <vt:lpstr>Domain Analysis Case</vt:lpstr>
      <vt:lpstr>Domain Model Example</vt:lpstr>
      <vt:lpstr>Domain Analysis Case</vt:lpstr>
      <vt:lpstr>From: Jorge Luis Borges "El idioma analitico de John Wilkins"</vt:lpstr>
      <vt:lpstr>PowerPoint Presentation</vt:lpstr>
      <vt:lpstr>Domain Analysis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Everything Together</vt:lpstr>
      <vt:lpstr>So far so good</vt:lpstr>
      <vt:lpstr>Responsibility</vt:lpstr>
      <vt:lpstr>Responsibility</vt:lpstr>
      <vt:lpstr>Responsibility</vt:lpstr>
      <vt:lpstr>Challenge: Uncovering the hidden  structure of designs</vt:lpstr>
      <vt:lpstr>PowerPoint Presentation</vt:lpstr>
      <vt:lpstr>PowerPoint Presentation</vt:lpstr>
      <vt:lpstr>Analysis &amp; Design In this course</vt:lpstr>
      <vt:lpstr>From Analysis to Design</vt:lpstr>
      <vt:lpstr>From Analysis to Design</vt:lpstr>
      <vt:lpstr>From Analysis to Initial Design</vt:lpstr>
      <vt:lpstr>From Analysis to Design</vt:lpstr>
      <vt:lpstr>Architectural style 1/2</vt:lpstr>
      <vt:lpstr>Architectural style</vt:lpstr>
      <vt:lpstr>PowerPoint Presentation</vt:lpstr>
      <vt:lpstr>Client-Server (S+B+D)</vt:lpstr>
      <vt:lpstr>Client / Server Style</vt:lpstr>
      <vt:lpstr>PowerPoint Presentation</vt:lpstr>
      <vt:lpstr>PowerPoint Presentation</vt:lpstr>
      <vt:lpstr>PowerPoint Presentation</vt:lpstr>
      <vt:lpstr>PowerPoint Presentation</vt:lpstr>
      <vt:lpstr>Recap</vt:lpstr>
      <vt:lpstr>CONTENTS</vt:lpstr>
      <vt:lpstr>CONTENTS</vt:lpstr>
      <vt:lpstr>Pipe and Filter Style (1)</vt:lpstr>
      <vt:lpstr>Special types of  filters (?)</vt:lpstr>
      <vt:lpstr>Pipe and Filter Style (2)</vt:lpstr>
      <vt:lpstr>Pipe and Filter Style (3)</vt:lpstr>
      <vt:lpstr>Pipe and Filter (Struct+Behaviour)</vt:lpstr>
      <vt:lpstr>Pipe and Filter (Struct+Behaviour)</vt:lpstr>
      <vt:lpstr>Pipe and Filter (Deployment)</vt:lpstr>
      <vt:lpstr>PowerPoint Presentation</vt:lpstr>
      <vt:lpstr>PowerPoint Presentation</vt:lpstr>
      <vt:lpstr>Pipe and Filter Style (4a)</vt:lpstr>
      <vt:lpstr>Pipe and Filter Style (4b)</vt:lpstr>
      <vt:lpstr>PowerPoint Presentation</vt:lpstr>
      <vt:lpstr>Pipe and Filter Style (5)   Quality Factors</vt:lpstr>
      <vt:lpstr>Pipe and Filter Style (6) Application Context </vt:lpstr>
      <vt:lpstr>CONTENTS</vt:lpstr>
      <vt:lpstr>Publish-Subscribe</vt:lpstr>
      <vt:lpstr>Publish-Subscribe</vt:lpstr>
      <vt:lpstr>Publish-Subscribe</vt:lpstr>
      <vt:lpstr>Publish-Subscribe Style  Case Study: SPLICE</vt:lpstr>
      <vt:lpstr>PowerPoint Presentation</vt:lpstr>
      <vt:lpstr>PowerPoint Presentation</vt:lpstr>
      <vt:lpstr>PowerPoint Presentation</vt:lpstr>
      <vt:lpstr>SPLICE Application Domain</vt:lpstr>
      <vt:lpstr>SPLICE Pub/Sub-Model</vt:lpstr>
      <vt:lpstr>SPLICE Data Sorts</vt:lpstr>
      <vt:lpstr>SPLICE Example (1/5)</vt:lpstr>
      <vt:lpstr>SPLICE Example (2/5)</vt:lpstr>
      <vt:lpstr>Application model using   one-to-one connections</vt:lpstr>
      <vt:lpstr>SPLICE Example program (4/5)</vt:lpstr>
      <vt:lpstr>SPLICE Example (5/5)</vt:lpstr>
      <vt:lpstr>P/S Deployment</vt:lpstr>
      <vt:lpstr>Upgrading in the publish-subscribe style</vt:lpstr>
      <vt:lpstr>Registration Phase</vt:lpstr>
      <vt:lpstr>Distribution Phase</vt:lpstr>
      <vt:lpstr>Distribution Phase</vt:lpstr>
      <vt:lpstr>Distribution Phase</vt:lpstr>
      <vt:lpstr>Insert New Consumer Component</vt:lpstr>
      <vt:lpstr>Phase out old Consumer Component</vt:lpstr>
      <vt:lpstr>Reflection on Architectural Style of Pub/Sub</vt:lpstr>
      <vt:lpstr>When to use P/S</vt:lpstr>
      <vt:lpstr>References</vt:lpstr>
      <vt:lpstr>CONTENTS</vt:lpstr>
      <vt:lpstr>Blackboard Style (1)</vt:lpstr>
      <vt:lpstr>Blackboard Style (2)</vt:lpstr>
      <vt:lpstr>JavaSpaces – Blackboard in Java</vt:lpstr>
      <vt:lpstr>Layering &amp; Blackboard</vt:lpstr>
      <vt:lpstr>Blackboard Style (3)</vt:lpstr>
      <vt:lpstr>Blackboard Characteristics</vt:lpstr>
      <vt:lpstr>Blackboard and consistency</vt:lpstr>
      <vt:lpstr>Blackboard and consistency</vt:lpstr>
      <vt:lpstr>Example of Blackboard Architecture</vt:lpstr>
      <vt:lpstr>Hearsay: knowledge sources</vt:lpstr>
      <vt:lpstr>Hearsay: levels of abstraction*</vt:lpstr>
      <vt:lpstr>PowerPoint Presentation</vt:lpstr>
      <vt:lpstr>PowerPoint Presentation</vt:lpstr>
      <vt:lpstr>Hearsay: control</vt:lpstr>
      <vt:lpstr>PowerPoint Presentation</vt:lpstr>
      <vt:lpstr>Blackboard Style (4) Quality Factors</vt:lpstr>
      <vt:lpstr>Blackboard Style (5) Application Context</vt:lpstr>
      <vt:lpstr>Interaction Styles and Dependencies</vt:lpstr>
      <vt:lpstr>Summary Architectural Styles</vt:lpstr>
      <vt:lpstr>Questions ?</vt:lpstr>
      <vt:lpstr>The Single Responsibility Principle (SRP)</vt:lpstr>
      <vt:lpstr>Domino-Effect of Changes</vt:lpstr>
    </vt:vector>
  </TitlesOfParts>
  <Company>Facilitair Bedrijf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 ppt versie 0.3</dc:title>
  <dc:creator>MRV Chaudron</dc:creator>
  <dc:description>TUE Logos font embedded</dc:description>
  <cp:lastModifiedBy>Michel Chaudron</cp:lastModifiedBy>
  <cp:revision>268</cp:revision>
  <cp:lastPrinted>2003-06-19T20:16:15Z</cp:lastPrinted>
  <dcterms:created xsi:type="dcterms:W3CDTF">1999-09-23T09:59:52Z</dcterms:created>
  <dcterms:modified xsi:type="dcterms:W3CDTF">2020-02-12T16:58:52Z</dcterms:modified>
</cp:coreProperties>
</file>