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56" r:id="rId2"/>
    <p:sldMasterId id="2147484170" r:id="rId3"/>
    <p:sldMasterId id="2147484184" r:id="rId4"/>
  </p:sldMasterIdLst>
  <p:notesMasterIdLst>
    <p:notesMasterId r:id="rId79"/>
  </p:notesMasterIdLst>
  <p:handoutMasterIdLst>
    <p:handoutMasterId r:id="rId80"/>
  </p:handoutMasterIdLst>
  <p:sldIdLst>
    <p:sldId id="598" r:id="rId5"/>
    <p:sldId id="669" r:id="rId6"/>
    <p:sldId id="668" r:id="rId7"/>
    <p:sldId id="670" r:id="rId8"/>
    <p:sldId id="672" r:id="rId9"/>
    <p:sldId id="744" r:id="rId10"/>
    <p:sldId id="745" r:id="rId11"/>
    <p:sldId id="645" r:id="rId12"/>
    <p:sldId id="658" r:id="rId13"/>
    <p:sldId id="664" r:id="rId14"/>
    <p:sldId id="747" r:id="rId15"/>
    <p:sldId id="746" r:id="rId16"/>
    <p:sldId id="749" r:id="rId17"/>
    <p:sldId id="748" r:id="rId18"/>
    <p:sldId id="621" r:id="rId19"/>
    <p:sldId id="751" r:id="rId20"/>
    <p:sldId id="750" r:id="rId21"/>
    <p:sldId id="752" r:id="rId22"/>
    <p:sldId id="753" r:id="rId23"/>
    <p:sldId id="623" r:id="rId24"/>
    <p:sldId id="624" r:id="rId25"/>
    <p:sldId id="625" r:id="rId26"/>
    <p:sldId id="626" r:id="rId27"/>
    <p:sldId id="627" r:id="rId28"/>
    <p:sldId id="754" r:id="rId29"/>
    <p:sldId id="667" r:id="rId30"/>
    <p:sldId id="666" r:id="rId31"/>
    <p:sldId id="628" r:id="rId32"/>
    <p:sldId id="629" r:id="rId33"/>
    <p:sldId id="630" r:id="rId34"/>
    <p:sldId id="631" r:id="rId35"/>
    <p:sldId id="632" r:id="rId36"/>
    <p:sldId id="633" r:id="rId37"/>
    <p:sldId id="634" r:id="rId38"/>
    <p:sldId id="635" r:id="rId39"/>
    <p:sldId id="636" r:id="rId40"/>
    <p:sldId id="743" r:id="rId41"/>
    <p:sldId id="585" r:id="rId42"/>
    <p:sldId id="755" r:id="rId43"/>
    <p:sldId id="756" r:id="rId44"/>
    <p:sldId id="757" r:id="rId45"/>
    <p:sldId id="758" r:id="rId46"/>
    <p:sldId id="784" r:id="rId47"/>
    <p:sldId id="785" r:id="rId48"/>
    <p:sldId id="786" r:id="rId49"/>
    <p:sldId id="787" r:id="rId50"/>
    <p:sldId id="774" r:id="rId51"/>
    <p:sldId id="775" r:id="rId52"/>
    <p:sldId id="776" r:id="rId53"/>
    <p:sldId id="777" r:id="rId54"/>
    <p:sldId id="778" r:id="rId55"/>
    <p:sldId id="759" r:id="rId56"/>
    <p:sldId id="760" r:id="rId57"/>
    <p:sldId id="761" r:id="rId58"/>
    <p:sldId id="762" r:id="rId59"/>
    <p:sldId id="763" r:id="rId60"/>
    <p:sldId id="764" r:id="rId61"/>
    <p:sldId id="765" r:id="rId62"/>
    <p:sldId id="766" r:id="rId63"/>
    <p:sldId id="767" r:id="rId64"/>
    <p:sldId id="768" r:id="rId65"/>
    <p:sldId id="769" r:id="rId66"/>
    <p:sldId id="770" r:id="rId67"/>
    <p:sldId id="771" r:id="rId68"/>
    <p:sldId id="772" r:id="rId69"/>
    <p:sldId id="773" r:id="rId70"/>
    <p:sldId id="779" r:id="rId71"/>
    <p:sldId id="780" r:id="rId72"/>
    <p:sldId id="781" r:id="rId73"/>
    <p:sldId id="782" r:id="rId74"/>
    <p:sldId id="783" r:id="rId75"/>
    <p:sldId id="419" r:id="rId76"/>
    <p:sldId id="703" r:id="rId77"/>
    <p:sldId id="709" r:id="rId7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E2E918-D8D7-4E89-8250-1A3E2A9EDAD7}">
          <p14:sldIdLst>
            <p14:sldId id="598"/>
            <p14:sldId id="669"/>
            <p14:sldId id="668"/>
            <p14:sldId id="670"/>
            <p14:sldId id="672"/>
          </p14:sldIdLst>
        </p14:section>
        <p14:section name="Untitled Section" id="{04F31969-8B0E-4983-A222-A17A088B0EA7}">
          <p14:sldIdLst/>
        </p14:section>
        <p14:section name="Untitled Section" id="{E59A391D-FAF2-40D9-A430-8B981ADBFE63}">
          <p14:sldIdLst/>
        </p14:section>
        <p14:section name="Untitled Section" id="{BBCA3E5E-02E5-442B-BBB9-599C6223DA0E}">
          <p14:sldIdLst/>
        </p14:section>
        <p14:section name="Untitled Section" id="{44539176-B612-4485-AED1-0639B2C1D729}">
          <p14:sldIdLst>
            <p14:sldId id="744"/>
            <p14:sldId id="745"/>
            <p14:sldId id="645"/>
            <p14:sldId id="658"/>
            <p14:sldId id="664"/>
            <p14:sldId id="747"/>
            <p14:sldId id="746"/>
            <p14:sldId id="749"/>
            <p14:sldId id="748"/>
          </p14:sldIdLst>
        </p14:section>
        <p14:section name="Blackboard" id="{2CA408AD-63C7-41ED-B6F4-DE4EF1D5834F}">
          <p14:sldIdLst>
            <p14:sldId id="621"/>
            <p14:sldId id="751"/>
            <p14:sldId id="750"/>
            <p14:sldId id="752"/>
            <p14:sldId id="753"/>
            <p14:sldId id="623"/>
            <p14:sldId id="624"/>
            <p14:sldId id="625"/>
            <p14:sldId id="626"/>
            <p14:sldId id="627"/>
            <p14:sldId id="754"/>
            <p14:sldId id="667"/>
            <p14:sldId id="666"/>
          </p14:sldIdLst>
        </p14:section>
        <p14:section name="Untitled Section" id="{CFC49581-C924-4BC6-9E2D-FE8211F69AF9}">
          <p14:sldIdLst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</p14:sldIdLst>
        </p14:section>
        <p14:section name="Untitled Section" id="{06A78673-91B1-48CE-8FEC-FFADDD34852F}">
          <p14:sldIdLst>
            <p14:sldId id="743"/>
          </p14:sldIdLst>
        </p14:section>
        <p14:section name="Untitled Section" id="{BC77867B-81B0-48AB-BF67-0B4B5EF6A6EC}">
          <p14:sldIdLst>
            <p14:sldId id="585"/>
          </p14:sldIdLst>
        </p14:section>
        <p14:section name="Untitled Section" id="{A63B3B62-7334-456F-B70C-C8AA590B392E}">
          <p14:sldIdLst>
            <p14:sldId id="755"/>
            <p14:sldId id="756"/>
            <p14:sldId id="757"/>
            <p14:sldId id="758"/>
          </p14:sldIdLst>
        </p14:section>
        <p14:section name="Untitled Section" id="{61E8EA4C-9FA5-457A-9F90-EE1C097C5779}">
          <p14:sldIdLst>
            <p14:sldId id="784"/>
            <p14:sldId id="785"/>
            <p14:sldId id="786"/>
            <p14:sldId id="787"/>
            <p14:sldId id="774"/>
            <p14:sldId id="775"/>
            <p14:sldId id="776"/>
            <p14:sldId id="777"/>
            <p14:sldId id="778"/>
          </p14:sldIdLst>
        </p14:section>
        <p14:section name="Untitled Section" id="{74B031BF-C969-4976-A404-A1E5D8D99CAB}">
          <p14:sldIdLst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9"/>
            <p14:sldId id="780"/>
            <p14:sldId id="781"/>
            <p14:sldId id="782"/>
            <p14:sldId id="783"/>
          </p14:sldIdLst>
        </p14:section>
        <p14:section name="Untitled Section" id="{8959773A-8FA8-47EF-93ED-3D205687EFDC}">
          <p14:sldIdLst>
            <p14:sldId id="419"/>
            <p14:sldId id="703"/>
            <p14:sldId id="7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kkolorum, D.R." initials="SD" lastIdx="2" clrIdx="0">
    <p:extLst>
      <p:ext uri="{19B8F6BF-5375-455C-9EA6-DF929625EA0E}">
        <p15:presenceInfo xmlns:p15="http://schemas.microsoft.com/office/powerpoint/2012/main" userId="67b5aa46-42f0-4d3d-96d2-05288eaa37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EAA1"/>
    <a:srgbClr val="B9E8FF"/>
    <a:srgbClr val="99FFCC"/>
    <a:srgbClr val="FCF8AC"/>
    <a:srgbClr val="FCF8A0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5394" autoAdjust="0"/>
  </p:normalViewPr>
  <p:slideViewPr>
    <p:cSldViewPr>
      <p:cViewPr varScale="1">
        <p:scale>
          <a:sx n="129" d="100"/>
          <a:sy n="129" d="100"/>
        </p:scale>
        <p:origin x="10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85020"/>
    </p:cViewPr>
  </p:sorterViewPr>
  <p:notesViewPr>
    <p:cSldViewPr>
      <p:cViewPr varScale="1">
        <p:scale>
          <a:sx n="65" d="100"/>
          <a:sy n="65" d="100"/>
        </p:scale>
        <p:origin x="-20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2C38E0-69B2-4522-871C-14A3FB2E31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74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595939-95CF-4980-8327-028470FC0C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2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3067C5-A2E2-427C-9AF3-8C26AAF32BDE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48529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16F1C-9405-4E5D-9155-5F9435DFDFDF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052198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761536-17B8-4212-878C-4638BC32BDC0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6595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29D55-F59E-42C8-A23C-1FC6699AFE59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631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29D55-F59E-42C8-A23C-1FC6699AFE59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863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150AD-8EC0-4576-A0C3-6CD29811E80A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08185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36B718-772B-4126-81DF-F4DD5BE9238C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Phoneme triples was considered but not implemented in Hearsay.</a:t>
            </a:r>
          </a:p>
        </p:txBody>
      </p:sp>
    </p:spTree>
    <p:extLst>
      <p:ext uri="{BB962C8B-B14F-4D97-AF65-F5344CB8AC3E}">
        <p14:creationId xmlns:p14="http://schemas.microsoft.com/office/powerpoint/2010/main" val="684175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6B6A99-2583-43FE-A4C1-8F24A1617EB7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The Randy Davis’ slides showed interactions at only one level above and one level below (with one exception).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For the lower three levels they turned off the top-down – bottom-up structure of the blackboard and forced it to do bottom-up only until they got to the word level.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3603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B018F4-B011-4EE0-ACA0-0282F56EB831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851825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F77B5E-60A8-4CE6-AB7C-1D8173B195BB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88836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A1ECF9-12B2-49DC-A76E-7AE9847E7A99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15547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37C5C-C4C9-469D-842D-78DDF2B5D099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905961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0D4A20-87EB-404C-B085-B794A8CBB8B4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21744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9F9F8E-6F4A-4DFE-BE7D-5928850BCCFA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056009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7C517-3367-42FA-B71C-4DE5D7191657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871202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EB9D28-9F43-4D22-B635-8B58254974BD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7150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2400" smtClean="0"/>
              <a:t>Referential (de)coupling :   sender has (no) reference to receiver</a:t>
            </a:r>
          </a:p>
          <a:p>
            <a:pPr eaLnBrk="1" hangingPunct="1"/>
            <a:r>
              <a:rPr lang="en-US" altLang="en-US" sz="2400" smtClean="0"/>
              <a:t>Temporal (de)coupling:   sender and receiver synchronize in time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Referential coupling gaat snel in de richting van 1-1 communicatie.</a:t>
            </a:r>
            <a:endParaRPr lang="en-GB" altLang="en-US" sz="2400" smtClean="0"/>
          </a:p>
          <a:p>
            <a:pPr eaLnBrk="1" hangingPunct="1"/>
            <a:endParaRPr lang="en-GB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258059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AC2FC9-7C16-4835-98FB-6C7D42EB9F37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69096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961308EB-C7BC-490D-802E-A1AB55D90FAD}" type="slidenum">
              <a:rPr lang="en-GB" altLang="en-US" sz="1200" smtClean="0">
                <a:solidFill>
                  <a:srgbClr val="000000"/>
                </a:solidFill>
              </a:rPr>
              <a:pPr/>
              <a:t>43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927053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3B9564AE-5453-4952-AD34-59DE86A4EECD}" type="slidenum">
              <a:rPr lang="en-GB" altLang="en-US" sz="1200" smtClean="0">
                <a:solidFill>
                  <a:srgbClr val="000000"/>
                </a:solidFill>
              </a:rPr>
              <a:pPr/>
              <a:t>44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104646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shows a concrete availability scenario: </a:t>
            </a:r>
          </a:p>
          <a:p>
            <a:r>
              <a:rPr lang="en-US"/>
              <a:t>The heartbeat monitor determine if the server is unresponsive during normal operation.</a:t>
            </a:r>
          </a:p>
          <a:p>
            <a:r>
              <a:rPr lang="en-US"/>
              <a:t>The system inform operator and continue to operate with no downtime.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8CB9-8C37-47B3-B205-74B287BF4000}" type="slidenum">
              <a:rPr lang="sv-SE" smtClean="0"/>
              <a:t>54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9953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8CB9-8C37-47B3-B205-74B287BF4000}" type="slidenum">
              <a:rPr lang="sv-SE" smtClean="0"/>
              <a:t>55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6562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 frequency: might not detect all the time</a:t>
            </a:r>
          </a:p>
          <a:p>
            <a:r>
              <a:rPr lang="en-US"/>
              <a:t>High frequency: Consume resources…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8CB9-8C37-47B3-B205-74B287BF4000}" type="slidenum">
              <a:rPr lang="sv-SE" smtClean="0"/>
              <a:t>56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53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09B000-484D-4B46-B0E7-E1C4DB129048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400" smtClean="0"/>
              <a:t>An architectural style can be regarded as a set of constraints on the architectural components and their interaction</a:t>
            </a:r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876844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8CB9-8C37-47B3-B205-74B287BF4000}" type="slidenum">
              <a:rPr lang="sv-SE" smtClean="0"/>
              <a:t>59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9281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</a:t>
            </a:r>
          </a:p>
          <a:p>
            <a:r>
              <a:rPr lang="en-US"/>
              <a:t>Talking with each other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8CB9-8C37-47B3-B205-74B287BF4000}" type="slidenum">
              <a:rPr lang="sv-SE" smtClean="0"/>
              <a:t>61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99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8CB9-8C37-47B3-B205-74B287BF4000}" type="slidenum">
              <a:rPr lang="sv-SE" smtClean="0"/>
              <a:t>66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8636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2887B-A8AD-4A5B-B439-3067CA8D1D79}" type="slidenum">
              <a:rPr lang="en-GB" altLang="en-US" smtClean="0"/>
              <a:pPr>
                <a:spcBef>
                  <a:spcPct val="0"/>
                </a:spcBef>
              </a:pPr>
              <a:t>72</a:t>
            </a:fld>
            <a:endParaRPr lang="en-GB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39872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412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79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8184E-14A5-4BD8-9E94-20342EBD88DD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67496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D3E3A8-F28B-425C-A41A-8A7DEC227355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1400" smtClean="0"/>
              <a:t>Overlap with Client-Server paradigm</a:t>
            </a:r>
          </a:p>
          <a:p>
            <a:pPr eaLnBrk="1" hangingPunct="1"/>
            <a:r>
              <a:rPr lang="en-US" altLang="en-US" sz="1400" smtClean="0"/>
              <a:t>if repository is passive and encapsulated and all clients are active</a:t>
            </a:r>
          </a:p>
          <a:p>
            <a:pPr eaLnBrk="1" hangingPunct="1"/>
            <a:endParaRPr lang="en-US" altLang="en-US" sz="1400" smtClean="0"/>
          </a:p>
          <a:p>
            <a:pPr eaLnBrk="1" hangingPunct="1"/>
            <a:r>
              <a:rPr lang="en-US" altLang="en-US" sz="1400" smtClean="0"/>
              <a:t>What are the connectors in the blackboard architecture?</a:t>
            </a:r>
          </a:p>
          <a:p>
            <a:pPr eaLnBrk="1" hangingPunct="1"/>
            <a:r>
              <a:rPr lang="en-US" altLang="en-US" sz="1400" smtClean="0"/>
              <a:t>- the links between the processing units and the dataspace?</a:t>
            </a:r>
          </a:p>
          <a:p>
            <a:pPr eaLnBrk="1" hangingPunct="1"/>
            <a:r>
              <a:rPr lang="en-US" altLang="en-US" sz="1400" smtClean="0"/>
              <a:t>- or the actual blackboard mechanism </a:t>
            </a:r>
          </a:p>
          <a:p>
            <a:pPr eaLnBrk="1" hangingPunct="1"/>
            <a:r>
              <a:rPr lang="en-US" altLang="en-US" sz="1400" smtClean="0"/>
              <a:t>  (which connects all processing units together)?</a:t>
            </a:r>
          </a:p>
        </p:txBody>
      </p:sp>
    </p:spTree>
    <p:extLst>
      <p:ext uri="{BB962C8B-B14F-4D97-AF65-F5344CB8AC3E}">
        <p14:creationId xmlns:p14="http://schemas.microsoft.com/office/powerpoint/2010/main" val="383938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D3E3A8-F28B-425C-A41A-8A7DEC227355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1400" smtClean="0"/>
              <a:t>Overlap with Client-Server paradigm</a:t>
            </a:r>
          </a:p>
          <a:p>
            <a:pPr eaLnBrk="1" hangingPunct="1"/>
            <a:r>
              <a:rPr lang="en-US" altLang="en-US" sz="1400" smtClean="0"/>
              <a:t>if repository is passive and encapsulated and all clients are active</a:t>
            </a:r>
          </a:p>
          <a:p>
            <a:pPr eaLnBrk="1" hangingPunct="1"/>
            <a:endParaRPr lang="en-US" altLang="en-US" sz="1400" smtClean="0"/>
          </a:p>
          <a:p>
            <a:pPr eaLnBrk="1" hangingPunct="1"/>
            <a:r>
              <a:rPr lang="en-US" altLang="en-US" sz="1400" smtClean="0"/>
              <a:t>What are the connectors in the blackboard architecture?</a:t>
            </a:r>
          </a:p>
          <a:p>
            <a:pPr eaLnBrk="1" hangingPunct="1"/>
            <a:r>
              <a:rPr lang="en-US" altLang="en-US" sz="1400" smtClean="0"/>
              <a:t>- the links between the processing units and the dataspace?</a:t>
            </a:r>
          </a:p>
          <a:p>
            <a:pPr eaLnBrk="1" hangingPunct="1"/>
            <a:r>
              <a:rPr lang="en-US" altLang="en-US" sz="1400" smtClean="0"/>
              <a:t>- or the actual blackboard mechanism </a:t>
            </a:r>
          </a:p>
          <a:p>
            <a:pPr eaLnBrk="1" hangingPunct="1"/>
            <a:r>
              <a:rPr lang="en-US" altLang="en-US" sz="1400" smtClean="0"/>
              <a:t>  (which connects all processing units together)?</a:t>
            </a:r>
          </a:p>
        </p:txBody>
      </p:sp>
    </p:spTree>
    <p:extLst>
      <p:ext uri="{BB962C8B-B14F-4D97-AF65-F5344CB8AC3E}">
        <p14:creationId xmlns:p14="http://schemas.microsoft.com/office/powerpoint/2010/main" val="159176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4B2282-BD4C-46C5-A80D-4F6827911EA5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1560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66AD0-662B-489F-999B-9FFD06D82785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63728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29D55-F59E-42C8-A23C-1FC6699AFE59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57056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E75F-6321-4670-994E-51C16AA4F7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16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3C04-A49B-4C8C-941A-7ABB69D95F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60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92150"/>
            <a:ext cx="19431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92150"/>
            <a:ext cx="56769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289C-0A04-41FC-BF12-BC18DEFA37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60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4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F650-B0DD-4F65-B098-2C4A30A8F07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0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AF2C-E140-45DF-879C-05AACB85985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6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E2EF-58C8-41AA-8CE0-5EAE99F75C6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0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8659-2F8C-4FF3-BACD-DC1B0DB009E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28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EAD0-6F60-462C-BFCE-CC3A9E14901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8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EA7F-63D7-4553-B697-363FC34AAC9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7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B1EC-279B-4232-B251-1678B7F733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533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79E8-7AE3-4C5D-B46B-064ABCCC8E9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0624-41F0-4BF4-A663-657680D3651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62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AF11-0901-4C70-ACC2-488EAA2FED7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37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7842-0B4E-41C6-89C0-FD2FB65C7CB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14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838200"/>
            <a:ext cx="2124075" cy="5399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838200"/>
            <a:ext cx="6219825" cy="5399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A499-6A7E-40EE-9B6C-5B1EC2BA099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35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963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828800"/>
            <a:ext cx="4171950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08450"/>
            <a:ext cx="417195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B47D-BA4A-4432-BBBB-681336C4716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20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963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08EC-1191-4535-B411-28EB175D402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91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F650-B0DD-4F65-B098-2C4A30A8F07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39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AF2C-E140-45DF-879C-05AACB85985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43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E2EF-58C8-41AA-8CE0-5EAE99F75C6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3DFC-D92D-490F-B0AD-4AEC9A87A3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2550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8659-2F8C-4FF3-BACD-DC1B0DB009E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01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EAD0-6F60-462C-BFCE-CC3A9E14901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0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EA7F-63D7-4553-B697-363FC34AAC9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47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79E8-7AE3-4C5D-B46B-064ABCCC8E9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0624-41F0-4BF4-A663-657680D3651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6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AF11-0901-4C70-ACC2-488EAA2FED7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96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7842-0B4E-41C6-89C0-FD2FB65C7CB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838200"/>
            <a:ext cx="2124075" cy="5399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838200"/>
            <a:ext cx="6219825" cy="5399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A499-6A7E-40EE-9B6C-5B1EC2BA099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63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963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828800"/>
            <a:ext cx="4171950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08450"/>
            <a:ext cx="417195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B47D-BA4A-4432-BBBB-681336C4716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5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963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08EC-1191-4535-B411-28EB175D402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E930-CE58-45FE-8936-E935ACEB92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384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F650-B0DD-4F65-B098-2C4A30A8F07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5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AF2C-E140-45DF-879C-05AACB85985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48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E2EF-58C8-41AA-8CE0-5EAE99F75C6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5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8659-2F8C-4FF3-BACD-DC1B0DB009E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5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EAD0-6F60-462C-BFCE-CC3A9E14901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2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EA7F-63D7-4553-B697-363FC34AAC9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02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79E8-7AE3-4C5D-B46B-064ABCCC8E9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1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0624-41F0-4BF4-A663-657680D3651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9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AF11-0901-4C70-ACC2-488EAA2FED7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57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7842-0B4E-41C6-89C0-FD2FB65C7CB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9C29-3AD7-4110-9239-72CF253440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1608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838200"/>
            <a:ext cx="2124075" cy="5399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838200"/>
            <a:ext cx="6219825" cy="5399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A499-6A7E-40EE-9B6C-5B1EC2BA099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1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963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828800"/>
            <a:ext cx="4171950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08450"/>
            <a:ext cx="417195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B47D-BA4A-4432-BBBB-681336C4716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72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963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828800"/>
            <a:ext cx="4171950" cy="440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28800"/>
            <a:ext cx="4171950" cy="440848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08EC-1191-4535-B411-28EB175D402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7185-7F4B-469E-AA89-5AA2E05ACD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6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950" y="63500"/>
            <a:ext cx="4392613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Bildobjekt 9" descr="Chalmers Univ logo_svart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12"/>
          <p:cNvCxnSpPr>
            <a:cxnSpLocks noChangeShapeType="1"/>
          </p:cNvCxnSpPr>
          <p:nvPr userDrawn="1"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68ED-6928-4353-A147-A08F5B46EC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62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334F-ADE3-412D-9CFB-83A95FDCAA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0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950" y="63500"/>
            <a:ext cx="4392613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Bildobjekt 9" descr="Chalmers Univ logo_svart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k 12"/>
          <p:cNvCxnSpPr>
            <a:cxnSpLocks noChangeShapeType="1"/>
          </p:cNvCxnSpPr>
          <p:nvPr userDrawn="1"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43B4-4E43-4BB5-A525-A793AF798A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832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2150"/>
            <a:ext cx="7772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3238"/>
            <a:ext cx="7772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748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03C0BC-1B1F-4249-AF89-9AC8CCE7B7D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3733800" cy="581025"/>
            <a:chOff x="2097" y="1992"/>
            <a:chExt cx="2160" cy="336"/>
          </a:xfrm>
        </p:grpSpPr>
        <p:pic>
          <p:nvPicPr>
            <p:cNvPr id="1036" name="Picture 11" descr="tuelogo_lb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1992"/>
              <a:ext cx="15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2" descr="tuelogo_rb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1992"/>
              <a:ext cx="5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8" descr="subid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0500"/>
            <a:ext cx="117808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07950" y="63500"/>
            <a:ext cx="4392613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1033" name="Bildobjekt 9" descr="Chalmers Univ logo_svart.emf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Bildobjekt 8" descr="Logo GUeng_leftSV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5" name="Rak 12"/>
          <p:cNvCxnSpPr>
            <a:cxnSpLocks noChangeShapeType="1"/>
          </p:cNvCxnSpPr>
          <p:nvPr userDrawn="1"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9" r:id="rId7"/>
    <p:sldLayoutId id="2147484066" r:id="rId8"/>
    <p:sldLayoutId id="2147484070" r:id="rId9"/>
    <p:sldLayoutId id="2147484067" r:id="rId10"/>
    <p:sldLayoutId id="2147484068" r:id="rId11"/>
    <p:sldLayoutId id="2147484138" r:id="rId12"/>
    <p:sldLayoutId id="214748415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303499"/>
            <a:ext cx="9144000" cy="6554501"/>
          </a:xfrm>
          <a:prstGeom prst="rect">
            <a:avLst/>
          </a:prstGeom>
          <a:solidFill>
            <a:srgbClr val="D5E0E5"/>
          </a:solidFill>
          <a:ln w="0">
            <a:solidFill>
              <a:srgbClr val="D5E0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672"/>
            <a:ext cx="8496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8045"/>
            <a:ext cx="8496300" cy="47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UE Scala" pitchFamily="18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9125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UE Scala" pitchFamily="18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3351DBB-162E-484B-9B5C-9F7AB335D32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3" name="Bildobjekt 9" descr="Chalmers Univ logo_svart.emf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44" y="128047"/>
            <a:ext cx="892128" cy="129182"/>
          </a:xfrm>
          <a:prstGeom prst="rect">
            <a:avLst/>
          </a:prstGeom>
        </p:spPr>
      </p:pic>
      <p:pic>
        <p:nvPicPr>
          <p:cNvPr id="14" name="Bildobjekt 8" descr="Logo GUeng_leftSV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7740"/>
            <a:ext cx="2055820" cy="255759"/>
          </a:xfrm>
          <a:prstGeom prst="rect">
            <a:avLst/>
          </a:prstGeom>
        </p:spPr>
      </p:pic>
      <p:cxnSp>
        <p:nvCxnSpPr>
          <p:cNvPr id="15" name="Rak 12"/>
          <p:cNvCxnSpPr/>
          <p:nvPr userDrawn="1"/>
        </p:nvCxnSpPr>
        <p:spPr bwMode="auto">
          <a:xfrm rot="5400000">
            <a:off x="1550305" y="180126"/>
            <a:ext cx="138336" cy="3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927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303499"/>
            <a:ext cx="9144000" cy="6554501"/>
          </a:xfrm>
          <a:prstGeom prst="rect">
            <a:avLst/>
          </a:prstGeom>
          <a:solidFill>
            <a:srgbClr val="D5E0E5"/>
          </a:solidFill>
          <a:ln w="0">
            <a:solidFill>
              <a:srgbClr val="D5E0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672"/>
            <a:ext cx="8496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8045"/>
            <a:ext cx="8496300" cy="47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UE Scala" pitchFamily="18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9125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UE Scala" pitchFamily="18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3351DBB-162E-484B-9B5C-9F7AB335D32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3" name="Bildobjekt 9" descr="Chalmers Univ logo_svart.emf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44" y="128047"/>
            <a:ext cx="892128" cy="129182"/>
          </a:xfrm>
          <a:prstGeom prst="rect">
            <a:avLst/>
          </a:prstGeom>
        </p:spPr>
      </p:pic>
      <p:pic>
        <p:nvPicPr>
          <p:cNvPr id="14" name="Bildobjekt 8" descr="Logo GUeng_leftSV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7740"/>
            <a:ext cx="2055820" cy="255759"/>
          </a:xfrm>
          <a:prstGeom prst="rect">
            <a:avLst/>
          </a:prstGeom>
        </p:spPr>
      </p:pic>
      <p:cxnSp>
        <p:nvCxnSpPr>
          <p:cNvPr id="15" name="Rak 12"/>
          <p:cNvCxnSpPr/>
          <p:nvPr userDrawn="1"/>
        </p:nvCxnSpPr>
        <p:spPr bwMode="auto">
          <a:xfrm rot="5400000">
            <a:off x="1550305" y="180126"/>
            <a:ext cx="138336" cy="3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897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303499"/>
            <a:ext cx="9144000" cy="6554501"/>
          </a:xfrm>
          <a:prstGeom prst="rect">
            <a:avLst/>
          </a:prstGeom>
          <a:solidFill>
            <a:srgbClr val="D5E0E5"/>
          </a:solidFill>
          <a:ln w="0">
            <a:solidFill>
              <a:srgbClr val="D5E0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672"/>
            <a:ext cx="8496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8045"/>
            <a:ext cx="8496300" cy="47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UE Scala" pitchFamily="18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9125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UE Scala" pitchFamily="18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3351DBB-162E-484B-9B5C-9F7AB335D32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3" name="Bildobjekt 9" descr="Chalmers Univ logo_svart.emf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44" y="128047"/>
            <a:ext cx="892128" cy="129182"/>
          </a:xfrm>
          <a:prstGeom prst="rect">
            <a:avLst/>
          </a:prstGeom>
        </p:spPr>
      </p:pic>
      <p:pic>
        <p:nvPicPr>
          <p:cNvPr id="14" name="Bildobjekt 8" descr="Logo GUeng_leftSV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7740"/>
            <a:ext cx="2055820" cy="255759"/>
          </a:xfrm>
          <a:prstGeom prst="rect">
            <a:avLst/>
          </a:prstGeom>
        </p:spPr>
      </p:pic>
      <p:cxnSp>
        <p:nvCxnSpPr>
          <p:cNvPr id="15" name="Rak 12"/>
          <p:cNvCxnSpPr/>
          <p:nvPr userDrawn="1"/>
        </p:nvCxnSpPr>
        <p:spPr bwMode="auto">
          <a:xfrm rot="5400000">
            <a:off x="1550305" y="180126"/>
            <a:ext cx="138336" cy="3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889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udron@chalmers.se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chaudron@gu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/project/tinker-arch/www/html/1997/lectures/19.Blkbd/base.020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23950"/>
            <a:ext cx="8640762" cy="1081088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Architectural Styles - Part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endParaRPr lang="en-GB" sz="4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08275"/>
            <a:ext cx="6816725" cy="792163"/>
          </a:xfrm>
          <a:noFill/>
        </p:spPr>
        <p:txBody>
          <a:bodyPr/>
          <a:lstStyle/>
          <a:p>
            <a:pPr eaLnBrk="1" hangingPunct="1"/>
            <a:r>
              <a:rPr lang="en-US" altLang="en-US" sz="2000" smtClean="0"/>
              <a:t>M.R.V. Chaudron</a:t>
            </a:r>
          </a:p>
          <a:p>
            <a:pPr eaLnBrk="1" hangingPunct="1"/>
            <a:r>
              <a:rPr lang="en-US" altLang="en-US" sz="2000" smtClean="0">
                <a:hlinkClick r:id="rId3"/>
              </a:rPr>
              <a:t>chaudron@chalmers.se</a:t>
            </a:r>
            <a:r>
              <a:rPr lang="en-US" altLang="en-US" sz="2000" smtClean="0"/>
              <a:t> | </a:t>
            </a:r>
            <a:r>
              <a:rPr lang="en-US" altLang="en-US" sz="2000" smtClean="0">
                <a:hlinkClick r:id="rId4"/>
              </a:rPr>
              <a:t>chaudron@gu.se</a:t>
            </a:r>
            <a:r>
              <a:rPr lang="en-US" altLang="en-US" sz="2000" smtClean="0"/>
              <a:t> </a:t>
            </a:r>
            <a:endParaRPr lang="en-GB" altLang="en-US" sz="200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681413"/>
            <a:ext cx="2484438" cy="2484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950" y="3681413"/>
            <a:ext cx="1754188" cy="2484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238" y="3681413"/>
            <a:ext cx="4006850" cy="248443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1582473"/>
            <a:ext cx="6622504" cy="1210985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79512" y="853820"/>
            <a:ext cx="8964488" cy="702972"/>
          </a:xfrm>
        </p:spPr>
        <p:txBody>
          <a:bodyPr/>
          <a:lstStyle/>
          <a:p>
            <a:r>
              <a:rPr lang="en-US" altLang="en-US" smtClean="0"/>
              <a:t>Pipe and Filter (Struct+Behaviour)</a:t>
            </a:r>
            <a:endParaRPr lang="en-GB" altLang="en-US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971600" y="1877803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Source</a:t>
            </a:r>
            <a:endParaRPr lang="en-US" altLang="en-US" sz="1800" b="1" dirty="0"/>
          </a:p>
        </p:txBody>
      </p:sp>
      <p:sp>
        <p:nvSpPr>
          <p:cNvPr id="141341" name="Rectangle 57"/>
          <p:cNvSpPr>
            <a:spLocks noChangeArrowheads="1"/>
          </p:cNvSpPr>
          <p:nvPr/>
        </p:nvSpPr>
        <p:spPr bwMode="auto">
          <a:xfrm>
            <a:off x="6156176" y="1913535"/>
            <a:ext cx="90943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Sink</a:t>
            </a:r>
            <a:endParaRPr lang="en-US" altLang="en-US" sz="2000" b="1" dirty="0"/>
          </a:p>
        </p:txBody>
      </p:sp>
      <p:cxnSp>
        <p:nvCxnSpPr>
          <p:cNvPr id="12" name="Straight Arrow Connector 11"/>
          <p:cNvCxnSpPr>
            <a:stCxn id="44" idx="3"/>
            <a:endCxn id="141341" idx="1"/>
          </p:cNvCxnSpPr>
          <p:nvPr/>
        </p:nvCxnSpPr>
        <p:spPr>
          <a:xfrm flipV="1">
            <a:off x="5526779" y="2131208"/>
            <a:ext cx="629397" cy="3297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1787" y="3042713"/>
            <a:ext cx="6622504" cy="35085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48361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9755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4545333" y="1916832"/>
            <a:ext cx="98144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Filter2</a:t>
            </a:r>
            <a:endParaRPr lang="en-US" altLang="en-US" sz="2000" b="1" dirty="0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818199" y="1913662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Filter1</a:t>
            </a:r>
            <a:endParaRPr lang="en-US" altLang="en-US" sz="2000" b="1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1960972" y="2121336"/>
            <a:ext cx="857227" cy="999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4" idx="1"/>
          </p:cNvCxnSpPr>
          <p:nvPr/>
        </p:nvCxnSpPr>
        <p:spPr>
          <a:xfrm>
            <a:off x="3851920" y="2121336"/>
            <a:ext cx="693413" cy="1316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970475" y="3358641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Source</a:t>
            </a:r>
            <a:endParaRPr lang="en-US" altLang="en-US" sz="1800" b="1" dirty="0"/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6155051" y="3376507"/>
            <a:ext cx="90943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Sink</a:t>
            </a:r>
            <a:endParaRPr lang="en-US" altLang="en-US" sz="2000" b="1" dirty="0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544208" y="3376507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Filter2</a:t>
            </a:r>
            <a:endParaRPr lang="en-US" altLang="en-US" sz="2000" b="1" dirty="0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2746191" y="3376507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Filter1</a:t>
            </a:r>
            <a:endParaRPr lang="en-US" altLang="en-US" sz="20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076056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66483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48361" y="3872680"/>
            <a:ext cx="5148019" cy="1140496"/>
            <a:chOff x="1548361" y="3872680"/>
            <a:chExt cx="5148019" cy="1140496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563468" y="4282827"/>
            <a:ext cx="5148019" cy="1140496"/>
            <a:chOff x="1548361" y="3872680"/>
            <a:chExt cx="5148019" cy="114049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548361" y="4659685"/>
            <a:ext cx="5148019" cy="1140496"/>
            <a:chOff x="1548361" y="3872680"/>
            <a:chExt cx="5148019" cy="1140496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540608" y="5078884"/>
            <a:ext cx="5148019" cy="1140496"/>
            <a:chOff x="1548361" y="3872680"/>
            <a:chExt cx="5148019" cy="1140496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Image result for pipe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1582473"/>
            <a:ext cx="6622504" cy="1210985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853820"/>
            <a:ext cx="6622504" cy="702972"/>
          </a:xfrm>
        </p:spPr>
        <p:txBody>
          <a:bodyPr/>
          <a:lstStyle/>
          <a:p>
            <a:r>
              <a:rPr lang="en-US" altLang="en-US" dirty="0" smtClean="0"/>
              <a:t>Publish-Subscribe</a:t>
            </a:r>
            <a:endParaRPr lang="en-GB" altLang="en-US" dirty="0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899592" y="1772816"/>
            <a:ext cx="1447029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Publisher</a:t>
            </a:r>
            <a:endParaRPr lang="en-US" altLang="en-US" sz="2000" b="1" dirty="0"/>
          </a:p>
        </p:txBody>
      </p:sp>
      <p:sp>
        <p:nvSpPr>
          <p:cNvPr id="59" name="Rectangle 58"/>
          <p:cNvSpPr/>
          <p:nvPr/>
        </p:nvSpPr>
        <p:spPr>
          <a:xfrm>
            <a:off x="711787" y="3042713"/>
            <a:ext cx="6622504" cy="35085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48361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9755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5436096" y="1808548"/>
            <a:ext cx="160971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Subscriber</a:t>
            </a:r>
            <a:endParaRPr lang="en-US" altLang="en-US" sz="2000" b="1" dirty="0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788963" y="2273575"/>
            <a:ext cx="2204790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P/S-Middleware</a:t>
            </a:r>
            <a:endParaRPr lang="en-US" altLang="en-US" sz="2000" b="1" dirty="0"/>
          </a:p>
        </p:txBody>
      </p:sp>
      <p:cxnSp>
        <p:nvCxnSpPr>
          <p:cNvPr id="48" name="Straight Arrow Connector 47"/>
          <p:cNvCxnSpPr>
            <a:stCxn id="141321" idx="3"/>
            <a:endCxn id="47" idx="1"/>
          </p:cNvCxnSpPr>
          <p:nvPr/>
        </p:nvCxnSpPr>
        <p:spPr>
          <a:xfrm>
            <a:off x="2346621" y="2008355"/>
            <a:ext cx="442342" cy="482893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7" idx="3"/>
          </p:cNvCxnSpPr>
          <p:nvPr/>
        </p:nvCxnSpPr>
        <p:spPr>
          <a:xfrm flipH="1">
            <a:off x="4993753" y="2134505"/>
            <a:ext cx="442345" cy="356743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970475" y="3358641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Pub1</a:t>
            </a:r>
            <a:endParaRPr lang="en-US" altLang="en-US" sz="1800" b="1" dirty="0"/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5886277" y="3376507"/>
            <a:ext cx="1350019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Subscr2</a:t>
            </a:r>
            <a:endParaRPr lang="en-US" altLang="en-US" sz="2000" b="1" dirty="0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355976" y="3376507"/>
            <a:ext cx="1221953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Subscr1</a:t>
            </a:r>
            <a:endParaRPr lang="en-US" altLang="en-US" sz="2000" b="1" dirty="0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2346621" y="3376507"/>
            <a:ext cx="176335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P/S-</a:t>
            </a:r>
            <a:r>
              <a:rPr lang="en-US" altLang="en-US" sz="2000" b="1" dirty="0" err="1" smtClean="0"/>
              <a:t>M’ware</a:t>
            </a:r>
            <a:endParaRPr lang="en-US" altLang="en-US" sz="20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076056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66483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548361" y="4271564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3304684" y="4055540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48361" y="4814894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04684" y="5257281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40608" y="5567708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296931" y="5867217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1897"/>
            <a:ext cx="1648573" cy="808831"/>
          </a:xfrm>
        </p:spPr>
      </p:pic>
      <p:cxnSp>
        <p:nvCxnSpPr>
          <p:cNvPr id="56" name="Straight Arrow Connector 55"/>
          <p:cNvCxnSpPr/>
          <p:nvPr/>
        </p:nvCxnSpPr>
        <p:spPr>
          <a:xfrm flipH="1">
            <a:off x="3304684" y="4365104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555776" y="206084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GB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290383" y="162880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962762" y="1643914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907417" y="210162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3288055" y="3839758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400" b="1" dirty="0" smtClean="0">
                <a:solidFill>
                  <a:srgbClr val="000000"/>
                </a:solidFill>
              </a:rPr>
              <a:t>Subscr:D1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88055" y="4264909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400" b="1" dirty="0" smtClean="0">
                <a:solidFill>
                  <a:srgbClr val="000000"/>
                </a:solidFill>
              </a:rPr>
              <a:t>Subscr:D1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69121" y="3985319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400" b="1" dirty="0" smtClean="0">
                <a:solidFill>
                  <a:srgbClr val="000000"/>
                </a:solidFill>
              </a:rPr>
              <a:t>Pub:D1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283413" y="5518653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291396" y="6128588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216713" y="458112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v:D1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16713" y="5338239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w:D1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88166" y="5015324"/>
            <a:ext cx="277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v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88166" y="5303416"/>
            <a:ext cx="277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v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33452" y="5646016"/>
            <a:ext cx="322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w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3452" y="5928543"/>
            <a:ext cx="322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w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047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1582473"/>
            <a:ext cx="6622504" cy="1210985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853820"/>
            <a:ext cx="6622504" cy="702972"/>
          </a:xfrm>
        </p:spPr>
        <p:txBody>
          <a:bodyPr/>
          <a:lstStyle/>
          <a:p>
            <a:r>
              <a:rPr lang="en-US" altLang="en-US" dirty="0" smtClean="0"/>
              <a:t>Publish-Subscribe</a:t>
            </a:r>
            <a:endParaRPr lang="en-GB" altLang="en-US" dirty="0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899592" y="1772816"/>
            <a:ext cx="1447029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Publisher</a:t>
            </a:r>
            <a:endParaRPr lang="en-US" altLang="en-US" sz="2000" b="1" dirty="0"/>
          </a:p>
        </p:txBody>
      </p:sp>
      <p:sp>
        <p:nvSpPr>
          <p:cNvPr id="59" name="Rectangle 58"/>
          <p:cNvSpPr/>
          <p:nvPr/>
        </p:nvSpPr>
        <p:spPr>
          <a:xfrm>
            <a:off x="711787" y="3042713"/>
            <a:ext cx="6622504" cy="35085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48361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9755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5436096" y="1808548"/>
            <a:ext cx="160971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Subscriber</a:t>
            </a:r>
            <a:endParaRPr lang="en-US" altLang="en-US" sz="2000" b="1" dirty="0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788963" y="2273575"/>
            <a:ext cx="2204790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P/S-Middleware</a:t>
            </a:r>
            <a:endParaRPr lang="en-US" altLang="en-US" sz="2000" b="1" dirty="0"/>
          </a:p>
        </p:txBody>
      </p:sp>
      <p:cxnSp>
        <p:nvCxnSpPr>
          <p:cNvPr id="48" name="Straight Arrow Connector 47"/>
          <p:cNvCxnSpPr>
            <a:stCxn id="141321" idx="3"/>
            <a:endCxn id="47" idx="1"/>
          </p:cNvCxnSpPr>
          <p:nvPr/>
        </p:nvCxnSpPr>
        <p:spPr>
          <a:xfrm>
            <a:off x="2346621" y="2008355"/>
            <a:ext cx="442342" cy="482893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7" idx="3"/>
          </p:cNvCxnSpPr>
          <p:nvPr/>
        </p:nvCxnSpPr>
        <p:spPr>
          <a:xfrm flipH="1">
            <a:off x="4993753" y="2134505"/>
            <a:ext cx="442345" cy="356743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970475" y="3358641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Pub1</a:t>
            </a:r>
            <a:endParaRPr lang="en-US" altLang="en-US" sz="1800" b="1" dirty="0"/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5886277" y="3376507"/>
            <a:ext cx="1350019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Subscr2</a:t>
            </a:r>
            <a:endParaRPr lang="en-US" altLang="en-US" sz="2000" b="1" dirty="0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355976" y="3376507"/>
            <a:ext cx="1221953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Subscr1</a:t>
            </a:r>
            <a:endParaRPr lang="en-US" altLang="en-US" sz="2000" b="1" dirty="0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2346621" y="3376507"/>
            <a:ext cx="176335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P/S-</a:t>
            </a:r>
            <a:r>
              <a:rPr lang="en-US" altLang="en-US" sz="2000" b="1" dirty="0" err="1" smtClean="0"/>
              <a:t>M’ware</a:t>
            </a:r>
            <a:endParaRPr lang="en-US" altLang="en-US" sz="20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076056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66483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548361" y="4271564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3304684" y="4055540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48361" y="4847628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04684" y="5257281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40608" y="5639716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296931" y="5867217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1897"/>
            <a:ext cx="1648573" cy="808831"/>
          </a:xfrm>
        </p:spPr>
      </p:pic>
      <p:cxnSp>
        <p:nvCxnSpPr>
          <p:cNvPr id="56" name="Straight Arrow Connector 55"/>
          <p:cNvCxnSpPr/>
          <p:nvPr/>
        </p:nvCxnSpPr>
        <p:spPr>
          <a:xfrm flipH="1">
            <a:off x="3304684" y="4365104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555776" y="206084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GB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290383" y="162880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962762" y="1643914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907417" y="210162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3288055" y="3839758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400" b="1" dirty="0" smtClean="0">
                <a:solidFill>
                  <a:srgbClr val="000000"/>
                </a:solidFill>
              </a:rPr>
              <a:t>Subscr:D1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88055" y="4264909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400" b="1" dirty="0" smtClean="0">
                <a:solidFill>
                  <a:srgbClr val="000000"/>
                </a:solidFill>
              </a:rPr>
              <a:t>Subscr:D1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69121" y="3985319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400" b="1" dirty="0" smtClean="0">
                <a:solidFill>
                  <a:srgbClr val="000000"/>
                </a:solidFill>
              </a:rPr>
              <a:t>Pub:D1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283413" y="5518653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291396" y="6128588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216713" y="461386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v:D1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16713" y="5410247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w:D1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6964136" y="3914609"/>
            <a:ext cx="2072360" cy="450495"/>
          </a:xfrm>
          <a:prstGeom prst="wedgeRoundRectCallout">
            <a:avLst>
              <a:gd name="adj1" fmla="val -166483"/>
              <a:gd name="adj2" fmla="val -35247"/>
              <a:gd name="adj3" fmla="val 16667"/>
            </a:avLst>
          </a:prstGeom>
          <a:solidFill>
            <a:srgbClr val="FBEAA1"/>
          </a:solidFill>
          <a:ln w="19050" cap="flat" cmpd="sng" algn="ctr">
            <a:solidFill>
              <a:srgbClr val="B2B2B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Register as subscriber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type D1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6964136" y="4449598"/>
            <a:ext cx="2072360" cy="491570"/>
          </a:xfrm>
          <a:prstGeom prst="wedgeRoundRectCallout">
            <a:avLst>
              <a:gd name="adj1" fmla="val -166483"/>
              <a:gd name="adj2" fmla="val -35247"/>
              <a:gd name="adj3" fmla="val 16667"/>
            </a:avLst>
          </a:prstGeom>
          <a:solidFill>
            <a:srgbClr val="FBEAA1"/>
          </a:solidFill>
          <a:ln w="19050" cap="flat" cmpd="sng" algn="ctr">
            <a:solidFill>
              <a:srgbClr val="B2B2B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Register as subscriber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type D1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6945294" y="5103664"/>
            <a:ext cx="2072360" cy="312232"/>
          </a:xfrm>
          <a:prstGeom prst="wedgeRoundRectCallout">
            <a:avLst>
              <a:gd name="adj1" fmla="val -166118"/>
              <a:gd name="adj2" fmla="val 13159"/>
              <a:gd name="adj3" fmla="val 16667"/>
            </a:avLst>
          </a:prstGeom>
          <a:solidFill>
            <a:srgbClr val="FBEAA1"/>
          </a:solidFill>
          <a:ln w="19050" cap="flat" cmpd="sng" algn="ctr">
            <a:solidFill>
              <a:srgbClr val="B2B2B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Deliver v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Rounded Rectangular Callout 80"/>
          <p:cNvSpPr/>
          <p:nvPr/>
        </p:nvSpPr>
        <p:spPr>
          <a:xfrm>
            <a:off x="6964136" y="5877272"/>
            <a:ext cx="2072360" cy="312232"/>
          </a:xfrm>
          <a:prstGeom prst="wedgeRoundRectCallout">
            <a:avLst>
              <a:gd name="adj1" fmla="val -166483"/>
              <a:gd name="adj2" fmla="val -35247"/>
              <a:gd name="adj3" fmla="val 16667"/>
            </a:avLst>
          </a:prstGeom>
          <a:solidFill>
            <a:srgbClr val="FBEAA1"/>
          </a:solidFill>
          <a:ln w="19050" cap="flat" cmpd="sng" algn="ctr">
            <a:solidFill>
              <a:srgbClr val="B2B2B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 </a:t>
            </a:r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GB" sz="1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ounded Rectangular Callout 81"/>
          <p:cNvSpPr/>
          <p:nvPr/>
        </p:nvSpPr>
        <p:spPr>
          <a:xfrm>
            <a:off x="-20640" y="3985319"/>
            <a:ext cx="1290191" cy="772056"/>
          </a:xfrm>
          <a:prstGeom prst="wedgeRoundRectCallout">
            <a:avLst>
              <a:gd name="adj1" fmla="val 68410"/>
              <a:gd name="adj2" fmla="val -6787"/>
              <a:gd name="adj3" fmla="val 16667"/>
            </a:avLst>
          </a:prstGeom>
          <a:solidFill>
            <a:srgbClr val="FBEAA1"/>
          </a:solidFill>
          <a:ln w="19050" cap="flat" cmpd="sng" algn="ctr">
            <a:solidFill>
              <a:srgbClr val="B2B2B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Register as producer of type D1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Rounded Rectangular Callout 82"/>
          <p:cNvSpPr/>
          <p:nvPr/>
        </p:nvSpPr>
        <p:spPr>
          <a:xfrm>
            <a:off x="5255" y="5137447"/>
            <a:ext cx="1290191" cy="523801"/>
          </a:xfrm>
          <a:prstGeom prst="wedgeRoundRectCallout">
            <a:avLst>
              <a:gd name="adj1" fmla="val 62504"/>
              <a:gd name="adj2" fmla="val -79525"/>
              <a:gd name="adj3" fmla="val 16667"/>
            </a:avLst>
          </a:prstGeom>
          <a:solidFill>
            <a:srgbClr val="FBEAA1"/>
          </a:solidFill>
          <a:ln w="19050" cap="flat" cmpd="sng" algn="ctr">
            <a:solidFill>
              <a:srgbClr val="B2B2B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Produce values: v, w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788166" y="5015324"/>
            <a:ext cx="277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v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88166" y="5303416"/>
            <a:ext cx="277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v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33452" y="5646016"/>
            <a:ext cx="322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w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33452" y="5928543"/>
            <a:ext cx="322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rgbClr val="000000"/>
                </a:solidFill>
              </a:rPr>
              <a:t>w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118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755576" y="1628800"/>
            <a:ext cx="6696744" cy="3960440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be 37"/>
          <p:cNvSpPr/>
          <p:nvPr/>
        </p:nvSpPr>
        <p:spPr>
          <a:xfrm>
            <a:off x="3530773" y="2132856"/>
            <a:ext cx="1440160" cy="2664296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692151"/>
            <a:ext cx="7772400" cy="702972"/>
          </a:xfrm>
        </p:spPr>
        <p:txBody>
          <a:bodyPr/>
          <a:lstStyle/>
          <a:p>
            <a:r>
              <a:rPr lang="en-US" altLang="en-US" dirty="0" err="1" smtClean="0"/>
              <a:t>Publ</a:t>
            </a:r>
            <a:r>
              <a:rPr lang="en-US" altLang="en-US" dirty="0"/>
              <a:t>/</a:t>
            </a:r>
            <a:r>
              <a:rPr lang="en-US" altLang="en-US" dirty="0" smtClean="0"/>
              <a:t>Subscribe Deployment</a:t>
            </a:r>
            <a:endParaRPr lang="en-GB" altLang="en-US" dirty="0" smtClean="0"/>
          </a:p>
        </p:txBody>
      </p:sp>
      <p:sp>
        <p:nvSpPr>
          <p:cNvPr id="84" name="Rectangle 57"/>
          <p:cNvSpPr>
            <a:spLocks noChangeArrowheads="1"/>
          </p:cNvSpPr>
          <p:nvPr/>
        </p:nvSpPr>
        <p:spPr bwMode="auto">
          <a:xfrm>
            <a:off x="3605415" y="2636912"/>
            <a:ext cx="936104" cy="43654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Subscr</a:t>
            </a:r>
            <a:endParaRPr lang="en-US" altLang="en-US" sz="2000" b="1" dirty="0"/>
          </a:p>
        </p:txBody>
      </p:sp>
      <p:sp>
        <p:nvSpPr>
          <p:cNvPr id="92" name="Cube 91"/>
          <p:cNvSpPr/>
          <p:nvPr/>
        </p:nvSpPr>
        <p:spPr>
          <a:xfrm>
            <a:off x="1187623" y="2132856"/>
            <a:ext cx="1440160" cy="2664296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1379438" y="2636912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Publ</a:t>
            </a:r>
            <a:endParaRPr lang="en-US" altLang="en-US" sz="2000" b="1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403648" y="5308720"/>
            <a:ext cx="3035142" cy="100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553539" y="4835905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22244" y="4825636"/>
            <a:ext cx="0" cy="46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095985" y="4825636"/>
            <a:ext cx="0" cy="493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283221" y="3717032"/>
            <a:ext cx="3258298" cy="1728192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P/S-Middleware</a:t>
            </a:r>
            <a:endParaRPr lang="en-US" alt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699725" y="3073452"/>
            <a:ext cx="2396260" cy="651092"/>
            <a:chOff x="1699725" y="3073452"/>
            <a:chExt cx="2396260" cy="1170322"/>
          </a:xfrm>
        </p:grpSpPr>
        <p:cxnSp>
          <p:nvCxnSpPr>
            <p:cNvPr id="4" name="Straight Arrow Connector 3"/>
            <p:cNvCxnSpPr>
              <a:stCxn id="84" idx="2"/>
            </p:cNvCxnSpPr>
            <p:nvPr/>
          </p:nvCxnSpPr>
          <p:spPr>
            <a:xfrm>
              <a:off x="4073467" y="3073452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99725" y="3073452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1385570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P/S Agent</a:t>
            </a:r>
            <a:endParaRPr lang="en-US" altLang="en-US" sz="1400" b="1" dirty="0"/>
          </a:p>
        </p:txBody>
      </p:sp>
      <p:sp>
        <p:nvSpPr>
          <p:cNvPr id="46" name="Rectangle 57"/>
          <p:cNvSpPr>
            <a:spLocks noChangeArrowheads="1"/>
          </p:cNvSpPr>
          <p:nvPr/>
        </p:nvSpPr>
        <p:spPr bwMode="auto">
          <a:xfrm>
            <a:off x="3753179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P/S Agent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350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755576" y="1628800"/>
            <a:ext cx="6696744" cy="3960440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be 37"/>
          <p:cNvSpPr/>
          <p:nvPr/>
        </p:nvSpPr>
        <p:spPr>
          <a:xfrm>
            <a:off x="2987824" y="2132856"/>
            <a:ext cx="1440160" cy="2664296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692151"/>
            <a:ext cx="7772400" cy="702972"/>
          </a:xfrm>
        </p:spPr>
        <p:txBody>
          <a:bodyPr/>
          <a:lstStyle/>
          <a:p>
            <a:r>
              <a:rPr lang="en-US" altLang="en-US" dirty="0" err="1" smtClean="0"/>
              <a:t>Publ</a:t>
            </a:r>
            <a:r>
              <a:rPr lang="en-US" altLang="en-US" dirty="0"/>
              <a:t>/</a:t>
            </a:r>
            <a:r>
              <a:rPr lang="en-US" altLang="en-US" dirty="0" smtClean="0"/>
              <a:t>Subscribe Deployment</a:t>
            </a:r>
            <a:endParaRPr lang="en-GB" altLang="en-US" dirty="0" smtClean="0"/>
          </a:p>
        </p:txBody>
      </p:sp>
      <p:sp>
        <p:nvSpPr>
          <p:cNvPr id="84" name="Rectangle 57"/>
          <p:cNvSpPr>
            <a:spLocks noChangeArrowheads="1"/>
          </p:cNvSpPr>
          <p:nvPr/>
        </p:nvSpPr>
        <p:spPr bwMode="auto">
          <a:xfrm>
            <a:off x="3062466" y="2776436"/>
            <a:ext cx="936104" cy="43654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Subscr</a:t>
            </a:r>
            <a:endParaRPr lang="en-US" altLang="en-US" sz="2000" b="1" dirty="0"/>
          </a:p>
        </p:txBody>
      </p:sp>
      <p:sp>
        <p:nvSpPr>
          <p:cNvPr id="92" name="Cube 91"/>
          <p:cNvSpPr/>
          <p:nvPr/>
        </p:nvSpPr>
        <p:spPr>
          <a:xfrm>
            <a:off x="1187623" y="2132856"/>
            <a:ext cx="1440160" cy="2664296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1379438" y="2783948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Publ</a:t>
            </a:r>
            <a:endParaRPr lang="en-US" altLang="en-US" sz="2000" b="1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464850" y="5299888"/>
            <a:ext cx="5699438" cy="18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553539" y="4835905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22244" y="4825636"/>
            <a:ext cx="0" cy="46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524995" y="4825636"/>
            <a:ext cx="0" cy="493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734249" y="3205464"/>
            <a:ext cx="1757631" cy="519080"/>
            <a:chOff x="1699725" y="3073452"/>
            <a:chExt cx="1757631" cy="118750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434838" y="3090637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99725" y="3073452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1385570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P/S Agent</a:t>
            </a:r>
            <a:endParaRPr lang="en-US" altLang="en-US" sz="1400" b="1" dirty="0"/>
          </a:p>
        </p:txBody>
      </p:sp>
      <p:sp>
        <p:nvSpPr>
          <p:cNvPr id="46" name="Rectangle 57"/>
          <p:cNvSpPr>
            <a:spLocks noChangeArrowheads="1"/>
          </p:cNvSpPr>
          <p:nvPr/>
        </p:nvSpPr>
        <p:spPr bwMode="auto">
          <a:xfrm>
            <a:off x="3210230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P/S Agent</a:t>
            </a:r>
            <a:endParaRPr lang="en-US" alt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24555" y="2467635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527870" y="2480716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868144" y="4808063"/>
            <a:ext cx="0" cy="493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be 51"/>
          <p:cNvSpPr/>
          <p:nvPr/>
        </p:nvSpPr>
        <p:spPr>
          <a:xfrm>
            <a:off x="4860032" y="2132856"/>
            <a:ext cx="2480861" cy="2664296"/>
          </a:xfrm>
          <a:prstGeom prst="cube">
            <a:avLst>
              <a:gd name="adj" fmla="val 1363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5975375" y="2776436"/>
            <a:ext cx="936104" cy="43654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Subscr</a:t>
            </a:r>
            <a:endParaRPr lang="en-US" altLang="en-US" sz="2000" b="1" dirty="0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573298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P/S Agent</a:t>
            </a:r>
            <a:endParaRPr lang="en-US" alt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40779" y="2480716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283220" y="3717032"/>
            <a:ext cx="6097091" cy="1728192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P/S-Middleware</a:t>
            </a:r>
            <a:endParaRPr lang="en-US" altLang="en-US" sz="2000" b="1" dirty="0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5025645" y="2783948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Publ</a:t>
            </a:r>
            <a:endParaRPr lang="en-US" altLang="en-US" sz="2000" b="1"/>
          </a:p>
        </p:txBody>
      </p:sp>
      <p:sp>
        <p:nvSpPr>
          <p:cNvPr id="56" name="TextBox 55"/>
          <p:cNvSpPr txBox="1"/>
          <p:nvPr/>
        </p:nvSpPr>
        <p:spPr>
          <a:xfrm>
            <a:off x="5370762" y="2467635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5341570" y="3205464"/>
            <a:ext cx="1099209" cy="519080"/>
            <a:chOff x="2358147" y="3073452"/>
            <a:chExt cx="1099209" cy="1187507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434838" y="3090637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358147" y="3073452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27584" y="5877272"/>
            <a:ext cx="7574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can be multiple publishers and subscribers</a:t>
            </a:r>
            <a:br>
              <a:rPr lang="en-US" dirty="0" smtClean="0"/>
            </a:br>
            <a:r>
              <a:rPr lang="en-US" dirty="0" smtClean="0"/>
              <a:t>deployed on a single computation node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6C96C-CA5C-4F1C-AC37-33CE70A0FB69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000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CONTENTS</a:t>
            </a:r>
            <a:endParaRPr lang="en-GB" altLang="en-US" sz="3600" smtClean="0"/>
          </a:p>
        </p:txBody>
      </p:sp>
      <p:sp>
        <p:nvSpPr>
          <p:cNvPr id="50180" name="AutoShape 2"/>
          <p:cNvSpPr>
            <a:spLocks noChangeArrowheads="1"/>
          </p:cNvSpPr>
          <p:nvPr/>
        </p:nvSpPr>
        <p:spPr bwMode="auto">
          <a:xfrm>
            <a:off x="539750" y="3260725"/>
            <a:ext cx="7232650" cy="4651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022350" y="1476375"/>
            <a:ext cx="709930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73075" indent="-473075">
              <a:spcBef>
                <a:spcPct val="20000"/>
              </a:spcBef>
              <a:buChar char="•"/>
              <a:tabLst>
                <a:tab pos="1143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Introduction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Architectural styles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2.1	Client/Server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2.2 Pipe and Filter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/>
              <a:t>	2.3	Blackboard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2.4 Publish Subscribe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2.5	Peer-to-Peer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2.6 Layered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3.  Interaction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4.	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C42CE-27BB-4E8F-B71F-C5DDDA72E8E2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12800"/>
            <a:ext cx="895985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(1)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03225" y="1530350"/>
            <a:ext cx="539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Concept</a:t>
            </a:r>
            <a:r>
              <a:rPr lang="en-US" altLang="en-US" sz="2000"/>
              <a:t>:	Concurrent transformations on </a:t>
            </a:r>
            <a:br>
              <a:rPr lang="en-US" altLang="en-US" sz="2000"/>
            </a:br>
            <a:r>
              <a:rPr lang="en-US" altLang="en-US" sz="2000"/>
              <a:t>	shared data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03225" y="4078288"/>
            <a:ext cx="76977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Components</a:t>
            </a:r>
            <a:r>
              <a:rPr lang="en-US" altLang="en-US" sz="2000"/>
              <a:t>:	processing units (typically knowledge source)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Connectors</a:t>
            </a:r>
            <a:r>
              <a:rPr lang="en-US" altLang="en-US" sz="2000"/>
              <a:t>:	blackboard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interaction style: asynchronous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Topology:</a:t>
            </a:r>
            <a:r>
              <a:rPr lang="en-US" altLang="en-US" sz="2000" b="1" i="1"/>
              <a:t>	</a:t>
            </a:r>
            <a:r>
              <a:rPr lang="en-US" altLang="en-US" sz="2000"/>
              <a:t>one or more transformation-components may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be connected to a data-space,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there are typically no connections between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processing units (bus-topology)</a:t>
            </a:r>
            <a:endParaRPr lang="en-GB" alt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395288" y="2348880"/>
            <a:ext cx="4903787" cy="1440160"/>
            <a:chOff x="395288" y="2348880"/>
            <a:chExt cx="4903787" cy="1440160"/>
          </a:xfrm>
        </p:grpSpPr>
        <p:sp>
          <p:nvSpPr>
            <p:cNvPr id="52230" name="AutoShape 5"/>
            <p:cNvSpPr>
              <a:spLocks noChangeArrowheads="1"/>
            </p:cNvSpPr>
            <p:nvPr/>
          </p:nvSpPr>
          <p:spPr bwMode="auto">
            <a:xfrm>
              <a:off x="395288" y="3365178"/>
              <a:ext cx="4903787" cy="4238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/>
                <a:t>data</a:t>
              </a:r>
              <a:endParaRPr lang="en-GB" altLang="en-US" sz="1800" b="1"/>
            </a:p>
          </p:txBody>
        </p:sp>
        <p:sp>
          <p:nvSpPr>
            <p:cNvPr id="52243" name="Line 7"/>
            <p:cNvSpPr>
              <a:spLocks noChangeShapeType="1"/>
            </p:cNvSpPr>
            <p:nvPr/>
          </p:nvSpPr>
          <p:spPr bwMode="auto">
            <a:xfrm rot="16200000">
              <a:off x="974725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44" name="AutoShape 8"/>
            <p:cNvSpPr>
              <a:spLocks noChangeArrowheads="1"/>
            </p:cNvSpPr>
            <p:nvPr/>
          </p:nvSpPr>
          <p:spPr bwMode="auto">
            <a:xfrm>
              <a:off x="442913" y="2348880"/>
              <a:ext cx="1457325" cy="4762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5" name="AutoShape 9"/>
            <p:cNvSpPr>
              <a:spLocks noChangeArrowheads="1"/>
            </p:cNvSpPr>
            <p:nvPr/>
          </p:nvSpPr>
          <p:spPr bwMode="auto">
            <a:xfrm>
              <a:off x="490538" y="2401267"/>
              <a:ext cx="1362075" cy="3714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6" name="Text Box 10"/>
            <p:cNvSpPr txBox="1">
              <a:spLocks noChangeArrowheads="1"/>
            </p:cNvSpPr>
            <p:nvPr/>
          </p:nvSpPr>
          <p:spPr bwMode="auto">
            <a:xfrm>
              <a:off x="569913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52239" name="Line 12"/>
            <p:cNvSpPr>
              <a:spLocks noChangeShapeType="1"/>
            </p:cNvSpPr>
            <p:nvPr/>
          </p:nvSpPr>
          <p:spPr bwMode="auto">
            <a:xfrm rot="16200000">
              <a:off x="2651125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40" name="AutoShape 13"/>
            <p:cNvSpPr>
              <a:spLocks noChangeArrowheads="1"/>
            </p:cNvSpPr>
            <p:nvPr/>
          </p:nvSpPr>
          <p:spPr bwMode="auto">
            <a:xfrm>
              <a:off x="2119313" y="2348880"/>
              <a:ext cx="1457325" cy="4762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1" name="AutoShape 14"/>
            <p:cNvSpPr>
              <a:spLocks noChangeArrowheads="1"/>
            </p:cNvSpPr>
            <p:nvPr/>
          </p:nvSpPr>
          <p:spPr bwMode="auto">
            <a:xfrm>
              <a:off x="2166938" y="2401267"/>
              <a:ext cx="1362075" cy="3714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2" name="Text Box 15"/>
            <p:cNvSpPr txBox="1">
              <a:spLocks noChangeArrowheads="1"/>
            </p:cNvSpPr>
            <p:nvPr/>
          </p:nvSpPr>
          <p:spPr bwMode="auto">
            <a:xfrm>
              <a:off x="2246313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52235" name="Line 17"/>
            <p:cNvSpPr>
              <a:spLocks noChangeShapeType="1"/>
            </p:cNvSpPr>
            <p:nvPr/>
          </p:nvSpPr>
          <p:spPr bwMode="auto">
            <a:xfrm rot="16200000">
              <a:off x="4327525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6" name="AutoShape 18"/>
            <p:cNvSpPr>
              <a:spLocks noChangeArrowheads="1"/>
            </p:cNvSpPr>
            <p:nvPr/>
          </p:nvSpPr>
          <p:spPr bwMode="auto">
            <a:xfrm>
              <a:off x="3795713" y="2348880"/>
              <a:ext cx="1457325" cy="4762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37" name="AutoShape 19"/>
            <p:cNvSpPr>
              <a:spLocks noChangeArrowheads="1"/>
            </p:cNvSpPr>
            <p:nvPr/>
          </p:nvSpPr>
          <p:spPr bwMode="auto">
            <a:xfrm>
              <a:off x="3843338" y="2401267"/>
              <a:ext cx="1362075" cy="3714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38" name="Text Box 20"/>
            <p:cNvSpPr txBox="1">
              <a:spLocks noChangeArrowheads="1"/>
            </p:cNvSpPr>
            <p:nvPr/>
          </p:nvSpPr>
          <p:spPr bwMode="auto">
            <a:xfrm>
              <a:off x="3922713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</p:grpSp>
      <p:pic>
        <p:nvPicPr>
          <p:cNvPr id="52234" name="Picture 26" descr="JHerb%20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230437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46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C42CE-27BB-4E8F-B71F-C5DDDA72E8E2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895985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tx1"/>
                </a:solidFill>
              </a:rPr>
              <a:t>Blackboard Style (1)</a:t>
            </a:r>
            <a:endParaRPr lang="en-GB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03225" y="1530350"/>
            <a:ext cx="539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Concept</a:t>
            </a:r>
            <a:r>
              <a:rPr lang="en-US" altLang="en-US" sz="2000"/>
              <a:t>:	Concurrent transformations on </a:t>
            </a:r>
            <a:br>
              <a:rPr lang="en-US" altLang="en-US" sz="2000"/>
            </a:br>
            <a:r>
              <a:rPr lang="en-US" altLang="en-US" sz="2000"/>
              <a:t>	shared data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03225" y="4078288"/>
            <a:ext cx="76977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Components</a:t>
            </a:r>
            <a:r>
              <a:rPr lang="en-US" altLang="en-US" sz="2000"/>
              <a:t>:	processing units (typically knowledge source)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Connectors</a:t>
            </a:r>
            <a:r>
              <a:rPr lang="en-US" altLang="en-US" sz="2000"/>
              <a:t>:	blackboard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interaction style: asynchronous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Topology:</a:t>
            </a:r>
            <a:r>
              <a:rPr lang="en-US" altLang="en-US" sz="2000" b="1" i="1"/>
              <a:t>	</a:t>
            </a:r>
            <a:r>
              <a:rPr lang="en-US" altLang="en-US" sz="2000"/>
              <a:t>one or more transformation-components may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be connected to a data-space,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there are typically no connections between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processing units (bus-topology)</a:t>
            </a:r>
            <a:endParaRPr lang="en-GB" altLang="en-US" sz="2000"/>
          </a:p>
        </p:txBody>
      </p:sp>
      <p:pic>
        <p:nvPicPr>
          <p:cNvPr id="52234" name="Picture 26" descr="JHerb%20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230437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9913" y="2379360"/>
            <a:ext cx="4702953" cy="1424693"/>
            <a:chOff x="569913" y="2379360"/>
            <a:chExt cx="4702953" cy="1424693"/>
          </a:xfrm>
        </p:grpSpPr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570032" y="2379360"/>
              <a:ext cx="1319004" cy="4290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52243" name="Line 7"/>
            <p:cNvSpPr>
              <a:spLocks noChangeShapeType="1"/>
            </p:cNvSpPr>
            <p:nvPr/>
          </p:nvSpPr>
          <p:spPr bwMode="auto">
            <a:xfrm rot="16200000">
              <a:off x="974725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46" name="Text Box 10"/>
            <p:cNvSpPr txBox="1">
              <a:spLocks noChangeArrowheads="1"/>
            </p:cNvSpPr>
            <p:nvPr/>
          </p:nvSpPr>
          <p:spPr bwMode="auto">
            <a:xfrm>
              <a:off x="569913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52239" name="Line 12"/>
            <p:cNvSpPr>
              <a:spLocks noChangeShapeType="1"/>
            </p:cNvSpPr>
            <p:nvPr/>
          </p:nvSpPr>
          <p:spPr bwMode="auto">
            <a:xfrm rot="16200000">
              <a:off x="2667372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42" name="Text Box 15"/>
            <p:cNvSpPr txBox="1">
              <a:spLocks noChangeArrowheads="1"/>
            </p:cNvSpPr>
            <p:nvPr/>
          </p:nvSpPr>
          <p:spPr bwMode="auto">
            <a:xfrm>
              <a:off x="2195736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52235" name="Line 17"/>
            <p:cNvSpPr>
              <a:spLocks noChangeShapeType="1"/>
            </p:cNvSpPr>
            <p:nvPr/>
          </p:nvSpPr>
          <p:spPr bwMode="auto">
            <a:xfrm rot="16200000">
              <a:off x="4327525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8" name="Text Box 20"/>
            <p:cNvSpPr txBox="1">
              <a:spLocks noChangeArrowheads="1"/>
            </p:cNvSpPr>
            <p:nvPr/>
          </p:nvSpPr>
          <p:spPr bwMode="auto">
            <a:xfrm>
              <a:off x="3922713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24" name="Rectangle 57"/>
            <p:cNvSpPr>
              <a:spLocks noChangeArrowheads="1"/>
            </p:cNvSpPr>
            <p:nvPr/>
          </p:nvSpPr>
          <p:spPr bwMode="auto">
            <a:xfrm>
              <a:off x="2289294" y="2379360"/>
              <a:ext cx="1319004" cy="4290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289175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3937898" y="2379360"/>
              <a:ext cx="1319004" cy="4290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937779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569914" y="3375025"/>
              <a:ext cx="4686988" cy="4290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838360" y="3429000"/>
              <a:ext cx="220605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/>
                <a:t>Shared Data Storage</a:t>
              </a:r>
              <a:endParaRPr lang="en-GB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1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1273047"/>
            <a:ext cx="6622504" cy="1688420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6622504" cy="652358"/>
          </a:xfrm>
        </p:spPr>
        <p:txBody>
          <a:bodyPr/>
          <a:lstStyle/>
          <a:p>
            <a:r>
              <a:rPr lang="en-US" altLang="en-US" sz="3600" b="1" dirty="0" smtClean="0"/>
              <a:t>Blackboard</a:t>
            </a:r>
            <a:endParaRPr lang="en-GB" altLang="en-US" sz="3600" b="1" dirty="0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3063266" y="1412776"/>
            <a:ext cx="1656184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Component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1787" y="3304812"/>
            <a:ext cx="6622504" cy="35085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48361" y="4090168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9755" y="4090168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788963" y="2420888"/>
            <a:ext cx="2204790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BB-Middleware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141321" idx="2"/>
            <a:endCxn id="47" idx="0"/>
          </p:cNvCxnSpPr>
          <p:nvPr/>
        </p:nvCxnSpPr>
        <p:spPr>
          <a:xfrm>
            <a:off x="3891358" y="1883853"/>
            <a:ext cx="0" cy="537035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970475" y="3620740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Comp1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5886277" y="3638606"/>
            <a:ext cx="1350019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Comp3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355976" y="3638606"/>
            <a:ext cx="1221953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Comp2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2346621" y="3638606"/>
            <a:ext cx="176335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BB-</a:t>
            </a:r>
            <a:r>
              <a:rPr lang="en-US" altLang="en-US" sz="2000" b="1" dirty="0" err="1" smtClean="0">
                <a:solidFill>
                  <a:srgbClr val="000000"/>
                </a:solidFill>
              </a:rPr>
              <a:t>M’ware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076056" y="405113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66483" y="405113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548361" y="4533663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48361" y="5076993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304684" y="5639716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40608" y="5517232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304684" y="4627203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19872" y="185585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1..*</a:t>
            </a: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298653" y="6104081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558712" y="4266808"/>
            <a:ext cx="9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Put:p:D1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63688" y="4838420"/>
            <a:ext cx="9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Put:q:D2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88138" y="219821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1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91880" y="4489375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Get:D1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77592" y="5286587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Put:r:D2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91880" y="5394828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Get:D2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07120" y="5964520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Get:D2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291396" y="4904452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37616" y="4734110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p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347864" y="5927748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347864" y="6493098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255582" y="5684551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q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55582" y="6266360"/>
            <a:ext cx="258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r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873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1273047"/>
            <a:ext cx="6622504" cy="1688420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6622504" cy="652358"/>
          </a:xfrm>
        </p:spPr>
        <p:txBody>
          <a:bodyPr/>
          <a:lstStyle/>
          <a:p>
            <a:r>
              <a:rPr lang="en-US" altLang="en-US" sz="3600" b="1" dirty="0" smtClean="0"/>
              <a:t>Blackboard</a:t>
            </a:r>
            <a:endParaRPr lang="en-GB" altLang="en-US" sz="3600" b="1" dirty="0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3063266" y="1412776"/>
            <a:ext cx="1656184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Component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1787" y="3304812"/>
            <a:ext cx="6622504" cy="35085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48361" y="4090168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9755" y="4090168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788963" y="2420888"/>
            <a:ext cx="2204790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BB-Middleware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141321" idx="2"/>
            <a:endCxn id="47" idx="0"/>
          </p:cNvCxnSpPr>
          <p:nvPr/>
        </p:nvCxnSpPr>
        <p:spPr>
          <a:xfrm>
            <a:off x="3891358" y="1883853"/>
            <a:ext cx="0" cy="537035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970475" y="3620740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Comp1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5886277" y="3638606"/>
            <a:ext cx="1350019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Comp3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355976" y="3638606"/>
            <a:ext cx="1221953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Comp2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2346621" y="3638606"/>
            <a:ext cx="176335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BB-</a:t>
            </a:r>
            <a:r>
              <a:rPr lang="en-US" altLang="en-US" sz="2000" b="1" dirty="0" err="1" smtClean="0">
                <a:solidFill>
                  <a:srgbClr val="000000"/>
                </a:solidFill>
              </a:rPr>
              <a:t>M’ware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076056" y="405113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66483" y="405113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548361" y="4533663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304684" y="4797152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19872" y="185585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1..*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58712" y="4266808"/>
            <a:ext cx="9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Put:p:D1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88138" y="219821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1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24084" y="4599483"/>
            <a:ext cx="2199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Get:x:D1 where </a:t>
            </a:r>
            <a:r>
              <a:rPr lang="en-US" altLang="en-US" sz="1400" b="1" i="1" dirty="0" err="1" smtClean="0">
                <a:solidFill>
                  <a:srgbClr val="000000"/>
                </a:solidFill>
              </a:rPr>
              <a:t>Pred</a:t>
            </a:r>
            <a:r>
              <a:rPr lang="en-US" altLang="en-US" sz="1400" b="1" i="1" dirty="0" smtClean="0">
                <a:solidFill>
                  <a:srgbClr val="000000"/>
                </a:solidFill>
              </a:rPr>
              <a:t>(x)</a:t>
            </a:r>
            <a:endParaRPr lang="en-GB" sz="1600" i="1" dirty="0">
              <a:solidFill>
                <a:srgbClr val="FFFFFF"/>
              </a:solidFill>
              <a:latin typeface="Lucida Sans Unicode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291396" y="5480516"/>
            <a:ext cx="3368836" cy="180732"/>
          </a:xfrm>
          <a:prstGeom prst="straightConnector1">
            <a:avLst/>
          </a:prstGeom>
          <a:ln w="28575">
            <a:solidFill>
              <a:schemeClr val="tx2"/>
            </a:solidFill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37616" y="5310174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0000"/>
                </a:solidFill>
              </a:rPr>
              <a:t>p</a:t>
            </a:r>
            <a:endParaRPr lang="en-GB" sz="1600" dirty="0">
              <a:solidFill>
                <a:srgbClr val="FFFFFF"/>
              </a:solidFill>
              <a:latin typeface="Lucida Sans Unicode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7013324" y="4470749"/>
            <a:ext cx="2072360" cy="1072771"/>
          </a:xfrm>
          <a:prstGeom prst="wedgeRoundRectCallout">
            <a:avLst>
              <a:gd name="adj1" fmla="val -108022"/>
              <a:gd name="adj2" fmla="val -25665"/>
              <a:gd name="adj3" fmla="val 16667"/>
            </a:avLst>
          </a:prstGeom>
          <a:solidFill>
            <a:srgbClr val="FBEAA1"/>
          </a:solidFill>
          <a:ln w="19050" cap="flat" cmpd="sng" algn="ctr">
            <a:solidFill>
              <a:srgbClr val="B2B2B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Ask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a data-item of type D1 that satisfies </a:t>
            </a:r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condition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422"/>
            <a:ext cx="9144000" cy="504056"/>
          </a:xfrm>
        </p:spPr>
        <p:txBody>
          <a:bodyPr/>
          <a:lstStyle/>
          <a:p>
            <a:r>
              <a:rPr lang="sv-SE" dirty="0" smtClean="0">
                <a:latin typeface="Franklin Gothic Medium Cond" panose="020B0606030402020204" pitchFamily="34" charset="0"/>
              </a:rPr>
              <a:t>Schedule</a:t>
            </a:r>
            <a:endParaRPr lang="sv-SE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81115"/>
              </p:ext>
            </p:extLst>
          </p:nvPr>
        </p:nvGraphicFramePr>
        <p:xfrm>
          <a:off x="179512" y="1225900"/>
          <a:ext cx="8784976" cy="5299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174"/>
                <a:gridCol w="644547"/>
                <a:gridCol w="833058"/>
                <a:gridCol w="1363186"/>
                <a:gridCol w="3504803"/>
                <a:gridCol w="1008112"/>
                <a:gridCol w="864096"/>
              </a:tblGrid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Week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Date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Time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Lecture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Reading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Note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L1/S1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22 JAN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10:15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Introduction,</a:t>
                      </a:r>
                      <a:r>
                        <a:rPr lang="en-GB" sz="1400" baseline="0" dirty="0" smtClean="0">
                          <a:effectLst/>
                          <a:latin typeface="Franklin Gothic Medium Cond" panose="020B0606030402020204" pitchFamily="34" charset="0"/>
                        </a:rPr>
                        <a:t>  Objectives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&amp;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Organization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86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L2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23 JAN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13:15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15:-00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1400" dirty="0">
                          <a:effectLst/>
                          <a:latin typeface="Franklin Gothic Medium Cond" panose="020B0606030402020204" pitchFamily="34" charset="0"/>
                        </a:rPr>
                        <a:t>Architecting Process &amp; </a:t>
                      </a: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</a:rPr>
                        <a:t>Architecture Views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err="1">
                          <a:effectLst/>
                          <a:latin typeface="Franklin Gothic Medium Cond" panose="020B0606030402020204" pitchFamily="34" charset="0"/>
                        </a:rPr>
                        <a:t>Ch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 1 &amp; 2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28 JAN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10:15 – 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b="1" i="0" u="sng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Skip</a:t>
                      </a:r>
                      <a:endParaRPr lang="en-GB" sz="1400" b="1" i="0" u="sng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72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S2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29 JAN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10:15 - 12:00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&lt;&lt; Supervision: Launch Assignment 1&gt;&gt;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3 &amp; 4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66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30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JAN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13:00 – 15:00 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GB" sz="1400" b="1" u="sng" dirty="0" smtClean="0">
                          <a:effectLst/>
                          <a:latin typeface="Franklin Gothic Medium Cond" panose="020B0606030402020204" pitchFamily="34" charset="0"/>
                        </a:rPr>
                        <a:t>Skip</a:t>
                      </a:r>
                      <a:endParaRPr lang="en-GB" sz="1400" b="1" u="sng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L3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 3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13:15 – 15:00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</a:rPr>
                        <a:t>Design Principles (Maintainability, Modifiability)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err="1">
                          <a:effectLst/>
                          <a:latin typeface="Franklin Gothic Medium Cond" panose="020B0606030402020204" pitchFamily="34" charset="0"/>
                        </a:rPr>
                        <a:t>Ch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S3 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 5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10:15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&lt;&lt; Supervision/Assignment&gt;&gt;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L4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 6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13:15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15:00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Architectural Styles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1: Client-Server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  <a:latin typeface="Franklin Gothic Medium Cond" panose="020B0606030402020204" pitchFamily="34" charset="0"/>
                        </a:rPr>
                        <a:t>Ch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13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10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13:15 – 15:00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Technical Debt</a:t>
                      </a:r>
                      <a:endParaRPr lang="en-GB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err="1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Terese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12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10:15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&lt;&lt; Supervision/Assignment&gt;&gt;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L6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13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10:15 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Architectural Styles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2: </a:t>
                      </a:r>
                      <a:r>
                        <a:rPr lang="en-GB" sz="1400" dirty="0" err="1" smtClean="0">
                          <a:effectLst/>
                          <a:latin typeface="Franklin Gothic Medium Cond" panose="020B0606030402020204" pitchFamily="34" charset="0"/>
                        </a:rPr>
                        <a:t>Pipe&amp;Filter</a:t>
                      </a:r>
                      <a:r>
                        <a:rPr lang="en-GB" sz="1400" baseline="0" dirty="0" smtClean="0">
                          <a:effectLst/>
                          <a:latin typeface="Franklin Gothic Medium Cond" panose="020B0606030402020204" pitchFamily="34" charset="0"/>
                        </a:rPr>
                        <a:t> and </a:t>
                      </a:r>
                      <a:r>
                        <a:rPr lang="en-GB" sz="1400" baseline="0" dirty="0" err="1" smtClean="0">
                          <a:effectLst/>
                          <a:latin typeface="Franklin Gothic Medium Cond" panose="020B0606030402020204" pitchFamily="34" charset="0"/>
                        </a:rPr>
                        <a:t>Publ-Subscr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  <a:latin typeface="Franklin Gothic Medium Cond" panose="020B0606030402020204" pitchFamily="34" charset="0"/>
                        </a:rPr>
                        <a:t>Ch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13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L7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17 FEB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13:15</a:t>
                      </a:r>
                      <a:r>
                        <a:rPr lang="en-US" sz="1400" baseline="0" dirty="0" smtClean="0">
                          <a:latin typeface="Franklin Gothic Medium Cond" panose="020B0606030402020204" pitchFamily="34" charset="0"/>
                        </a:rPr>
                        <a:t> – 15:00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Architectural</a:t>
                      </a:r>
                      <a:r>
                        <a:rPr lang="en-US" sz="1400" baseline="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Styles 3:</a:t>
                      </a:r>
                      <a:r>
                        <a:rPr lang="en-US" sz="1400" baseline="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Blackboard</a:t>
                      </a:r>
                      <a:br>
                        <a:rPr lang="en-US" sz="1400" baseline="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aseline="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&amp; </a:t>
                      </a: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Performance </a:t>
                      </a: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– Analysis &amp; Tactics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  <a:latin typeface="Franklin Gothic Medium Cond" panose="020B0606030402020204" pitchFamily="34" charset="0"/>
                        </a:rPr>
                        <a:t>Ch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8 + paper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19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10:15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&lt;&lt; Supervision/Assignment&gt;&gt;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L8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20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10:15 – 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Reliability</a:t>
                      </a:r>
                      <a:r>
                        <a:rPr lang="en-US" sz="1400" baseline="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, Availability, Fault Tolerance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Franklin Gothic Medium Cond" panose="020B0606030402020204" pitchFamily="34" charset="0"/>
                        </a:rPr>
                        <a:t>Ch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5, 14 + paper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40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24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13:15 – 15:00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Anders </a:t>
                      </a:r>
                      <a:r>
                        <a:rPr lang="en-US" sz="1400" dirty="0" err="1" smtClean="0">
                          <a:latin typeface="Franklin Gothic Medium Cond" panose="020B0606030402020204" pitchFamily="34" charset="0"/>
                        </a:rPr>
                        <a:t>Alminger</a:t>
                      </a:r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smtClean="0">
                          <a:latin typeface="Franklin Gothic Medium Cond" panose="020B0606030402020204" pitchFamily="34" charset="0"/>
                        </a:rPr>
                        <a:t>- Volvo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S6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26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10:15 – 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&lt;&lt; Supervision/Assignment&gt;&gt;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27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13:15 – 15:00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</a:rPr>
                        <a:t>Architecture Evaluation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err="1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21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Rodi</a:t>
                      </a:r>
                      <a:r>
                        <a:rPr lang="en-US" sz="1400" baseline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PhD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L11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 MAR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Franklin Gothic Medium Cond" panose="020B0606030402020204" pitchFamily="34" charset="0"/>
                        </a:rPr>
                        <a:t>13:15 – 15:00</a:t>
                      </a:r>
                      <a:endParaRPr lang="en-GB" sz="140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Reverse Engineering &amp; Correspondence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err="1" smtClean="0">
                          <a:effectLst/>
                          <a:latin typeface="Franklin Gothic Medium Cond" panose="020B0606030402020204" pitchFamily="34" charset="0"/>
                        </a:rPr>
                        <a:t>Ch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20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4 MAR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10:15 </a:t>
                      </a: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– </a:t>
                      </a: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12:00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&lt;&lt; Supervision/Assignment&gt;&gt;</a:t>
                      </a:r>
                      <a:endParaRPr lang="en-GB" sz="1400" dirty="0" smtClean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L12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5 MAR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 13:15 – 15:00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Guest</a:t>
                      </a:r>
                      <a:r>
                        <a:rPr lang="en-US" sz="1400" baseline="0" dirty="0" smtClean="0">
                          <a:latin typeface="Franklin Gothic Medium Cond" panose="020B0606030402020204" pitchFamily="34" charset="0"/>
                        </a:rPr>
                        <a:t> Lecture 2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226ED-4750-46DE-80DF-49524E518B7F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0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3588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(2)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76225" y="2071688"/>
            <a:ext cx="86328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123825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 b="1"/>
              <a:t>Behaviour Types</a:t>
            </a:r>
            <a:r>
              <a:rPr lang="en-US" altLang="en-US" sz="2000"/>
              <a:t>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/>
              <a:t>	a.	</a:t>
            </a:r>
            <a:r>
              <a:rPr lang="en-US" altLang="en-US" sz="2000" b="1"/>
              <a:t>Passive repository</a:t>
            </a:r>
            <a:endParaRPr lang="en-US" altLang="en-US" sz="20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/>
              <a:t>Accessed by a set of components; e.g. database or server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/>
              <a:t>	b.	</a:t>
            </a:r>
            <a:r>
              <a:rPr lang="en-US" altLang="en-US" sz="2000" b="1"/>
              <a:t>Active repository</a:t>
            </a:r>
            <a:endParaRPr lang="en-US" altLang="en-US" sz="20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/>
              <a:t>Sends notification to components when data of interest changes; e.g. blackboard or active database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34963" y="6046470"/>
            <a:ext cx="8621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 b="1"/>
              <a:t>Constraints</a:t>
            </a:r>
            <a:r>
              <a:rPr lang="en-US" altLang="en-US" sz="2000"/>
              <a:t>:</a:t>
            </a:r>
          </a:p>
          <a:p>
            <a:pPr>
              <a:lnSpc>
                <a:spcPct val="50000"/>
              </a:lnSpc>
              <a:spcBef>
                <a:spcPct val="30000"/>
              </a:spcBef>
              <a:buFontTx/>
              <a:buNone/>
            </a:pPr>
            <a:r>
              <a:rPr lang="en-US" altLang="en-US" sz="2000"/>
              <a:t>Consistency of repository: Various types of (transaction) consistency</a:t>
            </a:r>
            <a:endParaRPr lang="en-GB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869" y="4426800"/>
            <a:ext cx="3844627" cy="116244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69913" y="4426800"/>
            <a:ext cx="4225713" cy="1140318"/>
            <a:chOff x="569913" y="2379360"/>
            <a:chExt cx="4793255" cy="1489871"/>
          </a:xfrm>
        </p:grpSpPr>
        <p:sp>
          <p:nvSpPr>
            <p:cNvPr id="40" name="Rectangle 57"/>
            <p:cNvSpPr>
              <a:spLocks noChangeArrowheads="1"/>
            </p:cNvSpPr>
            <p:nvPr/>
          </p:nvSpPr>
          <p:spPr bwMode="auto">
            <a:xfrm>
              <a:off x="570032" y="2379360"/>
              <a:ext cx="1319004" cy="4290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rot="16200000">
              <a:off x="974725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569913" y="2440955"/>
              <a:ext cx="13622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 dirty="0"/>
                <a:t>Component</a:t>
              </a:r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rot="16200000">
              <a:off x="2667372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2195736" y="2440955"/>
              <a:ext cx="1335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rot="16200000">
              <a:off x="4327525" y="3105150"/>
              <a:ext cx="539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3922713" y="2440956"/>
              <a:ext cx="1440455" cy="442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 err="1" smtClean="0"/>
                <a:t>Componen</a:t>
              </a:r>
              <a:endParaRPr lang="en-GB" altLang="en-US" sz="1600" dirty="0"/>
            </a:p>
          </p:txBody>
        </p:sp>
        <p:sp>
          <p:nvSpPr>
            <p:cNvPr id="47" name="Rectangle 57"/>
            <p:cNvSpPr>
              <a:spLocks noChangeArrowheads="1"/>
            </p:cNvSpPr>
            <p:nvPr/>
          </p:nvSpPr>
          <p:spPr bwMode="auto">
            <a:xfrm>
              <a:off x="2289294" y="2379360"/>
              <a:ext cx="1319004" cy="4290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2289175" y="2440955"/>
              <a:ext cx="13622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Component</a:t>
              </a: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3937898" y="2379360"/>
              <a:ext cx="1319004" cy="4290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3937779" y="2440955"/>
              <a:ext cx="13622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/>
                <a:t>Component</a:t>
              </a:r>
            </a:p>
          </p:txBody>
        </p:sp>
        <p:sp>
          <p:nvSpPr>
            <p:cNvPr id="51" name="Rectangle 57"/>
            <p:cNvSpPr>
              <a:spLocks noChangeArrowheads="1"/>
            </p:cNvSpPr>
            <p:nvPr/>
          </p:nvSpPr>
          <p:spPr bwMode="auto">
            <a:xfrm>
              <a:off x="569914" y="3375024"/>
              <a:ext cx="4686988" cy="49420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1838360" y="3429000"/>
              <a:ext cx="220605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/>
                <a:t>Shared Data Storage</a:t>
              </a:r>
              <a:endParaRPr lang="en-GB" altLang="en-US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1538"/>
            <a:ext cx="77724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JavaSpaces – Blackboard in Java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277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902E3-AF96-4955-93D0-CFFF9365F797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000" smtClean="0"/>
          </a:p>
        </p:txBody>
      </p:sp>
      <p:grpSp>
        <p:nvGrpSpPr>
          <p:cNvPr id="56324" name="Group 7"/>
          <p:cNvGrpSpPr>
            <a:grpSpLocks/>
          </p:cNvGrpSpPr>
          <p:nvPr/>
        </p:nvGrpSpPr>
        <p:grpSpPr bwMode="auto">
          <a:xfrm>
            <a:off x="1763713" y="1879600"/>
            <a:ext cx="5184775" cy="3240088"/>
            <a:chOff x="1111" y="1071"/>
            <a:chExt cx="3266" cy="2041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111" y="1071"/>
              <a:ext cx="3266" cy="2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pic>
          <p:nvPicPr>
            <p:cNvPr id="56326" name="Picture 6" descr="dukes_javaspa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62"/>
              <a:ext cx="3039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Layering &amp; Blackboard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8F473-748B-45C6-9AE8-3CA86D91E72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000" smtClean="0"/>
          </a:p>
        </p:txBody>
      </p:sp>
      <p:grpSp>
        <p:nvGrpSpPr>
          <p:cNvPr id="58372" name="Group 1"/>
          <p:cNvGrpSpPr>
            <a:grpSpLocks/>
          </p:cNvGrpSpPr>
          <p:nvPr/>
        </p:nvGrpSpPr>
        <p:grpSpPr bwMode="auto">
          <a:xfrm>
            <a:off x="395288" y="2122488"/>
            <a:ext cx="3671887" cy="2792412"/>
            <a:chOff x="395536" y="2122488"/>
            <a:chExt cx="4679950" cy="2792412"/>
          </a:xfrm>
        </p:grpSpPr>
        <p:sp>
          <p:nvSpPr>
            <p:cNvPr id="58388" name="AutoShape 7"/>
            <p:cNvSpPr>
              <a:spLocks noChangeArrowheads="1"/>
            </p:cNvSpPr>
            <p:nvPr/>
          </p:nvSpPr>
          <p:spPr bwMode="auto">
            <a:xfrm>
              <a:off x="395536" y="4156075"/>
              <a:ext cx="4679950" cy="758825"/>
            </a:xfrm>
            <a:prstGeom prst="cloudCallout">
              <a:avLst>
                <a:gd name="adj1" fmla="val -13194"/>
                <a:gd name="adj2" fmla="val 40375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BB</a:t>
              </a:r>
            </a:p>
          </p:txBody>
        </p:sp>
        <p:sp>
          <p:nvSpPr>
            <p:cNvPr id="58389" name="AutoShape 8"/>
            <p:cNvSpPr>
              <a:spLocks noChangeArrowheads="1"/>
            </p:cNvSpPr>
            <p:nvPr/>
          </p:nvSpPr>
          <p:spPr bwMode="auto">
            <a:xfrm>
              <a:off x="395536" y="2963863"/>
              <a:ext cx="1390650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A</a:t>
              </a:r>
            </a:p>
          </p:txBody>
        </p:sp>
        <p:sp>
          <p:nvSpPr>
            <p:cNvPr id="58390" name="AutoShape 9"/>
            <p:cNvSpPr>
              <a:spLocks noChangeArrowheads="1"/>
            </p:cNvSpPr>
            <p:nvPr/>
          </p:nvSpPr>
          <p:spPr bwMode="auto">
            <a:xfrm>
              <a:off x="2040186" y="2963863"/>
              <a:ext cx="1390650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B</a:t>
              </a:r>
            </a:p>
          </p:txBody>
        </p:sp>
        <p:sp>
          <p:nvSpPr>
            <p:cNvPr id="58391" name="AutoShape 10"/>
            <p:cNvSpPr>
              <a:spLocks noChangeArrowheads="1"/>
            </p:cNvSpPr>
            <p:nvPr/>
          </p:nvSpPr>
          <p:spPr bwMode="auto">
            <a:xfrm>
              <a:off x="3684836" y="2963863"/>
              <a:ext cx="1390650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grpSp>
          <p:nvGrpSpPr>
            <p:cNvPr id="58392" name="Group 15"/>
            <p:cNvGrpSpPr>
              <a:grpSpLocks/>
            </p:cNvGrpSpPr>
            <p:nvPr/>
          </p:nvGrpSpPr>
          <p:grpSpPr bwMode="auto">
            <a:xfrm>
              <a:off x="1125786" y="3468688"/>
              <a:ext cx="3244850" cy="801687"/>
              <a:chOff x="1707" y="2185"/>
              <a:chExt cx="2044" cy="505"/>
            </a:xfrm>
          </p:grpSpPr>
          <p:cxnSp>
            <p:nvCxnSpPr>
              <p:cNvPr id="58398" name="AutoShape 11"/>
              <p:cNvCxnSpPr>
                <a:cxnSpLocks noChangeShapeType="1"/>
                <a:stCxn id="58390" idx="2"/>
                <a:endCxn id="58388" idx="3"/>
              </p:cNvCxnSpPr>
              <p:nvPr/>
            </p:nvCxnSpPr>
            <p:spPr bwMode="auto">
              <a:xfrm>
                <a:off x="2676" y="2185"/>
                <a:ext cx="0" cy="4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399" name="AutoShape 12"/>
              <p:cNvCxnSpPr>
                <a:cxnSpLocks noChangeShapeType="1"/>
              </p:cNvCxnSpPr>
              <p:nvPr/>
            </p:nvCxnSpPr>
            <p:spPr bwMode="auto">
              <a:xfrm>
                <a:off x="1707" y="2185"/>
                <a:ext cx="0" cy="5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400" name="AutoShape 13"/>
              <p:cNvCxnSpPr>
                <a:cxnSpLocks noChangeShapeType="1"/>
              </p:cNvCxnSpPr>
              <p:nvPr/>
            </p:nvCxnSpPr>
            <p:spPr bwMode="auto">
              <a:xfrm>
                <a:off x="3751" y="2185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8393" name="AutoShape 14"/>
            <p:cNvSpPr>
              <a:spLocks noChangeArrowheads="1"/>
            </p:cNvSpPr>
            <p:nvPr/>
          </p:nvSpPr>
          <p:spPr bwMode="auto">
            <a:xfrm>
              <a:off x="395536" y="2122488"/>
              <a:ext cx="4676775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UI</a:t>
              </a:r>
            </a:p>
          </p:txBody>
        </p:sp>
        <p:grpSp>
          <p:nvGrpSpPr>
            <p:cNvPr id="58394" name="Group 16"/>
            <p:cNvGrpSpPr>
              <a:grpSpLocks/>
            </p:cNvGrpSpPr>
            <p:nvPr/>
          </p:nvGrpSpPr>
          <p:grpSpPr bwMode="auto">
            <a:xfrm>
              <a:off x="1127373" y="2636838"/>
              <a:ext cx="3244850" cy="369887"/>
              <a:chOff x="1707" y="2185"/>
              <a:chExt cx="2044" cy="505"/>
            </a:xfrm>
          </p:grpSpPr>
          <p:cxnSp>
            <p:nvCxnSpPr>
              <p:cNvPr id="58395" name="AutoShape 17"/>
              <p:cNvCxnSpPr>
                <a:cxnSpLocks noChangeShapeType="1"/>
              </p:cNvCxnSpPr>
              <p:nvPr/>
            </p:nvCxnSpPr>
            <p:spPr bwMode="auto">
              <a:xfrm>
                <a:off x="2721" y="2185"/>
                <a:ext cx="0" cy="4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396" name="AutoShape 18"/>
              <p:cNvCxnSpPr>
                <a:cxnSpLocks noChangeShapeType="1"/>
              </p:cNvCxnSpPr>
              <p:nvPr/>
            </p:nvCxnSpPr>
            <p:spPr bwMode="auto">
              <a:xfrm>
                <a:off x="1707" y="2185"/>
                <a:ext cx="0" cy="5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397" name="AutoShape 19"/>
              <p:cNvCxnSpPr>
                <a:cxnSpLocks noChangeShapeType="1"/>
              </p:cNvCxnSpPr>
              <p:nvPr/>
            </p:nvCxnSpPr>
            <p:spPr bwMode="auto">
              <a:xfrm>
                <a:off x="3751" y="2185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4932363" y="4156075"/>
            <a:ext cx="3671887" cy="758825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BB</a:t>
            </a:r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4932363" y="2963863"/>
            <a:ext cx="1090612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A</a:t>
            </a:r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6223000" y="2963863"/>
            <a:ext cx="109061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B</a:t>
            </a:r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7513638" y="2963863"/>
            <a:ext cx="1090612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C</a:t>
            </a:r>
          </a:p>
        </p:txBody>
      </p:sp>
      <p:grpSp>
        <p:nvGrpSpPr>
          <p:cNvPr id="58377" name="Group 15"/>
          <p:cNvGrpSpPr>
            <a:grpSpLocks/>
          </p:cNvGrpSpPr>
          <p:nvPr/>
        </p:nvGrpSpPr>
        <p:grpSpPr bwMode="auto">
          <a:xfrm>
            <a:off x="5505450" y="3468688"/>
            <a:ext cx="2546350" cy="801687"/>
            <a:chOff x="1707" y="2185"/>
            <a:chExt cx="2044" cy="505"/>
          </a:xfrm>
        </p:grpSpPr>
        <p:cxnSp>
          <p:nvCxnSpPr>
            <p:cNvPr id="58385" name="AutoShape 11"/>
            <p:cNvCxnSpPr>
              <a:cxnSpLocks noChangeShapeType="1"/>
              <a:stCxn id="58375" idx="2"/>
              <a:endCxn id="58373" idx="3"/>
            </p:cNvCxnSpPr>
            <p:nvPr/>
          </p:nvCxnSpPr>
          <p:spPr bwMode="auto">
            <a:xfrm>
              <a:off x="2676" y="2185"/>
              <a:ext cx="0" cy="4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6" name="AutoShape 12"/>
            <p:cNvCxnSpPr>
              <a:cxnSpLocks noChangeShapeType="1"/>
            </p:cNvCxnSpPr>
            <p:nvPr/>
          </p:nvCxnSpPr>
          <p:spPr bwMode="auto">
            <a:xfrm>
              <a:off x="1707" y="2185"/>
              <a:ext cx="0" cy="5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7" name="AutoShape 13"/>
            <p:cNvCxnSpPr>
              <a:cxnSpLocks noChangeShapeType="1"/>
            </p:cNvCxnSpPr>
            <p:nvPr/>
          </p:nvCxnSpPr>
          <p:spPr bwMode="auto">
            <a:xfrm>
              <a:off x="3751" y="2185"/>
              <a:ext cx="0" cy="4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378" name="Group 16"/>
          <p:cNvGrpSpPr>
            <a:grpSpLocks/>
          </p:cNvGrpSpPr>
          <p:nvPr/>
        </p:nvGrpSpPr>
        <p:grpSpPr bwMode="auto">
          <a:xfrm>
            <a:off x="5507038" y="2636838"/>
            <a:ext cx="2544762" cy="369887"/>
            <a:chOff x="1707" y="2185"/>
            <a:chExt cx="2044" cy="505"/>
          </a:xfrm>
        </p:grpSpPr>
        <p:cxnSp>
          <p:nvCxnSpPr>
            <p:cNvPr id="58382" name="AutoShape 17"/>
            <p:cNvCxnSpPr>
              <a:cxnSpLocks noChangeShapeType="1"/>
            </p:cNvCxnSpPr>
            <p:nvPr/>
          </p:nvCxnSpPr>
          <p:spPr bwMode="auto">
            <a:xfrm>
              <a:off x="2721" y="2185"/>
              <a:ext cx="0" cy="4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3" name="AutoShape 18"/>
            <p:cNvCxnSpPr>
              <a:cxnSpLocks noChangeShapeType="1"/>
            </p:cNvCxnSpPr>
            <p:nvPr/>
          </p:nvCxnSpPr>
          <p:spPr bwMode="auto">
            <a:xfrm>
              <a:off x="1707" y="2185"/>
              <a:ext cx="0" cy="5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4" name="AutoShape 19"/>
            <p:cNvCxnSpPr>
              <a:cxnSpLocks noChangeShapeType="1"/>
            </p:cNvCxnSpPr>
            <p:nvPr/>
          </p:nvCxnSpPr>
          <p:spPr bwMode="auto">
            <a:xfrm>
              <a:off x="3751" y="2185"/>
              <a:ext cx="0" cy="4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379" name="AutoShape 8"/>
          <p:cNvSpPr>
            <a:spLocks noChangeArrowheads="1"/>
          </p:cNvSpPr>
          <p:nvPr/>
        </p:nvSpPr>
        <p:spPr bwMode="auto">
          <a:xfrm>
            <a:off x="4932363" y="2174875"/>
            <a:ext cx="1090612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UI</a:t>
            </a:r>
          </a:p>
        </p:txBody>
      </p:sp>
      <p:sp>
        <p:nvSpPr>
          <p:cNvPr id="58380" name="AutoShape 8"/>
          <p:cNvSpPr>
            <a:spLocks noChangeArrowheads="1"/>
          </p:cNvSpPr>
          <p:nvPr/>
        </p:nvSpPr>
        <p:spPr bwMode="auto">
          <a:xfrm>
            <a:off x="6234113" y="2174875"/>
            <a:ext cx="1092200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UI</a:t>
            </a:r>
          </a:p>
        </p:txBody>
      </p:sp>
      <p:sp>
        <p:nvSpPr>
          <p:cNvPr id="58381" name="AutoShape 8"/>
          <p:cNvSpPr>
            <a:spLocks noChangeArrowheads="1"/>
          </p:cNvSpPr>
          <p:nvPr/>
        </p:nvSpPr>
        <p:spPr bwMode="auto">
          <a:xfrm>
            <a:off x="7505700" y="2174875"/>
            <a:ext cx="109061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955A5-2750-43A6-A772-08F288BE1C8D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0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68363"/>
            <a:ext cx="8675687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Blackboard Style (3)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06400" y="1985963"/>
            <a:ext cx="83312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tabLst>
                <a:tab pos="381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571500">
              <a:spcBef>
                <a:spcPct val="20000"/>
              </a:spcBef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Advantages: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Allows different control heuristics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Reusable &amp; heterogeneous knowledge sources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Support for fault tolerance and robustness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by adding redundant components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+/- </a:t>
            </a:r>
            <a:r>
              <a:rPr lang="en-GB" altLang="en-US" sz="2400"/>
              <a:t>Dataflow is not directly visible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Disadvantages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2400"/>
              <a:t>Distributed implementation is complex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en-US"/>
              <a:t> distribution and consistency </a:t>
            </a:r>
            <a:r>
              <a:rPr lang="en-US" altLang="en-US"/>
              <a:t>issues</a:t>
            </a:r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Blackboard Characteristics</a:t>
            </a:r>
            <a:endParaRPr lang="en-GB" altLang="en-US" sz="3600" smtClean="0"/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D7DE32-39E8-4A49-9AFA-C8815576E4E2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000" smtClean="0"/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79388" y="1725613"/>
            <a:ext cx="8946680" cy="34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 Data may be structured </a:t>
            </a:r>
            <a:r>
              <a:rPr lang="en-US" altLang="en-US" sz="2400" dirty="0" smtClean="0"/>
              <a:t>(like in a DB)</a:t>
            </a:r>
            <a:br>
              <a:rPr lang="en-US" altLang="en-US" sz="2400" dirty="0" smtClean="0"/>
            </a:br>
            <a:r>
              <a:rPr lang="en-US" altLang="en-US" sz="2400" dirty="0" smtClean="0"/>
              <a:t>   or unstructured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Data may be selected based on content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 Applications may insert/retrieve different data-type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   per access.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   This in contrast to pub-sub where data of the same type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   is retrieved repeatedly</a:t>
            </a:r>
            <a:endParaRPr lang="en-GB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755576" y="1628800"/>
            <a:ext cx="6696744" cy="3960440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be 37"/>
          <p:cNvSpPr/>
          <p:nvPr/>
        </p:nvSpPr>
        <p:spPr>
          <a:xfrm>
            <a:off x="2987824" y="2132856"/>
            <a:ext cx="1440160" cy="2664296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692151"/>
            <a:ext cx="7772400" cy="702972"/>
          </a:xfrm>
        </p:spPr>
        <p:txBody>
          <a:bodyPr/>
          <a:lstStyle/>
          <a:p>
            <a:r>
              <a:rPr lang="en-US" altLang="en-US" dirty="0" smtClean="0"/>
              <a:t>Blackboard Deployment</a:t>
            </a:r>
            <a:endParaRPr lang="en-GB" altLang="en-US" dirty="0" smtClean="0"/>
          </a:p>
        </p:txBody>
      </p:sp>
      <p:sp>
        <p:nvSpPr>
          <p:cNvPr id="84" name="Rectangle 57"/>
          <p:cNvSpPr>
            <a:spLocks noChangeArrowheads="1"/>
          </p:cNvSpPr>
          <p:nvPr/>
        </p:nvSpPr>
        <p:spPr bwMode="auto">
          <a:xfrm>
            <a:off x="3062466" y="2776436"/>
            <a:ext cx="936104" cy="43654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Comp2</a:t>
            </a:r>
            <a:endParaRPr lang="en-US" altLang="en-US" sz="2000" b="1" dirty="0"/>
          </a:p>
        </p:txBody>
      </p:sp>
      <p:sp>
        <p:nvSpPr>
          <p:cNvPr id="92" name="Cube 91"/>
          <p:cNvSpPr/>
          <p:nvPr/>
        </p:nvSpPr>
        <p:spPr>
          <a:xfrm>
            <a:off x="1187623" y="2132856"/>
            <a:ext cx="1610724" cy="2664296"/>
          </a:xfrm>
          <a:prstGeom prst="cube">
            <a:avLst>
              <a:gd name="adj" fmla="val 1932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1379438" y="2783948"/>
            <a:ext cx="888306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Comp1</a:t>
            </a:r>
            <a:endParaRPr lang="en-US" altLang="en-US" sz="1800" b="1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464850" y="5299888"/>
            <a:ext cx="5699438" cy="18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22244" y="4825636"/>
            <a:ext cx="0" cy="46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524995" y="4825636"/>
            <a:ext cx="0" cy="493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734249" y="3205464"/>
            <a:ext cx="1757631" cy="519080"/>
            <a:chOff x="1699725" y="3073452"/>
            <a:chExt cx="1757631" cy="118750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434838" y="3090637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99725" y="3073452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938426" y="2467635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527870" y="2480716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868144" y="4808063"/>
            <a:ext cx="0" cy="493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be 51"/>
          <p:cNvSpPr/>
          <p:nvPr/>
        </p:nvSpPr>
        <p:spPr>
          <a:xfrm>
            <a:off x="4860032" y="2132856"/>
            <a:ext cx="2480861" cy="2664296"/>
          </a:xfrm>
          <a:prstGeom prst="cube">
            <a:avLst>
              <a:gd name="adj" fmla="val 1363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5975375" y="2776436"/>
            <a:ext cx="936104" cy="436540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Comp4</a:t>
            </a:r>
            <a:endParaRPr lang="en-US" alt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40779" y="2480716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283220" y="3717032"/>
            <a:ext cx="6097091" cy="1728192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BB</a:t>
            </a:r>
            <a:r>
              <a:rPr lang="en-US" altLang="en-US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-Middleware</a:t>
            </a:r>
            <a:endParaRPr lang="en-US" altLang="en-US" sz="2000" b="1" dirty="0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4968031" y="2783948"/>
            <a:ext cx="895918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Comp3</a:t>
            </a:r>
            <a:endParaRPr lang="en-US" altLang="en-US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370762" y="2467635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1..*</a:t>
            </a:r>
            <a:endParaRPr lang="en-GB" sz="16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5341570" y="3205464"/>
            <a:ext cx="1099209" cy="519080"/>
            <a:chOff x="2358147" y="3073452"/>
            <a:chExt cx="1099209" cy="1187507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434838" y="3090637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358147" y="3073452"/>
              <a:ext cx="22518" cy="1170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27584" y="5877272"/>
            <a:ext cx="6112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can be multiple components</a:t>
            </a:r>
            <a:br>
              <a:rPr lang="en-US" dirty="0" smtClean="0"/>
            </a:br>
            <a:r>
              <a:rPr lang="en-US" dirty="0" smtClean="0"/>
              <a:t>deployed on a single computation node</a:t>
            </a:r>
            <a:endParaRPr lang="en-GB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1553539" y="4835905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1385570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BB-</a:t>
            </a:r>
            <a:b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Agent</a:t>
            </a:r>
            <a:endParaRPr lang="en-US" altLang="en-US" sz="1400" b="1" dirty="0"/>
          </a:p>
        </p:txBody>
      </p:sp>
      <p:sp>
        <p:nvSpPr>
          <p:cNvPr id="46" name="Rectangle 57"/>
          <p:cNvSpPr>
            <a:spLocks noChangeArrowheads="1"/>
          </p:cNvSpPr>
          <p:nvPr/>
        </p:nvSpPr>
        <p:spPr bwMode="auto">
          <a:xfrm>
            <a:off x="3210230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BB Agent</a:t>
            </a:r>
            <a:endParaRPr lang="en-US" altLang="en-US" sz="1400" b="1" dirty="0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573298" y="4095191"/>
            <a:ext cx="685611" cy="429028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BB Agent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693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38699"/>
            <a:ext cx="7772400" cy="70206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Blackboard and consistency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8F473-748B-45C6-9AE8-3CA86D91E72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000" smtClean="0"/>
          </a:p>
        </p:txBody>
      </p:sp>
      <p:sp>
        <p:nvSpPr>
          <p:cNvPr id="58389" name="AutoShape 8"/>
          <p:cNvSpPr>
            <a:spLocks noChangeArrowheads="1"/>
          </p:cNvSpPr>
          <p:nvPr/>
        </p:nvSpPr>
        <p:spPr bwMode="auto">
          <a:xfrm>
            <a:off x="1331640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/>
              <a:t>C1</a:t>
            </a:r>
            <a:endParaRPr lang="en-GB" altLang="en-US" b="1"/>
          </a:p>
        </p:txBody>
      </p:sp>
      <p:sp>
        <p:nvSpPr>
          <p:cNvPr id="58391" name="AutoShape 10"/>
          <p:cNvSpPr>
            <a:spLocks noChangeArrowheads="1"/>
          </p:cNvSpPr>
          <p:nvPr/>
        </p:nvSpPr>
        <p:spPr bwMode="auto">
          <a:xfrm>
            <a:off x="6889952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C3</a:t>
            </a:r>
            <a:endParaRPr lang="en-GB" altLang="en-US" b="1" dirty="0"/>
          </a:p>
        </p:txBody>
      </p:sp>
      <p:sp>
        <p:nvSpPr>
          <p:cNvPr id="38" name="Cube 37"/>
          <p:cNvSpPr/>
          <p:nvPr/>
        </p:nvSpPr>
        <p:spPr>
          <a:xfrm>
            <a:off x="1043608" y="2493690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be 38"/>
          <p:cNvSpPr/>
          <p:nvPr/>
        </p:nvSpPr>
        <p:spPr>
          <a:xfrm>
            <a:off x="3779912" y="2477315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be 39"/>
          <p:cNvSpPr/>
          <p:nvPr/>
        </p:nvSpPr>
        <p:spPr>
          <a:xfrm>
            <a:off x="6588224" y="2469409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043608" y="2675706"/>
            <a:ext cx="6624736" cy="2049438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BB</a:t>
            </a: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3995936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C2</a:t>
            </a:r>
            <a:endParaRPr lang="en-GB" altLang="en-US" b="1" dirty="0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1296275" y="3150272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6543" y="346959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3883814" y="3287837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627108" y="2879034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674543" y="3111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984082" y="3653814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115616" y="4893441"/>
            <a:ext cx="6696744" cy="432073"/>
            <a:chOff x="1115616" y="4893441"/>
            <a:chExt cx="6696744" cy="69579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15616" y="5589240"/>
              <a:ext cx="6696744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8" idx="3"/>
            </p:cNvCxnSpPr>
            <p:nvPr/>
          </p:nvCxnSpPr>
          <p:spPr>
            <a:xfrm>
              <a:off x="1610671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72970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43532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63688" y="2077993"/>
            <a:ext cx="5541862" cy="566426"/>
            <a:chOff x="1900191" y="2582048"/>
            <a:chExt cx="5541862" cy="695799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900191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662490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33052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9512" y="211484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Delete(Z)</a:t>
            </a:r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452320" y="206084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Insert(Z)</a:t>
            </a:r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47750" y="5541039"/>
            <a:ext cx="7948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1, 2 and 3 are all storing a copy of the entire </a:t>
            </a:r>
            <a:br>
              <a:rPr lang="en-US" dirty="0" smtClean="0"/>
            </a:br>
            <a:r>
              <a:rPr lang="en-US" dirty="0" smtClean="0"/>
              <a:t>dataset (A-Z). This increases reliability &amp; availability</a:t>
            </a:r>
            <a:br>
              <a:rPr lang="en-US" dirty="0" smtClean="0"/>
            </a:br>
            <a:r>
              <a:rPr lang="en-US" dirty="0" smtClean="0"/>
              <a:t>and improves </a:t>
            </a:r>
            <a:r>
              <a:rPr lang="en-US" smtClean="0"/>
              <a:t>response time *(. But ….</a:t>
            </a:r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064077" y="45811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Node1</a:t>
            </a:r>
            <a:endParaRPr lang="en-GB" sz="1800"/>
          </a:p>
        </p:txBody>
      </p:sp>
      <p:sp>
        <p:nvSpPr>
          <p:cNvPr id="63" name="TextBox 62"/>
          <p:cNvSpPr txBox="1"/>
          <p:nvPr/>
        </p:nvSpPr>
        <p:spPr>
          <a:xfrm>
            <a:off x="6648260" y="45091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Node3</a:t>
            </a:r>
            <a:endParaRPr lang="en-GB" sz="1800"/>
          </a:p>
        </p:txBody>
      </p:sp>
      <p:sp>
        <p:nvSpPr>
          <p:cNvPr id="64" name="TextBox 63"/>
          <p:cNvSpPr txBox="1"/>
          <p:nvPr/>
        </p:nvSpPr>
        <p:spPr>
          <a:xfrm>
            <a:off x="3889418" y="45378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Node2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1905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38699"/>
            <a:ext cx="7772400" cy="70206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Blackboard and consistency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8F473-748B-45C6-9AE8-3CA86D91E72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000" smtClean="0"/>
          </a:p>
        </p:txBody>
      </p:sp>
      <p:sp>
        <p:nvSpPr>
          <p:cNvPr id="58389" name="AutoShape 8"/>
          <p:cNvSpPr>
            <a:spLocks noChangeArrowheads="1"/>
          </p:cNvSpPr>
          <p:nvPr/>
        </p:nvSpPr>
        <p:spPr bwMode="auto">
          <a:xfrm>
            <a:off x="1331640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/>
              <a:t>C1</a:t>
            </a:r>
            <a:endParaRPr lang="en-GB" altLang="en-US" b="1"/>
          </a:p>
        </p:txBody>
      </p:sp>
      <p:sp>
        <p:nvSpPr>
          <p:cNvPr id="58391" name="AutoShape 10"/>
          <p:cNvSpPr>
            <a:spLocks noChangeArrowheads="1"/>
          </p:cNvSpPr>
          <p:nvPr/>
        </p:nvSpPr>
        <p:spPr bwMode="auto">
          <a:xfrm>
            <a:off x="6889952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C3</a:t>
            </a:r>
            <a:endParaRPr lang="en-GB" altLang="en-US" b="1" dirty="0"/>
          </a:p>
        </p:txBody>
      </p:sp>
      <p:sp>
        <p:nvSpPr>
          <p:cNvPr id="38" name="Cube 37"/>
          <p:cNvSpPr/>
          <p:nvPr/>
        </p:nvSpPr>
        <p:spPr>
          <a:xfrm>
            <a:off x="1043608" y="2493690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be 38"/>
          <p:cNvSpPr/>
          <p:nvPr/>
        </p:nvSpPr>
        <p:spPr>
          <a:xfrm>
            <a:off x="3779912" y="2477315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be 39"/>
          <p:cNvSpPr/>
          <p:nvPr/>
        </p:nvSpPr>
        <p:spPr>
          <a:xfrm>
            <a:off x="6588224" y="2469409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043608" y="2675706"/>
            <a:ext cx="6624736" cy="2049438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BB</a:t>
            </a: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3995936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C2</a:t>
            </a:r>
            <a:endParaRPr lang="en-GB" altLang="en-US" b="1" dirty="0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1296275" y="3150272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6543" y="346959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3883814" y="3287837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627108" y="2879034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674543" y="3111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984082" y="3653814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115616" y="4893441"/>
            <a:ext cx="6696744" cy="432073"/>
            <a:chOff x="1115616" y="4893441"/>
            <a:chExt cx="6696744" cy="69579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15616" y="5589240"/>
              <a:ext cx="6696744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8" idx="3"/>
            </p:cNvCxnSpPr>
            <p:nvPr/>
          </p:nvCxnSpPr>
          <p:spPr>
            <a:xfrm>
              <a:off x="1610671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72970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43532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63688" y="2077993"/>
            <a:ext cx="5541862" cy="566426"/>
            <a:chOff x="1900191" y="2582048"/>
            <a:chExt cx="5541862" cy="695799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900191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662490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33052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9512" y="211484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Delete(Z)</a:t>
            </a:r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452320" y="206084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Insert(Z)</a:t>
            </a:r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47750" y="5541039"/>
            <a:ext cx="9220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and C3 may ‘see’ a different content on the blackboard</a:t>
            </a:r>
          </a:p>
          <a:p>
            <a:r>
              <a:rPr lang="en-US" dirty="0" smtClean="0"/>
              <a:t>depending on the order (</a:t>
            </a:r>
            <a:r>
              <a:rPr lang="en-US" smtClean="0"/>
              <a:t>and speed) of </a:t>
            </a:r>
            <a:r>
              <a:rPr lang="en-US" dirty="0" smtClean="0"/>
              <a:t>executing the delete </a:t>
            </a:r>
          </a:p>
          <a:p>
            <a:r>
              <a:rPr lang="en-US" dirty="0" smtClean="0"/>
              <a:t>and insert actions.</a:t>
            </a:r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064077" y="45811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Node1</a:t>
            </a:r>
            <a:endParaRPr lang="en-GB" sz="1800"/>
          </a:p>
        </p:txBody>
      </p:sp>
      <p:sp>
        <p:nvSpPr>
          <p:cNvPr id="63" name="TextBox 62"/>
          <p:cNvSpPr txBox="1"/>
          <p:nvPr/>
        </p:nvSpPr>
        <p:spPr>
          <a:xfrm>
            <a:off x="6648260" y="45091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Node3</a:t>
            </a:r>
            <a:endParaRPr lang="en-GB" sz="1800"/>
          </a:p>
        </p:txBody>
      </p:sp>
      <p:sp>
        <p:nvSpPr>
          <p:cNvPr id="64" name="TextBox 63"/>
          <p:cNvSpPr txBox="1"/>
          <p:nvPr/>
        </p:nvSpPr>
        <p:spPr>
          <a:xfrm>
            <a:off x="3889418" y="45378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Node2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88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7626350" cy="1277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Example of Blackboard Architecture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51075"/>
            <a:ext cx="8496300" cy="3986213"/>
          </a:xfrm>
        </p:spPr>
        <p:txBody>
          <a:bodyPr/>
          <a:lstStyle/>
          <a:p>
            <a:pPr eaLnBrk="1" hangingPunct="1"/>
            <a:r>
              <a:rPr lang="en-US" altLang="en-US" smtClean="0"/>
              <a:t>Hearsay, speech understanding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Hearsay was developed in the 1970’s by Raj Reddy et al. at Carnegie Mellon University.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Randy Davis, </a:t>
            </a:r>
            <a:r>
              <a:rPr lang="en-US" altLang="en-US" i="1" smtClean="0"/>
              <a:t>Speech Understanding Using Hearsay,</a:t>
            </a:r>
            <a:r>
              <a:rPr lang="en-US" altLang="en-US" smtClean="0"/>
              <a:t> MIT videotape, 1984.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249DF1-47CA-4E05-9CF7-E61889397D24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000" smtClean="0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395288" y="6180138"/>
            <a:ext cx="542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kumimoji="1" lang="en-US" altLang="en-US" sz="1600"/>
              <a:t>Slides adapted from Terry Bahill, Univ. Arizona,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Hearsay: knowledge sources</a:t>
            </a:r>
            <a:endParaRPr lang="en-US" altLang="en-US" sz="2800" baseline="-25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98452" y="1637666"/>
            <a:ext cx="3233737" cy="417988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Acoustics</a:t>
            </a:r>
          </a:p>
          <a:p>
            <a:pPr eaLnBrk="1" hangingPunct="1"/>
            <a:r>
              <a:rPr lang="en-US" altLang="en-US" sz="2400" smtClean="0"/>
              <a:t>Spectrographs</a:t>
            </a:r>
          </a:p>
          <a:p>
            <a:pPr eaLnBrk="1" hangingPunct="1"/>
            <a:r>
              <a:rPr lang="en-US" altLang="en-US" sz="2400" smtClean="0"/>
              <a:t>Phonetics</a:t>
            </a:r>
          </a:p>
          <a:p>
            <a:pPr eaLnBrk="1" hangingPunct="1"/>
            <a:r>
              <a:rPr lang="en-US" altLang="en-US" sz="2400" smtClean="0"/>
              <a:t>Pronunciation</a:t>
            </a:r>
          </a:p>
          <a:p>
            <a:pPr eaLnBrk="1" hangingPunct="1"/>
            <a:r>
              <a:rPr lang="en-US" altLang="en-US" sz="2400" smtClean="0"/>
              <a:t>Coarticulation </a:t>
            </a:r>
          </a:p>
          <a:p>
            <a:pPr eaLnBrk="1" hangingPunct="1"/>
            <a:r>
              <a:rPr lang="en-US" altLang="en-US" sz="2400" smtClean="0"/>
              <a:t>Syntax</a:t>
            </a:r>
          </a:p>
          <a:p>
            <a:pPr eaLnBrk="1" hangingPunct="1"/>
            <a:r>
              <a:rPr lang="en-US" altLang="en-US" sz="2400" smtClean="0"/>
              <a:t>Semantics</a:t>
            </a:r>
          </a:p>
          <a:p>
            <a:pPr eaLnBrk="1" hangingPunct="1"/>
            <a:r>
              <a:rPr lang="en-US" altLang="en-US" sz="2400" smtClean="0"/>
              <a:t>Pragmatics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59488" y="6525344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6009E-3B7C-4F76-A299-36B025E6FA23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000" dirty="0" smtClean="0"/>
          </a:p>
        </p:txBody>
      </p:sp>
      <p:sp>
        <p:nvSpPr>
          <p:cNvPr id="66565" name="Line 36"/>
          <p:cNvSpPr>
            <a:spLocks noChangeShapeType="1"/>
          </p:cNvSpPr>
          <p:nvPr/>
        </p:nvSpPr>
        <p:spPr bwMode="auto">
          <a:xfrm rot="-5400000">
            <a:off x="4857696" y="4940542"/>
            <a:ext cx="2738014" cy="2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6" name="AutoShape 33"/>
          <p:cNvSpPr>
            <a:spLocks noChangeArrowheads="1"/>
          </p:cNvSpPr>
          <p:nvPr/>
        </p:nvSpPr>
        <p:spPr bwMode="auto">
          <a:xfrm>
            <a:off x="6389638" y="4176713"/>
            <a:ext cx="1782762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67" name="AutoShape 34"/>
          <p:cNvSpPr>
            <a:spLocks noChangeArrowheads="1"/>
          </p:cNvSpPr>
          <p:nvPr/>
        </p:nvSpPr>
        <p:spPr bwMode="auto">
          <a:xfrm>
            <a:off x="6437263" y="4229100"/>
            <a:ext cx="1663700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68" name="Text Box 35"/>
          <p:cNvSpPr txBox="1">
            <a:spLocks noChangeArrowheads="1"/>
          </p:cNvSpPr>
          <p:nvPr/>
        </p:nvSpPr>
        <p:spPr bwMode="auto">
          <a:xfrm>
            <a:off x="6516638" y="4268788"/>
            <a:ext cx="154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Pronunciation</a:t>
            </a:r>
          </a:p>
        </p:txBody>
      </p:sp>
      <p:sp>
        <p:nvSpPr>
          <p:cNvPr id="66569" name="AutoShape 4"/>
          <p:cNvSpPr>
            <a:spLocks noChangeArrowheads="1"/>
          </p:cNvSpPr>
          <p:nvPr/>
        </p:nvSpPr>
        <p:spPr bwMode="auto">
          <a:xfrm>
            <a:off x="3708400" y="6345956"/>
            <a:ext cx="4903788" cy="423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/>
              <a:t>data</a:t>
            </a:r>
            <a:endParaRPr lang="en-GB" altLang="en-US" sz="1800" b="1"/>
          </a:p>
        </p:txBody>
      </p:sp>
      <p:sp>
        <p:nvSpPr>
          <p:cNvPr id="66593" name="Line 11"/>
          <p:cNvSpPr>
            <a:spLocks noChangeShapeType="1"/>
          </p:cNvSpPr>
          <p:nvPr/>
        </p:nvSpPr>
        <p:spPr bwMode="auto">
          <a:xfrm rot="16200000">
            <a:off x="6980672" y="4956881"/>
            <a:ext cx="276773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94" name="AutoShape 12"/>
          <p:cNvSpPr>
            <a:spLocks noChangeArrowheads="1"/>
          </p:cNvSpPr>
          <p:nvPr/>
        </p:nvSpPr>
        <p:spPr bwMode="auto">
          <a:xfrm>
            <a:off x="5432425" y="3101975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95" name="AutoShape 13"/>
          <p:cNvSpPr>
            <a:spLocks noChangeArrowheads="1"/>
          </p:cNvSpPr>
          <p:nvPr/>
        </p:nvSpPr>
        <p:spPr bwMode="auto">
          <a:xfrm>
            <a:off x="5480050" y="3154363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96" name="Text Box 14"/>
          <p:cNvSpPr txBox="1">
            <a:spLocks noChangeArrowheads="1"/>
          </p:cNvSpPr>
          <p:nvPr/>
        </p:nvSpPr>
        <p:spPr bwMode="auto">
          <a:xfrm>
            <a:off x="5559425" y="3194050"/>
            <a:ext cx="119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Spectrogr.</a:t>
            </a:r>
          </a:p>
        </p:txBody>
      </p:sp>
      <p:sp>
        <p:nvSpPr>
          <p:cNvPr id="66589" name="Line 16"/>
          <p:cNvSpPr>
            <a:spLocks noChangeShapeType="1"/>
          </p:cNvSpPr>
          <p:nvPr/>
        </p:nvSpPr>
        <p:spPr bwMode="auto">
          <a:xfrm rot="16200000" flipV="1">
            <a:off x="7660174" y="6162292"/>
            <a:ext cx="358224" cy="910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90" name="AutoShape 17"/>
          <p:cNvSpPr>
            <a:spLocks noChangeArrowheads="1"/>
          </p:cNvSpPr>
          <p:nvPr/>
        </p:nvSpPr>
        <p:spPr bwMode="auto">
          <a:xfrm>
            <a:off x="7308304" y="3101975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91" name="AutoShape 18"/>
          <p:cNvSpPr>
            <a:spLocks noChangeArrowheads="1"/>
          </p:cNvSpPr>
          <p:nvPr/>
        </p:nvSpPr>
        <p:spPr bwMode="auto">
          <a:xfrm>
            <a:off x="7355929" y="3154363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92" name="Text Box 19"/>
          <p:cNvSpPr txBox="1">
            <a:spLocks noChangeArrowheads="1"/>
          </p:cNvSpPr>
          <p:nvPr/>
        </p:nvSpPr>
        <p:spPr bwMode="auto">
          <a:xfrm>
            <a:off x="7435304" y="319405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Phonetics</a:t>
            </a:r>
          </a:p>
        </p:txBody>
      </p:sp>
      <p:sp>
        <p:nvSpPr>
          <p:cNvPr id="66572" name="Line 22"/>
          <p:cNvSpPr>
            <a:spLocks noChangeShapeType="1"/>
          </p:cNvSpPr>
          <p:nvPr/>
        </p:nvSpPr>
        <p:spPr bwMode="auto">
          <a:xfrm rot="-5400000">
            <a:off x="2685108" y="4957911"/>
            <a:ext cx="2762522" cy="31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73" name="AutoShape 23"/>
          <p:cNvSpPr>
            <a:spLocks noChangeArrowheads="1"/>
          </p:cNvSpPr>
          <p:nvPr/>
        </p:nvSpPr>
        <p:spPr bwMode="auto">
          <a:xfrm>
            <a:off x="4194795" y="5329014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4" name="AutoShape 24"/>
          <p:cNvSpPr>
            <a:spLocks noChangeArrowheads="1"/>
          </p:cNvSpPr>
          <p:nvPr/>
        </p:nvSpPr>
        <p:spPr bwMode="auto">
          <a:xfrm>
            <a:off x="4242420" y="5381402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5" name="Text Box 25"/>
          <p:cNvSpPr txBox="1">
            <a:spLocks noChangeArrowheads="1"/>
          </p:cNvSpPr>
          <p:nvPr/>
        </p:nvSpPr>
        <p:spPr bwMode="auto">
          <a:xfrm>
            <a:off x="4321795" y="5421089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Semantics</a:t>
            </a:r>
          </a:p>
        </p:txBody>
      </p:sp>
      <p:sp>
        <p:nvSpPr>
          <p:cNvPr id="66576" name="Line 27"/>
          <p:cNvSpPr>
            <a:spLocks noChangeShapeType="1"/>
          </p:cNvSpPr>
          <p:nvPr/>
        </p:nvSpPr>
        <p:spPr bwMode="auto">
          <a:xfrm rot="-5400000">
            <a:off x="4957142" y="5542334"/>
            <a:ext cx="16779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77" name="AutoShape 28"/>
          <p:cNvSpPr>
            <a:spLocks noChangeArrowheads="1"/>
          </p:cNvSpPr>
          <p:nvPr/>
        </p:nvSpPr>
        <p:spPr bwMode="auto">
          <a:xfrm>
            <a:off x="7221234" y="5503946"/>
            <a:ext cx="915987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8" name="AutoShape 29"/>
          <p:cNvSpPr>
            <a:spLocks noChangeArrowheads="1"/>
          </p:cNvSpPr>
          <p:nvPr/>
        </p:nvSpPr>
        <p:spPr bwMode="auto">
          <a:xfrm>
            <a:off x="7268859" y="5556334"/>
            <a:ext cx="793303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9" name="Text Box 30"/>
          <p:cNvSpPr txBox="1">
            <a:spLocks noChangeArrowheads="1"/>
          </p:cNvSpPr>
          <p:nvPr/>
        </p:nvSpPr>
        <p:spPr bwMode="auto">
          <a:xfrm>
            <a:off x="7265748" y="5581907"/>
            <a:ext cx="83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/>
              <a:t>Syntax</a:t>
            </a:r>
          </a:p>
        </p:txBody>
      </p:sp>
      <p:sp>
        <p:nvSpPr>
          <p:cNvPr id="66580" name="Line 32"/>
          <p:cNvSpPr>
            <a:spLocks noChangeShapeType="1"/>
          </p:cNvSpPr>
          <p:nvPr/>
        </p:nvSpPr>
        <p:spPr bwMode="auto">
          <a:xfrm rot="-5400000">
            <a:off x="6091396" y="5508549"/>
            <a:ext cx="17510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81" name="AutoShape 37"/>
          <p:cNvSpPr>
            <a:spLocks noChangeArrowheads="1"/>
          </p:cNvSpPr>
          <p:nvPr/>
        </p:nvSpPr>
        <p:spPr bwMode="auto">
          <a:xfrm>
            <a:off x="4528503" y="4176886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82" name="AutoShape 38"/>
          <p:cNvSpPr>
            <a:spLocks noChangeArrowheads="1"/>
          </p:cNvSpPr>
          <p:nvPr/>
        </p:nvSpPr>
        <p:spPr bwMode="auto">
          <a:xfrm>
            <a:off x="4576128" y="4229273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83" name="Text Box 39"/>
          <p:cNvSpPr txBox="1">
            <a:spLocks noChangeArrowheads="1"/>
          </p:cNvSpPr>
          <p:nvPr/>
        </p:nvSpPr>
        <p:spPr bwMode="auto">
          <a:xfrm>
            <a:off x="4655503" y="4268961"/>
            <a:ext cx="1265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Pragmatics</a:t>
            </a:r>
          </a:p>
        </p:txBody>
      </p:sp>
      <p:sp>
        <p:nvSpPr>
          <p:cNvPr id="66585" name="Line 6"/>
          <p:cNvSpPr>
            <a:spLocks noChangeShapeType="1"/>
          </p:cNvSpPr>
          <p:nvPr/>
        </p:nvSpPr>
        <p:spPr bwMode="auto">
          <a:xfrm rot="16200000">
            <a:off x="4589463" y="6075140"/>
            <a:ext cx="5397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86" name="AutoShape 7"/>
          <p:cNvSpPr>
            <a:spLocks noChangeArrowheads="1"/>
          </p:cNvSpPr>
          <p:nvPr/>
        </p:nvSpPr>
        <p:spPr bwMode="auto">
          <a:xfrm>
            <a:off x="3402707" y="3096766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87" name="AutoShape 8"/>
          <p:cNvSpPr>
            <a:spLocks noChangeArrowheads="1"/>
          </p:cNvSpPr>
          <p:nvPr/>
        </p:nvSpPr>
        <p:spPr bwMode="auto">
          <a:xfrm>
            <a:off x="3450332" y="3149154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88" name="Text Box 9"/>
          <p:cNvSpPr txBox="1">
            <a:spLocks noChangeArrowheads="1"/>
          </p:cNvSpPr>
          <p:nvPr/>
        </p:nvSpPr>
        <p:spPr bwMode="auto">
          <a:xfrm>
            <a:off x="3529707" y="3188841"/>
            <a:ext cx="112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Acoustics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Outline of Topics for Today’s Lecture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</a:p>
          <a:p>
            <a:pPr lvl="1"/>
            <a:r>
              <a:rPr lang="en-US" sz="2000" dirty="0" smtClean="0"/>
              <a:t>Architectural </a:t>
            </a:r>
            <a:r>
              <a:rPr lang="en-US" sz="2000" dirty="0" smtClean="0"/>
              <a:t>Styles</a:t>
            </a:r>
          </a:p>
          <a:p>
            <a:pPr lvl="2"/>
            <a:r>
              <a:rPr lang="en-US" sz="1800" dirty="0" smtClean="0"/>
              <a:t>Client – Server, Pipe </a:t>
            </a:r>
            <a:r>
              <a:rPr lang="en-US" sz="1800" dirty="0" smtClean="0"/>
              <a:t>and </a:t>
            </a:r>
            <a:r>
              <a:rPr lang="en-US" sz="1800" dirty="0" smtClean="0"/>
              <a:t>Filter, Publish-Subscribe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Blackboard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Tactics</a:t>
            </a:r>
          </a:p>
          <a:p>
            <a:pPr lvl="1"/>
            <a:r>
              <a:rPr lang="en-US" dirty="0" smtClean="0"/>
              <a:t>Esp. performance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BB1EC-279B-4232-B251-1678B7F733E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6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n-lt"/>
              </a:rPr>
              <a:t>Hearsay: levels of abstraction</a:t>
            </a:r>
            <a:r>
              <a:rPr lang="en-US" baseline="30000" smtClean="0">
                <a:latin typeface="+mn-lt"/>
              </a:rPr>
              <a:t>*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31825" y="1628775"/>
          <a:ext cx="7756525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8" name="Visio" r:id="rId4" imgW="2886578" imgH="1789298" progId="Visio.Drawing.11">
                  <p:embed/>
                </p:oleObj>
              </mc:Choice>
              <mc:Fallback>
                <p:oleObj name="Visio" r:id="rId4" imgW="2886578" imgH="1789298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628775"/>
                        <a:ext cx="7756525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0DA970-EA86-40B5-B70C-15ECE55BD53B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b="1" smtClean="0"/>
              <a:t>A blackboard architecture for countering terrorism</a:t>
            </a:r>
            <a:r>
              <a:rPr lang="nl-NL" altLang="en-US" smtClean="0"/>
              <a:t/>
            </a:r>
            <a:br>
              <a:rPr lang="nl-NL" altLang="en-US" smtClean="0"/>
            </a:br>
            <a:r>
              <a:rPr lang="nl-NL" altLang="en-US" smtClean="0"/>
              <a:t>Rubin, S.H.; Smith, M.H.; Trajkovic, L.</a:t>
            </a:r>
            <a:br>
              <a:rPr lang="nl-NL" altLang="en-US" smtClean="0"/>
            </a:br>
            <a:r>
              <a:rPr lang="nl-NL" altLang="en-US" smtClean="0"/>
              <a:t>Systems, Man and Cybernetics, 2003. IEEE International Conference on</a:t>
            </a:r>
            <a:br>
              <a:rPr lang="nl-NL" altLang="en-US" smtClean="0"/>
            </a:br>
            <a:r>
              <a:rPr lang="nl-NL" altLang="en-US" smtClean="0"/>
              <a:t>Volume 2, Issue , 5-8 Oct. 2003 Page(s): 1550 - 1553 vol.2</a:t>
            </a:r>
            <a:br>
              <a:rPr lang="nl-NL" altLang="en-US" smtClean="0"/>
            </a:br>
            <a:endParaRPr lang="nl-NL" altLang="en-US" smtClean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C96AE-090F-4C65-88CE-F4F70260B7CB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229225"/>
            <a:ext cx="8496300" cy="1800225"/>
          </a:xfrm>
        </p:spPr>
        <p:txBody>
          <a:bodyPr/>
          <a:lstStyle/>
          <a:p>
            <a:pPr eaLnBrk="1" hangingPunct="1"/>
            <a:r>
              <a:rPr lang="nl-NL" altLang="en-US" sz="1800" smtClean="0"/>
              <a:t>L.D. Erman, F. Hayes-Roth, V.R. Lesser and D. R. Reddy, “The Hearsay-II speech understanding system: integrating knowledge to resolve uncertainty”, ACM Computing Surveys 12(2), pp213-253, 1980.</a:t>
            </a:r>
          </a:p>
          <a:p>
            <a:pPr eaLnBrk="1" hangingPunct="1"/>
            <a:r>
              <a:rPr lang="nl-NL" altLang="en-US" sz="1800" smtClean="0"/>
              <a:t>L.D. Erman, P.E. London and S. F. Fickas, “The Design and an Example Use of Hearsay-II”, Proc. IJCAI-81, pp 409-415, 1981.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7DBEF-E9D7-4693-9828-6B1887AD20D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000" smtClean="0"/>
          </a:p>
        </p:txBody>
      </p:sp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943725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Hearsay: control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85938"/>
            <a:ext cx="7862888" cy="3875087"/>
          </a:xfrm>
        </p:spPr>
        <p:txBody>
          <a:bodyPr/>
          <a:lstStyle/>
          <a:p>
            <a:pPr eaLnBrk="1" hangingPunct="1"/>
            <a:r>
              <a:rPr lang="en-US" altLang="en-US" smtClean="0"/>
              <a:t>Data driven</a:t>
            </a:r>
          </a:p>
          <a:p>
            <a:pPr eaLnBrk="1" hangingPunct="1"/>
            <a:r>
              <a:rPr lang="en-US" altLang="en-US" smtClean="0"/>
              <a:t>Asynchronous</a:t>
            </a:r>
          </a:p>
          <a:p>
            <a:pPr eaLnBrk="1" hangingPunct="1"/>
            <a:r>
              <a:rPr lang="en-US" altLang="en-US" smtClean="0"/>
              <a:t>Opportunistic</a:t>
            </a:r>
          </a:p>
          <a:p>
            <a:pPr eaLnBrk="1" hangingPunct="1"/>
            <a:r>
              <a:rPr lang="en-US" altLang="en-US" smtClean="0"/>
              <a:t>Islands of reliability</a:t>
            </a:r>
          </a:p>
          <a:p>
            <a:pPr eaLnBrk="1" hangingPunct="1"/>
            <a:r>
              <a:rPr lang="en-US" altLang="en-US" smtClean="0"/>
              <a:t>Combined top-down and bottom-up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ACFD95-5C28-4C78-963D-DB560C2ACEE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876925"/>
            <a:ext cx="8496300" cy="36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200" smtClean="0"/>
              <a:t>From </a:t>
            </a:r>
            <a:r>
              <a:rPr lang="en-GB" altLang="en-US" sz="1200" smtClean="0">
                <a:hlinkClick r:id="rId3"/>
              </a:rPr>
              <a:t>http://www.cs.cmu.edu/afs/cs/project/tinker-arch/www/html/1997/lectures/19.Blkbd/base.020.html</a:t>
            </a:r>
            <a:endParaRPr lang="en-GB" altLang="en-US" sz="1200" smtClean="0"/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8A0DD9-6263-4796-B9EE-CB07156A5DE8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000" smtClean="0"/>
          </a:p>
        </p:txBody>
      </p:sp>
      <p:pic>
        <p:nvPicPr>
          <p:cNvPr id="76805" name="Picture 5" descr="Slide of base.0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6532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0532D7-2F43-4E49-B1BF-53E418A13873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00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8675688" cy="7921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</a:t>
            </a:r>
            <a:r>
              <a:rPr lang="en-US" altLang="en-US" sz="3600" b="1" smtClean="0"/>
              <a:t>(4) Quality Factors</a:t>
            </a:r>
            <a:endParaRPr lang="en-GB" altLang="en-US" sz="3600" b="1" smtClean="0"/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868838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Extensibility: components can be easily added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Flexibility: 	functionality of components can be easily</a:t>
            </a:r>
            <a:br>
              <a:rPr lang="en-US" altLang="en-US" sz="2400"/>
            </a:br>
            <a:r>
              <a:rPr lang="en-US" altLang="en-US" sz="2400"/>
              <a:t>		changed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Robustness:	+ components can be replicated,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- blackboard is single point of failure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Security: 	- all process share the same data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+ security measures can be centralized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   around blackboard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Performance: easy to execute in parallel fashion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  consistency may incur synchroniz.-penalty</a:t>
            </a:r>
            <a:endParaRPr lang="en-GB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F7ED4-86AC-43B4-88A6-B8BD3115E7D4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00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</a:t>
            </a:r>
            <a:r>
              <a:rPr lang="en-US" altLang="en-US" sz="3600" b="1" smtClean="0"/>
              <a:t>(5) Application Context</a:t>
            </a:r>
            <a:endParaRPr lang="en-GB" altLang="en-US" sz="3600" smtClean="0"/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288925" y="1651000"/>
            <a:ext cx="86042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Rules of thumb for choosing blackboard (o.a. from Shaw):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representation &amp; management of data is a central issue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data is long-lived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order of computation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can not be determined a-priori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is highly irregular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changes dynamically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units of different functionality (typically containing 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   highly specialized knowledge) concurrently</a:t>
            </a:r>
            <a:r>
              <a:rPr lang="en-GB" altLang="en-US" sz="2200"/>
              <a:t> act on shared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2200"/>
              <a:t>   data (horizontal composition of functionality)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379413" y="6165850"/>
            <a:ext cx="8008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200"/>
              <a:t>Example application domain: expert systems	</a:t>
            </a:r>
            <a:endParaRPr lang="en-GB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07B33-60FA-41B1-824D-8C7E448BB581}" type="slidenum">
              <a:rPr lang="en-GB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000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5950"/>
            <a:ext cx="9144000" cy="8683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600" b="1" smtClean="0">
                <a:solidFill>
                  <a:schemeClr val="tx1"/>
                </a:solidFill>
              </a:rPr>
              <a:t>Interaction Styles and Dependencies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167940" name="Rectangle 3"/>
          <p:cNvSpPr>
            <a:spLocks noChangeArrowheads="1"/>
          </p:cNvSpPr>
          <p:nvPr/>
        </p:nvSpPr>
        <p:spPr bwMode="auto">
          <a:xfrm>
            <a:off x="107950" y="5999163"/>
            <a:ext cx="8991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Referential coupling :   sender has reference to receiver name/address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Temporal coupling:      sender and receiver synchronize in time</a:t>
            </a:r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167941" name="Text Box 4"/>
          <p:cNvSpPr txBox="1">
            <a:spLocks noChangeArrowheads="1"/>
          </p:cNvSpPr>
          <p:nvPr/>
        </p:nvSpPr>
        <p:spPr bwMode="auto">
          <a:xfrm>
            <a:off x="3132138" y="5553075"/>
            <a:ext cx="293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Temporal coupling</a:t>
            </a:r>
            <a:endParaRPr lang="en-US" altLang="en-US" sz="2000" b="1" i="1">
              <a:solidFill>
                <a:srgbClr val="000000"/>
              </a:solidFill>
            </a:endParaRPr>
          </a:p>
        </p:txBody>
      </p:sp>
      <p:sp>
        <p:nvSpPr>
          <p:cNvPr id="167942" name="Text Box 5"/>
          <p:cNvSpPr txBox="1">
            <a:spLocks noChangeArrowheads="1"/>
          </p:cNvSpPr>
          <p:nvPr/>
        </p:nvSpPr>
        <p:spPr bwMode="auto">
          <a:xfrm rot="-5400000">
            <a:off x="254000" y="3170238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Referential coupling</a:t>
            </a:r>
            <a:endParaRPr lang="en-US" altLang="en-US" sz="2000" b="1" i="1">
              <a:solidFill>
                <a:srgbClr val="000000"/>
              </a:solidFill>
            </a:endParaRPr>
          </a:p>
        </p:txBody>
      </p:sp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2265363" y="1701800"/>
            <a:ext cx="5059362" cy="3570288"/>
          </a:xfrm>
          <a:prstGeom prst="rect">
            <a:avLst/>
          </a:prstGeom>
          <a:gradFill rotWithShape="0">
            <a:gsLst>
              <a:gs pos="0">
                <a:srgbClr val="FF7D7D"/>
              </a:gs>
              <a:gs pos="100000">
                <a:srgbClr val="5BFFD4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000000"/>
              </a:solidFill>
            </a:endParaRPr>
          </a:p>
        </p:txBody>
      </p:sp>
      <p:cxnSp>
        <p:nvCxnSpPr>
          <p:cNvPr id="167944" name="AutoShape 7"/>
          <p:cNvCxnSpPr>
            <a:cxnSpLocks noChangeShapeType="1"/>
            <a:stCxn id="167943" idx="0"/>
            <a:endCxn id="167943" idx="2"/>
          </p:cNvCxnSpPr>
          <p:nvPr/>
        </p:nvCxnSpPr>
        <p:spPr bwMode="auto">
          <a:xfrm>
            <a:off x="4795838" y="1701800"/>
            <a:ext cx="0" cy="3570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45" name="AutoShape 8"/>
          <p:cNvCxnSpPr>
            <a:cxnSpLocks noChangeShapeType="1"/>
            <a:stCxn id="167943" idx="1"/>
            <a:endCxn id="167943" idx="3"/>
          </p:cNvCxnSpPr>
          <p:nvPr/>
        </p:nvCxnSpPr>
        <p:spPr bwMode="auto">
          <a:xfrm>
            <a:off x="2265363" y="3487738"/>
            <a:ext cx="5059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946" name="Text Box 9"/>
          <p:cNvSpPr txBox="1">
            <a:spLocks noChangeArrowheads="1"/>
          </p:cNvSpPr>
          <p:nvPr/>
        </p:nvSpPr>
        <p:spPr bwMode="auto">
          <a:xfrm>
            <a:off x="2590800" y="3000375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Radio, TV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67947" name="Text Box 10"/>
          <p:cNvSpPr txBox="1">
            <a:spLocks noChangeArrowheads="1"/>
          </p:cNvSpPr>
          <p:nvPr/>
        </p:nvSpPr>
        <p:spPr bwMode="auto">
          <a:xfrm>
            <a:off x="5638800" y="3024188"/>
            <a:ext cx="1455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Notice board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  <p:sp>
        <p:nvSpPr>
          <p:cNvPr id="167948" name="Text Box 11"/>
          <p:cNvSpPr txBox="1">
            <a:spLocks noChangeArrowheads="1"/>
          </p:cNvSpPr>
          <p:nvPr/>
        </p:nvSpPr>
        <p:spPr bwMode="auto">
          <a:xfrm>
            <a:off x="2901950" y="4702175"/>
            <a:ext cx="128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telephone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67949" name="Text Box 12"/>
          <p:cNvSpPr txBox="1">
            <a:spLocks noChangeArrowheads="1"/>
          </p:cNvSpPr>
          <p:nvPr/>
        </p:nvSpPr>
        <p:spPr bwMode="auto">
          <a:xfrm>
            <a:off x="5867400" y="477837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E-mail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pic>
        <p:nvPicPr>
          <p:cNvPr id="167950" name="Picture 13" descr="tele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552950"/>
            <a:ext cx="581025" cy="579438"/>
          </a:xfrm>
          <a:prstGeom prst="rect">
            <a:avLst/>
          </a:prstGeom>
          <a:solidFill>
            <a:srgbClr val="4BF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1" name="Picture 14" descr="tele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52950"/>
            <a:ext cx="581025" cy="579438"/>
          </a:xfrm>
          <a:prstGeom prst="rect">
            <a:avLst/>
          </a:prstGeom>
          <a:solidFill>
            <a:srgbClr val="4BF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2" name="Rectangle 15"/>
          <p:cNvSpPr>
            <a:spLocks noChangeArrowheads="1"/>
          </p:cNvSpPr>
          <p:nvPr/>
        </p:nvSpPr>
        <p:spPr bwMode="auto">
          <a:xfrm>
            <a:off x="2633663" y="3783013"/>
            <a:ext cx="173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Connection-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oriented</a:t>
            </a:r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167953" name="Rectangle 16"/>
          <p:cNvSpPr>
            <a:spLocks noChangeArrowheads="1"/>
          </p:cNvSpPr>
          <p:nvPr/>
        </p:nvSpPr>
        <p:spPr bwMode="auto">
          <a:xfrm>
            <a:off x="5151438" y="3783013"/>
            <a:ext cx="1925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Asynchronous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connection</a:t>
            </a:r>
          </a:p>
        </p:txBody>
      </p:sp>
      <p:pic>
        <p:nvPicPr>
          <p:cNvPr id="167954" name="Picture 17" descr="e-mai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02150"/>
            <a:ext cx="6111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5" name="Picture 18" descr="blackboar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16150"/>
            <a:ext cx="687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6" name="Picture 19" descr="noticeboard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9550"/>
            <a:ext cx="698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7" name="Rectangle 20"/>
          <p:cNvSpPr>
            <a:spLocks noChangeArrowheads="1"/>
          </p:cNvSpPr>
          <p:nvPr/>
        </p:nvSpPr>
        <p:spPr bwMode="auto">
          <a:xfrm>
            <a:off x="5210175" y="1809750"/>
            <a:ext cx="1541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Blackboard</a:t>
            </a:r>
            <a:endParaRPr lang="en-GB" altLang="en-US" sz="2000">
              <a:solidFill>
                <a:srgbClr val="000000"/>
              </a:solidFill>
            </a:endParaRPr>
          </a:p>
        </p:txBody>
      </p:sp>
      <p:pic>
        <p:nvPicPr>
          <p:cNvPr id="167958" name="Picture 21" descr="broadcas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41488"/>
            <a:ext cx="24384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9" name="Picture 22" descr="t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9880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60" name="Rectangle 23"/>
          <p:cNvSpPr>
            <a:spLocks noChangeArrowheads="1"/>
          </p:cNvSpPr>
          <p:nvPr/>
        </p:nvSpPr>
        <p:spPr bwMode="auto">
          <a:xfrm>
            <a:off x="2647950" y="173355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Broadcast</a:t>
            </a:r>
          </a:p>
        </p:txBody>
      </p:sp>
      <p:grpSp>
        <p:nvGrpSpPr>
          <p:cNvPr id="167961" name="Group 27"/>
          <p:cNvGrpSpPr>
            <a:grpSpLocks/>
          </p:cNvGrpSpPr>
          <p:nvPr/>
        </p:nvGrpSpPr>
        <p:grpSpPr bwMode="auto">
          <a:xfrm>
            <a:off x="3492500" y="5224463"/>
            <a:ext cx="2447925" cy="396875"/>
            <a:chOff x="2200" y="3291"/>
            <a:chExt cx="1542" cy="250"/>
          </a:xfrm>
        </p:grpSpPr>
        <p:sp>
          <p:nvSpPr>
            <p:cNvPr id="167965" name="Rectangle 25"/>
            <p:cNvSpPr>
              <a:spLocks noChangeArrowheads="1"/>
            </p:cNvSpPr>
            <p:nvPr/>
          </p:nvSpPr>
          <p:spPr bwMode="auto">
            <a:xfrm>
              <a:off x="3429" y="3291"/>
              <a:ext cx="3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no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67966" name="Rectangle 26"/>
            <p:cNvSpPr>
              <a:spLocks noChangeArrowheads="1"/>
            </p:cNvSpPr>
            <p:nvPr/>
          </p:nvSpPr>
          <p:spPr bwMode="auto">
            <a:xfrm>
              <a:off x="2200" y="3291"/>
              <a:ext cx="3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yes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67962" name="Group 28"/>
          <p:cNvGrpSpPr>
            <a:grpSpLocks/>
          </p:cNvGrpSpPr>
          <p:nvPr/>
        </p:nvGrpSpPr>
        <p:grpSpPr bwMode="auto">
          <a:xfrm rot="16200000" flipH="1">
            <a:off x="1063625" y="3321051"/>
            <a:ext cx="2085975" cy="400050"/>
            <a:chOff x="2223" y="3290"/>
            <a:chExt cx="1314" cy="252"/>
          </a:xfrm>
        </p:grpSpPr>
        <p:sp>
          <p:nvSpPr>
            <p:cNvPr id="167963" name="Rectangle 29"/>
            <p:cNvSpPr>
              <a:spLocks noChangeArrowheads="1"/>
            </p:cNvSpPr>
            <p:nvPr/>
          </p:nvSpPr>
          <p:spPr bwMode="auto">
            <a:xfrm>
              <a:off x="3163" y="3290"/>
              <a:ext cx="37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yes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67964" name="Rectangle 30"/>
            <p:cNvSpPr>
              <a:spLocks noChangeArrowheads="1"/>
            </p:cNvSpPr>
            <p:nvPr/>
          </p:nvSpPr>
          <p:spPr bwMode="auto">
            <a:xfrm>
              <a:off x="2223" y="3290"/>
              <a:ext cx="3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no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993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8382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Summary Architectural Styles</a:t>
            </a:r>
          </a:p>
        </p:txBody>
      </p:sp>
      <p:sp>
        <p:nvSpPr>
          <p:cNvPr id="16384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5B45B-5BB6-4F30-9658-53D383719D29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000" smtClean="0"/>
          </a:p>
        </p:txBody>
      </p:sp>
      <p:sp>
        <p:nvSpPr>
          <p:cNvPr id="163844" name="Text Box 3"/>
          <p:cNvSpPr txBox="1">
            <a:spLocks noChangeArrowheads="1"/>
          </p:cNvSpPr>
          <p:nvPr/>
        </p:nvSpPr>
        <p:spPr bwMode="auto">
          <a:xfrm>
            <a:off x="381000" y="1768475"/>
            <a:ext cx="84201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Every Architect should have a standard set of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architectural styles</a:t>
            </a:r>
            <a:r>
              <a:rPr lang="en-US" altLang="en-US" sz="2400"/>
              <a:t> </a:t>
            </a:r>
            <a:r>
              <a:rPr lang="en-GB" altLang="en-US" sz="2400"/>
              <a:t>in his/her repertoire</a:t>
            </a:r>
          </a:p>
          <a:p>
            <a:pPr>
              <a:spcBef>
                <a:spcPct val="0"/>
              </a:spcBef>
            </a:pPr>
            <a:r>
              <a:rPr lang="en-GB" altLang="en-US" sz="2400"/>
              <a:t> it is important to understand the essential properties 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  <a:r>
              <a:rPr lang="en-GB" altLang="en-US" sz="2400"/>
              <a:t>of each style: when </a:t>
            </a:r>
            <a:r>
              <a:rPr lang="en-US" altLang="en-US" sz="2400"/>
              <a:t>to (</a:t>
            </a:r>
            <a:r>
              <a:rPr lang="en-GB" altLang="en-US" sz="2400"/>
              <a:t>not</a:t>
            </a:r>
            <a:r>
              <a:rPr lang="en-US" altLang="en-US" sz="2400"/>
              <a:t>)</a:t>
            </a:r>
            <a:r>
              <a:rPr lang="en-GB" altLang="en-US" sz="2400"/>
              <a:t> use them</a:t>
            </a:r>
          </a:p>
          <a:p>
            <a:pPr>
              <a:spcBef>
                <a:spcPct val="0"/>
              </a:spcBef>
            </a:pPr>
            <a:r>
              <a:rPr lang="en-GB" altLang="en-US" sz="2400"/>
              <a:t> examples: </a:t>
            </a:r>
            <a:endParaRPr lang="en-US" altLang="en-US" sz="2400"/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 C/S, </a:t>
            </a:r>
            <a:r>
              <a:rPr lang="en-GB" altLang="en-US"/>
              <a:t>pipe and filters, blackboard, pub/sub</a:t>
            </a:r>
            <a:r>
              <a:rPr lang="en-US" altLang="en-US"/>
              <a:t>, P2P</a:t>
            </a:r>
            <a:endParaRPr lang="en-GB" altLang="en-US"/>
          </a:p>
          <a:p>
            <a:pPr>
              <a:spcBef>
                <a:spcPct val="0"/>
              </a:spcBef>
            </a:pP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c</a:t>
            </a:r>
            <a:r>
              <a:rPr lang="en-GB" altLang="en-US" sz="2400"/>
              <a:t>hoice f</a:t>
            </a:r>
            <a:r>
              <a:rPr lang="en-US" altLang="en-US" sz="2400"/>
              <a:t>or</a:t>
            </a:r>
            <a:r>
              <a:rPr lang="en-GB" altLang="en-US" sz="2400"/>
              <a:t> a style can make a big difference in 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the </a:t>
            </a:r>
            <a:r>
              <a:rPr lang="en-US" altLang="en-US" sz="2400"/>
              <a:t>quality </a:t>
            </a:r>
            <a:r>
              <a:rPr lang="en-GB" altLang="en-US" sz="2400"/>
              <a:t>properties of a</a:t>
            </a:r>
            <a:r>
              <a:rPr lang="en-US" altLang="en-US" sz="2400"/>
              <a:t> </a:t>
            </a:r>
            <a:r>
              <a:rPr lang="en-GB" altLang="en-US" sz="2400"/>
              <a:t>system</a:t>
            </a:r>
          </a:p>
          <a:p>
            <a:pPr>
              <a:spcBef>
                <a:spcPct val="0"/>
              </a:spcBef>
            </a:pPr>
            <a:r>
              <a:rPr lang="en-GB" altLang="en-US" sz="2400"/>
              <a:t> analysis of the differences can provide rational for 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GB" altLang="en-US" sz="2400"/>
              <a:t>choosing a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11C426-3F96-1245-87EB-AC25EEB3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-1778650" y="0"/>
            <a:ext cx="133169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9" y="2313666"/>
            <a:ext cx="8951360" cy="142223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Part II:</a:t>
            </a:r>
            <a:b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Architectural Tactics</a:t>
            </a:r>
            <a:endParaRPr lang="sv-SE" sz="4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6869" y="3741605"/>
            <a:ext cx="8951360" cy="444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Truong Ho </a:t>
            </a:r>
            <a:r>
              <a:rPr lang="en-US" sz="2000" dirty="0" err="1"/>
              <a:t>Quang</a:t>
            </a:r>
            <a:r>
              <a:rPr lang="en-US" sz="2000" dirty="0"/>
              <a:t> (truongh@chalmers.se)</a:t>
            </a:r>
          </a:p>
        </p:txBody>
      </p:sp>
    </p:spTree>
    <p:extLst>
      <p:ext uri="{BB962C8B-B14F-4D97-AF65-F5344CB8AC3E}">
        <p14:creationId xmlns:p14="http://schemas.microsoft.com/office/powerpoint/2010/main" val="327066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276"/>
            <a:ext cx="9144000" cy="504056"/>
          </a:xfrm>
        </p:spPr>
        <p:txBody>
          <a:bodyPr/>
          <a:lstStyle/>
          <a:p>
            <a:r>
              <a:rPr lang="sv-SE" dirty="0" err="1" smtClean="0">
                <a:latin typeface="Franklin Gothic Medium Cond" panose="020B0606030402020204" pitchFamily="34" charset="0"/>
              </a:rPr>
              <a:t>Assignment</a:t>
            </a:r>
            <a:r>
              <a:rPr lang="sv-SE" dirty="0" smtClean="0">
                <a:latin typeface="Franklin Gothic Medium Cond" panose="020B0606030402020204" pitchFamily="34" charset="0"/>
              </a:rPr>
              <a:t> Schedule</a:t>
            </a:r>
            <a:endParaRPr lang="sv-SE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07392"/>
              </p:ext>
            </p:extLst>
          </p:nvPr>
        </p:nvGraphicFramePr>
        <p:xfrm>
          <a:off x="251520" y="1257754"/>
          <a:ext cx="8568952" cy="5267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980"/>
                <a:gridCol w="808609"/>
                <a:gridCol w="1225723"/>
                <a:gridCol w="792088"/>
                <a:gridCol w="2664296"/>
                <a:gridCol w="2304256"/>
              </a:tblGrid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Week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Date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Lecture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Assignment1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Assignment2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L1/S1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22 JAN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Form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groups &amp; read Ass 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L2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23 JAN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28 JAN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b="1" i="0" u="sng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2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S2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29 JAN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Work &amp; </a:t>
                      </a: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TA feedback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9FA"/>
                    </a:solidFill>
                  </a:tcPr>
                </a:tc>
              </a:tr>
              <a:tr h="266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30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JAN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endParaRPr lang="en-GB" sz="1050" b="1" u="sng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L3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 3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S3 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 5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Hand-in draft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Ass 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3F4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L4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  6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(perform peer review)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9FA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10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S4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12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11 Feb: Deadlin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peer review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 Ass 1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Start Assignment 2</a:t>
                      </a:r>
                      <a:endParaRPr lang="en-GB" sz="1400" smtClean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L6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13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L7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17 FEB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endParaRPr lang="en-GB" sz="105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S5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19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endParaRPr lang="en-GB" sz="105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Work &amp; TA feedback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Work &amp; TA feedback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L8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20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r>
                        <a:rPr lang="en-US" sz="1400" baseline="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Hand-in Ass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24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Yu Gothic UI Semibold" panose="020B0700000000000000" pitchFamily="34" charset="-128"/>
                        </a:rPr>
                        <a:t>Deadline 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Yu Gothic UI Semibold" panose="020B0700000000000000" pitchFamily="34" charset="-128"/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Yu Gothic UI Semibold" panose="020B0700000000000000" pitchFamily="34" charset="-128"/>
                        </a:rPr>
                        <a:t>peer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Yu Gothic UI Semibold" panose="020B0700000000000000" pitchFamily="34" charset="-128"/>
                        </a:rPr>
                        <a:t> review Ass 2</a:t>
                      </a:r>
                      <a:endParaRPr lang="en-GB" sz="140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  <a:ea typeface="Yu Gothic UI Semibold" panose="020B0700000000000000" pitchFamily="34" charset="-128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Franklin Gothic Medium Cond" panose="020B0606030402020204" pitchFamily="34" charset="0"/>
                        </a:rPr>
                        <a:t>S6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26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Work &amp; TA feedback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Revise Ass 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27 FEB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400" dirty="0" smtClean="0">
                          <a:effectLst/>
                          <a:latin typeface="Franklin Gothic Medium Cond" panose="020B0606030402020204" pitchFamily="34" charset="0"/>
                        </a:rPr>
                        <a:t>L11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2 MAR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Deadline Ass 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S7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4 MAR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endParaRPr lang="en-GB" sz="105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Deadline Ass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Franklin Gothic Medium Cond" panose="020B060603040202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GB" sz="1400" dirty="0">
                        <a:effectLst/>
                        <a:latin typeface="Franklin Gothic Medium Cond" panose="020B0606030402020204" pitchFamily="34" charset="0"/>
                        <a:ea typeface="Verdana" panose="020B0604030504040204" pitchFamily="34" charset="0"/>
                      </a:endParaRPr>
                    </a:p>
                  </a:txBody>
                  <a:tcPr marL="65294" marR="6529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L12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 Cond" panose="020B0606030402020204" pitchFamily="34" charset="0"/>
                        </a:rPr>
                        <a:t>5 MAR</a:t>
                      </a:r>
                      <a:endParaRPr lang="en-GB" sz="1400" dirty="0"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5294" marR="6529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4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this lecture you will learn:</a:t>
            </a:r>
          </a:p>
          <a:p>
            <a:pPr lvl="1"/>
            <a:r>
              <a:rPr lang="sv-SE" dirty="0"/>
              <a:t>What is an architectural tactic</a:t>
            </a:r>
            <a:endParaRPr lang="fi-FI" dirty="0"/>
          </a:p>
          <a:p>
            <a:pPr lvl="1"/>
            <a:r>
              <a:rPr lang="fi-FI" dirty="0"/>
              <a:t>How to address quality requirements through tactics</a:t>
            </a:r>
          </a:p>
          <a:p>
            <a:pPr lvl="1"/>
            <a:r>
              <a:rPr lang="sv-SE" dirty="0"/>
              <a:t>A catalogue of tactics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4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Tactics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9688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 </a:t>
            </a:r>
            <a:r>
              <a:rPr lang="sv-SE" dirty="0" err="1"/>
              <a:t>tactic</a:t>
            </a:r>
            <a:r>
              <a:rPr lang="sv-SE" dirty="0"/>
              <a:t> is a design decision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influences</a:t>
            </a:r>
            <a:r>
              <a:rPr lang="sv-SE" dirty="0"/>
              <a:t> the </a:t>
            </a:r>
            <a:r>
              <a:rPr lang="sv-SE" dirty="0" err="1"/>
              <a:t>achievement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response</a:t>
            </a:r>
            <a:endParaRPr lang="sv-SE" dirty="0"/>
          </a:p>
          <a:p>
            <a:pPr lvl="1"/>
            <a:r>
              <a:rPr lang="sv-SE" dirty="0"/>
              <a:t>Different </a:t>
            </a:r>
            <a:r>
              <a:rPr lang="sv-SE" dirty="0" err="1"/>
              <a:t>tactics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attribute</a:t>
            </a:r>
            <a:endParaRPr lang="sv-SE" dirty="0"/>
          </a:p>
          <a:p>
            <a:pPr lvl="1"/>
            <a:r>
              <a:rPr lang="sv-SE" dirty="0"/>
              <a:t>The same </a:t>
            </a:r>
            <a:r>
              <a:rPr lang="sv-SE" dirty="0" err="1"/>
              <a:t>tactic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be relevant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attributes</a:t>
            </a:r>
            <a:endParaRPr lang="sv-SE" dirty="0"/>
          </a:p>
          <a:p>
            <a:pPr lvl="1"/>
            <a:r>
              <a:rPr lang="sv-SE" dirty="0"/>
              <a:t>No </a:t>
            </a:r>
            <a:r>
              <a:rPr lang="sv-SE" dirty="0" err="1"/>
              <a:t>consideration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tradeoffs</a:t>
            </a:r>
            <a:endParaRPr lang="sv-SE" dirty="0"/>
          </a:p>
          <a:p>
            <a:pPr lvl="1"/>
            <a:r>
              <a:rPr lang="sv-SE" dirty="0" err="1"/>
              <a:t>Building</a:t>
            </a:r>
            <a:r>
              <a:rPr lang="sv-SE" dirty="0"/>
              <a:t> blocks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archiectural</a:t>
            </a:r>
            <a:r>
              <a:rPr lang="sv-SE" dirty="0"/>
              <a:t> </a:t>
            </a:r>
            <a:r>
              <a:rPr lang="sv-SE" dirty="0" err="1"/>
              <a:t>styles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3849320-BEB5-49EA-BA63-E9B2300A7F39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82" y="5372581"/>
            <a:ext cx="1982235" cy="13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67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Attributes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42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68144" y="1556792"/>
            <a:ext cx="2991618" cy="2143125"/>
            <a:chOff x="5868144" y="1556792"/>
            <a:chExt cx="2991618" cy="2143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2262" y="1556792"/>
              <a:ext cx="2857500" cy="21431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68144" y="3183359"/>
              <a:ext cx="2470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Aharoni" panose="02010803020104030203" pitchFamily="2" charset="-79"/>
                  <a:cs typeface="Aharoni" panose="02010803020104030203" pitchFamily="2" charset="-79"/>
                </a:rPr>
                <a:t>Interoperability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7872" y="4447243"/>
            <a:ext cx="2040943" cy="1633738"/>
            <a:chOff x="707212" y="3747498"/>
            <a:chExt cx="2040943" cy="16337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3747498"/>
              <a:ext cx="1800200" cy="11720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7212" y="4919571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Aharoni" panose="02010803020104030203" pitchFamily="2" charset="-79"/>
                  <a:cs typeface="Aharoni" panose="02010803020104030203" pitchFamily="2" charset="-79"/>
                </a:rPr>
                <a:t>Modifiability</a:t>
              </a:r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842" y="2058052"/>
            <a:ext cx="1595461" cy="1492306"/>
          </a:xfrm>
        </p:spPr>
      </p:pic>
      <p:sp>
        <p:nvSpPr>
          <p:cNvPr id="6" name="TextBox 5"/>
          <p:cNvSpPr txBox="1"/>
          <p:nvPr/>
        </p:nvSpPr>
        <p:spPr>
          <a:xfrm>
            <a:off x="627872" y="2307779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haroni" panose="02010803020104030203" pitchFamily="2" charset="-79"/>
                <a:cs typeface="Aharoni" panose="02010803020104030203" pitchFamily="2" charset="-79"/>
              </a:rPr>
              <a:t>Availability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46767" y="4283223"/>
            <a:ext cx="1466091" cy="1839168"/>
            <a:chOff x="6896351" y="3851697"/>
            <a:chExt cx="1466091" cy="18391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6351" y="3851697"/>
              <a:ext cx="1466091" cy="165506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77138" y="5229200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Aharoni" panose="02010803020104030203" pitchFamily="2" charset="-79"/>
                  <a:cs typeface="Aharoni" panose="02010803020104030203" pitchFamily="2" charset="-79"/>
                </a:rPr>
                <a:t>Security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94394" y="4115107"/>
            <a:ext cx="2454280" cy="1747731"/>
            <a:chOff x="3601090" y="4849621"/>
            <a:chExt cx="2454280" cy="174773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76" y="4902855"/>
              <a:ext cx="1699394" cy="169449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01090" y="4849621"/>
              <a:ext cx="2045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Aharoni" panose="02010803020104030203" pitchFamily="2" charset="-79"/>
                  <a:cs typeface="Aharoni" panose="02010803020104030203" pitchFamily="2" charset="-79"/>
                </a:rPr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6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58154-B7EC-4652-A886-B4EEBDE1FCAC}" type="slidenum">
              <a:rPr lang="en-GB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000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Different types of performance:</a:t>
            </a:r>
          </a:p>
          <a:p>
            <a:pPr eaLnBrk="1" hangingPunct="1"/>
            <a:r>
              <a:rPr lang="en-US" altLang="en-US" smtClean="0"/>
              <a:t>Throughput – number of items handled per second</a:t>
            </a:r>
          </a:p>
          <a:p>
            <a:pPr eaLnBrk="1" hangingPunct="1"/>
            <a:r>
              <a:rPr lang="en-US" altLang="en-US" smtClean="0"/>
              <a:t>Response time/Turn-around time/Latency</a:t>
            </a:r>
          </a:p>
          <a:p>
            <a:pPr eaLnBrk="1" hangingPunct="1"/>
            <a:r>
              <a:rPr lang="en-US" altLang="en-US" smtClean="0"/>
              <a:t>Efficiency – resources used per (trans)action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Tactics:</a:t>
            </a:r>
          </a:p>
          <a:p>
            <a:pPr eaLnBrk="1" hangingPunct="1"/>
            <a:r>
              <a:rPr lang="en-US" altLang="en-US" smtClean="0"/>
              <a:t>Resource demand</a:t>
            </a:r>
          </a:p>
          <a:p>
            <a:pPr eaLnBrk="1" hangingPunct="1"/>
            <a:r>
              <a:rPr lang="en-US" altLang="en-US" smtClean="0"/>
              <a:t>Resource management</a:t>
            </a:r>
          </a:p>
          <a:p>
            <a:pPr eaLnBrk="1" hangingPunct="1"/>
            <a:r>
              <a:rPr lang="en-US" altLang="en-US" smtClean="0"/>
              <a:t>Resource arbitration</a:t>
            </a:r>
          </a:p>
        </p:txBody>
      </p:sp>
    </p:spTree>
    <p:extLst>
      <p:ext uri="{BB962C8B-B14F-4D97-AF65-F5344CB8AC3E}">
        <p14:creationId xmlns:p14="http://schemas.microsoft.com/office/powerpoint/2010/main" val="22196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2D8C0-D942-4106-9577-6CE4237BD3D4}" type="slidenum">
              <a:rPr lang="en-GB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000" smtClean="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58552"/>
            <a:ext cx="84963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Resource Demand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40644"/>
            <a:ext cx="3672532" cy="325670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 dirty="0" smtClean="0"/>
              <a:t>Reduce load</a:t>
            </a:r>
          </a:p>
          <a:p>
            <a:pPr eaLnBrk="1" hangingPunct="1"/>
            <a:r>
              <a:rPr lang="en-US" altLang="en-US" sz="2000" dirty="0" smtClean="0"/>
              <a:t>Manage event </a:t>
            </a:r>
            <a:r>
              <a:rPr lang="en-US" altLang="en-US" sz="2000" dirty="0" smtClean="0"/>
              <a:t>rate</a:t>
            </a:r>
            <a:br>
              <a:rPr lang="en-US" altLang="en-US" sz="2000" dirty="0" smtClean="0"/>
            </a:br>
            <a:r>
              <a:rPr lang="en-US" altLang="en-US" sz="2000" dirty="0" smtClean="0"/>
              <a:t>(e.g. drop requests, queue requests)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Control frequency of </a:t>
            </a:r>
            <a:r>
              <a:rPr lang="en-US" altLang="en-US" sz="2000" dirty="0" smtClean="0"/>
              <a:t>sampling</a:t>
            </a:r>
          </a:p>
          <a:p>
            <a:pPr eaLnBrk="1" hangingPunct="1"/>
            <a:r>
              <a:rPr lang="en-US" altLang="en-US" sz="2000" dirty="0" smtClean="0"/>
              <a:t>Prioritize events</a:t>
            </a: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143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3340645"/>
            <a:ext cx="4567855" cy="196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 dirty="0" smtClean="0"/>
              <a:t>Increase computational efficiency</a:t>
            </a:r>
          </a:p>
          <a:p>
            <a:pPr eaLnBrk="1" hangingPunct="1"/>
            <a:r>
              <a:rPr lang="en-US" altLang="en-US" sz="2000" dirty="0" smtClean="0"/>
              <a:t>Reduce computational </a:t>
            </a:r>
            <a:r>
              <a:rPr lang="en-US" altLang="en-US" sz="2000" dirty="0" smtClean="0"/>
              <a:t>overhead</a:t>
            </a:r>
          </a:p>
          <a:p>
            <a:pPr eaLnBrk="1" hangingPunct="1"/>
            <a:r>
              <a:rPr lang="en-US" altLang="en-US" sz="2000" dirty="0" smtClean="0"/>
              <a:t>Reduce computation</a:t>
            </a:r>
            <a:br>
              <a:rPr lang="en-US" altLang="en-US" sz="2000" dirty="0" smtClean="0"/>
            </a:br>
            <a:r>
              <a:rPr lang="en-US" altLang="en-US" sz="2000" dirty="0" smtClean="0"/>
              <a:t>(e.g. scale quality of output)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Bound execution times</a:t>
            </a:r>
          </a:p>
          <a:p>
            <a:pPr eaLnBrk="1" hangingPunct="1"/>
            <a:r>
              <a:rPr lang="en-US" altLang="en-US" sz="2000" dirty="0" smtClean="0"/>
              <a:t>Bound queue sizes</a:t>
            </a:r>
            <a:endParaRPr lang="en-GB" altLang="en-US" sz="2000" dirty="0" smtClean="0"/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 rot="5400000">
            <a:off x="4464447" y="1822996"/>
            <a:ext cx="612775" cy="165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7" name="AutoShape 6"/>
          <p:cNvSpPr>
            <a:spLocks noChangeArrowheads="1"/>
          </p:cNvSpPr>
          <p:nvPr/>
        </p:nvSpPr>
        <p:spPr bwMode="auto">
          <a:xfrm>
            <a:off x="2215753" y="1370857"/>
            <a:ext cx="1655763" cy="431800"/>
          </a:xfrm>
          <a:prstGeom prst="rightArrow">
            <a:avLst>
              <a:gd name="adj1" fmla="val 50000"/>
              <a:gd name="adj2" fmla="val 9586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8" name="AutoShape 7"/>
          <p:cNvSpPr>
            <a:spLocks noChangeArrowheads="1"/>
          </p:cNvSpPr>
          <p:nvPr/>
        </p:nvSpPr>
        <p:spPr bwMode="auto">
          <a:xfrm>
            <a:off x="2215753" y="1659782"/>
            <a:ext cx="1655763" cy="431800"/>
          </a:xfrm>
          <a:prstGeom prst="rightArrow">
            <a:avLst>
              <a:gd name="adj1" fmla="val 50000"/>
              <a:gd name="adj2" fmla="val 9586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9" name="AutoShape 8"/>
          <p:cNvSpPr>
            <a:spLocks noChangeArrowheads="1"/>
          </p:cNvSpPr>
          <p:nvPr/>
        </p:nvSpPr>
        <p:spPr bwMode="auto">
          <a:xfrm>
            <a:off x="2215753" y="1947119"/>
            <a:ext cx="1655763" cy="431800"/>
          </a:xfrm>
          <a:prstGeom prst="rightArrow">
            <a:avLst>
              <a:gd name="adj1" fmla="val 50000"/>
              <a:gd name="adj2" fmla="val 9586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70" name="AutoShape 9"/>
          <p:cNvSpPr>
            <a:spLocks noChangeArrowheads="1"/>
          </p:cNvSpPr>
          <p:nvPr/>
        </p:nvSpPr>
        <p:spPr bwMode="auto">
          <a:xfrm>
            <a:off x="2215753" y="2234457"/>
            <a:ext cx="1655763" cy="431800"/>
          </a:xfrm>
          <a:prstGeom prst="rightArrow">
            <a:avLst>
              <a:gd name="adj1" fmla="val 50000"/>
              <a:gd name="adj2" fmla="val 9586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71" name="AutoShape 10"/>
          <p:cNvSpPr>
            <a:spLocks noChangeArrowheads="1"/>
          </p:cNvSpPr>
          <p:nvPr/>
        </p:nvSpPr>
        <p:spPr bwMode="auto">
          <a:xfrm rot="10800000">
            <a:off x="3942953" y="1011412"/>
            <a:ext cx="1512888" cy="1512887"/>
          </a:xfrm>
          <a:custGeom>
            <a:avLst/>
            <a:gdLst>
              <a:gd name="T0" fmla="*/ 105807394 w 21600"/>
              <a:gd name="T1" fmla="*/ 48925085 h 21600"/>
              <a:gd name="T2" fmla="*/ 8065094 w 21600"/>
              <a:gd name="T3" fmla="*/ 52982143 h 21600"/>
              <a:gd name="T4" fmla="*/ 89721403 w 21600"/>
              <a:gd name="T5" fmla="*/ 50156407 h 21600"/>
              <a:gd name="T6" fmla="*/ -12470470 w 21600"/>
              <a:gd name="T7" fmla="*/ 63092851 h 21600"/>
              <a:gd name="T8" fmla="*/ 5332580 w 21600"/>
              <a:gd name="T9" fmla="*/ 38779987 h 21600"/>
              <a:gd name="T10" fmla="*/ 29650363 w 21600"/>
              <a:gd name="T11" fmla="*/ 5658295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3376" y="11946"/>
                </a:moveTo>
                <a:cubicBezTo>
                  <a:pt x="3941" y="15609"/>
                  <a:pt x="7094" y="18312"/>
                  <a:pt x="10800" y="18312"/>
                </a:cubicBezTo>
                <a:cubicBezTo>
                  <a:pt x="14948" y="18312"/>
                  <a:pt x="18312" y="14948"/>
                  <a:pt x="18312" y="10800"/>
                </a:cubicBezTo>
                <a:cubicBezTo>
                  <a:pt x="18312" y="6651"/>
                  <a:pt x="14948" y="3288"/>
                  <a:pt x="10800" y="3288"/>
                </a:cubicBezTo>
                <a:cubicBezTo>
                  <a:pt x="6651" y="3288"/>
                  <a:pt x="3288" y="6651"/>
                  <a:pt x="328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472" y="21600"/>
                  <a:pt x="940" y="17714"/>
                  <a:pt x="126" y="12449"/>
                </a:cubicBezTo>
                <a:lnTo>
                  <a:pt x="-2542" y="12861"/>
                </a:lnTo>
                <a:lnTo>
                  <a:pt x="1087" y="7905"/>
                </a:lnTo>
                <a:lnTo>
                  <a:pt x="6044" y="11534"/>
                </a:lnTo>
                <a:lnTo>
                  <a:pt x="3376" y="11946"/>
                </a:lnTo>
                <a:close/>
              </a:path>
            </a:pathLst>
          </a:custGeom>
          <a:solidFill>
            <a:srgbClr val="FBEA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3372" name="Text Box 11"/>
          <p:cNvSpPr txBox="1">
            <a:spLocks noChangeArrowheads="1"/>
          </p:cNvSpPr>
          <p:nvPr/>
        </p:nvSpPr>
        <p:spPr bwMode="auto">
          <a:xfrm>
            <a:off x="4159746" y="1696616"/>
            <a:ext cx="1023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rgbClr val="000000"/>
                </a:solidFill>
              </a:rPr>
              <a:t>‘load’</a:t>
            </a:r>
          </a:p>
        </p:txBody>
      </p:sp>
      <p:sp>
        <p:nvSpPr>
          <p:cNvPr id="143373" name="Text Box 12"/>
          <p:cNvSpPr txBox="1">
            <a:spLocks noChangeArrowheads="1"/>
          </p:cNvSpPr>
          <p:nvPr/>
        </p:nvSpPr>
        <p:spPr bwMode="auto">
          <a:xfrm>
            <a:off x="3878039" y="1311424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143374" name="Text Box 13"/>
          <p:cNvSpPr txBox="1">
            <a:spLocks noChangeArrowheads="1"/>
          </p:cNvSpPr>
          <p:nvPr/>
        </p:nvSpPr>
        <p:spPr bwMode="auto">
          <a:xfrm>
            <a:off x="3942953" y="2452440"/>
            <a:ext cx="161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resources</a:t>
            </a:r>
          </a:p>
        </p:txBody>
      </p:sp>
      <p:sp>
        <p:nvSpPr>
          <p:cNvPr id="143375" name="Text Box 14"/>
          <p:cNvSpPr txBox="1">
            <a:spLocks noChangeArrowheads="1"/>
          </p:cNvSpPr>
          <p:nvPr/>
        </p:nvSpPr>
        <p:spPr bwMode="auto">
          <a:xfrm>
            <a:off x="5671741" y="2415927"/>
            <a:ext cx="15827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CPU, memory,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disk, network</a:t>
            </a:r>
          </a:p>
        </p:txBody>
      </p:sp>
      <p:sp>
        <p:nvSpPr>
          <p:cNvPr id="143376" name="Rectangle 15"/>
          <p:cNvSpPr>
            <a:spLocks noChangeArrowheads="1"/>
          </p:cNvSpPr>
          <p:nvPr/>
        </p:nvSpPr>
        <p:spPr bwMode="auto">
          <a:xfrm>
            <a:off x="4432498" y="5742409"/>
            <a:ext cx="4171950" cy="9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Increase Resources</a:t>
            </a: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Replicate server (=CPU’s)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814615" y="1617836"/>
            <a:ext cx="1655763" cy="431800"/>
          </a:xfrm>
          <a:prstGeom prst="rightArrow">
            <a:avLst>
              <a:gd name="adj1" fmla="val 50000"/>
              <a:gd name="adj2" fmla="val 9586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548165" y="1617836"/>
            <a:ext cx="1180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rgbClr val="000000"/>
                </a:solidFill>
              </a:rPr>
              <a:t>output</a:t>
            </a: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15616" y="1418482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168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467544" y="4077072"/>
            <a:ext cx="2099443" cy="136815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682019" y="4485571"/>
            <a:ext cx="424293" cy="443444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1" name="AutoShape 19"/>
          <p:cNvCxnSpPr>
            <a:cxnSpLocks noChangeShapeType="1"/>
          </p:cNvCxnSpPr>
          <p:nvPr/>
        </p:nvCxnSpPr>
        <p:spPr bwMode="auto">
          <a:xfrm>
            <a:off x="1115616" y="4685498"/>
            <a:ext cx="35697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19"/>
          <p:cNvCxnSpPr>
            <a:cxnSpLocks noChangeShapeType="1"/>
          </p:cNvCxnSpPr>
          <p:nvPr/>
        </p:nvCxnSpPr>
        <p:spPr bwMode="auto">
          <a:xfrm>
            <a:off x="1694744" y="4685498"/>
            <a:ext cx="35697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1921058" y="4485571"/>
            <a:ext cx="421757" cy="443444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89" y="537214"/>
            <a:ext cx="8496300" cy="838200"/>
          </a:xfrm>
        </p:spPr>
        <p:txBody>
          <a:bodyPr/>
          <a:lstStyle/>
          <a:p>
            <a:r>
              <a:rPr lang="en-US" dirty="0" smtClean="0"/>
              <a:t>Load Balancer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03504" y="6525344"/>
            <a:ext cx="1905000" cy="304800"/>
          </a:xfrm>
        </p:spPr>
        <p:txBody>
          <a:bodyPr/>
          <a:lstStyle/>
          <a:p>
            <a:pPr>
              <a:defRPr/>
            </a:pPr>
            <a:fld id="{339EEA7F-63D7-4553-B697-363FC34AAC9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7544" y="1844824"/>
            <a:ext cx="2099443" cy="1368152"/>
            <a:chOff x="467544" y="1844824"/>
            <a:chExt cx="2099443" cy="1368152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467544" y="1844824"/>
              <a:ext cx="2099443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682019" y="2148953"/>
              <a:ext cx="655051" cy="684618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691680" y="2148953"/>
              <a:ext cx="651136" cy="684618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9" name="AutoShape 19"/>
            <p:cNvCxnSpPr>
              <a:cxnSpLocks noChangeShapeType="1"/>
            </p:cNvCxnSpPr>
            <p:nvPr/>
          </p:nvCxnSpPr>
          <p:spPr bwMode="auto">
            <a:xfrm>
              <a:off x="1334704" y="2492896"/>
              <a:ext cx="35697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264645" y="1844824"/>
            <a:ext cx="2099443" cy="136815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479120" y="1988840"/>
            <a:ext cx="65505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488781" y="1988840"/>
            <a:ext cx="651136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7" name="AutoShape 19"/>
          <p:cNvCxnSpPr>
            <a:cxnSpLocks noChangeShapeType="1"/>
          </p:cNvCxnSpPr>
          <p:nvPr/>
        </p:nvCxnSpPr>
        <p:spPr bwMode="auto">
          <a:xfrm>
            <a:off x="3768701" y="2501207"/>
            <a:ext cx="1080120" cy="9119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19"/>
          <p:cNvCxnSpPr>
            <a:cxnSpLocks noChangeShapeType="1"/>
          </p:cNvCxnSpPr>
          <p:nvPr/>
        </p:nvCxnSpPr>
        <p:spPr bwMode="auto">
          <a:xfrm>
            <a:off x="3768701" y="2332783"/>
            <a:ext cx="0" cy="7200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AutoShape 19"/>
          <p:cNvCxnSpPr>
            <a:cxnSpLocks noChangeShapeType="1"/>
          </p:cNvCxnSpPr>
          <p:nvPr/>
        </p:nvCxnSpPr>
        <p:spPr bwMode="auto">
          <a:xfrm>
            <a:off x="4848821" y="2332783"/>
            <a:ext cx="0" cy="7200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AutoShape 19"/>
          <p:cNvCxnSpPr>
            <a:cxnSpLocks noChangeShapeType="1"/>
          </p:cNvCxnSpPr>
          <p:nvPr/>
        </p:nvCxnSpPr>
        <p:spPr bwMode="auto">
          <a:xfrm flipH="1">
            <a:off x="3768701" y="2739121"/>
            <a:ext cx="1045648" cy="3791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92" name="Group 91"/>
          <p:cNvGrpSpPr/>
          <p:nvPr/>
        </p:nvGrpSpPr>
        <p:grpSpPr>
          <a:xfrm>
            <a:off x="6367092" y="1844824"/>
            <a:ext cx="2464914" cy="1368152"/>
            <a:chOff x="5854568" y="1844824"/>
            <a:chExt cx="2689084" cy="1368152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5854568" y="1844824"/>
              <a:ext cx="2689084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6012160" y="2127482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6156175" y="2348880"/>
              <a:ext cx="581494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7362434" y="2132856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7522373" y="2348880"/>
              <a:ext cx="578019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41" name="AutoShape 19"/>
            <p:cNvCxnSpPr>
              <a:cxnSpLocks noChangeShapeType="1"/>
              <a:stCxn id="39" idx="2"/>
            </p:cNvCxnSpPr>
            <p:nvPr/>
          </p:nvCxnSpPr>
          <p:spPr bwMode="auto">
            <a:xfrm flipH="1">
              <a:off x="6444207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AutoShape 19"/>
            <p:cNvCxnSpPr>
              <a:cxnSpLocks noChangeShapeType="1"/>
            </p:cNvCxnSpPr>
            <p:nvPr/>
          </p:nvCxnSpPr>
          <p:spPr bwMode="auto">
            <a:xfrm>
              <a:off x="6082753" y="3013188"/>
              <a:ext cx="2236726" cy="11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AutoShape 19"/>
            <p:cNvCxnSpPr>
              <a:cxnSpLocks noChangeShapeType="1"/>
            </p:cNvCxnSpPr>
            <p:nvPr/>
          </p:nvCxnSpPr>
          <p:spPr bwMode="auto">
            <a:xfrm flipH="1">
              <a:off x="7812360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2771800" y="4077072"/>
            <a:ext cx="2614180" cy="223224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2887425" y="4221088"/>
            <a:ext cx="401569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3454644" y="4221088"/>
            <a:ext cx="51290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LB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188736" y="5570058"/>
            <a:ext cx="478295" cy="451230"/>
            <a:chOff x="3433151" y="5570058"/>
            <a:chExt cx="915915" cy="451230"/>
          </a:xfrm>
        </p:grpSpPr>
        <p:cxnSp>
          <p:nvCxnSpPr>
            <p:cNvPr id="65" name="AutoShape 19"/>
            <p:cNvCxnSpPr>
              <a:cxnSpLocks noChangeShapeType="1"/>
            </p:cNvCxnSpPr>
            <p:nvPr/>
          </p:nvCxnSpPr>
          <p:spPr bwMode="auto">
            <a:xfrm>
              <a:off x="3433151" y="5570058"/>
              <a:ext cx="915915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" name="AutoShape 19"/>
            <p:cNvCxnSpPr>
              <a:cxnSpLocks noChangeShapeType="1"/>
            </p:cNvCxnSpPr>
            <p:nvPr/>
          </p:nvCxnSpPr>
          <p:spPr bwMode="auto">
            <a:xfrm flipH="1">
              <a:off x="3433151" y="5983374"/>
              <a:ext cx="915915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1310563" y="4489794"/>
            <a:ext cx="421757" cy="443444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LB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408772" y="4077072"/>
            <a:ext cx="2423233" cy="2232248"/>
            <a:chOff x="5854568" y="4077072"/>
            <a:chExt cx="2689084" cy="2232248"/>
          </a:xfrm>
        </p:grpSpPr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854568" y="4077072"/>
              <a:ext cx="2689084" cy="223224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6012160" y="4359730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6156175" y="4581128"/>
              <a:ext cx="581494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7362434" y="4365104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7522373" y="4581128"/>
              <a:ext cx="578019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S2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72" name="AutoShape 19"/>
            <p:cNvCxnSpPr>
              <a:cxnSpLocks noChangeShapeType="1"/>
              <a:stCxn id="69" idx="2"/>
            </p:cNvCxnSpPr>
            <p:nvPr/>
          </p:nvCxnSpPr>
          <p:spPr bwMode="auto">
            <a:xfrm flipH="1">
              <a:off x="6444207" y="4916934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19"/>
            <p:cNvCxnSpPr>
              <a:cxnSpLocks noChangeShapeType="1"/>
            </p:cNvCxnSpPr>
            <p:nvPr/>
          </p:nvCxnSpPr>
          <p:spPr bwMode="auto">
            <a:xfrm>
              <a:off x="6082753" y="5245436"/>
              <a:ext cx="2236726" cy="11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19"/>
            <p:cNvCxnSpPr>
              <a:cxnSpLocks noChangeShapeType="1"/>
            </p:cNvCxnSpPr>
            <p:nvPr/>
          </p:nvCxnSpPr>
          <p:spPr bwMode="auto">
            <a:xfrm flipH="1">
              <a:off x="7812360" y="4916934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Cube 76"/>
            <p:cNvSpPr/>
            <p:nvPr/>
          </p:nvSpPr>
          <p:spPr>
            <a:xfrm>
              <a:off x="7395924" y="5515750"/>
              <a:ext cx="815298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7482912" y="5750056"/>
              <a:ext cx="449926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S1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79" name="AutoShape 19"/>
            <p:cNvCxnSpPr>
              <a:cxnSpLocks noChangeShapeType="1"/>
            </p:cNvCxnSpPr>
            <p:nvPr/>
          </p:nvCxnSpPr>
          <p:spPr bwMode="auto">
            <a:xfrm flipH="1">
              <a:off x="7808967" y="5243954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Cube 82"/>
            <p:cNvSpPr/>
            <p:nvPr/>
          </p:nvSpPr>
          <p:spPr>
            <a:xfrm>
              <a:off x="6293431" y="5515750"/>
              <a:ext cx="815298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6390802" y="5739322"/>
              <a:ext cx="449926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LB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88" name="AutoShape 19"/>
            <p:cNvCxnSpPr>
              <a:cxnSpLocks noChangeShapeType="1"/>
            </p:cNvCxnSpPr>
            <p:nvPr/>
          </p:nvCxnSpPr>
          <p:spPr bwMode="auto">
            <a:xfrm flipH="1">
              <a:off x="6688384" y="52512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4694879" y="4221088"/>
            <a:ext cx="49680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S2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6" name="AutoShape 19"/>
          <p:cNvCxnSpPr>
            <a:cxnSpLocks noChangeShapeType="1"/>
          </p:cNvCxnSpPr>
          <p:nvPr/>
        </p:nvCxnSpPr>
        <p:spPr bwMode="auto">
          <a:xfrm>
            <a:off x="3146526" y="456503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AutoShape 19"/>
          <p:cNvCxnSpPr>
            <a:cxnSpLocks noChangeShapeType="1"/>
          </p:cNvCxnSpPr>
          <p:nvPr/>
        </p:nvCxnSpPr>
        <p:spPr bwMode="auto">
          <a:xfrm>
            <a:off x="3679513" y="456503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AutoShape 19"/>
          <p:cNvCxnSpPr>
            <a:cxnSpLocks noChangeShapeType="1"/>
          </p:cNvCxnSpPr>
          <p:nvPr/>
        </p:nvCxnSpPr>
        <p:spPr bwMode="auto">
          <a:xfrm>
            <a:off x="4903649" y="456503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3691997" y="5671408"/>
            <a:ext cx="1268496" cy="288032"/>
            <a:chOff x="4208896" y="4733455"/>
            <a:chExt cx="1080120" cy="275828"/>
          </a:xfrm>
        </p:grpSpPr>
        <p:cxnSp>
          <p:nvCxnSpPr>
            <p:cNvPr id="82" name="AutoShape 19"/>
            <p:cNvCxnSpPr>
              <a:cxnSpLocks noChangeShapeType="1"/>
            </p:cNvCxnSpPr>
            <p:nvPr/>
          </p:nvCxnSpPr>
          <p:spPr bwMode="auto">
            <a:xfrm>
              <a:off x="4208896" y="4733455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5" name="AutoShape 19"/>
            <p:cNvCxnSpPr>
              <a:cxnSpLocks noChangeShapeType="1"/>
            </p:cNvCxnSpPr>
            <p:nvPr/>
          </p:nvCxnSpPr>
          <p:spPr bwMode="auto">
            <a:xfrm flipH="1">
              <a:off x="4208896" y="4971369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4088336" y="4221088"/>
            <a:ext cx="49680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S1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5" name="AutoShape 19"/>
          <p:cNvCxnSpPr>
            <a:cxnSpLocks noChangeShapeType="1"/>
          </p:cNvCxnSpPr>
          <p:nvPr/>
        </p:nvCxnSpPr>
        <p:spPr bwMode="auto">
          <a:xfrm>
            <a:off x="4297106" y="456503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grpSp>
        <p:nvGrpSpPr>
          <p:cNvPr id="97" name="Group 96"/>
          <p:cNvGrpSpPr/>
          <p:nvPr/>
        </p:nvGrpSpPr>
        <p:grpSpPr>
          <a:xfrm>
            <a:off x="3662858" y="4671968"/>
            <a:ext cx="1268496" cy="288032"/>
            <a:chOff x="4208896" y="4733455"/>
            <a:chExt cx="1080120" cy="275828"/>
          </a:xfrm>
        </p:grpSpPr>
        <p:cxnSp>
          <p:nvCxnSpPr>
            <p:cNvPr id="98" name="AutoShape 19"/>
            <p:cNvCxnSpPr>
              <a:cxnSpLocks noChangeShapeType="1"/>
            </p:cNvCxnSpPr>
            <p:nvPr/>
          </p:nvCxnSpPr>
          <p:spPr bwMode="auto">
            <a:xfrm>
              <a:off x="4208896" y="4733455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  <p:cxnSp>
          <p:nvCxnSpPr>
            <p:cNvPr id="99" name="AutoShape 19"/>
            <p:cNvCxnSpPr>
              <a:cxnSpLocks noChangeShapeType="1"/>
            </p:cNvCxnSpPr>
            <p:nvPr/>
          </p:nvCxnSpPr>
          <p:spPr bwMode="auto">
            <a:xfrm flipH="1">
              <a:off x="4208896" y="4971369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3662858" y="5140604"/>
            <a:ext cx="669058" cy="213993"/>
            <a:chOff x="4208896" y="4733455"/>
            <a:chExt cx="1080120" cy="275828"/>
          </a:xfrm>
        </p:grpSpPr>
        <p:cxnSp>
          <p:nvCxnSpPr>
            <p:cNvPr id="101" name="AutoShape 19"/>
            <p:cNvCxnSpPr>
              <a:cxnSpLocks noChangeShapeType="1"/>
            </p:cNvCxnSpPr>
            <p:nvPr/>
          </p:nvCxnSpPr>
          <p:spPr bwMode="auto">
            <a:xfrm>
              <a:off x="4208896" y="4733455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  <p:cxnSp>
          <p:nvCxnSpPr>
            <p:cNvPr id="102" name="AutoShape 19"/>
            <p:cNvCxnSpPr>
              <a:cxnSpLocks noChangeShapeType="1"/>
            </p:cNvCxnSpPr>
            <p:nvPr/>
          </p:nvCxnSpPr>
          <p:spPr bwMode="auto">
            <a:xfrm flipH="1">
              <a:off x="4208896" y="4971369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</p:grpSp>
      <p:sp>
        <p:nvSpPr>
          <p:cNvPr id="105" name="Rounded Rectangular Callout 104"/>
          <p:cNvSpPr/>
          <p:nvPr/>
        </p:nvSpPr>
        <p:spPr>
          <a:xfrm>
            <a:off x="4925001" y="5135722"/>
            <a:ext cx="1133369" cy="495568"/>
          </a:xfrm>
          <a:prstGeom prst="wedgeRoundRectCallout">
            <a:avLst>
              <a:gd name="adj1" fmla="val -102235"/>
              <a:gd name="adj2" fmla="val -18836"/>
              <a:gd name="adj3" fmla="val 16667"/>
            </a:avLst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load status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ular Callout 105"/>
          <p:cNvSpPr/>
          <p:nvPr/>
        </p:nvSpPr>
        <p:spPr>
          <a:xfrm>
            <a:off x="5204459" y="4457692"/>
            <a:ext cx="1187332" cy="546996"/>
          </a:xfrm>
          <a:prstGeom prst="wedgeRoundRectCallout">
            <a:avLst>
              <a:gd name="adj1" fmla="val -73664"/>
              <a:gd name="adj2" fmla="val 22360"/>
              <a:gd name="adj3" fmla="val 16667"/>
            </a:avLst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load status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66057" y="1281663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Regular Client-Server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5536" y="3436054"/>
            <a:ext cx="499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Client-Server with load balancer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0" name="Rounded Rectangular Callout 109"/>
          <p:cNvSpPr/>
          <p:nvPr/>
        </p:nvSpPr>
        <p:spPr>
          <a:xfrm>
            <a:off x="5104875" y="6106044"/>
            <a:ext cx="1133369" cy="495568"/>
          </a:xfrm>
          <a:prstGeom prst="wedgeRoundRectCallout">
            <a:avLst>
              <a:gd name="adj1" fmla="val -99546"/>
              <a:gd name="adj2" fmla="val -76241"/>
              <a:gd name="adj3" fmla="val 16667"/>
            </a:avLst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request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69195" y="5795739"/>
            <a:ext cx="76180" cy="104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75699" y="422108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1..*</a:t>
            </a:r>
            <a:endParaRPr lang="en-GB" sz="1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683568" y="422108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1..*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3059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370217" y="1552532"/>
            <a:ext cx="2099443" cy="136815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584692" y="1856661"/>
            <a:ext cx="424293" cy="443444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1" name="AutoShape 19"/>
          <p:cNvCxnSpPr>
            <a:cxnSpLocks noChangeShapeType="1"/>
          </p:cNvCxnSpPr>
          <p:nvPr/>
        </p:nvCxnSpPr>
        <p:spPr bwMode="auto">
          <a:xfrm>
            <a:off x="1018289" y="2056588"/>
            <a:ext cx="35697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19"/>
          <p:cNvCxnSpPr>
            <a:cxnSpLocks noChangeShapeType="1"/>
          </p:cNvCxnSpPr>
          <p:nvPr/>
        </p:nvCxnSpPr>
        <p:spPr bwMode="auto">
          <a:xfrm>
            <a:off x="1597417" y="2056588"/>
            <a:ext cx="35697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1823731" y="1856661"/>
            <a:ext cx="421757" cy="443444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89" y="537214"/>
            <a:ext cx="84963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Client-Server </a:t>
            </a:r>
            <a:r>
              <a:rPr lang="en-US" dirty="0">
                <a:solidFill>
                  <a:srgbClr val="000000"/>
                </a:solidFill>
              </a:rPr>
              <a:t>with load </a:t>
            </a:r>
            <a:r>
              <a:rPr lang="en-US" dirty="0" smtClean="0">
                <a:solidFill>
                  <a:srgbClr val="000000"/>
                </a:solidFill>
              </a:rPr>
              <a:t>balancer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31496" y="6453336"/>
            <a:ext cx="1905000" cy="304800"/>
          </a:xfrm>
        </p:spPr>
        <p:txBody>
          <a:bodyPr/>
          <a:lstStyle/>
          <a:p>
            <a:pPr>
              <a:defRPr/>
            </a:pPr>
            <a:fld id="{339EEA7F-63D7-4553-B697-363FC34AAC99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2674473" y="1552532"/>
            <a:ext cx="2614180" cy="223224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2790098" y="1696548"/>
            <a:ext cx="401569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3357317" y="1696548"/>
            <a:ext cx="51290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LB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091409" y="3045518"/>
            <a:ext cx="478295" cy="451230"/>
            <a:chOff x="3433151" y="5570058"/>
            <a:chExt cx="915915" cy="451230"/>
          </a:xfrm>
        </p:grpSpPr>
        <p:cxnSp>
          <p:nvCxnSpPr>
            <p:cNvPr id="65" name="AutoShape 19"/>
            <p:cNvCxnSpPr>
              <a:cxnSpLocks noChangeShapeType="1"/>
            </p:cNvCxnSpPr>
            <p:nvPr/>
          </p:nvCxnSpPr>
          <p:spPr bwMode="auto">
            <a:xfrm>
              <a:off x="3433151" y="5570058"/>
              <a:ext cx="915915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" name="AutoShape 19"/>
            <p:cNvCxnSpPr>
              <a:cxnSpLocks noChangeShapeType="1"/>
            </p:cNvCxnSpPr>
            <p:nvPr/>
          </p:nvCxnSpPr>
          <p:spPr bwMode="auto">
            <a:xfrm flipH="1">
              <a:off x="3433151" y="5983374"/>
              <a:ext cx="915915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1213236" y="1860884"/>
            <a:ext cx="421757" cy="443444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LB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311445" y="1552532"/>
            <a:ext cx="2423233" cy="2232248"/>
            <a:chOff x="5854568" y="4077072"/>
            <a:chExt cx="2689084" cy="2232248"/>
          </a:xfrm>
        </p:grpSpPr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854568" y="4077072"/>
              <a:ext cx="2689084" cy="223224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6012160" y="4359730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6156175" y="4581128"/>
              <a:ext cx="581494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7362434" y="4365104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7522373" y="4581128"/>
              <a:ext cx="578019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S2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72" name="AutoShape 19"/>
            <p:cNvCxnSpPr>
              <a:cxnSpLocks noChangeShapeType="1"/>
              <a:stCxn id="69" idx="2"/>
            </p:cNvCxnSpPr>
            <p:nvPr/>
          </p:nvCxnSpPr>
          <p:spPr bwMode="auto">
            <a:xfrm flipH="1">
              <a:off x="6444207" y="4916934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19"/>
            <p:cNvCxnSpPr>
              <a:cxnSpLocks noChangeShapeType="1"/>
            </p:cNvCxnSpPr>
            <p:nvPr/>
          </p:nvCxnSpPr>
          <p:spPr bwMode="auto">
            <a:xfrm>
              <a:off x="6082753" y="5245436"/>
              <a:ext cx="2236726" cy="11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19"/>
            <p:cNvCxnSpPr>
              <a:cxnSpLocks noChangeShapeType="1"/>
            </p:cNvCxnSpPr>
            <p:nvPr/>
          </p:nvCxnSpPr>
          <p:spPr bwMode="auto">
            <a:xfrm flipH="1">
              <a:off x="7812360" y="4916934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Cube 76"/>
            <p:cNvSpPr/>
            <p:nvPr/>
          </p:nvSpPr>
          <p:spPr>
            <a:xfrm>
              <a:off x="6588224" y="5500996"/>
              <a:ext cx="138603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7236296" y="5717020"/>
              <a:ext cx="449926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S1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79" name="AutoShape 19"/>
            <p:cNvCxnSpPr>
              <a:cxnSpLocks noChangeShapeType="1"/>
            </p:cNvCxnSpPr>
            <p:nvPr/>
          </p:nvCxnSpPr>
          <p:spPr bwMode="auto">
            <a:xfrm flipH="1">
              <a:off x="7398190" y="5229200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6690187" y="5717020"/>
              <a:ext cx="449926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LB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4597552" y="1696548"/>
            <a:ext cx="49680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S2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6" name="AutoShape 19"/>
          <p:cNvCxnSpPr>
            <a:cxnSpLocks noChangeShapeType="1"/>
          </p:cNvCxnSpPr>
          <p:nvPr/>
        </p:nvCxnSpPr>
        <p:spPr bwMode="auto">
          <a:xfrm>
            <a:off x="3049199" y="204049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AutoShape 19"/>
          <p:cNvCxnSpPr>
            <a:cxnSpLocks noChangeShapeType="1"/>
          </p:cNvCxnSpPr>
          <p:nvPr/>
        </p:nvCxnSpPr>
        <p:spPr bwMode="auto">
          <a:xfrm>
            <a:off x="3582186" y="204049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AutoShape 19"/>
          <p:cNvCxnSpPr>
            <a:cxnSpLocks noChangeShapeType="1"/>
          </p:cNvCxnSpPr>
          <p:nvPr/>
        </p:nvCxnSpPr>
        <p:spPr bwMode="auto">
          <a:xfrm>
            <a:off x="4806322" y="204049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3594670" y="3146868"/>
            <a:ext cx="1268496" cy="288032"/>
            <a:chOff x="4208896" y="4733455"/>
            <a:chExt cx="1080120" cy="275828"/>
          </a:xfrm>
        </p:grpSpPr>
        <p:cxnSp>
          <p:nvCxnSpPr>
            <p:cNvPr id="82" name="AutoShape 19"/>
            <p:cNvCxnSpPr>
              <a:cxnSpLocks noChangeShapeType="1"/>
            </p:cNvCxnSpPr>
            <p:nvPr/>
          </p:nvCxnSpPr>
          <p:spPr bwMode="auto">
            <a:xfrm>
              <a:off x="4208896" y="4733455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5" name="AutoShape 19"/>
            <p:cNvCxnSpPr>
              <a:cxnSpLocks noChangeShapeType="1"/>
            </p:cNvCxnSpPr>
            <p:nvPr/>
          </p:nvCxnSpPr>
          <p:spPr bwMode="auto">
            <a:xfrm flipH="1">
              <a:off x="4208896" y="4971369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3991009" y="1696548"/>
            <a:ext cx="49680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S1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5" name="AutoShape 19"/>
          <p:cNvCxnSpPr>
            <a:cxnSpLocks noChangeShapeType="1"/>
          </p:cNvCxnSpPr>
          <p:nvPr/>
        </p:nvCxnSpPr>
        <p:spPr bwMode="auto">
          <a:xfrm>
            <a:off x="4199779" y="2040490"/>
            <a:ext cx="0" cy="15855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grpSp>
        <p:nvGrpSpPr>
          <p:cNvPr id="97" name="Group 96"/>
          <p:cNvGrpSpPr/>
          <p:nvPr/>
        </p:nvGrpSpPr>
        <p:grpSpPr>
          <a:xfrm>
            <a:off x="3565531" y="2147428"/>
            <a:ext cx="1268496" cy="288032"/>
            <a:chOff x="4208896" y="4733455"/>
            <a:chExt cx="1080120" cy="275828"/>
          </a:xfrm>
        </p:grpSpPr>
        <p:cxnSp>
          <p:nvCxnSpPr>
            <p:cNvPr id="98" name="AutoShape 19"/>
            <p:cNvCxnSpPr>
              <a:cxnSpLocks noChangeShapeType="1"/>
            </p:cNvCxnSpPr>
            <p:nvPr/>
          </p:nvCxnSpPr>
          <p:spPr bwMode="auto">
            <a:xfrm>
              <a:off x="4208896" y="4733455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  <p:cxnSp>
          <p:nvCxnSpPr>
            <p:cNvPr id="99" name="AutoShape 19"/>
            <p:cNvCxnSpPr>
              <a:cxnSpLocks noChangeShapeType="1"/>
            </p:cNvCxnSpPr>
            <p:nvPr/>
          </p:nvCxnSpPr>
          <p:spPr bwMode="auto">
            <a:xfrm flipH="1">
              <a:off x="4208896" y="4971369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3565531" y="2616064"/>
            <a:ext cx="669058" cy="213993"/>
            <a:chOff x="4208896" y="4733455"/>
            <a:chExt cx="1080120" cy="275828"/>
          </a:xfrm>
        </p:grpSpPr>
        <p:cxnSp>
          <p:nvCxnSpPr>
            <p:cNvPr id="101" name="AutoShape 19"/>
            <p:cNvCxnSpPr>
              <a:cxnSpLocks noChangeShapeType="1"/>
            </p:cNvCxnSpPr>
            <p:nvPr/>
          </p:nvCxnSpPr>
          <p:spPr bwMode="auto">
            <a:xfrm>
              <a:off x="4208896" y="4733455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  <p:cxnSp>
          <p:nvCxnSpPr>
            <p:cNvPr id="102" name="AutoShape 19"/>
            <p:cNvCxnSpPr>
              <a:cxnSpLocks noChangeShapeType="1"/>
            </p:cNvCxnSpPr>
            <p:nvPr/>
          </p:nvCxnSpPr>
          <p:spPr bwMode="auto">
            <a:xfrm flipH="1">
              <a:off x="4208896" y="4971369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</p:cxnSp>
      </p:grpSp>
      <p:sp>
        <p:nvSpPr>
          <p:cNvPr id="105" name="Rounded Rectangular Callout 104"/>
          <p:cNvSpPr/>
          <p:nvPr/>
        </p:nvSpPr>
        <p:spPr>
          <a:xfrm>
            <a:off x="4827674" y="2611182"/>
            <a:ext cx="1133369" cy="495568"/>
          </a:xfrm>
          <a:prstGeom prst="wedgeRoundRectCallout">
            <a:avLst>
              <a:gd name="adj1" fmla="val -102235"/>
              <a:gd name="adj2" fmla="val -18836"/>
              <a:gd name="adj3" fmla="val 16667"/>
            </a:avLst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load status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ular Callout 105"/>
          <p:cNvSpPr/>
          <p:nvPr/>
        </p:nvSpPr>
        <p:spPr>
          <a:xfrm>
            <a:off x="5107132" y="1933152"/>
            <a:ext cx="1187332" cy="546996"/>
          </a:xfrm>
          <a:prstGeom prst="wedgeRoundRectCallout">
            <a:avLst>
              <a:gd name="adj1" fmla="val -73664"/>
              <a:gd name="adj2" fmla="val 22360"/>
              <a:gd name="adj3" fmla="val 16667"/>
            </a:avLst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load status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ounded Rectangular Callout 109"/>
          <p:cNvSpPr/>
          <p:nvPr/>
        </p:nvSpPr>
        <p:spPr>
          <a:xfrm>
            <a:off x="5007548" y="3581504"/>
            <a:ext cx="1133369" cy="495568"/>
          </a:xfrm>
          <a:prstGeom prst="wedgeRoundRectCallout">
            <a:avLst>
              <a:gd name="adj1" fmla="val -99546"/>
              <a:gd name="adj2" fmla="val -76241"/>
              <a:gd name="adj3" fmla="val 16667"/>
            </a:avLst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request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771868" y="3271199"/>
            <a:ext cx="76180" cy="104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89158" y="4337417"/>
            <a:ext cx="443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Many variations are possible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8962" y="5118995"/>
            <a:ext cx="8531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(Almost) the same tactic can also be used for improving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availability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0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Definition:</a:t>
            </a:r>
          </a:p>
          <a:p>
            <a:endParaRPr lang="sv-SE" dirty="0"/>
          </a:p>
          <a:p>
            <a:pPr marL="400050" lvl="1" indent="0">
              <a:buNone/>
            </a:pPr>
            <a:r>
              <a:rPr lang="en-US" sz="2000" dirty="0"/>
              <a:t>Performance is about time and the software system’s ability to meet timing requirements.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13" y="3789040"/>
            <a:ext cx="6000750" cy="199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024" y="548680"/>
            <a:ext cx="1411362" cy="14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8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Performance General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48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862" y="3190875"/>
            <a:ext cx="6010275" cy="1724025"/>
          </a:xfrm>
        </p:spPr>
      </p:pic>
    </p:spTree>
    <p:extLst>
      <p:ext uri="{BB962C8B-B14F-4D97-AF65-F5344CB8AC3E}">
        <p14:creationId xmlns:p14="http://schemas.microsoft.com/office/powerpoint/2010/main" val="3489507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8199"/>
            <a:ext cx="7772400" cy="936625"/>
          </a:xfrm>
        </p:spPr>
        <p:txBody>
          <a:bodyPr/>
          <a:lstStyle/>
          <a:p>
            <a:r>
              <a:rPr lang="sv-SE" dirty="0"/>
              <a:t>Performance Concrete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49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2747962"/>
            <a:ext cx="5143500" cy="2609850"/>
          </a:xfrm>
        </p:spPr>
      </p:pic>
    </p:spTree>
    <p:extLst>
      <p:ext uri="{BB962C8B-B14F-4D97-AF65-F5344CB8AC3E}">
        <p14:creationId xmlns:p14="http://schemas.microsoft.com/office/powerpoint/2010/main" val="223249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185321"/>
          </a:xfrm>
        </p:spPr>
        <p:txBody>
          <a:bodyPr/>
          <a:lstStyle/>
          <a:p>
            <a:r>
              <a:rPr lang="en-US" dirty="0" smtClean="0"/>
              <a:t>Improve your architecture design and its documentation based on feedback</a:t>
            </a:r>
          </a:p>
          <a:p>
            <a:endParaRPr lang="en-US" dirty="0" smtClean="0"/>
          </a:p>
          <a:p>
            <a:r>
              <a:rPr lang="en-US" dirty="0" smtClean="0"/>
              <a:t>Move on to implementation</a:t>
            </a:r>
          </a:p>
          <a:p>
            <a:pPr lvl="1"/>
            <a:r>
              <a:rPr lang="en-US" dirty="0" smtClean="0"/>
              <a:t>Use MQTT</a:t>
            </a:r>
          </a:p>
          <a:p>
            <a:pPr lvl="1"/>
            <a:r>
              <a:rPr lang="en-US" dirty="0" smtClean="0"/>
              <a:t>Programming language of your choice</a:t>
            </a:r>
          </a:p>
          <a:p>
            <a:pPr lvl="1"/>
            <a:r>
              <a:rPr lang="en-US" dirty="0" smtClean="0"/>
              <a:t>Ok to ‘mock up’ algorithms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BB1EC-279B-4232-B251-1678B7F733E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Performance </a:t>
            </a:r>
            <a:r>
              <a:rPr lang="sv-SE" dirty="0" err="1"/>
              <a:t>Tactics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62" y="2314575"/>
            <a:ext cx="5934075" cy="3476625"/>
          </a:xfrm>
        </p:spPr>
      </p:pic>
    </p:spTree>
    <p:extLst>
      <p:ext uri="{BB962C8B-B14F-4D97-AF65-F5344CB8AC3E}">
        <p14:creationId xmlns:p14="http://schemas.microsoft.com/office/powerpoint/2010/main" val="883984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Question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366882"/>
            <a:ext cx="5400600" cy="3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30016" y="2564904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sv-SE" dirty="0"/>
          </a:p>
          <a:p>
            <a:pPr marL="0" lvl="3" indent="0" algn="ctr">
              <a:buNone/>
            </a:pPr>
            <a:r>
              <a:rPr lang="en-US" dirty="0"/>
              <a:t>As developer, how would you ‘increase resource efficiency’?</a:t>
            </a:r>
          </a:p>
        </p:txBody>
      </p:sp>
    </p:spTree>
    <p:extLst>
      <p:ext uri="{BB962C8B-B14F-4D97-AF65-F5344CB8AC3E}">
        <p14:creationId xmlns:p14="http://schemas.microsoft.com/office/powerpoint/2010/main" val="4043622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990000"/>
                </a:solidFill>
              </a:rPr>
              <a:t>Definition</a:t>
            </a:r>
            <a:r>
              <a:rPr lang="sv-SE" dirty="0"/>
              <a:t>:</a:t>
            </a:r>
          </a:p>
          <a:p>
            <a:endParaRPr lang="sv-SE" dirty="0"/>
          </a:p>
          <a:p>
            <a:pPr marL="400050" lvl="1" indent="0">
              <a:buNone/>
            </a:pPr>
            <a:r>
              <a:rPr lang="sv-SE" sz="2000" dirty="0"/>
              <a:t>The </a:t>
            </a:r>
            <a:r>
              <a:rPr lang="sv-SE" sz="2000" dirty="0" err="1"/>
              <a:t>ability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a system </a:t>
            </a:r>
            <a:r>
              <a:rPr lang="sv-SE" sz="2000" dirty="0" err="1"/>
              <a:t>to</a:t>
            </a:r>
            <a:r>
              <a:rPr lang="sv-SE" sz="2000" dirty="0"/>
              <a:t> mask or </a:t>
            </a:r>
            <a:r>
              <a:rPr lang="sv-SE" sz="2000" dirty="0" err="1"/>
              <a:t>repair</a:t>
            </a:r>
            <a:r>
              <a:rPr lang="sv-SE" sz="2000" dirty="0"/>
              <a:t> </a:t>
            </a:r>
            <a:r>
              <a:rPr lang="sv-SE" sz="2000" dirty="0" err="1"/>
              <a:t>faults</a:t>
            </a:r>
            <a:r>
              <a:rPr lang="sv-SE" sz="2000" dirty="0"/>
              <a:t> </a:t>
            </a:r>
            <a:r>
              <a:rPr lang="sv-SE" sz="2000" dirty="0" err="1"/>
              <a:t>such</a:t>
            </a:r>
            <a:r>
              <a:rPr lang="sv-SE" sz="2000" dirty="0"/>
              <a:t> as the </a:t>
            </a:r>
            <a:r>
              <a:rPr lang="sv-SE" sz="2000" dirty="0" err="1"/>
              <a:t>cumulative</a:t>
            </a:r>
            <a:r>
              <a:rPr lang="sv-SE" sz="2000" dirty="0"/>
              <a:t> service </a:t>
            </a:r>
            <a:r>
              <a:rPr lang="sv-SE" sz="2000" dirty="0" err="1"/>
              <a:t>outage</a:t>
            </a:r>
            <a:r>
              <a:rPr lang="sv-SE" sz="2000" dirty="0"/>
              <a:t> period </a:t>
            </a:r>
            <a:r>
              <a:rPr lang="sv-SE" sz="2000" dirty="0" err="1"/>
              <a:t>does</a:t>
            </a:r>
            <a:r>
              <a:rPr lang="sv-SE" sz="2000" dirty="0"/>
              <a:t> not </a:t>
            </a:r>
            <a:r>
              <a:rPr lang="sv-SE" sz="2000" dirty="0" err="1"/>
              <a:t>exceed</a:t>
            </a:r>
            <a:r>
              <a:rPr lang="sv-SE" sz="2000" dirty="0"/>
              <a:t> a </a:t>
            </a:r>
            <a:r>
              <a:rPr lang="sv-SE" sz="2000" dirty="0" err="1"/>
              <a:t>required</a:t>
            </a:r>
            <a:r>
              <a:rPr lang="sv-SE" sz="2000" dirty="0"/>
              <a:t> </a:t>
            </a:r>
            <a:r>
              <a:rPr lang="sv-SE" sz="2000" dirty="0" err="1"/>
              <a:t>value</a:t>
            </a:r>
            <a:r>
              <a:rPr lang="sv-SE" sz="2000" dirty="0"/>
              <a:t> over a </a:t>
            </a:r>
            <a:r>
              <a:rPr lang="sv-SE" sz="2000" dirty="0" err="1"/>
              <a:t>specified</a:t>
            </a:r>
            <a:r>
              <a:rPr lang="sv-SE" sz="2000" dirty="0"/>
              <a:t> </a:t>
            </a:r>
            <a:r>
              <a:rPr lang="sv-SE" sz="2000" dirty="0" err="1"/>
              <a:t>time</a:t>
            </a:r>
            <a:r>
              <a:rPr lang="sv-SE" sz="2000" dirty="0"/>
              <a:t> interval.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719" y="4044280"/>
            <a:ext cx="600075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620688"/>
            <a:ext cx="1456771" cy="13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08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Availability General Scenario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94" y="1628775"/>
            <a:ext cx="5873811" cy="4848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3849320-BEB5-49EA-BA63-E9B2300A7F39}" type="slidenum">
              <a:rPr lang="en-US" smtClean="0"/>
              <a:pPr algn="r"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54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Availability Concrete Scenario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012" y="2924175"/>
            <a:ext cx="5133975" cy="2257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17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Availability </a:t>
            </a:r>
            <a:r>
              <a:rPr lang="sv-SE" dirty="0" err="1"/>
              <a:t>Tactics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009" y="1628775"/>
            <a:ext cx="4633982" cy="4848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4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Question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366882"/>
            <a:ext cx="5400600" cy="3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30016" y="2564904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sv-SE" dirty="0"/>
          </a:p>
          <a:p>
            <a:pPr marL="0" lvl="3" indent="0" algn="ctr">
              <a:buNone/>
            </a:pPr>
            <a:r>
              <a:rPr lang="en-US" dirty="0"/>
              <a:t>Considering availability tactics, what are the performance implications of using these tactics?</a:t>
            </a:r>
          </a:p>
        </p:txBody>
      </p:sp>
    </p:spTree>
    <p:extLst>
      <p:ext uri="{BB962C8B-B14F-4D97-AF65-F5344CB8AC3E}">
        <p14:creationId xmlns:p14="http://schemas.microsoft.com/office/powerpoint/2010/main" val="2778233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Definition:</a:t>
            </a:r>
          </a:p>
          <a:p>
            <a:endParaRPr lang="sv-SE" dirty="0"/>
          </a:p>
          <a:p>
            <a:pPr marL="400050" lvl="1" indent="0">
              <a:buNone/>
            </a:pPr>
            <a:r>
              <a:rPr lang="en-US" sz="2000" dirty="0"/>
              <a:t>The degree to which two or more systems can usefully exchange meaningful information via interfaces in a particular context.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5" y="4186237"/>
            <a:ext cx="6000750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443" y="503431"/>
            <a:ext cx="2076557" cy="15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78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6712"/>
            <a:ext cx="7772400" cy="936625"/>
          </a:xfrm>
        </p:spPr>
        <p:txBody>
          <a:bodyPr/>
          <a:lstStyle/>
          <a:p>
            <a:r>
              <a:rPr lang="sv-SE" dirty="0"/>
              <a:t>Interoperability General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7048" y="637624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5" y="2459137"/>
            <a:ext cx="6000750" cy="3476625"/>
          </a:xfrm>
        </p:spPr>
      </p:pic>
    </p:spTree>
    <p:extLst>
      <p:ext uri="{BB962C8B-B14F-4D97-AF65-F5344CB8AC3E}">
        <p14:creationId xmlns:p14="http://schemas.microsoft.com/office/powerpoint/2010/main" val="3814447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6058"/>
            <a:ext cx="7772400" cy="936625"/>
          </a:xfrm>
        </p:spPr>
        <p:txBody>
          <a:bodyPr/>
          <a:lstStyle/>
          <a:p>
            <a:r>
              <a:rPr lang="sv-SE" dirty="0"/>
              <a:t>Interoperability Concrete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520259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59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312" y="2940445"/>
            <a:ext cx="5667375" cy="2552700"/>
          </a:xfrm>
        </p:spPr>
      </p:pic>
    </p:spTree>
    <p:extLst>
      <p:ext uri="{BB962C8B-B14F-4D97-AF65-F5344CB8AC3E}">
        <p14:creationId xmlns:p14="http://schemas.microsoft.com/office/powerpoint/2010/main" val="344062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96FDCF-B4EC-4D84-82A2-CC127462F445}" type="slidenum">
              <a:rPr lang="en-GB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000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20725"/>
            <a:ext cx="9036050" cy="83661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Architectural style 1/2</a:t>
            </a:r>
            <a:endParaRPr lang="en-GB" altLang="en-US" sz="3600" smtClean="0"/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07950" y="1438115"/>
            <a:ext cx="8964613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9925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377825">
              <a:spcBef>
                <a:spcPct val="20000"/>
              </a:spcBef>
              <a:buChar char="–"/>
              <a:tabLst>
                <a:tab pos="381000" algn="l"/>
                <a:tab pos="669925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9925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An </a:t>
            </a:r>
            <a:r>
              <a:rPr lang="en-US" altLang="en-US" sz="2400" i="1" dirty="0">
                <a:solidFill>
                  <a:srgbClr val="000000"/>
                </a:solidFill>
              </a:rPr>
              <a:t>architectural style</a:t>
            </a:r>
            <a:r>
              <a:rPr lang="en-US" altLang="en-US" sz="2400" dirty="0">
                <a:solidFill>
                  <a:srgbClr val="000000"/>
                </a:solidFill>
              </a:rPr>
              <a:t> is defined by: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  a set of </a:t>
            </a:r>
            <a:r>
              <a:rPr lang="en-US" altLang="en-US" sz="2400" dirty="0" smtClean="0">
                <a:solidFill>
                  <a:srgbClr val="000000"/>
                </a:solidFill>
              </a:rPr>
              <a:t>rules, principles and constraints </a:t>
            </a:r>
            <a:r>
              <a:rPr lang="en-US" altLang="en-US" sz="2400" dirty="0">
                <a:solidFill>
                  <a:srgbClr val="000000"/>
                </a:solidFill>
              </a:rPr>
              <a:t>that prescribe 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vocabulary/metaphor:</a:t>
            </a:r>
            <a:r>
              <a:rPr lang="en-US" altLang="en-US" dirty="0">
                <a:solidFill>
                  <a:srgbClr val="000000"/>
                </a:solidFill>
              </a:rPr>
              <a:t> which types of components,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				   interfaces &amp; connectors must/may be used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				   in a system.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				   Possibly introducing domain-specific types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structure:  </a:t>
            </a:r>
            <a:r>
              <a:rPr lang="en-US" altLang="en-US" dirty="0">
                <a:solidFill>
                  <a:srgbClr val="000000"/>
                </a:solidFill>
              </a:rPr>
              <a:t>how components and connectors may be 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                   combined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behaviour</a:t>
            </a:r>
            <a:r>
              <a:rPr lang="en-US" altLang="en-US" b="1" dirty="0">
                <a:solidFill>
                  <a:srgbClr val="000000"/>
                </a:solidFill>
              </a:rPr>
              <a:t>: </a:t>
            </a:r>
            <a:r>
              <a:rPr lang="en-US" altLang="en-US" dirty="0">
                <a:solidFill>
                  <a:srgbClr val="000000"/>
                </a:solidFill>
              </a:rPr>
              <a:t>how the system behaves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guidelines:</a:t>
            </a:r>
            <a:r>
              <a:rPr lang="en-US" altLang="en-US" dirty="0">
                <a:solidFill>
                  <a:srgbClr val="000000"/>
                </a:solidFill>
              </a:rPr>
              <a:t> these support the application of the style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				   </a:t>
            </a:r>
            <a:r>
              <a:rPr lang="en-US" altLang="en-US" dirty="0" smtClean="0">
                <a:solidFill>
                  <a:srgbClr val="000000"/>
                </a:solidFill>
              </a:rPr>
              <a:t>   (</a:t>
            </a:r>
            <a:r>
              <a:rPr lang="en-US" altLang="en-US" dirty="0">
                <a:solidFill>
                  <a:srgbClr val="000000"/>
                </a:solidFill>
              </a:rPr>
              <a:t>how to achieve certain system properties)</a:t>
            </a:r>
          </a:p>
        </p:txBody>
      </p:sp>
    </p:spTree>
    <p:extLst>
      <p:ext uri="{BB962C8B-B14F-4D97-AF65-F5344CB8AC3E}">
        <p14:creationId xmlns:p14="http://schemas.microsoft.com/office/powerpoint/2010/main" val="31101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Interoperability </a:t>
            </a:r>
            <a:r>
              <a:rPr lang="sv-SE" dirty="0" err="1"/>
              <a:t>Tactics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87" y="2505075"/>
            <a:ext cx="5991225" cy="3095625"/>
          </a:xfrm>
        </p:spPr>
      </p:pic>
    </p:spTree>
    <p:extLst>
      <p:ext uri="{BB962C8B-B14F-4D97-AF65-F5344CB8AC3E}">
        <p14:creationId xmlns:p14="http://schemas.microsoft.com/office/powerpoint/2010/main" val="2100773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Question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366882"/>
            <a:ext cx="5400600" cy="3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30016" y="2564904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sv-SE" dirty="0"/>
          </a:p>
          <a:p>
            <a:pPr marL="0" lvl="3" indent="0" algn="ctr">
              <a:buNone/>
            </a:pPr>
            <a:r>
              <a:rPr lang="en-US" dirty="0"/>
              <a:t>How do competing technology vendors achieve interoperability?</a:t>
            </a:r>
          </a:p>
        </p:txBody>
      </p:sp>
    </p:spTree>
    <p:extLst>
      <p:ext uri="{BB962C8B-B14F-4D97-AF65-F5344CB8AC3E}">
        <p14:creationId xmlns:p14="http://schemas.microsoft.com/office/powerpoint/2010/main" val="1219084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Definition:</a:t>
            </a:r>
          </a:p>
          <a:p>
            <a:endParaRPr lang="sv-SE" dirty="0"/>
          </a:p>
          <a:p>
            <a:pPr marL="400050" lvl="1" indent="0">
              <a:buNone/>
            </a:pPr>
            <a:r>
              <a:rPr lang="en-US" sz="2000" dirty="0"/>
              <a:t>Modifiability is about change, and our interest in it centers on the cost and risk of making changes.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75" y="3645024"/>
            <a:ext cx="6038850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8680"/>
            <a:ext cx="1987563" cy="12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8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Modifiability General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5" y="2128837"/>
            <a:ext cx="6000750" cy="3848100"/>
          </a:xfrm>
        </p:spPr>
      </p:pic>
    </p:spTree>
    <p:extLst>
      <p:ext uri="{BB962C8B-B14F-4D97-AF65-F5344CB8AC3E}">
        <p14:creationId xmlns:p14="http://schemas.microsoft.com/office/powerpoint/2010/main" val="2590298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936625"/>
          </a:xfrm>
        </p:spPr>
        <p:txBody>
          <a:bodyPr/>
          <a:lstStyle/>
          <a:p>
            <a:r>
              <a:rPr lang="sv-SE" dirty="0"/>
              <a:t>Modifiability Concrete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37" y="2909887"/>
            <a:ext cx="4962525" cy="2286000"/>
          </a:xfrm>
        </p:spPr>
      </p:pic>
    </p:spTree>
    <p:extLst>
      <p:ext uri="{BB962C8B-B14F-4D97-AF65-F5344CB8AC3E}">
        <p14:creationId xmlns:p14="http://schemas.microsoft.com/office/powerpoint/2010/main" val="1269758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Modifiability </a:t>
            </a:r>
            <a:r>
              <a:rPr lang="sv-SE" dirty="0" err="1"/>
              <a:t>Tactics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675" y="2171700"/>
            <a:ext cx="5962650" cy="3762375"/>
          </a:xfrm>
        </p:spPr>
      </p:pic>
    </p:spTree>
    <p:extLst>
      <p:ext uri="{BB962C8B-B14F-4D97-AF65-F5344CB8AC3E}">
        <p14:creationId xmlns:p14="http://schemas.microsoft.com/office/powerpoint/2010/main" val="9719974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Question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366882"/>
            <a:ext cx="5400600" cy="3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30016" y="2564904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sv-SE" dirty="0"/>
          </a:p>
          <a:p>
            <a:pPr marL="0" lvl="3" indent="0" algn="ctr">
              <a:buNone/>
            </a:pPr>
            <a:r>
              <a:rPr lang="en-US" dirty="0"/>
              <a:t>What could be a disadvantage of ‘split module’ and ‘defer binding’ as tactics?</a:t>
            </a:r>
          </a:p>
        </p:txBody>
      </p:sp>
    </p:spTree>
    <p:extLst>
      <p:ext uri="{BB962C8B-B14F-4D97-AF65-F5344CB8AC3E}">
        <p14:creationId xmlns:p14="http://schemas.microsoft.com/office/powerpoint/2010/main" val="1138797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Definition:</a:t>
            </a:r>
          </a:p>
          <a:p>
            <a:endParaRPr lang="sv-SE" dirty="0"/>
          </a:p>
          <a:p>
            <a:pPr marL="400050" lvl="1" indent="0">
              <a:buNone/>
            </a:pPr>
            <a:r>
              <a:rPr lang="en-US" sz="2000" dirty="0"/>
              <a:t>Security is a measure of the system’s ability to protect data and information from unauthorized access while still providing access to people and systems that are authorized.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3849320-BEB5-49EA-BA63-E9B2300A7F39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5" y="4148286"/>
            <a:ext cx="6000750" cy="230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909" y="332656"/>
            <a:ext cx="1466091" cy="16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047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Security General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3849320-BEB5-49EA-BA63-E9B2300A7F39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14932"/>
            <a:ext cx="4608512" cy="48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163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Security Concrete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562" y="2671762"/>
            <a:ext cx="5476875" cy="2762250"/>
          </a:xfrm>
        </p:spPr>
      </p:pic>
    </p:spTree>
    <p:extLst>
      <p:ext uri="{BB962C8B-B14F-4D97-AF65-F5344CB8AC3E}">
        <p14:creationId xmlns:p14="http://schemas.microsoft.com/office/powerpoint/2010/main" val="427638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2162BB-3942-42DC-88E8-D3DDB2E7DCA2}" type="slidenum">
              <a:rPr lang="en-GB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000" smtClean="0">
              <a:solidFill>
                <a:srgbClr val="0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7812088" cy="81756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Architectural style</a:t>
            </a:r>
            <a:endParaRPr lang="en-GB" altLang="en-US" sz="3600" smtClean="0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23850" y="1862138"/>
            <a:ext cx="85248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5750" algn="l"/>
                <a:tab pos="5715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85750">
              <a:spcBef>
                <a:spcPct val="20000"/>
              </a:spcBef>
              <a:buChar char="–"/>
              <a:tabLst>
                <a:tab pos="285750" algn="l"/>
                <a:tab pos="5715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" algn="l"/>
                <a:tab pos="5715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 Architectural styles are design paradigms for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   a set of design dimensions 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	Some architectural styles emphasize different aspects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 sz="2000">
                <a:solidFill>
                  <a:srgbClr val="000000"/>
                </a:solidFill>
              </a:rPr>
              <a:t>	such as: Subdivision of functionality, Topology or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 sz="2000">
                <a:solidFill>
                  <a:srgbClr val="000000"/>
                </a:solidFill>
              </a:rPr>
              <a:t>	Interaction style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 Styles are open-ended; new styles will emerge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 An architecture can use several architectural styles</a:t>
            </a:r>
          </a:p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</a:rPr>
              <a:t> Architectural styles are not disjoint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60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Security </a:t>
            </a:r>
            <a:r>
              <a:rPr lang="sv-SE" dirty="0" err="1"/>
              <a:t>Tactics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70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437" y="2028825"/>
            <a:ext cx="5953125" cy="4048125"/>
          </a:xfrm>
        </p:spPr>
      </p:pic>
    </p:spTree>
    <p:extLst>
      <p:ext uri="{BB962C8B-B14F-4D97-AF65-F5344CB8AC3E}">
        <p14:creationId xmlns:p14="http://schemas.microsoft.com/office/powerpoint/2010/main" val="286515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Architectural Tactics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2" descr="https://assets.digitalocean.com/articles/high_availability/ha-diagram-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17" y="1600200"/>
            <a:ext cx="9202591" cy="44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1148" y="6505599"/>
            <a:ext cx="2457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[https://www.digitalocean.com]</a:t>
            </a:r>
          </a:p>
        </p:txBody>
      </p:sp>
    </p:spTree>
    <p:extLst>
      <p:ext uri="{BB962C8B-B14F-4D97-AF65-F5344CB8AC3E}">
        <p14:creationId xmlns:p14="http://schemas.microsoft.com/office/powerpoint/2010/main" val="4039808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?</a:t>
            </a:r>
            <a:endParaRPr lang="en-GB" altLang="en-US" smtClean="0"/>
          </a:p>
        </p:txBody>
      </p:sp>
      <p:sp>
        <p:nvSpPr>
          <p:cNvPr id="16589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1AA9AC-581E-4B9F-AA0A-78989B77561F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GB" altLang="en-US" sz="1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8258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ct val="68750"/>
            </a:pP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 Single Responsibility Principle (SRP)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1722104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marR="101600" indent="0">
              <a:lnSpc>
                <a:spcPct val="130285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Classes should not have more than one responsibility. </a:t>
            </a:r>
          </a:p>
          <a:p>
            <a:pPr marL="0" marR="101600" indent="0">
              <a:lnSpc>
                <a:spcPct val="130285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Anti pattern:  GOD class, or Swiss Army Knife</a:t>
            </a:r>
          </a:p>
          <a:p>
            <a:pPr marL="0" marR="101600" indent="0">
              <a:lnSpc>
                <a:spcPct val="130285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lang="en-US" sz="2400" dirty="0">
              <a:solidFill>
                <a:srgbClr val="40404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-69850">
              <a:lnSpc>
                <a:spcPct val="152000"/>
              </a:lnSpc>
              <a:spcAft>
                <a:spcPts val="1400"/>
              </a:spcAft>
              <a:buClr>
                <a:schemeClr val="dk1"/>
              </a:buClr>
              <a:buSzPct val="61111"/>
              <a:buNone/>
            </a:pPr>
            <a:endParaRPr sz="2400" dirty="0">
              <a:solidFill>
                <a:srgbClr val="40404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83" y="2751207"/>
            <a:ext cx="2832538" cy="20309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7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 idx="4294967295"/>
          </p:nvPr>
        </p:nvSpPr>
        <p:spPr>
          <a:xfrm>
            <a:off x="0" y="1301750"/>
            <a:ext cx="8521700" cy="573088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Domino-Effect of Changes</a:t>
            </a:r>
            <a:endParaRPr dirty="0"/>
          </a:p>
        </p:txBody>
      </p:sp>
      <p:cxnSp>
        <p:nvCxnSpPr>
          <p:cNvPr id="101" name="Shape 101"/>
          <p:cNvCxnSpPr/>
          <p:nvPr/>
        </p:nvCxnSpPr>
        <p:spPr>
          <a:xfrm>
            <a:off x="2724211" y="2793525"/>
            <a:ext cx="352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02"/>
          <p:cNvCxnSpPr/>
          <p:nvPr/>
        </p:nvCxnSpPr>
        <p:spPr>
          <a:xfrm>
            <a:off x="2724211" y="3664900"/>
            <a:ext cx="352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2724211" y="4538675"/>
            <a:ext cx="352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Shape 104"/>
          <p:cNvSpPr txBox="1"/>
          <p:nvPr/>
        </p:nvSpPr>
        <p:spPr>
          <a:xfrm>
            <a:off x="1011499" y="2198800"/>
            <a:ext cx="1470134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/>
              <a:t>UI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011499" y="3062350"/>
            <a:ext cx="2896713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/>
              <a:t>Application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1011499" y="3897025"/>
            <a:ext cx="2641503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Domain</a:t>
            </a:r>
            <a:endParaRPr dirty="0"/>
          </a:p>
        </p:txBody>
      </p:sp>
      <p:sp>
        <p:nvSpPr>
          <p:cNvPr id="107" name="Shape 107"/>
          <p:cNvSpPr txBox="1"/>
          <p:nvPr/>
        </p:nvSpPr>
        <p:spPr>
          <a:xfrm>
            <a:off x="1011499" y="4715050"/>
            <a:ext cx="3344477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/>
              <a:t>Infrastructure</a:t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3297361" y="2070725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3581886" y="3722913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301011" y="2088800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805124" y="3049350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5371486" y="2079725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750049" y="4016513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4987661" y="3102913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288236" y="4727838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5358711" y="5099213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569111" y="5212238"/>
            <a:ext cx="635700" cy="359700"/>
          </a:xfrm>
          <a:prstGeom prst="rect">
            <a:avLst/>
          </a:prstGeom>
          <a:solidFill>
            <a:srgbClr val="C5E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119" name="Shape 119"/>
          <p:cNvCxnSpPr>
            <a:stCxn id="110" idx="2"/>
            <a:endCxn id="113" idx="0"/>
          </p:cNvCxnSpPr>
          <p:nvPr/>
        </p:nvCxnSpPr>
        <p:spPr>
          <a:xfrm>
            <a:off x="4618861" y="2448501"/>
            <a:ext cx="449038" cy="156801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Shape 120"/>
          <p:cNvCxnSpPr>
            <a:stCxn id="108" idx="2"/>
            <a:endCxn id="111" idx="0"/>
          </p:cNvCxnSpPr>
          <p:nvPr/>
        </p:nvCxnSpPr>
        <p:spPr>
          <a:xfrm>
            <a:off x="3615212" y="2430426"/>
            <a:ext cx="507763" cy="618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Shape 121"/>
          <p:cNvCxnSpPr>
            <a:stCxn id="112" idx="2"/>
            <a:endCxn id="115" idx="0"/>
          </p:cNvCxnSpPr>
          <p:nvPr/>
        </p:nvCxnSpPr>
        <p:spPr>
          <a:xfrm flipH="1">
            <a:off x="5305512" y="2439425"/>
            <a:ext cx="383825" cy="6634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Shape 122"/>
          <p:cNvCxnSpPr>
            <a:stCxn id="112" idx="2"/>
            <a:endCxn id="117" idx="0"/>
          </p:cNvCxnSpPr>
          <p:nvPr/>
        </p:nvCxnSpPr>
        <p:spPr>
          <a:xfrm flipH="1">
            <a:off x="5676562" y="2439425"/>
            <a:ext cx="12775" cy="26597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Shape 123"/>
          <p:cNvCxnSpPr>
            <a:stCxn id="109" idx="2"/>
            <a:endCxn id="118" idx="0"/>
          </p:cNvCxnSpPr>
          <p:nvPr/>
        </p:nvCxnSpPr>
        <p:spPr>
          <a:xfrm flipH="1">
            <a:off x="3886962" y="4082614"/>
            <a:ext cx="12775" cy="1129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Shape 124"/>
          <p:cNvCxnSpPr>
            <a:stCxn id="113" idx="2"/>
            <a:endCxn id="116" idx="0"/>
          </p:cNvCxnSpPr>
          <p:nvPr/>
        </p:nvCxnSpPr>
        <p:spPr>
          <a:xfrm flipH="1">
            <a:off x="4606199" y="4376213"/>
            <a:ext cx="461700" cy="35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Shape 125"/>
          <p:cNvCxnSpPr>
            <a:stCxn id="111" idx="2"/>
            <a:endCxn id="109" idx="0"/>
          </p:cNvCxnSpPr>
          <p:nvPr/>
        </p:nvCxnSpPr>
        <p:spPr>
          <a:xfrm flipH="1">
            <a:off x="3899736" y="3409051"/>
            <a:ext cx="223238" cy="3138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Shape 126"/>
          <p:cNvCxnSpPr>
            <a:stCxn id="108" idx="3"/>
            <a:endCxn id="110" idx="1"/>
          </p:cNvCxnSpPr>
          <p:nvPr/>
        </p:nvCxnSpPr>
        <p:spPr>
          <a:xfrm>
            <a:off x="3933061" y="2250576"/>
            <a:ext cx="367950" cy="180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>
            <a:stCxn id="110" idx="3"/>
            <a:endCxn id="112" idx="1"/>
          </p:cNvCxnSpPr>
          <p:nvPr/>
        </p:nvCxnSpPr>
        <p:spPr>
          <a:xfrm flipV="1">
            <a:off x="4936712" y="2259576"/>
            <a:ext cx="434775" cy="90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>
            <a:stCxn id="109" idx="3"/>
            <a:endCxn id="113" idx="1"/>
          </p:cNvCxnSpPr>
          <p:nvPr/>
        </p:nvCxnSpPr>
        <p:spPr>
          <a:xfrm>
            <a:off x="4217587" y="3902763"/>
            <a:ext cx="532463" cy="2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Shape 125"/>
          <p:cNvCxnSpPr/>
          <p:nvPr/>
        </p:nvCxnSpPr>
        <p:spPr>
          <a:xfrm flipH="1">
            <a:off x="5188631" y="3455457"/>
            <a:ext cx="124675" cy="5941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Shape 123"/>
          <p:cNvCxnSpPr/>
          <p:nvPr/>
        </p:nvCxnSpPr>
        <p:spPr>
          <a:xfrm>
            <a:off x="4038754" y="4076875"/>
            <a:ext cx="430670" cy="6509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Shape 116"/>
          <p:cNvSpPr/>
          <p:nvPr/>
        </p:nvSpPr>
        <p:spPr>
          <a:xfrm>
            <a:off x="4293156" y="4726857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9" name="Shape 116"/>
          <p:cNvSpPr/>
          <p:nvPr/>
        </p:nvSpPr>
        <p:spPr>
          <a:xfrm>
            <a:off x="4748023" y="4016488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50" name="Shape 116"/>
          <p:cNvSpPr/>
          <p:nvPr/>
        </p:nvSpPr>
        <p:spPr>
          <a:xfrm>
            <a:off x="3581886" y="3722023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59" name="Shape 116"/>
          <p:cNvSpPr/>
          <p:nvPr/>
        </p:nvSpPr>
        <p:spPr>
          <a:xfrm>
            <a:off x="4990473" y="3101649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0" name="Shape 116"/>
          <p:cNvSpPr/>
          <p:nvPr/>
        </p:nvSpPr>
        <p:spPr>
          <a:xfrm>
            <a:off x="3800013" y="3049545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1" name="Shape 116"/>
          <p:cNvSpPr/>
          <p:nvPr/>
        </p:nvSpPr>
        <p:spPr>
          <a:xfrm>
            <a:off x="3298015" y="2077125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2" name="Shape 116"/>
          <p:cNvSpPr/>
          <p:nvPr/>
        </p:nvSpPr>
        <p:spPr>
          <a:xfrm>
            <a:off x="4304765" y="2088535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3" name="Shape 116"/>
          <p:cNvSpPr/>
          <p:nvPr/>
        </p:nvSpPr>
        <p:spPr>
          <a:xfrm>
            <a:off x="5377659" y="2069651"/>
            <a:ext cx="635700" cy="3597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F68ED-6928-4353-A147-A08F5B46ECA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163842"/>
            <a:ext cx="3952992" cy="532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29851"/>
            <a:ext cx="3425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diagrams/slides</a:t>
            </a:r>
          </a:p>
          <a:p>
            <a:r>
              <a:rPr lang="en-US" dirty="0"/>
              <a:t>f</a:t>
            </a:r>
            <a:r>
              <a:rPr lang="en-US" dirty="0" smtClean="0"/>
              <a:t>rom this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7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4487339" y="4221088"/>
            <a:ext cx="4045101" cy="23762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/>
        </p:nvSpPr>
        <p:spPr>
          <a:xfrm>
            <a:off x="7020273" y="4797152"/>
            <a:ext cx="1417925" cy="1224135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85800" y="1582473"/>
            <a:ext cx="3094112" cy="23762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692151"/>
            <a:ext cx="7772400" cy="702972"/>
          </a:xfrm>
        </p:spPr>
        <p:txBody>
          <a:bodyPr/>
          <a:lstStyle/>
          <a:p>
            <a:r>
              <a:rPr lang="en-US" altLang="en-US" smtClean="0"/>
              <a:t>Client-Server (S+B+D)</a:t>
            </a:r>
            <a:endParaRPr lang="en-GB" altLang="en-US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1691680" y="1870505"/>
            <a:ext cx="1296429" cy="1838849"/>
            <a:chOff x="1772368" y="1870505"/>
            <a:chExt cx="1296429" cy="1838849"/>
          </a:xfrm>
        </p:grpSpPr>
        <p:sp>
          <p:nvSpPr>
            <p:cNvPr id="141321" name="Rectangle 57"/>
            <p:cNvSpPr>
              <a:spLocks noChangeArrowheads="1"/>
            </p:cNvSpPr>
            <p:nvPr/>
          </p:nvSpPr>
          <p:spPr bwMode="auto">
            <a:xfrm>
              <a:off x="1804752" y="1870505"/>
              <a:ext cx="1224136" cy="5778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/>
            </a:p>
          </p:txBody>
        </p:sp>
        <p:sp>
          <p:nvSpPr>
            <p:cNvPr id="141322" name="Rectangle 58"/>
            <p:cNvSpPr>
              <a:spLocks noChangeArrowheads="1"/>
            </p:cNvSpPr>
            <p:nvPr/>
          </p:nvSpPr>
          <p:spPr bwMode="auto">
            <a:xfrm>
              <a:off x="1971827" y="1943674"/>
              <a:ext cx="827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>
                  <a:solidFill>
                    <a:srgbClr val="000000"/>
                  </a:solidFill>
                  <a:latin typeface="Tahoma" panose="020B0604030504040204" pitchFamily="34" charset="0"/>
                </a:rPr>
                <a:t>Client</a:t>
              </a:r>
            </a:p>
          </p:txBody>
        </p:sp>
        <p:sp>
          <p:nvSpPr>
            <p:cNvPr id="141341" name="Rectangle 57"/>
            <p:cNvSpPr>
              <a:spLocks noChangeArrowheads="1"/>
            </p:cNvSpPr>
            <p:nvPr/>
          </p:nvSpPr>
          <p:spPr bwMode="auto">
            <a:xfrm>
              <a:off x="1804752" y="3116473"/>
              <a:ext cx="1224136" cy="5928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 dirty="0"/>
            </a:p>
          </p:txBody>
        </p:sp>
        <p:sp>
          <p:nvSpPr>
            <p:cNvPr id="141342" name="Rectangle 58"/>
            <p:cNvSpPr>
              <a:spLocks noChangeArrowheads="1"/>
            </p:cNvSpPr>
            <p:nvPr/>
          </p:nvSpPr>
          <p:spPr bwMode="auto">
            <a:xfrm>
              <a:off x="1772368" y="3189642"/>
              <a:ext cx="12889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Server</a:t>
              </a:r>
              <a:endParaRPr lang="en-GB" altLang="en-US" sz="26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41321" idx="2"/>
              <a:endCxn id="141341" idx="0"/>
            </p:cNvCxnSpPr>
            <p:nvPr/>
          </p:nvCxnSpPr>
          <p:spPr>
            <a:xfrm>
              <a:off x="2416820" y="2448355"/>
              <a:ext cx="0" cy="66811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72649" y="280660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/>
                <a:t>1</a:t>
              </a:r>
              <a:endParaRPr lang="en-GB" sz="18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0174" y="243100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1..*</a:t>
              </a:r>
              <a:endParaRPr lang="en-GB" sz="18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5800" y="4221088"/>
            <a:ext cx="3094112" cy="23762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936293" y="4410238"/>
            <a:ext cx="1224136" cy="577850"/>
            <a:chOff x="1669425" y="4509120"/>
            <a:chExt cx="1224136" cy="577850"/>
          </a:xfrm>
        </p:grpSpPr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1669425" y="4509120"/>
              <a:ext cx="1224136" cy="5778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1867758" y="4582289"/>
              <a:ext cx="827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>
                  <a:solidFill>
                    <a:srgbClr val="000000"/>
                  </a:solidFill>
                  <a:latin typeface="Tahoma" panose="020B0604030504040204" pitchFamily="34" charset="0"/>
                </a:rPr>
                <a:t>Client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00277" y="4402722"/>
            <a:ext cx="1288905" cy="592881"/>
            <a:chOff x="1916384" y="5755088"/>
            <a:chExt cx="1288905" cy="592881"/>
          </a:xfrm>
        </p:grpSpPr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948768" y="5755088"/>
              <a:ext cx="1224136" cy="5928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 dirty="0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916384" y="5828257"/>
              <a:ext cx="12889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Server</a:t>
              </a:r>
              <a:endParaRPr lang="en-GB" altLang="en-US" sz="26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548361" y="5112672"/>
            <a:ext cx="1371556" cy="40456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0" idx="2"/>
          </p:cNvCxnSpPr>
          <p:nvPr/>
        </p:nvCxnSpPr>
        <p:spPr>
          <a:xfrm>
            <a:off x="1548361" y="4988088"/>
            <a:ext cx="0" cy="1465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919917" y="4988088"/>
            <a:ext cx="0" cy="1465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548361" y="5805264"/>
            <a:ext cx="1371556" cy="2880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10952" y="5517232"/>
            <a:ext cx="45719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3" name="Group 82"/>
          <p:cNvGrpSpPr/>
          <p:nvPr/>
        </p:nvGrpSpPr>
        <p:grpSpPr>
          <a:xfrm>
            <a:off x="7100348" y="5296714"/>
            <a:ext cx="925806" cy="436542"/>
            <a:chOff x="1916384" y="5755088"/>
            <a:chExt cx="1288905" cy="592881"/>
          </a:xfrm>
        </p:grpSpPr>
        <p:sp>
          <p:nvSpPr>
            <p:cNvPr id="84" name="Rectangle 57"/>
            <p:cNvSpPr>
              <a:spLocks noChangeArrowheads="1"/>
            </p:cNvSpPr>
            <p:nvPr/>
          </p:nvSpPr>
          <p:spPr bwMode="auto">
            <a:xfrm>
              <a:off x="1948768" y="5755088"/>
              <a:ext cx="1224136" cy="5928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85" name="Rectangle 58"/>
            <p:cNvSpPr>
              <a:spLocks noChangeArrowheads="1"/>
            </p:cNvSpPr>
            <p:nvPr/>
          </p:nvSpPr>
          <p:spPr bwMode="auto">
            <a:xfrm>
              <a:off x="1916384" y="5890439"/>
              <a:ext cx="1288905" cy="41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Server</a:t>
              </a:r>
              <a:endParaRPr lang="en-GB" altLang="en-US" sz="2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92" name="Cube 91"/>
          <p:cNvSpPr/>
          <p:nvPr/>
        </p:nvSpPr>
        <p:spPr>
          <a:xfrm>
            <a:off x="4654888" y="5112672"/>
            <a:ext cx="1069242" cy="6925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4750486" y="5304228"/>
            <a:ext cx="685611" cy="429028"/>
            <a:chOff x="1669425" y="4509120"/>
            <a:chExt cx="1224136" cy="577850"/>
          </a:xfrm>
        </p:grpSpPr>
        <p:sp>
          <p:nvSpPr>
            <p:cNvPr id="81" name="Rectangle 57"/>
            <p:cNvSpPr>
              <a:spLocks noChangeArrowheads="1"/>
            </p:cNvSpPr>
            <p:nvPr/>
          </p:nvSpPr>
          <p:spPr bwMode="auto">
            <a:xfrm>
              <a:off x="1669425" y="4509120"/>
              <a:ext cx="1224136" cy="5778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/>
            </a:p>
          </p:txBody>
        </p:sp>
        <p:sp>
          <p:nvSpPr>
            <p:cNvPr id="82" name="Rectangle 58"/>
            <p:cNvSpPr>
              <a:spLocks noChangeArrowheads="1"/>
            </p:cNvSpPr>
            <p:nvPr/>
          </p:nvSpPr>
          <p:spPr bwMode="auto">
            <a:xfrm>
              <a:off x="1890674" y="4644471"/>
              <a:ext cx="781640" cy="41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ahoma" panose="020B0604030504040204" pitchFamily="34" charset="0"/>
                </a:rPr>
                <a:t>Client</a:t>
              </a: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4750486" y="6309320"/>
            <a:ext cx="3687712" cy="17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020804" y="5844017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189509" y="5833748"/>
            <a:ext cx="0" cy="46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563250" y="6021287"/>
            <a:ext cx="0" cy="305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10704" y="1582788"/>
            <a:ext cx="456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</a:t>
            </a:r>
            <a:r>
              <a:rPr lang="en-US" smtClean="0"/>
              <a:t>more than structure </a:t>
            </a:r>
            <a:br>
              <a:rPr lang="en-US" smtClean="0"/>
            </a:br>
            <a:r>
              <a:rPr lang="en-US" smtClean="0"/>
              <a:t>to a style!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333399"/>
      </a:hlink>
      <a:folHlink>
        <a:srgbClr val="339966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D2DB9"/>
        </a:accent6>
        <a:hlink>
          <a:srgbClr val="333399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333399"/>
      </a:hlink>
      <a:folHlink>
        <a:srgbClr val="339966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D2DB9"/>
        </a:accent6>
        <a:hlink>
          <a:srgbClr val="333399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333399"/>
      </a:hlink>
      <a:folHlink>
        <a:srgbClr val="339966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D2DB9"/>
        </a:accent6>
        <a:hlink>
          <a:srgbClr val="333399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23922</TotalTime>
  <Words>2174</Words>
  <Application>Microsoft Office PowerPoint</Application>
  <PresentationFormat>On-screen Show (4:3)</PresentationFormat>
  <Paragraphs>856</Paragraphs>
  <Slides>74</Slides>
  <Notes>35</Notes>
  <HiddenSlides>6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0" baseType="lpstr">
      <vt:lpstr>Yu Gothic UI Semibold</vt:lpstr>
      <vt:lpstr>Aharoni</vt:lpstr>
      <vt:lpstr>Arial</vt:lpstr>
      <vt:lpstr>Calibri</vt:lpstr>
      <vt:lpstr>Franklin Gothic Medium Cond</vt:lpstr>
      <vt:lpstr>Lucida Sans Unicode</vt:lpstr>
      <vt:lpstr>Tahoma</vt:lpstr>
      <vt:lpstr>Times New Roman</vt:lpstr>
      <vt:lpstr>TUE Scala</vt:lpstr>
      <vt:lpstr>Verdana</vt:lpstr>
      <vt:lpstr>Wingdings</vt:lpstr>
      <vt:lpstr>1_Default Design</vt:lpstr>
      <vt:lpstr>Default Design</vt:lpstr>
      <vt:lpstr>2_Default Design</vt:lpstr>
      <vt:lpstr>3_Default Design</vt:lpstr>
      <vt:lpstr>Visio</vt:lpstr>
      <vt:lpstr>Architectural Styles - Part III </vt:lpstr>
      <vt:lpstr>Schedule</vt:lpstr>
      <vt:lpstr>Outline of Topics for Today’s Lecture</vt:lpstr>
      <vt:lpstr>Assignment Schedule</vt:lpstr>
      <vt:lpstr>Assignment 1</vt:lpstr>
      <vt:lpstr>Architectural style 1/2</vt:lpstr>
      <vt:lpstr>Architectural style</vt:lpstr>
      <vt:lpstr>PowerPoint Presentation</vt:lpstr>
      <vt:lpstr>Client-Server (S+B+D)</vt:lpstr>
      <vt:lpstr>Pipe and Filter (Struct+Behaviour)</vt:lpstr>
      <vt:lpstr>Publish-Subscribe</vt:lpstr>
      <vt:lpstr>Publish-Subscribe</vt:lpstr>
      <vt:lpstr>Publ/Subscribe Deployment</vt:lpstr>
      <vt:lpstr>Publ/Subscribe Deployment</vt:lpstr>
      <vt:lpstr>CONTENTS</vt:lpstr>
      <vt:lpstr>Blackboard Style (1)</vt:lpstr>
      <vt:lpstr>Blackboard Style (1)</vt:lpstr>
      <vt:lpstr>Blackboard</vt:lpstr>
      <vt:lpstr>Blackboard</vt:lpstr>
      <vt:lpstr>Blackboard Style (2)</vt:lpstr>
      <vt:lpstr>JavaSpaces – Blackboard in Java</vt:lpstr>
      <vt:lpstr>Layering &amp; Blackboard</vt:lpstr>
      <vt:lpstr>Blackboard Style (3)</vt:lpstr>
      <vt:lpstr>Blackboard Characteristics</vt:lpstr>
      <vt:lpstr>Blackboard Deployment</vt:lpstr>
      <vt:lpstr>Blackboard and consistency</vt:lpstr>
      <vt:lpstr>Blackboard and consistency</vt:lpstr>
      <vt:lpstr>Example of Blackboard Architecture</vt:lpstr>
      <vt:lpstr>Hearsay: knowledge sources</vt:lpstr>
      <vt:lpstr>Hearsay: levels of abstraction*</vt:lpstr>
      <vt:lpstr>PowerPoint Presentation</vt:lpstr>
      <vt:lpstr>PowerPoint Presentation</vt:lpstr>
      <vt:lpstr>Hearsay: control</vt:lpstr>
      <vt:lpstr>PowerPoint Presentation</vt:lpstr>
      <vt:lpstr>Blackboard Style (4) Quality Factors</vt:lpstr>
      <vt:lpstr>Blackboard Style (5) Application Context</vt:lpstr>
      <vt:lpstr>Interaction Styles and Dependencies</vt:lpstr>
      <vt:lpstr>Summary Architectural Styles</vt:lpstr>
      <vt:lpstr>Part II: Architectural Tactics</vt:lpstr>
      <vt:lpstr>Objectives</vt:lpstr>
      <vt:lpstr>Tactics</vt:lpstr>
      <vt:lpstr>Example Quality Attributes</vt:lpstr>
      <vt:lpstr>Performance</vt:lpstr>
      <vt:lpstr>Resource Demand</vt:lpstr>
      <vt:lpstr>Load Balancer</vt:lpstr>
      <vt:lpstr>Client-Server with load balancer</vt:lpstr>
      <vt:lpstr>Performance</vt:lpstr>
      <vt:lpstr>Performance General Scenario</vt:lpstr>
      <vt:lpstr>Performance Concrete Scenario</vt:lpstr>
      <vt:lpstr>Performance Tactics</vt:lpstr>
      <vt:lpstr>Question</vt:lpstr>
      <vt:lpstr>Availability</vt:lpstr>
      <vt:lpstr>Availability General Scenario</vt:lpstr>
      <vt:lpstr>Availability Concrete Scenario</vt:lpstr>
      <vt:lpstr>Availability Tactics</vt:lpstr>
      <vt:lpstr>Question</vt:lpstr>
      <vt:lpstr>Interoperability</vt:lpstr>
      <vt:lpstr>Interoperability General Scenario</vt:lpstr>
      <vt:lpstr>Interoperability Concrete Scenario</vt:lpstr>
      <vt:lpstr>Interoperability Tactics</vt:lpstr>
      <vt:lpstr>Question</vt:lpstr>
      <vt:lpstr>Modifiability</vt:lpstr>
      <vt:lpstr>Modifiability General Scenario</vt:lpstr>
      <vt:lpstr>Modifiability Concrete Scenario</vt:lpstr>
      <vt:lpstr>Modifiability Tactics</vt:lpstr>
      <vt:lpstr>Question</vt:lpstr>
      <vt:lpstr>Security</vt:lpstr>
      <vt:lpstr>Security General Scenario</vt:lpstr>
      <vt:lpstr>Security Concrete Scenario</vt:lpstr>
      <vt:lpstr>Security Tactics</vt:lpstr>
      <vt:lpstr>Example Architectural Tactics</vt:lpstr>
      <vt:lpstr>Questions ?</vt:lpstr>
      <vt:lpstr>The Single Responsibility Principle (SRP)</vt:lpstr>
      <vt:lpstr>Domino-Effect of Changes</vt:lpstr>
    </vt:vector>
  </TitlesOfParts>
  <Company>Facilitair Bedrijf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 ppt versie 0.3</dc:title>
  <dc:creator>MRV Chaudron</dc:creator>
  <dc:description>TUE Logos font embedded</dc:description>
  <cp:lastModifiedBy>Michel Chaudron</cp:lastModifiedBy>
  <cp:revision>300</cp:revision>
  <cp:lastPrinted>2003-06-19T20:16:15Z</cp:lastPrinted>
  <dcterms:created xsi:type="dcterms:W3CDTF">1999-09-23T09:59:52Z</dcterms:created>
  <dcterms:modified xsi:type="dcterms:W3CDTF">2020-02-16T21:37:06Z</dcterms:modified>
</cp:coreProperties>
</file>